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4" r:id="rId1"/>
  </p:sldMasterIdLst>
  <p:notesMasterIdLst>
    <p:notesMasterId r:id="rId45"/>
  </p:notesMasterIdLst>
  <p:sldIdLst>
    <p:sldId id="256" r:id="rId2"/>
    <p:sldId id="257" r:id="rId3"/>
    <p:sldId id="258" r:id="rId4"/>
    <p:sldId id="259" r:id="rId5"/>
    <p:sldId id="260" r:id="rId6"/>
    <p:sldId id="261" r:id="rId7"/>
    <p:sldId id="265" r:id="rId8"/>
    <p:sldId id="264" r:id="rId9"/>
    <p:sldId id="263" r:id="rId10"/>
    <p:sldId id="262" r:id="rId11"/>
    <p:sldId id="278" r:id="rId12"/>
    <p:sldId id="279" r:id="rId13"/>
    <p:sldId id="280" r:id="rId14"/>
    <p:sldId id="281" r:id="rId15"/>
    <p:sldId id="282" r:id="rId16"/>
    <p:sldId id="283" r:id="rId17"/>
    <p:sldId id="284" r:id="rId18"/>
    <p:sldId id="285" r:id="rId19"/>
    <p:sldId id="286" r:id="rId20"/>
    <p:sldId id="266"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267" r:id="rId34"/>
    <p:sldId id="268" r:id="rId35"/>
    <p:sldId id="269" r:id="rId36"/>
    <p:sldId id="270" r:id="rId37"/>
    <p:sldId id="271" r:id="rId38"/>
    <p:sldId id="272" r:id="rId39"/>
    <p:sldId id="273" r:id="rId40"/>
    <p:sldId id="274" r:id="rId41"/>
    <p:sldId id="275" r:id="rId42"/>
    <p:sldId id="276" r:id="rId43"/>
    <p:sldId id="287" r:id="rId44"/>
  </p:sldIdLst>
  <p:sldSz cx="9144000" cy="5143500" type="screen16x9"/>
  <p:notesSz cx="6858000" cy="9144000"/>
  <p:embeddedFontLst>
    <p:embeddedFont>
      <p:font typeface="Barlow" panose="00000500000000000000" pitchFamily="2" charset="0"/>
      <p:regular r:id="rId46"/>
      <p:bold r:id="rId47"/>
      <p:italic r:id="rId48"/>
      <p:boldItalic r:id="rId49"/>
    </p:embeddedFont>
    <p:embeddedFont>
      <p:font typeface="Barlow Light" panose="00000400000000000000" pitchFamily="2" charset="0"/>
      <p:regular r:id="rId50"/>
      <p:bold r:id="rId51"/>
      <p:italic r:id="rId52"/>
      <p:boldItalic r:id="rId53"/>
    </p:embeddedFont>
    <p:embeddedFont>
      <p:font typeface="Calibri" panose="020F0502020204030204" pitchFamily="34" charset="0"/>
      <p:regular r:id="rId54"/>
      <p:bold r:id="rId55"/>
      <p:italic r:id="rId56"/>
      <p:boldItalic r:id="rId57"/>
    </p:embeddedFont>
    <p:embeddedFont>
      <p:font typeface="Raleway" pitchFamily="2" charset="0"/>
      <p:regular r:id="rId58"/>
      <p:bold r:id="rId59"/>
      <p:italic r:id="rId60"/>
      <p:boldItalic r:id="rId61"/>
    </p:embeddedFont>
    <p:embeddedFont>
      <p:font typeface="Raleway Medium" pitchFamily="2" charset="0"/>
      <p:regular r:id="rId62"/>
      <p:bold r:id="rId63"/>
      <p:italic r:id="rId64"/>
      <p:boldItalic r:id="rId65"/>
    </p:embeddedFont>
    <p:embeddedFont>
      <p:font typeface="Raleway SemiBold" pitchFamily="2"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E23D54-24C4-457A-94AA-FAEFB4591C65}">
  <a:tblStyle styleId="{84E23D54-24C4-457A-94AA-FAEFB4591C6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847" autoAdjust="0"/>
  </p:normalViewPr>
  <p:slideViewPr>
    <p:cSldViewPr snapToGrid="0">
      <p:cViewPr varScale="1">
        <p:scale>
          <a:sx n="161" d="100"/>
          <a:sy n="161" d="100"/>
        </p:scale>
        <p:origin x="156"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font" Target="fonts/font2.fntdata"/><Relationship Id="rId63" Type="http://schemas.openxmlformats.org/officeDocument/2006/relationships/font" Target="fonts/font18.fntdata"/><Relationship Id="rId68" Type="http://schemas.openxmlformats.org/officeDocument/2006/relationships/font" Target="fonts/font2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66" Type="http://schemas.openxmlformats.org/officeDocument/2006/relationships/font" Target="fonts/font21.fntdata"/><Relationship Id="rId5" Type="http://schemas.openxmlformats.org/officeDocument/2006/relationships/slide" Target="slides/slide4.xml"/><Relationship Id="rId61" Type="http://schemas.openxmlformats.org/officeDocument/2006/relationships/font" Target="fonts/font1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font" Target="fonts/font19.fntdata"/><Relationship Id="rId69" Type="http://schemas.openxmlformats.org/officeDocument/2006/relationships/font" Target="fonts/font24.fntdata"/><Relationship Id="rId8" Type="http://schemas.openxmlformats.org/officeDocument/2006/relationships/slide" Target="slides/slide7.xml"/><Relationship Id="rId51" Type="http://schemas.openxmlformats.org/officeDocument/2006/relationships/font" Target="fonts/font6.fntdata"/><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font" Target="fonts/font14.fntdata"/><Relationship Id="rId67" Type="http://schemas.openxmlformats.org/officeDocument/2006/relationships/font" Target="fonts/font2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62" Type="http://schemas.openxmlformats.org/officeDocument/2006/relationships/font" Target="fonts/font17.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font" Target="fonts/font15.fntdata"/><Relationship Id="rId65" Type="http://schemas.openxmlformats.org/officeDocument/2006/relationships/font" Target="fonts/font20.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www.hosting.com.tr/ss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 name="Google Shape;4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7244936147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5" name="Google Shape;365;g7244936147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6525" lvl="0" indent="0" algn="l" rtl="0">
              <a:lnSpc>
                <a:spcPct val="100000"/>
              </a:lnSpc>
              <a:spcBef>
                <a:spcPts val="0"/>
              </a:spcBef>
              <a:spcAft>
                <a:spcPts val="0"/>
              </a:spcAft>
              <a:buClr>
                <a:srgbClr val="373A3C"/>
              </a:buClr>
              <a:buSzPts val="1450"/>
              <a:buNone/>
            </a:pPr>
            <a:r>
              <a:rPr lang="tr-TR" sz="1450" dirty="0">
                <a:solidFill>
                  <a:srgbClr val="373A3C"/>
                </a:solidFill>
                <a:highlight>
                  <a:schemeClr val="lt1"/>
                </a:highlight>
              </a:rPr>
              <a:t>Uygulamaların birbirleriyle iletişim kurmasını sağlar.</a:t>
            </a:r>
          </a:p>
          <a:p>
            <a:pPr marL="136525" lvl="0" indent="0" algn="l" rtl="0">
              <a:lnSpc>
                <a:spcPct val="100000"/>
              </a:lnSpc>
              <a:spcBef>
                <a:spcPts val="0"/>
              </a:spcBef>
              <a:spcAft>
                <a:spcPts val="0"/>
              </a:spcAft>
              <a:buClr>
                <a:srgbClr val="373A3C"/>
              </a:buClr>
              <a:buSzPts val="1450"/>
              <a:buNone/>
            </a:pPr>
            <a:r>
              <a:rPr lang="tr-TR" sz="1450" dirty="0" err="1">
                <a:solidFill>
                  <a:srgbClr val="373A3C"/>
                </a:solidFill>
                <a:highlight>
                  <a:schemeClr val="lt1"/>
                </a:highlight>
              </a:rPr>
              <a:t>DoD</a:t>
            </a:r>
            <a:r>
              <a:rPr lang="tr-TR" sz="1450" dirty="0">
                <a:solidFill>
                  <a:srgbClr val="373A3C"/>
                </a:solidFill>
                <a:highlight>
                  <a:schemeClr val="lt1"/>
                </a:highlight>
              </a:rPr>
              <a:t> modelinin alt katmanlarında çalışan hizmetlere erişim sağlar.</a:t>
            </a:r>
          </a:p>
          <a:p>
            <a:pPr marL="136525" lvl="0" indent="0" algn="l" rtl="0">
              <a:lnSpc>
                <a:spcPct val="100000"/>
              </a:lnSpc>
              <a:spcBef>
                <a:spcPts val="0"/>
              </a:spcBef>
              <a:spcAft>
                <a:spcPts val="0"/>
              </a:spcAft>
              <a:buClr>
                <a:srgbClr val="373A3C"/>
              </a:buClr>
              <a:buSzPts val="1450"/>
              <a:buNone/>
            </a:pPr>
            <a:r>
              <a:rPr lang="tr-TR" sz="1450" dirty="0">
                <a:solidFill>
                  <a:srgbClr val="373A3C"/>
                </a:solidFill>
                <a:highlight>
                  <a:schemeClr val="lt1"/>
                </a:highlight>
              </a:rPr>
              <a:t>Posta teslimi, dosya aktarımı ve uzaktan oturum açma gibi kullanıcı düzeyinde işlevleri uygulayan bir protokol içerir.</a:t>
            </a:r>
          </a:p>
          <a:p>
            <a:pPr marL="136525" lvl="0" indent="0" algn="l" rtl="0">
              <a:lnSpc>
                <a:spcPct val="100000"/>
              </a:lnSpc>
              <a:spcBef>
                <a:spcPts val="0"/>
              </a:spcBef>
              <a:spcAft>
                <a:spcPts val="0"/>
              </a:spcAft>
              <a:buClr>
                <a:srgbClr val="373A3C"/>
              </a:buClr>
              <a:buSzPts val="1450"/>
              <a:buNone/>
            </a:pPr>
            <a:r>
              <a:rPr lang="tr-TR" sz="1450" dirty="0">
                <a:solidFill>
                  <a:srgbClr val="373A3C"/>
                </a:solidFill>
                <a:highlight>
                  <a:schemeClr val="lt1"/>
                </a:highlight>
              </a:rPr>
              <a:t>Tüm üst düzey protokolleri içerir: DNS, HTTP, Telnet, SSH, FTP, SNMP, DHCP, vb.</a:t>
            </a:r>
          </a:p>
          <a:p>
            <a:pPr marL="136525" lvl="0" indent="0" algn="l" rtl="0">
              <a:lnSpc>
                <a:spcPct val="100000"/>
              </a:lnSpc>
              <a:spcBef>
                <a:spcPts val="0"/>
              </a:spcBef>
              <a:spcAft>
                <a:spcPts val="0"/>
              </a:spcAft>
              <a:buClr>
                <a:srgbClr val="373A3C"/>
              </a:buClr>
              <a:buSzPts val="1450"/>
              <a:buNone/>
            </a:pPr>
            <a:endParaRPr lang="tr-TR" sz="1450" dirty="0">
              <a:solidFill>
                <a:srgbClr val="373A3C"/>
              </a:solidFill>
              <a:highlight>
                <a:schemeClr val="lt1"/>
              </a:highlight>
            </a:endParaRPr>
          </a:p>
          <a:p>
            <a:pPr marL="136525" lvl="0" indent="0" algn="l" rtl="0">
              <a:lnSpc>
                <a:spcPct val="100000"/>
              </a:lnSpc>
              <a:spcBef>
                <a:spcPts val="0"/>
              </a:spcBef>
              <a:spcAft>
                <a:spcPts val="0"/>
              </a:spcAft>
              <a:buClr>
                <a:srgbClr val="373A3C"/>
              </a:buClr>
              <a:buSzPts val="1450"/>
              <a:buNone/>
            </a:pPr>
            <a:r>
              <a:rPr lang="tr-TR" sz="1450" dirty="0" err="1">
                <a:solidFill>
                  <a:srgbClr val="373A3C"/>
                </a:solidFill>
                <a:highlight>
                  <a:schemeClr val="lt1"/>
                </a:highlight>
              </a:rPr>
              <a:t>DoD</a:t>
            </a:r>
            <a:r>
              <a:rPr lang="tr-TR" sz="1450" dirty="0">
                <a:solidFill>
                  <a:srgbClr val="373A3C"/>
                </a:solidFill>
                <a:highlight>
                  <a:schemeClr val="lt1"/>
                </a:highlight>
              </a:rPr>
              <a:t> modelinin Uygulama katmanı, OSI modelinin üst üç katmanına, yani Oturum katmanı, Sunum katmanı ve Uygulama katmanına eşdeğerdir. </a:t>
            </a:r>
          </a:p>
          <a:p>
            <a:pPr marL="136525" lvl="0" indent="0" algn="l" rtl="0">
              <a:lnSpc>
                <a:spcPct val="100000"/>
              </a:lnSpc>
              <a:spcBef>
                <a:spcPts val="0"/>
              </a:spcBef>
              <a:spcAft>
                <a:spcPts val="0"/>
              </a:spcAft>
              <a:buClr>
                <a:srgbClr val="373A3C"/>
              </a:buClr>
              <a:buSzPts val="1450"/>
              <a:buNone/>
            </a:pPr>
            <a:r>
              <a:rPr lang="tr-TR" sz="1450" dirty="0">
                <a:solidFill>
                  <a:srgbClr val="373A3C"/>
                </a:solidFill>
                <a:highlight>
                  <a:schemeClr val="lt1"/>
                </a:highlight>
              </a:rPr>
              <a:t>Savunma Bakanlığı modelinin İşlem/Uygulama katmanı aşağıdaki yetenekleri </a:t>
            </a:r>
            <a:r>
              <a:rPr lang="tr-TR" sz="1450" dirty="0" err="1">
                <a:solidFill>
                  <a:srgbClr val="373A3C"/>
                </a:solidFill>
                <a:highlight>
                  <a:schemeClr val="lt1"/>
                </a:highlight>
              </a:rPr>
              <a:t>sağlar:Uygulamaların</a:t>
            </a:r>
            <a:r>
              <a:rPr lang="tr-TR" sz="1450" dirty="0">
                <a:solidFill>
                  <a:srgbClr val="373A3C"/>
                </a:solidFill>
                <a:highlight>
                  <a:schemeClr val="lt1"/>
                </a:highlight>
              </a:rPr>
              <a:t> birbirleriyle iletişim kurmasını sağlayın.</a:t>
            </a:r>
          </a:p>
          <a:p>
            <a:pPr marL="136525" lvl="0" indent="0" algn="l" rtl="0">
              <a:lnSpc>
                <a:spcPct val="100000"/>
              </a:lnSpc>
              <a:spcBef>
                <a:spcPts val="0"/>
              </a:spcBef>
              <a:spcAft>
                <a:spcPts val="0"/>
              </a:spcAft>
              <a:buClr>
                <a:srgbClr val="373A3C"/>
              </a:buClr>
              <a:buSzPts val="1450"/>
              <a:buNone/>
            </a:pPr>
            <a:r>
              <a:rPr lang="tr-TR" sz="1450" dirty="0" err="1">
                <a:solidFill>
                  <a:srgbClr val="373A3C"/>
                </a:solidFill>
                <a:highlight>
                  <a:schemeClr val="lt1"/>
                </a:highlight>
              </a:rPr>
              <a:t>DoD</a:t>
            </a:r>
            <a:r>
              <a:rPr lang="tr-TR" sz="1450" dirty="0">
                <a:solidFill>
                  <a:srgbClr val="373A3C"/>
                </a:solidFill>
                <a:highlight>
                  <a:schemeClr val="lt1"/>
                </a:highlight>
              </a:rPr>
              <a:t> modelinin alt katmanlarında çalışan hizmetlere erişim sağlar.</a:t>
            </a:r>
          </a:p>
          <a:p>
            <a:pPr marL="136525" lvl="0" indent="0" algn="l" rtl="0">
              <a:lnSpc>
                <a:spcPct val="100000"/>
              </a:lnSpc>
              <a:spcBef>
                <a:spcPts val="0"/>
              </a:spcBef>
              <a:spcAft>
                <a:spcPts val="0"/>
              </a:spcAft>
              <a:buClr>
                <a:srgbClr val="373A3C"/>
              </a:buClr>
              <a:buSzPts val="1450"/>
              <a:buNone/>
            </a:pPr>
            <a:r>
              <a:rPr lang="tr-TR" sz="1450" dirty="0">
                <a:solidFill>
                  <a:srgbClr val="373A3C"/>
                </a:solidFill>
                <a:highlight>
                  <a:schemeClr val="lt1"/>
                </a:highlight>
              </a:rPr>
              <a:t>Posta teslimi, dosya aktarımı ve uzaktan oturum açma gibi kullanıcı düzeyinde işlevleri uygulayan bir protokol </a:t>
            </a:r>
            <a:r>
              <a:rPr lang="tr-TR" sz="1450" dirty="0" err="1">
                <a:solidFill>
                  <a:srgbClr val="373A3C"/>
                </a:solidFill>
                <a:highlight>
                  <a:schemeClr val="lt1"/>
                </a:highlight>
              </a:rPr>
              <a:t>içerir.Uygulama</a:t>
            </a:r>
            <a:r>
              <a:rPr lang="tr-TR" sz="1450" dirty="0">
                <a:solidFill>
                  <a:srgbClr val="373A3C"/>
                </a:solidFill>
                <a:highlight>
                  <a:schemeClr val="lt1"/>
                </a:highlight>
              </a:rPr>
              <a:t> katmanı,</a:t>
            </a:r>
          </a:p>
          <a:p>
            <a:pPr marL="136525" lvl="0" indent="0" algn="l" rtl="0">
              <a:lnSpc>
                <a:spcPct val="100000"/>
              </a:lnSpc>
              <a:spcBef>
                <a:spcPts val="0"/>
              </a:spcBef>
              <a:spcAft>
                <a:spcPts val="0"/>
              </a:spcAft>
              <a:buClr>
                <a:srgbClr val="373A3C"/>
              </a:buClr>
              <a:buSzPts val="1450"/>
              <a:buNone/>
            </a:pPr>
            <a:r>
              <a:rPr lang="tr-TR" sz="1450" dirty="0">
                <a:solidFill>
                  <a:srgbClr val="373A3C"/>
                </a:solidFill>
                <a:highlight>
                  <a:schemeClr val="lt1"/>
                </a:highlight>
              </a:rPr>
              <a:t>DNS (Etki Alanı Adlandırma Sistemi), HTTP (Köprü Metni Aktarım Protokolü), Telnet, SSH, FTP (Dosya Aktarım Protokolü), TFTP (Önemsiz Dosya Aktarım Protokolü), SNMP (Basit Ağ Yönetim Protokolü) gibi tüm üst düzey protokolleri içerir. , SMTP (Basit Posta Aktarım Protokolü), DHCP (Dinamik Ana Bilgisayar Yapılandırma Protokolü), X Windows, RDP (Uzak Masaüstü Protokolü) vb.</a:t>
            </a:r>
          </a:p>
          <a:p>
            <a:pPr marL="136525" lvl="0" indent="0" algn="l" rtl="0">
              <a:lnSpc>
                <a:spcPct val="100000"/>
              </a:lnSpc>
              <a:spcBef>
                <a:spcPts val="0"/>
              </a:spcBef>
              <a:spcAft>
                <a:spcPts val="0"/>
              </a:spcAft>
              <a:buClr>
                <a:srgbClr val="373A3C"/>
              </a:buClr>
              <a:buSzPts val="1450"/>
              <a:buNone/>
            </a:pPr>
            <a:endParaRPr lang="tr-TR" sz="1450" dirty="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Char char="●"/>
            </a:pPr>
            <a:r>
              <a:rPr lang="tr-TR" sz="1450" dirty="0" err="1">
                <a:solidFill>
                  <a:srgbClr val="373A3C"/>
                </a:solidFill>
                <a:highlight>
                  <a:schemeClr val="lt1"/>
                </a:highlight>
              </a:rPr>
              <a:t>The</a:t>
            </a:r>
            <a:r>
              <a:rPr lang="tr-TR" sz="1450" dirty="0">
                <a:solidFill>
                  <a:srgbClr val="373A3C"/>
                </a:solidFill>
                <a:highlight>
                  <a:schemeClr val="lt1"/>
                </a:highlight>
              </a:rPr>
              <a:t> Application </a:t>
            </a:r>
            <a:r>
              <a:rPr lang="tr-TR" sz="1450" dirty="0" err="1">
                <a:solidFill>
                  <a:srgbClr val="373A3C"/>
                </a:solidFill>
                <a:highlight>
                  <a:schemeClr val="lt1"/>
                </a:highlight>
              </a:rPr>
              <a:t>layer</a:t>
            </a:r>
            <a:r>
              <a:rPr lang="tr-TR" sz="1450" dirty="0">
                <a:solidFill>
                  <a:srgbClr val="373A3C"/>
                </a:solidFill>
                <a:highlight>
                  <a:schemeClr val="lt1"/>
                </a:highlight>
              </a:rPr>
              <a:t> of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DoD</a:t>
            </a:r>
            <a:r>
              <a:rPr lang="tr-TR" sz="1450" dirty="0">
                <a:solidFill>
                  <a:srgbClr val="373A3C"/>
                </a:solidFill>
                <a:highlight>
                  <a:schemeClr val="lt1"/>
                </a:highlight>
              </a:rPr>
              <a:t> model is </a:t>
            </a:r>
            <a:r>
              <a:rPr lang="tr-TR" sz="1450" dirty="0" err="1">
                <a:solidFill>
                  <a:srgbClr val="373A3C"/>
                </a:solidFill>
                <a:highlight>
                  <a:schemeClr val="lt1"/>
                </a:highlight>
              </a:rPr>
              <a:t>equivalent</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upper</a:t>
            </a:r>
            <a:r>
              <a:rPr lang="tr-TR" sz="1450" dirty="0">
                <a:solidFill>
                  <a:srgbClr val="373A3C"/>
                </a:solidFill>
                <a:highlight>
                  <a:schemeClr val="lt1"/>
                </a:highlight>
              </a:rPr>
              <a:t> </a:t>
            </a:r>
            <a:r>
              <a:rPr lang="tr-TR" sz="1450" dirty="0" err="1">
                <a:solidFill>
                  <a:srgbClr val="373A3C"/>
                </a:solidFill>
                <a:highlight>
                  <a:schemeClr val="lt1"/>
                </a:highlight>
              </a:rPr>
              <a:t>three</a:t>
            </a:r>
            <a:r>
              <a:rPr lang="tr-TR" sz="1450" dirty="0">
                <a:solidFill>
                  <a:srgbClr val="373A3C"/>
                </a:solidFill>
                <a:highlight>
                  <a:schemeClr val="lt1"/>
                </a:highlight>
              </a:rPr>
              <a:t> </a:t>
            </a:r>
            <a:r>
              <a:rPr lang="tr-TR" sz="1450" dirty="0" err="1">
                <a:solidFill>
                  <a:srgbClr val="373A3C"/>
                </a:solidFill>
                <a:highlight>
                  <a:schemeClr val="lt1"/>
                </a:highlight>
              </a:rPr>
              <a:t>layers</a:t>
            </a:r>
            <a:r>
              <a:rPr lang="tr-TR" sz="1450" dirty="0">
                <a:solidFill>
                  <a:srgbClr val="373A3C"/>
                </a:solidFill>
                <a:highlight>
                  <a:schemeClr val="lt1"/>
                </a:highlight>
              </a:rPr>
              <a:t> of </a:t>
            </a:r>
            <a:r>
              <a:rPr lang="tr-TR" sz="1450" dirty="0" err="1">
                <a:solidFill>
                  <a:srgbClr val="373A3C"/>
                </a:solidFill>
                <a:highlight>
                  <a:schemeClr val="lt1"/>
                </a:highlight>
              </a:rPr>
              <a:t>the</a:t>
            </a:r>
            <a:r>
              <a:rPr lang="tr-TR" sz="1450" dirty="0">
                <a:solidFill>
                  <a:srgbClr val="373A3C"/>
                </a:solidFill>
                <a:highlight>
                  <a:schemeClr val="lt1"/>
                </a:highlight>
              </a:rPr>
              <a:t> OSI model, </a:t>
            </a:r>
            <a:r>
              <a:rPr lang="tr-TR" sz="1450" dirty="0" err="1">
                <a:solidFill>
                  <a:srgbClr val="373A3C"/>
                </a:solidFill>
                <a:highlight>
                  <a:schemeClr val="lt1"/>
                </a:highlight>
              </a:rPr>
              <a:t>i.e</a:t>
            </a:r>
            <a:r>
              <a:rPr lang="tr-TR" sz="1450" dirty="0">
                <a:solidFill>
                  <a:srgbClr val="373A3C"/>
                </a:solidFill>
                <a:highlight>
                  <a:schemeClr val="lt1"/>
                </a:highlight>
              </a:rPr>
              <a:t>., </a:t>
            </a:r>
            <a:r>
              <a:rPr lang="tr-TR" sz="1450" dirty="0" err="1">
                <a:solidFill>
                  <a:srgbClr val="373A3C"/>
                </a:solidFill>
                <a:highlight>
                  <a:schemeClr val="lt1"/>
                </a:highlight>
              </a:rPr>
              <a:t>Session</a:t>
            </a:r>
            <a:r>
              <a:rPr lang="tr-TR" sz="1450" dirty="0">
                <a:solidFill>
                  <a:srgbClr val="373A3C"/>
                </a:solidFill>
                <a:highlight>
                  <a:schemeClr val="lt1"/>
                </a:highlight>
              </a:rPr>
              <a:t> </a:t>
            </a:r>
            <a:r>
              <a:rPr lang="tr-TR" sz="1450" dirty="0" err="1">
                <a:solidFill>
                  <a:srgbClr val="373A3C"/>
                </a:solidFill>
                <a:highlight>
                  <a:schemeClr val="lt1"/>
                </a:highlight>
              </a:rPr>
              <a:t>layer</a:t>
            </a:r>
            <a:r>
              <a:rPr lang="tr-TR" sz="1450" dirty="0">
                <a:solidFill>
                  <a:srgbClr val="373A3C"/>
                </a:solidFill>
                <a:highlight>
                  <a:schemeClr val="lt1"/>
                </a:highlight>
              </a:rPr>
              <a:t>, Presentation </a:t>
            </a:r>
            <a:r>
              <a:rPr lang="tr-TR" sz="1450" dirty="0" err="1">
                <a:solidFill>
                  <a:srgbClr val="373A3C"/>
                </a:solidFill>
                <a:highlight>
                  <a:schemeClr val="lt1"/>
                </a:highlight>
              </a:rPr>
              <a:t>layer</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Application </a:t>
            </a:r>
            <a:r>
              <a:rPr lang="tr-TR" sz="1450" dirty="0" err="1">
                <a:solidFill>
                  <a:srgbClr val="373A3C"/>
                </a:solidFill>
                <a:highlight>
                  <a:schemeClr val="lt1"/>
                </a:highlight>
              </a:rPr>
              <a:t>layer</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Process</a:t>
            </a:r>
            <a:r>
              <a:rPr lang="tr-TR" sz="1450" dirty="0">
                <a:solidFill>
                  <a:srgbClr val="373A3C"/>
                </a:solidFill>
                <a:highlight>
                  <a:schemeClr val="lt1"/>
                </a:highlight>
              </a:rPr>
              <a:t>/Application </a:t>
            </a:r>
            <a:r>
              <a:rPr lang="tr-TR" sz="1450" dirty="0" err="1">
                <a:solidFill>
                  <a:srgbClr val="373A3C"/>
                </a:solidFill>
                <a:highlight>
                  <a:schemeClr val="lt1"/>
                </a:highlight>
              </a:rPr>
              <a:t>layer</a:t>
            </a:r>
            <a:r>
              <a:rPr lang="tr-TR" sz="1450" dirty="0">
                <a:solidFill>
                  <a:srgbClr val="373A3C"/>
                </a:solidFill>
                <a:highlight>
                  <a:schemeClr val="lt1"/>
                </a:highlight>
              </a:rPr>
              <a:t> of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DoD</a:t>
            </a:r>
            <a:r>
              <a:rPr lang="tr-TR" sz="1450" dirty="0">
                <a:solidFill>
                  <a:srgbClr val="373A3C"/>
                </a:solidFill>
                <a:highlight>
                  <a:schemeClr val="lt1"/>
                </a:highlight>
              </a:rPr>
              <a:t> model </a:t>
            </a:r>
            <a:r>
              <a:rPr lang="tr-TR" sz="1450" dirty="0" err="1">
                <a:solidFill>
                  <a:srgbClr val="373A3C"/>
                </a:solidFill>
                <a:highlight>
                  <a:schemeClr val="lt1"/>
                </a:highlight>
              </a:rPr>
              <a:t>provides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following</a:t>
            </a:r>
            <a:r>
              <a:rPr lang="tr-TR" sz="1450" dirty="0">
                <a:solidFill>
                  <a:srgbClr val="373A3C"/>
                </a:solidFill>
                <a:highlight>
                  <a:schemeClr val="lt1"/>
                </a:highlight>
              </a:rPr>
              <a:t> </a:t>
            </a:r>
            <a:r>
              <a:rPr lang="tr-TR" sz="1450" dirty="0" err="1">
                <a:solidFill>
                  <a:srgbClr val="373A3C"/>
                </a:solidFill>
                <a:highlight>
                  <a:schemeClr val="lt1"/>
                </a:highlight>
              </a:rPr>
              <a:t>capabilities</a:t>
            </a:r>
            <a:r>
              <a:rPr lang="tr-TR" sz="1450" dirty="0">
                <a:solidFill>
                  <a:srgbClr val="373A3C"/>
                </a:solidFill>
                <a:highlight>
                  <a:schemeClr val="lt1"/>
                </a:highlight>
              </a:rPr>
              <a:t>:</a:t>
            </a:r>
            <a:endParaRPr sz="1450" dirty="0">
              <a:solidFill>
                <a:srgbClr val="373A3C"/>
              </a:solidFill>
              <a:highlight>
                <a:schemeClr val="lt1"/>
              </a:highlight>
            </a:endParaRPr>
          </a:p>
          <a:p>
            <a:pPr marL="914400" lvl="1" indent="-320675" algn="l" rtl="0">
              <a:lnSpc>
                <a:spcPct val="100000"/>
              </a:lnSpc>
              <a:spcBef>
                <a:spcPts val="0"/>
              </a:spcBef>
              <a:spcAft>
                <a:spcPts val="0"/>
              </a:spcAft>
              <a:buClr>
                <a:srgbClr val="373A3C"/>
              </a:buClr>
              <a:buSzPts val="1450"/>
              <a:buChar char="○"/>
            </a:pPr>
            <a:r>
              <a:rPr lang="tr-TR" sz="1450" dirty="0" err="1">
                <a:solidFill>
                  <a:srgbClr val="373A3C"/>
                </a:solidFill>
                <a:highlight>
                  <a:schemeClr val="lt1"/>
                </a:highlight>
              </a:rPr>
              <a:t>Enable</a:t>
            </a:r>
            <a:r>
              <a:rPr lang="tr-TR" sz="1450" dirty="0">
                <a:solidFill>
                  <a:srgbClr val="373A3C"/>
                </a:solidFill>
                <a:highlight>
                  <a:schemeClr val="lt1"/>
                </a:highlight>
              </a:rPr>
              <a:t> </a:t>
            </a:r>
            <a:r>
              <a:rPr lang="tr-TR" sz="1450" dirty="0" err="1">
                <a:solidFill>
                  <a:srgbClr val="373A3C"/>
                </a:solidFill>
                <a:highlight>
                  <a:schemeClr val="lt1"/>
                </a:highlight>
              </a:rPr>
              <a:t>applications</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communicate</a:t>
            </a:r>
            <a:r>
              <a:rPr lang="tr-TR" sz="1450" dirty="0">
                <a:solidFill>
                  <a:srgbClr val="373A3C"/>
                </a:solidFill>
                <a:highlight>
                  <a:schemeClr val="lt1"/>
                </a:highlight>
              </a:rPr>
              <a:t> </a:t>
            </a:r>
            <a:r>
              <a:rPr lang="tr-TR" sz="1450" dirty="0" err="1">
                <a:solidFill>
                  <a:srgbClr val="373A3C"/>
                </a:solidFill>
                <a:highlight>
                  <a:schemeClr val="lt1"/>
                </a:highlight>
              </a:rPr>
              <a:t>with</a:t>
            </a:r>
            <a:r>
              <a:rPr lang="tr-TR" sz="1450" dirty="0">
                <a:solidFill>
                  <a:srgbClr val="373A3C"/>
                </a:solidFill>
                <a:highlight>
                  <a:schemeClr val="lt1"/>
                </a:highlight>
              </a:rPr>
              <a:t> </a:t>
            </a:r>
            <a:r>
              <a:rPr lang="tr-TR" sz="1450" dirty="0" err="1">
                <a:solidFill>
                  <a:srgbClr val="373A3C"/>
                </a:solidFill>
                <a:highlight>
                  <a:schemeClr val="lt1"/>
                </a:highlight>
              </a:rPr>
              <a:t>each</a:t>
            </a:r>
            <a:r>
              <a:rPr lang="tr-TR" sz="1450" dirty="0">
                <a:solidFill>
                  <a:srgbClr val="373A3C"/>
                </a:solidFill>
                <a:highlight>
                  <a:schemeClr val="lt1"/>
                </a:highlight>
              </a:rPr>
              <a:t> </a:t>
            </a:r>
            <a:r>
              <a:rPr lang="tr-TR" sz="1450" dirty="0" err="1">
                <a:solidFill>
                  <a:srgbClr val="373A3C"/>
                </a:solidFill>
                <a:highlight>
                  <a:schemeClr val="lt1"/>
                </a:highlight>
              </a:rPr>
              <a:t>other</a:t>
            </a:r>
            <a:r>
              <a:rPr lang="tr-TR" sz="1450" dirty="0">
                <a:solidFill>
                  <a:srgbClr val="373A3C"/>
                </a:solidFill>
                <a:highlight>
                  <a:schemeClr val="lt1"/>
                </a:highlight>
              </a:rPr>
              <a:t>.</a:t>
            </a:r>
            <a:endParaRPr sz="1450" dirty="0">
              <a:solidFill>
                <a:srgbClr val="373A3C"/>
              </a:solidFill>
              <a:highlight>
                <a:schemeClr val="lt1"/>
              </a:highlight>
            </a:endParaRPr>
          </a:p>
          <a:p>
            <a:pPr marL="914400" lvl="1" indent="-320675" algn="l" rtl="0">
              <a:lnSpc>
                <a:spcPct val="100000"/>
              </a:lnSpc>
              <a:spcBef>
                <a:spcPts val="0"/>
              </a:spcBef>
              <a:spcAft>
                <a:spcPts val="0"/>
              </a:spcAft>
              <a:buClr>
                <a:srgbClr val="373A3C"/>
              </a:buClr>
              <a:buSzPts val="1450"/>
              <a:buChar char="○"/>
            </a:pPr>
            <a:r>
              <a:rPr lang="tr-TR" sz="1450" dirty="0" err="1">
                <a:solidFill>
                  <a:srgbClr val="373A3C"/>
                </a:solidFill>
                <a:highlight>
                  <a:schemeClr val="lt1"/>
                </a:highlight>
              </a:rPr>
              <a:t>Provides</a:t>
            </a:r>
            <a:r>
              <a:rPr lang="tr-TR" sz="1450" dirty="0">
                <a:solidFill>
                  <a:srgbClr val="373A3C"/>
                </a:solidFill>
                <a:highlight>
                  <a:schemeClr val="lt1"/>
                </a:highlight>
              </a:rPr>
              <a:t> </a:t>
            </a:r>
            <a:r>
              <a:rPr lang="tr-TR" sz="1450" dirty="0" err="1">
                <a:solidFill>
                  <a:srgbClr val="373A3C"/>
                </a:solidFill>
                <a:highlight>
                  <a:schemeClr val="lt1"/>
                </a:highlight>
              </a:rPr>
              <a:t>access</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services</a:t>
            </a:r>
            <a:r>
              <a:rPr lang="tr-TR" sz="1450" dirty="0">
                <a:solidFill>
                  <a:srgbClr val="373A3C"/>
                </a:solidFill>
                <a:highlight>
                  <a:schemeClr val="lt1"/>
                </a:highlight>
              </a:rPr>
              <a:t> </a:t>
            </a:r>
            <a:r>
              <a:rPr lang="tr-TR" sz="1450" dirty="0" err="1">
                <a:solidFill>
                  <a:srgbClr val="373A3C"/>
                </a:solidFill>
                <a:highlight>
                  <a:schemeClr val="lt1"/>
                </a:highlight>
              </a:rPr>
              <a:t>that</a:t>
            </a:r>
            <a:r>
              <a:rPr lang="tr-TR" sz="1450" dirty="0">
                <a:solidFill>
                  <a:srgbClr val="373A3C"/>
                </a:solidFill>
                <a:highlight>
                  <a:schemeClr val="lt1"/>
                </a:highlight>
              </a:rPr>
              <a:t> </a:t>
            </a:r>
            <a:r>
              <a:rPr lang="tr-TR" sz="1450" dirty="0" err="1">
                <a:solidFill>
                  <a:srgbClr val="373A3C"/>
                </a:solidFill>
                <a:highlight>
                  <a:schemeClr val="lt1"/>
                </a:highlight>
              </a:rPr>
              <a:t>operate</a:t>
            </a:r>
            <a:r>
              <a:rPr lang="tr-TR" sz="1450" dirty="0">
                <a:solidFill>
                  <a:srgbClr val="373A3C"/>
                </a:solidFill>
                <a:highlight>
                  <a:schemeClr val="lt1"/>
                </a:highlight>
              </a:rPr>
              <a:t>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lower</a:t>
            </a:r>
            <a:r>
              <a:rPr lang="tr-TR" sz="1450" dirty="0">
                <a:solidFill>
                  <a:srgbClr val="373A3C"/>
                </a:solidFill>
                <a:highlight>
                  <a:schemeClr val="lt1"/>
                </a:highlight>
              </a:rPr>
              <a:t> </a:t>
            </a:r>
            <a:r>
              <a:rPr lang="tr-TR" sz="1450" dirty="0" err="1">
                <a:solidFill>
                  <a:srgbClr val="373A3C"/>
                </a:solidFill>
                <a:highlight>
                  <a:schemeClr val="lt1"/>
                </a:highlight>
              </a:rPr>
              <a:t>layers</a:t>
            </a:r>
            <a:r>
              <a:rPr lang="tr-TR" sz="1450" dirty="0">
                <a:solidFill>
                  <a:srgbClr val="373A3C"/>
                </a:solidFill>
                <a:highlight>
                  <a:schemeClr val="lt1"/>
                </a:highlight>
              </a:rPr>
              <a:t> of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DoD</a:t>
            </a:r>
            <a:r>
              <a:rPr lang="tr-TR" sz="1450" dirty="0">
                <a:solidFill>
                  <a:srgbClr val="373A3C"/>
                </a:solidFill>
                <a:highlight>
                  <a:schemeClr val="lt1"/>
                </a:highlight>
              </a:rPr>
              <a:t> model.</a:t>
            </a:r>
            <a:endParaRPr sz="1450" dirty="0">
              <a:solidFill>
                <a:srgbClr val="373A3C"/>
              </a:solidFill>
              <a:highlight>
                <a:schemeClr val="lt1"/>
              </a:highlight>
            </a:endParaRPr>
          </a:p>
          <a:p>
            <a:pPr marL="914400" lvl="1" indent="-320675" algn="l" rtl="0">
              <a:lnSpc>
                <a:spcPct val="100000"/>
              </a:lnSpc>
              <a:spcBef>
                <a:spcPts val="0"/>
              </a:spcBef>
              <a:spcAft>
                <a:spcPts val="0"/>
              </a:spcAft>
              <a:buClr>
                <a:srgbClr val="373A3C"/>
              </a:buClr>
              <a:buSzPts val="1450"/>
              <a:buChar char="○"/>
            </a:pPr>
            <a:r>
              <a:rPr lang="tr-TR" sz="1450" dirty="0" err="1">
                <a:solidFill>
                  <a:srgbClr val="373A3C"/>
                </a:solidFill>
                <a:highlight>
                  <a:schemeClr val="lt1"/>
                </a:highlight>
              </a:rPr>
              <a:t>It</a:t>
            </a:r>
            <a:r>
              <a:rPr lang="tr-TR" sz="1450" dirty="0">
                <a:solidFill>
                  <a:srgbClr val="373A3C"/>
                </a:solidFill>
                <a:highlight>
                  <a:schemeClr val="lt1"/>
                </a:highlight>
              </a:rPr>
              <a:t> </a:t>
            </a:r>
            <a:r>
              <a:rPr lang="tr-TR" sz="1450" dirty="0" err="1">
                <a:solidFill>
                  <a:srgbClr val="373A3C"/>
                </a:solidFill>
                <a:highlight>
                  <a:schemeClr val="lt1"/>
                </a:highlight>
              </a:rPr>
              <a:t>contains</a:t>
            </a:r>
            <a:r>
              <a:rPr lang="tr-TR" sz="1450" dirty="0">
                <a:solidFill>
                  <a:srgbClr val="373A3C"/>
                </a:solidFill>
                <a:highlight>
                  <a:schemeClr val="lt1"/>
                </a:highlight>
              </a:rPr>
              <a:t> a </a:t>
            </a:r>
            <a:r>
              <a:rPr lang="tr-TR" sz="1450" dirty="0" err="1">
                <a:solidFill>
                  <a:srgbClr val="373A3C"/>
                </a:solidFill>
                <a:highlight>
                  <a:schemeClr val="lt1"/>
                </a:highlight>
              </a:rPr>
              <a:t>protocol</a:t>
            </a:r>
            <a:r>
              <a:rPr lang="tr-TR" sz="1450" dirty="0">
                <a:solidFill>
                  <a:srgbClr val="373A3C"/>
                </a:solidFill>
                <a:highlight>
                  <a:schemeClr val="lt1"/>
                </a:highlight>
              </a:rPr>
              <a:t> </a:t>
            </a:r>
            <a:r>
              <a:rPr lang="tr-TR" sz="1450" dirty="0" err="1">
                <a:solidFill>
                  <a:srgbClr val="373A3C"/>
                </a:solidFill>
                <a:highlight>
                  <a:schemeClr val="lt1"/>
                </a:highlight>
              </a:rPr>
              <a:t>that</a:t>
            </a:r>
            <a:r>
              <a:rPr lang="tr-TR" sz="1450" dirty="0">
                <a:solidFill>
                  <a:srgbClr val="373A3C"/>
                </a:solidFill>
                <a:highlight>
                  <a:schemeClr val="lt1"/>
                </a:highlight>
              </a:rPr>
              <a:t> </a:t>
            </a:r>
            <a:r>
              <a:rPr lang="tr-TR" sz="1450" dirty="0" err="1">
                <a:solidFill>
                  <a:srgbClr val="373A3C"/>
                </a:solidFill>
                <a:highlight>
                  <a:schemeClr val="lt1"/>
                </a:highlight>
              </a:rPr>
              <a:t>implements</a:t>
            </a:r>
            <a:r>
              <a:rPr lang="tr-TR" sz="1450" dirty="0">
                <a:solidFill>
                  <a:srgbClr val="373A3C"/>
                </a:solidFill>
                <a:highlight>
                  <a:schemeClr val="lt1"/>
                </a:highlight>
              </a:rPr>
              <a:t> </a:t>
            </a:r>
            <a:r>
              <a:rPr lang="tr-TR" sz="1450" dirty="0" err="1">
                <a:solidFill>
                  <a:srgbClr val="373A3C"/>
                </a:solidFill>
                <a:highlight>
                  <a:schemeClr val="lt1"/>
                </a:highlight>
              </a:rPr>
              <a:t>user-level</a:t>
            </a:r>
            <a:r>
              <a:rPr lang="tr-TR" sz="1450" dirty="0">
                <a:solidFill>
                  <a:srgbClr val="373A3C"/>
                </a:solidFill>
                <a:highlight>
                  <a:schemeClr val="lt1"/>
                </a:highlight>
              </a:rPr>
              <a:t> </a:t>
            </a:r>
            <a:r>
              <a:rPr lang="tr-TR" sz="1450" dirty="0" err="1">
                <a:solidFill>
                  <a:srgbClr val="373A3C"/>
                </a:solidFill>
                <a:highlight>
                  <a:schemeClr val="lt1"/>
                </a:highlight>
              </a:rPr>
              <a:t>functions</a:t>
            </a:r>
            <a:r>
              <a:rPr lang="tr-TR" sz="1450" dirty="0">
                <a:solidFill>
                  <a:srgbClr val="373A3C"/>
                </a:solidFill>
                <a:highlight>
                  <a:schemeClr val="lt1"/>
                </a:highlight>
              </a:rPr>
              <a:t> </a:t>
            </a:r>
            <a:r>
              <a:rPr lang="tr-TR" sz="1450" dirty="0" err="1">
                <a:solidFill>
                  <a:srgbClr val="373A3C"/>
                </a:solidFill>
                <a:highlight>
                  <a:schemeClr val="lt1"/>
                </a:highlight>
              </a:rPr>
              <a:t>such</a:t>
            </a:r>
            <a:r>
              <a:rPr lang="tr-TR" sz="1450" dirty="0">
                <a:solidFill>
                  <a:srgbClr val="373A3C"/>
                </a:solidFill>
                <a:highlight>
                  <a:schemeClr val="lt1"/>
                </a:highlight>
              </a:rPr>
              <a:t> as mail </a:t>
            </a:r>
            <a:r>
              <a:rPr lang="tr-TR" sz="1450" dirty="0" err="1">
                <a:solidFill>
                  <a:srgbClr val="373A3C"/>
                </a:solidFill>
                <a:highlight>
                  <a:schemeClr val="lt1"/>
                </a:highlight>
              </a:rPr>
              <a:t>delivery</a:t>
            </a:r>
            <a:r>
              <a:rPr lang="tr-TR" sz="1450" dirty="0">
                <a:solidFill>
                  <a:srgbClr val="373A3C"/>
                </a:solidFill>
                <a:highlight>
                  <a:schemeClr val="lt1"/>
                </a:highlight>
              </a:rPr>
              <a:t>, file transfer,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remote</a:t>
            </a:r>
            <a:r>
              <a:rPr lang="tr-TR" sz="1450" dirty="0">
                <a:solidFill>
                  <a:srgbClr val="373A3C"/>
                </a:solidFill>
                <a:highlight>
                  <a:schemeClr val="lt1"/>
                </a:highlight>
              </a:rPr>
              <a:t> login.</a:t>
            </a:r>
            <a:endParaRPr sz="1450" dirty="0">
              <a:solidFill>
                <a:srgbClr val="373A3C"/>
              </a:solidFill>
              <a:highlight>
                <a:schemeClr val="lt1"/>
              </a:highlight>
            </a:endParaRPr>
          </a:p>
          <a:p>
            <a:pPr marL="457200" lvl="0" indent="0" algn="l" rtl="0">
              <a:lnSpc>
                <a:spcPct val="100000"/>
              </a:lnSpc>
              <a:spcBef>
                <a:spcPts val="0"/>
              </a:spcBef>
              <a:spcAft>
                <a:spcPts val="0"/>
              </a:spcAft>
              <a:buNone/>
            </a:pPr>
            <a:endParaRPr sz="1450" dirty="0">
              <a:solidFill>
                <a:srgbClr val="373A3C"/>
              </a:solidFill>
              <a:highlight>
                <a:schemeClr val="lt1"/>
              </a:highlight>
            </a:endParaRPr>
          </a:p>
          <a:p>
            <a:pPr marL="45720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a:solidFill>
                  <a:srgbClr val="373A3C"/>
                </a:solidFill>
                <a:highlight>
                  <a:schemeClr val="lt1"/>
                </a:highlight>
              </a:rPr>
              <a:t>Application </a:t>
            </a:r>
            <a:r>
              <a:rPr lang="tr-TR" sz="1450" dirty="0" err="1">
                <a:solidFill>
                  <a:srgbClr val="373A3C"/>
                </a:solidFill>
                <a:highlight>
                  <a:schemeClr val="lt1"/>
                </a:highlight>
              </a:rPr>
              <a:t>layer</a:t>
            </a:r>
            <a:r>
              <a:rPr lang="tr-TR" sz="1450" dirty="0">
                <a:solidFill>
                  <a:srgbClr val="373A3C"/>
                </a:solidFill>
                <a:highlight>
                  <a:schemeClr val="lt1"/>
                </a:highlight>
              </a:rPr>
              <a:t> </a:t>
            </a:r>
            <a:r>
              <a:rPr lang="tr-TR" sz="1450" dirty="0" err="1">
                <a:solidFill>
                  <a:srgbClr val="373A3C"/>
                </a:solidFill>
                <a:highlight>
                  <a:schemeClr val="lt1"/>
                </a:highlight>
              </a:rPr>
              <a:t>includes</a:t>
            </a:r>
            <a:r>
              <a:rPr lang="tr-TR" sz="1450" dirty="0">
                <a:solidFill>
                  <a:srgbClr val="373A3C"/>
                </a:solidFill>
                <a:highlight>
                  <a:schemeClr val="lt1"/>
                </a:highlight>
              </a:rPr>
              <a:t> </a:t>
            </a:r>
            <a:r>
              <a:rPr lang="tr-TR" sz="1450" dirty="0" err="1">
                <a:solidFill>
                  <a:srgbClr val="373A3C"/>
                </a:solidFill>
                <a:highlight>
                  <a:schemeClr val="lt1"/>
                </a:highlight>
              </a:rPr>
              <a:t>all</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higher-level</a:t>
            </a:r>
            <a:r>
              <a:rPr lang="tr-TR" sz="1450" dirty="0">
                <a:solidFill>
                  <a:srgbClr val="373A3C"/>
                </a:solidFill>
                <a:highlight>
                  <a:schemeClr val="lt1"/>
                </a:highlight>
              </a:rPr>
              <a:t> </a:t>
            </a:r>
            <a:r>
              <a:rPr lang="tr-TR" sz="1450" dirty="0" err="1">
                <a:solidFill>
                  <a:srgbClr val="373A3C"/>
                </a:solidFill>
                <a:highlight>
                  <a:schemeClr val="lt1"/>
                </a:highlight>
              </a:rPr>
              <a:t>protocols</a:t>
            </a:r>
            <a:r>
              <a:rPr lang="tr-TR" sz="1450" dirty="0">
                <a:solidFill>
                  <a:srgbClr val="373A3C"/>
                </a:solidFill>
                <a:highlight>
                  <a:schemeClr val="lt1"/>
                </a:highlight>
              </a:rPr>
              <a:t> </a:t>
            </a:r>
            <a:r>
              <a:rPr lang="tr-TR" sz="1450" dirty="0" err="1">
                <a:solidFill>
                  <a:srgbClr val="373A3C"/>
                </a:solidFill>
                <a:highlight>
                  <a:schemeClr val="lt1"/>
                </a:highlight>
              </a:rPr>
              <a:t>like</a:t>
            </a:r>
            <a:r>
              <a:rPr lang="tr-TR" sz="1450" dirty="0">
                <a:solidFill>
                  <a:srgbClr val="373A3C"/>
                </a:solidFill>
                <a:highlight>
                  <a:schemeClr val="lt1"/>
                </a:highlight>
              </a:rPr>
              <a:t> DNS (Domain </a:t>
            </a:r>
            <a:r>
              <a:rPr lang="tr-TR" sz="1450" dirty="0" err="1">
                <a:solidFill>
                  <a:srgbClr val="373A3C"/>
                </a:solidFill>
                <a:highlight>
                  <a:schemeClr val="lt1"/>
                </a:highlight>
              </a:rPr>
              <a:t>Naming</a:t>
            </a:r>
            <a:r>
              <a:rPr lang="tr-TR" sz="1450" dirty="0">
                <a:solidFill>
                  <a:srgbClr val="373A3C"/>
                </a:solidFill>
                <a:highlight>
                  <a:schemeClr val="lt1"/>
                </a:highlight>
              </a:rPr>
              <a:t> </a:t>
            </a:r>
            <a:r>
              <a:rPr lang="tr-TR" sz="1450" dirty="0" err="1">
                <a:solidFill>
                  <a:srgbClr val="373A3C"/>
                </a:solidFill>
                <a:highlight>
                  <a:schemeClr val="lt1"/>
                </a:highlight>
              </a:rPr>
              <a:t>System</a:t>
            </a:r>
            <a:r>
              <a:rPr lang="tr-TR" sz="1450" dirty="0">
                <a:solidFill>
                  <a:srgbClr val="373A3C"/>
                </a:solidFill>
                <a:highlight>
                  <a:schemeClr val="lt1"/>
                </a:highlight>
              </a:rPr>
              <a:t>), HTTP (</a:t>
            </a:r>
            <a:r>
              <a:rPr lang="tr-TR" sz="1450" dirty="0" err="1">
                <a:solidFill>
                  <a:srgbClr val="373A3C"/>
                </a:solidFill>
                <a:highlight>
                  <a:schemeClr val="lt1"/>
                </a:highlight>
              </a:rPr>
              <a:t>Hypertext</a:t>
            </a:r>
            <a:r>
              <a:rPr lang="tr-TR" sz="1450" dirty="0">
                <a:solidFill>
                  <a:srgbClr val="373A3C"/>
                </a:solidFill>
                <a:highlight>
                  <a:schemeClr val="lt1"/>
                </a:highlight>
              </a:rPr>
              <a:t> Transfer Protocol), Telnet, SSH, FTP (File Transfer Protocol), TFTP (</a:t>
            </a:r>
            <a:r>
              <a:rPr lang="tr-TR" sz="1450" dirty="0" err="1">
                <a:solidFill>
                  <a:srgbClr val="373A3C"/>
                </a:solidFill>
                <a:highlight>
                  <a:schemeClr val="lt1"/>
                </a:highlight>
              </a:rPr>
              <a:t>Trivial</a:t>
            </a:r>
            <a:r>
              <a:rPr lang="tr-TR" sz="1450" dirty="0">
                <a:solidFill>
                  <a:srgbClr val="373A3C"/>
                </a:solidFill>
                <a:highlight>
                  <a:schemeClr val="lt1"/>
                </a:highlight>
              </a:rPr>
              <a:t> File Transfer Protocol), SNMP (Simple Network Management Protocol), SMTP (Simple Mail Transfer Protocol) , DHCP (</a:t>
            </a:r>
            <a:r>
              <a:rPr lang="tr-TR" sz="1450" dirty="0" err="1">
                <a:solidFill>
                  <a:srgbClr val="373A3C"/>
                </a:solidFill>
                <a:highlight>
                  <a:schemeClr val="lt1"/>
                </a:highlight>
              </a:rPr>
              <a:t>Dynamic</a:t>
            </a:r>
            <a:r>
              <a:rPr lang="tr-TR" sz="1450" dirty="0">
                <a:solidFill>
                  <a:srgbClr val="373A3C"/>
                </a:solidFill>
                <a:highlight>
                  <a:schemeClr val="lt1"/>
                </a:highlight>
              </a:rPr>
              <a:t> Host </a:t>
            </a:r>
            <a:r>
              <a:rPr lang="tr-TR" sz="1450" dirty="0" err="1">
                <a:solidFill>
                  <a:srgbClr val="373A3C"/>
                </a:solidFill>
                <a:highlight>
                  <a:schemeClr val="lt1"/>
                </a:highlight>
              </a:rPr>
              <a:t>Configuration</a:t>
            </a:r>
            <a:r>
              <a:rPr lang="tr-TR" sz="1450" dirty="0">
                <a:solidFill>
                  <a:srgbClr val="373A3C"/>
                </a:solidFill>
                <a:highlight>
                  <a:schemeClr val="lt1"/>
                </a:highlight>
              </a:rPr>
              <a:t> Protocol), X Windows, RDP (Remote Desktop Protocol) </a:t>
            </a:r>
            <a:r>
              <a:rPr lang="tr-TR" sz="1450" dirty="0" err="1">
                <a:solidFill>
                  <a:srgbClr val="373A3C"/>
                </a:solidFill>
                <a:highlight>
                  <a:schemeClr val="lt1"/>
                </a:highlight>
              </a:rPr>
              <a:t>etc</a:t>
            </a:r>
            <a:r>
              <a:rPr lang="tr-TR" sz="1450" dirty="0">
                <a:solidFill>
                  <a:srgbClr val="373A3C"/>
                </a:solidFill>
                <a:highlight>
                  <a:schemeClr val="lt1"/>
                </a:highlight>
              </a:rPr>
              <a:t>.</a:t>
            </a:r>
            <a:endParaRPr sz="1450" dirty="0">
              <a:solidFill>
                <a:srgbClr val="373A3C"/>
              </a:solidFill>
              <a:highlight>
                <a:schemeClr val="lt1"/>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7f6a606c90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1" name="Google Shape;481;g7f6a606c90_0_1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0675" algn="l" rtl="0">
              <a:lnSpc>
                <a:spcPct val="100000"/>
              </a:lnSpc>
              <a:spcBef>
                <a:spcPts val="0"/>
              </a:spcBef>
              <a:spcAft>
                <a:spcPts val="0"/>
              </a:spcAft>
              <a:buClr>
                <a:srgbClr val="373A3C"/>
              </a:buClr>
              <a:buSzPts val="1450"/>
              <a:buChar char="●"/>
            </a:pPr>
            <a:r>
              <a:rPr lang="tr-TR" sz="1450" dirty="0" err="1">
                <a:solidFill>
                  <a:srgbClr val="373A3C"/>
                </a:solidFill>
                <a:highlight>
                  <a:schemeClr val="lt1"/>
                </a:highlight>
              </a:rPr>
              <a:t>The</a:t>
            </a:r>
            <a:r>
              <a:rPr lang="tr-TR" sz="1450" dirty="0">
                <a:solidFill>
                  <a:srgbClr val="373A3C"/>
                </a:solidFill>
                <a:highlight>
                  <a:schemeClr val="lt1"/>
                </a:highlight>
              </a:rPr>
              <a:t> main </a:t>
            </a:r>
            <a:r>
              <a:rPr lang="tr-TR" sz="1450" dirty="0" err="1">
                <a:solidFill>
                  <a:srgbClr val="373A3C"/>
                </a:solidFill>
                <a:highlight>
                  <a:schemeClr val="lt1"/>
                </a:highlight>
              </a:rPr>
              <a:t>purpose</a:t>
            </a:r>
            <a:r>
              <a:rPr lang="tr-TR" sz="1450" dirty="0">
                <a:solidFill>
                  <a:srgbClr val="373A3C"/>
                </a:solidFill>
                <a:highlight>
                  <a:schemeClr val="lt1"/>
                </a:highlight>
              </a:rPr>
              <a:t> of </a:t>
            </a:r>
            <a:r>
              <a:rPr lang="tr-TR" sz="1450" dirty="0" err="1">
                <a:solidFill>
                  <a:srgbClr val="373A3C"/>
                </a:solidFill>
                <a:highlight>
                  <a:schemeClr val="lt1"/>
                </a:highlight>
              </a:rPr>
              <a:t>the</a:t>
            </a:r>
            <a:r>
              <a:rPr lang="tr-TR" sz="1450" dirty="0">
                <a:solidFill>
                  <a:srgbClr val="373A3C"/>
                </a:solidFill>
                <a:highlight>
                  <a:schemeClr val="lt1"/>
                </a:highlight>
              </a:rPr>
              <a:t> Host-</a:t>
            </a:r>
            <a:r>
              <a:rPr lang="tr-TR" sz="1450" dirty="0" err="1">
                <a:solidFill>
                  <a:srgbClr val="373A3C"/>
                </a:solidFill>
                <a:highlight>
                  <a:schemeClr val="lt1"/>
                </a:highlight>
              </a:rPr>
              <a:t>to</a:t>
            </a:r>
            <a:r>
              <a:rPr lang="tr-TR" sz="1450" dirty="0">
                <a:solidFill>
                  <a:srgbClr val="373A3C"/>
                </a:solidFill>
                <a:highlight>
                  <a:schemeClr val="lt1"/>
                </a:highlight>
              </a:rPr>
              <a:t>-Host (</a:t>
            </a:r>
            <a:r>
              <a:rPr lang="tr-TR" sz="1450" dirty="0" err="1">
                <a:solidFill>
                  <a:srgbClr val="373A3C"/>
                </a:solidFill>
                <a:highlight>
                  <a:schemeClr val="lt1"/>
                </a:highlight>
              </a:rPr>
              <a:t>or</a:t>
            </a:r>
            <a:r>
              <a:rPr lang="tr-TR" sz="1450" dirty="0">
                <a:solidFill>
                  <a:srgbClr val="373A3C"/>
                </a:solidFill>
                <a:highlight>
                  <a:schemeClr val="lt1"/>
                </a:highlight>
              </a:rPr>
              <a:t> Transport) </a:t>
            </a:r>
            <a:r>
              <a:rPr lang="tr-TR" sz="1450" dirty="0" err="1">
                <a:solidFill>
                  <a:srgbClr val="373A3C"/>
                </a:solidFill>
                <a:highlight>
                  <a:schemeClr val="lt1"/>
                </a:highlight>
              </a:rPr>
              <a:t>layer</a:t>
            </a:r>
            <a:r>
              <a:rPr lang="tr-TR" sz="1450" dirty="0">
                <a:solidFill>
                  <a:srgbClr val="373A3C"/>
                </a:solidFill>
                <a:highlight>
                  <a:schemeClr val="lt1"/>
                </a:highlight>
              </a:rPr>
              <a:t> is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shield</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upper-layer</a:t>
            </a:r>
            <a:r>
              <a:rPr lang="tr-TR" sz="1450" dirty="0">
                <a:solidFill>
                  <a:srgbClr val="373A3C"/>
                </a:solidFill>
                <a:highlight>
                  <a:schemeClr val="lt1"/>
                </a:highlight>
              </a:rPr>
              <a:t> </a:t>
            </a:r>
            <a:r>
              <a:rPr lang="tr-TR" sz="1450" dirty="0" err="1">
                <a:solidFill>
                  <a:srgbClr val="373A3C"/>
                </a:solidFill>
                <a:highlight>
                  <a:schemeClr val="lt1"/>
                </a:highlight>
              </a:rPr>
              <a:t>applications</a:t>
            </a:r>
            <a:r>
              <a:rPr lang="tr-TR" sz="1450" dirty="0">
                <a:solidFill>
                  <a:srgbClr val="373A3C"/>
                </a:solidFill>
                <a:highlight>
                  <a:schemeClr val="lt1"/>
                </a:highlight>
              </a:rPr>
              <a:t> </a:t>
            </a:r>
            <a:r>
              <a:rPr lang="tr-TR" sz="1450" dirty="0" err="1">
                <a:solidFill>
                  <a:srgbClr val="373A3C"/>
                </a:solidFill>
                <a:highlight>
                  <a:schemeClr val="lt1"/>
                </a:highlight>
              </a:rPr>
              <a:t>from</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complexities</a:t>
            </a:r>
            <a:r>
              <a:rPr lang="tr-TR" sz="1450" dirty="0">
                <a:solidFill>
                  <a:srgbClr val="373A3C"/>
                </a:solidFill>
                <a:highlight>
                  <a:schemeClr val="lt1"/>
                </a:highlight>
              </a:rPr>
              <a:t> of </a:t>
            </a:r>
            <a:r>
              <a:rPr lang="tr-TR" sz="1450" dirty="0" err="1">
                <a:solidFill>
                  <a:srgbClr val="373A3C"/>
                </a:solidFill>
                <a:highlight>
                  <a:schemeClr val="lt1"/>
                </a:highlight>
              </a:rPr>
              <a:t>the</a:t>
            </a:r>
            <a:r>
              <a:rPr lang="tr-TR" sz="1450" dirty="0">
                <a:solidFill>
                  <a:srgbClr val="373A3C"/>
                </a:solidFill>
                <a:highlight>
                  <a:schemeClr val="lt1"/>
                </a:highlight>
              </a:rPr>
              <a:t> network. </a:t>
            </a:r>
            <a:r>
              <a:rPr lang="tr-TR" sz="1450" dirty="0" err="1">
                <a:solidFill>
                  <a:srgbClr val="373A3C"/>
                </a:solidFill>
                <a:highlight>
                  <a:schemeClr val="lt1"/>
                </a:highlight>
              </a:rPr>
              <a:t>This</a:t>
            </a:r>
            <a:r>
              <a:rPr lang="tr-TR" sz="1450" dirty="0">
                <a:solidFill>
                  <a:srgbClr val="373A3C"/>
                </a:solidFill>
                <a:highlight>
                  <a:schemeClr val="lt1"/>
                </a:highlight>
              </a:rPr>
              <a:t> </a:t>
            </a:r>
            <a:r>
              <a:rPr lang="tr-TR" sz="1450" dirty="0" err="1">
                <a:solidFill>
                  <a:srgbClr val="373A3C"/>
                </a:solidFill>
                <a:highlight>
                  <a:schemeClr val="lt1"/>
                </a:highlight>
              </a:rPr>
              <a:t>layer</a:t>
            </a:r>
            <a:r>
              <a:rPr lang="tr-TR" sz="1450" dirty="0">
                <a:solidFill>
                  <a:srgbClr val="373A3C"/>
                </a:solidFill>
                <a:highlight>
                  <a:schemeClr val="lt1"/>
                </a:highlight>
              </a:rPr>
              <a:t> </a:t>
            </a:r>
            <a:r>
              <a:rPr lang="tr-TR" sz="1450" dirty="0" err="1">
                <a:solidFill>
                  <a:srgbClr val="373A3C"/>
                </a:solidFill>
                <a:highlight>
                  <a:schemeClr val="lt1"/>
                </a:highlight>
              </a:rPr>
              <a:t>says</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upper</a:t>
            </a:r>
            <a:r>
              <a:rPr lang="tr-TR" sz="1450" dirty="0">
                <a:solidFill>
                  <a:srgbClr val="373A3C"/>
                </a:solidFill>
                <a:highlight>
                  <a:schemeClr val="lt1"/>
                </a:highlight>
              </a:rPr>
              <a:t> </a:t>
            </a:r>
            <a:r>
              <a:rPr lang="tr-TR" sz="1450" dirty="0" err="1">
                <a:solidFill>
                  <a:srgbClr val="373A3C"/>
                </a:solidFill>
                <a:highlight>
                  <a:schemeClr val="lt1"/>
                </a:highlight>
              </a:rPr>
              <a:t>layer</a:t>
            </a:r>
            <a:r>
              <a:rPr lang="tr-TR" sz="1450" dirty="0">
                <a:solidFill>
                  <a:srgbClr val="373A3C"/>
                </a:solidFill>
                <a:highlight>
                  <a:schemeClr val="lt1"/>
                </a:highlight>
              </a:rPr>
              <a:t>, “</a:t>
            </a:r>
            <a:r>
              <a:rPr lang="tr-TR" sz="1450" dirty="0" err="1">
                <a:solidFill>
                  <a:srgbClr val="373A3C"/>
                </a:solidFill>
                <a:highlight>
                  <a:schemeClr val="lt1"/>
                </a:highlight>
              </a:rPr>
              <a:t>Just</a:t>
            </a:r>
            <a:r>
              <a:rPr lang="tr-TR" sz="1450" dirty="0">
                <a:solidFill>
                  <a:srgbClr val="373A3C"/>
                </a:solidFill>
                <a:highlight>
                  <a:schemeClr val="lt1"/>
                </a:highlight>
              </a:rPr>
              <a:t> </a:t>
            </a:r>
            <a:r>
              <a:rPr lang="tr-TR" sz="1450" dirty="0" err="1">
                <a:solidFill>
                  <a:srgbClr val="373A3C"/>
                </a:solidFill>
                <a:highlight>
                  <a:schemeClr val="lt1"/>
                </a:highlight>
              </a:rPr>
              <a:t>give</a:t>
            </a:r>
            <a:r>
              <a:rPr lang="tr-TR" sz="1450" dirty="0">
                <a:solidFill>
                  <a:srgbClr val="373A3C"/>
                </a:solidFill>
                <a:highlight>
                  <a:schemeClr val="lt1"/>
                </a:highlight>
              </a:rPr>
              <a:t> me </a:t>
            </a:r>
            <a:r>
              <a:rPr lang="tr-TR" sz="1450" dirty="0" err="1">
                <a:solidFill>
                  <a:srgbClr val="373A3C"/>
                </a:solidFill>
                <a:highlight>
                  <a:schemeClr val="lt1"/>
                </a:highlight>
              </a:rPr>
              <a:t>your</a:t>
            </a:r>
            <a:r>
              <a:rPr lang="tr-TR" sz="1450" dirty="0">
                <a:solidFill>
                  <a:srgbClr val="373A3C"/>
                </a:solidFill>
                <a:highlight>
                  <a:schemeClr val="lt1"/>
                </a:highlight>
              </a:rPr>
              <a:t> data </a:t>
            </a:r>
            <a:r>
              <a:rPr lang="tr-TR" sz="1450" dirty="0" err="1">
                <a:solidFill>
                  <a:srgbClr val="373A3C"/>
                </a:solidFill>
                <a:highlight>
                  <a:schemeClr val="lt1"/>
                </a:highlight>
              </a:rPr>
              <a:t>stream</a:t>
            </a:r>
            <a:r>
              <a:rPr lang="tr-TR" sz="1450" dirty="0">
                <a:solidFill>
                  <a:srgbClr val="373A3C"/>
                </a:solidFill>
                <a:highlight>
                  <a:schemeClr val="lt1"/>
                </a:highlight>
              </a:rPr>
              <a:t>, </a:t>
            </a:r>
            <a:r>
              <a:rPr lang="tr-TR" sz="1450" dirty="0" err="1">
                <a:solidFill>
                  <a:srgbClr val="373A3C"/>
                </a:solidFill>
                <a:highlight>
                  <a:schemeClr val="lt1"/>
                </a:highlight>
              </a:rPr>
              <a:t>with</a:t>
            </a:r>
            <a:r>
              <a:rPr lang="tr-TR" sz="1450" dirty="0">
                <a:solidFill>
                  <a:srgbClr val="373A3C"/>
                </a:solidFill>
                <a:highlight>
                  <a:schemeClr val="lt1"/>
                </a:highlight>
              </a:rPr>
              <a:t> </a:t>
            </a:r>
            <a:r>
              <a:rPr lang="tr-TR" sz="1450" dirty="0" err="1">
                <a:solidFill>
                  <a:srgbClr val="373A3C"/>
                </a:solidFill>
                <a:highlight>
                  <a:schemeClr val="lt1"/>
                </a:highlight>
              </a:rPr>
              <a:t>any</a:t>
            </a:r>
            <a:r>
              <a:rPr lang="tr-TR" sz="1450" dirty="0">
                <a:solidFill>
                  <a:srgbClr val="373A3C"/>
                </a:solidFill>
                <a:highlight>
                  <a:schemeClr val="lt1"/>
                </a:highlight>
              </a:rPr>
              <a:t> </a:t>
            </a:r>
            <a:r>
              <a:rPr lang="tr-TR" sz="1450" dirty="0" err="1">
                <a:solidFill>
                  <a:srgbClr val="373A3C"/>
                </a:solidFill>
                <a:highlight>
                  <a:schemeClr val="lt1"/>
                </a:highlight>
              </a:rPr>
              <a:t>instructions</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I’ll</a:t>
            </a:r>
            <a:r>
              <a:rPr lang="tr-TR" sz="1450" dirty="0">
                <a:solidFill>
                  <a:srgbClr val="373A3C"/>
                </a:solidFill>
                <a:highlight>
                  <a:schemeClr val="lt1"/>
                </a:highlight>
              </a:rPr>
              <a:t> </a:t>
            </a:r>
            <a:r>
              <a:rPr lang="tr-TR" sz="1450" dirty="0" err="1">
                <a:solidFill>
                  <a:srgbClr val="373A3C"/>
                </a:solidFill>
                <a:highlight>
                  <a:schemeClr val="lt1"/>
                </a:highlight>
              </a:rPr>
              <a:t>begin</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process</a:t>
            </a:r>
            <a:r>
              <a:rPr lang="tr-TR" sz="1450" dirty="0">
                <a:solidFill>
                  <a:srgbClr val="373A3C"/>
                </a:solidFill>
                <a:highlight>
                  <a:schemeClr val="lt1"/>
                </a:highlight>
              </a:rPr>
              <a:t> of </a:t>
            </a:r>
            <a:r>
              <a:rPr lang="tr-TR" sz="1450" dirty="0" err="1">
                <a:solidFill>
                  <a:srgbClr val="373A3C"/>
                </a:solidFill>
                <a:highlight>
                  <a:schemeClr val="lt1"/>
                </a:highlight>
              </a:rPr>
              <a:t>getting</a:t>
            </a:r>
            <a:r>
              <a:rPr lang="tr-TR" sz="1450" dirty="0">
                <a:solidFill>
                  <a:srgbClr val="373A3C"/>
                </a:solidFill>
                <a:highlight>
                  <a:schemeClr val="lt1"/>
                </a:highlight>
              </a:rPr>
              <a:t> </a:t>
            </a:r>
            <a:r>
              <a:rPr lang="tr-TR" sz="1450" dirty="0" err="1">
                <a:solidFill>
                  <a:srgbClr val="373A3C"/>
                </a:solidFill>
                <a:highlight>
                  <a:schemeClr val="lt1"/>
                </a:highlight>
              </a:rPr>
              <a:t>your</a:t>
            </a:r>
            <a:r>
              <a:rPr lang="tr-TR" sz="1450" dirty="0">
                <a:solidFill>
                  <a:srgbClr val="373A3C"/>
                </a:solidFill>
                <a:highlight>
                  <a:schemeClr val="lt1"/>
                </a:highlight>
              </a:rPr>
              <a:t> </a:t>
            </a:r>
            <a:r>
              <a:rPr lang="tr-TR" sz="1450" dirty="0" err="1">
                <a:solidFill>
                  <a:srgbClr val="373A3C"/>
                </a:solidFill>
                <a:highlight>
                  <a:schemeClr val="lt1"/>
                </a:highlight>
              </a:rPr>
              <a:t>information</a:t>
            </a:r>
            <a:r>
              <a:rPr lang="tr-TR" sz="1450" dirty="0">
                <a:solidFill>
                  <a:srgbClr val="373A3C"/>
                </a:solidFill>
                <a:highlight>
                  <a:schemeClr val="lt1"/>
                </a:highlight>
              </a:rPr>
              <a:t> </a:t>
            </a:r>
            <a:r>
              <a:rPr lang="tr-TR" sz="1450" dirty="0" err="1">
                <a:solidFill>
                  <a:srgbClr val="373A3C"/>
                </a:solidFill>
                <a:highlight>
                  <a:schemeClr val="lt1"/>
                </a:highlight>
              </a:rPr>
              <a:t>ready</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send</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Char char="●"/>
            </a:pP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followings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two </a:t>
            </a:r>
            <a:r>
              <a:rPr lang="tr-TR" sz="1450" dirty="0" err="1">
                <a:solidFill>
                  <a:srgbClr val="373A3C"/>
                </a:solidFill>
                <a:highlight>
                  <a:schemeClr val="lt1"/>
                </a:highlight>
              </a:rPr>
              <a:t>protocols</a:t>
            </a:r>
            <a:r>
              <a:rPr lang="tr-TR" sz="1450" dirty="0">
                <a:solidFill>
                  <a:srgbClr val="373A3C"/>
                </a:solidFill>
                <a:highlight>
                  <a:schemeClr val="lt1"/>
                </a:highlight>
              </a:rPr>
              <a:t> at </a:t>
            </a:r>
            <a:r>
              <a:rPr lang="tr-TR" sz="1450" dirty="0" err="1">
                <a:solidFill>
                  <a:srgbClr val="373A3C"/>
                </a:solidFill>
                <a:highlight>
                  <a:schemeClr val="lt1"/>
                </a:highlight>
              </a:rPr>
              <a:t>this</a:t>
            </a:r>
            <a:r>
              <a:rPr lang="tr-TR" sz="1450" dirty="0">
                <a:solidFill>
                  <a:srgbClr val="373A3C"/>
                </a:solidFill>
                <a:highlight>
                  <a:schemeClr val="lt1"/>
                </a:highlight>
              </a:rPr>
              <a:t> </a:t>
            </a:r>
            <a:r>
              <a:rPr lang="tr-TR" sz="1450" dirty="0" err="1">
                <a:solidFill>
                  <a:srgbClr val="373A3C"/>
                </a:solidFill>
                <a:highlight>
                  <a:schemeClr val="lt1"/>
                </a:highlight>
              </a:rPr>
              <a:t>layer</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err="1">
                <a:solidFill>
                  <a:srgbClr val="373A3C"/>
                </a:solidFill>
                <a:highlight>
                  <a:schemeClr val="lt1"/>
                </a:highlight>
              </a:rPr>
              <a:t>Transmission</a:t>
            </a:r>
            <a:r>
              <a:rPr lang="tr-TR" sz="1450" dirty="0">
                <a:solidFill>
                  <a:srgbClr val="373A3C"/>
                </a:solidFill>
                <a:highlight>
                  <a:schemeClr val="lt1"/>
                </a:highlight>
              </a:rPr>
              <a:t> Control Protocol (TCP)</a:t>
            </a:r>
            <a:endParaRP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a:solidFill>
                  <a:srgbClr val="373A3C"/>
                </a:solidFill>
                <a:highlight>
                  <a:schemeClr val="lt1"/>
                </a:highlight>
              </a:rPr>
              <a:t>User Datagram Protocol (UDP)</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err="1">
                <a:solidFill>
                  <a:srgbClr val="373A3C"/>
                </a:solidFill>
                <a:highlight>
                  <a:schemeClr val="lt1"/>
                </a:highlight>
              </a:rPr>
              <a:t>Transmission</a:t>
            </a:r>
            <a:r>
              <a:rPr lang="tr-TR" sz="1450" dirty="0">
                <a:solidFill>
                  <a:srgbClr val="373A3C"/>
                </a:solidFill>
                <a:highlight>
                  <a:schemeClr val="lt1"/>
                </a:highlight>
              </a:rPr>
              <a:t> Control Protocol (TCP) </a:t>
            </a:r>
            <a:r>
              <a:rPr lang="tr-TR" sz="1450" dirty="0" err="1">
                <a:solidFill>
                  <a:srgbClr val="373A3C"/>
                </a:solidFill>
                <a:highlight>
                  <a:schemeClr val="lt1"/>
                </a:highlight>
              </a:rPr>
              <a:t>takes</a:t>
            </a:r>
            <a:r>
              <a:rPr lang="tr-TR" sz="1450" dirty="0">
                <a:solidFill>
                  <a:srgbClr val="373A3C"/>
                </a:solidFill>
                <a:highlight>
                  <a:schemeClr val="lt1"/>
                </a:highlight>
              </a:rPr>
              <a:t> </a:t>
            </a:r>
            <a:r>
              <a:rPr lang="tr-TR" sz="1450" dirty="0" err="1">
                <a:solidFill>
                  <a:srgbClr val="373A3C"/>
                </a:solidFill>
                <a:highlight>
                  <a:schemeClr val="lt1"/>
                </a:highlight>
              </a:rPr>
              <a:t>large</a:t>
            </a:r>
            <a:r>
              <a:rPr lang="tr-TR" sz="1450" dirty="0">
                <a:solidFill>
                  <a:srgbClr val="373A3C"/>
                </a:solidFill>
                <a:highlight>
                  <a:schemeClr val="lt1"/>
                </a:highlight>
              </a:rPr>
              <a:t> </a:t>
            </a:r>
            <a:r>
              <a:rPr lang="tr-TR" sz="1450" dirty="0" err="1">
                <a:solidFill>
                  <a:srgbClr val="373A3C"/>
                </a:solidFill>
                <a:highlight>
                  <a:schemeClr val="lt1"/>
                </a:highlight>
              </a:rPr>
              <a:t>blocks</a:t>
            </a:r>
            <a:r>
              <a:rPr lang="tr-TR" sz="1450" dirty="0">
                <a:solidFill>
                  <a:srgbClr val="373A3C"/>
                </a:solidFill>
                <a:highlight>
                  <a:schemeClr val="lt1"/>
                </a:highlight>
              </a:rPr>
              <a:t> of </a:t>
            </a:r>
            <a:r>
              <a:rPr lang="tr-TR" sz="1450" dirty="0" err="1">
                <a:solidFill>
                  <a:srgbClr val="373A3C"/>
                </a:solidFill>
                <a:highlight>
                  <a:schemeClr val="lt1"/>
                </a:highlight>
              </a:rPr>
              <a:t>information</a:t>
            </a:r>
            <a:r>
              <a:rPr lang="tr-TR" sz="1450" dirty="0">
                <a:solidFill>
                  <a:srgbClr val="373A3C"/>
                </a:solidFill>
                <a:highlight>
                  <a:schemeClr val="lt1"/>
                </a:highlight>
              </a:rPr>
              <a:t> </a:t>
            </a:r>
            <a:r>
              <a:rPr lang="tr-TR" sz="1450" dirty="0" err="1">
                <a:solidFill>
                  <a:srgbClr val="373A3C"/>
                </a:solidFill>
                <a:highlight>
                  <a:schemeClr val="lt1"/>
                </a:highlight>
              </a:rPr>
              <a:t>from</a:t>
            </a:r>
            <a:r>
              <a:rPr lang="tr-TR" sz="1450" dirty="0">
                <a:solidFill>
                  <a:srgbClr val="373A3C"/>
                </a:solidFill>
                <a:highlight>
                  <a:schemeClr val="lt1"/>
                </a:highlight>
              </a:rPr>
              <a:t> an </a:t>
            </a:r>
            <a:r>
              <a:rPr lang="tr-TR" sz="1450" dirty="0" err="1">
                <a:solidFill>
                  <a:srgbClr val="373A3C"/>
                </a:solidFill>
                <a:highlight>
                  <a:schemeClr val="lt1"/>
                </a:highlight>
              </a:rPr>
              <a:t>application</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breaks</a:t>
            </a:r>
            <a:r>
              <a:rPr lang="tr-TR" sz="1450" dirty="0">
                <a:solidFill>
                  <a:srgbClr val="373A3C"/>
                </a:solidFill>
                <a:highlight>
                  <a:schemeClr val="lt1"/>
                </a:highlight>
              </a:rPr>
              <a:t> </a:t>
            </a:r>
            <a:r>
              <a:rPr lang="tr-TR" sz="1450" dirty="0" err="1">
                <a:solidFill>
                  <a:srgbClr val="373A3C"/>
                </a:solidFill>
                <a:highlight>
                  <a:schemeClr val="lt1"/>
                </a:highlight>
              </a:rPr>
              <a:t>them</a:t>
            </a:r>
            <a:r>
              <a:rPr lang="tr-TR" sz="1450" dirty="0">
                <a:solidFill>
                  <a:srgbClr val="373A3C"/>
                </a:solidFill>
                <a:highlight>
                  <a:schemeClr val="lt1"/>
                </a:highlight>
              </a:rPr>
              <a:t> </a:t>
            </a:r>
            <a:r>
              <a:rPr lang="tr-TR" sz="1450" dirty="0" err="1">
                <a:solidFill>
                  <a:srgbClr val="373A3C"/>
                </a:solidFill>
                <a:highlight>
                  <a:schemeClr val="lt1"/>
                </a:highlight>
              </a:rPr>
              <a:t>into</a:t>
            </a:r>
            <a:r>
              <a:rPr lang="tr-TR" sz="1450" dirty="0">
                <a:solidFill>
                  <a:srgbClr val="373A3C"/>
                </a:solidFill>
                <a:highlight>
                  <a:schemeClr val="lt1"/>
                </a:highlight>
              </a:rPr>
              <a:t> </a:t>
            </a:r>
            <a:r>
              <a:rPr lang="tr-TR" sz="1450" dirty="0" err="1">
                <a:solidFill>
                  <a:srgbClr val="373A3C"/>
                </a:solidFill>
                <a:highlight>
                  <a:schemeClr val="lt1"/>
                </a:highlight>
              </a:rPr>
              <a:t>segments</a:t>
            </a:r>
            <a:r>
              <a:rPr lang="tr-TR" sz="1450" dirty="0">
                <a:solidFill>
                  <a:srgbClr val="373A3C"/>
                </a:solidFill>
                <a:highlight>
                  <a:schemeClr val="lt1"/>
                </a:highlight>
              </a:rPr>
              <a:t>. </a:t>
            </a:r>
            <a:r>
              <a:rPr lang="tr-TR" sz="1450" dirty="0" err="1">
                <a:solidFill>
                  <a:srgbClr val="373A3C"/>
                </a:solidFill>
                <a:highlight>
                  <a:schemeClr val="lt1"/>
                </a:highlight>
              </a:rPr>
              <a:t>It</a:t>
            </a:r>
            <a:r>
              <a:rPr lang="tr-TR" sz="1450" dirty="0">
                <a:solidFill>
                  <a:srgbClr val="373A3C"/>
                </a:solidFill>
                <a:highlight>
                  <a:schemeClr val="lt1"/>
                </a:highlight>
              </a:rPr>
              <a:t> </a:t>
            </a:r>
            <a:r>
              <a:rPr lang="tr-TR" sz="1450" dirty="0" err="1">
                <a:solidFill>
                  <a:srgbClr val="373A3C"/>
                </a:solidFill>
                <a:highlight>
                  <a:schemeClr val="lt1"/>
                </a:highlight>
              </a:rPr>
              <a:t>numbers</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sequences</a:t>
            </a:r>
            <a:r>
              <a:rPr lang="tr-TR" sz="1450" dirty="0">
                <a:solidFill>
                  <a:srgbClr val="373A3C"/>
                </a:solidFill>
                <a:highlight>
                  <a:schemeClr val="lt1"/>
                </a:highlight>
              </a:rPr>
              <a:t> </a:t>
            </a:r>
            <a:r>
              <a:rPr lang="tr-TR" sz="1450" dirty="0" err="1">
                <a:solidFill>
                  <a:srgbClr val="373A3C"/>
                </a:solidFill>
                <a:highlight>
                  <a:schemeClr val="lt1"/>
                </a:highlight>
              </a:rPr>
              <a:t>each</a:t>
            </a:r>
            <a:r>
              <a:rPr lang="tr-TR" sz="1450" dirty="0">
                <a:solidFill>
                  <a:srgbClr val="373A3C"/>
                </a:solidFill>
                <a:highlight>
                  <a:schemeClr val="lt1"/>
                </a:highlight>
              </a:rPr>
              <a:t> segment </a:t>
            </a:r>
            <a:r>
              <a:rPr lang="tr-TR" sz="1450" dirty="0" err="1">
                <a:solidFill>
                  <a:srgbClr val="373A3C"/>
                </a:solidFill>
                <a:highlight>
                  <a:schemeClr val="lt1"/>
                </a:highlight>
              </a:rPr>
              <a:t>so</a:t>
            </a:r>
            <a:r>
              <a:rPr lang="tr-TR" sz="1450" dirty="0">
                <a:solidFill>
                  <a:srgbClr val="373A3C"/>
                </a:solidFill>
                <a:highlight>
                  <a:schemeClr val="lt1"/>
                </a:highlight>
              </a:rPr>
              <a:t> </a:t>
            </a:r>
            <a:r>
              <a:rPr lang="tr-TR" sz="1450" dirty="0" err="1">
                <a:solidFill>
                  <a:srgbClr val="373A3C"/>
                </a:solidFill>
                <a:highlight>
                  <a:schemeClr val="lt1"/>
                </a:highlight>
              </a:rPr>
              <a:t>that</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destination’s</a:t>
            </a:r>
            <a:r>
              <a:rPr lang="tr-TR" sz="1450" dirty="0">
                <a:solidFill>
                  <a:srgbClr val="373A3C"/>
                </a:solidFill>
                <a:highlight>
                  <a:schemeClr val="lt1"/>
                </a:highlight>
              </a:rPr>
              <a:t> TCP </a:t>
            </a:r>
            <a:r>
              <a:rPr lang="tr-TR" sz="1450" dirty="0" err="1">
                <a:solidFill>
                  <a:srgbClr val="373A3C"/>
                </a:solidFill>
                <a:highlight>
                  <a:schemeClr val="lt1"/>
                </a:highlight>
              </a:rPr>
              <a:t>process</a:t>
            </a:r>
            <a:r>
              <a:rPr lang="tr-TR" sz="1450" dirty="0">
                <a:solidFill>
                  <a:srgbClr val="373A3C"/>
                </a:solidFill>
                <a:highlight>
                  <a:schemeClr val="lt1"/>
                </a:highlight>
              </a:rPr>
              <a:t> can put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segments</a:t>
            </a:r>
            <a:r>
              <a:rPr lang="tr-TR" sz="1450" dirty="0">
                <a:solidFill>
                  <a:srgbClr val="373A3C"/>
                </a:solidFill>
                <a:highlight>
                  <a:schemeClr val="lt1"/>
                </a:highlight>
              </a:rPr>
              <a:t> </a:t>
            </a:r>
            <a:r>
              <a:rPr lang="tr-TR" sz="1450" dirty="0" err="1">
                <a:solidFill>
                  <a:srgbClr val="373A3C"/>
                </a:solidFill>
                <a:highlight>
                  <a:schemeClr val="lt1"/>
                </a:highlight>
              </a:rPr>
              <a:t>back</a:t>
            </a:r>
            <a:r>
              <a:rPr lang="tr-TR" sz="1450" dirty="0">
                <a:solidFill>
                  <a:srgbClr val="373A3C"/>
                </a:solidFill>
                <a:highlight>
                  <a:schemeClr val="lt1"/>
                </a:highlight>
              </a:rPr>
              <a:t> </a:t>
            </a:r>
            <a:r>
              <a:rPr lang="tr-TR" sz="1450" dirty="0" err="1">
                <a:solidFill>
                  <a:srgbClr val="373A3C"/>
                </a:solidFill>
                <a:highlight>
                  <a:schemeClr val="lt1"/>
                </a:highlight>
              </a:rPr>
              <a:t>into</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order</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application</a:t>
            </a:r>
            <a:r>
              <a:rPr lang="tr-TR" sz="1450" dirty="0">
                <a:solidFill>
                  <a:srgbClr val="373A3C"/>
                </a:solidFill>
                <a:highlight>
                  <a:schemeClr val="lt1"/>
                </a:highlight>
              </a:rPr>
              <a:t> </a:t>
            </a:r>
            <a:r>
              <a:rPr lang="tr-TR" sz="1450" dirty="0" err="1">
                <a:solidFill>
                  <a:srgbClr val="373A3C"/>
                </a:solidFill>
                <a:highlight>
                  <a:schemeClr val="lt1"/>
                </a:highlight>
              </a:rPr>
              <a:t>intended</a:t>
            </a:r>
            <a:r>
              <a:rPr lang="tr-TR" sz="1450" dirty="0">
                <a:solidFill>
                  <a:srgbClr val="373A3C"/>
                </a:solidFill>
                <a:highlight>
                  <a:schemeClr val="lt1"/>
                </a:highlight>
              </a:rPr>
              <a:t>. </a:t>
            </a:r>
            <a:r>
              <a:rPr lang="tr-TR" sz="1450" dirty="0" err="1">
                <a:solidFill>
                  <a:srgbClr val="373A3C"/>
                </a:solidFill>
                <a:highlight>
                  <a:schemeClr val="lt1"/>
                </a:highlight>
              </a:rPr>
              <a:t>After</a:t>
            </a:r>
            <a:r>
              <a:rPr lang="tr-TR" sz="1450" dirty="0">
                <a:solidFill>
                  <a:srgbClr val="373A3C"/>
                </a:solidFill>
                <a:highlight>
                  <a:schemeClr val="lt1"/>
                </a:highlight>
              </a:rPr>
              <a:t> </a:t>
            </a:r>
            <a:r>
              <a:rPr lang="tr-TR" sz="1450" dirty="0" err="1">
                <a:solidFill>
                  <a:srgbClr val="373A3C"/>
                </a:solidFill>
                <a:highlight>
                  <a:schemeClr val="lt1"/>
                </a:highlight>
              </a:rPr>
              <a:t>these</a:t>
            </a:r>
            <a:r>
              <a:rPr lang="tr-TR" sz="1450" dirty="0">
                <a:solidFill>
                  <a:srgbClr val="373A3C"/>
                </a:solidFill>
                <a:highlight>
                  <a:schemeClr val="lt1"/>
                </a:highlight>
              </a:rPr>
              <a:t> </a:t>
            </a:r>
            <a:r>
              <a:rPr lang="tr-TR" sz="1450" dirty="0" err="1">
                <a:solidFill>
                  <a:srgbClr val="373A3C"/>
                </a:solidFill>
                <a:highlight>
                  <a:schemeClr val="lt1"/>
                </a:highlight>
              </a:rPr>
              <a:t>segments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sent, TCP (on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transmitting</a:t>
            </a:r>
            <a:r>
              <a:rPr lang="tr-TR" sz="1450" dirty="0">
                <a:solidFill>
                  <a:srgbClr val="373A3C"/>
                </a:solidFill>
                <a:highlight>
                  <a:schemeClr val="lt1"/>
                </a:highlight>
              </a:rPr>
              <a:t> host) </a:t>
            </a:r>
            <a:r>
              <a:rPr lang="tr-TR" sz="1450" dirty="0" err="1">
                <a:solidFill>
                  <a:srgbClr val="373A3C"/>
                </a:solidFill>
                <a:highlight>
                  <a:schemeClr val="lt1"/>
                </a:highlight>
              </a:rPr>
              <a:t>waits</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an </a:t>
            </a:r>
            <a:r>
              <a:rPr lang="tr-TR" sz="1450" dirty="0" err="1">
                <a:solidFill>
                  <a:srgbClr val="373A3C"/>
                </a:solidFill>
                <a:highlight>
                  <a:schemeClr val="lt1"/>
                </a:highlight>
              </a:rPr>
              <a:t>acknowledgment</a:t>
            </a:r>
            <a:r>
              <a:rPr lang="tr-TR" sz="1450" dirty="0">
                <a:solidFill>
                  <a:srgbClr val="373A3C"/>
                </a:solidFill>
                <a:highlight>
                  <a:schemeClr val="lt1"/>
                </a:highlight>
              </a:rPr>
              <a:t> </a:t>
            </a:r>
            <a:r>
              <a:rPr lang="tr-TR" sz="1450" dirty="0" err="1">
                <a:solidFill>
                  <a:srgbClr val="373A3C"/>
                </a:solidFill>
                <a:highlight>
                  <a:schemeClr val="lt1"/>
                </a:highlight>
              </a:rPr>
              <a:t>from</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receiving</a:t>
            </a:r>
            <a:r>
              <a:rPr lang="tr-TR" sz="1450" dirty="0">
                <a:solidFill>
                  <a:srgbClr val="373A3C"/>
                </a:solidFill>
                <a:highlight>
                  <a:schemeClr val="lt1"/>
                </a:highlight>
              </a:rPr>
              <a:t> </a:t>
            </a:r>
            <a:r>
              <a:rPr lang="tr-TR" sz="1450" dirty="0" err="1">
                <a:solidFill>
                  <a:srgbClr val="373A3C"/>
                </a:solidFill>
                <a:highlight>
                  <a:schemeClr val="lt1"/>
                </a:highlight>
              </a:rPr>
              <a:t>end’s</a:t>
            </a:r>
            <a:r>
              <a:rPr lang="tr-TR" sz="1450" dirty="0">
                <a:solidFill>
                  <a:srgbClr val="373A3C"/>
                </a:solidFill>
                <a:highlight>
                  <a:schemeClr val="lt1"/>
                </a:highlight>
              </a:rPr>
              <a:t> TCP </a:t>
            </a:r>
            <a:r>
              <a:rPr lang="tr-TR" sz="1450" dirty="0" err="1">
                <a:solidFill>
                  <a:srgbClr val="373A3C"/>
                </a:solidFill>
                <a:highlight>
                  <a:schemeClr val="lt1"/>
                </a:highlight>
              </a:rPr>
              <a:t>process</a:t>
            </a:r>
            <a:r>
              <a:rPr lang="tr-TR" sz="1450" dirty="0">
                <a:solidFill>
                  <a:srgbClr val="373A3C"/>
                </a:solidFill>
                <a:highlight>
                  <a:schemeClr val="lt1"/>
                </a:highlight>
              </a:rPr>
              <a:t>, </a:t>
            </a:r>
            <a:r>
              <a:rPr lang="tr-TR" sz="1450" dirty="0" err="1">
                <a:solidFill>
                  <a:srgbClr val="373A3C"/>
                </a:solidFill>
                <a:highlight>
                  <a:schemeClr val="lt1"/>
                </a:highlight>
              </a:rPr>
              <a:t>retransmitting</a:t>
            </a:r>
            <a:r>
              <a:rPr lang="tr-TR" sz="1450" dirty="0">
                <a:solidFill>
                  <a:srgbClr val="373A3C"/>
                </a:solidFill>
                <a:highlight>
                  <a:schemeClr val="lt1"/>
                </a:highlight>
              </a:rPr>
              <a:t> </a:t>
            </a:r>
            <a:r>
              <a:rPr lang="tr-TR" sz="1450" dirty="0" err="1">
                <a:solidFill>
                  <a:srgbClr val="373A3C"/>
                </a:solidFill>
                <a:highlight>
                  <a:schemeClr val="lt1"/>
                </a:highlight>
              </a:rPr>
              <a:t>those</a:t>
            </a:r>
            <a:r>
              <a:rPr lang="tr-TR" sz="1450" dirty="0">
                <a:solidFill>
                  <a:srgbClr val="373A3C"/>
                </a:solidFill>
                <a:highlight>
                  <a:schemeClr val="lt1"/>
                </a:highlight>
              </a:rPr>
              <a:t> </a:t>
            </a:r>
            <a:r>
              <a:rPr lang="tr-TR" sz="1450" dirty="0" err="1">
                <a:solidFill>
                  <a:srgbClr val="373A3C"/>
                </a:solidFill>
                <a:highlight>
                  <a:schemeClr val="lt1"/>
                </a:highlight>
              </a:rPr>
              <a:t>segments</a:t>
            </a:r>
            <a:r>
              <a:rPr lang="tr-TR" sz="1450" dirty="0">
                <a:solidFill>
                  <a:srgbClr val="373A3C"/>
                </a:solidFill>
                <a:highlight>
                  <a:schemeClr val="lt1"/>
                </a:highlight>
              </a:rPr>
              <a:t> </a:t>
            </a:r>
            <a:r>
              <a:rPr lang="tr-TR" sz="1450" dirty="0" err="1">
                <a:solidFill>
                  <a:srgbClr val="373A3C"/>
                </a:solidFill>
                <a:highlight>
                  <a:schemeClr val="lt1"/>
                </a:highlight>
              </a:rPr>
              <a:t>that</a:t>
            </a:r>
            <a:r>
              <a:rPr lang="tr-TR" sz="1450" dirty="0">
                <a:solidFill>
                  <a:srgbClr val="373A3C"/>
                </a:solidFill>
                <a:highlight>
                  <a:schemeClr val="lt1"/>
                </a:highlight>
              </a:rPr>
              <a:t> </a:t>
            </a:r>
            <a:r>
              <a:rPr lang="tr-TR" sz="1450" dirty="0" err="1">
                <a:solidFill>
                  <a:srgbClr val="373A3C"/>
                </a:solidFill>
                <a:highlight>
                  <a:schemeClr val="lt1"/>
                </a:highlight>
              </a:rPr>
              <a:t>aren’t</a:t>
            </a:r>
            <a:r>
              <a:rPr lang="tr-TR" sz="1450" dirty="0">
                <a:solidFill>
                  <a:srgbClr val="373A3C"/>
                </a:solidFill>
                <a:highlight>
                  <a:schemeClr val="lt1"/>
                </a:highlight>
              </a:rPr>
              <a:t> acknowledged.</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err="1">
                <a:solidFill>
                  <a:srgbClr val="373A3C"/>
                </a:solidFill>
                <a:highlight>
                  <a:schemeClr val="lt1"/>
                </a:highlight>
              </a:rPr>
              <a:t>Remember</a:t>
            </a:r>
            <a:r>
              <a:rPr lang="tr-TR" sz="1450" dirty="0">
                <a:solidFill>
                  <a:srgbClr val="373A3C"/>
                </a:solidFill>
                <a:highlight>
                  <a:schemeClr val="lt1"/>
                </a:highlight>
              </a:rPr>
              <a:t> </a:t>
            </a:r>
            <a:r>
              <a:rPr lang="tr-TR" sz="1450" dirty="0" err="1">
                <a:solidFill>
                  <a:srgbClr val="373A3C"/>
                </a:solidFill>
                <a:highlight>
                  <a:schemeClr val="lt1"/>
                </a:highlight>
              </a:rPr>
              <a:t>that</a:t>
            </a:r>
            <a:r>
              <a:rPr lang="tr-TR" sz="1450" dirty="0">
                <a:solidFill>
                  <a:srgbClr val="373A3C"/>
                </a:solidFill>
                <a:highlight>
                  <a:schemeClr val="lt1"/>
                </a:highlight>
              </a:rPr>
              <a:t> in </a:t>
            </a:r>
            <a:r>
              <a:rPr lang="tr-TR" sz="1450" dirty="0" err="1">
                <a:solidFill>
                  <a:srgbClr val="373A3C"/>
                </a:solidFill>
                <a:highlight>
                  <a:schemeClr val="lt1"/>
                </a:highlight>
              </a:rPr>
              <a:t>reliable</a:t>
            </a:r>
            <a:r>
              <a:rPr lang="tr-TR" sz="1450" dirty="0">
                <a:solidFill>
                  <a:srgbClr val="373A3C"/>
                </a:solidFill>
                <a:highlight>
                  <a:schemeClr val="lt1"/>
                </a:highlight>
              </a:rPr>
              <a:t> transport </a:t>
            </a:r>
            <a:r>
              <a:rPr lang="tr-TR" sz="1450" dirty="0" err="1">
                <a:solidFill>
                  <a:srgbClr val="373A3C"/>
                </a:solidFill>
                <a:highlight>
                  <a:schemeClr val="lt1"/>
                </a:highlight>
              </a:rPr>
              <a:t>operation</a:t>
            </a:r>
            <a:r>
              <a:rPr lang="tr-TR" sz="1450" dirty="0">
                <a:solidFill>
                  <a:srgbClr val="373A3C"/>
                </a:solidFill>
                <a:highlight>
                  <a:schemeClr val="lt1"/>
                </a:highlight>
              </a:rPr>
              <a:t>, a </a:t>
            </a:r>
            <a:r>
              <a:rPr lang="tr-TR" sz="1450" dirty="0" err="1">
                <a:solidFill>
                  <a:srgbClr val="373A3C"/>
                </a:solidFill>
                <a:highlight>
                  <a:schemeClr val="lt1"/>
                </a:highlight>
              </a:rPr>
              <a:t>device</a:t>
            </a:r>
            <a:r>
              <a:rPr lang="tr-TR" sz="1450" dirty="0">
                <a:solidFill>
                  <a:srgbClr val="373A3C"/>
                </a:solidFill>
                <a:highlight>
                  <a:schemeClr val="lt1"/>
                </a:highlight>
              </a:rPr>
              <a:t> </a:t>
            </a:r>
            <a:r>
              <a:rPr lang="tr-TR" sz="1450" dirty="0" err="1">
                <a:solidFill>
                  <a:srgbClr val="373A3C"/>
                </a:solidFill>
                <a:highlight>
                  <a:schemeClr val="lt1"/>
                </a:highlight>
              </a:rPr>
              <a:t>that</a:t>
            </a:r>
            <a:r>
              <a:rPr lang="tr-TR" sz="1450" dirty="0">
                <a:solidFill>
                  <a:srgbClr val="373A3C"/>
                </a:solidFill>
                <a:highlight>
                  <a:schemeClr val="lt1"/>
                </a:highlight>
              </a:rPr>
              <a:t> </a:t>
            </a:r>
            <a:r>
              <a:rPr lang="tr-TR" sz="1450" dirty="0" err="1">
                <a:solidFill>
                  <a:srgbClr val="373A3C"/>
                </a:solidFill>
                <a:highlight>
                  <a:schemeClr val="lt1"/>
                </a:highlight>
              </a:rPr>
              <a:t>wants</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transmit </a:t>
            </a:r>
            <a:r>
              <a:rPr lang="tr-TR" sz="1450" dirty="0" err="1">
                <a:solidFill>
                  <a:srgbClr val="373A3C"/>
                </a:solidFill>
                <a:highlight>
                  <a:schemeClr val="lt1"/>
                </a:highlight>
              </a:rPr>
              <a:t>sets</a:t>
            </a:r>
            <a:r>
              <a:rPr lang="tr-TR" sz="1450" dirty="0">
                <a:solidFill>
                  <a:srgbClr val="373A3C"/>
                </a:solidFill>
                <a:highlight>
                  <a:schemeClr val="lt1"/>
                </a:highlight>
              </a:rPr>
              <a:t> </a:t>
            </a:r>
            <a:r>
              <a:rPr lang="tr-TR" sz="1450" dirty="0" err="1">
                <a:solidFill>
                  <a:srgbClr val="373A3C"/>
                </a:solidFill>
                <a:highlight>
                  <a:schemeClr val="lt1"/>
                </a:highlight>
              </a:rPr>
              <a:t>up</a:t>
            </a:r>
            <a:r>
              <a:rPr lang="tr-TR" sz="1450" dirty="0">
                <a:solidFill>
                  <a:srgbClr val="373A3C"/>
                </a:solidFill>
                <a:highlight>
                  <a:schemeClr val="lt1"/>
                </a:highlight>
              </a:rPr>
              <a:t> a </a:t>
            </a:r>
            <a:r>
              <a:rPr lang="tr-TR" sz="1450" dirty="0" err="1">
                <a:solidFill>
                  <a:srgbClr val="373A3C"/>
                </a:solidFill>
                <a:highlight>
                  <a:schemeClr val="lt1"/>
                </a:highlight>
              </a:rPr>
              <a:t>connection-oriented</a:t>
            </a:r>
            <a:r>
              <a:rPr lang="tr-TR" sz="1450" dirty="0">
                <a:solidFill>
                  <a:srgbClr val="373A3C"/>
                </a:solidFill>
                <a:highlight>
                  <a:schemeClr val="lt1"/>
                </a:highlight>
              </a:rPr>
              <a:t> </a:t>
            </a:r>
            <a:r>
              <a:rPr lang="tr-TR" sz="1450" dirty="0" err="1">
                <a:solidFill>
                  <a:srgbClr val="373A3C"/>
                </a:solidFill>
                <a:highlight>
                  <a:schemeClr val="lt1"/>
                </a:highlight>
              </a:rPr>
              <a:t>communication</a:t>
            </a:r>
            <a:r>
              <a:rPr lang="tr-TR" sz="1450" dirty="0">
                <a:solidFill>
                  <a:srgbClr val="373A3C"/>
                </a:solidFill>
                <a:highlight>
                  <a:schemeClr val="lt1"/>
                </a:highlight>
              </a:rPr>
              <a:t> </a:t>
            </a:r>
            <a:r>
              <a:rPr lang="tr-TR" sz="1450" dirty="0" err="1">
                <a:solidFill>
                  <a:srgbClr val="373A3C"/>
                </a:solidFill>
                <a:highlight>
                  <a:schemeClr val="lt1"/>
                </a:highlight>
              </a:rPr>
              <a:t>with</a:t>
            </a:r>
            <a:r>
              <a:rPr lang="tr-TR" sz="1450" dirty="0">
                <a:solidFill>
                  <a:srgbClr val="373A3C"/>
                </a:solidFill>
                <a:highlight>
                  <a:schemeClr val="lt1"/>
                </a:highlight>
              </a:rPr>
              <a:t> a </a:t>
            </a:r>
            <a:r>
              <a:rPr lang="tr-TR" sz="1450" dirty="0" err="1">
                <a:solidFill>
                  <a:srgbClr val="373A3C"/>
                </a:solidFill>
                <a:highlight>
                  <a:schemeClr val="lt1"/>
                </a:highlight>
              </a:rPr>
              <a:t>remote</a:t>
            </a:r>
            <a:r>
              <a:rPr lang="tr-TR" sz="1450" dirty="0">
                <a:solidFill>
                  <a:srgbClr val="373A3C"/>
                </a:solidFill>
                <a:highlight>
                  <a:schemeClr val="lt1"/>
                </a:highlight>
              </a:rPr>
              <a:t> </a:t>
            </a:r>
            <a:r>
              <a:rPr lang="tr-TR" sz="1450" dirty="0" err="1">
                <a:solidFill>
                  <a:srgbClr val="373A3C"/>
                </a:solidFill>
                <a:highlight>
                  <a:schemeClr val="lt1"/>
                </a:highlight>
              </a:rPr>
              <a:t>device</a:t>
            </a:r>
            <a:r>
              <a:rPr lang="tr-TR" sz="1450" dirty="0">
                <a:solidFill>
                  <a:srgbClr val="373A3C"/>
                </a:solidFill>
                <a:highlight>
                  <a:schemeClr val="lt1"/>
                </a:highlight>
              </a:rPr>
              <a:t> </a:t>
            </a:r>
            <a:r>
              <a:rPr lang="tr-TR" sz="1450" dirty="0" err="1">
                <a:solidFill>
                  <a:srgbClr val="373A3C"/>
                </a:solidFill>
                <a:highlight>
                  <a:schemeClr val="lt1"/>
                </a:highlight>
              </a:rPr>
              <a:t>by</a:t>
            </a:r>
            <a:r>
              <a:rPr lang="tr-TR" sz="1450" dirty="0">
                <a:solidFill>
                  <a:srgbClr val="373A3C"/>
                </a:solidFill>
                <a:highlight>
                  <a:schemeClr val="lt1"/>
                </a:highlight>
              </a:rPr>
              <a:t> </a:t>
            </a:r>
            <a:r>
              <a:rPr lang="tr-TR" sz="1450" dirty="0" err="1">
                <a:solidFill>
                  <a:srgbClr val="373A3C"/>
                </a:solidFill>
                <a:highlight>
                  <a:schemeClr val="lt1"/>
                </a:highlight>
              </a:rPr>
              <a:t>creating</a:t>
            </a:r>
            <a:r>
              <a:rPr lang="tr-TR" sz="1450" dirty="0">
                <a:solidFill>
                  <a:srgbClr val="373A3C"/>
                </a:solidFill>
                <a:highlight>
                  <a:schemeClr val="lt1"/>
                </a:highlight>
              </a:rPr>
              <a:t> a </a:t>
            </a:r>
            <a:r>
              <a:rPr lang="tr-TR" sz="1450" dirty="0" err="1">
                <a:solidFill>
                  <a:srgbClr val="373A3C"/>
                </a:solidFill>
                <a:highlight>
                  <a:schemeClr val="lt1"/>
                </a:highlight>
              </a:rPr>
              <a:t>session</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transmitting</a:t>
            </a:r>
            <a:r>
              <a:rPr lang="tr-TR" sz="1450" dirty="0">
                <a:solidFill>
                  <a:srgbClr val="373A3C"/>
                </a:solidFill>
                <a:highlight>
                  <a:schemeClr val="lt1"/>
                </a:highlight>
              </a:rPr>
              <a:t> </a:t>
            </a:r>
            <a:r>
              <a:rPr lang="tr-TR" sz="1450" dirty="0" err="1">
                <a:solidFill>
                  <a:srgbClr val="373A3C"/>
                </a:solidFill>
                <a:highlight>
                  <a:schemeClr val="lt1"/>
                </a:highlight>
              </a:rPr>
              <a:t>device</a:t>
            </a:r>
            <a:r>
              <a:rPr lang="tr-TR" sz="1450" dirty="0">
                <a:solidFill>
                  <a:srgbClr val="373A3C"/>
                </a:solidFill>
                <a:highlight>
                  <a:schemeClr val="lt1"/>
                </a:highlight>
              </a:rPr>
              <a:t> </a:t>
            </a:r>
            <a:r>
              <a:rPr lang="tr-TR" sz="1450" dirty="0" err="1">
                <a:solidFill>
                  <a:srgbClr val="373A3C"/>
                </a:solidFill>
                <a:highlight>
                  <a:schemeClr val="lt1"/>
                </a:highlight>
              </a:rPr>
              <a:t>first</a:t>
            </a:r>
            <a:r>
              <a:rPr lang="tr-TR" sz="1450" dirty="0">
                <a:solidFill>
                  <a:srgbClr val="373A3C"/>
                </a:solidFill>
                <a:highlight>
                  <a:schemeClr val="lt1"/>
                </a:highlight>
              </a:rPr>
              <a:t> </a:t>
            </a:r>
            <a:r>
              <a:rPr lang="tr-TR" sz="1450" dirty="0" err="1">
                <a:solidFill>
                  <a:srgbClr val="373A3C"/>
                </a:solidFill>
                <a:highlight>
                  <a:schemeClr val="lt1"/>
                </a:highlight>
              </a:rPr>
              <a:t>establishes</a:t>
            </a:r>
            <a:r>
              <a:rPr lang="tr-TR" sz="1450" dirty="0">
                <a:solidFill>
                  <a:srgbClr val="373A3C"/>
                </a:solidFill>
                <a:highlight>
                  <a:schemeClr val="lt1"/>
                </a:highlight>
              </a:rPr>
              <a:t> a </a:t>
            </a:r>
            <a:r>
              <a:rPr lang="tr-TR" sz="1450" dirty="0" err="1">
                <a:solidFill>
                  <a:srgbClr val="373A3C"/>
                </a:solidFill>
                <a:highlight>
                  <a:schemeClr val="lt1"/>
                </a:highlight>
              </a:rPr>
              <a:t>connection-oriented</a:t>
            </a:r>
            <a:r>
              <a:rPr lang="tr-TR" sz="1450" dirty="0">
                <a:solidFill>
                  <a:srgbClr val="373A3C"/>
                </a:solidFill>
                <a:highlight>
                  <a:schemeClr val="lt1"/>
                </a:highlight>
              </a:rPr>
              <a:t> </a:t>
            </a:r>
            <a:r>
              <a:rPr lang="tr-TR" sz="1450" dirty="0" err="1">
                <a:solidFill>
                  <a:srgbClr val="373A3C"/>
                </a:solidFill>
                <a:highlight>
                  <a:schemeClr val="lt1"/>
                </a:highlight>
              </a:rPr>
              <a:t>session</a:t>
            </a:r>
            <a:r>
              <a:rPr lang="tr-TR" sz="1450" dirty="0">
                <a:solidFill>
                  <a:srgbClr val="373A3C"/>
                </a:solidFill>
                <a:highlight>
                  <a:schemeClr val="lt1"/>
                </a:highlight>
              </a:rPr>
              <a:t> </a:t>
            </a:r>
            <a:r>
              <a:rPr lang="tr-TR" sz="1450" dirty="0" err="1">
                <a:solidFill>
                  <a:srgbClr val="373A3C"/>
                </a:solidFill>
                <a:highlight>
                  <a:schemeClr val="lt1"/>
                </a:highlight>
              </a:rPr>
              <a:t>with</a:t>
            </a:r>
            <a:r>
              <a:rPr lang="tr-TR" sz="1450" dirty="0">
                <a:solidFill>
                  <a:srgbClr val="373A3C"/>
                </a:solidFill>
                <a:highlight>
                  <a:schemeClr val="lt1"/>
                </a:highlight>
              </a:rPr>
              <a:t> </a:t>
            </a:r>
            <a:r>
              <a:rPr lang="tr-TR" sz="1450" dirty="0" err="1">
                <a:solidFill>
                  <a:srgbClr val="373A3C"/>
                </a:solidFill>
                <a:highlight>
                  <a:schemeClr val="lt1"/>
                </a:highlight>
              </a:rPr>
              <a:t>its</a:t>
            </a:r>
            <a:r>
              <a:rPr lang="tr-TR" sz="1450" dirty="0">
                <a:solidFill>
                  <a:srgbClr val="373A3C"/>
                </a:solidFill>
                <a:highlight>
                  <a:schemeClr val="lt1"/>
                </a:highlight>
              </a:rPr>
              <a:t> </a:t>
            </a:r>
            <a:r>
              <a:rPr lang="tr-TR" sz="1450" dirty="0" err="1">
                <a:solidFill>
                  <a:srgbClr val="373A3C"/>
                </a:solidFill>
                <a:highlight>
                  <a:schemeClr val="lt1"/>
                </a:highlight>
              </a:rPr>
              <a:t>peer</a:t>
            </a:r>
            <a:r>
              <a:rPr lang="tr-TR" sz="1450" dirty="0">
                <a:solidFill>
                  <a:srgbClr val="373A3C"/>
                </a:solidFill>
                <a:highlight>
                  <a:schemeClr val="lt1"/>
                </a:highlight>
              </a:rPr>
              <a:t> </a:t>
            </a:r>
            <a:r>
              <a:rPr lang="tr-TR" sz="1450" dirty="0" err="1">
                <a:solidFill>
                  <a:srgbClr val="373A3C"/>
                </a:solidFill>
                <a:highlight>
                  <a:schemeClr val="lt1"/>
                </a:highlight>
              </a:rPr>
              <a:t>system</a:t>
            </a:r>
            <a:r>
              <a:rPr lang="tr-TR" sz="1450" dirty="0">
                <a:solidFill>
                  <a:srgbClr val="373A3C"/>
                </a:solidFill>
                <a:highlight>
                  <a:schemeClr val="lt1"/>
                </a:highlight>
              </a:rPr>
              <a:t>; </a:t>
            </a:r>
            <a:r>
              <a:rPr lang="tr-TR" sz="1450" dirty="0" err="1">
                <a:solidFill>
                  <a:srgbClr val="373A3C"/>
                </a:solidFill>
                <a:highlight>
                  <a:schemeClr val="lt1"/>
                </a:highlight>
              </a:rPr>
              <a:t>that</a:t>
            </a:r>
            <a:r>
              <a:rPr lang="tr-TR" sz="1450" dirty="0">
                <a:solidFill>
                  <a:srgbClr val="373A3C"/>
                </a:solidFill>
                <a:highlight>
                  <a:schemeClr val="lt1"/>
                </a:highlight>
              </a:rPr>
              <a:t> </a:t>
            </a:r>
            <a:r>
              <a:rPr lang="tr-TR" sz="1450" dirty="0" err="1">
                <a:solidFill>
                  <a:srgbClr val="373A3C"/>
                </a:solidFill>
                <a:highlight>
                  <a:schemeClr val="lt1"/>
                </a:highlight>
              </a:rPr>
              <a:t>session</a:t>
            </a:r>
            <a:r>
              <a:rPr lang="tr-TR" sz="1450" dirty="0">
                <a:solidFill>
                  <a:srgbClr val="373A3C"/>
                </a:solidFill>
                <a:highlight>
                  <a:schemeClr val="lt1"/>
                </a:highlight>
              </a:rPr>
              <a:t> is </a:t>
            </a:r>
            <a:r>
              <a:rPr lang="tr-TR" sz="1450" dirty="0" err="1">
                <a:solidFill>
                  <a:srgbClr val="373A3C"/>
                </a:solidFill>
                <a:highlight>
                  <a:schemeClr val="lt1"/>
                </a:highlight>
              </a:rPr>
              <a:t>called</a:t>
            </a:r>
            <a:r>
              <a:rPr lang="tr-TR" sz="1450" dirty="0">
                <a:solidFill>
                  <a:srgbClr val="373A3C"/>
                </a:solidFill>
                <a:highlight>
                  <a:schemeClr val="lt1"/>
                </a:highlight>
              </a:rPr>
              <a:t> a </a:t>
            </a:r>
            <a:r>
              <a:rPr lang="tr-TR" sz="1450" dirty="0" err="1">
                <a:solidFill>
                  <a:srgbClr val="373A3C"/>
                </a:solidFill>
                <a:highlight>
                  <a:schemeClr val="lt1"/>
                </a:highlight>
              </a:rPr>
              <a:t>call</a:t>
            </a:r>
            <a:r>
              <a:rPr lang="tr-TR" sz="1450" dirty="0">
                <a:solidFill>
                  <a:srgbClr val="373A3C"/>
                </a:solidFill>
                <a:highlight>
                  <a:schemeClr val="lt1"/>
                </a:highlight>
              </a:rPr>
              <a:t> setup </a:t>
            </a:r>
            <a:r>
              <a:rPr lang="tr-TR" sz="1450" dirty="0" err="1">
                <a:solidFill>
                  <a:srgbClr val="373A3C"/>
                </a:solidFill>
                <a:highlight>
                  <a:schemeClr val="lt1"/>
                </a:highlight>
              </a:rPr>
              <a:t>or</a:t>
            </a:r>
            <a:r>
              <a:rPr lang="tr-TR" sz="1450" dirty="0">
                <a:solidFill>
                  <a:srgbClr val="373A3C"/>
                </a:solidFill>
                <a:highlight>
                  <a:schemeClr val="lt1"/>
                </a:highlight>
              </a:rPr>
              <a:t> a </a:t>
            </a:r>
            <a:r>
              <a:rPr lang="tr-TR" sz="1450" dirty="0" err="1">
                <a:solidFill>
                  <a:srgbClr val="373A3C"/>
                </a:solidFill>
                <a:highlight>
                  <a:schemeClr val="lt1"/>
                </a:highlight>
              </a:rPr>
              <a:t>three-way</a:t>
            </a:r>
            <a:r>
              <a:rPr lang="tr-TR" sz="1450" dirty="0">
                <a:solidFill>
                  <a:srgbClr val="373A3C"/>
                </a:solidFill>
                <a:highlight>
                  <a:schemeClr val="lt1"/>
                </a:highlight>
              </a:rPr>
              <a:t> </a:t>
            </a:r>
            <a:r>
              <a:rPr lang="tr-TR" sz="1450" dirty="0" err="1">
                <a:solidFill>
                  <a:srgbClr val="373A3C"/>
                </a:solidFill>
                <a:highlight>
                  <a:schemeClr val="lt1"/>
                </a:highlight>
              </a:rPr>
              <a:t>handshake</a:t>
            </a:r>
            <a:r>
              <a:rPr lang="tr-TR" sz="1450" dirty="0">
                <a:solidFill>
                  <a:srgbClr val="373A3C"/>
                </a:solidFill>
                <a:highlight>
                  <a:schemeClr val="lt1"/>
                </a:highlight>
              </a:rPr>
              <a:t>. Data is </a:t>
            </a:r>
            <a:r>
              <a:rPr lang="tr-TR" sz="1450" dirty="0" err="1">
                <a:solidFill>
                  <a:srgbClr val="373A3C"/>
                </a:solidFill>
                <a:highlight>
                  <a:schemeClr val="lt1"/>
                </a:highlight>
              </a:rPr>
              <a:t>then</a:t>
            </a:r>
            <a:r>
              <a:rPr lang="tr-TR" sz="1450" dirty="0">
                <a:solidFill>
                  <a:srgbClr val="373A3C"/>
                </a:solidFill>
                <a:highlight>
                  <a:schemeClr val="lt1"/>
                </a:highlight>
              </a:rPr>
              <a:t> </a:t>
            </a:r>
            <a:r>
              <a:rPr lang="tr-TR" sz="1450" dirty="0" err="1">
                <a:solidFill>
                  <a:srgbClr val="373A3C"/>
                </a:solidFill>
                <a:highlight>
                  <a:schemeClr val="lt1"/>
                </a:highlight>
              </a:rPr>
              <a:t>transferred</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when</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transfer is </a:t>
            </a:r>
            <a:r>
              <a:rPr lang="tr-TR" sz="1450" dirty="0" err="1">
                <a:solidFill>
                  <a:srgbClr val="373A3C"/>
                </a:solidFill>
                <a:highlight>
                  <a:schemeClr val="lt1"/>
                </a:highlight>
              </a:rPr>
              <a:t>complete</a:t>
            </a:r>
            <a:r>
              <a:rPr lang="tr-TR" sz="1450" dirty="0">
                <a:solidFill>
                  <a:srgbClr val="373A3C"/>
                </a:solidFill>
                <a:highlight>
                  <a:schemeClr val="lt1"/>
                </a:highlight>
              </a:rPr>
              <a:t>, a </a:t>
            </a:r>
            <a:r>
              <a:rPr lang="tr-TR" sz="1450" dirty="0" err="1">
                <a:solidFill>
                  <a:srgbClr val="373A3C"/>
                </a:solidFill>
                <a:highlight>
                  <a:schemeClr val="lt1"/>
                </a:highlight>
              </a:rPr>
              <a:t>call</a:t>
            </a:r>
            <a:r>
              <a:rPr lang="tr-TR" sz="1450" dirty="0">
                <a:solidFill>
                  <a:srgbClr val="373A3C"/>
                </a:solidFill>
                <a:highlight>
                  <a:schemeClr val="lt1"/>
                </a:highlight>
              </a:rPr>
              <a:t> </a:t>
            </a:r>
            <a:r>
              <a:rPr lang="tr-TR" sz="1450" dirty="0" err="1">
                <a:solidFill>
                  <a:srgbClr val="373A3C"/>
                </a:solidFill>
                <a:highlight>
                  <a:schemeClr val="lt1"/>
                </a:highlight>
              </a:rPr>
              <a:t>termination</a:t>
            </a:r>
            <a:r>
              <a:rPr lang="tr-TR" sz="1450" dirty="0">
                <a:solidFill>
                  <a:srgbClr val="373A3C"/>
                </a:solidFill>
                <a:highlight>
                  <a:schemeClr val="lt1"/>
                </a:highlight>
              </a:rPr>
              <a:t> </a:t>
            </a:r>
            <a:r>
              <a:rPr lang="tr-TR" sz="1450" dirty="0" err="1">
                <a:solidFill>
                  <a:srgbClr val="373A3C"/>
                </a:solidFill>
                <a:highlight>
                  <a:schemeClr val="lt1"/>
                </a:highlight>
              </a:rPr>
              <a:t>takes</a:t>
            </a:r>
            <a:r>
              <a:rPr lang="tr-TR" sz="1450" dirty="0">
                <a:solidFill>
                  <a:srgbClr val="373A3C"/>
                </a:solidFill>
                <a:highlight>
                  <a:schemeClr val="lt1"/>
                </a:highlight>
              </a:rPr>
              <a:t> </a:t>
            </a:r>
            <a:r>
              <a:rPr lang="tr-TR" sz="1450" dirty="0" err="1">
                <a:solidFill>
                  <a:srgbClr val="373A3C"/>
                </a:solidFill>
                <a:highlight>
                  <a:schemeClr val="lt1"/>
                </a:highlight>
              </a:rPr>
              <a:t>place</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tear</a:t>
            </a:r>
            <a:r>
              <a:rPr lang="tr-TR" sz="1450" dirty="0">
                <a:solidFill>
                  <a:srgbClr val="373A3C"/>
                </a:solidFill>
                <a:highlight>
                  <a:schemeClr val="lt1"/>
                </a:highlight>
              </a:rPr>
              <a:t> </a:t>
            </a:r>
            <a:r>
              <a:rPr lang="tr-TR" sz="1450" dirty="0" err="1">
                <a:solidFill>
                  <a:srgbClr val="373A3C"/>
                </a:solidFill>
                <a:highlight>
                  <a:schemeClr val="lt1"/>
                </a:highlight>
              </a:rPr>
              <a:t>down</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virtual</a:t>
            </a:r>
            <a:r>
              <a:rPr lang="tr-TR" sz="1450" dirty="0">
                <a:solidFill>
                  <a:srgbClr val="373A3C"/>
                </a:solidFill>
                <a:highlight>
                  <a:schemeClr val="lt1"/>
                </a:highlight>
              </a:rPr>
              <a:t> </a:t>
            </a:r>
            <a:r>
              <a:rPr lang="tr-TR" sz="1450" dirty="0" err="1">
                <a:solidFill>
                  <a:srgbClr val="373A3C"/>
                </a:solidFill>
                <a:highlight>
                  <a:schemeClr val="lt1"/>
                </a:highlight>
              </a:rPr>
              <a:t>circuit</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a:solidFill>
                  <a:srgbClr val="373A3C"/>
                </a:solidFill>
                <a:highlight>
                  <a:schemeClr val="lt1"/>
                </a:highlight>
              </a:rPr>
              <a:t>TCP is a </a:t>
            </a:r>
            <a:r>
              <a:rPr lang="tr-TR" sz="1450" dirty="0" err="1">
                <a:solidFill>
                  <a:srgbClr val="373A3C"/>
                </a:solidFill>
                <a:highlight>
                  <a:schemeClr val="lt1"/>
                </a:highlight>
              </a:rPr>
              <a:t>full-duplex</a:t>
            </a:r>
            <a:r>
              <a:rPr lang="tr-TR" sz="1450" dirty="0">
                <a:solidFill>
                  <a:srgbClr val="373A3C"/>
                </a:solidFill>
                <a:highlight>
                  <a:schemeClr val="lt1"/>
                </a:highlight>
              </a:rPr>
              <a:t>, </a:t>
            </a:r>
            <a:r>
              <a:rPr lang="tr-TR" sz="1450" dirty="0" err="1">
                <a:solidFill>
                  <a:srgbClr val="373A3C"/>
                </a:solidFill>
                <a:highlight>
                  <a:schemeClr val="lt1"/>
                </a:highlight>
              </a:rPr>
              <a:t>connection-oriented</a:t>
            </a:r>
            <a:r>
              <a:rPr lang="tr-TR" sz="1450" dirty="0">
                <a:solidFill>
                  <a:srgbClr val="373A3C"/>
                </a:solidFill>
                <a:highlight>
                  <a:schemeClr val="lt1"/>
                </a:highlight>
              </a:rPr>
              <a:t>, </a:t>
            </a:r>
            <a:r>
              <a:rPr lang="tr-TR" sz="1450" dirty="0" err="1">
                <a:solidFill>
                  <a:srgbClr val="373A3C"/>
                </a:solidFill>
                <a:highlight>
                  <a:schemeClr val="lt1"/>
                </a:highlight>
              </a:rPr>
              <a:t>reliable</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accurate</a:t>
            </a:r>
            <a:r>
              <a:rPr lang="tr-TR" sz="1450" dirty="0">
                <a:solidFill>
                  <a:srgbClr val="373A3C"/>
                </a:solidFill>
                <a:highlight>
                  <a:schemeClr val="lt1"/>
                </a:highlight>
              </a:rPr>
              <a:t> </a:t>
            </a:r>
            <a:r>
              <a:rPr lang="tr-TR" sz="1450" dirty="0" err="1">
                <a:solidFill>
                  <a:srgbClr val="373A3C"/>
                </a:solidFill>
                <a:highlight>
                  <a:schemeClr val="lt1"/>
                </a:highlight>
              </a:rPr>
              <a:t>protocol</a:t>
            </a:r>
            <a:r>
              <a:rPr lang="tr-TR" sz="1450" dirty="0">
                <a:solidFill>
                  <a:srgbClr val="373A3C"/>
                </a:solidFill>
                <a:highlight>
                  <a:schemeClr val="lt1"/>
                </a:highlight>
              </a:rPr>
              <a:t>, but </a:t>
            </a:r>
            <a:r>
              <a:rPr lang="tr-TR" sz="1450" dirty="0" err="1">
                <a:solidFill>
                  <a:srgbClr val="373A3C"/>
                </a:solidFill>
                <a:highlight>
                  <a:schemeClr val="lt1"/>
                </a:highlight>
              </a:rPr>
              <a:t>establishing</a:t>
            </a:r>
            <a:r>
              <a:rPr lang="tr-TR" sz="1450" dirty="0">
                <a:solidFill>
                  <a:srgbClr val="373A3C"/>
                </a:solidFill>
                <a:highlight>
                  <a:schemeClr val="lt1"/>
                </a:highlight>
              </a:rPr>
              <a:t> </a:t>
            </a:r>
            <a:r>
              <a:rPr lang="tr-TR" sz="1450" dirty="0" err="1">
                <a:solidFill>
                  <a:srgbClr val="373A3C"/>
                </a:solidFill>
                <a:highlight>
                  <a:schemeClr val="lt1"/>
                </a:highlight>
              </a:rPr>
              <a:t>all</a:t>
            </a:r>
            <a:r>
              <a:rPr lang="tr-TR" sz="1450" dirty="0">
                <a:solidFill>
                  <a:srgbClr val="373A3C"/>
                </a:solidFill>
                <a:highlight>
                  <a:schemeClr val="lt1"/>
                </a:highlight>
              </a:rPr>
              <a:t> </a:t>
            </a:r>
            <a:r>
              <a:rPr lang="tr-TR" sz="1450" dirty="0" err="1">
                <a:solidFill>
                  <a:srgbClr val="373A3C"/>
                </a:solidFill>
                <a:highlight>
                  <a:schemeClr val="lt1"/>
                </a:highlight>
              </a:rPr>
              <a:t>these</a:t>
            </a:r>
            <a:r>
              <a:rPr lang="tr-TR" sz="1450" dirty="0">
                <a:solidFill>
                  <a:srgbClr val="373A3C"/>
                </a:solidFill>
                <a:highlight>
                  <a:schemeClr val="lt1"/>
                </a:highlight>
              </a:rPr>
              <a:t> </a:t>
            </a:r>
            <a:r>
              <a:rPr lang="tr-TR" sz="1450" dirty="0" err="1">
                <a:solidFill>
                  <a:srgbClr val="373A3C"/>
                </a:solidFill>
                <a:highlight>
                  <a:schemeClr val="lt1"/>
                </a:highlight>
              </a:rPr>
              <a:t>terms</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conditions</a:t>
            </a:r>
            <a:r>
              <a:rPr lang="tr-TR" sz="1450" dirty="0">
                <a:solidFill>
                  <a:srgbClr val="373A3C"/>
                </a:solidFill>
                <a:highlight>
                  <a:schemeClr val="lt1"/>
                </a:highlight>
              </a:rPr>
              <a:t>, in </a:t>
            </a:r>
            <a:r>
              <a:rPr lang="tr-TR" sz="1450" dirty="0" err="1">
                <a:solidFill>
                  <a:srgbClr val="373A3C"/>
                </a:solidFill>
                <a:highlight>
                  <a:schemeClr val="lt1"/>
                </a:highlight>
              </a:rPr>
              <a:t>addition</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error</a:t>
            </a:r>
            <a:r>
              <a:rPr lang="tr-TR" sz="1450" dirty="0">
                <a:solidFill>
                  <a:srgbClr val="373A3C"/>
                </a:solidFill>
                <a:highlight>
                  <a:schemeClr val="lt1"/>
                </a:highlight>
              </a:rPr>
              <a:t> </a:t>
            </a:r>
            <a:r>
              <a:rPr lang="tr-TR" sz="1450" dirty="0" err="1">
                <a:solidFill>
                  <a:srgbClr val="373A3C"/>
                </a:solidFill>
                <a:highlight>
                  <a:schemeClr val="lt1"/>
                </a:highlight>
              </a:rPr>
              <a:t>checking</a:t>
            </a:r>
            <a:r>
              <a:rPr lang="tr-TR" sz="1450" dirty="0">
                <a:solidFill>
                  <a:srgbClr val="373A3C"/>
                </a:solidFill>
                <a:highlight>
                  <a:schemeClr val="lt1"/>
                </a:highlight>
              </a:rPr>
              <a:t>, is </a:t>
            </a:r>
            <a:r>
              <a:rPr lang="tr-TR" sz="1450" dirty="0" err="1">
                <a:solidFill>
                  <a:srgbClr val="373A3C"/>
                </a:solidFill>
                <a:highlight>
                  <a:schemeClr val="lt1"/>
                </a:highlight>
              </a:rPr>
              <a:t>no</a:t>
            </a:r>
            <a:r>
              <a:rPr lang="tr-TR" sz="1450" dirty="0">
                <a:solidFill>
                  <a:srgbClr val="373A3C"/>
                </a:solidFill>
                <a:highlight>
                  <a:schemeClr val="lt1"/>
                </a:highlight>
              </a:rPr>
              <a:t> </a:t>
            </a:r>
            <a:r>
              <a:rPr lang="tr-TR" sz="1450" dirty="0" err="1">
                <a:solidFill>
                  <a:srgbClr val="373A3C"/>
                </a:solidFill>
                <a:highlight>
                  <a:schemeClr val="lt1"/>
                </a:highlight>
              </a:rPr>
              <a:t>small</a:t>
            </a:r>
            <a:r>
              <a:rPr lang="tr-TR" sz="1450" dirty="0">
                <a:solidFill>
                  <a:srgbClr val="373A3C"/>
                </a:solidFill>
                <a:highlight>
                  <a:schemeClr val="lt1"/>
                </a:highlight>
              </a:rPr>
              <a:t> </a:t>
            </a:r>
            <a:r>
              <a:rPr lang="tr-TR" sz="1450" dirty="0" err="1">
                <a:solidFill>
                  <a:srgbClr val="373A3C"/>
                </a:solidFill>
                <a:highlight>
                  <a:schemeClr val="lt1"/>
                </a:highlight>
              </a:rPr>
              <a:t>task</a:t>
            </a:r>
            <a:r>
              <a:rPr lang="tr-TR" sz="1450" dirty="0">
                <a:solidFill>
                  <a:srgbClr val="373A3C"/>
                </a:solidFill>
                <a:highlight>
                  <a:schemeClr val="lt1"/>
                </a:highlight>
              </a:rPr>
              <a:t>. TCP is </a:t>
            </a:r>
            <a:r>
              <a:rPr lang="tr-TR" sz="1450" dirty="0" err="1">
                <a:solidFill>
                  <a:srgbClr val="373A3C"/>
                </a:solidFill>
                <a:highlight>
                  <a:schemeClr val="lt1"/>
                </a:highlight>
              </a:rPr>
              <a:t>very</a:t>
            </a:r>
            <a:r>
              <a:rPr lang="tr-TR" sz="1450" dirty="0">
                <a:solidFill>
                  <a:srgbClr val="373A3C"/>
                </a:solidFill>
                <a:highlight>
                  <a:schemeClr val="lt1"/>
                </a:highlight>
              </a:rPr>
              <a:t> </a:t>
            </a:r>
            <a:r>
              <a:rPr lang="tr-TR" sz="1450" dirty="0" err="1">
                <a:solidFill>
                  <a:srgbClr val="373A3C"/>
                </a:solidFill>
                <a:highlight>
                  <a:schemeClr val="lt1"/>
                </a:highlight>
              </a:rPr>
              <a:t>complicated</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costly</a:t>
            </a:r>
            <a:r>
              <a:rPr lang="tr-TR" sz="1450" dirty="0">
                <a:solidFill>
                  <a:srgbClr val="373A3C"/>
                </a:solidFill>
                <a:highlight>
                  <a:schemeClr val="lt1"/>
                </a:highlight>
              </a:rPr>
              <a:t> in </a:t>
            </a:r>
            <a:r>
              <a:rPr lang="tr-TR" sz="1450" dirty="0" err="1">
                <a:solidFill>
                  <a:srgbClr val="373A3C"/>
                </a:solidFill>
                <a:highlight>
                  <a:schemeClr val="lt1"/>
                </a:highlight>
              </a:rPr>
              <a:t>terms</a:t>
            </a:r>
            <a:r>
              <a:rPr lang="tr-TR" sz="1450" dirty="0">
                <a:solidFill>
                  <a:srgbClr val="373A3C"/>
                </a:solidFill>
                <a:highlight>
                  <a:schemeClr val="lt1"/>
                </a:highlight>
              </a:rPr>
              <a:t> of network </a:t>
            </a:r>
            <a:r>
              <a:rPr lang="tr-TR" sz="1450" dirty="0" err="1">
                <a:solidFill>
                  <a:srgbClr val="373A3C"/>
                </a:solidFill>
                <a:highlight>
                  <a:schemeClr val="lt1"/>
                </a:highlight>
              </a:rPr>
              <a:t>overhead</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p:txBody>
      </p:sp>
    </p:spTree>
    <p:extLst>
      <p:ext uri="{BB962C8B-B14F-4D97-AF65-F5344CB8AC3E}">
        <p14:creationId xmlns:p14="http://schemas.microsoft.com/office/powerpoint/2010/main" val="2276844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52d8cb443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8" name="Google Shape;488;g52d8cb4437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tr-TR" sz="1450">
                <a:solidFill>
                  <a:srgbClr val="373A3C"/>
                </a:solidFill>
                <a:highlight>
                  <a:schemeClr val="lt1"/>
                </a:highlight>
              </a:rPr>
              <a:t>If to compare User Datagram Protocol (UDP) with TCP, the former is basically the scaled-down economy model that’s sometimes referred to as a thin protocol. A thin protocol doesn’t take up much bandwidth on a network. UDP doesn’t offer all the advantages of TCP either, but it does do a fabulous job of transporting information that doesn’t require reliable delivery—and it does so using far fewer network resources.</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0" lvl="0" indent="0" algn="l" rtl="0">
              <a:lnSpc>
                <a:spcPct val="100000"/>
              </a:lnSpc>
              <a:spcBef>
                <a:spcPts val="0"/>
              </a:spcBef>
              <a:spcAft>
                <a:spcPts val="0"/>
              </a:spcAft>
              <a:buNone/>
            </a:pPr>
            <a:r>
              <a:rPr lang="tr-TR" sz="1450">
                <a:solidFill>
                  <a:srgbClr val="373A3C"/>
                </a:solidFill>
                <a:highlight>
                  <a:schemeClr val="lt1"/>
                </a:highlight>
              </a:rPr>
              <a:t>There are some situations in which it would definitely be wise for developers to opt for UDP rather than TCP. Remember the watchdog SNMP up there at the Process/Application layer. SNMP monitors the network, sending intermittent messages and a fairly steady flow of status updates and alerts, especially when running on a large network. The cost in overhead to establish, maintain, and close a TCP connection for each one of those little messages would reduce what would be an otherwise healthy, efficient network.</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0" lvl="0" indent="0" algn="l" rtl="0">
              <a:lnSpc>
                <a:spcPct val="100000"/>
              </a:lnSpc>
              <a:spcBef>
                <a:spcPts val="0"/>
              </a:spcBef>
              <a:spcAft>
                <a:spcPts val="0"/>
              </a:spcAft>
              <a:buNone/>
            </a:pPr>
            <a:r>
              <a:rPr lang="tr-TR" sz="1450">
                <a:solidFill>
                  <a:srgbClr val="373A3C"/>
                </a:solidFill>
                <a:highlight>
                  <a:schemeClr val="lt1"/>
                </a:highlight>
              </a:rPr>
              <a:t>Another circumstance calling for UDP over TCP is when reliability is already handled at the Process/Application layer. DNS handles its own reliability issues, making the use of TCP both impractical and redundant. But ultimately, it’s up to the application developer to decide whether to use UDP or TCP, not the user who wants to transfer data faster.</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0" lvl="0" indent="0" algn="l" rtl="0">
              <a:lnSpc>
                <a:spcPct val="100000"/>
              </a:lnSpc>
              <a:spcBef>
                <a:spcPts val="0"/>
              </a:spcBef>
              <a:spcAft>
                <a:spcPts val="0"/>
              </a:spcAft>
              <a:buNone/>
            </a:pPr>
            <a:r>
              <a:rPr lang="tr-TR" sz="1450">
                <a:solidFill>
                  <a:srgbClr val="373A3C"/>
                </a:solidFill>
                <a:highlight>
                  <a:schemeClr val="lt1"/>
                </a:highlight>
              </a:rPr>
              <a:t>UDP does not sequence the segments and doesn’t care in which order the segments arrive at the destination. But after that, UDP sends the segments off and forgets about them. It doesn’t follow through, check up on them, or even allow for an acknowledgment of safe arrival—complete abandonment. Because of this, it’s referred to as an unreliable protocol. This doesn’t mean that UDP is ineffective, only that it doesn’t handle issues of reliability. Because UDP assumes that the application will use its own reliability method, it doesn’t use any. This gives an application developer a choice when running the IP stack: TCP for reliability or UDP for faster transfers.</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0" lvl="0" indent="0" algn="l" rtl="0">
              <a:lnSpc>
                <a:spcPct val="100000"/>
              </a:lnSpc>
              <a:spcBef>
                <a:spcPts val="0"/>
              </a:spcBef>
              <a:spcAft>
                <a:spcPts val="0"/>
              </a:spcAft>
              <a:buNone/>
            </a:pPr>
            <a:r>
              <a:rPr lang="tr-TR" sz="1450">
                <a:solidFill>
                  <a:srgbClr val="373A3C"/>
                </a:solidFill>
                <a:highlight>
                  <a:schemeClr val="lt1"/>
                </a:highlight>
              </a:rPr>
              <a:t>Further, UDP doesn’t create a virtual circuit, nor does it contact the destination before delivering information to it. Because of this, it’s also considered a connectionless protocol. </a:t>
            </a:r>
            <a:endParaRPr sz="1450">
              <a:solidFill>
                <a:srgbClr val="373A3C"/>
              </a:solidFill>
              <a:highlight>
                <a:schemeClr val="lt1"/>
              </a:highlight>
            </a:endParaRPr>
          </a:p>
        </p:txBody>
      </p:sp>
    </p:spTree>
    <p:extLst>
      <p:ext uri="{BB962C8B-B14F-4D97-AF65-F5344CB8AC3E}">
        <p14:creationId xmlns:p14="http://schemas.microsoft.com/office/powerpoint/2010/main" val="2613228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52d8cb4437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5" name="Google Shape;495;g52d8cb4437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tr-TR" sz="1450">
                <a:solidFill>
                  <a:srgbClr val="373A3C"/>
                </a:solidFill>
                <a:highlight>
                  <a:schemeClr val="lt1"/>
                </a:highlight>
              </a:rPr>
              <a:t>Comparison table of TCP and UDP</a:t>
            </a:r>
            <a:endParaRPr sz="1450">
              <a:solidFill>
                <a:srgbClr val="373A3C"/>
              </a:solidFill>
              <a:highlight>
                <a:schemeClr val="lt1"/>
              </a:highlight>
            </a:endParaRPr>
          </a:p>
        </p:txBody>
      </p:sp>
    </p:spTree>
    <p:extLst>
      <p:ext uri="{BB962C8B-B14F-4D97-AF65-F5344CB8AC3E}">
        <p14:creationId xmlns:p14="http://schemas.microsoft.com/office/powerpoint/2010/main" val="2293007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52d8cb4437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2" name="Google Shape;502;g52d8cb4437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6934916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52d8cb4437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9" name="Google Shape;509;g52d8cb4437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tr-TR" sz="1450">
                <a:solidFill>
                  <a:srgbClr val="373A3C"/>
                </a:solidFill>
                <a:highlight>
                  <a:schemeClr val="lt1"/>
                </a:highlight>
              </a:rPr>
              <a:t>In the DoD model, there are two main reasons for the Internet layer’s existence: routing and providing a single network interface to the upper layers.</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0" lvl="0" indent="0" algn="l" rtl="0">
              <a:lnSpc>
                <a:spcPct val="100000"/>
              </a:lnSpc>
              <a:spcBef>
                <a:spcPts val="0"/>
              </a:spcBef>
              <a:spcAft>
                <a:spcPts val="0"/>
              </a:spcAft>
              <a:buNone/>
            </a:pPr>
            <a:r>
              <a:rPr lang="tr-TR" sz="1450">
                <a:solidFill>
                  <a:srgbClr val="373A3C"/>
                </a:solidFill>
                <a:highlight>
                  <a:schemeClr val="lt1"/>
                </a:highlight>
              </a:rPr>
              <a:t>None of the other upper- or lower-layer protocols have any functions relating to routing—that complex and important task belongs entirely to the Internet layer. The Internet layer’s second duty is to provide a single network interface to the upper-layer protocols.</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0" lvl="0" indent="0" algn="l" rtl="0">
              <a:lnSpc>
                <a:spcPct val="100000"/>
              </a:lnSpc>
              <a:spcBef>
                <a:spcPts val="0"/>
              </a:spcBef>
              <a:spcAft>
                <a:spcPts val="0"/>
              </a:spcAft>
              <a:buNone/>
            </a:pPr>
            <a:r>
              <a:rPr lang="tr-TR" sz="1450">
                <a:solidFill>
                  <a:srgbClr val="373A3C"/>
                </a:solidFill>
                <a:highlight>
                  <a:schemeClr val="lt1"/>
                </a:highlight>
              </a:rPr>
              <a:t>All network depends on IP. And all the other protocols at this layer, as well as all those at the upper layers, use it. Never forget that. All paths through the DoD model go through IP. The following sections describe the protocols at the Internet layer:</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0" lvl="0" indent="0" algn="l" rtl="0">
              <a:lnSpc>
                <a:spcPct val="100000"/>
              </a:lnSpc>
              <a:spcBef>
                <a:spcPts val="0"/>
              </a:spcBef>
              <a:spcAft>
                <a:spcPts val="0"/>
              </a:spcAft>
              <a:buNone/>
            </a:pPr>
            <a:r>
              <a:rPr lang="tr-TR" sz="1450">
                <a:solidFill>
                  <a:srgbClr val="373A3C"/>
                </a:solidFill>
                <a:highlight>
                  <a:schemeClr val="lt1"/>
                </a:highlight>
              </a:rPr>
              <a:t>Internet Protocol (IP)</a:t>
            </a:r>
            <a:endParaRPr sz="1450">
              <a:solidFill>
                <a:srgbClr val="373A3C"/>
              </a:solidFill>
              <a:highlight>
                <a:schemeClr val="lt1"/>
              </a:highlight>
            </a:endParaRPr>
          </a:p>
          <a:p>
            <a:pPr marL="0" lvl="0" indent="0" algn="l" rtl="0">
              <a:lnSpc>
                <a:spcPct val="100000"/>
              </a:lnSpc>
              <a:spcBef>
                <a:spcPts val="0"/>
              </a:spcBef>
              <a:spcAft>
                <a:spcPts val="0"/>
              </a:spcAft>
              <a:buNone/>
            </a:pPr>
            <a:r>
              <a:rPr lang="tr-TR" sz="1450">
                <a:solidFill>
                  <a:srgbClr val="373A3C"/>
                </a:solidFill>
                <a:highlight>
                  <a:schemeClr val="lt1"/>
                </a:highlight>
              </a:rPr>
              <a:t>Internet Control Message Protocol (ICMP)</a:t>
            </a:r>
            <a:endParaRPr sz="1450">
              <a:solidFill>
                <a:srgbClr val="373A3C"/>
              </a:solidFill>
              <a:highlight>
                <a:schemeClr val="lt1"/>
              </a:highlight>
            </a:endParaRPr>
          </a:p>
          <a:p>
            <a:pPr marL="0" lvl="0" indent="0" algn="l" rtl="0">
              <a:lnSpc>
                <a:spcPct val="100000"/>
              </a:lnSpc>
              <a:spcBef>
                <a:spcPts val="0"/>
              </a:spcBef>
              <a:spcAft>
                <a:spcPts val="0"/>
              </a:spcAft>
              <a:buNone/>
            </a:pPr>
            <a:r>
              <a:rPr lang="tr-TR" sz="1450">
                <a:solidFill>
                  <a:srgbClr val="373A3C"/>
                </a:solidFill>
                <a:highlight>
                  <a:schemeClr val="lt1"/>
                </a:highlight>
              </a:rPr>
              <a:t>Address Resolution Protocol (ARP)</a:t>
            </a:r>
            <a:endParaRPr sz="1450">
              <a:solidFill>
                <a:srgbClr val="373A3C"/>
              </a:solidFill>
              <a:highlight>
                <a:schemeClr val="lt1"/>
              </a:highlight>
            </a:endParaRPr>
          </a:p>
          <a:p>
            <a:pPr marL="0" lvl="0" indent="0" algn="l" rtl="0">
              <a:lnSpc>
                <a:spcPct val="100000"/>
              </a:lnSpc>
              <a:spcBef>
                <a:spcPts val="0"/>
              </a:spcBef>
              <a:spcAft>
                <a:spcPts val="0"/>
              </a:spcAft>
              <a:buNone/>
            </a:pPr>
            <a:r>
              <a:rPr lang="tr-TR" sz="1450">
                <a:solidFill>
                  <a:srgbClr val="373A3C"/>
                </a:solidFill>
                <a:highlight>
                  <a:schemeClr val="lt1"/>
                </a:highlight>
              </a:rPr>
              <a:t>Reverse Address Resolution Protocol (RARP)</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p:txBody>
      </p:sp>
    </p:spTree>
    <p:extLst>
      <p:ext uri="{BB962C8B-B14F-4D97-AF65-F5344CB8AC3E}">
        <p14:creationId xmlns:p14="http://schemas.microsoft.com/office/powerpoint/2010/main" val="3253332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52d8cb4437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6" name="Google Shape;516;g52d8cb4437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tr-TR" sz="1450">
                <a:solidFill>
                  <a:srgbClr val="373A3C"/>
                </a:solidFill>
                <a:highlight>
                  <a:schemeClr val="lt1"/>
                </a:highlight>
              </a:rPr>
              <a:t>IP looks at each packet’s destination address. Then, using a routing table, it decides where a packet is to be sent next, choosing the best path. The protocols of the Network Access layer at the bottom of the DoD model don’t possess IP’s enlightened scope of the entire network; they deal only with physical links (local networks).</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0" lvl="0" indent="0" algn="l" rtl="0">
              <a:lnSpc>
                <a:spcPct val="100000"/>
              </a:lnSpc>
              <a:spcBef>
                <a:spcPts val="0"/>
              </a:spcBef>
              <a:spcAft>
                <a:spcPts val="0"/>
              </a:spcAft>
              <a:buNone/>
            </a:pPr>
            <a:r>
              <a:rPr lang="tr-TR" sz="1450">
                <a:solidFill>
                  <a:srgbClr val="373A3C"/>
                </a:solidFill>
                <a:highlight>
                  <a:schemeClr val="lt1"/>
                </a:highlight>
              </a:rPr>
              <a:t>Identifying devices on networks requires answering these two questions: Which network is it on? And what is its ID on that network? The answer to the first question is the software address, or logical address. The answer to the second question is the hardware address. All hosts on a network have a logical ID called an IP address. This is the software, or logical, address and contains valuable encoded information, greatly simplifying the complex task of routing.</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0" lvl="0" indent="0" algn="l" rtl="0">
              <a:lnSpc>
                <a:spcPct val="100000"/>
              </a:lnSpc>
              <a:spcBef>
                <a:spcPts val="0"/>
              </a:spcBef>
              <a:spcAft>
                <a:spcPts val="0"/>
              </a:spcAft>
              <a:buNone/>
            </a:pPr>
            <a:r>
              <a:rPr lang="tr-TR" sz="1450">
                <a:solidFill>
                  <a:srgbClr val="373A3C"/>
                </a:solidFill>
                <a:highlight>
                  <a:schemeClr val="lt1"/>
                </a:highlight>
              </a:rPr>
              <a:t>IP receives segments from the Host-to-Host layer and fragments them into packets if necessary. IP then reassembles packets back into segments on the receiving side. Each packet is assigned the IP address of the sender and of the recipient. Each router (Layer 3 device) that receives a packet makes routing decisions based on the packet’s destination IP address.</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p:txBody>
      </p:sp>
    </p:spTree>
    <p:extLst>
      <p:ext uri="{BB962C8B-B14F-4D97-AF65-F5344CB8AC3E}">
        <p14:creationId xmlns:p14="http://schemas.microsoft.com/office/powerpoint/2010/main" val="182243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52d8cb443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1" name="Google Shape;531;g52d8cb4437_0_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0675" algn="l" rtl="0">
              <a:lnSpc>
                <a:spcPct val="100000"/>
              </a:lnSpc>
              <a:spcBef>
                <a:spcPts val="0"/>
              </a:spcBef>
              <a:spcAft>
                <a:spcPts val="0"/>
              </a:spcAft>
              <a:buClr>
                <a:srgbClr val="373A3C"/>
              </a:buClr>
              <a:buSzPts val="1450"/>
              <a:buChar char="●"/>
            </a:pPr>
            <a:r>
              <a:rPr lang="tr-TR" sz="1450">
                <a:solidFill>
                  <a:srgbClr val="373A3C"/>
                </a:solidFill>
                <a:highlight>
                  <a:schemeClr val="lt1"/>
                </a:highlight>
              </a:rPr>
              <a:t>Internet Control Message Protocol (ICMP) works at the Network layer and is used by IP for many different services. ICMP is a management protocol and messaging service provider for IP. Its messages are carried as IP packets. They are encapsulated within IP datagrams.</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Char char="●"/>
            </a:pPr>
            <a:r>
              <a:rPr lang="tr-TR" sz="1450">
                <a:solidFill>
                  <a:srgbClr val="373A3C"/>
                </a:solidFill>
                <a:highlight>
                  <a:schemeClr val="lt1"/>
                </a:highlight>
              </a:rPr>
              <a:t>They can provide hosts with information about network problems.</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Char char="●"/>
            </a:pPr>
            <a:r>
              <a:rPr lang="tr-TR" sz="1450">
                <a:solidFill>
                  <a:srgbClr val="373A3C"/>
                </a:solidFill>
                <a:highlight>
                  <a:schemeClr val="lt1"/>
                </a:highlight>
              </a:rPr>
              <a:t>The following are some common events and messages that ICMP relates to:</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0" lvl="0" indent="0" algn="l" rtl="0">
              <a:lnSpc>
                <a:spcPct val="100000"/>
              </a:lnSpc>
              <a:spcBef>
                <a:spcPts val="0"/>
              </a:spcBef>
              <a:spcAft>
                <a:spcPts val="0"/>
              </a:spcAft>
              <a:buNone/>
            </a:pPr>
            <a:r>
              <a:rPr lang="tr-TR" sz="1450" b="1">
                <a:solidFill>
                  <a:srgbClr val="373A3C"/>
                </a:solidFill>
                <a:highlight>
                  <a:schemeClr val="lt1"/>
                </a:highlight>
              </a:rPr>
              <a:t>Destination Unreachable</a:t>
            </a:r>
            <a:r>
              <a:rPr lang="tr-TR" sz="1450">
                <a:solidFill>
                  <a:srgbClr val="373A3C"/>
                </a:solidFill>
                <a:highlight>
                  <a:schemeClr val="lt1"/>
                </a:highlight>
              </a:rPr>
              <a:t> - If a router can’t send an IP datagram any further, it uses ICMP to send a message back to the sender, advising it of the situation. For example, the below figure shows that the Ethernet interface of the Lab B router is down.</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0" lvl="0" indent="0" algn="l" rtl="0">
              <a:lnSpc>
                <a:spcPct val="100000"/>
              </a:lnSpc>
              <a:spcBef>
                <a:spcPts val="0"/>
              </a:spcBef>
              <a:spcAft>
                <a:spcPts val="0"/>
              </a:spcAft>
              <a:buNone/>
            </a:pPr>
            <a:r>
              <a:rPr lang="tr-TR" sz="1450">
                <a:solidFill>
                  <a:srgbClr val="373A3C"/>
                </a:solidFill>
                <a:highlight>
                  <a:schemeClr val="lt1"/>
                </a:highlight>
              </a:rPr>
              <a:t>ICMP error message is sent to the sending host from the remote router.</a:t>
            </a:r>
            <a:endParaRPr sz="1450">
              <a:solidFill>
                <a:srgbClr val="373A3C"/>
              </a:solidFill>
              <a:highlight>
                <a:schemeClr val="lt1"/>
              </a:highlight>
            </a:endParaRPr>
          </a:p>
          <a:p>
            <a:pPr marL="0" lvl="0" indent="0" algn="l" rtl="0">
              <a:lnSpc>
                <a:spcPct val="100000"/>
              </a:lnSpc>
              <a:spcBef>
                <a:spcPts val="0"/>
              </a:spcBef>
              <a:spcAft>
                <a:spcPts val="0"/>
              </a:spcAft>
              <a:buNone/>
            </a:pPr>
            <a:r>
              <a:rPr lang="tr-TR" sz="1450">
                <a:solidFill>
                  <a:srgbClr val="373A3C"/>
                </a:solidFill>
                <a:highlight>
                  <a:schemeClr val="lt1"/>
                </a:highlight>
              </a:rPr>
              <a:t>When Host A sends a packet destined for Host B, the Lab B router will send an ICMP Destination Unreachable message back to the sending device.</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0" lvl="0" indent="0" algn="l" rtl="0">
              <a:lnSpc>
                <a:spcPct val="100000"/>
              </a:lnSpc>
              <a:spcBef>
                <a:spcPts val="0"/>
              </a:spcBef>
              <a:spcAft>
                <a:spcPts val="0"/>
              </a:spcAft>
              <a:buNone/>
            </a:pPr>
            <a:r>
              <a:rPr lang="tr-TR" sz="1450" b="1">
                <a:solidFill>
                  <a:srgbClr val="373A3C"/>
                </a:solidFill>
                <a:highlight>
                  <a:schemeClr val="lt1"/>
                </a:highlight>
              </a:rPr>
              <a:t>Buffer Full</a:t>
            </a:r>
            <a:r>
              <a:rPr lang="tr-TR" sz="1450">
                <a:solidFill>
                  <a:srgbClr val="373A3C"/>
                </a:solidFill>
                <a:highlight>
                  <a:schemeClr val="lt1"/>
                </a:highlight>
              </a:rPr>
              <a:t> - If a router’s memory buffer for receiving incoming datagrams is full, it will use ICMP to send out this message until the congestion abates.</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0" lvl="0" indent="0" algn="l" rtl="0">
              <a:lnSpc>
                <a:spcPct val="100000"/>
              </a:lnSpc>
              <a:spcBef>
                <a:spcPts val="0"/>
              </a:spcBef>
              <a:spcAft>
                <a:spcPts val="0"/>
              </a:spcAft>
              <a:buNone/>
            </a:pPr>
            <a:r>
              <a:rPr lang="tr-TR" sz="1450" b="1">
                <a:solidFill>
                  <a:srgbClr val="373A3C"/>
                </a:solidFill>
                <a:highlight>
                  <a:schemeClr val="lt1"/>
                </a:highlight>
              </a:rPr>
              <a:t>Hops </a:t>
            </a:r>
            <a:r>
              <a:rPr lang="tr-TR" sz="1450">
                <a:solidFill>
                  <a:srgbClr val="373A3C"/>
                </a:solidFill>
                <a:highlight>
                  <a:schemeClr val="lt1"/>
                </a:highlight>
              </a:rPr>
              <a:t>- Each IP datagram is allotted a certain number of routers, called hops, to pass through. If a datagram reaches its limit of hops before arriving at its destination, the last router to receive it deletes it. The executioner router then uses ICMP to send an obituary message, informing the sending machine of the demise of its datagram.</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0" lvl="0" indent="0" algn="l" rtl="0">
              <a:lnSpc>
                <a:spcPct val="100000"/>
              </a:lnSpc>
              <a:spcBef>
                <a:spcPts val="0"/>
              </a:spcBef>
              <a:spcAft>
                <a:spcPts val="0"/>
              </a:spcAft>
              <a:buNone/>
            </a:pPr>
            <a:r>
              <a:rPr lang="tr-TR" sz="1450" b="1">
                <a:solidFill>
                  <a:srgbClr val="373A3C"/>
                </a:solidFill>
                <a:highlight>
                  <a:schemeClr val="lt1"/>
                </a:highlight>
              </a:rPr>
              <a:t>The two most popular programs that use ICMP:</a:t>
            </a:r>
            <a:endParaRPr sz="1450" b="1">
              <a:solidFill>
                <a:srgbClr val="373A3C"/>
              </a:solidFill>
              <a:highlight>
                <a:schemeClr val="lt1"/>
              </a:highlight>
            </a:endParaRPr>
          </a:p>
          <a:p>
            <a:pPr marL="0" lvl="0" indent="0" algn="l" rtl="0">
              <a:lnSpc>
                <a:spcPct val="100000"/>
              </a:lnSpc>
              <a:spcBef>
                <a:spcPts val="0"/>
              </a:spcBef>
              <a:spcAft>
                <a:spcPts val="0"/>
              </a:spcAft>
              <a:buNone/>
            </a:pPr>
            <a:r>
              <a:rPr lang="tr-TR" sz="1450" b="1">
                <a:solidFill>
                  <a:srgbClr val="373A3C"/>
                </a:solidFill>
                <a:highlight>
                  <a:schemeClr val="lt1"/>
                </a:highlight>
              </a:rPr>
              <a:t>Ping </a:t>
            </a:r>
            <a:r>
              <a:rPr lang="tr-TR" sz="1450">
                <a:solidFill>
                  <a:srgbClr val="373A3C"/>
                </a:solidFill>
                <a:highlight>
                  <a:schemeClr val="lt1"/>
                </a:highlight>
              </a:rPr>
              <a:t>- Ping uses ICMP echo request and reply messages to check the physical and logical connectivity of machines on an internetwork.</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0" lvl="0" indent="0" algn="l" rtl="0">
              <a:lnSpc>
                <a:spcPct val="100000"/>
              </a:lnSpc>
              <a:spcBef>
                <a:spcPts val="0"/>
              </a:spcBef>
              <a:spcAft>
                <a:spcPts val="0"/>
              </a:spcAft>
              <a:buNone/>
            </a:pPr>
            <a:r>
              <a:rPr lang="tr-TR" sz="1450" b="1">
                <a:solidFill>
                  <a:srgbClr val="373A3C"/>
                </a:solidFill>
                <a:highlight>
                  <a:schemeClr val="lt1"/>
                </a:highlight>
              </a:rPr>
              <a:t>Traceroute </a:t>
            </a:r>
            <a:r>
              <a:rPr lang="tr-TR" sz="1450">
                <a:solidFill>
                  <a:srgbClr val="373A3C"/>
                </a:solidFill>
                <a:highlight>
                  <a:schemeClr val="lt1"/>
                </a:highlight>
              </a:rPr>
              <a:t>- Traceroute uses IP packet Time to Live time-outs to discover the path a packet takes as it traverses an internetwork.</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p:txBody>
      </p:sp>
    </p:spTree>
    <p:extLst>
      <p:ext uri="{BB962C8B-B14F-4D97-AF65-F5344CB8AC3E}">
        <p14:creationId xmlns:p14="http://schemas.microsoft.com/office/powerpoint/2010/main" val="30508359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52d8cb4437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9" name="Google Shape;539;g52d8cb4437_0_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tr-TR" sz="1450">
                <a:solidFill>
                  <a:srgbClr val="373A3C"/>
                </a:solidFill>
                <a:highlight>
                  <a:schemeClr val="lt1"/>
                </a:highlight>
              </a:rPr>
              <a:t>Address Resolution Protocol (ARP) is a procedure for mapping a dynamic Internet Protocol address (IP address) to a permanent physical machine address in a local area network (LAN). The physical machine address is also known as a Media Access Control or MAC address.</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0" lvl="0" indent="0" algn="l" rtl="0">
              <a:lnSpc>
                <a:spcPct val="100000"/>
              </a:lnSpc>
              <a:spcBef>
                <a:spcPts val="0"/>
              </a:spcBef>
              <a:spcAft>
                <a:spcPts val="0"/>
              </a:spcAft>
              <a:buNone/>
            </a:pPr>
            <a:r>
              <a:rPr lang="tr-TR" sz="1450">
                <a:solidFill>
                  <a:srgbClr val="373A3C"/>
                </a:solidFill>
                <a:highlight>
                  <a:schemeClr val="lt1"/>
                </a:highlight>
              </a:rPr>
              <a:t>The job of the ARP is essentially to translate 32-bit addresses to 48-bit addresses and vice-versa. This is necessary because in IP Version 4 (IPv4), the most common level of Internet Protocol (IP) in use today, an IP address is 32-bits long, but MAC addresses are 48-bits long.</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0" lvl="0" indent="0" algn="l" rtl="0">
              <a:lnSpc>
                <a:spcPct val="100000"/>
              </a:lnSpc>
              <a:spcBef>
                <a:spcPts val="0"/>
              </a:spcBef>
              <a:spcAft>
                <a:spcPts val="0"/>
              </a:spcAft>
              <a:buNone/>
            </a:pPr>
            <a:r>
              <a:rPr lang="tr-TR" sz="1450">
                <a:solidFill>
                  <a:srgbClr val="373A3C"/>
                </a:solidFill>
                <a:highlight>
                  <a:schemeClr val="lt1"/>
                </a:highlight>
              </a:rPr>
              <a:t>All operating systems in an IPv4 Ethernet network keep an ARP cache. Every time a host requests a MAC address in order to send a packet to another host in the LAN, it checks its ARP cache to see if the IP to MAC address translation already exists. If it does, then a new ARP request is unnecessary. If the translation does not already exist, then the request for network addresses is sent and ARP is performed.</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0" lvl="0" indent="0" algn="l" rtl="0">
              <a:lnSpc>
                <a:spcPct val="100000"/>
              </a:lnSpc>
              <a:spcBef>
                <a:spcPts val="0"/>
              </a:spcBef>
              <a:spcAft>
                <a:spcPts val="0"/>
              </a:spcAft>
              <a:buNone/>
            </a:pPr>
            <a:r>
              <a:rPr lang="tr-TR" sz="1450">
                <a:solidFill>
                  <a:srgbClr val="373A3C"/>
                </a:solidFill>
                <a:highlight>
                  <a:schemeClr val="lt1"/>
                </a:highlight>
              </a:rPr>
              <a:t>ARP broadcasts a request packet to all the machines on the LAN and asks if any of the machines know they are using that particular IP address. When a machine recognizes the IP address as its own, it sends a reply so ARP can update the cache for future reference and proceed with the communication.</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p:txBody>
      </p:sp>
    </p:spTree>
    <p:extLst>
      <p:ext uri="{BB962C8B-B14F-4D97-AF65-F5344CB8AC3E}">
        <p14:creationId xmlns:p14="http://schemas.microsoft.com/office/powerpoint/2010/main" val="13274834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52d8cb4437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0" name="Google Shape;550;g52d8cb4437_0_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tr-TR" sz="1450">
                <a:solidFill>
                  <a:srgbClr val="373A3C"/>
                </a:solidFill>
                <a:highlight>
                  <a:schemeClr val="lt1"/>
                </a:highlight>
              </a:rPr>
              <a:t>Address Resolution Protocol (ARP) is a procedure for mapping a dynamic Internet Protocol address (IP address) to a permanent physical machine address in a local area network (LAN). The physical machine address is also known as a Media Access Control or MAC address.</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0" lvl="0" indent="0" algn="l" rtl="0">
              <a:lnSpc>
                <a:spcPct val="100000"/>
              </a:lnSpc>
              <a:spcBef>
                <a:spcPts val="0"/>
              </a:spcBef>
              <a:spcAft>
                <a:spcPts val="0"/>
              </a:spcAft>
              <a:buNone/>
            </a:pPr>
            <a:r>
              <a:rPr lang="tr-TR" sz="1450">
                <a:solidFill>
                  <a:srgbClr val="373A3C"/>
                </a:solidFill>
                <a:highlight>
                  <a:schemeClr val="lt1"/>
                </a:highlight>
              </a:rPr>
              <a:t>The job of the ARP is essentially to translate 32-bit addresses to 48-bit addresses and vice-versa. This is necessary because in IP Version 4 (IPv4), the most common level of Internet Protocol (IP) in use today, an IP address is 32-bits long, but MAC addresses are 48-bits long.</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p:txBody>
      </p:sp>
    </p:spTree>
    <p:extLst>
      <p:ext uri="{BB962C8B-B14F-4D97-AF65-F5344CB8AC3E}">
        <p14:creationId xmlns:p14="http://schemas.microsoft.com/office/powerpoint/2010/main" val="741407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7c2f2de20d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9" name="Google Shape;329;g7c2f2de20d_0_1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7" name="Google Shape;39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107edec78e4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8" name="Google Shape;488;g107edec78e4_1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1450">
                <a:solidFill>
                  <a:srgbClr val="373A3C"/>
                </a:solidFill>
                <a:highlight>
                  <a:schemeClr val="lt1"/>
                </a:highlight>
              </a:rPr>
              <a:t>FTP (TCP 20, 21): File Transfer Protocol lets us transfer files, and it can accomplish this between any two machines using it. FTP allows access to both directories and files and can accomplish certain types of directory operations, such as relocating into different ones. FTP functions are limited to listing and manipulating directories, typing file contents, and copying files between hosts.</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107edec78e4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6" name="Google Shape;496;g107edec78e4_1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450">
              <a:solidFill>
                <a:srgbClr val="373A3C"/>
              </a:solidFill>
              <a:highlight>
                <a:schemeClr val="lt1"/>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94cea60b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6" name="Google Shape;506;g94cea60b2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1450" dirty="0">
                <a:solidFill>
                  <a:srgbClr val="373A3C"/>
                </a:solidFill>
                <a:highlight>
                  <a:schemeClr val="lt1"/>
                </a:highlight>
              </a:rPr>
              <a:t>TFTP (UDP 69): Önemsiz Dosya Aktarım Protokolü (TFTP), </a:t>
            </a:r>
            <a:r>
              <a:rPr lang="tr-TR" sz="1450" dirty="0" err="1">
                <a:solidFill>
                  <a:srgbClr val="373A3C"/>
                </a:solidFill>
                <a:highlight>
                  <a:schemeClr val="lt1"/>
                </a:highlight>
              </a:rPr>
              <a:t>FTP'nin</a:t>
            </a:r>
            <a:r>
              <a:rPr lang="tr-TR" sz="1450" dirty="0">
                <a:solidFill>
                  <a:srgbClr val="373A3C"/>
                </a:solidFill>
                <a:highlight>
                  <a:schemeClr val="lt1"/>
                </a:highlight>
              </a:rPr>
              <a:t> sadeleştirilmiş, stok sürümüdür. </a:t>
            </a:r>
          </a:p>
          <a:p>
            <a:pPr marL="0" lvl="0" indent="0" algn="l" rtl="0">
              <a:spcBef>
                <a:spcPts val="0"/>
              </a:spcBef>
              <a:spcAft>
                <a:spcPts val="0"/>
              </a:spcAft>
              <a:buNone/>
            </a:pPr>
            <a:r>
              <a:rPr lang="tr-TR" sz="1450" dirty="0">
                <a:solidFill>
                  <a:srgbClr val="373A3C"/>
                </a:solidFill>
                <a:highlight>
                  <a:schemeClr val="lt1"/>
                </a:highlight>
              </a:rPr>
              <a:t>TFTP </a:t>
            </a:r>
            <a:r>
              <a:rPr lang="tr-TR" sz="1450" b="1" dirty="0">
                <a:solidFill>
                  <a:srgbClr val="373A3C"/>
                </a:solidFill>
                <a:highlight>
                  <a:schemeClr val="lt1"/>
                </a:highlight>
              </a:rPr>
              <a:t>hızlıdır</a:t>
            </a:r>
            <a:r>
              <a:rPr lang="tr-TR" sz="1450" dirty="0">
                <a:solidFill>
                  <a:srgbClr val="373A3C"/>
                </a:solidFill>
                <a:highlight>
                  <a:schemeClr val="lt1"/>
                </a:highlight>
              </a:rPr>
              <a:t> ve kullanımı çok </a:t>
            </a:r>
            <a:r>
              <a:rPr lang="tr-TR" sz="1450" b="1" dirty="0">
                <a:solidFill>
                  <a:srgbClr val="373A3C"/>
                </a:solidFill>
                <a:highlight>
                  <a:schemeClr val="lt1"/>
                </a:highlight>
              </a:rPr>
              <a:t>kolaydır</a:t>
            </a:r>
            <a:r>
              <a:rPr lang="tr-TR" sz="1450" dirty="0">
                <a:solidFill>
                  <a:srgbClr val="373A3C"/>
                </a:solidFill>
                <a:highlight>
                  <a:schemeClr val="lt1"/>
                </a:highlight>
              </a:rPr>
              <a:t>. TFTP, </a:t>
            </a:r>
            <a:r>
              <a:rPr lang="tr-TR" sz="1450" dirty="0" err="1">
                <a:solidFill>
                  <a:srgbClr val="373A3C"/>
                </a:solidFill>
                <a:highlight>
                  <a:schemeClr val="lt1"/>
                </a:highlight>
              </a:rPr>
              <a:t>FTP'nin</a:t>
            </a:r>
            <a:r>
              <a:rPr lang="tr-TR" sz="1450" dirty="0">
                <a:solidFill>
                  <a:srgbClr val="373A3C"/>
                </a:solidFill>
                <a:highlight>
                  <a:schemeClr val="lt1"/>
                </a:highlight>
              </a:rPr>
              <a:t> sunduğu çok sayıda işlevi sunmaz çünkü </a:t>
            </a:r>
            <a:r>
              <a:rPr lang="tr-TR" sz="1450" b="1" dirty="0">
                <a:solidFill>
                  <a:srgbClr val="373A3C"/>
                </a:solidFill>
                <a:highlight>
                  <a:schemeClr val="lt1"/>
                </a:highlight>
              </a:rPr>
              <a:t>dizin tarama yetenekleri </a:t>
            </a:r>
            <a:r>
              <a:rPr lang="tr-TR" sz="1450" dirty="0">
                <a:solidFill>
                  <a:srgbClr val="373A3C"/>
                </a:solidFill>
                <a:highlight>
                  <a:schemeClr val="lt1"/>
                </a:highlight>
              </a:rPr>
              <a:t>yoktur, </a:t>
            </a:r>
          </a:p>
          <a:p>
            <a:pPr marL="0" lvl="0" indent="0" algn="l" rtl="0">
              <a:spcBef>
                <a:spcPts val="0"/>
              </a:spcBef>
              <a:spcAft>
                <a:spcPts val="0"/>
              </a:spcAft>
              <a:buNone/>
            </a:pPr>
            <a:r>
              <a:rPr lang="tr-TR" sz="1450" dirty="0">
                <a:solidFill>
                  <a:srgbClr val="373A3C"/>
                </a:solidFill>
                <a:highlight>
                  <a:schemeClr val="lt1"/>
                </a:highlight>
              </a:rPr>
              <a:t>yani yalnızca dosya gönderip </a:t>
            </a:r>
            <a:r>
              <a:rPr lang="tr-TR" sz="1450" dirty="0" err="1">
                <a:solidFill>
                  <a:srgbClr val="373A3C"/>
                </a:solidFill>
                <a:highlight>
                  <a:schemeClr val="lt1"/>
                </a:highlight>
              </a:rPr>
              <a:t>alabilir.SFTP</a:t>
            </a:r>
            <a:r>
              <a:rPr lang="tr-TR" sz="1450" dirty="0">
                <a:solidFill>
                  <a:srgbClr val="373A3C"/>
                </a:solidFill>
                <a:highlight>
                  <a:schemeClr val="lt1"/>
                </a:highlight>
              </a:rPr>
              <a:t> (TCP 22): Dosyaları şifreli bir bağlantı üzerinden aktarmanız gerektiğinde Güvenli Dosya Aktarım Protokolü kullanılır. Bağlantıyı şifreleyen bir SSH oturumu kullanır ve SSH 22 numaralı bağlantı noktasını kullanır, dolayısıyla 22 numaralı bağlantı noktası SFTP için kullanılır. Güvenli bölümün dışında, tıpkı FTP gibi, Internet gibi bir IP ağındaki bilgisayarlar arasında dosya aktarımı için kullanılır.</a:t>
            </a:r>
          </a:p>
          <a:p>
            <a:pPr marL="0" lvl="0" indent="0" algn="l" rtl="0">
              <a:spcBef>
                <a:spcPts val="0"/>
              </a:spcBef>
              <a:spcAft>
                <a:spcPts val="0"/>
              </a:spcAft>
              <a:buNone/>
            </a:pPr>
            <a:endParaRPr lang="tr-TR" sz="1450" dirty="0">
              <a:solidFill>
                <a:srgbClr val="373A3C"/>
              </a:solidFill>
              <a:highlight>
                <a:schemeClr val="lt1"/>
              </a:highlight>
            </a:endParaRPr>
          </a:p>
          <a:p>
            <a:pPr marL="0" lvl="0" indent="0" algn="l" rtl="0">
              <a:spcBef>
                <a:spcPts val="0"/>
              </a:spcBef>
              <a:spcAft>
                <a:spcPts val="0"/>
              </a:spcAft>
              <a:buNone/>
            </a:pPr>
            <a:endParaRPr lang="tr-TR" sz="1450" dirty="0">
              <a:solidFill>
                <a:srgbClr val="373A3C"/>
              </a:solidFill>
              <a:highlight>
                <a:schemeClr val="lt1"/>
              </a:highlight>
            </a:endParaRPr>
          </a:p>
          <a:p>
            <a:pPr marL="0" lvl="0" indent="0" algn="l" rtl="0">
              <a:spcBef>
                <a:spcPts val="0"/>
              </a:spcBef>
              <a:spcAft>
                <a:spcPts val="0"/>
              </a:spcAft>
              <a:buNone/>
            </a:pPr>
            <a:r>
              <a:rPr lang="tr-TR" sz="1450" dirty="0">
                <a:solidFill>
                  <a:srgbClr val="373A3C"/>
                </a:solidFill>
                <a:highlight>
                  <a:schemeClr val="lt1"/>
                </a:highlight>
              </a:rPr>
              <a:t>TFTP (UDP 69): </a:t>
            </a:r>
            <a:r>
              <a:rPr lang="tr-TR" sz="1450" dirty="0" err="1">
                <a:solidFill>
                  <a:srgbClr val="373A3C"/>
                </a:solidFill>
                <a:highlight>
                  <a:schemeClr val="lt1"/>
                </a:highlight>
              </a:rPr>
              <a:t>Trivial</a:t>
            </a:r>
            <a:r>
              <a:rPr lang="tr-TR" sz="1450" dirty="0">
                <a:solidFill>
                  <a:srgbClr val="373A3C"/>
                </a:solidFill>
                <a:highlight>
                  <a:schemeClr val="lt1"/>
                </a:highlight>
              </a:rPr>
              <a:t> File Transfer Protocol (TFTP) is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stripped-down</a:t>
            </a:r>
            <a:r>
              <a:rPr lang="tr-TR" sz="1450" dirty="0">
                <a:solidFill>
                  <a:srgbClr val="373A3C"/>
                </a:solidFill>
                <a:highlight>
                  <a:schemeClr val="lt1"/>
                </a:highlight>
              </a:rPr>
              <a:t>, </a:t>
            </a:r>
            <a:r>
              <a:rPr lang="tr-TR" sz="1450" dirty="0" err="1">
                <a:solidFill>
                  <a:srgbClr val="373A3C"/>
                </a:solidFill>
                <a:highlight>
                  <a:schemeClr val="lt1"/>
                </a:highlight>
              </a:rPr>
              <a:t>stock</a:t>
            </a:r>
            <a:r>
              <a:rPr lang="tr-TR" sz="1450" dirty="0">
                <a:solidFill>
                  <a:srgbClr val="373A3C"/>
                </a:solidFill>
                <a:highlight>
                  <a:schemeClr val="lt1"/>
                </a:highlight>
              </a:rPr>
              <a:t> </a:t>
            </a:r>
            <a:r>
              <a:rPr lang="tr-TR" sz="1450" dirty="0" err="1">
                <a:solidFill>
                  <a:srgbClr val="373A3C"/>
                </a:solidFill>
                <a:highlight>
                  <a:schemeClr val="lt1"/>
                </a:highlight>
              </a:rPr>
              <a:t>version</a:t>
            </a:r>
            <a:r>
              <a:rPr lang="tr-TR" sz="1450" dirty="0">
                <a:solidFill>
                  <a:srgbClr val="373A3C"/>
                </a:solidFill>
                <a:highlight>
                  <a:schemeClr val="lt1"/>
                </a:highlight>
              </a:rPr>
              <a:t> of FTP. TFTP is </a:t>
            </a:r>
            <a:r>
              <a:rPr lang="tr-TR" sz="1450" dirty="0" err="1">
                <a:solidFill>
                  <a:srgbClr val="373A3C"/>
                </a:solidFill>
                <a:highlight>
                  <a:schemeClr val="lt1"/>
                </a:highlight>
              </a:rPr>
              <a:t>fast</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so</a:t>
            </a:r>
            <a:r>
              <a:rPr lang="tr-TR" sz="1450" dirty="0">
                <a:solidFill>
                  <a:srgbClr val="373A3C"/>
                </a:solidFill>
                <a:highlight>
                  <a:schemeClr val="lt1"/>
                </a:highlight>
              </a:rPr>
              <a:t> </a:t>
            </a:r>
            <a:r>
              <a:rPr lang="tr-TR" sz="1450" dirty="0" err="1">
                <a:solidFill>
                  <a:srgbClr val="373A3C"/>
                </a:solidFill>
                <a:highlight>
                  <a:schemeClr val="lt1"/>
                </a:highlight>
              </a:rPr>
              <a:t>easy</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use</a:t>
            </a:r>
            <a:r>
              <a:rPr lang="tr-TR" sz="1450" dirty="0">
                <a:solidFill>
                  <a:srgbClr val="373A3C"/>
                </a:solidFill>
                <a:highlight>
                  <a:schemeClr val="lt1"/>
                </a:highlight>
              </a:rPr>
              <a:t>. TFTP </a:t>
            </a:r>
            <a:r>
              <a:rPr lang="tr-TR" sz="1450" dirty="0" err="1">
                <a:solidFill>
                  <a:srgbClr val="373A3C"/>
                </a:solidFill>
                <a:highlight>
                  <a:schemeClr val="lt1"/>
                </a:highlight>
              </a:rPr>
              <a:t>doesn’t</a:t>
            </a:r>
            <a:r>
              <a:rPr lang="tr-TR" sz="1450" dirty="0">
                <a:solidFill>
                  <a:srgbClr val="373A3C"/>
                </a:solidFill>
                <a:highlight>
                  <a:schemeClr val="lt1"/>
                </a:highlight>
              </a:rPr>
              <a:t> </a:t>
            </a:r>
            <a:r>
              <a:rPr lang="tr-TR" sz="1450" dirty="0" err="1">
                <a:solidFill>
                  <a:srgbClr val="373A3C"/>
                </a:solidFill>
                <a:highlight>
                  <a:schemeClr val="lt1"/>
                </a:highlight>
              </a:rPr>
              <a:t>offer</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abundance</a:t>
            </a:r>
            <a:r>
              <a:rPr lang="tr-TR" sz="1450" dirty="0">
                <a:solidFill>
                  <a:srgbClr val="373A3C"/>
                </a:solidFill>
                <a:highlight>
                  <a:schemeClr val="lt1"/>
                </a:highlight>
              </a:rPr>
              <a:t> of </a:t>
            </a:r>
            <a:r>
              <a:rPr lang="tr-TR" sz="1450" dirty="0" err="1">
                <a:solidFill>
                  <a:srgbClr val="373A3C"/>
                </a:solidFill>
                <a:highlight>
                  <a:schemeClr val="lt1"/>
                </a:highlight>
              </a:rPr>
              <a:t>functions</a:t>
            </a:r>
            <a:r>
              <a:rPr lang="tr-TR" sz="1450" dirty="0">
                <a:solidFill>
                  <a:srgbClr val="373A3C"/>
                </a:solidFill>
                <a:highlight>
                  <a:schemeClr val="lt1"/>
                </a:highlight>
              </a:rPr>
              <a:t> </a:t>
            </a:r>
            <a:r>
              <a:rPr lang="tr-TR" sz="1450" dirty="0" err="1">
                <a:solidFill>
                  <a:srgbClr val="373A3C"/>
                </a:solidFill>
                <a:highlight>
                  <a:schemeClr val="lt1"/>
                </a:highlight>
              </a:rPr>
              <a:t>that</a:t>
            </a:r>
            <a:r>
              <a:rPr lang="tr-TR" sz="1450" dirty="0">
                <a:solidFill>
                  <a:srgbClr val="373A3C"/>
                </a:solidFill>
                <a:highlight>
                  <a:schemeClr val="lt1"/>
                </a:highlight>
              </a:rPr>
              <a:t> FTP </a:t>
            </a:r>
            <a:r>
              <a:rPr lang="tr-TR" sz="1450" dirty="0" err="1">
                <a:solidFill>
                  <a:srgbClr val="373A3C"/>
                </a:solidFill>
                <a:highlight>
                  <a:schemeClr val="lt1"/>
                </a:highlight>
              </a:rPr>
              <a:t>does</a:t>
            </a:r>
            <a:r>
              <a:rPr lang="tr-TR" sz="1450" dirty="0">
                <a:solidFill>
                  <a:srgbClr val="373A3C"/>
                </a:solidFill>
                <a:highlight>
                  <a:schemeClr val="lt1"/>
                </a:highlight>
              </a:rPr>
              <a:t> </a:t>
            </a:r>
            <a:r>
              <a:rPr lang="tr-TR" sz="1450" dirty="0" err="1">
                <a:solidFill>
                  <a:srgbClr val="373A3C"/>
                </a:solidFill>
                <a:highlight>
                  <a:schemeClr val="lt1"/>
                </a:highlight>
              </a:rPr>
              <a:t>because</a:t>
            </a:r>
            <a:r>
              <a:rPr lang="tr-TR" sz="1450" dirty="0">
                <a:solidFill>
                  <a:srgbClr val="373A3C"/>
                </a:solidFill>
                <a:highlight>
                  <a:schemeClr val="lt1"/>
                </a:highlight>
              </a:rPr>
              <a:t> it has </a:t>
            </a:r>
            <a:r>
              <a:rPr lang="tr-TR" sz="1450" dirty="0" err="1">
                <a:solidFill>
                  <a:srgbClr val="373A3C"/>
                </a:solidFill>
                <a:highlight>
                  <a:schemeClr val="lt1"/>
                </a:highlight>
              </a:rPr>
              <a:t>no</a:t>
            </a:r>
            <a:r>
              <a:rPr lang="tr-TR" sz="1450" dirty="0">
                <a:solidFill>
                  <a:srgbClr val="373A3C"/>
                </a:solidFill>
                <a:highlight>
                  <a:schemeClr val="lt1"/>
                </a:highlight>
              </a:rPr>
              <a:t> </a:t>
            </a:r>
            <a:r>
              <a:rPr lang="tr-TR" sz="1450" dirty="0" err="1">
                <a:solidFill>
                  <a:srgbClr val="373A3C"/>
                </a:solidFill>
                <a:highlight>
                  <a:schemeClr val="lt1"/>
                </a:highlight>
              </a:rPr>
              <a:t>directory-browsing</a:t>
            </a:r>
            <a:r>
              <a:rPr lang="tr-TR" sz="1450" dirty="0">
                <a:solidFill>
                  <a:srgbClr val="373A3C"/>
                </a:solidFill>
                <a:highlight>
                  <a:schemeClr val="lt1"/>
                </a:highlight>
              </a:rPr>
              <a:t> </a:t>
            </a:r>
            <a:r>
              <a:rPr lang="tr-TR" sz="1450" dirty="0" err="1">
                <a:solidFill>
                  <a:srgbClr val="373A3C"/>
                </a:solidFill>
                <a:highlight>
                  <a:schemeClr val="lt1"/>
                </a:highlight>
              </a:rPr>
              <a:t>abilities</a:t>
            </a:r>
            <a:r>
              <a:rPr lang="tr-TR" sz="1450" dirty="0">
                <a:solidFill>
                  <a:srgbClr val="373A3C"/>
                </a:solidFill>
                <a:highlight>
                  <a:schemeClr val="lt1"/>
                </a:highlight>
              </a:rPr>
              <a:t>, </a:t>
            </a:r>
            <a:r>
              <a:rPr lang="tr-TR" sz="1450" dirty="0" err="1">
                <a:solidFill>
                  <a:srgbClr val="373A3C"/>
                </a:solidFill>
                <a:highlight>
                  <a:schemeClr val="lt1"/>
                </a:highlight>
              </a:rPr>
              <a:t>meaning</a:t>
            </a:r>
            <a:r>
              <a:rPr lang="tr-TR" sz="1450" dirty="0">
                <a:solidFill>
                  <a:srgbClr val="373A3C"/>
                </a:solidFill>
                <a:highlight>
                  <a:schemeClr val="lt1"/>
                </a:highlight>
              </a:rPr>
              <a:t> </a:t>
            </a:r>
            <a:r>
              <a:rPr lang="tr-TR" sz="1450" dirty="0" err="1">
                <a:solidFill>
                  <a:srgbClr val="373A3C"/>
                </a:solidFill>
                <a:highlight>
                  <a:schemeClr val="lt1"/>
                </a:highlight>
              </a:rPr>
              <a:t>that</a:t>
            </a:r>
            <a:r>
              <a:rPr lang="tr-TR" sz="1450" dirty="0">
                <a:solidFill>
                  <a:srgbClr val="373A3C"/>
                </a:solidFill>
                <a:highlight>
                  <a:schemeClr val="lt1"/>
                </a:highlight>
              </a:rPr>
              <a:t> it can </a:t>
            </a:r>
            <a:r>
              <a:rPr lang="tr-TR" sz="1450" dirty="0" err="1">
                <a:solidFill>
                  <a:srgbClr val="373A3C"/>
                </a:solidFill>
                <a:highlight>
                  <a:schemeClr val="lt1"/>
                </a:highlight>
              </a:rPr>
              <a:t>only</a:t>
            </a:r>
            <a:r>
              <a:rPr lang="tr-TR" sz="1450" dirty="0">
                <a:solidFill>
                  <a:srgbClr val="373A3C"/>
                </a:solidFill>
                <a:highlight>
                  <a:schemeClr val="lt1"/>
                </a:highlight>
              </a:rPr>
              <a:t> </a:t>
            </a:r>
            <a:r>
              <a:rPr lang="tr-TR" sz="1450" dirty="0" err="1">
                <a:solidFill>
                  <a:srgbClr val="373A3C"/>
                </a:solidFill>
                <a:highlight>
                  <a:schemeClr val="lt1"/>
                </a:highlight>
              </a:rPr>
              <a:t>send</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receive</a:t>
            </a:r>
            <a:r>
              <a:rPr lang="tr-TR" sz="1450" dirty="0">
                <a:solidFill>
                  <a:srgbClr val="373A3C"/>
                </a:solidFill>
                <a:highlight>
                  <a:schemeClr val="lt1"/>
                </a:highlight>
              </a:rPr>
              <a:t> </a:t>
            </a:r>
            <a:r>
              <a:rPr lang="tr-TR" sz="1450" dirty="0" err="1">
                <a:solidFill>
                  <a:srgbClr val="373A3C"/>
                </a:solidFill>
                <a:highlight>
                  <a:schemeClr val="lt1"/>
                </a:highlight>
              </a:rPr>
              <a:t>files</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spcBef>
                <a:spcPts val="0"/>
              </a:spcBef>
              <a:spcAft>
                <a:spcPts val="0"/>
              </a:spcAft>
              <a:buClr>
                <a:schemeClr val="dk1"/>
              </a:buClr>
              <a:buSzPts val="1100"/>
              <a:buFont typeface="Arial"/>
              <a:buNone/>
            </a:pPr>
            <a:endParaRPr sz="1450" dirty="0">
              <a:solidFill>
                <a:srgbClr val="373A3C"/>
              </a:solidFill>
              <a:highlight>
                <a:schemeClr val="lt1"/>
              </a:highlight>
            </a:endParaRPr>
          </a:p>
          <a:p>
            <a:pPr marL="0" lvl="0" indent="0" algn="l" rtl="0">
              <a:spcBef>
                <a:spcPts val="0"/>
              </a:spcBef>
              <a:spcAft>
                <a:spcPts val="0"/>
              </a:spcAft>
              <a:buClr>
                <a:schemeClr val="dk1"/>
              </a:buClr>
              <a:buSzPts val="1100"/>
              <a:buFont typeface="Arial"/>
              <a:buNone/>
            </a:pPr>
            <a:r>
              <a:rPr lang="tr-TR" sz="1450" dirty="0">
                <a:solidFill>
                  <a:srgbClr val="373A3C"/>
                </a:solidFill>
                <a:highlight>
                  <a:schemeClr val="lt1"/>
                </a:highlight>
              </a:rPr>
              <a:t>SFTP (TCP 22): </a:t>
            </a:r>
            <a:r>
              <a:rPr lang="tr-TR" sz="1450" dirty="0" err="1">
                <a:solidFill>
                  <a:srgbClr val="373A3C"/>
                </a:solidFill>
                <a:highlight>
                  <a:schemeClr val="lt1"/>
                </a:highlight>
              </a:rPr>
              <a:t>Secure</a:t>
            </a:r>
            <a:r>
              <a:rPr lang="tr-TR" sz="1450" dirty="0">
                <a:solidFill>
                  <a:srgbClr val="373A3C"/>
                </a:solidFill>
                <a:highlight>
                  <a:schemeClr val="lt1"/>
                </a:highlight>
              </a:rPr>
              <a:t> File Transfer Protocol is </a:t>
            </a:r>
            <a:r>
              <a:rPr lang="tr-TR" sz="1450" dirty="0" err="1">
                <a:solidFill>
                  <a:srgbClr val="373A3C"/>
                </a:solidFill>
                <a:highlight>
                  <a:schemeClr val="lt1"/>
                </a:highlight>
              </a:rPr>
              <a:t>used</a:t>
            </a:r>
            <a:r>
              <a:rPr lang="tr-TR" sz="1450" dirty="0">
                <a:solidFill>
                  <a:srgbClr val="373A3C"/>
                </a:solidFill>
                <a:highlight>
                  <a:schemeClr val="lt1"/>
                </a:highlight>
              </a:rPr>
              <a:t> </a:t>
            </a:r>
            <a:r>
              <a:rPr lang="tr-TR" sz="1450" dirty="0" err="1">
                <a:solidFill>
                  <a:srgbClr val="373A3C"/>
                </a:solidFill>
                <a:highlight>
                  <a:schemeClr val="lt1"/>
                </a:highlight>
              </a:rPr>
              <a:t>when</a:t>
            </a:r>
            <a:r>
              <a:rPr lang="tr-TR" sz="1450" dirty="0">
                <a:solidFill>
                  <a:srgbClr val="373A3C"/>
                </a:solidFill>
                <a:highlight>
                  <a:schemeClr val="lt1"/>
                </a:highlight>
              </a:rPr>
              <a:t> </a:t>
            </a:r>
            <a:r>
              <a:rPr lang="tr-TR" sz="1450" dirty="0" err="1">
                <a:solidFill>
                  <a:srgbClr val="373A3C"/>
                </a:solidFill>
                <a:highlight>
                  <a:schemeClr val="lt1"/>
                </a:highlight>
              </a:rPr>
              <a:t>you</a:t>
            </a:r>
            <a:r>
              <a:rPr lang="tr-TR" sz="1450" dirty="0">
                <a:solidFill>
                  <a:srgbClr val="373A3C"/>
                </a:solidFill>
                <a:highlight>
                  <a:schemeClr val="lt1"/>
                </a:highlight>
              </a:rPr>
              <a:t> </a:t>
            </a:r>
            <a:r>
              <a:rPr lang="tr-TR" sz="1450" dirty="0" err="1">
                <a:solidFill>
                  <a:srgbClr val="373A3C"/>
                </a:solidFill>
                <a:highlight>
                  <a:schemeClr val="lt1"/>
                </a:highlight>
              </a:rPr>
              <a:t>need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transfer </a:t>
            </a:r>
            <a:r>
              <a:rPr lang="tr-TR" sz="1450" dirty="0" err="1">
                <a:solidFill>
                  <a:srgbClr val="373A3C"/>
                </a:solidFill>
                <a:highlight>
                  <a:schemeClr val="lt1"/>
                </a:highlight>
              </a:rPr>
              <a:t>files</a:t>
            </a:r>
            <a:r>
              <a:rPr lang="tr-TR" sz="1450" dirty="0">
                <a:solidFill>
                  <a:srgbClr val="373A3C"/>
                </a:solidFill>
                <a:highlight>
                  <a:schemeClr val="lt1"/>
                </a:highlight>
              </a:rPr>
              <a:t> </a:t>
            </a:r>
            <a:r>
              <a:rPr lang="tr-TR" sz="1450" dirty="0" err="1">
                <a:solidFill>
                  <a:srgbClr val="373A3C"/>
                </a:solidFill>
                <a:highlight>
                  <a:schemeClr val="lt1"/>
                </a:highlight>
              </a:rPr>
              <a:t>over</a:t>
            </a:r>
            <a:r>
              <a:rPr lang="tr-TR" sz="1450" dirty="0">
                <a:solidFill>
                  <a:srgbClr val="373A3C"/>
                </a:solidFill>
                <a:highlight>
                  <a:schemeClr val="lt1"/>
                </a:highlight>
              </a:rPr>
              <a:t> an </a:t>
            </a:r>
            <a:r>
              <a:rPr lang="tr-TR" sz="1450" dirty="0" err="1">
                <a:solidFill>
                  <a:srgbClr val="373A3C"/>
                </a:solidFill>
                <a:highlight>
                  <a:schemeClr val="lt1"/>
                </a:highlight>
              </a:rPr>
              <a:t>encrypted</a:t>
            </a:r>
            <a:r>
              <a:rPr lang="tr-TR" sz="1450" dirty="0">
                <a:solidFill>
                  <a:srgbClr val="373A3C"/>
                </a:solidFill>
                <a:highlight>
                  <a:schemeClr val="lt1"/>
                </a:highlight>
              </a:rPr>
              <a:t> </a:t>
            </a:r>
            <a:r>
              <a:rPr lang="tr-TR" sz="1450" dirty="0" err="1">
                <a:solidFill>
                  <a:srgbClr val="373A3C"/>
                </a:solidFill>
                <a:highlight>
                  <a:schemeClr val="lt1"/>
                </a:highlight>
              </a:rPr>
              <a:t>connection</a:t>
            </a:r>
            <a:r>
              <a:rPr lang="tr-TR" sz="1450" dirty="0">
                <a:solidFill>
                  <a:srgbClr val="373A3C"/>
                </a:solidFill>
                <a:highlight>
                  <a:schemeClr val="lt1"/>
                </a:highlight>
              </a:rPr>
              <a:t>. </a:t>
            </a:r>
            <a:r>
              <a:rPr lang="tr-TR" sz="1450" dirty="0" err="1">
                <a:solidFill>
                  <a:srgbClr val="373A3C"/>
                </a:solidFill>
                <a:highlight>
                  <a:schemeClr val="lt1"/>
                </a:highlight>
              </a:rPr>
              <a:t>It</a:t>
            </a:r>
            <a:r>
              <a:rPr lang="tr-TR" sz="1450" dirty="0">
                <a:solidFill>
                  <a:srgbClr val="373A3C"/>
                </a:solidFill>
                <a:highlight>
                  <a:schemeClr val="lt1"/>
                </a:highlight>
              </a:rPr>
              <a:t> </a:t>
            </a:r>
            <a:r>
              <a:rPr lang="tr-TR" sz="1450" dirty="0" err="1">
                <a:solidFill>
                  <a:srgbClr val="373A3C"/>
                </a:solidFill>
                <a:highlight>
                  <a:schemeClr val="lt1"/>
                </a:highlight>
              </a:rPr>
              <a:t>uses</a:t>
            </a:r>
            <a:r>
              <a:rPr lang="tr-TR" sz="1450" dirty="0">
                <a:solidFill>
                  <a:srgbClr val="373A3C"/>
                </a:solidFill>
                <a:highlight>
                  <a:schemeClr val="lt1"/>
                </a:highlight>
              </a:rPr>
              <a:t> an SSH </a:t>
            </a:r>
            <a:r>
              <a:rPr lang="tr-TR" sz="1450" dirty="0" err="1">
                <a:solidFill>
                  <a:srgbClr val="373A3C"/>
                </a:solidFill>
                <a:highlight>
                  <a:schemeClr val="lt1"/>
                </a:highlight>
              </a:rPr>
              <a:t>session</a:t>
            </a:r>
            <a:r>
              <a:rPr lang="tr-TR" sz="1450" dirty="0">
                <a:solidFill>
                  <a:srgbClr val="373A3C"/>
                </a:solidFill>
                <a:highlight>
                  <a:schemeClr val="lt1"/>
                </a:highlight>
              </a:rPr>
              <a:t>, </a:t>
            </a:r>
            <a:r>
              <a:rPr lang="tr-TR" sz="1450" dirty="0" err="1">
                <a:solidFill>
                  <a:srgbClr val="373A3C"/>
                </a:solidFill>
                <a:highlight>
                  <a:schemeClr val="lt1"/>
                </a:highlight>
              </a:rPr>
              <a:t>which</a:t>
            </a:r>
            <a:r>
              <a:rPr lang="tr-TR" sz="1450" dirty="0">
                <a:solidFill>
                  <a:srgbClr val="373A3C"/>
                </a:solidFill>
                <a:highlight>
                  <a:schemeClr val="lt1"/>
                </a:highlight>
              </a:rPr>
              <a:t> </a:t>
            </a:r>
            <a:r>
              <a:rPr lang="tr-TR" sz="1450" dirty="0" err="1">
                <a:solidFill>
                  <a:srgbClr val="373A3C"/>
                </a:solidFill>
                <a:highlight>
                  <a:schemeClr val="lt1"/>
                </a:highlight>
              </a:rPr>
              <a:t>encrypts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connection</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SSH </a:t>
            </a:r>
            <a:r>
              <a:rPr lang="tr-TR" sz="1450" dirty="0" err="1">
                <a:solidFill>
                  <a:srgbClr val="373A3C"/>
                </a:solidFill>
                <a:highlight>
                  <a:schemeClr val="lt1"/>
                </a:highlight>
              </a:rPr>
              <a:t>uses</a:t>
            </a:r>
            <a:r>
              <a:rPr lang="tr-TR" sz="1450" dirty="0">
                <a:solidFill>
                  <a:srgbClr val="373A3C"/>
                </a:solidFill>
                <a:highlight>
                  <a:schemeClr val="lt1"/>
                </a:highlight>
              </a:rPr>
              <a:t> port 22, </a:t>
            </a:r>
            <a:r>
              <a:rPr lang="tr-TR" sz="1450" dirty="0" err="1">
                <a:solidFill>
                  <a:srgbClr val="373A3C"/>
                </a:solidFill>
                <a:highlight>
                  <a:schemeClr val="lt1"/>
                </a:highlight>
              </a:rPr>
              <a:t>hence</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port 22 is </a:t>
            </a:r>
            <a:r>
              <a:rPr lang="tr-TR" sz="1450" dirty="0" err="1">
                <a:solidFill>
                  <a:srgbClr val="373A3C"/>
                </a:solidFill>
                <a:highlight>
                  <a:schemeClr val="lt1"/>
                </a:highlight>
              </a:rPr>
              <a:t>used</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SFTP. Apart </a:t>
            </a:r>
            <a:r>
              <a:rPr lang="tr-TR" sz="1450" dirty="0" err="1">
                <a:solidFill>
                  <a:srgbClr val="373A3C"/>
                </a:solidFill>
                <a:highlight>
                  <a:schemeClr val="lt1"/>
                </a:highlight>
              </a:rPr>
              <a:t>from</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secure</a:t>
            </a:r>
            <a:r>
              <a:rPr lang="tr-TR" sz="1450" dirty="0">
                <a:solidFill>
                  <a:srgbClr val="373A3C"/>
                </a:solidFill>
                <a:highlight>
                  <a:schemeClr val="lt1"/>
                </a:highlight>
              </a:rPr>
              <a:t> </a:t>
            </a:r>
            <a:r>
              <a:rPr lang="tr-TR" sz="1450" dirty="0" err="1">
                <a:solidFill>
                  <a:srgbClr val="373A3C"/>
                </a:solidFill>
                <a:highlight>
                  <a:schemeClr val="lt1"/>
                </a:highlight>
              </a:rPr>
              <a:t>part</a:t>
            </a:r>
            <a:r>
              <a:rPr lang="tr-TR" sz="1450" dirty="0">
                <a:solidFill>
                  <a:srgbClr val="373A3C"/>
                </a:solidFill>
                <a:highlight>
                  <a:schemeClr val="lt1"/>
                </a:highlight>
              </a:rPr>
              <a:t>, </a:t>
            </a:r>
            <a:r>
              <a:rPr lang="tr-TR" sz="1450" dirty="0" err="1">
                <a:solidFill>
                  <a:srgbClr val="373A3C"/>
                </a:solidFill>
                <a:highlight>
                  <a:schemeClr val="lt1"/>
                </a:highlight>
              </a:rPr>
              <a:t>it’s</a:t>
            </a:r>
            <a:r>
              <a:rPr lang="tr-TR" sz="1450" dirty="0">
                <a:solidFill>
                  <a:srgbClr val="373A3C"/>
                </a:solidFill>
                <a:highlight>
                  <a:schemeClr val="lt1"/>
                </a:highlight>
              </a:rPr>
              <a:t> </a:t>
            </a:r>
            <a:r>
              <a:rPr lang="tr-TR" sz="1450" dirty="0" err="1">
                <a:solidFill>
                  <a:srgbClr val="373A3C"/>
                </a:solidFill>
                <a:highlight>
                  <a:schemeClr val="lt1"/>
                </a:highlight>
              </a:rPr>
              <a:t>used</a:t>
            </a:r>
            <a:r>
              <a:rPr lang="tr-TR" sz="1450" dirty="0">
                <a:solidFill>
                  <a:srgbClr val="373A3C"/>
                </a:solidFill>
                <a:highlight>
                  <a:schemeClr val="lt1"/>
                </a:highlight>
              </a:rPr>
              <a:t> </a:t>
            </a:r>
            <a:r>
              <a:rPr lang="tr-TR" sz="1450" dirty="0" err="1">
                <a:solidFill>
                  <a:srgbClr val="373A3C"/>
                </a:solidFill>
                <a:highlight>
                  <a:schemeClr val="lt1"/>
                </a:highlight>
              </a:rPr>
              <a:t>just</a:t>
            </a:r>
            <a:r>
              <a:rPr lang="tr-TR" sz="1450" dirty="0">
                <a:solidFill>
                  <a:srgbClr val="373A3C"/>
                </a:solidFill>
                <a:highlight>
                  <a:schemeClr val="lt1"/>
                </a:highlight>
              </a:rPr>
              <a:t> as FTP is—</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transferring</a:t>
            </a:r>
            <a:r>
              <a:rPr lang="tr-TR" sz="1450" dirty="0">
                <a:solidFill>
                  <a:srgbClr val="373A3C"/>
                </a:solidFill>
                <a:highlight>
                  <a:schemeClr val="lt1"/>
                </a:highlight>
              </a:rPr>
              <a:t> </a:t>
            </a:r>
            <a:r>
              <a:rPr lang="tr-TR" sz="1450" dirty="0" err="1">
                <a:solidFill>
                  <a:srgbClr val="373A3C"/>
                </a:solidFill>
                <a:highlight>
                  <a:schemeClr val="lt1"/>
                </a:highlight>
              </a:rPr>
              <a:t>files</a:t>
            </a:r>
            <a:r>
              <a:rPr lang="tr-TR" sz="1450" dirty="0">
                <a:solidFill>
                  <a:srgbClr val="373A3C"/>
                </a:solidFill>
                <a:highlight>
                  <a:schemeClr val="lt1"/>
                </a:highlight>
              </a:rPr>
              <a:t> </a:t>
            </a:r>
            <a:r>
              <a:rPr lang="tr-TR" sz="1450" dirty="0" err="1">
                <a:solidFill>
                  <a:srgbClr val="373A3C"/>
                </a:solidFill>
                <a:highlight>
                  <a:schemeClr val="lt1"/>
                </a:highlight>
              </a:rPr>
              <a:t>between</a:t>
            </a:r>
            <a:r>
              <a:rPr lang="tr-TR" sz="1450" dirty="0">
                <a:solidFill>
                  <a:srgbClr val="373A3C"/>
                </a:solidFill>
                <a:highlight>
                  <a:schemeClr val="lt1"/>
                </a:highlight>
              </a:rPr>
              <a:t> </a:t>
            </a:r>
            <a:r>
              <a:rPr lang="tr-TR" sz="1450" dirty="0" err="1">
                <a:solidFill>
                  <a:srgbClr val="373A3C"/>
                </a:solidFill>
                <a:highlight>
                  <a:schemeClr val="lt1"/>
                </a:highlight>
              </a:rPr>
              <a:t>computers</a:t>
            </a:r>
            <a:r>
              <a:rPr lang="tr-TR" sz="1450" dirty="0">
                <a:solidFill>
                  <a:srgbClr val="373A3C"/>
                </a:solidFill>
                <a:highlight>
                  <a:schemeClr val="lt1"/>
                </a:highlight>
              </a:rPr>
              <a:t> on an IP network, </a:t>
            </a:r>
            <a:r>
              <a:rPr lang="tr-TR" sz="1450" dirty="0" err="1">
                <a:solidFill>
                  <a:srgbClr val="373A3C"/>
                </a:solidFill>
                <a:highlight>
                  <a:schemeClr val="lt1"/>
                </a:highlight>
              </a:rPr>
              <a:t>such</a:t>
            </a:r>
            <a:r>
              <a:rPr lang="tr-TR" sz="1450" dirty="0">
                <a:solidFill>
                  <a:srgbClr val="373A3C"/>
                </a:solidFill>
                <a:highlight>
                  <a:schemeClr val="lt1"/>
                </a:highlight>
              </a:rPr>
              <a:t> as </a:t>
            </a:r>
            <a:r>
              <a:rPr lang="tr-TR" sz="1450" dirty="0" err="1">
                <a:solidFill>
                  <a:srgbClr val="373A3C"/>
                </a:solidFill>
                <a:highlight>
                  <a:schemeClr val="lt1"/>
                </a:highlight>
              </a:rPr>
              <a:t>the</a:t>
            </a:r>
            <a:r>
              <a:rPr lang="tr-TR" sz="1450" dirty="0">
                <a:solidFill>
                  <a:srgbClr val="373A3C"/>
                </a:solidFill>
                <a:highlight>
                  <a:schemeClr val="lt1"/>
                </a:highlight>
              </a:rPr>
              <a:t> Internet.</a:t>
            </a:r>
            <a:endParaRPr sz="1450" dirty="0">
              <a:solidFill>
                <a:srgbClr val="373A3C"/>
              </a:solidFill>
              <a:highlight>
                <a:schemeClr val="lt1"/>
              </a:highlight>
            </a:endParaRPr>
          </a:p>
          <a:p>
            <a:pPr marL="0" lvl="0" indent="0" algn="l" rtl="0">
              <a:spcBef>
                <a:spcPts val="0"/>
              </a:spcBef>
              <a:spcAft>
                <a:spcPts val="0"/>
              </a:spcAft>
              <a:buClr>
                <a:schemeClr val="dk1"/>
              </a:buClr>
              <a:buSzPts val="1100"/>
              <a:buFont typeface="Arial"/>
              <a:buNone/>
            </a:pP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07edec78e4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3" name="Google Shape;513;g107edec78e4_1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1450" dirty="0">
                <a:solidFill>
                  <a:srgbClr val="373A3C"/>
                </a:solidFill>
                <a:highlight>
                  <a:schemeClr val="lt1"/>
                </a:highlight>
              </a:rPr>
              <a:t>FTP (TCP 20, 21): Dosya Aktarım Protokolü, dosyaları aktarmamızı sağlar ve bunu kullanan herhangi iki makine arasında gerçekleştirebilir. FTP, hem dizinlere hem de dosyalara erişim sağlar ve farklı dizinlere yeniden yerleştirme gibi belirli türdeki dizin işlemlerini gerçekleştirebilir. FTP işlevleri, dizinleri listeleme ve değiştirme, dosya içeriklerini yazma ve ana bilgisayarlar arasında dosya kopyalama ile sınırlıdır.</a:t>
            </a:r>
          </a:p>
          <a:p>
            <a:pPr marL="0" lvl="0" indent="0" algn="l" rtl="0">
              <a:spcBef>
                <a:spcPts val="0"/>
              </a:spcBef>
              <a:spcAft>
                <a:spcPts val="0"/>
              </a:spcAft>
              <a:buNone/>
            </a:pPr>
            <a:endParaRPr lang="tr-TR" sz="1450" dirty="0">
              <a:solidFill>
                <a:srgbClr val="373A3C"/>
              </a:solidFill>
              <a:highlight>
                <a:schemeClr val="lt1"/>
              </a:highlight>
            </a:endParaRPr>
          </a:p>
          <a:p>
            <a:pPr marL="0" lvl="0" indent="0" algn="l" rtl="0">
              <a:spcBef>
                <a:spcPts val="0"/>
              </a:spcBef>
              <a:spcAft>
                <a:spcPts val="0"/>
              </a:spcAft>
              <a:buNone/>
            </a:pPr>
            <a:r>
              <a:rPr lang="tr-TR" sz="1450" dirty="0">
                <a:solidFill>
                  <a:srgbClr val="373A3C"/>
                </a:solidFill>
                <a:highlight>
                  <a:schemeClr val="lt1"/>
                </a:highlight>
              </a:rPr>
              <a:t>FTP (TCP 20, 21): File Transfer Protocol </a:t>
            </a:r>
            <a:r>
              <a:rPr lang="tr-TR" sz="1450" dirty="0" err="1">
                <a:solidFill>
                  <a:srgbClr val="373A3C"/>
                </a:solidFill>
                <a:highlight>
                  <a:schemeClr val="lt1"/>
                </a:highlight>
              </a:rPr>
              <a:t>lets</a:t>
            </a:r>
            <a:r>
              <a:rPr lang="tr-TR" sz="1450" dirty="0">
                <a:solidFill>
                  <a:srgbClr val="373A3C"/>
                </a:solidFill>
                <a:highlight>
                  <a:schemeClr val="lt1"/>
                </a:highlight>
              </a:rPr>
              <a:t> us transfer </a:t>
            </a:r>
            <a:r>
              <a:rPr lang="tr-TR" sz="1450" dirty="0" err="1">
                <a:solidFill>
                  <a:srgbClr val="373A3C"/>
                </a:solidFill>
                <a:highlight>
                  <a:schemeClr val="lt1"/>
                </a:highlight>
              </a:rPr>
              <a:t>files</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it can </a:t>
            </a:r>
            <a:r>
              <a:rPr lang="tr-TR" sz="1450" dirty="0" err="1">
                <a:solidFill>
                  <a:srgbClr val="373A3C"/>
                </a:solidFill>
                <a:highlight>
                  <a:schemeClr val="lt1"/>
                </a:highlight>
              </a:rPr>
              <a:t>accomplish</a:t>
            </a:r>
            <a:r>
              <a:rPr lang="tr-TR" sz="1450" dirty="0">
                <a:solidFill>
                  <a:srgbClr val="373A3C"/>
                </a:solidFill>
                <a:highlight>
                  <a:schemeClr val="lt1"/>
                </a:highlight>
              </a:rPr>
              <a:t> </a:t>
            </a:r>
            <a:r>
              <a:rPr lang="tr-TR" sz="1450" dirty="0" err="1">
                <a:solidFill>
                  <a:srgbClr val="373A3C"/>
                </a:solidFill>
                <a:highlight>
                  <a:schemeClr val="lt1"/>
                </a:highlight>
              </a:rPr>
              <a:t>this</a:t>
            </a:r>
            <a:r>
              <a:rPr lang="tr-TR" sz="1450" dirty="0">
                <a:solidFill>
                  <a:srgbClr val="373A3C"/>
                </a:solidFill>
                <a:highlight>
                  <a:schemeClr val="lt1"/>
                </a:highlight>
              </a:rPr>
              <a:t> </a:t>
            </a:r>
            <a:r>
              <a:rPr lang="tr-TR" sz="1450" dirty="0" err="1">
                <a:solidFill>
                  <a:srgbClr val="373A3C"/>
                </a:solidFill>
                <a:highlight>
                  <a:schemeClr val="lt1"/>
                </a:highlight>
              </a:rPr>
              <a:t>between</a:t>
            </a:r>
            <a:r>
              <a:rPr lang="tr-TR" sz="1450" dirty="0">
                <a:solidFill>
                  <a:srgbClr val="373A3C"/>
                </a:solidFill>
                <a:highlight>
                  <a:schemeClr val="lt1"/>
                </a:highlight>
              </a:rPr>
              <a:t> </a:t>
            </a:r>
            <a:r>
              <a:rPr lang="tr-TR" sz="1450" dirty="0" err="1">
                <a:solidFill>
                  <a:srgbClr val="373A3C"/>
                </a:solidFill>
                <a:highlight>
                  <a:schemeClr val="lt1"/>
                </a:highlight>
              </a:rPr>
              <a:t>any</a:t>
            </a:r>
            <a:r>
              <a:rPr lang="tr-TR" sz="1450" dirty="0">
                <a:solidFill>
                  <a:srgbClr val="373A3C"/>
                </a:solidFill>
                <a:highlight>
                  <a:schemeClr val="lt1"/>
                </a:highlight>
              </a:rPr>
              <a:t> two </a:t>
            </a:r>
            <a:r>
              <a:rPr lang="tr-TR" sz="1450" dirty="0" err="1">
                <a:solidFill>
                  <a:srgbClr val="373A3C"/>
                </a:solidFill>
                <a:highlight>
                  <a:schemeClr val="lt1"/>
                </a:highlight>
              </a:rPr>
              <a:t>machines</a:t>
            </a:r>
            <a:r>
              <a:rPr lang="tr-TR" sz="1450" dirty="0">
                <a:solidFill>
                  <a:srgbClr val="373A3C"/>
                </a:solidFill>
                <a:highlight>
                  <a:schemeClr val="lt1"/>
                </a:highlight>
              </a:rPr>
              <a:t> </a:t>
            </a:r>
            <a:r>
              <a:rPr lang="tr-TR" sz="1450" dirty="0" err="1">
                <a:solidFill>
                  <a:srgbClr val="373A3C"/>
                </a:solidFill>
                <a:highlight>
                  <a:schemeClr val="lt1"/>
                </a:highlight>
              </a:rPr>
              <a:t>using</a:t>
            </a:r>
            <a:r>
              <a:rPr lang="tr-TR" sz="1450" dirty="0">
                <a:solidFill>
                  <a:srgbClr val="373A3C"/>
                </a:solidFill>
                <a:highlight>
                  <a:schemeClr val="lt1"/>
                </a:highlight>
              </a:rPr>
              <a:t> it. FTP </a:t>
            </a:r>
            <a:r>
              <a:rPr lang="tr-TR" sz="1450" dirty="0" err="1">
                <a:solidFill>
                  <a:srgbClr val="373A3C"/>
                </a:solidFill>
                <a:highlight>
                  <a:schemeClr val="lt1"/>
                </a:highlight>
              </a:rPr>
              <a:t>allows</a:t>
            </a:r>
            <a:r>
              <a:rPr lang="tr-TR" sz="1450" dirty="0">
                <a:solidFill>
                  <a:srgbClr val="373A3C"/>
                </a:solidFill>
                <a:highlight>
                  <a:schemeClr val="lt1"/>
                </a:highlight>
              </a:rPr>
              <a:t> </a:t>
            </a:r>
            <a:r>
              <a:rPr lang="tr-TR" sz="1450" dirty="0" err="1">
                <a:solidFill>
                  <a:srgbClr val="373A3C"/>
                </a:solidFill>
                <a:highlight>
                  <a:schemeClr val="lt1"/>
                </a:highlight>
              </a:rPr>
              <a:t>access</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both</a:t>
            </a:r>
            <a:r>
              <a:rPr lang="tr-TR" sz="1450" dirty="0">
                <a:solidFill>
                  <a:srgbClr val="373A3C"/>
                </a:solidFill>
                <a:highlight>
                  <a:schemeClr val="lt1"/>
                </a:highlight>
              </a:rPr>
              <a:t> </a:t>
            </a:r>
            <a:r>
              <a:rPr lang="tr-TR" sz="1450" dirty="0" err="1">
                <a:solidFill>
                  <a:srgbClr val="373A3C"/>
                </a:solidFill>
                <a:highlight>
                  <a:schemeClr val="lt1"/>
                </a:highlight>
              </a:rPr>
              <a:t>directories</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files</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can </a:t>
            </a:r>
            <a:r>
              <a:rPr lang="tr-TR" sz="1450" dirty="0" err="1">
                <a:solidFill>
                  <a:srgbClr val="373A3C"/>
                </a:solidFill>
                <a:highlight>
                  <a:schemeClr val="lt1"/>
                </a:highlight>
              </a:rPr>
              <a:t>accomplish</a:t>
            </a:r>
            <a:r>
              <a:rPr lang="tr-TR" sz="1450" dirty="0">
                <a:solidFill>
                  <a:srgbClr val="373A3C"/>
                </a:solidFill>
                <a:highlight>
                  <a:schemeClr val="lt1"/>
                </a:highlight>
              </a:rPr>
              <a:t> </a:t>
            </a:r>
            <a:r>
              <a:rPr lang="tr-TR" sz="1450" dirty="0" err="1">
                <a:solidFill>
                  <a:srgbClr val="373A3C"/>
                </a:solidFill>
                <a:highlight>
                  <a:schemeClr val="lt1"/>
                </a:highlight>
              </a:rPr>
              <a:t>certain</a:t>
            </a:r>
            <a:r>
              <a:rPr lang="tr-TR" sz="1450" dirty="0">
                <a:solidFill>
                  <a:srgbClr val="373A3C"/>
                </a:solidFill>
                <a:highlight>
                  <a:schemeClr val="lt1"/>
                </a:highlight>
              </a:rPr>
              <a:t> </a:t>
            </a:r>
            <a:r>
              <a:rPr lang="tr-TR" sz="1450" dirty="0" err="1">
                <a:solidFill>
                  <a:srgbClr val="373A3C"/>
                </a:solidFill>
                <a:highlight>
                  <a:schemeClr val="lt1"/>
                </a:highlight>
              </a:rPr>
              <a:t>types</a:t>
            </a:r>
            <a:r>
              <a:rPr lang="tr-TR" sz="1450" dirty="0">
                <a:solidFill>
                  <a:srgbClr val="373A3C"/>
                </a:solidFill>
                <a:highlight>
                  <a:schemeClr val="lt1"/>
                </a:highlight>
              </a:rPr>
              <a:t> of </a:t>
            </a:r>
            <a:r>
              <a:rPr lang="tr-TR" sz="1450" dirty="0" err="1">
                <a:solidFill>
                  <a:srgbClr val="373A3C"/>
                </a:solidFill>
                <a:highlight>
                  <a:schemeClr val="lt1"/>
                </a:highlight>
              </a:rPr>
              <a:t>directory</a:t>
            </a:r>
            <a:r>
              <a:rPr lang="tr-TR" sz="1450" dirty="0">
                <a:solidFill>
                  <a:srgbClr val="373A3C"/>
                </a:solidFill>
                <a:highlight>
                  <a:schemeClr val="lt1"/>
                </a:highlight>
              </a:rPr>
              <a:t> </a:t>
            </a:r>
            <a:r>
              <a:rPr lang="tr-TR" sz="1450" dirty="0" err="1">
                <a:solidFill>
                  <a:srgbClr val="373A3C"/>
                </a:solidFill>
                <a:highlight>
                  <a:schemeClr val="lt1"/>
                </a:highlight>
              </a:rPr>
              <a:t>operations</a:t>
            </a:r>
            <a:r>
              <a:rPr lang="tr-TR" sz="1450" dirty="0">
                <a:solidFill>
                  <a:srgbClr val="373A3C"/>
                </a:solidFill>
                <a:highlight>
                  <a:schemeClr val="lt1"/>
                </a:highlight>
              </a:rPr>
              <a:t>, </a:t>
            </a:r>
            <a:r>
              <a:rPr lang="tr-TR" sz="1450" dirty="0" err="1">
                <a:solidFill>
                  <a:srgbClr val="373A3C"/>
                </a:solidFill>
                <a:highlight>
                  <a:schemeClr val="lt1"/>
                </a:highlight>
              </a:rPr>
              <a:t>such</a:t>
            </a:r>
            <a:r>
              <a:rPr lang="tr-TR" sz="1450" dirty="0">
                <a:solidFill>
                  <a:srgbClr val="373A3C"/>
                </a:solidFill>
                <a:highlight>
                  <a:schemeClr val="lt1"/>
                </a:highlight>
              </a:rPr>
              <a:t> as </a:t>
            </a:r>
            <a:r>
              <a:rPr lang="tr-TR" sz="1450" dirty="0" err="1">
                <a:solidFill>
                  <a:srgbClr val="373A3C"/>
                </a:solidFill>
                <a:highlight>
                  <a:schemeClr val="lt1"/>
                </a:highlight>
              </a:rPr>
              <a:t>relocating</a:t>
            </a:r>
            <a:r>
              <a:rPr lang="tr-TR" sz="1450" dirty="0">
                <a:solidFill>
                  <a:srgbClr val="373A3C"/>
                </a:solidFill>
                <a:highlight>
                  <a:schemeClr val="lt1"/>
                </a:highlight>
              </a:rPr>
              <a:t> </a:t>
            </a:r>
            <a:r>
              <a:rPr lang="tr-TR" sz="1450" dirty="0" err="1">
                <a:solidFill>
                  <a:srgbClr val="373A3C"/>
                </a:solidFill>
                <a:highlight>
                  <a:schemeClr val="lt1"/>
                </a:highlight>
              </a:rPr>
              <a:t>into</a:t>
            </a:r>
            <a:r>
              <a:rPr lang="tr-TR" sz="1450" dirty="0">
                <a:solidFill>
                  <a:srgbClr val="373A3C"/>
                </a:solidFill>
                <a:highlight>
                  <a:schemeClr val="lt1"/>
                </a:highlight>
              </a:rPr>
              <a:t> </a:t>
            </a:r>
            <a:r>
              <a:rPr lang="tr-TR" sz="1450" dirty="0" err="1">
                <a:solidFill>
                  <a:srgbClr val="373A3C"/>
                </a:solidFill>
                <a:highlight>
                  <a:schemeClr val="lt1"/>
                </a:highlight>
              </a:rPr>
              <a:t>different</a:t>
            </a:r>
            <a:r>
              <a:rPr lang="tr-TR" sz="1450" dirty="0">
                <a:solidFill>
                  <a:srgbClr val="373A3C"/>
                </a:solidFill>
                <a:highlight>
                  <a:schemeClr val="lt1"/>
                </a:highlight>
              </a:rPr>
              <a:t> </a:t>
            </a:r>
            <a:r>
              <a:rPr lang="tr-TR" sz="1450" dirty="0" err="1">
                <a:solidFill>
                  <a:srgbClr val="373A3C"/>
                </a:solidFill>
                <a:highlight>
                  <a:schemeClr val="lt1"/>
                </a:highlight>
              </a:rPr>
              <a:t>ones</a:t>
            </a:r>
            <a:r>
              <a:rPr lang="tr-TR" sz="1450" dirty="0">
                <a:solidFill>
                  <a:srgbClr val="373A3C"/>
                </a:solidFill>
                <a:highlight>
                  <a:schemeClr val="lt1"/>
                </a:highlight>
              </a:rPr>
              <a:t>. FTP </a:t>
            </a:r>
            <a:r>
              <a:rPr lang="tr-TR" sz="1450" dirty="0" err="1">
                <a:solidFill>
                  <a:srgbClr val="373A3C"/>
                </a:solidFill>
                <a:highlight>
                  <a:schemeClr val="lt1"/>
                </a:highlight>
              </a:rPr>
              <a:t>functions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limited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listing</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manipulating</a:t>
            </a:r>
            <a:r>
              <a:rPr lang="tr-TR" sz="1450" dirty="0">
                <a:solidFill>
                  <a:srgbClr val="373A3C"/>
                </a:solidFill>
                <a:highlight>
                  <a:schemeClr val="lt1"/>
                </a:highlight>
              </a:rPr>
              <a:t> </a:t>
            </a:r>
            <a:r>
              <a:rPr lang="tr-TR" sz="1450" dirty="0" err="1">
                <a:solidFill>
                  <a:srgbClr val="373A3C"/>
                </a:solidFill>
                <a:highlight>
                  <a:schemeClr val="lt1"/>
                </a:highlight>
              </a:rPr>
              <a:t>directories</a:t>
            </a:r>
            <a:r>
              <a:rPr lang="tr-TR" sz="1450" dirty="0">
                <a:solidFill>
                  <a:srgbClr val="373A3C"/>
                </a:solidFill>
                <a:highlight>
                  <a:schemeClr val="lt1"/>
                </a:highlight>
              </a:rPr>
              <a:t>, </a:t>
            </a:r>
            <a:r>
              <a:rPr lang="tr-TR" sz="1450" dirty="0" err="1">
                <a:solidFill>
                  <a:srgbClr val="373A3C"/>
                </a:solidFill>
                <a:highlight>
                  <a:schemeClr val="lt1"/>
                </a:highlight>
              </a:rPr>
              <a:t>typing</a:t>
            </a:r>
            <a:r>
              <a:rPr lang="tr-TR" sz="1450" dirty="0">
                <a:solidFill>
                  <a:srgbClr val="373A3C"/>
                </a:solidFill>
                <a:highlight>
                  <a:schemeClr val="lt1"/>
                </a:highlight>
              </a:rPr>
              <a:t> file </a:t>
            </a:r>
            <a:r>
              <a:rPr lang="tr-TR" sz="1450" dirty="0" err="1">
                <a:solidFill>
                  <a:srgbClr val="373A3C"/>
                </a:solidFill>
                <a:highlight>
                  <a:schemeClr val="lt1"/>
                </a:highlight>
              </a:rPr>
              <a:t>contents</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copying</a:t>
            </a:r>
            <a:r>
              <a:rPr lang="tr-TR" sz="1450" dirty="0">
                <a:solidFill>
                  <a:srgbClr val="373A3C"/>
                </a:solidFill>
                <a:highlight>
                  <a:schemeClr val="lt1"/>
                </a:highlight>
              </a:rPr>
              <a:t> </a:t>
            </a:r>
            <a:r>
              <a:rPr lang="tr-TR" sz="1450" dirty="0" err="1">
                <a:solidFill>
                  <a:srgbClr val="373A3C"/>
                </a:solidFill>
                <a:highlight>
                  <a:schemeClr val="lt1"/>
                </a:highlight>
              </a:rPr>
              <a:t>files</a:t>
            </a:r>
            <a:r>
              <a:rPr lang="tr-TR" sz="1450" dirty="0">
                <a:solidFill>
                  <a:srgbClr val="373A3C"/>
                </a:solidFill>
                <a:highlight>
                  <a:schemeClr val="lt1"/>
                </a:highlight>
              </a:rPr>
              <a:t> </a:t>
            </a:r>
            <a:r>
              <a:rPr lang="tr-TR" sz="1450" dirty="0" err="1">
                <a:solidFill>
                  <a:srgbClr val="373A3C"/>
                </a:solidFill>
                <a:highlight>
                  <a:schemeClr val="lt1"/>
                </a:highlight>
              </a:rPr>
              <a:t>between</a:t>
            </a:r>
            <a:r>
              <a:rPr lang="tr-TR" sz="1450" dirty="0">
                <a:solidFill>
                  <a:srgbClr val="373A3C"/>
                </a:solidFill>
                <a:highlight>
                  <a:schemeClr val="lt1"/>
                </a:highlight>
              </a:rPr>
              <a:t> </a:t>
            </a:r>
            <a:r>
              <a:rPr lang="tr-TR" sz="1450" dirty="0" err="1">
                <a:solidFill>
                  <a:srgbClr val="373A3C"/>
                </a:solidFill>
                <a:highlight>
                  <a:schemeClr val="lt1"/>
                </a:highlight>
              </a:rPr>
              <a:t>hosts</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107edec78e4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1" name="Google Shape;521;g107edec78e4_1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1450" dirty="0">
                <a:solidFill>
                  <a:srgbClr val="373A3C"/>
                </a:solidFill>
                <a:highlight>
                  <a:schemeClr val="lt1"/>
                </a:highlight>
              </a:rPr>
              <a:t>Telnet (TCP 23): Telnet </a:t>
            </a:r>
            <a:r>
              <a:rPr lang="tr-TR" sz="1450" dirty="0" err="1">
                <a:solidFill>
                  <a:srgbClr val="373A3C"/>
                </a:solidFill>
                <a:highlight>
                  <a:schemeClr val="lt1"/>
                </a:highlight>
              </a:rPr>
              <a:t>allows</a:t>
            </a:r>
            <a:r>
              <a:rPr lang="tr-TR" sz="1450" dirty="0">
                <a:solidFill>
                  <a:srgbClr val="373A3C"/>
                </a:solidFill>
                <a:highlight>
                  <a:schemeClr val="lt1"/>
                </a:highlight>
              </a:rPr>
              <a:t> a </a:t>
            </a:r>
            <a:r>
              <a:rPr lang="tr-TR" sz="1450" dirty="0" err="1">
                <a:solidFill>
                  <a:srgbClr val="373A3C"/>
                </a:solidFill>
                <a:highlight>
                  <a:schemeClr val="lt1"/>
                </a:highlight>
              </a:rPr>
              <a:t>user</a:t>
            </a:r>
            <a:r>
              <a:rPr lang="tr-TR" sz="1450" dirty="0">
                <a:solidFill>
                  <a:srgbClr val="373A3C"/>
                </a:solidFill>
                <a:highlight>
                  <a:schemeClr val="lt1"/>
                </a:highlight>
              </a:rPr>
              <a:t> on a </a:t>
            </a:r>
            <a:r>
              <a:rPr lang="tr-TR" sz="1450" dirty="0" err="1">
                <a:solidFill>
                  <a:srgbClr val="373A3C"/>
                </a:solidFill>
                <a:highlight>
                  <a:schemeClr val="lt1"/>
                </a:highlight>
              </a:rPr>
              <a:t>remote</a:t>
            </a:r>
            <a:r>
              <a:rPr lang="tr-TR" sz="1450" dirty="0">
                <a:solidFill>
                  <a:srgbClr val="373A3C"/>
                </a:solidFill>
                <a:highlight>
                  <a:schemeClr val="lt1"/>
                </a:highlight>
              </a:rPr>
              <a:t> </a:t>
            </a:r>
            <a:r>
              <a:rPr lang="tr-TR" sz="1450" dirty="0" err="1">
                <a:solidFill>
                  <a:srgbClr val="373A3C"/>
                </a:solidFill>
                <a:highlight>
                  <a:schemeClr val="lt1"/>
                </a:highlight>
              </a:rPr>
              <a:t>client</a:t>
            </a:r>
            <a:r>
              <a:rPr lang="tr-TR" sz="1450" dirty="0">
                <a:solidFill>
                  <a:srgbClr val="373A3C"/>
                </a:solidFill>
                <a:highlight>
                  <a:schemeClr val="lt1"/>
                </a:highlight>
              </a:rPr>
              <a:t> </a:t>
            </a:r>
            <a:r>
              <a:rPr lang="tr-TR" sz="1450" dirty="0" err="1">
                <a:solidFill>
                  <a:srgbClr val="373A3C"/>
                </a:solidFill>
                <a:highlight>
                  <a:schemeClr val="lt1"/>
                </a:highlight>
              </a:rPr>
              <a:t>machine</a:t>
            </a:r>
            <a:r>
              <a:rPr lang="tr-TR" sz="1450" dirty="0">
                <a:solidFill>
                  <a:srgbClr val="373A3C"/>
                </a:solidFill>
                <a:highlight>
                  <a:schemeClr val="lt1"/>
                </a:highlight>
              </a:rPr>
              <a:t>, </a:t>
            </a:r>
            <a:r>
              <a:rPr lang="tr-TR" sz="1450" dirty="0" err="1">
                <a:solidFill>
                  <a:srgbClr val="373A3C"/>
                </a:solidFill>
                <a:highlight>
                  <a:schemeClr val="lt1"/>
                </a:highlight>
              </a:rPr>
              <a:t>called</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Telnet Client,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access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resources</a:t>
            </a:r>
            <a:r>
              <a:rPr lang="tr-TR" sz="1450" dirty="0">
                <a:solidFill>
                  <a:srgbClr val="373A3C"/>
                </a:solidFill>
                <a:highlight>
                  <a:schemeClr val="lt1"/>
                </a:highlight>
              </a:rPr>
              <a:t> of </a:t>
            </a:r>
            <a:r>
              <a:rPr lang="tr-TR" sz="1450" dirty="0" err="1">
                <a:solidFill>
                  <a:srgbClr val="373A3C"/>
                </a:solidFill>
                <a:highlight>
                  <a:schemeClr val="lt1"/>
                </a:highlight>
              </a:rPr>
              <a:t>another</a:t>
            </a:r>
            <a:r>
              <a:rPr lang="tr-TR" sz="1450" dirty="0">
                <a:solidFill>
                  <a:srgbClr val="373A3C"/>
                </a:solidFill>
                <a:highlight>
                  <a:schemeClr val="lt1"/>
                </a:highlight>
              </a:rPr>
              <a:t> </a:t>
            </a:r>
            <a:r>
              <a:rPr lang="tr-TR" sz="1450" dirty="0" err="1">
                <a:solidFill>
                  <a:srgbClr val="373A3C"/>
                </a:solidFill>
                <a:highlight>
                  <a:schemeClr val="lt1"/>
                </a:highlight>
              </a:rPr>
              <a:t>machine</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drawback</a:t>
            </a:r>
            <a:r>
              <a:rPr lang="tr-TR" sz="1450" dirty="0">
                <a:solidFill>
                  <a:srgbClr val="373A3C"/>
                </a:solidFill>
                <a:highlight>
                  <a:schemeClr val="lt1"/>
                </a:highlight>
              </a:rPr>
              <a:t> of Telnet is </a:t>
            </a:r>
            <a:r>
              <a:rPr lang="tr-TR" sz="1450" dirty="0" err="1">
                <a:solidFill>
                  <a:srgbClr val="373A3C"/>
                </a:solidFill>
                <a:highlight>
                  <a:schemeClr val="lt1"/>
                </a:highlight>
              </a:rPr>
              <a:t>that</a:t>
            </a:r>
            <a:r>
              <a:rPr lang="tr-TR" sz="1450" dirty="0">
                <a:solidFill>
                  <a:srgbClr val="373A3C"/>
                </a:solidFill>
                <a:highlight>
                  <a:schemeClr val="lt1"/>
                </a:highlight>
              </a:rPr>
              <a:t> </a:t>
            </a:r>
            <a:r>
              <a:rPr lang="tr-TR" sz="1450" dirty="0" err="1">
                <a:solidFill>
                  <a:srgbClr val="373A3C"/>
                </a:solidFill>
                <a:highlight>
                  <a:schemeClr val="lt1"/>
                </a:highlight>
              </a:rPr>
              <a:t>there</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no</a:t>
            </a:r>
            <a:r>
              <a:rPr lang="tr-TR" sz="1450" dirty="0">
                <a:solidFill>
                  <a:srgbClr val="373A3C"/>
                </a:solidFill>
                <a:highlight>
                  <a:schemeClr val="lt1"/>
                </a:highlight>
              </a:rPr>
              <a:t> </a:t>
            </a:r>
            <a:r>
              <a:rPr lang="tr-TR" sz="1450" dirty="0" err="1">
                <a:solidFill>
                  <a:srgbClr val="373A3C"/>
                </a:solidFill>
                <a:highlight>
                  <a:schemeClr val="lt1"/>
                </a:highlight>
              </a:rPr>
              <a:t>encryption</a:t>
            </a:r>
            <a:r>
              <a:rPr lang="tr-TR" sz="1450" dirty="0">
                <a:solidFill>
                  <a:srgbClr val="373A3C"/>
                </a:solidFill>
                <a:highlight>
                  <a:schemeClr val="lt1"/>
                </a:highlight>
              </a:rPr>
              <a:t> </a:t>
            </a:r>
            <a:r>
              <a:rPr lang="tr-TR" sz="1450" dirty="0" err="1">
                <a:solidFill>
                  <a:srgbClr val="373A3C"/>
                </a:solidFill>
                <a:highlight>
                  <a:schemeClr val="lt1"/>
                </a:highlight>
              </a:rPr>
              <a:t>techniques</a:t>
            </a:r>
            <a:r>
              <a:rPr lang="tr-TR" sz="1450" dirty="0">
                <a:solidFill>
                  <a:srgbClr val="373A3C"/>
                </a:solidFill>
                <a:highlight>
                  <a:schemeClr val="lt1"/>
                </a:highlight>
              </a:rPr>
              <a:t> </a:t>
            </a:r>
            <a:r>
              <a:rPr lang="tr-TR" sz="1450" dirty="0" err="1">
                <a:solidFill>
                  <a:srgbClr val="373A3C"/>
                </a:solidFill>
                <a:highlight>
                  <a:schemeClr val="lt1"/>
                </a:highlight>
              </a:rPr>
              <a:t>available</a:t>
            </a:r>
            <a:r>
              <a:rPr lang="tr-TR" sz="1450" dirty="0">
                <a:solidFill>
                  <a:srgbClr val="373A3C"/>
                </a:solidFill>
                <a:highlight>
                  <a:schemeClr val="lt1"/>
                </a:highlight>
              </a:rPr>
              <a:t> </a:t>
            </a:r>
            <a:r>
              <a:rPr lang="tr-TR" sz="1450" dirty="0" err="1">
                <a:solidFill>
                  <a:srgbClr val="373A3C"/>
                </a:solidFill>
                <a:highlight>
                  <a:schemeClr val="lt1"/>
                </a:highlight>
              </a:rPr>
              <a:t>within</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Telnet </a:t>
            </a:r>
            <a:r>
              <a:rPr lang="tr-TR" sz="1450" dirty="0" err="1">
                <a:solidFill>
                  <a:srgbClr val="373A3C"/>
                </a:solidFill>
                <a:highlight>
                  <a:schemeClr val="lt1"/>
                </a:highlight>
              </a:rPr>
              <a:t>Protocols</a:t>
            </a:r>
            <a:r>
              <a:rPr lang="tr-TR" sz="1450" dirty="0">
                <a:solidFill>
                  <a:srgbClr val="373A3C"/>
                </a:solidFill>
                <a:highlight>
                  <a:schemeClr val="lt1"/>
                </a:highlight>
              </a:rPr>
              <a:t>, </a:t>
            </a:r>
            <a:r>
              <a:rPr lang="tr-TR" sz="1450" dirty="0" err="1">
                <a:solidFill>
                  <a:srgbClr val="373A3C"/>
                </a:solidFill>
                <a:highlight>
                  <a:schemeClr val="lt1"/>
                </a:highlight>
              </a:rPr>
              <a:t>so</a:t>
            </a:r>
            <a:r>
              <a:rPr lang="tr-TR" sz="1450" dirty="0">
                <a:solidFill>
                  <a:srgbClr val="373A3C"/>
                </a:solidFill>
                <a:highlight>
                  <a:schemeClr val="lt1"/>
                </a:highlight>
              </a:rPr>
              <a:t> </a:t>
            </a:r>
            <a:r>
              <a:rPr lang="tr-TR" sz="1450" dirty="0" err="1">
                <a:solidFill>
                  <a:srgbClr val="373A3C"/>
                </a:solidFill>
                <a:highlight>
                  <a:schemeClr val="lt1"/>
                </a:highlight>
              </a:rPr>
              <a:t>everything</a:t>
            </a:r>
            <a:r>
              <a:rPr lang="tr-TR" sz="1450" dirty="0">
                <a:solidFill>
                  <a:srgbClr val="373A3C"/>
                </a:solidFill>
                <a:highlight>
                  <a:schemeClr val="lt1"/>
                </a:highlight>
              </a:rPr>
              <a:t> </a:t>
            </a:r>
            <a:r>
              <a:rPr lang="tr-TR" sz="1450" dirty="0" err="1">
                <a:solidFill>
                  <a:srgbClr val="373A3C"/>
                </a:solidFill>
                <a:highlight>
                  <a:schemeClr val="lt1"/>
                </a:highlight>
              </a:rPr>
              <a:t>must</a:t>
            </a:r>
            <a:r>
              <a:rPr lang="tr-TR" sz="1450" dirty="0">
                <a:solidFill>
                  <a:srgbClr val="373A3C"/>
                </a:solidFill>
                <a:highlight>
                  <a:schemeClr val="lt1"/>
                </a:highlight>
              </a:rPr>
              <a:t> be sent in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cleartext</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spcBef>
                <a:spcPts val="0"/>
              </a:spcBef>
              <a:spcAft>
                <a:spcPts val="0"/>
              </a:spcAft>
              <a:buNone/>
            </a:pPr>
            <a:endParaRPr sz="1450" dirty="0">
              <a:solidFill>
                <a:srgbClr val="373A3C"/>
              </a:solidFill>
              <a:highlight>
                <a:schemeClr val="lt1"/>
              </a:highlight>
            </a:endParaRPr>
          </a:p>
          <a:p>
            <a:pPr marL="0" lvl="0" indent="0" algn="l" rtl="0">
              <a:spcBef>
                <a:spcPts val="0"/>
              </a:spcBef>
              <a:spcAft>
                <a:spcPts val="0"/>
              </a:spcAft>
              <a:buClr>
                <a:schemeClr val="dk1"/>
              </a:buClr>
              <a:buSzPts val="1100"/>
              <a:buFont typeface="Arial"/>
              <a:buNone/>
            </a:pPr>
            <a:r>
              <a:rPr lang="tr-TR" sz="1450" dirty="0">
                <a:solidFill>
                  <a:srgbClr val="373A3C"/>
                </a:solidFill>
                <a:highlight>
                  <a:schemeClr val="lt1"/>
                </a:highlight>
              </a:rPr>
              <a:t>RDP (TCP 3389): Remote Desktop Protocol is a </a:t>
            </a:r>
            <a:r>
              <a:rPr lang="tr-TR" sz="1450" dirty="0" err="1">
                <a:solidFill>
                  <a:srgbClr val="373A3C"/>
                </a:solidFill>
                <a:highlight>
                  <a:schemeClr val="lt1"/>
                </a:highlight>
              </a:rPr>
              <a:t>proprietary</a:t>
            </a:r>
            <a:r>
              <a:rPr lang="tr-TR" sz="1450" dirty="0">
                <a:solidFill>
                  <a:srgbClr val="373A3C"/>
                </a:solidFill>
                <a:highlight>
                  <a:schemeClr val="lt1"/>
                </a:highlight>
              </a:rPr>
              <a:t> </a:t>
            </a:r>
            <a:r>
              <a:rPr lang="tr-TR" sz="1450" dirty="0" err="1">
                <a:solidFill>
                  <a:srgbClr val="373A3C"/>
                </a:solidFill>
                <a:highlight>
                  <a:schemeClr val="lt1"/>
                </a:highlight>
              </a:rPr>
              <a:t>protocol</a:t>
            </a:r>
            <a:r>
              <a:rPr lang="tr-TR" sz="1450" dirty="0">
                <a:solidFill>
                  <a:srgbClr val="373A3C"/>
                </a:solidFill>
                <a:highlight>
                  <a:schemeClr val="lt1"/>
                </a:highlight>
              </a:rPr>
              <a:t> </a:t>
            </a:r>
            <a:r>
              <a:rPr lang="tr-TR" sz="1450" dirty="0" err="1">
                <a:solidFill>
                  <a:srgbClr val="373A3C"/>
                </a:solidFill>
                <a:highlight>
                  <a:schemeClr val="lt1"/>
                </a:highlight>
              </a:rPr>
              <a:t>developed</a:t>
            </a:r>
            <a:r>
              <a:rPr lang="tr-TR" sz="1450" dirty="0">
                <a:solidFill>
                  <a:srgbClr val="373A3C"/>
                </a:solidFill>
                <a:highlight>
                  <a:schemeClr val="lt1"/>
                </a:highlight>
              </a:rPr>
              <a:t> </a:t>
            </a:r>
            <a:r>
              <a:rPr lang="tr-TR" sz="1450" dirty="0" err="1">
                <a:solidFill>
                  <a:srgbClr val="373A3C"/>
                </a:solidFill>
                <a:highlight>
                  <a:schemeClr val="lt1"/>
                </a:highlight>
              </a:rPr>
              <a:t>by</a:t>
            </a:r>
            <a:r>
              <a:rPr lang="tr-TR" sz="1450" dirty="0">
                <a:solidFill>
                  <a:srgbClr val="373A3C"/>
                </a:solidFill>
                <a:highlight>
                  <a:schemeClr val="lt1"/>
                </a:highlight>
              </a:rPr>
              <a:t> Microsoft. </a:t>
            </a:r>
            <a:r>
              <a:rPr lang="tr-TR" sz="1450" dirty="0" err="1">
                <a:solidFill>
                  <a:srgbClr val="373A3C"/>
                </a:solidFill>
                <a:highlight>
                  <a:schemeClr val="lt1"/>
                </a:highlight>
              </a:rPr>
              <a:t>It</a:t>
            </a:r>
            <a:r>
              <a:rPr lang="tr-TR" sz="1450" dirty="0">
                <a:solidFill>
                  <a:srgbClr val="373A3C"/>
                </a:solidFill>
                <a:highlight>
                  <a:schemeClr val="lt1"/>
                </a:highlight>
              </a:rPr>
              <a:t> </a:t>
            </a:r>
            <a:r>
              <a:rPr lang="tr-TR" sz="1450" dirty="0" err="1">
                <a:solidFill>
                  <a:srgbClr val="373A3C"/>
                </a:solidFill>
                <a:highlight>
                  <a:schemeClr val="lt1"/>
                </a:highlight>
              </a:rPr>
              <a:t>allows</a:t>
            </a:r>
            <a:r>
              <a:rPr lang="tr-TR" sz="1450" dirty="0">
                <a:solidFill>
                  <a:srgbClr val="373A3C"/>
                </a:solidFill>
                <a:highlight>
                  <a:schemeClr val="lt1"/>
                </a:highlight>
              </a:rPr>
              <a:t> </a:t>
            </a:r>
            <a:r>
              <a:rPr lang="tr-TR" sz="1450" dirty="0" err="1">
                <a:solidFill>
                  <a:srgbClr val="373A3C"/>
                </a:solidFill>
                <a:highlight>
                  <a:schemeClr val="lt1"/>
                </a:highlight>
              </a:rPr>
              <a:t>you</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connect</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another</a:t>
            </a:r>
            <a:r>
              <a:rPr lang="tr-TR" sz="1450" dirty="0">
                <a:solidFill>
                  <a:srgbClr val="373A3C"/>
                </a:solidFill>
                <a:highlight>
                  <a:schemeClr val="lt1"/>
                </a:highlight>
              </a:rPr>
              <a:t> </a:t>
            </a:r>
            <a:r>
              <a:rPr lang="tr-TR" sz="1450" dirty="0" err="1">
                <a:solidFill>
                  <a:srgbClr val="373A3C"/>
                </a:solidFill>
                <a:highlight>
                  <a:schemeClr val="lt1"/>
                </a:highlight>
              </a:rPr>
              <a:t>computer</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run</a:t>
            </a:r>
            <a:r>
              <a:rPr lang="tr-TR" sz="1450" dirty="0">
                <a:solidFill>
                  <a:srgbClr val="373A3C"/>
                </a:solidFill>
                <a:highlight>
                  <a:schemeClr val="lt1"/>
                </a:highlight>
              </a:rPr>
              <a:t> </a:t>
            </a:r>
            <a:r>
              <a:rPr lang="tr-TR" sz="1450" dirty="0" err="1">
                <a:solidFill>
                  <a:srgbClr val="373A3C"/>
                </a:solidFill>
                <a:highlight>
                  <a:schemeClr val="lt1"/>
                </a:highlight>
              </a:rPr>
              <a:t>programs</a:t>
            </a:r>
            <a:r>
              <a:rPr lang="tr-TR" sz="1450" dirty="0">
                <a:solidFill>
                  <a:srgbClr val="373A3C"/>
                </a:solidFill>
                <a:highlight>
                  <a:schemeClr val="lt1"/>
                </a:highlight>
              </a:rPr>
              <a:t>. RDP </a:t>
            </a:r>
            <a:r>
              <a:rPr lang="tr-TR" sz="1450" dirty="0" err="1">
                <a:solidFill>
                  <a:srgbClr val="373A3C"/>
                </a:solidFill>
                <a:highlight>
                  <a:schemeClr val="lt1"/>
                </a:highlight>
              </a:rPr>
              <a:t>operates</a:t>
            </a:r>
            <a:r>
              <a:rPr lang="tr-TR" sz="1450" dirty="0">
                <a:solidFill>
                  <a:srgbClr val="373A3C"/>
                </a:solidFill>
                <a:highlight>
                  <a:schemeClr val="lt1"/>
                </a:highlight>
              </a:rPr>
              <a:t> </a:t>
            </a:r>
            <a:r>
              <a:rPr lang="tr-TR" sz="1450" dirty="0" err="1">
                <a:solidFill>
                  <a:srgbClr val="373A3C"/>
                </a:solidFill>
                <a:highlight>
                  <a:schemeClr val="lt1"/>
                </a:highlight>
              </a:rPr>
              <a:t>somewhat</a:t>
            </a:r>
            <a:r>
              <a:rPr lang="tr-TR" sz="1450" dirty="0">
                <a:solidFill>
                  <a:srgbClr val="373A3C"/>
                </a:solidFill>
                <a:highlight>
                  <a:schemeClr val="lt1"/>
                </a:highlight>
              </a:rPr>
              <a:t> </a:t>
            </a:r>
            <a:r>
              <a:rPr lang="tr-TR" sz="1450" dirty="0" err="1">
                <a:solidFill>
                  <a:srgbClr val="373A3C"/>
                </a:solidFill>
                <a:highlight>
                  <a:schemeClr val="lt1"/>
                </a:highlight>
              </a:rPr>
              <a:t>like</a:t>
            </a:r>
            <a:r>
              <a:rPr lang="tr-TR" sz="1450" dirty="0">
                <a:solidFill>
                  <a:srgbClr val="373A3C"/>
                </a:solidFill>
                <a:highlight>
                  <a:schemeClr val="lt1"/>
                </a:highlight>
              </a:rPr>
              <a:t> Telnet, </a:t>
            </a:r>
            <a:r>
              <a:rPr lang="tr-TR" sz="1450" dirty="0" err="1">
                <a:solidFill>
                  <a:srgbClr val="373A3C"/>
                </a:solidFill>
                <a:highlight>
                  <a:schemeClr val="lt1"/>
                </a:highlight>
              </a:rPr>
              <a:t>except</a:t>
            </a:r>
            <a:r>
              <a:rPr lang="tr-TR" sz="1450" dirty="0">
                <a:solidFill>
                  <a:srgbClr val="373A3C"/>
                </a:solidFill>
                <a:highlight>
                  <a:schemeClr val="lt1"/>
                </a:highlight>
              </a:rPr>
              <a:t> </a:t>
            </a:r>
            <a:r>
              <a:rPr lang="tr-TR" sz="1450" dirty="0" err="1">
                <a:solidFill>
                  <a:srgbClr val="373A3C"/>
                </a:solidFill>
                <a:highlight>
                  <a:schemeClr val="lt1"/>
                </a:highlight>
              </a:rPr>
              <a:t>instead</a:t>
            </a:r>
            <a:r>
              <a:rPr lang="tr-TR" sz="1450" dirty="0">
                <a:solidFill>
                  <a:srgbClr val="373A3C"/>
                </a:solidFill>
                <a:highlight>
                  <a:schemeClr val="lt1"/>
                </a:highlight>
              </a:rPr>
              <a:t> of </a:t>
            </a:r>
            <a:r>
              <a:rPr lang="tr-TR" sz="1450" dirty="0" err="1">
                <a:solidFill>
                  <a:srgbClr val="373A3C"/>
                </a:solidFill>
                <a:highlight>
                  <a:schemeClr val="lt1"/>
                </a:highlight>
              </a:rPr>
              <a:t>getting</a:t>
            </a:r>
            <a:r>
              <a:rPr lang="tr-TR" sz="1450" dirty="0">
                <a:solidFill>
                  <a:srgbClr val="373A3C"/>
                </a:solidFill>
                <a:highlight>
                  <a:schemeClr val="lt1"/>
                </a:highlight>
              </a:rPr>
              <a:t> a </a:t>
            </a:r>
            <a:r>
              <a:rPr lang="tr-TR" sz="1450" dirty="0" err="1">
                <a:solidFill>
                  <a:srgbClr val="373A3C"/>
                </a:solidFill>
                <a:highlight>
                  <a:schemeClr val="lt1"/>
                </a:highlight>
              </a:rPr>
              <a:t>command-line</a:t>
            </a:r>
            <a:r>
              <a:rPr lang="tr-TR" sz="1450" dirty="0">
                <a:solidFill>
                  <a:srgbClr val="373A3C"/>
                </a:solidFill>
                <a:highlight>
                  <a:schemeClr val="lt1"/>
                </a:highlight>
              </a:rPr>
              <a:t> </a:t>
            </a:r>
            <a:r>
              <a:rPr lang="tr-TR" sz="1450" dirty="0" err="1">
                <a:solidFill>
                  <a:srgbClr val="373A3C"/>
                </a:solidFill>
                <a:highlight>
                  <a:schemeClr val="lt1"/>
                </a:highlight>
              </a:rPr>
              <a:t>prompt</a:t>
            </a:r>
            <a:r>
              <a:rPr lang="tr-TR" sz="1450" dirty="0">
                <a:solidFill>
                  <a:srgbClr val="373A3C"/>
                </a:solidFill>
                <a:highlight>
                  <a:schemeClr val="lt1"/>
                </a:highlight>
              </a:rPr>
              <a:t> as </a:t>
            </a:r>
            <a:r>
              <a:rPr lang="tr-TR" sz="1450" dirty="0" err="1">
                <a:solidFill>
                  <a:srgbClr val="373A3C"/>
                </a:solidFill>
                <a:highlight>
                  <a:schemeClr val="lt1"/>
                </a:highlight>
              </a:rPr>
              <a:t>you</a:t>
            </a:r>
            <a:r>
              <a:rPr lang="tr-TR" sz="1450" dirty="0">
                <a:solidFill>
                  <a:srgbClr val="373A3C"/>
                </a:solidFill>
                <a:highlight>
                  <a:schemeClr val="lt1"/>
                </a:highlight>
              </a:rPr>
              <a:t> do </a:t>
            </a:r>
            <a:r>
              <a:rPr lang="tr-TR" sz="1450" dirty="0" err="1">
                <a:solidFill>
                  <a:srgbClr val="373A3C"/>
                </a:solidFill>
                <a:highlight>
                  <a:schemeClr val="lt1"/>
                </a:highlight>
              </a:rPr>
              <a:t>with</a:t>
            </a:r>
            <a:r>
              <a:rPr lang="tr-TR" sz="1450" dirty="0">
                <a:solidFill>
                  <a:srgbClr val="373A3C"/>
                </a:solidFill>
                <a:highlight>
                  <a:schemeClr val="lt1"/>
                </a:highlight>
              </a:rPr>
              <a:t> Telnet, </a:t>
            </a:r>
            <a:r>
              <a:rPr lang="tr-TR" sz="1450" dirty="0" err="1">
                <a:solidFill>
                  <a:srgbClr val="373A3C"/>
                </a:solidFill>
                <a:highlight>
                  <a:schemeClr val="lt1"/>
                </a:highlight>
              </a:rPr>
              <a:t>you</a:t>
            </a:r>
            <a:r>
              <a:rPr lang="tr-TR" sz="1450" dirty="0">
                <a:solidFill>
                  <a:srgbClr val="373A3C"/>
                </a:solidFill>
                <a:highlight>
                  <a:schemeClr val="lt1"/>
                </a:highlight>
              </a:rPr>
              <a:t> </a:t>
            </a:r>
            <a:r>
              <a:rPr lang="tr-TR" sz="1450" dirty="0" err="1">
                <a:solidFill>
                  <a:srgbClr val="373A3C"/>
                </a:solidFill>
                <a:highlight>
                  <a:schemeClr val="lt1"/>
                </a:highlight>
              </a:rPr>
              <a:t>get</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actual</a:t>
            </a:r>
            <a:r>
              <a:rPr lang="tr-TR" sz="1450" dirty="0">
                <a:solidFill>
                  <a:srgbClr val="373A3C"/>
                </a:solidFill>
                <a:highlight>
                  <a:schemeClr val="lt1"/>
                </a:highlight>
              </a:rPr>
              <a:t> </a:t>
            </a:r>
            <a:r>
              <a:rPr lang="tr-TR" sz="1450" dirty="0" err="1">
                <a:solidFill>
                  <a:srgbClr val="373A3C"/>
                </a:solidFill>
                <a:highlight>
                  <a:schemeClr val="lt1"/>
                </a:highlight>
              </a:rPr>
              <a:t>graphical</a:t>
            </a:r>
            <a:r>
              <a:rPr lang="tr-TR" sz="1450" dirty="0">
                <a:solidFill>
                  <a:srgbClr val="373A3C"/>
                </a:solidFill>
                <a:highlight>
                  <a:schemeClr val="lt1"/>
                </a:highlight>
              </a:rPr>
              <a:t> </a:t>
            </a:r>
            <a:r>
              <a:rPr lang="tr-TR" sz="1450" dirty="0" err="1">
                <a:solidFill>
                  <a:srgbClr val="373A3C"/>
                </a:solidFill>
                <a:highlight>
                  <a:schemeClr val="lt1"/>
                </a:highlight>
              </a:rPr>
              <a:t>user</a:t>
            </a:r>
            <a:r>
              <a:rPr lang="tr-TR" sz="1450" dirty="0">
                <a:solidFill>
                  <a:srgbClr val="373A3C"/>
                </a:solidFill>
                <a:highlight>
                  <a:schemeClr val="lt1"/>
                </a:highlight>
              </a:rPr>
              <a:t> </a:t>
            </a:r>
            <a:r>
              <a:rPr lang="tr-TR" sz="1450" dirty="0" err="1">
                <a:solidFill>
                  <a:srgbClr val="373A3C"/>
                </a:solidFill>
                <a:highlight>
                  <a:schemeClr val="lt1"/>
                </a:highlight>
              </a:rPr>
              <a:t>interface</a:t>
            </a:r>
            <a:r>
              <a:rPr lang="tr-TR" sz="1450" dirty="0">
                <a:solidFill>
                  <a:srgbClr val="373A3C"/>
                </a:solidFill>
                <a:highlight>
                  <a:schemeClr val="lt1"/>
                </a:highlight>
              </a:rPr>
              <a:t> (GUI) of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remote</a:t>
            </a:r>
            <a:r>
              <a:rPr lang="tr-TR" sz="1450" dirty="0">
                <a:solidFill>
                  <a:srgbClr val="373A3C"/>
                </a:solidFill>
                <a:highlight>
                  <a:schemeClr val="lt1"/>
                </a:highlight>
              </a:rPr>
              <a:t> </a:t>
            </a:r>
            <a:r>
              <a:rPr lang="tr-TR" sz="1450" dirty="0" err="1">
                <a:solidFill>
                  <a:srgbClr val="373A3C"/>
                </a:solidFill>
                <a:highlight>
                  <a:schemeClr val="lt1"/>
                </a:highlight>
              </a:rPr>
              <a:t>computer</a:t>
            </a:r>
            <a:r>
              <a:rPr lang="tr-TR" sz="1450" dirty="0">
                <a:solidFill>
                  <a:srgbClr val="373A3C"/>
                </a:solidFill>
                <a:highlight>
                  <a:schemeClr val="lt1"/>
                </a:highlight>
              </a:rPr>
              <a:t>. </a:t>
            </a:r>
            <a:r>
              <a:rPr lang="tr-TR" sz="1450" dirty="0" err="1">
                <a:solidFill>
                  <a:srgbClr val="373A3C"/>
                </a:solidFill>
                <a:highlight>
                  <a:schemeClr val="lt1"/>
                </a:highlight>
              </a:rPr>
              <a:t>Clients</a:t>
            </a:r>
            <a:r>
              <a:rPr lang="tr-TR" sz="1450" dirty="0">
                <a:solidFill>
                  <a:srgbClr val="373A3C"/>
                </a:solidFill>
                <a:highlight>
                  <a:schemeClr val="lt1"/>
                </a:highlight>
              </a:rPr>
              <a:t> </a:t>
            </a:r>
            <a:r>
              <a:rPr lang="tr-TR" sz="1450" dirty="0" err="1">
                <a:solidFill>
                  <a:srgbClr val="373A3C"/>
                </a:solidFill>
                <a:highlight>
                  <a:schemeClr val="lt1"/>
                </a:highlight>
              </a:rPr>
              <a:t>exist</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most</a:t>
            </a:r>
            <a:r>
              <a:rPr lang="tr-TR" sz="1450" dirty="0">
                <a:solidFill>
                  <a:srgbClr val="373A3C"/>
                </a:solidFill>
                <a:highlight>
                  <a:schemeClr val="lt1"/>
                </a:highlight>
              </a:rPr>
              <a:t> </a:t>
            </a:r>
            <a:r>
              <a:rPr lang="tr-TR" sz="1450" dirty="0" err="1">
                <a:solidFill>
                  <a:srgbClr val="373A3C"/>
                </a:solidFill>
                <a:highlight>
                  <a:schemeClr val="lt1"/>
                </a:highlight>
              </a:rPr>
              <a:t>versions</a:t>
            </a:r>
            <a:r>
              <a:rPr lang="tr-TR" sz="1450" dirty="0">
                <a:solidFill>
                  <a:srgbClr val="373A3C"/>
                </a:solidFill>
                <a:highlight>
                  <a:schemeClr val="lt1"/>
                </a:highlight>
              </a:rPr>
              <a:t> of Windows,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Macs</a:t>
            </a:r>
            <a:r>
              <a:rPr lang="tr-TR" sz="1450" dirty="0">
                <a:solidFill>
                  <a:srgbClr val="373A3C"/>
                </a:solidFill>
                <a:highlight>
                  <a:schemeClr val="lt1"/>
                </a:highlight>
              </a:rPr>
              <a:t> </a:t>
            </a:r>
            <a:r>
              <a:rPr lang="tr-TR" sz="1450" dirty="0" err="1">
                <a:solidFill>
                  <a:srgbClr val="373A3C"/>
                </a:solidFill>
                <a:highlight>
                  <a:schemeClr val="lt1"/>
                </a:highlight>
              </a:rPr>
              <a:t>now</a:t>
            </a:r>
            <a:r>
              <a:rPr lang="tr-TR" sz="1450" dirty="0">
                <a:solidFill>
                  <a:srgbClr val="373A3C"/>
                </a:solidFill>
                <a:highlight>
                  <a:schemeClr val="lt1"/>
                </a:highlight>
              </a:rPr>
              <a:t> </a:t>
            </a:r>
            <a:r>
              <a:rPr lang="tr-TR" sz="1450" dirty="0" err="1">
                <a:solidFill>
                  <a:srgbClr val="373A3C"/>
                </a:solidFill>
                <a:highlight>
                  <a:schemeClr val="lt1"/>
                </a:highlight>
              </a:rPr>
              <a:t>come</a:t>
            </a:r>
            <a:r>
              <a:rPr lang="tr-TR" sz="1450" dirty="0">
                <a:solidFill>
                  <a:srgbClr val="373A3C"/>
                </a:solidFill>
                <a:highlight>
                  <a:schemeClr val="lt1"/>
                </a:highlight>
              </a:rPr>
              <a:t> </a:t>
            </a:r>
            <a:r>
              <a:rPr lang="tr-TR" sz="1450" dirty="0" err="1">
                <a:solidFill>
                  <a:srgbClr val="373A3C"/>
                </a:solidFill>
                <a:highlight>
                  <a:schemeClr val="lt1"/>
                </a:highlight>
              </a:rPr>
              <a:t>with</a:t>
            </a:r>
            <a:r>
              <a:rPr lang="tr-TR" sz="1450" dirty="0">
                <a:solidFill>
                  <a:srgbClr val="373A3C"/>
                </a:solidFill>
                <a:highlight>
                  <a:schemeClr val="lt1"/>
                </a:highlight>
              </a:rPr>
              <a:t> a </a:t>
            </a:r>
            <a:r>
              <a:rPr lang="tr-TR" sz="1450" dirty="0" err="1">
                <a:solidFill>
                  <a:srgbClr val="373A3C"/>
                </a:solidFill>
                <a:highlight>
                  <a:schemeClr val="lt1"/>
                </a:highlight>
              </a:rPr>
              <a:t>preinstalled</a:t>
            </a:r>
            <a:r>
              <a:rPr lang="tr-TR" sz="1450" dirty="0">
                <a:solidFill>
                  <a:srgbClr val="373A3C"/>
                </a:solidFill>
                <a:highlight>
                  <a:schemeClr val="lt1"/>
                </a:highlight>
              </a:rPr>
              <a:t> RDP </a:t>
            </a:r>
            <a:r>
              <a:rPr lang="tr-TR" sz="1450" dirty="0" err="1">
                <a:solidFill>
                  <a:srgbClr val="373A3C"/>
                </a:solidFill>
                <a:highlight>
                  <a:schemeClr val="lt1"/>
                </a:highlight>
              </a:rPr>
              <a:t>client</a:t>
            </a:r>
            <a:r>
              <a:rPr lang="tr-TR" sz="1450" dirty="0">
                <a:solidFill>
                  <a:srgbClr val="373A3C"/>
                </a:solidFill>
                <a:highlight>
                  <a:schemeClr val="lt1"/>
                </a:highlight>
              </a:rPr>
              <a:t>. Microsoft </a:t>
            </a:r>
            <a:r>
              <a:rPr lang="tr-TR" sz="1450" dirty="0" err="1">
                <a:solidFill>
                  <a:srgbClr val="373A3C"/>
                </a:solidFill>
                <a:highlight>
                  <a:schemeClr val="lt1"/>
                </a:highlight>
              </a:rPr>
              <a:t>currently</a:t>
            </a:r>
            <a:r>
              <a:rPr lang="tr-TR" sz="1450" dirty="0">
                <a:solidFill>
                  <a:srgbClr val="373A3C"/>
                </a:solidFill>
                <a:highlight>
                  <a:schemeClr val="lt1"/>
                </a:highlight>
              </a:rPr>
              <a:t> </a:t>
            </a:r>
            <a:r>
              <a:rPr lang="tr-TR" sz="1450" dirty="0" err="1">
                <a:solidFill>
                  <a:srgbClr val="373A3C"/>
                </a:solidFill>
                <a:highlight>
                  <a:schemeClr val="lt1"/>
                </a:highlight>
              </a:rPr>
              <a:t>calls</a:t>
            </a:r>
            <a:r>
              <a:rPr lang="tr-TR" sz="1450" dirty="0">
                <a:solidFill>
                  <a:srgbClr val="373A3C"/>
                </a:solidFill>
                <a:highlight>
                  <a:schemeClr val="lt1"/>
                </a:highlight>
              </a:rPr>
              <a:t> </a:t>
            </a:r>
            <a:r>
              <a:rPr lang="tr-TR" sz="1450" dirty="0" err="1">
                <a:solidFill>
                  <a:srgbClr val="373A3C"/>
                </a:solidFill>
                <a:highlight>
                  <a:schemeClr val="lt1"/>
                </a:highlight>
              </a:rPr>
              <a:t>its</a:t>
            </a:r>
            <a:r>
              <a:rPr lang="tr-TR" sz="1450" dirty="0">
                <a:solidFill>
                  <a:srgbClr val="373A3C"/>
                </a:solidFill>
                <a:highlight>
                  <a:schemeClr val="lt1"/>
                </a:highlight>
              </a:rPr>
              <a:t> </a:t>
            </a:r>
            <a:r>
              <a:rPr lang="tr-TR" sz="1450" dirty="0" err="1">
                <a:solidFill>
                  <a:srgbClr val="373A3C"/>
                </a:solidFill>
                <a:highlight>
                  <a:schemeClr val="lt1"/>
                </a:highlight>
              </a:rPr>
              <a:t>official</a:t>
            </a:r>
            <a:r>
              <a:rPr lang="tr-TR" sz="1450" dirty="0">
                <a:solidFill>
                  <a:srgbClr val="373A3C"/>
                </a:solidFill>
                <a:highlight>
                  <a:schemeClr val="lt1"/>
                </a:highlight>
              </a:rPr>
              <a:t> RDP server software Remote Desktop Services. </a:t>
            </a:r>
            <a:r>
              <a:rPr lang="tr-TR" sz="1450" dirty="0" err="1">
                <a:solidFill>
                  <a:srgbClr val="373A3C"/>
                </a:solidFill>
                <a:highlight>
                  <a:schemeClr val="lt1"/>
                </a:highlight>
              </a:rPr>
              <a:t>Microsoft’s</a:t>
            </a:r>
            <a:r>
              <a:rPr lang="tr-TR" sz="1450" dirty="0">
                <a:solidFill>
                  <a:srgbClr val="373A3C"/>
                </a:solidFill>
                <a:highlight>
                  <a:schemeClr val="lt1"/>
                </a:highlight>
              </a:rPr>
              <a:t> </a:t>
            </a:r>
            <a:r>
              <a:rPr lang="tr-TR" sz="1450" dirty="0" err="1">
                <a:solidFill>
                  <a:srgbClr val="373A3C"/>
                </a:solidFill>
                <a:highlight>
                  <a:schemeClr val="lt1"/>
                </a:highlight>
              </a:rPr>
              <a:t>official</a:t>
            </a:r>
            <a:r>
              <a:rPr lang="tr-TR" sz="1450" dirty="0">
                <a:solidFill>
                  <a:srgbClr val="373A3C"/>
                </a:solidFill>
                <a:highlight>
                  <a:schemeClr val="lt1"/>
                </a:highlight>
              </a:rPr>
              <a:t> </a:t>
            </a:r>
            <a:r>
              <a:rPr lang="tr-TR" sz="1450" dirty="0" err="1">
                <a:solidFill>
                  <a:srgbClr val="373A3C"/>
                </a:solidFill>
                <a:highlight>
                  <a:schemeClr val="lt1"/>
                </a:highlight>
              </a:rPr>
              <a:t>client</a:t>
            </a:r>
            <a:r>
              <a:rPr lang="tr-TR" sz="1450" dirty="0">
                <a:solidFill>
                  <a:srgbClr val="373A3C"/>
                </a:solidFill>
                <a:highlight>
                  <a:schemeClr val="lt1"/>
                </a:highlight>
              </a:rPr>
              <a:t> software is </a:t>
            </a:r>
            <a:r>
              <a:rPr lang="tr-TR" sz="1450" dirty="0" err="1">
                <a:solidFill>
                  <a:srgbClr val="373A3C"/>
                </a:solidFill>
                <a:highlight>
                  <a:schemeClr val="lt1"/>
                </a:highlight>
              </a:rPr>
              <a:t>currently</a:t>
            </a:r>
            <a:r>
              <a:rPr lang="tr-TR" sz="1450" dirty="0">
                <a:solidFill>
                  <a:srgbClr val="373A3C"/>
                </a:solidFill>
                <a:highlight>
                  <a:schemeClr val="lt1"/>
                </a:highlight>
              </a:rPr>
              <a:t> </a:t>
            </a:r>
            <a:r>
              <a:rPr lang="tr-TR" sz="1450" dirty="0" err="1">
                <a:solidFill>
                  <a:srgbClr val="373A3C"/>
                </a:solidFill>
                <a:highlight>
                  <a:schemeClr val="lt1"/>
                </a:highlight>
              </a:rPr>
              <a:t>referred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as Remote Desktop Connection. RDP is an </a:t>
            </a:r>
            <a:r>
              <a:rPr lang="tr-TR" sz="1450" dirty="0" err="1">
                <a:solidFill>
                  <a:srgbClr val="373A3C"/>
                </a:solidFill>
                <a:highlight>
                  <a:schemeClr val="lt1"/>
                </a:highlight>
              </a:rPr>
              <a:t>excellent</a:t>
            </a:r>
            <a:r>
              <a:rPr lang="tr-TR" sz="1450" dirty="0">
                <a:solidFill>
                  <a:srgbClr val="373A3C"/>
                </a:solidFill>
                <a:highlight>
                  <a:schemeClr val="lt1"/>
                </a:highlight>
              </a:rPr>
              <a:t> </a:t>
            </a:r>
            <a:r>
              <a:rPr lang="tr-TR" sz="1450" dirty="0" err="1">
                <a:solidFill>
                  <a:srgbClr val="373A3C"/>
                </a:solidFill>
                <a:highlight>
                  <a:schemeClr val="lt1"/>
                </a:highlight>
              </a:rPr>
              <a:t>tool</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remote</a:t>
            </a:r>
            <a:r>
              <a:rPr lang="tr-TR" sz="1450" dirty="0">
                <a:solidFill>
                  <a:srgbClr val="373A3C"/>
                </a:solidFill>
                <a:highlight>
                  <a:schemeClr val="lt1"/>
                </a:highlight>
              </a:rPr>
              <a:t> </a:t>
            </a:r>
            <a:r>
              <a:rPr lang="tr-TR" sz="1450" dirty="0" err="1">
                <a:solidFill>
                  <a:srgbClr val="373A3C"/>
                </a:solidFill>
                <a:highlight>
                  <a:schemeClr val="lt1"/>
                </a:highlight>
              </a:rPr>
              <a:t>clients</a:t>
            </a:r>
            <a:r>
              <a:rPr lang="tr-TR" sz="1450" dirty="0">
                <a:solidFill>
                  <a:srgbClr val="373A3C"/>
                </a:solidFill>
                <a:highlight>
                  <a:schemeClr val="lt1"/>
                </a:highlight>
              </a:rPr>
              <a:t>, </a:t>
            </a:r>
            <a:r>
              <a:rPr lang="tr-TR" sz="1450" dirty="0" err="1">
                <a:solidFill>
                  <a:srgbClr val="373A3C"/>
                </a:solidFill>
                <a:highlight>
                  <a:schemeClr val="lt1"/>
                </a:highlight>
              </a:rPr>
              <a:t>allowing</a:t>
            </a:r>
            <a:r>
              <a:rPr lang="tr-TR" sz="1450" dirty="0">
                <a:solidFill>
                  <a:srgbClr val="373A3C"/>
                </a:solidFill>
                <a:highlight>
                  <a:schemeClr val="lt1"/>
                </a:highlight>
              </a:rPr>
              <a:t> </a:t>
            </a:r>
            <a:r>
              <a:rPr lang="tr-TR" sz="1450" dirty="0" err="1">
                <a:solidFill>
                  <a:srgbClr val="373A3C"/>
                </a:solidFill>
                <a:highlight>
                  <a:schemeClr val="lt1"/>
                </a:highlight>
              </a:rPr>
              <a:t>them</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connect</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their</a:t>
            </a:r>
            <a:r>
              <a:rPr lang="tr-TR" sz="1450" dirty="0">
                <a:solidFill>
                  <a:srgbClr val="373A3C"/>
                </a:solidFill>
                <a:highlight>
                  <a:schemeClr val="lt1"/>
                </a:highlight>
              </a:rPr>
              <a:t> </a:t>
            </a:r>
            <a:r>
              <a:rPr lang="tr-TR" sz="1450" dirty="0" err="1">
                <a:solidFill>
                  <a:srgbClr val="373A3C"/>
                </a:solidFill>
                <a:highlight>
                  <a:schemeClr val="lt1"/>
                </a:highlight>
              </a:rPr>
              <a:t>work</a:t>
            </a:r>
            <a:r>
              <a:rPr lang="tr-TR" sz="1450" dirty="0">
                <a:solidFill>
                  <a:srgbClr val="373A3C"/>
                </a:solidFill>
                <a:highlight>
                  <a:schemeClr val="lt1"/>
                </a:highlight>
              </a:rPr>
              <a:t> </a:t>
            </a:r>
            <a:r>
              <a:rPr lang="tr-TR" sz="1450" dirty="0" err="1">
                <a:solidFill>
                  <a:srgbClr val="373A3C"/>
                </a:solidFill>
                <a:highlight>
                  <a:schemeClr val="lt1"/>
                </a:highlight>
              </a:rPr>
              <a:t>computer</a:t>
            </a:r>
            <a:r>
              <a:rPr lang="tr-TR" sz="1450" dirty="0">
                <a:solidFill>
                  <a:srgbClr val="373A3C"/>
                </a:solidFill>
                <a:highlight>
                  <a:schemeClr val="lt1"/>
                </a:highlight>
              </a:rPr>
              <a:t> </a:t>
            </a:r>
            <a:r>
              <a:rPr lang="tr-TR" sz="1450" dirty="0" err="1">
                <a:solidFill>
                  <a:srgbClr val="373A3C"/>
                </a:solidFill>
                <a:highlight>
                  <a:schemeClr val="lt1"/>
                </a:highlight>
              </a:rPr>
              <a:t>from</a:t>
            </a:r>
            <a:r>
              <a:rPr lang="tr-TR" sz="1450" dirty="0">
                <a:solidFill>
                  <a:srgbClr val="373A3C"/>
                </a:solidFill>
                <a:highlight>
                  <a:schemeClr val="lt1"/>
                </a:highlight>
              </a:rPr>
              <a:t> </a:t>
            </a:r>
            <a:r>
              <a:rPr lang="tr-TR" sz="1450" dirty="0" err="1">
                <a:solidFill>
                  <a:srgbClr val="373A3C"/>
                </a:solidFill>
                <a:highlight>
                  <a:schemeClr val="lt1"/>
                </a:highlight>
              </a:rPr>
              <a:t>home</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example</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get</a:t>
            </a:r>
            <a:r>
              <a:rPr lang="tr-TR" sz="1450" dirty="0">
                <a:solidFill>
                  <a:srgbClr val="373A3C"/>
                </a:solidFill>
                <a:highlight>
                  <a:schemeClr val="lt1"/>
                </a:highlight>
              </a:rPr>
              <a:t> </a:t>
            </a:r>
            <a:r>
              <a:rPr lang="tr-TR" sz="1450" dirty="0" err="1">
                <a:solidFill>
                  <a:srgbClr val="373A3C"/>
                </a:solidFill>
                <a:highlight>
                  <a:schemeClr val="lt1"/>
                </a:highlight>
              </a:rPr>
              <a:t>their</a:t>
            </a:r>
            <a:r>
              <a:rPr lang="tr-TR" sz="1450" dirty="0">
                <a:solidFill>
                  <a:srgbClr val="373A3C"/>
                </a:solidFill>
                <a:highlight>
                  <a:schemeClr val="lt1"/>
                </a:highlight>
              </a:rPr>
              <a:t> </a:t>
            </a:r>
            <a:r>
              <a:rPr lang="tr-TR" sz="1450" dirty="0" err="1">
                <a:solidFill>
                  <a:srgbClr val="373A3C"/>
                </a:solidFill>
                <a:highlight>
                  <a:schemeClr val="lt1"/>
                </a:highlight>
              </a:rPr>
              <a:t>email</a:t>
            </a:r>
            <a:r>
              <a:rPr lang="tr-TR" sz="1450" dirty="0">
                <a:solidFill>
                  <a:srgbClr val="373A3C"/>
                </a:solidFill>
                <a:highlight>
                  <a:schemeClr val="lt1"/>
                </a:highlight>
              </a:rPr>
              <a:t> </a:t>
            </a:r>
            <a:r>
              <a:rPr lang="tr-TR" sz="1450" dirty="0" err="1">
                <a:solidFill>
                  <a:srgbClr val="373A3C"/>
                </a:solidFill>
                <a:highlight>
                  <a:schemeClr val="lt1"/>
                </a:highlight>
              </a:rPr>
              <a:t>or</a:t>
            </a:r>
            <a:r>
              <a:rPr lang="tr-TR" sz="1450" dirty="0">
                <a:solidFill>
                  <a:srgbClr val="373A3C"/>
                </a:solidFill>
                <a:highlight>
                  <a:schemeClr val="lt1"/>
                </a:highlight>
              </a:rPr>
              <a:t> </a:t>
            </a:r>
            <a:r>
              <a:rPr lang="tr-TR" sz="1450" dirty="0" err="1">
                <a:solidFill>
                  <a:srgbClr val="373A3C"/>
                </a:solidFill>
                <a:highlight>
                  <a:schemeClr val="lt1"/>
                </a:highlight>
              </a:rPr>
              <a:t>perform</a:t>
            </a:r>
            <a:r>
              <a:rPr lang="tr-TR" sz="1450" dirty="0">
                <a:solidFill>
                  <a:srgbClr val="373A3C"/>
                </a:solidFill>
                <a:highlight>
                  <a:schemeClr val="lt1"/>
                </a:highlight>
              </a:rPr>
              <a:t> </a:t>
            </a:r>
            <a:r>
              <a:rPr lang="tr-TR" sz="1450" dirty="0" err="1">
                <a:solidFill>
                  <a:srgbClr val="373A3C"/>
                </a:solidFill>
                <a:highlight>
                  <a:schemeClr val="lt1"/>
                </a:highlight>
              </a:rPr>
              <a:t>work</a:t>
            </a:r>
            <a:r>
              <a:rPr lang="tr-TR" sz="1450" dirty="0">
                <a:solidFill>
                  <a:srgbClr val="373A3C"/>
                </a:solidFill>
                <a:highlight>
                  <a:schemeClr val="lt1"/>
                </a:highlight>
              </a:rPr>
              <a:t> on </a:t>
            </a:r>
            <a:r>
              <a:rPr lang="tr-TR" sz="1450" dirty="0" err="1">
                <a:solidFill>
                  <a:srgbClr val="373A3C"/>
                </a:solidFill>
                <a:highlight>
                  <a:schemeClr val="lt1"/>
                </a:highlight>
              </a:rPr>
              <a:t>other</a:t>
            </a:r>
            <a:r>
              <a:rPr lang="tr-TR" sz="1450" dirty="0">
                <a:solidFill>
                  <a:srgbClr val="373A3C"/>
                </a:solidFill>
                <a:highlight>
                  <a:schemeClr val="lt1"/>
                </a:highlight>
              </a:rPr>
              <a:t> </a:t>
            </a:r>
            <a:r>
              <a:rPr lang="tr-TR" sz="1450" dirty="0" err="1">
                <a:solidFill>
                  <a:srgbClr val="373A3C"/>
                </a:solidFill>
                <a:highlight>
                  <a:schemeClr val="lt1"/>
                </a:highlight>
              </a:rPr>
              <a:t>applications</a:t>
            </a:r>
            <a:r>
              <a:rPr lang="tr-TR" sz="1450" dirty="0">
                <a:solidFill>
                  <a:srgbClr val="373A3C"/>
                </a:solidFill>
                <a:highlight>
                  <a:schemeClr val="lt1"/>
                </a:highlight>
              </a:rPr>
              <a:t> </a:t>
            </a:r>
            <a:r>
              <a:rPr lang="tr-TR" sz="1450" dirty="0" err="1">
                <a:solidFill>
                  <a:srgbClr val="373A3C"/>
                </a:solidFill>
                <a:highlight>
                  <a:schemeClr val="lt1"/>
                </a:highlight>
              </a:rPr>
              <a:t>without</a:t>
            </a:r>
            <a:r>
              <a:rPr lang="tr-TR" sz="1450" dirty="0">
                <a:solidFill>
                  <a:srgbClr val="373A3C"/>
                </a:solidFill>
                <a:highlight>
                  <a:schemeClr val="lt1"/>
                </a:highlight>
              </a:rPr>
              <a:t> </a:t>
            </a:r>
            <a:r>
              <a:rPr lang="tr-TR" sz="1450" dirty="0" err="1">
                <a:solidFill>
                  <a:srgbClr val="373A3C"/>
                </a:solidFill>
                <a:highlight>
                  <a:schemeClr val="lt1"/>
                </a:highlight>
              </a:rPr>
              <a:t>running</a:t>
            </a:r>
            <a:r>
              <a:rPr lang="tr-TR" sz="1450" dirty="0">
                <a:solidFill>
                  <a:srgbClr val="373A3C"/>
                </a:solidFill>
                <a:highlight>
                  <a:schemeClr val="lt1"/>
                </a:highlight>
              </a:rPr>
              <a:t> </a:t>
            </a:r>
            <a:r>
              <a:rPr lang="tr-TR" sz="1450" dirty="0" err="1">
                <a:solidFill>
                  <a:srgbClr val="373A3C"/>
                </a:solidFill>
                <a:highlight>
                  <a:schemeClr val="lt1"/>
                </a:highlight>
              </a:rPr>
              <a:t>or</a:t>
            </a:r>
            <a:r>
              <a:rPr lang="tr-TR" sz="1450" dirty="0">
                <a:solidFill>
                  <a:srgbClr val="373A3C"/>
                </a:solidFill>
                <a:highlight>
                  <a:schemeClr val="lt1"/>
                </a:highlight>
              </a:rPr>
              <a:t> </a:t>
            </a:r>
            <a:r>
              <a:rPr lang="tr-TR" sz="1450" dirty="0" err="1">
                <a:solidFill>
                  <a:srgbClr val="373A3C"/>
                </a:solidFill>
                <a:highlight>
                  <a:schemeClr val="lt1"/>
                </a:highlight>
              </a:rPr>
              <a:t>installing</a:t>
            </a:r>
            <a:r>
              <a:rPr lang="tr-TR" sz="1450" dirty="0">
                <a:solidFill>
                  <a:srgbClr val="373A3C"/>
                </a:solidFill>
                <a:highlight>
                  <a:schemeClr val="lt1"/>
                </a:highlight>
              </a:rPr>
              <a:t> </a:t>
            </a:r>
            <a:r>
              <a:rPr lang="tr-TR" sz="1450" dirty="0" err="1">
                <a:solidFill>
                  <a:srgbClr val="373A3C"/>
                </a:solidFill>
                <a:highlight>
                  <a:schemeClr val="lt1"/>
                </a:highlight>
              </a:rPr>
              <a:t>any</a:t>
            </a:r>
            <a:r>
              <a:rPr lang="tr-TR" sz="1450" dirty="0">
                <a:solidFill>
                  <a:srgbClr val="373A3C"/>
                </a:solidFill>
                <a:highlight>
                  <a:schemeClr val="lt1"/>
                </a:highlight>
              </a:rPr>
              <a:t> of </a:t>
            </a:r>
            <a:r>
              <a:rPr lang="tr-TR" sz="1450" dirty="0" err="1">
                <a:solidFill>
                  <a:srgbClr val="373A3C"/>
                </a:solidFill>
                <a:highlight>
                  <a:schemeClr val="lt1"/>
                </a:highlight>
              </a:rPr>
              <a:t>the</a:t>
            </a:r>
            <a:r>
              <a:rPr lang="tr-TR" sz="1450" dirty="0">
                <a:solidFill>
                  <a:srgbClr val="373A3C"/>
                </a:solidFill>
                <a:highlight>
                  <a:schemeClr val="lt1"/>
                </a:highlight>
              </a:rPr>
              <a:t> software on </a:t>
            </a:r>
            <a:r>
              <a:rPr lang="tr-TR" sz="1450" dirty="0" err="1">
                <a:solidFill>
                  <a:srgbClr val="373A3C"/>
                </a:solidFill>
                <a:highlight>
                  <a:schemeClr val="lt1"/>
                </a:highlight>
              </a:rPr>
              <a:t>their</a:t>
            </a:r>
            <a:r>
              <a:rPr lang="tr-TR" sz="1450" dirty="0">
                <a:solidFill>
                  <a:srgbClr val="373A3C"/>
                </a:solidFill>
                <a:highlight>
                  <a:schemeClr val="lt1"/>
                </a:highlight>
              </a:rPr>
              <a:t> </a:t>
            </a:r>
            <a:r>
              <a:rPr lang="tr-TR" sz="1450" dirty="0" err="1">
                <a:solidFill>
                  <a:srgbClr val="373A3C"/>
                </a:solidFill>
                <a:highlight>
                  <a:schemeClr val="lt1"/>
                </a:highlight>
              </a:rPr>
              <a:t>home</a:t>
            </a:r>
            <a:r>
              <a:rPr lang="tr-TR" sz="1450" dirty="0">
                <a:solidFill>
                  <a:srgbClr val="373A3C"/>
                </a:solidFill>
                <a:highlight>
                  <a:schemeClr val="lt1"/>
                </a:highlight>
              </a:rPr>
              <a:t> </a:t>
            </a:r>
            <a:r>
              <a:rPr lang="tr-TR" sz="1450" dirty="0" err="1">
                <a:solidFill>
                  <a:srgbClr val="373A3C"/>
                </a:solidFill>
                <a:highlight>
                  <a:schemeClr val="lt1"/>
                </a:highlight>
              </a:rPr>
              <a:t>computer</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107edec78e4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8" name="Google Shape;528;g107edec78e4_1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800" b="0" i="0" dirty="0">
                <a:solidFill>
                  <a:srgbClr val="666666"/>
                </a:solidFill>
                <a:effectLst/>
                <a:latin typeface="Rubik"/>
              </a:rPr>
              <a:t>HTTPS </a:t>
            </a:r>
            <a:r>
              <a:rPr lang="en-US" sz="2800" b="0" i="0" dirty="0" err="1">
                <a:solidFill>
                  <a:srgbClr val="666666"/>
                </a:solidFill>
                <a:effectLst/>
                <a:latin typeface="Rubik"/>
              </a:rPr>
              <a:t>protokolünü</a:t>
            </a:r>
            <a:r>
              <a:rPr lang="en-US" sz="2800" b="0" i="0" dirty="0">
                <a:solidFill>
                  <a:srgbClr val="666666"/>
                </a:solidFill>
                <a:effectLst/>
                <a:latin typeface="Rubik"/>
              </a:rPr>
              <a:t> </a:t>
            </a:r>
            <a:r>
              <a:rPr lang="en-US" sz="2800" b="0" i="0" dirty="0" err="1">
                <a:solidFill>
                  <a:srgbClr val="666666"/>
                </a:solidFill>
                <a:effectLst/>
                <a:latin typeface="Rubik"/>
              </a:rPr>
              <a:t>kullanabilmesi</a:t>
            </a:r>
            <a:r>
              <a:rPr lang="en-US" sz="2800" b="0" i="0" dirty="0">
                <a:solidFill>
                  <a:srgbClr val="666666"/>
                </a:solidFill>
                <a:effectLst/>
                <a:latin typeface="Rubik"/>
              </a:rPr>
              <a:t> </a:t>
            </a:r>
            <a:r>
              <a:rPr lang="en-US" sz="2800" b="0" i="0" dirty="0" err="1">
                <a:solidFill>
                  <a:srgbClr val="666666"/>
                </a:solidFill>
                <a:effectLst/>
                <a:latin typeface="Rubik"/>
              </a:rPr>
              <a:t>için</a:t>
            </a:r>
            <a:r>
              <a:rPr lang="en-US" sz="2800" b="0" i="0" dirty="0">
                <a:solidFill>
                  <a:srgbClr val="666666"/>
                </a:solidFill>
                <a:effectLst/>
                <a:latin typeface="Rubik"/>
              </a:rPr>
              <a:t> </a:t>
            </a:r>
            <a:r>
              <a:rPr lang="en-US" sz="2800" b="0" i="0" dirty="0" err="1">
                <a:solidFill>
                  <a:srgbClr val="666666"/>
                </a:solidFill>
                <a:effectLst/>
                <a:latin typeface="Rubik"/>
              </a:rPr>
              <a:t>gerekli</a:t>
            </a:r>
            <a:r>
              <a:rPr lang="en-US" sz="2800" b="0" i="0" dirty="0">
                <a:solidFill>
                  <a:srgbClr val="666666"/>
                </a:solidFill>
                <a:effectLst/>
                <a:latin typeface="Rubik"/>
              </a:rPr>
              <a:t> </a:t>
            </a:r>
            <a:r>
              <a:rPr lang="en-US" sz="2800" b="0" i="0" dirty="0" err="1">
                <a:solidFill>
                  <a:srgbClr val="666666"/>
                </a:solidFill>
                <a:effectLst/>
                <a:latin typeface="Rubik"/>
              </a:rPr>
              <a:t>olan</a:t>
            </a:r>
            <a:r>
              <a:rPr lang="en-US" sz="2800" b="0" i="0" dirty="0">
                <a:solidFill>
                  <a:srgbClr val="666666"/>
                </a:solidFill>
                <a:effectLst/>
                <a:latin typeface="Rubik"/>
              </a:rPr>
              <a:t> </a:t>
            </a:r>
            <a:r>
              <a:rPr lang="en-US" sz="2800" b="1" i="0" u="none" strike="noStrike" dirty="0">
                <a:solidFill>
                  <a:srgbClr val="00B9F2"/>
                </a:solidFill>
                <a:effectLst/>
                <a:latin typeface="Rubik"/>
                <a:hlinkClick r:id="rId3"/>
              </a:rPr>
              <a:t>SSL </a:t>
            </a:r>
            <a:r>
              <a:rPr lang="en-US" sz="2800" b="1" i="0" u="none" strike="noStrike" dirty="0" err="1">
                <a:solidFill>
                  <a:srgbClr val="00B9F2"/>
                </a:solidFill>
                <a:effectLst/>
                <a:latin typeface="Rubik"/>
                <a:hlinkClick r:id="rId3"/>
              </a:rPr>
              <a:t>Sertifikası</a:t>
            </a:r>
            <a:r>
              <a:rPr lang="en-US" sz="2800" b="0" i="0" dirty="0">
                <a:solidFill>
                  <a:srgbClr val="666666"/>
                </a:solidFill>
                <a:effectLst/>
                <a:latin typeface="Rubik"/>
              </a:rPr>
              <a:t> </a:t>
            </a:r>
            <a:r>
              <a:rPr lang="en-US" sz="2800" b="0" i="0" dirty="0" err="1">
                <a:solidFill>
                  <a:srgbClr val="666666"/>
                </a:solidFill>
                <a:effectLst/>
                <a:latin typeface="Rubik"/>
              </a:rPr>
              <a:t>bağlanılmak</a:t>
            </a:r>
            <a:r>
              <a:rPr lang="en-US" sz="2800" b="0" i="0" dirty="0">
                <a:solidFill>
                  <a:srgbClr val="666666"/>
                </a:solidFill>
                <a:effectLst/>
                <a:latin typeface="Rubik"/>
              </a:rPr>
              <a:t> </a:t>
            </a:r>
            <a:r>
              <a:rPr lang="en-US" sz="2800" b="0" i="0" dirty="0" err="1">
                <a:solidFill>
                  <a:srgbClr val="666666"/>
                </a:solidFill>
                <a:effectLst/>
                <a:latin typeface="Rubik"/>
              </a:rPr>
              <a:t>istenen</a:t>
            </a:r>
            <a:r>
              <a:rPr lang="en-US" sz="2800" b="0" i="0" dirty="0">
                <a:solidFill>
                  <a:srgbClr val="666666"/>
                </a:solidFill>
                <a:effectLst/>
                <a:latin typeface="Rubik"/>
              </a:rPr>
              <a:t> </a:t>
            </a:r>
            <a:r>
              <a:rPr lang="en-US" sz="2800" b="0" i="0" dirty="0" err="1">
                <a:solidFill>
                  <a:srgbClr val="666666"/>
                </a:solidFill>
                <a:effectLst/>
                <a:latin typeface="Rubik"/>
              </a:rPr>
              <a:t>sitenin</a:t>
            </a:r>
            <a:r>
              <a:rPr lang="en-US" sz="2800" b="0" i="0" dirty="0">
                <a:solidFill>
                  <a:srgbClr val="666666"/>
                </a:solidFill>
                <a:effectLst/>
                <a:latin typeface="Rubik"/>
              </a:rPr>
              <a:t> </a:t>
            </a:r>
            <a:r>
              <a:rPr lang="en-US" sz="2800" b="0" i="0" dirty="0" err="1">
                <a:solidFill>
                  <a:srgbClr val="666666"/>
                </a:solidFill>
                <a:effectLst/>
                <a:latin typeface="Rubik"/>
              </a:rPr>
              <a:t>kimliğini</a:t>
            </a:r>
            <a:r>
              <a:rPr lang="en-US" sz="2800" b="0" i="0" dirty="0">
                <a:solidFill>
                  <a:srgbClr val="666666"/>
                </a:solidFill>
                <a:effectLst/>
                <a:latin typeface="Rubik"/>
              </a:rPr>
              <a:t> </a:t>
            </a:r>
            <a:r>
              <a:rPr lang="en-US" sz="2800" b="0" i="0" dirty="0" err="1">
                <a:solidFill>
                  <a:srgbClr val="666666"/>
                </a:solidFill>
                <a:effectLst/>
                <a:latin typeface="Rubik"/>
              </a:rPr>
              <a:t>doğrulama</a:t>
            </a:r>
            <a:r>
              <a:rPr lang="en-US" sz="2800" b="0" i="0" dirty="0">
                <a:solidFill>
                  <a:srgbClr val="666666"/>
                </a:solidFill>
                <a:effectLst/>
                <a:latin typeface="Rubik"/>
              </a:rPr>
              <a:t> </a:t>
            </a:r>
            <a:r>
              <a:rPr lang="en-US" sz="2800" b="0" i="0" dirty="0" err="1">
                <a:solidFill>
                  <a:srgbClr val="666666"/>
                </a:solidFill>
                <a:effectLst/>
                <a:latin typeface="Rubik"/>
              </a:rPr>
              <a:t>işlemi</a:t>
            </a:r>
            <a:r>
              <a:rPr lang="en-US" sz="2800" b="0" i="0" dirty="0">
                <a:solidFill>
                  <a:srgbClr val="666666"/>
                </a:solidFill>
                <a:effectLst/>
                <a:latin typeface="Rubik"/>
              </a:rPr>
              <a:t> </a:t>
            </a:r>
            <a:r>
              <a:rPr lang="en-US" sz="2800" b="0" i="0" dirty="0" err="1">
                <a:solidFill>
                  <a:srgbClr val="666666"/>
                </a:solidFill>
                <a:effectLst/>
                <a:latin typeface="Rubik"/>
              </a:rPr>
              <a:t>için</a:t>
            </a:r>
            <a:r>
              <a:rPr lang="en-US" sz="2800" b="0" i="0" dirty="0">
                <a:solidFill>
                  <a:srgbClr val="666666"/>
                </a:solidFill>
                <a:effectLst/>
                <a:latin typeface="Rubik"/>
              </a:rPr>
              <a:t> </a:t>
            </a:r>
            <a:r>
              <a:rPr lang="en-US" sz="2800" b="0" i="0" dirty="0" err="1">
                <a:solidFill>
                  <a:srgbClr val="666666"/>
                </a:solidFill>
                <a:effectLst/>
                <a:latin typeface="Rubik"/>
              </a:rPr>
              <a:t>kullanılmaktadır</a:t>
            </a:r>
            <a:r>
              <a:rPr lang="en-US" sz="2800" b="0" i="0" dirty="0">
                <a:solidFill>
                  <a:srgbClr val="666666"/>
                </a:solidFill>
                <a:effectLst/>
                <a:latin typeface="Rubik"/>
              </a:rPr>
              <a:t>. </a:t>
            </a:r>
            <a:r>
              <a:rPr lang="en-US" sz="2800" b="0" i="0" dirty="0" err="1">
                <a:solidFill>
                  <a:srgbClr val="666666"/>
                </a:solidFill>
                <a:effectLst/>
                <a:latin typeface="Rubik"/>
              </a:rPr>
              <a:t>Tarayıcı</a:t>
            </a:r>
            <a:r>
              <a:rPr lang="en-US" sz="2800" b="0" i="0" dirty="0">
                <a:solidFill>
                  <a:srgbClr val="666666"/>
                </a:solidFill>
                <a:effectLst/>
                <a:latin typeface="Rubik"/>
              </a:rPr>
              <a:t> </a:t>
            </a:r>
            <a:r>
              <a:rPr lang="en-US" sz="2800" b="0" i="0" dirty="0" err="1">
                <a:solidFill>
                  <a:srgbClr val="666666"/>
                </a:solidFill>
                <a:effectLst/>
                <a:latin typeface="Rubik"/>
              </a:rPr>
              <a:t>ve</a:t>
            </a:r>
            <a:r>
              <a:rPr lang="en-US" sz="2800" b="0" i="0" dirty="0">
                <a:solidFill>
                  <a:srgbClr val="666666"/>
                </a:solidFill>
                <a:effectLst/>
                <a:latin typeface="Rubik"/>
              </a:rPr>
              <a:t> </a:t>
            </a:r>
            <a:r>
              <a:rPr lang="en-US" sz="2800" b="0" i="0" dirty="0" err="1">
                <a:solidFill>
                  <a:srgbClr val="666666"/>
                </a:solidFill>
                <a:effectLst/>
                <a:latin typeface="Rubik"/>
              </a:rPr>
              <a:t>sunucu</a:t>
            </a:r>
            <a:r>
              <a:rPr lang="en-US" sz="2800" b="0" i="0" dirty="0">
                <a:solidFill>
                  <a:srgbClr val="666666"/>
                </a:solidFill>
                <a:effectLst/>
                <a:latin typeface="Rubik"/>
              </a:rPr>
              <a:t> </a:t>
            </a:r>
            <a:r>
              <a:rPr lang="en-US" sz="2800" b="0" i="0" dirty="0" err="1">
                <a:solidFill>
                  <a:srgbClr val="666666"/>
                </a:solidFill>
                <a:effectLst/>
                <a:latin typeface="Rubik"/>
              </a:rPr>
              <a:t>arasında</a:t>
            </a:r>
            <a:r>
              <a:rPr lang="en-US" sz="2800" b="0" i="0" dirty="0">
                <a:solidFill>
                  <a:srgbClr val="666666"/>
                </a:solidFill>
                <a:effectLst/>
                <a:latin typeface="Rubik"/>
              </a:rPr>
              <a:t> </a:t>
            </a:r>
            <a:r>
              <a:rPr lang="en-US" sz="2800" b="0" i="0" dirty="0" err="1">
                <a:solidFill>
                  <a:srgbClr val="666666"/>
                </a:solidFill>
                <a:effectLst/>
                <a:latin typeface="Rubik"/>
              </a:rPr>
              <a:t>şifreli</a:t>
            </a:r>
            <a:r>
              <a:rPr lang="en-US" sz="2800" b="0" i="0" dirty="0">
                <a:solidFill>
                  <a:srgbClr val="666666"/>
                </a:solidFill>
                <a:effectLst/>
                <a:latin typeface="Rubik"/>
              </a:rPr>
              <a:t> </a:t>
            </a:r>
            <a:r>
              <a:rPr lang="en-US" sz="2800" b="0" i="0" dirty="0" err="1">
                <a:solidFill>
                  <a:srgbClr val="666666"/>
                </a:solidFill>
                <a:effectLst/>
                <a:latin typeface="Rubik"/>
              </a:rPr>
              <a:t>bir</a:t>
            </a:r>
            <a:r>
              <a:rPr lang="en-US" sz="2800" b="0" i="0" dirty="0">
                <a:solidFill>
                  <a:srgbClr val="666666"/>
                </a:solidFill>
                <a:effectLst/>
                <a:latin typeface="Rubik"/>
              </a:rPr>
              <a:t> </a:t>
            </a:r>
            <a:r>
              <a:rPr lang="en-US" sz="2800" b="0" i="0" dirty="0" err="1">
                <a:solidFill>
                  <a:srgbClr val="666666"/>
                </a:solidFill>
                <a:effectLst/>
                <a:latin typeface="Rubik"/>
              </a:rPr>
              <a:t>bağlantı</a:t>
            </a:r>
            <a:r>
              <a:rPr lang="en-US" sz="2800" b="0" i="0" dirty="0">
                <a:solidFill>
                  <a:srgbClr val="666666"/>
                </a:solidFill>
                <a:effectLst/>
                <a:latin typeface="Rubik"/>
              </a:rPr>
              <a:t> </a:t>
            </a:r>
            <a:r>
              <a:rPr lang="en-US" sz="2800" b="0" i="0" dirty="0" err="1">
                <a:solidFill>
                  <a:srgbClr val="666666"/>
                </a:solidFill>
                <a:effectLst/>
                <a:latin typeface="Rubik"/>
              </a:rPr>
              <a:t>elde</a:t>
            </a:r>
            <a:r>
              <a:rPr lang="en-US" sz="2800" b="0" i="0" dirty="0">
                <a:solidFill>
                  <a:srgbClr val="666666"/>
                </a:solidFill>
                <a:effectLst/>
                <a:latin typeface="Rubik"/>
              </a:rPr>
              <a:t> </a:t>
            </a:r>
            <a:r>
              <a:rPr lang="en-US" sz="2800" b="0" i="0" dirty="0" err="1">
                <a:solidFill>
                  <a:srgbClr val="666666"/>
                </a:solidFill>
                <a:effectLst/>
                <a:latin typeface="Rubik"/>
              </a:rPr>
              <a:t>etmek</a:t>
            </a:r>
            <a:r>
              <a:rPr lang="en-US" sz="2800" b="0" i="0" dirty="0">
                <a:solidFill>
                  <a:srgbClr val="666666"/>
                </a:solidFill>
                <a:effectLst/>
                <a:latin typeface="Rubik"/>
              </a:rPr>
              <a:t> </a:t>
            </a:r>
            <a:r>
              <a:rPr lang="en-US" sz="2800" b="0" i="0" dirty="0" err="1">
                <a:solidFill>
                  <a:srgbClr val="666666"/>
                </a:solidFill>
                <a:effectLst/>
                <a:latin typeface="Rubik"/>
              </a:rPr>
              <a:t>için</a:t>
            </a:r>
            <a:r>
              <a:rPr lang="en-US" sz="2800" b="0" i="0" dirty="0">
                <a:solidFill>
                  <a:srgbClr val="666666"/>
                </a:solidFill>
                <a:effectLst/>
                <a:latin typeface="Rubik"/>
              </a:rPr>
              <a:t> </a:t>
            </a:r>
            <a:r>
              <a:rPr lang="en-US" sz="2800" b="0" i="0" dirty="0" err="1">
                <a:solidFill>
                  <a:srgbClr val="666666"/>
                </a:solidFill>
                <a:effectLst/>
                <a:latin typeface="Rubik"/>
              </a:rPr>
              <a:t>sunucuya</a:t>
            </a:r>
            <a:r>
              <a:rPr lang="en-US" sz="2800" b="0" i="0" dirty="0">
                <a:solidFill>
                  <a:srgbClr val="666666"/>
                </a:solidFill>
                <a:effectLst/>
                <a:latin typeface="Rubik"/>
              </a:rPr>
              <a:t> </a:t>
            </a:r>
            <a:r>
              <a:rPr lang="en-US" sz="2800" b="0" i="0" dirty="0" err="1">
                <a:solidFill>
                  <a:srgbClr val="666666"/>
                </a:solidFill>
                <a:effectLst/>
                <a:latin typeface="Rubik"/>
              </a:rPr>
              <a:t>ekleyeceğiniz</a:t>
            </a:r>
            <a:r>
              <a:rPr lang="en-US" sz="2800" b="0" i="0" dirty="0">
                <a:solidFill>
                  <a:srgbClr val="666666"/>
                </a:solidFill>
                <a:effectLst/>
                <a:latin typeface="Rubik"/>
              </a:rPr>
              <a:t> </a:t>
            </a:r>
            <a:r>
              <a:rPr lang="en-US" sz="2800" b="0" i="0" dirty="0" err="1">
                <a:solidFill>
                  <a:srgbClr val="666666"/>
                </a:solidFill>
                <a:effectLst/>
                <a:latin typeface="Rubik"/>
              </a:rPr>
              <a:t>veri</a:t>
            </a:r>
            <a:r>
              <a:rPr lang="en-US" sz="2800" b="0" i="0" dirty="0">
                <a:solidFill>
                  <a:srgbClr val="666666"/>
                </a:solidFill>
                <a:effectLst/>
                <a:latin typeface="Rubik"/>
              </a:rPr>
              <a:t> </a:t>
            </a:r>
            <a:r>
              <a:rPr lang="en-US" sz="2800" b="0" i="0" dirty="0" err="1">
                <a:solidFill>
                  <a:srgbClr val="666666"/>
                </a:solidFill>
                <a:effectLst/>
                <a:latin typeface="Rubik"/>
              </a:rPr>
              <a:t>dosyalarına</a:t>
            </a:r>
            <a:r>
              <a:rPr lang="en-US" sz="2800" b="0" i="0" dirty="0">
                <a:solidFill>
                  <a:srgbClr val="666666"/>
                </a:solidFill>
                <a:effectLst/>
                <a:latin typeface="Rubik"/>
              </a:rPr>
              <a:t> </a:t>
            </a:r>
            <a:r>
              <a:rPr lang="en-US" sz="2800" b="0" i="0" dirty="0" err="1">
                <a:solidFill>
                  <a:srgbClr val="666666"/>
                </a:solidFill>
                <a:effectLst/>
                <a:latin typeface="Rubik"/>
              </a:rPr>
              <a:t>verilen</a:t>
            </a:r>
            <a:r>
              <a:rPr lang="en-US" sz="2800" b="0" i="0" dirty="0">
                <a:solidFill>
                  <a:srgbClr val="666666"/>
                </a:solidFill>
                <a:effectLst/>
                <a:latin typeface="Rubik"/>
              </a:rPr>
              <a:t> </a:t>
            </a:r>
            <a:r>
              <a:rPr lang="en-US" sz="2800" b="0" i="0" dirty="0" err="1">
                <a:solidFill>
                  <a:srgbClr val="666666"/>
                </a:solidFill>
                <a:effectLst/>
                <a:latin typeface="Rubik"/>
              </a:rPr>
              <a:t>sertifikayı</a:t>
            </a:r>
            <a:r>
              <a:rPr lang="en-US" sz="2800" b="0" i="0" dirty="0">
                <a:solidFill>
                  <a:srgbClr val="666666"/>
                </a:solidFill>
                <a:effectLst/>
                <a:latin typeface="Rubik"/>
              </a:rPr>
              <a:t> </a:t>
            </a:r>
            <a:r>
              <a:rPr lang="en-US" sz="2800" b="0" i="0" dirty="0" err="1">
                <a:solidFill>
                  <a:srgbClr val="666666"/>
                </a:solidFill>
                <a:effectLst/>
                <a:latin typeface="Rubik"/>
              </a:rPr>
              <a:t>etkinleştirdiğinizde</a:t>
            </a:r>
            <a:r>
              <a:rPr lang="en-US" sz="2800" b="0" i="0" dirty="0">
                <a:solidFill>
                  <a:srgbClr val="666666"/>
                </a:solidFill>
                <a:effectLst/>
                <a:latin typeface="Rubik"/>
              </a:rPr>
              <a:t> </a:t>
            </a:r>
            <a:r>
              <a:rPr lang="en-US" sz="2800" b="0" i="0" dirty="0" err="1">
                <a:solidFill>
                  <a:srgbClr val="666666"/>
                </a:solidFill>
                <a:effectLst/>
                <a:latin typeface="Rubik"/>
              </a:rPr>
              <a:t>sitenizi</a:t>
            </a:r>
            <a:r>
              <a:rPr lang="en-US" sz="2800" b="0" i="0" dirty="0">
                <a:solidFill>
                  <a:srgbClr val="666666"/>
                </a:solidFill>
                <a:effectLst/>
                <a:latin typeface="Rubik"/>
              </a:rPr>
              <a:t> </a:t>
            </a:r>
            <a:r>
              <a:rPr lang="en-US" sz="2800" b="0" i="0" dirty="0" err="1">
                <a:solidFill>
                  <a:srgbClr val="666666"/>
                </a:solidFill>
                <a:effectLst/>
                <a:latin typeface="Rubik"/>
              </a:rPr>
              <a:t>ziyaret</a:t>
            </a:r>
            <a:r>
              <a:rPr lang="en-US" sz="2800" b="0" i="0" dirty="0">
                <a:solidFill>
                  <a:srgbClr val="666666"/>
                </a:solidFill>
                <a:effectLst/>
                <a:latin typeface="Rubik"/>
              </a:rPr>
              <a:t> </a:t>
            </a:r>
            <a:r>
              <a:rPr lang="en-US" sz="2800" b="0" i="0" dirty="0" err="1">
                <a:solidFill>
                  <a:srgbClr val="666666"/>
                </a:solidFill>
                <a:effectLst/>
                <a:latin typeface="Rubik"/>
              </a:rPr>
              <a:t>eden</a:t>
            </a:r>
            <a:r>
              <a:rPr lang="en-US" sz="2800" b="0" i="0" dirty="0">
                <a:solidFill>
                  <a:srgbClr val="666666"/>
                </a:solidFill>
                <a:effectLst/>
                <a:latin typeface="Rubik"/>
              </a:rPr>
              <a:t> </a:t>
            </a:r>
            <a:r>
              <a:rPr lang="en-US" sz="2800" b="0" i="0" dirty="0" err="1">
                <a:solidFill>
                  <a:srgbClr val="666666"/>
                </a:solidFill>
                <a:effectLst/>
                <a:latin typeface="Rubik"/>
              </a:rPr>
              <a:t>kullanıcılar</a:t>
            </a:r>
            <a:r>
              <a:rPr lang="en-US" sz="2800" b="0" i="0" dirty="0">
                <a:solidFill>
                  <a:srgbClr val="666666"/>
                </a:solidFill>
                <a:effectLst/>
                <a:latin typeface="Rubik"/>
              </a:rPr>
              <a:t> </a:t>
            </a:r>
            <a:r>
              <a:rPr lang="en-US" sz="2800" b="0" i="0" dirty="0" err="1">
                <a:solidFill>
                  <a:srgbClr val="666666"/>
                </a:solidFill>
                <a:effectLst/>
                <a:latin typeface="Rubik"/>
              </a:rPr>
              <a:t>yeşil</a:t>
            </a:r>
            <a:r>
              <a:rPr lang="en-US" sz="2800" b="0" i="0" dirty="0">
                <a:solidFill>
                  <a:srgbClr val="666666"/>
                </a:solidFill>
                <a:effectLst/>
                <a:latin typeface="Rubik"/>
              </a:rPr>
              <a:t> </a:t>
            </a:r>
            <a:r>
              <a:rPr lang="en-US" sz="2800" b="0" i="0" dirty="0" err="1">
                <a:solidFill>
                  <a:srgbClr val="666666"/>
                </a:solidFill>
                <a:effectLst/>
                <a:latin typeface="Rubik"/>
              </a:rPr>
              <a:t>bir</a:t>
            </a:r>
            <a:r>
              <a:rPr lang="en-US" sz="2800" b="0" i="0" dirty="0">
                <a:solidFill>
                  <a:srgbClr val="666666"/>
                </a:solidFill>
                <a:effectLst/>
                <a:latin typeface="Rubik"/>
              </a:rPr>
              <a:t> </a:t>
            </a:r>
            <a:r>
              <a:rPr lang="en-US" sz="2800" b="0" i="0" dirty="0" err="1">
                <a:solidFill>
                  <a:srgbClr val="666666"/>
                </a:solidFill>
                <a:effectLst/>
                <a:latin typeface="Rubik"/>
              </a:rPr>
              <a:t>asma</a:t>
            </a:r>
            <a:r>
              <a:rPr lang="en-US" sz="2800" b="0" i="0" dirty="0">
                <a:solidFill>
                  <a:srgbClr val="666666"/>
                </a:solidFill>
                <a:effectLst/>
                <a:latin typeface="Rubik"/>
              </a:rPr>
              <a:t> </a:t>
            </a:r>
            <a:r>
              <a:rPr lang="en-US" sz="2800" b="0" i="0" dirty="0" err="1">
                <a:solidFill>
                  <a:srgbClr val="666666"/>
                </a:solidFill>
                <a:effectLst/>
                <a:latin typeface="Rubik"/>
              </a:rPr>
              <a:t>kilit</a:t>
            </a:r>
            <a:r>
              <a:rPr lang="en-US" sz="2800" b="0" i="0" dirty="0">
                <a:solidFill>
                  <a:srgbClr val="666666"/>
                </a:solidFill>
                <a:effectLst/>
                <a:latin typeface="Rubik"/>
              </a:rPr>
              <a:t> </a:t>
            </a:r>
            <a:r>
              <a:rPr lang="en-US" sz="2800" b="0" i="0" dirty="0" err="1">
                <a:solidFill>
                  <a:srgbClr val="666666"/>
                </a:solidFill>
                <a:effectLst/>
                <a:latin typeface="Rubik"/>
              </a:rPr>
              <a:t>şekli</a:t>
            </a:r>
            <a:r>
              <a:rPr lang="en-US" sz="2800" b="0" i="0" dirty="0">
                <a:solidFill>
                  <a:srgbClr val="666666"/>
                </a:solidFill>
                <a:effectLst/>
                <a:latin typeface="Rubik"/>
              </a:rPr>
              <a:t> </a:t>
            </a:r>
            <a:r>
              <a:rPr lang="en-US" sz="2800" b="0" i="0" dirty="0" err="1">
                <a:solidFill>
                  <a:srgbClr val="666666"/>
                </a:solidFill>
                <a:effectLst/>
                <a:latin typeface="Rubik"/>
              </a:rPr>
              <a:t>ile</a:t>
            </a:r>
            <a:r>
              <a:rPr lang="en-US" sz="2800" b="0" i="0" dirty="0">
                <a:solidFill>
                  <a:srgbClr val="666666"/>
                </a:solidFill>
                <a:effectLst/>
                <a:latin typeface="Rubik"/>
              </a:rPr>
              <a:t> </a:t>
            </a:r>
            <a:r>
              <a:rPr lang="en-US" sz="2800" b="0" i="0" dirty="0" err="1">
                <a:solidFill>
                  <a:srgbClr val="666666"/>
                </a:solidFill>
                <a:effectLst/>
                <a:latin typeface="Rubik"/>
              </a:rPr>
              <a:t>karşılaşacaktır</a:t>
            </a:r>
            <a:r>
              <a:rPr lang="en-US" sz="2800" b="0" i="0" dirty="0">
                <a:solidFill>
                  <a:srgbClr val="666666"/>
                </a:solidFill>
                <a:effectLst/>
                <a:latin typeface="Rubik"/>
              </a:rPr>
              <a:t>. Bu </a:t>
            </a:r>
            <a:r>
              <a:rPr lang="en-US" sz="2800" b="0" i="0" dirty="0" err="1">
                <a:solidFill>
                  <a:srgbClr val="666666"/>
                </a:solidFill>
                <a:effectLst/>
                <a:latin typeface="Rubik"/>
              </a:rPr>
              <a:t>şekil</a:t>
            </a:r>
            <a:r>
              <a:rPr lang="en-US" sz="2800" b="0" i="0" dirty="0">
                <a:solidFill>
                  <a:srgbClr val="666666"/>
                </a:solidFill>
                <a:effectLst/>
                <a:latin typeface="Rubik"/>
              </a:rPr>
              <a:t> </a:t>
            </a:r>
            <a:r>
              <a:rPr lang="en-US" sz="2800" b="0" i="0" dirty="0" err="1">
                <a:solidFill>
                  <a:srgbClr val="666666"/>
                </a:solidFill>
                <a:effectLst/>
                <a:latin typeface="Rubik"/>
              </a:rPr>
              <a:t>sitenizin</a:t>
            </a:r>
            <a:r>
              <a:rPr lang="en-US" sz="2800" b="0" i="0" dirty="0">
                <a:solidFill>
                  <a:srgbClr val="666666"/>
                </a:solidFill>
                <a:effectLst/>
                <a:latin typeface="Rubik"/>
              </a:rPr>
              <a:t> </a:t>
            </a:r>
            <a:r>
              <a:rPr lang="en-US" sz="2800" b="0" i="0" dirty="0" err="1">
                <a:solidFill>
                  <a:srgbClr val="666666"/>
                </a:solidFill>
                <a:effectLst/>
                <a:latin typeface="Rubik"/>
              </a:rPr>
              <a:t>güvenli</a:t>
            </a:r>
            <a:r>
              <a:rPr lang="en-US" sz="2800" b="0" i="0" dirty="0">
                <a:solidFill>
                  <a:srgbClr val="666666"/>
                </a:solidFill>
                <a:effectLst/>
                <a:latin typeface="Rubik"/>
              </a:rPr>
              <a:t> </a:t>
            </a:r>
            <a:r>
              <a:rPr lang="en-US" sz="2800" b="0" i="0" dirty="0" err="1">
                <a:solidFill>
                  <a:srgbClr val="666666"/>
                </a:solidFill>
                <a:effectLst/>
                <a:latin typeface="Rubik"/>
              </a:rPr>
              <a:t>olduğu</a:t>
            </a:r>
            <a:r>
              <a:rPr lang="en-US" sz="2800" b="0" i="0" dirty="0">
                <a:solidFill>
                  <a:srgbClr val="666666"/>
                </a:solidFill>
                <a:effectLst/>
                <a:latin typeface="Rubik"/>
              </a:rPr>
              <a:t> </a:t>
            </a:r>
            <a:r>
              <a:rPr lang="en-US" sz="2800" b="0" i="0" dirty="0" err="1">
                <a:solidFill>
                  <a:srgbClr val="666666"/>
                </a:solidFill>
                <a:effectLst/>
                <a:latin typeface="Rubik"/>
              </a:rPr>
              <a:t>anlamına</a:t>
            </a:r>
            <a:r>
              <a:rPr lang="en-US" sz="2800" b="0" i="0" dirty="0">
                <a:solidFill>
                  <a:srgbClr val="666666"/>
                </a:solidFill>
                <a:effectLst/>
                <a:latin typeface="Rubik"/>
              </a:rPr>
              <a:t> </a:t>
            </a:r>
            <a:r>
              <a:rPr lang="en-US" sz="2800" b="0" i="0" dirty="0" err="1">
                <a:solidFill>
                  <a:srgbClr val="666666"/>
                </a:solidFill>
                <a:effectLst/>
                <a:latin typeface="Rubik"/>
              </a:rPr>
              <a:t>gelmektedir</a:t>
            </a:r>
            <a:r>
              <a:rPr lang="en-US" sz="2800" b="0" i="0" dirty="0">
                <a:solidFill>
                  <a:srgbClr val="666666"/>
                </a:solidFill>
                <a:effectLst/>
                <a:latin typeface="Rubik"/>
              </a:rPr>
              <a:t>. </a:t>
            </a:r>
            <a:r>
              <a:rPr lang="en-US" sz="2800" b="0" i="0" dirty="0" err="1">
                <a:solidFill>
                  <a:srgbClr val="666666"/>
                </a:solidFill>
                <a:effectLst/>
                <a:latin typeface="Rubik"/>
              </a:rPr>
              <a:t>Sertifika</a:t>
            </a:r>
            <a:r>
              <a:rPr lang="en-US" sz="2800" b="0" i="0" dirty="0">
                <a:solidFill>
                  <a:srgbClr val="666666"/>
                </a:solidFill>
                <a:effectLst/>
                <a:latin typeface="Rubik"/>
              </a:rPr>
              <a:t> web </a:t>
            </a:r>
            <a:r>
              <a:rPr lang="en-US" sz="2800" b="0" i="0" dirty="0" err="1">
                <a:solidFill>
                  <a:srgbClr val="666666"/>
                </a:solidFill>
                <a:effectLst/>
                <a:latin typeface="Rubik"/>
              </a:rPr>
              <a:t>tarayıcı</a:t>
            </a:r>
            <a:r>
              <a:rPr lang="en-US" sz="2800" b="0" i="0" dirty="0">
                <a:solidFill>
                  <a:srgbClr val="666666"/>
                </a:solidFill>
                <a:effectLst/>
                <a:latin typeface="Rubik"/>
              </a:rPr>
              <a:t> </a:t>
            </a:r>
            <a:r>
              <a:rPr lang="en-US" sz="2800" b="0" i="0" dirty="0" err="1">
                <a:solidFill>
                  <a:srgbClr val="666666"/>
                </a:solidFill>
                <a:effectLst/>
                <a:latin typeface="Rubik"/>
              </a:rPr>
              <a:t>sistemleriyle</a:t>
            </a:r>
            <a:r>
              <a:rPr lang="en-US" sz="2800" b="0" i="0" dirty="0">
                <a:solidFill>
                  <a:srgbClr val="666666"/>
                </a:solidFill>
                <a:effectLst/>
                <a:latin typeface="Rubik"/>
              </a:rPr>
              <a:t> </a:t>
            </a:r>
            <a:r>
              <a:rPr lang="en-US" sz="2800" b="0" i="0" dirty="0" err="1">
                <a:solidFill>
                  <a:srgbClr val="666666"/>
                </a:solidFill>
                <a:effectLst/>
                <a:latin typeface="Rubik"/>
              </a:rPr>
              <a:t>yıllık</a:t>
            </a:r>
            <a:r>
              <a:rPr lang="en-US" sz="2800" b="0" i="0" dirty="0">
                <a:solidFill>
                  <a:srgbClr val="666666"/>
                </a:solidFill>
                <a:effectLst/>
                <a:latin typeface="Rubik"/>
              </a:rPr>
              <a:t> </a:t>
            </a:r>
            <a:r>
              <a:rPr lang="en-US" sz="2800" b="0" i="0" dirty="0" err="1">
                <a:solidFill>
                  <a:srgbClr val="666666"/>
                </a:solidFill>
                <a:effectLst/>
                <a:latin typeface="Rubik"/>
              </a:rPr>
              <a:t>olarak</a:t>
            </a:r>
            <a:r>
              <a:rPr lang="en-US" sz="2800" b="0" i="0" dirty="0">
                <a:solidFill>
                  <a:srgbClr val="666666"/>
                </a:solidFill>
                <a:effectLst/>
                <a:latin typeface="Rubik"/>
              </a:rPr>
              <a:t> </a:t>
            </a:r>
            <a:r>
              <a:rPr lang="en-US" sz="2800" b="0" i="0" dirty="0" err="1">
                <a:solidFill>
                  <a:srgbClr val="666666"/>
                </a:solidFill>
                <a:effectLst/>
                <a:latin typeface="Rubik"/>
              </a:rPr>
              <a:t>ücretlendirilir</a:t>
            </a:r>
            <a:endParaRPr lang="tr-TR" sz="2800" b="0" i="0" dirty="0">
              <a:solidFill>
                <a:srgbClr val="666666"/>
              </a:solidFill>
              <a:effectLst/>
              <a:latin typeface="Rubik"/>
            </a:endParaRPr>
          </a:p>
          <a:p>
            <a:pPr marL="0" lvl="0" indent="0" algn="l" rtl="0">
              <a:spcBef>
                <a:spcPts val="0"/>
              </a:spcBef>
              <a:spcAft>
                <a:spcPts val="0"/>
              </a:spcAft>
              <a:buClr>
                <a:schemeClr val="dk1"/>
              </a:buClr>
              <a:buSzPts val="1100"/>
              <a:buFont typeface="Arial"/>
              <a:buNone/>
            </a:pPr>
            <a:r>
              <a:rPr lang="en-US" sz="4400" b="0" i="0" dirty="0">
                <a:solidFill>
                  <a:srgbClr val="666666"/>
                </a:solidFill>
                <a:effectLst/>
                <a:latin typeface="Rubik"/>
              </a:rPr>
              <a:t>HTTP </a:t>
            </a:r>
            <a:r>
              <a:rPr lang="en-US" sz="4400" b="0" i="0" dirty="0" err="1">
                <a:solidFill>
                  <a:srgbClr val="666666"/>
                </a:solidFill>
                <a:effectLst/>
                <a:latin typeface="Rubik"/>
              </a:rPr>
              <a:t>şifresiz</a:t>
            </a:r>
            <a:r>
              <a:rPr lang="en-US" sz="4400" b="0" i="0" dirty="0">
                <a:solidFill>
                  <a:srgbClr val="666666"/>
                </a:solidFill>
                <a:effectLst/>
                <a:latin typeface="Rubik"/>
              </a:rPr>
              <a:t> </a:t>
            </a:r>
            <a:r>
              <a:rPr lang="en-US" sz="4400" b="0" i="0" dirty="0" err="1">
                <a:solidFill>
                  <a:srgbClr val="666666"/>
                </a:solidFill>
                <a:effectLst/>
                <a:latin typeface="Rubik"/>
              </a:rPr>
              <a:t>çalıştığından</a:t>
            </a:r>
            <a:r>
              <a:rPr lang="en-US" sz="4400" b="0" i="0" dirty="0">
                <a:solidFill>
                  <a:srgbClr val="666666"/>
                </a:solidFill>
                <a:effectLst/>
                <a:latin typeface="Rubik"/>
              </a:rPr>
              <a:t> </a:t>
            </a:r>
            <a:r>
              <a:rPr lang="en-US" sz="4400" b="0" i="0" dirty="0" err="1">
                <a:solidFill>
                  <a:srgbClr val="666666"/>
                </a:solidFill>
                <a:effectLst/>
                <a:latin typeface="Rubik"/>
              </a:rPr>
              <a:t>tüm</a:t>
            </a:r>
            <a:r>
              <a:rPr lang="en-US" sz="4400" b="0" i="0" dirty="0">
                <a:solidFill>
                  <a:srgbClr val="666666"/>
                </a:solidFill>
                <a:effectLst/>
                <a:latin typeface="Rubik"/>
              </a:rPr>
              <a:t> </a:t>
            </a:r>
            <a:r>
              <a:rPr lang="en-US" sz="4400" b="0" i="0" dirty="0" err="1">
                <a:solidFill>
                  <a:srgbClr val="666666"/>
                </a:solidFill>
                <a:effectLst/>
                <a:latin typeface="Rubik"/>
              </a:rPr>
              <a:t>bilgiler</a:t>
            </a:r>
            <a:r>
              <a:rPr lang="en-US" sz="4400" b="0" i="0" dirty="0">
                <a:solidFill>
                  <a:srgbClr val="666666"/>
                </a:solidFill>
                <a:effectLst/>
                <a:latin typeface="Rubik"/>
              </a:rPr>
              <a:t> </a:t>
            </a:r>
            <a:r>
              <a:rPr lang="en-US" sz="4400" b="0" i="0" dirty="0" err="1">
                <a:solidFill>
                  <a:srgbClr val="666666"/>
                </a:solidFill>
                <a:effectLst/>
                <a:latin typeface="Rubik"/>
              </a:rPr>
              <a:t>açık</a:t>
            </a:r>
            <a:r>
              <a:rPr lang="en-US" sz="4400" b="0" i="0" dirty="0">
                <a:solidFill>
                  <a:srgbClr val="666666"/>
                </a:solidFill>
                <a:effectLst/>
                <a:latin typeface="Rubik"/>
              </a:rPr>
              <a:t> </a:t>
            </a:r>
            <a:r>
              <a:rPr lang="en-US" sz="4400" b="0" i="0" dirty="0" err="1">
                <a:solidFill>
                  <a:srgbClr val="666666"/>
                </a:solidFill>
                <a:effectLst/>
                <a:latin typeface="Rubik"/>
              </a:rPr>
              <a:t>metin</a:t>
            </a:r>
            <a:r>
              <a:rPr lang="en-US" sz="4400" b="0" i="0" dirty="0">
                <a:solidFill>
                  <a:srgbClr val="666666"/>
                </a:solidFill>
                <a:effectLst/>
                <a:latin typeface="Rubik"/>
              </a:rPr>
              <a:t> </a:t>
            </a:r>
            <a:r>
              <a:rPr lang="en-US" sz="4400" b="0" i="0" dirty="0" err="1">
                <a:solidFill>
                  <a:srgbClr val="666666"/>
                </a:solidFill>
                <a:effectLst/>
                <a:latin typeface="Rubik"/>
              </a:rPr>
              <a:t>olarak</a:t>
            </a:r>
            <a:r>
              <a:rPr lang="en-US" sz="4400" b="0" i="0" dirty="0">
                <a:solidFill>
                  <a:srgbClr val="666666"/>
                </a:solidFill>
                <a:effectLst/>
                <a:latin typeface="Rubik"/>
              </a:rPr>
              <a:t> </a:t>
            </a:r>
            <a:r>
              <a:rPr lang="en-US" sz="4400" b="0" i="0" dirty="0" err="1">
                <a:solidFill>
                  <a:srgbClr val="666666"/>
                </a:solidFill>
                <a:effectLst/>
                <a:latin typeface="Rubik"/>
              </a:rPr>
              <a:t>gönderilmektedir</a:t>
            </a:r>
            <a:r>
              <a:rPr lang="en-US" sz="4400" b="0" i="0" dirty="0">
                <a:solidFill>
                  <a:srgbClr val="666666"/>
                </a:solidFill>
                <a:effectLst/>
                <a:latin typeface="Rubik"/>
              </a:rPr>
              <a:t>. </a:t>
            </a:r>
            <a:r>
              <a:rPr lang="en-US" sz="4400" b="0" i="0" dirty="0" err="1">
                <a:solidFill>
                  <a:srgbClr val="666666"/>
                </a:solidFill>
                <a:effectLst/>
                <a:latin typeface="Rubik"/>
              </a:rPr>
              <a:t>Ancak</a:t>
            </a:r>
            <a:r>
              <a:rPr lang="en-US" sz="4400" b="0" i="0" dirty="0">
                <a:solidFill>
                  <a:srgbClr val="666666"/>
                </a:solidFill>
                <a:effectLst/>
                <a:latin typeface="Rubik"/>
              </a:rPr>
              <a:t> HTTPS </a:t>
            </a:r>
            <a:r>
              <a:rPr lang="en-US" sz="4400" b="0" i="0" dirty="0" err="1">
                <a:solidFill>
                  <a:srgbClr val="666666"/>
                </a:solidFill>
                <a:effectLst/>
                <a:latin typeface="Rubik"/>
              </a:rPr>
              <a:t>protokolü</a:t>
            </a:r>
            <a:r>
              <a:rPr lang="en-US" sz="4400" b="0" i="0" dirty="0">
                <a:solidFill>
                  <a:srgbClr val="666666"/>
                </a:solidFill>
                <a:effectLst/>
                <a:latin typeface="Rubik"/>
              </a:rPr>
              <a:t> </a:t>
            </a:r>
            <a:r>
              <a:rPr lang="en-US" sz="4400" b="0" i="0" dirty="0" err="1">
                <a:solidFill>
                  <a:srgbClr val="666666"/>
                </a:solidFill>
                <a:effectLst/>
                <a:latin typeface="Rubik"/>
              </a:rPr>
              <a:t>bağlantılarda</a:t>
            </a:r>
            <a:r>
              <a:rPr lang="en-US" sz="4400" b="0" i="0" dirty="0">
                <a:solidFill>
                  <a:srgbClr val="666666"/>
                </a:solidFill>
                <a:effectLst/>
                <a:latin typeface="Rubik"/>
              </a:rPr>
              <a:t> </a:t>
            </a:r>
            <a:r>
              <a:rPr lang="en-US" sz="4400" b="0" i="0" dirty="0" err="1">
                <a:solidFill>
                  <a:srgbClr val="666666"/>
                </a:solidFill>
                <a:effectLst/>
                <a:latin typeface="Rubik"/>
              </a:rPr>
              <a:t>gizli</a:t>
            </a:r>
            <a:r>
              <a:rPr lang="en-US" sz="4400" b="0" i="0" dirty="0">
                <a:solidFill>
                  <a:srgbClr val="666666"/>
                </a:solidFill>
                <a:effectLst/>
                <a:latin typeface="Rubik"/>
              </a:rPr>
              <a:t> </a:t>
            </a:r>
            <a:r>
              <a:rPr lang="en-US" sz="4400" b="0" i="0" dirty="0" err="1">
                <a:solidFill>
                  <a:srgbClr val="666666"/>
                </a:solidFill>
                <a:effectLst/>
                <a:latin typeface="Rubik"/>
              </a:rPr>
              <a:t>dinlemeyi</a:t>
            </a:r>
            <a:r>
              <a:rPr lang="en-US" sz="4400" b="0" i="0" dirty="0">
                <a:solidFill>
                  <a:srgbClr val="666666"/>
                </a:solidFill>
                <a:effectLst/>
                <a:latin typeface="Rubik"/>
              </a:rPr>
              <a:t> </a:t>
            </a:r>
            <a:r>
              <a:rPr lang="en-US" sz="4400" b="0" i="0" dirty="0" err="1">
                <a:solidFill>
                  <a:srgbClr val="666666"/>
                </a:solidFill>
                <a:effectLst/>
                <a:latin typeface="Rubik"/>
              </a:rPr>
              <a:t>önlemek</a:t>
            </a:r>
            <a:r>
              <a:rPr lang="en-US" sz="4400" b="0" i="0" dirty="0">
                <a:solidFill>
                  <a:srgbClr val="666666"/>
                </a:solidFill>
                <a:effectLst/>
                <a:latin typeface="Rubik"/>
              </a:rPr>
              <a:t> </a:t>
            </a:r>
            <a:r>
              <a:rPr lang="en-US" sz="4400" b="0" i="0" dirty="0" err="1">
                <a:solidFill>
                  <a:srgbClr val="666666"/>
                </a:solidFill>
                <a:effectLst/>
                <a:latin typeface="Rubik"/>
              </a:rPr>
              <a:t>amacıyla</a:t>
            </a:r>
            <a:r>
              <a:rPr lang="en-US" sz="4400" b="0" i="0" dirty="0">
                <a:solidFill>
                  <a:srgbClr val="666666"/>
                </a:solidFill>
                <a:effectLst/>
                <a:latin typeface="Rubik"/>
              </a:rPr>
              <a:t> </a:t>
            </a:r>
            <a:r>
              <a:rPr lang="en-US" sz="4400" b="0" i="0" dirty="0" err="1">
                <a:solidFill>
                  <a:srgbClr val="666666"/>
                </a:solidFill>
                <a:effectLst/>
                <a:latin typeface="Rubik"/>
              </a:rPr>
              <a:t>kullanılabilmektedir</a:t>
            </a:r>
            <a:endParaRPr lang="tr-TR" sz="2800" b="0" i="0" dirty="0">
              <a:solidFill>
                <a:srgbClr val="666666"/>
              </a:solidFill>
              <a:effectLst/>
              <a:latin typeface="Rubik"/>
            </a:endParaRPr>
          </a:p>
          <a:p>
            <a:pPr marL="0" lvl="0" indent="0" algn="l" rtl="0">
              <a:spcBef>
                <a:spcPts val="0"/>
              </a:spcBef>
              <a:spcAft>
                <a:spcPts val="0"/>
              </a:spcAft>
              <a:buClr>
                <a:schemeClr val="dk1"/>
              </a:buClr>
              <a:buSzPts val="1100"/>
              <a:buFont typeface="Arial"/>
              <a:buNone/>
            </a:pPr>
            <a:endParaRPr lang="tr-TR" sz="2800" b="0" i="0" dirty="0">
              <a:solidFill>
                <a:srgbClr val="666666"/>
              </a:solidFill>
              <a:effectLst/>
              <a:latin typeface="Rubik"/>
            </a:endParaRPr>
          </a:p>
          <a:p>
            <a:pPr marL="0" lvl="0" indent="0" algn="l" rtl="0">
              <a:spcBef>
                <a:spcPts val="0"/>
              </a:spcBef>
              <a:spcAft>
                <a:spcPts val="0"/>
              </a:spcAft>
              <a:buClr>
                <a:schemeClr val="dk1"/>
              </a:buClr>
              <a:buSzPts val="1100"/>
              <a:buFont typeface="Arial"/>
              <a:buNone/>
            </a:pPr>
            <a:endParaRPr lang="tr-TR" sz="2800" b="0" i="0" dirty="0">
              <a:solidFill>
                <a:srgbClr val="666666"/>
              </a:solidFill>
              <a:effectLst/>
              <a:latin typeface="Rubik"/>
            </a:endParaRPr>
          </a:p>
          <a:p>
            <a:pPr algn="l"/>
            <a:r>
              <a:rPr lang="en-US" sz="4400" b="0" i="0" dirty="0" err="1">
                <a:solidFill>
                  <a:srgbClr val="BDC1C6"/>
                </a:solidFill>
                <a:effectLst/>
                <a:latin typeface="arial" panose="020B0604020202020204" pitchFamily="34" charset="0"/>
              </a:rPr>
              <a:t>Ücretsiz</a:t>
            </a:r>
            <a:r>
              <a:rPr lang="en-US" sz="4400" b="0" i="0" dirty="0">
                <a:solidFill>
                  <a:srgbClr val="BDC1C6"/>
                </a:solidFill>
                <a:effectLst/>
                <a:latin typeface="arial" panose="020B0604020202020204" pitchFamily="34" charset="0"/>
              </a:rPr>
              <a:t> SSL </a:t>
            </a:r>
            <a:r>
              <a:rPr lang="en-US" sz="4400" b="0" i="0" dirty="0" err="1">
                <a:solidFill>
                  <a:srgbClr val="BDC1C6"/>
                </a:solidFill>
                <a:effectLst/>
                <a:latin typeface="arial" panose="020B0604020202020204" pitchFamily="34" charset="0"/>
              </a:rPr>
              <a:t>sertifikası</a:t>
            </a:r>
            <a:r>
              <a:rPr lang="en-US" sz="4400" b="0" i="0" dirty="0">
                <a:solidFill>
                  <a:srgbClr val="BDC1C6"/>
                </a:solidFill>
                <a:effectLst/>
                <a:latin typeface="arial" panose="020B0604020202020204" pitchFamily="34" charset="0"/>
              </a:rPr>
              <a:t> </a:t>
            </a:r>
            <a:r>
              <a:rPr lang="en-US" sz="4400" b="0" i="0" dirty="0" err="1">
                <a:solidFill>
                  <a:srgbClr val="BDC1C6"/>
                </a:solidFill>
                <a:effectLst/>
                <a:latin typeface="arial" panose="020B0604020202020204" pitchFamily="34" charset="0"/>
              </a:rPr>
              <a:t>nasıl</a:t>
            </a:r>
            <a:r>
              <a:rPr lang="en-US" sz="4400" b="0" i="0" dirty="0">
                <a:solidFill>
                  <a:srgbClr val="BDC1C6"/>
                </a:solidFill>
                <a:effectLst/>
                <a:latin typeface="arial" panose="020B0604020202020204" pitchFamily="34" charset="0"/>
              </a:rPr>
              <a:t> </a:t>
            </a:r>
            <a:r>
              <a:rPr lang="en-US" sz="4400" b="0" i="0" dirty="0" err="1">
                <a:solidFill>
                  <a:srgbClr val="BDC1C6"/>
                </a:solidFill>
                <a:effectLst/>
                <a:latin typeface="arial" panose="020B0604020202020204" pitchFamily="34" charset="0"/>
              </a:rPr>
              <a:t>alırım</a:t>
            </a:r>
            <a:r>
              <a:rPr lang="en-US" sz="4400" b="0" i="0" dirty="0">
                <a:solidFill>
                  <a:srgbClr val="BDC1C6"/>
                </a:solidFill>
                <a:effectLst/>
                <a:latin typeface="arial" panose="020B0604020202020204" pitchFamily="34" charset="0"/>
              </a:rPr>
              <a:t>?</a:t>
            </a:r>
          </a:p>
          <a:p>
            <a:pPr algn="l"/>
            <a:r>
              <a:rPr lang="en-US" sz="4400" b="0" i="0" dirty="0">
                <a:solidFill>
                  <a:srgbClr val="BDC1C6"/>
                </a:solidFill>
                <a:effectLst/>
                <a:latin typeface="arial" panose="020B0604020202020204" pitchFamily="34" charset="0"/>
              </a:rPr>
              <a:t>SSL </a:t>
            </a:r>
            <a:r>
              <a:rPr lang="en-US" sz="4400" b="0" i="0" dirty="0" err="1">
                <a:solidFill>
                  <a:srgbClr val="BDC1C6"/>
                </a:solidFill>
                <a:effectLst/>
                <a:latin typeface="arial" panose="020B0604020202020204" pitchFamily="34" charset="0"/>
              </a:rPr>
              <a:t>Sertifikası</a:t>
            </a:r>
            <a:r>
              <a:rPr lang="en-US" sz="4400" b="0" i="0" dirty="0">
                <a:solidFill>
                  <a:srgbClr val="BDC1C6"/>
                </a:solidFill>
                <a:effectLst/>
                <a:latin typeface="arial" panose="020B0604020202020204" pitchFamily="34" charset="0"/>
              </a:rPr>
              <a:t> </a:t>
            </a:r>
            <a:r>
              <a:rPr lang="en-US" sz="4400" b="0" i="0" dirty="0" err="1">
                <a:solidFill>
                  <a:srgbClr val="BDC1C6"/>
                </a:solidFill>
                <a:effectLst/>
                <a:latin typeface="arial" panose="020B0604020202020204" pitchFamily="34" charset="0"/>
              </a:rPr>
              <a:t>Nasıl</a:t>
            </a:r>
            <a:r>
              <a:rPr lang="en-US" sz="4400" b="0" i="0" dirty="0">
                <a:solidFill>
                  <a:srgbClr val="BDC1C6"/>
                </a:solidFill>
                <a:effectLst/>
                <a:latin typeface="arial" panose="020B0604020202020204" pitchFamily="34" charset="0"/>
              </a:rPr>
              <a:t> </a:t>
            </a:r>
            <a:r>
              <a:rPr lang="en-US" sz="4400" b="0" i="0" dirty="0" err="1">
                <a:solidFill>
                  <a:srgbClr val="BDC1C6"/>
                </a:solidFill>
                <a:effectLst/>
                <a:latin typeface="arial" panose="020B0604020202020204" pitchFamily="34" charset="0"/>
              </a:rPr>
              <a:t>Alınır</a:t>
            </a:r>
            <a:r>
              <a:rPr lang="en-US" sz="4400" b="0" i="0" dirty="0">
                <a:solidFill>
                  <a:srgbClr val="BDC1C6"/>
                </a:solidFill>
                <a:effectLst/>
                <a:latin typeface="arial" panose="020B0604020202020204" pitchFamily="34" charset="0"/>
              </a:rPr>
              <a:t>? </a:t>
            </a:r>
            <a:r>
              <a:rPr lang="en-US" sz="4400" b="0" i="0" dirty="0" err="1">
                <a:solidFill>
                  <a:srgbClr val="BDC1C6"/>
                </a:solidFill>
                <a:effectLst/>
                <a:latin typeface="arial" panose="020B0604020202020204" pitchFamily="34" charset="0"/>
              </a:rPr>
              <a:t>Ücretsiz</a:t>
            </a:r>
            <a:r>
              <a:rPr lang="en-US" sz="4400" b="0" i="0" dirty="0">
                <a:solidFill>
                  <a:srgbClr val="BDC1C6"/>
                </a:solidFill>
                <a:effectLst/>
                <a:latin typeface="arial" panose="020B0604020202020204" pitchFamily="34" charset="0"/>
              </a:rPr>
              <a:t> SSL </a:t>
            </a:r>
            <a:r>
              <a:rPr lang="en-US" sz="4400" b="0" i="0" dirty="0" err="1">
                <a:solidFill>
                  <a:srgbClr val="BDC1C6"/>
                </a:solidFill>
                <a:effectLst/>
                <a:latin typeface="arial" panose="020B0604020202020204" pitchFamily="34" charset="0"/>
              </a:rPr>
              <a:t>sertifikası</a:t>
            </a:r>
            <a:r>
              <a:rPr lang="en-US" sz="4400" b="0" i="0" dirty="0">
                <a:solidFill>
                  <a:srgbClr val="BDC1C6"/>
                </a:solidFill>
                <a:effectLst/>
                <a:latin typeface="arial" panose="020B0604020202020204" pitchFamily="34" charset="0"/>
              </a:rPr>
              <a:t>, </a:t>
            </a:r>
            <a:r>
              <a:rPr lang="en-US" sz="4400" b="1" i="0" dirty="0">
                <a:solidFill>
                  <a:srgbClr val="BDC1C6"/>
                </a:solidFill>
                <a:effectLst/>
                <a:latin typeface="arial" panose="020B0604020202020204" pitchFamily="34" charset="0"/>
              </a:rPr>
              <a:t>Let's Encrypt, SSL for free, </a:t>
            </a:r>
            <a:r>
              <a:rPr lang="en-US" sz="4400" b="1" i="0" dirty="0" err="1">
                <a:solidFill>
                  <a:srgbClr val="BDC1C6"/>
                </a:solidFill>
                <a:effectLst/>
                <a:latin typeface="arial" panose="020B0604020202020204" pitchFamily="34" charset="0"/>
              </a:rPr>
              <a:t>CAcert</a:t>
            </a:r>
            <a:r>
              <a:rPr lang="en-US" sz="4400" b="1" i="0" dirty="0">
                <a:solidFill>
                  <a:srgbClr val="BDC1C6"/>
                </a:solidFill>
                <a:effectLst/>
                <a:latin typeface="arial" panose="020B0604020202020204" pitchFamily="34" charset="0"/>
              </a:rPr>
              <a:t>, </a:t>
            </a:r>
            <a:r>
              <a:rPr lang="en-US" sz="4400" b="1" i="0" dirty="0" err="1">
                <a:solidFill>
                  <a:srgbClr val="BDC1C6"/>
                </a:solidFill>
                <a:effectLst/>
                <a:latin typeface="arial" panose="020B0604020202020204" pitchFamily="34" charset="0"/>
              </a:rPr>
              <a:t>Sectigo</a:t>
            </a:r>
            <a:r>
              <a:rPr lang="en-US" sz="4400" b="1" i="0" dirty="0">
                <a:solidFill>
                  <a:srgbClr val="BDC1C6"/>
                </a:solidFill>
                <a:effectLst/>
                <a:latin typeface="arial" panose="020B0604020202020204" pitchFamily="34" charset="0"/>
              </a:rPr>
              <a:t> </a:t>
            </a:r>
            <a:r>
              <a:rPr lang="en-US" sz="4400" b="1" i="0" dirty="0" err="1">
                <a:solidFill>
                  <a:srgbClr val="BDC1C6"/>
                </a:solidFill>
                <a:effectLst/>
                <a:latin typeface="arial" panose="020B0604020202020204" pitchFamily="34" charset="0"/>
              </a:rPr>
              <a:t>gibi</a:t>
            </a:r>
            <a:r>
              <a:rPr lang="en-US" sz="4400" b="1" i="0" dirty="0">
                <a:solidFill>
                  <a:srgbClr val="BDC1C6"/>
                </a:solidFill>
                <a:effectLst/>
                <a:latin typeface="arial" panose="020B0604020202020204" pitchFamily="34" charset="0"/>
              </a:rPr>
              <a:t> web </a:t>
            </a:r>
            <a:r>
              <a:rPr lang="en-US" sz="4400" b="1" i="0" dirty="0" err="1">
                <a:solidFill>
                  <a:srgbClr val="BDC1C6"/>
                </a:solidFill>
                <a:effectLst/>
                <a:latin typeface="arial" panose="020B0604020202020204" pitchFamily="34" charset="0"/>
              </a:rPr>
              <a:t>sitesi</a:t>
            </a:r>
            <a:r>
              <a:rPr lang="en-US" sz="4400" b="1" i="0" dirty="0">
                <a:solidFill>
                  <a:srgbClr val="BDC1C6"/>
                </a:solidFill>
                <a:effectLst/>
                <a:latin typeface="arial" panose="020B0604020202020204" pitchFamily="34" charset="0"/>
              </a:rPr>
              <a:t> </a:t>
            </a:r>
            <a:r>
              <a:rPr lang="en-US" sz="4400" b="1" i="0" dirty="0" err="1">
                <a:solidFill>
                  <a:srgbClr val="BDC1C6"/>
                </a:solidFill>
                <a:effectLst/>
                <a:latin typeface="arial" panose="020B0604020202020204" pitchFamily="34" charset="0"/>
              </a:rPr>
              <a:t>ve</a:t>
            </a:r>
            <a:r>
              <a:rPr lang="en-US" sz="4400" b="1" i="0" dirty="0">
                <a:solidFill>
                  <a:srgbClr val="BDC1C6"/>
                </a:solidFill>
                <a:effectLst/>
                <a:latin typeface="arial" panose="020B0604020202020204" pitchFamily="34" charset="0"/>
              </a:rPr>
              <a:t> </a:t>
            </a:r>
            <a:r>
              <a:rPr lang="en-US" sz="4400" b="1" i="0" dirty="0" err="1">
                <a:solidFill>
                  <a:srgbClr val="BDC1C6"/>
                </a:solidFill>
                <a:effectLst/>
                <a:latin typeface="arial" panose="020B0604020202020204" pitchFamily="34" charset="0"/>
              </a:rPr>
              <a:t>kuruluşlardan</a:t>
            </a:r>
            <a:r>
              <a:rPr lang="en-US" sz="4400" b="1" i="0" dirty="0">
                <a:solidFill>
                  <a:srgbClr val="BDC1C6"/>
                </a:solidFill>
                <a:effectLst/>
                <a:latin typeface="arial" panose="020B0604020202020204" pitchFamily="34" charset="0"/>
              </a:rPr>
              <a:t> </a:t>
            </a:r>
            <a:r>
              <a:rPr lang="en-US" sz="4400" b="1" i="0" dirty="0" err="1">
                <a:solidFill>
                  <a:srgbClr val="BDC1C6"/>
                </a:solidFill>
                <a:effectLst/>
                <a:latin typeface="arial" panose="020B0604020202020204" pitchFamily="34" charset="0"/>
              </a:rPr>
              <a:t>alınmaktadır</a:t>
            </a:r>
            <a:r>
              <a:rPr lang="en-US" sz="4400" b="1" i="0" dirty="0">
                <a:solidFill>
                  <a:srgbClr val="BDC1C6"/>
                </a:solidFill>
                <a:effectLst/>
                <a:latin typeface="arial" panose="020B0604020202020204" pitchFamily="34" charset="0"/>
              </a:rPr>
              <a:t> </a:t>
            </a:r>
            <a:r>
              <a:rPr lang="en-US" sz="4400" b="1" i="0" dirty="0" err="1">
                <a:solidFill>
                  <a:srgbClr val="BDC1C6"/>
                </a:solidFill>
                <a:effectLst/>
                <a:latin typeface="arial" panose="020B0604020202020204" pitchFamily="34" charset="0"/>
              </a:rPr>
              <a:t>ayrıca</a:t>
            </a:r>
            <a:r>
              <a:rPr lang="en-US" sz="4400" b="1" i="0" dirty="0">
                <a:solidFill>
                  <a:srgbClr val="BDC1C6"/>
                </a:solidFill>
                <a:effectLst/>
                <a:latin typeface="arial" panose="020B0604020202020204" pitchFamily="34" charset="0"/>
              </a:rPr>
              <a:t> son </a:t>
            </a:r>
            <a:r>
              <a:rPr lang="en-US" sz="4400" b="1" i="0" dirty="0" err="1">
                <a:solidFill>
                  <a:srgbClr val="BDC1C6"/>
                </a:solidFill>
                <a:effectLst/>
                <a:latin typeface="arial" panose="020B0604020202020204" pitchFamily="34" charset="0"/>
              </a:rPr>
              <a:t>zamanlarda</a:t>
            </a:r>
            <a:r>
              <a:rPr lang="en-US" sz="4400" b="1" i="0" dirty="0">
                <a:solidFill>
                  <a:srgbClr val="BDC1C6"/>
                </a:solidFill>
                <a:effectLst/>
                <a:latin typeface="arial" panose="020B0604020202020204" pitchFamily="34" charset="0"/>
              </a:rPr>
              <a:t> </a:t>
            </a:r>
            <a:r>
              <a:rPr lang="en-US" sz="4400" b="1" i="0" dirty="0" err="1">
                <a:solidFill>
                  <a:srgbClr val="BDC1C6"/>
                </a:solidFill>
                <a:effectLst/>
                <a:latin typeface="arial" panose="020B0604020202020204" pitchFamily="34" charset="0"/>
              </a:rPr>
              <a:t>bazı</a:t>
            </a:r>
            <a:r>
              <a:rPr lang="en-US" sz="4400" b="1" i="0" dirty="0">
                <a:solidFill>
                  <a:srgbClr val="BDC1C6"/>
                </a:solidFill>
                <a:effectLst/>
                <a:latin typeface="arial" panose="020B0604020202020204" pitchFamily="34" charset="0"/>
              </a:rPr>
              <a:t> hosting </a:t>
            </a:r>
            <a:r>
              <a:rPr lang="en-US" sz="4400" b="1" i="0" dirty="0" err="1">
                <a:solidFill>
                  <a:srgbClr val="BDC1C6"/>
                </a:solidFill>
                <a:effectLst/>
                <a:latin typeface="arial" panose="020B0604020202020204" pitchFamily="34" charset="0"/>
              </a:rPr>
              <a:t>firmaları</a:t>
            </a:r>
            <a:r>
              <a:rPr lang="en-US" sz="4400" b="1" i="0" dirty="0">
                <a:solidFill>
                  <a:srgbClr val="BDC1C6"/>
                </a:solidFill>
                <a:effectLst/>
                <a:latin typeface="arial" panose="020B0604020202020204" pitchFamily="34" charset="0"/>
              </a:rPr>
              <a:t> da </a:t>
            </a:r>
            <a:r>
              <a:rPr lang="en-US" sz="4400" b="1" i="0" dirty="0" err="1">
                <a:solidFill>
                  <a:srgbClr val="BDC1C6"/>
                </a:solidFill>
                <a:effectLst/>
                <a:latin typeface="arial" panose="020B0604020202020204" pitchFamily="34" charset="0"/>
              </a:rPr>
              <a:t>ücretsiz</a:t>
            </a:r>
            <a:r>
              <a:rPr lang="en-US" sz="4400" b="1" i="0" dirty="0">
                <a:solidFill>
                  <a:srgbClr val="BDC1C6"/>
                </a:solidFill>
                <a:effectLst/>
                <a:latin typeface="arial" panose="020B0604020202020204" pitchFamily="34" charset="0"/>
              </a:rPr>
              <a:t> SSL </a:t>
            </a:r>
            <a:r>
              <a:rPr lang="en-US" sz="4400" b="1" i="0" dirty="0" err="1">
                <a:solidFill>
                  <a:srgbClr val="BDC1C6"/>
                </a:solidFill>
                <a:effectLst/>
                <a:latin typeface="arial" panose="020B0604020202020204" pitchFamily="34" charset="0"/>
              </a:rPr>
              <a:t>hizmeti</a:t>
            </a:r>
            <a:r>
              <a:rPr lang="en-US" sz="4400" b="1" i="0" dirty="0">
                <a:solidFill>
                  <a:srgbClr val="BDC1C6"/>
                </a:solidFill>
                <a:effectLst/>
                <a:latin typeface="arial" panose="020B0604020202020204" pitchFamily="34" charset="0"/>
              </a:rPr>
              <a:t> </a:t>
            </a:r>
            <a:r>
              <a:rPr lang="en-US" sz="4400" b="1" i="0" dirty="0" err="1">
                <a:solidFill>
                  <a:srgbClr val="BDC1C6"/>
                </a:solidFill>
                <a:effectLst/>
                <a:latin typeface="arial" panose="020B0604020202020204" pitchFamily="34" charset="0"/>
              </a:rPr>
              <a:t>sunmaya</a:t>
            </a:r>
            <a:r>
              <a:rPr lang="en-US" sz="4400" b="1" i="0" dirty="0">
                <a:solidFill>
                  <a:srgbClr val="BDC1C6"/>
                </a:solidFill>
                <a:effectLst/>
                <a:latin typeface="arial" panose="020B0604020202020204" pitchFamily="34" charset="0"/>
              </a:rPr>
              <a:t> </a:t>
            </a:r>
            <a:r>
              <a:rPr lang="en-US" sz="4400" b="1" i="0" dirty="0" err="1">
                <a:solidFill>
                  <a:srgbClr val="BDC1C6"/>
                </a:solidFill>
                <a:effectLst/>
                <a:latin typeface="arial" panose="020B0604020202020204" pitchFamily="34" charset="0"/>
              </a:rPr>
              <a:t>başlamıştır</a:t>
            </a:r>
            <a:r>
              <a:rPr lang="en-US" sz="4400" b="0" i="0" dirty="0">
                <a:solidFill>
                  <a:srgbClr val="BDC1C6"/>
                </a:solidFill>
                <a:effectLst/>
                <a:latin typeface="arial" panose="020B0604020202020204" pitchFamily="34" charset="0"/>
              </a:rPr>
              <a:t>. </a:t>
            </a:r>
            <a:r>
              <a:rPr lang="en-US" sz="4400" b="0" i="0" dirty="0" err="1">
                <a:solidFill>
                  <a:srgbClr val="BDC1C6"/>
                </a:solidFill>
                <a:effectLst/>
                <a:latin typeface="arial" panose="020B0604020202020204" pitchFamily="34" charset="0"/>
              </a:rPr>
              <a:t>Ücretli</a:t>
            </a:r>
            <a:r>
              <a:rPr lang="en-US" sz="4400" b="0" i="0" dirty="0">
                <a:solidFill>
                  <a:srgbClr val="BDC1C6"/>
                </a:solidFill>
                <a:effectLst/>
                <a:latin typeface="arial" panose="020B0604020202020204" pitchFamily="34" charset="0"/>
              </a:rPr>
              <a:t> SSL </a:t>
            </a:r>
            <a:r>
              <a:rPr lang="en-US" sz="4400" b="0" i="0" dirty="0" err="1">
                <a:solidFill>
                  <a:srgbClr val="BDC1C6"/>
                </a:solidFill>
                <a:effectLst/>
                <a:latin typeface="arial" panose="020B0604020202020204" pitchFamily="34" charset="0"/>
              </a:rPr>
              <a:t>sertifikaları</a:t>
            </a:r>
            <a:r>
              <a:rPr lang="en-US" sz="4400" b="0" i="0" dirty="0">
                <a:solidFill>
                  <a:srgbClr val="BDC1C6"/>
                </a:solidFill>
                <a:effectLst/>
                <a:latin typeface="arial" panose="020B0604020202020204" pitchFamily="34" charset="0"/>
              </a:rPr>
              <a:t> </a:t>
            </a:r>
            <a:r>
              <a:rPr lang="en-US" sz="4400" b="0" i="0" dirty="0" err="1">
                <a:solidFill>
                  <a:srgbClr val="BDC1C6"/>
                </a:solidFill>
                <a:effectLst/>
                <a:latin typeface="arial" panose="020B0604020202020204" pitchFamily="34" charset="0"/>
              </a:rPr>
              <a:t>ise</a:t>
            </a:r>
            <a:r>
              <a:rPr lang="en-US" sz="4400" b="0" i="0" dirty="0">
                <a:solidFill>
                  <a:srgbClr val="BDC1C6"/>
                </a:solidFill>
                <a:effectLst/>
                <a:latin typeface="arial" panose="020B0604020202020204" pitchFamily="34" charset="0"/>
              </a:rPr>
              <a:t> hosting </a:t>
            </a:r>
            <a:r>
              <a:rPr lang="en-US" sz="4400" b="0" i="0" dirty="0" err="1">
                <a:solidFill>
                  <a:srgbClr val="BDC1C6"/>
                </a:solidFill>
                <a:effectLst/>
                <a:latin typeface="arial" panose="020B0604020202020204" pitchFamily="34" charset="0"/>
              </a:rPr>
              <a:t>firmaları</a:t>
            </a:r>
            <a:r>
              <a:rPr lang="en-US" sz="4400" b="0" i="0" dirty="0">
                <a:solidFill>
                  <a:srgbClr val="BDC1C6"/>
                </a:solidFill>
                <a:effectLst/>
                <a:latin typeface="arial" panose="020B0604020202020204" pitchFamily="34" charset="0"/>
              </a:rPr>
              <a:t> </a:t>
            </a:r>
            <a:r>
              <a:rPr lang="en-US" sz="4400" b="0" i="0" dirty="0" err="1">
                <a:solidFill>
                  <a:srgbClr val="BDC1C6"/>
                </a:solidFill>
                <a:effectLst/>
                <a:latin typeface="arial" panose="020B0604020202020204" pitchFamily="34" charset="0"/>
              </a:rPr>
              <a:t>tarafından</a:t>
            </a:r>
            <a:r>
              <a:rPr lang="en-US" sz="4400" b="0" i="0" dirty="0">
                <a:solidFill>
                  <a:srgbClr val="BDC1C6"/>
                </a:solidFill>
                <a:effectLst/>
                <a:latin typeface="arial" panose="020B0604020202020204" pitchFamily="34" charset="0"/>
              </a:rPr>
              <a:t> </a:t>
            </a:r>
            <a:r>
              <a:rPr lang="en-US" sz="4400" b="0" i="0" dirty="0" err="1">
                <a:solidFill>
                  <a:srgbClr val="BDC1C6"/>
                </a:solidFill>
                <a:effectLst/>
                <a:latin typeface="arial" panose="020B0604020202020204" pitchFamily="34" charset="0"/>
              </a:rPr>
              <a:t>sağlanmaktadır</a:t>
            </a:r>
            <a:r>
              <a:rPr lang="en-US" sz="4400" b="0" i="0" dirty="0">
                <a:solidFill>
                  <a:srgbClr val="BDC1C6"/>
                </a:solidFill>
                <a:effectLst/>
                <a:latin typeface="arial" panose="020B0604020202020204" pitchFamily="34" charset="0"/>
              </a:rPr>
              <a:t>.</a:t>
            </a:r>
          </a:p>
          <a:p>
            <a:pPr marL="0" lvl="0" indent="0" algn="l" rtl="0">
              <a:spcBef>
                <a:spcPts val="0"/>
              </a:spcBef>
              <a:spcAft>
                <a:spcPts val="0"/>
              </a:spcAft>
              <a:buClr>
                <a:schemeClr val="dk1"/>
              </a:buClr>
              <a:buSzPts val="1100"/>
              <a:buFont typeface="Arial"/>
              <a:buNone/>
            </a:pPr>
            <a:endParaRPr lang="tr-TR" sz="2800" b="0" i="0" dirty="0">
              <a:solidFill>
                <a:srgbClr val="666666"/>
              </a:solidFill>
              <a:effectLst/>
              <a:latin typeface="Rubik"/>
            </a:endParaRPr>
          </a:p>
          <a:p>
            <a:pPr marL="0" lvl="0" indent="0" algn="l" rtl="0">
              <a:spcBef>
                <a:spcPts val="0"/>
              </a:spcBef>
              <a:spcAft>
                <a:spcPts val="0"/>
              </a:spcAft>
              <a:buClr>
                <a:schemeClr val="dk1"/>
              </a:buClr>
              <a:buSzPts val="1100"/>
              <a:buFont typeface="Arial"/>
              <a:buNone/>
            </a:pPr>
            <a:endParaRPr lang="tr-TR" sz="2800" b="0" i="0" dirty="0">
              <a:solidFill>
                <a:srgbClr val="666666"/>
              </a:solidFill>
              <a:effectLst/>
              <a:highlight>
                <a:schemeClr val="lt1"/>
              </a:highlight>
              <a:latin typeface="Rubik"/>
            </a:endParaRPr>
          </a:p>
          <a:p>
            <a:pPr marL="0" lvl="0" indent="0" algn="l" rtl="0">
              <a:spcBef>
                <a:spcPts val="0"/>
              </a:spcBef>
              <a:spcAft>
                <a:spcPts val="0"/>
              </a:spcAft>
              <a:buClr>
                <a:schemeClr val="dk1"/>
              </a:buClr>
              <a:buSzPts val="1100"/>
              <a:buFont typeface="Arial"/>
              <a:buNone/>
            </a:pPr>
            <a:endParaRPr lang="tr-TR" sz="1450" dirty="0">
              <a:solidFill>
                <a:srgbClr val="373A3C"/>
              </a:solidFill>
              <a:highlight>
                <a:schemeClr val="lt1"/>
              </a:highlight>
            </a:endParaRPr>
          </a:p>
          <a:p>
            <a:pPr marL="0" lvl="0" indent="0" algn="l" rtl="0">
              <a:spcBef>
                <a:spcPts val="0"/>
              </a:spcBef>
              <a:spcAft>
                <a:spcPts val="0"/>
              </a:spcAft>
              <a:buClr>
                <a:schemeClr val="dk1"/>
              </a:buClr>
              <a:buSzPts val="1100"/>
              <a:buFont typeface="Arial"/>
              <a:buNone/>
            </a:pPr>
            <a:r>
              <a:rPr lang="tr-TR" sz="1450" dirty="0">
                <a:solidFill>
                  <a:srgbClr val="373A3C"/>
                </a:solidFill>
                <a:highlight>
                  <a:schemeClr val="lt1"/>
                </a:highlight>
              </a:rPr>
              <a:t>HTTP (TCP 80): </a:t>
            </a:r>
            <a:r>
              <a:rPr lang="tr-TR" sz="1450" dirty="0" err="1">
                <a:solidFill>
                  <a:srgbClr val="373A3C"/>
                </a:solidFill>
                <a:highlight>
                  <a:schemeClr val="lt1"/>
                </a:highlight>
              </a:rPr>
              <a:t>Hypertext</a:t>
            </a:r>
            <a:r>
              <a:rPr lang="tr-TR" sz="1450" dirty="0">
                <a:solidFill>
                  <a:srgbClr val="373A3C"/>
                </a:solidFill>
                <a:highlight>
                  <a:schemeClr val="lt1"/>
                </a:highlight>
              </a:rPr>
              <a:t> Transfer Protocol is </a:t>
            </a:r>
            <a:r>
              <a:rPr lang="tr-TR" sz="1450" dirty="0" err="1">
                <a:solidFill>
                  <a:srgbClr val="373A3C"/>
                </a:solidFill>
                <a:highlight>
                  <a:schemeClr val="lt1"/>
                </a:highlight>
              </a:rPr>
              <a:t>used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manage</a:t>
            </a:r>
            <a:r>
              <a:rPr lang="tr-TR" sz="1450" dirty="0">
                <a:solidFill>
                  <a:srgbClr val="373A3C"/>
                </a:solidFill>
                <a:highlight>
                  <a:schemeClr val="lt1"/>
                </a:highlight>
              </a:rPr>
              <a:t> </a:t>
            </a:r>
            <a:r>
              <a:rPr lang="tr-TR" sz="1450" dirty="0" err="1">
                <a:solidFill>
                  <a:srgbClr val="373A3C"/>
                </a:solidFill>
                <a:highlight>
                  <a:schemeClr val="lt1"/>
                </a:highlight>
              </a:rPr>
              <a:t>communications</a:t>
            </a:r>
            <a:r>
              <a:rPr lang="tr-TR" sz="1450" dirty="0">
                <a:solidFill>
                  <a:srgbClr val="373A3C"/>
                </a:solidFill>
                <a:highlight>
                  <a:schemeClr val="lt1"/>
                </a:highlight>
              </a:rPr>
              <a:t> </a:t>
            </a:r>
            <a:r>
              <a:rPr lang="tr-TR" sz="1450" dirty="0" err="1">
                <a:solidFill>
                  <a:srgbClr val="373A3C"/>
                </a:solidFill>
                <a:highlight>
                  <a:schemeClr val="lt1"/>
                </a:highlight>
              </a:rPr>
              <a:t>between</a:t>
            </a:r>
            <a:r>
              <a:rPr lang="tr-TR" sz="1450" dirty="0">
                <a:solidFill>
                  <a:srgbClr val="373A3C"/>
                </a:solidFill>
                <a:highlight>
                  <a:schemeClr val="lt1"/>
                </a:highlight>
              </a:rPr>
              <a:t> web </a:t>
            </a:r>
            <a:r>
              <a:rPr lang="tr-TR" sz="1450" dirty="0" err="1">
                <a:solidFill>
                  <a:srgbClr val="373A3C"/>
                </a:solidFill>
                <a:highlight>
                  <a:schemeClr val="lt1"/>
                </a:highlight>
              </a:rPr>
              <a:t>browsers</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web </a:t>
            </a:r>
            <a:r>
              <a:rPr lang="tr-TR" sz="1450" dirty="0" err="1">
                <a:solidFill>
                  <a:srgbClr val="373A3C"/>
                </a:solidFill>
                <a:highlight>
                  <a:schemeClr val="lt1"/>
                </a:highlight>
              </a:rPr>
              <a:t>servers</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opens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right</a:t>
            </a:r>
            <a:r>
              <a:rPr lang="tr-TR" sz="1450" dirty="0">
                <a:solidFill>
                  <a:srgbClr val="373A3C"/>
                </a:solidFill>
                <a:highlight>
                  <a:schemeClr val="lt1"/>
                </a:highlight>
              </a:rPr>
              <a:t> </a:t>
            </a:r>
            <a:r>
              <a:rPr lang="tr-TR" sz="1450" dirty="0" err="1">
                <a:solidFill>
                  <a:srgbClr val="373A3C"/>
                </a:solidFill>
                <a:highlight>
                  <a:schemeClr val="lt1"/>
                </a:highlight>
              </a:rPr>
              <a:t>resources</a:t>
            </a:r>
            <a:r>
              <a:rPr lang="tr-TR" sz="1450" dirty="0">
                <a:solidFill>
                  <a:srgbClr val="373A3C"/>
                </a:solidFill>
                <a:highlight>
                  <a:schemeClr val="lt1"/>
                </a:highlight>
              </a:rPr>
              <a:t> </a:t>
            </a:r>
            <a:r>
              <a:rPr lang="tr-TR" sz="1450" dirty="0" err="1">
                <a:solidFill>
                  <a:srgbClr val="373A3C"/>
                </a:solidFill>
                <a:highlight>
                  <a:schemeClr val="lt1"/>
                </a:highlight>
              </a:rPr>
              <a:t>when</a:t>
            </a:r>
            <a:r>
              <a:rPr lang="tr-TR" sz="1450" dirty="0">
                <a:solidFill>
                  <a:srgbClr val="373A3C"/>
                </a:solidFill>
                <a:highlight>
                  <a:schemeClr val="lt1"/>
                </a:highlight>
              </a:rPr>
              <a:t> </a:t>
            </a:r>
            <a:r>
              <a:rPr lang="tr-TR" sz="1450" dirty="0" err="1">
                <a:solidFill>
                  <a:srgbClr val="373A3C"/>
                </a:solidFill>
                <a:highlight>
                  <a:schemeClr val="lt1"/>
                </a:highlight>
              </a:rPr>
              <a:t>you</a:t>
            </a:r>
            <a:r>
              <a:rPr lang="tr-TR" sz="1450" dirty="0">
                <a:solidFill>
                  <a:srgbClr val="373A3C"/>
                </a:solidFill>
                <a:highlight>
                  <a:schemeClr val="lt1"/>
                </a:highlight>
              </a:rPr>
              <a:t> </a:t>
            </a:r>
            <a:r>
              <a:rPr lang="tr-TR" sz="1450" dirty="0" err="1">
                <a:solidFill>
                  <a:srgbClr val="373A3C"/>
                </a:solidFill>
                <a:highlight>
                  <a:schemeClr val="lt1"/>
                </a:highlight>
              </a:rPr>
              <a:t>click</a:t>
            </a:r>
            <a:r>
              <a:rPr lang="tr-TR" sz="1450" dirty="0">
                <a:solidFill>
                  <a:srgbClr val="373A3C"/>
                </a:solidFill>
                <a:highlight>
                  <a:schemeClr val="lt1"/>
                </a:highlight>
              </a:rPr>
              <a:t> a link, </a:t>
            </a:r>
            <a:r>
              <a:rPr lang="tr-TR" sz="1450" dirty="0" err="1">
                <a:solidFill>
                  <a:srgbClr val="373A3C"/>
                </a:solidFill>
                <a:highlight>
                  <a:schemeClr val="lt1"/>
                </a:highlight>
              </a:rPr>
              <a:t>wherever</a:t>
            </a:r>
            <a:r>
              <a:rPr lang="tr-TR" sz="1450" dirty="0">
                <a:solidFill>
                  <a:srgbClr val="373A3C"/>
                </a:solidFill>
                <a:highlight>
                  <a:schemeClr val="lt1"/>
                </a:highlight>
              </a:rPr>
              <a:t> </a:t>
            </a:r>
            <a:r>
              <a:rPr lang="tr-TR" sz="1450" dirty="0" err="1">
                <a:solidFill>
                  <a:srgbClr val="373A3C"/>
                </a:solidFill>
                <a:highlight>
                  <a:schemeClr val="lt1"/>
                </a:highlight>
              </a:rPr>
              <a:t>that</a:t>
            </a:r>
            <a:r>
              <a:rPr lang="tr-TR" sz="1450" dirty="0">
                <a:solidFill>
                  <a:srgbClr val="373A3C"/>
                </a:solidFill>
                <a:highlight>
                  <a:schemeClr val="lt1"/>
                </a:highlight>
              </a:rPr>
              <a:t> </a:t>
            </a:r>
            <a:r>
              <a:rPr lang="tr-TR" sz="1450" dirty="0" err="1">
                <a:solidFill>
                  <a:srgbClr val="373A3C"/>
                </a:solidFill>
                <a:highlight>
                  <a:schemeClr val="lt1"/>
                </a:highlight>
              </a:rPr>
              <a:t>resource</a:t>
            </a:r>
            <a:r>
              <a:rPr lang="tr-TR" sz="1450" dirty="0">
                <a:solidFill>
                  <a:srgbClr val="373A3C"/>
                </a:solidFill>
                <a:highlight>
                  <a:schemeClr val="lt1"/>
                </a:highlight>
              </a:rPr>
              <a:t> </a:t>
            </a:r>
            <a:r>
              <a:rPr lang="tr-TR" sz="1450" dirty="0" err="1">
                <a:solidFill>
                  <a:srgbClr val="373A3C"/>
                </a:solidFill>
                <a:highlight>
                  <a:schemeClr val="lt1"/>
                </a:highlight>
              </a:rPr>
              <a:t>may</a:t>
            </a:r>
            <a:r>
              <a:rPr lang="tr-TR" sz="1450" dirty="0">
                <a:solidFill>
                  <a:srgbClr val="373A3C"/>
                </a:solidFill>
                <a:highlight>
                  <a:schemeClr val="lt1"/>
                </a:highlight>
              </a:rPr>
              <a:t> </a:t>
            </a:r>
            <a:r>
              <a:rPr lang="tr-TR" sz="1450" dirty="0" err="1">
                <a:solidFill>
                  <a:srgbClr val="373A3C"/>
                </a:solidFill>
                <a:highlight>
                  <a:schemeClr val="lt1"/>
                </a:highlight>
              </a:rPr>
              <a:t>reside</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spcBef>
                <a:spcPts val="0"/>
              </a:spcBef>
              <a:spcAft>
                <a:spcPts val="0"/>
              </a:spcAft>
              <a:buClr>
                <a:schemeClr val="dk1"/>
              </a:buClr>
              <a:buSzPts val="1100"/>
              <a:buFont typeface="Arial"/>
              <a:buNone/>
            </a:pPr>
            <a:endParaRPr sz="1450" dirty="0">
              <a:solidFill>
                <a:srgbClr val="373A3C"/>
              </a:solidFill>
              <a:highlight>
                <a:schemeClr val="lt1"/>
              </a:highlight>
            </a:endParaRPr>
          </a:p>
          <a:p>
            <a:pPr marL="0" lvl="0" indent="0" algn="l" rtl="0">
              <a:spcBef>
                <a:spcPts val="0"/>
              </a:spcBef>
              <a:spcAft>
                <a:spcPts val="0"/>
              </a:spcAft>
              <a:buClr>
                <a:schemeClr val="dk1"/>
              </a:buClr>
              <a:buSzPts val="1100"/>
              <a:buFont typeface="Arial"/>
              <a:buNone/>
            </a:pPr>
            <a:r>
              <a:rPr lang="tr-TR" sz="1450" dirty="0">
                <a:solidFill>
                  <a:srgbClr val="373A3C"/>
                </a:solidFill>
                <a:highlight>
                  <a:schemeClr val="lt1"/>
                </a:highlight>
              </a:rPr>
              <a:t>HTTPS (TCP 4743): </a:t>
            </a:r>
            <a:r>
              <a:rPr lang="tr-TR" sz="1450" dirty="0" err="1">
                <a:solidFill>
                  <a:srgbClr val="373A3C"/>
                </a:solidFill>
                <a:highlight>
                  <a:schemeClr val="lt1"/>
                </a:highlight>
              </a:rPr>
              <a:t>Hypertext</a:t>
            </a:r>
            <a:r>
              <a:rPr lang="tr-TR" sz="1450" dirty="0">
                <a:solidFill>
                  <a:srgbClr val="373A3C"/>
                </a:solidFill>
                <a:highlight>
                  <a:schemeClr val="lt1"/>
                </a:highlight>
              </a:rPr>
              <a:t> Transfer Protocol </a:t>
            </a:r>
            <a:r>
              <a:rPr lang="tr-TR" sz="1450" dirty="0" err="1">
                <a:solidFill>
                  <a:srgbClr val="373A3C"/>
                </a:solidFill>
                <a:highlight>
                  <a:schemeClr val="lt1"/>
                </a:highlight>
              </a:rPr>
              <a:t>Secure</a:t>
            </a:r>
            <a:r>
              <a:rPr lang="tr-TR" sz="1450" dirty="0">
                <a:solidFill>
                  <a:srgbClr val="373A3C"/>
                </a:solidFill>
                <a:highlight>
                  <a:schemeClr val="lt1"/>
                </a:highlight>
              </a:rPr>
              <a:t> is </a:t>
            </a:r>
            <a:r>
              <a:rPr lang="tr-TR" sz="1450" dirty="0" err="1">
                <a:solidFill>
                  <a:srgbClr val="373A3C"/>
                </a:solidFill>
                <a:highlight>
                  <a:schemeClr val="lt1"/>
                </a:highlight>
              </a:rPr>
              <a:t>also</a:t>
            </a:r>
            <a:r>
              <a:rPr lang="tr-TR" sz="1450" dirty="0">
                <a:solidFill>
                  <a:srgbClr val="373A3C"/>
                </a:solidFill>
                <a:highlight>
                  <a:schemeClr val="lt1"/>
                </a:highlight>
              </a:rPr>
              <a:t> </a:t>
            </a:r>
            <a:r>
              <a:rPr lang="tr-TR" sz="1450" dirty="0" err="1">
                <a:solidFill>
                  <a:srgbClr val="373A3C"/>
                </a:solidFill>
                <a:highlight>
                  <a:schemeClr val="lt1"/>
                </a:highlight>
              </a:rPr>
              <a:t>known</a:t>
            </a:r>
            <a:r>
              <a:rPr lang="tr-TR" sz="1450" dirty="0">
                <a:solidFill>
                  <a:srgbClr val="373A3C"/>
                </a:solidFill>
                <a:highlight>
                  <a:schemeClr val="lt1"/>
                </a:highlight>
              </a:rPr>
              <a:t> as a </a:t>
            </a:r>
            <a:r>
              <a:rPr lang="tr-TR" sz="1450" dirty="0" err="1">
                <a:solidFill>
                  <a:srgbClr val="373A3C"/>
                </a:solidFill>
                <a:highlight>
                  <a:schemeClr val="lt1"/>
                </a:highlight>
              </a:rPr>
              <a:t>secure</a:t>
            </a:r>
            <a:r>
              <a:rPr lang="tr-TR" sz="1450" dirty="0">
                <a:solidFill>
                  <a:srgbClr val="373A3C"/>
                </a:solidFill>
                <a:highlight>
                  <a:schemeClr val="lt1"/>
                </a:highlight>
              </a:rPr>
              <a:t> </a:t>
            </a:r>
            <a:r>
              <a:rPr lang="tr-TR" sz="1450" dirty="0" err="1">
                <a:solidFill>
                  <a:srgbClr val="373A3C"/>
                </a:solidFill>
                <a:highlight>
                  <a:schemeClr val="lt1"/>
                </a:highlight>
              </a:rPr>
              <a:t>Hypertext</a:t>
            </a:r>
            <a:r>
              <a:rPr lang="tr-TR" sz="1450" dirty="0">
                <a:solidFill>
                  <a:srgbClr val="373A3C"/>
                </a:solidFill>
                <a:highlight>
                  <a:schemeClr val="lt1"/>
                </a:highlight>
              </a:rPr>
              <a:t> Transfer Protocol. </a:t>
            </a:r>
            <a:r>
              <a:rPr lang="tr-TR" sz="1450" dirty="0" err="1">
                <a:solidFill>
                  <a:srgbClr val="373A3C"/>
                </a:solidFill>
                <a:highlight>
                  <a:schemeClr val="lt1"/>
                </a:highlight>
              </a:rPr>
              <a:t>It</a:t>
            </a:r>
            <a:r>
              <a:rPr lang="tr-TR" sz="1450" dirty="0">
                <a:solidFill>
                  <a:srgbClr val="373A3C"/>
                </a:solidFill>
                <a:highlight>
                  <a:schemeClr val="lt1"/>
                </a:highlight>
              </a:rPr>
              <a:t> </a:t>
            </a:r>
            <a:r>
              <a:rPr lang="tr-TR" sz="1450" dirty="0" err="1">
                <a:solidFill>
                  <a:srgbClr val="373A3C"/>
                </a:solidFill>
                <a:highlight>
                  <a:schemeClr val="lt1"/>
                </a:highlight>
              </a:rPr>
              <a:t>uses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Secure</a:t>
            </a:r>
            <a:r>
              <a:rPr lang="tr-TR" sz="1450" dirty="0">
                <a:solidFill>
                  <a:srgbClr val="373A3C"/>
                </a:solidFill>
                <a:highlight>
                  <a:schemeClr val="lt1"/>
                </a:highlight>
              </a:rPr>
              <a:t> </a:t>
            </a:r>
            <a:r>
              <a:rPr lang="tr-TR" sz="1450" dirty="0" err="1">
                <a:solidFill>
                  <a:srgbClr val="373A3C"/>
                </a:solidFill>
                <a:highlight>
                  <a:schemeClr val="lt1"/>
                </a:highlight>
              </a:rPr>
              <a:t>Socket</a:t>
            </a:r>
            <a:r>
              <a:rPr lang="tr-TR" sz="1450" dirty="0">
                <a:solidFill>
                  <a:srgbClr val="373A3C"/>
                </a:solidFill>
                <a:highlight>
                  <a:schemeClr val="lt1"/>
                </a:highlight>
              </a:rPr>
              <a:t> </a:t>
            </a:r>
            <a:r>
              <a:rPr lang="tr-TR" sz="1450" dirty="0" err="1">
                <a:solidFill>
                  <a:srgbClr val="373A3C"/>
                </a:solidFill>
                <a:highlight>
                  <a:schemeClr val="lt1"/>
                </a:highlight>
              </a:rPr>
              <a:t>Layer</a:t>
            </a:r>
            <a:r>
              <a:rPr lang="tr-TR" sz="1450" dirty="0">
                <a:solidFill>
                  <a:srgbClr val="373A3C"/>
                </a:solidFill>
                <a:highlight>
                  <a:schemeClr val="lt1"/>
                </a:highlight>
              </a:rPr>
              <a:t> (SSL). </a:t>
            </a:r>
            <a:r>
              <a:rPr lang="tr-TR" sz="1450" dirty="0" err="1">
                <a:solidFill>
                  <a:srgbClr val="373A3C"/>
                </a:solidFill>
                <a:highlight>
                  <a:schemeClr val="lt1"/>
                </a:highlight>
              </a:rPr>
              <a:t>It</a:t>
            </a:r>
            <a:r>
              <a:rPr lang="tr-TR" sz="1450" dirty="0">
                <a:solidFill>
                  <a:srgbClr val="373A3C"/>
                </a:solidFill>
                <a:highlight>
                  <a:schemeClr val="lt1"/>
                </a:highlight>
              </a:rPr>
              <a:t> is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secure</a:t>
            </a:r>
            <a:r>
              <a:rPr lang="tr-TR" sz="1450" dirty="0">
                <a:solidFill>
                  <a:srgbClr val="373A3C"/>
                </a:solidFill>
                <a:highlight>
                  <a:schemeClr val="lt1"/>
                </a:highlight>
              </a:rPr>
              <a:t> </a:t>
            </a:r>
            <a:r>
              <a:rPr lang="tr-TR" sz="1450" dirty="0" err="1">
                <a:solidFill>
                  <a:srgbClr val="373A3C"/>
                </a:solidFill>
                <a:highlight>
                  <a:schemeClr val="lt1"/>
                </a:highlight>
              </a:rPr>
              <a:t>version</a:t>
            </a:r>
            <a:r>
              <a:rPr lang="tr-TR" sz="1450" dirty="0">
                <a:solidFill>
                  <a:srgbClr val="373A3C"/>
                </a:solidFill>
                <a:highlight>
                  <a:schemeClr val="lt1"/>
                </a:highlight>
              </a:rPr>
              <a:t> of </a:t>
            </a:r>
            <a:r>
              <a:rPr lang="tr-TR" sz="1450" dirty="0" err="1">
                <a:solidFill>
                  <a:srgbClr val="373A3C"/>
                </a:solidFill>
                <a:highlight>
                  <a:schemeClr val="lt1"/>
                </a:highlight>
              </a:rPr>
              <a:t>the</a:t>
            </a:r>
            <a:r>
              <a:rPr lang="tr-TR" sz="1450" dirty="0">
                <a:solidFill>
                  <a:srgbClr val="373A3C"/>
                </a:solidFill>
                <a:highlight>
                  <a:schemeClr val="lt1"/>
                </a:highlight>
              </a:rPr>
              <a:t> HTTP </a:t>
            </a:r>
            <a:r>
              <a:rPr lang="tr-TR" sz="1450" dirty="0" err="1">
                <a:solidFill>
                  <a:srgbClr val="373A3C"/>
                </a:solidFill>
                <a:highlight>
                  <a:schemeClr val="lt1"/>
                </a:highlight>
              </a:rPr>
              <a:t>that</a:t>
            </a:r>
            <a:r>
              <a:rPr lang="tr-TR" sz="1450" dirty="0">
                <a:solidFill>
                  <a:srgbClr val="373A3C"/>
                </a:solidFill>
                <a:highlight>
                  <a:schemeClr val="lt1"/>
                </a:highlight>
              </a:rPr>
              <a:t> </a:t>
            </a:r>
            <a:r>
              <a:rPr lang="tr-TR" sz="1450" dirty="0" err="1">
                <a:solidFill>
                  <a:srgbClr val="373A3C"/>
                </a:solidFill>
                <a:highlight>
                  <a:schemeClr val="lt1"/>
                </a:highlight>
              </a:rPr>
              <a:t>arms</a:t>
            </a:r>
            <a:r>
              <a:rPr lang="tr-TR" sz="1450" dirty="0">
                <a:solidFill>
                  <a:srgbClr val="373A3C"/>
                </a:solidFill>
                <a:highlight>
                  <a:schemeClr val="lt1"/>
                </a:highlight>
              </a:rPr>
              <a:t> us </a:t>
            </a:r>
            <a:r>
              <a:rPr lang="tr-TR" sz="1450" dirty="0" err="1">
                <a:solidFill>
                  <a:srgbClr val="373A3C"/>
                </a:solidFill>
                <a:highlight>
                  <a:schemeClr val="lt1"/>
                </a:highlight>
              </a:rPr>
              <a:t>with</a:t>
            </a:r>
            <a:r>
              <a:rPr lang="tr-TR" sz="1450" dirty="0">
                <a:solidFill>
                  <a:srgbClr val="373A3C"/>
                </a:solidFill>
                <a:highlight>
                  <a:schemeClr val="lt1"/>
                </a:highlight>
              </a:rPr>
              <a:t> a </a:t>
            </a:r>
            <a:r>
              <a:rPr lang="tr-TR" sz="1450" dirty="0" err="1">
                <a:solidFill>
                  <a:srgbClr val="373A3C"/>
                </a:solidFill>
                <a:highlight>
                  <a:schemeClr val="lt1"/>
                </a:highlight>
              </a:rPr>
              <a:t>whole</a:t>
            </a:r>
            <a:r>
              <a:rPr lang="tr-TR" sz="1450" dirty="0">
                <a:solidFill>
                  <a:srgbClr val="373A3C"/>
                </a:solidFill>
                <a:highlight>
                  <a:schemeClr val="lt1"/>
                </a:highlight>
              </a:rPr>
              <a:t> </a:t>
            </a:r>
            <a:r>
              <a:rPr lang="tr-TR" sz="1450" dirty="0" err="1">
                <a:solidFill>
                  <a:srgbClr val="373A3C"/>
                </a:solidFill>
                <a:highlight>
                  <a:schemeClr val="lt1"/>
                </a:highlight>
              </a:rPr>
              <a:t>bunch</a:t>
            </a:r>
            <a:r>
              <a:rPr lang="tr-TR" sz="1450" dirty="0">
                <a:solidFill>
                  <a:srgbClr val="373A3C"/>
                </a:solidFill>
                <a:highlight>
                  <a:schemeClr val="lt1"/>
                </a:highlight>
              </a:rPr>
              <a:t> of </a:t>
            </a:r>
            <a:r>
              <a:rPr lang="tr-TR" sz="1450" dirty="0" err="1">
                <a:solidFill>
                  <a:srgbClr val="373A3C"/>
                </a:solidFill>
                <a:highlight>
                  <a:schemeClr val="lt1"/>
                </a:highlight>
              </a:rPr>
              <a:t>security</a:t>
            </a:r>
            <a:r>
              <a:rPr lang="tr-TR" sz="1450" dirty="0">
                <a:solidFill>
                  <a:srgbClr val="373A3C"/>
                </a:solidFill>
                <a:highlight>
                  <a:schemeClr val="lt1"/>
                </a:highlight>
              </a:rPr>
              <a:t> </a:t>
            </a:r>
            <a:r>
              <a:rPr lang="tr-TR" sz="1450" dirty="0" err="1">
                <a:solidFill>
                  <a:srgbClr val="373A3C"/>
                </a:solidFill>
                <a:highlight>
                  <a:schemeClr val="lt1"/>
                </a:highlight>
              </a:rPr>
              <a:t>tools</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keeping</a:t>
            </a:r>
            <a:r>
              <a:rPr lang="tr-TR" sz="1450" dirty="0">
                <a:solidFill>
                  <a:srgbClr val="373A3C"/>
                </a:solidFill>
                <a:highlight>
                  <a:schemeClr val="lt1"/>
                </a:highlight>
              </a:rPr>
              <a:t> </a:t>
            </a:r>
            <a:r>
              <a:rPr lang="tr-TR" sz="1450" dirty="0" err="1">
                <a:solidFill>
                  <a:srgbClr val="373A3C"/>
                </a:solidFill>
                <a:highlight>
                  <a:schemeClr val="lt1"/>
                </a:highlight>
              </a:rPr>
              <a:t>transactions</a:t>
            </a:r>
            <a:r>
              <a:rPr lang="tr-TR" sz="1450" dirty="0">
                <a:solidFill>
                  <a:srgbClr val="373A3C"/>
                </a:solidFill>
                <a:highlight>
                  <a:schemeClr val="lt1"/>
                </a:highlight>
              </a:rPr>
              <a:t> </a:t>
            </a:r>
            <a:r>
              <a:rPr lang="tr-TR" sz="1450" dirty="0" err="1">
                <a:solidFill>
                  <a:srgbClr val="373A3C"/>
                </a:solidFill>
                <a:highlight>
                  <a:schemeClr val="lt1"/>
                </a:highlight>
              </a:rPr>
              <a:t>between</a:t>
            </a:r>
            <a:r>
              <a:rPr lang="tr-TR" sz="1450" dirty="0">
                <a:solidFill>
                  <a:srgbClr val="373A3C"/>
                </a:solidFill>
                <a:highlight>
                  <a:schemeClr val="lt1"/>
                </a:highlight>
              </a:rPr>
              <a:t> web </a:t>
            </a:r>
            <a:r>
              <a:rPr lang="tr-TR" sz="1450" dirty="0" err="1">
                <a:solidFill>
                  <a:srgbClr val="373A3C"/>
                </a:solidFill>
                <a:highlight>
                  <a:schemeClr val="lt1"/>
                </a:highlight>
              </a:rPr>
              <a:t>browsers</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servers</a:t>
            </a:r>
            <a:r>
              <a:rPr lang="tr-TR" sz="1450" dirty="0">
                <a:solidFill>
                  <a:srgbClr val="373A3C"/>
                </a:solidFill>
                <a:highlight>
                  <a:schemeClr val="lt1"/>
                </a:highlight>
              </a:rPr>
              <a:t> </a:t>
            </a:r>
            <a:r>
              <a:rPr lang="tr-TR" sz="1450" dirty="0" err="1">
                <a:solidFill>
                  <a:srgbClr val="373A3C"/>
                </a:solidFill>
                <a:highlight>
                  <a:schemeClr val="lt1"/>
                </a:highlight>
              </a:rPr>
              <a:t>secure</a:t>
            </a:r>
            <a:r>
              <a:rPr lang="tr-TR" sz="1450" dirty="0">
                <a:solidFill>
                  <a:srgbClr val="373A3C"/>
                </a:solidFill>
                <a:highlight>
                  <a:schemeClr val="lt1"/>
                </a:highlight>
              </a:rPr>
              <a:t>. </a:t>
            </a:r>
            <a:r>
              <a:rPr lang="tr-TR" sz="1450" dirty="0" err="1">
                <a:solidFill>
                  <a:srgbClr val="373A3C"/>
                </a:solidFill>
                <a:highlight>
                  <a:schemeClr val="lt1"/>
                </a:highlight>
              </a:rPr>
              <a:t>It</a:t>
            </a:r>
            <a:r>
              <a:rPr lang="tr-TR" sz="1450" dirty="0">
                <a:solidFill>
                  <a:srgbClr val="373A3C"/>
                </a:solidFill>
                <a:highlight>
                  <a:schemeClr val="lt1"/>
                </a:highlight>
              </a:rPr>
              <a:t> is </a:t>
            </a:r>
            <a:r>
              <a:rPr lang="tr-TR" sz="1450" dirty="0" err="1">
                <a:solidFill>
                  <a:srgbClr val="373A3C"/>
                </a:solidFill>
                <a:highlight>
                  <a:schemeClr val="lt1"/>
                </a:highlight>
              </a:rPr>
              <a:t>what</a:t>
            </a:r>
            <a:r>
              <a:rPr lang="tr-TR" sz="1450" dirty="0">
                <a:solidFill>
                  <a:srgbClr val="373A3C"/>
                </a:solidFill>
                <a:highlight>
                  <a:schemeClr val="lt1"/>
                </a:highlight>
              </a:rPr>
              <a:t> </a:t>
            </a:r>
            <a:r>
              <a:rPr lang="tr-TR" sz="1450" dirty="0" err="1">
                <a:solidFill>
                  <a:srgbClr val="373A3C"/>
                </a:solidFill>
                <a:highlight>
                  <a:schemeClr val="lt1"/>
                </a:highlight>
              </a:rPr>
              <a:t>our</a:t>
            </a:r>
            <a:r>
              <a:rPr lang="tr-TR" sz="1450" dirty="0">
                <a:solidFill>
                  <a:srgbClr val="373A3C"/>
                </a:solidFill>
                <a:highlight>
                  <a:schemeClr val="lt1"/>
                </a:highlight>
              </a:rPr>
              <a:t> browser </a:t>
            </a:r>
            <a:r>
              <a:rPr lang="tr-TR" sz="1450" dirty="0" err="1">
                <a:solidFill>
                  <a:srgbClr val="373A3C"/>
                </a:solidFill>
                <a:highlight>
                  <a:schemeClr val="lt1"/>
                </a:highlight>
              </a:rPr>
              <a:t>needs</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fill</a:t>
            </a:r>
            <a:r>
              <a:rPr lang="tr-TR" sz="1450" dirty="0">
                <a:solidFill>
                  <a:srgbClr val="373A3C"/>
                </a:solidFill>
                <a:highlight>
                  <a:schemeClr val="lt1"/>
                </a:highlight>
              </a:rPr>
              <a:t> </a:t>
            </a:r>
            <a:r>
              <a:rPr lang="tr-TR" sz="1450" dirty="0" err="1">
                <a:solidFill>
                  <a:srgbClr val="373A3C"/>
                </a:solidFill>
                <a:highlight>
                  <a:schemeClr val="lt1"/>
                </a:highlight>
              </a:rPr>
              <a:t>out</a:t>
            </a:r>
            <a:r>
              <a:rPr lang="tr-TR" sz="1450" dirty="0">
                <a:solidFill>
                  <a:srgbClr val="373A3C"/>
                </a:solidFill>
                <a:highlight>
                  <a:schemeClr val="lt1"/>
                </a:highlight>
              </a:rPr>
              <a:t> </a:t>
            </a:r>
            <a:r>
              <a:rPr lang="tr-TR" sz="1450" dirty="0" err="1">
                <a:solidFill>
                  <a:srgbClr val="373A3C"/>
                </a:solidFill>
                <a:highlight>
                  <a:schemeClr val="lt1"/>
                </a:highlight>
              </a:rPr>
              <a:t>forms</a:t>
            </a:r>
            <a:r>
              <a:rPr lang="tr-TR" sz="1450" dirty="0">
                <a:solidFill>
                  <a:srgbClr val="373A3C"/>
                </a:solidFill>
                <a:highlight>
                  <a:schemeClr val="lt1"/>
                </a:highlight>
              </a:rPr>
              <a:t>, </a:t>
            </a:r>
            <a:r>
              <a:rPr lang="tr-TR" sz="1450" dirty="0" err="1">
                <a:solidFill>
                  <a:srgbClr val="373A3C"/>
                </a:solidFill>
                <a:highlight>
                  <a:schemeClr val="lt1"/>
                </a:highlight>
              </a:rPr>
              <a:t>sign</a:t>
            </a:r>
            <a:r>
              <a:rPr lang="tr-TR" sz="1450" dirty="0">
                <a:solidFill>
                  <a:srgbClr val="373A3C"/>
                </a:solidFill>
                <a:highlight>
                  <a:schemeClr val="lt1"/>
                </a:highlight>
              </a:rPr>
              <a:t> in, </a:t>
            </a:r>
            <a:r>
              <a:rPr lang="tr-TR" sz="1450" dirty="0" err="1">
                <a:solidFill>
                  <a:srgbClr val="373A3C"/>
                </a:solidFill>
                <a:highlight>
                  <a:schemeClr val="lt1"/>
                </a:highlight>
              </a:rPr>
              <a:t>authenticate</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encrypt</a:t>
            </a:r>
            <a:r>
              <a:rPr lang="tr-TR" sz="1450" dirty="0">
                <a:solidFill>
                  <a:srgbClr val="373A3C"/>
                </a:solidFill>
                <a:highlight>
                  <a:schemeClr val="lt1"/>
                </a:highlight>
              </a:rPr>
              <a:t> an HTTP </a:t>
            </a:r>
            <a:r>
              <a:rPr lang="tr-TR" sz="1450" dirty="0" err="1">
                <a:solidFill>
                  <a:srgbClr val="373A3C"/>
                </a:solidFill>
                <a:highlight>
                  <a:schemeClr val="lt1"/>
                </a:highlight>
              </a:rPr>
              <a:t>message</a:t>
            </a:r>
            <a:r>
              <a:rPr lang="tr-TR" sz="1450" dirty="0">
                <a:solidFill>
                  <a:srgbClr val="373A3C"/>
                </a:solidFill>
                <a:highlight>
                  <a:schemeClr val="lt1"/>
                </a:highlight>
              </a:rPr>
              <a:t> </a:t>
            </a:r>
            <a:r>
              <a:rPr lang="tr-TR" sz="1450" dirty="0" err="1">
                <a:solidFill>
                  <a:srgbClr val="373A3C"/>
                </a:solidFill>
                <a:highlight>
                  <a:schemeClr val="lt1"/>
                </a:highlight>
              </a:rPr>
              <a:t>when</a:t>
            </a:r>
            <a:r>
              <a:rPr lang="tr-TR" sz="1450" dirty="0">
                <a:solidFill>
                  <a:srgbClr val="373A3C"/>
                </a:solidFill>
                <a:highlight>
                  <a:schemeClr val="lt1"/>
                </a:highlight>
              </a:rPr>
              <a:t> </a:t>
            </a:r>
            <a:r>
              <a:rPr lang="tr-TR" sz="1450" dirty="0" err="1">
                <a:solidFill>
                  <a:srgbClr val="373A3C"/>
                </a:solidFill>
                <a:highlight>
                  <a:schemeClr val="lt1"/>
                </a:highlight>
              </a:rPr>
              <a:t>we</a:t>
            </a:r>
            <a:r>
              <a:rPr lang="tr-TR" sz="1450" dirty="0">
                <a:solidFill>
                  <a:srgbClr val="373A3C"/>
                </a:solidFill>
                <a:highlight>
                  <a:schemeClr val="lt1"/>
                </a:highlight>
              </a:rPr>
              <a:t> do </a:t>
            </a:r>
            <a:r>
              <a:rPr lang="tr-TR" sz="1450" dirty="0" err="1">
                <a:solidFill>
                  <a:srgbClr val="373A3C"/>
                </a:solidFill>
                <a:highlight>
                  <a:schemeClr val="lt1"/>
                </a:highlight>
              </a:rPr>
              <a:t>things</a:t>
            </a:r>
            <a:r>
              <a:rPr lang="tr-TR" sz="1450" dirty="0">
                <a:solidFill>
                  <a:srgbClr val="373A3C"/>
                </a:solidFill>
                <a:highlight>
                  <a:schemeClr val="lt1"/>
                </a:highlight>
              </a:rPr>
              <a:t> </a:t>
            </a:r>
            <a:r>
              <a:rPr lang="tr-TR" sz="1450" dirty="0" err="1">
                <a:solidFill>
                  <a:srgbClr val="373A3C"/>
                </a:solidFill>
                <a:highlight>
                  <a:schemeClr val="lt1"/>
                </a:highlight>
              </a:rPr>
              <a:t>like</a:t>
            </a:r>
            <a:r>
              <a:rPr lang="tr-TR" sz="1450" dirty="0">
                <a:solidFill>
                  <a:srgbClr val="373A3C"/>
                </a:solidFill>
                <a:highlight>
                  <a:schemeClr val="lt1"/>
                </a:highlight>
              </a:rPr>
              <a:t> </a:t>
            </a:r>
            <a:r>
              <a:rPr lang="tr-TR" sz="1450" dirty="0" err="1">
                <a:solidFill>
                  <a:srgbClr val="373A3C"/>
                </a:solidFill>
                <a:highlight>
                  <a:schemeClr val="lt1"/>
                </a:highlight>
              </a:rPr>
              <a:t>making</a:t>
            </a:r>
            <a:r>
              <a:rPr lang="tr-TR" sz="1450" dirty="0">
                <a:solidFill>
                  <a:srgbClr val="373A3C"/>
                </a:solidFill>
                <a:highlight>
                  <a:schemeClr val="lt1"/>
                </a:highlight>
              </a:rPr>
              <a:t> an online </a:t>
            </a:r>
            <a:r>
              <a:rPr lang="tr-TR" sz="1450" dirty="0" err="1">
                <a:solidFill>
                  <a:srgbClr val="373A3C"/>
                </a:solidFill>
                <a:highlight>
                  <a:schemeClr val="lt1"/>
                </a:highlight>
              </a:rPr>
              <a:t>reservation</a:t>
            </a:r>
            <a:r>
              <a:rPr lang="tr-TR" sz="1450" dirty="0">
                <a:solidFill>
                  <a:srgbClr val="373A3C"/>
                </a:solidFill>
                <a:highlight>
                  <a:schemeClr val="lt1"/>
                </a:highlight>
              </a:rPr>
              <a:t>, </a:t>
            </a:r>
            <a:r>
              <a:rPr lang="tr-TR" sz="1450" dirty="0" err="1">
                <a:solidFill>
                  <a:srgbClr val="373A3C"/>
                </a:solidFill>
                <a:highlight>
                  <a:schemeClr val="lt1"/>
                </a:highlight>
              </a:rPr>
              <a:t>accessing</a:t>
            </a:r>
            <a:r>
              <a:rPr lang="tr-TR" sz="1450" dirty="0">
                <a:solidFill>
                  <a:srgbClr val="373A3C"/>
                </a:solidFill>
                <a:highlight>
                  <a:schemeClr val="lt1"/>
                </a:highlight>
              </a:rPr>
              <a:t> online </a:t>
            </a:r>
            <a:r>
              <a:rPr lang="tr-TR" sz="1450" dirty="0" err="1">
                <a:solidFill>
                  <a:srgbClr val="373A3C"/>
                </a:solidFill>
                <a:highlight>
                  <a:schemeClr val="lt1"/>
                </a:highlight>
              </a:rPr>
              <a:t>banking</a:t>
            </a:r>
            <a:r>
              <a:rPr lang="tr-TR" sz="1450" dirty="0">
                <a:solidFill>
                  <a:srgbClr val="373A3C"/>
                </a:solidFill>
                <a:highlight>
                  <a:schemeClr val="lt1"/>
                </a:highlight>
              </a:rPr>
              <a:t>, </a:t>
            </a:r>
            <a:r>
              <a:rPr lang="tr-TR" sz="1450" dirty="0" err="1">
                <a:solidFill>
                  <a:srgbClr val="373A3C"/>
                </a:solidFill>
                <a:highlight>
                  <a:schemeClr val="lt1"/>
                </a:highlight>
              </a:rPr>
              <a:t>or</a:t>
            </a:r>
            <a:r>
              <a:rPr lang="tr-TR" sz="1450" dirty="0">
                <a:solidFill>
                  <a:srgbClr val="373A3C"/>
                </a:solidFill>
                <a:highlight>
                  <a:schemeClr val="lt1"/>
                </a:highlight>
              </a:rPr>
              <a:t> </a:t>
            </a:r>
            <a:r>
              <a:rPr lang="tr-TR" sz="1450" dirty="0" err="1">
                <a:solidFill>
                  <a:srgbClr val="373A3C"/>
                </a:solidFill>
                <a:highlight>
                  <a:schemeClr val="lt1"/>
                </a:highlight>
              </a:rPr>
              <a:t>buying</a:t>
            </a:r>
            <a:r>
              <a:rPr lang="tr-TR" sz="1450" dirty="0">
                <a:solidFill>
                  <a:srgbClr val="373A3C"/>
                </a:solidFill>
                <a:highlight>
                  <a:schemeClr val="lt1"/>
                </a:highlight>
              </a:rPr>
              <a:t> </a:t>
            </a:r>
            <a:r>
              <a:rPr lang="tr-TR" sz="1450" dirty="0" err="1">
                <a:solidFill>
                  <a:srgbClr val="373A3C"/>
                </a:solidFill>
                <a:highlight>
                  <a:schemeClr val="lt1"/>
                </a:highlight>
              </a:rPr>
              <a:t>something</a:t>
            </a:r>
            <a:r>
              <a:rPr lang="tr-TR" sz="1450" dirty="0">
                <a:solidFill>
                  <a:srgbClr val="373A3C"/>
                </a:solidFill>
                <a:highlight>
                  <a:schemeClr val="lt1"/>
                </a:highlight>
              </a:rPr>
              <a:t> online.</a:t>
            </a:r>
            <a:endParaRPr sz="1450" dirty="0">
              <a:solidFill>
                <a:srgbClr val="373A3C"/>
              </a:solidFill>
              <a:highlight>
                <a:schemeClr val="lt1"/>
              </a:highlight>
            </a:endParaRPr>
          </a:p>
          <a:p>
            <a:pPr marL="0" lvl="0" indent="0" algn="l" rtl="0">
              <a:spcBef>
                <a:spcPts val="0"/>
              </a:spcBef>
              <a:spcAft>
                <a:spcPts val="0"/>
              </a:spcAft>
              <a:buClr>
                <a:schemeClr val="dk1"/>
              </a:buClr>
              <a:buSzPts val="1100"/>
              <a:buFont typeface="Arial"/>
              <a:buNone/>
            </a:pP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07edec78e4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6" name="Google Shape;536;g107edec78e4_1_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tr-TR" sz="1450">
                <a:solidFill>
                  <a:srgbClr val="373A3C"/>
                </a:solidFill>
                <a:highlight>
                  <a:schemeClr val="lt1"/>
                </a:highlight>
              </a:rPr>
              <a:t>POP (TCP 110): Post Office Protocol gives us a storage facility for incoming mail, and the latest version is called POP3. How this protocol works is when a client device connects to a POP3 server, messages addressed to that client are released for download. It doesn’t allow messages to be downloaded selectively, but once they are, the client-server interaction ends and you can delete and tweak your messages locally at will. A newer standard, IMAP, is being used more and more in place of POP3.</a:t>
            </a:r>
            <a:endParaRPr sz="1450">
              <a:solidFill>
                <a:srgbClr val="373A3C"/>
              </a:solidFill>
              <a:highlight>
                <a:schemeClr val="lt1"/>
              </a:highlight>
            </a:endParaRPr>
          </a:p>
          <a:p>
            <a:pPr marL="0" lvl="0" indent="0" algn="l" rtl="0">
              <a:spcBef>
                <a:spcPts val="0"/>
              </a:spcBef>
              <a:spcAft>
                <a:spcPts val="0"/>
              </a:spcAft>
              <a:buClr>
                <a:schemeClr val="dk1"/>
              </a:buClr>
              <a:buSzPts val="1100"/>
              <a:buFont typeface="Arial"/>
              <a:buNone/>
            </a:pPr>
            <a:endParaRPr sz="1450">
              <a:solidFill>
                <a:srgbClr val="373A3C"/>
              </a:solidFill>
              <a:highlight>
                <a:schemeClr val="lt1"/>
              </a:highlight>
            </a:endParaRPr>
          </a:p>
          <a:p>
            <a:pPr marL="0" lvl="0" indent="0" algn="l" rtl="0">
              <a:spcBef>
                <a:spcPts val="0"/>
              </a:spcBef>
              <a:spcAft>
                <a:spcPts val="0"/>
              </a:spcAft>
              <a:buClr>
                <a:schemeClr val="dk1"/>
              </a:buClr>
              <a:buSzPts val="1100"/>
              <a:buFont typeface="Arial"/>
              <a:buNone/>
            </a:pPr>
            <a:r>
              <a:rPr lang="tr-TR" sz="1450">
                <a:solidFill>
                  <a:srgbClr val="373A3C"/>
                </a:solidFill>
                <a:highlight>
                  <a:schemeClr val="lt1"/>
                </a:highlight>
              </a:rPr>
              <a:t>IMAP (TCP 143): Because Internet Message Access Protocol (IMAP) makes it so you get control over how you download your mail, with it, you also gain some much-needed security. It lets you peek at the message header or download just a part of a message. With it, you can choose to store messages on the email server hierarchically and link to documents and user groups, too. IMAP even gives you search commands to use to hunt for messages based on their subject, header, or content. As you can imagine, it has some serious authentication features—it supports the Kerberos authentication scheme that MIT developed. IMAP4 is the current version.</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07edec78e4_1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4" name="Google Shape;544;g107edec78e4_1_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tr-TR" sz="1450">
                <a:solidFill>
                  <a:srgbClr val="373A3C"/>
                </a:solidFill>
                <a:highlight>
                  <a:schemeClr val="lt1"/>
                </a:highlight>
              </a:rPr>
              <a:t>SIP (VoIP) (TCP or UDP 5060/TCP 5061): Session Initiation Protocol is a hugely popular signaling protocol used to construct and deconstruct multimedia communication sessions for many things like voice and video calls, videoconferencing, streaming multimedia distribution, instant messaging, presence information, and online games over the Internet.</a:t>
            </a:r>
            <a:endParaRPr sz="1450">
              <a:solidFill>
                <a:srgbClr val="373A3C"/>
              </a:solidFill>
              <a:highlight>
                <a:schemeClr val="lt1"/>
              </a:highlight>
            </a:endParaRPr>
          </a:p>
          <a:p>
            <a:pPr marL="0" lvl="0" indent="0" algn="l" rtl="0">
              <a:spcBef>
                <a:spcPts val="0"/>
              </a:spcBef>
              <a:spcAft>
                <a:spcPts val="0"/>
              </a:spcAft>
              <a:buClr>
                <a:schemeClr val="dk1"/>
              </a:buClr>
              <a:buSzPts val="1100"/>
              <a:buFont typeface="Arial"/>
              <a:buNone/>
            </a:pPr>
            <a:endParaRPr sz="1450">
              <a:solidFill>
                <a:srgbClr val="373A3C"/>
              </a:solidFill>
              <a:highlight>
                <a:schemeClr val="lt1"/>
              </a:highlight>
            </a:endParaRPr>
          </a:p>
          <a:p>
            <a:pPr marL="0" lvl="0" indent="0" algn="l" rtl="0">
              <a:spcBef>
                <a:spcPts val="0"/>
              </a:spcBef>
              <a:spcAft>
                <a:spcPts val="0"/>
              </a:spcAft>
              <a:buNone/>
            </a:pPr>
            <a:r>
              <a:rPr lang="tr-TR" sz="1450">
                <a:solidFill>
                  <a:srgbClr val="373A3C"/>
                </a:solidFill>
                <a:highlight>
                  <a:schemeClr val="lt1"/>
                </a:highlight>
              </a:rPr>
              <a:t>RTP (VoIP) (UDP 5004/TCP 5005): Real-time Transport Protocol describes a packet-formatting standard for delivering audio and video over the Internet. Although initially designed as a multicast protocol, it’s now used for unicast applications, too. It’s commonly employed for streaming media, videoconferencing, and push-to-talk systems—all things that make it a de facto standard in Voice over IP (VoIP) industries.</a:t>
            </a:r>
            <a:endParaRPr sz="1450">
              <a:solidFill>
                <a:srgbClr val="373A3C"/>
              </a:solidFill>
              <a:highlight>
                <a:schemeClr val="lt1"/>
              </a:highlight>
            </a:endParaRPr>
          </a:p>
          <a:p>
            <a:pPr marL="0" lvl="0" indent="0" algn="l" rtl="0">
              <a:spcBef>
                <a:spcPts val="0"/>
              </a:spcBef>
              <a:spcAft>
                <a:spcPts val="0"/>
              </a:spcAft>
              <a:buNone/>
            </a:pPr>
            <a:endParaRPr sz="1450">
              <a:solidFill>
                <a:srgbClr val="373A3C"/>
              </a:solidFill>
              <a:highlight>
                <a:schemeClr val="lt1"/>
              </a:highlight>
            </a:endParaRPr>
          </a:p>
          <a:p>
            <a:pPr marL="0" lvl="0" indent="0" algn="l" rtl="0">
              <a:spcBef>
                <a:spcPts val="0"/>
              </a:spcBef>
              <a:spcAft>
                <a:spcPts val="0"/>
              </a:spcAft>
              <a:buNone/>
            </a:pPr>
            <a:r>
              <a:rPr lang="tr-TR" sz="1450">
                <a:solidFill>
                  <a:srgbClr val="373A3C"/>
                </a:solidFill>
                <a:highlight>
                  <a:schemeClr val="lt1"/>
                </a:highlight>
              </a:rPr>
              <a:t>MGCP (Multimedia) (TCP 2427/2727): Media Gateway Control Protocol is a standard protocol for handling the signaling and session management needed during a multimedia conference. The protocol defines a means of communication between a media gateway, which converts data from the format required for a circuit-switched network to that required for a packet-switched network, and the media gateway controller. MGCP can be used to set up, maintain, and terminate calls between multiple endpoints.</a:t>
            </a:r>
            <a:endParaRPr sz="1450">
              <a:solidFill>
                <a:srgbClr val="373A3C"/>
              </a:solidFill>
              <a:highlight>
                <a:schemeClr val="lt1"/>
              </a:highlight>
            </a:endParaRPr>
          </a:p>
          <a:p>
            <a:pPr marL="0" lvl="0" indent="0" algn="l" rtl="0">
              <a:spcBef>
                <a:spcPts val="0"/>
              </a:spcBef>
              <a:spcAft>
                <a:spcPts val="0"/>
              </a:spcAft>
              <a:buNone/>
            </a:pPr>
            <a:endParaRPr sz="1450">
              <a:solidFill>
                <a:srgbClr val="373A3C"/>
              </a:solidFill>
              <a:highlight>
                <a:schemeClr val="lt1"/>
              </a:highlight>
            </a:endParaRPr>
          </a:p>
          <a:p>
            <a:pPr marL="0" lvl="0" indent="0" algn="l" rtl="0">
              <a:spcBef>
                <a:spcPts val="0"/>
              </a:spcBef>
              <a:spcAft>
                <a:spcPts val="0"/>
              </a:spcAft>
              <a:buNone/>
            </a:pPr>
            <a:r>
              <a:rPr lang="tr-TR" sz="1450">
                <a:solidFill>
                  <a:srgbClr val="373A3C"/>
                </a:solidFill>
                <a:highlight>
                  <a:schemeClr val="lt1"/>
                </a:highlight>
              </a:rPr>
              <a:t>H.323 (Video) (TCP 1720): H.323 is a protocol that provides a standard for video on an IP network that defines how real-time audio, video, and data information is transmitted. This standard provides signaling, multimedia, and bandwidth control mechanisms. H.323 uses the RTP standard for communication.</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107edec78e4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3" name="Google Shape;553;g107edec78e4_1_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1450">
                <a:solidFill>
                  <a:srgbClr val="373A3C"/>
                </a:solidFill>
                <a:highlight>
                  <a:schemeClr val="lt1"/>
                </a:highlight>
              </a:rPr>
              <a:t>SNMP (UDP 161/TCP 25): Simple Network Management Protocol collects and manipulates valuable network information. It gathers data by polling the devices on the network from a management station at fixed or random intervals, requiring them to disclose certain information. When all is well, SNMP receives something called a baseline—a report delimiting the operational traits of a healthy network. This protocol can also stand as a watchdog over the network, quickly notifying managers of any sudden turn of events. The network watchdogs are called agents, and when aberrations occur, agents send an alert called a trap to the management station. Besides, SNMP can help simplify the process of setting up a network as well as the administration of your entire internetwork.</a:t>
            </a:r>
            <a:endParaRPr sz="1450">
              <a:solidFill>
                <a:srgbClr val="373A3C"/>
              </a:solidFill>
              <a:highlight>
                <a:schemeClr val="lt1"/>
              </a:highlight>
            </a:endParaRPr>
          </a:p>
          <a:p>
            <a:pPr marL="0" lvl="0" indent="0" algn="l" rtl="0">
              <a:spcBef>
                <a:spcPts val="0"/>
              </a:spcBef>
              <a:spcAft>
                <a:spcPts val="0"/>
              </a:spcAft>
              <a:buNone/>
            </a:pPr>
            <a:endParaRPr sz="1450">
              <a:solidFill>
                <a:srgbClr val="373A3C"/>
              </a:solidFill>
              <a:highlight>
                <a:schemeClr val="lt1"/>
              </a:highlight>
            </a:endParaRPr>
          </a:p>
          <a:p>
            <a:pPr marL="0" lvl="0" indent="0" algn="l" rtl="0">
              <a:spcBef>
                <a:spcPts val="0"/>
              </a:spcBef>
              <a:spcAft>
                <a:spcPts val="0"/>
              </a:spcAft>
              <a:buNone/>
            </a:pPr>
            <a:r>
              <a:rPr lang="tr-TR" sz="1450">
                <a:solidFill>
                  <a:srgbClr val="373A3C"/>
                </a:solidFill>
                <a:highlight>
                  <a:schemeClr val="lt1"/>
                </a:highlight>
              </a:rPr>
              <a:t>NTP (UDP 123): Network Time Protocol is used to synchronize the clocks on our computer to one standard time source. This protocol works by synchronizing devices to ensure that all the computers on a given network agree on the time.</a:t>
            </a:r>
            <a:endParaRPr sz="1450">
              <a:solidFill>
                <a:srgbClr val="373A3C"/>
              </a:solidFill>
              <a:highlight>
                <a:schemeClr val="lt1"/>
              </a:highlight>
            </a:endParaRPr>
          </a:p>
          <a:p>
            <a:pPr marL="0" lvl="0" indent="0" algn="l" rtl="0">
              <a:spcBef>
                <a:spcPts val="0"/>
              </a:spcBef>
              <a:spcAft>
                <a:spcPts val="0"/>
              </a:spcAft>
              <a:buClr>
                <a:schemeClr val="dk1"/>
              </a:buClr>
              <a:buSzPts val="1100"/>
              <a:buFont typeface="Arial"/>
              <a:buNone/>
            </a:pPr>
            <a:endParaRPr sz="1450">
              <a:solidFill>
                <a:srgbClr val="373A3C"/>
              </a:solidFill>
              <a:highlight>
                <a:schemeClr val="lt1"/>
              </a:highlight>
            </a:endParaRPr>
          </a:p>
          <a:p>
            <a:pPr marL="0" lvl="0" indent="0" algn="l" rtl="0">
              <a:spcBef>
                <a:spcPts val="0"/>
              </a:spcBef>
              <a:spcAft>
                <a:spcPts val="0"/>
              </a:spcAft>
              <a:buClr>
                <a:schemeClr val="dk1"/>
              </a:buClr>
              <a:buSzPts val="1100"/>
              <a:buFont typeface="Arial"/>
              <a:buNone/>
            </a:pP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7c2f2de2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g7c2f2de20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107edec78e4_1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1" name="Google Shape;561;g107edec78e4_1_1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tr-TR" sz="1450">
                <a:solidFill>
                  <a:srgbClr val="373A3C"/>
                </a:solidFill>
                <a:highlight>
                  <a:schemeClr val="lt1"/>
                </a:highlight>
              </a:rPr>
              <a:t>DHCP (UDP 67/68): Dynamic Host Configuration Protocol assigns IP Address to hosts. It allows for easier administration and works well in small to very large network environments. Many types of hardware can be used as a DHCP Server, including a Cisco Router. There is a lot of information a DHCP server can provide to a host when the host is requesting an IP address from DHCP Server, here is the list of some common types of information a DHCP server can provide:</a:t>
            </a:r>
            <a:endParaRPr sz="1450">
              <a:solidFill>
                <a:srgbClr val="373A3C"/>
              </a:solidFill>
              <a:highlight>
                <a:schemeClr val="lt1"/>
              </a:highlight>
            </a:endParaRPr>
          </a:p>
          <a:p>
            <a:pPr marL="0" lvl="0" indent="0" algn="l" rtl="0">
              <a:spcBef>
                <a:spcPts val="0"/>
              </a:spcBef>
              <a:spcAft>
                <a:spcPts val="0"/>
              </a:spcAft>
              <a:buClr>
                <a:schemeClr val="dk1"/>
              </a:buClr>
              <a:buSzPts val="1100"/>
              <a:buFont typeface="Arial"/>
              <a:buNone/>
            </a:pPr>
            <a:endParaRPr sz="1450">
              <a:solidFill>
                <a:srgbClr val="373A3C"/>
              </a:solidFill>
              <a:highlight>
                <a:schemeClr val="lt1"/>
              </a:highlight>
            </a:endParaRPr>
          </a:p>
          <a:p>
            <a:pPr marL="0" lvl="0" indent="0" algn="l" rtl="0">
              <a:spcBef>
                <a:spcPts val="0"/>
              </a:spcBef>
              <a:spcAft>
                <a:spcPts val="0"/>
              </a:spcAft>
              <a:buClr>
                <a:schemeClr val="dk1"/>
              </a:buClr>
              <a:buSzPts val="1100"/>
              <a:buFont typeface="Arial"/>
              <a:buNone/>
            </a:pPr>
            <a:r>
              <a:rPr lang="tr-TR" sz="1450">
                <a:solidFill>
                  <a:srgbClr val="373A3C"/>
                </a:solidFill>
                <a:highlight>
                  <a:schemeClr val="lt1"/>
                </a:highlight>
              </a:rPr>
              <a:t>IP Address</a:t>
            </a:r>
            <a:endParaRPr sz="1450">
              <a:solidFill>
                <a:srgbClr val="373A3C"/>
              </a:solidFill>
              <a:highlight>
                <a:schemeClr val="lt1"/>
              </a:highlight>
            </a:endParaRPr>
          </a:p>
          <a:p>
            <a:pPr marL="0" lvl="0" indent="0" algn="l" rtl="0">
              <a:spcBef>
                <a:spcPts val="0"/>
              </a:spcBef>
              <a:spcAft>
                <a:spcPts val="0"/>
              </a:spcAft>
              <a:buClr>
                <a:schemeClr val="dk1"/>
              </a:buClr>
              <a:buSzPts val="1100"/>
              <a:buFont typeface="Arial"/>
              <a:buNone/>
            </a:pPr>
            <a:r>
              <a:rPr lang="tr-TR" sz="1450">
                <a:solidFill>
                  <a:srgbClr val="373A3C"/>
                </a:solidFill>
                <a:highlight>
                  <a:schemeClr val="lt1"/>
                </a:highlight>
              </a:rPr>
              <a:t>Subnet Mask</a:t>
            </a:r>
            <a:endParaRPr sz="1450">
              <a:solidFill>
                <a:srgbClr val="373A3C"/>
              </a:solidFill>
              <a:highlight>
                <a:schemeClr val="lt1"/>
              </a:highlight>
            </a:endParaRPr>
          </a:p>
          <a:p>
            <a:pPr marL="0" lvl="0" indent="0" algn="l" rtl="0">
              <a:spcBef>
                <a:spcPts val="0"/>
              </a:spcBef>
              <a:spcAft>
                <a:spcPts val="0"/>
              </a:spcAft>
              <a:buClr>
                <a:schemeClr val="dk1"/>
              </a:buClr>
              <a:buSzPts val="1100"/>
              <a:buFont typeface="Arial"/>
              <a:buNone/>
            </a:pPr>
            <a:r>
              <a:rPr lang="tr-TR" sz="1450">
                <a:solidFill>
                  <a:srgbClr val="373A3C"/>
                </a:solidFill>
                <a:highlight>
                  <a:schemeClr val="lt1"/>
                </a:highlight>
              </a:rPr>
              <a:t>Domain Name</a:t>
            </a:r>
            <a:endParaRPr sz="1450">
              <a:solidFill>
                <a:srgbClr val="373A3C"/>
              </a:solidFill>
              <a:highlight>
                <a:schemeClr val="lt1"/>
              </a:highlight>
            </a:endParaRPr>
          </a:p>
          <a:p>
            <a:pPr marL="0" lvl="0" indent="0" algn="l" rtl="0">
              <a:spcBef>
                <a:spcPts val="0"/>
              </a:spcBef>
              <a:spcAft>
                <a:spcPts val="0"/>
              </a:spcAft>
              <a:buClr>
                <a:schemeClr val="dk1"/>
              </a:buClr>
              <a:buSzPts val="1100"/>
              <a:buFont typeface="Arial"/>
              <a:buNone/>
            </a:pPr>
            <a:r>
              <a:rPr lang="tr-TR" sz="1450">
                <a:solidFill>
                  <a:srgbClr val="373A3C"/>
                </a:solidFill>
                <a:highlight>
                  <a:schemeClr val="lt1"/>
                </a:highlight>
              </a:rPr>
              <a:t>Default Gateways</a:t>
            </a:r>
            <a:endParaRPr sz="1450">
              <a:solidFill>
                <a:srgbClr val="373A3C"/>
              </a:solidFill>
              <a:highlight>
                <a:schemeClr val="lt1"/>
              </a:highlight>
            </a:endParaRPr>
          </a:p>
          <a:p>
            <a:pPr marL="0" lvl="0" indent="0" algn="l" rtl="0">
              <a:spcBef>
                <a:spcPts val="0"/>
              </a:spcBef>
              <a:spcAft>
                <a:spcPts val="0"/>
              </a:spcAft>
              <a:buNone/>
            </a:pPr>
            <a:r>
              <a:rPr lang="tr-TR" sz="1450">
                <a:solidFill>
                  <a:srgbClr val="373A3C"/>
                </a:solidFill>
                <a:highlight>
                  <a:schemeClr val="lt1"/>
                </a:highlight>
              </a:rPr>
              <a:t>DNS Server Address</a:t>
            </a:r>
            <a:endParaRPr sz="1450">
              <a:solidFill>
                <a:srgbClr val="373A3C"/>
              </a:solidFill>
              <a:highlight>
                <a:schemeClr val="lt1"/>
              </a:highlight>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7f6a606c90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8" name="Google Shape;568;g7f6a606c90_0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tr-TR" sz="1450">
                <a:solidFill>
                  <a:srgbClr val="373A3C"/>
                </a:solidFill>
                <a:highlight>
                  <a:schemeClr val="lt1"/>
                </a:highlight>
              </a:rPr>
              <a:t>LDAP (TCP 389): If you’re the system administrator of any decent-sized network, odds are you have a type of directory in place that keeps track of all your network resources, such as devices and users. You can do this through the Lightweight Directory Access Protocol. This protocol standardizes how you access directories, and Introducing TCP/IP 185 its first and second inceptions are described in RFCs 1487 and 1777, respectively. There were a few glitches in those two earlier versions, so a third version—the one most commonly used today—was created to address those issues and is described in RFC 3377.</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7f6a606c90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5" name="Google Shape;575;g7f6a606c90_0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a:solidFill>
                  <a:srgbClr val="373A3C"/>
                </a:solidFill>
                <a:highlight>
                  <a:schemeClr val="lt1"/>
                </a:highlight>
              </a:rPr>
              <a:t>TLS/SSL: </a:t>
            </a:r>
            <a:r>
              <a:rPr lang="tr-TR" sz="1450" dirty="0" err="1">
                <a:solidFill>
                  <a:srgbClr val="373A3C"/>
                </a:solidFill>
                <a:highlight>
                  <a:schemeClr val="lt1"/>
                </a:highlight>
              </a:rPr>
              <a:t>Both</a:t>
            </a:r>
            <a:r>
              <a:rPr lang="tr-TR" sz="1450" dirty="0">
                <a:solidFill>
                  <a:srgbClr val="373A3C"/>
                </a:solidFill>
                <a:highlight>
                  <a:schemeClr val="lt1"/>
                </a:highlight>
              </a:rPr>
              <a:t> Transport </a:t>
            </a:r>
            <a:r>
              <a:rPr lang="tr-TR" sz="1450" dirty="0" err="1">
                <a:solidFill>
                  <a:srgbClr val="373A3C"/>
                </a:solidFill>
                <a:highlight>
                  <a:schemeClr val="lt1"/>
                </a:highlight>
              </a:rPr>
              <a:t>Layer</a:t>
            </a:r>
            <a:r>
              <a:rPr lang="tr-TR" sz="1450" dirty="0">
                <a:solidFill>
                  <a:srgbClr val="373A3C"/>
                </a:solidFill>
                <a:highlight>
                  <a:schemeClr val="lt1"/>
                </a:highlight>
              </a:rPr>
              <a:t> Security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its</a:t>
            </a:r>
            <a:r>
              <a:rPr lang="tr-TR" sz="1450" dirty="0">
                <a:solidFill>
                  <a:srgbClr val="373A3C"/>
                </a:solidFill>
                <a:highlight>
                  <a:schemeClr val="lt1"/>
                </a:highlight>
              </a:rPr>
              <a:t> </a:t>
            </a:r>
            <a:r>
              <a:rPr lang="tr-TR" sz="1450" dirty="0" err="1">
                <a:solidFill>
                  <a:srgbClr val="373A3C"/>
                </a:solidFill>
                <a:highlight>
                  <a:schemeClr val="lt1"/>
                </a:highlight>
              </a:rPr>
              <a:t>forerunner</a:t>
            </a:r>
            <a:r>
              <a:rPr lang="tr-TR" sz="1450" dirty="0">
                <a:solidFill>
                  <a:srgbClr val="373A3C"/>
                </a:solidFill>
                <a:highlight>
                  <a:schemeClr val="lt1"/>
                </a:highlight>
              </a:rPr>
              <a:t>, </a:t>
            </a:r>
            <a:r>
              <a:rPr lang="tr-TR" sz="1450" dirty="0" err="1">
                <a:solidFill>
                  <a:srgbClr val="373A3C"/>
                </a:solidFill>
                <a:highlight>
                  <a:schemeClr val="lt1"/>
                </a:highlight>
              </a:rPr>
              <a:t>Secure</a:t>
            </a:r>
            <a:r>
              <a:rPr lang="tr-TR" sz="1450" dirty="0">
                <a:solidFill>
                  <a:srgbClr val="373A3C"/>
                </a:solidFill>
                <a:highlight>
                  <a:schemeClr val="lt1"/>
                </a:highlight>
              </a:rPr>
              <a:t> Sockets </a:t>
            </a:r>
            <a:r>
              <a:rPr lang="tr-TR" sz="1450" dirty="0" err="1">
                <a:solidFill>
                  <a:srgbClr val="373A3C"/>
                </a:solidFill>
                <a:highlight>
                  <a:schemeClr val="lt1"/>
                </a:highlight>
              </a:rPr>
              <a:t>Layer</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cryptographic</a:t>
            </a:r>
            <a:r>
              <a:rPr lang="tr-TR" sz="1450" dirty="0">
                <a:solidFill>
                  <a:srgbClr val="373A3C"/>
                </a:solidFill>
                <a:highlight>
                  <a:schemeClr val="lt1"/>
                </a:highlight>
              </a:rPr>
              <a:t> </a:t>
            </a:r>
            <a:r>
              <a:rPr lang="tr-TR" sz="1450" dirty="0" err="1">
                <a:solidFill>
                  <a:srgbClr val="373A3C"/>
                </a:solidFill>
                <a:highlight>
                  <a:schemeClr val="lt1"/>
                </a:highlight>
              </a:rPr>
              <a:t>protocols</a:t>
            </a:r>
            <a:r>
              <a:rPr lang="tr-TR" sz="1450" dirty="0">
                <a:solidFill>
                  <a:srgbClr val="373A3C"/>
                </a:solidFill>
                <a:highlight>
                  <a:schemeClr val="lt1"/>
                </a:highlight>
              </a:rPr>
              <a:t> </a:t>
            </a:r>
            <a:r>
              <a:rPr lang="tr-TR" sz="1450" dirty="0" err="1">
                <a:solidFill>
                  <a:srgbClr val="373A3C"/>
                </a:solidFill>
                <a:highlight>
                  <a:schemeClr val="lt1"/>
                </a:highlight>
              </a:rPr>
              <a:t>that</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useful</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enabling</a:t>
            </a:r>
            <a:r>
              <a:rPr lang="tr-TR" sz="1450" dirty="0">
                <a:solidFill>
                  <a:srgbClr val="373A3C"/>
                </a:solidFill>
                <a:highlight>
                  <a:schemeClr val="lt1"/>
                </a:highlight>
              </a:rPr>
              <a:t> </a:t>
            </a:r>
            <a:r>
              <a:rPr lang="tr-TR" sz="1450" dirty="0" err="1">
                <a:solidFill>
                  <a:srgbClr val="373A3C"/>
                </a:solidFill>
                <a:highlight>
                  <a:schemeClr val="lt1"/>
                </a:highlight>
              </a:rPr>
              <a:t>secure</a:t>
            </a:r>
            <a:r>
              <a:rPr lang="tr-TR" sz="1450" dirty="0">
                <a:solidFill>
                  <a:srgbClr val="373A3C"/>
                </a:solidFill>
                <a:highlight>
                  <a:schemeClr val="lt1"/>
                </a:highlight>
              </a:rPr>
              <a:t> online data-transfer </a:t>
            </a:r>
            <a:r>
              <a:rPr lang="tr-TR" sz="1450" dirty="0" err="1">
                <a:solidFill>
                  <a:srgbClr val="373A3C"/>
                </a:solidFill>
                <a:highlight>
                  <a:schemeClr val="lt1"/>
                </a:highlight>
              </a:rPr>
              <a:t>activities</a:t>
            </a:r>
            <a:r>
              <a:rPr lang="tr-TR" sz="1450" dirty="0">
                <a:solidFill>
                  <a:srgbClr val="373A3C"/>
                </a:solidFill>
                <a:highlight>
                  <a:schemeClr val="lt1"/>
                </a:highlight>
              </a:rPr>
              <a:t> </a:t>
            </a:r>
            <a:r>
              <a:rPr lang="tr-TR" sz="1450" dirty="0" err="1">
                <a:solidFill>
                  <a:srgbClr val="373A3C"/>
                </a:solidFill>
                <a:highlight>
                  <a:schemeClr val="lt1"/>
                </a:highlight>
              </a:rPr>
              <a:t>like</a:t>
            </a:r>
            <a:r>
              <a:rPr lang="tr-TR" sz="1450" dirty="0">
                <a:solidFill>
                  <a:srgbClr val="373A3C"/>
                </a:solidFill>
                <a:highlight>
                  <a:schemeClr val="lt1"/>
                </a:highlight>
              </a:rPr>
              <a:t> </a:t>
            </a:r>
            <a:r>
              <a:rPr lang="tr-TR" sz="1450" dirty="0" err="1">
                <a:solidFill>
                  <a:srgbClr val="373A3C"/>
                </a:solidFill>
                <a:highlight>
                  <a:schemeClr val="lt1"/>
                </a:highlight>
              </a:rPr>
              <a:t>browsing</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Web, </a:t>
            </a:r>
            <a:r>
              <a:rPr lang="tr-TR" sz="1450" dirty="0" err="1">
                <a:solidFill>
                  <a:srgbClr val="373A3C"/>
                </a:solidFill>
                <a:highlight>
                  <a:schemeClr val="lt1"/>
                </a:highlight>
              </a:rPr>
              <a:t>instant</a:t>
            </a:r>
            <a:r>
              <a:rPr lang="tr-TR" sz="1450" dirty="0">
                <a:solidFill>
                  <a:srgbClr val="373A3C"/>
                </a:solidFill>
                <a:highlight>
                  <a:schemeClr val="lt1"/>
                </a:highlight>
              </a:rPr>
              <a:t> </a:t>
            </a:r>
            <a:r>
              <a:rPr lang="tr-TR" sz="1450" dirty="0" err="1">
                <a:solidFill>
                  <a:srgbClr val="373A3C"/>
                </a:solidFill>
                <a:highlight>
                  <a:schemeClr val="lt1"/>
                </a:highlight>
              </a:rPr>
              <a:t>messaging</a:t>
            </a:r>
            <a:r>
              <a:rPr lang="tr-TR" sz="1450" dirty="0">
                <a:solidFill>
                  <a:srgbClr val="373A3C"/>
                </a:solidFill>
                <a:highlight>
                  <a:schemeClr val="lt1"/>
                </a:highlight>
              </a:rPr>
              <a:t>, Internet </a:t>
            </a:r>
            <a:r>
              <a:rPr lang="tr-TR" sz="1450" dirty="0" err="1">
                <a:solidFill>
                  <a:srgbClr val="373A3C"/>
                </a:solidFill>
                <a:highlight>
                  <a:schemeClr val="lt1"/>
                </a:highlight>
              </a:rPr>
              <a:t>faxing</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so</a:t>
            </a:r>
            <a:r>
              <a:rPr lang="tr-TR" sz="1450" dirty="0">
                <a:solidFill>
                  <a:srgbClr val="373A3C"/>
                </a:solidFill>
                <a:highlight>
                  <a:schemeClr val="lt1"/>
                </a:highlight>
              </a:rPr>
              <a:t> on. </a:t>
            </a:r>
            <a:r>
              <a:rPr lang="tr-TR" sz="1450" dirty="0" err="1">
                <a:solidFill>
                  <a:srgbClr val="373A3C"/>
                </a:solidFill>
                <a:highlight>
                  <a:schemeClr val="lt1"/>
                </a:highlight>
              </a:rPr>
              <a:t>They’re</a:t>
            </a:r>
            <a:r>
              <a:rPr lang="tr-TR" sz="1450" dirty="0">
                <a:solidFill>
                  <a:srgbClr val="373A3C"/>
                </a:solidFill>
                <a:highlight>
                  <a:schemeClr val="lt1"/>
                </a:highlight>
              </a:rPr>
              <a:t> </a:t>
            </a:r>
            <a:r>
              <a:rPr lang="tr-TR" sz="1450" dirty="0" err="1">
                <a:solidFill>
                  <a:srgbClr val="373A3C"/>
                </a:solidFill>
                <a:highlight>
                  <a:schemeClr val="lt1"/>
                </a:highlight>
              </a:rPr>
              <a:t>so</a:t>
            </a:r>
            <a:r>
              <a:rPr lang="tr-TR" sz="1450" dirty="0">
                <a:solidFill>
                  <a:srgbClr val="373A3C"/>
                </a:solidFill>
                <a:highlight>
                  <a:schemeClr val="lt1"/>
                </a:highlight>
              </a:rPr>
              <a:t> </a:t>
            </a:r>
            <a:r>
              <a:rPr lang="tr-TR" sz="1450" dirty="0" err="1">
                <a:solidFill>
                  <a:srgbClr val="373A3C"/>
                </a:solidFill>
                <a:highlight>
                  <a:schemeClr val="lt1"/>
                </a:highlight>
              </a:rPr>
              <a:t>similar</a:t>
            </a:r>
            <a:r>
              <a:rPr lang="tr-TR" sz="1450" dirty="0">
                <a:solidFill>
                  <a:srgbClr val="373A3C"/>
                </a:solidFill>
                <a:highlight>
                  <a:schemeClr val="lt1"/>
                </a:highlight>
              </a:rPr>
              <a:t>. They </a:t>
            </a:r>
            <a:r>
              <a:rPr lang="tr-TR" sz="1450" dirty="0" err="1">
                <a:solidFill>
                  <a:srgbClr val="373A3C"/>
                </a:solidFill>
                <a:highlight>
                  <a:schemeClr val="lt1"/>
                </a:highlight>
              </a:rPr>
              <a:t>both</a:t>
            </a:r>
            <a:r>
              <a:rPr lang="tr-TR" sz="1450" dirty="0">
                <a:solidFill>
                  <a:srgbClr val="373A3C"/>
                </a:solidFill>
                <a:highlight>
                  <a:schemeClr val="lt1"/>
                </a:highlight>
              </a:rPr>
              <a:t> </a:t>
            </a:r>
            <a:r>
              <a:rPr lang="tr-TR" sz="1450" dirty="0" err="1">
                <a:solidFill>
                  <a:srgbClr val="373A3C"/>
                </a:solidFill>
                <a:highlight>
                  <a:schemeClr val="lt1"/>
                </a:highlight>
              </a:rPr>
              <a:t>use</a:t>
            </a:r>
            <a:r>
              <a:rPr lang="tr-TR" sz="1450" dirty="0">
                <a:solidFill>
                  <a:srgbClr val="373A3C"/>
                </a:solidFill>
                <a:highlight>
                  <a:schemeClr val="lt1"/>
                </a:highlight>
              </a:rPr>
              <a:t> X.509 </a:t>
            </a:r>
            <a:r>
              <a:rPr lang="tr-TR" sz="1450" dirty="0" err="1">
                <a:solidFill>
                  <a:srgbClr val="373A3C"/>
                </a:solidFill>
                <a:highlight>
                  <a:schemeClr val="lt1"/>
                </a:highlight>
              </a:rPr>
              <a:t>certificates</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asymmetric</a:t>
            </a:r>
            <a:r>
              <a:rPr lang="tr-TR" sz="1450" dirty="0">
                <a:solidFill>
                  <a:srgbClr val="373A3C"/>
                </a:solidFill>
                <a:highlight>
                  <a:schemeClr val="lt1"/>
                </a:highlight>
              </a:rPr>
              <a:t> </a:t>
            </a:r>
            <a:r>
              <a:rPr lang="tr-TR" sz="1450" dirty="0" err="1">
                <a:solidFill>
                  <a:srgbClr val="373A3C"/>
                </a:solidFill>
                <a:highlight>
                  <a:schemeClr val="lt1"/>
                </a:highlight>
              </a:rPr>
              <a:t>cryptography</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authenticate</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host they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communicating</a:t>
            </a:r>
            <a:r>
              <a:rPr lang="tr-TR" sz="1450" dirty="0">
                <a:solidFill>
                  <a:srgbClr val="373A3C"/>
                </a:solidFill>
                <a:highlight>
                  <a:schemeClr val="lt1"/>
                </a:highlight>
              </a:rPr>
              <a:t> </a:t>
            </a:r>
            <a:r>
              <a:rPr lang="tr-TR" sz="1450" dirty="0" err="1">
                <a:solidFill>
                  <a:srgbClr val="373A3C"/>
                </a:solidFill>
                <a:highlight>
                  <a:schemeClr val="lt1"/>
                </a:highlight>
              </a:rPr>
              <a:t>with</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exchange</a:t>
            </a:r>
            <a:r>
              <a:rPr lang="tr-TR" sz="1450" dirty="0">
                <a:solidFill>
                  <a:srgbClr val="373A3C"/>
                </a:solidFill>
                <a:highlight>
                  <a:schemeClr val="lt1"/>
                </a:highlight>
              </a:rPr>
              <a:t> a </a:t>
            </a:r>
            <a:r>
              <a:rPr lang="tr-TR" sz="1450" dirty="0" err="1">
                <a:solidFill>
                  <a:srgbClr val="373A3C"/>
                </a:solidFill>
                <a:highlight>
                  <a:schemeClr val="lt1"/>
                </a:highlight>
              </a:rPr>
              <a:t>key</a:t>
            </a:r>
            <a:r>
              <a:rPr lang="tr-TR" sz="1450" dirty="0">
                <a:solidFill>
                  <a:srgbClr val="373A3C"/>
                </a:solidFill>
                <a:highlight>
                  <a:schemeClr val="lt1"/>
                </a:highlight>
              </a:rPr>
              <a:t>. </a:t>
            </a:r>
            <a:r>
              <a:rPr lang="tr-TR" sz="1450" dirty="0" err="1">
                <a:solidFill>
                  <a:srgbClr val="373A3C"/>
                </a:solidFill>
                <a:highlight>
                  <a:schemeClr val="lt1"/>
                </a:highlight>
              </a:rPr>
              <a:t>This</a:t>
            </a:r>
            <a:r>
              <a:rPr lang="tr-TR" sz="1450" dirty="0">
                <a:solidFill>
                  <a:srgbClr val="373A3C"/>
                </a:solidFill>
                <a:highlight>
                  <a:schemeClr val="lt1"/>
                </a:highlight>
              </a:rPr>
              <a:t> </a:t>
            </a:r>
            <a:r>
              <a:rPr lang="tr-TR" sz="1450" dirty="0" err="1">
                <a:solidFill>
                  <a:srgbClr val="373A3C"/>
                </a:solidFill>
                <a:highlight>
                  <a:schemeClr val="lt1"/>
                </a:highlight>
              </a:rPr>
              <a:t>key</a:t>
            </a:r>
            <a:r>
              <a:rPr lang="tr-TR" sz="1450" dirty="0">
                <a:solidFill>
                  <a:srgbClr val="373A3C"/>
                </a:solidFill>
                <a:highlight>
                  <a:schemeClr val="lt1"/>
                </a:highlight>
              </a:rPr>
              <a:t> is </a:t>
            </a:r>
            <a:r>
              <a:rPr lang="tr-TR" sz="1450" dirty="0" err="1">
                <a:solidFill>
                  <a:srgbClr val="373A3C"/>
                </a:solidFill>
                <a:highlight>
                  <a:schemeClr val="lt1"/>
                </a:highlight>
              </a:rPr>
              <a:t>then</a:t>
            </a:r>
            <a:r>
              <a:rPr lang="tr-TR" sz="1450" dirty="0">
                <a:solidFill>
                  <a:srgbClr val="373A3C"/>
                </a:solidFill>
                <a:highlight>
                  <a:schemeClr val="lt1"/>
                </a:highlight>
              </a:rPr>
              <a:t> </a:t>
            </a:r>
            <a:r>
              <a:rPr lang="tr-TR" sz="1450" dirty="0" err="1">
                <a:solidFill>
                  <a:srgbClr val="373A3C"/>
                </a:solidFill>
                <a:highlight>
                  <a:schemeClr val="lt1"/>
                </a:highlight>
              </a:rPr>
              <a:t>used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encrypt</a:t>
            </a:r>
            <a:r>
              <a:rPr lang="tr-TR" sz="1450" dirty="0">
                <a:solidFill>
                  <a:srgbClr val="373A3C"/>
                </a:solidFill>
                <a:highlight>
                  <a:schemeClr val="lt1"/>
                </a:highlight>
              </a:rPr>
              <a:t> data </a:t>
            </a:r>
            <a:r>
              <a:rPr lang="tr-TR" sz="1450" dirty="0" err="1">
                <a:solidFill>
                  <a:srgbClr val="373A3C"/>
                </a:solidFill>
                <a:highlight>
                  <a:schemeClr val="lt1"/>
                </a:highlight>
              </a:rPr>
              <a:t>flowing</a:t>
            </a:r>
            <a:r>
              <a:rPr lang="tr-TR" sz="1450" dirty="0">
                <a:solidFill>
                  <a:srgbClr val="373A3C"/>
                </a:solidFill>
                <a:highlight>
                  <a:schemeClr val="lt1"/>
                </a:highlight>
              </a:rPr>
              <a:t> </a:t>
            </a:r>
            <a:r>
              <a:rPr lang="tr-TR" sz="1450" dirty="0" err="1">
                <a:solidFill>
                  <a:srgbClr val="373A3C"/>
                </a:solidFill>
                <a:highlight>
                  <a:schemeClr val="lt1"/>
                </a:highlight>
              </a:rPr>
              <a:t>between</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hosts</a:t>
            </a:r>
            <a:r>
              <a:rPr lang="tr-TR" sz="1450" dirty="0">
                <a:solidFill>
                  <a:srgbClr val="373A3C"/>
                </a:solidFill>
                <a:highlight>
                  <a:schemeClr val="lt1"/>
                </a:highlight>
              </a:rPr>
              <a:t>. </a:t>
            </a:r>
            <a:r>
              <a:rPr lang="tr-TR" sz="1450" dirty="0" err="1">
                <a:solidFill>
                  <a:srgbClr val="373A3C"/>
                </a:solidFill>
                <a:highlight>
                  <a:schemeClr val="lt1"/>
                </a:highlight>
              </a:rPr>
              <a:t>This</a:t>
            </a:r>
            <a:r>
              <a:rPr lang="tr-TR" sz="1450" dirty="0">
                <a:solidFill>
                  <a:srgbClr val="373A3C"/>
                </a:solidFill>
                <a:highlight>
                  <a:schemeClr val="lt1"/>
                </a:highlight>
              </a:rPr>
              <a:t> </a:t>
            </a:r>
            <a:r>
              <a:rPr lang="tr-TR" sz="1450" dirty="0" err="1">
                <a:solidFill>
                  <a:srgbClr val="373A3C"/>
                </a:solidFill>
                <a:highlight>
                  <a:schemeClr val="lt1"/>
                </a:highlight>
              </a:rPr>
              <a:t>allows</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data/</a:t>
            </a:r>
            <a:r>
              <a:rPr lang="tr-TR" sz="1450" dirty="0" err="1">
                <a:solidFill>
                  <a:srgbClr val="373A3C"/>
                </a:solidFill>
                <a:highlight>
                  <a:schemeClr val="lt1"/>
                </a:highlight>
              </a:rPr>
              <a:t>message</a:t>
            </a:r>
            <a:r>
              <a:rPr lang="tr-TR" sz="1450" dirty="0">
                <a:solidFill>
                  <a:srgbClr val="373A3C"/>
                </a:solidFill>
                <a:highlight>
                  <a:schemeClr val="lt1"/>
                </a:highlight>
              </a:rPr>
              <a:t> </a:t>
            </a:r>
            <a:r>
              <a:rPr lang="tr-TR" sz="1450" dirty="0" err="1">
                <a:solidFill>
                  <a:srgbClr val="373A3C"/>
                </a:solidFill>
                <a:highlight>
                  <a:schemeClr val="lt1"/>
                </a:highlight>
              </a:rPr>
              <a:t>confidentiality</a:t>
            </a:r>
            <a:r>
              <a:rPr lang="tr-TR" sz="1450" dirty="0">
                <a:solidFill>
                  <a:srgbClr val="373A3C"/>
                </a:solidFill>
                <a:highlight>
                  <a:schemeClr val="lt1"/>
                </a:highlight>
              </a:rPr>
              <a:t>, </a:t>
            </a:r>
            <a:r>
              <a:rPr lang="tr-TR" sz="1450" dirty="0" err="1">
                <a:solidFill>
                  <a:srgbClr val="373A3C"/>
                </a:solidFill>
                <a:highlight>
                  <a:schemeClr val="lt1"/>
                </a:highlight>
              </a:rPr>
              <a:t>message</a:t>
            </a:r>
            <a:r>
              <a:rPr lang="tr-TR" sz="1450" dirty="0">
                <a:solidFill>
                  <a:srgbClr val="373A3C"/>
                </a:solidFill>
                <a:highlight>
                  <a:schemeClr val="lt1"/>
                </a:highlight>
              </a:rPr>
              <a:t> </a:t>
            </a:r>
            <a:r>
              <a:rPr lang="tr-TR" sz="1450" dirty="0" err="1">
                <a:solidFill>
                  <a:srgbClr val="373A3C"/>
                </a:solidFill>
                <a:highlight>
                  <a:schemeClr val="lt1"/>
                </a:highlight>
              </a:rPr>
              <a:t>integrity</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message</a:t>
            </a:r>
            <a:r>
              <a:rPr lang="tr-TR" sz="1450" dirty="0">
                <a:solidFill>
                  <a:srgbClr val="373A3C"/>
                </a:solidFill>
                <a:highlight>
                  <a:schemeClr val="lt1"/>
                </a:highlight>
              </a:rPr>
              <a:t> </a:t>
            </a:r>
            <a:r>
              <a:rPr lang="tr-TR" sz="1450" dirty="0" err="1">
                <a:solidFill>
                  <a:srgbClr val="373A3C"/>
                </a:solidFill>
                <a:highlight>
                  <a:schemeClr val="lt1"/>
                </a:highlight>
              </a:rPr>
              <a:t>authentication</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7247b6848b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4" name="Google Shape;404;g7247b6848b_0_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tr-TR" sz="1450">
                <a:solidFill>
                  <a:srgbClr val="373A3C"/>
                </a:solidFill>
                <a:highlight>
                  <a:schemeClr val="lt1"/>
                </a:highlight>
              </a:rPr>
              <a:t>Telnet (TCP 23): Telnet allows a user on a remote client machine, called the Telnet Client, to access the resources of another machine. The drawback of Telnet is that there are no encryption techniques available within the Telnet Protocols, so everything must be sent in the cleartext.</a:t>
            </a:r>
            <a:endParaRPr sz="1450">
              <a:solidFill>
                <a:srgbClr val="373A3C"/>
              </a:solidFill>
              <a:highlight>
                <a:schemeClr val="lt1"/>
              </a:highlight>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94cea60b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1" name="Google Shape;411;g94cea60b2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tr-TR" sz="1450">
                <a:solidFill>
                  <a:srgbClr val="373A3C"/>
                </a:solidFill>
                <a:highlight>
                  <a:schemeClr val="lt1"/>
                </a:highlight>
              </a:rPr>
              <a:t>Telnet (TCP 23): Telnet allows a user on a remote client machine, called the Telnet Client, to access the resources of another machine. The drawback of Telnet is that there are no encryption techniques available within the Telnet Protocols, so everything must be sent in the cleartext.</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0" lvl="0" indent="0" algn="l" rtl="0">
              <a:lnSpc>
                <a:spcPct val="100000"/>
              </a:lnSpc>
              <a:spcBef>
                <a:spcPts val="0"/>
              </a:spcBef>
              <a:spcAft>
                <a:spcPts val="0"/>
              </a:spcAft>
              <a:buNone/>
            </a:pPr>
            <a:r>
              <a:rPr lang="tr-TR" sz="1450">
                <a:solidFill>
                  <a:srgbClr val="373A3C"/>
                </a:solidFill>
                <a:highlight>
                  <a:schemeClr val="lt1"/>
                </a:highlight>
              </a:rPr>
              <a:t>FTP (TCP 20, 21): File Transfer Protocol lets us transfer files, and it can accomplish this between any two machines using it. FTP allows access to both directories and files and can accomplish certain types of directory operations, such as relocating into different ones. FTP functions are limited to listing and manipulating directories, typing file contents, and copying files between hosts.</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0" lvl="0" indent="0" algn="l" rtl="0">
              <a:lnSpc>
                <a:spcPct val="100000"/>
              </a:lnSpc>
              <a:spcBef>
                <a:spcPts val="0"/>
              </a:spcBef>
              <a:spcAft>
                <a:spcPts val="0"/>
              </a:spcAft>
              <a:buNone/>
            </a:pPr>
            <a:r>
              <a:rPr lang="tr-TR" sz="1450">
                <a:solidFill>
                  <a:srgbClr val="373A3C"/>
                </a:solidFill>
                <a:highlight>
                  <a:schemeClr val="lt1"/>
                </a:highlight>
              </a:rPr>
              <a:t>SFTP (TCP 22): Secure File Transfer Protocol is used when you need to transfer files over an encrypted connection. It uses an SSH session, which encrypts the connection, and SSH uses port 22, hence the port 22 is used for SFTP. Apart from the secure part, it’s used just as FTP is—for transferring files between computers on an IP network, such as the Internet.</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7f6a606c90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8" name="Google Shape;418;g7f6a606c90_0_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tr-TR" sz="1450">
                <a:solidFill>
                  <a:srgbClr val="373A3C"/>
                </a:solidFill>
                <a:highlight>
                  <a:schemeClr val="lt1"/>
                </a:highlight>
              </a:rPr>
              <a:t>TFTP (UDP 69): Trivial File Transfer Protocol (TFTP) is the stripped-down, stock version of FTP. TFTP is fast and so easy to use. TFTP doesn’t offer the abundance of functions that FTP does because it has no directory-browsing abilities, meaning that it can only send and receive files.</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0" lvl="0" indent="0" algn="l" rtl="0">
              <a:lnSpc>
                <a:spcPct val="100000"/>
              </a:lnSpc>
              <a:spcBef>
                <a:spcPts val="0"/>
              </a:spcBef>
              <a:spcAft>
                <a:spcPts val="0"/>
              </a:spcAft>
              <a:buNone/>
            </a:pPr>
            <a:r>
              <a:rPr lang="tr-TR" sz="1450">
                <a:solidFill>
                  <a:srgbClr val="373A3C"/>
                </a:solidFill>
                <a:highlight>
                  <a:schemeClr val="lt1"/>
                </a:highlight>
              </a:rPr>
              <a:t>POP (TCP 110): Post Office Protocol gives us a storage facility for incoming mail, and the latest version is called POP3. How this protocol works is when a client device connects to a POP3 server, messages addressed to that client are released for download. It doesn’t allow messages to be downloaded selectively, but once they are, the client-server interaction ends and you can delete and tweak your messages locally at will. A newer standard, IMAP, is being used more and more in place of POP3.</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0" lvl="0" indent="0" algn="l" rtl="0">
              <a:lnSpc>
                <a:spcPct val="100000"/>
              </a:lnSpc>
              <a:spcBef>
                <a:spcPts val="0"/>
              </a:spcBef>
              <a:spcAft>
                <a:spcPts val="0"/>
              </a:spcAft>
              <a:buNone/>
            </a:pPr>
            <a:r>
              <a:rPr lang="tr-TR" sz="1450">
                <a:solidFill>
                  <a:srgbClr val="373A3C"/>
                </a:solidFill>
                <a:highlight>
                  <a:schemeClr val="lt1"/>
                </a:highlight>
              </a:rPr>
              <a:t>IMAP (TCP 143): Because Internet Message Access Protocol (IMAP) makes it so you get control over how you download your mail, with it, you also gain some much-needed security. It lets you peek at the message header or download just a part of a message. With it, you can choose to store messages on the email server hierarchically and link to documents and user groups, too. IMAP even gives you search commands to use to hunt for messages based on their subject, header, or content. As you can imagine, it has some serious authentication features—it supports the Kerberos authentication scheme that MIT developed. IMAP4 is the current version.</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7f6a606c90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5" name="Google Shape;425;g7f6a606c90_0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tr-TR" sz="1450">
                <a:solidFill>
                  <a:srgbClr val="373A3C"/>
                </a:solidFill>
                <a:highlight>
                  <a:schemeClr val="lt1"/>
                </a:highlight>
              </a:rPr>
              <a:t>RDP (TCP 3389): Remote Desktop Protocol is a proprietary protocol developed by Microsoft. It allows you to connect to another computer and run programs. RDP operates somewhat like Telnet, except instead of getting a command-line prompt as you do with Telnet, you get the actual graphical user interface (GUI) of the remote computer. Clients exist for most versions of Windows, and Macs now come with a preinstalled RDP client. Microsoft currently calls its official RDP server software Remote Desktop Services. Microsoft’s official client software is currently referred to as Remote Desktop Connection. RDP is an excellent tool for remote clients, allowing them to connect to their work computer from home, for example, and get their email or perform work on other applications without running or installing any of the software on their home computer.</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0" lvl="0" indent="0" algn="l" rtl="0">
              <a:lnSpc>
                <a:spcPct val="100000"/>
              </a:lnSpc>
              <a:spcBef>
                <a:spcPts val="0"/>
              </a:spcBef>
              <a:spcAft>
                <a:spcPts val="0"/>
              </a:spcAft>
              <a:buNone/>
            </a:pPr>
            <a:r>
              <a:rPr lang="tr-TR" sz="1450">
                <a:solidFill>
                  <a:srgbClr val="373A3C"/>
                </a:solidFill>
                <a:highlight>
                  <a:schemeClr val="lt1"/>
                </a:highlight>
              </a:rPr>
              <a:t>TLS/SSL (TCP 995/465): Both Transport Layer Security and its forerunner, Secure Sockets Layer, are cryptographic protocols that are useful for enabling secure online data-transfer activities like browsing the Web, instant messaging, Internet faxing, and so on. They’re so similar. They both use X.509 certificates and asymmetric cryptography to authenticate to the host they are communicating with and to exchange a key. This key is then used to encrypt data flowing between the hosts. This allows for data/message confidentiality, message integrity, and message authentication.</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7f6a606c90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2" name="Google Shape;432;g7f6a606c90_0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tr-TR" sz="1450">
                <a:solidFill>
                  <a:srgbClr val="373A3C"/>
                </a:solidFill>
                <a:highlight>
                  <a:schemeClr val="lt1"/>
                </a:highlight>
              </a:rPr>
              <a:t>SIP (VoIP) (TCP or UDP 5060/TCP 5061): Session Initiation Protocol is a hugely popular signaling protocol used to construct and deconstruct multimedia communication sessions for many things like voice and video calls, videoconferencing, streaming multimedia distribution, instant messaging, presence information, and online games over the Internet.</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0" lvl="0" indent="0" algn="l" rtl="0">
              <a:lnSpc>
                <a:spcPct val="100000"/>
              </a:lnSpc>
              <a:spcBef>
                <a:spcPts val="0"/>
              </a:spcBef>
              <a:spcAft>
                <a:spcPts val="0"/>
              </a:spcAft>
              <a:buNone/>
            </a:pPr>
            <a:r>
              <a:rPr lang="tr-TR" sz="1450">
                <a:solidFill>
                  <a:srgbClr val="373A3C"/>
                </a:solidFill>
                <a:highlight>
                  <a:schemeClr val="lt1"/>
                </a:highlight>
              </a:rPr>
              <a:t>RTP (VoIP) (UDP 5004/TCP 5005): Real-time Transport Protocol describes a packet-formatting standard for delivering audio and video over the Internet. Although initially designed as a multicast protocol, it’s now used for unicast applications, too. It’s commonly employed for streaming media, videoconferencing, and push-to-talk systems—all things that make it a de facto standard in Voice over IP (VoIP) industries.</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7f6a606c90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9" name="Google Shape;439;g7f6a606c90_0_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tr-TR" sz="1450">
                <a:solidFill>
                  <a:srgbClr val="373A3C"/>
                </a:solidFill>
                <a:highlight>
                  <a:schemeClr val="lt1"/>
                </a:highlight>
              </a:rPr>
              <a:t>MGCP (Multimedia) (TCP 2427/2727): Media Gateway Control Protocol is a standard protocol for handling the signaling and session management needed during a multimedia conference. The protocol defines a means of communication between a media gateway, which converts data from the format required for a circuit-switched network to that required for a packet-switched network, and the media gateway controller. MGCP can be used to set up, maintain, and terminate calls between multiple endpoints.</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0" lvl="0" indent="0" algn="l" rtl="0">
              <a:lnSpc>
                <a:spcPct val="100000"/>
              </a:lnSpc>
              <a:spcBef>
                <a:spcPts val="0"/>
              </a:spcBef>
              <a:spcAft>
                <a:spcPts val="0"/>
              </a:spcAft>
              <a:buNone/>
            </a:pPr>
            <a:r>
              <a:rPr lang="tr-TR" sz="1450">
                <a:solidFill>
                  <a:srgbClr val="373A3C"/>
                </a:solidFill>
                <a:highlight>
                  <a:schemeClr val="lt1"/>
                </a:highlight>
              </a:rPr>
              <a:t>H.323 (Video) (TCP 1720): H.323 is a protocol that provides a standard for video on an IP network that defines how real-time audio, video, and data information is transmitted. This standard provides signaling, multimedia, and bandwidth control mechanisms. H.323 uses the RTP standard for communication.</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0" lvl="0" indent="0" algn="l" rtl="0">
              <a:lnSpc>
                <a:spcPct val="100000"/>
              </a:lnSpc>
              <a:spcBef>
                <a:spcPts val="0"/>
              </a:spcBef>
              <a:spcAft>
                <a:spcPts val="0"/>
              </a:spcAft>
              <a:buNone/>
            </a:pPr>
            <a:r>
              <a:rPr lang="tr-TR" sz="1450">
                <a:solidFill>
                  <a:srgbClr val="373A3C"/>
                </a:solidFill>
                <a:highlight>
                  <a:schemeClr val="lt1"/>
                </a:highlight>
              </a:rPr>
              <a:t>SSH (TCP 22): Secure Shell Protocol sets up a secure session that’s similar to Telnet over a standard TCP/IP connection and is employed for doing things like logging into systems, running programs on remote systems and moving file from one system to another system. And it does all this while maintaining an encrypted connection.</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7f6a606c9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6" name="Google Shape;446;g7f6a606c90_0_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tr-TR" sz="1450">
                <a:solidFill>
                  <a:srgbClr val="373A3C"/>
                </a:solidFill>
                <a:highlight>
                  <a:schemeClr val="lt1"/>
                </a:highlight>
              </a:rPr>
              <a:t>SNMP (UDP 161/TCP 25): Simple Network Management Protocol collects and manipulates valuable network information. It gathers data by polling the devices on the network from a management station at fixed or random intervals, requiring them to disclose certain information. When all is well, SNMP receives something called a baseline—a report delimiting the operational traits of a healthy network. This protocol can also stand as a watchdog over the network, quickly notifying managers of any sudden turn of events. The network watchdogs are called agents, and when aberrations occur, agents send an alert called a trap to the management station. Besides, SNMP can help simplify the process of setting up a network as well as the administration of your entire internetwork.</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0675" algn="l" rtl="0">
              <a:lnSpc>
                <a:spcPct val="100000"/>
              </a:lnSpc>
              <a:spcBef>
                <a:spcPts val="0"/>
              </a:spcBef>
              <a:spcAft>
                <a:spcPts val="0"/>
              </a:spcAft>
              <a:buClr>
                <a:srgbClr val="373A3C"/>
              </a:buClr>
              <a:buSzPts val="1450"/>
              <a:buChar char="●"/>
            </a:pPr>
            <a:r>
              <a:rPr lang="tr-TR" sz="1450">
                <a:solidFill>
                  <a:srgbClr val="373A3C"/>
                </a:solidFill>
                <a:highlight>
                  <a:schemeClr val="lt1"/>
                </a:highlight>
              </a:rPr>
              <a:t>TCP/IP is a set of network protocols (Protocol Suite) that enable communication between computers. Network protocols are rules or standards that govern network communications. If two devices in a network need to communicate together, they need to use common set of network protocols. This can be compared with how humans speak. A French person cannot communicate with a Vietnamese person (without help from a translator) since they speak different languages.</a:t>
            </a:r>
            <a:endParaRPr sz="1450">
              <a:solidFill>
                <a:srgbClr val="373A3C"/>
              </a:solidFill>
              <a:highlight>
                <a:schemeClr val="lt1"/>
              </a:highlight>
            </a:endParaRPr>
          </a:p>
          <a:p>
            <a:pPr marL="457200" lvl="0" indent="0" algn="l" rtl="0">
              <a:lnSpc>
                <a:spcPct val="100000"/>
              </a:lnSpc>
              <a:spcBef>
                <a:spcPts val="0"/>
              </a:spcBef>
              <a:spcAft>
                <a:spcPts val="0"/>
              </a:spcAft>
              <a:buNone/>
            </a:pPr>
            <a:endParaRPr sz="145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Char char="●"/>
            </a:pPr>
            <a:r>
              <a:rPr lang="tr-TR" sz="1450">
                <a:solidFill>
                  <a:srgbClr val="373A3C"/>
                </a:solidFill>
                <a:highlight>
                  <a:schemeClr val="lt1"/>
                </a:highlight>
              </a:rPr>
              <a:t>You can select from different network protocols to use in your network, but TCP/IP is the industry standard. Almost all Operating Systems now support TCP/IP. Internet is working on TCP/IP. TCP/IP is known as "the language of the Internet". If you want your computer and computer live devices to work on the Internet, you have to use TCP/IP protocol suite.</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Char char="●"/>
            </a:pPr>
            <a:r>
              <a:rPr lang="tr-TR" sz="1450">
                <a:solidFill>
                  <a:srgbClr val="373A3C"/>
                </a:solidFill>
                <a:highlight>
                  <a:schemeClr val="lt1"/>
                </a:highlight>
              </a:rPr>
              <a:t>The predecessor of today’s Internet was ARPAnet, created by the Advanced Research Projects Agency (ARPA) and launched in 1969 during "Cold War". </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Char char="●"/>
            </a:pPr>
            <a:r>
              <a:rPr lang="tr-TR" sz="1450">
                <a:solidFill>
                  <a:srgbClr val="373A3C"/>
                </a:solidFill>
                <a:highlight>
                  <a:schemeClr val="lt1"/>
                </a:highlight>
              </a:rPr>
              <a:t>The protocol used on the ARPAnet was called Network Control Protocol (NCP). As the ARPAnet grew, however, a new protocol was needed because NCP was not able to fulfil all the needs of a larger network. In 1974 Vint Cerf and Bob Kahn, published a paper “A Protocol for Packet Network Interconnection.” This paper describes the Transmission Control Protocol (TCP), which eventually replaced NCP.</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Char char="●"/>
            </a:pPr>
            <a:r>
              <a:rPr lang="tr-TR" sz="1450">
                <a:solidFill>
                  <a:srgbClr val="373A3C"/>
                </a:solidFill>
                <a:highlight>
                  <a:schemeClr val="lt1"/>
                </a:highlight>
              </a:rPr>
              <a:t>ARPAnet ceased to exist in 1990. The Internet has since grown from ARPAnet’s roots, and TCP/IP has evolved to meet the changing requirements of the Internet.</a:t>
            </a:r>
            <a:endParaRPr sz="1450">
              <a:solidFill>
                <a:srgbClr val="373A3C"/>
              </a:solidFill>
              <a:highlight>
                <a:schemeClr val="lt1"/>
              </a:highlight>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7f6a606c9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3" name="Google Shape;453;g7f6a606c90_0_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tr-TR" sz="1450">
                <a:solidFill>
                  <a:srgbClr val="373A3C"/>
                </a:solidFill>
                <a:highlight>
                  <a:schemeClr val="lt1"/>
                </a:highlight>
              </a:rPr>
              <a:t>HTTP (TCP 80): Hypertext Transfer Protocol is used to manage communications between web browsers and web servers and opens the right resources when you click a link, wherever that resource may reside.</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0" lvl="0" indent="0" algn="l" rtl="0">
              <a:lnSpc>
                <a:spcPct val="100000"/>
              </a:lnSpc>
              <a:spcBef>
                <a:spcPts val="0"/>
              </a:spcBef>
              <a:spcAft>
                <a:spcPts val="0"/>
              </a:spcAft>
              <a:buNone/>
            </a:pPr>
            <a:r>
              <a:rPr lang="tr-TR" sz="1450">
                <a:solidFill>
                  <a:srgbClr val="373A3C"/>
                </a:solidFill>
                <a:highlight>
                  <a:schemeClr val="lt1"/>
                </a:highlight>
              </a:rPr>
              <a:t>HTTPS (TCP 4743): Hypertext Transfer Protocol Secure is also known as a secure Hypertext Transfer Protocol. It uses the Secure Socket Layer (SSL). It is the secure version of the HTTP that arms us with a whole bunch of security tools for keeping transactions between web browsers and servers secure. It is what our browser needs to fill out forms, sign in, authenticate, and encrypt an HTTP message when we do things like making an online reservation, accessing online banking, or buying something online.</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0" lvl="0" indent="0" algn="l" rtl="0">
              <a:lnSpc>
                <a:spcPct val="100000"/>
              </a:lnSpc>
              <a:spcBef>
                <a:spcPts val="0"/>
              </a:spcBef>
              <a:spcAft>
                <a:spcPts val="0"/>
              </a:spcAft>
              <a:buNone/>
            </a:pPr>
            <a:r>
              <a:rPr lang="tr-TR" sz="1450">
                <a:solidFill>
                  <a:srgbClr val="373A3C"/>
                </a:solidFill>
                <a:highlight>
                  <a:schemeClr val="lt1"/>
                </a:highlight>
              </a:rPr>
              <a:t>NTP (UDP 123): Network Time Protocol is used to synchronize the clocks on our computer to one standard time source. This protocol works by synchronizing devices to ensure that all the computers on a given network agree on the time.</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7f6a606c90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0" name="Google Shape;460;g7f6a606c90_0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tr-TR" sz="1450">
                <a:solidFill>
                  <a:srgbClr val="373A3C"/>
                </a:solidFill>
                <a:highlight>
                  <a:schemeClr val="lt1"/>
                </a:highlight>
              </a:rPr>
              <a:t>LDAP (TCP 389): If you’re the system administrator of any decent-sized network, odds are you have a type of directory in place that keeps track of all your network resources, such as devices and users. You can do this through the Lightweight Directory Access Protocol. This protocol standardizes how you access directories, and Introducing TCP/IP 185 its first and second inceptions are described in RFCs 1487 and 1777, respectively. There were a few glitches in those two earlier versions, so a third version—the one most commonly used today—was created to address those issues and is described in RFC 3377.</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0" lvl="0" indent="0" algn="l" rtl="0">
              <a:lnSpc>
                <a:spcPct val="100000"/>
              </a:lnSpc>
              <a:spcBef>
                <a:spcPts val="0"/>
              </a:spcBef>
              <a:spcAft>
                <a:spcPts val="0"/>
              </a:spcAft>
              <a:buNone/>
            </a:pPr>
            <a:r>
              <a:rPr lang="tr-TR" sz="1450">
                <a:solidFill>
                  <a:srgbClr val="373A3C"/>
                </a:solidFill>
                <a:highlight>
                  <a:schemeClr val="lt1"/>
                </a:highlight>
              </a:rPr>
              <a:t>IGMP: Internet Group Management Protocol is the TCP/IP protocol used for managing IP multicast sessions. It accomplishes this by sending out unique IGMP messages over the network to reveal the multicast-group landscape and to find out which hosts belong to which multicast group. The host machines in an IP network also use IGMP messages to become members of a group and to quit the group, too. IGMP messages come in seriously handy for tracking group memberships as well as active multicast streams. IGMP works at the Network layer and doesn’t use port numbers.</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7f6a606c90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7" name="Google Shape;467;g7f6a606c90_0_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tr-TR" sz="1450">
                <a:solidFill>
                  <a:srgbClr val="373A3C"/>
                </a:solidFill>
                <a:highlight>
                  <a:schemeClr val="lt1"/>
                </a:highlight>
              </a:rPr>
              <a:t>DHCP (UDP 67/68): Dynamic Host Configuration Protocol assigns IP Address to hosts. It allows for easier administration and works well in small to very large network environments. Many types of hardware can be used as a DHCP Server, including a Cisco Router. There is a lot of information a DHCP server can provide to a host when the host is requesting an IP address from DHCP Server, here is the list of some common types of information a DHCP server can provide:</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0" lvl="0" indent="0" algn="l" rtl="0">
              <a:lnSpc>
                <a:spcPct val="100000"/>
              </a:lnSpc>
              <a:spcBef>
                <a:spcPts val="0"/>
              </a:spcBef>
              <a:spcAft>
                <a:spcPts val="0"/>
              </a:spcAft>
              <a:buNone/>
            </a:pPr>
            <a:r>
              <a:rPr lang="tr-TR" sz="1450">
                <a:solidFill>
                  <a:srgbClr val="373A3C"/>
                </a:solidFill>
                <a:highlight>
                  <a:schemeClr val="lt1"/>
                </a:highlight>
              </a:rPr>
              <a:t>IP Address</a:t>
            </a:r>
            <a:endParaRPr sz="1450">
              <a:solidFill>
                <a:srgbClr val="373A3C"/>
              </a:solidFill>
              <a:highlight>
                <a:schemeClr val="lt1"/>
              </a:highlight>
            </a:endParaRPr>
          </a:p>
          <a:p>
            <a:pPr marL="0" lvl="0" indent="0" algn="l" rtl="0">
              <a:lnSpc>
                <a:spcPct val="100000"/>
              </a:lnSpc>
              <a:spcBef>
                <a:spcPts val="0"/>
              </a:spcBef>
              <a:spcAft>
                <a:spcPts val="0"/>
              </a:spcAft>
              <a:buNone/>
            </a:pPr>
            <a:r>
              <a:rPr lang="tr-TR" sz="1450">
                <a:solidFill>
                  <a:srgbClr val="373A3C"/>
                </a:solidFill>
                <a:highlight>
                  <a:schemeClr val="lt1"/>
                </a:highlight>
              </a:rPr>
              <a:t>Subnet Mask</a:t>
            </a:r>
            <a:endParaRPr sz="1450">
              <a:solidFill>
                <a:srgbClr val="373A3C"/>
              </a:solidFill>
              <a:highlight>
                <a:schemeClr val="lt1"/>
              </a:highlight>
            </a:endParaRPr>
          </a:p>
          <a:p>
            <a:pPr marL="0" lvl="0" indent="0" algn="l" rtl="0">
              <a:lnSpc>
                <a:spcPct val="100000"/>
              </a:lnSpc>
              <a:spcBef>
                <a:spcPts val="0"/>
              </a:spcBef>
              <a:spcAft>
                <a:spcPts val="0"/>
              </a:spcAft>
              <a:buNone/>
            </a:pPr>
            <a:r>
              <a:rPr lang="tr-TR" sz="1450">
                <a:solidFill>
                  <a:srgbClr val="373A3C"/>
                </a:solidFill>
                <a:highlight>
                  <a:schemeClr val="lt1"/>
                </a:highlight>
              </a:rPr>
              <a:t>Domain Name</a:t>
            </a:r>
            <a:endParaRPr sz="1450">
              <a:solidFill>
                <a:srgbClr val="373A3C"/>
              </a:solidFill>
              <a:highlight>
                <a:schemeClr val="lt1"/>
              </a:highlight>
            </a:endParaRPr>
          </a:p>
          <a:p>
            <a:pPr marL="0" lvl="0" indent="0" algn="l" rtl="0">
              <a:lnSpc>
                <a:spcPct val="100000"/>
              </a:lnSpc>
              <a:spcBef>
                <a:spcPts val="0"/>
              </a:spcBef>
              <a:spcAft>
                <a:spcPts val="0"/>
              </a:spcAft>
              <a:buNone/>
            </a:pPr>
            <a:r>
              <a:rPr lang="tr-TR" sz="1450">
                <a:solidFill>
                  <a:srgbClr val="373A3C"/>
                </a:solidFill>
                <a:highlight>
                  <a:schemeClr val="lt1"/>
                </a:highlight>
              </a:rPr>
              <a:t>Default Gateways</a:t>
            </a:r>
            <a:endParaRPr sz="1450">
              <a:solidFill>
                <a:srgbClr val="373A3C"/>
              </a:solidFill>
              <a:highlight>
                <a:schemeClr val="lt1"/>
              </a:highlight>
            </a:endParaRPr>
          </a:p>
          <a:p>
            <a:pPr marL="0" lvl="0" indent="0" algn="l" rtl="0">
              <a:lnSpc>
                <a:spcPct val="100000"/>
              </a:lnSpc>
              <a:spcBef>
                <a:spcPts val="0"/>
              </a:spcBef>
              <a:spcAft>
                <a:spcPts val="0"/>
              </a:spcAft>
              <a:buNone/>
            </a:pPr>
            <a:r>
              <a:rPr lang="tr-TR" sz="1450">
                <a:solidFill>
                  <a:srgbClr val="373A3C"/>
                </a:solidFill>
                <a:highlight>
                  <a:schemeClr val="lt1"/>
                </a:highlight>
              </a:rPr>
              <a:t>DNS Server Address</a:t>
            </a: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a:p>
            <a:pPr marL="0" lvl="0" indent="0" algn="l" rtl="0">
              <a:lnSpc>
                <a:spcPct val="100000"/>
              </a:lnSpc>
              <a:spcBef>
                <a:spcPts val="0"/>
              </a:spcBef>
              <a:spcAft>
                <a:spcPts val="0"/>
              </a:spcAft>
              <a:buNone/>
            </a:pPr>
            <a:endParaRPr sz="1450">
              <a:solidFill>
                <a:srgbClr val="373A3C"/>
              </a:solidFill>
              <a:highlight>
                <a:schemeClr val="lt1"/>
              </a:highlight>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8" name="Google Shape;55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7f6a606c9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0" name="Google Shape;350;g7f6a606c90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724493614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g7244936147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450" dirty="0">
                <a:solidFill>
                  <a:srgbClr val="373A3C"/>
                </a:solidFill>
                <a:highlight>
                  <a:schemeClr val="lt1"/>
                </a:highlight>
              </a:rPr>
              <a:t>DoD </a:t>
            </a:r>
            <a:r>
              <a:rPr lang="en-US" sz="1450" dirty="0" err="1">
                <a:solidFill>
                  <a:srgbClr val="373A3C"/>
                </a:solidFill>
                <a:highlight>
                  <a:schemeClr val="lt1"/>
                </a:highlight>
              </a:rPr>
              <a:t>modeli</a:t>
            </a:r>
            <a:r>
              <a:rPr lang="en-US" sz="1450" dirty="0">
                <a:solidFill>
                  <a:srgbClr val="373A3C"/>
                </a:solidFill>
                <a:highlight>
                  <a:schemeClr val="lt1"/>
                </a:highlight>
              </a:rPr>
              <a:t>, OSI </a:t>
            </a:r>
            <a:r>
              <a:rPr lang="en-US" sz="1450" dirty="0" err="1">
                <a:solidFill>
                  <a:srgbClr val="373A3C"/>
                </a:solidFill>
                <a:highlight>
                  <a:schemeClr val="lt1"/>
                </a:highlight>
              </a:rPr>
              <a:t>modelinin</a:t>
            </a:r>
            <a:r>
              <a:rPr lang="en-US" sz="1450" dirty="0">
                <a:solidFill>
                  <a:srgbClr val="373A3C"/>
                </a:solidFill>
                <a:highlight>
                  <a:schemeClr val="lt1"/>
                </a:highlight>
              </a:rPr>
              <a:t> </a:t>
            </a:r>
            <a:r>
              <a:rPr lang="en-US" sz="1450" dirty="0" err="1">
                <a:solidFill>
                  <a:srgbClr val="373A3C"/>
                </a:solidFill>
                <a:highlight>
                  <a:schemeClr val="lt1"/>
                </a:highlight>
              </a:rPr>
              <a:t>yoğunlaştırılmış</a:t>
            </a:r>
            <a:r>
              <a:rPr lang="en-US" sz="1450" dirty="0">
                <a:solidFill>
                  <a:srgbClr val="373A3C"/>
                </a:solidFill>
                <a:highlight>
                  <a:schemeClr val="lt1"/>
                </a:highlight>
              </a:rPr>
              <a:t> </a:t>
            </a:r>
            <a:r>
              <a:rPr lang="en-US" sz="1450" dirty="0" err="1">
                <a:solidFill>
                  <a:srgbClr val="373A3C"/>
                </a:solidFill>
                <a:highlight>
                  <a:schemeClr val="lt1"/>
                </a:highlight>
              </a:rPr>
              <a:t>bir</a:t>
            </a:r>
            <a:r>
              <a:rPr lang="en-US" sz="1450" dirty="0">
                <a:solidFill>
                  <a:srgbClr val="373A3C"/>
                </a:solidFill>
                <a:highlight>
                  <a:schemeClr val="lt1"/>
                </a:highlight>
              </a:rPr>
              <a:t> </a:t>
            </a:r>
            <a:r>
              <a:rPr lang="en-US" sz="1450" dirty="0" err="1">
                <a:solidFill>
                  <a:srgbClr val="373A3C"/>
                </a:solidFill>
                <a:highlight>
                  <a:schemeClr val="lt1"/>
                </a:highlight>
              </a:rPr>
              <a:t>versiyonudur</a:t>
            </a:r>
            <a:r>
              <a:rPr lang="en-US" sz="1450" dirty="0">
                <a:solidFill>
                  <a:srgbClr val="373A3C"/>
                </a:solidFill>
                <a:highlight>
                  <a:schemeClr val="lt1"/>
                </a:highlight>
              </a:rPr>
              <a:t>.</a:t>
            </a:r>
            <a:endParaRPr lang="tr-TR" sz="1450" dirty="0">
              <a:solidFill>
                <a:srgbClr val="373A3C"/>
              </a:solidFill>
              <a:highlight>
                <a:schemeClr val="lt1"/>
              </a:highlight>
            </a:endParaRPr>
          </a:p>
          <a:p>
            <a:pPr marL="0" lvl="0" indent="0" algn="l" rtl="0">
              <a:lnSpc>
                <a:spcPct val="100000"/>
              </a:lnSpc>
              <a:spcBef>
                <a:spcPts val="0"/>
              </a:spcBef>
              <a:spcAft>
                <a:spcPts val="0"/>
              </a:spcAft>
              <a:buNone/>
            </a:pPr>
            <a:endParaRPr lang="tr-TR" sz="1450" dirty="0">
              <a:solidFill>
                <a:srgbClr val="373A3C"/>
              </a:solidFill>
              <a:highlight>
                <a:schemeClr val="lt1"/>
              </a:highlight>
            </a:endParaRPr>
          </a:p>
          <a:p>
            <a:pPr marL="0" lvl="0" indent="0" algn="l" rtl="0">
              <a:lnSpc>
                <a:spcPct val="100000"/>
              </a:lnSpc>
              <a:spcBef>
                <a:spcPts val="0"/>
              </a:spcBef>
              <a:spcAft>
                <a:spcPts val="0"/>
              </a:spcAft>
              <a:buNone/>
            </a:pPr>
            <a:r>
              <a:rPr lang="en-US" sz="1450" dirty="0">
                <a:solidFill>
                  <a:srgbClr val="373A3C"/>
                </a:solidFill>
                <a:highlight>
                  <a:schemeClr val="lt1"/>
                </a:highlight>
              </a:rPr>
              <a:t>DoD (</a:t>
            </a:r>
            <a:r>
              <a:rPr lang="en-US" sz="1450" dirty="0" err="1">
                <a:solidFill>
                  <a:srgbClr val="373A3C"/>
                </a:solidFill>
                <a:highlight>
                  <a:schemeClr val="lt1"/>
                </a:highlight>
              </a:rPr>
              <a:t>Savunma</a:t>
            </a:r>
            <a:r>
              <a:rPr lang="en-US" sz="1450" dirty="0">
                <a:solidFill>
                  <a:srgbClr val="373A3C"/>
                </a:solidFill>
                <a:highlight>
                  <a:schemeClr val="lt1"/>
                </a:highlight>
              </a:rPr>
              <a:t> </a:t>
            </a:r>
            <a:r>
              <a:rPr lang="en-US" sz="1450" dirty="0" err="1">
                <a:solidFill>
                  <a:srgbClr val="373A3C"/>
                </a:solidFill>
                <a:highlight>
                  <a:schemeClr val="lt1"/>
                </a:highlight>
              </a:rPr>
              <a:t>Bakanlığı</a:t>
            </a:r>
            <a:r>
              <a:rPr lang="en-US" sz="1450" dirty="0">
                <a:solidFill>
                  <a:srgbClr val="373A3C"/>
                </a:solidFill>
                <a:highlight>
                  <a:schemeClr val="lt1"/>
                </a:highlight>
              </a:rPr>
              <a:t>), </a:t>
            </a:r>
            <a:r>
              <a:rPr lang="en-US" sz="1450" dirty="0" err="1">
                <a:solidFill>
                  <a:srgbClr val="373A3C"/>
                </a:solidFill>
                <a:highlight>
                  <a:schemeClr val="lt1"/>
                </a:highlight>
              </a:rPr>
              <a:t>veri</a:t>
            </a:r>
            <a:r>
              <a:rPr lang="en-US" sz="1450" dirty="0">
                <a:solidFill>
                  <a:srgbClr val="373A3C"/>
                </a:solidFill>
                <a:highlight>
                  <a:schemeClr val="lt1"/>
                </a:highlight>
              </a:rPr>
              <a:t> </a:t>
            </a:r>
            <a:r>
              <a:rPr lang="en-US" sz="1450" dirty="0" err="1">
                <a:solidFill>
                  <a:srgbClr val="373A3C"/>
                </a:solidFill>
                <a:highlight>
                  <a:schemeClr val="lt1"/>
                </a:highlight>
              </a:rPr>
              <a:t>bütünlüğünü</a:t>
            </a:r>
            <a:r>
              <a:rPr lang="en-US" sz="1450" dirty="0">
                <a:solidFill>
                  <a:srgbClr val="373A3C"/>
                </a:solidFill>
                <a:highlight>
                  <a:schemeClr val="lt1"/>
                </a:highlight>
              </a:rPr>
              <a:t> </a:t>
            </a:r>
            <a:r>
              <a:rPr lang="en-US" sz="1450" dirty="0" err="1">
                <a:solidFill>
                  <a:srgbClr val="373A3C"/>
                </a:solidFill>
                <a:highlight>
                  <a:schemeClr val="lt1"/>
                </a:highlight>
              </a:rPr>
              <a:t>sağlamak</a:t>
            </a:r>
            <a:r>
              <a:rPr lang="en-US" sz="1450" dirty="0">
                <a:solidFill>
                  <a:srgbClr val="373A3C"/>
                </a:solidFill>
                <a:highlight>
                  <a:schemeClr val="lt1"/>
                </a:highlight>
              </a:rPr>
              <a:t> </a:t>
            </a:r>
            <a:r>
              <a:rPr lang="en-US" sz="1450" dirty="0" err="1">
                <a:solidFill>
                  <a:srgbClr val="373A3C"/>
                </a:solidFill>
                <a:highlight>
                  <a:schemeClr val="lt1"/>
                </a:highlight>
              </a:rPr>
              <a:t>ve</a:t>
            </a:r>
            <a:r>
              <a:rPr lang="en-US" sz="1450" dirty="0">
                <a:solidFill>
                  <a:srgbClr val="373A3C"/>
                </a:solidFill>
                <a:highlight>
                  <a:schemeClr val="lt1"/>
                </a:highlight>
              </a:rPr>
              <a:t> </a:t>
            </a:r>
            <a:r>
              <a:rPr lang="en-US" sz="1450" dirty="0" err="1">
                <a:solidFill>
                  <a:srgbClr val="373A3C"/>
                </a:solidFill>
                <a:highlight>
                  <a:schemeClr val="lt1"/>
                </a:highlight>
              </a:rPr>
              <a:t>korumak</a:t>
            </a:r>
            <a:r>
              <a:rPr lang="en-US" sz="1450" dirty="0">
                <a:solidFill>
                  <a:srgbClr val="373A3C"/>
                </a:solidFill>
                <a:highlight>
                  <a:schemeClr val="lt1"/>
                </a:highlight>
              </a:rPr>
              <a:t> </a:t>
            </a:r>
            <a:r>
              <a:rPr lang="en-US" sz="1450" dirty="0" err="1">
                <a:solidFill>
                  <a:srgbClr val="373A3C"/>
                </a:solidFill>
                <a:highlight>
                  <a:schemeClr val="lt1"/>
                </a:highlight>
              </a:rPr>
              <a:t>için</a:t>
            </a:r>
            <a:r>
              <a:rPr lang="en-US" sz="1450" dirty="0">
                <a:solidFill>
                  <a:srgbClr val="373A3C"/>
                </a:solidFill>
                <a:highlight>
                  <a:schemeClr val="lt1"/>
                </a:highlight>
              </a:rPr>
              <a:t> TCP/</a:t>
            </a:r>
            <a:r>
              <a:rPr lang="en-US" sz="1450" dirty="0" err="1">
                <a:solidFill>
                  <a:srgbClr val="373A3C"/>
                </a:solidFill>
                <a:highlight>
                  <a:schemeClr val="lt1"/>
                </a:highlight>
              </a:rPr>
              <a:t>IP'yi</a:t>
            </a:r>
            <a:r>
              <a:rPr lang="en-US" sz="1450" dirty="0">
                <a:solidFill>
                  <a:srgbClr val="373A3C"/>
                </a:solidFill>
                <a:highlight>
                  <a:schemeClr val="lt1"/>
                </a:highlight>
              </a:rPr>
              <a:t> </a:t>
            </a:r>
            <a:r>
              <a:rPr lang="en-US" sz="1450" dirty="0" err="1">
                <a:solidFill>
                  <a:srgbClr val="373A3C"/>
                </a:solidFill>
                <a:highlight>
                  <a:schemeClr val="lt1"/>
                </a:highlight>
              </a:rPr>
              <a:t>oluşturdu</a:t>
            </a:r>
            <a:endParaRPr sz="1450" dirty="0">
              <a:solidFill>
                <a:srgbClr val="373A3C"/>
              </a:solidFill>
              <a:highlight>
                <a:schemeClr val="lt1"/>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7f6a606c9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9" name="Google Shape;389;g7f6a606c90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r>
              <a:rPr lang="tr-TR" sz="1450" dirty="0">
                <a:solidFill>
                  <a:srgbClr val="373A3C"/>
                </a:solidFill>
                <a:highlight>
                  <a:schemeClr val="lt1"/>
                </a:highlight>
              </a:rPr>
              <a:t>Verilerin fiziksel olarak ağ üzerinden nasıl gönderildiğinin ayrıntılarını tanımlar</a:t>
            </a:r>
          </a:p>
          <a:p>
            <a:pPr marL="457200" lvl="0" indent="0" algn="l" rtl="0">
              <a:lnSpc>
                <a:spcPct val="100000"/>
              </a:lnSpc>
              <a:spcBef>
                <a:spcPts val="0"/>
              </a:spcBef>
              <a:spcAft>
                <a:spcPts val="0"/>
              </a:spcAft>
              <a:buNone/>
            </a:pPr>
            <a:r>
              <a:rPr lang="tr-TR" sz="1450" dirty="0">
                <a:solidFill>
                  <a:srgbClr val="373A3C"/>
                </a:solidFill>
                <a:highlight>
                  <a:schemeClr val="lt1"/>
                </a:highlight>
              </a:rPr>
              <a:t>Ana protokoller Ethernet, </a:t>
            </a:r>
            <a:r>
              <a:rPr lang="tr-TR" sz="1450" dirty="0" err="1">
                <a:solidFill>
                  <a:srgbClr val="373A3C"/>
                </a:solidFill>
                <a:highlight>
                  <a:schemeClr val="lt1"/>
                </a:highlight>
              </a:rPr>
              <a:t>Token</a:t>
            </a:r>
            <a:r>
              <a:rPr lang="tr-TR" sz="1450" dirty="0">
                <a:solidFill>
                  <a:srgbClr val="373A3C"/>
                </a:solidFill>
                <a:highlight>
                  <a:schemeClr val="lt1"/>
                </a:highlight>
              </a:rPr>
              <a:t> Ring, FDDI, X.25 ve </a:t>
            </a:r>
            <a:r>
              <a:rPr lang="tr-TR" sz="1450" dirty="0" err="1">
                <a:solidFill>
                  <a:srgbClr val="373A3C"/>
                </a:solidFill>
                <a:highlight>
                  <a:schemeClr val="lt1"/>
                </a:highlight>
              </a:rPr>
              <a:t>Frame</a:t>
            </a:r>
            <a:r>
              <a:rPr lang="tr-TR" sz="1450" dirty="0">
                <a:solidFill>
                  <a:srgbClr val="373A3C"/>
                </a:solidFill>
                <a:highlight>
                  <a:schemeClr val="lt1"/>
                </a:highlight>
              </a:rPr>
              <a:t> </a:t>
            </a:r>
            <a:r>
              <a:rPr lang="tr-TR" sz="1450" dirty="0" err="1">
                <a:solidFill>
                  <a:srgbClr val="373A3C"/>
                </a:solidFill>
                <a:highlight>
                  <a:schemeClr val="lt1"/>
                </a:highlight>
              </a:rPr>
              <a:t>Relay'dir</a:t>
            </a:r>
            <a:r>
              <a:rPr lang="tr-TR" sz="1450" dirty="0">
                <a:solidFill>
                  <a:srgbClr val="373A3C"/>
                </a:solidFill>
                <a:highlight>
                  <a:schemeClr val="lt1"/>
                </a:highlight>
              </a:rPr>
              <a:t>.</a:t>
            </a:r>
          </a:p>
          <a:p>
            <a:pPr marL="457200" lvl="0" indent="0" algn="l" rtl="0">
              <a:lnSpc>
                <a:spcPct val="100000"/>
              </a:lnSpc>
              <a:spcBef>
                <a:spcPts val="0"/>
              </a:spcBef>
              <a:spcAft>
                <a:spcPts val="0"/>
              </a:spcAft>
              <a:buNone/>
            </a:pPr>
            <a:endParaRPr lang="tr-TR" sz="1450" dirty="0">
              <a:solidFill>
                <a:srgbClr val="373A3C"/>
              </a:solidFill>
              <a:highlight>
                <a:schemeClr val="lt1"/>
              </a:highlight>
            </a:endParaRPr>
          </a:p>
          <a:p>
            <a:pPr marL="457200" lvl="0" indent="0" algn="l" rtl="0">
              <a:lnSpc>
                <a:spcPct val="100000"/>
              </a:lnSpc>
              <a:spcBef>
                <a:spcPts val="0"/>
              </a:spcBef>
              <a:spcAft>
                <a:spcPts val="0"/>
              </a:spcAft>
              <a:buNone/>
            </a:pPr>
            <a:r>
              <a:rPr lang="tr-TR" sz="1450" dirty="0">
                <a:solidFill>
                  <a:srgbClr val="373A3C"/>
                </a:solidFill>
                <a:highlight>
                  <a:schemeClr val="lt1"/>
                </a:highlight>
              </a:rPr>
              <a:t>Network Access </a:t>
            </a:r>
            <a:r>
              <a:rPr lang="tr-TR" sz="1450" dirty="0" err="1">
                <a:solidFill>
                  <a:srgbClr val="373A3C"/>
                </a:solidFill>
                <a:highlight>
                  <a:schemeClr val="lt1"/>
                </a:highlight>
              </a:rPr>
              <a:t>Layer</a:t>
            </a:r>
            <a:r>
              <a:rPr lang="tr-TR" sz="1450" dirty="0">
                <a:solidFill>
                  <a:srgbClr val="373A3C"/>
                </a:solidFill>
                <a:highlight>
                  <a:schemeClr val="lt1"/>
                </a:highlight>
              </a:rPr>
              <a:t> is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first</a:t>
            </a:r>
            <a:r>
              <a:rPr lang="tr-TR" sz="1450" dirty="0">
                <a:solidFill>
                  <a:srgbClr val="373A3C"/>
                </a:solidFill>
                <a:highlight>
                  <a:schemeClr val="lt1"/>
                </a:highlight>
              </a:rPr>
              <a:t> </a:t>
            </a:r>
            <a:r>
              <a:rPr lang="tr-TR" sz="1450" dirty="0" err="1">
                <a:solidFill>
                  <a:srgbClr val="373A3C"/>
                </a:solidFill>
                <a:highlight>
                  <a:schemeClr val="lt1"/>
                </a:highlight>
              </a:rPr>
              <a:t>layer</a:t>
            </a:r>
            <a:r>
              <a:rPr lang="tr-TR" sz="1450" dirty="0">
                <a:solidFill>
                  <a:srgbClr val="373A3C"/>
                </a:solidFill>
                <a:highlight>
                  <a:schemeClr val="lt1"/>
                </a:highlight>
              </a:rPr>
              <a:t> of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four-layer</a:t>
            </a:r>
            <a:r>
              <a:rPr lang="tr-TR" sz="1450" dirty="0">
                <a:solidFill>
                  <a:srgbClr val="373A3C"/>
                </a:solidFill>
                <a:highlight>
                  <a:schemeClr val="lt1"/>
                </a:highlight>
              </a:rPr>
              <a:t> TCP/IP model. Network Access </a:t>
            </a:r>
            <a:r>
              <a:rPr lang="tr-TR" sz="1450" dirty="0" err="1">
                <a:solidFill>
                  <a:srgbClr val="373A3C"/>
                </a:solidFill>
                <a:highlight>
                  <a:schemeClr val="lt1"/>
                </a:highlight>
              </a:rPr>
              <a:t>Layer</a:t>
            </a:r>
            <a:r>
              <a:rPr lang="tr-TR" sz="1450" dirty="0">
                <a:solidFill>
                  <a:srgbClr val="373A3C"/>
                </a:solidFill>
                <a:highlight>
                  <a:schemeClr val="lt1"/>
                </a:highlight>
              </a:rPr>
              <a:t> </a:t>
            </a:r>
            <a:r>
              <a:rPr lang="tr-TR" sz="1450" dirty="0" err="1">
                <a:solidFill>
                  <a:srgbClr val="373A3C"/>
                </a:solidFill>
                <a:highlight>
                  <a:schemeClr val="lt1"/>
                </a:highlight>
              </a:rPr>
              <a:t>defines</a:t>
            </a:r>
            <a:r>
              <a:rPr lang="tr-TR" sz="1450" dirty="0">
                <a:solidFill>
                  <a:srgbClr val="373A3C"/>
                </a:solidFill>
                <a:highlight>
                  <a:schemeClr val="lt1"/>
                </a:highlight>
              </a:rPr>
              <a:t> </a:t>
            </a:r>
            <a:r>
              <a:rPr lang="tr-TR" sz="1450" dirty="0" err="1">
                <a:solidFill>
                  <a:srgbClr val="373A3C"/>
                </a:solidFill>
                <a:highlight>
                  <a:schemeClr val="lt1"/>
                </a:highlight>
              </a:rPr>
              <a:t>details</a:t>
            </a:r>
            <a:r>
              <a:rPr lang="tr-TR" sz="1450" dirty="0">
                <a:solidFill>
                  <a:srgbClr val="373A3C"/>
                </a:solidFill>
                <a:highlight>
                  <a:schemeClr val="lt1"/>
                </a:highlight>
              </a:rPr>
              <a:t> of how data is </a:t>
            </a:r>
            <a:r>
              <a:rPr lang="tr-TR" sz="1450" dirty="0" err="1">
                <a:solidFill>
                  <a:srgbClr val="373A3C"/>
                </a:solidFill>
                <a:highlight>
                  <a:schemeClr val="lt1"/>
                </a:highlight>
              </a:rPr>
              <a:t>physically</a:t>
            </a:r>
            <a:r>
              <a:rPr lang="tr-TR" sz="1450" dirty="0">
                <a:solidFill>
                  <a:srgbClr val="373A3C"/>
                </a:solidFill>
                <a:highlight>
                  <a:schemeClr val="lt1"/>
                </a:highlight>
              </a:rPr>
              <a:t> sent </a:t>
            </a:r>
            <a:r>
              <a:rPr lang="tr-TR" sz="1450" dirty="0" err="1">
                <a:solidFill>
                  <a:srgbClr val="373A3C"/>
                </a:solidFill>
                <a:highlight>
                  <a:schemeClr val="lt1"/>
                </a:highlight>
              </a:rPr>
              <a:t>through</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network, </a:t>
            </a:r>
            <a:r>
              <a:rPr lang="tr-TR" sz="1450" dirty="0" err="1">
                <a:solidFill>
                  <a:srgbClr val="373A3C"/>
                </a:solidFill>
                <a:highlight>
                  <a:schemeClr val="lt1"/>
                </a:highlight>
              </a:rPr>
              <a:t>including</a:t>
            </a:r>
            <a:r>
              <a:rPr lang="tr-TR" sz="1450" dirty="0">
                <a:solidFill>
                  <a:srgbClr val="373A3C"/>
                </a:solidFill>
                <a:highlight>
                  <a:schemeClr val="lt1"/>
                </a:highlight>
              </a:rPr>
              <a:t> how </a:t>
            </a:r>
            <a:r>
              <a:rPr lang="tr-TR" sz="1450" dirty="0" err="1">
                <a:solidFill>
                  <a:srgbClr val="373A3C"/>
                </a:solidFill>
                <a:highlight>
                  <a:schemeClr val="lt1"/>
                </a:highlight>
              </a:rPr>
              <a:t>bits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electrically</a:t>
            </a:r>
            <a:r>
              <a:rPr lang="tr-TR" sz="1450" dirty="0">
                <a:solidFill>
                  <a:srgbClr val="373A3C"/>
                </a:solidFill>
                <a:highlight>
                  <a:schemeClr val="lt1"/>
                </a:highlight>
              </a:rPr>
              <a:t> </a:t>
            </a:r>
            <a:r>
              <a:rPr lang="tr-TR" sz="1450" dirty="0" err="1">
                <a:solidFill>
                  <a:srgbClr val="373A3C"/>
                </a:solidFill>
                <a:highlight>
                  <a:schemeClr val="lt1"/>
                </a:highlight>
              </a:rPr>
              <a:t>or</a:t>
            </a:r>
            <a:r>
              <a:rPr lang="tr-TR" sz="1450" dirty="0">
                <a:solidFill>
                  <a:srgbClr val="373A3C"/>
                </a:solidFill>
                <a:highlight>
                  <a:schemeClr val="lt1"/>
                </a:highlight>
              </a:rPr>
              <a:t> </a:t>
            </a:r>
            <a:r>
              <a:rPr lang="tr-TR" sz="1450" dirty="0" err="1">
                <a:solidFill>
                  <a:srgbClr val="373A3C"/>
                </a:solidFill>
                <a:highlight>
                  <a:schemeClr val="lt1"/>
                </a:highlight>
              </a:rPr>
              <a:t>optically</a:t>
            </a:r>
            <a:r>
              <a:rPr lang="tr-TR" sz="1450" dirty="0">
                <a:solidFill>
                  <a:srgbClr val="373A3C"/>
                </a:solidFill>
                <a:highlight>
                  <a:schemeClr val="lt1"/>
                </a:highlight>
              </a:rPr>
              <a:t> </a:t>
            </a:r>
            <a:r>
              <a:rPr lang="tr-TR" sz="1450" dirty="0" err="1">
                <a:solidFill>
                  <a:srgbClr val="373A3C"/>
                </a:solidFill>
                <a:highlight>
                  <a:schemeClr val="lt1"/>
                </a:highlight>
              </a:rPr>
              <a:t>signaled</a:t>
            </a:r>
            <a:r>
              <a:rPr lang="tr-TR" sz="1450" dirty="0">
                <a:solidFill>
                  <a:srgbClr val="373A3C"/>
                </a:solidFill>
                <a:highlight>
                  <a:schemeClr val="lt1"/>
                </a:highlight>
              </a:rPr>
              <a:t> </a:t>
            </a:r>
            <a:r>
              <a:rPr lang="tr-TR" sz="1450" dirty="0" err="1">
                <a:solidFill>
                  <a:srgbClr val="373A3C"/>
                </a:solidFill>
                <a:highlight>
                  <a:schemeClr val="lt1"/>
                </a:highlight>
              </a:rPr>
              <a:t>by</a:t>
            </a:r>
            <a:r>
              <a:rPr lang="tr-TR" sz="1450" dirty="0">
                <a:solidFill>
                  <a:srgbClr val="373A3C"/>
                </a:solidFill>
                <a:highlight>
                  <a:schemeClr val="lt1"/>
                </a:highlight>
              </a:rPr>
              <a:t> hardware </a:t>
            </a:r>
            <a:r>
              <a:rPr lang="tr-TR" sz="1450" dirty="0" err="1">
                <a:solidFill>
                  <a:srgbClr val="373A3C"/>
                </a:solidFill>
                <a:highlight>
                  <a:schemeClr val="lt1"/>
                </a:highlight>
              </a:rPr>
              <a:t>devices</a:t>
            </a:r>
            <a:r>
              <a:rPr lang="tr-TR" sz="1450" dirty="0">
                <a:solidFill>
                  <a:srgbClr val="373A3C"/>
                </a:solidFill>
                <a:highlight>
                  <a:schemeClr val="lt1"/>
                </a:highlight>
              </a:rPr>
              <a:t> </a:t>
            </a:r>
            <a:r>
              <a:rPr lang="tr-TR" sz="1450" dirty="0" err="1">
                <a:solidFill>
                  <a:srgbClr val="373A3C"/>
                </a:solidFill>
                <a:highlight>
                  <a:schemeClr val="lt1"/>
                </a:highlight>
              </a:rPr>
              <a:t>that</a:t>
            </a:r>
            <a:r>
              <a:rPr lang="tr-TR" sz="1450" dirty="0">
                <a:solidFill>
                  <a:srgbClr val="373A3C"/>
                </a:solidFill>
                <a:highlight>
                  <a:schemeClr val="lt1"/>
                </a:highlight>
              </a:rPr>
              <a:t> </a:t>
            </a:r>
            <a:r>
              <a:rPr lang="tr-TR" sz="1450" dirty="0" err="1">
                <a:solidFill>
                  <a:srgbClr val="373A3C"/>
                </a:solidFill>
                <a:highlight>
                  <a:schemeClr val="lt1"/>
                </a:highlight>
              </a:rPr>
              <a:t>interface</a:t>
            </a:r>
            <a:r>
              <a:rPr lang="tr-TR" sz="1450" dirty="0">
                <a:solidFill>
                  <a:srgbClr val="373A3C"/>
                </a:solidFill>
                <a:highlight>
                  <a:schemeClr val="lt1"/>
                </a:highlight>
              </a:rPr>
              <a:t> </a:t>
            </a:r>
            <a:r>
              <a:rPr lang="tr-TR" sz="1450" dirty="0" err="1">
                <a:solidFill>
                  <a:srgbClr val="373A3C"/>
                </a:solidFill>
                <a:highlight>
                  <a:schemeClr val="lt1"/>
                </a:highlight>
              </a:rPr>
              <a:t>directly</a:t>
            </a:r>
            <a:r>
              <a:rPr lang="tr-TR" sz="1450" dirty="0">
                <a:solidFill>
                  <a:srgbClr val="373A3C"/>
                </a:solidFill>
                <a:highlight>
                  <a:schemeClr val="lt1"/>
                </a:highlight>
              </a:rPr>
              <a:t> </a:t>
            </a:r>
            <a:r>
              <a:rPr lang="tr-TR" sz="1450" dirty="0" err="1">
                <a:solidFill>
                  <a:srgbClr val="373A3C"/>
                </a:solidFill>
                <a:highlight>
                  <a:schemeClr val="lt1"/>
                </a:highlight>
              </a:rPr>
              <a:t>with</a:t>
            </a:r>
            <a:r>
              <a:rPr lang="tr-TR" sz="1450" dirty="0">
                <a:solidFill>
                  <a:srgbClr val="373A3C"/>
                </a:solidFill>
                <a:highlight>
                  <a:schemeClr val="lt1"/>
                </a:highlight>
              </a:rPr>
              <a:t> a network </a:t>
            </a:r>
            <a:r>
              <a:rPr lang="tr-TR" sz="1450" dirty="0" err="1">
                <a:solidFill>
                  <a:srgbClr val="373A3C"/>
                </a:solidFill>
                <a:highlight>
                  <a:schemeClr val="lt1"/>
                </a:highlight>
              </a:rPr>
              <a:t>medium</a:t>
            </a:r>
            <a:r>
              <a:rPr lang="tr-TR" sz="1450" dirty="0">
                <a:solidFill>
                  <a:srgbClr val="373A3C"/>
                </a:solidFill>
                <a:highlight>
                  <a:schemeClr val="lt1"/>
                </a:highlight>
              </a:rPr>
              <a:t>, </a:t>
            </a:r>
            <a:r>
              <a:rPr lang="tr-TR" sz="1450" dirty="0" err="1">
                <a:solidFill>
                  <a:srgbClr val="373A3C"/>
                </a:solidFill>
                <a:highlight>
                  <a:schemeClr val="lt1"/>
                </a:highlight>
              </a:rPr>
              <a:t>such</a:t>
            </a:r>
            <a:r>
              <a:rPr lang="tr-TR" sz="1450" dirty="0">
                <a:solidFill>
                  <a:srgbClr val="373A3C"/>
                </a:solidFill>
                <a:highlight>
                  <a:schemeClr val="lt1"/>
                </a:highlight>
              </a:rPr>
              <a:t> as </a:t>
            </a:r>
            <a:r>
              <a:rPr lang="tr-TR" sz="1450" dirty="0" err="1">
                <a:solidFill>
                  <a:srgbClr val="373A3C"/>
                </a:solidFill>
                <a:highlight>
                  <a:schemeClr val="lt1"/>
                </a:highlight>
              </a:rPr>
              <a:t>coaxial</a:t>
            </a:r>
            <a:r>
              <a:rPr lang="tr-TR" sz="1450" dirty="0">
                <a:solidFill>
                  <a:srgbClr val="373A3C"/>
                </a:solidFill>
                <a:highlight>
                  <a:schemeClr val="lt1"/>
                </a:highlight>
              </a:rPr>
              <a:t> </a:t>
            </a:r>
            <a:r>
              <a:rPr lang="tr-TR" sz="1450" dirty="0" err="1">
                <a:solidFill>
                  <a:srgbClr val="373A3C"/>
                </a:solidFill>
                <a:highlight>
                  <a:schemeClr val="lt1"/>
                </a:highlight>
              </a:rPr>
              <a:t>cable</a:t>
            </a:r>
            <a:r>
              <a:rPr lang="tr-TR" sz="1450" dirty="0">
                <a:solidFill>
                  <a:srgbClr val="373A3C"/>
                </a:solidFill>
                <a:highlight>
                  <a:schemeClr val="lt1"/>
                </a:highlight>
              </a:rPr>
              <a:t>, </a:t>
            </a:r>
            <a:r>
              <a:rPr lang="tr-TR" sz="1450" dirty="0" err="1">
                <a:solidFill>
                  <a:srgbClr val="373A3C"/>
                </a:solidFill>
                <a:highlight>
                  <a:schemeClr val="lt1"/>
                </a:highlight>
              </a:rPr>
              <a:t>optical</a:t>
            </a:r>
            <a:r>
              <a:rPr lang="tr-TR" sz="1450" dirty="0">
                <a:solidFill>
                  <a:srgbClr val="373A3C"/>
                </a:solidFill>
                <a:highlight>
                  <a:schemeClr val="lt1"/>
                </a:highlight>
              </a:rPr>
              <a:t> fiber, </a:t>
            </a:r>
            <a:r>
              <a:rPr lang="tr-TR" sz="1450" dirty="0" err="1">
                <a:solidFill>
                  <a:srgbClr val="373A3C"/>
                </a:solidFill>
                <a:highlight>
                  <a:schemeClr val="lt1"/>
                </a:highlight>
              </a:rPr>
              <a:t>or</a:t>
            </a:r>
            <a:r>
              <a:rPr lang="tr-TR" sz="1450" dirty="0">
                <a:solidFill>
                  <a:srgbClr val="373A3C"/>
                </a:solidFill>
                <a:highlight>
                  <a:schemeClr val="lt1"/>
                </a:highlight>
              </a:rPr>
              <a:t> </a:t>
            </a:r>
            <a:r>
              <a:rPr lang="tr-TR" sz="1450" dirty="0" err="1">
                <a:solidFill>
                  <a:srgbClr val="373A3C"/>
                </a:solidFill>
                <a:highlight>
                  <a:schemeClr val="lt1"/>
                </a:highlight>
              </a:rPr>
              <a:t>twisted</a:t>
            </a:r>
            <a:r>
              <a:rPr lang="tr-TR" sz="1450" dirty="0">
                <a:solidFill>
                  <a:srgbClr val="373A3C"/>
                </a:solidFill>
                <a:highlight>
                  <a:schemeClr val="lt1"/>
                </a:highlight>
              </a:rPr>
              <a:t> </a:t>
            </a:r>
            <a:r>
              <a:rPr lang="tr-TR" sz="1450" dirty="0" err="1">
                <a:solidFill>
                  <a:srgbClr val="373A3C"/>
                </a:solidFill>
                <a:highlight>
                  <a:schemeClr val="lt1"/>
                </a:highlight>
              </a:rPr>
              <a:t>pair</a:t>
            </a:r>
            <a:r>
              <a:rPr lang="tr-TR" sz="1450" dirty="0">
                <a:solidFill>
                  <a:srgbClr val="373A3C"/>
                </a:solidFill>
                <a:highlight>
                  <a:schemeClr val="lt1"/>
                </a:highlight>
              </a:rPr>
              <a:t> </a:t>
            </a:r>
            <a:r>
              <a:rPr lang="tr-TR" sz="1450" dirty="0" err="1">
                <a:solidFill>
                  <a:srgbClr val="373A3C"/>
                </a:solidFill>
                <a:highlight>
                  <a:schemeClr val="lt1"/>
                </a:highlight>
              </a:rPr>
              <a:t>copper</a:t>
            </a:r>
            <a:r>
              <a:rPr lang="tr-TR" sz="1450" dirty="0">
                <a:solidFill>
                  <a:srgbClr val="373A3C"/>
                </a:solidFill>
                <a:highlight>
                  <a:schemeClr val="lt1"/>
                </a:highlight>
              </a:rPr>
              <a:t> </a:t>
            </a:r>
            <a:r>
              <a:rPr lang="tr-TR" sz="1450" dirty="0" err="1">
                <a:solidFill>
                  <a:srgbClr val="373A3C"/>
                </a:solidFill>
                <a:highlight>
                  <a:schemeClr val="lt1"/>
                </a:highlight>
              </a:rPr>
              <a:t>wire</a:t>
            </a:r>
            <a:r>
              <a:rPr lang="tr-TR" sz="1450" dirty="0">
                <a:solidFill>
                  <a:srgbClr val="373A3C"/>
                </a:solidFill>
                <a:highlight>
                  <a:schemeClr val="lt1"/>
                </a:highlight>
              </a:rPr>
              <a:t>.</a:t>
            </a:r>
            <a:endParaRPr sz="1450" dirty="0">
              <a:solidFill>
                <a:srgbClr val="373A3C"/>
              </a:solidFill>
              <a:highlight>
                <a:schemeClr val="lt1"/>
              </a:highlight>
            </a:endParaRPr>
          </a:p>
          <a:p>
            <a:pPr marL="457200" lvl="0" indent="0" algn="l" rtl="0">
              <a:lnSpc>
                <a:spcPct val="100000"/>
              </a:lnSpc>
              <a:spcBef>
                <a:spcPts val="0"/>
              </a:spcBef>
              <a:spcAft>
                <a:spcPts val="0"/>
              </a:spcAft>
              <a:buNone/>
            </a:pPr>
            <a:endParaRPr sz="1450" dirty="0">
              <a:solidFill>
                <a:srgbClr val="373A3C"/>
              </a:solidFill>
              <a:highlight>
                <a:schemeClr val="lt1"/>
              </a:highlight>
            </a:endParaRPr>
          </a:p>
          <a:p>
            <a:pPr marL="457200" lvl="0" indent="0" algn="l" rtl="0">
              <a:lnSpc>
                <a:spcPct val="100000"/>
              </a:lnSpc>
              <a:spcBef>
                <a:spcPts val="0"/>
              </a:spcBef>
              <a:spcAft>
                <a:spcPts val="0"/>
              </a:spcAft>
              <a:buNone/>
            </a:pP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protocols</a:t>
            </a:r>
            <a:r>
              <a:rPr lang="tr-TR" sz="1450" dirty="0">
                <a:solidFill>
                  <a:srgbClr val="373A3C"/>
                </a:solidFill>
                <a:highlight>
                  <a:schemeClr val="lt1"/>
                </a:highlight>
              </a:rPr>
              <a:t> </a:t>
            </a:r>
            <a:r>
              <a:rPr lang="tr-TR" sz="1450" dirty="0" err="1">
                <a:solidFill>
                  <a:srgbClr val="373A3C"/>
                </a:solidFill>
                <a:highlight>
                  <a:schemeClr val="lt1"/>
                </a:highlight>
              </a:rPr>
              <a:t>included</a:t>
            </a:r>
            <a:r>
              <a:rPr lang="tr-TR" sz="1450" dirty="0">
                <a:solidFill>
                  <a:srgbClr val="373A3C"/>
                </a:solidFill>
                <a:highlight>
                  <a:schemeClr val="lt1"/>
                </a:highlight>
              </a:rPr>
              <a:t> in Network Access </a:t>
            </a:r>
            <a:r>
              <a:rPr lang="tr-TR" sz="1450" dirty="0" err="1">
                <a:solidFill>
                  <a:srgbClr val="373A3C"/>
                </a:solidFill>
                <a:highlight>
                  <a:schemeClr val="lt1"/>
                </a:highlight>
              </a:rPr>
              <a:t>Layer</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Ethernet, </a:t>
            </a:r>
            <a:r>
              <a:rPr lang="tr-TR" sz="1450" dirty="0" err="1">
                <a:solidFill>
                  <a:srgbClr val="373A3C"/>
                </a:solidFill>
                <a:highlight>
                  <a:schemeClr val="lt1"/>
                </a:highlight>
              </a:rPr>
              <a:t>Token</a:t>
            </a:r>
            <a:r>
              <a:rPr lang="tr-TR" sz="1450" dirty="0">
                <a:solidFill>
                  <a:srgbClr val="373A3C"/>
                </a:solidFill>
                <a:highlight>
                  <a:schemeClr val="lt1"/>
                </a:highlight>
              </a:rPr>
              <a:t> Ring, FDDI, X.25, </a:t>
            </a:r>
            <a:r>
              <a:rPr lang="tr-TR" sz="1450" dirty="0" err="1">
                <a:solidFill>
                  <a:srgbClr val="373A3C"/>
                </a:solidFill>
                <a:highlight>
                  <a:schemeClr val="lt1"/>
                </a:highlight>
              </a:rPr>
              <a:t>Frame</a:t>
            </a:r>
            <a:r>
              <a:rPr lang="tr-TR" sz="1450" dirty="0">
                <a:solidFill>
                  <a:srgbClr val="373A3C"/>
                </a:solidFill>
                <a:highlight>
                  <a:schemeClr val="lt1"/>
                </a:highlight>
              </a:rPr>
              <a:t> </a:t>
            </a:r>
            <a:r>
              <a:rPr lang="tr-TR" sz="1450" dirty="0" err="1">
                <a:solidFill>
                  <a:srgbClr val="373A3C"/>
                </a:solidFill>
                <a:highlight>
                  <a:schemeClr val="lt1"/>
                </a:highlight>
              </a:rPr>
              <a:t>Relay</a:t>
            </a:r>
            <a:r>
              <a:rPr lang="tr-TR" sz="1450" dirty="0">
                <a:solidFill>
                  <a:srgbClr val="373A3C"/>
                </a:solidFill>
                <a:highlight>
                  <a:schemeClr val="lt1"/>
                </a:highlight>
              </a:rPr>
              <a:t> </a:t>
            </a:r>
            <a:r>
              <a:rPr lang="tr-TR" sz="1450" dirty="0" err="1">
                <a:solidFill>
                  <a:srgbClr val="373A3C"/>
                </a:solidFill>
                <a:highlight>
                  <a:schemeClr val="lt1"/>
                </a:highlight>
              </a:rPr>
              <a:t>etc</a:t>
            </a:r>
            <a:r>
              <a:rPr lang="tr-TR" sz="1450" dirty="0">
                <a:solidFill>
                  <a:srgbClr val="373A3C"/>
                </a:solidFill>
                <a:highlight>
                  <a:schemeClr val="lt1"/>
                </a:highlight>
              </a:rPr>
              <a:t>.</a:t>
            </a:r>
            <a:endParaRPr sz="1450" dirty="0">
              <a:solidFill>
                <a:srgbClr val="373A3C"/>
              </a:solidFill>
              <a:highlight>
                <a:schemeClr val="lt1"/>
              </a:highlight>
            </a:endParaRPr>
          </a:p>
          <a:p>
            <a:pPr marL="457200" lvl="0" indent="0" algn="l" rtl="0">
              <a:lnSpc>
                <a:spcPct val="100000"/>
              </a:lnSpc>
              <a:spcBef>
                <a:spcPts val="0"/>
              </a:spcBef>
              <a:spcAft>
                <a:spcPts val="0"/>
              </a:spcAft>
              <a:buNone/>
            </a:pPr>
            <a:endParaRPr sz="1450" dirty="0">
              <a:solidFill>
                <a:srgbClr val="373A3C"/>
              </a:solidFill>
              <a:highlight>
                <a:schemeClr val="lt1"/>
              </a:highlight>
            </a:endParaRPr>
          </a:p>
          <a:p>
            <a:pPr marL="457200" lvl="0" indent="0" algn="l" rtl="0">
              <a:lnSpc>
                <a:spcPct val="100000"/>
              </a:lnSpc>
              <a:spcBef>
                <a:spcPts val="0"/>
              </a:spcBef>
              <a:spcAft>
                <a:spcPts val="0"/>
              </a:spcAft>
              <a:buNone/>
            </a:pPr>
            <a:endParaRPr sz="1450" dirty="0">
              <a:solidFill>
                <a:srgbClr val="373A3C"/>
              </a:solidFill>
              <a:highlight>
                <a:schemeClr val="lt1"/>
              </a:highlight>
            </a:endParaRPr>
          </a:p>
          <a:p>
            <a:pPr marL="457200" lvl="0" indent="0" algn="l" rtl="0">
              <a:lnSpc>
                <a:spcPct val="100000"/>
              </a:lnSpc>
              <a:spcBef>
                <a:spcPts val="0"/>
              </a:spcBef>
              <a:spcAft>
                <a:spcPts val="0"/>
              </a:spcAft>
              <a:buNone/>
            </a:pPr>
            <a:endParaRPr sz="1450" dirty="0">
              <a:solidFill>
                <a:srgbClr val="373A3C"/>
              </a:solidFill>
              <a:highlight>
                <a:schemeClr val="lt1"/>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7f6a606c90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g7f6a606c90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tr-TR" sz="1450" dirty="0">
                <a:solidFill>
                  <a:srgbClr val="373A3C"/>
                </a:solidFill>
                <a:highlight>
                  <a:schemeClr val="lt1"/>
                </a:highlight>
              </a:rPr>
              <a:t>Verileri IP datagramları olarak bilinen veri paketlerine paketler </a:t>
            </a:r>
          </a:p>
          <a:p>
            <a:pPr marL="0" lvl="0" indent="0" algn="l" rtl="0">
              <a:lnSpc>
                <a:spcPct val="100000"/>
              </a:lnSpc>
              <a:spcBef>
                <a:spcPts val="0"/>
              </a:spcBef>
              <a:spcAft>
                <a:spcPts val="0"/>
              </a:spcAft>
              <a:buNone/>
            </a:pPr>
            <a:r>
              <a:rPr lang="tr-TR" sz="1450" dirty="0">
                <a:solidFill>
                  <a:srgbClr val="373A3C"/>
                </a:solidFill>
                <a:highlight>
                  <a:schemeClr val="lt1"/>
                </a:highlight>
              </a:rPr>
              <a:t>IP datagramlarının yönlendirilmesinden sorumlu</a:t>
            </a:r>
          </a:p>
          <a:p>
            <a:pPr marL="0" lvl="0" indent="0" algn="l" rtl="0">
              <a:lnSpc>
                <a:spcPct val="100000"/>
              </a:lnSpc>
              <a:spcBef>
                <a:spcPts val="0"/>
              </a:spcBef>
              <a:spcAft>
                <a:spcPts val="0"/>
              </a:spcAft>
              <a:buNone/>
            </a:pPr>
            <a:r>
              <a:rPr lang="tr-TR" sz="1450" dirty="0">
                <a:solidFill>
                  <a:srgbClr val="373A3C"/>
                </a:solidFill>
                <a:highlight>
                  <a:schemeClr val="lt1"/>
                </a:highlight>
              </a:rPr>
              <a:t>Ana protokoller IP, ICMP, ARP, RARP ve </a:t>
            </a:r>
            <a:r>
              <a:rPr lang="tr-TR" sz="1450" dirty="0" err="1">
                <a:solidFill>
                  <a:srgbClr val="373A3C"/>
                </a:solidFill>
                <a:highlight>
                  <a:schemeClr val="lt1"/>
                </a:highlight>
              </a:rPr>
              <a:t>IGMP'dir</a:t>
            </a:r>
            <a:r>
              <a:rPr lang="tr-TR" sz="1450" dirty="0">
                <a:solidFill>
                  <a:srgbClr val="373A3C"/>
                </a:solidFill>
                <a:highlight>
                  <a:schemeClr val="lt1"/>
                </a:highlight>
              </a:rPr>
              <a:t>.</a:t>
            </a:r>
          </a:p>
          <a:p>
            <a:pPr marL="0" lvl="0" indent="0" algn="l" rtl="0">
              <a:lnSpc>
                <a:spcPct val="100000"/>
              </a:lnSpc>
              <a:spcBef>
                <a:spcPts val="0"/>
              </a:spcBef>
              <a:spcAft>
                <a:spcPts val="0"/>
              </a:spcAft>
              <a:buNone/>
            </a:pPr>
            <a:endParaRPr lang="tr-T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a:solidFill>
                  <a:srgbClr val="373A3C"/>
                </a:solidFill>
                <a:highlight>
                  <a:schemeClr val="lt1"/>
                </a:highlight>
              </a:rPr>
              <a:t>Internet </a:t>
            </a:r>
            <a:r>
              <a:rPr lang="tr-TR" sz="1450" dirty="0" err="1">
                <a:solidFill>
                  <a:srgbClr val="373A3C"/>
                </a:solidFill>
                <a:highlight>
                  <a:schemeClr val="lt1"/>
                </a:highlight>
              </a:rPr>
              <a:t>Layer</a:t>
            </a:r>
            <a:r>
              <a:rPr lang="tr-TR" sz="1450" dirty="0">
                <a:solidFill>
                  <a:srgbClr val="373A3C"/>
                </a:solidFill>
                <a:highlight>
                  <a:schemeClr val="lt1"/>
                </a:highlight>
              </a:rPr>
              <a:t> is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second</a:t>
            </a:r>
            <a:r>
              <a:rPr lang="tr-TR" sz="1450" dirty="0">
                <a:solidFill>
                  <a:srgbClr val="373A3C"/>
                </a:solidFill>
                <a:highlight>
                  <a:schemeClr val="lt1"/>
                </a:highlight>
              </a:rPr>
              <a:t> </a:t>
            </a:r>
            <a:r>
              <a:rPr lang="tr-TR" sz="1450" dirty="0" err="1">
                <a:solidFill>
                  <a:srgbClr val="373A3C"/>
                </a:solidFill>
                <a:highlight>
                  <a:schemeClr val="lt1"/>
                </a:highlight>
              </a:rPr>
              <a:t>layer</a:t>
            </a:r>
            <a:r>
              <a:rPr lang="tr-TR" sz="1450" dirty="0">
                <a:solidFill>
                  <a:srgbClr val="373A3C"/>
                </a:solidFill>
                <a:highlight>
                  <a:schemeClr val="lt1"/>
                </a:highlight>
              </a:rPr>
              <a:t> of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four-layer</a:t>
            </a:r>
            <a:r>
              <a:rPr lang="tr-TR" sz="1450" dirty="0">
                <a:solidFill>
                  <a:srgbClr val="373A3C"/>
                </a:solidFill>
                <a:highlight>
                  <a:schemeClr val="lt1"/>
                </a:highlight>
              </a:rPr>
              <a:t> TCP/IP model.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position</a:t>
            </a:r>
            <a:r>
              <a:rPr lang="tr-TR" sz="1450" dirty="0">
                <a:solidFill>
                  <a:srgbClr val="373A3C"/>
                </a:solidFill>
                <a:highlight>
                  <a:schemeClr val="lt1"/>
                </a:highlight>
              </a:rPr>
              <a:t> of Internet </a:t>
            </a:r>
            <a:r>
              <a:rPr lang="tr-TR" sz="1450" dirty="0" err="1">
                <a:solidFill>
                  <a:srgbClr val="373A3C"/>
                </a:solidFill>
                <a:highlight>
                  <a:schemeClr val="lt1"/>
                </a:highlight>
              </a:rPr>
              <a:t>layer</a:t>
            </a:r>
            <a:r>
              <a:rPr lang="tr-TR" sz="1450" dirty="0">
                <a:solidFill>
                  <a:srgbClr val="373A3C"/>
                </a:solidFill>
                <a:highlight>
                  <a:schemeClr val="lt1"/>
                </a:highlight>
              </a:rPr>
              <a:t> is </a:t>
            </a:r>
            <a:r>
              <a:rPr lang="tr-TR" sz="1450" dirty="0" err="1">
                <a:solidFill>
                  <a:srgbClr val="373A3C"/>
                </a:solidFill>
                <a:highlight>
                  <a:schemeClr val="lt1"/>
                </a:highlight>
              </a:rPr>
              <a:t>between</a:t>
            </a:r>
            <a:r>
              <a:rPr lang="tr-TR" sz="1450" dirty="0">
                <a:solidFill>
                  <a:srgbClr val="373A3C"/>
                </a:solidFill>
                <a:highlight>
                  <a:schemeClr val="lt1"/>
                </a:highlight>
              </a:rPr>
              <a:t> Network Access </a:t>
            </a:r>
            <a:r>
              <a:rPr lang="tr-TR" sz="1450" dirty="0" err="1">
                <a:solidFill>
                  <a:srgbClr val="373A3C"/>
                </a:solidFill>
                <a:highlight>
                  <a:schemeClr val="lt1"/>
                </a:highlight>
              </a:rPr>
              <a:t>Layer</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Transport </a:t>
            </a:r>
            <a:r>
              <a:rPr lang="tr-TR" sz="1450" dirty="0" err="1">
                <a:solidFill>
                  <a:srgbClr val="373A3C"/>
                </a:solidFill>
                <a:highlight>
                  <a:schemeClr val="lt1"/>
                </a:highlight>
              </a:rPr>
              <a:t>layer</a:t>
            </a:r>
            <a:r>
              <a:rPr lang="tr-TR" sz="1450" dirty="0">
                <a:solidFill>
                  <a:srgbClr val="373A3C"/>
                </a:solidFill>
                <a:highlight>
                  <a:schemeClr val="lt1"/>
                </a:highlight>
              </a:rPr>
              <a:t>. Internet </a:t>
            </a:r>
            <a:r>
              <a:rPr lang="tr-TR" sz="1450" dirty="0" err="1">
                <a:solidFill>
                  <a:srgbClr val="373A3C"/>
                </a:solidFill>
                <a:highlight>
                  <a:schemeClr val="lt1"/>
                </a:highlight>
              </a:rPr>
              <a:t>layer</a:t>
            </a:r>
            <a:r>
              <a:rPr lang="tr-TR" sz="1450" dirty="0">
                <a:solidFill>
                  <a:srgbClr val="373A3C"/>
                </a:solidFill>
                <a:highlight>
                  <a:schemeClr val="lt1"/>
                </a:highlight>
              </a:rPr>
              <a:t> </a:t>
            </a:r>
            <a:r>
              <a:rPr lang="tr-TR" sz="1450" dirty="0" err="1">
                <a:solidFill>
                  <a:srgbClr val="373A3C"/>
                </a:solidFill>
                <a:highlight>
                  <a:schemeClr val="lt1"/>
                </a:highlight>
              </a:rPr>
              <a:t>pack</a:t>
            </a:r>
            <a:r>
              <a:rPr lang="tr-TR" sz="1450" dirty="0">
                <a:solidFill>
                  <a:srgbClr val="373A3C"/>
                </a:solidFill>
                <a:highlight>
                  <a:schemeClr val="lt1"/>
                </a:highlight>
              </a:rPr>
              <a:t> data </a:t>
            </a:r>
            <a:r>
              <a:rPr lang="tr-TR" sz="1450" dirty="0" err="1">
                <a:solidFill>
                  <a:srgbClr val="373A3C"/>
                </a:solidFill>
                <a:highlight>
                  <a:schemeClr val="lt1"/>
                </a:highlight>
              </a:rPr>
              <a:t>into</a:t>
            </a:r>
            <a:r>
              <a:rPr lang="tr-TR" sz="1450" dirty="0">
                <a:solidFill>
                  <a:srgbClr val="373A3C"/>
                </a:solidFill>
                <a:highlight>
                  <a:schemeClr val="lt1"/>
                </a:highlight>
              </a:rPr>
              <a:t> data </a:t>
            </a:r>
            <a:r>
              <a:rPr lang="tr-TR" sz="1450" dirty="0" err="1">
                <a:solidFill>
                  <a:srgbClr val="373A3C"/>
                </a:solidFill>
                <a:highlight>
                  <a:schemeClr val="lt1"/>
                </a:highlight>
              </a:rPr>
              <a:t>packets</a:t>
            </a:r>
            <a:r>
              <a:rPr lang="tr-TR" sz="1450" dirty="0">
                <a:solidFill>
                  <a:srgbClr val="373A3C"/>
                </a:solidFill>
                <a:highlight>
                  <a:schemeClr val="lt1"/>
                </a:highlight>
              </a:rPr>
              <a:t> </a:t>
            </a:r>
            <a:r>
              <a:rPr lang="tr-TR" sz="1450" dirty="0" err="1">
                <a:solidFill>
                  <a:srgbClr val="373A3C"/>
                </a:solidFill>
                <a:highlight>
                  <a:schemeClr val="lt1"/>
                </a:highlight>
              </a:rPr>
              <a:t>known</a:t>
            </a:r>
            <a:r>
              <a:rPr lang="tr-TR" sz="1450" dirty="0">
                <a:solidFill>
                  <a:srgbClr val="373A3C"/>
                </a:solidFill>
                <a:highlight>
                  <a:schemeClr val="lt1"/>
                </a:highlight>
              </a:rPr>
              <a:t> as IP </a:t>
            </a:r>
            <a:r>
              <a:rPr lang="tr-TR" sz="1450" dirty="0" err="1">
                <a:solidFill>
                  <a:srgbClr val="373A3C"/>
                </a:solidFill>
                <a:highlight>
                  <a:schemeClr val="lt1"/>
                </a:highlight>
              </a:rPr>
              <a:t>datagrams</a:t>
            </a:r>
            <a:r>
              <a:rPr lang="tr-TR" sz="1450" dirty="0">
                <a:solidFill>
                  <a:srgbClr val="373A3C"/>
                </a:solidFill>
                <a:highlight>
                  <a:schemeClr val="lt1"/>
                </a:highlight>
              </a:rPr>
              <a:t>, </a:t>
            </a:r>
            <a:r>
              <a:rPr lang="tr-TR" sz="1450" dirty="0" err="1">
                <a:solidFill>
                  <a:srgbClr val="373A3C"/>
                </a:solidFill>
                <a:highlight>
                  <a:schemeClr val="lt1"/>
                </a:highlight>
              </a:rPr>
              <a:t>which</a:t>
            </a:r>
            <a:r>
              <a:rPr lang="tr-TR" sz="1450" dirty="0">
                <a:solidFill>
                  <a:srgbClr val="373A3C"/>
                </a:solidFill>
                <a:highlight>
                  <a:schemeClr val="lt1"/>
                </a:highlight>
              </a:rPr>
              <a:t> </a:t>
            </a:r>
            <a:r>
              <a:rPr lang="tr-TR" sz="1450" dirty="0" err="1">
                <a:solidFill>
                  <a:srgbClr val="373A3C"/>
                </a:solidFill>
                <a:highlight>
                  <a:schemeClr val="lt1"/>
                </a:highlight>
              </a:rPr>
              <a:t>contain</a:t>
            </a:r>
            <a:r>
              <a:rPr lang="tr-TR" sz="1450" dirty="0">
                <a:solidFill>
                  <a:srgbClr val="373A3C"/>
                </a:solidFill>
                <a:highlight>
                  <a:schemeClr val="lt1"/>
                </a:highlight>
              </a:rPr>
              <a:t> </a:t>
            </a:r>
            <a:r>
              <a:rPr lang="tr-TR" sz="1450" dirty="0" err="1">
                <a:solidFill>
                  <a:srgbClr val="373A3C"/>
                </a:solidFill>
                <a:highlight>
                  <a:schemeClr val="lt1"/>
                </a:highlight>
              </a:rPr>
              <a:t>source</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destination</a:t>
            </a:r>
            <a:r>
              <a:rPr lang="tr-TR" sz="1450" dirty="0">
                <a:solidFill>
                  <a:srgbClr val="373A3C"/>
                </a:solidFill>
                <a:highlight>
                  <a:schemeClr val="lt1"/>
                </a:highlight>
              </a:rPr>
              <a:t>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logical</a:t>
            </a:r>
            <a:r>
              <a:rPr lang="tr-TR" sz="1450" dirty="0">
                <a:solidFill>
                  <a:srgbClr val="373A3C"/>
                </a:solidFill>
                <a:highlight>
                  <a:schemeClr val="lt1"/>
                </a:highlight>
              </a:rPr>
              <a:t>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or</a:t>
            </a:r>
            <a:r>
              <a:rPr lang="tr-TR" sz="1450" dirty="0">
                <a:solidFill>
                  <a:srgbClr val="373A3C"/>
                </a:solidFill>
                <a:highlight>
                  <a:schemeClr val="lt1"/>
                </a:highlight>
              </a:rPr>
              <a:t> IP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information</a:t>
            </a:r>
            <a:r>
              <a:rPr lang="tr-TR" sz="1450" dirty="0">
                <a:solidFill>
                  <a:srgbClr val="373A3C"/>
                </a:solidFill>
                <a:highlight>
                  <a:schemeClr val="lt1"/>
                </a:highlight>
              </a:rPr>
              <a:t> </a:t>
            </a:r>
            <a:r>
              <a:rPr lang="tr-TR" sz="1450" dirty="0" err="1">
                <a:solidFill>
                  <a:srgbClr val="373A3C"/>
                </a:solidFill>
                <a:highlight>
                  <a:schemeClr val="lt1"/>
                </a:highlight>
              </a:rPr>
              <a:t>that</a:t>
            </a:r>
            <a:r>
              <a:rPr lang="tr-TR" sz="1450" dirty="0">
                <a:solidFill>
                  <a:srgbClr val="373A3C"/>
                </a:solidFill>
                <a:highlight>
                  <a:schemeClr val="lt1"/>
                </a:highlight>
              </a:rPr>
              <a:t> is </a:t>
            </a:r>
            <a:r>
              <a:rPr lang="tr-TR" sz="1450" dirty="0" err="1">
                <a:solidFill>
                  <a:srgbClr val="373A3C"/>
                </a:solidFill>
                <a:highlight>
                  <a:schemeClr val="lt1"/>
                </a:highlight>
              </a:rPr>
              <a:t>used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forward</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datagrams</a:t>
            </a:r>
            <a:r>
              <a:rPr lang="tr-TR" sz="1450" dirty="0">
                <a:solidFill>
                  <a:srgbClr val="373A3C"/>
                </a:solidFill>
                <a:highlight>
                  <a:schemeClr val="lt1"/>
                </a:highlight>
              </a:rPr>
              <a:t> </a:t>
            </a:r>
            <a:r>
              <a:rPr lang="tr-TR" sz="1450" dirty="0" err="1">
                <a:solidFill>
                  <a:srgbClr val="373A3C"/>
                </a:solidFill>
                <a:highlight>
                  <a:schemeClr val="lt1"/>
                </a:highlight>
              </a:rPr>
              <a:t>between</a:t>
            </a:r>
            <a:r>
              <a:rPr lang="tr-TR" sz="1450" dirty="0">
                <a:solidFill>
                  <a:srgbClr val="373A3C"/>
                </a:solidFill>
                <a:highlight>
                  <a:schemeClr val="lt1"/>
                </a:highlight>
              </a:rPr>
              <a:t> </a:t>
            </a:r>
            <a:r>
              <a:rPr lang="tr-TR" sz="1450" dirty="0" err="1">
                <a:solidFill>
                  <a:srgbClr val="373A3C"/>
                </a:solidFill>
                <a:highlight>
                  <a:schemeClr val="lt1"/>
                </a:highlight>
              </a:rPr>
              <a:t>hosts</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across</a:t>
            </a:r>
            <a:r>
              <a:rPr lang="tr-TR" sz="1450" dirty="0">
                <a:solidFill>
                  <a:srgbClr val="373A3C"/>
                </a:solidFill>
                <a:highlight>
                  <a:schemeClr val="lt1"/>
                </a:highlight>
              </a:rPr>
              <a:t> </a:t>
            </a:r>
            <a:r>
              <a:rPr lang="tr-TR" sz="1450" dirty="0" err="1">
                <a:solidFill>
                  <a:srgbClr val="373A3C"/>
                </a:solidFill>
                <a:highlight>
                  <a:schemeClr val="lt1"/>
                </a:highlight>
              </a:rPr>
              <a:t>networks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Internet </a:t>
            </a:r>
            <a:r>
              <a:rPr lang="tr-TR" sz="1450" dirty="0" err="1">
                <a:solidFill>
                  <a:srgbClr val="373A3C"/>
                </a:solidFill>
                <a:highlight>
                  <a:schemeClr val="lt1"/>
                </a:highlight>
              </a:rPr>
              <a:t>layer</a:t>
            </a:r>
            <a:r>
              <a:rPr lang="tr-TR" sz="1450" dirty="0">
                <a:solidFill>
                  <a:srgbClr val="373A3C"/>
                </a:solidFill>
                <a:highlight>
                  <a:schemeClr val="lt1"/>
                </a:highlight>
              </a:rPr>
              <a:t> is </a:t>
            </a:r>
            <a:r>
              <a:rPr lang="tr-TR" sz="1450" dirty="0" err="1">
                <a:solidFill>
                  <a:srgbClr val="373A3C"/>
                </a:solidFill>
                <a:highlight>
                  <a:schemeClr val="lt1"/>
                </a:highlight>
              </a:rPr>
              <a:t>also</a:t>
            </a:r>
            <a:r>
              <a:rPr lang="tr-TR" sz="1450" dirty="0">
                <a:solidFill>
                  <a:srgbClr val="373A3C"/>
                </a:solidFill>
                <a:highlight>
                  <a:schemeClr val="lt1"/>
                </a:highlight>
              </a:rPr>
              <a:t> </a:t>
            </a:r>
            <a:r>
              <a:rPr lang="tr-TR" sz="1450" dirty="0" err="1">
                <a:solidFill>
                  <a:srgbClr val="373A3C"/>
                </a:solidFill>
                <a:highlight>
                  <a:schemeClr val="lt1"/>
                </a:highlight>
              </a:rPr>
              <a:t>responsible</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routing of IP </a:t>
            </a:r>
            <a:r>
              <a:rPr lang="tr-TR" sz="1450" dirty="0" err="1">
                <a:solidFill>
                  <a:srgbClr val="373A3C"/>
                </a:solidFill>
                <a:highlight>
                  <a:schemeClr val="lt1"/>
                </a:highlight>
              </a:rPr>
              <a:t>datagrams</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err="1">
                <a:solidFill>
                  <a:srgbClr val="373A3C"/>
                </a:solidFill>
                <a:highlight>
                  <a:schemeClr val="lt1"/>
                </a:highlight>
              </a:rPr>
              <a:t>Packet</a:t>
            </a:r>
            <a:r>
              <a:rPr lang="tr-TR" sz="1450" dirty="0">
                <a:solidFill>
                  <a:srgbClr val="373A3C"/>
                </a:solidFill>
                <a:highlight>
                  <a:schemeClr val="lt1"/>
                </a:highlight>
              </a:rPr>
              <a:t> </a:t>
            </a:r>
            <a:r>
              <a:rPr lang="tr-TR" sz="1450" dirty="0" err="1">
                <a:solidFill>
                  <a:srgbClr val="373A3C"/>
                </a:solidFill>
                <a:highlight>
                  <a:schemeClr val="lt1"/>
                </a:highlight>
              </a:rPr>
              <a:t>switching</a:t>
            </a:r>
            <a:r>
              <a:rPr lang="tr-TR" sz="1450" dirty="0">
                <a:solidFill>
                  <a:srgbClr val="373A3C"/>
                </a:solidFill>
                <a:highlight>
                  <a:schemeClr val="lt1"/>
                </a:highlight>
              </a:rPr>
              <a:t> network </a:t>
            </a:r>
            <a:r>
              <a:rPr lang="tr-TR" sz="1450" dirty="0" err="1">
                <a:solidFill>
                  <a:srgbClr val="373A3C"/>
                </a:solidFill>
                <a:highlight>
                  <a:schemeClr val="lt1"/>
                </a:highlight>
              </a:rPr>
              <a:t>depends</a:t>
            </a:r>
            <a:r>
              <a:rPr lang="tr-TR" sz="1450" dirty="0">
                <a:solidFill>
                  <a:srgbClr val="373A3C"/>
                </a:solidFill>
                <a:highlight>
                  <a:schemeClr val="lt1"/>
                </a:highlight>
              </a:rPr>
              <a:t> </a:t>
            </a:r>
            <a:r>
              <a:rPr lang="tr-TR" sz="1450" dirty="0" err="1">
                <a:solidFill>
                  <a:srgbClr val="373A3C"/>
                </a:solidFill>
                <a:highlight>
                  <a:schemeClr val="lt1"/>
                </a:highlight>
              </a:rPr>
              <a:t>upon</a:t>
            </a:r>
            <a:r>
              <a:rPr lang="tr-TR" sz="1450" dirty="0">
                <a:solidFill>
                  <a:srgbClr val="373A3C"/>
                </a:solidFill>
                <a:highlight>
                  <a:schemeClr val="lt1"/>
                </a:highlight>
              </a:rPr>
              <a:t> a </a:t>
            </a:r>
            <a:r>
              <a:rPr lang="tr-TR" sz="1450" dirty="0" err="1">
                <a:solidFill>
                  <a:srgbClr val="373A3C"/>
                </a:solidFill>
                <a:highlight>
                  <a:schemeClr val="lt1"/>
                </a:highlight>
              </a:rPr>
              <a:t>connectionless</a:t>
            </a:r>
            <a:r>
              <a:rPr lang="tr-TR" sz="1450" dirty="0">
                <a:solidFill>
                  <a:srgbClr val="373A3C"/>
                </a:solidFill>
                <a:highlight>
                  <a:schemeClr val="lt1"/>
                </a:highlight>
              </a:rPr>
              <a:t> </a:t>
            </a:r>
            <a:r>
              <a:rPr lang="tr-TR" sz="1450" dirty="0" err="1">
                <a:solidFill>
                  <a:srgbClr val="373A3C"/>
                </a:solidFill>
                <a:highlight>
                  <a:schemeClr val="lt1"/>
                </a:highlight>
              </a:rPr>
              <a:t>internetwork</a:t>
            </a:r>
            <a:r>
              <a:rPr lang="tr-TR" sz="1450" dirty="0">
                <a:solidFill>
                  <a:srgbClr val="373A3C"/>
                </a:solidFill>
                <a:highlight>
                  <a:schemeClr val="lt1"/>
                </a:highlight>
              </a:rPr>
              <a:t> </a:t>
            </a:r>
            <a:r>
              <a:rPr lang="tr-TR" sz="1450" dirty="0" err="1">
                <a:solidFill>
                  <a:srgbClr val="373A3C"/>
                </a:solidFill>
                <a:highlight>
                  <a:schemeClr val="lt1"/>
                </a:highlight>
              </a:rPr>
              <a:t>layer</a:t>
            </a:r>
            <a:r>
              <a:rPr lang="tr-TR" sz="1450" dirty="0">
                <a:solidFill>
                  <a:srgbClr val="373A3C"/>
                </a:solidFill>
                <a:highlight>
                  <a:schemeClr val="lt1"/>
                </a:highlight>
              </a:rPr>
              <a:t>. </a:t>
            </a:r>
            <a:r>
              <a:rPr lang="tr-TR" sz="1450" dirty="0" err="1">
                <a:solidFill>
                  <a:srgbClr val="373A3C"/>
                </a:solidFill>
                <a:highlight>
                  <a:schemeClr val="lt1"/>
                </a:highlight>
              </a:rPr>
              <a:t>This</a:t>
            </a:r>
            <a:r>
              <a:rPr lang="tr-TR" sz="1450" dirty="0">
                <a:solidFill>
                  <a:srgbClr val="373A3C"/>
                </a:solidFill>
                <a:highlight>
                  <a:schemeClr val="lt1"/>
                </a:highlight>
              </a:rPr>
              <a:t> </a:t>
            </a:r>
            <a:r>
              <a:rPr lang="tr-TR" sz="1450" dirty="0" err="1">
                <a:solidFill>
                  <a:srgbClr val="373A3C"/>
                </a:solidFill>
                <a:highlight>
                  <a:schemeClr val="lt1"/>
                </a:highlight>
              </a:rPr>
              <a:t>layer</a:t>
            </a:r>
            <a:r>
              <a:rPr lang="tr-TR" sz="1450" dirty="0">
                <a:solidFill>
                  <a:srgbClr val="373A3C"/>
                </a:solidFill>
                <a:highlight>
                  <a:schemeClr val="lt1"/>
                </a:highlight>
              </a:rPr>
              <a:t> is </a:t>
            </a:r>
            <a:r>
              <a:rPr lang="tr-TR" sz="1450" dirty="0" err="1">
                <a:solidFill>
                  <a:srgbClr val="373A3C"/>
                </a:solidFill>
                <a:highlight>
                  <a:schemeClr val="lt1"/>
                </a:highlight>
              </a:rPr>
              <a:t>known</a:t>
            </a:r>
            <a:r>
              <a:rPr lang="tr-TR" sz="1450" dirty="0">
                <a:solidFill>
                  <a:srgbClr val="373A3C"/>
                </a:solidFill>
                <a:highlight>
                  <a:schemeClr val="lt1"/>
                </a:highlight>
              </a:rPr>
              <a:t> as Internet </a:t>
            </a:r>
            <a:r>
              <a:rPr lang="tr-TR" sz="1450" dirty="0" err="1">
                <a:solidFill>
                  <a:srgbClr val="373A3C"/>
                </a:solidFill>
                <a:highlight>
                  <a:schemeClr val="lt1"/>
                </a:highlight>
              </a:rPr>
              <a:t>layer</a:t>
            </a:r>
            <a:r>
              <a:rPr lang="tr-TR" sz="1450" dirty="0">
                <a:solidFill>
                  <a:srgbClr val="373A3C"/>
                </a:solidFill>
                <a:highlight>
                  <a:schemeClr val="lt1"/>
                </a:highlight>
              </a:rPr>
              <a:t>. </a:t>
            </a:r>
            <a:r>
              <a:rPr lang="tr-TR" sz="1450" dirty="0" err="1">
                <a:solidFill>
                  <a:srgbClr val="373A3C"/>
                </a:solidFill>
                <a:highlight>
                  <a:schemeClr val="lt1"/>
                </a:highlight>
              </a:rPr>
              <a:t>Its</a:t>
            </a:r>
            <a:r>
              <a:rPr lang="tr-TR" sz="1450" dirty="0">
                <a:solidFill>
                  <a:srgbClr val="373A3C"/>
                </a:solidFill>
                <a:highlight>
                  <a:schemeClr val="lt1"/>
                </a:highlight>
              </a:rPr>
              <a:t> </a:t>
            </a:r>
            <a:r>
              <a:rPr lang="tr-TR" sz="1450" dirty="0" err="1">
                <a:solidFill>
                  <a:srgbClr val="373A3C"/>
                </a:solidFill>
                <a:highlight>
                  <a:schemeClr val="lt1"/>
                </a:highlight>
              </a:rPr>
              <a:t>job</a:t>
            </a:r>
            <a:r>
              <a:rPr lang="tr-TR" sz="1450" dirty="0">
                <a:solidFill>
                  <a:srgbClr val="373A3C"/>
                </a:solidFill>
                <a:highlight>
                  <a:schemeClr val="lt1"/>
                </a:highlight>
              </a:rPr>
              <a:t> is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allow</a:t>
            </a:r>
            <a:r>
              <a:rPr lang="tr-TR" sz="1450" dirty="0">
                <a:solidFill>
                  <a:srgbClr val="373A3C"/>
                </a:solidFill>
                <a:highlight>
                  <a:schemeClr val="lt1"/>
                </a:highlight>
              </a:rPr>
              <a:t> </a:t>
            </a:r>
            <a:r>
              <a:rPr lang="tr-TR" sz="1450" dirty="0" err="1">
                <a:solidFill>
                  <a:srgbClr val="373A3C"/>
                </a:solidFill>
                <a:highlight>
                  <a:schemeClr val="lt1"/>
                </a:highlight>
              </a:rPr>
              <a:t>hosts</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insert </a:t>
            </a:r>
            <a:r>
              <a:rPr lang="tr-TR" sz="1450" dirty="0" err="1">
                <a:solidFill>
                  <a:srgbClr val="373A3C"/>
                </a:solidFill>
                <a:highlight>
                  <a:schemeClr val="lt1"/>
                </a:highlight>
              </a:rPr>
              <a:t>packets</a:t>
            </a:r>
            <a:r>
              <a:rPr lang="tr-TR" sz="1450" dirty="0">
                <a:solidFill>
                  <a:srgbClr val="373A3C"/>
                </a:solidFill>
                <a:highlight>
                  <a:schemeClr val="lt1"/>
                </a:highlight>
              </a:rPr>
              <a:t> </a:t>
            </a:r>
            <a:r>
              <a:rPr lang="tr-TR" sz="1450" dirty="0" err="1">
                <a:solidFill>
                  <a:srgbClr val="373A3C"/>
                </a:solidFill>
                <a:highlight>
                  <a:schemeClr val="lt1"/>
                </a:highlight>
              </a:rPr>
              <a:t>into</a:t>
            </a:r>
            <a:r>
              <a:rPr lang="tr-TR" sz="1450" dirty="0">
                <a:solidFill>
                  <a:srgbClr val="373A3C"/>
                </a:solidFill>
                <a:highlight>
                  <a:schemeClr val="lt1"/>
                </a:highlight>
              </a:rPr>
              <a:t> </a:t>
            </a:r>
            <a:r>
              <a:rPr lang="tr-TR" sz="1450" dirty="0" err="1">
                <a:solidFill>
                  <a:srgbClr val="373A3C"/>
                </a:solidFill>
                <a:highlight>
                  <a:schemeClr val="lt1"/>
                </a:highlight>
              </a:rPr>
              <a:t>any</a:t>
            </a:r>
            <a:r>
              <a:rPr lang="tr-TR" sz="1450" dirty="0">
                <a:solidFill>
                  <a:srgbClr val="373A3C"/>
                </a:solidFill>
                <a:highlight>
                  <a:schemeClr val="lt1"/>
                </a:highlight>
              </a:rPr>
              <a:t> network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have</a:t>
            </a:r>
            <a:r>
              <a:rPr lang="tr-TR" sz="1450" dirty="0">
                <a:solidFill>
                  <a:srgbClr val="373A3C"/>
                </a:solidFill>
                <a:highlight>
                  <a:schemeClr val="lt1"/>
                </a:highlight>
              </a:rPr>
              <a:t> </a:t>
            </a:r>
            <a:r>
              <a:rPr lang="tr-TR" sz="1450" dirty="0" err="1">
                <a:solidFill>
                  <a:srgbClr val="373A3C"/>
                </a:solidFill>
                <a:highlight>
                  <a:schemeClr val="lt1"/>
                </a:highlight>
              </a:rPr>
              <a:t>them</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deliver </a:t>
            </a:r>
            <a:r>
              <a:rPr lang="tr-TR" sz="1450" dirty="0" err="1">
                <a:solidFill>
                  <a:srgbClr val="373A3C"/>
                </a:solidFill>
                <a:highlight>
                  <a:schemeClr val="lt1"/>
                </a:highlight>
              </a:rPr>
              <a:t>independently</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destination</a:t>
            </a:r>
            <a:r>
              <a:rPr lang="tr-TR" sz="1450" dirty="0">
                <a:solidFill>
                  <a:srgbClr val="373A3C"/>
                </a:solidFill>
                <a:highlight>
                  <a:schemeClr val="lt1"/>
                </a:highlight>
              </a:rPr>
              <a:t>.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destination</a:t>
            </a:r>
            <a:r>
              <a:rPr lang="tr-TR" sz="1450" dirty="0">
                <a:solidFill>
                  <a:srgbClr val="373A3C"/>
                </a:solidFill>
                <a:highlight>
                  <a:schemeClr val="lt1"/>
                </a:highlight>
              </a:rPr>
              <a:t> </a:t>
            </a:r>
            <a:r>
              <a:rPr lang="tr-TR" sz="1450" dirty="0" err="1">
                <a:solidFill>
                  <a:srgbClr val="373A3C"/>
                </a:solidFill>
                <a:highlight>
                  <a:schemeClr val="lt1"/>
                </a:highlight>
              </a:rPr>
              <a:t>side</a:t>
            </a:r>
            <a:r>
              <a:rPr lang="tr-TR" sz="1450" dirty="0">
                <a:solidFill>
                  <a:srgbClr val="373A3C"/>
                </a:solidFill>
                <a:highlight>
                  <a:schemeClr val="lt1"/>
                </a:highlight>
              </a:rPr>
              <a:t> data </a:t>
            </a:r>
            <a:r>
              <a:rPr lang="tr-TR" sz="1450" dirty="0" err="1">
                <a:solidFill>
                  <a:srgbClr val="373A3C"/>
                </a:solidFill>
                <a:highlight>
                  <a:schemeClr val="lt1"/>
                </a:highlight>
              </a:rPr>
              <a:t>packets</a:t>
            </a:r>
            <a:r>
              <a:rPr lang="tr-TR" sz="1450" dirty="0">
                <a:solidFill>
                  <a:srgbClr val="373A3C"/>
                </a:solidFill>
                <a:highlight>
                  <a:schemeClr val="lt1"/>
                </a:highlight>
              </a:rPr>
              <a:t> </a:t>
            </a:r>
            <a:r>
              <a:rPr lang="tr-TR" sz="1450" dirty="0" err="1">
                <a:solidFill>
                  <a:srgbClr val="373A3C"/>
                </a:solidFill>
                <a:highlight>
                  <a:schemeClr val="lt1"/>
                </a:highlight>
              </a:rPr>
              <a:t>may</a:t>
            </a:r>
            <a:r>
              <a:rPr lang="tr-TR" sz="1450" dirty="0">
                <a:solidFill>
                  <a:srgbClr val="373A3C"/>
                </a:solidFill>
                <a:highlight>
                  <a:schemeClr val="lt1"/>
                </a:highlight>
              </a:rPr>
              <a:t> </a:t>
            </a:r>
            <a:r>
              <a:rPr lang="tr-TR" sz="1450" dirty="0" err="1">
                <a:solidFill>
                  <a:srgbClr val="373A3C"/>
                </a:solidFill>
                <a:highlight>
                  <a:schemeClr val="lt1"/>
                </a:highlight>
              </a:rPr>
              <a:t>appear</a:t>
            </a:r>
            <a:r>
              <a:rPr lang="tr-TR" sz="1450" dirty="0">
                <a:solidFill>
                  <a:srgbClr val="373A3C"/>
                </a:solidFill>
                <a:highlight>
                  <a:schemeClr val="lt1"/>
                </a:highlight>
              </a:rPr>
              <a:t> in a </a:t>
            </a:r>
            <a:r>
              <a:rPr lang="tr-TR" sz="1450" dirty="0" err="1">
                <a:solidFill>
                  <a:srgbClr val="373A3C"/>
                </a:solidFill>
                <a:highlight>
                  <a:schemeClr val="lt1"/>
                </a:highlight>
              </a:rPr>
              <a:t>different</a:t>
            </a:r>
            <a:r>
              <a:rPr lang="tr-TR" sz="1450" dirty="0">
                <a:solidFill>
                  <a:srgbClr val="373A3C"/>
                </a:solidFill>
                <a:highlight>
                  <a:schemeClr val="lt1"/>
                </a:highlight>
              </a:rPr>
              <a:t> </a:t>
            </a:r>
            <a:r>
              <a:rPr lang="tr-TR" sz="1450" dirty="0" err="1">
                <a:solidFill>
                  <a:srgbClr val="373A3C"/>
                </a:solidFill>
                <a:highlight>
                  <a:schemeClr val="lt1"/>
                </a:highlight>
              </a:rPr>
              <a:t>order</a:t>
            </a:r>
            <a:r>
              <a:rPr lang="tr-TR" sz="1450" dirty="0">
                <a:solidFill>
                  <a:srgbClr val="373A3C"/>
                </a:solidFill>
                <a:highlight>
                  <a:schemeClr val="lt1"/>
                </a:highlight>
              </a:rPr>
              <a:t> </a:t>
            </a:r>
            <a:r>
              <a:rPr lang="tr-TR" sz="1450" dirty="0" err="1">
                <a:solidFill>
                  <a:srgbClr val="373A3C"/>
                </a:solidFill>
                <a:highlight>
                  <a:schemeClr val="lt1"/>
                </a:highlight>
              </a:rPr>
              <a:t>than</a:t>
            </a:r>
            <a:r>
              <a:rPr lang="tr-TR" sz="1450" dirty="0">
                <a:solidFill>
                  <a:srgbClr val="373A3C"/>
                </a:solidFill>
                <a:highlight>
                  <a:schemeClr val="lt1"/>
                </a:highlight>
              </a:rPr>
              <a:t> they </a:t>
            </a:r>
            <a:r>
              <a:rPr lang="tr-TR" sz="1450" dirty="0" err="1">
                <a:solidFill>
                  <a:srgbClr val="373A3C"/>
                </a:solidFill>
                <a:highlight>
                  <a:schemeClr val="lt1"/>
                </a:highlight>
              </a:rPr>
              <a:t>were</a:t>
            </a:r>
            <a:r>
              <a:rPr lang="tr-TR" sz="1450" dirty="0">
                <a:solidFill>
                  <a:srgbClr val="373A3C"/>
                </a:solidFill>
                <a:highlight>
                  <a:schemeClr val="lt1"/>
                </a:highlight>
              </a:rPr>
              <a:t> sent. </a:t>
            </a:r>
            <a:r>
              <a:rPr lang="tr-TR" sz="1450" dirty="0" err="1">
                <a:solidFill>
                  <a:srgbClr val="373A3C"/>
                </a:solidFill>
                <a:highlight>
                  <a:schemeClr val="lt1"/>
                </a:highlight>
              </a:rPr>
              <a:t>It</a:t>
            </a:r>
            <a:r>
              <a:rPr lang="tr-TR" sz="1450" dirty="0">
                <a:solidFill>
                  <a:srgbClr val="373A3C"/>
                </a:solidFill>
                <a:highlight>
                  <a:schemeClr val="lt1"/>
                </a:highlight>
              </a:rPr>
              <a:t> is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job</a:t>
            </a:r>
            <a:r>
              <a:rPr lang="tr-TR" sz="1450" dirty="0">
                <a:solidFill>
                  <a:srgbClr val="373A3C"/>
                </a:solidFill>
                <a:highlight>
                  <a:schemeClr val="lt1"/>
                </a:highlight>
              </a:rPr>
              <a:t> of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higher</a:t>
            </a:r>
            <a:r>
              <a:rPr lang="tr-TR" sz="1450" dirty="0">
                <a:solidFill>
                  <a:srgbClr val="373A3C"/>
                </a:solidFill>
                <a:highlight>
                  <a:schemeClr val="lt1"/>
                </a:highlight>
              </a:rPr>
              <a:t> </a:t>
            </a:r>
            <a:r>
              <a:rPr lang="tr-TR" sz="1450" dirty="0" err="1">
                <a:solidFill>
                  <a:srgbClr val="373A3C"/>
                </a:solidFill>
                <a:highlight>
                  <a:schemeClr val="lt1"/>
                </a:highlight>
              </a:rPr>
              <a:t>layers</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rearrange</a:t>
            </a:r>
            <a:r>
              <a:rPr lang="tr-TR" sz="1450" dirty="0">
                <a:solidFill>
                  <a:srgbClr val="373A3C"/>
                </a:solidFill>
                <a:highlight>
                  <a:schemeClr val="lt1"/>
                </a:highlight>
              </a:rPr>
              <a:t> </a:t>
            </a:r>
            <a:r>
              <a:rPr lang="tr-TR" sz="1450" dirty="0" err="1">
                <a:solidFill>
                  <a:srgbClr val="373A3C"/>
                </a:solidFill>
                <a:highlight>
                  <a:schemeClr val="lt1"/>
                </a:highlight>
              </a:rPr>
              <a:t>them</a:t>
            </a:r>
            <a:r>
              <a:rPr lang="tr-TR" sz="1450" dirty="0">
                <a:solidFill>
                  <a:srgbClr val="373A3C"/>
                </a:solidFill>
                <a:highlight>
                  <a:schemeClr val="lt1"/>
                </a:highlight>
              </a:rPr>
              <a:t> in </a:t>
            </a:r>
            <a:r>
              <a:rPr lang="tr-TR" sz="1450" dirty="0" err="1">
                <a:solidFill>
                  <a:srgbClr val="373A3C"/>
                </a:solidFill>
                <a:highlight>
                  <a:schemeClr val="lt1"/>
                </a:highlight>
              </a:rPr>
              <a:t>order</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deliver </a:t>
            </a:r>
            <a:r>
              <a:rPr lang="tr-TR" sz="1450" dirty="0" err="1">
                <a:solidFill>
                  <a:srgbClr val="373A3C"/>
                </a:solidFill>
                <a:highlight>
                  <a:schemeClr val="lt1"/>
                </a:highlight>
              </a:rPr>
              <a:t>them</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proper</a:t>
            </a:r>
            <a:r>
              <a:rPr lang="tr-TR" sz="1450" dirty="0">
                <a:solidFill>
                  <a:srgbClr val="373A3C"/>
                </a:solidFill>
                <a:highlight>
                  <a:schemeClr val="lt1"/>
                </a:highlight>
              </a:rPr>
              <a:t> network </a:t>
            </a:r>
            <a:r>
              <a:rPr lang="tr-TR" sz="1450" dirty="0" err="1">
                <a:solidFill>
                  <a:srgbClr val="373A3C"/>
                </a:solidFill>
                <a:highlight>
                  <a:schemeClr val="lt1"/>
                </a:highlight>
              </a:rPr>
              <a:t>applications</a:t>
            </a:r>
            <a:r>
              <a:rPr lang="tr-TR" sz="1450" dirty="0">
                <a:solidFill>
                  <a:srgbClr val="373A3C"/>
                </a:solidFill>
                <a:highlight>
                  <a:schemeClr val="lt1"/>
                </a:highlight>
              </a:rPr>
              <a:t> </a:t>
            </a:r>
            <a:r>
              <a:rPr lang="tr-TR" sz="1450" dirty="0" err="1">
                <a:solidFill>
                  <a:srgbClr val="373A3C"/>
                </a:solidFill>
                <a:highlight>
                  <a:schemeClr val="lt1"/>
                </a:highlight>
              </a:rPr>
              <a:t>operating</a:t>
            </a:r>
            <a:r>
              <a:rPr lang="tr-TR" sz="1450" dirty="0">
                <a:solidFill>
                  <a:srgbClr val="373A3C"/>
                </a:solidFill>
                <a:highlight>
                  <a:schemeClr val="lt1"/>
                </a:highlight>
              </a:rPr>
              <a:t> at </a:t>
            </a:r>
            <a:r>
              <a:rPr lang="tr-TR" sz="1450" dirty="0" err="1">
                <a:solidFill>
                  <a:srgbClr val="373A3C"/>
                </a:solidFill>
                <a:highlight>
                  <a:schemeClr val="lt1"/>
                </a:highlight>
              </a:rPr>
              <a:t>the</a:t>
            </a:r>
            <a:r>
              <a:rPr lang="tr-TR" sz="1450" dirty="0">
                <a:solidFill>
                  <a:srgbClr val="373A3C"/>
                </a:solidFill>
                <a:highlight>
                  <a:schemeClr val="lt1"/>
                </a:highlight>
              </a:rPr>
              <a:t> Application </a:t>
            </a:r>
            <a:r>
              <a:rPr lang="tr-TR" sz="1450" dirty="0" err="1">
                <a:solidFill>
                  <a:srgbClr val="373A3C"/>
                </a:solidFill>
                <a:highlight>
                  <a:schemeClr val="lt1"/>
                </a:highlight>
              </a:rPr>
              <a:t>layer</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err="1">
                <a:solidFill>
                  <a:srgbClr val="373A3C"/>
                </a:solidFill>
                <a:highlight>
                  <a:schemeClr val="lt1"/>
                </a:highlight>
              </a:rPr>
              <a:t>The</a:t>
            </a:r>
            <a:r>
              <a:rPr lang="tr-TR" sz="1450" dirty="0">
                <a:solidFill>
                  <a:srgbClr val="373A3C"/>
                </a:solidFill>
                <a:highlight>
                  <a:schemeClr val="lt1"/>
                </a:highlight>
              </a:rPr>
              <a:t> main </a:t>
            </a:r>
            <a:r>
              <a:rPr lang="tr-TR" sz="1450" dirty="0" err="1">
                <a:solidFill>
                  <a:srgbClr val="373A3C"/>
                </a:solidFill>
                <a:highlight>
                  <a:schemeClr val="lt1"/>
                </a:highlight>
              </a:rPr>
              <a:t>protocols</a:t>
            </a:r>
            <a:r>
              <a:rPr lang="tr-TR" sz="1450" dirty="0">
                <a:solidFill>
                  <a:srgbClr val="373A3C"/>
                </a:solidFill>
                <a:highlight>
                  <a:schemeClr val="lt1"/>
                </a:highlight>
              </a:rPr>
              <a:t> </a:t>
            </a:r>
            <a:r>
              <a:rPr lang="tr-TR" sz="1450" dirty="0" err="1">
                <a:solidFill>
                  <a:srgbClr val="373A3C"/>
                </a:solidFill>
                <a:highlight>
                  <a:schemeClr val="lt1"/>
                </a:highlight>
              </a:rPr>
              <a:t>included</a:t>
            </a:r>
            <a:r>
              <a:rPr lang="tr-TR" sz="1450" dirty="0">
                <a:solidFill>
                  <a:srgbClr val="373A3C"/>
                </a:solidFill>
                <a:highlight>
                  <a:schemeClr val="lt1"/>
                </a:highlight>
              </a:rPr>
              <a:t> at Internet </a:t>
            </a:r>
            <a:r>
              <a:rPr lang="tr-TR" sz="1450" dirty="0" err="1">
                <a:solidFill>
                  <a:srgbClr val="373A3C"/>
                </a:solidFill>
                <a:highlight>
                  <a:schemeClr val="lt1"/>
                </a:highlight>
              </a:rPr>
              <a:t>layer</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IP (Internet Protocol), ICMP (Internet Control Message Protocol), ARP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Resolution</a:t>
            </a:r>
            <a:r>
              <a:rPr lang="tr-TR" sz="1450" dirty="0">
                <a:solidFill>
                  <a:srgbClr val="373A3C"/>
                </a:solidFill>
                <a:highlight>
                  <a:schemeClr val="lt1"/>
                </a:highlight>
              </a:rPr>
              <a:t> Protocol), RARP (</a:t>
            </a:r>
            <a:r>
              <a:rPr lang="tr-TR" sz="1450" dirty="0" err="1">
                <a:solidFill>
                  <a:srgbClr val="373A3C"/>
                </a:solidFill>
                <a:highlight>
                  <a:schemeClr val="lt1"/>
                </a:highlight>
              </a:rPr>
              <a:t>Reverse</a:t>
            </a:r>
            <a:r>
              <a:rPr lang="tr-TR" sz="1450" dirty="0">
                <a:solidFill>
                  <a:srgbClr val="373A3C"/>
                </a:solidFill>
                <a:highlight>
                  <a:schemeClr val="lt1"/>
                </a:highlight>
              </a:rPr>
              <a:t> </a:t>
            </a:r>
            <a:r>
              <a:rPr lang="tr-TR" sz="1450" dirty="0" err="1">
                <a:solidFill>
                  <a:srgbClr val="373A3C"/>
                </a:solidFill>
                <a:highlight>
                  <a:schemeClr val="lt1"/>
                </a:highlight>
              </a:rPr>
              <a:t>Address</a:t>
            </a:r>
            <a:r>
              <a:rPr lang="tr-TR" sz="1450" dirty="0">
                <a:solidFill>
                  <a:srgbClr val="373A3C"/>
                </a:solidFill>
                <a:highlight>
                  <a:schemeClr val="lt1"/>
                </a:highlight>
              </a:rPr>
              <a:t> </a:t>
            </a:r>
            <a:r>
              <a:rPr lang="tr-TR" sz="1450" dirty="0" err="1">
                <a:solidFill>
                  <a:srgbClr val="373A3C"/>
                </a:solidFill>
                <a:highlight>
                  <a:schemeClr val="lt1"/>
                </a:highlight>
              </a:rPr>
              <a:t>Resolution</a:t>
            </a:r>
            <a:r>
              <a:rPr lang="tr-TR" sz="1450" dirty="0">
                <a:solidFill>
                  <a:srgbClr val="373A3C"/>
                </a:solidFill>
                <a:highlight>
                  <a:schemeClr val="lt1"/>
                </a:highlight>
              </a:rPr>
              <a:t> Protocol) </a:t>
            </a:r>
            <a:r>
              <a:rPr lang="tr-TR" sz="1450" dirty="0" err="1">
                <a:solidFill>
                  <a:srgbClr val="373A3C"/>
                </a:solidFill>
                <a:highlight>
                  <a:schemeClr val="lt1"/>
                </a:highlight>
              </a:rPr>
              <a:t>and</a:t>
            </a:r>
            <a:r>
              <a:rPr lang="tr-TR" sz="1450" dirty="0">
                <a:solidFill>
                  <a:srgbClr val="373A3C"/>
                </a:solidFill>
                <a:highlight>
                  <a:schemeClr val="lt1"/>
                </a:highlight>
              </a:rPr>
              <a:t> IGMP (Internet </a:t>
            </a:r>
            <a:r>
              <a:rPr lang="tr-TR" sz="1450" dirty="0" err="1">
                <a:solidFill>
                  <a:srgbClr val="373A3C"/>
                </a:solidFill>
                <a:highlight>
                  <a:schemeClr val="lt1"/>
                </a:highlight>
              </a:rPr>
              <a:t>Group</a:t>
            </a:r>
            <a:r>
              <a:rPr lang="tr-TR" sz="1450" dirty="0">
                <a:solidFill>
                  <a:srgbClr val="373A3C"/>
                </a:solidFill>
                <a:highlight>
                  <a:schemeClr val="lt1"/>
                </a:highlight>
              </a:rPr>
              <a:t> Management Protocol).</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457200" lvl="0" indent="0" algn="l" rtl="0">
              <a:lnSpc>
                <a:spcPct val="100000"/>
              </a:lnSpc>
              <a:spcBef>
                <a:spcPts val="0"/>
              </a:spcBef>
              <a:spcAft>
                <a:spcPts val="0"/>
              </a:spcAft>
              <a:buNone/>
            </a:pPr>
            <a:endParaRPr sz="1450" dirty="0">
              <a:solidFill>
                <a:srgbClr val="373A3C"/>
              </a:solidFill>
              <a:highlight>
                <a:schemeClr val="lt1"/>
              </a:highlight>
            </a:endParaRPr>
          </a:p>
          <a:p>
            <a:pPr marL="457200" lvl="0" indent="0" algn="l" rtl="0">
              <a:lnSpc>
                <a:spcPct val="100000"/>
              </a:lnSpc>
              <a:spcBef>
                <a:spcPts val="0"/>
              </a:spcBef>
              <a:spcAft>
                <a:spcPts val="0"/>
              </a:spcAft>
              <a:buNone/>
            </a:pPr>
            <a:endParaRPr sz="1450" dirty="0">
              <a:solidFill>
                <a:srgbClr val="373A3C"/>
              </a:solidFill>
              <a:highlight>
                <a:schemeClr val="lt1"/>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7244936147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3" name="Google Shape;373;g7244936147_0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tr-TR" sz="1450" dirty="0">
                <a:solidFill>
                  <a:srgbClr val="373A3C"/>
                </a:solidFill>
                <a:highlight>
                  <a:schemeClr val="lt1"/>
                </a:highlight>
              </a:rPr>
              <a:t>Kaynak ve hedefteki cihazların bir konuşmayı sürdürmesine izin </a:t>
            </a:r>
            <a:r>
              <a:rPr lang="tr-TR" sz="1450" dirty="0" err="1">
                <a:solidFill>
                  <a:srgbClr val="373A3C"/>
                </a:solidFill>
                <a:highlight>
                  <a:schemeClr val="lt1"/>
                </a:highlight>
              </a:rPr>
              <a:t>verirVerileri</a:t>
            </a:r>
            <a:r>
              <a:rPr lang="tr-TR" sz="1450" dirty="0">
                <a:solidFill>
                  <a:srgbClr val="373A3C"/>
                </a:solidFill>
                <a:highlight>
                  <a:schemeClr val="lt1"/>
                </a:highlight>
              </a:rPr>
              <a:t> taşırken kullanılan bağlantının hizmet düzeyini ve durumunu tanımlar</a:t>
            </a:r>
          </a:p>
          <a:p>
            <a:pPr marL="0" lvl="0" indent="0" algn="l" rtl="0">
              <a:lnSpc>
                <a:spcPct val="100000"/>
              </a:lnSpc>
              <a:spcBef>
                <a:spcPts val="0"/>
              </a:spcBef>
              <a:spcAft>
                <a:spcPts val="0"/>
              </a:spcAft>
              <a:buNone/>
            </a:pPr>
            <a:r>
              <a:rPr lang="tr-TR" sz="1450" dirty="0">
                <a:solidFill>
                  <a:srgbClr val="373A3C"/>
                </a:solidFill>
                <a:highlight>
                  <a:schemeClr val="lt1"/>
                </a:highlight>
              </a:rPr>
              <a:t>Ana protokoller TCP ve </a:t>
            </a:r>
            <a:r>
              <a:rPr lang="tr-TR" sz="1450" dirty="0" err="1">
                <a:solidFill>
                  <a:srgbClr val="373A3C"/>
                </a:solidFill>
                <a:highlight>
                  <a:schemeClr val="lt1"/>
                </a:highlight>
              </a:rPr>
              <a:t>UDP'dir</a:t>
            </a:r>
            <a:r>
              <a:rPr lang="tr-TR" sz="1450" dirty="0">
                <a:solidFill>
                  <a:srgbClr val="373A3C"/>
                </a:solidFill>
                <a:highlight>
                  <a:schemeClr val="lt1"/>
                </a:highlight>
              </a:rPr>
              <a:t>.</a:t>
            </a:r>
          </a:p>
          <a:p>
            <a:pPr marL="0" lvl="0" indent="0" algn="l" rtl="0">
              <a:lnSpc>
                <a:spcPct val="100000"/>
              </a:lnSpc>
              <a:spcBef>
                <a:spcPts val="0"/>
              </a:spcBef>
              <a:spcAft>
                <a:spcPts val="0"/>
              </a:spcAft>
              <a:buNone/>
            </a:pPr>
            <a:endParaRPr lang="tr-T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a:solidFill>
                  <a:srgbClr val="373A3C"/>
                </a:solidFill>
                <a:highlight>
                  <a:schemeClr val="lt1"/>
                </a:highlight>
              </a:rPr>
              <a:t>Host-</a:t>
            </a:r>
            <a:r>
              <a:rPr lang="tr-TR" sz="1450" dirty="0" err="1">
                <a:solidFill>
                  <a:srgbClr val="373A3C"/>
                </a:solidFill>
                <a:highlight>
                  <a:schemeClr val="lt1"/>
                </a:highlight>
              </a:rPr>
              <a:t>to</a:t>
            </a:r>
            <a:r>
              <a:rPr lang="tr-TR" sz="1450" dirty="0">
                <a:solidFill>
                  <a:srgbClr val="373A3C"/>
                </a:solidFill>
                <a:highlight>
                  <a:schemeClr val="lt1"/>
                </a:highlight>
              </a:rPr>
              <a:t>-Host </a:t>
            </a:r>
            <a:r>
              <a:rPr lang="tr-TR" sz="1450" dirty="0" err="1">
                <a:solidFill>
                  <a:srgbClr val="373A3C"/>
                </a:solidFill>
                <a:highlight>
                  <a:schemeClr val="lt1"/>
                </a:highlight>
              </a:rPr>
              <a:t>Layer</a:t>
            </a:r>
            <a:r>
              <a:rPr lang="tr-TR" sz="1450" dirty="0">
                <a:solidFill>
                  <a:srgbClr val="373A3C"/>
                </a:solidFill>
                <a:highlight>
                  <a:schemeClr val="lt1"/>
                </a:highlight>
              </a:rPr>
              <a:t>(</a:t>
            </a:r>
            <a:r>
              <a:rPr lang="tr-TR" sz="1450" dirty="0" err="1">
                <a:solidFill>
                  <a:srgbClr val="373A3C"/>
                </a:solidFill>
                <a:highlight>
                  <a:schemeClr val="lt1"/>
                </a:highlight>
              </a:rPr>
              <a:t>or</a:t>
            </a:r>
            <a:r>
              <a:rPr lang="tr-TR" sz="1450" dirty="0">
                <a:solidFill>
                  <a:srgbClr val="373A3C"/>
                </a:solidFill>
                <a:highlight>
                  <a:schemeClr val="lt1"/>
                </a:highlight>
              </a:rPr>
              <a:t> Transport </a:t>
            </a:r>
            <a:r>
              <a:rPr lang="tr-TR" sz="1450" dirty="0" err="1">
                <a:solidFill>
                  <a:srgbClr val="373A3C"/>
                </a:solidFill>
                <a:highlight>
                  <a:schemeClr val="lt1"/>
                </a:highlight>
              </a:rPr>
              <a:t>Layer</a:t>
            </a:r>
            <a:r>
              <a:rPr lang="tr-TR" sz="1450" dirty="0">
                <a:solidFill>
                  <a:srgbClr val="373A3C"/>
                </a:solidFill>
                <a:highlight>
                  <a:schemeClr val="lt1"/>
                </a:highlight>
              </a:rPr>
              <a:t>) is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third</a:t>
            </a:r>
            <a:r>
              <a:rPr lang="tr-TR" sz="1450" dirty="0">
                <a:solidFill>
                  <a:srgbClr val="373A3C"/>
                </a:solidFill>
                <a:highlight>
                  <a:schemeClr val="lt1"/>
                </a:highlight>
              </a:rPr>
              <a:t> </a:t>
            </a:r>
            <a:r>
              <a:rPr lang="tr-TR" sz="1450" dirty="0" err="1">
                <a:solidFill>
                  <a:srgbClr val="373A3C"/>
                </a:solidFill>
                <a:highlight>
                  <a:schemeClr val="lt1"/>
                </a:highlight>
              </a:rPr>
              <a:t>layer</a:t>
            </a:r>
            <a:r>
              <a:rPr lang="tr-TR" sz="1450" dirty="0">
                <a:solidFill>
                  <a:srgbClr val="373A3C"/>
                </a:solidFill>
                <a:highlight>
                  <a:schemeClr val="lt1"/>
                </a:highlight>
              </a:rPr>
              <a:t> of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four-layer</a:t>
            </a:r>
            <a:r>
              <a:rPr lang="tr-TR" sz="1450" dirty="0">
                <a:solidFill>
                  <a:srgbClr val="373A3C"/>
                </a:solidFill>
                <a:highlight>
                  <a:schemeClr val="lt1"/>
                </a:highlight>
              </a:rPr>
              <a:t> TCP/IP model.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position</a:t>
            </a:r>
            <a:r>
              <a:rPr lang="tr-TR" sz="1450" dirty="0">
                <a:solidFill>
                  <a:srgbClr val="373A3C"/>
                </a:solidFill>
                <a:highlight>
                  <a:schemeClr val="lt1"/>
                </a:highlight>
              </a:rPr>
              <a:t> of </a:t>
            </a:r>
            <a:r>
              <a:rPr lang="tr-TR" sz="1450" dirty="0" err="1">
                <a:solidFill>
                  <a:srgbClr val="373A3C"/>
                </a:solidFill>
                <a:highlight>
                  <a:schemeClr val="lt1"/>
                </a:highlight>
              </a:rPr>
              <a:t>the</a:t>
            </a:r>
            <a:r>
              <a:rPr lang="tr-TR" sz="1450" dirty="0">
                <a:solidFill>
                  <a:srgbClr val="373A3C"/>
                </a:solidFill>
                <a:highlight>
                  <a:schemeClr val="lt1"/>
                </a:highlight>
              </a:rPr>
              <a:t> Transport </a:t>
            </a:r>
            <a:r>
              <a:rPr lang="tr-TR" sz="1450" dirty="0" err="1">
                <a:solidFill>
                  <a:srgbClr val="373A3C"/>
                </a:solidFill>
                <a:highlight>
                  <a:schemeClr val="lt1"/>
                </a:highlight>
              </a:rPr>
              <a:t>layer</a:t>
            </a:r>
            <a:r>
              <a:rPr lang="tr-TR" sz="1450" dirty="0">
                <a:solidFill>
                  <a:srgbClr val="373A3C"/>
                </a:solidFill>
                <a:highlight>
                  <a:schemeClr val="lt1"/>
                </a:highlight>
              </a:rPr>
              <a:t> is </a:t>
            </a:r>
            <a:r>
              <a:rPr lang="tr-TR" sz="1450" dirty="0" err="1">
                <a:solidFill>
                  <a:srgbClr val="373A3C"/>
                </a:solidFill>
                <a:highlight>
                  <a:schemeClr val="lt1"/>
                </a:highlight>
              </a:rPr>
              <a:t>between</a:t>
            </a:r>
            <a:r>
              <a:rPr lang="tr-TR" sz="1450" dirty="0">
                <a:solidFill>
                  <a:srgbClr val="373A3C"/>
                </a:solidFill>
                <a:highlight>
                  <a:schemeClr val="lt1"/>
                </a:highlight>
              </a:rPr>
              <a:t> Application </a:t>
            </a:r>
            <a:r>
              <a:rPr lang="tr-TR" sz="1450" dirty="0" err="1">
                <a:solidFill>
                  <a:srgbClr val="373A3C"/>
                </a:solidFill>
                <a:highlight>
                  <a:schemeClr val="lt1"/>
                </a:highlight>
              </a:rPr>
              <a:t>layer</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Internet </a:t>
            </a:r>
            <a:r>
              <a:rPr lang="tr-TR" sz="1450" dirty="0" err="1">
                <a:solidFill>
                  <a:srgbClr val="373A3C"/>
                </a:solidFill>
                <a:highlight>
                  <a:schemeClr val="lt1"/>
                </a:highlight>
              </a:rPr>
              <a:t>layer</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purpose</a:t>
            </a:r>
            <a:r>
              <a:rPr lang="tr-TR" sz="1450" dirty="0">
                <a:solidFill>
                  <a:srgbClr val="373A3C"/>
                </a:solidFill>
                <a:highlight>
                  <a:schemeClr val="lt1"/>
                </a:highlight>
              </a:rPr>
              <a:t> of Transport </a:t>
            </a:r>
            <a:r>
              <a:rPr lang="tr-TR" sz="1450" dirty="0" err="1">
                <a:solidFill>
                  <a:srgbClr val="373A3C"/>
                </a:solidFill>
                <a:highlight>
                  <a:schemeClr val="lt1"/>
                </a:highlight>
              </a:rPr>
              <a:t>layer</a:t>
            </a:r>
            <a:r>
              <a:rPr lang="tr-TR" sz="1450" dirty="0">
                <a:solidFill>
                  <a:srgbClr val="373A3C"/>
                </a:solidFill>
                <a:highlight>
                  <a:schemeClr val="lt1"/>
                </a:highlight>
              </a:rPr>
              <a:t> is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permit</a:t>
            </a:r>
            <a:r>
              <a:rPr lang="tr-TR" sz="1450" dirty="0">
                <a:solidFill>
                  <a:srgbClr val="373A3C"/>
                </a:solidFill>
                <a:highlight>
                  <a:schemeClr val="lt1"/>
                </a:highlight>
              </a:rPr>
              <a:t> </a:t>
            </a:r>
            <a:r>
              <a:rPr lang="tr-TR" sz="1450" dirty="0" err="1">
                <a:solidFill>
                  <a:srgbClr val="373A3C"/>
                </a:solidFill>
                <a:highlight>
                  <a:schemeClr val="lt1"/>
                </a:highlight>
              </a:rPr>
              <a:t>devices</a:t>
            </a:r>
            <a:r>
              <a:rPr lang="tr-TR" sz="1450" dirty="0">
                <a:solidFill>
                  <a:srgbClr val="373A3C"/>
                </a:solidFill>
                <a:highlight>
                  <a:schemeClr val="lt1"/>
                </a:highlight>
              </a:rPr>
              <a:t> on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source</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destination</a:t>
            </a:r>
            <a:r>
              <a:rPr lang="tr-TR" sz="1450" dirty="0">
                <a:solidFill>
                  <a:srgbClr val="373A3C"/>
                </a:solidFill>
                <a:highlight>
                  <a:schemeClr val="lt1"/>
                </a:highlight>
              </a:rPr>
              <a:t> </a:t>
            </a:r>
            <a:r>
              <a:rPr lang="tr-TR" sz="1450" dirty="0" err="1">
                <a:solidFill>
                  <a:srgbClr val="373A3C"/>
                </a:solidFill>
                <a:highlight>
                  <a:schemeClr val="lt1"/>
                </a:highlight>
              </a:rPr>
              <a:t>hosts</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carry</a:t>
            </a:r>
            <a:r>
              <a:rPr lang="tr-TR" sz="1450" dirty="0">
                <a:solidFill>
                  <a:srgbClr val="373A3C"/>
                </a:solidFill>
                <a:highlight>
                  <a:schemeClr val="lt1"/>
                </a:highlight>
              </a:rPr>
              <a:t> on a </a:t>
            </a:r>
            <a:r>
              <a:rPr lang="tr-TR" sz="1450" dirty="0" err="1">
                <a:solidFill>
                  <a:srgbClr val="373A3C"/>
                </a:solidFill>
                <a:highlight>
                  <a:schemeClr val="lt1"/>
                </a:highlight>
              </a:rPr>
              <a:t>conversation</a:t>
            </a:r>
            <a:r>
              <a:rPr lang="tr-TR" sz="1450" dirty="0">
                <a:solidFill>
                  <a:srgbClr val="373A3C"/>
                </a:solidFill>
                <a:highlight>
                  <a:schemeClr val="lt1"/>
                </a:highlight>
              </a:rPr>
              <a:t>. Transport </a:t>
            </a:r>
            <a:r>
              <a:rPr lang="tr-TR" sz="1450" dirty="0" err="1">
                <a:solidFill>
                  <a:srgbClr val="373A3C"/>
                </a:solidFill>
                <a:highlight>
                  <a:schemeClr val="lt1"/>
                </a:highlight>
              </a:rPr>
              <a:t>layer</a:t>
            </a:r>
            <a:r>
              <a:rPr lang="tr-TR" sz="1450" dirty="0">
                <a:solidFill>
                  <a:srgbClr val="373A3C"/>
                </a:solidFill>
                <a:highlight>
                  <a:schemeClr val="lt1"/>
                </a:highlight>
              </a:rPr>
              <a:t> </a:t>
            </a:r>
            <a:r>
              <a:rPr lang="tr-TR" sz="1450" dirty="0" err="1">
                <a:solidFill>
                  <a:srgbClr val="373A3C"/>
                </a:solidFill>
                <a:highlight>
                  <a:schemeClr val="lt1"/>
                </a:highlight>
              </a:rPr>
              <a:t>defines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level</a:t>
            </a:r>
            <a:r>
              <a:rPr lang="tr-TR" sz="1450" dirty="0">
                <a:solidFill>
                  <a:srgbClr val="373A3C"/>
                </a:solidFill>
                <a:highlight>
                  <a:schemeClr val="lt1"/>
                </a:highlight>
              </a:rPr>
              <a:t> of service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status</a:t>
            </a:r>
            <a:r>
              <a:rPr lang="tr-TR" sz="1450" dirty="0">
                <a:solidFill>
                  <a:srgbClr val="373A3C"/>
                </a:solidFill>
                <a:highlight>
                  <a:schemeClr val="lt1"/>
                </a:highlight>
              </a:rPr>
              <a:t> of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connection</a:t>
            </a:r>
            <a:r>
              <a:rPr lang="tr-TR" sz="1450" dirty="0">
                <a:solidFill>
                  <a:srgbClr val="373A3C"/>
                </a:solidFill>
                <a:highlight>
                  <a:schemeClr val="lt1"/>
                </a:highlight>
              </a:rPr>
              <a:t> </a:t>
            </a:r>
            <a:r>
              <a:rPr lang="tr-TR" sz="1450" dirty="0" err="1">
                <a:solidFill>
                  <a:srgbClr val="373A3C"/>
                </a:solidFill>
                <a:highlight>
                  <a:schemeClr val="lt1"/>
                </a:highlight>
              </a:rPr>
              <a:t>used</a:t>
            </a:r>
            <a:r>
              <a:rPr lang="tr-TR" sz="1450" dirty="0">
                <a:solidFill>
                  <a:srgbClr val="373A3C"/>
                </a:solidFill>
                <a:highlight>
                  <a:schemeClr val="lt1"/>
                </a:highlight>
              </a:rPr>
              <a:t> </a:t>
            </a:r>
            <a:r>
              <a:rPr lang="tr-TR" sz="1450" dirty="0" err="1">
                <a:solidFill>
                  <a:srgbClr val="373A3C"/>
                </a:solidFill>
                <a:highlight>
                  <a:schemeClr val="lt1"/>
                </a:highlight>
              </a:rPr>
              <a:t>when</a:t>
            </a:r>
            <a:r>
              <a:rPr lang="tr-TR" sz="1450" dirty="0">
                <a:solidFill>
                  <a:srgbClr val="373A3C"/>
                </a:solidFill>
                <a:highlight>
                  <a:schemeClr val="lt1"/>
                </a:highlight>
              </a:rPr>
              <a:t> </a:t>
            </a:r>
            <a:r>
              <a:rPr lang="tr-TR" sz="1450" dirty="0" err="1">
                <a:solidFill>
                  <a:srgbClr val="373A3C"/>
                </a:solidFill>
                <a:highlight>
                  <a:schemeClr val="lt1"/>
                </a:highlight>
              </a:rPr>
              <a:t>transporting</a:t>
            </a:r>
            <a:r>
              <a:rPr lang="tr-TR" sz="1450" dirty="0">
                <a:solidFill>
                  <a:srgbClr val="373A3C"/>
                </a:solidFill>
                <a:highlight>
                  <a:schemeClr val="lt1"/>
                </a:highlight>
              </a:rPr>
              <a:t> data.</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err="1">
                <a:solidFill>
                  <a:srgbClr val="373A3C"/>
                </a:solidFill>
                <a:highlight>
                  <a:schemeClr val="lt1"/>
                </a:highlight>
              </a:rPr>
              <a:t>The</a:t>
            </a:r>
            <a:r>
              <a:rPr lang="tr-TR" sz="1450" dirty="0">
                <a:solidFill>
                  <a:srgbClr val="373A3C"/>
                </a:solidFill>
                <a:highlight>
                  <a:schemeClr val="lt1"/>
                </a:highlight>
              </a:rPr>
              <a:t> main </a:t>
            </a:r>
            <a:r>
              <a:rPr lang="tr-TR" sz="1450" dirty="0" err="1">
                <a:solidFill>
                  <a:srgbClr val="373A3C"/>
                </a:solidFill>
                <a:highlight>
                  <a:schemeClr val="lt1"/>
                </a:highlight>
              </a:rPr>
              <a:t>protocols</a:t>
            </a:r>
            <a:r>
              <a:rPr lang="tr-TR" sz="1450" dirty="0">
                <a:solidFill>
                  <a:srgbClr val="373A3C"/>
                </a:solidFill>
                <a:highlight>
                  <a:schemeClr val="lt1"/>
                </a:highlight>
              </a:rPr>
              <a:t> </a:t>
            </a:r>
            <a:r>
              <a:rPr lang="tr-TR" sz="1450" dirty="0" err="1">
                <a:solidFill>
                  <a:srgbClr val="373A3C"/>
                </a:solidFill>
                <a:highlight>
                  <a:schemeClr val="lt1"/>
                </a:highlight>
              </a:rPr>
              <a:t>included</a:t>
            </a:r>
            <a:r>
              <a:rPr lang="tr-TR" sz="1450" dirty="0">
                <a:solidFill>
                  <a:srgbClr val="373A3C"/>
                </a:solidFill>
                <a:highlight>
                  <a:schemeClr val="lt1"/>
                </a:highlight>
              </a:rPr>
              <a:t> at Transport </a:t>
            </a:r>
            <a:r>
              <a:rPr lang="tr-TR" sz="1450" dirty="0" err="1">
                <a:solidFill>
                  <a:srgbClr val="373A3C"/>
                </a:solidFill>
                <a:highlight>
                  <a:schemeClr val="lt1"/>
                </a:highlight>
              </a:rPr>
              <a:t>layer</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TCP (</a:t>
            </a:r>
            <a:r>
              <a:rPr lang="tr-TR" sz="1450" dirty="0" err="1">
                <a:solidFill>
                  <a:srgbClr val="373A3C"/>
                </a:solidFill>
                <a:highlight>
                  <a:schemeClr val="lt1"/>
                </a:highlight>
              </a:rPr>
              <a:t>Transmission</a:t>
            </a:r>
            <a:r>
              <a:rPr lang="tr-TR" sz="1450" dirty="0">
                <a:solidFill>
                  <a:srgbClr val="373A3C"/>
                </a:solidFill>
                <a:highlight>
                  <a:schemeClr val="lt1"/>
                </a:highlight>
              </a:rPr>
              <a:t> Control Protocol) </a:t>
            </a:r>
            <a:r>
              <a:rPr lang="tr-TR" sz="1450" dirty="0" err="1">
                <a:solidFill>
                  <a:srgbClr val="373A3C"/>
                </a:solidFill>
                <a:highlight>
                  <a:schemeClr val="lt1"/>
                </a:highlight>
              </a:rPr>
              <a:t>and</a:t>
            </a:r>
            <a:r>
              <a:rPr lang="tr-TR" sz="1450" dirty="0">
                <a:solidFill>
                  <a:srgbClr val="373A3C"/>
                </a:solidFill>
                <a:highlight>
                  <a:schemeClr val="lt1"/>
                </a:highlight>
              </a:rPr>
              <a:t> UDP (User Datagram Protocol).</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457200" lvl="0" indent="0" algn="l" rtl="0">
              <a:lnSpc>
                <a:spcPct val="100000"/>
              </a:lnSpc>
              <a:spcBef>
                <a:spcPts val="0"/>
              </a:spcBef>
              <a:spcAft>
                <a:spcPts val="0"/>
              </a:spcAft>
              <a:buNone/>
            </a:pPr>
            <a:endParaRPr sz="1450" dirty="0">
              <a:solidFill>
                <a:srgbClr val="373A3C"/>
              </a:solidFill>
              <a:highlight>
                <a:schemeClr val="lt1"/>
              </a:highlight>
            </a:endParaRPr>
          </a:p>
          <a:p>
            <a:pPr marL="457200" lvl="0" indent="0" algn="l" rtl="0">
              <a:lnSpc>
                <a:spcPct val="100000"/>
              </a:lnSpc>
              <a:spcBef>
                <a:spcPts val="0"/>
              </a:spcBef>
              <a:spcAft>
                <a:spcPts val="0"/>
              </a:spcAft>
              <a:buNone/>
            </a:pPr>
            <a:endParaRPr sz="1450" dirty="0">
              <a:solidFill>
                <a:srgbClr val="373A3C"/>
              </a:solidFill>
              <a:highlight>
                <a:schemeClr val="lt1"/>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1076325" y="1863600"/>
            <a:ext cx="4962600" cy="14163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4800"/>
              <a:buNone/>
              <a:defRPr>
                <a:solidFill>
                  <a:srgbClr val="5190CE"/>
                </a:solidFill>
              </a:defRPr>
            </a:lvl1pPr>
            <a:lvl2pPr lvl="1" algn="l">
              <a:lnSpc>
                <a:spcPct val="90000"/>
              </a:lnSpc>
              <a:spcBef>
                <a:spcPts val="0"/>
              </a:spcBef>
              <a:spcAft>
                <a:spcPts val="0"/>
              </a:spcAft>
              <a:buSzPts val="4800"/>
              <a:buNone/>
              <a:defRPr/>
            </a:lvl2pPr>
            <a:lvl3pPr lvl="2" algn="l">
              <a:lnSpc>
                <a:spcPct val="90000"/>
              </a:lnSpc>
              <a:spcBef>
                <a:spcPts val="0"/>
              </a:spcBef>
              <a:spcAft>
                <a:spcPts val="0"/>
              </a:spcAft>
              <a:buSzPts val="4800"/>
              <a:buNone/>
              <a:defRPr/>
            </a:lvl3pPr>
            <a:lvl4pPr lvl="3" algn="l">
              <a:lnSpc>
                <a:spcPct val="90000"/>
              </a:lnSpc>
              <a:spcBef>
                <a:spcPts val="0"/>
              </a:spcBef>
              <a:spcAft>
                <a:spcPts val="0"/>
              </a:spcAft>
              <a:buSzPts val="4800"/>
              <a:buNone/>
              <a:defRPr/>
            </a:lvl4pPr>
            <a:lvl5pPr lvl="4" algn="l">
              <a:lnSpc>
                <a:spcPct val="90000"/>
              </a:lnSpc>
              <a:spcBef>
                <a:spcPts val="0"/>
              </a:spcBef>
              <a:spcAft>
                <a:spcPts val="0"/>
              </a:spcAft>
              <a:buSzPts val="4800"/>
              <a:buNone/>
              <a:defRPr/>
            </a:lvl5pPr>
            <a:lvl6pPr lvl="5" algn="l">
              <a:lnSpc>
                <a:spcPct val="90000"/>
              </a:lnSpc>
              <a:spcBef>
                <a:spcPts val="0"/>
              </a:spcBef>
              <a:spcAft>
                <a:spcPts val="0"/>
              </a:spcAft>
              <a:buSzPts val="4800"/>
              <a:buNone/>
              <a:defRPr/>
            </a:lvl6pPr>
            <a:lvl7pPr lvl="6" algn="l">
              <a:lnSpc>
                <a:spcPct val="90000"/>
              </a:lnSpc>
              <a:spcBef>
                <a:spcPts val="0"/>
              </a:spcBef>
              <a:spcAft>
                <a:spcPts val="0"/>
              </a:spcAft>
              <a:buSzPts val="4800"/>
              <a:buNone/>
              <a:defRPr/>
            </a:lvl7pPr>
            <a:lvl8pPr lvl="7" algn="l">
              <a:lnSpc>
                <a:spcPct val="90000"/>
              </a:lnSpc>
              <a:spcBef>
                <a:spcPts val="0"/>
              </a:spcBef>
              <a:spcAft>
                <a:spcPts val="0"/>
              </a:spcAft>
              <a:buSzPts val="4800"/>
              <a:buNone/>
              <a:defRPr/>
            </a:lvl8pPr>
            <a:lvl9pPr lvl="8" algn="l">
              <a:lnSpc>
                <a:spcPct val="90000"/>
              </a:lnSpc>
              <a:spcBef>
                <a:spcPts val="0"/>
              </a:spcBef>
              <a:spcAft>
                <a:spcPts val="0"/>
              </a:spcAft>
              <a:buSzPts val="4800"/>
              <a:buNone/>
              <a:defRPr/>
            </a:lvl9pPr>
          </a:lstStyle>
          <a:p>
            <a:endParaRPr/>
          </a:p>
        </p:txBody>
      </p:sp>
      <p:sp>
        <p:nvSpPr>
          <p:cNvPr id="12" name="Google Shape;12;p2"/>
          <p:cNvSpPr/>
          <p:nvPr/>
        </p:nvSpPr>
        <p:spPr>
          <a:xfrm rot="5400000">
            <a:off x="-303375" y="2166905"/>
            <a:ext cx="1416300" cy="809700"/>
          </a:xfrm>
          <a:prstGeom prst="triangle">
            <a:avLst>
              <a:gd name="adj" fmla="val 50000"/>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 name="Google Shape;13;p2"/>
          <p:cNvPicPr preferRelativeResize="0"/>
          <p:nvPr/>
        </p:nvPicPr>
        <p:blipFill rotWithShape="1">
          <a:blip r:embed="rId2">
            <a:alphaModFix/>
          </a:blip>
          <a:srcRect/>
          <a:stretch/>
        </p:blipFill>
        <p:spPr>
          <a:xfrm>
            <a:off x="69266" y="4773038"/>
            <a:ext cx="1269600" cy="272225"/>
          </a:xfrm>
          <a:prstGeom prst="rect">
            <a:avLst/>
          </a:prstGeom>
          <a:noFill/>
          <a:ln>
            <a:noFill/>
          </a:ln>
        </p:spPr>
      </p:pic>
      <p:sp>
        <p:nvSpPr>
          <p:cNvPr id="14" name="Google Shape;14;p2"/>
          <p:cNvSpPr txBox="1"/>
          <p:nvPr/>
        </p:nvSpPr>
        <p:spPr>
          <a:xfrm>
            <a:off x="1264600" y="4616275"/>
            <a:ext cx="332100" cy="32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3"/>
          <p:cNvSpPr/>
          <p:nvPr/>
        </p:nvSpPr>
        <p:spPr>
          <a:xfrm flipH="1">
            <a:off x="8686800" y="4674850"/>
            <a:ext cx="468600" cy="468600"/>
          </a:xfrm>
          <a:prstGeom prst="rtTriangle">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9ED4"/>
              </a:solidFill>
              <a:latin typeface="Arial"/>
              <a:ea typeface="Arial"/>
              <a:cs typeface="Arial"/>
              <a:sym typeface="Arial"/>
            </a:endParaRPr>
          </a:p>
        </p:txBody>
      </p:sp>
      <p:sp>
        <p:nvSpPr>
          <p:cNvPr id="17" name="Google Shape;17;p3"/>
          <p:cNvSpPr txBox="1">
            <a:spLocks noGrp="1"/>
          </p:cNvSpPr>
          <p:nvPr>
            <p:ph type="sldNum" idx="12"/>
          </p:nvPr>
        </p:nvSpPr>
        <p:spPr>
          <a:xfrm>
            <a:off x="8960475" y="4903875"/>
            <a:ext cx="145500" cy="2016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tr-TR"/>
              <a:t>‹#›</a:t>
            </a:fld>
            <a:endParaRPr/>
          </a:p>
        </p:txBody>
      </p:sp>
      <p:pic>
        <p:nvPicPr>
          <p:cNvPr id="18" name="Google Shape;18;p3"/>
          <p:cNvPicPr preferRelativeResize="0"/>
          <p:nvPr/>
        </p:nvPicPr>
        <p:blipFill rotWithShape="1">
          <a:blip r:embed="rId2">
            <a:alphaModFix/>
          </a:blip>
          <a:srcRect/>
          <a:stretch/>
        </p:blipFill>
        <p:spPr>
          <a:xfrm>
            <a:off x="69266" y="4773038"/>
            <a:ext cx="1269600" cy="272225"/>
          </a:xfrm>
          <a:prstGeom prst="rect">
            <a:avLst/>
          </a:prstGeom>
          <a:noFill/>
          <a:ln>
            <a:noFill/>
          </a:ln>
        </p:spPr>
      </p:pic>
      <p:sp>
        <p:nvSpPr>
          <p:cNvPr id="19" name="Google Shape;19;p3"/>
          <p:cNvSpPr txBox="1"/>
          <p:nvPr/>
        </p:nvSpPr>
        <p:spPr>
          <a:xfrm>
            <a:off x="1264600" y="4616275"/>
            <a:ext cx="332100" cy="32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0"/>
        <p:cNvGrpSpPr/>
        <p:nvPr/>
      </p:nvGrpSpPr>
      <p:grpSpPr>
        <a:xfrm>
          <a:off x="0" y="0"/>
          <a:ext cx="0" cy="0"/>
          <a:chOff x="0" y="0"/>
          <a:chExt cx="0" cy="0"/>
        </a:xfrm>
      </p:grpSpPr>
      <p:sp>
        <p:nvSpPr>
          <p:cNvPr id="21" name="Google Shape;21;p4"/>
          <p:cNvSpPr txBox="1">
            <a:spLocks noGrp="1"/>
          </p:cNvSpPr>
          <p:nvPr>
            <p:ph type="ctrTitle"/>
          </p:nvPr>
        </p:nvSpPr>
        <p:spPr>
          <a:xfrm>
            <a:off x="1085850" y="1991850"/>
            <a:ext cx="4676700" cy="115980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SzPts val="4800"/>
              <a:buNone/>
              <a:defRPr sz="4800">
                <a:solidFill>
                  <a:srgbClr val="5B92CA"/>
                </a:solidFill>
              </a:defRPr>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a:endParaRPr/>
          </a:p>
        </p:txBody>
      </p:sp>
      <p:sp>
        <p:nvSpPr>
          <p:cNvPr id="22" name="Google Shape;22;p4"/>
          <p:cNvSpPr txBox="1">
            <a:spLocks noGrp="1"/>
          </p:cNvSpPr>
          <p:nvPr>
            <p:ph type="subTitle" idx="1"/>
          </p:nvPr>
        </p:nvSpPr>
        <p:spPr>
          <a:xfrm>
            <a:off x="1085850" y="3287726"/>
            <a:ext cx="4676700" cy="383700"/>
          </a:xfrm>
          <a:prstGeom prst="rect">
            <a:avLst/>
          </a:prstGeom>
          <a:noFill/>
          <a:ln>
            <a:noFill/>
          </a:ln>
        </p:spPr>
        <p:txBody>
          <a:bodyPr spcFirstLastPara="1" wrap="square" lIns="0" tIns="0" rIns="0" bIns="0" anchor="t" anchorCtr="0">
            <a:noAutofit/>
          </a:bodyPr>
          <a:lstStyle>
            <a:lvl1pPr lvl="0" algn="l">
              <a:lnSpc>
                <a:spcPct val="110000"/>
              </a:lnSpc>
              <a:spcBef>
                <a:spcPts val="0"/>
              </a:spcBef>
              <a:spcAft>
                <a:spcPts val="0"/>
              </a:spcAft>
              <a:buClr>
                <a:schemeClr val="dk2"/>
              </a:buClr>
              <a:buSzPts val="1800"/>
              <a:buNone/>
              <a:defRPr>
                <a:solidFill>
                  <a:schemeClr val="dk2"/>
                </a:solidFill>
              </a:defRPr>
            </a:lvl1pPr>
            <a:lvl2pPr lvl="1" algn="l">
              <a:lnSpc>
                <a:spcPct val="110000"/>
              </a:lnSpc>
              <a:spcBef>
                <a:spcPts val="0"/>
              </a:spcBef>
              <a:spcAft>
                <a:spcPts val="0"/>
              </a:spcAft>
              <a:buClr>
                <a:schemeClr val="dk2"/>
              </a:buClr>
              <a:buSzPts val="3000"/>
              <a:buNone/>
              <a:defRPr sz="3000">
                <a:solidFill>
                  <a:schemeClr val="dk2"/>
                </a:solidFill>
              </a:defRPr>
            </a:lvl2pPr>
            <a:lvl3pPr lvl="2" algn="l">
              <a:lnSpc>
                <a:spcPct val="110000"/>
              </a:lnSpc>
              <a:spcBef>
                <a:spcPts val="0"/>
              </a:spcBef>
              <a:spcAft>
                <a:spcPts val="0"/>
              </a:spcAft>
              <a:buClr>
                <a:schemeClr val="dk2"/>
              </a:buClr>
              <a:buSzPts val="3000"/>
              <a:buNone/>
              <a:defRPr sz="3000">
                <a:solidFill>
                  <a:schemeClr val="dk2"/>
                </a:solidFill>
              </a:defRPr>
            </a:lvl3pPr>
            <a:lvl4pPr lvl="3" algn="l">
              <a:lnSpc>
                <a:spcPct val="110000"/>
              </a:lnSpc>
              <a:spcBef>
                <a:spcPts val="0"/>
              </a:spcBef>
              <a:spcAft>
                <a:spcPts val="0"/>
              </a:spcAft>
              <a:buClr>
                <a:schemeClr val="dk2"/>
              </a:buClr>
              <a:buSzPts val="3000"/>
              <a:buNone/>
              <a:defRPr sz="3000">
                <a:solidFill>
                  <a:schemeClr val="dk2"/>
                </a:solidFill>
              </a:defRPr>
            </a:lvl4pPr>
            <a:lvl5pPr lvl="4" algn="l">
              <a:lnSpc>
                <a:spcPct val="110000"/>
              </a:lnSpc>
              <a:spcBef>
                <a:spcPts val="0"/>
              </a:spcBef>
              <a:spcAft>
                <a:spcPts val="0"/>
              </a:spcAft>
              <a:buClr>
                <a:schemeClr val="dk2"/>
              </a:buClr>
              <a:buSzPts val="3000"/>
              <a:buNone/>
              <a:defRPr sz="3000">
                <a:solidFill>
                  <a:schemeClr val="dk2"/>
                </a:solidFill>
              </a:defRPr>
            </a:lvl5pPr>
            <a:lvl6pPr lvl="5" algn="l">
              <a:lnSpc>
                <a:spcPct val="110000"/>
              </a:lnSpc>
              <a:spcBef>
                <a:spcPts val="0"/>
              </a:spcBef>
              <a:spcAft>
                <a:spcPts val="0"/>
              </a:spcAft>
              <a:buClr>
                <a:schemeClr val="dk2"/>
              </a:buClr>
              <a:buSzPts val="3000"/>
              <a:buNone/>
              <a:defRPr sz="3000">
                <a:solidFill>
                  <a:schemeClr val="dk2"/>
                </a:solidFill>
              </a:defRPr>
            </a:lvl6pPr>
            <a:lvl7pPr lvl="6" algn="l">
              <a:lnSpc>
                <a:spcPct val="110000"/>
              </a:lnSpc>
              <a:spcBef>
                <a:spcPts val="0"/>
              </a:spcBef>
              <a:spcAft>
                <a:spcPts val="0"/>
              </a:spcAft>
              <a:buClr>
                <a:schemeClr val="dk2"/>
              </a:buClr>
              <a:buSzPts val="3000"/>
              <a:buNone/>
              <a:defRPr sz="3000">
                <a:solidFill>
                  <a:schemeClr val="dk2"/>
                </a:solidFill>
              </a:defRPr>
            </a:lvl7pPr>
            <a:lvl8pPr lvl="7" algn="l">
              <a:lnSpc>
                <a:spcPct val="110000"/>
              </a:lnSpc>
              <a:spcBef>
                <a:spcPts val="0"/>
              </a:spcBef>
              <a:spcAft>
                <a:spcPts val="0"/>
              </a:spcAft>
              <a:buClr>
                <a:schemeClr val="dk2"/>
              </a:buClr>
              <a:buSzPts val="3000"/>
              <a:buNone/>
              <a:defRPr sz="3000">
                <a:solidFill>
                  <a:schemeClr val="dk2"/>
                </a:solidFill>
              </a:defRPr>
            </a:lvl8pPr>
            <a:lvl9pPr lvl="8" algn="l">
              <a:lnSpc>
                <a:spcPct val="110000"/>
              </a:lnSpc>
              <a:spcBef>
                <a:spcPts val="0"/>
              </a:spcBef>
              <a:spcAft>
                <a:spcPts val="0"/>
              </a:spcAft>
              <a:buClr>
                <a:schemeClr val="dk2"/>
              </a:buClr>
              <a:buSzPts val="3000"/>
              <a:buNone/>
              <a:defRPr sz="3000">
                <a:solidFill>
                  <a:schemeClr val="dk2"/>
                </a:solidFill>
              </a:defRPr>
            </a:lvl9pPr>
          </a:lstStyle>
          <a:p>
            <a:endParaRPr/>
          </a:p>
        </p:txBody>
      </p:sp>
      <p:sp>
        <p:nvSpPr>
          <p:cNvPr id="23" name="Google Shape;23;p4"/>
          <p:cNvSpPr/>
          <p:nvPr/>
        </p:nvSpPr>
        <p:spPr>
          <a:xfrm rot="5400000">
            <a:off x="-303375" y="2166905"/>
            <a:ext cx="1416300" cy="809700"/>
          </a:xfrm>
          <a:prstGeom prst="triangle">
            <a:avLst>
              <a:gd name="adj" fmla="val 50000"/>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4" name="Google Shape;24;p4"/>
          <p:cNvPicPr preferRelativeResize="0"/>
          <p:nvPr/>
        </p:nvPicPr>
        <p:blipFill rotWithShape="1">
          <a:blip r:embed="rId2">
            <a:alphaModFix/>
          </a:blip>
          <a:srcRect/>
          <a:stretch/>
        </p:blipFill>
        <p:spPr>
          <a:xfrm>
            <a:off x="69266" y="4773038"/>
            <a:ext cx="1269600" cy="272225"/>
          </a:xfrm>
          <a:prstGeom prst="rect">
            <a:avLst/>
          </a:prstGeom>
          <a:noFill/>
          <a:ln>
            <a:noFill/>
          </a:ln>
        </p:spPr>
      </p:pic>
      <p:sp>
        <p:nvSpPr>
          <p:cNvPr id="25" name="Google Shape;25;p4"/>
          <p:cNvSpPr txBox="1"/>
          <p:nvPr/>
        </p:nvSpPr>
        <p:spPr>
          <a:xfrm>
            <a:off x="1264600" y="4616275"/>
            <a:ext cx="332100" cy="32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sp>
        <p:nvSpPr>
          <p:cNvPr id="27" name="Google Shape;27;p5"/>
          <p:cNvSpPr/>
          <p:nvPr/>
        </p:nvSpPr>
        <p:spPr>
          <a:xfrm flipH="1">
            <a:off x="8686800" y="4674850"/>
            <a:ext cx="468600" cy="468600"/>
          </a:xfrm>
          <a:prstGeom prst="rtTriangle">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5"/>
          <p:cNvSpPr/>
          <p:nvPr/>
        </p:nvSpPr>
        <p:spPr>
          <a:xfrm rot="5400000">
            <a:off x="-100350" y="292998"/>
            <a:ext cx="468600" cy="267900"/>
          </a:xfrm>
          <a:prstGeom prst="triangle">
            <a:avLst>
              <a:gd name="adj" fmla="val 50000"/>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5"/>
          <p:cNvSpPr txBox="1">
            <a:spLocks noGrp="1"/>
          </p:cNvSpPr>
          <p:nvPr>
            <p:ph type="title"/>
          </p:nvPr>
        </p:nvSpPr>
        <p:spPr>
          <a:xfrm>
            <a:off x="457200" y="192648"/>
            <a:ext cx="5640900" cy="10827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4800"/>
              <a:buNone/>
              <a:defRPr>
                <a:solidFill>
                  <a:srgbClr val="71A0CF"/>
                </a:solidFill>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a:endParaRPr/>
          </a:p>
        </p:txBody>
      </p:sp>
      <p:sp>
        <p:nvSpPr>
          <p:cNvPr id="30" name="Google Shape;30;p5"/>
          <p:cNvSpPr txBox="1">
            <a:spLocks noGrp="1"/>
          </p:cNvSpPr>
          <p:nvPr>
            <p:ph type="body" idx="1"/>
          </p:nvPr>
        </p:nvSpPr>
        <p:spPr>
          <a:xfrm>
            <a:off x="501500" y="1508650"/>
            <a:ext cx="6605700" cy="360330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600"/>
              </a:spcBef>
              <a:spcAft>
                <a:spcPts val="0"/>
              </a:spcAft>
              <a:buClr>
                <a:srgbClr val="741B47"/>
              </a:buClr>
              <a:buSzPts val="1800"/>
              <a:buChar char="▸"/>
              <a:defRPr/>
            </a:lvl1pPr>
            <a:lvl2pPr marL="914400" lvl="1" indent="-342900" algn="l">
              <a:lnSpc>
                <a:spcPct val="110000"/>
              </a:lnSpc>
              <a:spcBef>
                <a:spcPts val="600"/>
              </a:spcBef>
              <a:spcAft>
                <a:spcPts val="0"/>
              </a:spcAft>
              <a:buClr>
                <a:srgbClr val="741B47"/>
              </a:buClr>
              <a:buSzPts val="1800"/>
              <a:buChar char="▹"/>
              <a:defRPr/>
            </a:lvl2pPr>
            <a:lvl3pPr marL="1371600" lvl="2" indent="-342900" algn="l">
              <a:lnSpc>
                <a:spcPct val="110000"/>
              </a:lnSpc>
              <a:spcBef>
                <a:spcPts val="600"/>
              </a:spcBef>
              <a:spcAft>
                <a:spcPts val="0"/>
              </a:spcAft>
              <a:buClr>
                <a:srgbClr val="741B47"/>
              </a:buClr>
              <a:buSzPts val="1800"/>
              <a:buChar char="▹"/>
              <a:defRPr/>
            </a:lvl3pPr>
            <a:lvl4pPr marL="1828800" lvl="3" indent="-355600" algn="l">
              <a:lnSpc>
                <a:spcPct val="110000"/>
              </a:lnSpc>
              <a:spcBef>
                <a:spcPts val="600"/>
              </a:spcBef>
              <a:spcAft>
                <a:spcPts val="0"/>
              </a:spcAft>
              <a:buClr>
                <a:srgbClr val="741B47"/>
              </a:buClr>
              <a:buSzPts val="2000"/>
              <a:buChar char="▹"/>
              <a:defRPr/>
            </a:lvl4pPr>
            <a:lvl5pPr marL="2286000" lvl="4" indent="-355600" algn="l">
              <a:lnSpc>
                <a:spcPct val="110000"/>
              </a:lnSpc>
              <a:spcBef>
                <a:spcPts val="600"/>
              </a:spcBef>
              <a:spcAft>
                <a:spcPts val="0"/>
              </a:spcAft>
              <a:buClr>
                <a:srgbClr val="741B47"/>
              </a:buClr>
              <a:buSzPts val="2000"/>
              <a:buChar char="▹"/>
              <a:defRPr/>
            </a:lvl5pPr>
            <a:lvl6pPr marL="2743200" lvl="5" indent="-355600" algn="l">
              <a:lnSpc>
                <a:spcPct val="110000"/>
              </a:lnSpc>
              <a:spcBef>
                <a:spcPts val="600"/>
              </a:spcBef>
              <a:spcAft>
                <a:spcPts val="0"/>
              </a:spcAft>
              <a:buClr>
                <a:srgbClr val="741B47"/>
              </a:buClr>
              <a:buSzPts val="2000"/>
              <a:buChar char="▹"/>
              <a:defRPr/>
            </a:lvl6pPr>
            <a:lvl7pPr marL="3200400" lvl="6" indent="-355600" algn="l">
              <a:lnSpc>
                <a:spcPct val="110000"/>
              </a:lnSpc>
              <a:spcBef>
                <a:spcPts val="600"/>
              </a:spcBef>
              <a:spcAft>
                <a:spcPts val="0"/>
              </a:spcAft>
              <a:buClr>
                <a:srgbClr val="741B47"/>
              </a:buClr>
              <a:buSzPts val="2000"/>
              <a:buChar char="▹"/>
              <a:defRPr/>
            </a:lvl7pPr>
            <a:lvl8pPr marL="3657600" lvl="7" indent="-355600" algn="l">
              <a:lnSpc>
                <a:spcPct val="110000"/>
              </a:lnSpc>
              <a:spcBef>
                <a:spcPts val="600"/>
              </a:spcBef>
              <a:spcAft>
                <a:spcPts val="0"/>
              </a:spcAft>
              <a:buClr>
                <a:srgbClr val="741B47"/>
              </a:buClr>
              <a:buSzPts val="2000"/>
              <a:buChar char="▹"/>
              <a:defRPr/>
            </a:lvl8pPr>
            <a:lvl9pPr marL="4114800" lvl="8" indent="-355600" algn="l">
              <a:lnSpc>
                <a:spcPct val="110000"/>
              </a:lnSpc>
              <a:spcBef>
                <a:spcPts val="600"/>
              </a:spcBef>
              <a:spcAft>
                <a:spcPts val="0"/>
              </a:spcAft>
              <a:buClr>
                <a:srgbClr val="741B47"/>
              </a:buClr>
              <a:buSzPts val="2000"/>
              <a:buChar char="▹"/>
              <a:defRPr/>
            </a:lvl9pPr>
          </a:lstStyle>
          <a:p>
            <a:endParaRPr/>
          </a:p>
        </p:txBody>
      </p:sp>
      <p:sp>
        <p:nvSpPr>
          <p:cNvPr id="31" name="Google Shape;31;p5"/>
          <p:cNvSpPr txBox="1">
            <a:spLocks noGrp="1"/>
          </p:cNvSpPr>
          <p:nvPr>
            <p:ph type="sldNum" idx="12"/>
          </p:nvPr>
        </p:nvSpPr>
        <p:spPr>
          <a:xfrm>
            <a:off x="8909123" y="4934346"/>
            <a:ext cx="205500" cy="1776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tr-TR"/>
              <a:t>‹#›</a:t>
            </a:fld>
            <a:endParaRPr/>
          </a:p>
        </p:txBody>
      </p:sp>
      <p:pic>
        <p:nvPicPr>
          <p:cNvPr id="32" name="Google Shape;32;p5"/>
          <p:cNvPicPr preferRelativeResize="0"/>
          <p:nvPr/>
        </p:nvPicPr>
        <p:blipFill rotWithShape="1">
          <a:blip r:embed="rId2">
            <a:alphaModFix/>
          </a:blip>
          <a:srcRect/>
          <a:stretch/>
        </p:blipFill>
        <p:spPr>
          <a:xfrm>
            <a:off x="69266" y="4849238"/>
            <a:ext cx="1269600" cy="272225"/>
          </a:xfrm>
          <a:prstGeom prst="rect">
            <a:avLst/>
          </a:prstGeom>
          <a:noFill/>
          <a:ln>
            <a:noFill/>
          </a:ln>
        </p:spPr>
      </p:pic>
      <p:sp>
        <p:nvSpPr>
          <p:cNvPr id="33" name="Google Shape;33;p5"/>
          <p:cNvSpPr txBox="1"/>
          <p:nvPr/>
        </p:nvSpPr>
        <p:spPr>
          <a:xfrm>
            <a:off x="1264600" y="4692475"/>
            <a:ext cx="332100" cy="32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4"/>
        <p:cNvGrpSpPr/>
        <p:nvPr/>
      </p:nvGrpSpPr>
      <p:grpSpPr>
        <a:xfrm>
          <a:off x="0" y="0"/>
          <a:ext cx="0" cy="0"/>
          <a:chOff x="0" y="0"/>
          <a:chExt cx="0" cy="0"/>
        </a:xfrm>
      </p:grpSpPr>
      <p:sp>
        <p:nvSpPr>
          <p:cNvPr id="35" name="Google Shape;35;p6"/>
          <p:cNvSpPr/>
          <p:nvPr/>
        </p:nvSpPr>
        <p:spPr>
          <a:xfrm flipH="1">
            <a:off x="8686800" y="4674850"/>
            <a:ext cx="468600" cy="468600"/>
          </a:xfrm>
          <a:prstGeom prst="rtTriangle">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71A0CF"/>
              </a:solidFill>
              <a:latin typeface="Arial"/>
              <a:ea typeface="Arial"/>
              <a:cs typeface="Arial"/>
              <a:sym typeface="Arial"/>
            </a:endParaRPr>
          </a:p>
        </p:txBody>
      </p:sp>
      <p:sp>
        <p:nvSpPr>
          <p:cNvPr id="36" name="Google Shape;36;p6"/>
          <p:cNvSpPr txBox="1">
            <a:spLocks noGrp="1"/>
          </p:cNvSpPr>
          <p:nvPr>
            <p:ph type="body" idx="1"/>
          </p:nvPr>
        </p:nvSpPr>
        <p:spPr>
          <a:xfrm>
            <a:off x="457200" y="1462350"/>
            <a:ext cx="4369500" cy="344160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600"/>
              </a:spcBef>
              <a:spcAft>
                <a:spcPts val="0"/>
              </a:spcAft>
              <a:buClr>
                <a:srgbClr val="741B47"/>
              </a:buClr>
              <a:buSzPts val="1800"/>
              <a:buChar char="▸"/>
              <a:defRPr sz="1800"/>
            </a:lvl1pPr>
            <a:lvl2pPr marL="914400" lvl="1" indent="-342900" algn="l">
              <a:lnSpc>
                <a:spcPct val="110000"/>
              </a:lnSpc>
              <a:spcBef>
                <a:spcPts val="600"/>
              </a:spcBef>
              <a:spcAft>
                <a:spcPts val="0"/>
              </a:spcAft>
              <a:buClr>
                <a:srgbClr val="741B47"/>
              </a:buClr>
              <a:buSzPts val="1800"/>
              <a:buChar char="▹"/>
              <a:defRPr sz="1800"/>
            </a:lvl2pPr>
            <a:lvl3pPr marL="1371600" lvl="2" indent="-342900" algn="l">
              <a:lnSpc>
                <a:spcPct val="110000"/>
              </a:lnSpc>
              <a:spcBef>
                <a:spcPts val="600"/>
              </a:spcBef>
              <a:spcAft>
                <a:spcPts val="0"/>
              </a:spcAft>
              <a:buClr>
                <a:srgbClr val="741B47"/>
              </a:buClr>
              <a:buSzPts val="1800"/>
              <a:buChar char="▹"/>
              <a:defRPr sz="1800"/>
            </a:lvl3pPr>
            <a:lvl4pPr marL="1828800" lvl="3" indent="-342900" algn="l">
              <a:lnSpc>
                <a:spcPct val="110000"/>
              </a:lnSpc>
              <a:spcBef>
                <a:spcPts val="600"/>
              </a:spcBef>
              <a:spcAft>
                <a:spcPts val="0"/>
              </a:spcAft>
              <a:buClr>
                <a:srgbClr val="741B47"/>
              </a:buClr>
              <a:buSzPts val="1800"/>
              <a:buChar char="▹"/>
              <a:defRPr sz="1800"/>
            </a:lvl4pPr>
            <a:lvl5pPr marL="2286000" lvl="4" indent="-342900" algn="l">
              <a:lnSpc>
                <a:spcPct val="110000"/>
              </a:lnSpc>
              <a:spcBef>
                <a:spcPts val="600"/>
              </a:spcBef>
              <a:spcAft>
                <a:spcPts val="0"/>
              </a:spcAft>
              <a:buClr>
                <a:srgbClr val="741B47"/>
              </a:buClr>
              <a:buSzPts val="1800"/>
              <a:buChar char="▹"/>
              <a:defRPr sz="1800"/>
            </a:lvl5pPr>
            <a:lvl6pPr marL="2743200" lvl="5" indent="-342900" algn="l">
              <a:lnSpc>
                <a:spcPct val="110000"/>
              </a:lnSpc>
              <a:spcBef>
                <a:spcPts val="600"/>
              </a:spcBef>
              <a:spcAft>
                <a:spcPts val="0"/>
              </a:spcAft>
              <a:buClr>
                <a:srgbClr val="741B47"/>
              </a:buClr>
              <a:buSzPts val="1800"/>
              <a:buChar char="▹"/>
              <a:defRPr sz="1800"/>
            </a:lvl6pPr>
            <a:lvl7pPr marL="3200400" lvl="6" indent="-342900" algn="l">
              <a:lnSpc>
                <a:spcPct val="110000"/>
              </a:lnSpc>
              <a:spcBef>
                <a:spcPts val="600"/>
              </a:spcBef>
              <a:spcAft>
                <a:spcPts val="0"/>
              </a:spcAft>
              <a:buClr>
                <a:srgbClr val="741B47"/>
              </a:buClr>
              <a:buSzPts val="1800"/>
              <a:buChar char="▹"/>
              <a:defRPr sz="1800"/>
            </a:lvl7pPr>
            <a:lvl8pPr marL="3657600" lvl="7" indent="-342900" algn="l">
              <a:lnSpc>
                <a:spcPct val="110000"/>
              </a:lnSpc>
              <a:spcBef>
                <a:spcPts val="600"/>
              </a:spcBef>
              <a:spcAft>
                <a:spcPts val="0"/>
              </a:spcAft>
              <a:buClr>
                <a:srgbClr val="741B47"/>
              </a:buClr>
              <a:buSzPts val="1800"/>
              <a:buChar char="▹"/>
              <a:defRPr sz="1800"/>
            </a:lvl8pPr>
            <a:lvl9pPr marL="4114800" lvl="8" indent="-342900" algn="l">
              <a:lnSpc>
                <a:spcPct val="110000"/>
              </a:lnSpc>
              <a:spcBef>
                <a:spcPts val="600"/>
              </a:spcBef>
              <a:spcAft>
                <a:spcPts val="0"/>
              </a:spcAft>
              <a:buClr>
                <a:srgbClr val="741B47"/>
              </a:buClr>
              <a:buSzPts val="1800"/>
              <a:buChar char="▹"/>
              <a:defRPr sz="1800"/>
            </a:lvl9pPr>
          </a:lstStyle>
          <a:p>
            <a:endParaRPr/>
          </a:p>
        </p:txBody>
      </p:sp>
      <p:sp>
        <p:nvSpPr>
          <p:cNvPr id="37" name="Google Shape;37;p6"/>
          <p:cNvSpPr txBox="1">
            <a:spLocks noGrp="1"/>
          </p:cNvSpPr>
          <p:nvPr>
            <p:ph type="sldNum" idx="12"/>
          </p:nvPr>
        </p:nvSpPr>
        <p:spPr>
          <a:xfrm>
            <a:off x="8943350" y="4903875"/>
            <a:ext cx="162600" cy="2016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tr-TR"/>
              <a:t>‹#›</a:t>
            </a:fld>
            <a:endParaRPr/>
          </a:p>
        </p:txBody>
      </p:sp>
      <p:sp>
        <p:nvSpPr>
          <p:cNvPr id="38" name="Google Shape;38;p6"/>
          <p:cNvSpPr/>
          <p:nvPr/>
        </p:nvSpPr>
        <p:spPr>
          <a:xfrm rot="5400000">
            <a:off x="-100350" y="292998"/>
            <a:ext cx="468600" cy="267900"/>
          </a:xfrm>
          <a:prstGeom prst="triangle">
            <a:avLst>
              <a:gd name="adj" fmla="val 50000"/>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6"/>
          <p:cNvSpPr txBox="1">
            <a:spLocks noGrp="1"/>
          </p:cNvSpPr>
          <p:nvPr>
            <p:ph type="title"/>
          </p:nvPr>
        </p:nvSpPr>
        <p:spPr>
          <a:xfrm>
            <a:off x="457200" y="192648"/>
            <a:ext cx="5640900" cy="10827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4800"/>
              <a:buNone/>
              <a:defRPr>
                <a:solidFill>
                  <a:srgbClr val="71A0CF"/>
                </a:solidFill>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a:endParaRPr/>
          </a:p>
        </p:txBody>
      </p:sp>
      <p:pic>
        <p:nvPicPr>
          <p:cNvPr id="40" name="Google Shape;40;p6"/>
          <p:cNvPicPr preferRelativeResize="0"/>
          <p:nvPr/>
        </p:nvPicPr>
        <p:blipFill rotWithShape="1">
          <a:blip r:embed="rId2">
            <a:alphaModFix/>
          </a:blip>
          <a:srcRect/>
          <a:stretch/>
        </p:blipFill>
        <p:spPr>
          <a:xfrm>
            <a:off x="69266" y="4773038"/>
            <a:ext cx="1269600" cy="272225"/>
          </a:xfrm>
          <a:prstGeom prst="rect">
            <a:avLst/>
          </a:prstGeom>
          <a:noFill/>
          <a:ln>
            <a:noFill/>
          </a:ln>
        </p:spPr>
      </p:pic>
      <p:sp>
        <p:nvSpPr>
          <p:cNvPr id="41" name="Google Shape;41;p6"/>
          <p:cNvSpPr txBox="1"/>
          <p:nvPr/>
        </p:nvSpPr>
        <p:spPr>
          <a:xfrm>
            <a:off x="1264600" y="4616275"/>
            <a:ext cx="332100" cy="32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42"/>
        <p:cNvGrpSpPr/>
        <p:nvPr/>
      </p:nvGrpSpPr>
      <p:grpSpPr>
        <a:xfrm>
          <a:off x="0" y="0"/>
          <a:ext cx="0" cy="0"/>
          <a:chOff x="0" y="0"/>
          <a:chExt cx="0" cy="0"/>
        </a:xfrm>
      </p:grpSpPr>
      <p:sp>
        <p:nvSpPr>
          <p:cNvPr id="43" name="Google Shape;43;p7"/>
          <p:cNvSpPr/>
          <p:nvPr/>
        </p:nvSpPr>
        <p:spPr>
          <a:xfrm flipH="1">
            <a:off x="8686800" y="4674850"/>
            <a:ext cx="468600" cy="468600"/>
          </a:xfrm>
          <a:prstGeom prst="rtTriangle">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9ED4"/>
              </a:solidFill>
              <a:latin typeface="Arial"/>
              <a:ea typeface="Arial"/>
              <a:cs typeface="Arial"/>
              <a:sym typeface="Arial"/>
            </a:endParaRPr>
          </a:p>
        </p:txBody>
      </p:sp>
      <p:sp>
        <p:nvSpPr>
          <p:cNvPr id="44" name="Google Shape;44;p7"/>
          <p:cNvSpPr txBox="1">
            <a:spLocks noGrp="1"/>
          </p:cNvSpPr>
          <p:nvPr>
            <p:ph type="sldNum" idx="12"/>
          </p:nvPr>
        </p:nvSpPr>
        <p:spPr>
          <a:xfrm>
            <a:off x="8960475" y="4903875"/>
            <a:ext cx="145500" cy="2016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tr-TR"/>
              <a:t>‹#›</a:t>
            </a:fld>
            <a:endParaRPr/>
          </a:p>
        </p:txBody>
      </p:sp>
      <p:pic>
        <p:nvPicPr>
          <p:cNvPr id="45" name="Google Shape;45;p7"/>
          <p:cNvPicPr preferRelativeResize="0"/>
          <p:nvPr/>
        </p:nvPicPr>
        <p:blipFill rotWithShape="1">
          <a:blip r:embed="rId2">
            <a:alphaModFix/>
          </a:blip>
          <a:srcRect/>
          <a:stretch/>
        </p:blipFill>
        <p:spPr>
          <a:xfrm>
            <a:off x="69266" y="4773038"/>
            <a:ext cx="1269600" cy="272225"/>
          </a:xfrm>
          <a:prstGeom prst="rect">
            <a:avLst/>
          </a:prstGeom>
          <a:noFill/>
          <a:ln>
            <a:noFill/>
          </a:ln>
        </p:spPr>
      </p:pic>
      <p:sp>
        <p:nvSpPr>
          <p:cNvPr id="46" name="Google Shape;46;p7"/>
          <p:cNvSpPr txBox="1"/>
          <p:nvPr/>
        </p:nvSpPr>
        <p:spPr>
          <a:xfrm>
            <a:off x="1264600" y="4616275"/>
            <a:ext cx="332100" cy="32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tr-TR"/>
              <a:t>‹#›</a:t>
            </a:fld>
            <a:endParaRPr/>
          </a:p>
        </p:txBody>
      </p:sp>
      <p:pic>
        <p:nvPicPr>
          <p:cNvPr id="9" name="Google Shape;9;p1"/>
          <p:cNvPicPr preferRelativeResize="0"/>
          <p:nvPr/>
        </p:nvPicPr>
        <p:blipFill rotWithShape="1">
          <a:blip r:embed="rId8">
            <a:alphaModFix/>
          </a:blip>
          <a:srcRect/>
          <a:stretch/>
        </p:blipFill>
        <p:spPr>
          <a:xfrm>
            <a:off x="8766751" y="59900"/>
            <a:ext cx="339175" cy="3745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grpSp>
        <p:nvGrpSpPr>
          <p:cNvPr id="51" name="Google Shape;51;p8"/>
          <p:cNvGrpSpPr/>
          <p:nvPr/>
        </p:nvGrpSpPr>
        <p:grpSpPr>
          <a:xfrm>
            <a:off x="5122427" y="668001"/>
            <a:ext cx="3841143" cy="3893303"/>
            <a:chOff x="5122427" y="668001"/>
            <a:chExt cx="3841143" cy="3893303"/>
          </a:xfrm>
        </p:grpSpPr>
        <p:grpSp>
          <p:nvGrpSpPr>
            <p:cNvPr id="52" name="Google Shape;52;p8"/>
            <p:cNvGrpSpPr/>
            <p:nvPr/>
          </p:nvGrpSpPr>
          <p:grpSpPr>
            <a:xfrm>
              <a:off x="5144045" y="893590"/>
              <a:ext cx="2833667" cy="2964311"/>
              <a:chOff x="3860721" y="1330073"/>
              <a:chExt cx="3544299" cy="3707706"/>
            </a:xfrm>
          </p:grpSpPr>
          <p:sp>
            <p:nvSpPr>
              <p:cNvPr id="53" name="Google Shape;53;p8"/>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 name="Google Shape;54;p8"/>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 name="Google Shape;55;p8"/>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 name="Google Shape;56;p8"/>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 name="Google Shape;57;p8"/>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 name="Google Shape;58;p8"/>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 name="Google Shape;59;p8"/>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 name="Google Shape;60;p8"/>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 name="Google Shape;61;p8"/>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 name="Google Shape;62;p8"/>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 name="Google Shape;63;p8"/>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 name="Google Shape;64;p8"/>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 name="Google Shape;65;p8"/>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 name="Google Shape;66;p8"/>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 name="Google Shape;67;p8"/>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 name="Google Shape;68;p8"/>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 name="Google Shape;69;p8"/>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 name="Google Shape;70;p8"/>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 name="Google Shape;71;p8"/>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 name="Google Shape;72;p8"/>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 name="Google Shape;73;p8"/>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 name="Google Shape;74;p8"/>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 name="Google Shape;75;p8"/>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 name="Google Shape;76;p8"/>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 name="Google Shape;77;p8"/>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 name="Google Shape;78;p8"/>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 name="Google Shape;79;p8"/>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 name="Google Shape;80;p8"/>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 name="Google Shape;81;p8"/>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 name="Google Shape;82;p8"/>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 name="Google Shape;83;p8"/>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 name="Google Shape;84;p8"/>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5" name="Google Shape;85;p8"/>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6" name="Google Shape;86;p8"/>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 name="Google Shape;87;p8"/>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8" name="Google Shape;88;p8"/>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9" name="Google Shape;89;p8"/>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0" name="Google Shape;90;p8"/>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1" name="Google Shape;91;p8"/>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2" name="Google Shape;92;p8"/>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 name="Google Shape;93;p8"/>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 name="Google Shape;94;p8"/>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 name="Google Shape;95;p8"/>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 name="Google Shape;96;p8"/>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7" name="Google Shape;97;p8"/>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8" name="Google Shape;98;p8"/>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9" name="Google Shape;99;p8"/>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 name="Google Shape;100;p8"/>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 name="Google Shape;101;p8"/>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2" name="Google Shape;102;p8"/>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3" name="Google Shape;103;p8"/>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4" name="Google Shape;104;p8"/>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5" name="Google Shape;105;p8"/>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6" name="Google Shape;106;p8"/>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7" name="Google Shape;107;p8"/>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8" name="Google Shape;108;p8"/>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9" name="Google Shape;109;p8"/>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0" name="Google Shape;110;p8"/>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1" name="Google Shape;111;p8"/>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2" name="Google Shape;112;p8"/>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3" name="Google Shape;113;p8"/>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4" name="Google Shape;114;p8"/>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5" name="Google Shape;115;p8"/>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6" name="Google Shape;116;p8"/>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7" name="Google Shape;117;p8"/>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8" name="Google Shape;118;p8"/>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9" name="Google Shape;119;p8"/>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0" name="Google Shape;120;p8"/>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1" name="Google Shape;121;p8"/>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2" name="Google Shape;122;p8"/>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 name="Google Shape;123;p8"/>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4" name="Google Shape;124;p8"/>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5" name="Google Shape;125;p8"/>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6" name="Google Shape;126;p8"/>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7" name="Google Shape;127;p8"/>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8" name="Google Shape;128;p8"/>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9" name="Google Shape;129;p8"/>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0" name="Google Shape;130;p8"/>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1" name="Google Shape;131;p8"/>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2" name="Google Shape;132;p8"/>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3" name="Google Shape;133;p8"/>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4" name="Google Shape;134;p8"/>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5" name="Google Shape;135;p8"/>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6" name="Google Shape;136;p8"/>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 name="Google Shape;137;p8"/>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8" name="Google Shape;138;p8"/>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9" name="Google Shape;139;p8"/>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0" name="Google Shape;140;p8"/>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1" name="Google Shape;141;p8"/>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2" name="Google Shape;142;p8"/>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3" name="Google Shape;143;p8"/>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4" name="Google Shape;144;p8"/>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5" name="Google Shape;145;p8"/>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6" name="Google Shape;146;p8"/>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7" name="Google Shape;147;p8"/>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8" name="Google Shape;148;p8"/>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9" name="Google Shape;149;p8"/>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0" name="Google Shape;150;p8"/>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1" name="Google Shape;151;p8"/>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2" name="Google Shape;152;p8"/>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3" name="Google Shape;153;p8"/>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4" name="Google Shape;154;p8"/>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5" name="Google Shape;155;p8"/>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6" name="Google Shape;156;p8"/>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7" name="Google Shape;157;p8"/>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8" name="Google Shape;158;p8"/>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9" name="Google Shape;159;p8"/>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60" name="Google Shape;160;p8"/>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1" name="Google Shape;161;p8"/>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2" name="Google Shape;162;p8"/>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3" name="Google Shape;163;p8"/>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4" name="Google Shape;164;p8"/>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5" name="Google Shape;165;p8"/>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6" name="Google Shape;166;p8"/>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7" name="Google Shape;167;p8"/>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8" name="Google Shape;168;p8"/>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9" name="Google Shape;169;p8"/>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0" name="Google Shape;170;p8"/>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1" name="Google Shape;171;p8"/>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2" name="Google Shape;172;p8"/>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3" name="Google Shape;173;p8"/>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4" name="Google Shape;174;p8"/>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5" name="Google Shape;175;p8"/>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6" name="Google Shape;176;p8"/>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7" name="Google Shape;177;p8"/>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8" name="Google Shape;178;p8"/>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9" name="Google Shape;179;p8"/>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0" name="Google Shape;180;p8"/>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1" name="Google Shape;181;p8"/>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2" name="Google Shape;182;p8"/>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3" name="Google Shape;183;p8"/>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4" name="Google Shape;184;p8"/>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5" name="Google Shape;185;p8"/>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6" name="Google Shape;186;p8"/>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7" name="Google Shape;187;p8"/>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8" name="Google Shape;188;p8"/>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9" name="Google Shape;189;p8"/>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0" name="Google Shape;190;p8"/>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91" name="Google Shape;191;p8"/>
            <p:cNvGrpSpPr/>
            <p:nvPr/>
          </p:nvGrpSpPr>
          <p:grpSpPr>
            <a:xfrm flipH="1">
              <a:off x="5678143" y="1227582"/>
              <a:ext cx="345795" cy="1043508"/>
              <a:chOff x="5678143" y="1151382"/>
              <a:chExt cx="345795" cy="1043508"/>
            </a:xfrm>
          </p:grpSpPr>
          <p:sp>
            <p:nvSpPr>
              <p:cNvPr id="192" name="Google Shape;192;p8"/>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3" name="Google Shape;193;p8"/>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4" name="Google Shape;194;p8"/>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5" name="Google Shape;195;p8"/>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6" name="Google Shape;196;p8"/>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7" name="Google Shape;197;p8"/>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8" name="Google Shape;198;p8"/>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9" name="Google Shape;199;p8"/>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0" name="Google Shape;200;p8"/>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1" name="Google Shape;201;p8"/>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2" name="Google Shape;202;p8"/>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3" name="Google Shape;203;p8"/>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4" name="Google Shape;204;p8"/>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5" name="Google Shape;205;p8"/>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6" name="Google Shape;206;p8"/>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7" name="Google Shape;207;p8"/>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8" name="Google Shape;208;p8"/>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209" name="Google Shape;209;p8"/>
            <p:cNvGrpSpPr/>
            <p:nvPr/>
          </p:nvGrpSpPr>
          <p:grpSpPr>
            <a:xfrm>
              <a:off x="5122427" y="3292365"/>
              <a:ext cx="823270" cy="1268939"/>
              <a:chOff x="5490177" y="3555452"/>
              <a:chExt cx="823270" cy="1268939"/>
            </a:xfrm>
          </p:grpSpPr>
          <p:sp>
            <p:nvSpPr>
              <p:cNvPr id="210" name="Google Shape;210;p8"/>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1" name="Google Shape;211;p8"/>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2" name="Google Shape;212;p8"/>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3" name="Google Shape;213;p8"/>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4" name="Google Shape;214;p8"/>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5" name="Google Shape;215;p8"/>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6" name="Google Shape;216;p8"/>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7" name="Google Shape;217;p8"/>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8" name="Google Shape;218;p8"/>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9" name="Google Shape;219;p8"/>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0" name="Google Shape;220;p8"/>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1" name="Google Shape;221;p8"/>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2" name="Google Shape;222;p8"/>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3" name="Google Shape;223;p8"/>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4" name="Google Shape;224;p8"/>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5" name="Google Shape;225;p8"/>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6" name="Google Shape;226;p8"/>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7" name="Google Shape;227;p8"/>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8" name="Google Shape;228;p8"/>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9" name="Google Shape;229;p8"/>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0" name="Google Shape;230;p8"/>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1" name="Google Shape;231;p8"/>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2" name="Google Shape;232;p8"/>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3" name="Google Shape;233;p8"/>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4" name="Google Shape;234;p8"/>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5" name="Google Shape;235;p8"/>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6" name="Google Shape;236;p8"/>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7" name="Google Shape;237;p8"/>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8" name="Google Shape;238;p8"/>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9" name="Google Shape;239;p8"/>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0" name="Google Shape;240;p8"/>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241" name="Google Shape;241;p8"/>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2" name="Google Shape;242;p8"/>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3" name="Google Shape;243;p8"/>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4" name="Google Shape;244;p8"/>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5" name="Google Shape;245;p8"/>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6" name="Google Shape;246;p8"/>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7" name="Google Shape;247;p8"/>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8" name="Google Shape;248;p8"/>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9" name="Google Shape;249;p8"/>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0" name="Google Shape;250;p8"/>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1" name="Google Shape;251;p8"/>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2" name="Google Shape;252;p8"/>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3" name="Google Shape;253;p8"/>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4" name="Google Shape;254;p8"/>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5" name="Google Shape;255;p8"/>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6" name="Google Shape;256;p8"/>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8627"/>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7" name="Google Shape;257;p8"/>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8" name="Google Shape;258;p8"/>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9" name="Google Shape;259;p8"/>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8627"/>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0" name="Google Shape;260;p8"/>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1" name="Google Shape;261;p8"/>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2" name="Google Shape;262;p8"/>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3" name="Google Shape;263;p8"/>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4" name="Google Shape;264;p8"/>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5" name="Google Shape;265;p8"/>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6" name="Google Shape;266;p8"/>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7" name="Google Shape;267;p8"/>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8" name="Google Shape;268;p8"/>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9" name="Google Shape;269;p8"/>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0" name="Google Shape;270;p8"/>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1" name="Google Shape;271;p8"/>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2" name="Google Shape;272;p8"/>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3" name="Google Shape;273;p8"/>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4" name="Google Shape;274;p8"/>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5" name="Google Shape;275;p8"/>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6" name="Google Shape;276;p8"/>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277" name="Google Shape;277;p8"/>
            <p:cNvGrpSpPr/>
            <p:nvPr/>
          </p:nvGrpSpPr>
          <p:grpSpPr>
            <a:xfrm>
              <a:off x="6544681" y="927100"/>
              <a:ext cx="264550" cy="200503"/>
              <a:chOff x="6621095" y="1452181"/>
              <a:chExt cx="330893" cy="250785"/>
            </a:xfrm>
          </p:grpSpPr>
          <p:sp>
            <p:nvSpPr>
              <p:cNvPr id="278" name="Google Shape;278;p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9" name="Google Shape;279;p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372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0" name="Google Shape;280;p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1" name="Google Shape;281;p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2" name="Google Shape;282;p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283" name="Google Shape;283;p8"/>
            <p:cNvGrpSpPr/>
            <p:nvPr/>
          </p:nvGrpSpPr>
          <p:grpSpPr>
            <a:xfrm>
              <a:off x="7210360" y="1314224"/>
              <a:ext cx="264550" cy="200503"/>
              <a:chOff x="6621095" y="1452181"/>
              <a:chExt cx="330893" cy="250785"/>
            </a:xfrm>
          </p:grpSpPr>
          <p:sp>
            <p:nvSpPr>
              <p:cNvPr id="284" name="Google Shape;284;p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5" name="Google Shape;285;p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372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6" name="Google Shape;286;p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7" name="Google Shape;287;p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8" name="Google Shape;288;p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289" name="Google Shape;289;p8"/>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0" name="Google Shape;290;p8"/>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291" name="Google Shape;291;p8"/>
            <p:cNvGrpSpPr/>
            <p:nvPr/>
          </p:nvGrpSpPr>
          <p:grpSpPr>
            <a:xfrm flipH="1">
              <a:off x="8183211" y="2407472"/>
              <a:ext cx="780359" cy="1195999"/>
              <a:chOff x="3975528" y="3303922"/>
              <a:chExt cx="780359" cy="1195999"/>
            </a:xfrm>
          </p:grpSpPr>
          <p:sp>
            <p:nvSpPr>
              <p:cNvPr id="292" name="Google Shape;292;p8"/>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8627"/>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3" name="Google Shape;293;p8"/>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8627"/>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4" name="Google Shape;294;p8"/>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5" name="Google Shape;295;p8"/>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6" name="Google Shape;296;p8"/>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8627"/>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7" name="Google Shape;297;p8"/>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8" name="Google Shape;298;p8"/>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9" name="Google Shape;299;p8"/>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0" name="Google Shape;300;p8"/>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8627"/>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1" name="Google Shape;301;p8"/>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2" name="Google Shape;302;p8"/>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8627"/>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3" name="Google Shape;303;p8"/>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4" name="Google Shape;304;p8"/>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5" name="Google Shape;305;p8"/>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8627"/>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6" name="Google Shape;306;p8"/>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7" name="Google Shape;307;p8"/>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8" name="Google Shape;308;p8"/>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9" name="Google Shape;309;p8"/>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0" name="Google Shape;310;p8"/>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1" name="Google Shape;311;p8"/>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2" name="Google Shape;312;p8"/>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3" name="Google Shape;313;p8"/>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4" name="Google Shape;314;p8"/>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5" name="Google Shape;315;p8"/>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6" name="Google Shape;316;p8"/>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7" name="Google Shape;317;p8"/>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318" name="Google Shape;318;p8"/>
              <p:cNvGrpSpPr/>
              <p:nvPr/>
            </p:nvGrpSpPr>
            <p:grpSpPr>
              <a:xfrm flipH="1">
                <a:off x="4321769" y="3621401"/>
                <a:ext cx="239005" cy="181217"/>
                <a:chOff x="6621095" y="1452181"/>
                <a:chExt cx="330893" cy="250785"/>
              </a:xfrm>
            </p:grpSpPr>
            <p:sp>
              <p:nvSpPr>
                <p:cNvPr id="319" name="Google Shape;319;p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0" name="Google Shape;320;p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372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1" name="Google Shape;321;p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2" name="Google Shape;322;p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3" name="Google Shape;323;p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324" name="Google Shape;324;p8"/>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5" name="Google Shape;325;p8"/>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sp>
        <p:nvSpPr>
          <p:cNvPr id="326" name="Google Shape;326;p8"/>
          <p:cNvSpPr txBox="1">
            <a:spLocks noGrp="1"/>
          </p:cNvSpPr>
          <p:nvPr>
            <p:ph type="ctrTitle"/>
          </p:nvPr>
        </p:nvSpPr>
        <p:spPr>
          <a:xfrm>
            <a:off x="842905" y="1726906"/>
            <a:ext cx="4976400" cy="1416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None/>
            </a:pPr>
            <a:r>
              <a:rPr lang="tr-TR" sz="3600" dirty="0" err="1">
                <a:solidFill>
                  <a:srgbClr val="741B47"/>
                </a:solidFill>
                <a:latin typeface="Raleway Medium"/>
                <a:ea typeface="Raleway Medium"/>
                <a:cs typeface="Raleway Medium"/>
                <a:sym typeface="Raleway Medium"/>
              </a:rPr>
              <a:t>Introduction</a:t>
            </a:r>
            <a:r>
              <a:rPr lang="tr-TR" sz="3600" dirty="0">
                <a:solidFill>
                  <a:srgbClr val="741B47"/>
                </a:solidFill>
                <a:latin typeface="Raleway Medium"/>
                <a:ea typeface="Raleway Medium"/>
                <a:cs typeface="Raleway Medium"/>
                <a:sym typeface="Raleway Medium"/>
              </a:rPr>
              <a:t> </a:t>
            </a:r>
            <a:r>
              <a:rPr lang="tr-TR" sz="3600" dirty="0" err="1">
                <a:solidFill>
                  <a:srgbClr val="741B47"/>
                </a:solidFill>
                <a:latin typeface="Raleway Medium"/>
                <a:ea typeface="Raleway Medium"/>
                <a:cs typeface="Raleway Medium"/>
                <a:sym typeface="Raleway Medium"/>
              </a:rPr>
              <a:t>to</a:t>
            </a:r>
            <a:r>
              <a:rPr lang="tr-TR" sz="3600" dirty="0">
                <a:solidFill>
                  <a:srgbClr val="741B47"/>
                </a:solidFill>
                <a:latin typeface="Raleway Medium"/>
                <a:ea typeface="Raleway Medium"/>
                <a:cs typeface="Raleway Medium"/>
                <a:sym typeface="Raleway Medium"/>
              </a:rPr>
              <a:t> TCP/IP</a:t>
            </a:r>
            <a:endParaRPr sz="3600" dirty="0">
              <a:solidFill>
                <a:srgbClr val="741B47"/>
              </a:solidFill>
              <a:latin typeface="Raleway Medium"/>
              <a:ea typeface="Raleway Medium"/>
              <a:cs typeface="Raleway Medium"/>
              <a:sym typeface="Raleway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14"/>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10</a:t>
            </a:fld>
            <a:endParaRPr/>
          </a:p>
        </p:txBody>
      </p:sp>
      <p:sp>
        <p:nvSpPr>
          <p:cNvPr id="368" name="Google Shape;368;p14"/>
          <p:cNvSpPr txBox="1">
            <a:spLocks noGrp="1"/>
          </p:cNvSpPr>
          <p:nvPr>
            <p:ph type="title"/>
          </p:nvPr>
        </p:nvSpPr>
        <p:spPr>
          <a:xfrm>
            <a:off x="431800" y="173800"/>
            <a:ext cx="82173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4800"/>
              <a:buNone/>
            </a:pPr>
            <a:r>
              <a:rPr lang="tr-TR" sz="3400">
                <a:solidFill>
                  <a:srgbClr val="741B47"/>
                </a:solidFill>
                <a:latin typeface="Raleway Medium"/>
                <a:ea typeface="Raleway Medium"/>
                <a:cs typeface="Raleway Medium"/>
                <a:sym typeface="Raleway Medium"/>
              </a:rPr>
              <a:t>TCP/IP and the DoD Model</a:t>
            </a:r>
            <a:endParaRPr sz="3400">
              <a:solidFill>
                <a:srgbClr val="741B47"/>
              </a:solidFill>
              <a:latin typeface="Raleway Medium"/>
              <a:ea typeface="Raleway Medium"/>
              <a:cs typeface="Raleway Medium"/>
              <a:sym typeface="Raleway Medium"/>
            </a:endParaRPr>
          </a:p>
        </p:txBody>
      </p:sp>
      <p:sp>
        <p:nvSpPr>
          <p:cNvPr id="369" name="Google Shape;369;p14"/>
          <p:cNvSpPr txBox="1"/>
          <p:nvPr/>
        </p:nvSpPr>
        <p:spPr>
          <a:xfrm>
            <a:off x="267000" y="691725"/>
            <a:ext cx="8742900" cy="193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2200" b="1" dirty="0" err="1">
                <a:latin typeface="Raleway"/>
                <a:ea typeface="Raleway"/>
                <a:cs typeface="Raleway"/>
                <a:sym typeface="Raleway"/>
              </a:rPr>
              <a:t>Process</a:t>
            </a:r>
            <a:r>
              <a:rPr lang="tr-TR" sz="2200" b="1" dirty="0">
                <a:latin typeface="Raleway"/>
                <a:ea typeface="Raleway"/>
                <a:cs typeface="Raleway"/>
                <a:sym typeface="Raleway"/>
              </a:rPr>
              <a:t>/Application </a:t>
            </a:r>
            <a:r>
              <a:rPr lang="tr-TR" sz="2200" b="1" dirty="0" err="1">
                <a:latin typeface="Raleway"/>
                <a:ea typeface="Raleway"/>
                <a:cs typeface="Raleway"/>
                <a:sym typeface="Raleway"/>
              </a:rPr>
              <a:t>layer</a:t>
            </a:r>
            <a:endParaRPr sz="2200" b="1" dirty="0">
              <a:latin typeface="Raleway"/>
              <a:ea typeface="Raleway"/>
              <a:cs typeface="Raleway"/>
              <a:sym typeface="Raleway"/>
            </a:endParaRPr>
          </a:p>
          <a:p>
            <a:pPr marL="0" lvl="0" indent="0" algn="l" rtl="0">
              <a:spcBef>
                <a:spcPts val="0"/>
              </a:spcBef>
              <a:spcAft>
                <a:spcPts val="0"/>
              </a:spcAft>
              <a:buNone/>
            </a:pPr>
            <a:endParaRPr sz="2200" b="1" u="sng" dirty="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dirty="0" err="1">
                <a:latin typeface="Raleway"/>
                <a:ea typeface="Raleway"/>
                <a:cs typeface="Raleway"/>
                <a:sym typeface="Raleway"/>
              </a:rPr>
              <a:t>Enables</a:t>
            </a:r>
            <a:r>
              <a:rPr lang="tr-TR" sz="2200" dirty="0">
                <a:latin typeface="Raleway"/>
                <a:ea typeface="Raleway"/>
                <a:cs typeface="Raleway"/>
                <a:sym typeface="Raleway"/>
              </a:rPr>
              <a:t> </a:t>
            </a:r>
            <a:r>
              <a:rPr lang="tr-TR" sz="2200" dirty="0" err="1">
                <a:latin typeface="Raleway"/>
                <a:ea typeface="Raleway"/>
                <a:cs typeface="Raleway"/>
                <a:sym typeface="Raleway"/>
              </a:rPr>
              <a:t>applications</a:t>
            </a:r>
            <a:r>
              <a:rPr lang="tr-TR" sz="2200" dirty="0">
                <a:latin typeface="Raleway"/>
                <a:ea typeface="Raleway"/>
                <a:cs typeface="Raleway"/>
                <a:sym typeface="Raleway"/>
              </a:rPr>
              <a:t> </a:t>
            </a:r>
            <a:r>
              <a:rPr lang="tr-TR" sz="2200" dirty="0" err="1">
                <a:latin typeface="Raleway"/>
                <a:ea typeface="Raleway"/>
                <a:cs typeface="Raleway"/>
                <a:sym typeface="Raleway"/>
              </a:rPr>
              <a:t>to</a:t>
            </a:r>
            <a:r>
              <a:rPr lang="tr-TR" sz="2200" dirty="0">
                <a:latin typeface="Raleway"/>
                <a:ea typeface="Raleway"/>
                <a:cs typeface="Raleway"/>
                <a:sym typeface="Raleway"/>
              </a:rPr>
              <a:t> </a:t>
            </a:r>
            <a:r>
              <a:rPr lang="tr-TR" sz="2200" dirty="0" err="1">
                <a:latin typeface="Raleway"/>
                <a:ea typeface="Raleway"/>
                <a:cs typeface="Raleway"/>
                <a:sym typeface="Raleway"/>
              </a:rPr>
              <a:t>communicate</a:t>
            </a:r>
            <a:r>
              <a:rPr lang="tr-TR" sz="2200" dirty="0">
                <a:latin typeface="Raleway"/>
                <a:ea typeface="Raleway"/>
                <a:cs typeface="Raleway"/>
                <a:sym typeface="Raleway"/>
              </a:rPr>
              <a:t> </a:t>
            </a:r>
            <a:r>
              <a:rPr lang="tr-TR" sz="2200" dirty="0" err="1">
                <a:latin typeface="Raleway"/>
                <a:ea typeface="Raleway"/>
                <a:cs typeface="Raleway"/>
                <a:sym typeface="Raleway"/>
              </a:rPr>
              <a:t>with</a:t>
            </a:r>
            <a:r>
              <a:rPr lang="tr-TR" sz="2200" dirty="0">
                <a:latin typeface="Raleway"/>
                <a:ea typeface="Raleway"/>
                <a:cs typeface="Raleway"/>
                <a:sym typeface="Raleway"/>
              </a:rPr>
              <a:t> </a:t>
            </a:r>
            <a:r>
              <a:rPr lang="tr-TR" sz="2200" dirty="0" err="1">
                <a:latin typeface="Raleway"/>
                <a:ea typeface="Raleway"/>
                <a:cs typeface="Raleway"/>
                <a:sym typeface="Raleway"/>
              </a:rPr>
              <a:t>each</a:t>
            </a:r>
            <a:r>
              <a:rPr lang="tr-TR" sz="2200" dirty="0">
                <a:latin typeface="Raleway"/>
                <a:ea typeface="Raleway"/>
                <a:cs typeface="Raleway"/>
                <a:sym typeface="Raleway"/>
              </a:rPr>
              <a:t> </a:t>
            </a:r>
            <a:r>
              <a:rPr lang="tr-TR" sz="2200" dirty="0" err="1">
                <a:latin typeface="Raleway"/>
                <a:ea typeface="Raleway"/>
                <a:cs typeface="Raleway"/>
                <a:sym typeface="Raleway"/>
              </a:rPr>
              <a:t>other</a:t>
            </a:r>
            <a:r>
              <a:rPr lang="tr-TR" sz="2200" dirty="0">
                <a:latin typeface="Raleway"/>
                <a:ea typeface="Raleway"/>
                <a:cs typeface="Raleway"/>
                <a:sym typeface="Raleway"/>
              </a:rPr>
              <a:t>.</a:t>
            </a:r>
            <a:endParaRPr sz="2200" dirty="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dirty="0" err="1">
                <a:latin typeface="Raleway"/>
                <a:ea typeface="Raleway"/>
                <a:cs typeface="Raleway"/>
                <a:sym typeface="Raleway"/>
              </a:rPr>
              <a:t>Provides</a:t>
            </a:r>
            <a:r>
              <a:rPr lang="tr-TR" sz="2200" dirty="0">
                <a:latin typeface="Raleway"/>
                <a:ea typeface="Raleway"/>
                <a:cs typeface="Raleway"/>
                <a:sym typeface="Raleway"/>
              </a:rPr>
              <a:t> </a:t>
            </a:r>
            <a:r>
              <a:rPr lang="tr-TR" sz="2200" dirty="0" err="1">
                <a:latin typeface="Raleway"/>
                <a:ea typeface="Raleway"/>
                <a:cs typeface="Raleway"/>
                <a:sym typeface="Raleway"/>
              </a:rPr>
              <a:t>access</a:t>
            </a:r>
            <a:r>
              <a:rPr lang="tr-TR" sz="2200" dirty="0">
                <a:latin typeface="Raleway"/>
                <a:ea typeface="Raleway"/>
                <a:cs typeface="Raleway"/>
                <a:sym typeface="Raleway"/>
              </a:rPr>
              <a:t> </a:t>
            </a:r>
            <a:r>
              <a:rPr lang="tr-TR" sz="2200" dirty="0" err="1">
                <a:latin typeface="Raleway"/>
                <a:ea typeface="Raleway"/>
                <a:cs typeface="Raleway"/>
                <a:sym typeface="Raleway"/>
              </a:rPr>
              <a:t>to</a:t>
            </a:r>
            <a:r>
              <a:rPr lang="tr-TR" sz="2200" dirty="0">
                <a:latin typeface="Raleway"/>
                <a:ea typeface="Raleway"/>
                <a:cs typeface="Raleway"/>
                <a:sym typeface="Raleway"/>
              </a:rPr>
              <a:t> </a:t>
            </a:r>
            <a:r>
              <a:rPr lang="tr-TR" sz="2200" dirty="0" err="1">
                <a:latin typeface="Raleway"/>
                <a:ea typeface="Raleway"/>
                <a:cs typeface="Raleway"/>
                <a:sym typeface="Raleway"/>
              </a:rPr>
              <a:t>the</a:t>
            </a:r>
            <a:r>
              <a:rPr lang="tr-TR" sz="2200" dirty="0">
                <a:latin typeface="Raleway"/>
                <a:ea typeface="Raleway"/>
                <a:cs typeface="Raleway"/>
                <a:sym typeface="Raleway"/>
              </a:rPr>
              <a:t> </a:t>
            </a:r>
            <a:r>
              <a:rPr lang="tr-TR" sz="2200" dirty="0" err="1">
                <a:latin typeface="Raleway"/>
                <a:ea typeface="Raleway"/>
                <a:cs typeface="Raleway"/>
                <a:sym typeface="Raleway"/>
              </a:rPr>
              <a:t>services</a:t>
            </a:r>
            <a:r>
              <a:rPr lang="tr-TR" sz="2200" dirty="0">
                <a:latin typeface="Raleway"/>
                <a:ea typeface="Raleway"/>
                <a:cs typeface="Raleway"/>
                <a:sym typeface="Raleway"/>
              </a:rPr>
              <a:t> </a:t>
            </a:r>
            <a:r>
              <a:rPr lang="tr-TR" sz="2200" dirty="0" err="1">
                <a:latin typeface="Raleway"/>
                <a:ea typeface="Raleway"/>
                <a:cs typeface="Raleway"/>
                <a:sym typeface="Raleway"/>
              </a:rPr>
              <a:t>that</a:t>
            </a:r>
            <a:r>
              <a:rPr lang="tr-TR" sz="2200" dirty="0">
                <a:latin typeface="Raleway"/>
                <a:ea typeface="Raleway"/>
                <a:cs typeface="Raleway"/>
                <a:sym typeface="Raleway"/>
              </a:rPr>
              <a:t> </a:t>
            </a:r>
            <a:r>
              <a:rPr lang="tr-TR" sz="2200" dirty="0" err="1">
                <a:latin typeface="Raleway"/>
                <a:ea typeface="Raleway"/>
                <a:cs typeface="Raleway"/>
                <a:sym typeface="Raleway"/>
              </a:rPr>
              <a:t>operate</a:t>
            </a:r>
            <a:r>
              <a:rPr lang="tr-TR" sz="2200" dirty="0">
                <a:latin typeface="Raleway"/>
                <a:ea typeface="Raleway"/>
                <a:cs typeface="Raleway"/>
                <a:sym typeface="Raleway"/>
              </a:rPr>
              <a:t> at </a:t>
            </a:r>
            <a:r>
              <a:rPr lang="tr-TR" sz="2200" dirty="0" err="1">
                <a:latin typeface="Raleway"/>
                <a:ea typeface="Raleway"/>
                <a:cs typeface="Raleway"/>
                <a:sym typeface="Raleway"/>
              </a:rPr>
              <a:t>the</a:t>
            </a:r>
            <a:r>
              <a:rPr lang="tr-TR" sz="2200" dirty="0">
                <a:latin typeface="Raleway"/>
                <a:ea typeface="Raleway"/>
                <a:cs typeface="Raleway"/>
                <a:sym typeface="Raleway"/>
              </a:rPr>
              <a:t> </a:t>
            </a:r>
            <a:r>
              <a:rPr lang="tr-TR" sz="2200" dirty="0" err="1">
                <a:latin typeface="Raleway"/>
                <a:ea typeface="Raleway"/>
                <a:cs typeface="Raleway"/>
                <a:sym typeface="Raleway"/>
              </a:rPr>
              <a:t>lower</a:t>
            </a:r>
            <a:r>
              <a:rPr lang="tr-TR" sz="2200" dirty="0">
                <a:latin typeface="Raleway"/>
                <a:ea typeface="Raleway"/>
                <a:cs typeface="Raleway"/>
                <a:sym typeface="Raleway"/>
              </a:rPr>
              <a:t> </a:t>
            </a:r>
            <a:r>
              <a:rPr lang="tr-TR" sz="2200" dirty="0" err="1">
                <a:latin typeface="Raleway"/>
                <a:ea typeface="Raleway"/>
                <a:cs typeface="Raleway"/>
                <a:sym typeface="Raleway"/>
              </a:rPr>
              <a:t>layers</a:t>
            </a:r>
            <a:r>
              <a:rPr lang="tr-TR" sz="2200" dirty="0">
                <a:latin typeface="Raleway"/>
                <a:ea typeface="Raleway"/>
                <a:cs typeface="Raleway"/>
                <a:sym typeface="Raleway"/>
              </a:rPr>
              <a:t> of </a:t>
            </a:r>
            <a:r>
              <a:rPr lang="tr-TR" sz="2200" dirty="0" err="1">
                <a:latin typeface="Raleway"/>
                <a:ea typeface="Raleway"/>
                <a:cs typeface="Raleway"/>
                <a:sym typeface="Raleway"/>
              </a:rPr>
              <a:t>the</a:t>
            </a:r>
            <a:r>
              <a:rPr lang="tr-TR" sz="2200" dirty="0">
                <a:latin typeface="Raleway"/>
                <a:ea typeface="Raleway"/>
                <a:cs typeface="Raleway"/>
                <a:sym typeface="Raleway"/>
              </a:rPr>
              <a:t> </a:t>
            </a:r>
            <a:r>
              <a:rPr lang="tr-TR" sz="2200" dirty="0" err="1">
                <a:latin typeface="Raleway"/>
                <a:ea typeface="Raleway"/>
                <a:cs typeface="Raleway"/>
                <a:sym typeface="Raleway"/>
              </a:rPr>
              <a:t>DoD</a:t>
            </a:r>
            <a:r>
              <a:rPr lang="tr-TR" sz="2200" dirty="0">
                <a:latin typeface="Raleway"/>
                <a:ea typeface="Raleway"/>
                <a:cs typeface="Raleway"/>
                <a:sym typeface="Raleway"/>
              </a:rPr>
              <a:t> model.</a:t>
            </a:r>
            <a:endParaRPr sz="2200" dirty="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dirty="0" err="1">
                <a:latin typeface="Raleway"/>
                <a:ea typeface="Raleway"/>
                <a:cs typeface="Raleway"/>
                <a:sym typeface="Raleway"/>
              </a:rPr>
              <a:t>It</a:t>
            </a:r>
            <a:r>
              <a:rPr lang="tr-TR" sz="2200" dirty="0">
                <a:latin typeface="Raleway"/>
                <a:ea typeface="Raleway"/>
                <a:cs typeface="Raleway"/>
                <a:sym typeface="Raleway"/>
              </a:rPr>
              <a:t> </a:t>
            </a:r>
            <a:r>
              <a:rPr lang="tr-TR" sz="2200" dirty="0" err="1">
                <a:latin typeface="Raleway"/>
                <a:ea typeface="Raleway"/>
                <a:cs typeface="Raleway"/>
                <a:sym typeface="Raleway"/>
              </a:rPr>
              <a:t>contains</a:t>
            </a:r>
            <a:r>
              <a:rPr lang="tr-TR" sz="2200" dirty="0">
                <a:latin typeface="Raleway"/>
                <a:ea typeface="Raleway"/>
                <a:cs typeface="Raleway"/>
                <a:sym typeface="Raleway"/>
              </a:rPr>
              <a:t> a </a:t>
            </a:r>
            <a:r>
              <a:rPr lang="tr-TR" sz="2200" dirty="0" err="1">
                <a:latin typeface="Raleway"/>
                <a:ea typeface="Raleway"/>
                <a:cs typeface="Raleway"/>
                <a:sym typeface="Raleway"/>
              </a:rPr>
              <a:t>protocol</a:t>
            </a:r>
            <a:r>
              <a:rPr lang="tr-TR" sz="2200" dirty="0">
                <a:latin typeface="Raleway"/>
                <a:ea typeface="Raleway"/>
                <a:cs typeface="Raleway"/>
                <a:sym typeface="Raleway"/>
              </a:rPr>
              <a:t> </a:t>
            </a:r>
            <a:r>
              <a:rPr lang="tr-TR" sz="2200" dirty="0" err="1">
                <a:latin typeface="Raleway"/>
                <a:ea typeface="Raleway"/>
                <a:cs typeface="Raleway"/>
                <a:sym typeface="Raleway"/>
              </a:rPr>
              <a:t>that</a:t>
            </a:r>
            <a:r>
              <a:rPr lang="tr-TR" sz="2200" dirty="0">
                <a:latin typeface="Raleway"/>
                <a:ea typeface="Raleway"/>
                <a:cs typeface="Raleway"/>
                <a:sym typeface="Raleway"/>
              </a:rPr>
              <a:t> </a:t>
            </a:r>
            <a:r>
              <a:rPr lang="tr-TR" sz="2200" dirty="0" err="1">
                <a:latin typeface="Raleway"/>
                <a:ea typeface="Raleway"/>
                <a:cs typeface="Raleway"/>
                <a:sym typeface="Raleway"/>
              </a:rPr>
              <a:t>implements</a:t>
            </a:r>
            <a:r>
              <a:rPr lang="tr-TR" sz="2200" dirty="0">
                <a:latin typeface="Raleway"/>
                <a:ea typeface="Raleway"/>
                <a:cs typeface="Raleway"/>
                <a:sym typeface="Raleway"/>
              </a:rPr>
              <a:t> </a:t>
            </a:r>
            <a:r>
              <a:rPr lang="tr-TR" sz="2200" dirty="0" err="1">
                <a:latin typeface="Raleway"/>
                <a:ea typeface="Raleway"/>
                <a:cs typeface="Raleway"/>
                <a:sym typeface="Raleway"/>
              </a:rPr>
              <a:t>user-level</a:t>
            </a:r>
            <a:r>
              <a:rPr lang="tr-TR" sz="2200" dirty="0">
                <a:latin typeface="Raleway"/>
                <a:ea typeface="Raleway"/>
                <a:cs typeface="Raleway"/>
                <a:sym typeface="Raleway"/>
              </a:rPr>
              <a:t> </a:t>
            </a:r>
            <a:r>
              <a:rPr lang="tr-TR" sz="2200" dirty="0" err="1">
                <a:latin typeface="Raleway"/>
                <a:ea typeface="Raleway"/>
                <a:cs typeface="Raleway"/>
                <a:sym typeface="Raleway"/>
              </a:rPr>
              <a:t>functions</a:t>
            </a:r>
            <a:r>
              <a:rPr lang="tr-TR" sz="2200" dirty="0">
                <a:latin typeface="Raleway"/>
                <a:ea typeface="Raleway"/>
                <a:cs typeface="Raleway"/>
                <a:sym typeface="Raleway"/>
              </a:rPr>
              <a:t> </a:t>
            </a:r>
            <a:r>
              <a:rPr lang="tr-TR" sz="2200" dirty="0" err="1">
                <a:latin typeface="Raleway"/>
                <a:ea typeface="Raleway"/>
                <a:cs typeface="Raleway"/>
                <a:sym typeface="Raleway"/>
              </a:rPr>
              <a:t>such</a:t>
            </a:r>
            <a:r>
              <a:rPr lang="tr-TR" sz="2200" dirty="0">
                <a:latin typeface="Raleway"/>
                <a:ea typeface="Raleway"/>
                <a:cs typeface="Raleway"/>
                <a:sym typeface="Raleway"/>
              </a:rPr>
              <a:t> as mail </a:t>
            </a:r>
            <a:r>
              <a:rPr lang="tr-TR" sz="2200" dirty="0" err="1">
                <a:latin typeface="Raleway"/>
                <a:ea typeface="Raleway"/>
                <a:cs typeface="Raleway"/>
                <a:sym typeface="Raleway"/>
              </a:rPr>
              <a:t>delivery</a:t>
            </a:r>
            <a:r>
              <a:rPr lang="tr-TR" sz="2200" dirty="0">
                <a:latin typeface="Raleway"/>
                <a:ea typeface="Raleway"/>
                <a:cs typeface="Raleway"/>
                <a:sym typeface="Raleway"/>
              </a:rPr>
              <a:t>, file transfer, </a:t>
            </a:r>
            <a:r>
              <a:rPr lang="tr-TR" sz="2200" dirty="0" err="1">
                <a:latin typeface="Raleway"/>
                <a:ea typeface="Raleway"/>
                <a:cs typeface="Raleway"/>
                <a:sym typeface="Raleway"/>
              </a:rPr>
              <a:t>and</a:t>
            </a:r>
            <a:r>
              <a:rPr lang="tr-TR" sz="2200" dirty="0">
                <a:latin typeface="Raleway"/>
                <a:ea typeface="Raleway"/>
                <a:cs typeface="Raleway"/>
                <a:sym typeface="Raleway"/>
              </a:rPr>
              <a:t> </a:t>
            </a:r>
            <a:r>
              <a:rPr lang="tr-TR" sz="2200" dirty="0" err="1">
                <a:latin typeface="Raleway"/>
                <a:ea typeface="Raleway"/>
                <a:cs typeface="Raleway"/>
                <a:sym typeface="Raleway"/>
              </a:rPr>
              <a:t>remote</a:t>
            </a:r>
            <a:r>
              <a:rPr lang="tr-TR" sz="2200" dirty="0">
                <a:latin typeface="Raleway"/>
                <a:ea typeface="Raleway"/>
                <a:cs typeface="Raleway"/>
                <a:sym typeface="Raleway"/>
              </a:rPr>
              <a:t> login.</a:t>
            </a:r>
            <a:endParaRPr sz="2200" dirty="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dirty="0" err="1">
                <a:latin typeface="Raleway"/>
                <a:ea typeface="Raleway"/>
                <a:cs typeface="Raleway"/>
                <a:sym typeface="Raleway"/>
              </a:rPr>
              <a:t>Includes</a:t>
            </a:r>
            <a:r>
              <a:rPr lang="tr-TR" sz="2200" dirty="0">
                <a:latin typeface="Raleway"/>
                <a:ea typeface="Raleway"/>
                <a:cs typeface="Raleway"/>
                <a:sym typeface="Raleway"/>
              </a:rPr>
              <a:t> </a:t>
            </a:r>
            <a:r>
              <a:rPr lang="tr-TR" sz="2200" dirty="0" err="1">
                <a:latin typeface="Raleway"/>
                <a:ea typeface="Raleway"/>
                <a:cs typeface="Raleway"/>
                <a:sym typeface="Raleway"/>
              </a:rPr>
              <a:t>all</a:t>
            </a:r>
            <a:r>
              <a:rPr lang="tr-TR" sz="2200" dirty="0">
                <a:latin typeface="Raleway"/>
                <a:ea typeface="Raleway"/>
                <a:cs typeface="Raleway"/>
                <a:sym typeface="Raleway"/>
              </a:rPr>
              <a:t> </a:t>
            </a:r>
            <a:r>
              <a:rPr lang="tr-TR" sz="2200" dirty="0" err="1">
                <a:latin typeface="Raleway"/>
                <a:ea typeface="Raleway"/>
                <a:cs typeface="Raleway"/>
                <a:sym typeface="Raleway"/>
              </a:rPr>
              <a:t>higher-level</a:t>
            </a:r>
            <a:r>
              <a:rPr lang="tr-TR" sz="2200" dirty="0">
                <a:latin typeface="Raleway"/>
                <a:ea typeface="Raleway"/>
                <a:cs typeface="Raleway"/>
                <a:sym typeface="Raleway"/>
              </a:rPr>
              <a:t> </a:t>
            </a:r>
            <a:r>
              <a:rPr lang="tr-TR" sz="2200" dirty="0" err="1">
                <a:latin typeface="Raleway"/>
                <a:ea typeface="Raleway"/>
                <a:cs typeface="Raleway"/>
                <a:sym typeface="Raleway"/>
              </a:rPr>
              <a:t>protocols</a:t>
            </a:r>
            <a:r>
              <a:rPr lang="tr-TR" sz="2200" dirty="0">
                <a:latin typeface="Raleway"/>
                <a:ea typeface="Raleway"/>
                <a:cs typeface="Raleway"/>
                <a:sym typeface="Raleway"/>
              </a:rPr>
              <a:t>: DNS, HTTP, Telnet, SSH, FTP, SNMP, DHCP, </a:t>
            </a:r>
            <a:r>
              <a:rPr lang="tr-TR" sz="2200" dirty="0" err="1">
                <a:latin typeface="Raleway"/>
                <a:ea typeface="Raleway"/>
                <a:cs typeface="Raleway"/>
                <a:sym typeface="Raleway"/>
              </a:rPr>
              <a:t>etc</a:t>
            </a:r>
            <a:r>
              <a:rPr lang="tr-TR" sz="2200" dirty="0">
                <a:latin typeface="Raleway"/>
                <a:ea typeface="Raleway"/>
                <a:cs typeface="Raleway"/>
                <a:sym typeface="Raleway"/>
              </a:rPr>
              <a:t>.</a:t>
            </a:r>
            <a:endParaRPr sz="2200" dirty="0">
              <a:latin typeface="Raleway"/>
              <a:ea typeface="Raleway"/>
              <a:cs typeface="Raleway"/>
              <a:sym typeface="Raleway"/>
            </a:endParaRPr>
          </a:p>
          <a:p>
            <a:pPr marL="457200" lvl="0" indent="0" algn="l" rtl="0">
              <a:spcBef>
                <a:spcPts val="0"/>
              </a:spcBef>
              <a:spcAft>
                <a:spcPts val="0"/>
              </a:spcAft>
              <a:buNone/>
            </a:pPr>
            <a:endParaRPr sz="2200" dirty="0">
              <a:latin typeface="Raleway"/>
              <a:ea typeface="Raleway"/>
              <a:cs typeface="Raleway"/>
              <a:sym typeface="Raleway"/>
            </a:endParaRPr>
          </a:p>
        </p:txBody>
      </p:sp>
      <p:sp>
        <p:nvSpPr>
          <p:cNvPr id="370" name="Google Shape;370;p14"/>
          <p:cNvSpPr txBox="1"/>
          <p:nvPr/>
        </p:nvSpPr>
        <p:spPr>
          <a:xfrm>
            <a:off x="6364438" y="4173946"/>
            <a:ext cx="2441115" cy="93140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800" b="1" dirty="0">
                <a:latin typeface="Raleway"/>
                <a:ea typeface="Raleway"/>
                <a:cs typeface="Raleway"/>
                <a:sym typeface="Raleway"/>
              </a:rPr>
              <a:t>DNS</a:t>
            </a:r>
            <a:r>
              <a:rPr lang="tr-TR" sz="800" dirty="0">
                <a:latin typeface="Raleway"/>
                <a:ea typeface="Raleway"/>
                <a:cs typeface="Raleway"/>
                <a:sym typeface="Raleway"/>
              </a:rPr>
              <a:t>: Domain Name Service</a:t>
            </a:r>
            <a:endParaRPr sz="800" dirty="0">
              <a:latin typeface="Raleway"/>
              <a:ea typeface="Raleway"/>
              <a:cs typeface="Raleway"/>
              <a:sym typeface="Raleway"/>
            </a:endParaRPr>
          </a:p>
          <a:p>
            <a:pPr marL="0" lvl="0" indent="0" algn="l" rtl="0">
              <a:spcBef>
                <a:spcPts val="0"/>
              </a:spcBef>
              <a:spcAft>
                <a:spcPts val="0"/>
              </a:spcAft>
              <a:buNone/>
            </a:pPr>
            <a:r>
              <a:rPr lang="tr-TR" sz="800" b="1" dirty="0">
                <a:latin typeface="Raleway"/>
                <a:ea typeface="Raleway"/>
                <a:cs typeface="Raleway"/>
                <a:sym typeface="Raleway"/>
              </a:rPr>
              <a:t>HTTP</a:t>
            </a:r>
            <a:r>
              <a:rPr lang="tr-TR" sz="800" dirty="0">
                <a:latin typeface="Raleway"/>
                <a:ea typeface="Raleway"/>
                <a:cs typeface="Raleway"/>
                <a:sym typeface="Raleway"/>
              </a:rPr>
              <a:t>: </a:t>
            </a:r>
            <a:r>
              <a:rPr lang="tr-TR" sz="800" dirty="0" err="1">
                <a:latin typeface="Raleway"/>
                <a:ea typeface="Raleway"/>
                <a:cs typeface="Raleway"/>
                <a:sym typeface="Raleway"/>
              </a:rPr>
              <a:t>Hyper-text</a:t>
            </a:r>
            <a:r>
              <a:rPr lang="tr-TR" sz="800" dirty="0">
                <a:latin typeface="Raleway"/>
                <a:ea typeface="Raleway"/>
                <a:cs typeface="Raleway"/>
                <a:sym typeface="Raleway"/>
              </a:rPr>
              <a:t> Transfer Protocol</a:t>
            </a:r>
            <a:endParaRPr sz="800" dirty="0">
              <a:latin typeface="Raleway"/>
              <a:ea typeface="Raleway"/>
              <a:cs typeface="Raleway"/>
              <a:sym typeface="Raleway"/>
            </a:endParaRPr>
          </a:p>
          <a:p>
            <a:pPr marL="0" lvl="0" indent="0" algn="l" rtl="0">
              <a:spcBef>
                <a:spcPts val="0"/>
              </a:spcBef>
              <a:spcAft>
                <a:spcPts val="0"/>
              </a:spcAft>
              <a:buNone/>
            </a:pPr>
            <a:r>
              <a:rPr lang="tr-TR" sz="800" b="1" dirty="0">
                <a:latin typeface="Raleway"/>
                <a:ea typeface="Raleway"/>
                <a:cs typeface="Raleway"/>
                <a:sym typeface="Raleway"/>
              </a:rPr>
              <a:t>SSH</a:t>
            </a:r>
            <a:r>
              <a:rPr lang="tr-TR" sz="800" dirty="0">
                <a:latin typeface="Raleway"/>
                <a:ea typeface="Raleway"/>
                <a:cs typeface="Raleway"/>
                <a:sym typeface="Raleway"/>
              </a:rPr>
              <a:t>: </a:t>
            </a:r>
            <a:r>
              <a:rPr lang="tr-TR" sz="800" dirty="0" err="1">
                <a:latin typeface="Raleway"/>
                <a:ea typeface="Raleway"/>
                <a:cs typeface="Raleway"/>
                <a:sym typeface="Raleway"/>
              </a:rPr>
              <a:t>Secure</a:t>
            </a:r>
            <a:r>
              <a:rPr lang="tr-TR" sz="800" dirty="0">
                <a:latin typeface="Raleway"/>
                <a:ea typeface="Raleway"/>
                <a:cs typeface="Raleway"/>
                <a:sym typeface="Raleway"/>
              </a:rPr>
              <a:t> Shell</a:t>
            </a:r>
            <a:endParaRPr sz="800" dirty="0">
              <a:latin typeface="Raleway"/>
              <a:ea typeface="Raleway"/>
              <a:cs typeface="Raleway"/>
              <a:sym typeface="Raleway"/>
            </a:endParaRPr>
          </a:p>
          <a:p>
            <a:pPr marL="0" lvl="0" indent="0" algn="l" rtl="0">
              <a:spcBef>
                <a:spcPts val="0"/>
              </a:spcBef>
              <a:spcAft>
                <a:spcPts val="0"/>
              </a:spcAft>
              <a:buNone/>
            </a:pPr>
            <a:r>
              <a:rPr lang="tr-TR" sz="800" b="1" dirty="0">
                <a:latin typeface="Raleway"/>
                <a:ea typeface="Raleway"/>
                <a:cs typeface="Raleway"/>
                <a:sym typeface="Raleway"/>
              </a:rPr>
              <a:t>FTP</a:t>
            </a:r>
            <a:r>
              <a:rPr lang="tr-TR" sz="800" dirty="0">
                <a:latin typeface="Raleway"/>
                <a:ea typeface="Raleway"/>
                <a:cs typeface="Raleway"/>
                <a:sym typeface="Raleway"/>
              </a:rPr>
              <a:t>: File Transfer Protocol</a:t>
            </a:r>
            <a:endParaRPr sz="800" dirty="0">
              <a:latin typeface="Raleway"/>
              <a:ea typeface="Raleway"/>
              <a:cs typeface="Raleway"/>
              <a:sym typeface="Raleway"/>
            </a:endParaRPr>
          </a:p>
          <a:p>
            <a:pPr marL="0" lvl="0" indent="0" algn="l" rtl="0">
              <a:spcBef>
                <a:spcPts val="0"/>
              </a:spcBef>
              <a:spcAft>
                <a:spcPts val="0"/>
              </a:spcAft>
              <a:buNone/>
            </a:pPr>
            <a:r>
              <a:rPr lang="tr-TR" sz="800" b="1" dirty="0">
                <a:latin typeface="Raleway"/>
                <a:ea typeface="Raleway"/>
                <a:cs typeface="Raleway"/>
                <a:sym typeface="Raleway"/>
              </a:rPr>
              <a:t>SNMP</a:t>
            </a:r>
            <a:r>
              <a:rPr lang="tr-TR" sz="800" dirty="0">
                <a:latin typeface="Raleway"/>
                <a:ea typeface="Raleway"/>
                <a:cs typeface="Raleway"/>
                <a:sym typeface="Raleway"/>
              </a:rPr>
              <a:t>: Simple Network Management Protocol</a:t>
            </a:r>
            <a:endParaRPr sz="800" dirty="0">
              <a:latin typeface="Raleway"/>
              <a:ea typeface="Raleway"/>
              <a:cs typeface="Raleway"/>
              <a:sym typeface="Raleway"/>
            </a:endParaRPr>
          </a:p>
          <a:p>
            <a:pPr marL="0" lvl="0" indent="0" algn="l" rtl="0">
              <a:spcBef>
                <a:spcPts val="0"/>
              </a:spcBef>
              <a:spcAft>
                <a:spcPts val="0"/>
              </a:spcAft>
              <a:buNone/>
            </a:pPr>
            <a:r>
              <a:rPr lang="tr-TR" sz="800" b="1" dirty="0">
                <a:latin typeface="Raleway"/>
                <a:ea typeface="Raleway"/>
                <a:cs typeface="Raleway"/>
                <a:sym typeface="Raleway"/>
              </a:rPr>
              <a:t>DHCP</a:t>
            </a:r>
            <a:r>
              <a:rPr lang="tr-TR" sz="800" dirty="0">
                <a:latin typeface="Raleway"/>
                <a:ea typeface="Raleway"/>
                <a:cs typeface="Raleway"/>
                <a:sym typeface="Raleway"/>
              </a:rPr>
              <a:t>: </a:t>
            </a:r>
            <a:r>
              <a:rPr lang="tr-TR" sz="800" dirty="0" err="1">
                <a:latin typeface="Raleway"/>
                <a:ea typeface="Raleway"/>
                <a:cs typeface="Raleway"/>
                <a:sym typeface="Raleway"/>
              </a:rPr>
              <a:t>Dynamic</a:t>
            </a:r>
            <a:r>
              <a:rPr lang="tr-TR" sz="800" dirty="0">
                <a:latin typeface="Raleway"/>
                <a:ea typeface="Raleway"/>
                <a:cs typeface="Raleway"/>
                <a:sym typeface="Raleway"/>
              </a:rPr>
              <a:t> Host </a:t>
            </a:r>
            <a:r>
              <a:rPr lang="tr-TR" sz="800" dirty="0" err="1">
                <a:latin typeface="Raleway"/>
                <a:ea typeface="Raleway"/>
                <a:cs typeface="Raleway"/>
                <a:sym typeface="Raleway"/>
              </a:rPr>
              <a:t>Configuration</a:t>
            </a:r>
            <a:r>
              <a:rPr lang="tr-TR" sz="800" dirty="0">
                <a:latin typeface="Raleway"/>
                <a:ea typeface="Raleway"/>
                <a:cs typeface="Raleway"/>
                <a:sym typeface="Raleway"/>
              </a:rPr>
              <a:t> Protocol</a:t>
            </a:r>
            <a:endParaRPr sz="800" dirty="0">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30"/>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tr-TR" sz="1200" b="1" i="0" u="none" strike="noStrike" kern="0" cap="none" spc="0" normalizeH="0" baseline="0" noProof="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11</a:t>
            </a:fld>
            <a:endParaRPr kumimoji="0" sz="1200" b="1" i="0" u="none" strike="noStrike" kern="0" cap="none" spc="0" normalizeH="0" baseline="0" noProof="0">
              <a:ln>
                <a:noFill/>
              </a:ln>
              <a:solidFill>
                <a:srgbClr val="FFFFFF"/>
              </a:solidFill>
              <a:effectLst/>
              <a:uLnTx/>
              <a:uFillTx/>
              <a:latin typeface="Barlow Light"/>
              <a:sym typeface="Barlow Light"/>
            </a:endParaRPr>
          </a:p>
        </p:txBody>
      </p:sp>
      <p:sp>
        <p:nvSpPr>
          <p:cNvPr id="484" name="Google Shape;484;p30"/>
          <p:cNvSpPr txBox="1">
            <a:spLocks noGrp="1"/>
          </p:cNvSpPr>
          <p:nvPr>
            <p:ph type="title"/>
          </p:nvPr>
        </p:nvSpPr>
        <p:spPr>
          <a:xfrm>
            <a:off x="431800" y="173800"/>
            <a:ext cx="85398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The Transport Layer Protocols</a:t>
            </a: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None/>
            </a:pP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SzPts val="4800"/>
              <a:buNone/>
            </a:pPr>
            <a:endParaRPr sz="3400">
              <a:solidFill>
                <a:srgbClr val="741B47"/>
              </a:solidFill>
              <a:latin typeface="Raleway Medium"/>
              <a:ea typeface="Raleway Medium"/>
              <a:cs typeface="Raleway Medium"/>
              <a:sym typeface="Raleway Medium"/>
            </a:endParaRPr>
          </a:p>
        </p:txBody>
      </p:sp>
      <p:sp>
        <p:nvSpPr>
          <p:cNvPr id="485" name="Google Shape;485;p30"/>
          <p:cNvSpPr txBox="1"/>
          <p:nvPr/>
        </p:nvSpPr>
        <p:spPr>
          <a:xfrm>
            <a:off x="267000" y="691725"/>
            <a:ext cx="8838900" cy="3569400"/>
          </a:xfrm>
          <a:prstGeom prst="rect">
            <a:avLst/>
          </a:prstGeom>
          <a:solidFill>
            <a:srgbClr val="FFFFFF"/>
          </a:solidFill>
          <a:ln>
            <a:noFill/>
          </a:ln>
        </p:spPr>
        <p:txBody>
          <a:bodyPr spcFirstLastPara="1" wrap="square" lIns="91425" tIns="91425" rIns="91425" bIns="91425" anchor="t" anchorCtr="0">
            <a:noAutofit/>
          </a:bodyPr>
          <a:lstStyle/>
          <a:p>
            <a:pPr marL="457200" marR="0" lvl="0" indent="-368300" algn="l" defTabSz="914400" rtl="0" eaLnBrk="1" fontAlgn="auto" latinLnBrk="0" hangingPunct="1">
              <a:lnSpc>
                <a:spcPct val="100000"/>
              </a:lnSpc>
              <a:spcBef>
                <a:spcPts val="0"/>
              </a:spcBef>
              <a:spcAft>
                <a:spcPts val="0"/>
              </a:spcAft>
              <a:buClr>
                <a:srgbClr val="000000"/>
              </a:buClr>
              <a:buSzPts val="2200"/>
              <a:buFont typeface="Raleway"/>
              <a:buChar char="●"/>
              <a:tabLst/>
              <a:defRPr/>
            </a:pPr>
            <a:r>
              <a:rPr kumimoji="0" lang="tr-TR" sz="2200" b="1" i="0" u="none" strike="noStrike" kern="0" cap="none" spc="0" normalizeH="0" baseline="0" noProof="0" dirty="0">
                <a:ln>
                  <a:noFill/>
                </a:ln>
                <a:solidFill>
                  <a:srgbClr val="000000"/>
                </a:solidFill>
                <a:effectLst/>
                <a:uLnTx/>
                <a:uFillTx/>
                <a:latin typeface="Raleway"/>
                <a:ea typeface="Raleway"/>
                <a:cs typeface="Raleway"/>
                <a:sym typeface="Raleway"/>
              </a:rPr>
              <a:t>TCP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and</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1" i="0" u="none" strike="noStrike" kern="0" cap="none" spc="0" normalizeH="0" baseline="0" noProof="0" dirty="0">
                <a:ln>
                  <a:noFill/>
                </a:ln>
                <a:solidFill>
                  <a:srgbClr val="000000"/>
                </a:solidFill>
                <a:effectLst/>
                <a:uLnTx/>
                <a:uFillTx/>
                <a:latin typeface="Raleway"/>
                <a:ea typeface="Raleway"/>
                <a:cs typeface="Raleway"/>
                <a:sym typeface="Raleway"/>
              </a:rPr>
              <a:t>UDP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are</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the</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main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protocols</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for</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Transport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Layer</a:t>
            </a:r>
            <a:endParaRPr kumimoji="0" sz="2200" b="0" i="0" u="none" strike="noStrike" kern="0" cap="none" spc="0" normalizeH="0" baseline="0" noProof="0" dirty="0">
              <a:ln>
                <a:noFill/>
              </a:ln>
              <a:solidFill>
                <a:srgbClr val="000000"/>
              </a:solidFill>
              <a:effectLst/>
              <a:uLnTx/>
              <a:uFillTx/>
              <a:latin typeface="Raleway"/>
              <a:ea typeface="Raleway"/>
              <a:cs typeface="Raleway"/>
              <a:sym typeface="Raleway"/>
            </a:endParaRPr>
          </a:p>
          <a:p>
            <a:pPr marL="457200" marR="0" lvl="0" indent="-368300" algn="l" defTabSz="914400" rtl="0" eaLnBrk="1" fontAlgn="auto" latinLnBrk="0" hangingPunct="1">
              <a:lnSpc>
                <a:spcPct val="100000"/>
              </a:lnSpc>
              <a:spcBef>
                <a:spcPts val="0"/>
              </a:spcBef>
              <a:spcAft>
                <a:spcPts val="0"/>
              </a:spcAft>
              <a:buClr>
                <a:srgbClr val="000000"/>
              </a:buClr>
              <a:buSzPts val="2200"/>
              <a:buFont typeface="Raleway"/>
              <a:buChar char="●"/>
              <a:tabLst/>
              <a:defRPr/>
            </a:pPr>
            <a:r>
              <a:rPr kumimoji="0" lang="tr-TR" sz="2200" b="1" i="0" u="none" strike="noStrike" kern="0" cap="none" spc="0" normalizeH="0" baseline="0" noProof="0" dirty="0">
                <a:ln>
                  <a:noFill/>
                </a:ln>
                <a:solidFill>
                  <a:srgbClr val="000000"/>
                </a:solidFill>
                <a:effectLst/>
                <a:uLnTx/>
                <a:uFillTx/>
                <a:latin typeface="Raleway"/>
                <a:ea typeface="Raleway"/>
                <a:cs typeface="Raleway"/>
                <a:sym typeface="Raleway"/>
              </a:rPr>
              <a:t>TCP </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is </a:t>
            </a:r>
            <a:r>
              <a:rPr kumimoji="0" lang="tr-TR" sz="2200" b="0" i="0" u="none" strike="noStrike" kern="0" cap="none" spc="0" normalizeH="0" baseline="0" noProof="0" dirty="0" err="1">
                <a:ln>
                  <a:noFill/>
                </a:ln>
                <a:solidFill>
                  <a:srgbClr val="FF0000"/>
                </a:solidFill>
                <a:effectLst/>
                <a:uLnTx/>
                <a:uFillTx/>
                <a:latin typeface="Raleway"/>
                <a:ea typeface="Raleway"/>
                <a:cs typeface="Raleway"/>
                <a:sym typeface="Raleway"/>
              </a:rPr>
              <a:t>full-duplex</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0" i="0" u="none" strike="noStrike" kern="0" cap="none" spc="0" normalizeH="0" baseline="0" noProof="0" dirty="0" err="1">
                <a:ln>
                  <a:noFill/>
                </a:ln>
                <a:solidFill>
                  <a:srgbClr val="FF0000"/>
                </a:solidFill>
                <a:effectLst/>
                <a:uLnTx/>
                <a:uFillTx/>
                <a:latin typeface="Raleway"/>
                <a:ea typeface="Raleway"/>
                <a:cs typeface="Raleway"/>
                <a:sym typeface="Raleway"/>
              </a:rPr>
              <a:t>connection-oriented</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0" i="0" u="none" strike="noStrike" kern="0" cap="none" spc="0" normalizeH="0" baseline="0" noProof="0" dirty="0" err="1">
                <a:ln>
                  <a:noFill/>
                </a:ln>
                <a:solidFill>
                  <a:srgbClr val="FF0000"/>
                </a:solidFill>
                <a:effectLst/>
                <a:uLnTx/>
                <a:uFillTx/>
                <a:latin typeface="Raleway"/>
                <a:ea typeface="Raleway"/>
                <a:cs typeface="Raleway"/>
                <a:sym typeface="Raleway"/>
              </a:rPr>
              <a:t>reliable</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and</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0" i="0" u="none" strike="noStrike" kern="0" cap="none" spc="0" normalizeH="0" baseline="0" noProof="0" dirty="0" err="1">
                <a:ln>
                  <a:noFill/>
                </a:ln>
                <a:solidFill>
                  <a:srgbClr val="FF0000"/>
                </a:solidFill>
                <a:effectLst/>
                <a:uLnTx/>
                <a:uFillTx/>
                <a:latin typeface="Raleway"/>
                <a:ea typeface="Raleway"/>
                <a:cs typeface="Raleway"/>
                <a:sym typeface="Raleway"/>
              </a:rPr>
              <a:t>accurate</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protocol</a:t>
            </a:r>
            <a:endParaRPr kumimoji="0" sz="2200" b="0" i="0" u="none" strike="noStrike" kern="0" cap="none" spc="0" normalizeH="0" baseline="0" noProof="0" dirty="0">
              <a:ln>
                <a:noFill/>
              </a:ln>
              <a:solidFill>
                <a:srgbClr val="000000"/>
              </a:solidFill>
              <a:effectLst/>
              <a:uLnTx/>
              <a:uFillTx/>
              <a:latin typeface="Raleway"/>
              <a:ea typeface="Raleway"/>
              <a:cs typeface="Raleway"/>
              <a:sym typeface="Raleway"/>
            </a:endParaRPr>
          </a:p>
          <a:p>
            <a:pPr marL="457200" marR="0" lvl="0" indent="-368300" algn="l" defTabSz="914400" rtl="0" eaLnBrk="1" fontAlgn="auto" latinLnBrk="0" hangingPunct="1">
              <a:lnSpc>
                <a:spcPct val="100000"/>
              </a:lnSpc>
              <a:spcBef>
                <a:spcPts val="0"/>
              </a:spcBef>
              <a:spcAft>
                <a:spcPts val="0"/>
              </a:spcAft>
              <a:buClr>
                <a:srgbClr val="000000"/>
              </a:buClr>
              <a:buSzPts val="2200"/>
              <a:buFont typeface="Raleway"/>
              <a:buChar char="●"/>
              <a:tabLst/>
              <a:defRPr/>
            </a:pP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In</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order</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to</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send</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information</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TCP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establishes</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connection</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with</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the</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receiving</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host </a:t>
            </a:r>
            <a:r>
              <a:rPr kumimoji="0" lang="tr-TR" sz="2200" b="0" i="1" u="sng" strike="noStrike" kern="0" cap="none" spc="0" normalizeH="0" baseline="0" noProof="0" dirty="0">
                <a:ln>
                  <a:noFill/>
                </a:ln>
                <a:solidFill>
                  <a:srgbClr val="000000"/>
                </a:solidFill>
                <a:effectLst/>
                <a:uLnTx/>
                <a:uFillTx/>
                <a:latin typeface="Raleway"/>
                <a:ea typeface="Raleway"/>
                <a:cs typeface="Raleway"/>
                <a:sym typeface="Raleway"/>
              </a:rPr>
              <a:t>(</a:t>
            </a:r>
            <a:r>
              <a:rPr kumimoji="0" lang="tr-TR" sz="2200" b="0" i="1" u="sng" strike="noStrike" kern="0" cap="none" spc="0" normalizeH="0" baseline="0" noProof="0" dirty="0" err="1">
                <a:ln>
                  <a:noFill/>
                </a:ln>
                <a:solidFill>
                  <a:srgbClr val="000000"/>
                </a:solidFill>
                <a:effectLst/>
                <a:uLnTx/>
                <a:uFillTx/>
                <a:latin typeface="Raleway"/>
                <a:ea typeface="Raleway"/>
                <a:cs typeface="Raleway"/>
                <a:sym typeface="Raleway"/>
              </a:rPr>
              <a:t>connection-oriented</a:t>
            </a:r>
            <a:r>
              <a:rPr kumimoji="0" lang="tr-TR" sz="2200" b="0" i="1" u="sng" strike="noStrike" kern="0" cap="none" spc="0" normalizeH="0" baseline="0" noProof="0" dirty="0">
                <a:ln>
                  <a:noFill/>
                </a:ln>
                <a:solidFill>
                  <a:srgbClr val="000000"/>
                </a:solidFill>
                <a:effectLst/>
                <a:uLnTx/>
                <a:uFillTx/>
                <a:latin typeface="Raleway"/>
                <a:ea typeface="Raleway"/>
                <a:cs typeface="Raleway"/>
                <a:sym typeface="Raleway"/>
              </a:rPr>
              <a:t>)</a:t>
            </a:r>
            <a:endParaRPr kumimoji="0" sz="2200" b="0" i="1" u="sng" strike="noStrike" kern="0" cap="none" spc="0" normalizeH="0" baseline="0" noProof="0" dirty="0">
              <a:ln>
                <a:noFill/>
              </a:ln>
              <a:solidFill>
                <a:srgbClr val="000000"/>
              </a:solidFill>
              <a:effectLst/>
              <a:uLnTx/>
              <a:uFillTx/>
              <a:latin typeface="Raleway"/>
              <a:ea typeface="Raleway"/>
              <a:cs typeface="Raleway"/>
              <a:sym typeface="Raleway"/>
            </a:endParaRPr>
          </a:p>
          <a:p>
            <a:pPr marL="457200" marR="0" lvl="0" indent="-368300" algn="l" defTabSz="914400" rtl="0" eaLnBrk="1" fontAlgn="auto" latinLnBrk="0" hangingPunct="1">
              <a:lnSpc>
                <a:spcPct val="100000"/>
              </a:lnSpc>
              <a:spcBef>
                <a:spcPts val="0"/>
              </a:spcBef>
              <a:spcAft>
                <a:spcPts val="0"/>
              </a:spcAft>
              <a:buClr>
                <a:srgbClr val="000000"/>
              </a:buClr>
              <a:buSzPts val="2200"/>
              <a:buFont typeface="Raleway"/>
              <a:buChar char="●"/>
              <a:tabLst/>
              <a:defRPr/>
            </a:pPr>
            <a:r>
              <a:rPr kumimoji="0" lang="tr-TR" sz="2200" b="1" i="0" u="none" strike="noStrike" kern="0" cap="none" spc="0" normalizeH="0" baseline="0" noProof="0" dirty="0">
                <a:ln>
                  <a:noFill/>
                </a:ln>
                <a:solidFill>
                  <a:srgbClr val="000000"/>
                </a:solidFill>
                <a:effectLst/>
                <a:uLnTx/>
                <a:uFillTx/>
                <a:latin typeface="Raleway"/>
                <a:ea typeface="Raleway"/>
                <a:cs typeface="Raleway"/>
                <a:sym typeface="Raleway"/>
              </a:rPr>
              <a:t>TCP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takes</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information</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and</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breaks</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it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into</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0" i="0" u="sng" strike="noStrike" kern="0" cap="none" spc="0" normalizeH="0" baseline="0" noProof="0" dirty="0" err="1">
                <a:ln>
                  <a:noFill/>
                </a:ln>
                <a:solidFill>
                  <a:srgbClr val="000000"/>
                </a:solidFill>
                <a:effectLst/>
                <a:uLnTx/>
                <a:uFillTx/>
                <a:latin typeface="Raleway"/>
                <a:ea typeface="Raleway"/>
                <a:cs typeface="Raleway"/>
                <a:sym typeface="Raleway"/>
              </a:rPr>
              <a:t>segments</a:t>
            </a:r>
            <a:endParaRPr kumimoji="0" sz="2200" b="0" i="0" u="sng" strike="noStrike" kern="0" cap="none" spc="0" normalizeH="0" baseline="0" noProof="0" dirty="0">
              <a:ln>
                <a:noFill/>
              </a:ln>
              <a:solidFill>
                <a:srgbClr val="000000"/>
              </a:solidFill>
              <a:effectLst/>
              <a:uLnTx/>
              <a:uFillTx/>
              <a:latin typeface="Raleway"/>
              <a:ea typeface="Raleway"/>
              <a:cs typeface="Raleway"/>
              <a:sym typeface="Raleway"/>
            </a:endParaRPr>
          </a:p>
          <a:p>
            <a:pPr marL="457200" marR="0" lvl="0" indent="-368300" algn="l" defTabSz="914400" rtl="0" eaLnBrk="1" fontAlgn="auto" latinLnBrk="0" hangingPunct="1">
              <a:lnSpc>
                <a:spcPct val="100000"/>
              </a:lnSpc>
              <a:spcBef>
                <a:spcPts val="0"/>
              </a:spcBef>
              <a:spcAft>
                <a:spcPts val="0"/>
              </a:spcAft>
              <a:buClr>
                <a:srgbClr val="000000"/>
              </a:buClr>
              <a:buSzPts val="2200"/>
              <a:buFont typeface="Raleway"/>
              <a:buChar char="●"/>
              <a:tabLst/>
              <a:defRPr/>
            </a:pPr>
            <a:r>
              <a:rPr kumimoji="0" lang="tr-TR" sz="2200" b="1" i="0" u="none" strike="noStrike" kern="0" cap="none" spc="0" normalizeH="0" baseline="0" noProof="0" dirty="0">
                <a:ln>
                  <a:noFill/>
                </a:ln>
                <a:solidFill>
                  <a:srgbClr val="000000"/>
                </a:solidFill>
                <a:effectLst/>
                <a:uLnTx/>
                <a:uFillTx/>
                <a:latin typeface="Raleway"/>
                <a:ea typeface="Raleway"/>
                <a:cs typeface="Raleway"/>
                <a:sym typeface="Raleway"/>
              </a:rPr>
              <a:t>TCP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sends</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this</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segments</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in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the</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order</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that</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application</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intended</a:t>
            </a:r>
            <a:endParaRPr kumimoji="0" sz="2200" b="0" i="0" u="none" strike="noStrike" kern="0" cap="none" spc="0" normalizeH="0" baseline="0" noProof="0" dirty="0">
              <a:ln>
                <a:noFill/>
              </a:ln>
              <a:solidFill>
                <a:srgbClr val="000000"/>
              </a:solidFill>
              <a:effectLst/>
              <a:uLnTx/>
              <a:uFillTx/>
              <a:latin typeface="Raleway"/>
              <a:ea typeface="Raleway"/>
              <a:cs typeface="Raleway"/>
              <a:sym typeface="Raleway"/>
            </a:endParaRPr>
          </a:p>
          <a:p>
            <a:pPr marL="457200" marR="0" lvl="0" indent="-368300" algn="l" defTabSz="914400" rtl="0" eaLnBrk="1" fontAlgn="auto" latinLnBrk="0" hangingPunct="1">
              <a:lnSpc>
                <a:spcPct val="100000"/>
              </a:lnSpc>
              <a:spcBef>
                <a:spcPts val="0"/>
              </a:spcBef>
              <a:spcAft>
                <a:spcPts val="0"/>
              </a:spcAft>
              <a:buClr>
                <a:srgbClr val="000000"/>
              </a:buClr>
              <a:buSzPts val="2200"/>
              <a:buFont typeface="Raleway"/>
              <a:buChar char="●"/>
              <a:tabLst/>
              <a:defRPr/>
            </a:pP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After</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segments</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are</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sent </a:t>
            </a:r>
            <a:r>
              <a:rPr kumimoji="0" lang="tr-TR" sz="2200" b="1" i="0" u="none" strike="noStrike" kern="0" cap="none" spc="0" normalizeH="0" baseline="0" noProof="0" dirty="0">
                <a:ln>
                  <a:noFill/>
                </a:ln>
                <a:solidFill>
                  <a:srgbClr val="000000"/>
                </a:solidFill>
                <a:effectLst/>
                <a:uLnTx/>
                <a:uFillTx/>
                <a:latin typeface="Raleway"/>
                <a:ea typeface="Raleway"/>
                <a:cs typeface="Raleway"/>
                <a:sym typeface="Raleway"/>
              </a:rPr>
              <a:t>TCP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waits</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for</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the</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0" i="0" u="sng" strike="noStrike" kern="0" cap="none" spc="0" normalizeH="0" baseline="0" noProof="0" dirty="0" err="1">
                <a:ln>
                  <a:noFill/>
                </a:ln>
                <a:solidFill>
                  <a:srgbClr val="000000"/>
                </a:solidFill>
                <a:effectLst/>
                <a:uLnTx/>
                <a:uFillTx/>
                <a:latin typeface="Raleway"/>
                <a:ea typeface="Raleway"/>
                <a:cs typeface="Raleway"/>
                <a:sym typeface="Raleway"/>
              </a:rPr>
              <a:t>acknowledgement</a:t>
            </a:r>
            <a:r>
              <a:rPr kumimoji="0" lang="tr-TR" sz="2200" b="0" i="0" u="sng"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for</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each</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segment</a:t>
            </a:r>
            <a:endParaRPr kumimoji="0" sz="2200" b="0" i="0" u="none" strike="noStrike" kern="0" cap="none" spc="0" normalizeH="0" baseline="0" noProof="0" dirty="0">
              <a:ln>
                <a:noFill/>
              </a:ln>
              <a:solidFill>
                <a:srgbClr val="000000"/>
              </a:solidFill>
              <a:effectLst/>
              <a:uLnTx/>
              <a:uFillTx/>
              <a:latin typeface="Raleway"/>
              <a:ea typeface="Raleway"/>
              <a:cs typeface="Raleway"/>
              <a:sym typeface="Raleway"/>
            </a:endParaRPr>
          </a:p>
          <a:p>
            <a:pPr marL="457200" marR="0" lvl="0" indent="-368300" algn="l" defTabSz="914400" rtl="0" eaLnBrk="1" fontAlgn="auto" latinLnBrk="0" hangingPunct="1">
              <a:lnSpc>
                <a:spcPct val="100000"/>
              </a:lnSpc>
              <a:spcBef>
                <a:spcPts val="0"/>
              </a:spcBef>
              <a:spcAft>
                <a:spcPts val="0"/>
              </a:spcAft>
              <a:buClr>
                <a:srgbClr val="000000"/>
              </a:buClr>
              <a:buSzPts val="2200"/>
              <a:buFont typeface="Raleway"/>
              <a:buChar char="●"/>
              <a:tabLst/>
              <a:defRPr/>
            </a:pP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Retransmits</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the</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segments</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that</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aren’t</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0" i="0" u="none" strike="noStrike" kern="0" cap="none" spc="0" normalizeH="0" baseline="0" noProof="0" dirty="0">
                <a:ln>
                  <a:noFill/>
                </a:ln>
                <a:solidFill>
                  <a:srgbClr val="FF0000"/>
                </a:solidFill>
                <a:effectLst/>
                <a:uLnTx/>
                <a:uFillTx/>
                <a:latin typeface="Raleway"/>
                <a:ea typeface="Raleway"/>
                <a:cs typeface="Raleway"/>
                <a:sym typeface="Raleway"/>
              </a:rPr>
              <a:t>acknowledged</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0" i="1" u="sng" strike="noStrike" kern="0" cap="none" spc="0" normalizeH="0" baseline="0" noProof="0" dirty="0">
                <a:ln>
                  <a:noFill/>
                </a:ln>
                <a:solidFill>
                  <a:srgbClr val="000000"/>
                </a:solidFill>
                <a:effectLst/>
                <a:uLnTx/>
                <a:uFillTx/>
                <a:latin typeface="Raleway"/>
                <a:ea typeface="Raleway"/>
                <a:cs typeface="Raleway"/>
                <a:sym typeface="Raleway"/>
              </a:rPr>
              <a:t>(</a:t>
            </a:r>
            <a:r>
              <a:rPr kumimoji="0" lang="tr-TR" sz="2200" b="0" i="1" u="sng" strike="noStrike" kern="0" cap="none" spc="0" normalizeH="0" baseline="0" noProof="0" dirty="0" err="1">
                <a:ln>
                  <a:noFill/>
                </a:ln>
                <a:solidFill>
                  <a:srgbClr val="000000"/>
                </a:solidFill>
                <a:effectLst/>
                <a:uLnTx/>
                <a:uFillTx/>
                <a:latin typeface="Raleway"/>
                <a:ea typeface="Raleway"/>
                <a:cs typeface="Raleway"/>
                <a:sym typeface="Raleway"/>
              </a:rPr>
              <a:t>reliable</a:t>
            </a:r>
            <a:r>
              <a:rPr kumimoji="0" lang="tr-TR" sz="2200" b="0" i="1" u="sng" strike="noStrike" kern="0" cap="none" spc="0" normalizeH="0" baseline="0" noProof="0" dirty="0">
                <a:ln>
                  <a:noFill/>
                </a:ln>
                <a:solidFill>
                  <a:srgbClr val="000000"/>
                </a:solidFill>
                <a:effectLst/>
                <a:uLnTx/>
                <a:uFillTx/>
                <a:latin typeface="Raleway"/>
                <a:ea typeface="Raleway"/>
                <a:cs typeface="Raleway"/>
                <a:sym typeface="Raleway"/>
              </a:rPr>
              <a:t>)</a:t>
            </a:r>
            <a:endParaRPr kumimoji="0" sz="2200" b="0" i="1" u="sng" strike="noStrike" kern="0" cap="none" spc="0" normalizeH="0" baseline="0" noProof="0" dirty="0">
              <a:ln>
                <a:noFill/>
              </a:ln>
              <a:solidFill>
                <a:srgbClr val="000000"/>
              </a:solidFill>
              <a:effectLst/>
              <a:uLnTx/>
              <a:uFillTx/>
              <a:latin typeface="Raleway"/>
              <a:ea typeface="Raleway"/>
              <a:cs typeface="Raleway"/>
              <a:sym typeface="Raleway"/>
            </a:endParaRPr>
          </a:p>
        </p:txBody>
      </p:sp>
    </p:spTree>
    <p:extLst>
      <p:ext uri="{BB962C8B-B14F-4D97-AF65-F5344CB8AC3E}">
        <p14:creationId xmlns:p14="http://schemas.microsoft.com/office/powerpoint/2010/main" val="3700513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3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tr-TR" sz="1200" b="1" i="0" u="none" strike="noStrike" kern="0" cap="none" spc="0" normalizeH="0" baseline="0" noProof="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12</a:t>
            </a:fld>
            <a:endParaRPr kumimoji="0" sz="1200" b="1" i="0" u="none" strike="noStrike" kern="0" cap="none" spc="0" normalizeH="0" baseline="0" noProof="0">
              <a:ln>
                <a:noFill/>
              </a:ln>
              <a:solidFill>
                <a:srgbClr val="FFFFFF"/>
              </a:solidFill>
              <a:effectLst/>
              <a:uLnTx/>
              <a:uFillTx/>
              <a:latin typeface="Barlow Light"/>
              <a:sym typeface="Barlow Light"/>
            </a:endParaRPr>
          </a:p>
        </p:txBody>
      </p:sp>
      <p:sp>
        <p:nvSpPr>
          <p:cNvPr id="491" name="Google Shape;491;p31"/>
          <p:cNvSpPr txBox="1">
            <a:spLocks noGrp="1"/>
          </p:cNvSpPr>
          <p:nvPr>
            <p:ph type="title"/>
          </p:nvPr>
        </p:nvSpPr>
        <p:spPr>
          <a:xfrm>
            <a:off x="431800" y="173800"/>
            <a:ext cx="85398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The Transport Layer Protocols</a:t>
            </a: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None/>
            </a:pP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SzPts val="4800"/>
              <a:buNone/>
            </a:pPr>
            <a:endParaRPr sz="3400">
              <a:solidFill>
                <a:srgbClr val="741B47"/>
              </a:solidFill>
              <a:latin typeface="Raleway Medium"/>
              <a:ea typeface="Raleway Medium"/>
              <a:cs typeface="Raleway Medium"/>
              <a:sym typeface="Raleway Medium"/>
            </a:endParaRPr>
          </a:p>
        </p:txBody>
      </p:sp>
      <p:sp>
        <p:nvSpPr>
          <p:cNvPr id="492" name="Google Shape;492;p31"/>
          <p:cNvSpPr txBox="1"/>
          <p:nvPr/>
        </p:nvSpPr>
        <p:spPr>
          <a:xfrm>
            <a:off x="282250" y="653650"/>
            <a:ext cx="8838900" cy="3372000"/>
          </a:xfrm>
          <a:prstGeom prst="rect">
            <a:avLst/>
          </a:prstGeom>
          <a:solidFill>
            <a:srgbClr val="FFFFFF"/>
          </a:solidFill>
          <a:ln>
            <a:noFill/>
          </a:ln>
        </p:spPr>
        <p:txBody>
          <a:bodyPr spcFirstLastPara="1" wrap="square" lIns="91425" tIns="91425" rIns="91425" bIns="91425" anchor="t" anchorCtr="0">
            <a:noAutofit/>
          </a:bodyPr>
          <a:lstStyle/>
          <a:p>
            <a:pPr marL="457200" marR="0" lvl="0" indent="-368300" algn="l" defTabSz="914400" rtl="0" eaLnBrk="1" fontAlgn="auto" latinLnBrk="0" hangingPunct="1">
              <a:lnSpc>
                <a:spcPct val="100000"/>
              </a:lnSpc>
              <a:spcBef>
                <a:spcPts val="0"/>
              </a:spcBef>
              <a:spcAft>
                <a:spcPts val="0"/>
              </a:spcAft>
              <a:buClr>
                <a:srgbClr val="000000"/>
              </a:buClr>
              <a:buSzPts val="2200"/>
              <a:buFont typeface="Raleway"/>
              <a:buChar char="●"/>
              <a:tabLst/>
              <a:defRPr/>
            </a:pPr>
            <a:r>
              <a:rPr kumimoji="0" lang="tr-TR" sz="2200" b="1" i="0" u="none" strike="noStrike" kern="0" cap="none" spc="0" normalizeH="0" baseline="0" noProof="0">
                <a:ln>
                  <a:noFill/>
                </a:ln>
                <a:solidFill>
                  <a:srgbClr val="000000"/>
                </a:solidFill>
                <a:effectLst/>
                <a:uLnTx/>
                <a:uFillTx/>
                <a:latin typeface="Raleway"/>
                <a:ea typeface="Raleway"/>
                <a:cs typeface="Raleway"/>
                <a:sym typeface="Raleway"/>
              </a:rPr>
              <a:t>UDP </a:t>
            </a:r>
            <a:r>
              <a:rPr kumimoji="0" lang="tr-TR" sz="2200" b="0" i="0" u="none" strike="noStrike" kern="0" cap="none" spc="0" normalizeH="0" baseline="0" noProof="0">
                <a:ln>
                  <a:noFill/>
                </a:ln>
                <a:solidFill>
                  <a:srgbClr val="000000"/>
                </a:solidFill>
                <a:effectLst/>
                <a:uLnTx/>
                <a:uFillTx/>
                <a:latin typeface="Raleway"/>
                <a:ea typeface="Raleway"/>
                <a:cs typeface="Raleway"/>
                <a:sym typeface="Raleway"/>
              </a:rPr>
              <a:t>uses less bandwidth compared to </a:t>
            </a:r>
            <a:r>
              <a:rPr kumimoji="0" lang="tr-TR" sz="2200" b="1" i="0" u="none" strike="noStrike" kern="0" cap="none" spc="0" normalizeH="0" baseline="0" noProof="0">
                <a:ln>
                  <a:noFill/>
                </a:ln>
                <a:solidFill>
                  <a:srgbClr val="000000"/>
                </a:solidFill>
                <a:effectLst/>
                <a:uLnTx/>
                <a:uFillTx/>
                <a:latin typeface="Raleway"/>
                <a:ea typeface="Raleway"/>
                <a:cs typeface="Raleway"/>
                <a:sym typeface="Raleway"/>
              </a:rPr>
              <a:t>TCP</a:t>
            </a:r>
            <a:endParaRPr kumimoji="0" sz="2200" b="1" i="0" u="none" strike="noStrike" kern="0" cap="none" spc="0" normalizeH="0" baseline="0" noProof="0">
              <a:ln>
                <a:noFill/>
              </a:ln>
              <a:solidFill>
                <a:srgbClr val="000000"/>
              </a:solidFill>
              <a:effectLst/>
              <a:uLnTx/>
              <a:uFillTx/>
              <a:latin typeface="Raleway"/>
              <a:ea typeface="Raleway"/>
              <a:cs typeface="Raleway"/>
              <a:sym typeface="Raleway"/>
            </a:endParaRPr>
          </a:p>
          <a:p>
            <a:pPr marL="457200" marR="0" lvl="0" indent="-368300" algn="l" defTabSz="914400" rtl="0" eaLnBrk="1" fontAlgn="auto" latinLnBrk="0" hangingPunct="1">
              <a:lnSpc>
                <a:spcPct val="100000"/>
              </a:lnSpc>
              <a:spcBef>
                <a:spcPts val="0"/>
              </a:spcBef>
              <a:spcAft>
                <a:spcPts val="0"/>
              </a:spcAft>
              <a:buClr>
                <a:srgbClr val="000000"/>
              </a:buClr>
              <a:buSzPts val="2200"/>
              <a:buFont typeface="Raleway"/>
              <a:buChar char="●"/>
              <a:tabLst/>
              <a:defRPr/>
            </a:pPr>
            <a:r>
              <a:rPr kumimoji="0" lang="tr-TR" sz="2200" b="1" i="0" u="none" strike="noStrike" kern="0" cap="none" spc="0" normalizeH="0" baseline="0" noProof="0">
                <a:ln>
                  <a:noFill/>
                </a:ln>
                <a:solidFill>
                  <a:srgbClr val="000000"/>
                </a:solidFill>
                <a:effectLst/>
                <a:uLnTx/>
                <a:uFillTx/>
                <a:latin typeface="Raleway"/>
                <a:ea typeface="Raleway"/>
                <a:cs typeface="Raleway"/>
                <a:sym typeface="Raleway"/>
              </a:rPr>
              <a:t>UDP </a:t>
            </a:r>
            <a:r>
              <a:rPr kumimoji="0" lang="tr-TR" sz="2200" b="0" i="0" u="none" strike="noStrike" kern="0" cap="none" spc="0" normalizeH="0" baseline="0" noProof="0">
                <a:ln>
                  <a:noFill/>
                </a:ln>
                <a:solidFill>
                  <a:srgbClr val="000000"/>
                </a:solidFill>
                <a:effectLst/>
                <a:uLnTx/>
                <a:uFillTx/>
                <a:latin typeface="Raleway"/>
                <a:ea typeface="Raleway"/>
                <a:cs typeface="Raleway"/>
                <a:sym typeface="Raleway"/>
              </a:rPr>
              <a:t>transports data much faster than </a:t>
            </a:r>
            <a:r>
              <a:rPr kumimoji="0" lang="tr-TR" sz="2200" b="1" i="0" u="none" strike="noStrike" kern="0" cap="none" spc="0" normalizeH="0" baseline="0" noProof="0">
                <a:ln>
                  <a:noFill/>
                </a:ln>
                <a:solidFill>
                  <a:srgbClr val="000000"/>
                </a:solidFill>
                <a:effectLst/>
                <a:uLnTx/>
                <a:uFillTx/>
                <a:latin typeface="Raleway"/>
                <a:ea typeface="Raleway"/>
                <a:cs typeface="Raleway"/>
                <a:sym typeface="Raleway"/>
              </a:rPr>
              <a:t>TCP</a:t>
            </a:r>
            <a:endParaRPr kumimoji="0" sz="2200" b="1" i="0" u="none" strike="noStrike" kern="0" cap="none" spc="0" normalizeH="0" baseline="0" noProof="0">
              <a:ln>
                <a:noFill/>
              </a:ln>
              <a:solidFill>
                <a:srgbClr val="000000"/>
              </a:solidFill>
              <a:effectLst/>
              <a:uLnTx/>
              <a:uFillTx/>
              <a:latin typeface="Raleway"/>
              <a:ea typeface="Raleway"/>
              <a:cs typeface="Raleway"/>
              <a:sym typeface="Raleway"/>
            </a:endParaRPr>
          </a:p>
          <a:p>
            <a:pPr marL="457200" marR="0" lvl="0" indent="-368300" algn="l" defTabSz="914400" rtl="0" eaLnBrk="1" fontAlgn="auto" latinLnBrk="0" hangingPunct="1">
              <a:lnSpc>
                <a:spcPct val="100000"/>
              </a:lnSpc>
              <a:spcBef>
                <a:spcPts val="0"/>
              </a:spcBef>
              <a:spcAft>
                <a:spcPts val="0"/>
              </a:spcAft>
              <a:buClr>
                <a:srgbClr val="000000"/>
              </a:buClr>
              <a:buSzPts val="2200"/>
              <a:buFont typeface="Raleway"/>
              <a:buChar char="●"/>
              <a:tabLst/>
              <a:defRPr/>
            </a:pPr>
            <a:r>
              <a:rPr kumimoji="0" lang="tr-TR" sz="2200" b="1" i="0" u="none" strike="noStrike" kern="0" cap="none" spc="0" normalizeH="0" baseline="0" noProof="0">
                <a:ln>
                  <a:noFill/>
                </a:ln>
                <a:solidFill>
                  <a:srgbClr val="000000"/>
                </a:solidFill>
                <a:effectLst/>
                <a:uLnTx/>
                <a:uFillTx/>
                <a:latin typeface="Raleway"/>
                <a:ea typeface="Raleway"/>
                <a:cs typeface="Raleway"/>
                <a:sym typeface="Raleway"/>
              </a:rPr>
              <a:t>UDP </a:t>
            </a:r>
            <a:r>
              <a:rPr kumimoji="0" lang="tr-TR" sz="2200" b="0" i="0" u="none" strike="noStrike" kern="0" cap="none" spc="0" normalizeH="0" baseline="0" noProof="0">
                <a:ln>
                  <a:noFill/>
                </a:ln>
                <a:solidFill>
                  <a:srgbClr val="000000"/>
                </a:solidFill>
                <a:effectLst/>
                <a:uLnTx/>
                <a:uFillTx/>
                <a:latin typeface="Raleway"/>
                <a:ea typeface="Raleway"/>
                <a:cs typeface="Raleway"/>
                <a:sym typeface="Raleway"/>
              </a:rPr>
              <a:t>doesn’t care the order of the segments</a:t>
            </a:r>
            <a:endParaRPr kumimoji="0" sz="2200" b="0" i="0" u="none" strike="noStrike" kern="0" cap="none" spc="0" normalizeH="0" baseline="0" noProof="0">
              <a:ln>
                <a:noFill/>
              </a:ln>
              <a:solidFill>
                <a:srgbClr val="000000"/>
              </a:solidFill>
              <a:effectLst/>
              <a:uLnTx/>
              <a:uFillTx/>
              <a:latin typeface="Raleway"/>
              <a:ea typeface="Raleway"/>
              <a:cs typeface="Raleway"/>
              <a:sym typeface="Raleway"/>
            </a:endParaRPr>
          </a:p>
          <a:p>
            <a:pPr marL="457200" marR="0" lvl="0" indent="-368300" algn="l" defTabSz="914400" rtl="0" eaLnBrk="1" fontAlgn="auto" latinLnBrk="0" hangingPunct="1">
              <a:lnSpc>
                <a:spcPct val="100000"/>
              </a:lnSpc>
              <a:spcBef>
                <a:spcPts val="0"/>
              </a:spcBef>
              <a:spcAft>
                <a:spcPts val="0"/>
              </a:spcAft>
              <a:buClr>
                <a:srgbClr val="000000"/>
              </a:buClr>
              <a:buSzPts val="2200"/>
              <a:buFont typeface="Raleway"/>
              <a:buChar char="●"/>
              <a:tabLst/>
              <a:defRPr/>
            </a:pPr>
            <a:r>
              <a:rPr kumimoji="0" lang="tr-TR" sz="2200" b="1" i="0" u="none" strike="noStrike" kern="0" cap="none" spc="0" normalizeH="0" baseline="0" noProof="0">
                <a:ln>
                  <a:noFill/>
                </a:ln>
                <a:solidFill>
                  <a:srgbClr val="000000"/>
                </a:solidFill>
                <a:effectLst/>
                <a:uLnTx/>
                <a:uFillTx/>
                <a:latin typeface="Raleway"/>
                <a:ea typeface="Raleway"/>
                <a:cs typeface="Raleway"/>
                <a:sym typeface="Raleway"/>
              </a:rPr>
              <a:t>UDP </a:t>
            </a:r>
            <a:r>
              <a:rPr kumimoji="0" lang="tr-TR" sz="2200" b="0" i="0" u="none" strike="noStrike" kern="0" cap="none" spc="0" normalizeH="0" baseline="0" noProof="0">
                <a:ln>
                  <a:noFill/>
                </a:ln>
                <a:solidFill>
                  <a:srgbClr val="000000"/>
                </a:solidFill>
                <a:effectLst/>
                <a:uLnTx/>
                <a:uFillTx/>
                <a:latin typeface="Raleway"/>
                <a:ea typeface="Raleway"/>
                <a:cs typeface="Raleway"/>
                <a:sym typeface="Raleway"/>
              </a:rPr>
              <a:t>doesn’t care if the segment is received by the recipient (no acknowledgement) </a:t>
            </a:r>
            <a:r>
              <a:rPr kumimoji="0" lang="tr-TR" sz="2200" b="0" i="1" u="none" strike="noStrike" kern="0" cap="none" spc="0" normalizeH="0" baseline="0" noProof="0">
                <a:ln>
                  <a:noFill/>
                </a:ln>
                <a:solidFill>
                  <a:srgbClr val="000000"/>
                </a:solidFill>
                <a:effectLst/>
                <a:uLnTx/>
                <a:uFillTx/>
                <a:latin typeface="Raleway"/>
                <a:ea typeface="Raleway"/>
                <a:cs typeface="Raleway"/>
                <a:sym typeface="Raleway"/>
              </a:rPr>
              <a:t>(not reliable)</a:t>
            </a:r>
            <a:endParaRPr kumimoji="0" sz="2200" b="0" i="1" u="none" strike="noStrike" kern="0" cap="none" spc="0" normalizeH="0" baseline="0" noProof="0">
              <a:ln>
                <a:noFill/>
              </a:ln>
              <a:solidFill>
                <a:srgbClr val="000000"/>
              </a:solidFill>
              <a:effectLst/>
              <a:uLnTx/>
              <a:uFillTx/>
              <a:latin typeface="Raleway"/>
              <a:ea typeface="Raleway"/>
              <a:cs typeface="Raleway"/>
              <a:sym typeface="Raleway"/>
            </a:endParaRPr>
          </a:p>
          <a:p>
            <a:pPr marL="457200" marR="0" lvl="0" indent="-368300" algn="l" defTabSz="914400" rtl="0" eaLnBrk="1" fontAlgn="auto" latinLnBrk="0" hangingPunct="1">
              <a:lnSpc>
                <a:spcPct val="100000"/>
              </a:lnSpc>
              <a:spcBef>
                <a:spcPts val="0"/>
              </a:spcBef>
              <a:spcAft>
                <a:spcPts val="0"/>
              </a:spcAft>
              <a:buClr>
                <a:srgbClr val="000000"/>
              </a:buClr>
              <a:buSzPts val="2200"/>
              <a:buFont typeface="Raleway"/>
              <a:buChar char="●"/>
              <a:tabLst/>
              <a:defRPr/>
            </a:pPr>
            <a:r>
              <a:rPr kumimoji="0" lang="tr-TR" sz="2200" b="1" i="0" u="none" strike="noStrike" kern="0" cap="none" spc="0" normalizeH="0" baseline="0" noProof="0">
                <a:ln>
                  <a:noFill/>
                </a:ln>
                <a:solidFill>
                  <a:srgbClr val="000000"/>
                </a:solidFill>
                <a:effectLst/>
                <a:uLnTx/>
                <a:uFillTx/>
                <a:latin typeface="Raleway"/>
                <a:ea typeface="Raleway"/>
                <a:cs typeface="Raleway"/>
                <a:sym typeface="Raleway"/>
              </a:rPr>
              <a:t>UDP </a:t>
            </a:r>
            <a:r>
              <a:rPr kumimoji="0" lang="tr-TR" sz="2200" b="0" i="0" u="none" strike="noStrike" kern="0" cap="none" spc="0" normalizeH="0" baseline="0" noProof="0">
                <a:ln>
                  <a:noFill/>
                </a:ln>
                <a:solidFill>
                  <a:srgbClr val="000000"/>
                </a:solidFill>
                <a:effectLst/>
                <a:uLnTx/>
                <a:uFillTx/>
                <a:latin typeface="Raleway"/>
                <a:ea typeface="Raleway"/>
                <a:cs typeface="Raleway"/>
                <a:sym typeface="Raleway"/>
              </a:rPr>
              <a:t>doesn’t establish a connection with the receiver </a:t>
            </a:r>
            <a:r>
              <a:rPr kumimoji="0" lang="tr-TR" sz="2200" b="0" i="1" u="none" strike="noStrike" kern="0" cap="none" spc="0" normalizeH="0" baseline="0" noProof="0">
                <a:ln>
                  <a:noFill/>
                </a:ln>
                <a:solidFill>
                  <a:srgbClr val="000000"/>
                </a:solidFill>
                <a:effectLst/>
                <a:uLnTx/>
                <a:uFillTx/>
                <a:latin typeface="Raleway"/>
                <a:ea typeface="Raleway"/>
                <a:cs typeface="Raleway"/>
                <a:sym typeface="Raleway"/>
              </a:rPr>
              <a:t>(connectionless protocol)</a:t>
            </a:r>
            <a:endParaRPr kumimoji="0" sz="2200" b="0" i="0" u="none" strike="noStrike" kern="0" cap="none" spc="0" normalizeH="0" baseline="0" noProof="0">
              <a:ln>
                <a:noFill/>
              </a:ln>
              <a:solidFill>
                <a:srgbClr val="000000"/>
              </a:solidFill>
              <a:effectLst/>
              <a:uLnTx/>
              <a:uFillTx/>
              <a:latin typeface="Raleway"/>
              <a:ea typeface="Raleway"/>
              <a:cs typeface="Raleway"/>
              <a:sym typeface="Raleway"/>
            </a:endParaRPr>
          </a:p>
          <a:p>
            <a:pPr marL="457200" marR="0" lvl="0" indent="-368300" algn="l" defTabSz="914400" rtl="0" eaLnBrk="1" fontAlgn="auto" latinLnBrk="0" hangingPunct="1">
              <a:lnSpc>
                <a:spcPct val="100000"/>
              </a:lnSpc>
              <a:spcBef>
                <a:spcPts val="0"/>
              </a:spcBef>
              <a:spcAft>
                <a:spcPts val="0"/>
              </a:spcAft>
              <a:buClr>
                <a:srgbClr val="000000"/>
              </a:buClr>
              <a:buSzPts val="2200"/>
              <a:buFont typeface="Raleway"/>
              <a:buChar char="●"/>
              <a:tabLst/>
              <a:defRPr/>
            </a:pPr>
            <a:r>
              <a:rPr kumimoji="0" lang="tr-TR" sz="2200" b="0" i="0" u="none" strike="noStrike" kern="0" cap="none" spc="0" normalizeH="0" baseline="0" noProof="0">
                <a:ln>
                  <a:noFill/>
                </a:ln>
                <a:solidFill>
                  <a:srgbClr val="000000"/>
                </a:solidFill>
                <a:effectLst/>
                <a:uLnTx/>
                <a:uFillTx/>
                <a:latin typeface="Raleway"/>
                <a:ea typeface="Raleway"/>
                <a:cs typeface="Raleway"/>
                <a:sym typeface="Raleway"/>
              </a:rPr>
              <a:t>Mostly used while speed is more important than reliability (like video teleconferencing or SNMP) </a:t>
            </a:r>
            <a:endParaRPr kumimoji="0" sz="2200" b="0" i="0" u="none" strike="noStrike" kern="0" cap="none" spc="0" normalizeH="0" baseline="0" noProof="0">
              <a:ln>
                <a:noFill/>
              </a:ln>
              <a:solidFill>
                <a:srgbClr val="000000"/>
              </a:solidFill>
              <a:effectLst/>
              <a:uLnTx/>
              <a:uFillTx/>
              <a:latin typeface="Raleway"/>
              <a:ea typeface="Raleway"/>
              <a:cs typeface="Raleway"/>
              <a:sym typeface="Raleway"/>
            </a:endParaRPr>
          </a:p>
        </p:txBody>
      </p:sp>
    </p:spTree>
    <p:extLst>
      <p:ext uri="{BB962C8B-B14F-4D97-AF65-F5344CB8AC3E}">
        <p14:creationId xmlns:p14="http://schemas.microsoft.com/office/powerpoint/2010/main" val="1088023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32"/>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tr-TR" sz="1200" b="1" i="0" u="none" strike="noStrike" kern="0" cap="none" spc="0" normalizeH="0" baseline="0" noProof="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13</a:t>
            </a:fld>
            <a:endParaRPr kumimoji="0" sz="1200" b="1" i="0" u="none" strike="noStrike" kern="0" cap="none" spc="0" normalizeH="0" baseline="0" noProof="0">
              <a:ln>
                <a:noFill/>
              </a:ln>
              <a:solidFill>
                <a:srgbClr val="FFFFFF"/>
              </a:solidFill>
              <a:effectLst/>
              <a:uLnTx/>
              <a:uFillTx/>
              <a:latin typeface="Barlow Light"/>
              <a:sym typeface="Barlow Light"/>
            </a:endParaRPr>
          </a:p>
        </p:txBody>
      </p:sp>
      <p:sp>
        <p:nvSpPr>
          <p:cNvPr id="498" name="Google Shape;498;p32"/>
          <p:cNvSpPr txBox="1">
            <a:spLocks noGrp="1"/>
          </p:cNvSpPr>
          <p:nvPr>
            <p:ph type="title"/>
          </p:nvPr>
        </p:nvSpPr>
        <p:spPr>
          <a:xfrm>
            <a:off x="431800" y="173800"/>
            <a:ext cx="85398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The Transport Layer Protocols</a:t>
            </a: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None/>
            </a:pP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SzPts val="4800"/>
              <a:buNone/>
            </a:pPr>
            <a:endParaRPr sz="3400">
              <a:solidFill>
                <a:srgbClr val="741B47"/>
              </a:solidFill>
              <a:latin typeface="Raleway Medium"/>
              <a:ea typeface="Raleway Medium"/>
              <a:cs typeface="Raleway Medium"/>
              <a:sym typeface="Raleway Medium"/>
            </a:endParaRPr>
          </a:p>
        </p:txBody>
      </p:sp>
      <p:graphicFrame>
        <p:nvGraphicFramePr>
          <p:cNvPr id="499" name="Google Shape;499;p32"/>
          <p:cNvGraphicFramePr/>
          <p:nvPr/>
        </p:nvGraphicFramePr>
        <p:xfrm>
          <a:off x="1911475" y="952600"/>
          <a:ext cx="5024875" cy="3962100"/>
        </p:xfrm>
        <a:graphic>
          <a:graphicData uri="http://schemas.openxmlformats.org/drawingml/2006/table">
            <a:tbl>
              <a:tblPr>
                <a:noFill/>
                <a:tableStyleId>{84E23D54-24C4-457A-94AA-FAEFB4591C65}</a:tableStyleId>
              </a:tblPr>
              <a:tblGrid>
                <a:gridCol w="2488475">
                  <a:extLst>
                    <a:ext uri="{9D8B030D-6E8A-4147-A177-3AD203B41FA5}">
                      <a16:colId xmlns:a16="http://schemas.microsoft.com/office/drawing/2014/main" val="20000"/>
                    </a:ext>
                  </a:extLst>
                </a:gridCol>
                <a:gridCol w="2536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tr-TR" b="1"/>
                        <a:t>TCP</a:t>
                      </a:r>
                      <a:endParaRPr b="1"/>
                    </a:p>
                  </a:txBody>
                  <a:tcPr marL="91425" marR="91425" marT="91425" marB="91425">
                    <a:lnL w="19050" cap="flat" cmpd="sng">
                      <a:solidFill>
                        <a:srgbClr val="E06666"/>
                      </a:solidFill>
                      <a:prstDash val="solid"/>
                      <a:round/>
                      <a:headEnd type="none" w="sm" len="sm"/>
                      <a:tailEnd type="none" w="sm" len="sm"/>
                    </a:lnL>
                    <a:lnR w="19050" cap="flat" cmpd="sng">
                      <a:solidFill>
                        <a:srgbClr val="E06666"/>
                      </a:solidFill>
                      <a:prstDash val="solid"/>
                      <a:round/>
                      <a:headEnd type="none" w="sm" len="sm"/>
                      <a:tailEnd type="none" w="sm" len="sm"/>
                    </a:lnR>
                    <a:lnT w="19050" cap="flat" cmpd="sng">
                      <a:solidFill>
                        <a:srgbClr val="E06666"/>
                      </a:solidFill>
                      <a:prstDash val="solid"/>
                      <a:round/>
                      <a:headEnd type="none" w="sm" len="sm"/>
                      <a:tailEnd type="none" w="sm" len="sm"/>
                    </a:lnT>
                    <a:lnB w="19050" cap="flat" cmpd="sng">
                      <a:solidFill>
                        <a:srgbClr val="E06666"/>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tr-TR" b="1"/>
                        <a:t>UDP</a:t>
                      </a:r>
                      <a:endParaRPr b="1"/>
                    </a:p>
                  </a:txBody>
                  <a:tcPr marL="91425" marR="91425" marT="91425" marB="91425">
                    <a:lnL w="19050" cap="flat" cmpd="sng">
                      <a:solidFill>
                        <a:srgbClr val="E06666"/>
                      </a:solidFill>
                      <a:prstDash val="solid"/>
                      <a:round/>
                      <a:headEnd type="none" w="sm" len="sm"/>
                      <a:tailEnd type="none" w="sm" len="sm"/>
                    </a:lnL>
                    <a:lnR w="19050" cap="flat" cmpd="sng">
                      <a:solidFill>
                        <a:srgbClr val="E06666"/>
                      </a:solidFill>
                      <a:prstDash val="solid"/>
                      <a:round/>
                      <a:headEnd type="none" w="sm" len="sm"/>
                      <a:tailEnd type="none" w="sm" len="sm"/>
                    </a:lnR>
                    <a:lnT w="19050" cap="flat" cmpd="sng">
                      <a:solidFill>
                        <a:srgbClr val="E06666"/>
                      </a:solidFill>
                      <a:prstDash val="solid"/>
                      <a:round/>
                      <a:headEnd type="none" w="sm" len="sm"/>
                      <a:tailEnd type="none" w="sm" len="sm"/>
                    </a:lnT>
                    <a:lnB w="19050" cap="flat" cmpd="sng">
                      <a:solidFill>
                        <a:srgbClr val="E06666"/>
                      </a:solidFill>
                      <a:prstDash val="solid"/>
                      <a:round/>
                      <a:headEnd type="none" w="sm" len="sm"/>
                      <a:tailEnd type="none" w="sm" len="sm"/>
                    </a:lnB>
                    <a:solidFill>
                      <a:srgbClr val="F4CCCC"/>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tr-TR"/>
                        <a:t>Secure</a:t>
                      </a:r>
                      <a:endParaRPr/>
                    </a:p>
                  </a:txBody>
                  <a:tcPr marL="91425" marR="91425" marT="91425" marB="91425">
                    <a:lnL w="19050" cap="flat" cmpd="sng">
                      <a:solidFill>
                        <a:srgbClr val="E06666"/>
                      </a:solidFill>
                      <a:prstDash val="solid"/>
                      <a:round/>
                      <a:headEnd type="none" w="sm" len="sm"/>
                      <a:tailEnd type="none" w="sm" len="sm"/>
                    </a:lnL>
                    <a:lnR w="19050" cap="flat" cmpd="sng">
                      <a:solidFill>
                        <a:srgbClr val="E06666"/>
                      </a:solidFill>
                      <a:prstDash val="solid"/>
                      <a:round/>
                      <a:headEnd type="none" w="sm" len="sm"/>
                      <a:tailEnd type="none" w="sm" len="sm"/>
                    </a:lnR>
                    <a:lnT w="19050" cap="flat" cmpd="sng">
                      <a:solidFill>
                        <a:srgbClr val="E06666"/>
                      </a:solidFill>
                      <a:prstDash val="solid"/>
                      <a:round/>
                      <a:headEnd type="none" w="sm" len="sm"/>
                      <a:tailEnd type="none" w="sm" len="sm"/>
                    </a:lnT>
                    <a:lnB w="19050" cap="flat" cmpd="sng">
                      <a:solidFill>
                        <a:srgbClr val="E06666"/>
                      </a:solidFill>
                      <a:prstDash val="solid"/>
                      <a:round/>
                      <a:headEnd type="none" w="sm" len="sm"/>
                      <a:tailEnd type="none" w="sm" len="sm"/>
                    </a:lnB>
                  </a:tcPr>
                </a:tc>
                <a:tc>
                  <a:txBody>
                    <a:bodyPr/>
                    <a:lstStyle/>
                    <a:p>
                      <a:pPr marL="0" lvl="0" indent="0" algn="l" rtl="0">
                        <a:spcBef>
                          <a:spcPts val="0"/>
                        </a:spcBef>
                        <a:spcAft>
                          <a:spcPts val="0"/>
                        </a:spcAft>
                        <a:buNone/>
                      </a:pPr>
                      <a:r>
                        <a:rPr lang="tr-TR"/>
                        <a:t>Unsecure</a:t>
                      </a:r>
                      <a:endParaRPr/>
                    </a:p>
                  </a:txBody>
                  <a:tcPr marL="91425" marR="91425" marT="91425" marB="91425">
                    <a:lnL w="19050" cap="flat" cmpd="sng">
                      <a:solidFill>
                        <a:srgbClr val="E06666"/>
                      </a:solidFill>
                      <a:prstDash val="solid"/>
                      <a:round/>
                      <a:headEnd type="none" w="sm" len="sm"/>
                      <a:tailEnd type="none" w="sm" len="sm"/>
                    </a:lnL>
                    <a:lnR w="19050" cap="flat" cmpd="sng">
                      <a:solidFill>
                        <a:srgbClr val="E06666"/>
                      </a:solidFill>
                      <a:prstDash val="solid"/>
                      <a:round/>
                      <a:headEnd type="none" w="sm" len="sm"/>
                      <a:tailEnd type="none" w="sm" len="sm"/>
                    </a:lnR>
                    <a:lnT w="19050" cap="flat" cmpd="sng">
                      <a:solidFill>
                        <a:srgbClr val="E06666"/>
                      </a:solidFill>
                      <a:prstDash val="solid"/>
                      <a:round/>
                      <a:headEnd type="none" w="sm" len="sm"/>
                      <a:tailEnd type="none" w="sm" len="sm"/>
                    </a:lnT>
                    <a:lnB w="19050" cap="flat" cmpd="sng">
                      <a:solidFill>
                        <a:srgbClr val="E06666"/>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tr-TR"/>
                        <a:t>Connection-oriented</a:t>
                      </a:r>
                      <a:endParaRPr/>
                    </a:p>
                  </a:txBody>
                  <a:tcPr marL="91425" marR="91425" marT="91425" marB="91425">
                    <a:lnL w="19050" cap="flat" cmpd="sng">
                      <a:solidFill>
                        <a:srgbClr val="E06666"/>
                      </a:solidFill>
                      <a:prstDash val="solid"/>
                      <a:round/>
                      <a:headEnd type="none" w="sm" len="sm"/>
                      <a:tailEnd type="none" w="sm" len="sm"/>
                    </a:lnL>
                    <a:lnR w="19050" cap="flat" cmpd="sng">
                      <a:solidFill>
                        <a:srgbClr val="E06666"/>
                      </a:solidFill>
                      <a:prstDash val="solid"/>
                      <a:round/>
                      <a:headEnd type="none" w="sm" len="sm"/>
                      <a:tailEnd type="none" w="sm" len="sm"/>
                    </a:lnR>
                    <a:lnT w="19050" cap="flat" cmpd="sng">
                      <a:solidFill>
                        <a:srgbClr val="E06666"/>
                      </a:solidFill>
                      <a:prstDash val="solid"/>
                      <a:round/>
                      <a:headEnd type="none" w="sm" len="sm"/>
                      <a:tailEnd type="none" w="sm" len="sm"/>
                    </a:lnT>
                    <a:lnB w="19050" cap="flat" cmpd="sng">
                      <a:solidFill>
                        <a:srgbClr val="E06666"/>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tr-TR"/>
                        <a:t>Connectionless</a:t>
                      </a:r>
                      <a:endParaRPr/>
                    </a:p>
                  </a:txBody>
                  <a:tcPr marL="91425" marR="91425" marT="91425" marB="91425">
                    <a:lnL w="19050" cap="flat" cmpd="sng">
                      <a:solidFill>
                        <a:srgbClr val="E06666"/>
                      </a:solidFill>
                      <a:prstDash val="solid"/>
                      <a:round/>
                      <a:headEnd type="none" w="sm" len="sm"/>
                      <a:tailEnd type="none" w="sm" len="sm"/>
                    </a:lnL>
                    <a:lnR w="19050" cap="flat" cmpd="sng">
                      <a:solidFill>
                        <a:srgbClr val="E06666"/>
                      </a:solidFill>
                      <a:prstDash val="solid"/>
                      <a:round/>
                      <a:headEnd type="none" w="sm" len="sm"/>
                      <a:tailEnd type="none" w="sm" len="sm"/>
                    </a:lnR>
                    <a:lnT w="19050" cap="flat" cmpd="sng">
                      <a:solidFill>
                        <a:srgbClr val="E06666"/>
                      </a:solidFill>
                      <a:prstDash val="solid"/>
                      <a:round/>
                      <a:headEnd type="none" w="sm" len="sm"/>
                      <a:tailEnd type="none" w="sm" len="sm"/>
                    </a:lnT>
                    <a:lnB w="19050" cap="flat" cmpd="sng">
                      <a:solidFill>
                        <a:srgbClr val="E06666"/>
                      </a:solidFill>
                      <a:prstDash val="solid"/>
                      <a:round/>
                      <a:headEnd type="none" w="sm" len="sm"/>
                      <a:tailEnd type="none" w="sm" len="sm"/>
                    </a:lnB>
                    <a:solidFill>
                      <a:srgbClr val="F4CCCC"/>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tr-TR"/>
                        <a:t>Slow</a:t>
                      </a:r>
                      <a:endParaRPr/>
                    </a:p>
                  </a:txBody>
                  <a:tcPr marL="91425" marR="91425" marT="91425" marB="91425">
                    <a:lnL w="19050" cap="flat" cmpd="sng">
                      <a:solidFill>
                        <a:srgbClr val="E06666"/>
                      </a:solidFill>
                      <a:prstDash val="solid"/>
                      <a:round/>
                      <a:headEnd type="none" w="sm" len="sm"/>
                      <a:tailEnd type="none" w="sm" len="sm"/>
                    </a:lnL>
                    <a:lnR w="19050" cap="flat" cmpd="sng">
                      <a:solidFill>
                        <a:srgbClr val="E06666"/>
                      </a:solidFill>
                      <a:prstDash val="solid"/>
                      <a:round/>
                      <a:headEnd type="none" w="sm" len="sm"/>
                      <a:tailEnd type="none" w="sm" len="sm"/>
                    </a:lnR>
                    <a:lnT w="19050" cap="flat" cmpd="sng">
                      <a:solidFill>
                        <a:srgbClr val="E06666"/>
                      </a:solidFill>
                      <a:prstDash val="solid"/>
                      <a:round/>
                      <a:headEnd type="none" w="sm" len="sm"/>
                      <a:tailEnd type="none" w="sm" len="sm"/>
                    </a:lnT>
                    <a:lnB w="19050" cap="flat" cmpd="sng">
                      <a:solidFill>
                        <a:srgbClr val="E06666"/>
                      </a:solidFill>
                      <a:prstDash val="solid"/>
                      <a:round/>
                      <a:headEnd type="none" w="sm" len="sm"/>
                      <a:tailEnd type="none" w="sm" len="sm"/>
                    </a:lnB>
                  </a:tcPr>
                </a:tc>
                <a:tc>
                  <a:txBody>
                    <a:bodyPr/>
                    <a:lstStyle/>
                    <a:p>
                      <a:pPr marL="0" lvl="0" indent="0" algn="l" rtl="0">
                        <a:spcBef>
                          <a:spcPts val="0"/>
                        </a:spcBef>
                        <a:spcAft>
                          <a:spcPts val="0"/>
                        </a:spcAft>
                        <a:buNone/>
                      </a:pPr>
                      <a:r>
                        <a:rPr lang="tr-TR"/>
                        <a:t>Fast</a:t>
                      </a:r>
                      <a:endParaRPr/>
                    </a:p>
                  </a:txBody>
                  <a:tcPr marL="91425" marR="91425" marT="91425" marB="91425">
                    <a:lnL w="19050" cap="flat" cmpd="sng">
                      <a:solidFill>
                        <a:srgbClr val="E06666"/>
                      </a:solidFill>
                      <a:prstDash val="solid"/>
                      <a:round/>
                      <a:headEnd type="none" w="sm" len="sm"/>
                      <a:tailEnd type="none" w="sm" len="sm"/>
                    </a:lnL>
                    <a:lnR w="19050" cap="flat" cmpd="sng">
                      <a:solidFill>
                        <a:srgbClr val="E06666"/>
                      </a:solidFill>
                      <a:prstDash val="solid"/>
                      <a:round/>
                      <a:headEnd type="none" w="sm" len="sm"/>
                      <a:tailEnd type="none" w="sm" len="sm"/>
                    </a:lnR>
                    <a:lnT w="19050" cap="flat" cmpd="sng">
                      <a:solidFill>
                        <a:srgbClr val="E06666"/>
                      </a:solidFill>
                      <a:prstDash val="solid"/>
                      <a:round/>
                      <a:headEnd type="none" w="sm" len="sm"/>
                      <a:tailEnd type="none" w="sm" len="sm"/>
                    </a:lnT>
                    <a:lnB w="19050" cap="flat" cmpd="sng">
                      <a:solidFill>
                        <a:srgbClr val="E06666"/>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tr-TR"/>
                        <a:t>Guaranteed transmission</a:t>
                      </a:r>
                      <a:endParaRPr/>
                    </a:p>
                  </a:txBody>
                  <a:tcPr marL="91425" marR="91425" marT="91425" marB="91425">
                    <a:lnL w="19050" cap="flat" cmpd="sng">
                      <a:solidFill>
                        <a:srgbClr val="E06666"/>
                      </a:solidFill>
                      <a:prstDash val="solid"/>
                      <a:round/>
                      <a:headEnd type="none" w="sm" len="sm"/>
                      <a:tailEnd type="none" w="sm" len="sm"/>
                    </a:lnL>
                    <a:lnR w="19050" cap="flat" cmpd="sng">
                      <a:solidFill>
                        <a:srgbClr val="E06666"/>
                      </a:solidFill>
                      <a:prstDash val="solid"/>
                      <a:round/>
                      <a:headEnd type="none" w="sm" len="sm"/>
                      <a:tailEnd type="none" w="sm" len="sm"/>
                    </a:lnR>
                    <a:lnT w="19050" cap="flat" cmpd="sng">
                      <a:solidFill>
                        <a:srgbClr val="E06666"/>
                      </a:solidFill>
                      <a:prstDash val="solid"/>
                      <a:round/>
                      <a:headEnd type="none" w="sm" len="sm"/>
                      <a:tailEnd type="none" w="sm" len="sm"/>
                    </a:lnT>
                    <a:lnB w="19050" cap="flat" cmpd="sng">
                      <a:solidFill>
                        <a:srgbClr val="E06666"/>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tr-TR"/>
                        <a:t>No guarantee</a:t>
                      </a:r>
                      <a:endParaRPr/>
                    </a:p>
                  </a:txBody>
                  <a:tcPr marL="91425" marR="91425" marT="91425" marB="91425">
                    <a:lnL w="19050" cap="flat" cmpd="sng">
                      <a:solidFill>
                        <a:srgbClr val="E06666"/>
                      </a:solidFill>
                      <a:prstDash val="solid"/>
                      <a:round/>
                      <a:headEnd type="none" w="sm" len="sm"/>
                      <a:tailEnd type="none" w="sm" len="sm"/>
                    </a:lnL>
                    <a:lnR w="19050" cap="flat" cmpd="sng">
                      <a:solidFill>
                        <a:srgbClr val="E06666"/>
                      </a:solidFill>
                      <a:prstDash val="solid"/>
                      <a:round/>
                      <a:headEnd type="none" w="sm" len="sm"/>
                      <a:tailEnd type="none" w="sm" len="sm"/>
                    </a:lnR>
                    <a:lnT w="19050" cap="flat" cmpd="sng">
                      <a:solidFill>
                        <a:srgbClr val="E06666"/>
                      </a:solidFill>
                      <a:prstDash val="solid"/>
                      <a:round/>
                      <a:headEnd type="none" w="sm" len="sm"/>
                      <a:tailEnd type="none" w="sm" len="sm"/>
                    </a:lnT>
                    <a:lnB w="19050" cap="flat" cmpd="sng">
                      <a:solidFill>
                        <a:srgbClr val="E06666"/>
                      </a:solidFill>
                      <a:prstDash val="solid"/>
                      <a:round/>
                      <a:headEnd type="none" w="sm" len="sm"/>
                      <a:tailEnd type="none" w="sm" len="sm"/>
                    </a:lnB>
                    <a:solidFill>
                      <a:srgbClr val="F4CCCC"/>
                    </a:solidFill>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tr-TR"/>
                        <a:t>Flow control</a:t>
                      </a:r>
                      <a:endParaRPr/>
                    </a:p>
                  </a:txBody>
                  <a:tcPr marL="91425" marR="91425" marT="91425" marB="91425">
                    <a:lnL w="19050" cap="flat" cmpd="sng">
                      <a:solidFill>
                        <a:srgbClr val="E06666"/>
                      </a:solidFill>
                      <a:prstDash val="solid"/>
                      <a:round/>
                      <a:headEnd type="none" w="sm" len="sm"/>
                      <a:tailEnd type="none" w="sm" len="sm"/>
                    </a:lnL>
                    <a:lnR w="19050" cap="flat" cmpd="sng">
                      <a:solidFill>
                        <a:srgbClr val="E06666"/>
                      </a:solidFill>
                      <a:prstDash val="solid"/>
                      <a:round/>
                      <a:headEnd type="none" w="sm" len="sm"/>
                      <a:tailEnd type="none" w="sm" len="sm"/>
                    </a:lnR>
                    <a:lnT w="19050" cap="flat" cmpd="sng">
                      <a:solidFill>
                        <a:srgbClr val="E06666"/>
                      </a:solidFill>
                      <a:prstDash val="solid"/>
                      <a:round/>
                      <a:headEnd type="none" w="sm" len="sm"/>
                      <a:tailEnd type="none" w="sm" len="sm"/>
                    </a:lnT>
                    <a:lnB w="19050" cap="flat" cmpd="sng">
                      <a:solidFill>
                        <a:srgbClr val="E06666"/>
                      </a:solidFill>
                      <a:prstDash val="solid"/>
                      <a:round/>
                      <a:headEnd type="none" w="sm" len="sm"/>
                      <a:tailEnd type="none" w="sm" len="sm"/>
                    </a:lnB>
                  </a:tcPr>
                </a:tc>
                <a:tc>
                  <a:txBody>
                    <a:bodyPr/>
                    <a:lstStyle/>
                    <a:p>
                      <a:pPr marL="0" lvl="0" indent="0" algn="l" rtl="0">
                        <a:spcBef>
                          <a:spcPts val="0"/>
                        </a:spcBef>
                        <a:spcAft>
                          <a:spcPts val="0"/>
                        </a:spcAft>
                        <a:buNone/>
                      </a:pPr>
                      <a:r>
                        <a:rPr lang="tr-TR"/>
                        <a:t>No flow control</a:t>
                      </a:r>
                      <a:endParaRPr/>
                    </a:p>
                  </a:txBody>
                  <a:tcPr marL="91425" marR="91425" marT="91425" marB="91425">
                    <a:lnL w="19050" cap="flat" cmpd="sng">
                      <a:solidFill>
                        <a:srgbClr val="E06666"/>
                      </a:solidFill>
                      <a:prstDash val="solid"/>
                      <a:round/>
                      <a:headEnd type="none" w="sm" len="sm"/>
                      <a:tailEnd type="none" w="sm" len="sm"/>
                    </a:lnL>
                    <a:lnR w="19050" cap="flat" cmpd="sng">
                      <a:solidFill>
                        <a:srgbClr val="E06666"/>
                      </a:solidFill>
                      <a:prstDash val="solid"/>
                      <a:round/>
                      <a:headEnd type="none" w="sm" len="sm"/>
                      <a:tailEnd type="none" w="sm" len="sm"/>
                    </a:lnR>
                    <a:lnT w="19050" cap="flat" cmpd="sng">
                      <a:solidFill>
                        <a:srgbClr val="E06666"/>
                      </a:solidFill>
                      <a:prstDash val="solid"/>
                      <a:round/>
                      <a:headEnd type="none" w="sm" len="sm"/>
                      <a:tailEnd type="none" w="sm" len="sm"/>
                    </a:lnT>
                    <a:lnB w="19050" cap="flat" cmpd="sng">
                      <a:solidFill>
                        <a:srgbClr val="E06666"/>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tr-TR"/>
                        <a:t>Reliable</a:t>
                      </a:r>
                      <a:endParaRPr/>
                    </a:p>
                  </a:txBody>
                  <a:tcPr marL="91425" marR="91425" marT="91425" marB="91425">
                    <a:lnL w="19050" cap="flat" cmpd="sng">
                      <a:solidFill>
                        <a:srgbClr val="E06666"/>
                      </a:solidFill>
                      <a:prstDash val="solid"/>
                      <a:round/>
                      <a:headEnd type="none" w="sm" len="sm"/>
                      <a:tailEnd type="none" w="sm" len="sm"/>
                    </a:lnL>
                    <a:lnR w="19050" cap="flat" cmpd="sng">
                      <a:solidFill>
                        <a:srgbClr val="E06666"/>
                      </a:solidFill>
                      <a:prstDash val="solid"/>
                      <a:round/>
                      <a:headEnd type="none" w="sm" len="sm"/>
                      <a:tailEnd type="none" w="sm" len="sm"/>
                    </a:lnR>
                    <a:lnT w="19050" cap="flat" cmpd="sng">
                      <a:solidFill>
                        <a:srgbClr val="E06666"/>
                      </a:solidFill>
                      <a:prstDash val="solid"/>
                      <a:round/>
                      <a:headEnd type="none" w="sm" len="sm"/>
                      <a:tailEnd type="none" w="sm" len="sm"/>
                    </a:lnT>
                    <a:lnB w="19050" cap="flat" cmpd="sng">
                      <a:solidFill>
                        <a:srgbClr val="E06666"/>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tr-TR"/>
                        <a:t>Unreliable</a:t>
                      </a:r>
                      <a:endParaRPr/>
                    </a:p>
                  </a:txBody>
                  <a:tcPr marL="91425" marR="91425" marT="91425" marB="91425">
                    <a:lnL w="19050" cap="flat" cmpd="sng">
                      <a:solidFill>
                        <a:srgbClr val="E06666"/>
                      </a:solidFill>
                      <a:prstDash val="solid"/>
                      <a:round/>
                      <a:headEnd type="none" w="sm" len="sm"/>
                      <a:tailEnd type="none" w="sm" len="sm"/>
                    </a:lnL>
                    <a:lnR w="19050" cap="flat" cmpd="sng">
                      <a:solidFill>
                        <a:srgbClr val="E06666"/>
                      </a:solidFill>
                      <a:prstDash val="solid"/>
                      <a:round/>
                      <a:headEnd type="none" w="sm" len="sm"/>
                      <a:tailEnd type="none" w="sm" len="sm"/>
                    </a:lnR>
                    <a:lnT w="19050" cap="flat" cmpd="sng">
                      <a:solidFill>
                        <a:srgbClr val="E06666"/>
                      </a:solidFill>
                      <a:prstDash val="solid"/>
                      <a:round/>
                      <a:headEnd type="none" w="sm" len="sm"/>
                      <a:tailEnd type="none" w="sm" len="sm"/>
                    </a:lnT>
                    <a:lnB w="19050" cap="flat" cmpd="sng">
                      <a:solidFill>
                        <a:srgbClr val="E06666"/>
                      </a:solidFill>
                      <a:prstDash val="solid"/>
                      <a:round/>
                      <a:headEnd type="none" w="sm" len="sm"/>
                      <a:tailEnd type="none" w="sm" len="sm"/>
                    </a:lnB>
                    <a:solidFill>
                      <a:srgbClr val="F4CCCC"/>
                    </a:solidFill>
                  </a:tcPr>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tr-TR"/>
                        <a:t>Virtual circuit</a:t>
                      </a:r>
                      <a:endParaRPr/>
                    </a:p>
                  </a:txBody>
                  <a:tcPr marL="91425" marR="91425" marT="91425" marB="91425">
                    <a:lnL w="19050" cap="flat" cmpd="sng">
                      <a:solidFill>
                        <a:srgbClr val="E06666"/>
                      </a:solidFill>
                      <a:prstDash val="solid"/>
                      <a:round/>
                      <a:headEnd type="none" w="sm" len="sm"/>
                      <a:tailEnd type="none" w="sm" len="sm"/>
                    </a:lnL>
                    <a:lnR w="19050" cap="flat" cmpd="sng">
                      <a:solidFill>
                        <a:srgbClr val="E06666"/>
                      </a:solidFill>
                      <a:prstDash val="solid"/>
                      <a:round/>
                      <a:headEnd type="none" w="sm" len="sm"/>
                      <a:tailEnd type="none" w="sm" len="sm"/>
                    </a:lnR>
                    <a:lnT w="19050" cap="flat" cmpd="sng">
                      <a:solidFill>
                        <a:srgbClr val="E06666"/>
                      </a:solidFill>
                      <a:prstDash val="solid"/>
                      <a:round/>
                      <a:headEnd type="none" w="sm" len="sm"/>
                      <a:tailEnd type="none" w="sm" len="sm"/>
                    </a:lnT>
                    <a:lnB w="19050" cap="flat" cmpd="sng">
                      <a:solidFill>
                        <a:srgbClr val="E06666"/>
                      </a:solidFill>
                      <a:prstDash val="solid"/>
                      <a:round/>
                      <a:headEnd type="none" w="sm" len="sm"/>
                      <a:tailEnd type="none" w="sm" len="sm"/>
                    </a:lnB>
                  </a:tcPr>
                </a:tc>
                <a:tc>
                  <a:txBody>
                    <a:bodyPr/>
                    <a:lstStyle/>
                    <a:p>
                      <a:pPr marL="0" lvl="0" indent="0" algn="l" rtl="0">
                        <a:spcBef>
                          <a:spcPts val="0"/>
                        </a:spcBef>
                        <a:spcAft>
                          <a:spcPts val="0"/>
                        </a:spcAft>
                        <a:buNone/>
                      </a:pPr>
                      <a:r>
                        <a:rPr lang="tr-TR"/>
                        <a:t>No virtual circuit</a:t>
                      </a:r>
                      <a:endParaRPr/>
                    </a:p>
                  </a:txBody>
                  <a:tcPr marL="91425" marR="91425" marT="91425" marB="91425">
                    <a:lnL w="19050" cap="flat" cmpd="sng">
                      <a:solidFill>
                        <a:srgbClr val="E06666"/>
                      </a:solidFill>
                      <a:prstDash val="solid"/>
                      <a:round/>
                      <a:headEnd type="none" w="sm" len="sm"/>
                      <a:tailEnd type="none" w="sm" len="sm"/>
                    </a:lnL>
                    <a:lnR w="19050" cap="flat" cmpd="sng">
                      <a:solidFill>
                        <a:srgbClr val="E06666"/>
                      </a:solidFill>
                      <a:prstDash val="solid"/>
                      <a:round/>
                      <a:headEnd type="none" w="sm" len="sm"/>
                      <a:tailEnd type="none" w="sm" len="sm"/>
                    </a:lnR>
                    <a:lnT w="19050" cap="flat" cmpd="sng">
                      <a:solidFill>
                        <a:srgbClr val="E06666"/>
                      </a:solidFill>
                      <a:prstDash val="solid"/>
                      <a:round/>
                      <a:headEnd type="none" w="sm" len="sm"/>
                      <a:tailEnd type="none" w="sm" len="sm"/>
                    </a:lnT>
                    <a:lnB w="19050" cap="flat" cmpd="sng">
                      <a:solidFill>
                        <a:srgbClr val="E06666"/>
                      </a:solidFill>
                      <a:prstDash val="solid"/>
                      <a:round/>
                      <a:headEnd type="none" w="sm" len="sm"/>
                      <a:tailEnd type="none" w="sm" len="sm"/>
                    </a:lnB>
                  </a:tcPr>
                </a:tc>
                <a:extLst>
                  <a:ext uri="{0D108BD9-81ED-4DB2-BD59-A6C34878D82A}">
                    <a16:rowId xmlns:a16="http://schemas.microsoft.com/office/drawing/2014/main" val="10007"/>
                  </a:ext>
                </a:extLst>
              </a:tr>
              <a:tr h="381000">
                <a:tc>
                  <a:txBody>
                    <a:bodyPr/>
                    <a:lstStyle/>
                    <a:p>
                      <a:pPr marL="0" lvl="0" indent="0" algn="l" rtl="0">
                        <a:spcBef>
                          <a:spcPts val="0"/>
                        </a:spcBef>
                        <a:spcAft>
                          <a:spcPts val="0"/>
                        </a:spcAft>
                        <a:buNone/>
                      </a:pPr>
                      <a:r>
                        <a:rPr lang="tr-TR"/>
                        <a:t>Acknowledgement	</a:t>
                      </a:r>
                      <a:endParaRPr/>
                    </a:p>
                  </a:txBody>
                  <a:tcPr marL="91425" marR="91425" marT="91425" marB="91425">
                    <a:lnL w="19050" cap="flat" cmpd="sng">
                      <a:solidFill>
                        <a:srgbClr val="E06666"/>
                      </a:solidFill>
                      <a:prstDash val="solid"/>
                      <a:round/>
                      <a:headEnd type="none" w="sm" len="sm"/>
                      <a:tailEnd type="none" w="sm" len="sm"/>
                    </a:lnL>
                    <a:lnR w="19050" cap="flat" cmpd="sng">
                      <a:solidFill>
                        <a:srgbClr val="E06666"/>
                      </a:solidFill>
                      <a:prstDash val="solid"/>
                      <a:round/>
                      <a:headEnd type="none" w="sm" len="sm"/>
                      <a:tailEnd type="none" w="sm" len="sm"/>
                    </a:lnR>
                    <a:lnT w="19050" cap="flat" cmpd="sng">
                      <a:solidFill>
                        <a:srgbClr val="E06666"/>
                      </a:solidFill>
                      <a:prstDash val="solid"/>
                      <a:round/>
                      <a:headEnd type="none" w="sm" len="sm"/>
                      <a:tailEnd type="none" w="sm" len="sm"/>
                    </a:lnT>
                    <a:lnB w="19050" cap="flat" cmpd="sng">
                      <a:solidFill>
                        <a:srgbClr val="E06666"/>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tr-TR"/>
                        <a:t>No acknowledgement</a:t>
                      </a:r>
                      <a:endParaRPr/>
                    </a:p>
                  </a:txBody>
                  <a:tcPr marL="91425" marR="91425" marT="91425" marB="91425">
                    <a:lnL w="19050" cap="flat" cmpd="sng">
                      <a:solidFill>
                        <a:srgbClr val="E06666"/>
                      </a:solidFill>
                      <a:prstDash val="solid"/>
                      <a:round/>
                      <a:headEnd type="none" w="sm" len="sm"/>
                      <a:tailEnd type="none" w="sm" len="sm"/>
                    </a:lnL>
                    <a:lnR w="19050" cap="flat" cmpd="sng">
                      <a:solidFill>
                        <a:srgbClr val="E06666"/>
                      </a:solidFill>
                      <a:prstDash val="solid"/>
                      <a:round/>
                      <a:headEnd type="none" w="sm" len="sm"/>
                      <a:tailEnd type="none" w="sm" len="sm"/>
                    </a:lnR>
                    <a:lnT w="19050" cap="flat" cmpd="sng">
                      <a:solidFill>
                        <a:srgbClr val="E06666"/>
                      </a:solidFill>
                      <a:prstDash val="solid"/>
                      <a:round/>
                      <a:headEnd type="none" w="sm" len="sm"/>
                      <a:tailEnd type="none" w="sm" len="sm"/>
                    </a:lnT>
                    <a:lnB w="19050" cap="flat" cmpd="sng">
                      <a:solidFill>
                        <a:srgbClr val="E06666"/>
                      </a:solidFill>
                      <a:prstDash val="solid"/>
                      <a:round/>
                      <a:headEnd type="none" w="sm" len="sm"/>
                      <a:tailEnd type="none" w="sm" len="sm"/>
                    </a:lnB>
                    <a:solidFill>
                      <a:srgbClr val="F4CCCC"/>
                    </a:solidFill>
                  </a:tcPr>
                </a:tc>
                <a:extLst>
                  <a:ext uri="{0D108BD9-81ED-4DB2-BD59-A6C34878D82A}">
                    <a16:rowId xmlns:a16="http://schemas.microsoft.com/office/drawing/2014/main" val="10008"/>
                  </a:ext>
                </a:extLst>
              </a:tr>
              <a:tr h="381000">
                <a:tc>
                  <a:txBody>
                    <a:bodyPr/>
                    <a:lstStyle/>
                    <a:p>
                      <a:pPr marL="0" lvl="0" indent="0" algn="l" rtl="0">
                        <a:spcBef>
                          <a:spcPts val="0"/>
                        </a:spcBef>
                        <a:spcAft>
                          <a:spcPts val="0"/>
                        </a:spcAft>
                        <a:buNone/>
                      </a:pPr>
                      <a:r>
                        <a:rPr lang="tr-TR"/>
                        <a:t>20 bytes header</a:t>
                      </a:r>
                      <a:endParaRPr/>
                    </a:p>
                  </a:txBody>
                  <a:tcPr marL="91425" marR="91425" marT="91425" marB="91425">
                    <a:lnL w="19050" cap="flat" cmpd="sng">
                      <a:solidFill>
                        <a:srgbClr val="E06666"/>
                      </a:solidFill>
                      <a:prstDash val="solid"/>
                      <a:round/>
                      <a:headEnd type="none" w="sm" len="sm"/>
                      <a:tailEnd type="none" w="sm" len="sm"/>
                    </a:lnL>
                    <a:lnR w="19050" cap="flat" cmpd="sng">
                      <a:solidFill>
                        <a:srgbClr val="E06666"/>
                      </a:solidFill>
                      <a:prstDash val="solid"/>
                      <a:round/>
                      <a:headEnd type="none" w="sm" len="sm"/>
                      <a:tailEnd type="none" w="sm" len="sm"/>
                    </a:lnR>
                    <a:lnT w="19050" cap="flat" cmpd="sng">
                      <a:solidFill>
                        <a:srgbClr val="E06666"/>
                      </a:solidFill>
                      <a:prstDash val="solid"/>
                      <a:round/>
                      <a:headEnd type="none" w="sm" len="sm"/>
                      <a:tailEnd type="none" w="sm" len="sm"/>
                    </a:lnT>
                    <a:lnB w="19050" cap="flat" cmpd="sng">
                      <a:solidFill>
                        <a:srgbClr val="E06666"/>
                      </a:solidFill>
                      <a:prstDash val="solid"/>
                      <a:round/>
                      <a:headEnd type="none" w="sm" len="sm"/>
                      <a:tailEnd type="none" w="sm" len="sm"/>
                    </a:lnB>
                  </a:tcPr>
                </a:tc>
                <a:tc>
                  <a:txBody>
                    <a:bodyPr/>
                    <a:lstStyle/>
                    <a:p>
                      <a:pPr marL="0" lvl="0" indent="0" algn="l" rtl="0">
                        <a:spcBef>
                          <a:spcPts val="0"/>
                        </a:spcBef>
                        <a:spcAft>
                          <a:spcPts val="0"/>
                        </a:spcAft>
                        <a:buNone/>
                      </a:pPr>
                      <a:r>
                        <a:rPr lang="tr-TR"/>
                        <a:t>8 bytes header</a:t>
                      </a:r>
                      <a:endParaRPr/>
                    </a:p>
                  </a:txBody>
                  <a:tcPr marL="91425" marR="91425" marT="91425" marB="91425">
                    <a:lnL w="19050" cap="flat" cmpd="sng">
                      <a:solidFill>
                        <a:srgbClr val="E06666"/>
                      </a:solidFill>
                      <a:prstDash val="solid"/>
                      <a:round/>
                      <a:headEnd type="none" w="sm" len="sm"/>
                      <a:tailEnd type="none" w="sm" len="sm"/>
                    </a:lnL>
                    <a:lnR w="19050" cap="flat" cmpd="sng">
                      <a:solidFill>
                        <a:srgbClr val="E06666"/>
                      </a:solidFill>
                      <a:prstDash val="solid"/>
                      <a:round/>
                      <a:headEnd type="none" w="sm" len="sm"/>
                      <a:tailEnd type="none" w="sm" len="sm"/>
                    </a:lnR>
                    <a:lnT w="19050" cap="flat" cmpd="sng">
                      <a:solidFill>
                        <a:srgbClr val="E06666"/>
                      </a:solidFill>
                      <a:prstDash val="solid"/>
                      <a:round/>
                      <a:headEnd type="none" w="sm" len="sm"/>
                      <a:tailEnd type="none" w="sm" len="sm"/>
                    </a:lnT>
                    <a:lnB w="19050" cap="flat" cmpd="sng">
                      <a:solidFill>
                        <a:srgbClr val="E06666"/>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028053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33"/>
          <p:cNvSpPr txBox="1">
            <a:spLocks noGrp="1"/>
          </p:cNvSpPr>
          <p:nvPr>
            <p:ph type="ctrTitle"/>
          </p:nvPr>
        </p:nvSpPr>
        <p:spPr>
          <a:xfrm>
            <a:off x="1018750" y="2339989"/>
            <a:ext cx="7904700" cy="11598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tr-TR" sz="4000">
                <a:solidFill>
                  <a:srgbClr val="741B47"/>
                </a:solidFill>
                <a:latin typeface="Raleway Medium"/>
                <a:ea typeface="Raleway Medium"/>
                <a:cs typeface="Raleway Medium"/>
                <a:sym typeface="Raleway Medium"/>
              </a:rPr>
              <a:t>The Internet Layer Protocols</a:t>
            </a:r>
            <a:endParaRPr sz="4000">
              <a:solidFill>
                <a:srgbClr val="741B47"/>
              </a:solidFill>
              <a:latin typeface="Raleway Medium"/>
              <a:ea typeface="Raleway Medium"/>
              <a:cs typeface="Raleway Medium"/>
              <a:sym typeface="Raleway Medium"/>
            </a:endParaRPr>
          </a:p>
        </p:txBody>
      </p:sp>
      <p:sp>
        <p:nvSpPr>
          <p:cNvPr id="505" name="Google Shape;505;p33"/>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tr-TR" sz="3600" b="0" i="0" u="none" strike="noStrike" kern="0" cap="none" spc="0" normalizeH="0" baseline="0" noProof="0">
                <a:ln>
                  <a:noFill/>
                </a:ln>
                <a:solidFill>
                  <a:srgbClr val="FFFFFF"/>
                </a:solidFill>
                <a:effectLst/>
                <a:uLnTx/>
                <a:uFillTx/>
                <a:latin typeface="Raleway Medium"/>
                <a:ea typeface="Raleway Medium"/>
                <a:cs typeface="Raleway Medium"/>
                <a:sym typeface="Raleway Medium"/>
              </a:rPr>
              <a:t>5</a:t>
            </a:r>
            <a:endParaRPr kumimoji="0" sz="3600" b="0" i="0" u="none" strike="noStrike" kern="0" cap="none" spc="0" normalizeH="0" baseline="0" noProof="0">
              <a:ln>
                <a:noFill/>
              </a:ln>
              <a:solidFill>
                <a:srgbClr val="FFFFFF"/>
              </a:solidFill>
              <a:effectLst/>
              <a:uLnTx/>
              <a:uFillTx/>
              <a:latin typeface="Raleway Medium"/>
              <a:ea typeface="Raleway Medium"/>
              <a:cs typeface="Raleway Medium"/>
              <a:sym typeface="Raleway Medium"/>
            </a:endParaRPr>
          </a:p>
        </p:txBody>
      </p:sp>
      <p:sp>
        <p:nvSpPr>
          <p:cNvPr id="506" name="Google Shape;506;p33"/>
          <p:cNvSpPr txBox="1">
            <a:spLocks noGrp="1"/>
          </p:cNvSpPr>
          <p:nvPr>
            <p:ph type="subTitle" idx="1"/>
          </p:nvPr>
        </p:nvSpPr>
        <p:spPr>
          <a:xfrm>
            <a:off x="1085850" y="2921775"/>
            <a:ext cx="6965400" cy="3837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0"/>
              </a:spcBef>
              <a:spcAft>
                <a:spcPts val="0"/>
              </a:spcAft>
              <a:buNone/>
            </a:pPr>
            <a:endParaRPr sz="1800"/>
          </a:p>
          <a:p>
            <a:pPr marL="0" lvl="0" indent="0" algn="l" rtl="0">
              <a:lnSpc>
                <a:spcPct val="110000"/>
              </a:lnSpc>
              <a:spcBef>
                <a:spcPts val="0"/>
              </a:spcBef>
              <a:spcAft>
                <a:spcPts val="0"/>
              </a:spcAft>
              <a:buNone/>
            </a:pPr>
            <a:endParaRPr sz="1800"/>
          </a:p>
          <a:p>
            <a:pPr marL="0" lvl="0" indent="0" algn="l" rtl="0">
              <a:lnSpc>
                <a:spcPct val="110000"/>
              </a:lnSpc>
              <a:spcBef>
                <a:spcPts val="0"/>
              </a:spcBef>
              <a:spcAft>
                <a:spcPts val="0"/>
              </a:spcAft>
              <a:buNone/>
            </a:pPr>
            <a:endParaRPr sz="1800"/>
          </a:p>
          <a:p>
            <a:pPr marL="0" lvl="0" indent="0" algn="l" rtl="0">
              <a:lnSpc>
                <a:spcPct val="110000"/>
              </a:lnSpc>
              <a:spcBef>
                <a:spcPts val="0"/>
              </a:spcBef>
              <a:spcAft>
                <a:spcPts val="0"/>
              </a:spcAft>
              <a:buSzPts val="1800"/>
              <a:buNone/>
            </a:pPr>
            <a:endParaRPr sz="1800"/>
          </a:p>
        </p:txBody>
      </p:sp>
    </p:spTree>
    <p:extLst>
      <p:ext uri="{BB962C8B-B14F-4D97-AF65-F5344CB8AC3E}">
        <p14:creationId xmlns:p14="http://schemas.microsoft.com/office/powerpoint/2010/main" val="1079217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34"/>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tr-TR" sz="1200" b="1" i="0" u="none" strike="noStrike" kern="0" cap="none" spc="0" normalizeH="0" baseline="0" noProof="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15</a:t>
            </a:fld>
            <a:endParaRPr kumimoji="0" sz="1200" b="1" i="0" u="none" strike="noStrike" kern="0" cap="none" spc="0" normalizeH="0" baseline="0" noProof="0">
              <a:ln>
                <a:noFill/>
              </a:ln>
              <a:solidFill>
                <a:srgbClr val="FFFFFF"/>
              </a:solidFill>
              <a:effectLst/>
              <a:uLnTx/>
              <a:uFillTx/>
              <a:latin typeface="Barlow Light"/>
              <a:sym typeface="Barlow Light"/>
            </a:endParaRPr>
          </a:p>
        </p:txBody>
      </p:sp>
      <p:sp>
        <p:nvSpPr>
          <p:cNvPr id="512" name="Google Shape;512;p34"/>
          <p:cNvSpPr txBox="1">
            <a:spLocks noGrp="1"/>
          </p:cNvSpPr>
          <p:nvPr>
            <p:ph type="title"/>
          </p:nvPr>
        </p:nvSpPr>
        <p:spPr>
          <a:xfrm>
            <a:off x="431800" y="173800"/>
            <a:ext cx="85398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The Internet Layer Protocols</a:t>
            </a: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None/>
            </a:pP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SzPts val="4800"/>
              <a:buNone/>
            </a:pPr>
            <a:endParaRPr sz="3400">
              <a:solidFill>
                <a:srgbClr val="741B47"/>
              </a:solidFill>
              <a:latin typeface="Raleway Medium"/>
              <a:ea typeface="Raleway Medium"/>
              <a:cs typeface="Raleway Medium"/>
              <a:sym typeface="Raleway Medium"/>
            </a:endParaRPr>
          </a:p>
        </p:txBody>
      </p:sp>
      <p:sp>
        <p:nvSpPr>
          <p:cNvPr id="513" name="Google Shape;513;p34"/>
          <p:cNvSpPr txBox="1"/>
          <p:nvPr/>
        </p:nvSpPr>
        <p:spPr>
          <a:xfrm>
            <a:off x="152550" y="662750"/>
            <a:ext cx="8838900" cy="3372000"/>
          </a:xfrm>
          <a:prstGeom prst="rect">
            <a:avLst/>
          </a:prstGeom>
          <a:solidFill>
            <a:srgbClr val="FFFFFF"/>
          </a:solidFill>
          <a:ln>
            <a:noFill/>
          </a:ln>
        </p:spPr>
        <p:txBody>
          <a:bodyPr spcFirstLastPara="1" wrap="square" lIns="91425" tIns="91425" rIns="91425" bIns="91425" anchor="t" anchorCtr="0">
            <a:noAutofit/>
          </a:bodyPr>
          <a:lstStyle/>
          <a:p>
            <a:pPr marL="457200" marR="0" lvl="0" indent="-368300" algn="l" defTabSz="914400" rtl="0" eaLnBrk="1" fontAlgn="auto" latinLnBrk="0" hangingPunct="1">
              <a:lnSpc>
                <a:spcPct val="100000"/>
              </a:lnSpc>
              <a:spcBef>
                <a:spcPts val="0"/>
              </a:spcBef>
              <a:spcAft>
                <a:spcPts val="0"/>
              </a:spcAft>
              <a:buClr>
                <a:srgbClr val="000000"/>
              </a:buClr>
              <a:buSzPts val="2200"/>
              <a:buFont typeface="Raleway"/>
              <a:buChar char="●"/>
              <a:tabLst/>
              <a:defRPr/>
            </a:pPr>
            <a:r>
              <a:rPr kumimoji="0" lang="tr-TR" sz="2200" b="0" i="0" u="none" strike="noStrike" kern="0" cap="none" spc="0" normalizeH="0" baseline="0" noProof="0">
                <a:ln>
                  <a:noFill/>
                </a:ln>
                <a:solidFill>
                  <a:srgbClr val="000000"/>
                </a:solidFill>
                <a:effectLst/>
                <a:uLnTx/>
                <a:uFillTx/>
                <a:latin typeface="Raleway"/>
                <a:ea typeface="Raleway"/>
                <a:cs typeface="Raleway"/>
                <a:sym typeface="Raleway"/>
              </a:rPr>
              <a:t>Main functions: routing and providing a single network interface to upper layers</a:t>
            </a:r>
            <a:endParaRPr kumimoji="0" sz="2200" b="0" i="0" u="none" strike="noStrike" kern="0" cap="none" spc="0" normalizeH="0" baseline="0" noProof="0">
              <a:ln>
                <a:noFill/>
              </a:ln>
              <a:solidFill>
                <a:srgbClr val="000000"/>
              </a:solidFill>
              <a:effectLst/>
              <a:uLnTx/>
              <a:uFillTx/>
              <a:latin typeface="Raleway"/>
              <a:ea typeface="Raleway"/>
              <a:cs typeface="Raleway"/>
              <a:sym typeface="Raleway"/>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200" b="0" i="0" u="none" strike="noStrike" kern="0" cap="none" spc="0" normalizeH="0" baseline="0" noProof="0">
              <a:ln>
                <a:noFill/>
              </a:ln>
              <a:solidFill>
                <a:srgbClr val="000000"/>
              </a:solidFill>
              <a:effectLst/>
              <a:uLnTx/>
              <a:uFillTx/>
              <a:latin typeface="Raleway"/>
              <a:ea typeface="Raleway"/>
              <a:cs typeface="Raleway"/>
              <a:sym typeface="Raleway"/>
            </a:endParaRPr>
          </a:p>
          <a:p>
            <a:pPr marL="457200" marR="0" lvl="0" indent="-368300" algn="l" defTabSz="914400" rtl="0" eaLnBrk="1" fontAlgn="auto" latinLnBrk="0" hangingPunct="1">
              <a:lnSpc>
                <a:spcPct val="100000"/>
              </a:lnSpc>
              <a:spcBef>
                <a:spcPts val="0"/>
              </a:spcBef>
              <a:spcAft>
                <a:spcPts val="0"/>
              </a:spcAft>
              <a:buClr>
                <a:srgbClr val="000000"/>
              </a:buClr>
              <a:buSzPts val="2200"/>
              <a:buFont typeface="Raleway"/>
              <a:buChar char="●"/>
              <a:tabLst/>
              <a:defRPr/>
            </a:pPr>
            <a:r>
              <a:rPr kumimoji="0" lang="tr-TR" sz="2200" b="0" i="0" u="none" strike="noStrike" kern="0" cap="none" spc="0" normalizeH="0" baseline="0" noProof="0">
                <a:ln>
                  <a:noFill/>
                </a:ln>
                <a:solidFill>
                  <a:srgbClr val="000000"/>
                </a:solidFill>
                <a:effectLst/>
                <a:uLnTx/>
                <a:uFillTx/>
                <a:latin typeface="Raleway"/>
                <a:ea typeface="Raleway"/>
                <a:cs typeface="Raleway"/>
                <a:sym typeface="Raleway"/>
              </a:rPr>
              <a:t>Main protocols:</a:t>
            </a:r>
            <a:endParaRPr kumimoji="0" sz="2200" b="0" i="0" u="none" strike="noStrike" kern="0" cap="none" spc="0" normalizeH="0" baseline="0" noProof="0">
              <a:ln>
                <a:noFill/>
              </a:ln>
              <a:solidFill>
                <a:srgbClr val="000000"/>
              </a:solidFill>
              <a:effectLst/>
              <a:uLnTx/>
              <a:uFillTx/>
              <a:latin typeface="Raleway"/>
              <a:ea typeface="Raleway"/>
              <a:cs typeface="Raleway"/>
              <a:sym typeface="Raleway"/>
            </a:endParaRPr>
          </a:p>
          <a:p>
            <a:pPr marL="914400" marR="0" lvl="1" indent="-368300" algn="l" defTabSz="914400" rtl="0" eaLnBrk="1" fontAlgn="auto" latinLnBrk="0" hangingPunct="1">
              <a:lnSpc>
                <a:spcPct val="100000"/>
              </a:lnSpc>
              <a:spcBef>
                <a:spcPts val="0"/>
              </a:spcBef>
              <a:spcAft>
                <a:spcPts val="0"/>
              </a:spcAft>
              <a:buClr>
                <a:srgbClr val="000000"/>
              </a:buClr>
              <a:buSzPts val="2200"/>
              <a:buFont typeface="Raleway"/>
              <a:buChar char="○"/>
              <a:tabLst/>
              <a:defRPr/>
            </a:pPr>
            <a:r>
              <a:rPr kumimoji="0" lang="tr-TR" sz="2200" b="0" i="0" u="none" strike="noStrike" kern="0" cap="none" spc="0" normalizeH="0" baseline="0" noProof="0">
                <a:ln>
                  <a:noFill/>
                </a:ln>
                <a:solidFill>
                  <a:srgbClr val="000000"/>
                </a:solidFill>
                <a:effectLst/>
                <a:uLnTx/>
                <a:uFillTx/>
                <a:latin typeface="Raleway"/>
                <a:ea typeface="Raleway"/>
                <a:cs typeface="Raleway"/>
                <a:sym typeface="Raleway"/>
              </a:rPr>
              <a:t>Internet Protocol (IP)</a:t>
            </a:r>
            <a:endParaRPr kumimoji="0" sz="2200" b="0" i="0" u="none" strike="noStrike" kern="0" cap="none" spc="0" normalizeH="0" baseline="0" noProof="0">
              <a:ln>
                <a:noFill/>
              </a:ln>
              <a:solidFill>
                <a:srgbClr val="000000"/>
              </a:solidFill>
              <a:effectLst/>
              <a:uLnTx/>
              <a:uFillTx/>
              <a:latin typeface="Raleway"/>
              <a:ea typeface="Raleway"/>
              <a:cs typeface="Raleway"/>
              <a:sym typeface="Raleway"/>
            </a:endParaRPr>
          </a:p>
          <a:p>
            <a:pPr marL="914400" marR="0" lvl="1" indent="-368300" algn="l" defTabSz="914400" rtl="0" eaLnBrk="1" fontAlgn="auto" latinLnBrk="0" hangingPunct="1">
              <a:lnSpc>
                <a:spcPct val="100000"/>
              </a:lnSpc>
              <a:spcBef>
                <a:spcPts val="0"/>
              </a:spcBef>
              <a:spcAft>
                <a:spcPts val="0"/>
              </a:spcAft>
              <a:buClr>
                <a:srgbClr val="000000"/>
              </a:buClr>
              <a:buSzPts val="2200"/>
              <a:buFont typeface="Raleway"/>
              <a:buChar char="○"/>
              <a:tabLst/>
              <a:defRPr/>
            </a:pPr>
            <a:r>
              <a:rPr kumimoji="0" lang="tr-TR" sz="2200" b="0" i="0" u="none" strike="noStrike" kern="0" cap="none" spc="0" normalizeH="0" baseline="0" noProof="0">
                <a:ln>
                  <a:noFill/>
                </a:ln>
                <a:solidFill>
                  <a:srgbClr val="000000"/>
                </a:solidFill>
                <a:effectLst/>
                <a:uLnTx/>
                <a:uFillTx/>
                <a:latin typeface="Raleway"/>
                <a:ea typeface="Raleway"/>
                <a:cs typeface="Raleway"/>
                <a:sym typeface="Raleway"/>
              </a:rPr>
              <a:t>Internet Control Message Protocol (ICMP)</a:t>
            </a:r>
            <a:endParaRPr kumimoji="0" sz="2200" b="0" i="0" u="none" strike="noStrike" kern="0" cap="none" spc="0" normalizeH="0" baseline="0" noProof="0">
              <a:ln>
                <a:noFill/>
              </a:ln>
              <a:solidFill>
                <a:srgbClr val="000000"/>
              </a:solidFill>
              <a:effectLst/>
              <a:uLnTx/>
              <a:uFillTx/>
              <a:latin typeface="Raleway"/>
              <a:ea typeface="Raleway"/>
              <a:cs typeface="Raleway"/>
              <a:sym typeface="Raleway"/>
            </a:endParaRPr>
          </a:p>
          <a:p>
            <a:pPr marL="914400" marR="0" lvl="1" indent="-368300" algn="l" defTabSz="914400" rtl="0" eaLnBrk="1" fontAlgn="auto" latinLnBrk="0" hangingPunct="1">
              <a:lnSpc>
                <a:spcPct val="100000"/>
              </a:lnSpc>
              <a:spcBef>
                <a:spcPts val="0"/>
              </a:spcBef>
              <a:spcAft>
                <a:spcPts val="0"/>
              </a:spcAft>
              <a:buClr>
                <a:srgbClr val="000000"/>
              </a:buClr>
              <a:buSzPts val="2200"/>
              <a:buFont typeface="Raleway"/>
              <a:buChar char="○"/>
              <a:tabLst/>
              <a:defRPr/>
            </a:pPr>
            <a:r>
              <a:rPr kumimoji="0" lang="tr-TR" sz="2200" b="0" i="0" u="none" strike="noStrike" kern="0" cap="none" spc="0" normalizeH="0" baseline="0" noProof="0">
                <a:ln>
                  <a:noFill/>
                </a:ln>
                <a:solidFill>
                  <a:srgbClr val="000000"/>
                </a:solidFill>
                <a:effectLst/>
                <a:uLnTx/>
                <a:uFillTx/>
                <a:latin typeface="Raleway"/>
                <a:ea typeface="Raleway"/>
                <a:cs typeface="Raleway"/>
                <a:sym typeface="Raleway"/>
              </a:rPr>
              <a:t>Address Resolution Protocol (ARP)</a:t>
            </a:r>
            <a:endParaRPr kumimoji="0" sz="2200" b="0" i="0" u="none" strike="noStrike" kern="0" cap="none" spc="0" normalizeH="0" baseline="0" noProof="0">
              <a:ln>
                <a:noFill/>
              </a:ln>
              <a:solidFill>
                <a:srgbClr val="000000"/>
              </a:solidFill>
              <a:effectLst/>
              <a:uLnTx/>
              <a:uFillTx/>
              <a:latin typeface="Raleway"/>
              <a:ea typeface="Raleway"/>
              <a:cs typeface="Raleway"/>
              <a:sym typeface="Raleway"/>
            </a:endParaRPr>
          </a:p>
          <a:p>
            <a:pPr marL="914400" marR="0" lvl="1" indent="-368300" algn="l" defTabSz="914400" rtl="0" eaLnBrk="1" fontAlgn="auto" latinLnBrk="0" hangingPunct="1">
              <a:lnSpc>
                <a:spcPct val="100000"/>
              </a:lnSpc>
              <a:spcBef>
                <a:spcPts val="0"/>
              </a:spcBef>
              <a:spcAft>
                <a:spcPts val="0"/>
              </a:spcAft>
              <a:buClr>
                <a:srgbClr val="000000"/>
              </a:buClr>
              <a:buSzPts val="2200"/>
              <a:buFont typeface="Raleway"/>
              <a:buChar char="○"/>
              <a:tabLst/>
              <a:defRPr/>
            </a:pPr>
            <a:r>
              <a:rPr kumimoji="0" lang="tr-TR" sz="2200" b="0" i="0" u="none" strike="noStrike" kern="0" cap="none" spc="0" normalizeH="0" baseline="0" noProof="0">
                <a:ln>
                  <a:noFill/>
                </a:ln>
                <a:solidFill>
                  <a:srgbClr val="000000"/>
                </a:solidFill>
                <a:effectLst/>
                <a:uLnTx/>
                <a:uFillTx/>
                <a:latin typeface="Raleway"/>
                <a:ea typeface="Raleway"/>
                <a:cs typeface="Raleway"/>
                <a:sym typeface="Raleway"/>
              </a:rPr>
              <a:t>Reverse Address Resolution Protocol (RARP)</a:t>
            </a:r>
            <a:endParaRPr kumimoji="0" sz="2200" b="0" i="0" u="none" strike="noStrike" kern="0" cap="none" spc="0" normalizeH="0" baseline="0" noProof="0">
              <a:ln>
                <a:noFill/>
              </a:ln>
              <a:solidFill>
                <a:srgbClr val="000000"/>
              </a:solidFill>
              <a:effectLst/>
              <a:uLnTx/>
              <a:uFillTx/>
              <a:latin typeface="Raleway"/>
              <a:ea typeface="Raleway"/>
              <a:cs typeface="Raleway"/>
              <a:sym typeface="Raleway"/>
            </a:endParaRPr>
          </a:p>
        </p:txBody>
      </p:sp>
    </p:spTree>
    <p:extLst>
      <p:ext uri="{BB962C8B-B14F-4D97-AF65-F5344CB8AC3E}">
        <p14:creationId xmlns:p14="http://schemas.microsoft.com/office/powerpoint/2010/main" val="4065339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35"/>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tr-TR" sz="1200" b="1" i="0" u="none" strike="noStrike" kern="0" cap="none" spc="0" normalizeH="0" baseline="0" noProof="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16</a:t>
            </a:fld>
            <a:endParaRPr kumimoji="0" sz="1200" b="1" i="0" u="none" strike="noStrike" kern="0" cap="none" spc="0" normalizeH="0" baseline="0" noProof="0">
              <a:ln>
                <a:noFill/>
              </a:ln>
              <a:solidFill>
                <a:srgbClr val="FFFFFF"/>
              </a:solidFill>
              <a:effectLst/>
              <a:uLnTx/>
              <a:uFillTx/>
              <a:latin typeface="Barlow Light"/>
              <a:sym typeface="Barlow Light"/>
            </a:endParaRPr>
          </a:p>
        </p:txBody>
      </p:sp>
      <p:sp>
        <p:nvSpPr>
          <p:cNvPr id="519" name="Google Shape;519;p35"/>
          <p:cNvSpPr txBox="1">
            <a:spLocks noGrp="1"/>
          </p:cNvSpPr>
          <p:nvPr>
            <p:ph type="title"/>
          </p:nvPr>
        </p:nvSpPr>
        <p:spPr>
          <a:xfrm>
            <a:off x="431800" y="173800"/>
            <a:ext cx="85398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The Internet Layer Protocols</a:t>
            </a: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None/>
            </a:pP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SzPts val="4800"/>
              <a:buNone/>
            </a:pPr>
            <a:endParaRPr sz="3400">
              <a:solidFill>
                <a:srgbClr val="741B47"/>
              </a:solidFill>
              <a:latin typeface="Raleway Medium"/>
              <a:ea typeface="Raleway Medium"/>
              <a:cs typeface="Raleway Medium"/>
              <a:sym typeface="Raleway Medium"/>
            </a:endParaRPr>
          </a:p>
        </p:txBody>
      </p:sp>
      <p:sp>
        <p:nvSpPr>
          <p:cNvPr id="520" name="Google Shape;520;p35"/>
          <p:cNvSpPr txBox="1"/>
          <p:nvPr/>
        </p:nvSpPr>
        <p:spPr>
          <a:xfrm>
            <a:off x="152550" y="662750"/>
            <a:ext cx="8838900" cy="2336400"/>
          </a:xfrm>
          <a:prstGeom prst="rect">
            <a:avLst/>
          </a:prstGeom>
          <a:solidFill>
            <a:srgbClr val="FFFFFF"/>
          </a:solidFill>
          <a:ln>
            <a:noFill/>
          </a:ln>
        </p:spPr>
        <p:txBody>
          <a:bodyPr spcFirstLastPara="1" wrap="square" lIns="91425" tIns="91425" rIns="91425" bIns="91425" anchor="t" anchorCtr="0">
            <a:noAutofit/>
          </a:bodyPr>
          <a:lstStyle/>
          <a:p>
            <a:pPr marL="457200" marR="0" lvl="0" indent="-368300" algn="l" defTabSz="914400" rtl="0" eaLnBrk="1" fontAlgn="auto" latinLnBrk="0" hangingPunct="1">
              <a:lnSpc>
                <a:spcPct val="100000"/>
              </a:lnSpc>
              <a:spcBef>
                <a:spcPts val="0"/>
              </a:spcBef>
              <a:spcAft>
                <a:spcPts val="0"/>
              </a:spcAft>
              <a:buClr>
                <a:srgbClr val="000000"/>
              </a:buClr>
              <a:buSzPts val="2200"/>
              <a:buFont typeface="Raleway"/>
              <a:buChar char="●"/>
              <a:tabLst/>
              <a:defRPr/>
            </a:pPr>
            <a:r>
              <a:rPr kumimoji="0" lang="tr-TR" sz="2200" b="1" i="0" u="none" strike="noStrike" kern="0" cap="none" spc="0" normalizeH="0" baseline="0" noProof="0">
                <a:ln>
                  <a:noFill/>
                </a:ln>
                <a:solidFill>
                  <a:srgbClr val="000000"/>
                </a:solidFill>
                <a:effectLst/>
                <a:uLnTx/>
                <a:uFillTx/>
                <a:latin typeface="Raleway"/>
                <a:ea typeface="Raleway"/>
                <a:cs typeface="Raleway"/>
                <a:sym typeface="Raleway"/>
              </a:rPr>
              <a:t>Internet Protocol (IP) </a:t>
            </a:r>
            <a:r>
              <a:rPr kumimoji="0" lang="tr-TR" sz="2200" b="0" i="0" u="none" strike="noStrike" kern="0" cap="none" spc="0" normalizeH="0" baseline="0" noProof="0">
                <a:ln>
                  <a:noFill/>
                </a:ln>
                <a:solidFill>
                  <a:srgbClr val="000000"/>
                </a:solidFill>
                <a:effectLst/>
                <a:uLnTx/>
                <a:uFillTx/>
                <a:latin typeface="Raleway"/>
                <a:ea typeface="Raleway"/>
                <a:cs typeface="Raleway"/>
                <a:sym typeface="Raleway"/>
              </a:rPr>
              <a:t>looks at each packet’s destination address, then, using a routing table, it decides where a packet is to be sent next, choosing the best path.</a:t>
            </a:r>
            <a:endParaRPr kumimoji="0" sz="2200" b="0" i="0" u="none" strike="noStrike" kern="0" cap="none" spc="0" normalizeH="0" baseline="0" noProof="0">
              <a:ln>
                <a:noFill/>
              </a:ln>
              <a:solidFill>
                <a:srgbClr val="000000"/>
              </a:solidFill>
              <a:effectLst/>
              <a:uLnTx/>
              <a:uFillTx/>
              <a:latin typeface="Raleway"/>
              <a:ea typeface="Raleway"/>
              <a:cs typeface="Raleway"/>
              <a:sym typeface="Raleway"/>
            </a:endParaRPr>
          </a:p>
          <a:p>
            <a:pPr marL="45720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200" b="0" i="0" u="none" strike="noStrike" kern="0" cap="none" spc="0" normalizeH="0" baseline="0" noProof="0">
              <a:ln>
                <a:noFill/>
              </a:ln>
              <a:solidFill>
                <a:srgbClr val="000000"/>
              </a:solidFill>
              <a:effectLst/>
              <a:uLnTx/>
              <a:uFillTx/>
              <a:latin typeface="Raleway"/>
              <a:ea typeface="Raleway"/>
              <a:cs typeface="Raleway"/>
              <a:sym typeface="Raleway"/>
            </a:endParaRPr>
          </a:p>
          <a:p>
            <a:pPr marL="457200" marR="0" lvl="0" indent="-368300" algn="l" defTabSz="914400" rtl="0" eaLnBrk="1" fontAlgn="auto" latinLnBrk="0" hangingPunct="1">
              <a:lnSpc>
                <a:spcPct val="100000"/>
              </a:lnSpc>
              <a:spcBef>
                <a:spcPts val="0"/>
              </a:spcBef>
              <a:spcAft>
                <a:spcPts val="0"/>
              </a:spcAft>
              <a:buClr>
                <a:srgbClr val="000000"/>
              </a:buClr>
              <a:buSzPts val="2200"/>
              <a:buFont typeface="Raleway"/>
              <a:buChar char="●"/>
              <a:tabLst/>
              <a:defRPr/>
            </a:pPr>
            <a:r>
              <a:rPr kumimoji="0" lang="tr-TR" sz="2200" b="0" i="0" u="none" strike="noStrike" kern="0" cap="none" spc="0" normalizeH="0" baseline="0" noProof="0">
                <a:ln>
                  <a:noFill/>
                </a:ln>
                <a:solidFill>
                  <a:srgbClr val="000000"/>
                </a:solidFill>
                <a:effectLst/>
                <a:uLnTx/>
                <a:uFillTx/>
                <a:latin typeface="Raleway"/>
                <a:ea typeface="Raleway"/>
                <a:cs typeface="Raleway"/>
                <a:sym typeface="Raleway"/>
              </a:rPr>
              <a:t>To find the receiver host, sender has to find out:</a:t>
            </a:r>
            <a:endParaRPr kumimoji="0" sz="2200" b="0" i="0" u="none" strike="noStrike" kern="0" cap="none" spc="0" normalizeH="0" baseline="0" noProof="0">
              <a:ln>
                <a:noFill/>
              </a:ln>
              <a:solidFill>
                <a:srgbClr val="000000"/>
              </a:solidFill>
              <a:effectLst/>
              <a:uLnTx/>
              <a:uFillTx/>
              <a:latin typeface="Raleway"/>
              <a:ea typeface="Raleway"/>
              <a:cs typeface="Raleway"/>
              <a:sym typeface="Raleway"/>
            </a:endParaRPr>
          </a:p>
          <a:p>
            <a:pPr marL="45720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200" b="0" i="0" u="none" strike="noStrike" kern="0" cap="none" spc="0" normalizeH="0" baseline="0" noProof="0">
              <a:ln>
                <a:noFill/>
              </a:ln>
              <a:solidFill>
                <a:srgbClr val="000000"/>
              </a:solidFill>
              <a:effectLst/>
              <a:uLnTx/>
              <a:uFillTx/>
              <a:latin typeface="Raleway"/>
              <a:ea typeface="Raleway"/>
              <a:cs typeface="Raleway"/>
              <a:sym typeface="Raleway"/>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200" b="0" i="0" u="none" strike="noStrike" kern="0" cap="none" spc="0" normalizeH="0" baseline="0" noProof="0">
              <a:ln>
                <a:noFill/>
              </a:ln>
              <a:solidFill>
                <a:srgbClr val="000000"/>
              </a:solidFill>
              <a:effectLst/>
              <a:uLnTx/>
              <a:uFillTx/>
              <a:latin typeface="Raleway"/>
              <a:ea typeface="Raleway"/>
              <a:cs typeface="Raleway"/>
              <a:sym typeface="Raleway"/>
            </a:endParaRPr>
          </a:p>
        </p:txBody>
      </p:sp>
      <p:sp>
        <p:nvSpPr>
          <p:cNvPr id="521" name="Google Shape;521;p35"/>
          <p:cNvSpPr/>
          <p:nvPr/>
        </p:nvSpPr>
        <p:spPr>
          <a:xfrm>
            <a:off x="1217275" y="2601425"/>
            <a:ext cx="2578200" cy="690000"/>
          </a:xfrm>
          <a:prstGeom prst="roundRect">
            <a:avLst>
              <a:gd name="adj" fmla="val 16667"/>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1800" b="0" i="0" u="none" strike="noStrike" kern="0" cap="none" spc="0" normalizeH="0" baseline="0" noProof="0">
                <a:ln>
                  <a:noFill/>
                </a:ln>
                <a:solidFill>
                  <a:srgbClr val="000000"/>
                </a:solidFill>
                <a:effectLst/>
                <a:uLnTx/>
                <a:uFillTx/>
                <a:latin typeface="Arial"/>
                <a:cs typeface="Arial"/>
                <a:sym typeface="Arial"/>
              </a:rPr>
              <a:t>On which network is the receiver located?</a:t>
            </a:r>
            <a:endParaRPr kumimoji="0" sz="1800" b="0" i="0" u="none" strike="noStrike" kern="0" cap="none" spc="0" normalizeH="0" baseline="0" noProof="0">
              <a:ln>
                <a:noFill/>
              </a:ln>
              <a:solidFill>
                <a:srgbClr val="000000"/>
              </a:solidFill>
              <a:effectLst/>
              <a:uLnTx/>
              <a:uFillTx/>
              <a:latin typeface="Arial"/>
              <a:cs typeface="Arial"/>
              <a:sym typeface="Arial"/>
            </a:endParaRPr>
          </a:p>
        </p:txBody>
      </p:sp>
      <p:sp>
        <p:nvSpPr>
          <p:cNvPr id="522" name="Google Shape;522;p35"/>
          <p:cNvSpPr/>
          <p:nvPr/>
        </p:nvSpPr>
        <p:spPr>
          <a:xfrm>
            <a:off x="4773275" y="2633225"/>
            <a:ext cx="2578200" cy="626400"/>
          </a:xfrm>
          <a:prstGeom prst="roundRect">
            <a:avLst>
              <a:gd name="adj" fmla="val 16667"/>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1800" b="0" i="0" u="none" strike="noStrike" kern="0" cap="none" spc="0" normalizeH="0" baseline="0" noProof="0">
                <a:ln>
                  <a:noFill/>
                </a:ln>
                <a:solidFill>
                  <a:srgbClr val="000000"/>
                </a:solidFill>
                <a:effectLst/>
                <a:uLnTx/>
                <a:uFillTx/>
                <a:latin typeface="Arial"/>
                <a:cs typeface="Arial"/>
                <a:sym typeface="Arial"/>
              </a:rPr>
              <a:t>What is its id?</a:t>
            </a:r>
            <a:endParaRPr kumimoji="0" sz="1800" b="0" i="0" u="none" strike="noStrike" kern="0" cap="none" spc="0" normalizeH="0" baseline="0" noProof="0">
              <a:ln>
                <a:noFill/>
              </a:ln>
              <a:solidFill>
                <a:srgbClr val="000000"/>
              </a:solidFill>
              <a:effectLst/>
              <a:uLnTx/>
              <a:uFillTx/>
              <a:latin typeface="Arial"/>
              <a:cs typeface="Arial"/>
              <a:sym typeface="Arial"/>
            </a:endParaRPr>
          </a:p>
        </p:txBody>
      </p:sp>
      <p:sp>
        <p:nvSpPr>
          <p:cNvPr id="523" name="Google Shape;523;p35"/>
          <p:cNvSpPr/>
          <p:nvPr/>
        </p:nvSpPr>
        <p:spPr>
          <a:xfrm>
            <a:off x="5151375" y="3967750"/>
            <a:ext cx="1840200" cy="900900"/>
          </a:xfrm>
          <a:prstGeom prst="snip2DiagRect">
            <a:avLst>
              <a:gd name="adj1" fmla="val 0"/>
              <a:gd name="adj2" fmla="val 16667"/>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1800" b="0" i="0" u="none" strike="noStrike" kern="0" cap="none" spc="0" normalizeH="0" baseline="0" noProof="0">
                <a:ln>
                  <a:noFill/>
                </a:ln>
                <a:solidFill>
                  <a:srgbClr val="000000"/>
                </a:solidFill>
                <a:effectLst/>
                <a:uLnTx/>
                <a:uFillTx/>
                <a:latin typeface="Arial"/>
                <a:cs typeface="Arial"/>
                <a:sym typeface="Arial"/>
              </a:rPr>
              <a:t>MAC address</a:t>
            </a:r>
            <a:endParaRPr kumimoji="0" sz="1800" b="0" i="0" u="none" strike="noStrike" kern="0" cap="none" spc="0" normalizeH="0" baseline="0" noProof="0">
              <a:ln>
                <a:noFill/>
              </a:ln>
              <a:solidFill>
                <a:srgbClr val="000000"/>
              </a:solidFill>
              <a:effectLst/>
              <a:uLnTx/>
              <a:uFillTx/>
              <a:latin typeface="Arial"/>
              <a:cs typeface="Arial"/>
              <a:sym typeface="Arial"/>
            </a:endParaRPr>
          </a:p>
        </p:txBody>
      </p:sp>
      <p:sp>
        <p:nvSpPr>
          <p:cNvPr id="524" name="Google Shape;524;p35"/>
          <p:cNvSpPr/>
          <p:nvPr/>
        </p:nvSpPr>
        <p:spPr>
          <a:xfrm>
            <a:off x="1586750" y="3967750"/>
            <a:ext cx="1840200" cy="900900"/>
          </a:xfrm>
          <a:prstGeom prst="snip2DiagRect">
            <a:avLst>
              <a:gd name="adj1" fmla="val 0"/>
              <a:gd name="adj2" fmla="val 16667"/>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1800" b="0" i="0" u="none" strike="noStrike" kern="0" cap="none" spc="0" normalizeH="0" baseline="0" noProof="0">
                <a:ln>
                  <a:noFill/>
                </a:ln>
                <a:solidFill>
                  <a:srgbClr val="000000"/>
                </a:solidFill>
                <a:effectLst/>
                <a:uLnTx/>
                <a:uFillTx/>
                <a:latin typeface="Arial"/>
                <a:cs typeface="Arial"/>
                <a:sym typeface="Arial"/>
              </a:rPr>
              <a:t>Software address</a:t>
            </a:r>
            <a:endParaRPr kumimoji="0" sz="1800" b="0" i="0" u="none" strike="noStrike" kern="0" cap="none" spc="0" normalizeH="0" baseline="0" noProof="0">
              <a:ln>
                <a:noFill/>
              </a:ln>
              <a:solidFill>
                <a:srgbClr val="000000"/>
              </a:solidFill>
              <a:effectLst/>
              <a:uLnTx/>
              <a:uFillTx/>
              <a:latin typeface="Arial"/>
              <a:cs typeface="Arial"/>
              <a:sym typeface="Arial"/>
            </a:endParaRPr>
          </a:p>
        </p:txBody>
      </p:sp>
      <p:sp>
        <p:nvSpPr>
          <p:cNvPr id="525" name="Google Shape;525;p35"/>
          <p:cNvSpPr/>
          <p:nvPr/>
        </p:nvSpPr>
        <p:spPr>
          <a:xfrm>
            <a:off x="937875" y="2746675"/>
            <a:ext cx="456900" cy="4026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1800" b="1" i="0" u="none" strike="noStrike" kern="0" cap="none" spc="0" normalizeH="0" baseline="0" noProof="0">
                <a:ln>
                  <a:noFill/>
                </a:ln>
                <a:solidFill>
                  <a:srgbClr val="FFFFFF"/>
                </a:solidFill>
                <a:effectLst/>
                <a:uLnTx/>
                <a:uFillTx/>
                <a:latin typeface="Arial"/>
                <a:cs typeface="Arial"/>
                <a:sym typeface="Arial"/>
              </a:rPr>
              <a:t>1</a:t>
            </a:r>
            <a:endParaRPr kumimoji="0" sz="1800" b="1" i="0" u="none" strike="noStrike" kern="0" cap="none" spc="0" normalizeH="0" baseline="0" noProof="0">
              <a:ln>
                <a:noFill/>
              </a:ln>
              <a:solidFill>
                <a:srgbClr val="FFFFFF"/>
              </a:solidFill>
              <a:effectLst/>
              <a:uLnTx/>
              <a:uFillTx/>
              <a:latin typeface="Arial"/>
              <a:cs typeface="Arial"/>
              <a:sym typeface="Arial"/>
            </a:endParaRPr>
          </a:p>
        </p:txBody>
      </p:sp>
      <p:sp>
        <p:nvSpPr>
          <p:cNvPr id="526" name="Google Shape;526;p35"/>
          <p:cNvSpPr/>
          <p:nvPr/>
        </p:nvSpPr>
        <p:spPr>
          <a:xfrm>
            <a:off x="4473250" y="2746675"/>
            <a:ext cx="456900" cy="4026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1800" b="1" i="0" u="none" strike="noStrike" kern="0" cap="none" spc="0" normalizeH="0" baseline="0" noProof="0">
                <a:ln>
                  <a:noFill/>
                </a:ln>
                <a:solidFill>
                  <a:srgbClr val="FFFFFF"/>
                </a:solidFill>
                <a:effectLst/>
                <a:uLnTx/>
                <a:uFillTx/>
                <a:latin typeface="Arial"/>
                <a:cs typeface="Arial"/>
                <a:sym typeface="Arial"/>
              </a:rPr>
              <a:t>2</a:t>
            </a:r>
            <a:endParaRPr kumimoji="0" sz="1800" b="1" i="0" u="none" strike="noStrike" kern="0" cap="none" spc="0" normalizeH="0" baseline="0" noProof="0">
              <a:ln>
                <a:noFill/>
              </a:ln>
              <a:solidFill>
                <a:srgbClr val="FFFFFF"/>
              </a:solidFill>
              <a:effectLst/>
              <a:uLnTx/>
              <a:uFillTx/>
              <a:latin typeface="Arial"/>
              <a:cs typeface="Arial"/>
              <a:sym typeface="Arial"/>
            </a:endParaRPr>
          </a:p>
        </p:txBody>
      </p:sp>
      <p:cxnSp>
        <p:nvCxnSpPr>
          <p:cNvPr id="527" name="Google Shape;527;p35"/>
          <p:cNvCxnSpPr>
            <a:endCxn id="524" idx="3"/>
          </p:cNvCxnSpPr>
          <p:nvPr/>
        </p:nvCxnSpPr>
        <p:spPr>
          <a:xfrm>
            <a:off x="2506250" y="3291550"/>
            <a:ext cx="600" cy="676200"/>
          </a:xfrm>
          <a:prstGeom prst="straightConnector1">
            <a:avLst/>
          </a:prstGeom>
          <a:noFill/>
          <a:ln w="38100" cap="flat" cmpd="sng">
            <a:solidFill>
              <a:schemeClr val="dk2"/>
            </a:solidFill>
            <a:prstDash val="solid"/>
            <a:round/>
            <a:headEnd type="none" w="med" len="med"/>
            <a:tailEnd type="triangle" w="med" len="med"/>
          </a:ln>
        </p:spPr>
      </p:cxnSp>
      <p:cxnSp>
        <p:nvCxnSpPr>
          <p:cNvPr id="528" name="Google Shape;528;p35"/>
          <p:cNvCxnSpPr>
            <a:stCxn id="522" idx="2"/>
            <a:endCxn id="523" idx="3"/>
          </p:cNvCxnSpPr>
          <p:nvPr/>
        </p:nvCxnSpPr>
        <p:spPr>
          <a:xfrm>
            <a:off x="6062375" y="3259625"/>
            <a:ext cx="9000" cy="708000"/>
          </a:xfrm>
          <a:prstGeom prst="straightConnector1">
            <a:avLst/>
          </a:prstGeom>
          <a:noFill/>
          <a:ln w="38100"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2801079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36"/>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tr-TR" sz="1200" b="1" i="0" u="none" strike="noStrike" kern="0" cap="none" spc="0" normalizeH="0" baseline="0" noProof="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17</a:t>
            </a:fld>
            <a:endParaRPr kumimoji="0" sz="1200" b="1" i="0" u="none" strike="noStrike" kern="0" cap="none" spc="0" normalizeH="0" baseline="0" noProof="0">
              <a:ln>
                <a:noFill/>
              </a:ln>
              <a:solidFill>
                <a:srgbClr val="FFFFFF"/>
              </a:solidFill>
              <a:effectLst/>
              <a:uLnTx/>
              <a:uFillTx/>
              <a:latin typeface="Barlow Light"/>
              <a:sym typeface="Barlow Light"/>
            </a:endParaRPr>
          </a:p>
        </p:txBody>
      </p:sp>
      <p:sp>
        <p:nvSpPr>
          <p:cNvPr id="534" name="Google Shape;534;p36"/>
          <p:cNvSpPr txBox="1">
            <a:spLocks noGrp="1"/>
          </p:cNvSpPr>
          <p:nvPr>
            <p:ph type="title"/>
          </p:nvPr>
        </p:nvSpPr>
        <p:spPr>
          <a:xfrm>
            <a:off x="431800" y="173800"/>
            <a:ext cx="85398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The Internet Layer Protocols</a:t>
            </a: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None/>
            </a:pP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SzPts val="4800"/>
              <a:buNone/>
            </a:pPr>
            <a:endParaRPr sz="3400">
              <a:solidFill>
                <a:srgbClr val="741B47"/>
              </a:solidFill>
              <a:latin typeface="Raleway Medium"/>
              <a:ea typeface="Raleway Medium"/>
              <a:cs typeface="Raleway Medium"/>
              <a:sym typeface="Raleway Medium"/>
            </a:endParaRPr>
          </a:p>
        </p:txBody>
      </p:sp>
      <p:sp>
        <p:nvSpPr>
          <p:cNvPr id="535" name="Google Shape;535;p36"/>
          <p:cNvSpPr txBox="1"/>
          <p:nvPr/>
        </p:nvSpPr>
        <p:spPr>
          <a:xfrm>
            <a:off x="152550" y="662750"/>
            <a:ext cx="8838900" cy="2336400"/>
          </a:xfrm>
          <a:prstGeom prst="rect">
            <a:avLst/>
          </a:prstGeom>
          <a:solidFill>
            <a:srgbClr val="FFFFFF"/>
          </a:solidFill>
          <a:ln>
            <a:noFill/>
          </a:ln>
        </p:spPr>
        <p:txBody>
          <a:bodyPr spcFirstLastPara="1" wrap="square" lIns="91425" tIns="91425" rIns="91425" bIns="91425" anchor="t" anchorCtr="0">
            <a:noAutofit/>
          </a:bodyPr>
          <a:lstStyle/>
          <a:p>
            <a:pPr marL="457200" marR="0" lvl="0" indent="-368300" algn="l" defTabSz="914400" rtl="0" eaLnBrk="1" fontAlgn="auto" latinLnBrk="0" hangingPunct="1">
              <a:lnSpc>
                <a:spcPct val="100000"/>
              </a:lnSpc>
              <a:spcBef>
                <a:spcPts val="0"/>
              </a:spcBef>
              <a:spcAft>
                <a:spcPts val="0"/>
              </a:spcAft>
              <a:buClr>
                <a:srgbClr val="000000"/>
              </a:buClr>
              <a:buSzPts val="2200"/>
              <a:buFont typeface="Raleway"/>
              <a:buChar char="●"/>
              <a:tabLst/>
              <a:defRPr/>
            </a:pPr>
            <a:r>
              <a:rPr kumimoji="0" lang="tr-TR" sz="2200" b="1" i="0" u="none" strike="noStrike" kern="0" cap="none" spc="0" normalizeH="0" baseline="0" noProof="0">
                <a:ln>
                  <a:noFill/>
                </a:ln>
                <a:solidFill>
                  <a:srgbClr val="000000"/>
                </a:solidFill>
                <a:effectLst/>
                <a:uLnTx/>
                <a:uFillTx/>
                <a:latin typeface="Raleway"/>
                <a:ea typeface="Raleway"/>
                <a:cs typeface="Raleway"/>
                <a:sym typeface="Raleway"/>
              </a:rPr>
              <a:t>Internet Control Message Protocol (ICMP)</a:t>
            </a:r>
            <a:r>
              <a:rPr kumimoji="0" lang="tr-TR" sz="2200" b="0" i="0" u="none" strike="noStrike" kern="0" cap="none" spc="0" normalizeH="0" baseline="0" noProof="0">
                <a:ln>
                  <a:noFill/>
                </a:ln>
                <a:solidFill>
                  <a:srgbClr val="000000"/>
                </a:solidFill>
                <a:effectLst/>
                <a:uLnTx/>
                <a:uFillTx/>
                <a:latin typeface="Raleway"/>
                <a:ea typeface="Raleway"/>
                <a:cs typeface="Raleway"/>
                <a:sym typeface="Raleway"/>
              </a:rPr>
              <a:t> is a management protocol and messaging service provider for IP</a:t>
            </a:r>
            <a:endParaRPr kumimoji="0" sz="2200" b="0" i="0" u="none" strike="noStrike" kern="0" cap="none" spc="0" normalizeH="0" baseline="0" noProof="0">
              <a:ln>
                <a:noFill/>
              </a:ln>
              <a:solidFill>
                <a:srgbClr val="000000"/>
              </a:solidFill>
              <a:effectLst/>
              <a:uLnTx/>
              <a:uFillTx/>
              <a:latin typeface="Raleway"/>
              <a:ea typeface="Raleway"/>
              <a:cs typeface="Raleway"/>
              <a:sym typeface="Raleway"/>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200" b="0" i="0" u="none" strike="noStrike" kern="0" cap="none" spc="0" normalizeH="0" baseline="0" noProof="0">
              <a:ln>
                <a:noFill/>
              </a:ln>
              <a:solidFill>
                <a:srgbClr val="000000"/>
              </a:solidFill>
              <a:effectLst/>
              <a:uLnTx/>
              <a:uFillTx/>
              <a:latin typeface="Raleway"/>
              <a:ea typeface="Raleway"/>
              <a:cs typeface="Raleway"/>
              <a:sym typeface="Raleway"/>
            </a:endParaRPr>
          </a:p>
          <a:p>
            <a:pPr marL="457200" marR="0" lvl="0" indent="-368300" algn="l" defTabSz="914400" rtl="0" eaLnBrk="1" fontAlgn="auto" latinLnBrk="0" hangingPunct="1">
              <a:lnSpc>
                <a:spcPct val="100000"/>
              </a:lnSpc>
              <a:spcBef>
                <a:spcPts val="0"/>
              </a:spcBef>
              <a:spcAft>
                <a:spcPts val="0"/>
              </a:spcAft>
              <a:buClr>
                <a:srgbClr val="000000"/>
              </a:buClr>
              <a:buSzPts val="2200"/>
              <a:buFont typeface="Raleway"/>
              <a:buChar char="●"/>
              <a:tabLst/>
              <a:defRPr/>
            </a:pPr>
            <a:r>
              <a:rPr kumimoji="0" lang="tr-TR" sz="2200" b="1" i="0" u="none" strike="noStrike" kern="0" cap="none" spc="0" normalizeH="0" baseline="0" noProof="0">
                <a:ln>
                  <a:noFill/>
                </a:ln>
                <a:solidFill>
                  <a:srgbClr val="000000"/>
                </a:solidFill>
                <a:effectLst/>
                <a:uLnTx/>
                <a:uFillTx/>
                <a:latin typeface="Raleway"/>
                <a:ea typeface="Raleway"/>
                <a:cs typeface="Raleway"/>
                <a:sym typeface="Raleway"/>
              </a:rPr>
              <a:t>ICMP </a:t>
            </a:r>
            <a:r>
              <a:rPr kumimoji="0" lang="tr-TR" sz="2200" b="0" i="0" u="none" strike="noStrike" kern="0" cap="none" spc="0" normalizeH="0" baseline="0" noProof="0">
                <a:ln>
                  <a:noFill/>
                </a:ln>
                <a:solidFill>
                  <a:srgbClr val="000000"/>
                </a:solidFill>
                <a:effectLst/>
                <a:uLnTx/>
                <a:uFillTx/>
                <a:latin typeface="Raleway"/>
                <a:ea typeface="Raleway"/>
                <a:cs typeface="Raleway"/>
                <a:sym typeface="Raleway"/>
              </a:rPr>
              <a:t>messages are sent as IP packets</a:t>
            </a:r>
            <a:endParaRPr kumimoji="0" sz="2200" b="0" i="0" u="none" strike="noStrike" kern="0" cap="none" spc="0" normalizeH="0" baseline="0" noProof="0">
              <a:ln>
                <a:noFill/>
              </a:ln>
              <a:solidFill>
                <a:srgbClr val="000000"/>
              </a:solidFill>
              <a:effectLst/>
              <a:uLnTx/>
              <a:uFillTx/>
              <a:latin typeface="Raleway"/>
              <a:ea typeface="Raleway"/>
              <a:cs typeface="Raleway"/>
              <a:sym typeface="Raleway"/>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200" b="0" i="0" u="none" strike="noStrike" kern="0" cap="none" spc="0" normalizeH="0" baseline="0" noProof="0">
              <a:ln>
                <a:noFill/>
              </a:ln>
              <a:solidFill>
                <a:srgbClr val="000000"/>
              </a:solidFill>
              <a:effectLst/>
              <a:uLnTx/>
              <a:uFillTx/>
              <a:latin typeface="Raleway"/>
              <a:ea typeface="Raleway"/>
              <a:cs typeface="Raleway"/>
              <a:sym typeface="Raleway"/>
            </a:endParaRPr>
          </a:p>
          <a:p>
            <a:pPr marL="457200" marR="0" lvl="0" indent="-368300" algn="l" defTabSz="914400" rtl="0" eaLnBrk="1" fontAlgn="auto" latinLnBrk="0" hangingPunct="1">
              <a:lnSpc>
                <a:spcPct val="100000"/>
              </a:lnSpc>
              <a:spcBef>
                <a:spcPts val="0"/>
              </a:spcBef>
              <a:spcAft>
                <a:spcPts val="0"/>
              </a:spcAft>
              <a:buClr>
                <a:srgbClr val="000000"/>
              </a:buClr>
              <a:buSzPts val="2200"/>
              <a:buFont typeface="Raleway"/>
              <a:buChar char="●"/>
              <a:tabLst/>
              <a:defRPr/>
            </a:pPr>
            <a:r>
              <a:rPr kumimoji="0" lang="tr-TR" sz="2200" b="0" i="0" u="none" strike="noStrike" kern="0" cap="none" spc="0" normalizeH="0" baseline="0" noProof="0">
                <a:ln>
                  <a:noFill/>
                </a:ln>
                <a:solidFill>
                  <a:srgbClr val="000000"/>
                </a:solidFill>
                <a:effectLst/>
                <a:uLnTx/>
                <a:uFillTx/>
                <a:latin typeface="Raleway"/>
                <a:ea typeface="Raleway"/>
                <a:cs typeface="Raleway"/>
                <a:sym typeface="Raleway"/>
              </a:rPr>
              <a:t>Common events that </a:t>
            </a:r>
            <a:r>
              <a:rPr kumimoji="0" lang="tr-TR" sz="2200" b="1" i="0" u="none" strike="noStrike" kern="0" cap="none" spc="0" normalizeH="0" baseline="0" noProof="0">
                <a:ln>
                  <a:noFill/>
                </a:ln>
                <a:solidFill>
                  <a:srgbClr val="000000"/>
                </a:solidFill>
                <a:effectLst/>
                <a:uLnTx/>
                <a:uFillTx/>
                <a:latin typeface="Raleway"/>
                <a:ea typeface="Raleway"/>
                <a:cs typeface="Raleway"/>
                <a:sym typeface="Raleway"/>
              </a:rPr>
              <a:t>ICMP </a:t>
            </a:r>
            <a:r>
              <a:rPr kumimoji="0" lang="tr-TR" sz="2200" b="0" i="0" u="none" strike="noStrike" kern="0" cap="none" spc="0" normalizeH="0" baseline="0" noProof="0">
                <a:ln>
                  <a:noFill/>
                </a:ln>
                <a:solidFill>
                  <a:srgbClr val="000000"/>
                </a:solidFill>
                <a:effectLst/>
                <a:uLnTx/>
                <a:uFillTx/>
                <a:latin typeface="Raleway"/>
                <a:ea typeface="Raleway"/>
                <a:cs typeface="Raleway"/>
                <a:sym typeface="Raleway"/>
              </a:rPr>
              <a:t>relates to:</a:t>
            </a:r>
            <a:endParaRPr kumimoji="0" sz="2200" b="0" i="0" u="none" strike="noStrike" kern="0" cap="none" spc="0" normalizeH="0" baseline="0" noProof="0">
              <a:ln>
                <a:noFill/>
              </a:ln>
              <a:solidFill>
                <a:srgbClr val="000000"/>
              </a:solidFill>
              <a:effectLst/>
              <a:uLnTx/>
              <a:uFillTx/>
              <a:latin typeface="Raleway"/>
              <a:ea typeface="Raleway"/>
              <a:cs typeface="Raleway"/>
              <a:sym typeface="Raleway"/>
            </a:endParaRPr>
          </a:p>
          <a:p>
            <a:pPr marL="914400" marR="0" lvl="1" indent="-368300" algn="l" defTabSz="914400" rtl="0" eaLnBrk="1" fontAlgn="auto" latinLnBrk="0" hangingPunct="1">
              <a:lnSpc>
                <a:spcPct val="100000"/>
              </a:lnSpc>
              <a:spcBef>
                <a:spcPts val="0"/>
              </a:spcBef>
              <a:spcAft>
                <a:spcPts val="0"/>
              </a:spcAft>
              <a:buClr>
                <a:srgbClr val="000000"/>
              </a:buClr>
              <a:buSzPts val="2200"/>
              <a:buFont typeface="Raleway"/>
              <a:buChar char="○"/>
              <a:tabLst/>
              <a:defRPr/>
            </a:pPr>
            <a:r>
              <a:rPr kumimoji="0" lang="tr-TR" sz="2200" b="0" i="0" u="none" strike="noStrike" kern="0" cap="none" spc="0" normalizeH="0" baseline="0" noProof="0">
                <a:ln>
                  <a:noFill/>
                </a:ln>
                <a:solidFill>
                  <a:srgbClr val="000000"/>
                </a:solidFill>
                <a:effectLst/>
                <a:uLnTx/>
                <a:uFillTx/>
                <a:latin typeface="Raleway"/>
                <a:ea typeface="Raleway"/>
                <a:cs typeface="Raleway"/>
                <a:sym typeface="Raleway"/>
              </a:rPr>
              <a:t>Destination unreachable</a:t>
            </a:r>
            <a:endParaRPr kumimoji="0" sz="2200" b="0" i="0" u="none" strike="noStrike" kern="0" cap="none" spc="0" normalizeH="0" baseline="0" noProof="0">
              <a:ln>
                <a:noFill/>
              </a:ln>
              <a:solidFill>
                <a:srgbClr val="000000"/>
              </a:solidFill>
              <a:effectLst/>
              <a:uLnTx/>
              <a:uFillTx/>
              <a:latin typeface="Raleway"/>
              <a:ea typeface="Raleway"/>
              <a:cs typeface="Raleway"/>
              <a:sym typeface="Raleway"/>
            </a:endParaRPr>
          </a:p>
          <a:p>
            <a:pPr marL="914400" marR="0" lvl="1" indent="-368300" algn="l" defTabSz="914400" rtl="0" eaLnBrk="1" fontAlgn="auto" latinLnBrk="0" hangingPunct="1">
              <a:lnSpc>
                <a:spcPct val="100000"/>
              </a:lnSpc>
              <a:spcBef>
                <a:spcPts val="0"/>
              </a:spcBef>
              <a:spcAft>
                <a:spcPts val="0"/>
              </a:spcAft>
              <a:buClr>
                <a:srgbClr val="000000"/>
              </a:buClr>
              <a:buSzPts val="2200"/>
              <a:buFont typeface="Raleway"/>
              <a:buChar char="○"/>
              <a:tabLst/>
              <a:defRPr/>
            </a:pPr>
            <a:r>
              <a:rPr kumimoji="0" lang="tr-TR" sz="2200" b="0" i="0" u="none" strike="noStrike" kern="0" cap="none" spc="0" normalizeH="0" baseline="0" noProof="0">
                <a:ln>
                  <a:noFill/>
                </a:ln>
                <a:solidFill>
                  <a:srgbClr val="000000"/>
                </a:solidFill>
                <a:effectLst/>
                <a:uLnTx/>
                <a:uFillTx/>
                <a:latin typeface="Raleway"/>
                <a:ea typeface="Raleway"/>
                <a:cs typeface="Raleway"/>
                <a:sym typeface="Raleway"/>
              </a:rPr>
              <a:t>Buffer full</a:t>
            </a:r>
            <a:endParaRPr kumimoji="0" sz="2200" b="0" i="0" u="none" strike="noStrike" kern="0" cap="none" spc="0" normalizeH="0" baseline="0" noProof="0">
              <a:ln>
                <a:noFill/>
              </a:ln>
              <a:solidFill>
                <a:srgbClr val="000000"/>
              </a:solidFill>
              <a:effectLst/>
              <a:uLnTx/>
              <a:uFillTx/>
              <a:latin typeface="Raleway"/>
              <a:ea typeface="Raleway"/>
              <a:cs typeface="Raleway"/>
              <a:sym typeface="Raleway"/>
            </a:endParaRPr>
          </a:p>
          <a:p>
            <a:pPr marL="914400" marR="0" lvl="1" indent="-368300" algn="l" defTabSz="914400" rtl="0" eaLnBrk="1" fontAlgn="auto" latinLnBrk="0" hangingPunct="1">
              <a:lnSpc>
                <a:spcPct val="100000"/>
              </a:lnSpc>
              <a:spcBef>
                <a:spcPts val="0"/>
              </a:spcBef>
              <a:spcAft>
                <a:spcPts val="0"/>
              </a:spcAft>
              <a:buClr>
                <a:srgbClr val="000000"/>
              </a:buClr>
              <a:buSzPts val="2200"/>
              <a:buFont typeface="Raleway"/>
              <a:buChar char="○"/>
              <a:tabLst/>
              <a:defRPr/>
            </a:pPr>
            <a:r>
              <a:rPr kumimoji="0" lang="tr-TR" sz="2200" b="0" i="0" u="none" strike="noStrike" kern="0" cap="none" spc="0" normalizeH="0" baseline="0" noProof="0">
                <a:ln>
                  <a:noFill/>
                </a:ln>
                <a:solidFill>
                  <a:srgbClr val="000000"/>
                </a:solidFill>
                <a:effectLst/>
                <a:uLnTx/>
                <a:uFillTx/>
                <a:latin typeface="Raleway"/>
                <a:ea typeface="Raleway"/>
                <a:cs typeface="Raleway"/>
                <a:sym typeface="Raleway"/>
              </a:rPr>
              <a:t>Hops</a:t>
            </a:r>
            <a:endParaRPr kumimoji="0" sz="2200" b="0" i="0" u="none" strike="noStrike" kern="0" cap="none" spc="0" normalizeH="0" baseline="0" noProof="0">
              <a:ln>
                <a:noFill/>
              </a:ln>
              <a:solidFill>
                <a:srgbClr val="000000"/>
              </a:solidFill>
              <a:effectLst/>
              <a:uLnTx/>
              <a:uFillTx/>
              <a:latin typeface="Raleway"/>
              <a:ea typeface="Raleway"/>
              <a:cs typeface="Raleway"/>
              <a:sym typeface="Raleway"/>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200" b="0" i="0" u="none" strike="noStrike" kern="0" cap="none" spc="0" normalizeH="0" baseline="0" noProof="0">
              <a:ln>
                <a:noFill/>
              </a:ln>
              <a:solidFill>
                <a:srgbClr val="000000"/>
              </a:solidFill>
              <a:effectLst/>
              <a:uLnTx/>
              <a:uFillTx/>
              <a:latin typeface="Raleway"/>
              <a:ea typeface="Raleway"/>
              <a:cs typeface="Raleway"/>
              <a:sym typeface="Raleway"/>
            </a:endParaRPr>
          </a:p>
          <a:p>
            <a:pPr marL="457200" marR="0" lvl="0" indent="-368300" algn="l" defTabSz="914400" rtl="0" eaLnBrk="1" fontAlgn="auto" latinLnBrk="0" hangingPunct="1">
              <a:lnSpc>
                <a:spcPct val="100000"/>
              </a:lnSpc>
              <a:spcBef>
                <a:spcPts val="0"/>
              </a:spcBef>
              <a:spcAft>
                <a:spcPts val="0"/>
              </a:spcAft>
              <a:buClr>
                <a:srgbClr val="000000"/>
              </a:buClr>
              <a:buSzPts val="2200"/>
              <a:buFont typeface="Raleway"/>
              <a:buChar char="●"/>
              <a:tabLst/>
              <a:defRPr/>
            </a:pPr>
            <a:r>
              <a:rPr kumimoji="0" lang="tr-TR" sz="2200" b="1" i="0" u="none" strike="noStrike" kern="0" cap="none" spc="0" normalizeH="0" baseline="0" noProof="0">
                <a:ln>
                  <a:noFill/>
                </a:ln>
                <a:solidFill>
                  <a:srgbClr val="000000"/>
                </a:solidFill>
                <a:effectLst/>
                <a:uLnTx/>
                <a:uFillTx/>
                <a:latin typeface="Raleway"/>
                <a:ea typeface="Raleway"/>
                <a:cs typeface="Raleway"/>
                <a:sym typeface="Raleway"/>
              </a:rPr>
              <a:t>Ping </a:t>
            </a:r>
            <a:r>
              <a:rPr kumimoji="0" lang="tr-TR" sz="2200" b="0" i="0" u="none" strike="noStrike" kern="0" cap="none" spc="0" normalizeH="0" baseline="0" noProof="0">
                <a:ln>
                  <a:noFill/>
                </a:ln>
                <a:solidFill>
                  <a:srgbClr val="000000"/>
                </a:solidFill>
                <a:effectLst/>
                <a:uLnTx/>
                <a:uFillTx/>
                <a:latin typeface="Raleway"/>
                <a:ea typeface="Raleway"/>
                <a:cs typeface="Raleway"/>
                <a:sym typeface="Raleway"/>
              </a:rPr>
              <a:t>and </a:t>
            </a:r>
            <a:r>
              <a:rPr kumimoji="0" lang="tr-TR" sz="2200" b="1" i="0" u="none" strike="noStrike" kern="0" cap="none" spc="0" normalizeH="0" baseline="0" noProof="0">
                <a:ln>
                  <a:noFill/>
                </a:ln>
                <a:solidFill>
                  <a:srgbClr val="000000"/>
                </a:solidFill>
                <a:effectLst/>
                <a:uLnTx/>
                <a:uFillTx/>
                <a:latin typeface="Raleway"/>
                <a:ea typeface="Raleway"/>
                <a:cs typeface="Raleway"/>
                <a:sym typeface="Raleway"/>
              </a:rPr>
              <a:t>Traceroute </a:t>
            </a:r>
            <a:r>
              <a:rPr kumimoji="0" lang="tr-TR" sz="2200" b="0" i="0" u="none" strike="noStrike" kern="0" cap="none" spc="0" normalizeH="0" baseline="0" noProof="0">
                <a:ln>
                  <a:noFill/>
                </a:ln>
                <a:solidFill>
                  <a:srgbClr val="000000"/>
                </a:solidFill>
                <a:effectLst/>
                <a:uLnTx/>
                <a:uFillTx/>
                <a:latin typeface="Raleway"/>
                <a:ea typeface="Raleway"/>
                <a:cs typeface="Raleway"/>
                <a:sym typeface="Raleway"/>
              </a:rPr>
              <a:t>use </a:t>
            </a:r>
            <a:r>
              <a:rPr kumimoji="0" lang="tr-TR" sz="2200" b="1" i="0" u="none" strike="noStrike" kern="0" cap="none" spc="0" normalizeH="0" baseline="0" noProof="0">
                <a:ln>
                  <a:noFill/>
                </a:ln>
                <a:solidFill>
                  <a:srgbClr val="000000"/>
                </a:solidFill>
                <a:effectLst/>
                <a:uLnTx/>
                <a:uFillTx/>
                <a:latin typeface="Raleway"/>
                <a:ea typeface="Raleway"/>
                <a:cs typeface="Raleway"/>
                <a:sym typeface="Raleway"/>
              </a:rPr>
              <a:t>ICMP</a:t>
            </a:r>
            <a:endParaRPr kumimoji="0" sz="2200" b="1" i="0" u="none" strike="noStrike" kern="0" cap="none" spc="0" normalizeH="0" baseline="0" noProof="0">
              <a:ln>
                <a:noFill/>
              </a:ln>
              <a:solidFill>
                <a:srgbClr val="000000"/>
              </a:solidFill>
              <a:effectLst/>
              <a:uLnTx/>
              <a:uFillTx/>
              <a:latin typeface="Raleway"/>
              <a:ea typeface="Raleway"/>
              <a:cs typeface="Raleway"/>
              <a:sym typeface="Raleway"/>
            </a:endParaRPr>
          </a:p>
          <a:p>
            <a:pPr marL="45720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200" b="0" i="0" u="none" strike="noStrike" kern="0" cap="none" spc="0" normalizeH="0" baseline="0" noProof="0">
              <a:ln>
                <a:noFill/>
              </a:ln>
              <a:solidFill>
                <a:srgbClr val="000000"/>
              </a:solidFill>
              <a:effectLst/>
              <a:uLnTx/>
              <a:uFillTx/>
              <a:latin typeface="Raleway"/>
              <a:ea typeface="Raleway"/>
              <a:cs typeface="Raleway"/>
              <a:sym typeface="Raleway"/>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200" b="0" i="0" u="none" strike="noStrike" kern="0" cap="none" spc="0" normalizeH="0" baseline="0" noProof="0">
              <a:ln>
                <a:noFill/>
              </a:ln>
              <a:solidFill>
                <a:srgbClr val="000000"/>
              </a:solidFill>
              <a:effectLst/>
              <a:uLnTx/>
              <a:uFillTx/>
              <a:latin typeface="Raleway"/>
              <a:ea typeface="Raleway"/>
              <a:cs typeface="Raleway"/>
              <a:sym typeface="Raleway"/>
            </a:endParaRPr>
          </a:p>
        </p:txBody>
      </p:sp>
      <p:pic>
        <p:nvPicPr>
          <p:cNvPr id="536" name="Google Shape;536;p36" descr="ICMP error message format. ICMP error messages of Type: 3 ..."/>
          <p:cNvPicPr preferRelativeResize="0"/>
          <p:nvPr/>
        </p:nvPicPr>
        <p:blipFill>
          <a:blip r:embed="rId3">
            <a:alphaModFix/>
          </a:blip>
          <a:stretch>
            <a:fillRect/>
          </a:stretch>
        </p:blipFill>
        <p:spPr>
          <a:xfrm>
            <a:off x="4710530" y="2913799"/>
            <a:ext cx="4472700" cy="2191550"/>
          </a:xfrm>
          <a:prstGeom prst="rect">
            <a:avLst/>
          </a:prstGeom>
          <a:noFill/>
          <a:ln>
            <a:noFill/>
          </a:ln>
        </p:spPr>
      </p:pic>
    </p:spTree>
    <p:extLst>
      <p:ext uri="{BB962C8B-B14F-4D97-AF65-F5344CB8AC3E}">
        <p14:creationId xmlns:p14="http://schemas.microsoft.com/office/powerpoint/2010/main" val="2473554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37"/>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tr-TR" sz="1200" b="1" i="0" u="none" strike="noStrike" kern="0" cap="none" spc="0" normalizeH="0" baseline="0" noProof="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18</a:t>
            </a:fld>
            <a:endParaRPr kumimoji="0" sz="1200" b="1" i="0" u="none" strike="noStrike" kern="0" cap="none" spc="0" normalizeH="0" baseline="0" noProof="0">
              <a:ln>
                <a:noFill/>
              </a:ln>
              <a:solidFill>
                <a:srgbClr val="FFFFFF"/>
              </a:solidFill>
              <a:effectLst/>
              <a:uLnTx/>
              <a:uFillTx/>
              <a:latin typeface="Barlow Light"/>
              <a:sym typeface="Barlow Light"/>
            </a:endParaRPr>
          </a:p>
        </p:txBody>
      </p:sp>
      <p:sp>
        <p:nvSpPr>
          <p:cNvPr id="542" name="Google Shape;542;p37"/>
          <p:cNvSpPr txBox="1">
            <a:spLocks noGrp="1"/>
          </p:cNvSpPr>
          <p:nvPr>
            <p:ph type="title"/>
          </p:nvPr>
        </p:nvSpPr>
        <p:spPr>
          <a:xfrm>
            <a:off x="431800" y="173800"/>
            <a:ext cx="85398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The Internet Layer Protocols</a:t>
            </a: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None/>
            </a:pP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SzPts val="4800"/>
              <a:buNone/>
            </a:pPr>
            <a:endParaRPr sz="3400">
              <a:solidFill>
                <a:srgbClr val="741B47"/>
              </a:solidFill>
              <a:latin typeface="Raleway Medium"/>
              <a:ea typeface="Raleway Medium"/>
              <a:cs typeface="Raleway Medium"/>
              <a:sym typeface="Raleway Medium"/>
            </a:endParaRPr>
          </a:p>
        </p:txBody>
      </p:sp>
      <p:sp>
        <p:nvSpPr>
          <p:cNvPr id="543" name="Google Shape;543;p37"/>
          <p:cNvSpPr txBox="1"/>
          <p:nvPr/>
        </p:nvSpPr>
        <p:spPr>
          <a:xfrm>
            <a:off x="152550" y="662750"/>
            <a:ext cx="8838900" cy="2336400"/>
          </a:xfrm>
          <a:prstGeom prst="rect">
            <a:avLst/>
          </a:prstGeom>
          <a:solidFill>
            <a:srgbClr val="FFFFFF"/>
          </a:solidFill>
          <a:ln>
            <a:noFill/>
          </a:ln>
        </p:spPr>
        <p:txBody>
          <a:bodyPr spcFirstLastPara="1" wrap="square" lIns="91425" tIns="91425" rIns="91425" bIns="91425" anchor="t" anchorCtr="0">
            <a:noAutofit/>
          </a:bodyPr>
          <a:lstStyle/>
          <a:p>
            <a:pPr marL="457200" marR="0" lvl="0" indent="-368300" algn="l" defTabSz="914400" rtl="0" eaLnBrk="1" fontAlgn="auto" latinLnBrk="0" hangingPunct="1">
              <a:lnSpc>
                <a:spcPct val="100000"/>
              </a:lnSpc>
              <a:spcBef>
                <a:spcPts val="0"/>
              </a:spcBef>
              <a:spcAft>
                <a:spcPts val="0"/>
              </a:spcAft>
              <a:buClr>
                <a:srgbClr val="000000"/>
              </a:buClr>
              <a:buSzPts val="2200"/>
              <a:buFont typeface="Raleway"/>
              <a:buChar char="●"/>
              <a:tabLst/>
              <a:defRPr/>
            </a:pPr>
            <a:r>
              <a:rPr kumimoji="0" lang="tr-TR" sz="2200" b="1" i="0" u="none" strike="noStrike" kern="0" cap="none" spc="0" normalizeH="0" baseline="0" noProof="0">
                <a:ln>
                  <a:noFill/>
                </a:ln>
                <a:solidFill>
                  <a:srgbClr val="000000"/>
                </a:solidFill>
                <a:effectLst/>
                <a:uLnTx/>
                <a:uFillTx/>
                <a:latin typeface="Raleway"/>
                <a:ea typeface="Raleway"/>
                <a:cs typeface="Raleway"/>
                <a:sym typeface="Raleway"/>
              </a:rPr>
              <a:t>Address Resolution Protocol (ARP)</a:t>
            </a:r>
            <a:r>
              <a:rPr kumimoji="0" lang="tr-TR" sz="2200" b="0" i="0" u="none" strike="noStrike" kern="0" cap="none" spc="0" normalizeH="0" baseline="0" noProof="0">
                <a:ln>
                  <a:noFill/>
                </a:ln>
                <a:solidFill>
                  <a:srgbClr val="000000"/>
                </a:solidFill>
                <a:effectLst/>
                <a:uLnTx/>
                <a:uFillTx/>
                <a:latin typeface="Raleway"/>
                <a:ea typeface="Raleway"/>
                <a:cs typeface="Raleway"/>
                <a:sym typeface="Raleway"/>
              </a:rPr>
              <a:t> is a procedure for mapping a dynamic </a:t>
            </a:r>
            <a:r>
              <a:rPr kumimoji="0" lang="tr-TR" sz="2200" b="1" i="0" u="none" strike="noStrike" kern="0" cap="none" spc="0" normalizeH="0" baseline="0" noProof="0">
                <a:ln>
                  <a:noFill/>
                </a:ln>
                <a:solidFill>
                  <a:srgbClr val="000000"/>
                </a:solidFill>
                <a:effectLst/>
                <a:uLnTx/>
                <a:uFillTx/>
                <a:latin typeface="Raleway"/>
                <a:ea typeface="Raleway"/>
                <a:cs typeface="Raleway"/>
                <a:sym typeface="Raleway"/>
              </a:rPr>
              <a:t>IP address</a:t>
            </a:r>
            <a:r>
              <a:rPr kumimoji="0" lang="tr-TR" sz="2200" b="0" i="0" u="none" strike="noStrike" kern="0" cap="none" spc="0" normalizeH="0" baseline="0" noProof="0">
                <a:ln>
                  <a:noFill/>
                </a:ln>
                <a:solidFill>
                  <a:srgbClr val="000000"/>
                </a:solidFill>
                <a:effectLst/>
                <a:uLnTx/>
                <a:uFillTx/>
                <a:latin typeface="Raleway"/>
                <a:ea typeface="Raleway"/>
                <a:cs typeface="Raleway"/>
                <a:sym typeface="Raleway"/>
              </a:rPr>
              <a:t> to a permanent physical machine address in a LAN</a:t>
            </a:r>
            <a:endParaRPr kumimoji="0" sz="2200" b="0" i="0" u="none" strike="noStrike" kern="0" cap="none" spc="0" normalizeH="0" baseline="0" noProof="0">
              <a:ln>
                <a:noFill/>
              </a:ln>
              <a:solidFill>
                <a:srgbClr val="000000"/>
              </a:solidFill>
              <a:effectLst/>
              <a:uLnTx/>
              <a:uFillTx/>
              <a:latin typeface="Raleway"/>
              <a:ea typeface="Raleway"/>
              <a:cs typeface="Raleway"/>
              <a:sym typeface="Raleway"/>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200" b="0" i="0" u="none" strike="noStrike" kern="0" cap="none" spc="0" normalizeH="0" baseline="0" noProof="0">
              <a:ln>
                <a:noFill/>
              </a:ln>
              <a:solidFill>
                <a:srgbClr val="000000"/>
              </a:solidFill>
              <a:effectLst/>
              <a:uLnTx/>
              <a:uFillTx/>
              <a:latin typeface="Raleway"/>
              <a:ea typeface="Raleway"/>
              <a:cs typeface="Raleway"/>
              <a:sym typeface="Raleway"/>
            </a:endParaRPr>
          </a:p>
          <a:p>
            <a:pPr marL="457200" marR="0" lvl="0" indent="-368300" algn="l" defTabSz="914400" rtl="0" eaLnBrk="1" fontAlgn="auto" latinLnBrk="0" hangingPunct="1">
              <a:lnSpc>
                <a:spcPct val="100000"/>
              </a:lnSpc>
              <a:spcBef>
                <a:spcPts val="0"/>
              </a:spcBef>
              <a:spcAft>
                <a:spcPts val="0"/>
              </a:spcAft>
              <a:buClr>
                <a:srgbClr val="000000"/>
              </a:buClr>
              <a:buSzPts val="2200"/>
              <a:buFont typeface="Raleway"/>
              <a:buChar char="●"/>
              <a:tabLst/>
              <a:defRPr/>
            </a:pPr>
            <a:r>
              <a:rPr kumimoji="0" lang="tr-TR" sz="2200" b="0" i="0" u="none" strike="noStrike" kern="0" cap="none" spc="0" normalizeH="0" baseline="0" noProof="0">
                <a:ln>
                  <a:noFill/>
                </a:ln>
                <a:solidFill>
                  <a:srgbClr val="000000"/>
                </a:solidFill>
                <a:effectLst/>
                <a:uLnTx/>
                <a:uFillTx/>
                <a:latin typeface="Raleway"/>
                <a:ea typeface="Raleway"/>
                <a:cs typeface="Raleway"/>
                <a:sym typeface="Raleway"/>
              </a:rPr>
              <a:t>Essentially matches</a:t>
            </a:r>
            <a:endParaRPr kumimoji="0" sz="2200" b="0" i="0" u="none" strike="noStrike" kern="0" cap="none" spc="0" normalizeH="0" baseline="0" noProof="0">
              <a:ln>
                <a:noFill/>
              </a:ln>
              <a:solidFill>
                <a:srgbClr val="000000"/>
              </a:solidFill>
              <a:effectLst/>
              <a:uLnTx/>
              <a:uFillTx/>
              <a:latin typeface="Raleway"/>
              <a:ea typeface="Raleway"/>
              <a:cs typeface="Raleway"/>
              <a:sym typeface="Raleway"/>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200" b="0" i="0" u="none" strike="noStrike" kern="0" cap="none" spc="0" normalizeH="0" baseline="0" noProof="0">
              <a:ln>
                <a:noFill/>
              </a:ln>
              <a:solidFill>
                <a:srgbClr val="000000"/>
              </a:solidFill>
              <a:effectLst/>
              <a:uLnTx/>
              <a:uFillTx/>
              <a:latin typeface="Raleway"/>
              <a:ea typeface="Raleway"/>
              <a:cs typeface="Raleway"/>
              <a:sym typeface="Raleway"/>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200" b="0" i="0" u="none" strike="noStrike" kern="0" cap="none" spc="0" normalizeH="0" baseline="0" noProof="0">
              <a:ln>
                <a:noFill/>
              </a:ln>
              <a:solidFill>
                <a:srgbClr val="000000"/>
              </a:solidFill>
              <a:effectLst/>
              <a:uLnTx/>
              <a:uFillTx/>
              <a:latin typeface="Raleway"/>
              <a:ea typeface="Raleway"/>
              <a:cs typeface="Raleway"/>
              <a:sym typeface="Raleway"/>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200" b="0" i="0" u="none" strike="noStrike" kern="0" cap="none" spc="0" normalizeH="0" baseline="0" noProof="0">
              <a:ln>
                <a:noFill/>
              </a:ln>
              <a:solidFill>
                <a:srgbClr val="000000"/>
              </a:solidFill>
              <a:effectLst/>
              <a:uLnTx/>
              <a:uFillTx/>
              <a:latin typeface="Raleway"/>
              <a:ea typeface="Raleway"/>
              <a:cs typeface="Raleway"/>
              <a:sym typeface="Raleway"/>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200" b="0" i="0" u="none" strike="noStrike" kern="0" cap="none" spc="0" normalizeH="0" baseline="0" noProof="0">
              <a:ln>
                <a:noFill/>
              </a:ln>
              <a:solidFill>
                <a:srgbClr val="000000"/>
              </a:solidFill>
              <a:effectLst/>
              <a:uLnTx/>
              <a:uFillTx/>
              <a:latin typeface="Raleway"/>
              <a:ea typeface="Raleway"/>
              <a:cs typeface="Raleway"/>
              <a:sym typeface="Raleway"/>
            </a:endParaRPr>
          </a:p>
        </p:txBody>
      </p:sp>
      <p:sp>
        <p:nvSpPr>
          <p:cNvPr id="544" name="Google Shape;544;p37"/>
          <p:cNvSpPr/>
          <p:nvPr/>
        </p:nvSpPr>
        <p:spPr>
          <a:xfrm>
            <a:off x="3498500" y="1859450"/>
            <a:ext cx="1816200" cy="666900"/>
          </a:xfrm>
          <a:prstGeom prst="roundRect">
            <a:avLst>
              <a:gd name="adj" fmla="val 16667"/>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1800" b="0" i="0" u="none" strike="noStrike" kern="0" cap="none" spc="0" normalizeH="0" baseline="0" noProof="0">
                <a:ln>
                  <a:noFill/>
                </a:ln>
                <a:solidFill>
                  <a:srgbClr val="000000"/>
                </a:solidFill>
                <a:effectLst/>
                <a:uLnTx/>
                <a:uFillTx/>
                <a:latin typeface="Arial"/>
                <a:cs typeface="Arial"/>
                <a:sym typeface="Arial"/>
              </a:rPr>
              <a:t>IPv4 Address</a:t>
            </a:r>
            <a:endParaRPr kumimoji="0" sz="18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1800" b="0" i="0" u="none" strike="noStrike" kern="0" cap="none" spc="0" normalizeH="0" baseline="0" noProof="0">
                <a:ln>
                  <a:noFill/>
                </a:ln>
                <a:solidFill>
                  <a:srgbClr val="000000"/>
                </a:solidFill>
                <a:effectLst/>
                <a:uLnTx/>
                <a:uFillTx/>
                <a:latin typeface="Arial"/>
                <a:cs typeface="Arial"/>
                <a:sym typeface="Arial"/>
              </a:rPr>
              <a:t>32-bit</a:t>
            </a:r>
            <a:endParaRPr kumimoji="0" sz="1800" b="0" i="0" u="none" strike="noStrike" kern="0" cap="none" spc="0" normalizeH="0" baseline="0" noProof="0">
              <a:ln>
                <a:noFill/>
              </a:ln>
              <a:solidFill>
                <a:srgbClr val="000000"/>
              </a:solidFill>
              <a:effectLst/>
              <a:uLnTx/>
              <a:uFillTx/>
              <a:latin typeface="Arial"/>
              <a:cs typeface="Arial"/>
              <a:sym typeface="Arial"/>
            </a:endParaRPr>
          </a:p>
        </p:txBody>
      </p:sp>
      <p:sp>
        <p:nvSpPr>
          <p:cNvPr id="545" name="Google Shape;545;p37"/>
          <p:cNvSpPr/>
          <p:nvPr/>
        </p:nvSpPr>
        <p:spPr>
          <a:xfrm>
            <a:off x="6133400" y="1859450"/>
            <a:ext cx="1907400" cy="666900"/>
          </a:xfrm>
          <a:prstGeom prst="roundRect">
            <a:avLst>
              <a:gd name="adj" fmla="val 16667"/>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1800" b="0" i="0" u="none" strike="noStrike" kern="0" cap="none" spc="0" normalizeH="0" baseline="0" noProof="0">
                <a:ln>
                  <a:noFill/>
                </a:ln>
                <a:solidFill>
                  <a:srgbClr val="000000"/>
                </a:solidFill>
                <a:effectLst/>
                <a:uLnTx/>
                <a:uFillTx/>
                <a:latin typeface="Arial"/>
                <a:cs typeface="Arial"/>
                <a:sym typeface="Arial"/>
              </a:rPr>
              <a:t>MAC Address</a:t>
            </a:r>
            <a:endParaRPr kumimoji="0" sz="18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1800" b="0" i="0" u="none" strike="noStrike" kern="0" cap="none" spc="0" normalizeH="0" baseline="0" noProof="0">
                <a:ln>
                  <a:noFill/>
                </a:ln>
                <a:solidFill>
                  <a:srgbClr val="000000"/>
                </a:solidFill>
                <a:effectLst/>
                <a:uLnTx/>
                <a:uFillTx/>
                <a:latin typeface="Arial"/>
                <a:cs typeface="Arial"/>
                <a:sym typeface="Arial"/>
              </a:rPr>
              <a:t>48-bit</a:t>
            </a:r>
            <a:endParaRPr kumimoji="0" sz="1800" b="0" i="0" u="none" strike="noStrike" kern="0" cap="none" spc="0" normalizeH="0" baseline="0" noProof="0">
              <a:ln>
                <a:noFill/>
              </a:ln>
              <a:solidFill>
                <a:srgbClr val="000000"/>
              </a:solidFill>
              <a:effectLst/>
              <a:uLnTx/>
              <a:uFillTx/>
              <a:latin typeface="Arial"/>
              <a:cs typeface="Arial"/>
              <a:sym typeface="Arial"/>
            </a:endParaRPr>
          </a:p>
        </p:txBody>
      </p:sp>
      <p:sp>
        <p:nvSpPr>
          <p:cNvPr id="546" name="Google Shape;546;p37"/>
          <p:cNvSpPr/>
          <p:nvPr/>
        </p:nvSpPr>
        <p:spPr>
          <a:xfrm>
            <a:off x="5428660" y="2060790"/>
            <a:ext cx="603900" cy="268500"/>
          </a:xfrm>
          <a:prstGeom prst="leftRightArrow">
            <a:avLst>
              <a:gd name="adj1" fmla="val 50000"/>
              <a:gd name="adj2" fmla="val 50000"/>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547" name="Google Shape;547;p37" descr="Ch7:Address Resolution Protocol(ARP)"/>
          <p:cNvPicPr preferRelativeResize="0"/>
          <p:nvPr/>
        </p:nvPicPr>
        <p:blipFill>
          <a:blip r:embed="rId3">
            <a:alphaModFix/>
          </a:blip>
          <a:stretch>
            <a:fillRect/>
          </a:stretch>
        </p:blipFill>
        <p:spPr>
          <a:xfrm>
            <a:off x="1772250" y="2583380"/>
            <a:ext cx="4869125" cy="2579000"/>
          </a:xfrm>
          <a:prstGeom prst="rect">
            <a:avLst/>
          </a:prstGeom>
          <a:noFill/>
          <a:ln>
            <a:noFill/>
          </a:ln>
        </p:spPr>
      </p:pic>
    </p:spTree>
    <p:extLst>
      <p:ext uri="{BB962C8B-B14F-4D97-AF65-F5344CB8AC3E}">
        <p14:creationId xmlns:p14="http://schemas.microsoft.com/office/powerpoint/2010/main" val="1269511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38"/>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tr-TR" sz="1200" b="1" i="0" u="none" strike="noStrike" kern="0" cap="none" spc="0" normalizeH="0" baseline="0" noProof="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19</a:t>
            </a:fld>
            <a:endParaRPr kumimoji="0" sz="1200" b="1" i="0" u="none" strike="noStrike" kern="0" cap="none" spc="0" normalizeH="0" baseline="0" noProof="0">
              <a:ln>
                <a:noFill/>
              </a:ln>
              <a:solidFill>
                <a:srgbClr val="FFFFFF"/>
              </a:solidFill>
              <a:effectLst/>
              <a:uLnTx/>
              <a:uFillTx/>
              <a:latin typeface="Barlow Light"/>
              <a:sym typeface="Barlow Light"/>
            </a:endParaRPr>
          </a:p>
        </p:txBody>
      </p:sp>
      <p:sp>
        <p:nvSpPr>
          <p:cNvPr id="553" name="Google Shape;553;p38"/>
          <p:cNvSpPr txBox="1">
            <a:spLocks noGrp="1"/>
          </p:cNvSpPr>
          <p:nvPr>
            <p:ph type="title"/>
          </p:nvPr>
        </p:nvSpPr>
        <p:spPr>
          <a:xfrm>
            <a:off x="431800" y="173800"/>
            <a:ext cx="85398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The Internet Layer Protocols</a:t>
            </a: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None/>
            </a:pP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SzPts val="4800"/>
              <a:buNone/>
            </a:pPr>
            <a:endParaRPr sz="3400">
              <a:solidFill>
                <a:srgbClr val="741B47"/>
              </a:solidFill>
              <a:latin typeface="Raleway Medium"/>
              <a:ea typeface="Raleway Medium"/>
              <a:cs typeface="Raleway Medium"/>
              <a:sym typeface="Raleway Medium"/>
            </a:endParaRPr>
          </a:p>
        </p:txBody>
      </p:sp>
      <p:sp>
        <p:nvSpPr>
          <p:cNvPr id="554" name="Google Shape;554;p38"/>
          <p:cNvSpPr txBox="1"/>
          <p:nvPr/>
        </p:nvSpPr>
        <p:spPr>
          <a:xfrm>
            <a:off x="152550" y="662750"/>
            <a:ext cx="8838900" cy="2336400"/>
          </a:xfrm>
          <a:prstGeom prst="rect">
            <a:avLst/>
          </a:prstGeom>
          <a:solidFill>
            <a:srgbClr val="FFFFFF"/>
          </a:solidFill>
          <a:ln>
            <a:noFill/>
          </a:ln>
        </p:spPr>
        <p:txBody>
          <a:bodyPr spcFirstLastPara="1" wrap="square" lIns="91425" tIns="91425" rIns="91425" bIns="91425" anchor="t" anchorCtr="0">
            <a:noAutofit/>
          </a:bodyPr>
          <a:lstStyle/>
          <a:p>
            <a:pPr marL="457200" marR="0" lvl="0" indent="-368300" algn="l" defTabSz="914400" rtl="0" eaLnBrk="1" fontAlgn="auto" latinLnBrk="0" hangingPunct="1">
              <a:lnSpc>
                <a:spcPct val="100000"/>
              </a:lnSpc>
              <a:spcBef>
                <a:spcPts val="0"/>
              </a:spcBef>
              <a:spcAft>
                <a:spcPts val="0"/>
              </a:spcAft>
              <a:buClr>
                <a:srgbClr val="000000"/>
              </a:buClr>
              <a:buSzPts val="2200"/>
              <a:buFont typeface="Raleway"/>
              <a:buChar char="●"/>
              <a:tabLst/>
              <a:defRPr/>
            </a:pP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Host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machines</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that</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don't</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know</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their</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own</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IP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address</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can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use</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the</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1" i="0" u="none" strike="noStrike" kern="0" cap="none" spc="0" normalizeH="0" baseline="0" noProof="0" dirty="0" err="1">
                <a:ln>
                  <a:noFill/>
                </a:ln>
                <a:solidFill>
                  <a:srgbClr val="000000"/>
                </a:solidFill>
                <a:effectLst/>
                <a:uLnTx/>
                <a:uFillTx/>
                <a:latin typeface="Raleway"/>
                <a:ea typeface="Raleway"/>
                <a:cs typeface="Raleway"/>
                <a:sym typeface="Raleway"/>
              </a:rPr>
              <a:t>Reverse</a:t>
            </a:r>
            <a:r>
              <a:rPr kumimoji="0" lang="tr-TR" sz="2200" b="1" i="0" u="none" strike="noStrike" kern="0" cap="none" spc="0" normalizeH="0" baseline="0" noProof="0" dirty="0">
                <a:ln>
                  <a:noFill/>
                </a:ln>
                <a:solidFill>
                  <a:srgbClr val="000000"/>
                </a:solidFill>
                <a:effectLst/>
                <a:uLnTx/>
                <a:uFillTx/>
                <a:latin typeface="Raleway"/>
                <a:ea typeface="Raleway"/>
                <a:cs typeface="Raleway"/>
                <a:sym typeface="Raleway"/>
              </a:rPr>
              <a:t> ARP (RARP)</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protocol</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for</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discovery</a:t>
            </a:r>
            <a:endParaRPr kumimoji="0" sz="2200" b="0" i="0" u="none" strike="noStrike" kern="0" cap="none" spc="0" normalizeH="0" baseline="0" noProof="0" dirty="0">
              <a:ln>
                <a:noFill/>
              </a:ln>
              <a:solidFill>
                <a:srgbClr val="000000"/>
              </a:solidFill>
              <a:effectLst/>
              <a:uLnTx/>
              <a:uFillTx/>
              <a:latin typeface="Raleway"/>
              <a:ea typeface="Raleway"/>
              <a:cs typeface="Raleway"/>
              <a:sym typeface="Raleway"/>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200" b="0" i="0" u="none" strike="noStrike" kern="0" cap="none" spc="0" normalizeH="0" baseline="0" noProof="0" dirty="0">
              <a:ln>
                <a:noFill/>
              </a:ln>
              <a:solidFill>
                <a:srgbClr val="000000"/>
              </a:solidFill>
              <a:effectLst/>
              <a:uLnTx/>
              <a:uFillTx/>
              <a:latin typeface="Raleway"/>
              <a:ea typeface="Raleway"/>
              <a:cs typeface="Raleway"/>
              <a:sym typeface="Raleway"/>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200" b="0" i="0" u="none" strike="noStrike" kern="0" cap="none" spc="0" normalizeH="0" baseline="0" noProof="0" dirty="0">
              <a:ln>
                <a:noFill/>
              </a:ln>
              <a:solidFill>
                <a:srgbClr val="000000"/>
              </a:solidFill>
              <a:effectLst/>
              <a:uLnTx/>
              <a:uFillTx/>
              <a:latin typeface="Raleway"/>
              <a:ea typeface="Raleway"/>
              <a:cs typeface="Raleway"/>
              <a:sym typeface="Raleway"/>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200" b="0" i="0" u="none" strike="noStrike" kern="0" cap="none" spc="0" normalizeH="0" baseline="0" noProof="0" dirty="0">
              <a:ln>
                <a:noFill/>
              </a:ln>
              <a:solidFill>
                <a:srgbClr val="000000"/>
              </a:solidFill>
              <a:effectLst/>
              <a:uLnTx/>
              <a:uFillTx/>
              <a:latin typeface="Raleway"/>
              <a:ea typeface="Raleway"/>
              <a:cs typeface="Raleway"/>
              <a:sym typeface="Raleway"/>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200" b="0" i="0" u="none" strike="noStrike" kern="0" cap="none" spc="0" normalizeH="0" baseline="0" noProof="0" dirty="0">
              <a:ln>
                <a:noFill/>
              </a:ln>
              <a:solidFill>
                <a:srgbClr val="000000"/>
              </a:solidFill>
              <a:effectLst/>
              <a:uLnTx/>
              <a:uFillTx/>
              <a:latin typeface="Raleway"/>
              <a:ea typeface="Raleway"/>
              <a:cs typeface="Raleway"/>
              <a:sym typeface="Raleway"/>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200" b="0" i="0" u="none" strike="noStrike" kern="0" cap="none" spc="0" normalizeH="0" baseline="0" noProof="0" dirty="0">
              <a:ln>
                <a:noFill/>
              </a:ln>
              <a:solidFill>
                <a:srgbClr val="000000"/>
              </a:solidFill>
              <a:effectLst/>
              <a:uLnTx/>
              <a:uFillTx/>
              <a:latin typeface="Raleway"/>
              <a:ea typeface="Raleway"/>
              <a:cs typeface="Raleway"/>
              <a:sym typeface="Raleway"/>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200" b="0" i="0" u="none" strike="noStrike" kern="0" cap="none" spc="0" normalizeH="0" baseline="0" noProof="0" dirty="0">
              <a:ln>
                <a:noFill/>
              </a:ln>
              <a:solidFill>
                <a:srgbClr val="000000"/>
              </a:solidFill>
              <a:effectLst/>
              <a:uLnTx/>
              <a:uFillTx/>
              <a:latin typeface="Raleway"/>
              <a:ea typeface="Raleway"/>
              <a:cs typeface="Raleway"/>
              <a:sym typeface="Raleway"/>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200" b="0" i="0" u="none" strike="noStrike" kern="0" cap="none" spc="0" normalizeH="0" baseline="0" noProof="0" dirty="0">
              <a:ln>
                <a:noFill/>
              </a:ln>
              <a:solidFill>
                <a:srgbClr val="000000"/>
              </a:solidFill>
              <a:effectLst/>
              <a:uLnTx/>
              <a:uFillTx/>
              <a:latin typeface="Raleway"/>
              <a:ea typeface="Raleway"/>
              <a:cs typeface="Raleway"/>
              <a:sym typeface="Raleway"/>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200" b="0" i="0" u="none" strike="noStrike" kern="0" cap="none" spc="0" normalizeH="0" baseline="0" noProof="0" dirty="0">
              <a:ln>
                <a:noFill/>
              </a:ln>
              <a:solidFill>
                <a:srgbClr val="000000"/>
              </a:solidFill>
              <a:effectLst/>
              <a:uLnTx/>
              <a:uFillTx/>
              <a:latin typeface="Raleway"/>
              <a:ea typeface="Raleway"/>
              <a:cs typeface="Raleway"/>
              <a:sym typeface="Raleway"/>
            </a:endParaRPr>
          </a:p>
          <a:p>
            <a:pPr marL="457200" marR="0" lvl="0" indent="-368300" algn="l" defTabSz="914400" rtl="0" eaLnBrk="1" fontAlgn="auto" latinLnBrk="0" hangingPunct="1">
              <a:lnSpc>
                <a:spcPct val="100000"/>
              </a:lnSpc>
              <a:spcBef>
                <a:spcPts val="0"/>
              </a:spcBef>
              <a:spcAft>
                <a:spcPts val="0"/>
              </a:spcAft>
              <a:buClr>
                <a:srgbClr val="000000"/>
              </a:buClr>
              <a:buSzPts val="2200"/>
              <a:buFont typeface="Raleway"/>
              <a:buChar char="●"/>
              <a:tabLst/>
              <a:defRPr/>
            </a:pP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ARP is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replaced</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by</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1" i="0" u="none" strike="noStrike" kern="0" cap="none" spc="0" normalizeH="0" baseline="0" noProof="0" dirty="0" err="1">
                <a:ln>
                  <a:noFill/>
                </a:ln>
                <a:solidFill>
                  <a:srgbClr val="000000"/>
                </a:solidFill>
                <a:effectLst/>
                <a:uLnTx/>
                <a:uFillTx/>
                <a:latin typeface="Raleway"/>
                <a:ea typeface="Raleway"/>
                <a:cs typeface="Raleway"/>
                <a:sym typeface="Raleway"/>
              </a:rPr>
              <a:t>Neighbor</a:t>
            </a:r>
            <a:r>
              <a:rPr kumimoji="0" lang="tr-TR" sz="2200" b="1"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1" i="0" u="none" strike="noStrike" kern="0" cap="none" spc="0" normalizeH="0" baseline="0" noProof="0" dirty="0" err="1">
                <a:ln>
                  <a:noFill/>
                </a:ln>
                <a:solidFill>
                  <a:srgbClr val="000000"/>
                </a:solidFill>
                <a:effectLst/>
                <a:uLnTx/>
                <a:uFillTx/>
                <a:latin typeface="Raleway"/>
                <a:ea typeface="Raleway"/>
                <a:cs typeface="Raleway"/>
                <a:sym typeface="Raleway"/>
              </a:rPr>
              <a:t>Discovery</a:t>
            </a:r>
            <a:r>
              <a:rPr kumimoji="0" lang="tr-TR" sz="2200" b="1" i="0" u="none" strike="noStrike" kern="0" cap="none" spc="0" normalizeH="0" baseline="0" noProof="0" dirty="0">
                <a:ln>
                  <a:noFill/>
                </a:ln>
                <a:solidFill>
                  <a:srgbClr val="000000"/>
                </a:solidFill>
                <a:effectLst/>
                <a:uLnTx/>
                <a:uFillTx/>
                <a:latin typeface="Raleway"/>
                <a:ea typeface="Raleway"/>
                <a:cs typeface="Raleway"/>
                <a:sym typeface="Raleway"/>
              </a:rPr>
              <a:t> Protocol</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with</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the</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a:t>
            </a:r>
            <a:r>
              <a:rPr kumimoji="0" lang="tr-TR" sz="2200" b="0" i="0" u="none" strike="noStrike" kern="0" cap="none" spc="0" normalizeH="0" baseline="0" noProof="0" dirty="0" err="1">
                <a:ln>
                  <a:noFill/>
                </a:ln>
                <a:solidFill>
                  <a:srgbClr val="000000"/>
                </a:solidFill>
                <a:effectLst/>
                <a:uLnTx/>
                <a:uFillTx/>
                <a:latin typeface="Raleway"/>
                <a:ea typeface="Raleway"/>
                <a:cs typeface="Raleway"/>
                <a:sym typeface="Raleway"/>
              </a:rPr>
              <a:t>use</a:t>
            </a:r>
            <a:r>
              <a:rPr kumimoji="0" lang="tr-TR" sz="2200" b="0" i="0" u="none" strike="noStrike" kern="0" cap="none" spc="0" normalizeH="0" baseline="0" noProof="0" dirty="0">
                <a:ln>
                  <a:noFill/>
                </a:ln>
                <a:solidFill>
                  <a:srgbClr val="000000"/>
                </a:solidFill>
                <a:effectLst/>
                <a:uLnTx/>
                <a:uFillTx/>
                <a:latin typeface="Raleway"/>
                <a:ea typeface="Raleway"/>
                <a:cs typeface="Raleway"/>
                <a:sym typeface="Raleway"/>
              </a:rPr>
              <a:t> of IPv6  </a:t>
            </a:r>
            <a:endParaRPr kumimoji="0" sz="2200" b="0" i="0" u="none" strike="noStrike" kern="0" cap="none" spc="0" normalizeH="0" baseline="0" noProof="0" dirty="0">
              <a:ln>
                <a:noFill/>
              </a:ln>
              <a:solidFill>
                <a:srgbClr val="000000"/>
              </a:solidFill>
              <a:effectLst/>
              <a:uLnTx/>
              <a:uFillTx/>
              <a:latin typeface="Raleway"/>
              <a:ea typeface="Raleway"/>
              <a:cs typeface="Raleway"/>
              <a:sym typeface="Raleway"/>
            </a:endParaRPr>
          </a:p>
          <a:p>
            <a:pPr marL="45720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200" b="0" i="0" u="none" strike="noStrike" kern="0" cap="none" spc="0" normalizeH="0" baseline="0" noProof="0" dirty="0">
              <a:ln>
                <a:noFill/>
              </a:ln>
              <a:solidFill>
                <a:srgbClr val="000000"/>
              </a:solidFill>
              <a:effectLst/>
              <a:uLnTx/>
              <a:uFillTx/>
              <a:latin typeface="Raleway"/>
              <a:ea typeface="Raleway"/>
              <a:cs typeface="Raleway"/>
              <a:sym typeface="Raleway"/>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200" b="0" i="0" u="none" strike="noStrike" kern="0" cap="none" spc="0" normalizeH="0" baseline="0" noProof="0" dirty="0">
              <a:ln>
                <a:noFill/>
              </a:ln>
              <a:solidFill>
                <a:srgbClr val="000000"/>
              </a:solidFill>
              <a:effectLst/>
              <a:uLnTx/>
              <a:uFillTx/>
              <a:latin typeface="Raleway"/>
              <a:ea typeface="Raleway"/>
              <a:cs typeface="Raleway"/>
              <a:sym typeface="Raleway"/>
            </a:endParaRPr>
          </a:p>
        </p:txBody>
      </p:sp>
      <p:pic>
        <p:nvPicPr>
          <p:cNvPr id="555" name="Google Shape;555;p38" descr="08 module interconnecting cisco router"/>
          <p:cNvPicPr preferRelativeResize="0"/>
          <p:nvPr/>
        </p:nvPicPr>
        <p:blipFill rotWithShape="1">
          <a:blip r:embed="rId3">
            <a:alphaModFix/>
          </a:blip>
          <a:srcRect t="15940" b="28596"/>
          <a:stretch/>
        </p:blipFill>
        <p:spPr>
          <a:xfrm>
            <a:off x="1549425" y="1561500"/>
            <a:ext cx="5827601" cy="2424250"/>
          </a:xfrm>
          <a:prstGeom prst="rect">
            <a:avLst/>
          </a:prstGeom>
          <a:noFill/>
          <a:ln>
            <a:noFill/>
          </a:ln>
        </p:spPr>
      </p:pic>
    </p:spTree>
    <p:extLst>
      <p:ext uri="{BB962C8B-B14F-4D97-AF65-F5344CB8AC3E}">
        <p14:creationId xmlns:p14="http://schemas.microsoft.com/office/powerpoint/2010/main" val="1247060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9"/>
          <p:cNvSpPr txBox="1">
            <a:spLocks noGrp="1"/>
          </p:cNvSpPr>
          <p:nvPr>
            <p:ph type="sldNum" idx="12"/>
          </p:nvPr>
        </p:nvSpPr>
        <p:spPr>
          <a:xfrm>
            <a:off x="8960475" y="4903875"/>
            <a:ext cx="145500" cy="201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2</a:t>
            </a:fld>
            <a:endParaRPr/>
          </a:p>
        </p:txBody>
      </p:sp>
      <p:sp>
        <p:nvSpPr>
          <p:cNvPr id="332" name="Google Shape;332;p9"/>
          <p:cNvSpPr txBox="1">
            <a:spLocks noGrp="1"/>
          </p:cNvSpPr>
          <p:nvPr>
            <p:ph type="ctrTitle" idx="4294967295"/>
          </p:nvPr>
        </p:nvSpPr>
        <p:spPr>
          <a:xfrm>
            <a:off x="399889" y="678024"/>
            <a:ext cx="6690600" cy="654600"/>
          </a:xfrm>
          <a:prstGeom prst="rect">
            <a:avLst/>
          </a:prstGeom>
          <a:noFill/>
          <a:ln>
            <a:noFill/>
          </a:ln>
        </p:spPr>
        <p:txBody>
          <a:bodyPr spcFirstLastPara="1" wrap="square" lIns="0" tIns="0" rIns="0" bIns="0" anchor="b" anchorCtr="0">
            <a:noAutofit/>
          </a:bodyPr>
          <a:lstStyle/>
          <a:p>
            <a:pPr marL="0" marR="0" lvl="0" indent="0" algn="ctr" rtl="0">
              <a:lnSpc>
                <a:spcPct val="80000"/>
              </a:lnSpc>
              <a:spcBef>
                <a:spcPts val="0"/>
              </a:spcBef>
              <a:spcAft>
                <a:spcPts val="0"/>
              </a:spcAft>
              <a:buClr>
                <a:schemeClr val="accent2"/>
              </a:buClr>
              <a:buSzPts val="4800"/>
              <a:buFont typeface="Raleway SemiBold"/>
              <a:buNone/>
            </a:pPr>
            <a:r>
              <a:rPr lang="tr-TR" sz="4800" b="0" i="0" u="none" strike="noStrike" cap="none" dirty="0" err="1">
                <a:solidFill>
                  <a:srgbClr val="741B47"/>
                </a:solidFill>
                <a:latin typeface="Raleway Medium"/>
                <a:ea typeface="Raleway Medium"/>
                <a:cs typeface="Raleway Medium"/>
                <a:sym typeface="Raleway Medium"/>
              </a:rPr>
              <a:t>Table</a:t>
            </a:r>
            <a:r>
              <a:rPr lang="tr-TR" sz="4800" b="0" i="0" u="none" strike="noStrike" cap="none" dirty="0">
                <a:solidFill>
                  <a:srgbClr val="741B47"/>
                </a:solidFill>
                <a:latin typeface="Raleway Medium"/>
                <a:ea typeface="Raleway Medium"/>
                <a:cs typeface="Raleway Medium"/>
                <a:sym typeface="Raleway Medium"/>
              </a:rPr>
              <a:t> of </a:t>
            </a:r>
            <a:r>
              <a:rPr lang="tr-TR" sz="4800" b="0" i="0" u="none" strike="noStrike" cap="none" dirty="0" err="1">
                <a:solidFill>
                  <a:srgbClr val="741B47"/>
                </a:solidFill>
                <a:latin typeface="Raleway Medium"/>
                <a:ea typeface="Raleway Medium"/>
                <a:cs typeface="Raleway Medium"/>
                <a:sym typeface="Raleway Medium"/>
              </a:rPr>
              <a:t>Contents</a:t>
            </a:r>
            <a:endParaRPr sz="4800" b="0" i="0" u="none" strike="noStrike" cap="none" dirty="0">
              <a:solidFill>
                <a:srgbClr val="741B47"/>
              </a:solidFill>
              <a:latin typeface="Raleway Medium"/>
              <a:ea typeface="Raleway Medium"/>
              <a:cs typeface="Raleway Medium"/>
              <a:sym typeface="Raleway Medium"/>
            </a:endParaRPr>
          </a:p>
        </p:txBody>
      </p:sp>
      <p:sp>
        <p:nvSpPr>
          <p:cNvPr id="333" name="Google Shape;333;p9"/>
          <p:cNvSpPr txBox="1">
            <a:spLocks noGrp="1"/>
          </p:cNvSpPr>
          <p:nvPr>
            <p:ph type="subTitle" idx="4294967295"/>
          </p:nvPr>
        </p:nvSpPr>
        <p:spPr>
          <a:xfrm>
            <a:off x="733758" y="1792621"/>
            <a:ext cx="7842300" cy="2529900"/>
          </a:xfrm>
          <a:prstGeom prst="rect">
            <a:avLst/>
          </a:prstGeom>
          <a:noFill/>
          <a:ln>
            <a:noFill/>
          </a:ln>
        </p:spPr>
        <p:txBody>
          <a:bodyPr spcFirstLastPara="1" wrap="square" lIns="0" tIns="0" rIns="0" bIns="0" anchor="t" anchorCtr="0">
            <a:noAutofit/>
          </a:bodyPr>
          <a:lstStyle/>
          <a:p>
            <a:pPr marL="457200" marR="0" lvl="0" indent="-381000" algn="l" rtl="0">
              <a:lnSpc>
                <a:spcPct val="110000"/>
              </a:lnSpc>
              <a:spcBef>
                <a:spcPts val="600"/>
              </a:spcBef>
              <a:spcAft>
                <a:spcPts val="0"/>
              </a:spcAft>
              <a:buClr>
                <a:srgbClr val="741B47"/>
              </a:buClr>
              <a:buSzPts val="2400"/>
              <a:buFont typeface="Raleway"/>
              <a:buChar char="▶"/>
            </a:pPr>
            <a:r>
              <a:rPr lang="tr-TR" sz="2400" dirty="0">
                <a:latin typeface="Raleway"/>
                <a:ea typeface="Raleway"/>
                <a:cs typeface="Raleway"/>
                <a:sym typeface="Raleway"/>
              </a:rPr>
              <a:t>A </a:t>
            </a:r>
            <a:r>
              <a:rPr lang="tr-TR" sz="2400" dirty="0" err="1">
                <a:latin typeface="Raleway"/>
                <a:ea typeface="Raleway"/>
                <a:cs typeface="Raleway"/>
                <a:sym typeface="Raleway"/>
              </a:rPr>
              <a:t>Brief</a:t>
            </a:r>
            <a:r>
              <a:rPr lang="tr-TR" sz="2400" dirty="0">
                <a:latin typeface="Raleway"/>
                <a:ea typeface="Raleway"/>
                <a:cs typeface="Raleway"/>
                <a:sym typeface="Raleway"/>
              </a:rPr>
              <a:t> </a:t>
            </a:r>
            <a:r>
              <a:rPr lang="tr-TR" sz="2400" dirty="0" err="1">
                <a:latin typeface="Raleway"/>
                <a:ea typeface="Raleway"/>
                <a:cs typeface="Raleway"/>
                <a:sym typeface="Raleway"/>
              </a:rPr>
              <a:t>History</a:t>
            </a:r>
            <a:r>
              <a:rPr lang="tr-TR" sz="2400" dirty="0">
                <a:latin typeface="Raleway"/>
                <a:ea typeface="Raleway"/>
                <a:cs typeface="Raleway"/>
                <a:sym typeface="Raleway"/>
              </a:rPr>
              <a:t> of TCP/IP</a:t>
            </a:r>
            <a:endParaRPr sz="2400" dirty="0">
              <a:latin typeface="Raleway"/>
              <a:ea typeface="Raleway"/>
              <a:cs typeface="Raleway"/>
              <a:sym typeface="Raleway"/>
            </a:endParaRPr>
          </a:p>
          <a:p>
            <a:pPr marL="457200" marR="0" lvl="0" indent="-381000" algn="l" rtl="0">
              <a:lnSpc>
                <a:spcPct val="110000"/>
              </a:lnSpc>
              <a:spcBef>
                <a:spcPts val="600"/>
              </a:spcBef>
              <a:spcAft>
                <a:spcPts val="0"/>
              </a:spcAft>
              <a:buClr>
                <a:srgbClr val="741B47"/>
              </a:buClr>
              <a:buSzPts val="2400"/>
              <a:buFont typeface="Raleway"/>
              <a:buChar char="▶"/>
            </a:pPr>
            <a:r>
              <a:rPr lang="tr-TR" sz="2400" dirty="0">
                <a:latin typeface="Raleway"/>
                <a:ea typeface="Raleway"/>
                <a:cs typeface="Raleway"/>
                <a:sym typeface="Raleway"/>
              </a:rPr>
              <a:t>TCP/IP </a:t>
            </a:r>
            <a:r>
              <a:rPr lang="tr-TR" sz="2400" dirty="0" err="1">
                <a:latin typeface="Raleway"/>
                <a:ea typeface="Raleway"/>
                <a:cs typeface="Raleway"/>
                <a:sym typeface="Raleway"/>
              </a:rPr>
              <a:t>and</a:t>
            </a:r>
            <a:r>
              <a:rPr lang="tr-TR" sz="2400" dirty="0">
                <a:latin typeface="Raleway"/>
                <a:ea typeface="Raleway"/>
                <a:cs typeface="Raleway"/>
                <a:sym typeface="Raleway"/>
              </a:rPr>
              <a:t> </a:t>
            </a:r>
            <a:r>
              <a:rPr lang="tr-TR" sz="2400" dirty="0" err="1">
                <a:latin typeface="Raleway"/>
                <a:ea typeface="Raleway"/>
                <a:cs typeface="Raleway"/>
                <a:sym typeface="Raleway"/>
              </a:rPr>
              <a:t>the</a:t>
            </a:r>
            <a:r>
              <a:rPr lang="tr-TR" sz="2400" dirty="0">
                <a:latin typeface="Raleway"/>
                <a:ea typeface="Raleway"/>
                <a:cs typeface="Raleway"/>
                <a:sym typeface="Raleway"/>
              </a:rPr>
              <a:t> </a:t>
            </a:r>
            <a:r>
              <a:rPr lang="tr-TR" sz="2400" dirty="0" err="1">
                <a:latin typeface="Raleway"/>
                <a:ea typeface="Raleway"/>
                <a:cs typeface="Raleway"/>
                <a:sym typeface="Raleway"/>
              </a:rPr>
              <a:t>DoD</a:t>
            </a:r>
            <a:r>
              <a:rPr lang="tr-TR" sz="2400" dirty="0">
                <a:latin typeface="Raleway"/>
                <a:ea typeface="Raleway"/>
                <a:cs typeface="Raleway"/>
                <a:sym typeface="Raleway"/>
              </a:rPr>
              <a:t> Model</a:t>
            </a:r>
            <a:endParaRPr sz="2400" dirty="0">
              <a:latin typeface="Raleway"/>
              <a:ea typeface="Raleway"/>
              <a:cs typeface="Raleway"/>
              <a:sym typeface="Raleway"/>
            </a:endParaRPr>
          </a:p>
          <a:p>
            <a:pPr marL="457200" marR="0" lvl="0" indent="-381000" algn="l" rtl="0">
              <a:lnSpc>
                <a:spcPct val="110000"/>
              </a:lnSpc>
              <a:spcBef>
                <a:spcPts val="600"/>
              </a:spcBef>
              <a:spcAft>
                <a:spcPts val="0"/>
              </a:spcAft>
              <a:buClr>
                <a:srgbClr val="741B47"/>
              </a:buClr>
              <a:buSzPts val="2400"/>
              <a:buFont typeface="Raleway"/>
              <a:buChar char="▶"/>
            </a:pPr>
            <a:r>
              <a:rPr lang="tr-TR" sz="2400" dirty="0" err="1">
                <a:latin typeface="Raleway"/>
                <a:ea typeface="Raleway"/>
                <a:cs typeface="Raleway"/>
                <a:sym typeface="Raleway"/>
              </a:rPr>
              <a:t>The</a:t>
            </a:r>
            <a:r>
              <a:rPr lang="tr-TR" sz="2400" dirty="0">
                <a:latin typeface="Raleway"/>
                <a:ea typeface="Raleway"/>
                <a:cs typeface="Raleway"/>
                <a:sym typeface="Raleway"/>
              </a:rPr>
              <a:t> </a:t>
            </a:r>
            <a:r>
              <a:rPr lang="tr-TR" sz="2400" dirty="0" err="1">
                <a:latin typeface="Raleway"/>
                <a:ea typeface="Raleway"/>
                <a:cs typeface="Raleway"/>
                <a:sym typeface="Raleway"/>
              </a:rPr>
              <a:t>Process</a:t>
            </a:r>
            <a:r>
              <a:rPr lang="tr-TR" sz="2400" dirty="0">
                <a:latin typeface="Raleway"/>
                <a:ea typeface="Raleway"/>
                <a:cs typeface="Raleway"/>
                <a:sym typeface="Raleway"/>
              </a:rPr>
              <a:t>/Application </a:t>
            </a:r>
            <a:r>
              <a:rPr lang="tr-TR" sz="2400" dirty="0" err="1">
                <a:latin typeface="Raleway"/>
                <a:ea typeface="Raleway"/>
                <a:cs typeface="Raleway"/>
                <a:sym typeface="Raleway"/>
              </a:rPr>
              <a:t>Layer</a:t>
            </a:r>
            <a:r>
              <a:rPr lang="tr-TR" sz="2400" dirty="0">
                <a:latin typeface="Raleway"/>
                <a:ea typeface="Raleway"/>
                <a:cs typeface="Raleway"/>
                <a:sym typeface="Raleway"/>
              </a:rPr>
              <a:t> </a:t>
            </a:r>
            <a:r>
              <a:rPr lang="tr-TR" sz="2400" dirty="0" err="1">
                <a:latin typeface="Raleway"/>
                <a:ea typeface="Raleway"/>
                <a:cs typeface="Raleway"/>
                <a:sym typeface="Raleway"/>
              </a:rPr>
              <a:t>Protocols</a:t>
            </a:r>
            <a:endParaRPr sz="2400" dirty="0">
              <a:latin typeface="Raleway"/>
              <a:ea typeface="Raleway"/>
              <a:cs typeface="Raleway"/>
              <a:sym typeface="Raleway"/>
            </a:endParaRPr>
          </a:p>
          <a:p>
            <a:pPr marL="457200" marR="0" lvl="0" indent="-381000" algn="l" rtl="0">
              <a:lnSpc>
                <a:spcPct val="110000"/>
              </a:lnSpc>
              <a:spcBef>
                <a:spcPts val="600"/>
              </a:spcBef>
              <a:spcAft>
                <a:spcPts val="0"/>
              </a:spcAft>
              <a:buClr>
                <a:srgbClr val="741B47"/>
              </a:buClr>
              <a:buSzPts val="2400"/>
              <a:buFont typeface="Raleway"/>
              <a:buChar char="▶"/>
            </a:pPr>
            <a:r>
              <a:rPr lang="tr-TR" sz="2400" dirty="0" err="1">
                <a:latin typeface="Raleway"/>
                <a:ea typeface="Raleway"/>
                <a:cs typeface="Raleway"/>
                <a:sym typeface="Raleway"/>
              </a:rPr>
              <a:t>The</a:t>
            </a:r>
            <a:r>
              <a:rPr lang="tr-TR" sz="2400" dirty="0">
                <a:latin typeface="Raleway"/>
                <a:ea typeface="Raleway"/>
                <a:cs typeface="Raleway"/>
                <a:sym typeface="Raleway"/>
              </a:rPr>
              <a:t> Host-</a:t>
            </a:r>
            <a:r>
              <a:rPr lang="tr-TR" sz="2400" dirty="0" err="1">
                <a:latin typeface="Raleway"/>
                <a:ea typeface="Raleway"/>
                <a:cs typeface="Raleway"/>
                <a:sym typeface="Raleway"/>
              </a:rPr>
              <a:t>to</a:t>
            </a:r>
            <a:r>
              <a:rPr lang="tr-TR" sz="2400" dirty="0">
                <a:latin typeface="Raleway"/>
                <a:ea typeface="Raleway"/>
                <a:cs typeface="Raleway"/>
                <a:sym typeface="Raleway"/>
              </a:rPr>
              <a:t>-Host/Transport </a:t>
            </a:r>
            <a:r>
              <a:rPr lang="tr-TR" sz="2400" dirty="0" err="1">
                <a:latin typeface="Raleway"/>
                <a:ea typeface="Raleway"/>
                <a:cs typeface="Raleway"/>
                <a:sym typeface="Raleway"/>
              </a:rPr>
              <a:t>Layer</a:t>
            </a:r>
            <a:r>
              <a:rPr lang="tr-TR" sz="2400" dirty="0">
                <a:latin typeface="Raleway"/>
                <a:ea typeface="Raleway"/>
                <a:cs typeface="Raleway"/>
                <a:sym typeface="Raleway"/>
              </a:rPr>
              <a:t> </a:t>
            </a:r>
            <a:r>
              <a:rPr lang="tr-TR" sz="2400" dirty="0" err="1">
                <a:latin typeface="Raleway"/>
                <a:ea typeface="Raleway"/>
                <a:cs typeface="Raleway"/>
                <a:sym typeface="Raleway"/>
              </a:rPr>
              <a:t>Protocols</a:t>
            </a:r>
            <a:endParaRPr sz="2400" dirty="0">
              <a:latin typeface="Raleway"/>
              <a:ea typeface="Raleway"/>
              <a:cs typeface="Raleway"/>
              <a:sym typeface="Raleway"/>
            </a:endParaRPr>
          </a:p>
          <a:p>
            <a:pPr marL="457200" marR="0" lvl="0" indent="-381000" algn="l" rtl="0">
              <a:lnSpc>
                <a:spcPct val="110000"/>
              </a:lnSpc>
              <a:spcBef>
                <a:spcPts val="600"/>
              </a:spcBef>
              <a:spcAft>
                <a:spcPts val="0"/>
              </a:spcAft>
              <a:buClr>
                <a:srgbClr val="741B47"/>
              </a:buClr>
              <a:buSzPts val="2400"/>
              <a:buFont typeface="Raleway"/>
              <a:buChar char="▶"/>
            </a:pPr>
            <a:r>
              <a:rPr lang="tr-TR" sz="2400" dirty="0" err="1">
                <a:latin typeface="Raleway"/>
                <a:ea typeface="Raleway"/>
                <a:cs typeface="Raleway"/>
                <a:sym typeface="Raleway"/>
              </a:rPr>
              <a:t>The</a:t>
            </a:r>
            <a:r>
              <a:rPr lang="tr-TR" sz="2400" dirty="0">
                <a:latin typeface="Raleway"/>
                <a:ea typeface="Raleway"/>
                <a:cs typeface="Raleway"/>
                <a:sym typeface="Raleway"/>
              </a:rPr>
              <a:t> Internet </a:t>
            </a:r>
            <a:r>
              <a:rPr lang="tr-TR" sz="2400" dirty="0" err="1">
                <a:latin typeface="Raleway"/>
                <a:ea typeface="Raleway"/>
                <a:cs typeface="Raleway"/>
                <a:sym typeface="Raleway"/>
              </a:rPr>
              <a:t>Layer</a:t>
            </a:r>
            <a:r>
              <a:rPr lang="tr-TR" sz="2400" dirty="0">
                <a:latin typeface="Raleway"/>
                <a:ea typeface="Raleway"/>
                <a:cs typeface="Raleway"/>
                <a:sym typeface="Raleway"/>
              </a:rPr>
              <a:t> </a:t>
            </a:r>
            <a:r>
              <a:rPr lang="tr-TR" sz="2400" dirty="0" err="1">
                <a:latin typeface="Raleway"/>
                <a:ea typeface="Raleway"/>
                <a:cs typeface="Raleway"/>
                <a:sym typeface="Raleway"/>
              </a:rPr>
              <a:t>Protocols</a:t>
            </a:r>
            <a:endParaRPr sz="2400" dirty="0">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18"/>
          <p:cNvSpPr txBox="1">
            <a:spLocks noGrp="1"/>
          </p:cNvSpPr>
          <p:nvPr>
            <p:ph type="ctrTitle"/>
          </p:nvPr>
        </p:nvSpPr>
        <p:spPr>
          <a:xfrm>
            <a:off x="1018750" y="2339989"/>
            <a:ext cx="7904700" cy="11598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tr-TR" sz="4000">
                <a:solidFill>
                  <a:srgbClr val="741B47"/>
                </a:solidFill>
                <a:latin typeface="Raleway Medium"/>
                <a:ea typeface="Raleway Medium"/>
                <a:cs typeface="Raleway Medium"/>
                <a:sym typeface="Raleway Medium"/>
              </a:rPr>
              <a:t>The Process/Application Layer Protocols</a:t>
            </a:r>
            <a:endParaRPr sz="4000">
              <a:solidFill>
                <a:srgbClr val="741B47"/>
              </a:solidFill>
              <a:latin typeface="Raleway Medium"/>
              <a:ea typeface="Raleway Medium"/>
              <a:cs typeface="Raleway Medium"/>
              <a:sym typeface="Raleway Medium"/>
            </a:endParaRPr>
          </a:p>
        </p:txBody>
      </p:sp>
      <p:sp>
        <p:nvSpPr>
          <p:cNvPr id="400" name="Google Shape;400;p18"/>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tr-TR" sz="3600">
                <a:solidFill>
                  <a:schemeClr val="lt1"/>
                </a:solidFill>
                <a:latin typeface="Raleway Medium"/>
                <a:ea typeface="Raleway Medium"/>
                <a:cs typeface="Raleway Medium"/>
                <a:sym typeface="Raleway Medium"/>
              </a:rPr>
              <a:t>3</a:t>
            </a:r>
            <a:endParaRPr sz="3600" b="0" i="0" u="none" strike="noStrike" cap="none">
              <a:solidFill>
                <a:schemeClr val="lt1"/>
              </a:solidFill>
              <a:latin typeface="Raleway Medium"/>
              <a:ea typeface="Raleway Medium"/>
              <a:cs typeface="Raleway Medium"/>
              <a:sym typeface="Raleway Medium"/>
            </a:endParaRPr>
          </a:p>
        </p:txBody>
      </p:sp>
      <p:sp>
        <p:nvSpPr>
          <p:cNvPr id="401" name="Google Shape;401;p18"/>
          <p:cNvSpPr txBox="1">
            <a:spLocks noGrp="1"/>
          </p:cNvSpPr>
          <p:nvPr>
            <p:ph type="subTitle" idx="1"/>
          </p:nvPr>
        </p:nvSpPr>
        <p:spPr>
          <a:xfrm>
            <a:off x="1085850" y="2921775"/>
            <a:ext cx="6965400" cy="3837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0"/>
              </a:spcBef>
              <a:spcAft>
                <a:spcPts val="0"/>
              </a:spcAft>
              <a:buNone/>
            </a:pPr>
            <a:endParaRPr sz="1800"/>
          </a:p>
          <a:p>
            <a:pPr marL="0" lvl="0" indent="0" algn="l" rtl="0">
              <a:lnSpc>
                <a:spcPct val="110000"/>
              </a:lnSpc>
              <a:spcBef>
                <a:spcPts val="0"/>
              </a:spcBef>
              <a:spcAft>
                <a:spcPts val="0"/>
              </a:spcAft>
              <a:buNone/>
            </a:pPr>
            <a:endParaRPr sz="1800"/>
          </a:p>
          <a:p>
            <a:pPr marL="0" lvl="0" indent="0" algn="l" rtl="0">
              <a:lnSpc>
                <a:spcPct val="110000"/>
              </a:lnSpc>
              <a:spcBef>
                <a:spcPts val="0"/>
              </a:spcBef>
              <a:spcAft>
                <a:spcPts val="0"/>
              </a:spcAft>
              <a:buNone/>
            </a:pPr>
            <a:endParaRPr sz="1800"/>
          </a:p>
          <a:p>
            <a:pPr marL="0" lvl="0" indent="0" algn="l" rtl="0">
              <a:lnSpc>
                <a:spcPct val="110000"/>
              </a:lnSpc>
              <a:spcBef>
                <a:spcPts val="0"/>
              </a:spcBef>
              <a:spcAft>
                <a:spcPts val="0"/>
              </a:spcAft>
              <a:buSzPts val="1800"/>
              <a:buNone/>
            </a:pP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29"/>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21</a:t>
            </a:fld>
            <a:endParaRPr/>
          </a:p>
        </p:txBody>
      </p:sp>
      <p:sp>
        <p:nvSpPr>
          <p:cNvPr id="491" name="Google Shape;491;p29"/>
          <p:cNvSpPr txBox="1">
            <a:spLocks noGrp="1"/>
          </p:cNvSpPr>
          <p:nvPr>
            <p:ph type="title"/>
          </p:nvPr>
        </p:nvSpPr>
        <p:spPr>
          <a:xfrm>
            <a:off x="431800" y="173800"/>
            <a:ext cx="8539800" cy="626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FTP Protocol</a:t>
            </a:r>
            <a:endParaRPr sz="3400">
              <a:solidFill>
                <a:srgbClr val="741B47"/>
              </a:solidFill>
              <a:latin typeface="Raleway Medium"/>
              <a:ea typeface="Raleway Medium"/>
              <a:cs typeface="Raleway Medium"/>
              <a:sym typeface="Raleway Medium"/>
            </a:endParaRPr>
          </a:p>
        </p:txBody>
      </p:sp>
      <p:sp>
        <p:nvSpPr>
          <p:cNvPr id="492" name="Google Shape;492;p29"/>
          <p:cNvSpPr txBox="1"/>
          <p:nvPr/>
        </p:nvSpPr>
        <p:spPr>
          <a:xfrm>
            <a:off x="267025" y="956300"/>
            <a:ext cx="8382000" cy="1175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aleway"/>
              <a:buChar char="●"/>
            </a:pPr>
            <a:r>
              <a:rPr lang="tr-TR" b="1" u="sng">
                <a:latin typeface="Raleway"/>
                <a:ea typeface="Raleway"/>
                <a:cs typeface="Raleway"/>
                <a:sym typeface="Raleway"/>
              </a:rPr>
              <a:t>F</a:t>
            </a:r>
            <a:r>
              <a:rPr lang="tr-TR">
                <a:latin typeface="Raleway"/>
                <a:ea typeface="Raleway"/>
                <a:cs typeface="Raleway"/>
                <a:sym typeface="Raleway"/>
              </a:rPr>
              <a:t>ile </a:t>
            </a:r>
            <a:r>
              <a:rPr lang="tr-TR" b="1" u="sng">
                <a:latin typeface="Raleway"/>
                <a:ea typeface="Raleway"/>
                <a:cs typeface="Raleway"/>
                <a:sym typeface="Raleway"/>
              </a:rPr>
              <a:t>T</a:t>
            </a:r>
            <a:r>
              <a:rPr lang="tr-TR">
                <a:latin typeface="Raleway"/>
                <a:ea typeface="Raleway"/>
                <a:cs typeface="Raleway"/>
                <a:sym typeface="Raleway"/>
              </a:rPr>
              <a:t>ransfer </a:t>
            </a:r>
            <a:r>
              <a:rPr lang="tr-TR" b="1" u="sng">
                <a:latin typeface="Raleway"/>
                <a:ea typeface="Raleway"/>
                <a:cs typeface="Raleway"/>
                <a:sym typeface="Raleway"/>
              </a:rPr>
              <a:t>P</a:t>
            </a:r>
            <a:r>
              <a:rPr lang="tr-TR">
                <a:latin typeface="Raleway"/>
                <a:ea typeface="Raleway"/>
                <a:cs typeface="Raleway"/>
                <a:sym typeface="Raleway"/>
              </a:rPr>
              <a:t>rotocol lets us transfer files between any two machines. </a:t>
            </a:r>
            <a:endParaRPr>
              <a:latin typeface="Raleway"/>
              <a:ea typeface="Raleway"/>
              <a:cs typeface="Raleway"/>
              <a:sym typeface="Raleway"/>
            </a:endParaRPr>
          </a:p>
          <a:p>
            <a:pPr marL="457200" lvl="0" indent="0" algn="l" rtl="0">
              <a:spcBef>
                <a:spcPts val="0"/>
              </a:spcBef>
              <a:spcAft>
                <a:spcPts val="0"/>
              </a:spcAft>
              <a:buNone/>
            </a:pPr>
            <a:endParaRPr>
              <a:latin typeface="Raleway"/>
              <a:ea typeface="Raleway"/>
              <a:cs typeface="Raleway"/>
              <a:sym typeface="Raleway"/>
            </a:endParaRPr>
          </a:p>
          <a:p>
            <a:pPr marL="457200" lvl="0" indent="-317500" algn="l" rtl="0">
              <a:spcBef>
                <a:spcPts val="0"/>
              </a:spcBef>
              <a:spcAft>
                <a:spcPts val="0"/>
              </a:spcAft>
              <a:buSzPts val="1400"/>
              <a:buFont typeface="Raleway"/>
              <a:buChar char="●"/>
            </a:pPr>
            <a:r>
              <a:rPr lang="tr-TR">
                <a:latin typeface="Raleway"/>
                <a:ea typeface="Raleway"/>
                <a:cs typeface="Raleway"/>
                <a:sym typeface="Raleway"/>
              </a:rPr>
              <a:t>Uses TCP protocol on port 20 and 21</a:t>
            </a:r>
            <a:endParaRPr>
              <a:latin typeface="Raleway"/>
              <a:ea typeface="Raleway"/>
              <a:cs typeface="Raleway"/>
              <a:sym typeface="Raleway"/>
            </a:endParaRPr>
          </a:p>
          <a:p>
            <a:pPr marL="457200" lvl="0" indent="0" algn="l" rtl="0">
              <a:spcBef>
                <a:spcPts val="0"/>
              </a:spcBef>
              <a:spcAft>
                <a:spcPts val="0"/>
              </a:spcAft>
              <a:buNone/>
            </a:pPr>
            <a:endParaRPr>
              <a:latin typeface="Raleway"/>
              <a:ea typeface="Raleway"/>
              <a:cs typeface="Raleway"/>
              <a:sym typeface="Raleway"/>
            </a:endParaRPr>
          </a:p>
          <a:p>
            <a:pPr marL="457200" lvl="0" indent="-317500" algn="l" rtl="0">
              <a:spcBef>
                <a:spcPts val="0"/>
              </a:spcBef>
              <a:spcAft>
                <a:spcPts val="0"/>
              </a:spcAft>
              <a:buSzPts val="1400"/>
              <a:buFont typeface="Raleway"/>
              <a:buChar char="●"/>
            </a:pPr>
            <a:r>
              <a:rPr lang="tr-TR">
                <a:latin typeface="Raleway"/>
                <a:ea typeface="Raleway"/>
                <a:cs typeface="Raleway"/>
                <a:sym typeface="Raleway"/>
              </a:rPr>
              <a:t>FTP functions are limited to listing and manipulating directories, typing file contents, and copying files between hosts.</a:t>
            </a:r>
            <a:endParaRPr>
              <a:latin typeface="Raleway"/>
              <a:ea typeface="Raleway"/>
              <a:cs typeface="Raleway"/>
              <a:sym typeface="Raleway"/>
            </a:endParaRPr>
          </a:p>
          <a:p>
            <a:pPr marL="0" lvl="0" indent="0" algn="l" rtl="0">
              <a:spcBef>
                <a:spcPts val="0"/>
              </a:spcBef>
              <a:spcAft>
                <a:spcPts val="0"/>
              </a:spcAft>
              <a:buNone/>
            </a:pPr>
            <a:endParaRPr>
              <a:latin typeface="Raleway"/>
              <a:ea typeface="Raleway"/>
              <a:cs typeface="Raleway"/>
              <a:sym typeface="Raleway"/>
            </a:endParaRPr>
          </a:p>
        </p:txBody>
      </p:sp>
      <p:pic>
        <p:nvPicPr>
          <p:cNvPr id="493" name="Google Shape;493;p29"/>
          <p:cNvPicPr preferRelativeResize="0"/>
          <p:nvPr/>
        </p:nvPicPr>
        <p:blipFill>
          <a:blip r:embed="rId3">
            <a:alphaModFix/>
          </a:blip>
          <a:stretch>
            <a:fillRect/>
          </a:stretch>
        </p:blipFill>
        <p:spPr>
          <a:xfrm>
            <a:off x="2440475" y="2588650"/>
            <a:ext cx="4263051" cy="1244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0"/>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22</a:t>
            </a:fld>
            <a:endParaRPr/>
          </a:p>
        </p:txBody>
      </p:sp>
      <p:sp>
        <p:nvSpPr>
          <p:cNvPr id="499" name="Google Shape;499;p30"/>
          <p:cNvSpPr txBox="1">
            <a:spLocks noGrp="1"/>
          </p:cNvSpPr>
          <p:nvPr>
            <p:ph type="title"/>
          </p:nvPr>
        </p:nvSpPr>
        <p:spPr>
          <a:xfrm>
            <a:off x="431800" y="173800"/>
            <a:ext cx="8539800" cy="626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FTP Protocol Elements</a:t>
            </a:r>
            <a:endParaRPr sz="3400">
              <a:solidFill>
                <a:srgbClr val="741B47"/>
              </a:solidFill>
              <a:latin typeface="Raleway Medium"/>
              <a:ea typeface="Raleway Medium"/>
              <a:cs typeface="Raleway Medium"/>
              <a:sym typeface="Raleway Medium"/>
            </a:endParaRPr>
          </a:p>
        </p:txBody>
      </p:sp>
      <p:sp>
        <p:nvSpPr>
          <p:cNvPr id="500" name="Google Shape;500;p30"/>
          <p:cNvSpPr txBox="1"/>
          <p:nvPr/>
        </p:nvSpPr>
        <p:spPr>
          <a:xfrm>
            <a:off x="267025" y="800200"/>
            <a:ext cx="3616500" cy="4041300"/>
          </a:xfrm>
          <a:prstGeom prst="rect">
            <a:avLst/>
          </a:prstGeom>
          <a:noFill/>
          <a:ln>
            <a:noFill/>
          </a:ln>
        </p:spPr>
        <p:txBody>
          <a:bodyPr spcFirstLastPara="1" wrap="square" lIns="91425" tIns="91425" rIns="91425" bIns="91425" anchor="t" anchorCtr="0">
            <a:normAutofit lnSpcReduction="10000"/>
          </a:bodyPr>
          <a:lstStyle/>
          <a:p>
            <a:pPr marL="457200" lvl="0" indent="-317500" algn="l" rtl="0">
              <a:spcBef>
                <a:spcPts val="0"/>
              </a:spcBef>
              <a:spcAft>
                <a:spcPts val="0"/>
              </a:spcAft>
              <a:buSzPts val="1400"/>
              <a:buFont typeface="Raleway"/>
              <a:buChar char="●"/>
            </a:pPr>
            <a:r>
              <a:rPr lang="tr-TR" b="1">
                <a:latin typeface="Raleway"/>
                <a:ea typeface="Raleway"/>
                <a:cs typeface="Raleway"/>
                <a:sym typeface="Raleway"/>
              </a:rPr>
              <a:t>Channels</a:t>
            </a:r>
            <a:endParaRPr b="1">
              <a:latin typeface="Raleway"/>
              <a:ea typeface="Raleway"/>
              <a:cs typeface="Raleway"/>
              <a:sym typeface="Raleway"/>
            </a:endParaRPr>
          </a:p>
          <a:p>
            <a:pPr marL="914400" lvl="1" indent="-317500" algn="l" rtl="0">
              <a:spcBef>
                <a:spcPts val="0"/>
              </a:spcBef>
              <a:spcAft>
                <a:spcPts val="0"/>
              </a:spcAft>
              <a:buSzPts val="1400"/>
              <a:buFont typeface="Raleway"/>
              <a:buChar char="○"/>
            </a:pPr>
            <a:r>
              <a:rPr lang="tr-TR">
                <a:latin typeface="Raleway"/>
                <a:ea typeface="Raleway"/>
                <a:cs typeface="Raleway"/>
                <a:sym typeface="Raleway"/>
              </a:rPr>
              <a:t>Data</a:t>
            </a:r>
            <a:endParaRPr>
              <a:latin typeface="Raleway"/>
              <a:ea typeface="Raleway"/>
              <a:cs typeface="Raleway"/>
              <a:sym typeface="Raleway"/>
            </a:endParaRPr>
          </a:p>
          <a:p>
            <a:pPr marL="914400" lvl="1" indent="-317500" algn="l" rtl="0">
              <a:spcBef>
                <a:spcPts val="0"/>
              </a:spcBef>
              <a:spcAft>
                <a:spcPts val="0"/>
              </a:spcAft>
              <a:buSzPts val="1400"/>
              <a:buFont typeface="Raleway"/>
              <a:buChar char="○"/>
            </a:pPr>
            <a:r>
              <a:rPr lang="tr-TR">
                <a:latin typeface="Raleway"/>
                <a:ea typeface="Raleway"/>
                <a:cs typeface="Raleway"/>
                <a:sym typeface="Raleway"/>
              </a:rPr>
              <a:t>Connection (control)</a:t>
            </a:r>
            <a:endParaRPr>
              <a:latin typeface="Raleway"/>
              <a:ea typeface="Raleway"/>
              <a:cs typeface="Raleway"/>
              <a:sym typeface="Raleway"/>
            </a:endParaRPr>
          </a:p>
          <a:p>
            <a:pPr marL="457200" lvl="0" indent="0" algn="l" rtl="0">
              <a:spcBef>
                <a:spcPts val="0"/>
              </a:spcBef>
              <a:spcAft>
                <a:spcPts val="0"/>
              </a:spcAft>
              <a:buNone/>
            </a:pPr>
            <a:endParaRPr>
              <a:latin typeface="Raleway"/>
              <a:ea typeface="Raleway"/>
              <a:cs typeface="Raleway"/>
              <a:sym typeface="Raleway"/>
            </a:endParaRPr>
          </a:p>
          <a:p>
            <a:pPr marL="457200" lvl="0" indent="-317500" algn="l" rtl="0">
              <a:spcBef>
                <a:spcPts val="0"/>
              </a:spcBef>
              <a:spcAft>
                <a:spcPts val="0"/>
              </a:spcAft>
              <a:buSzPts val="1400"/>
              <a:buFont typeface="Raleway"/>
              <a:buChar char="●"/>
            </a:pPr>
            <a:r>
              <a:rPr lang="tr-TR" b="1">
                <a:latin typeface="Raleway"/>
                <a:ea typeface="Raleway"/>
                <a:cs typeface="Raleway"/>
                <a:sym typeface="Raleway"/>
              </a:rPr>
              <a:t>Data Structures</a:t>
            </a:r>
            <a:endParaRPr b="1">
              <a:latin typeface="Raleway"/>
              <a:ea typeface="Raleway"/>
              <a:cs typeface="Raleway"/>
              <a:sym typeface="Raleway"/>
            </a:endParaRPr>
          </a:p>
          <a:p>
            <a:pPr marL="914400" lvl="1" indent="-317500" algn="l" rtl="0">
              <a:spcBef>
                <a:spcPts val="0"/>
              </a:spcBef>
              <a:spcAft>
                <a:spcPts val="0"/>
              </a:spcAft>
              <a:buSzPts val="1400"/>
              <a:buFont typeface="Raleway"/>
              <a:buChar char="○"/>
            </a:pPr>
            <a:r>
              <a:rPr lang="tr-TR">
                <a:latin typeface="Raleway"/>
                <a:ea typeface="Raleway"/>
                <a:cs typeface="Raleway"/>
                <a:sym typeface="Raleway"/>
              </a:rPr>
              <a:t>File, Record, Page</a:t>
            </a:r>
            <a:endParaRPr>
              <a:latin typeface="Raleway"/>
              <a:ea typeface="Raleway"/>
              <a:cs typeface="Raleway"/>
              <a:sym typeface="Raleway"/>
            </a:endParaRPr>
          </a:p>
          <a:p>
            <a:pPr marL="457200" lvl="0" indent="0" algn="l" rtl="0">
              <a:spcBef>
                <a:spcPts val="0"/>
              </a:spcBef>
              <a:spcAft>
                <a:spcPts val="0"/>
              </a:spcAft>
              <a:buNone/>
            </a:pPr>
            <a:endParaRPr>
              <a:latin typeface="Raleway"/>
              <a:ea typeface="Raleway"/>
              <a:cs typeface="Raleway"/>
              <a:sym typeface="Raleway"/>
            </a:endParaRPr>
          </a:p>
          <a:p>
            <a:pPr marL="457200" lvl="0" indent="-317500" algn="l" rtl="0">
              <a:spcBef>
                <a:spcPts val="0"/>
              </a:spcBef>
              <a:spcAft>
                <a:spcPts val="0"/>
              </a:spcAft>
              <a:buSzPts val="1400"/>
              <a:buFont typeface="Raleway"/>
              <a:buChar char="●"/>
            </a:pPr>
            <a:r>
              <a:rPr lang="tr-TR" b="1">
                <a:latin typeface="Raleway"/>
                <a:ea typeface="Raleway"/>
                <a:cs typeface="Raleway"/>
                <a:sym typeface="Raleway"/>
              </a:rPr>
              <a:t>FTP Commands</a:t>
            </a:r>
            <a:endParaRPr b="1">
              <a:latin typeface="Raleway"/>
              <a:ea typeface="Raleway"/>
              <a:cs typeface="Raleway"/>
              <a:sym typeface="Raleway"/>
            </a:endParaRPr>
          </a:p>
          <a:p>
            <a:pPr marL="914400" lvl="1" indent="-317500" algn="l" rtl="0">
              <a:spcBef>
                <a:spcPts val="0"/>
              </a:spcBef>
              <a:spcAft>
                <a:spcPts val="0"/>
              </a:spcAft>
              <a:buSzPts val="1400"/>
              <a:buFont typeface="Raleway"/>
              <a:buChar char="○"/>
            </a:pPr>
            <a:r>
              <a:rPr lang="tr-TR">
                <a:latin typeface="Raleway"/>
                <a:ea typeface="Raleway"/>
                <a:cs typeface="Raleway"/>
                <a:sym typeface="Raleway"/>
              </a:rPr>
              <a:t>USER</a:t>
            </a:r>
            <a:endParaRPr>
              <a:latin typeface="Raleway"/>
              <a:ea typeface="Raleway"/>
              <a:cs typeface="Raleway"/>
              <a:sym typeface="Raleway"/>
            </a:endParaRPr>
          </a:p>
          <a:p>
            <a:pPr marL="914400" lvl="1" indent="-317500" algn="l" rtl="0">
              <a:spcBef>
                <a:spcPts val="0"/>
              </a:spcBef>
              <a:spcAft>
                <a:spcPts val="0"/>
              </a:spcAft>
              <a:buSzPts val="1400"/>
              <a:buFont typeface="Raleway"/>
              <a:buChar char="○"/>
            </a:pPr>
            <a:r>
              <a:rPr lang="tr-TR">
                <a:latin typeface="Raleway"/>
                <a:ea typeface="Raleway"/>
                <a:cs typeface="Raleway"/>
                <a:sym typeface="Raleway"/>
              </a:rPr>
              <a:t>PASS</a:t>
            </a:r>
            <a:endParaRPr>
              <a:latin typeface="Raleway"/>
              <a:ea typeface="Raleway"/>
              <a:cs typeface="Raleway"/>
              <a:sym typeface="Raleway"/>
            </a:endParaRPr>
          </a:p>
          <a:p>
            <a:pPr marL="914400" lvl="1" indent="-317500" algn="l" rtl="0">
              <a:spcBef>
                <a:spcPts val="0"/>
              </a:spcBef>
              <a:spcAft>
                <a:spcPts val="0"/>
              </a:spcAft>
              <a:buSzPts val="1400"/>
              <a:buFont typeface="Raleway"/>
              <a:buChar char="○"/>
            </a:pPr>
            <a:r>
              <a:rPr lang="tr-TR">
                <a:latin typeface="Raleway"/>
                <a:ea typeface="Raleway"/>
                <a:cs typeface="Raleway"/>
                <a:sym typeface="Raleway"/>
              </a:rPr>
              <a:t>LIST</a:t>
            </a:r>
            <a:endParaRPr>
              <a:latin typeface="Raleway"/>
              <a:ea typeface="Raleway"/>
              <a:cs typeface="Raleway"/>
              <a:sym typeface="Raleway"/>
            </a:endParaRPr>
          </a:p>
          <a:p>
            <a:pPr marL="914400" lvl="1" indent="-317500" algn="l" rtl="0">
              <a:spcBef>
                <a:spcPts val="0"/>
              </a:spcBef>
              <a:spcAft>
                <a:spcPts val="0"/>
              </a:spcAft>
              <a:buSzPts val="1400"/>
              <a:buFont typeface="Raleway"/>
              <a:buChar char="○"/>
            </a:pPr>
            <a:r>
              <a:rPr lang="tr-TR">
                <a:latin typeface="Raleway"/>
                <a:ea typeface="Raleway"/>
                <a:cs typeface="Raleway"/>
                <a:sym typeface="Raleway"/>
              </a:rPr>
              <a:t>MKD</a:t>
            </a:r>
            <a:endParaRPr>
              <a:latin typeface="Raleway"/>
              <a:ea typeface="Raleway"/>
              <a:cs typeface="Raleway"/>
              <a:sym typeface="Raleway"/>
            </a:endParaRPr>
          </a:p>
          <a:p>
            <a:pPr marL="914400" lvl="1" indent="-317500" algn="l" rtl="0">
              <a:spcBef>
                <a:spcPts val="0"/>
              </a:spcBef>
              <a:spcAft>
                <a:spcPts val="0"/>
              </a:spcAft>
              <a:buSzPts val="1400"/>
              <a:buFont typeface="Raleway"/>
              <a:buChar char="○"/>
            </a:pPr>
            <a:r>
              <a:rPr lang="tr-TR">
                <a:latin typeface="Raleway"/>
                <a:ea typeface="Raleway"/>
                <a:cs typeface="Raleway"/>
                <a:sym typeface="Raleway"/>
              </a:rPr>
              <a:t>…</a:t>
            </a:r>
            <a:endParaRPr>
              <a:latin typeface="Raleway"/>
              <a:ea typeface="Raleway"/>
              <a:cs typeface="Raleway"/>
              <a:sym typeface="Raleway"/>
            </a:endParaRPr>
          </a:p>
          <a:p>
            <a:pPr marL="457200" lvl="0" indent="0" algn="l" rtl="0">
              <a:spcBef>
                <a:spcPts val="0"/>
              </a:spcBef>
              <a:spcAft>
                <a:spcPts val="0"/>
              </a:spcAft>
              <a:buNone/>
            </a:pPr>
            <a:endParaRPr>
              <a:latin typeface="Raleway"/>
              <a:ea typeface="Raleway"/>
              <a:cs typeface="Raleway"/>
              <a:sym typeface="Raleway"/>
            </a:endParaRPr>
          </a:p>
          <a:p>
            <a:pPr marL="457200" lvl="0" indent="-317500" algn="l" rtl="0">
              <a:spcBef>
                <a:spcPts val="0"/>
              </a:spcBef>
              <a:spcAft>
                <a:spcPts val="0"/>
              </a:spcAft>
              <a:buSzPts val="1400"/>
              <a:buFont typeface="Raleway"/>
              <a:buChar char="●"/>
            </a:pPr>
            <a:r>
              <a:rPr lang="tr-TR" b="1">
                <a:latin typeface="Raleway"/>
                <a:ea typeface="Raleway"/>
                <a:cs typeface="Raleway"/>
                <a:sym typeface="Raleway"/>
              </a:rPr>
              <a:t>FTP Replies</a:t>
            </a:r>
            <a:endParaRPr b="1">
              <a:latin typeface="Raleway"/>
              <a:ea typeface="Raleway"/>
              <a:cs typeface="Raleway"/>
              <a:sym typeface="Raleway"/>
            </a:endParaRPr>
          </a:p>
          <a:p>
            <a:pPr marL="914400" lvl="1" indent="-317500" algn="l" rtl="0">
              <a:spcBef>
                <a:spcPts val="0"/>
              </a:spcBef>
              <a:spcAft>
                <a:spcPts val="0"/>
              </a:spcAft>
              <a:buSzPts val="1400"/>
              <a:buFont typeface="Raleway"/>
              <a:buChar char="○"/>
            </a:pPr>
            <a:r>
              <a:rPr lang="tr-TR">
                <a:latin typeface="Raleway"/>
                <a:ea typeface="Raleway"/>
                <a:cs typeface="Raleway"/>
                <a:sym typeface="Raleway"/>
              </a:rPr>
              <a:t>200 - Okay</a:t>
            </a:r>
            <a:endParaRPr>
              <a:latin typeface="Raleway"/>
              <a:ea typeface="Raleway"/>
              <a:cs typeface="Raleway"/>
              <a:sym typeface="Raleway"/>
            </a:endParaRPr>
          </a:p>
          <a:p>
            <a:pPr marL="914400" lvl="1" indent="-317500" algn="l" rtl="0">
              <a:spcBef>
                <a:spcPts val="0"/>
              </a:spcBef>
              <a:spcAft>
                <a:spcPts val="0"/>
              </a:spcAft>
              <a:buSzPts val="1400"/>
              <a:buFont typeface="Raleway"/>
              <a:buChar char="○"/>
            </a:pPr>
            <a:r>
              <a:rPr lang="tr-TR">
                <a:latin typeface="Raleway"/>
                <a:ea typeface="Raleway"/>
                <a:cs typeface="Raleway"/>
                <a:sym typeface="Raleway"/>
              </a:rPr>
              <a:t>530 - Not logged in</a:t>
            </a:r>
            <a:endParaRPr>
              <a:latin typeface="Raleway"/>
              <a:ea typeface="Raleway"/>
              <a:cs typeface="Raleway"/>
              <a:sym typeface="Raleway"/>
            </a:endParaRPr>
          </a:p>
          <a:p>
            <a:pPr marL="914400" lvl="1" indent="-317500" algn="l" rtl="0">
              <a:spcBef>
                <a:spcPts val="0"/>
              </a:spcBef>
              <a:spcAft>
                <a:spcPts val="0"/>
              </a:spcAft>
              <a:buSzPts val="1400"/>
              <a:buFont typeface="Raleway"/>
              <a:buChar char="○"/>
            </a:pPr>
            <a:r>
              <a:rPr lang="tr-TR">
                <a:latin typeface="Raleway"/>
                <a:ea typeface="Raleway"/>
                <a:cs typeface="Raleway"/>
                <a:sym typeface="Raleway"/>
              </a:rPr>
              <a:t>225 - Data connection open; no transfer in progress</a:t>
            </a:r>
            <a:endParaRPr>
              <a:latin typeface="Raleway"/>
              <a:ea typeface="Raleway"/>
              <a:cs typeface="Raleway"/>
              <a:sym typeface="Raleway"/>
            </a:endParaRPr>
          </a:p>
          <a:p>
            <a:pPr marL="914400" lvl="1" indent="-317500" algn="l" rtl="0">
              <a:spcBef>
                <a:spcPts val="0"/>
              </a:spcBef>
              <a:spcAft>
                <a:spcPts val="0"/>
              </a:spcAft>
              <a:buSzPts val="1400"/>
              <a:buFont typeface="Raleway"/>
              <a:buChar char="○"/>
            </a:pPr>
            <a:r>
              <a:rPr lang="tr-TR">
                <a:latin typeface="Raleway"/>
                <a:ea typeface="Raleway"/>
                <a:cs typeface="Raleway"/>
                <a:sym typeface="Raleway"/>
              </a:rPr>
              <a:t>…</a:t>
            </a:r>
            <a:endParaRPr>
              <a:latin typeface="Raleway"/>
              <a:ea typeface="Raleway"/>
              <a:cs typeface="Raleway"/>
              <a:sym typeface="Raleway"/>
            </a:endParaRPr>
          </a:p>
        </p:txBody>
      </p:sp>
      <p:pic>
        <p:nvPicPr>
          <p:cNvPr id="501" name="Google Shape;501;p30"/>
          <p:cNvPicPr preferRelativeResize="0"/>
          <p:nvPr/>
        </p:nvPicPr>
        <p:blipFill>
          <a:blip r:embed="rId3">
            <a:alphaModFix/>
          </a:blip>
          <a:stretch>
            <a:fillRect/>
          </a:stretch>
        </p:blipFill>
        <p:spPr>
          <a:xfrm>
            <a:off x="4388625" y="949325"/>
            <a:ext cx="4462149" cy="1305900"/>
          </a:xfrm>
          <a:prstGeom prst="rect">
            <a:avLst/>
          </a:prstGeom>
          <a:noFill/>
          <a:ln>
            <a:noFill/>
          </a:ln>
        </p:spPr>
      </p:pic>
      <p:pic>
        <p:nvPicPr>
          <p:cNvPr id="502" name="Google Shape;502;p30"/>
          <p:cNvPicPr preferRelativeResize="0"/>
          <p:nvPr/>
        </p:nvPicPr>
        <p:blipFill rotWithShape="1">
          <a:blip r:embed="rId4">
            <a:alphaModFix/>
          </a:blip>
          <a:srcRect b="5642"/>
          <a:stretch/>
        </p:blipFill>
        <p:spPr>
          <a:xfrm>
            <a:off x="4879875" y="2699375"/>
            <a:ext cx="3769151" cy="2021250"/>
          </a:xfrm>
          <a:prstGeom prst="rect">
            <a:avLst/>
          </a:prstGeom>
          <a:noFill/>
          <a:ln>
            <a:noFill/>
          </a:ln>
        </p:spPr>
      </p:pic>
      <p:cxnSp>
        <p:nvCxnSpPr>
          <p:cNvPr id="503" name="Google Shape;503;p30"/>
          <p:cNvCxnSpPr/>
          <p:nvPr/>
        </p:nvCxnSpPr>
        <p:spPr>
          <a:xfrm>
            <a:off x="4604600" y="2433675"/>
            <a:ext cx="40302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23</a:t>
            </a:fld>
            <a:endParaRPr/>
          </a:p>
        </p:txBody>
      </p:sp>
      <p:sp>
        <p:nvSpPr>
          <p:cNvPr id="509" name="Google Shape;509;p31"/>
          <p:cNvSpPr txBox="1">
            <a:spLocks noGrp="1"/>
          </p:cNvSpPr>
          <p:nvPr>
            <p:ph type="title"/>
          </p:nvPr>
        </p:nvSpPr>
        <p:spPr>
          <a:xfrm>
            <a:off x="431800" y="173800"/>
            <a:ext cx="8539800" cy="626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Other File Transfer Protocols</a:t>
            </a:r>
            <a:endParaRPr sz="3400">
              <a:solidFill>
                <a:srgbClr val="741B47"/>
              </a:solidFill>
              <a:latin typeface="Raleway Medium"/>
              <a:ea typeface="Raleway Medium"/>
              <a:cs typeface="Raleway Medium"/>
              <a:sym typeface="Raleway Medium"/>
            </a:endParaRPr>
          </a:p>
        </p:txBody>
      </p:sp>
      <p:graphicFrame>
        <p:nvGraphicFramePr>
          <p:cNvPr id="510" name="Google Shape;510;p31"/>
          <p:cNvGraphicFramePr/>
          <p:nvPr/>
        </p:nvGraphicFramePr>
        <p:xfrm>
          <a:off x="431800" y="1072575"/>
          <a:ext cx="8148300" cy="3474600"/>
        </p:xfrm>
        <a:graphic>
          <a:graphicData uri="http://schemas.openxmlformats.org/drawingml/2006/table">
            <a:tbl>
              <a:tblPr>
                <a:noFill/>
              </a:tblPr>
              <a:tblGrid>
                <a:gridCol w="992300">
                  <a:extLst>
                    <a:ext uri="{9D8B030D-6E8A-4147-A177-3AD203B41FA5}">
                      <a16:colId xmlns:a16="http://schemas.microsoft.com/office/drawing/2014/main" val="20000"/>
                    </a:ext>
                  </a:extLst>
                </a:gridCol>
                <a:gridCol w="1344600">
                  <a:extLst>
                    <a:ext uri="{9D8B030D-6E8A-4147-A177-3AD203B41FA5}">
                      <a16:colId xmlns:a16="http://schemas.microsoft.com/office/drawing/2014/main" val="20001"/>
                    </a:ext>
                  </a:extLst>
                </a:gridCol>
                <a:gridCol w="888000">
                  <a:extLst>
                    <a:ext uri="{9D8B030D-6E8A-4147-A177-3AD203B41FA5}">
                      <a16:colId xmlns:a16="http://schemas.microsoft.com/office/drawing/2014/main" val="20002"/>
                    </a:ext>
                  </a:extLst>
                </a:gridCol>
                <a:gridCol w="492340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tr-TR" sz="2000">
                          <a:solidFill>
                            <a:srgbClr val="FFFFFF"/>
                          </a:solidFill>
                        </a:rPr>
                        <a:t>Name</a:t>
                      </a:r>
                      <a:endParaRPr sz="2000">
                        <a:solidFill>
                          <a:srgbClr val="FFFFFF"/>
                        </a:solidFill>
                      </a:endParaRPr>
                    </a:p>
                  </a:txBody>
                  <a:tcPr marL="91425" marR="91425" marT="91425" marB="91425">
                    <a:solidFill>
                      <a:srgbClr val="741B47"/>
                    </a:solidFill>
                  </a:tcPr>
                </a:tc>
                <a:tc>
                  <a:txBody>
                    <a:bodyPr/>
                    <a:lstStyle/>
                    <a:p>
                      <a:pPr marL="0" lvl="0" indent="0" algn="l" rtl="0">
                        <a:spcBef>
                          <a:spcPts val="0"/>
                        </a:spcBef>
                        <a:spcAft>
                          <a:spcPts val="0"/>
                        </a:spcAft>
                        <a:buNone/>
                      </a:pPr>
                      <a:r>
                        <a:rPr lang="tr-TR" sz="2000">
                          <a:solidFill>
                            <a:srgbClr val="FFFFFF"/>
                          </a:solidFill>
                        </a:rPr>
                        <a:t>TCP/UDP</a:t>
                      </a:r>
                      <a:endParaRPr sz="2000">
                        <a:solidFill>
                          <a:srgbClr val="FFFFFF"/>
                        </a:solidFill>
                      </a:endParaRPr>
                    </a:p>
                  </a:txBody>
                  <a:tcPr marL="91425" marR="91425" marT="91425" marB="91425">
                    <a:solidFill>
                      <a:srgbClr val="741B47"/>
                    </a:solidFill>
                  </a:tcPr>
                </a:tc>
                <a:tc>
                  <a:txBody>
                    <a:bodyPr/>
                    <a:lstStyle/>
                    <a:p>
                      <a:pPr marL="0" lvl="0" indent="0" algn="l" rtl="0">
                        <a:spcBef>
                          <a:spcPts val="0"/>
                        </a:spcBef>
                        <a:spcAft>
                          <a:spcPts val="0"/>
                        </a:spcAft>
                        <a:buNone/>
                      </a:pPr>
                      <a:r>
                        <a:rPr lang="tr-TR" sz="2000">
                          <a:solidFill>
                            <a:srgbClr val="FFFFFF"/>
                          </a:solidFill>
                        </a:rPr>
                        <a:t>Port</a:t>
                      </a:r>
                      <a:endParaRPr sz="2000">
                        <a:solidFill>
                          <a:srgbClr val="FFFFFF"/>
                        </a:solidFill>
                      </a:endParaRPr>
                    </a:p>
                  </a:txBody>
                  <a:tcPr marL="91425" marR="91425" marT="91425" marB="91425">
                    <a:solidFill>
                      <a:srgbClr val="741B47"/>
                    </a:solidFill>
                  </a:tcPr>
                </a:tc>
                <a:tc>
                  <a:txBody>
                    <a:bodyPr/>
                    <a:lstStyle/>
                    <a:p>
                      <a:pPr marL="0" lvl="0" indent="0" algn="l" rtl="0">
                        <a:spcBef>
                          <a:spcPts val="0"/>
                        </a:spcBef>
                        <a:spcAft>
                          <a:spcPts val="0"/>
                        </a:spcAft>
                        <a:buNone/>
                      </a:pPr>
                      <a:r>
                        <a:rPr lang="tr-TR" sz="2000">
                          <a:solidFill>
                            <a:srgbClr val="FFFFFF"/>
                          </a:solidFill>
                        </a:rPr>
                        <a:t>Description</a:t>
                      </a:r>
                      <a:endParaRPr sz="2000">
                        <a:solidFill>
                          <a:srgbClr val="FFFFFF"/>
                        </a:solidFill>
                      </a:endParaRPr>
                    </a:p>
                  </a:txBody>
                  <a:tcPr marL="91425" marR="91425" marT="91425" marB="91425">
                    <a:solidFill>
                      <a:srgbClr val="741B47"/>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tr-TR" sz="2000"/>
                        <a:t>FTPS</a:t>
                      </a:r>
                      <a:endParaRPr sz="2000"/>
                    </a:p>
                  </a:txBody>
                  <a:tcPr marL="91425" marR="91425" marT="91425" marB="91425"/>
                </a:tc>
                <a:tc>
                  <a:txBody>
                    <a:bodyPr/>
                    <a:lstStyle/>
                    <a:p>
                      <a:pPr marL="0" lvl="0" indent="0" algn="l" rtl="0">
                        <a:spcBef>
                          <a:spcPts val="0"/>
                        </a:spcBef>
                        <a:spcAft>
                          <a:spcPts val="0"/>
                        </a:spcAft>
                        <a:buNone/>
                      </a:pPr>
                      <a:r>
                        <a:rPr lang="tr-TR" sz="2000"/>
                        <a:t>TCP</a:t>
                      </a:r>
                      <a:endParaRPr sz="2000"/>
                    </a:p>
                  </a:txBody>
                  <a:tcPr marL="91425" marR="91425" marT="91425" marB="91425"/>
                </a:tc>
                <a:tc>
                  <a:txBody>
                    <a:bodyPr/>
                    <a:lstStyle/>
                    <a:p>
                      <a:pPr marL="0" lvl="0" indent="0" algn="l" rtl="0">
                        <a:spcBef>
                          <a:spcPts val="0"/>
                        </a:spcBef>
                        <a:spcAft>
                          <a:spcPts val="0"/>
                        </a:spcAft>
                        <a:buNone/>
                      </a:pPr>
                      <a:r>
                        <a:rPr lang="tr-TR" sz="2000"/>
                        <a:t>20/21</a:t>
                      </a:r>
                      <a:endParaRPr sz="2000"/>
                    </a:p>
                  </a:txBody>
                  <a:tcPr marL="91425" marR="91425" marT="91425" marB="91425"/>
                </a:tc>
                <a:tc>
                  <a:txBody>
                    <a:bodyPr/>
                    <a:lstStyle/>
                    <a:p>
                      <a:pPr marL="0" lvl="0" indent="0" algn="l" rtl="0">
                        <a:spcBef>
                          <a:spcPts val="0"/>
                        </a:spcBef>
                        <a:spcAft>
                          <a:spcPts val="0"/>
                        </a:spcAft>
                        <a:buNone/>
                      </a:pPr>
                      <a:r>
                        <a:rPr lang="tr-TR" sz="2000" b="1" u="sng"/>
                        <a:t>FTP Secure</a:t>
                      </a:r>
                      <a:r>
                        <a:rPr lang="tr-TR" sz="2000"/>
                        <a:t> is an extension of FTP that adds support for TLS encryption.</a:t>
                      </a:r>
                      <a:endParaRPr sz="200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tr-TR" sz="2000" dirty="0"/>
                        <a:t>TFTP</a:t>
                      </a:r>
                      <a:endParaRPr sz="2000" dirty="0"/>
                    </a:p>
                  </a:txBody>
                  <a:tcPr marL="91425" marR="91425" marT="91425" marB="91425"/>
                </a:tc>
                <a:tc>
                  <a:txBody>
                    <a:bodyPr/>
                    <a:lstStyle/>
                    <a:p>
                      <a:pPr marL="0" lvl="0" indent="0" algn="l" rtl="0">
                        <a:spcBef>
                          <a:spcPts val="0"/>
                        </a:spcBef>
                        <a:spcAft>
                          <a:spcPts val="0"/>
                        </a:spcAft>
                        <a:buNone/>
                      </a:pPr>
                      <a:r>
                        <a:rPr lang="tr-TR" sz="2000"/>
                        <a:t>UDP</a:t>
                      </a:r>
                      <a:endParaRPr sz="2000"/>
                    </a:p>
                  </a:txBody>
                  <a:tcPr marL="91425" marR="91425" marT="91425" marB="91425"/>
                </a:tc>
                <a:tc>
                  <a:txBody>
                    <a:bodyPr/>
                    <a:lstStyle/>
                    <a:p>
                      <a:pPr marL="0" lvl="0" indent="0" algn="l" rtl="0">
                        <a:spcBef>
                          <a:spcPts val="0"/>
                        </a:spcBef>
                        <a:spcAft>
                          <a:spcPts val="0"/>
                        </a:spcAft>
                        <a:buNone/>
                      </a:pPr>
                      <a:r>
                        <a:rPr lang="tr-TR" sz="2000"/>
                        <a:t>69</a:t>
                      </a:r>
                      <a:endParaRPr sz="2000"/>
                    </a:p>
                  </a:txBody>
                  <a:tcPr marL="91425" marR="91425" marT="91425" marB="91425"/>
                </a:tc>
                <a:tc>
                  <a:txBody>
                    <a:bodyPr/>
                    <a:lstStyle/>
                    <a:p>
                      <a:pPr marL="0" lvl="0" indent="0" algn="l" rtl="0">
                        <a:spcBef>
                          <a:spcPts val="0"/>
                        </a:spcBef>
                        <a:spcAft>
                          <a:spcPts val="0"/>
                        </a:spcAft>
                        <a:buNone/>
                      </a:pPr>
                      <a:r>
                        <a:rPr lang="tr-TR" sz="2000" b="1" u="sng" dirty="0" err="1"/>
                        <a:t>Trivial</a:t>
                      </a:r>
                      <a:r>
                        <a:rPr lang="tr-TR" sz="2000" b="1" u="sng" dirty="0"/>
                        <a:t> FTP</a:t>
                      </a:r>
                      <a:r>
                        <a:rPr lang="tr-TR" sz="2000" dirty="0"/>
                        <a:t> is </a:t>
                      </a:r>
                      <a:r>
                        <a:rPr lang="tr-TR" sz="2000" dirty="0" err="1"/>
                        <a:t>the</a:t>
                      </a:r>
                      <a:r>
                        <a:rPr lang="tr-TR" sz="2000" dirty="0"/>
                        <a:t> </a:t>
                      </a:r>
                      <a:r>
                        <a:rPr lang="tr-TR" sz="2000" dirty="0" err="1"/>
                        <a:t>stripped-down</a:t>
                      </a:r>
                      <a:r>
                        <a:rPr lang="tr-TR" sz="2000" dirty="0"/>
                        <a:t>, </a:t>
                      </a:r>
                      <a:r>
                        <a:rPr lang="tr-TR" sz="2000" dirty="0" err="1"/>
                        <a:t>stock</a:t>
                      </a:r>
                      <a:r>
                        <a:rPr lang="tr-TR" sz="2000" dirty="0"/>
                        <a:t> </a:t>
                      </a:r>
                      <a:r>
                        <a:rPr lang="tr-TR" sz="2000" dirty="0" err="1"/>
                        <a:t>version</a:t>
                      </a:r>
                      <a:r>
                        <a:rPr lang="tr-TR" sz="2000" dirty="0"/>
                        <a:t> of FTP. TFTP is </a:t>
                      </a:r>
                      <a:r>
                        <a:rPr lang="tr-TR" sz="2000" dirty="0" err="1"/>
                        <a:t>fast</a:t>
                      </a:r>
                      <a:r>
                        <a:rPr lang="tr-TR" sz="2000" dirty="0"/>
                        <a:t> </a:t>
                      </a:r>
                      <a:r>
                        <a:rPr lang="tr-TR" sz="2000" dirty="0" err="1"/>
                        <a:t>and</a:t>
                      </a:r>
                      <a:r>
                        <a:rPr lang="tr-TR" sz="2000" dirty="0"/>
                        <a:t> </a:t>
                      </a:r>
                      <a:r>
                        <a:rPr lang="tr-TR" sz="2000" dirty="0" err="1"/>
                        <a:t>so</a:t>
                      </a:r>
                      <a:r>
                        <a:rPr lang="tr-TR" sz="2000" dirty="0"/>
                        <a:t> </a:t>
                      </a:r>
                      <a:r>
                        <a:rPr lang="tr-TR" sz="2000" dirty="0" err="1"/>
                        <a:t>easy</a:t>
                      </a:r>
                      <a:r>
                        <a:rPr lang="tr-TR" sz="2000" dirty="0"/>
                        <a:t> </a:t>
                      </a:r>
                      <a:r>
                        <a:rPr lang="tr-TR" sz="2000" dirty="0" err="1"/>
                        <a:t>to</a:t>
                      </a:r>
                      <a:r>
                        <a:rPr lang="tr-TR" sz="2000" dirty="0"/>
                        <a:t> </a:t>
                      </a:r>
                      <a:r>
                        <a:rPr lang="tr-TR" sz="2000" dirty="0" err="1"/>
                        <a:t>use</a:t>
                      </a:r>
                      <a:r>
                        <a:rPr lang="tr-TR" sz="2000" dirty="0"/>
                        <a:t>. </a:t>
                      </a:r>
                      <a:r>
                        <a:rPr lang="tr-TR" sz="2000" dirty="0" err="1"/>
                        <a:t>It</a:t>
                      </a:r>
                      <a:r>
                        <a:rPr lang="tr-TR" sz="2000" dirty="0"/>
                        <a:t> can </a:t>
                      </a:r>
                      <a:r>
                        <a:rPr lang="tr-TR" sz="2000" dirty="0" err="1"/>
                        <a:t>only</a:t>
                      </a:r>
                      <a:r>
                        <a:rPr lang="tr-TR" sz="2000" dirty="0"/>
                        <a:t> </a:t>
                      </a:r>
                      <a:r>
                        <a:rPr lang="tr-TR" sz="2000" dirty="0" err="1"/>
                        <a:t>send</a:t>
                      </a:r>
                      <a:r>
                        <a:rPr lang="tr-TR" sz="2000" dirty="0"/>
                        <a:t> </a:t>
                      </a:r>
                      <a:r>
                        <a:rPr lang="tr-TR" sz="2000" dirty="0" err="1"/>
                        <a:t>and</a:t>
                      </a:r>
                      <a:r>
                        <a:rPr lang="tr-TR" sz="2000" dirty="0"/>
                        <a:t> </a:t>
                      </a:r>
                      <a:r>
                        <a:rPr lang="tr-TR" sz="2000" dirty="0" err="1"/>
                        <a:t>receive</a:t>
                      </a:r>
                      <a:r>
                        <a:rPr lang="tr-TR" sz="2000" dirty="0"/>
                        <a:t> </a:t>
                      </a:r>
                      <a:r>
                        <a:rPr lang="tr-TR" sz="2000" dirty="0" err="1"/>
                        <a:t>files</a:t>
                      </a:r>
                      <a:r>
                        <a:rPr lang="tr-TR" sz="2000" dirty="0"/>
                        <a:t>.</a:t>
                      </a:r>
                      <a:endParaRPr sz="2000" dirty="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tr-TR" sz="2000" dirty="0"/>
                        <a:t>SFTP</a:t>
                      </a:r>
                      <a:endParaRPr sz="2000" dirty="0"/>
                    </a:p>
                  </a:txBody>
                  <a:tcPr marL="91425" marR="91425" marT="91425" marB="91425"/>
                </a:tc>
                <a:tc>
                  <a:txBody>
                    <a:bodyPr/>
                    <a:lstStyle/>
                    <a:p>
                      <a:pPr marL="0" lvl="0" indent="0" algn="l" rtl="0">
                        <a:spcBef>
                          <a:spcPts val="0"/>
                        </a:spcBef>
                        <a:spcAft>
                          <a:spcPts val="0"/>
                        </a:spcAft>
                        <a:buNone/>
                      </a:pPr>
                      <a:r>
                        <a:rPr lang="tr-TR" sz="2000"/>
                        <a:t>TCP</a:t>
                      </a:r>
                      <a:endParaRPr sz="2000"/>
                    </a:p>
                  </a:txBody>
                  <a:tcPr marL="91425" marR="91425" marT="91425" marB="91425"/>
                </a:tc>
                <a:tc>
                  <a:txBody>
                    <a:bodyPr/>
                    <a:lstStyle/>
                    <a:p>
                      <a:pPr marL="0" lvl="0" indent="0" algn="l" rtl="0">
                        <a:spcBef>
                          <a:spcPts val="0"/>
                        </a:spcBef>
                        <a:spcAft>
                          <a:spcPts val="0"/>
                        </a:spcAft>
                        <a:buNone/>
                      </a:pPr>
                      <a:r>
                        <a:rPr lang="tr-TR" sz="2000" dirty="0"/>
                        <a:t>22</a:t>
                      </a:r>
                      <a:endParaRPr sz="2000" dirty="0"/>
                    </a:p>
                  </a:txBody>
                  <a:tcPr marL="91425" marR="91425" marT="91425" marB="91425"/>
                </a:tc>
                <a:tc>
                  <a:txBody>
                    <a:bodyPr/>
                    <a:lstStyle/>
                    <a:p>
                      <a:pPr marL="0" lvl="0" indent="0" algn="l" rtl="0">
                        <a:spcBef>
                          <a:spcPts val="0"/>
                        </a:spcBef>
                        <a:spcAft>
                          <a:spcPts val="0"/>
                        </a:spcAft>
                        <a:buNone/>
                      </a:pPr>
                      <a:r>
                        <a:rPr lang="tr-TR" sz="2000" dirty="0" err="1"/>
                        <a:t>Same</a:t>
                      </a:r>
                      <a:r>
                        <a:rPr lang="tr-TR" sz="2000" dirty="0"/>
                        <a:t> as FTP but </a:t>
                      </a:r>
                      <a:r>
                        <a:rPr lang="tr-TR" sz="2000" b="1" u="sng" dirty="0" err="1"/>
                        <a:t>Secure</a:t>
                      </a:r>
                      <a:r>
                        <a:rPr lang="tr-TR" sz="2000" b="1" u="sng" dirty="0"/>
                        <a:t> FTP</a:t>
                      </a:r>
                      <a:r>
                        <a:rPr lang="tr-TR" sz="2000" dirty="0"/>
                        <a:t> </a:t>
                      </a:r>
                      <a:r>
                        <a:rPr lang="tr-TR" sz="2000" dirty="0" err="1"/>
                        <a:t>uses</a:t>
                      </a:r>
                      <a:r>
                        <a:rPr lang="tr-TR" sz="2000" dirty="0"/>
                        <a:t> an </a:t>
                      </a:r>
                      <a:r>
                        <a:rPr lang="tr-TR" sz="2000" dirty="0" err="1"/>
                        <a:t>encrypted</a:t>
                      </a:r>
                      <a:r>
                        <a:rPr lang="tr-TR" sz="2000" dirty="0"/>
                        <a:t> </a:t>
                      </a:r>
                      <a:r>
                        <a:rPr lang="tr-TR" sz="2000" dirty="0" err="1"/>
                        <a:t>connection</a:t>
                      </a:r>
                      <a:r>
                        <a:rPr lang="tr-TR" sz="2000" dirty="0"/>
                        <a:t> </a:t>
                      </a:r>
                      <a:r>
                        <a:rPr lang="tr-TR" sz="2000" dirty="0" err="1"/>
                        <a:t>through</a:t>
                      </a:r>
                      <a:r>
                        <a:rPr lang="tr-TR" sz="2000" dirty="0"/>
                        <a:t> an SSH </a:t>
                      </a:r>
                      <a:r>
                        <a:rPr lang="tr-TR" sz="2000" dirty="0" err="1"/>
                        <a:t>session</a:t>
                      </a:r>
                      <a:r>
                        <a:rPr lang="tr-TR" sz="2000" dirty="0"/>
                        <a:t>, </a:t>
                      </a:r>
                      <a:r>
                        <a:rPr lang="tr-TR" sz="2000" dirty="0" err="1"/>
                        <a:t>which</a:t>
                      </a:r>
                      <a:r>
                        <a:rPr lang="tr-TR" sz="2000" dirty="0"/>
                        <a:t> </a:t>
                      </a:r>
                      <a:r>
                        <a:rPr lang="tr-TR" sz="2000" dirty="0" err="1"/>
                        <a:t>encrypts</a:t>
                      </a:r>
                      <a:r>
                        <a:rPr lang="tr-TR" sz="2000" dirty="0"/>
                        <a:t> </a:t>
                      </a:r>
                      <a:r>
                        <a:rPr lang="tr-TR" sz="2000" dirty="0" err="1"/>
                        <a:t>the</a:t>
                      </a:r>
                      <a:r>
                        <a:rPr lang="tr-TR" sz="2000" dirty="0"/>
                        <a:t> </a:t>
                      </a:r>
                      <a:r>
                        <a:rPr lang="tr-TR" sz="2000" dirty="0" err="1"/>
                        <a:t>connection</a:t>
                      </a:r>
                      <a:r>
                        <a:rPr lang="tr-TR" sz="2000" dirty="0"/>
                        <a:t>.</a:t>
                      </a:r>
                      <a:endParaRPr sz="2000" b="1" u="sng"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32"/>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24</a:t>
            </a:fld>
            <a:endParaRPr/>
          </a:p>
        </p:txBody>
      </p:sp>
      <p:sp>
        <p:nvSpPr>
          <p:cNvPr id="516" name="Google Shape;516;p32"/>
          <p:cNvSpPr txBox="1">
            <a:spLocks noGrp="1"/>
          </p:cNvSpPr>
          <p:nvPr>
            <p:ph type="title"/>
          </p:nvPr>
        </p:nvSpPr>
        <p:spPr>
          <a:xfrm>
            <a:off x="431800" y="173800"/>
            <a:ext cx="8539800" cy="626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SSH Protocol</a:t>
            </a:r>
            <a:endParaRPr sz="3400">
              <a:solidFill>
                <a:srgbClr val="741B47"/>
              </a:solidFill>
              <a:latin typeface="Raleway Medium"/>
              <a:ea typeface="Raleway Medium"/>
              <a:cs typeface="Raleway Medium"/>
              <a:sym typeface="Raleway Medium"/>
            </a:endParaRPr>
          </a:p>
        </p:txBody>
      </p:sp>
      <p:sp>
        <p:nvSpPr>
          <p:cNvPr id="517" name="Google Shape;517;p32"/>
          <p:cNvSpPr txBox="1"/>
          <p:nvPr/>
        </p:nvSpPr>
        <p:spPr>
          <a:xfrm>
            <a:off x="267025" y="956300"/>
            <a:ext cx="8382000" cy="1175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aleway"/>
              <a:buChar char="●"/>
            </a:pPr>
            <a:r>
              <a:rPr lang="tr-TR" b="1" u="sng" dirty="0" err="1">
                <a:latin typeface="Raleway"/>
                <a:ea typeface="Raleway"/>
                <a:cs typeface="Raleway"/>
                <a:sym typeface="Raleway"/>
              </a:rPr>
              <a:t>S</a:t>
            </a:r>
            <a:r>
              <a:rPr lang="tr-TR" dirty="0" err="1">
                <a:latin typeface="Raleway"/>
                <a:ea typeface="Raleway"/>
                <a:cs typeface="Raleway"/>
                <a:sym typeface="Raleway"/>
              </a:rPr>
              <a:t>ecure</a:t>
            </a:r>
            <a:r>
              <a:rPr lang="tr-TR" dirty="0">
                <a:latin typeface="Raleway"/>
                <a:ea typeface="Raleway"/>
                <a:cs typeface="Raleway"/>
                <a:sym typeface="Raleway"/>
              </a:rPr>
              <a:t> </a:t>
            </a:r>
            <a:r>
              <a:rPr lang="tr-TR" b="1" u="sng" dirty="0">
                <a:latin typeface="Raleway"/>
                <a:ea typeface="Raleway"/>
                <a:cs typeface="Raleway"/>
                <a:sym typeface="Raleway"/>
              </a:rPr>
              <a:t>Sh</a:t>
            </a:r>
            <a:r>
              <a:rPr lang="tr-TR" dirty="0">
                <a:latin typeface="Raleway"/>
                <a:ea typeface="Raleway"/>
                <a:cs typeface="Raleway"/>
                <a:sym typeface="Raleway"/>
              </a:rPr>
              <a:t>ell </a:t>
            </a:r>
            <a:r>
              <a:rPr lang="tr-TR" dirty="0" err="1">
                <a:latin typeface="Raleway"/>
                <a:ea typeface="Raleway"/>
                <a:cs typeface="Raleway"/>
                <a:sym typeface="Raleway"/>
              </a:rPr>
              <a:t>protocol</a:t>
            </a:r>
            <a:r>
              <a:rPr lang="tr-TR" dirty="0">
                <a:latin typeface="Raleway"/>
                <a:ea typeface="Raleway"/>
                <a:cs typeface="Raleway"/>
                <a:sym typeface="Raleway"/>
              </a:rPr>
              <a:t> </a:t>
            </a:r>
            <a:r>
              <a:rPr lang="tr-TR" dirty="0" err="1">
                <a:latin typeface="Raleway"/>
                <a:ea typeface="Raleway"/>
                <a:cs typeface="Raleway"/>
                <a:sym typeface="Raleway"/>
              </a:rPr>
              <a:t>creates</a:t>
            </a:r>
            <a:r>
              <a:rPr lang="tr-TR" dirty="0">
                <a:latin typeface="Raleway"/>
                <a:ea typeface="Raleway"/>
                <a:cs typeface="Raleway"/>
                <a:sym typeface="Raleway"/>
              </a:rPr>
              <a:t> a </a:t>
            </a:r>
            <a:r>
              <a:rPr lang="tr-TR" dirty="0" err="1">
                <a:latin typeface="Raleway"/>
                <a:ea typeface="Raleway"/>
                <a:cs typeface="Raleway"/>
                <a:sym typeface="Raleway"/>
              </a:rPr>
              <a:t>secure</a:t>
            </a:r>
            <a:r>
              <a:rPr lang="tr-TR" dirty="0">
                <a:latin typeface="Raleway"/>
                <a:ea typeface="Raleway"/>
                <a:cs typeface="Raleway"/>
                <a:sym typeface="Raleway"/>
              </a:rPr>
              <a:t> </a:t>
            </a:r>
            <a:r>
              <a:rPr lang="tr-TR" dirty="0" err="1">
                <a:latin typeface="Raleway"/>
                <a:ea typeface="Raleway"/>
                <a:cs typeface="Raleway"/>
                <a:sym typeface="Raleway"/>
              </a:rPr>
              <a:t>connection</a:t>
            </a:r>
            <a:r>
              <a:rPr lang="tr-TR" dirty="0">
                <a:latin typeface="Raleway"/>
                <a:ea typeface="Raleway"/>
                <a:cs typeface="Raleway"/>
                <a:sym typeface="Raleway"/>
              </a:rPr>
              <a:t> </a:t>
            </a:r>
            <a:r>
              <a:rPr lang="tr-TR" dirty="0" err="1">
                <a:latin typeface="Raleway"/>
                <a:ea typeface="Raleway"/>
                <a:cs typeface="Raleway"/>
                <a:sym typeface="Raleway"/>
              </a:rPr>
              <a:t>to</a:t>
            </a:r>
            <a:r>
              <a:rPr lang="tr-TR" dirty="0">
                <a:latin typeface="Raleway"/>
                <a:ea typeface="Raleway"/>
                <a:cs typeface="Raleway"/>
                <a:sym typeface="Raleway"/>
              </a:rPr>
              <a:t> </a:t>
            </a:r>
            <a:r>
              <a:rPr lang="tr-TR" dirty="0" err="1">
                <a:latin typeface="Raleway"/>
                <a:ea typeface="Raleway"/>
                <a:cs typeface="Raleway"/>
                <a:sym typeface="Raleway"/>
              </a:rPr>
              <a:t>enable</a:t>
            </a:r>
            <a:r>
              <a:rPr lang="tr-TR" dirty="0">
                <a:latin typeface="Raleway"/>
                <a:ea typeface="Raleway"/>
                <a:cs typeface="Raleway"/>
                <a:sym typeface="Raleway"/>
              </a:rPr>
              <a:t> </a:t>
            </a:r>
            <a:r>
              <a:rPr lang="tr-TR" dirty="0" err="1">
                <a:latin typeface="Raleway"/>
                <a:ea typeface="Raleway"/>
                <a:cs typeface="Raleway"/>
                <a:sym typeface="Raleway"/>
              </a:rPr>
              <a:t>users</a:t>
            </a:r>
            <a:r>
              <a:rPr lang="tr-TR" dirty="0">
                <a:latin typeface="Raleway"/>
                <a:ea typeface="Raleway"/>
                <a:cs typeface="Raleway"/>
                <a:sym typeface="Raleway"/>
              </a:rPr>
              <a:t> </a:t>
            </a:r>
            <a:r>
              <a:rPr lang="tr-TR" dirty="0" err="1">
                <a:latin typeface="Raleway"/>
                <a:ea typeface="Raleway"/>
                <a:cs typeface="Raleway"/>
                <a:sym typeface="Raleway"/>
              </a:rPr>
              <a:t>to</a:t>
            </a:r>
            <a:r>
              <a:rPr lang="tr-TR" dirty="0">
                <a:latin typeface="Raleway"/>
                <a:ea typeface="Raleway"/>
                <a:cs typeface="Raleway"/>
                <a:sym typeface="Raleway"/>
              </a:rPr>
              <a:t> </a:t>
            </a:r>
            <a:r>
              <a:rPr lang="tr-TR" dirty="0" err="1">
                <a:latin typeface="Raleway"/>
                <a:ea typeface="Raleway"/>
                <a:cs typeface="Raleway"/>
                <a:sym typeface="Raleway"/>
              </a:rPr>
              <a:t>execute</a:t>
            </a:r>
            <a:r>
              <a:rPr lang="tr-TR" dirty="0">
                <a:latin typeface="Raleway"/>
                <a:ea typeface="Raleway"/>
                <a:cs typeface="Raleway"/>
                <a:sym typeface="Raleway"/>
              </a:rPr>
              <a:t> </a:t>
            </a:r>
            <a:r>
              <a:rPr lang="tr-TR" dirty="0" err="1">
                <a:latin typeface="Raleway"/>
                <a:ea typeface="Raleway"/>
                <a:cs typeface="Raleway"/>
                <a:sym typeface="Raleway"/>
              </a:rPr>
              <a:t>commands</a:t>
            </a:r>
            <a:r>
              <a:rPr lang="tr-TR" dirty="0">
                <a:latin typeface="Raleway"/>
                <a:ea typeface="Raleway"/>
                <a:cs typeface="Raleway"/>
                <a:sym typeface="Raleway"/>
              </a:rPr>
              <a:t> on </a:t>
            </a:r>
            <a:r>
              <a:rPr lang="tr-TR" dirty="0" err="1">
                <a:latin typeface="Raleway"/>
                <a:ea typeface="Raleway"/>
                <a:cs typeface="Raleway"/>
                <a:sym typeface="Raleway"/>
              </a:rPr>
              <a:t>remote</a:t>
            </a:r>
            <a:r>
              <a:rPr lang="tr-TR" dirty="0">
                <a:latin typeface="Raleway"/>
                <a:ea typeface="Raleway"/>
                <a:cs typeface="Raleway"/>
                <a:sym typeface="Raleway"/>
              </a:rPr>
              <a:t> </a:t>
            </a:r>
            <a:r>
              <a:rPr lang="tr-TR" dirty="0" err="1">
                <a:latin typeface="Raleway"/>
                <a:ea typeface="Raleway"/>
                <a:cs typeface="Raleway"/>
                <a:sym typeface="Raleway"/>
              </a:rPr>
              <a:t>machines</a:t>
            </a:r>
            <a:endParaRPr dirty="0">
              <a:latin typeface="Raleway"/>
              <a:ea typeface="Raleway"/>
              <a:cs typeface="Raleway"/>
              <a:sym typeface="Raleway"/>
            </a:endParaRPr>
          </a:p>
          <a:p>
            <a:pPr marL="457200" lvl="0" indent="0" algn="l" rtl="0">
              <a:spcBef>
                <a:spcPts val="0"/>
              </a:spcBef>
              <a:spcAft>
                <a:spcPts val="0"/>
              </a:spcAft>
              <a:buNone/>
            </a:pPr>
            <a:endParaRPr dirty="0">
              <a:latin typeface="Raleway"/>
              <a:ea typeface="Raleway"/>
              <a:cs typeface="Raleway"/>
              <a:sym typeface="Raleway"/>
            </a:endParaRPr>
          </a:p>
          <a:p>
            <a:pPr marL="457200" lvl="0" indent="-317500" algn="l" rtl="0">
              <a:spcBef>
                <a:spcPts val="0"/>
              </a:spcBef>
              <a:spcAft>
                <a:spcPts val="0"/>
              </a:spcAft>
              <a:buSzPts val="1400"/>
              <a:buFont typeface="Raleway"/>
              <a:buChar char="●"/>
            </a:pPr>
            <a:r>
              <a:rPr lang="tr-TR" dirty="0" err="1">
                <a:latin typeface="Raleway"/>
                <a:ea typeface="Raleway"/>
                <a:cs typeface="Raleway"/>
                <a:sym typeface="Raleway"/>
              </a:rPr>
              <a:t>Uses</a:t>
            </a:r>
            <a:r>
              <a:rPr lang="tr-TR" dirty="0">
                <a:latin typeface="Raleway"/>
                <a:ea typeface="Raleway"/>
                <a:cs typeface="Raleway"/>
                <a:sym typeface="Raleway"/>
              </a:rPr>
              <a:t> TCP Port 22</a:t>
            </a:r>
            <a:endParaRPr dirty="0">
              <a:latin typeface="Raleway"/>
              <a:ea typeface="Raleway"/>
              <a:cs typeface="Raleway"/>
              <a:sym typeface="Raleway"/>
            </a:endParaRPr>
          </a:p>
        </p:txBody>
      </p:sp>
      <p:pic>
        <p:nvPicPr>
          <p:cNvPr id="518" name="Google Shape;518;p32" descr="How does the SSH protocol work?"/>
          <p:cNvPicPr preferRelativeResize="0"/>
          <p:nvPr/>
        </p:nvPicPr>
        <p:blipFill>
          <a:blip r:embed="rId3">
            <a:alphaModFix/>
          </a:blip>
          <a:stretch>
            <a:fillRect/>
          </a:stretch>
        </p:blipFill>
        <p:spPr>
          <a:xfrm>
            <a:off x="506875" y="2287800"/>
            <a:ext cx="7902276" cy="2336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25</a:t>
            </a:fld>
            <a:endParaRPr/>
          </a:p>
        </p:txBody>
      </p:sp>
      <p:sp>
        <p:nvSpPr>
          <p:cNvPr id="524" name="Google Shape;524;p33"/>
          <p:cNvSpPr txBox="1">
            <a:spLocks noGrp="1"/>
          </p:cNvSpPr>
          <p:nvPr>
            <p:ph type="title"/>
          </p:nvPr>
        </p:nvSpPr>
        <p:spPr>
          <a:xfrm>
            <a:off x="431800" y="173800"/>
            <a:ext cx="8539800" cy="626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Other Remote Access Protocols</a:t>
            </a:r>
            <a:endParaRPr sz="3400">
              <a:solidFill>
                <a:srgbClr val="741B47"/>
              </a:solidFill>
              <a:latin typeface="Raleway Medium"/>
              <a:ea typeface="Raleway Medium"/>
              <a:cs typeface="Raleway Medium"/>
              <a:sym typeface="Raleway Medium"/>
            </a:endParaRPr>
          </a:p>
        </p:txBody>
      </p:sp>
      <p:graphicFrame>
        <p:nvGraphicFramePr>
          <p:cNvPr id="525" name="Google Shape;525;p33"/>
          <p:cNvGraphicFramePr/>
          <p:nvPr/>
        </p:nvGraphicFramePr>
        <p:xfrm>
          <a:off x="431800" y="920200"/>
          <a:ext cx="8539800" cy="3596550"/>
        </p:xfrm>
        <a:graphic>
          <a:graphicData uri="http://schemas.openxmlformats.org/drawingml/2006/table">
            <a:tbl>
              <a:tblPr>
                <a:noFill/>
              </a:tblPr>
              <a:tblGrid>
                <a:gridCol w="992300">
                  <a:extLst>
                    <a:ext uri="{9D8B030D-6E8A-4147-A177-3AD203B41FA5}">
                      <a16:colId xmlns:a16="http://schemas.microsoft.com/office/drawing/2014/main" val="20000"/>
                    </a:ext>
                  </a:extLst>
                </a:gridCol>
                <a:gridCol w="1344600">
                  <a:extLst>
                    <a:ext uri="{9D8B030D-6E8A-4147-A177-3AD203B41FA5}">
                      <a16:colId xmlns:a16="http://schemas.microsoft.com/office/drawing/2014/main" val="20001"/>
                    </a:ext>
                  </a:extLst>
                </a:gridCol>
                <a:gridCol w="888000">
                  <a:extLst>
                    <a:ext uri="{9D8B030D-6E8A-4147-A177-3AD203B41FA5}">
                      <a16:colId xmlns:a16="http://schemas.microsoft.com/office/drawing/2014/main" val="20002"/>
                    </a:ext>
                  </a:extLst>
                </a:gridCol>
                <a:gridCol w="531490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tr-TR" sz="2000">
                          <a:solidFill>
                            <a:srgbClr val="FFFFFF"/>
                          </a:solidFill>
                        </a:rPr>
                        <a:t>Name</a:t>
                      </a:r>
                      <a:endParaRPr sz="2000">
                        <a:solidFill>
                          <a:srgbClr val="FFFFFF"/>
                        </a:solidFill>
                      </a:endParaRPr>
                    </a:p>
                  </a:txBody>
                  <a:tcPr marL="91425" marR="91425" marT="91425" marB="91425">
                    <a:solidFill>
                      <a:srgbClr val="741B47"/>
                    </a:solidFill>
                  </a:tcPr>
                </a:tc>
                <a:tc>
                  <a:txBody>
                    <a:bodyPr/>
                    <a:lstStyle/>
                    <a:p>
                      <a:pPr marL="0" lvl="0" indent="0" algn="l" rtl="0">
                        <a:spcBef>
                          <a:spcPts val="0"/>
                        </a:spcBef>
                        <a:spcAft>
                          <a:spcPts val="0"/>
                        </a:spcAft>
                        <a:buNone/>
                      </a:pPr>
                      <a:r>
                        <a:rPr lang="tr-TR" sz="2000">
                          <a:solidFill>
                            <a:srgbClr val="FFFFFF"/>
                          </a:solidFill>
                        </a:rPr>
                        <a:t>TCP/UDP</a:t>
                      </a:r>
                      <a:endParaRPr sz="2000">
                        <a:solidFill>
                          <a:srgbClr val="FFFFFF"/>
                        </a:solidFill>
                      </a:endParaRPr>
                    </a:p>
                  </a:txBody>
                  <a:tcPr marL="91425" marR="91425" marT="91425" marB="91425">
                    <a:solidFill>
                      <a:srgbClr val="741B47"/>
                    </a:solidFill>
                  </a:tcPr>
                </a:tc>
                <a:tc>
                  <a:txBody>
                    <a:bodyPr/>
                    <a:lstStyle/>
                    <a:p>
                      <a:pPr marL="0" lvl="0" indent="0" algn="l" rtl="0">
                        <a:spcBef>
                          <a:spcPts val="0"/>
                        </a:spcBef>
                        <a:spcAft>
                          <a:spcPts val="0"/>
                        </a:spcAft>
                        <a:buNone/>
                      </a:pPr>
                      <a:r>
                        <a:rPr lang="tr-TR" sz="2000">
                          <a:solidFill>
                            <a:srgbClr val="FFFFFF"/>
                          </a:solidFill>
                        </a:rPr>
                        <a:t>Port</a:t>
                      </a:r>
                      <a:endParaRPr sz="2000">
                        <a:solidFill>
                          <a:srgbClr val="FFFFFF"/>
                        </a:solidFill>
                      </a:endParaRPr>
                    </a:p>
                  </a:txBody>
                  <a:tcPr marL="91425" marR="91425" marT="91425" marB="91425">
                    <a:solidFill>
                      <a:srgbClr val="741B47"/>
                    </a:solidFill>
                  </a:tcPr>
                </a:tc>
                <a:tc>
                  <a:txBody>
                    <a:bodyPr/>
                    <a:lstStyle/>
                    <a:p>
                      <a:pPr marL="0" lvl="0" indent="0" algn="l" rtl="0">
                        <a:spcBef>
                          <a:spcPts val="0"/>
                        </a:spcBef>
                        <a:spcAft>
                          <a:spcPts val="0"/>
                        </a:spcAft>
                        <a:buNone/>
                      </a:pPr>
                      <a:r>
                        <a:rPr lang="tr-TR" sz="2000">
                          <a:solidFill>
                            <a:srgbClr val="FFFFFF"/>
                          </a:solidFill>
                        </a:rPr>
                        <a:t>Description</a:t>
                      </a:r>
                      <a:endParaRPr sz="2000">
                        <a:solidFill>
                          <a:srgbClr val="FFFFFF"/>
                        </a:solidFill>
                      </a:endParaRPr>
                    </a:p>
                  </a:txBody>
                  <a:tcPr marL="91425" marR="91425" marT="91425" marB="91425">
                    <a:solidFill>
                      <a:srgbClr val="741B47"/>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tr-TR" sz="2000"/>
                        <a:t>Telnet</a:t>
                      </a:r>
                      <a:endParaRPr sz="2000"/>
                    </a:p>
                  </a:txBody>
                  <a:tcPr marL="91425" marR="91425" marT="91425" marB="91425"/>
                </a:tc>
                <a:tc>
                  <a:txBody>
                    <a:bodyPr/>
                    <a:lstStyle/>
                    <a:p>
                      <a:pPr marL="0" lvl="0" indent="0" algn="l" rtl="0">
                        <a:spcBef>
                          <a:spcPts val="0"/>
                        </a:spcBef>
                        <a:spcAft>
                          <a:spcPts val="0"/>
                        </a:spcAft>
                        <a:buNone/>
                      </a:pPr>
                      <a:r>
                        <a:rPr lang="tr-TR" sz="2000"/>
                        <a:t>TCP</a:t>
                      </a:r>
                      <a:endParaRPr sz="2000"/>
                    </a:p>
                  </a:txBody>
                  <a:tcPr marL="91425" marR="91425" marT="91425" marB="91425"/>
                </a:tc>
                <a:tc>
                  <a:txBody>
                    <a:bodyPr/>
                    <a:lstStyle/>
                    <a:p>
                      <a:pPr marL="0" lvl="0" indent="0" algn="l" rtl="0">
                        <a:spcBef>
                          <a:spcPts val="0"/>
                        </a:spcBef>
                        <a:spcAft>
                          <a:spcPts val="0"/>
                        </a:spcAft>
                        <a:buNone/>
                      </a:pPr>
                      <a:r>
                        <a:rPr lang="tr-TR" sz="2000"/>
                        <a:t>23</a:t>
                      </a:r>
                      <a:endParaRPr sz="2000"/>
                    </a:p>
                  </a:txBody>
                  <a:tcPr marL="91425" marR="91425" marT="91425" marB="91425"/>
                </a:tc>
                <a:tc>
                  <a:txBody>
                    <a:bodyPr/>
                    <a:lstStyle/>
                    <a:p>
                      <a:pPr marL="0" lvl="0" indent="0" algn="l" rtl="0">
                        <a:spcBef>
                          <a:spcPts val="0"/>
                        </a:spcBef>
                        <a:spcAft>
                          <a:spcPts val="0"/>
                        </a:spcAft>
                        <a:buNone/>
                      </a:pPr>
                      <a:r>
                        <a:rPr lang="tr-TR" sz="2000" b="1" u="sng"/>
                        <a:t>Teletype Network Protocol</a:t>
                      </a:r>
                      <a:r>
                        <a:rPr lang="tr-TR" sz="2000"/>
                        <a:t> allows a user on a remote client machine to access the resources of another machine.  Uses plain text communication.</a:t>
                      </a:r>
                      <a:endParaRPr sz="200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tr-TR" sz="2000"/>
                        <a:t>RDP</a:t>
                      </a:r>
                      <a:endParaRPr sz="2000"/>
                    </a:p>
                  </a:txBody>
                  <a:tcPr marL="91425" marR="91425" marT="91425" marB="91425"/>
                </a:tc>
                <a:tc>
                  <a:txBody>
                    <a:bodyPr/>
                    <a:lstStyle/>
                    <a:p>
                      <a:pPr marL="0" lvl="0" indent="0" algn="l" rtl="0">
                        <a:spcBef>
                          <a:spcPts val="0"/>
                        </a:spcBef>
                        <a:spcAft>
                          <a:spcPts val="0"/>
                        </a:spcAft>
                        <a:buNone/>
                      </a:pPr>
                      <a:r>
                        <a:rPr lang="tr-TR" sz="2000"/>
                        <a:t>TCP</a:t>
                      </a:r>
                      <a:endParaRPr sz="2000"/>
                    </a:p>
                  </a:txBody>
                  <a:tcPr marL="91425" marR="91425" marT="91425" marB="91425"/>
                </a:tc>
                <a:tc>
                  <a:txBody>
                    <a:bodyPr/>
                    <a:lstStyle/>
                    <a:p>
                      <a:pPr marL="0" lvl="0" indent="0" algn="l" rtl="0">
                        <a:spcBef>
                          <a:spcPts val="0"/>
                        </a:spcBef>
                        <a:spcAft>
                          <a:spcPts val="0"/>
                        </a:spcAft>
                        <a:buNone/>
                      </a:pPr>
                      <a:r>
                        <a:rPr lang="tr-TR" sz="2000"/>
                        <a:t>3389</a:t>
                      </a:r>
                      <a:endParaRPr sz="2000"/>
                    </a:p>
                  </a:txBody>
                  <a:tcPr marL="91425" marR="91425" marT="91425" marB="91425"/>
                </a:tc>
                <a:tc>
                  <a:txBody>
                    <a:bodyPr/>
                    <a:lstStyle/>
                    <a:p>
                      <a:pPr marL="0" lvl="0" indent="0" algn="l" rtl="0">
                        <a:spcBef>
                          <a:spcPts val="0"/>
                        </a:spcBef>
                        <a:spcAft>
                          <a:spcPts val="0"/>
                        </a:spcAft>
                        <a:buNone/>
                      </a:pPr>
                      <a:r>
                        <a:rPr lang="tr-TR" sz="2000" b="1" u="sng"/>
                        <a:t>Remote Desktop Protocol</a:t>
                      </a:r>
                      <a:r>
                        <a:rPr lang="tr-TR" sz="2000"/>
                        <a:t> is a proprietary protocol developed by Microsoft. It allows you to connect to another computer and run programs. Windows, and Macs now come with a preinstalled RDP client.</a:t>
                      </a:r>
                      <a:endParaRPr sz="2000"/>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34"/>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26</a:t>
            </a:fld>
            <a:endParaRPr/>
          </a:p>
        </p:txBody>
      </p:sp>
      <p:sp>
        <p:nvSpPr>
          <p:cNvPr id="531" name="Google Shape;531;p34"/>
          <p:cNvSpPr txBox="1">
            <a:spLocks noGrp="1"/>
          </p:cNvSpPr>
          <p:nvPr>
            <p:ph type="title"/>
          </p:nvPr>
        </p:nvSpPr>
        <p:spPr>
          <a:xfrm>
            <a:off x="431800" y="173800"/>
            <a:ext cx="8539800" cy="626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HTTP and HTTPS Protocols</a:t>
            </a:r>
            <a:endParaRPr sz="3400">
              <a:solidFill>
                <a:srgbClr val="741B47"/>
              </a:solidFill>
              <a:latin typeface="Raleway Medium"/>
              <a:ea typeface="Raleway Medium"/>
              <a:cs typeface="Raleway Medium"/>
              <a:sym typeface="Raleway Medium"/>
            </a:endParaRPr>
          </a:p>
        </p:txBody>
      </p:sp>
      <p:sp>
        <p:nvSpPr>
          <p:cNvPr id="532" name="Google Shape;532;p34"/>
          <p:cNvSpPr txBox="1"/>
          <p:nvPr/>
        </p:nvSpPr>
        <p:spPr>
          <a:xfrm>
            <a:off x="267025" y="956300"/>
            <a:ext cx="3732600" cy="3808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aleway"/>
              <a:buChar char="●"/>
            </a:pPr>
            <a:r>
              <a:rPr lang="tr-TR" b="1" u="sng" dirty="0" err="1">
                <a:latin typeface="Raleway"/>
                <a:ea typeface="Raleway"/>
                <a:cs typeface="Raleway"/>
                <a:sym typeface="Raleway"/>
              </a:rPr>
              <a:t>Hypertext</a:t>
            </a:r>
            <a:r>
              <a:rPr lang="tr-TR" b="1" u="sng" dirty="0">
                <a:latin typeface="Raleway"/>
                <a:ea typeface="Raleway"/>
                <a:cs typeface="Raleway"/>
                <a:sym typeface="Raleway"/>
              </a:rPr>
              <a:t> Transfer Protocol</a:t>
            </a:r>
            <a:r>
              <a:rPr lang="tr-TR" dirty="0">
                <a:latin typeface="Raleway"/>
                <a:ea typeface="Raleway"/>
                <a:cs typeface="Raleway"/>
                <a:sym typeface="Raleway"/>
              </a:rPr>
              <a:t> (HTTP) is </a:t>
            </a:r>
            <a:r>
              <a:rPr lang="tr-TR" dirty="0" err="1">
                <a:latin typeface="Raleway"/>
                <a:ea typeface="Raleway"/>
                <a:cs typeface="Raleway"/>
                <a:sym typeface="Raleway"/>
              </a:rPr>
              <a:t>used</a:t>
            </a:r>
            <a:r>
              <a:rPr lang="tr-TR" dirty="0">
                <a:latin typeface="Raleway"/>
                <a:ea typeface="Raleway"/>
                <a:cs typeface="Raleway"/>
                <a:sym typeface="Raleway"/>
              </a:rPr>
              <a:t> </a:t>
            </a:r>
            <a:r>
              <a:rPr lang="tr-TR" dirty="0" err="1">
                <a:latin typeface="Raleway"/>
                <a:ea typeface="Raleway"/>
                <a:cs typeface="Raleway"/>
                <a:sym typeface="Raleway"/>
              </a:rPr>
              <a:t>for</a:t>
            </a:r>
            <a:r>
              <a:rPr lang="tr-TR" dirty="0">
                <a:latin typeface="Raleway"/>
                <a:ea typeface="Raleway"/>
                <a:cs typeface="Raleway"/>
                <a:sym typeface="Raleway"/>
              </a:rPr>
              <a:t> </a:t>
            </a:r>
            <a:r>
              <a:rPr lang="tr-TR" dirty="0" err="1">
                <a:latin typeface="Raleway"/>
                <a:ea typeface="Raleway"/>
                <a:cs typeface="Raleway"/>
                <a:sym typeface="Raleway"/>
              </a:rPr>
              <a:t>communication</a:t>
            </a:r>
            <a:r>
              <a:rPr lang="tr-TR" dirty="0">
                <a:latin typeface="Raleway"/>
                <a:ea typeface="Raleway"/>
                <a:cs typeface="Raleway"/>
                <a:sym typeface="Raleway"/>
              </a:rPr>
              <a:t> </a:t>
            </a:r>
            <a:r>
              <a:rPr lang="tr-TR" dirty="0" err="1">
                <a:latin typeface="Raleway"/>
                <a:ea typeface="Raleway"/>
                <a:cs typeface="Raleway"/>
                <a:sym typeface="Raleway"/>
              </a:rPr>
              <a:t>between</a:t>
            </a:r>
            <a:r>
              <a:rPr lang="tr-TR" dirty="0">
                <a:latin typeface="Raleway"/>
                <a:ea typeface="Raleway"/>
                <a:cs typeface="Raleway"/>
                <a:sym typeface="Raleway"/>
              </a:rPr>
              <a:t> </a:t>
            </a:r>
            <a:r>
              <a:rPr lang="tr-TR" dirty="0" err="1">
                <a:latin typeface="Raleway"/>
                <a:ea typeface="Raleway"/>
                <a:cs typeface="Raleway"/>
                <a:sym typeface="Raleway"/>
              </a:rPr>
              <a:t>clients</a:t>
            </a:r>
            <a:r>
              <a:rPr lang="tr-TR" dirty="0">
                <a:latin typeface="Raleway"/>
                <a:ea typeface="Raleway"/>
                <a:cs typeface="Raleway"/>
                <a:sym typeface="Raleway"/>
              </a:rPr>
              <a:t> </a:t>
            </a:r>
            <a:r>
              <a:rPr lang="tr-TR" dirty="0" err="1">
                <a:latin typeface="Raleway"/>
                <a:ea typeface="Raleway"/>
                <a:cs typeface="Raleway"/>
                <a:sym typeface="Raleway"/>
              </a:rPr>
              <a:t>and</a:t>
            </a:r>
            <a:r>
              <a:rPr lang="tr-TR" dirty="0">
                <a:latin typeface="Raleway"/>
                <a:ea typeface="Raleway"/>
                <a:cs typeface="Raleway"/>
                <a:sym typeface="Raleway"/>
              </a:rPr>
              <a:t> web </a:t>
            </a:r>
            <a:r>
              <a:rPr lang="tr-TR" dirty="0" err="1">
                <a:latin typeface="Raleway"/>
                <a:ea typeface="Raleway"/>
                <a:cs typeface="Raleway"/>
                <a:sym typeface="Raleway"/>
              </a:rPr>
              <a:t>servers</a:t>
            </a:r>
            <a:endParaRPr dirty="0">
              <a:latin typeface="Raleway"/>
              <a:ea typeface="Raleway"/>
              <a:cs typeface="Raleway"/>
              <a:sym typeface="Raleway"/>
            </a:endParaRPr>
          </a:p>
          <a:p>
            <a:pPr marL="457200" lvl="0" indent="0" algn="l" rtl="0">
              <a:spcBef>
                <a:spcPts val="0"/>
              </a:spcBef>
              <a:spcAft>
                <a:spcPts val="0"/>
              </a:spcAft>
              <a:buNone/>
            </a:pPr>
            <a:endParaRPr dirty="0">
              <a:latin typeface="Raleway"/>
              <a:ea typeface="Raleway"/>
              <a:cs typeface="Raleway"/>
              <a:sym typeface="Raleway"/>
            </a:endParaRPr>
          </a:p>
          <a:p>
            <a:pPr marL="457200" lvl="0" indent="-317500" algn="l" rtl="0">
              <a:spcBef>
                <a:spcPts val="0"/>
              </a:spcBef>
              <a:spcAft>
                <a:spcPts val="0"/>
              </a:spcAft>
              <a:buSzPts val="1400"/>
              <a:buFont typeface="Raleway"/>
              <a:buChar char="●"/>
            </a:pPr>
            <a:r>
              <a:rPr lang="tr-TR" dirty="0" err="1">
                <a:latin typeface="Raleway"/>
                <a:ea typeface="Raleway"/>
                <a:cs typeface="Raleway"/>
                <a:sym typeface="Raleway"/>
              </a:rPr>
              <a:t>Uses</a:t>
            </a:r>
            <a:r>
              <a:rPr lang="tr-TR" dirty="0">
                <a:latin typeface="Raleway"/>
                <a:ea typeface="Raleway"/>
                <a:cs typeface="Raleway"/>
                <a:sym typeface="Raleway"/>
              </a:rPr>
              <a:t> TCP Port 80</a:t>
            </a:r>
            <a:endParaRPr dirty="0">
              <a:latin typeface="Raleway"/>
              <a:ea typeface="Raleway"/>
              <a:cs typeface="Raleway"/>
              <a:sym typeface="Raleway"/>
            </a:endParaRPr>
          </a:p>
          <a:p>
            <a:pPr marL="457200" lvl="0" indent="0" algn="l" rtl="0">
              <a:spcBef>
                <a:spcPts val="0"/>
              </a:spcBef>
              <a:spcAft>
                <a:spcPts val="0"/>
              </a:spcAft>
              <a:buNone/>
            </a:pPr>
            <a:endParaRPr dirty="0">
              <a:latin typeface="Raleway"/>
              <a:ea typeface="Raleway"/>
              <a:cs typeface="Raleway"/>
              <a:sym typeface="Raleway"/>
            </a:endParaRPr>
          </a:p>
          <a:p>
            <a:pPr marL="457200" lvl="0" indent="-317500" algn="l" rtl="0">
              <a:spcBef>
                <a:spcPts val="0"/>
              </a:spcBef>
              <a:spcAft>
                <a:spcPts val="0"/>
              </a:spcAft>
              <a:buSzPts val="1400"/>
              <a:buFont typeface="Raleway"/>
              <a:buChar char="●"/>
            </a:pPr>
            <a:r>
              <a:rPr lang="tr-TR" dirty="0">
                <a:latin typeface="Raleway"/>
                <a:ea typeface="Raleway"/>
                <a:cs typeface="Raleway"/>
                <a:sym typeface="Raleway"/>
              </a:rPr>
              <a:t>HTTPS </a:t>
            </a:r>
            <a:r>
              <a:rPr lang="tr-TR" dirty="0" err="1">
                <a:latin typeface="Raleway"/>
                <a:ea typeface="Raleway"/>
                <a:cs typeface="Raleway"/>
                <a:sym typeface="Raleway"/>
              </a:rPr>
              <a:t>adds</a:t>
            </a:r>
            <a:r>
              <a:rPr lang="tr-TR" dirty="0">
                <a:latin typeface="Raleway"/>
                <a:ea typeface="Raleway"/>
                <a:cs typeface="Raleway"/>
                <a:sym typeface="Raleway"/>
              </a:rPr>
              <a:t> </a:t>
            </a:r>
            <a:r>
              <a:rPr lang="tr-TR" dirty="0" err="1">
                <a:latin typeface="Raleway"/>
                <a:ea typeface="Raleway"/>
                <a:cs typeface="Raleway"/>
                <a:sym typeface="Raleway"/>
              </a:rPr>
              <a:t>encryption</a:t>
            </a:r>
            <a:r>
              <a:rPr lang="tr-TR" dirty="0">
                <a:latin typeface="Raleway"/>
                <a:ea typeface="Raleway"/>
                <a:cs typeface="Raleway"/>
                <a:sym typeface="Raleway"/>
              </a:rPr>
              <a:t> </a:t>
            </a:r>
            <a:r>
              <a:rPr lang="tr-TR" dirty="0" err="1">
                <a:latin typeface="Raleway"/>
                <a:ea typeface="Raleway"/>
                <a:cs typeface="Raleway"/>
                <a:sym typeface="Raleway"/>
              </a:rPr>
              <a:t>via</a:t>
            </a:r>
            <a:r>
              <a:rPr lang="tr-TR" dirty="0">
                <a:latin typeface="Raleway"/>
                <a:ea typeface="Raleway"/>
                <a:cs typeface="Raleway"/>
                <a:sym typeface="Raleway"/>
              </a:rPr>
              <a:t> TLS (</a:t>
            </a:r>
            <a:r>
              <a:rPr lang="tr-TR" dirty="0" err="1">
                <a:latin typeface="Raleway"/>
                <a:ea typeface="Raleway"/>
                <a:cs typeface="Raleway"/>
                <a:sym typeface="Raleway"/>
              </a:rPr>
              <a:t>or</a:t>
            </a:r>
            <a:r>
              <a:rPr lang="tr-TR" dirty="0">
                <a:latin typeface="Raleway"/>
                <a:ea typeface="Raleway"/>
                <a:cs typeface="Raleway"/>
                <a:sym typeface="Raleway"/>
              </a:rPr>
              <a:t> SSL) </a:t>
            </a:r>
            <a:r>
              <a:rPr lang="tr-TR" dirty="0" err="1">
                <a:latin typeface="Raleway"/>
                <a:ea typeface="Raleway"/>
                <a:cs typeface="Raleway"/>
                <a:sym typeface="Raleway"/>
              </a:rPr>
              <a:t>and</a:t>
            </a:r>
            <a:r>
              <a:rPr lang="tr-TR" dirty="0">
                <a:latin typeface="Raleway"/>
                <a:ea typeface="Raleway"/>
                <a:cs typeface="Raleway"/>
                <a:sym typeface="Raleway"/>
              </a:rPr>
              <a:t> </a:t>
            </a:r>
            <a:r>
              <a:rPr lang="tr-TR" dirty="0" err="1">
                <a:latin typeface="Raleway"/>
                <a:ea typeface="Raleway"/>
                <a:cs typeface="Raleway"/>
                <a:sym typeface="Raleway"/>
              </a:rPr>
              <a:t>instead</a:t>
            </a:r>
            <a:r>
              <a:rPr lang="tr-TR" dirty="0">
                <a:latin typeface="Raleway"/>
                <a:ea typeface="Raleway"/>
                <a:cs typeface="Raleway"/>
                <a:sym typeface="Raleway"/>
              </a:rPr>
              <a:t> </a:t>
            </a:r>
            <a:r>
              <a:rPr lang="tr-TR" dirty="0" err="1">
                <a:latin typeface="Raleway"/>
                <a:ea typeface="Raleway"/>
                <a:cs typeface="Raleway"/>
                <a:sym typeface="Raleway"/>
              </a:rPr>
              <a:t>uses</a:t>
            </a:r>
            <a:r>
              <a:rPr lang="tr-TR" dirty="0">
                <a:latin typeface="Raleway"/>
                <a:ea typeface="Raleway"/>
                <a:cs typeface="Raleway"/>
                <a:sym typeface="Raleway"/>
              </a:rPr>
              <a:t> port 443</a:t>
            </a:r>
            <a:endParaRPr dirty="0">
              <a:latin typeface="Raleway"/>
              <a:ea typeface="Raleway"/>
              <a:cs typeface="Raleway"/>
              <a:sym typeface="Raleway"/>
            </a:endParaRPr>
          </a:p>
          <a:p>
            <a:pPr marL="457200" lvl="0" indent="0" algn="l" rtl="0">
              <a:spcBef>
                <a:spcPts val="0"/>
              </a:spcBef>
              <a:spcAft>
                <a:spcPts val="0"/>
              </a:spcAft>
              <a:buNone/>
            </a:pPr>
            <a:endParaRPr dirty="0">
              <a:latin typeface="Raleway"/>
              <a:ea typeface="Raleway"/>
              <a:cs typeface="Raleway"/>
              <a:sym typeface="Raleway"/>
            </a:endParaRPr>
          </a:p>
          <a:p>
            <a:pPr marL="457200" lvl="0" indent="-317500" algn="l" rtl="0">
              <a:spcBef>
                <a:spcPts val="0"/>
              </a:spcBef>
              <a:spcAft>
                <a:spcPts val="0"/>
              </a:spcAft>
              <a:buSzPts val="1400"/>
              <a:buFont typeface="Raleway"/>
              <a:buChar char="●"/>
            </a:pPr>
            <a:r>
              <a:rPr lang="tr-TR" dirty="0" err="1">
                <a:latin typeface="Raleway"/>
                <a:ea typeface="Raleway"/>
                <a:cs typeface="Raleway"/>
                <a:sym typeface="Raleway"/>
              </a:rPr>
              <a:t>Example</a:t>
            </a:r>
            <a:r>
              <a:rPr lang="tr-TR" dirty="0">
                <a:latin typeface="Raleway"/>
                <a:ea typeface="Raleway"/>
                <a:cs typeface="Raleway"/>
                <a:sym typeface="Raleway"/>
              </a:rPr>
              <a:t> </a:t>
            </a:r>
            <a:r>
              <a:rPr lang="tr-TR" dirty="0" err="1">
                <a:latin typeface="Raleway"/>
                <a:ea typeface="Raleway"/>
                <a:cs typeface="Raleway"/>
                <a:sym typeface="Raleway"/>
              </a:rPr>
              <a:t>Methods</a:t>
            </a:r>
            <a:r>
              <a:rPr lang="tr-TR" dirty="0">
                <a:latin typeface="Raleway"/>
                <a:ea typeface="Raleway"/>
                <a:cs typeface="Raleway"/>
                <a:sym typeface="Raleway"/>
              </a:rPr>
              <a:t>:</a:t>
            </a:r>
            <a:endParaRPr dirty="0">
              <a:latin typeface="Raleway"/>
              <a:ea typeface="Raleway"/>
              <a:cs typeface="Raleway"/>
              <a:sym typeface="Raleway"/>
            </a:endParaRPr>
          </a:p>
          <a:p>
            <a:pPr marL="914400" lvl="1" indent="-317500" algn="l" rtl="0">
              <a:spcBef>
                <a:spcPts val="0"/>
              </a:spcBef>
              <a:spcAft>
                <a:spcPts val="0"/>
              </a:spcAft>
              <a:buSzPts val="1400"/>
              <a:buFont typeface="Raleway"/>
              <a:buChar char="○"/>
            </a:pPr>
            <a:r>
              <a:rPr lang="tr-TR" dirty="0">
                <a:latin typeface="Raleway"/>
                <a:ea typeface="Raleway"/>
                <a:cs typeface="Raleway"/>
                <a:sym typeface="Raleway"/>
              </a:rPr>
              <a:t>GET</a:t>
            </a:r>
            <a:endParaRPr dirty="0">
              <a:latin typeface="Raleway"/>
              <a:ea typeface="Raleway"/>
              <a:cs typeface="Raleway"/>
              <a:sym typeface="Raleway"/>
            </a:endParaRPr>
          </a:p>
          <a:p>
            <a:pPr marL="914400" lvl="1" indent="-317500" algn="l" rtl="0">
              <a:spcBef>
                <a:spcPts val="0"/>
              </a:spcBef>
              <a:spcAft>
                <a:spcPts val="0"/>
              </a:spcAft>
              <a:buSzPts val="1400"/>
              <a:buFont typeface="Raleway"/>
              <a:buChar char="○"/>
            </a:pPr>
            <a:r>
              <a:rPr lang="tr-TR" dirty="0">
                <a:latin typeface="Raleway"/>
                <a:ea typeface="Raleway"/>
                <a:cs typeface="Raleway"/>
                <a:sym typeface="Raleway"/>
              </a:rPr>
              <a:t>POST</a:t>
            </a:r>
            <a:endParaRPr dirty="0">
              <a:latin typeface="Raleway"/>
              <a:ea typeface="Raleway"/>
              <a:cs typeface="Raleway"/>
              <a:sym typeface="Raleway"/>
            </a:endParaRPr>
          </a:p>
          <a:p>
            <a:pPr marL="914400" lvl="1" indent="-317500" algn="l" rtl="0">
              <a:spcBef>
                <a:spcPts val="0"/>
              </a:spcBef>
              <a:spcAft>
                <a:spcPts val="0"/>
              </a:spcAft>
              <a:buSzPts val="1400"/>
              <a:buFont typeface="Raleway"/>
              <a:buChar char="○"/>
            </a:pPr>
            <a:r>
              <a:rPr lang="tr-TR" dirty="0">
                <a:latin typeface="Raleway"/>
                <a:ea typeface="Raleway"/>
                <a:cs typeface="Raleway"/>
                <a:sym typeface="Raleway"/>
              </a:rPr>
              <a:t>…</a:t>
            </a:r>
            <a:endParaRPr dirty="0">
              <a:latin typeface="Raleway"/>
              <a:ea typeface="Raleway"/>
              <a:cs typeface="Raleway"/>
              <a:sym typeface="Raleway"/>
            </a:endParaRPr>
          </a:p>
          <a:p>
            <a:pPr marL="457200" lvl="0" indent="-317500" algn="l" rtl="0">
              <a:spcBef>
                <a:spcPts val="0"/>
              </a:spcBef>
              <a:spcAft>
                <a:spcPts val="0"/>
              </a:spcAft>
              <a:buSzPts val="1400"/>
              <a:buFont typeface="Raleway"/>
              <a:buChar char="●"/>
            </a:pPr>
            <a:r>
              <a:rPr lang="tr-TR" dirty="0" err="1">
                <a:latin typeface="Raleway"/>
                <a:ea typeface="Raleway"/>
                <a:cs typeface="Raleway"/>
                <a:sym typeface="Raleway"/>
              </a:rPr>
              <a:t>Example</a:t>
            </a:r>
            <a:r>
              <a:rPr lang="tr-TR" dirty="0">
                <a:latin typeface="Raleway"/>
                <a:ea typeface="Raleway"/>
                <a:cs typeface="Raleway"/>
                <a:sym typeface="Raleway"/>
              </a:rPr>
              <a:t> </a:t>
            </a:r>
            <a:r>
              <a:rPr lang="tr-TR" dirty="0" err="1">
                <a:latin typeface="Raleway"/>
                <a:ea typeface="Raleway"/>
                <a:cs typeface="Raleway"/>
                <a:sym typeface="Raleway"/>
              </a:rPr>
              <a:t>Response</a:t>
            </a:r>
            <a:r>
              <a:rPr lang="tr-TR" dirty="0">
                <a:latin typeface="Raleway"/>
                <a:ea typeface="Raleway"/>
                <a:cs typeface="Raleway"/>
                <a:sym typeface="Raleway"/>
              </a:rPr>
              <a:t> </a:t>
            </a:r>
            <a:r>
              <a:rPr lang="tr-TR" dirty="0" err="1">
                <a:latin typeface="Raleway"/>
                <a:ea typeface="Raleway"/>
                <a:cs typeface="Raleway"/>
                <a:sym typeface="Raleway"/>
              </a:rPr>
              <a:t>Codes</a:t>
            </a:r>
            <a:endParaRPr dirty="0">
              <a:latin typeface="Raleway"/>
              <a:ea typeface="Raleway"/>
              <a:cs typeface="Raleway"/>
              <a:sym typeface="Raleway"/>
            </a:endParaRPr>
          </a:p>
          <a:p>
            <a:pPr marL="914400" lvl="1" indent="-317500" algn="l" rtl="0">
              <a:spcBef>
                <a:spcPts val="0"/>
              </a:spcBef>
              <a:spcAft>
                <a:spcPts val="0"/>
              </a:spcAft>
              <a:buSzPts val="1400"/>
              <a:buFont typeface="Raleway"/>
              <a:buChar char="○"/>
            </a:pPr>
            <a:r>
              <a:rPr lang="tr-TR" dirty="0">
                <a:latin typeface="Raleway"/>
                <a:ea typeface="Raleway"/>
                <a:cs typeface="Raleway"/>
                <a:sym typeface="Raleway"/>
              </a:rPr>
              <a:t>200: </a:t>
            </a:r>
            <a:r>
              <a:rPr lang="tr-TR" dirty="0" err="1">
                <a:latin typeface="Raleway"/>
                <a:ea typeface="Raleway"/>
                <a:cs typeface="Raleway"/>
                <a:sym typeface="Raleway"/>
              </a:rPr>
              <a:t>The</a:t>
            </a:r>
            <a:r>
              <a:rPr lang="tr-TR" dirty="0">
                <a:latin typeface="Raleway"/>
                <a:ea typeface="Raleway"/>
                <a:cs typeface="Raleway"/>
                <a:sym typeface="Raleway"/>
              </a:rPr>
              <a:t> </a:t>
            </a:r>
            <a:r>
              <a:rPr lang="tr-TR" dirty="0" err="1">
                <a:latin typeface="Raleway"/>
                <a:ea typeface="Raleway"/>
                <a:cs typeface="Raleway"/>
                <a:sym typeface="Raleway"/>
              </a:rPr>
              <a:t>request</a:t>
            </a:r>
            <a:r>
              <a:rPr lang="tr-TR" dirty="0">
                <a:latin typeface="Raleway"/>
                <a:ea typeface="Raleway"/>
                <a:cs typeface="Raleway"/>
                <a:sym typeface="Raleway"/>
              </a:rPr>
              <a:t> </a:t>
            </a:r>
            <a:r>
              <a:rPr lang="tr-TR" dirty="0" err="1">
                <a:latin typeface="Raleway"/>
                <a:ea typeface="Raleway"/>
                <a:cs typeface="Raleway"/>
                <a:sym typeface="Raleway"/>
              </a:rPr>
              <a:t>was</a:t>
            </a:r>
            <a:r>
              <a:rPr lang="tr-TR" dirty="0">
                <a:latin typeface="Raleway"/>
                <a:ea typeface="Raleway"/>
                <a:cs typeface="Raleway"/>
                <a:sym typeface="Raleway"/>
              </a:rPr>
              <a:t> </a:t>
            </a:r>
            <a:r>
              <a:rPr lang="tr-TR" dirty="0" err="1">
                <a:latin typeface="Raleway"/>
                <a:ea typeface="Raleway"/>
                <a:cs typeface="Raleway"/>
                <a:sym typeface="Raleway"/>
              </a:rPr>
              <a:t>successful</a:t>
            </a:r>
            <a:endParaRPr dirty="0">
              <a:latin typeface="Raleway"/>
              <a:ea typeface="Raleway"/>
              <a:cs typeface="Raleway"/>
              <a:sym typeface="Raleway"/>
            </a:endParaRPr>
          </a:p>
          <a:p>
            <a:pPr marL="914400" lvl="1" indent="-317500" algn="l" rtl="0">
              <a:spcBef>
                <a:spcPts val="0"/>
              </a:spcBef>
              <a:spcAft>
                <a:spcPts val="0"/>
              </a:spcAft>
              <a:buSzPts val="1400"/>
              <a:buFont typeface="Raleway"/>
              <a:buChar char="○"/>
            </a:pPr>
            <a:r>
              <a:rPr lang="tr-TR" dirty="0">
                <a:latin typeface="Raleway"/>
                <a:ea typeface="Raleway"/>
                <a:cs typeface="Raleway"/>
                <a:sym typeface="Raleway"/>
              </a:rPr>
              <a:t>404: </a:t>
            </a:r>
            <a:r>
              <a:rPr lang="tr-TR" dirty="0" err="1">
                <a:latin typeface="Raleway"/>
                <a:ea typeface="Raleway"/>
                <a:cs typeface="Raleway"/>
                <a:sym typeface="Raleway"/>
              </a:rPr>
              <a:t>Page</a:t>
            </a:r>
            <a:r>
              <a:rPr lang="tr-TR" dirty="0">
                <a:latin typeface="Raleway"/>
                <a:ea typeface="Raleway"/>
                <a:cs typeface="Raleway"/>
                <a:sym typeface="Raleway"/>
              </a:rPr>
              <a:t> not </a:t>
            </a:r>
            <a:r>
              <a:rPr lang="tr-TR" dirty="0" err="1">
                <a:latin typeface="Raleway"/>
                <a:ea typeface="Raleway"/>
                <a:cs typeface="Raleway"/>
                <a:sym typeface="Raleway"/>
              </a:rPr>
              <a:t>found</a:t>
            </a:r>
            <a:endParaRPr dirty="0">
              <a:latin typeface="Raleway"/>
              <a:ea typeface="Raleway"/>
              <a:cs typeface="Raleway"/>
              <a:sym typeface="Raleway"/>
            </a:endParaRPr>
          </a:p>
        </p:txBody>
      </p:sp>
      <p:pic>
        <p:nvPicPr>
          <p:cNvPr id="533" name="Google Shape;533;p34"/>
          <p:cNvPicPr preferRelativeResize="0"/>
          <p:nvPr/>
        </p:nvPicPr>
        <p:blipFill>
          <a:blip r:embed="rId3">
            <a:alphaModFix/>
          </a:blip>
          <a:stretch>
            <a:fillRect/>
          </a:stretch>
        </p:blipFill>
        <p:spPr>
          <a:xfrm>
            <a:off x="3999541" y="1588275"/>
            <a:ext cx="4914859" cy="2104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35"/>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27</a:t>
            </a:fld>
            <a:endParaRPr/>
          </a:p>
        </p:txBody>
      </p:sp>
      <p:sp>
        <p:nvSpPr>
          <p:cNvPr id="539" name="Google Shape;539;p35"/>
          <p:cNvSpPr txBox="1">
            <a:spLocks noGrp="1"/>
          </p:cNvSpPr>
          <p:nvPr>
            <p:ph type="title"/>
          </p:nvPr>
        </p:nvSpPr>
        <p:spPr>
          <a:xfrm>
            <a:off x="431800" y="173800"/>
            <a:ext cx="8539800" cy="626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Email Protocols</a:t>
            </a:r>
            <a:endParaRPr sz="3400">
              <a:solidFill>
                <a:srgbClr val="741B47"/>
              </a:solidFill>
              <a:latin typeface="Raleway Medium"/>
              <a:ea typeface="Raleway Medium"/>
              <a:cs typeface="Raleway Medium"/>
              <a:sym typeface="Raleway Medium"/>
            </a:endParaRPr>
          </a:p>
        </p:txBody>
      </p:sp>
      <p:graphicFrame>
        <p:nvGraphicFramePr>
          <p:cNvPr id="540" name="Google Shape;540;p35"/>
          <p:cNvGraphicFramePr/>
          <p:nvPr/>
        </p:nvGraphicFramePr>
        <p:xfrm>
          <a:off x="464825" y="1035075"/>
          <a:ext cx="8473750" cy="3901350"/>
        </p:xfrm>
        <a:graphic>
          <a:graphicData uri="http://schemas.openxmlformats.org/drawingml/2006/table">
            <a:tbl>
              <a:tblPr>
                <a:noFill/>
              </a:tblPr>
              <a:tblGrid>
                <a:gridCol w="992300">
                  <a:extLst>
                    <a:ext uri="{9D8B030D-6E8A-4147-A177-3AD203B41FA5}">
                      <a16:colId xmlns:a16="http://schemas.microsoft.com/office/drawing/2014/main" val="20000"/>
                    </a:ext>
                  </a:extLst>
                </a:gridCol>
                <a:gridCol w="1344600">
                  <a:extLst>
                    <a:ext uri="{9D8B030D-6E8A-4147-A177-3AD203B41FA5}">
                      <a16:colId xmlns:a16="http://schemas.microsoft.com/office/drawing/2014/main" val="20001"/>
                    </a:ext>
                  </a:extLst>
                </a:gridCol>
                <a:gridCol w="888000">
                  <a:extLst>
                    <a:ext uri="{9D8B030D-6E8A-4147-A177-3AD203B41FA5}">
                      <a16:colId xmlns:a16="http://schemas.microsoft.com/office/drawing/2014/main" val="20002"/>
                    </a:ext>
                  </a:extLst>
                </a:gridCol>
                <a:gridCol w="52488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tr-TR" sz="2000">
                          <a:solidFill>
                            <a:srgbClr val="FFFFFF"/>
                          </a:solidFill>
                        </a:rPr>
                        <a:t>Name</a:t>
                      </a:r>
                      <a:endParaRPr sz="2000">
                        <a:solidFill>
                          <a:srgbClr val="FFFFFF"/>
                        </a:solidFill>
                      </a:endParaRPr>
                    </a:p>
                  </a:txBody>
                  <a:tcPr marL="91425" marR="91425" marT="91425" marB="91425">
                    <a:solidFill>
                      <a:srgbClr val="741B47"/>
                    </a:solidFill>
                  </a:tcPr>
                </a:tc>
                <a:tc>
                  <a:txBody>
                    <a:bodyPr/>
                    <a:lstStyle/>
                    <a:p>
                      <a:pPr marL="0" lvl="0" indent="0" algn="l" rtl="0">
                        <a:spcBef>
                          <a:spcPts val="0"/>
                        </a:spcBef>
                        <a:spcAft>
                          <a:spcPts val="0"/>
                        </a:spcAft>
                        <a:buNone/>
                      </a:pPr>
                      <a:r>
                        <a:rPr lang="tr-TR" sz="2000">
                          <a:solidFill>
                            <a:srgbClr val="FFFFFF"/>
                          </a:solidFill>
                        </a:rPr>
                        <a:t>TCP/UDP</a:t>
                      </a:r>
                      <a:endParaRPr sz="2000">
                        <a:solidFill>
                          <a:srgbClr val="FFFFFF"/>
                        </a:solidFill>
                      </a:endParaRPr>
                    </a:p>
                  </a:txBody>
                  <a:tcPr marL="91425" marR="91425" marT="91425" marB="91425">
                    <a:solidFill>
                      <a:srgbClr val="741B47"/>
                    </a:solidFill>
                  </a:tcPr>
                </a:tc>
                <a:tc>
                  <a:txBody>
                    <a:bodyPr/>
                    <a:lstStyle/>
                    <a:p>
                      <a:pPr marL="0" lvl="0" indent="0" algn="l" rtl="0">
                        <a:spcBef>
                          <a:spcPts val="0"/>
                        </a:spcBef>
                        <a:spcAft>
                          <a:spcPts val="0"/>
                        </a:spcAft>
                        <a:buNone/>
                      </a:pPr>
                      <a:r>
                        <a:rPr lang="tr-TR" sz="2000">
                          <a:solidFill>
                            <a:srgbClr val="FFFFFF"/>
                          </a:solidFill>
                        </a:rPr>
                        <a:t>Port</a:t>
                      </a:r>
                      <a:endParaRPr sz="2000">
                        <a:solidFill>
                          <a:srgbClr val="FFFFFF"/>
                        </a:solidFill>
                      </a:endParaRPr>
                    </a:p>
                  </a:txBody>
                  <a:tcPr marL="91425" marR="91425" marT="91425" marB="91425">
                    <a:solidFill>
                      <a:srgbClr val="741B47"/>
                    </a:solidFill>
                  </a:tcPr>
                </a:tc>
                <a:tc>
                  <a:txBody>
                    <a:bodyPr/>
                    <a:lstStyle/>
                    <a:p>
                      <a:pPr marL="0" lvl="0" indent="0" algn="l" rtl="0">
                        <a:spcBef>
                          <a:spcPts val="0"/>
                        </a:spcBef>
                        <a:spcAft>
                          <a:spcPts val="0"/>
                        </a:spcAft>
                        <a:buNone/>
                      </a:pPr>
                      <a:r>
                        <a:rPr lang="tr-TR" sz="2000">
                          <a:solidFill>
                            <a:srgbClr val="FFFFFF"/>
                          </a:solidFill>
                        </a:rPr>
                        <a:t>Description</a:t>
                      </a:r>
                      <a:endParaRPr sz="2000">
                        <a:solidFill>
                          <a:srgbClr val="FFFFFF"/>
                        </a:solidFill>
                      </a:endParaRPr>
                    </a:p>
                  </a:txBody>
                  <a:tcPr marL="91425" marR="91425" marT="91425" marB="91425">
                    <a:solidFill>
                      <a:srgbClr val="741B47"/>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tr-TR" sz="2000"/>
                        <a:t>POP</a:t>
                      </a:r>
                      <a:endParaRPr sz="2000"/>
                    </a:p>
                  </a:txBody>
                  <a:tcPr marL="91425" marR="91425" marT="91425" marB="91425"/>
                </a:tc>
                <a:tc>
                  <a:txBody>
                    <a:bodyPr/>
                    <a:lstStyle/>
                    <a:p>
                      <a:pPr marL="0" lvl="0" indent="0" algn="l" rtl="0">
                        <a:spcBef>
                          <a:spcPts val="0"/>
                        </a:spcBef>
                        <a:spcAft>
                          <a:spcPts val="0"/>
                        </a:spcAft>
                        <a:buNone/>
                      </a:pPr>
                      <a:r>
                        <a:rPr lang="tr-TR" sz="2000"/>
                        <a:t>TCP</a:t>
                      </a:r>
                      <a:endParaRPr sz="2000"/>
                    </a:p>
                  </a:txBody>
                  <a:tcPr marL="91425" marR="91425" marT="91425" marB="91425"/>
                </a:tc>
                <a:tc>
                  <a:txBody>
                    <a:bodyPr/>
                    <a:lstStyle/>
                    <a:p>
                      <a:pPr marL="0" lvl="0" indent="0" algn="l" rtl="0">
                        <a:spcBef>
                          <a:spcPts val="0"/>
                        </a:spcBef>
                        <a:spcAft>
                          <a:spcPts val="0"/>
                        </a:spcAft>
                        <a:buNone/>
                      </a:pPr>
                      <a:r>
                        <a:rPr lang="tr-TR" sz="2000"/>
                        <a:t>110</a:t>
                      </a:r>
                      <a:endParaRPr sz="2000"/>
                    </a:p>
                  </a:txBody>
                  <a:tcPr marL="91425" marR="91425" marT="91425" marB="91425"/>
                </a:tc>
                <a:tc>
                  <a:txBody>
                    <a:bodyPr/>
                    <a:lstStyle/>
                    <a:p>
                      <a:pPr marL="0" lvl="0" indent="0" algn="l" rtl="0">
                        <a:spcBef>
                          <a:spcPts val="0"/>
                        </a:spcBef>
                        <a:spcAft>
                          <a:spcPts val="0"/>
                        </a:spcAft>
                        <a:buNone/>
                      </a:pPr>
                      <a:r>
                        <a:rPr lang="tr-TR" sz="2000" b="1" u="sng"/>
                        <a:t>Post Office Protocol</a:t>
                      </a:r>
                      <a:r>
                        <a:rPr lang="tr-TR" sz="2000"/>
                        <a:t> gives us a storage facility for incoming mail (the latest version is POP3). A newer standard, IMAP, is being used more and more in place of POP3.</a:t>
                      </a:r>
                      <a:endParaRPr sz="200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tr-TR" sz="2000"/>
                        <a:t>IMAP</a:t>
                      </a:r>
                      <a:endParaRPr sz="2000"/>
                    </a:p>
                  </a:txBody>
                  <a:tcPr marL="91425" marR="91425" marT="91425" marB="91425"/>
                </a:tc>
                <a:tc>
                  <a:txBody>
                    <a:bodyPr/>
                    <a:lstStyle/>
                    <a:p>
                      <a:pPr marL="0" lvl="0" indent="0" algn="l" rtl="0">
                        <a:spcBef>
                          <a:spcPts val="0"/>
                        </a:spcBef>
                        <a:spcAft>
                          <a:spcPts val="0"/>
                        </a:spcAft>
                        <a:buNone/>
                      </a:pPr>
                      <a:r>
                        <a:rPr lang="tr-TR" sz="2000"/>
                        <a:t>TCP</a:t>
                      </a:r>
                      <a:endParaRPr sz="2000"/>
                    </a:p>
                  </a:txBody>
                  <a:tcPr marL="91425" marR="91425" marT="91425" marB="91425"/>
                </a:tc>
                <a:tc>
                  <a:txBody>
                    <a:bodyPr/>
                    <a:lstStyle/>
                    <a:p>
                      <a:pPr marL="0" lvl="0" indent="0" algn="l" rtl="0">
                        <a:spcBef>
                          <a:spcPts val="0"/>
                        </a:spcBef>
                        <a:spcAft>
                          <a:spcPts val="0"/>
                        </a:spcAft>
                        <a:buNone/>
                      </a:pPr>
                      <a:r>
                        <a:rPr lang="tr-TR" sz="2000"/>
                        <a:t>143</a:t>
                      </a:r>
                      <a:endParaRPr sz="2000"/>
                    </a:p>
                  </a:txBody>
                  <a:tcPr marL="91425" marR="91425" marT="91425" marB="91425"/>
                </a:tc>
                <a:tc>
                  <a:txBody>
                    <a:bodyPr/>
                    <a:lstStyle/>
                    <a:p>
                      <a:pPr marL="0" lvl="0" indent="0" algn="l" rtl="0">
                        <a:spcBef>
                          <a:spcPts val="0"/>
                        </a:spcBef>
                        <a:spcAft>
                          <a:spcPts val="0"/>
                        </a:spcAft>
                        <a:buNone/>
                      </a:pPr>
                      <a:r>
                        <a:rPr lang="tr-TR" sz="2000" b="1" u="sng"/>
                        <a:t>Internet Message Access Protocol</a:t>
                      </a:r>
                      <a:r>
                        <a:rPr lang="tr-TR" sz="2000"/>
                        <a:t> makes it so you get control over how you download your mail, with it, you also gain some much-needed security. It has some serious authentication features. IMAP4 is the current version.</a:t>
                      </a:r>
                      <a:endParaRPr sz="2000"/>
                    </a:p>
                  </a:txBody>
                  <a:tcPr marL="91425" marR="91425" marT="91425" marB="91425"/>
                </a:tc>
                <a:extLst>
                  <a:ext uri="{0D108BD9-81ED-4DB2-BD59-A6C34878D82A}">
                    <a16:rowId xmlns:a16="http://schemas.microsoft.com/office/drawing/2014/main" val="10002"/>
                  </a:ext>
                </a:extLst>
              </a:tr>
            </a:tbl>
          </a:graphicData>
        </a:graphic>
      </p:graphicFrame>
      <p:pic>
        <p:nvPicPr>
          <p:cNvPr id="541" name="Google Shape;541;p35"/>
          <p:cNvPicPr preferRelativeResize="0"/>
          <p:nvPr/>
        </p:nvPicPr>
        <p:blipFill>
          <a:blip r:embed="rId3">
            <a:alphaModFix/>
          </a:blip>
          <a:stretch>
            <a:fillRect/>
          </a:stretch>
        </p:blipFill>
        <p:spPr>
          <a:xfrm>
            <a:off x="7634023" y="86898"/>
            <a:ext cx="800200" cy="800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36"/>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28</a:t>
            </a:fld>
            <a:endParaRPr/>
          </a:p>
        </p:txBody>
      </p:sp>
      <p:sp>
        <p:nvSpPr>
          <p:cNvPr id="547" name="Google Shape;547;p36"/>
          <p:cNvSpPr txBox="1">
            <a:spLocks noGrp="1"/>
          </p:cNvSpPr>
          <p:nvPr>
            <p:ph type="title"/>
          </p:nvPr>
        </p:nvSpPr>
        <p:spPr>
          <a:xfrm>
            <a:off x="431800" y="173800"/>
            <a:ext cx="8539800" cy="626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Multimedia Protocols</a:t>
            </a:r>
            <a:endParaRPr sz="3400">
              <a:solidFill>
                <a:srgbClr val="741B47"/>
              </a:solidFill>
              <a:latin typeface="Raleway Medium"/>
              <a:ea typeface="Raleway Medium"/>
              <a:cs typeface="Raleway Medium"/>
              <a:sym typeface="Raleway Medium"/>
            </a:endParaRPr>
          </a:p>
        </p:txBody>
      </p:sp>
      <p:graphicFrame>
        <p:nvGraphicFramePr>
          <p:cNvPr id="548" name="Google Shape;548;p36"/>
          <p:cNvGraphicFramePr/>
          <p:nvPr/>
        </p:nvGraphicFramePr>
        <p:xfrm>
          <a:off x="372975" y="987463"/>
          <a:ext cx="8473750" cy="3687930"/>
        </p:xfrm>
        <a:graphic>
          <a:graphicData uri="http://schemas.openxmlformats.org/drawingml/2006/table">
            <a:tbl>
              <a:tblPr>
                <a:noFill/>
              </a:tblPr>
              <a:tblGrid>
                <a:gridCol w="992300">
                  <a:extLst>
                    <a:ext uri="{9D8B030D-6E8A-4147-A177-3AD203B41FA5}">
                      <a16:colId xmlns:a16="http://schemas.microsoft.com/office/drawing/2014/main" val="20000"/>
                    </a:ext>
                  </a:extLst>
                </a:gridCol>
                <a:gridCol w="1344600">
                  <a:extLst>
                    <a:ext uri="{9D8B030D-6E8A-4147-A177-3AD203B41FA5}">
                      <a16:colId xmlns:a16="http://schemas.microsoft.com/office/drawing/2014/main" val="20001"/>
                    </a:ext>
                  </a:extLst>
                </a:gridCol>
                <a:gridCol w="888000">
                  <a:extLst>
                    <a:ext uri="{9D8B030D-6E8A-4147-A177-3AD203B41FA5}">
                      <a16:colId xmlns:a16="http://schemas.microsoft.com/office/drawing/2014/main" val="20002"/>
                    </a:ext>
                  </a:extLst>
                </a:gridCol>
                <a:gridCol w="52488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tr-TR">
                          <a:solidFill>
                            <a:srgbClr val="FFFFFF"/>
                          </a:solidFill>
                        </a:rPr>
                        <a:t>Name</a:t>
                      </a:r>
                      <a:endParaRPr>
                        <a:solidFill>
                          <a:srgbClr val="FFFFFF"/>
                        </a:solidFill>
                      </a:endParaRPr>
                    </a:p>
                  </a:txBody>
                  <a:tcPr marL="91425" marR="91425" marT="91425" marB="91425">
                    <a:solidFill>
                      <a:srgbClr val="741B47"/>
                    </a:solidFill>
                  </a:tcPr>
                </a:tc>
                <a:tc>
                  <a:txBody>
                    <a:bodyPr/>
                    <a:lstStyle/>
                    <a:p>
                      <a:pPr marL="0" lvl="0" indent="0" algn="l" rtl="0">
                        <a:spcBef>
                          <a:spcPts val="0"/>
                        </a:spcBef>
                        <a:spcAft>
                          <a:spcPts val="0"/>
                        </a:spcAft>
                        <a:buNone/>
                      </a:pPr>
                      <a:r>
                        <a:rPr lang="tr-TR">
                          <a:solidFill>
                            <a:srgbClr val="FFFFFF"/>
                          </a:solidFill>
                        </a:rPr>
                        <a:t>TCP/UDP</a:t>
                      </a:r>
                      <a:endParaRPr>
                        <a:solidFill>
                          <a:srgbClr val="FFFFFF"/>
                        </a:solidFill>
                      </a:endParaRPr>
                    </a:p>
                  </a:txBody>
                  <a:tcPr marL="91425" marR="91425" marT="91425" marB="91425">
                    <a:solidFill>
                      <a:srgbClr val="741B47"/>
                    </a:solidFill>
                  </a:tcPr>
                </a:tc>
                <a:tc>
                  <a:txBody>
                    <a:bodyPr/>
                    <a:lstStyle/>
                    <a:p>
                      <a:pPr marL="0" lvl="0" indent="0" algn="l" rtl="0">
                        <a:spcBef>
                          <a:spcPts val="0"/>
                        </a:spcBef>
                        <a:spcAft>
                          <a:spcPts val="0"/>
                        </a:spcAft>
                        <a:buNone/>
                      </a:pPr>
                      <a:r>
                        <a:rPr lang="tr-TR">
                          <a:solidFill>
                            <a:srgbClr val="FFFFFF"/>
                          </a:solidFill>
                        </a:rPr>
                        <a:t>Port</a:t>
                      </a:r>
                      <a:endParaRPr>
                        <a:solidFill>
                          <a:srgbClr val="FFFFFF"/>
                        </a:solidFill>
                      </a:endParaRPr>
                    </a:p>
                  </a:txBody>
                  <a:tcPr marL="91425" marR="91425" marT="91425" marB="91425">
                    <a:solidFill>
                      <a:srgbClr val="741B47"/>
                    </a:solidFill>
                  </a:tcPr>
                </a:tc>
                <a:tc>
                  <a:txBody>
                    <a:bodyPr/>
                    <a:lstStyle/>
                    <a:p>
                      <a:pPr marL="0" lvl="0" indent="0" algn="l" rtl="0">
                        <a:spcBef>
                          <a:spcPts val="0"/>
                        </a:spcBef>
                        <a:spcAft>
                          <a:spcPts val="0"/>
                        </a:spcAft>
                        <a:buNone/>
                      </a:pPr>
                      <a:r>
                        <a:rPr lang="tr-TR">
                          <a:solidFill>
                            <a:srgbClr val="FFFFFF"/>
                          </a:solidFill>
                        </a:rPr>
                        <a:t>Description</a:t>
                      </a:r>
                      <a:endParaRPr>
                        <a:solidFill>
                          <a:srgbClr val="FFFFFF"/>
                        </a:solidFill>
                      </a:endParaRPr>
                    </a:p>
                  </a:txBody>
                  <a:tcPr marL="91425" marR="91425" marT="91425" marB="91425">
                    <a:solidFill>
                      <a:srgbClr val="741B47"/>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tr-TR"/>
                        <a:t>SIP</a:t>
                      </a:r>
                      <a:endParaRPr/>
                    </a:p>
                    <a:p>
                      <a:pPr marL="0" lvl="0" indent="0" algn="l" rtl="0">
                        <a:spcBef>
                          <a:spcPts val="0"/>
                        </a:spcBef>
                        <a:spcAft>
                          <a:spcPts val="0"/>
                        </a:spcAft>
                        <a:buNone/>
                      </a:pPr>
                      <a:r>
                        <a:rPr lang="tr-TR"/>
                        <a:t>(VoIP)</a:t>
                      </a:r>
                      <a:endParaRPr/>
                    </a:p>
                  </a:txBody>
                  <a:tcPr marL="91425" marR="91425" marT="91425" marB="91425"/>
                </a:tc>
                <a:tc>
                  <a:txBody>
                    <a:bodyPr/>
                    <a:lstStyle/>
                    <a:p>
                      <a:pPr marL="0" lvl="0" indent="0" algn="l" rtl="0">
                        <a:spcBef>
                          <a:spcPts val="0"/>
                        </a:spcBef>
                        <a:spcAft>
                          <a:spcPts val="0"/>
                        </a:spcAft>
                        <a:buNone/>
                      </a:pPr>
                      <a:r>
                        <a:rPr lang="tr-TR"/>
                        <a:t>TCP or</a:t>
                      </a:r>
                      <a:endParaRPr/>
                    </a:p>
                    <a:p>
                      <a:pPr marL="0" lvl="0" indent="0" algn="l" rtl="0">
                        <a:spcBef>
                          <a:spcPts val="0"/>
                        </a:spcBef>
                        <a:spcAft>
                          <a:spcPts val="0"/>
                        </a:spcAft>
                        <a:buNone/>
                      </a:pPr>
                      <a:r>
                        <a:rPr lang="tr-TR"/>
                        <a:t>UDP</a:t>
                      </a:r>
                      <a:endParaRPr/>
                    </a:p>
                  </a:txBody>
                  <a:tcPr marL="91425" marR="91425" marT="91425" marB="91425"/>
                </a:tc>
                <a:tc>
                  <a:txBody>
                    <a:bodyPr/>
                    <a:lstStyle/>
                    <a:p>
                      <a:pPr marL="0" lvl="0" indent="0" algn="l" rtl="0">
                        <a:spcBef>
                          <a:spcPts val="0"/>
                        </a:spcBef>
                        <a:spcAft>
                          <a:spcPts val="0"/>
                        </a:spcAft>
                        <a:buNone/>
                      </a:pPr>
                      <a:r>
                        <a:rPr lang="tr-TR"/>
                        <a:t>5060 or 5061</a:t>
                      </a:r>
                      <a:endParaRPr/>
                    </a:p>
                  </a:txBody>
                  <a:tcPr marL="91425" marR="91425" marT="91425" marB="91425"/>
                </a:tc>
                <a:tc>
                  <a:txBody>
                    <a:bodyPr/>
                    <a:lstStyle/>
                    <a:p>
                      <a:pPr marL="0" lvl="0" indent="0" algn="l" rtl="0">
                        <a:spcBef>
                          <a:spcPts val="0"/>
                        </a:spcBef>
                        <a:spcAft>
                          <a:spcPts val="0"/>
                        </a:spcAft>
                        <a:buNone/>
                      </a:pPr>
                      <a:r>
                        <a:rPr lang="tr-TR" b="1" u="sng" dirty="0" err="1"/>
                        <a:t>Session</a:t>
                      </a:r>
                      <a:r>
                        <a:rPr lang="tr-TR" b="1" u="sng" dirty="0"/>
                        <a:t> </a:t>
                      </a:r>
                      <a:r>
                        <a:rPr lang="tr-TR" b="1" u="sng" dirty="0" err="1"/>
                        <a:t>Initiation</a:t>
                      </a:r>
                      <a:r>
                        <a:rPr lang="tr-TR" b="1" u="sng" dirty="0"/>
                        <a:t> Protocol</a:t>
                      </a:r>
                      <a:r>
                        <a:rPr lang="tr-TR" dirty="0"/>
                        <a:t> is a popular </a:t>
                      </a:r>
                      <a:r>
                        <a:rPr lang="tr-TR" dirty="0" err="1"/>
                        <a:t>protocol</a:t>
                      </a:r>
                      <a:r>
                        <a:rPr lang="tr-TR" dirty="0"/>
                        <a:t> </a:t>
                      </a:r>
                      <a:r>
                        <a:rPr lang="tr-TR" dirty="0" err="1"/>
                        <a:t>used</a:t>
                      </a:r>
                      <a:r>
                        <a:rPr lang="tr-TR" dirty="0"/>
                        <a:t> </a:t>
                      </a:r>
                      <a:r>
                        <a:rPr lang="tr-TR" dirty="0" err="1"/>
                        <a:t>to</a:t>
                      </a:r>
                      <a:r>
                        <a:rPr lang="tr-TR" dirty="0"/>
                        <a:t> </a:t>
                      </a:r>
                      <a:r>
                        <a:rPr lang="tr-TR" dirty="0" err="1"/>
                        <a:t>for</a:t>
                      </a:r>
                      <a:r>
                        <a:rPr lang="tr-TR" dirty="0"/>
                        <a:t> </a:t>
                      </a:r>
                      <a:r>
                        <a:rPr lang="tr-TR" dirty="0" err="1"/>
                        <a:t>multimedia</a:t>
                      </a:r>
                      <a:r>
                        <a:rPr lang="tr-TR" dirty="0"/>
                        <a:t> </a:t>
                      </a:r>
                      <a:r>
                        <a:rPr lang="tr-TR" dirty="0" err="1"/>
                        <a:t>communication</a:t>
                      </a:r>
                      <a:r>
                        <a:rPr lang="tr-TR" dirty="0"/>
                        <a:t> </a:t>
                      </a:r>
                      <a:r>
                        <a:rPr lang="tr-TR" dirty="0" err="1"/>
                        <a:t>sessions</a:t>
                      </a:r>
                      <a:r>
                        <a:rPr lang="tr-TR" dirty="0"/>
                        <a:t> </a:t>
                      </a:r>
                      <a:r>
                        <a:rPr lang="tr-TR" dirty="0" err="1"/>
                        <a:t>for</a:t>
                      </a:r>
                      <a:r>
                        <a:rPr lang="tr-TR" dirty="0"/>
                        <a:t> </a:t>
                      </a:r>
                      <a:r>
                        <a:rPr lang="tr-TR" dirty="0" err="1"/>
                        <a:t>many</a:t>
                      </a:r>
                      <a:r>
                        <a:rPr lang="tr-TR" dirty="0"/>
                        <a:t> </a:t>
                      </a:r>
                      <a:r>
                        <a:rPr lang="tr-TR" dirty="0" err="1"/>
                        <a:t>things</a:t>
                      </a:r>
                      <a:r>
                        <a:rPr lang="tr-TR" dirty="0"/>
                        <a:t> </a:t>
                      </a:r>
                      <a:r>
                        <a:rPr lang="tr-TR" dirty="0" err="1"/>
                        <a:t>like</a:t>
                      </a:r>
                      <a:r>
                        <a:rPr lang="tr-TR" dirty="0"/>
                        <a:t> </a:t>
                      </a:r>
                      <a:r>
                        <a:rPr lang="tr-TR" dirty="0" err="1"/>
                        <a:t>voice</a:t>
                      </a:r>
                      <a:r>
                        <a:rPr lang="tr-TR" dirty="0"/>
                        <a:t> </a:t>
                      </a:r>
                      <a:r>
                        <a:rPr lang="tr-TR" dirty="0" err="1"/>
                        <a:t>and</a:t>
                      </a:r>
                      <a:r>
                        <a:rPr lang="tr-TR" dirty="0"/>
                        <a:t> video </a:t>
                      </a:r>
                      <a:r>
                        <a:rPr lang="tr-TR" dirty="0" err="1"/>
                        <a:t>calls</a:t>
                      </a:r>
                      <a:r>
                        <a:rPr lang="tr-TR" dirty="0"/>
                        <a:t>, </a:t>
                      </a:r>
                      <a:r>
                        <a:rPr lang="tr-TR" dirty="0" err="1"/>
                        <a:t>streaming</a:t>
                      </a:r>
                      <a:r>
                        <a:rPr lang="tr-TR" dirty="0"/>
                        <a:t>, </a:t>
                      </a:r>
                      <a:r>
                        <a:rPr lang="tr-TR" dirty="0" err="1"/>
                        <a:t>instant</a:t>
                      </a:r>
                      <a:r>
                        <a:rPr lang="tr-TR" dirty="0"/>
                        <a:t> </a:t>
                      </a:r>
                      <a:r>
                        <a:rPr lang="tr-TR" dirty="0" err="1"/>
                        <a:t>messaging</a:t>
                      </a:r>
                      <a:r>
                        <a:rPr lang="tr-TR" dirty="0"/>
                        <a:t>, </a:t>
                      </a:r>
                      <a:r>
                        <a:rPr lang="tr-TR" dirty="0" err="1"/>
                        <a:t>and</a:t>
                      </a:r>
                      <a:r>
                        <a:rPr lang="tr-TR" dirty="0"/>
                        <a:t> online </a:t>
                      </a:r>
                      <a:r>
                        <a:rPr lang="tr-TR" dirty="0" err="1"/>
                        <a:t>games</a:t>
                      </a:r>
                      <a:r>
                        <a:rPr lang="tr-TR" dirty="0"/>
                        <a:t> </a:t>
                      </a:r>
                      <a:r>
                        <a:rPr lang="tr-TR" dirty="0" err="1"/>
                        <a:t>over</a:t>
                      </a:r>
                      <a:r>
                        <a:rPr lang="tr-TR" dirty="0"/>
                        <a:t> </a:t>
                      </a:r>
                      <a:r>
                        <a:rPr lang="tr-TR" dirty="0" err="1"/>
                        <a:t>the</a:t>
                      </a:r>
                      <a:r>
                        <a:rPr lang="tr-TR" dirty="0"/>
                        <a:t> Internet.</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tr-TR"/>
                        <a:t>RTP</a:t>
                      </a:r>
                      <a:endParaRPr/>
                    </a:p>
                    <a:p>
                      <a:pPr marL="0" lvl="0" indent="0" algn="l" rtl="0">
                        <a:spcBef>
                          <a:spcPts val="0"/>
                        </a:spcBef>
                        <a:spcAft>
                          <a:spcPts val="0"/>
                        </a:spcAft>
                        <a:buNone/>
                      </a:pPr>
                      <a:r>
                        <a:rPr lang="tr-TR"/>
                        <a:t>(VoIP)</a:t>
                      </a:r>
                      <a:endParaRPr/>
                    </a:p>
                  </a:txBody>
                  <a:tcPr marL="91425" marR="91425" marT="91425" marB="91425"/>
                </a:tc>
                <a:tc>
                  <a:txBody>
                    <a:bodyPr/>
                    <a:lstStyle/>
                    <a:p>
                      <a:pPr marL="0" lvl="0" indent="0" algn="l" rtl="0">
                        <a:spcBef>
                          <a:spcPts val="0"/>
                        </a:spcBef>
                        <a:spcAft>
                          <a:spcPts val="0"/>
                        </a:spcAft>
                        <a:buNone/>
                      </a:pPr>
                      <a:r>
                        <a:rPr lang="tr-TR"/>
                        <a:t>UDP</a:t>
                      </a:r>
                      <a:endParaRPr/>
                    </a:p>
                    <a:p>
                      <a:pPr marL="0" lvl="0" indent="0" algn="l" rtl="0">
                        <a:spcBef>
                          <a:spcPts val="0"/>
                        </a:spcBef>
                        <a:spcAft>
                          <a:spcPts val="0"/>
                        </a:spcAft>
                        <a:buNone/>
                      </a:pPr>
                      <a:r>
                        <a:rPr lang="tr-TR"/>
                        <a:t>TCP</a:t>
                      </a:r>
                      <a:endParaRPr/>
                    </a:p>
                  </a:txBody>
                  <a:tcPr marL="91425" marR="91425" marT="91425" marB="91425"/>
                </a:tc>
                <a:tc>
                  <a:txBody>
                    <a:bodyPr/>
                    <a:lstStyle/>
                    <a:p>
                      <a:pPr marL="0" lvl="0" indent="0" algn="l" rtl="0">
                        <a:spcBef>
                          <a:spcPts val="0"/>
                        </a:spcBef>
                        <a:spcAft>
                          <a:spcPts val="0"/>
                        </a:spcAft>
                        <a:buNone/>
                      </a:pPr>
                      <a:r>
                        <a:rPr lang="tr-TR"/>
                        <a:t>5004</a:t>
                      </a:r>
                      <a:endParaRPr/>
                    </a:p>
                    <a:p>
                      <a:pPr marL="0" lvl="0" indent="0" algn="l" rtl="0">
                        <a:spcBef>
                          <a:spcPts val="0"/>
                        </a:spcBef>
                        <a:spcAft>
                          <a:spcPts val="0"/>
                        </a:spcAft>
                        <a:buNone/>
                      </a:pPr>
                      <a:r>
                        <a:rPr lang="tr-TR"/>
                        <a:t>5005</a:t>
                      </a:r>
                      <a:endParaRPr/>
                    </a:p>
                  </a:txBody>
                  <a:tcPr marL="91425" marR="91425" marT="91425" marB="91425"/>
                </a:tc>
                <a:tc>
                  <a:txBody>
                    <a:bodyPr/>
                    <a:lstStyle/>
                    <a:p>
                      <a:pPr marL="0" lvl="0" indent="0" algn="l" rtl="0">
                        <a:spcBef>
                          <a:spcPts val="0"/>
                        </a:spcBef>
                        <a:spcAft>
                          <a:spcPts val="0"/>
                        </a:spcAft>
                        <a:buNone/>
                      </a:pPr>
                      <a:r>
                        <a:rPr lang="tr-TR" b="1" u="sng" dirty="0"/>
                        <a:t>Real-time Transport Protocol</a:t>
                      </a:r>
                      <a:r>
                        <a:rPr lang="tr-TR" dirty="0"/>
                        <a:t> </a:t>
                      </a:r>
                      <a:r>
                        <a:rPr lang="tr-TR" dirty="0" err="1"/>
                        <a:t>describes</a:t>
                      </a:r>
                      <a:r>
                        <a:rPr lang="tr-TR" dirty="0"/>
                        <a:t> a </a:t>
                      </a:r>
                      <a:r>
                        <a:rPr lang="tr-TR" dirty="0" err="1"/>
                        <a:t>packet-formatting</a:t>
                      </a:r>
                      <a:r>
                        <a:rPr lang="tr-TR" dirty="0"/>
                        <a:t> </a:t>
                      </a:r>
                      <a:r>
                        <a:rPr lang="tr-TR" dirty="0" err="1"/>
                        <a:t>standard</a:t>
                      </a:r>
                      <a:r>
                        <a:rPr lang="tr-TR" dirty="0"/>
                        <a:t> </a:t>
                      </a:r>
                      <a:r>
                        <a:rPr lang="tr-TR" dirty="0" err="1"/>
                        <a:t>for</a:t>
                      </a:r>
                      <a:r>
                        <a:rPr lang="tr-TR" dirty="0"/>
                        <a:t> </a:t>
                      </a:r>
                      <a:r>
                        <a:rPr lang="tr-TR" dirty="0" err="1"/>
                        <a:t>delivering</a:t>
                      </a:r>
                      <a:r>
                        <a:rPr lang="tr-TR" dirty="0"/>
                        <a:t> </a:t>
                      </a:r>
                      <a:r>
                        <a:rPr lang="tr-TR" dirty="0" err="1"/>
                        <a:t>audio</a:t>
                      </a:r>
                      <a:r>
                        <a:rPr lang="tr-TR" dirty="0"/>
                        <a:t> </a:t>
                      </a:r>
                      <a:r>
                        <a:rPr lang="tr-TR" dirty="0" err="1"/>
                        <a:t>and</a:t>
                      </a:r>
                      <a:r>
                        <a:rPr lang="tr-TR" dirty="0"/>
                        <a:t> video </a:t>
                      </a:r>
                      <a:r>
                        <a:rPr lang="tr-TR" dirty="0" err="1"/>
                        <a:t>over</a:t>
                      </a:r>
                      <a:r>
                        <a:rPr lang="tr-TR" dirty="0"/>
                        <a:t> </a:t>
                      </a:r>
                      <a:r>
                        <a:rPr lang="tr-TR" dirty="0" err="1"/>
                        <a:t>the</a:t>
                      </a:r>
                      <a:r>
                        <a:rPr lang="tr-TR" dirty="0"/>
                        <a:t> Internet.</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tr-TR"/>
                        <a:t>MGCP</a:t>
                      </a:r>
                      <a:endParaRPr/>
                    </a:p>
                  </a:txBody>
                  <a:tcPr marL="91425" marR="91425" marT="91425" marB="91425"/>
                </a:tc>
                <a:tc>
                  <a:txBody>
                    <a:bodyPr/>
                    <a:lstStyle/>
                    <a:p>
                      <a:pPr marL="0" lvl="0" indent="0" algn="l" rtl="0">
                        <a:spcBef>
                          <a:spcPts val="0"/>
                        </a:spcBef>
                        <a:spcAft>
                          <a:spcPts val="0"/>
                        </a:spcAft>
                        <a:buNone/>
                      </a:pPr>
                      <a:r>
                        <a:rPr lang="tr-TR"/>
                        <a:t>TCP</a:t>
                      </a:r>
                      <a:endParaRPr/>
                    </a:p>
                  </a:txBody>
                  <a:tcPr marL="91425" marR="91425" marT="91425" marB="91425"/>
                </a:tc>
                <a:tc>
                  <a:txBody>
                    <a:bodyPr/>
                    <a:lstStyle/>
                    <a:p>
                      <a:pPr marL="0" lvl="0" indent="0" algn="l" rtl="0">
                        <a:spcBef>
                          <a:spcPts val="0"/>
                        </a:spcBef>
                        <a:spcAft>
                          <a:spcPts val="0"/>
                        </a:spcAft>
                        <a:buNone/>
                      </a:pPr>
                      <a:r>
                        <a:rPr lang="tr-TR"/>
                        <a:t>2427 2727</a:t>
                      </a:r>
                      <a:endParaRPr/>
                    </a:p>
                  </a:txBody>
                  <a:tcPr marL="91425" marR="91425" marT="91425" marB="91425"/>
                </a:tc>
                <a:tc>
                  <a:txBody>
                    <a:bodyPr/>
                    <a:lstStyle/>
                    <a:p>
                      <a:pPr marL="0" lvl="0" indent="0" algn="l" rtl="0">
                        <a:spcBef>
                          <a:spcPts val="0"/>
                        </a:spcBef>
                        <a:spcAft>
                          <a:spcPts val="0"/>
                        </a:spcAft>
                        <a:buNone/>
                      </a:pPr>
                      <a:r>
                        <a:rPr lang="tr-TR" b="1" u="sng" dirty="0"/>
                        <a:t>Media Gateway Control Protocol</a:t>
                      </a:r>
                      <a:r>
                        <a:rPr lang="tr-TR" dirty="0"/>
                        <a:t> is a </a:t>
                      </a:r>
                      <a:r>
                        <a:rPr lang="tr-TR" dirty="0" err="1"/>
                        <a:t>standard</a:t>
                      </a:r>
                      <a:r>
                        <a:rPr lang="tr-TR" dirty="0"/>
                        <a:t> </a:t>
                      </a:r>
                      <a:r>
                        <a:rPr lang="tr-TR" dirty="0" err="1"/>
                        <a:t>protocol</a:t>
                      </a:r>
                      <a:r>
                        <a:rPr lang="tr-TR" dirty="0"/>
                        <a:t> </a:t>
                      </a:r>
                      <a:r>
                        <a:rPr lang="tr-TR" dirty="0" err="1"/>
                        <a:t>for</a:t>
                      </a:r>
                      <a:r>
                        <a:rPr lang="tr-TR" dirty="0"/>
                        <a:t> </a:t>
                      </a:r>
                      <a:r>
                        <a:rPr lang="tr-TR" dirty="0" err="1"/>
                        <a:t>handling</a:t>
                      </a:r>
                      <a:r>
                        <a:rPr lang="tr-TR" dirty="0"/>
                        <a:t> </a:t>
                      </a:r>
                      <a:r>
                        <a:rPr lang="tr-TR" dirty="0" err="1"/>
                        <a:t>the</a:t>
                      </a:r>
                      <a:r>
                        <a:rPr lang="tr-TR" dirty="0"/>
                        <a:t> </a:t>
                      </a:r>
                      <a:r>
                        <a:rPr lang="tr-TR" dirty="0" err="1"/>
                        <a:t>signaling</a:t>
                      </a:r>
                      <a:r>
                        <a:rPr lang="tr-TR" dirty="0"/>
                        <a:t> </a:t>
                      </a:r>
                      <a:r>
                        <a:rPr lang="tr-TR" dirty="0" err="1"/>
                        <a:t>and</a:t>
                      </a:r>
                      <a:r>
                        <a:rPr lang="tr-TR" dirty="0"/>
                        <a:t> </a:t>
                      </a:r>
                      <a:r>
                        <a:rPr lang="tr-TR" dirty="0" err="1"/>
                        <a:t>session</a:t>
                      </a:r>
                      <a:r>
                        <a:rPr lang="tr-TR" dirty="0"/>
                        <a:t> </a:t>
                      </a:r>
                      <a:r>
                        <a:rPr lang="tr-TR" dirty="0" err="1"/>
                        <a:t>management</a:t>
                      </a:r>
                      <a:r>
                        <a:rPr lang="tr-TR" dirty="0"/>
                        <a:t> </a:t>
                      </a:r>
                      <a:r>
                        <a:rPr lang="tr-TR" dirty="0" err="1"/>
                        <a:t>needed</a:t>
                      </a:r>
                      <a:r>
                        <a:rPr lang="tr-TR" dirty="0"/>
                        <a:t> </a:t>
                      </a:r>
                      <a:r>
                        <a:rPr lang="tr-TR" dirty="0" err="1"/>
                        <a:t>during</a:t>
                      </a:r>
                      <a:r>
                        <a:rPr lang="tr-TR" dirty="0"/>
                        <a:t> a </a:t>
                      </a:r>
                      <a:r>
                        <a:rPr lang="tr-TR" dirty="0" err="1"/>
                        <a:t>multimedia</a:t>
                      </a:r>
                      <a:r>
                        <a:rPr lang="tr-TR" dirty="0"/>
                        <a:t> </a:t>
                      </a:r>
                      <a:r>
                        <a:rPr lang="tr-TR" dirty="0" err="1"/>
                        <a:t>conference</a:t>
                      </a:r>
                      <a:r>
                        <a:rPr lang="tr-TR" dirty="0"/>
                        <a:t>.</a:t>
                      </a:r>
                      <a:endParaRPr dirty="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tr-TR"/>
                        <a:t>H.323</a:t>
                      </a:r>
                      <a:endParaRPr/>
                    </a:p>
                  </a:txBody>
                  <a:tcPr marL="91425" marR="91425" marT="91425" marB="91425"/>
                </a:tc>
                <a:tc>
                  <a:txBody>
                    <a:bodyPr/>
                    <a:lstStyle/>
                    <a:p>
                      <a:pPr marL="0" lvl="0" indent="0" algn="l" rtl="0">
                        <a:spcBef>
                          <a:spcPts val="0"/>
                        </a:spcBef>
                        <a:spcAft>
                          <a:spcPts val="0"/>
                        </a:spcAft>
                        <a:buNone/>
                      </a:pPr>
                      <a:r>
                        <a:rPr lang="tr-TR"/>
                        <a:t>TCP</a:t>
                      </a:r>
                      <a:endParaRPr/>
                    </a:p>
                  </a:txBody>
                  <a:tcPr marL="91425" marR="91425" marT="91425" marB="91425"/>
                </a:tc>
                <a:tc>
                  <a:txBody>
                    <a:bodyPr/>
                    <a:lstStyle/>
                    <a:p>
                      <a:pPr marL="0" lvl="0" indent="0" algn="l" rtl="0">
                        <a:spcBef>
                          <a:spcPts val="0"/>
                        </a:spcBef>
                        <a:spcAft>
                          <a:spcPts val="0"/>
                        </a:spcAft>
                        <a:buNone/>
                      </a:pPr>
                      <a:r>
                        <a:rPr lang="tr-TR"/>
                        <a:t>1720</a:t>
                      </a:r>
                      <a:endParaRPr/>
                    </a:p>
                  </a:txBody>
                  <a:tcPr marL="91425" marR="91425" marT="91425" marB="91425"/>
                </a:tc>
                <a:tc>
                  <a:txBody>
                    <a:bodyPr/>
                    <a:lstStyle/>
                    <a:p>
                      <a:pPr marL="0" lvl="0" indent="0" algn="l" rtl="0">
                        <a:spcBef>
                          <a:spcPts val="0"/>
                        </a:spcBef>
                        <a:spcAft>
                          <a:spcPts val="0"/>
                        </a:spcAft>
                        <a:buNone/>
                      </a:pPr>
                      <a:r>
                        <a:rPr lang="tr-TR" b="1" u="sng" dirty="0"/>
                        <a:t>H.323</a:t>
                      </a:r>
                      <a:r>
                        <a:rPr lang="tr-TR" dirty="0"/>
                        <a:t> is a </a:t>
                      </a:r>
                      <a:r>
                        <a:rPr lang="tr-TR" dirty="0" err="1"/>
                        <a:t>protocol</a:t>
                      </a:r>
                      <a:r>
                        <a:rPr lang="tr-TR" dirty="0"/>
                        <a:t> </a:t>
                      </a:r>
                      <a:r>
                        <a:rPr lang="tr-TR" dirty="0" err="1"/>
                        <a:t>that</a:t>
                      </a:r>
                      <a:r>
                        <a:rPr lang="tr-TR" dirty="0"/>
                        <a:t> </a:t>
                      </a:r>
                      <a:r>
                        <a:rPr lang="tr-TR" dirty="0" err="1"/>
                        <a:t>provides</a:t>
                      </a:r>
                      <a:r>
                        <a:rPr lang="tr-TR" dirty="0"/>
                        <a:t> a </a:t>
                      </a:r>
                      <a:r>
                        <a:rPr lang="tr-TR" dirty="0" err="1"/>
                        <a:t>standard</a:t>
                      </a:r>
                      <a:r>
                        <a:rPr lang="tr-TR" dirty="0"/>
                        <a:t> </a:t>
                      </a:r>
                      <a:r>
                        <a:rPr lang="tr-TR" dirty="0" err="1"/>
                        <a:t>for</a:t>
                      </a:r>
                      <a:r>
                        <a:rPr lang="tr-TR" dirty="0"/>
                        <a:t> video on an IP network </a:t>
                      </a:r>
                      <a:r>
                        <a:rPr lang="tr-TR" dirty="0" err="1"/>
                        <a:t>that</a:t>
                      </a:r>
                      <a:r>
                        <a:rPr lang="tr-TR" dirty="0"/>
                        <a:t> </a:t>
                      </a:r>
                      <a:r>
                        <a:rPr lang="tr-TR" dirty="0" err="1"/>
                        <a:t>defines</a:t>
                      </a:r>
                      <a:r>
                        <a:rPr lang="tr-TR" dirty="0"/>
                        <a:t> how </a:t>
                      </a:r>
                      <a:r>
                        <a:rPr lang="tr-TR" dirty="0" err="1"/>
                        <a:t>real</a:t>
                      </a:r>
                      <a:r>
                        <a:rPr lang="tr-TR" dirty="0"/>
                        <a:t>-time </a:t>
                      </a:r>
                      <a:r>
                        <a:rPr lang="tr-TR" dirty="0" err="1"/>
                        <a:t>audio</a:t>
                      </a:r>
                      <a:r>
                        <a:rPr lang="tr-TR" dirty="0"/>
                        <a:t>, video, </a:t>
                      </a:r>
                      <a:r>
                        <a:rPr lang="tr-TR" dirty="0" err="1"/>
                        <a:t>and</a:t>
                      </a:r>
                      <a:r>
                        <a:rPr lang="tr-TR" dirty="0"/>
                        <a:t> data </a:t>
                      </a:r>
                      <a:r>
                        <a:rPr lang="tr-TR" dirty="0" err="1"/>
                        <a:t>information</a:t>
                      </a:r>
                      <a:r>
                        <a:rPr lang="tr-TR" dirty="0"/>
                        <a:t> is </a:t>
                      </a:r>
                      <a:r>
                        <a:rPr lang="tr-TR" dirty="0" err="1"/>
                        <a:t>transmitted</a:t>
                      </a:r>
                      <a:r>
                        <a:rPr lang="tr-TR" dirty="0"/>
                        <a:t>.</a:t>
                      </a:r>
                      <a:endParaRPr dirty="0"/>
                    </a:p>
                  </a:txBody>
                  <a:tcPr marL="91425" marR="91425" marT="91425" marB="91425"/>
                </a:tc>
                <a:extLst>
                  <a:ext uri="{0D108BD9-81ED-4DB2-BD59-A6C34878D82A}">
                    <a16:rowId xmlns:a16="http://schemas.microsoft.com/office/drawing/2014/main" val="10004"/>
                  </a:ext>
                </a:extLst>
              </a:tr>
            </a:tbl>
          </a:graphicData>
        </a:graphic>
      </p:graphicFrame>
      <p:pic>
        <p:nvPicPr>
          <p:cNvPr id="549" name="Google Shape;549;p36"/>
          <p:cNvPicPr preferRelativeResize="0"/>
          <p:nvPr/>
        </p:nvPicPr>
        <p:blipFill>
          <a:blip r:embed="rId3">
            <a:alphaModFix/>
          </a:blip>
          <a:stretch>
            <a:fillRect/>
          </a:stretch>
        </p:blipFill>
        <p:spPr>
          <a:xfrm>
            <a:off x="8022625" y="314725"/>
            <a:ext cx="626400" cy="626400"/>
          </a:xfrm>
          <a:prstGeom prst="rect">
            <a:avLst/>
          </a:prstGeom>
          <a:noFill/>
          <a:ln>
            <a:noFill/>
          </a:ln>
        </p:spPr>
      </p:pic>
      <p:pic>
        <p:nvPicPr>
          <p:cNvPr id="550" name="Google Shape;550;p36"/>
          <p:cNvPicPr preferRelativeResize="0"/>
          <p:nvPr/>
        </p:nvPicPr>
        <p:blipFill>
          <a:blip r:embed="rId4">
            <a:alphaModFix/>
          </a:blip>
          <a:stretch>
            <a:fillRect/>
          </a:stretch>
        </p:blipFill>
        <p:spPr>
          <a:xfrm>
            <a:off x="7401325" y="173802"/>
            <a:ext cx="456900" cy="47296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7"/>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29</a:t>
            </a:fld>
            <a:endParaRPr/>
          </a:p>
        </p:txBody>
      </p:sp>
      <p:sp>
        <p:nvSpPr>
          <p:cNvPr id="556" name="Google Shape;556;p37"/>
          <p:cNvSpPr txBox="1">
            <a:spLocks noGrp="1"/>
          </p:cNvSpPr>
          <p:nvPr>
            <p:ph type="title"/>
          </p:nvPr>
        </p:nvSpPr>
        <p:spPr>
          <a:xfrm>
            <a:off x="431800" y="173800"/>
            <a:ext cx="8539800" cy="626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Utility Protocols</a:t>
            </a:r>
            <a:endParaRPr sz="3400">
              <a:solidFill>
                <a:srgbClr val="741B47"/>
              </a:solidFill>
              <a:latin typeface="Raleway Medium"/>
              <a:ea typeface="Raleway Medium"/>
              <a:cs typeface="Raleway Medium"/>
              <a:sym typeface="Raleway Medium"/>
            </a:endParaRPr>
          </a:p>
        </p:txBody>
      </p:sp>
      <p:graphicFrame>
        <p:nvGraphicFramePr>
          <p:cNvPr id="557" name="Google Shape;557;p37"/>
          <p:cNvGraphicFramePr/>
          <p:nvPr/>
        </p:nvGraphicFramePr>
        <p:xfrm>
          <a:off x="372975" y="987463"/>
          <a:ext cx="8473750" cy="2682150"/>
        </p:xfrm>
        <a:graphic>
          <a:graphicData uri="http://schemas.openxmlformats.org/drawingml/2006/table">
            <a:tbl>
              <a:tblPr>
                <a:noFill/>
              </a:tblPr>
              <a:tblGrid>
                <a:gridCol w="992300">
                  <a:extLst>
                    <a:ext uri="{9D8B030D-6E8A-4147-A177-3AD203B41FA5}">
                      <a16:colId xmlns:a16="http://schemas.microsoft.com/office/drawing/2014/main" val="20000"/>
                    </a:ext>
                  </a:extLst>
                </a:gridCol>
                <a:gridCol w="1344600">
                  <a:extLst>
                    <a:ext uri="{9D8B030D-6E8A-4147-A177-3AD203B41FA5}">
                      <a16:colId xmlns:a16="http://schemas.microsoft.com/office/drawing/2014/main" val="20001"/>
                    </a:ext>
                  </a:extLst>
                </a:gridCol>
                <a:gridCol w="888000">
                  <a:extLst>
                    <a:ext uri="{9D8B030D-6E8A-4147-A177-3AD203B41FA5}">
                      <a16:colId xmlns:a16="http://schemas.microsoft.com/office/drawing/2014/main" val="20002"/>
                    </a:ext>
                  </a:extLst>
                </a:gridCol>
                <a:gridCol w="52488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tr-TR">
                          <a:solidFill>
                            <a:srgbClr val="FFFFFF"/>
                          </a:solidFill>
                        </a:rPr>
                        <a:t>Name</a:t>
                      </a:r>
                      <a:endParaRPr>
                        <a:solidFill>
                          <a:srgbClr val="FFFFFF"/>
                        </a:solidFill>
                      </a:endParaRPr>
                    </a:p>
                  </a:txBody>
                  <a:tcPr marL="91425" marR="91425" marT="91425" marB="91425">
                    <a:solidFill>
                      <a:srgbClr val="741B47"/>
                    </a:solidFill>
                  </a:tcPr>
                </a:tc>
                <a:tc>
                  <a:txBody>
                    <a:bodyPr/>
                    <a:lstStyle/>
                    <a:p>
                      <a:pPr marL="0" lvl="0" indent="0" algn="l" rtl="0">
                        <a:spcBef>
                          <a:spcPts val="0"/>
                        </a:spcBef>
                        <a:spcAft>
                          <a:spcPts val="0"/>
                        </a:spcAft>
                        <a:buNone/>
                      </a:pPr>
                      <a:r>
                        <a:rPr lang="tr-TR">
                          <a:solidFill>
                            <a:srgbClr val="FFFFFF"/>
                          </a:solidFill>
                        </a:rPr>
                        <a:t>TCP/UDP</a:t>
                      </a:r>
                      <a:endParaRPr>
                        <a:solidFill>
                          <a:srgbClr val="FFFFFF"/>
                        </a:solidFill>
                      </a:endParaRPr>
                    </a:p>
                  </a:txBody>
                  <a:tcPr marL="91425" marR="91425" marT="91425" marB="91425">
                    <a:solidFill>
                      <a:srgbClr val="741B47"/>
                    </a:solidFill>
                  </a:tcPr>
                </a:tc>
                <a:tc>
                  <a:txBody>
                    <a:bodyPr/>
                    <a:lstStyle/>
                    <a:p>
                      <a:pPr marL="0" lvl="0" indent="0" algn="l" rtl="0">
                        <a:spcBef>
                          <a:spcPts val="0"/>
                        </a:spcBef>
                        <a:spcAft>
                          <a:spcPts val="0"/>
                        </a:spcAft>
                        <a:buNone/>
                      </a:pPr>
                      <a:r>
                        <a:rPr lang="tr-TR">
                          <a:solidFill>
                            <a:srgbClr val="FFFFFF"/>
                          </a:solidFill>
                        </a:rPr>
                        <a:t>Port</a:t>
                      </a:r>
                      <a:endParaRPr>
                        <a:solidFill>
                          <a:srgbClr val="FFFFFF"/>
                        </a:solidFill>
                      </a:endParaRPr>
                    </a:p>
                  </a:txBody>
                  <a:tcPr marL="91425" marR="91425" marT="91425" marB="91425">
                    <a:solidFill>
                      <a:srgbClr val="741B47"/>
                    </a:solidFill>
                  </a:tcPr>
                </a:tc>
                <a:tc>
                  <a:txBody>
                    <a:bodyPr/>
                    <a:lstStyle/>
                    <a:p>
                      <a:pPr marL="0" lvl="0" indent="0" algn="l" rtl="0">
                        <a:spcBef>
                          <a:spcPts val="0"/>
                        </a:spcBef>
                        <a:spcAft>
                          <a:spcPts val="0"/>
                        </a:spcAft>
                        <a:buNone/>
                      </a:pPr>
                      <a:r>
                        <a:rPr lang="tr-TR">
                          <a:solidFill>
                            <a:srgbClr val="FFFFFF"/>
                          </a:solidFill>
                        </a:rPr>
                        <a:t>Description</a:t>
                      </a:r>
                      <a:endParaRPr>
                        <a:solidFill>
                          <a:srgbClr val="FFFFFF"/>
                        </a:solidFill>
                      </a:endParaRPr>
                    </a:p>
                  </a:txBody>
                  <a:tcPr marL="91425" marR="91425" marT="91425" marB="91425">
                    <a:solidFill>
                      <a:srgbClr val="741B47"/>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tr-TR"/>
                        <a:t>SNMP</a:t>
                      </a:r>
                      <a:endParaRPr/>
                    </a:p>
                  </a:txBody>
                  <a:tcPr marL="91425" marR="91425" marT="91425" marB="91425"/>
                </a:tc>
                <a:tc>
                  <a:txBody>
                    <a:bodyPr/>
                    <a:lstStyle/>
                    <a:p>
                      <a:pPr marL="0" lvl="0" indent="0" algn="l" rtl="0">
                        <a:spcBef>
                          <a:spcPts val="0"/>
                        </a:spcBef>
                        <a:spcAft>
                          <a:spcPts val="0"/>
                        </a:spcAft>
                        <a:buNone/>
                      </a:pPr>
                      <a:r>
                        <a:rPr lang="tr-TR"/>
                        <a:t>UDP</a:t>
                      </a:r>
                      <a:endParaRPr/>
                    </a:p>
                    <a:p>
                      <a:pPr marL="0" lvl="0" indent="0" algn="l" rtl="0">
                        <a:spcBef>
                          <a:spcPts val="0"/>
                        </a:spcBef>
                        <a:spcAft>
                          <a:spcPts val="0"/>
                        </a:spcAft>
                        <a:buNone/>
                      </a:pPr>
                      <a:r>
                        <a:rPr lang="tr-TR"/>
                        <a:t>TCP</a:t>
                      </a:r>
                      <a:endParaRPr/>
                    </a:p>
                  </a:txBody>
                  <a:tcPr marL="91425" marR="91425" marT="91425" marB="91425"/>
                </a:tc>
                <a:tc>
                  <a:txBody>
                    <a:bodyPr/>
                    <a:lstStyle/>
                    <a:p>
                      <a:pPr marL="0" lvl="0" indent="0" algn="l" rtl="0">
                        <a:spcBef>
                          <a:spcPts val="0"/>
                        </a:spcBef>
                        <a:spcAft>
                          <a:spcPts val="0"/>
                        </a:spcAft>
                        <a:buNone/>
                      </a:pPr>
                      <a:r>
                        <a:rPr lang="tr-TR"/>
                        <a:t>161</a:t>
                      </a:r>
                      <a:endParaRPr/>
                    </a:p>
                    <a:p>
                      <a:pPr marL="0" lvl="0" indent="0" algn="l" rtl="0">
                        <a:spcBef>
                          <a:spcPts val="0"/>
                        </a:spcBef>
                        <a:spcAft>
                          <a:spcPts val="0"/>
                        </a:spcAft>
                        <a:buNone/>
                      </a:pPr>
                      <a:r>
                        <a:rPr lang="tr-TR"/>
                        <a:t>25</a:t>
                      </a:r>
                      <a:endParaRPr/>
                    </a:p>
                  </a:txBody>
                  <a:tcPr marL="91425" marR="91425" marT="91425" marB="91425"/>
                </a:tc>
                <a:tc>
                  <a:txBody>
                    <a:bodyPr/>
                    <a:lstStyle/>
                    <a:p>
                      <a:pPr marL="0" lvl="0" indent="0" algn="l" rtl="0">
                        <a:spcBef>
                          <a:spcPts val="0"/>
                        </a:spcBef>
                        <a:spcAft>
                          <a:spcPts val="0"/>
                        </a:spcAft>
                        <a:buNone/>
                      </a:pPr>
                      <a:r>
                        <a:rPr lang="tr-TR" b="1" u="sng"/>
                        <a:t>Simple Network Management Protocol </a:t>
                      </a:r>
                      <a:r>
                        <a:rPr lang="tr-TR"/>
                        <a:t>collects and manipulates valuable network information. It gathers data by polling the devices on the network. This protocol can also stand as a watchdog over the network or simplify network management.</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tr-TR"/>
                        <a:t>NTP</a:t>
                      </a:r>
                      <a:endParaRPr/>
                    </a:p>
                  </a:txBody>
                  <a:tcPr marL="91425" marR="91425" marT="91425" marB="91425"/>
                </a:tc>
                <a:tc>
                  <a:txBody>
                    <a:bodyPr/>
                    <a:lstStyle/>
                    <a:p>
                      <a:pPr marL="0" lvl="0" indent="0" algn="l" rtl="0">
                        <a:spcBef>
                          <a:spcPts val="0"/>
                        </a:spcBef>
                        <a:spcAft>
                          <a:spcPts val="0"/>
                        </a:spcAft>
                        <a:buNone/>
                      </a:pPr>
                      <a:r>
                        <a:rPr lang="tr-TR"/>
                        <a:t>UDP</a:t>
                      </a:r>
                      <a:endParaRPr/>
                    </a:p>
                  </a:txBody>
                  <a:tcPr marL="91425" marR="91425" marT="91425" marB="91425"/>
                </a:tc>
                <a:tc>
                  <a:txBody>
                    <a:bodyPr/>
                    <a:lstStyle/>
                    <a:p>
                      <a:pPr marL="0" lvl="0" indent="0" algn="l" rtl="0">
                        <a:spcBef>
                          <a:spcPts val="0"/>
                        </a:spcBef>
                        <a:spcAft>
                          <a:spcPts val="0"/>
                        </a:spcAft>
                        <a:buNone/>
                      </a:pPr>
                      <a:r>
                        <a:rPr lang="tr-TR"/>
                        <a:t>123</a:t>
                      </a:r>
                      <a:endParaRPr/>
                    </a:p>
                  </a:txBody>
                  <a:tcPr marL="91425" marR="91425" marT="91425" marB="91425"/>
                </a:tc>
                <a:tc>
                  <a:txBody>
                    <a:bodyPr/>
                    <a:lstStyle/>
                    <a:p>
                      <a:pPr marL="0" lvl="0" indent="0" algn="l" rtl="0">
                        <a:spcBef>
                          <a:spcPts val="0"/>
                        </a:spcBef>
                        <a:spcAft>
                          <a:spcPts val="0"/>
                        </a:spcAft>
                        <a:buNone/>
                      </a:pPr>
                      <a:r>
                        <a:rPr lang="tr-TR" b="1" u="sng"/>
                        <a:t>Network Time Protocol</a:t>
                      </a:r>
                      <a:r>
                        <a:rPr lang="tr-TR"/>
                        <a:t> is used to synchronize the clocks on our computer to one standard time source. This protocol works by synchronizing devices to ensure that all the computers on a given network agree on the time.</a:t>
                      </a:r>
                      <a:endParaRPr/>
                    </a:p>
                  </a:txBody>
                  <a:tcPr marL="91425" marR="91425" marT="91425" marB="91425"/>
                </a:tc>
                <a:extLst>
                  <a:ext uri="{0D108BD9-81ED-4DB2-BD59-A6C34878D82A}">
                    <a16:rowId xmlns:a16="http://schemas.microsoft.com/office/drawing/2014/main" val="10002"/>
                  </a:ext>
                </a:extLst>
              </a:tr>
            </a:tbl>
          </a:graphicData>
        </a:graphic>
      </p:graphicFrame>
      <p:pic>
        <p:nvPicPr>
          <p:cNvPr id="558" name="Google Shape;558;p37"/>
          <p:cNvPicPr preferRelativeResize="0"/>
          <p:nvPr/>
        </p:nvPicPr>
        <p:blipFill>
          <a:blip r:embed="rId3">
            <a:alphaModFix/>
          </a:blip>
          <a:stretch>
            <a:fillRect/>
          </a:stretch>
        </p:blipFill>
        <p:spPr>
          <a:xfrm>
            <a:off x="7584345" y="173791"/>
            <a:ext cx="782221" cy="626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10"/>
          <p:cNvSpPr txBox="1">
            <a:spLocks noGrp="1"/>
          </p:cNvSpPr>
          <p:nvPr>
            <p:ph type="ctrTitle"/>
          </p:nvPr>
        </p:nvSpPr>
        <p:spPr>
          <a:xfrm>
            <a:off x="1085850" y="1991850"/>
            <a:ext cx="7195500" cy="1159800"/>
          </a:xfrm>
          <a:prstGeom prst="rect">
            <a:avLst/>
          </a:prstGeom>
          <a:noFill/>
          <a:ln>
            <a:noFill/>
          </a:ln>
        </p:spPr>
        <p:txBody>
          <a:bodyPr spcFirstLastPara="1" wrap="square" lIns="0" tIns="0" rIns="0" bIns="0" anchor="ctr"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A Brief History of TCP/IP</a:t>
            </a:r>
            <a:endParaRPr sz="3600">
              <a:solidFill>
                <a:srgbClr val="741B47"/>
              </a:solidFill>
              <a:latin typeface="Raleway Medium"/>
              <a:ea typeface="Raleway Medium"/>
              <a:cs typeface="Raleway Medium"/>
              <a:sym typeface="Raleway Medium"/>
            </a:endParaRPr>
          </a:p>
        </p:txBody>
      </p:sp>
      <p:sp>
        <p:nvSpPr>
          <p:cNvPr id="339" name="Google Shape;339;p10"/>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tr-TR" sz="3600" b="0" i="0" u="none" strike="noStrike" cap="none">
                <a:solidFill>
                  <a:schemeClr val="lt1"/>
                </a:solidFill>
                <a:latin typeface="Raleway Medium"/>
                <a:ea typeface="Raleway Medium"/>
                <a:cs typeface="Raleway Medium"/>
                <a:sym typeface="Raleway Medium"/>
              </a:rPr>
              <a:t>1</a:t>
            </a:r>
            <a:endParaRPr sz="3600" b="0" i="0" u="none" strike="noStrike" cap="none">
              <a:solidFill>
                <a:schemeClr val="lt1"/>
              </a:solidFill>
              <a:latin typeface="Raleway Medium"/>
              <a:ea typeface="Raleway Medium"/>
              <a:cs typeface="Raleway Medium"/>
              <a:sym typeface="Raleway Medium"/>
            </a:endParaRPr>
          </a:p>
        </p:txBody>
      </p:sp>
      <p:sp>
        <p:nvSpPr>
          <p:cNvPr id="340" name="Google Shape;340;p10"/>
          <p:cNvSpPr txBox="1">
            <a:spLocks noGrp="1"/>
          </p:cNvSpPr>
          <p:nvPr>
            <p:ph type="subTitle" idx="1"/>
          </p:nvPr>
        </p:nvSpPr>
        <p:spPr>
          <a:xfrm>
            <a:off x="1085850" y="3059125"/>
            <a:ext cx="6821700" cy="3837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0"/>
              </a:spcBef>
              <a:spcAft>
                <a:spcPts val="0"/>
              </a:spcAft>
              <a:buSzPts val="1800"/>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8"/>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30</a:t>
            </a:fld>
            <a:endParaRPr/>
          </a:p>
        </p:txBody>
      </p:sp>
      <p:sp>
        <p:nvSpPr>
          <p:cNvPr id="564" name="Google Shape;564;p38"/>
          <p:cNvSpPr txBox="1">
            <a:spLocks noGrp="1"/>
          </p:cNvSpPr>
          <p:nvPr>
            <p:ph type="title"/>
          </p:nvPr>
        </p:nvSpPr>
        <p:spPr>
          <a:xfrm>
            <a:off x="431800" y="173800"/>
            <a:ext cx="8539800" cy="626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DHCP</a:t>
            </a:r>
            <a:endParaRPr sz="3400">
              <a:solidFill>
                <a:srgbClr val="741B47"/>
              </a:solidFill>
              <a:latin typeface="Raleway Medium"/>
              <a:ea typeface="Raleway Medium"/>
              <a:cs typeface="Raleway Medium"/>
              <a:sym typeface="Raleway Medium"/>
            </a:endParaRPr>
          </a:p>
        </p:txBody>
      </p:sp>
      <p:sp>
        <p:nvSpPr>
          <p:cNvPr id="565" name="Google Shape;565;p38"/>
          <p:cNvSpPr txBox="1"/>
          <p:nvPr/>
        </p:nvSpPr>
        <p:spPr>
          <a:xfrm>
            <a:off x="267025" y="956300"/>
            <a:ext cx="8265900" cy="38082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tr-TR" sz="2200" b="1">
                <a:latin typeface="Raleway"/>
                <a:ea typeface="Raleway"/>
                <a:cs typeface="Raleway"/>
                <a:sym typeface="Raleway"/>
              </a:rPr>
              <a:t>DHCP (UDP 67/68):</a:t>
            </a:r>
            <a:r>
              <a:rPr lang="tr-TR" sz="2200">
                <a:latin typeface="Raleway"/>
                <a:ea typeface="Raleway"/>
                <a:cs typeface="Raleway"/>
                <a:sym typeface="Raleway"/>
              </a:rPr>
              <a:t> Dynamic Host Configuration Protocol assigns IP Address to hosts. It allows for easier administration and works well in small to very large network environments. Many types of hardware can be used as a DHCP Server, including a Cisco Router. There is a lot of information a DHCP server can provide to a host when the host is requesting an IP address from DHCP Server like</a:t>
            </a: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a:latin typeface="Raleway"/>
                <a:ea typeface="Raleway"/>
                <a:cs typeface="Raleway"/>
                <a:sym typeface="Raleway"/>
              </a:rPr>
              <a:t>IP Address</a:t>
            </a:r>
            <a:endParaRPr sz="220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a:latin typeface="Raleway"/>
                <a:ea typeface="Raleway"/>
                <a:cs typeface="Raleway"/>
                <a:sym typeface="Raleway"/>
              </a:rPr>
              <a:t>Subnet Mask</a:t>
            </a:r>
            <a:endParaRPr sz="220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a:latin typeface="Raleway"/>
                <a:ea typeface="Raleway"/>
                <a:cs typeface="Raleway"/>
                <a:sym typeface="Raleway"/>
              </a:rPr>
              <a:t>Domain Name</a:t>
            </a:r>
            <a:endParaRPr sz="220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a:latin typeface="Raleway"/>
                <a:ea typeface="Raleway"/>
                <a:cs typeface="Raleway"/>
                <a:sym typeface="Raleway"/>
              </a:rPr>
              <a:t>Default Gateways</a:t>
            </a:r>
            <a:endParaRPr sz="220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a:latin typeface="Raleway"/>
                <a:ea typeface="Raleway"/>
                <a:cs typeface="Raleway"/>
                <a:sym typeface="Raleway"/>
              </a:rPr>
              <a:t>DNS Server Address</a:t>
            </a:r>
            <a:endParaRPr b="1" u="sng">
              <a:latin typeface="Raleway"/>
              <a:ea typeface="Raleway"/>
              <a:cs typeface="Raleway"/>
              <a:sym typeface="Raleway"/>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39"/>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31</a:t>
            </a:fld>
            <a:endParaRPr/>
          </a:p>
        </p:txBody>
      </p:sp>
      <p:sp>
        <p:nvSpPr>
          <p:cNvPr id="571" name="Google Shape;571;p39"/>
          <p:cNvSpPr txBox="1">
            <a:spLocks noGrp="1"/>
          </p:cNvSpPr>
          <p:nvPr>
            <p:ph type="title"/>
          </p:nvPr>
        </p:nvSpPr>
        <p:spPr>
          <a:xfrm>
            <a:off x="431800" y="173800"/>
            <a:ext cx="8539800" cy="626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LDAP</a:t>
            </a:r>
            <a:endParaRPr sz="3400">
              <a:solidFill>
                <a:srgbClr val="741B47"/>
              </a:solidFill>
              <a:latin typeface="Raleway Medium"/>
              <a:ea typeface="Raleway Medium"/>
              <a:cs typeface="Raleway Medium"/>
              <a:sym typeface="Raleway Medium"/>
            </a:endParaRPr>
          </a:p>
        </p:txBody>
      </p:sp>
      <p:sp>
        <p:nvSpPr>
          <p:cNvPr id="572" name="Google Shape;572;p39"/>
          <p:cNvSpPr txBox="1"/>
          <p:nvPr/>
        </p:nvSpPr>
        <p:spPr>
          <a:xfrm>
            <a:off x="282250" y="1360675"/>
            <a:ext cx="8838900" cy="144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2200" b="1">
                <a:latin typeface="Raleway"/>
                <a:ea typeface="Raleway"/>
                <a:cs typeface="Raleway"/>
                <a:sym typeface="Raleway"/>
              </a:rPr>
              <a:t>LDAP (TCP 389):</a:t>
            </a:r>
            <a:r>
              <a:rPr lang="tr-TR" sz="2200">
                <a:latin typeface="Raleway"/>
                <a:ea typeface="Raleway"/>
                <a:cs typeface="Raleway"/>
                <a:sym typeface="Raleway"/>
              </a:rPr>
              <a:t> Lightweight Directory Access Protocol standardizes how you access directories.</a:t>
            </a: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40"/>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32</a:t>
            </a:fld>
            <a:endParaRPr/>
          </a:p>
        </p:txBody>
      </p:sp>
      <p:sp>
        <p:nvSpPr>
          <p:cNvPr id="578" name="Google Shape;578;p40"/>
          <p:cNvSpPr txBox="1">
            <a:spLocks noGrp="1"/>
          </p:cNvSpPr>
          <p:nvPr>
            <p:ph type="title"/>
          </p:nvPr>
        </p:nvSpPr>
        <p:spPr>
          <a:xfrm>
            <a:off x="431800" y="173800"/>
            <a:ext cx="8539800" cy="626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Encryption Protocols</a:t>
            </a:r>
            <a:endParaRPr sz="3400">
              <a:solidFill>
                <a:srgbClr val="741B47"/>
              </a:solidFill>
              <a:latin typeface="Raleway Medium"/>
              <a:ea typeface="Raleway Medium"/>
              <a:cs typeface="Raleway Medium"/>
              <a:sym typeface="Raleway Medium"/>
            </a:endParaRPr>
          </a:p>
        </p:txBody>
      </p:sp>
      <p:sp>
        <p:nvSpPr>
          <p:cNvPr id="579" name="Google Shape;579;p40"/>
          <p:cNvSpPr txBox="1"/>
          <p:nvPr/>
        </p:nvSpPr>
        <p:spPr>
          <a:xfrm>
            <a:off x="282250" y="1375550"/>
            <a:ext cx="8838900" cy="226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2200" b="1">
                <a:latin typeface="Raleway"/>
                <a:ea typeface="Raleway"/>
                <a:cs typeface="Raleway"/>
                <a:sym typeface="Raleway"/>
              </a:rPr>
              <a:t>TLS/SSL:</a:t>
            </a:r>
            <a:r>
              <a:rPr lang="tr-TR" sz="2200">
                <a:latin typeface="Raleway"/>
                <a:ea typeface="Raleway"/>
                <a:cs typeface="Raleway"/>
                <a:sym typeface="Raleway"/>
              </a:rPr>
              <a:t> Both Transport Layer Security and its forerunner, Secure Sockets Layer, are cryptographic protocols that are useful for enabling secure online data-transfer activities like browsing the Web, instant messaging, Internet faxing, and so on. </a:t>
            </a: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405"/>
        <p:cNvGrpSpPr/>
        <p:nvPr/>
      </p:nvGrpSpPr>
      <p:grpSpPr>
        <a:xfrm>
          <a:off x="0" y="0"/>
          <a:ext cx="0" cy="0"/>
          <a:chOff x="0" y="0"/>
          <a:chExt cx="0" cy="0"/>
        </a:xfrm>
      </p:grpSpPr>
      <p:sp>
        <p:nvSpPr>
          <p:cNvPr id="406" name="Google Shape;406;p19"/>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33</a:t>
            </a:fld>
            <a:endParaRPr/>
          </a:p>
        </p:txBody>
      </p:sp>
      <p:sp>
        <p:nvSpPr>
          <p:cNvPr id="407" name="Google Shape;407;p19"/>
          <p:cNvSpPr txBox="1">
            <a:spLocks noGrp="1"/>
          </p:cNvSpPr>
          <p:nvPr>
            <p:ph type="title"/>
          </p:nvPr>
        </p:nvSpPr>
        <p:spPr>
          <a:xfrm>
            <a:off x="431800" y="173800"/>
            <a:ext cx="85398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The Process/Application Layer Protocols</a:t>
            </a: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None/>
            </a:pP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SzPts val="4800"/>
              <a:buNone/>
            </a:pPr>
            <a:endParaRPr sz="3400">
              <a:solidFill>
                <a:srgbClr val="741B47"/>
              </a:solidFill>
              <a:latin typeface="Raleway Medium"/>
              <a:ea typeface="Raleway Medium"/>
              <a:cs typeface="Raleway Medium"/>
              <a:sym typeface="Raleway Medium"/>
            </a:endParaRPr>
          </a:p>
        </p:txBody>
      </p:sp>
      <p:sp>
        <p:nvSpPr>
          <p:cNvPr id="408" name="Google Shape;408;p19"/>
          <p:cNvSpPr txBox="1"/>
          <p:nvPr/>
        </p:nvSpPr>
        <p:spPr>
          <a:xfrm>
            <a:off x="267000" y="691725"/>
            <a:ext cx="8838900" cy="193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2200" b="1">
                <a:latin typeface="Raleway"/>
                <a:ea typeface="Raleway"/>
                <a:cs typeface="Raleway"/>
                <a:sym typeface="Raleway"/>
              </a:rPr>
              <a:t>Telnet (TCP 23):</a:t>
            </a:r>
            <a:r>
              <a:rPr lang="tr-TR" sz="2200">
                <a:latin typeface="Raleway"/>
                <a:ea typeface="Raleway"/>
                <a:cs typeface="Raleway"/>
                <a:sym typeface="Raleway"/>
              </a:rPr>
              <a:t> Allows a user on a remote client machine to access the resources of another machine. </a:t>
            </a: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0" lvl="0" indent="0" algn="l" rtl="0">
              <a:spcBef>
                <a:spcPts val="0"/>
              </a:spcBef>
              <a:spcAft>
                <a:spcPts val="0"/>
              </a:spcAft>
              <a:buNone/>
            </a:pPr>
            <a:r>
              <a:rPr lang="tr-TR" sz="2200" b="1">
                <a:latin typeface="Raleway"/>
                <a:ea typeface="Raleway"/>
                <a:cs typeface="Raleway"/>
                <a:sym typeface="Raleway"/>
              </a:rPr>
              <a:t>SSH (TCP 22):</a:t>
            </a:r>
            <a:r>
              <a:rPr lang="tr-TR" sz="2200">
                <a:latin typeface="Raleway"/>
                <a:ea typeface="Raleway"/>
                <a:cs typeface="Raleway"/>
                <a:sym typeface="Raleway"/>
              </a:rPr>
              <a:t> Secure Shell Protocol sets up a secure session that’s similar to Telnet over a standard TCP/IP connection and is employed for doing things like logging into systems, running programs on remote systems and moving file from one system to another system. </a:t>
            </a: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412"/>
        <p:cNvGrpSpPr/>
        <p:nvPr/>
      </p:nvGrpSpPr>
      <p:grpSpPr>
        <a:xfrm>
          <a:off x="0" y="0"/>
          <a:ext cx="0" cy="0"/>
          <a:chOff x="0" y="0"/>
          <a:chExt cx="0" cy="0"/>
        </a:xfrm>
      </p:grpSpPr>
      <p:sp>
        <p:nvSpPr>
          <p:cNvPr id="413" name="Google Shape;413;p20"/>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34</a:t>
            </a:fld>
            <a:endParaRPr/>
          </a:p>
        </p:txBody>
      </p:sp>
      <p:sp>
        <p:nvSpPr>
          <p:cNvPr id="414" name="Google Shape;414;p20"/>
          <p:cNvSpPr txBox="1">
            <a:spLocks noGrp="1"/>
          </p:cNvSpPr>
          <p:nvPr>
            <p:ph type="title"/>
          </p:nvPr>
        </p:nvSpPr>
        <p:spPr>
          <a:xfrm>
            <a:off x="431800" y="173800"/>
            <a:ext cx="85398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The Process/Application Layer Protocols</a:t>
            </a: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None/>
            </a:pP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SzPts val="4800"/>
              <a:buNone/>
            </a:pPr>
            <a:endParaRPr sz="3400">
              <a:solidFill>
                <a:srgbClr val="741B47"/>
              </a:solidFill>
              <a:latin typeface="Raleway Medium"/>
              <a:ea typeface="Raleway Medium"/>
              <a:cs typeface="Raleway Medium"/>
              <a:sym typeface="Raleway Medium"/>
            </a:endParaRPr>
          </a:p>
        </p:txBody>
      </p:sp>
      <p:sp>
        <p:nvSpPr>
          <p:cNvPr id="415" name="Google Shape;415;p20"/>
          <p:cNvSpPr txBox="1"/>
          <p:nvPr/>
        </p:nvSpPr>
        <p:spPr>
          <a:xfrm>
            <a:off x="267000" y="691725"/>
            <a:ext cx="8838900" cy="193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2200" b="1">
                <a:latin typeface="Raleway"/>
                <a:ea typeface="Raleway"/>
                <a:cs typeface="Raleway"/>
                <a:sym typeface="Raleway"/>
              </a:rPr>
              <a:t>FTP (TCP 20, 21): </a:t>
            </a:r>
            <a:r>
              <a:rPr lang="tr-TR" sz="2200">
                <a:latin typeface="Raleway"/>
                <a:ea typeface="Raleway"/>
                <a:cs typeface="Raleway"/>
                <a:sym typeface="Raleway"/>
              </a:rPr>
              <a:t>File Transfer Protocol lets us transfer files between any two machines. FTP functions are limited to listing and manipulating directories, typing file contents, and copying files between hosts.</a:t>
            </a: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0" lvl="0" indent="0" algn="l" rtl="0">
              <a:spcBef>
                <a:spcPts val="0"/>
              </a:spcBef>
              <a:spcAft>
                <a:spcPts val="0"/>
              </a:spcAft>
              <a:buNone/>
            </a:pPr>
            <a:r>
              <a:rPr lang="tr-TR" sz="2200" b="1">
                <a:latin typeface="Raleway"/>
                <a:ea typeface="Raleway"/>
                <a:cs typeface="Raleway"/>
                <a:sym typeface="Raleway"/>
              </a:rPr>
              <a:t>SFTP (TCP 22): </a:t>
            </a:r>
            <a:r>
              <a:rPr lang="tr-TR" sz="2200">
                <a:latin typeface="Raleway"/>
                <a:ea typeface="Raleway"/>
                <a:cs typeface="Raleway"/>
                <a:sym typeface="Raleway"/>
              </a:rPr>
              <a:t>Same as FTP but Secure FTP uses an encrypted connection through an SSH session, which encrypts the connection.</a:t>
            </a: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0" lvl="0" indent="0" algn="l" rtl="0">
              <a:spcBef>
                <a:spcPts val="0"/>
              </a:spcBef>
              <a:spcAft>
                <a:spcPts val="0"/>
              </a:spcAft>
              <a:buNone/>
            </a:pPr>
            <a:r>
              <a:rPr lang="tr-TR" sz="2200" b="1">
                <a:latin typeface="Raleway"/>
                <a:ea typeface="Raleway"/>
                <a:cs typeface="Raleway"/>
                <a:sym typeface="Raleway"/>
              </a:rPr>
              <a:t>TFTP (UDP 69):</a:t>
            </a:r>
            <a:r>
              <a:rPr lang="tr-TR" sz="2200">
                <a:latin typeface="Raleway"/>
                <a:ea typeface="Raleway"/>
                <a:cs typeface="Raleway"/>
                <a:sym typeface="Raleway"/>
              </a:rPr>
              <a:t> Trivial FTP is the stripped-down, stock version of FTP. TFTP is fast and so easy to use. It can only send and receive files.</a:t>
            </a:r>
            <a:endParaRPr sz="2200">
              <a:latin typeface="Raleway"/>
              <a:ea typeface="Raleway"/>
              <a:cs typeface="Raleway"/>
              <a:sym typeface="Raleway"/>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419"/>
        <p:cNvGrpSpPr/>
        <p:nvPr/>
      </p:nvGrpSpPr>
      <p:grpSpPr>
        <a:xfrm>
          <a:off x="0" y="0"/>
          <a:ext cx="0" cy="0"/>
          <a:chOff x="0" y="0"/>
          <a:chExt cx="0" cy="0"/>
        </a:xfrm>
      </p:grpSpPr>
      <p:sp>
        <p:nvSpPr>
          <p:cNvPr id="420" name="Google Shape;420;p2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35</a:t>
            </a:fld>
            <a:endParaRPr/>
          </a:p>
        </p:txBody>
      </p:sp>
      <p:sp>
        <p:nvSpPr>
          <p:cNvPr id="421" name="Google Shape;421;p21"/>
          <p:cNvSpPr txBox="1">
            <a:spLocks noGrp="1"/>
          </p:cNvSpPr>
          <p:nvPr>
            <p:ph type="title"/>
          </p:nvPr>
        </p:nvSpPr>
        <p:spPr>
          <a:xfrm>
            <a:off x="431800" y="173800"/>
            <a:ext cx="85398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The Process/Application Layer Protocols</a:t>
            </a: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None/>
            </a:pP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SzPts val="4800"/>
              <a:buNone/>
            </a:pPr>
            <a:endParaRPr sz="3400">
              <a:solidFill>
                <a:srgbClr val="741B47"/>
              </a:solidFill>
              <a:latin typeface="Raleway Medium"/>
              <a:ea typeface="Raleway Medium"/>
              <a:cs typeface="Raleway Medium"/>
              <a:sym typeface="Raleway Medium"/>
            </a:endParaRPr>
          </a:p>
        </p:txBody>
      </p:sp>
      <p:sp>
        <p:nvSpPr>
          <p:cNvPr id="422" name="Google Shape;422;p21"/>
          <p:cNvSpPr txBox="1"/>
          <p:nvPr/>
        </p:nvSpPr>
        <p:spPr>
          <a:xfrm>
            <a:off x="267000" y="691725"/>
            <a:ext cx="8838900" cy="28521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2200" b="1">
                <a:latin typeface="Raleway"/>
                <a:ea typeface="Raleway"/>
                <a:cs typeface="Raleway"/>
                <a:sym typeface="Raleway"/>
              </a:rPr>
              <a:t>POP (TCP 110):</a:t>
            </a:r>
            <a:r>
              <a:rPr lang="tr-TR" sz="2200">
                <a:latin typeface="Raleway"/>
                <a:ea typeface="Raleway"/>
                <a:cs typeface="Raleway"/>
                <a:sym typeface="Raleway"/>
              </a:rPr>
              <a:t> Post Office Protocol gives us a storage facility for incoming mail (the latest version is POP3). A newer standard, IMAP, is being used more and more in place of POP3.</a:t>
            </a: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0" lvl="0" indent="0" algn="l" rtl="0">
              <a:spcBef>
                <a:spcPts val="0"/>
              </a:spcBef>
              <a:spcAft>
                <a:spcPts val="0"/>
              </a:spcAft>
              <a:buNone/>
            </a:pPr>
            <a:r>
              <a:rPr lang="tr-TR" sz="2200" b="1">
                <a:latin typeface="Raleway"/>
                <a:ea typeface="Raleway"/>
                <a:cs typeface="Raleway"/>
                <a:sym typeface="Raleway"/>
              </a:rPr>
              <a:t>IMAP (TCP 143):</a:t>
            </a:r>
            <a:r>
              <a:rPr lang="tr-TR" sz="2200">
                <a:latin typeface="Raleway"/>
                <a:ea typeface="Raleway"/>
                <a:cs typeface="Raleway"/>
                <a:sym typeface="Raleway"/>
              </a:rPr>
              <a:t> Internet Message Access Protocol makes it so you get control over how you download your mail, with it, you also gain some much-needed security. It has some serious authentication features. IMAP4 is the current version.</a:t>
            </a:r>
            <a:endParaRPr sz="2200">
              <a:latin typeface="Raleway"/>
              <a:ea typeface="Raleway"/>
              <a:cs typeface="Raleway"/>
              <a:sym typeface="Raleway"/>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Shape 426"/>
        <p:cNvGrpSpPr/>
        <p:nvPr/>
      </p:nvGrpSpPr>
      <p:grpSpPr>
        <a:xfrm>
          <a:off x="0" y="0"/>
          <a:ext cx="0" cy="0"/>
          <a:chOff x="0" y="0"/>
          <a:chExt cx="0" cy="0"/>
        </a:xfrm>
      </p:grpSpPr>
      <p:sp>
        <p:nvSpPr>
          <p:cNvPr id="427" name="Google Shape;427;p22"/>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36</a:t>
            </a:fld>
            <a:endParaRPr/>
          </a:p>
        </p:txBody>
      </p:sp>
      <p:sp>
        <p:nvSpPr>
          <p:cNvPr id="428" name="Google Shape;428;p22"/>
          <p:cNvSpPr txBox="1">
            <a:spLocks noGrp="1"/>
          </p:cNvSpPr>
          <p:nvPr>
            <p:ph type="title"/>
          </p:nvPr>
        </p:nvSpPr>
        <p:spPr>
          <a:xfrm>
            <a:off x="431800" y="173800"/>
            <a:ext cx="85398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The Process/Application Layer Protocols</a:t>
            </a: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None/>
            </a:pP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SzPts val="4800"/>
              <a:buNone/>
            </a:pPr>
            <a:endParaRPr sz="3400">
              <a:solidFill>
                <a:srgbClr val="741B47"/>
              </a:solidFill>
              <a:latin typeface="Raleway Medium"/>
              <a:ea typeface="Raleway Medium"/>
              <a:cs typeface="Raleway Medium"/>
              <a:sym typeface="Raleway Medium"/>
            </a:endParaRPr>
          </a:p>
        </p:txBody>
      </p:sp>
      <p:sp>
        <p:nvSpPr>
          <p:cNvPr id="429" name="Google Shape;429;p22"/>
          <p:cNvSpPr txBox="1"/>
          <p:nvPr/>
        </p:nvSpPr>
        <p:spPr>
          <a:xfrm>
            <a:off x="267000" y="691725"/>
            <a:ext cx="8838900" cy="445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2200" b="1">
                <a:latin typeface="Raleway"/>
                <a:ea typeface="Raleway"/>
                <a:cs typeface="Raleway"/>
                <a:sym typeface="Raleway"/>
              </a:rPr>
              <a:t>RDP (TCP 3389):</a:t>
            </a:r>
            <a:r>
              <a:rPr lang="tr-TR" sz="2200">
                <a:latin typeface="Raleway"/>
                <a:ea typeface="Raleway"/>
                <a:cs typeface="Raleway"/>
                <a:sym typeface="Raleway"/>
              </a:rPr>
              <a:t> Remote Desktop Protocol is a proprietary protocol developed by Microsoft. It allows you to connect to another computer and run programs. Windows, and Macs now come with a preinstalled RDP client. </a:t>
            </a: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0" lvl="0" indent="0" algn="l" rtl="0">
              <a:spcBef>
                <a:spcPts val="0"/>
              </a:spcBef>
              <a:spcAft>
                <a:spcPts val="0"/>
              </a:spcAft>
              <a:buNone/>
            </a:pPr>
            <a:r>
              <a:rPr lang="tr-TR" sz="2200" b="1">
                <a:latin typeface="Raleway"/>
                <a:ea typeface="Raleway"/>
                <a:cs typeface="Raleway"/>
                <a:sym typeface="Raleway"/>
              </a:rPr>
              <a:t>TLS/SSL (TCP 995/465):</a:t>
            </a:r>
            <a:r>
              <a:rPr lang="tr-TR" sz="2200">
                <a:latin typeface="Raleway"/>
                <a:ea typeface="Raleway"/>
                <a:cs typeface="Raleway"/>
                <a:sym typeface="Raleway"/>
              </a:rPr>
              <a:t> Both Transport Layer Security and its forerunner, Secure Sockets Layer, are cryptographic protocols that are useful for enabling secure online data-transfer activities like browsing the Web, instant messaging, Internet faxing, and so on. </a:t>
            </a: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Shape 433"/>
        <p:cNvGrpSpPr/>
        <p:nvPr/>
      </p:nvGrpSpPr>
      <p:grpSpPr>
        <a:xfrm>
          <a:off x="0" y="0"/>
          <a:ext cx="0" cy="0"/>
          <a:chOff x="0" y="0"/>
          <a:chExt cx="0" cy="0"/>
        </a:xfrm>
      </p:grpSpPr>
      <p:sp>
        <p:nvSpPr>
          <p:cNvPr id="434" name="Google Shape;434;p23"/>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37</a:t>
            </a:fld>
            <a:endParaRPr/>
          </a:p>
        </p:txBody>
      </p:sp>
      <p:sp>
        <p:nvSpPr>
          <p:cNvPr id="435" name="Google Shape;435;p23"/>
          <p:cNvSpPr txBox="1">
            <a:spLocks noGrp="1"/>
          </p:cNvSpPr>
          <p:nvPr>
            <p:ph type="title"/>
          </p:nvPr>
        </p:nvSpPr>
        <p:spPr>
          <a:xfrm>
            <a:off x="431800" y="173800"/>
            <a:ext cx="85398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The Process/Application Layer Protocols</a:t>
            </a: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None/>
            </a:pP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SzPts val="4800"/>
              <a:buNone/>
            </a:pPr>
            <a:endParaRPr sz="3400">
              <a:solidFill>
                <a:srgbClr val="741B47"/>
              </a:solidFill>
              <a:latin typeface="Raleway Medium"/>
              <a:ea typeface="Raleway Medium"/>
              <a:cs typeface="Raleway Medium"/>
              <a:sym typeface="Raleway Medium"/>
            </a:endParaRPr>
          </a:p>
        </p:txBody>
      </p:sp>
      <p:sp>
        <p:nvSpPr>
          <p:cNvPr id="436" name="Google Shape;436;p23"/>
          <p:cNvSpPr txBox="1"/>
          <p:nvPr/>
        </p:nvSpPr>
        <p:spPr>
          <a:xfrm>
            <a:off x="267000" y="691725"/>
            <a:ext cx="8838900" cy="445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2200" b="1">
                <a:latin typeface="Raleway"/>
                <a:ea typeface="Raleway"/>
                <a:cs typeface="Raleway"/>
                <a:sym typeface="Raleway"/>
              </a:rPr>
              <a:t>SIP (VoIP) (TCP or UDP 5060/TCP 5061):</a:t>
            </a:r>
            <a:r>
              <a:rPr lang="tr-TR" sz="2200">
                <a:latin typeface="Raleway"/>
                <a:ea typeface="Raleway"/>
                <a:cs typeface="Raleway"/>
                <a:sym typeface="Raleway"/>
              </a:rPr>
              <a:t> Session Initiation Protocol is a hugely popular protocol used to construct and deconstruct multimedia communication sessions for many things like voice and video calls, video conferencing, streaming multimedia distribution, instant messaging, presence information, and online games over the Internet.</a:t>
            </a: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0" lvl="0" indent="0" algn="l" rtl="0">
              <a:spcBef>
                <a:spcPts val="0"/>
              </a:spcBef>
              <a:spcAft>
                <a:spcPts val="0"/>
              </a:spcAft>
              <a:buNone/>
            </a:pPr>
            <a:r>
              <a:rPr lang="tr-TR" sz="2200" b="1">
                <a:latin typeface="Raleway"/>
                <a:ea typeface="Raleway"/>
                <a:cs typeface="Raleway"/>
                <a:sym typeface="Raleway"/>
              </a:rPr>
              <a:t>RTP (VoIP) (UDP 5004/TCP 5005):</a:t>
            </a:r>
            <a:r>
              <a:rPr lang="tr-TR" sz="2200">
                <a:latin typeface="Raleway"/>
                <a:ea typeface="Raleway"/>
                <a:cs typeface="Raleway"/>
                <a:sym typeface="Raleway"/>
              </a:rPr>
              <a:t> Real-time Transport Protocol describes a packet-formatting standard for delivering audio and video over the Internet.</a:t>
            </a: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Shape 440"/>
        <p:cNvGrpSpPr/>
        <p:nvPr/>
      </p:nvGrpSpPr>
      <p:grpSpPr>
        <a:xfrm>
          <a:off x="0" y="0"/>
          <a:ext cx="0" cy="0"/>
          <a:chOff x="0" y="0"/>
          <a:chExt cx="0" cy="0"/>
        </a:xfrm>
      </p:grpSpPr>
      <p:sp>
        <p:nvSpPr>
          <p:cNvPr id="441" name="Google Shape;441;p24"/>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38</a:t>
            </a:fld>
            <a:endParaRPr/>
          </a:p>
        </p:txBody>
      </p:sp>
      <p:sp>
        <p:nvSpPr>
          <p:cNvPr id="442" name="Google Shape;442;p24"/>
          <p:cNvSpPr txBox="1">
            <a:spLocks noGrp="1"/>
          </p:cNvSpPr>
          <p:nvPr>
            <p:ph type="title"/>
          </p:nvPr>
        </p:nvSpPr>
        <p:spPr>
          <a:xfrm>
            <a:off x="431800" y="173800"/>
            <a:ext cx="85398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The Process/Application Layer Protocols</a:t>
            </a: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None/>
            </a:pP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SzPts val="4800"/>
              <a:buNone/>
            </a:pPr>
            <a:endParaRPr sz="3400">
              <a:solidFill>
                <a:srgbClr val="741B47"/>
              </a:solidFill>
              <a:latin typeface="Raleway Medium"/>
              <a:ea typeface="Raleway Medium"/>
              <a:cs typeface="Raleway Medium"/>
              <a:sym typeface="Raleway Medium"/>
            </a:endParaRPr>
          </a:p>
        </p:txBody>
      </p:sp>
      <p:sp>
        <p:nvSpPr>
          <p:cNvPr id="443" name="Google Shape;443;p24"/>
          <p:cNvSpPr txBox="1"/>
          <p:nvPr/>
        </p:nvSpPr>
        <p:spPr>
          <a:xfrm>
            <a:off x="267000" y="691725"/>
            <a:ext cx="8838900" cy="44517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2200" b="1">
                <a:latin typeface="Raleway"/>
                <a:ea typeface="Raleway"/>
                <a:cs typeface="Raleway"/>
                <a:sym typeface="Raleway"/>
              </a:rPr>
              <a:t>MGCP (Multimedia) (TCP 2427/2727):</a:t>
            </a:r>
            <a:r>
              <a:rPr lang="tr-TR" sz="2200">
                <a:latin typeface="Raleway"/>
                <a:ea typeface="Raleway"/>
                <a:cs typeface="Raleway"/>
                <a:sym typeface="Raleway"/>
              </a:rPr>
              <a:t> Media Gateway Control Protocol is a standard protocol for handling the signaling and session management needed during a multimedia conference. </a:t>
            </a: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0" lvl="0" indent="0" algn="l" rtl="0">
              <a:spcBef>
                <a:spcPts val="0"/>
              </a:spcBef>
              <a:spcAft>
                <a:spcPts val="0"/>
              </a:spcAft>
              <a:buNone/>
            </a:pPr>
            <a:r>
              <a:rPr lang="tr-TR" sz="2200" b="1">
                <a:latin typeface="Raleway"/>
                <a:ea typeface="Raleway"/>
                <a:cs typeface="Raleway"/>
                <a:sym typeface="Raleway"/>
              </a:rPr>
              <a:t>H.323 (Video) (TCP 1720):</a:t>
            </a:r>
            <a:r>
              <a:rPr lang="tr-TR" sz="2200">
                <a:latin typeface="Raleway"/>
                <a:ea typeface="Raleway"/>
                <a:cs typeface="Raleway"/>
                <a:sym typeface="Raleway"/>
              </a:rPr>
              <a:t> H.323 is a protocol that provides a standard for video on an IP network that defines how real-time audio, video, and data information is transmitted.</a:t>
            </a:r>
            <a:endParaRPr sz="2200">
              <a:latin typeface="Raleway"/>
              <a:ea typeface="Raleway"/>
              <a:cs typeface="Raleway"/>
              <a:sym typeface="Raleway"/>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Shape 447"/>
        <p:cNvGrpSpPr/>
        <p:nvPr/>
      </p:nvGrpSpPr>
      <p:grpSpPr>
        <a:xfrm>
          <a:off x="0" y="0"/>
          <a:ext cx="0" cy="0"/>
          <a:chOff x="0" y="0"/>
          <a:chExt cx="0" cy="0"/>
        </a:xfrm>
      </p:grpSpPr>
      <p:sp>
        <p:nvSpPr>
          <p:cNvPr id="448" name="Google Shape;448;p25"/>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39</a:t>
            </a:fld>
            <a:endParaRPr/>
          </a:p>
        </p:txBody>
      </p:sp>
      <p:sp>
        <p:nvSpPr>
          <p:cNvPr id="449" name="Google Shape;449;p25"/>
          <p:cNvSpPr txBox="1">
            <a:spLocks noGrp="1"/>
          </p:cNvSpPr>
          <p:nvPr>
            <p:ph type="title"/>
          </p:nvPr>
        </p:nvSpPr>
        <p:spPr>
          <a:xfrm>
            <a:off x="431800" y="173800"/>
            <a:ext cx="85398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The Process/Application Layer Protocols</a:t>
            </a: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None/>
            </a:pP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SzPts val="4800"/>
              <a:buNone/>
            </a:pPr>
            <a:endParaRPr sz="3400">
              <a:solidFill>
                <a:srgbClr val="741B47"/>
              </a:solidFill>
              <a:latin typeface="Raleway Medium"/>
              <a:ea typeface="Raleway Medium"/>
              <a:cs typeface="Raleway Medium"/>
              <a:sym typeface="Raleway Medium"/>
            </a:endParaRPr>
          </a:p>
        </p:txBody>
      </p:sp>
      <p:sp>
        <p:nvSpPr>
          <p:cNvPr id="450" name="Google Shape;450;p25"/>
          <p:cNvSpPr txBox="1"/>
          <p:nvPr/>
        </p:nvSpPr>
        <p:spPr>
          <a:xfrm>
            <a:off x="267000" y="691725"/>
            <a:ext cx="8838900" cy="445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2200" b="1">
                <a:latin typeface="Raleway"/>
                <a:ea typeface="Raleway"/>
                <a:cs typeface="Raleway"/>
                <a:sym typeface="Raleway"/>
              </a:rPr>
              <a:t>SNMP (UDP 161/TCP 25):</a:t>
            </a:r>
            <a:r>
              <a:rPr lang="tr-TR" sz="2200">
                <a:latin typeface="Raleway"/>
                <a:ea typeface="Raleway"/>
                <a:cs typeface="Raleway"/>
                <a:sym typeface="Raleway"/>
              </a:rPr>
              <a:t> Simple Network Management Protocol collects and manipulates valuable network information. It gathers data by polling the devices on the network from a management station at fixed or random intervals, requiring them to disclose certain information. This protocol can also stand as a watchdog over the network, quickly notifying managers of any sudden turn of events. Besides, SNMP can help simplify the process of setting up a network as well as the administration of your entire internetwork.</a:t>
            </a:r>
            <a:endParaRPr sz="22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1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4</a:t>
            </a:fld>
            <a:endParaRPr/>
          </a:p>
        </p:txBody>
      </p:sp>
      <p:sp>
        <p:nvSpPr>
          <p:cNvPr id="346" name="Google Shape;346;p11"/>
          <p:cNvSpPr txBox="1">
            <a:spLocks noGrp="1"/>
          </p:cNvSpPr>
          <p:nvPr>
            <p:ph type="title"/>
          </p:nvPr>
        </p:nvSpPr>
        <p:spPr>
          <a:xfrm>
            <a:off x="431725" y="503481"/>
            <a:ext cx="82173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4800"/>
              <a:buNone/>
            </a:pPr>
            <a:r>
              <a:rPr lang="tr-TR" sz="3400" dirty="0">
                <a:solidFill>
                  <a:srgbClr val="741B47"/>
                </a:solidFill>
                <a:latin typeface="Raleway Medium"/>
                <a:ea typeface="Raleway Medium"/>
                <a:cs typeface="Raleway Medium"/>
                <a:sym typeface="Raleway Medium"/>
              </a:rPr>
              <a:t>A </a:t>
            </a:r>
            <a:r>
              <a:rPr lang="tr-TR" sz="3400" dirty="0" err="1">
                <a:solidFill>
                  <a:srgbClr val="741B47"/>
                </a:solidFill>
                <a:latin typeface="Raleway Medium"/>
                <a:ea typeface="Raleway Medium"/>
                <a:cs typeface="Raleway Medium"/>
                <a:sym typeface="Raleway Medium"/>
              </a:rPr>
              <a:t>Brief</a:t>
            </a:r>
            <a:r>
              <a:rPr lang="tr-TR" sz="3400" dirty="0">
                <a:solidFill>
                  <a:srgbClr val="741B47"/>
                </a:solidFill>
                <a:latin typeface="Raleway Medium"/>
                <a:ea typeface="Raleway Medium"/>
                <a:cs typeface="Raleway Medium"/>
                <a:sym typeface="Raleway Medium"/>
              </a:rPr>
              <a:t> </a:t>
            </a:r>
            <a:r>
              <a:rPr lang="tr-TR" sz="3400" dirty="0" err="1">
                <a:solidFill>
                  <a:srgbClr val="741B47"/>
                </a:solidFill>
                <a:latin typeface="Raleway Medium"/>
                <a:ea typeface="Raleway Medium"/>
                <a:cs typeface="Raleway Medium"/>
                <a:sym typeface="Raleway Medium"/>
              </a:rPr>
              <a:t>History</a:t>
            </a:r>
            <a:r>
              <a:rPr lang="tr-TR" sz="3400" dirty="0">
                <a:solidFill>
                  <a:srgbClr val="741B47"/>
                </a:solidFill>
                <a:latin typeface="Raleway Medium"/>
                <a:ea typeface="Raleway Medium"/>
                <a:cs typeface="Raleway Medium"/>
                <a:sym typeface="Raleway Medium"/>
              </a:rPr>
              <a:t> of TCP/IP</a:t>
            </a:r>
            <a:endParaRPr sz="3400" dirty="0">
              <a:solidFill>
                <a:srgbClr val="741B47"/>
              </a:solidFill>
              <a:latin typeface="Raleway Medium"/>
              <a:ea typeface="Raleway Medium"/>
              <a:cs typeface="Raleway Medium"/>
              <a:sym typeface="Raleway Medium"/>
            </a:endParaRPr>
          </a:p>
        </p:txBody>
      </p:sp>
      <p:sp>
        <p:nvSpPr>
          <p:cNvPr id="347" name="Google Shape;347;p11"/>
          <p:cNvSpPr txBox="1"/>
          <p:nvPr/>
        </p:nvSpPr>
        <p:spPr>
          <a:xfrm>
            <a:off x="235450" y="1226680"/>
            <a:ext cx="8610000" cy="19386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aleway"/>
              <a:buChar char="●"/>
            </a:pPr>
            <a:r>
              <a:rPr lang="tr-TR" sz="2200" dirty="0">
                <a:latin typeface="Raleway"/>
                <a:ea typeface="Raleway"/>
                <a:cs typeface="Raleway"/>
                <a:sym typeface="Raleway"/>
              </a:rPr>
              <a:t>TCP/IP </a:t>
            </a:r>
            <a:r>
              <a:rPr lang="tr-TR" sz="1800" i="1" dirty="0">
                <a:latin typeface="Raleway"/>
                <a:ea typeface="Raleway"/>
                <a:cs typeface="Raleway"/>
                <a:sym typeface="Raleway"/>
              </a:rPr>
              <a:t>(</a:t>
            </a:r>
            <a:r>
              <a:rPr lang="tr-TR" sz="1800" i="1" dirty="0" err="1">
                <a:latin typeface="Raleway"/>
                <a:ea typeface="Raleway"/>
                <a:cs typeface="Raleway"/>
                <a:sym typeface="Raleway"/>
              </a:rPr>
              <a:t>Transmission</a:t>
            </a:r>
            <a:r>
              <a:rPr lang="tr-TR" sz="1800" i="1" dirty="0">
                <a:latin typeface="Raleway"/>
                <a:ea typeface="Raleway"/>
                <a:cs typeface="Raleway"/>
                <a:sym typeface="Raleway"/>
              </a:rPr>
              <a:t> Control Protocol/Internet Protocol)</a:t>
            </a:r>
            <a:r>
              <a:rPr lang="tr-TR" sz="2200" dirty="0">
                <a:latin typeface="Raleway"/>
                <a:ea typeface="Raleway"/>
                <a:cs typeface="Raleway"/>
                <a:sym typeface="Raleway"/>
              </a:rPr>
              <a:t> is a set of network </a:t>
            </a:r>
            <a:r>
              <a:rPr lang="tr-TR" sz="2200" dirty="0" err="1">
                <a:latin typeface="Raleway"/>
                <a:ea typeface="Raleway"/>
                <a:cs typeface="Raleway"/>
                <a:sym typeface="Raleway"/>
              </a:rPr>
              <a:t>protocols</a:t>
            </a:r>
            <a:r>
              <a:rPr lang="tr-TR" sz="2200" dirty="0">
                <a:latin typeface="Raleway"/>
                <a:ea typeface="Raleway"/>
                <a:cs typeface="Raleway"/>
                <a:sym typeface="Raleway"/>
              </a:rPr>
              <a:t> </a:t>
            </a:r>
            <a:r>
              <a:rPr lang="tr-TR" sz="2200" i="1" dirty="0">
                <a:latin typeface="Raleway"/>
                <a:ea typeface="Raleway"/>
                <a:cs typeface="Raleway"/>
                <a:sym typeface="Raleway"/>
              </a:rPr>
              <a:t>(Protocol Suite)</a:t>
            </a:r>
            <a:r>
              <a:rPr lang="tr-TR" sz="2200" dirty="0">
                <a:latin typeface="Raleway"/>
                <a:ea typeface="Raleway"/>
                <a:cs typeface="Raleway"/>
                <a:sym typeface="Raleway"/>
              </a:rPr>
              <a:t> </a:t>
            </a:r>
            <a:r>
              <a:rPr lang="tr-TR" sz="2200" dirty="0" err="1">
                <a:latin typeface="Raleway"/>
                <a:ea typeface="Raleway"/>
                <a:cs typeface="Raleway"/>
                <a:sym typeface="Raleway"/>
              </a:rPr>
              <a:t>that</a:t>
            </a:r>
            <a:r>
              <a:rPr lang="tr-TR" sz="2200" dirty="0">
                <a:latin typeface="Raleway"/>
                <a:ea typeface="Raleway"/>
                <a:cs typeface="Raleway"/>
                <a:sym typeface="Raleway"/>
              </a:rPr>
              <a:t> </a:t>
            </a:r>
            <a:r>
              <a:rPr lang="tr-TR" sz="2200" dirty="0" err="1">
                <a:latin typeface="Raleway"/>
                <a:ea typeface="Raleway"/>
                <a:cs typeface="Raleway"/>
                <a:sym typeface="Raleway"/>
              </a:rPr>
              <a:t>enable</a:t>
            </a:r>
            <a:r>
              <a:rPr lang="tr-TR" sz="2200" dirty="0">
                <a:latin typeface="Raleway"/>
                <a:ea typeface="Raleway"/>
                <a:cs typeface="Raleway"/>
                <a:sym typeface="Raleway"/>
              </a:rPr>
              <a:t> </a:t>
            </a:r>
            <a:r>
              <a:rPr lang="tr-TR" sz="2200" dirty="0" err="1">
                <a:latin typeface="Raleway"/>
                <a:ea typeface="Raleway"/>
                <a:cs typeface="Raleway"/>
                <a:sym typeface="Raleway"/>
              </a:rPr>
              <a:t>communication</a:t>
            </a:r>
            <a:r>
              <a:rPr lang="tr-TR" sz="2200" dirty="0">
                <a:latin typeface="Raleway"/>
                <a:ea typeface="Raleway"/>
                <a:cs typeface="Raleway"/>
                <a:sym typeface="Raleway"/>
              </a:rPr>
              <a:t> </a:t>
            </a:r>
            <a:r>
              <a:rPr lang="tr-TR" sz="2200" dirty="0" err="1">
                <a:latin typeface="Raleway"/>
                <a:ea typeface="Raleway"/>
                <a:cs typeface="Raleway"/>
                <a:sym typeface="Raleway"/>
              </a:rPr>
              <a:t>between</a:t>
            </a:r>
            <a:r>
              <a:rPr lang="tr-TR" sz="2200" dirty="0">
                <a:latin typeface="Raleway"/>
                <a:ea typeface="Raleway"/>
                <a:cs typeface="Raleway"/>
                <a:sym typeface="Raleway"/>
              </a:rPr>
              <a:t> </a:t>
            </a:r>
            <a:r>
              <a:rPr lang="tr-TR" sz="2200" dirty="0" err="1">
                <a:latin typeface="Raleway"/>
                <a:ea typeface="Raleway"/>
                <a:cs typeface="Raleway"/>
                <a:sym typeface="Raleway"/>
              </a:rPr>
              <a:t>computers</a:t>
            </a:r>
            <a:endParaRPr sz="2200" dirty="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dirty="0">
                <a:latin typeface="Raleway"/>
                <a:ea typeface="Raleway"/>
                <a:cs typeface="Raleway"/>
                <a:sym typeface="Raleway"/>
              </a:rPr>
              <a:t>TCP </a:t>
            </a:r>
            <a:r>
              <a:rPr lang="tr-TR" sz="2200" dirty="0" err="1">
                <a:latin typeface="Raleway"/>
                <a:ea typeface="Raleway"/>
                <a:cs typeface="Raleway"/>
                <a:sym typeface="Raleway"/>
              </a:rPr>
              <a:t>first</a:t>
            </a:r>
            <a:r>
              <a:rPr lang="tr-TR" sz="2200" dirty="0">
                <a:latin typeface="Raleway"/>
                <a:ea typeface="Raleway"/>
                <a:cs typeface="Raleway"/>
                <a:sym typeface="Raleway"/>
              </a:rPr>
              <a:t> </a:t>
            </a:r>
            <a:r>
              <a:rPr lang="tr-TR" sz="2200" dirty="0" err="1">
                <a:latin typeface="Raleway"/>
                <a:ea typeface="Raleway"/>
                <a:cs typeface="Raleway"/>
                <a:sym typeface="Raleway"/>
              </a:rPr>
              <a:t>came</a:t>
            </a:r>
            <a:r>
              <a:rPr lang="tr-TR" sz="2200" dirty="0">
                <a:latin typeface="Raleway"/>
                <a:ea typeface="Raleway"/>
                <a:cs typeface="Raleway"/>
                <a:sym typeface="Raleway"/>
              </a:rPr>
              <a:t> on </a:t>
            </a:r>
            <a:r>
              <a:rPr lang="tr-TR" sz="2200" dirty="0" err="1">
                <a:latin typeface="Raleway"/>
                <a:ea typeface="Raleway"/>
                <a:cs typeface="Raleway"/>
                <a:sym typeface="Raleway"/>
              </a:rPr>
              <a:t>the</a:t>
            </a:r>
            <a:r>
              <a:rPr lang="tr-TR" sz="2200" dirty="0">
                <a:latin typeface="Raleway"/>
                <a:ea typeface="Raleway"/>
                <a:cs typeface="Raleway"/>
                <a:sym typeface="Raleway"/>
              </a:rPr>
              <a:t> </a:t>
            </a:r>
            <a:r>
              <a:rPr lang="tr-TR" sz="2200" dirty="0" err="1">
                <a:latin typeface="Raleway"/>
                <a:ea typeface="Raleway"/>
                <a:cs typeface="Raleway"/>
                <a:sym typeface="Raleway"/>
              </a:rPr>
              <a:t>scene</a:t>
            </a:r>
            <a:r>
              <a:rPr lang="tr-TR" sz="2200" dirty="0">
                <a:latin typeface="Raleway"/>
                <a:ea typeface="Raleway"/>
                <a:cs typeface="Raleway"/>
                <a:sym typeface="Raleway"/>
              </a:rPr>
              <a:t> in 1974</a:t>
            </a:r>
            <a:endParaRPr sz="2200" dirty="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dirty="0" err="1">
                <a:latin typeface="Raleway"/>
                <a:ea typeface="Raleway"/>
                <a:cs typeface="Raleway"/>
                <a:sym typeface="Raleway"/>
              </a:rPr>
              <a:t>Divided</a:t>
            </a:r>
            <a:r>
              <a:rPr lang="tr-TR" sz="2200" dirty="0">
                <a:latin typeface="Raleway"/>
                <a:ea typeface="Raleway"/>
                <a:cs typeface="Raleway"/>
                <a:sym typeface="Raleway"/>
              </a:rPr>
              <a:t> </a:t>
            </a:r>
            <a:r>
              <a:rPr lang="tr-TR" sz="2200" dirty="0" err="1">
                <a:latin typeface="Raleway"/>
                <a:ea typeface="Raleway"/>
                <a:cs typeface="Raleway"/>
                <a:sym typeface="Raleway"/>
              </a:rPr>
              <a:t>into</a:t>
            </a:r>
            <a:r>
              <a:rPr lang="tr-TR" sz="2200" dirty="0">
                <a:latin typeface="Raleway"/>
                <a:ea typeface="Raleway"/>
                <a:cs typeface="Raleway"/>
                <a:sym typeface="Raleway"/>
              </a:rPr>
              <a:t> two </a:t>
            </a:r>
            <a:r>
              <a:rPr lang="tr-TR" sz="2200" dirty="0" err="1">
                <a:latin typeface="Raleway"/>
                <a:ea typeface="Raleway"/>
                <a:cs typeface="Raleway"/>
                <a:sym typeface="Raleway"/>
              </a:rPr>
              <a:t>distinct</a:t>
            </a:r>
            <a:r>
              <a:rPr lang="tr-TR" sz="2200" dirty="0">
                <a:latin typeface="Raleway"/>
                <a:ea typeface="Raleway"/>
                <a:cs typeface="Raleway"/>
                <a:sym typeface="Raleway"/>
              </a:rPr>
              <a:t> </a:t>
            </a:r>
            <a:r>
              <a:rPr lang="tr-TR" sz="2200" dirty="0" err="1">
                <a:latin typeface="Raleway"/>
                <a:ea typeface="Raleway"/>
                <a:cs typeface="Raleway"/>
                <a:sym typeface="Raleway"/>
              </a:rPr>
              <a:t>protocols</a:t>
            </a:r>
            <a:r>
              <a:rPr lang="tr-TR" sz="2200" dirty="0">
                <a:latin typeface="Raleway"/>
                <a:ea typeface="Raleway"/>
                <a:cs typeface="Raleway"/>
                <a:sym typeface="Raleway"/>
              </a:rPr>
              <a:t>, TCP </a:t>
            </a:r>
            <a:r>
              <a:rPr lang="tr-TR" sz="2200" dirty="0" err="1">
                <a:latin typeface="Raleway"/>
                <a:ea typeface="Raleway"/>
                <a:cs typeface="Raleway"/>
                <a:sym typeface="Raleway"/>
              </a:rPr>
              <a:t>and</a:t>
            </a:r>
            <a:r>
              <a:rPr lang="tr-TR" sz="2200" dirty="0">
                <a:latin typeface="Raleway"/>
                <a:ea typeface="Raleway"/>
                <a:cs typeface="Raleway"/>
                <a:sym typeface="Raleway"/>
              </a:rPr>
              <a:t> IP in 1978</a:t>
            </a:r>
            <a:endParaRPr sz="2200" dirty="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dirty="0" err="1">
                <a:latin typeface="Raleway"/>
                <a:ea typeface="Raleway"/>
                <a:cs typeface="Raleway"/>
                <a:sym typeface="Raleway"/>
              </a:rPr>
              <a:t>Became</a:t>
            </a:r>
            <a:r>
              <a:rPr lang="tr-TR" sz="2200" dirty="0">
                <a:latin typeface="Raleway"/>
                <a:ea typeface="Raleway"/>
                <a:cs typeface="Raleway"/>
                <a:sym typeface="Raleway"/>
              </a:rPr>
              <a:t> </a:t>
            </a:r>
            <a:r>
              <a:rPr lang="tr-TR" sz="2200" dirty="0" err="1">
                <a:latin typeface="Raleway"/>
                <a:ea typeface="Raleway"/>
                <a:cs typeface="Raleway"/>
                <a:sym typeface="Raleway"/>
              </a:rPr>
              <a:t>the</a:t>
            </a:r>
            <a:r>
              <a:rPr lang="tr-TR" sz="2200" dirty="0">
                <a:latin typeface="Raleway"/>
                <a:ea typeface="Raleway"/>
                <a:cs typeface="Raleway"/>
                <a:sym typeface="Raleway"/>
              </a:rPr>
              <a:t> </a:t>
            </a:r>
            <a:r>
              <a:rPr lang="tr-TR" sz="2200" dirty="0" err="1">
                <a:latin typeface="Raleway"/>
                <a:ea typeface="Raleway"/>
                <a:cs typeface="Raleway"/>
                <a:sym typeface="Raleway"/>
              </a:rPr>
              <a:t>officials</a:t>
            </a:r>
            <a:r>
              <a:rPr lang="tr-TR" sz="2200" dirty="0">
                <a:latin typeface="Raleway"/>
                <a:ea typeface="Raleway"/>
                <a:cs typeface="Raleway"/>
                <a:sym typeface="Raleway"/>
              </a:rPr>
              <a:t> </a:t>
            </a:r>
            <a:r>
              <a:rPr lang="tr-TR" sz="2200" dirty="0" err="1">
                <a:latin typeface="Raleway"/>
                <a:ea typeface="Raleway"/>
                <a:cs typeface="Raleway"/>
                <a:sym typeface="Raleway"/>
              </a:rPr>
              <a:t>means</a:t>
            </a:r>
            <a:r>
              <a:rPr lang="tr-TR" sz="2200" dirty="0">
                <a:latin typeface="Raleway"/>
                <a:ea typeface="Raleway"/>
                <a:cs typeface="Raleway"/>
                <a:sym typeface="Raleway"/>
              </a:rPr>
              <a:t> of data transport </a:t>
            </a:r>
            <a:r>
              <a:rPr lang="tr-TR" sz="2200" dirty="0" err="1">
                <a:latin typeface="Raleway"/>
                <a:ea typeface="Raleway"/>
                <a:cs typeface="Raleway"/>
                <a:sym typeface="Raleway"/>
              </a:rPr>
              <a:t>for</a:t>
            </a:r>
            <a:r>
              <a:rPr lang="tr-TR" sz="2200" dirty="0">
                <a:latin typeface="Raleway"/>
                <a:ea typeface="Raleway"/>
                <a:cs typeface="Raleway"/>
                <a:sym typeface="Raleway"/>
              </a:rPr>
              <a:t> </a:t>
            </a:r>
            <a:r>
              <a:rPr lang="tr-TR" sz="2200" dirty="0" err="1">
                <a:latin typeface="Raleway"/>
                <a:ea typeface="Raleway"/>
                <a:cs typeface="Raleway"/>
                <a:sym typeface="Raleway"/>
              </a:rPr>
              <a:t>ARPANet</a:t>
            </a:r>
            <a:r>
              <a:rPr lang="tr-TR" sz="2200" dirty="0">
                <a:latin typeface="Raleway"/>
                <a:ea typeface="Raleway"/>
                <a:cs typeface="Raleway"/>
                <a:sym typeface="Raleway"/>
              </a:rPr>
              <a:t> in 1983</a:t>
            </a:r>
            <a:endParaRPr sz="2200" dirty="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dirty="0" err="1">
                <a:latin typeface="Raleway"/>
                <a:ea typeface="Raleway"/>
                <a:cs typeface="Raleway"/>
                <a:sym typeface="Raleway"/>
              </a:rPr>
              <a:t>Mostly</a:t>
            </a:r>
            <a:r>
              <a:rPr lang="tr-TR" sz="2200" dirty="0">
                <a:latin typeface="Raleway"/>
                <a:ea typeface="Raleway"/>
                <a:cs typeface="Raleway"/>
                <a:sym typeface="Raleway"/>
              </a:rPr>
              <a:t> </a:t>
            </a:r>
            <a:r>
              <a:rPr lang="tr-TR" sz="2200" dirty="0" err="1">
                <a:latin typeface="Raleway"/>
                <a:ea typeface="Raleway"/>
                <a:cs typeface="Raleway"/>
                <a:sym typeface="Raleway"/>
              </a:rPr>
              <a:t>developed</a:t>
            </a:r>
            <a:r>
              <a:rPr lang="tr-TR" sz="2200" dirty="0">
                <a:latin typeface="Raleway"/>
                <a:ea typeface="Raleway"/>
                <a:cs typeface="Raleway"/>
                <a:sym typeface="Raleway"/>
              </a:rPr>
              <a:t> in UC Berkeley </a:t>
            </a:r>
            <a:r>
              <a:rPr lang="tr-TR" sz="2200" dirty="0" err="1">
                <a:latin typeface="Raleway"/>
                <a:ea typeface="Raleway"/>
                <a:cs typeface="Raleway"/>
                <a:sym typeface="Raleway"/>
              </a:rPr>
              <a:t>simultaneously</a:t>
            </a:r>
            <a:r>
              <a:rPr lang="tr-TR" sz="2200" dirty="0">
                <a:latin typeface="Raleway"/>
                <a:ea typeface="Raleway"/>
                <a:cs typeface="Raleway"/>
                <a:sym typeface="Raleway"/>
              </a:rPr>
              <a:t> </a:t>
            </a:r>
            <a:r>
              <a:rPr lang="tr-TR" sz="2200" dirty="0" err="1">
                <a:latin typeface="Raleway"/>
                <a:ea typeface="Raleway"/>
                <a:cs typeface="Raleway"/>
                <a:sym typeface="Raleway"/>
              </a:rPr>
              <a:t>with</a:t>
            </a:r>
            <a:r>
              <a:rPr lang="tr-TR" sz="2200" dirty="0">
                <a:latin typeface="Raleway"/>
                <a:ea typeface="Raleway"/>
                <a:cs typeface="Raleway"/>
                <a:sym typeface="Raleway"/>
              </a:rPr>
              <a:t> Berkeley </a:t>
            </a:r>
            <a:r>
              <a:rPr lang="tr-TR" sz="2200" dirty="0" err="1">
                <a:latin typeface="Raleway"/>
                <a:ea typeface="Raleway"/>
                <a:cs typeface="Raleway"/>
                <a:sym typeface="Raleway"/>
              </a:rPr>
              <a:t>version</a:t>
            </a:r>
            <a:r>
              <a:rPr lang="tr-TR" sz="2200" dirty="0">
                <a:latin typeface="Raleway"/>
                <a:ea typeface="Raleway"/>
                <a:cs typeface="Raleway"/>
                <a:sym typeface="Raleway"/>
              </a:rPr>
              <a:t> of UNIX (BSD)</a:t>
            </a:r>
            <a:endParaRPr sz="2200" dirty="0">
              <a:latin typeface="Raleway"/>
              <a:ea typeface="Raleway"/>
              <a:cs typeface="Raleway"/>
              <a:sym typeface="Raleway"/>
            </a:endParaRPr>
          </a:p>
          <a:p>
            <a:pPr marL="457200" lvl="0" indent="0" algn="l" rtl="0">
              <a:spcBef>
                <a:spcPts val="0"/>
              </a:spcBef>
              <a:spcAft>
                <a:spcPts val="0"/>
              </a:spcAft>
              <a:buNone/>
            </a:pPr>
            <a:endParaRPr sz="2200" dirty="0">
              <a:latin typeface="Raleway"/>
              <a:ea typeface="Raleway"/>
              <a:cs typeface="Raleway"/>
              <a:sym typeface="Raleway"/>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Shape 454"/>
        <p:cNvGrpSpPr/>
        <p:nvPr/>
      </p:nvGrpSpPr>
      <p:grpSpPr>
        <a:xfrm>
          <a:off x="0" y="0"/>
          <a:ext cx="0" cy="0"/>
          <a:chOff x="0" y="0"/>
          <a:chExt cx="0" cy="0"/>
        </a:xfrm>
      </p:grpSpPr>
      <p:sp>
        <p:nvSpPr>
          <p:cNvPr id="455" name="Google Shape;455;p26"/>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40</a:t>
            </a:fld>
            <a:endParaRPr/>
          </a:p>
        </p:txBody>
      </p:sp>
      <p:sp>
        <p:nvSpPr>
          <p:cNvPr id="456" name="Google Shape;456;p26"/>
          <p:cNvSpPr txBox="1">
            <a:spLocks noGrp="1"/>
          </p:cNvSpPr>
          <p:nvPr>
            <p:ph type="title"/>
          </p:nvPr>
        </p:nvSpPr>
        <p:spPr>
          <a:xfrm>
            <a:off x="431800" y="173800"/>
            <a:ext cx="85398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The Process/Application Layer Protocols</a:t>
            </a: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None/>
            </a:pP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SzPts val="4800"/>
              <a:buNone/>
            </a:pPr>
            <a:endParaRPr sz="3400">
              <a:solidFill>
                <a:srgbClr val="741B47"/>
              </a:solidFill>
              <a:latin typeface="Raleway Medium"/>
              <a:ea typeface="Raleway Medium"/>
              <a:cs typeface="Raleway Medium"/>
              <a:sym typeface="Raleway Medium"/>
            </a:endParaRPr>
          </a:p>
        </p:txBody>
      </p:sp>
      <p:sp>
        <p:nvSpPr>
          <p:cNvPr id="457" name="Google Shape;457;p26"/>
          <p:cNvSpPr txBox="1"/>
          <p:nvPr/>
        </p:nvSpPr>
        <p:spPr>
          <a:xfrm>
            <a:off x="267000" y="691725"/>
            <a:ext cx="8838900" cy="445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2200" b="1">
                <a:latin typeface="Raleway"/>
                <a:ea typeface="Raleway"/>
                <a:cs typeface="Raleway"/>
                <a:sym typeface="Raleway"/>
              </a:rPr>
              <a:t>HTTP (TCP 80):</a:t>
            </a:r>
            <a:r>
              <a:rPr lang="tr-TR" sz="2200">
                <a:latin typeface="Raleway"/>
                <a:ea typeface="Raleway"/>
                <a:cs typeface="Raleway"/>
                <a:sym typeface="Raleway"/>
              </a:rPr>
              <a:t> Hypertext Transfer Protocol is used to manage communications between web browsers and web servers.</a:t>
            </a: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0" lvl="0" indent="0" algn="l" rtl="0">
              <a:spcBef>
                <a:spcPts val="0"/>
              </a:spcBef>
              <a:spcAft>
                <a:spcPts val="0"/>
              </a:spcAft>
              <a:buNone/>
            </a:pPr>
            <a:r>
              <a:rPr lang="tr-TR" sz="2200" b="1">
                <a:latin typeface="Raleway"/>
                <a:ea typeface="Raleway"/>
                <a:cs typeface="Raleway"/>
                <a:sym typeface="Raleway"/>
              </a:rPr>
              <a:t>HTTPS (TCP 443):</a:t>
            </a:r>
            <a:r>
              <a:rPr lang="tr-TR" sz="2200">
                <a:latin typeface="Raleway"/>
                <a:ea typeface="Raleway"/>
                <a:cs typeface="Raleway"/>
                <a:sym typeface="Raleway"/>
              </a:rPr>
              <a:t> HTTP Secure uses the Secure Socket Layer (SSL). It is the secure version of the HTTP.</a:t>
            </a: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0" lvl="0" indent="0" algn="l" rtl="0">
              <a:spcBef>
                <a:spcPts val="0"/>
              </a:spcBef>
              <a:spcAft>
                <a:spcPts val="0"/>
              </a:spcAft>
              <a:buNone/>
            </a:pPr>
            <a:r>
              <a:rPr lang="tr-TR" sz="2200" b="1">
                <a:latin typeface="Raleway"/>
                <a:ea typeface="Raleway"/>
                <a:cs typeface="Raleway"/>
                <a:sym typeface="Raleway"/>
              </a:rPr>
              <a:t>NTP (UDP 123):</a:t>
            </a:r>
            <a:r>
              <a:rPr lang="tr-TR" sz="2200">
                <a:latin typeface="Raleway"/>
                <a:ea typeface="Raleway"/>
                <a:cs typeface="Raleway"/>
                <a:sym typeface="Raleway"/>
              </a:rPr>
              <a:t> Network Time Protocol is used to synchronize the clocks on our computer to one standard time source. This protocol works by synchronizing devices to ensure that all the computers on a given network agree on the time.</a:t>
            </a: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Shape 461"/>
        <p:cNvGrpSpPr/>
        <p:nvPr/>
      </p:nvGrpSpPr>
      <p:grpSpPr>
        <a:xfrm>
          <a:off x="0" y="0"/>
          <a:ext cx="0" cy="0"/>
          <a:chOff x="0" y="0"/>
          <a:chExt cx="0" cy="0"/>
        </a:xfrm>
      </p:grpSpPr>
      <p:sp>
        <p:nvSpPr>
          <p:cNvPr id="462" name="Google Shape;462;p27"/>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41</a:t>
            </a:fld>
            <a:endParaRPr/>
          </a:p>
        </p:txBody>
      </p:sp>
      <p:sp>
        <p:nvSpPr>
          <p:cNvPr id="463" name="Google Shape;463;p27"/>
          <p:cNvSpPr txBox="1">
            <a:spLocks noGrp="1"/>
          </p:cNvSpPr>
          <p:nvPr>
            <p:ph type="title"/>
          </p:nvPr>
        </p:nvSpPr>
        <p:spPr>
          <a:xfrm>
            <a:off x="431800" y="173800"/>
            <a:ext cx="85398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The Process/Application Layer Protocols</a:t>
            </a: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None/>
            </a:pP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SzPts val="4800"/>
              <a:buNone/>
            </a:pPr>
            <a:endParaRPr sz="3400">
              <a:solidFill>
                <a:srgbClr val="741B47"/>
              </a:solidFill>
              <a:latin typeface="Raleway Medium"/>
              <a:ea typeface="Raleway Medium"/>
              <a:cs typeface="Raleway Medium"/>
              <a:sym typeface="Raleway Medium"/>
            </a:endParaRPr>
          </a:p>
        </p:txBody>
      </p:sp>
      <p:sp>
        <p:nvSpPr>
          <p:cNvPr id="464" name="Google Shape;464;p27"/>
          <p:cNvSpPr txBox="1"/>
          <p:nvPr/>
        </p:nvSpPr>
        <p:spPr>
          <a:xfrm>
            <a:off x="267000" y="691725"/>
            <a:ext cx="8838900" cy="445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2200" b="1">
                <a:latin typeface="Raleway"/>
                <a:ea typeface="Raleway"/>
                <a:cs typeface="Raleway"/>
                <a:sym typeface="Raleway"/>
              </a:rPr>
              <a:t>LDAP (TCP 389):</a:t>
            </a:r>
            <a:r>
              <a:rPr lang="tr-TR" sz="2200">
                <a:latin typeface="Raleway"/>
                <a:ea typeface="Raleway"/>
                <a:cs typeface="Raleway"/>
                <a:sym typeface="Raleway"/>
              </a:rPr>
              <a:t> Lightweight Directory Access Protocol standardizes how you access directories.</a:t>
            </a: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0" lvl="0" indent="0" algn="l" rtl="0">
              <a:spcBef>
                <a:spcPts val="0"/>
              </a:spcBef>
              <a:spcAft>
                <a:spcPts val="0"/>
              </a:spcAft>
              <a:buNone/>
            </a:pPr>
            <a:r>
              <a:rPr lang="tr-TR" sz="2200" b="1">
                <a:latin typeface="Raleway"/>
                <a:ea typeface="Raleway"/>
                <a:cs typeface="Raleway"/>
                <a:sym typeface="Raleway"/>
              </a:rPr>
              <a:t>IGMP:</a:t>
            </a:r>
            <a:r>
              <a:rPr lang="tr-TR" sz="2200">
                <a:latin typeface="Raleway"/>
                <a:ea typeface="Raleway"/>
                <a:cs typeface="Raleway"/>
                <a:sym typeface="Raleway"/>
              </a:rPr>
              <a:t> Internet Group Management Protocol is the TCP/IP protocol used for managing IP multicast sessions. It accomplishes this by sending out unique IGMP messages over the network to reveal the multicast-group landscape and to find out which hosts belong to which multicast group. IGMP works at the Network layer and doesn’t use port numbers.</a:t>
            </a: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Shape 468"/>
        <p:cNvGrpSpPr/>
        <p:nvPr/>
      </p:nvGrpSpPr>
      <p:grpSpPr>
        <a:xfrm>
          <a:off x="0" y="0"/>
          <a:ext cx="0" cy="0"/>
          <a:chOff x="0" y="0"/>
          <a:chExt cx="0" cy="0"/>
        </a:xfrm>
      </p:grpSpPr>
      <p:sp>
        <p:nvSpPr>
          <p:cNvPr id="469" name="Google Shape;469;p28"/>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42</a:t>
            </a:fld>
            <a:endParaRPr/>
          </a:p>
        </p:txBody>
      </p:sp>
      <p:sp>
        <p:nvSpPr>
          <p:cNvPr id="470" name="Google Shape;470;p28"/>
          <p:cNvSpPr txBox="1">
            <a:spLocks noGrp="1"/>
          </p:cNvSpPr>
          <p:nvPr>
            <p:ph type="title"/>
          </p:nvPr>
        </p:nvSpPr>
        <p:spPr>
          <a:xfrm>
            <a:off x="431800" y="173800"/>
            <a:ext cx="85398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The Process/Application Layer Protocols</a:t>
            </a: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None/>
            </a:pP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SzPts val="4800"/>
              <a:buNone/>
            </a:pPr>
            <a:endParaRPr sz="3400">
              <a:solidFill>
                <a:srgbClr val="741B47"/>
              </a:solidFill>
              <a:latin typeface="Raleway Medium"/>
              <a:ea typeface="Raleway Medium"/>
              <a:cs typeface="Raleway Medium"/>
              <a:sym typeface="Raleway Medium"/>
            </a:endParaRPr>
          </a:p>
        </p:txBody>
      </p:sp>
      <p:sp>
        <p:nvSpPr>
          <p:cNvPr id="471" name="Google Shape;471;p28"/>
          <p:cNvSpPr txBox="1"/>
          <p:nvPr/>
        </p:nvSpPr>
        <p:spPr>
          <a:xfrm>
            <a:off x="267000" y="691725"/>
            <a:ext cx="8838900" cy="445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2200" b="1">
                <a:latin typeface="Raleway"/>
                <a:ea typeface="Raleway"/>
                <a:cs typeface="Raleway"/>
                <a:sym typeface="Raleway"/>
              </a:rPr>
              <a:t>DHCP (UDP 67/68):</a:t>
            </a:r>
            <a:r>
              <a:rPr lang="tr-TR" sz="2200">
                <a:latin typeface="Raleway"/>
                <a:ea typeface="Raleway"/>
                <a:cs typeface="Raleway"/>
                <a:sym typeface="Raleway"/>
              </a:rPr>
              <a:t> Dynamic Host Configuration Protocol assigns IP Address to hosts. It allows for easier administration and works well in small to very large network environments. Many types of hardware can be used as a DHCP Server, including a Cisco Router. There is a lot of information a DHCP server can provide to a host when the host is requesting an IP address from DHCP Server like</a:t>
            </a:r>
            <a:endParaRPr sz="2200">
              <a:latin typeface="Raleway"/>
              <a:ea typeface="Raleway"/>
              <a:cs typeface="Raleway"/>
              <a:sym typeface="Raleway"/>
            </a:endParaRPr>
          </a:p>
          <a:p>
            <a:pPr marL="0" lvl="0" indent="0" algn="l" rtl="0">
              <a:spcBef>
                <a:spcPts val="0"/>
              </a:spcBef>
              <a:spcAft>
                <a:spcPts val="0"/>
              </a:spcAft>
              <a:buNone/>
            </a:pPr>
            <a:endParaRPr sz="220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a:latin typeface="Raleway"/>
                <a:ea typeface="Raleway"/>
                <a:cs typeface="Raleway"/>
                <a:sym typeface="Raleway"/>
              </a:rPr>
              <a:t>IP Address</a:t>
            </a:r>
            <a:endParaRPr sz="220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a:latin typeface="Raleway"/>
                <a:ea typeface="Raleway"/>
                <a:cs typeface="Raleway"/>
                <a:sym typeface="Raleway"/>
              </a:rPr>
              <a:t>Subnet Mask</a:t>
            </a:r>
            <a:endParaRPr sz="220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a:latin typeface="Raleway"/>
                <a:ea typeface="Raleway"/>
                <a:cs typeface="Raleway"/>
                <a:sym typeface="Raleway"/>
              </a:rPr>
              <a:t>Domain Name</a:t>
            </a:r>
            <a:endParaRPr sz="220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a:latin typeface="Raleway"/>
                <a:ea typeface="Raleway"/>
                <a:cs typeface="Raleway"/>
                <a:sym typeface="Raleway"/>
              </a:rPr>
              <a:t>Default Gateways</a:t>
            </a:r>
            <a:endParaRPr sz="220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a:latin typeface="Raleway"/>
                <a:ea typeface="Raleway"/>
                <a:cs typeface="Raleway"/>
                <a:sym typeface="Raleway"/>
              </a:rPr>
              <a:t>DNS Server Address</a:t>
            </a:r>
            <a:endParaRPr sz="2200">
              <a:latin typeface="Raleway"/>
              <a:ea typeface="Raleway"/>
              <a:cs typeface="Raleway"/>
              <a:sym typeface="Raleway"/>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39"/>
          <p:cNvSpPr txBox="1">
            <a:spLocks noGrp="1"/>
          </p:cNvSpPr>
          <p:nvPr>
            <p:ph type="sldNum" idx="12"/>
          </p:nvPr>
        </p:nvSpPr>
        <p:spPr>
          <a:xfrm>
            <a:off x="8815825" y="4903875"/>
            <a:ext cx="290100" cy="201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43</a:t>
            </a:fld>
            <a:endParaRPr/>
          </a:p>
        </p:txBody>
      </p:sp>
      <p:grpSp>
        <p:nvGrpSpPr>
          <p:cNvPr id="561" name="Google Shape;561;p39"/>
          <p:cNvGrpSpPr/>
          <p:nvPr/>
        </p:nvGrpSpPr>
        <p:grpSpPr>
          <a:xfrm>
            <a:off x="5410301" y="719490"/>
            <a:ext cx="3356124" cy="3829046"/>
            <a:chOff x="2602525" y="317054"/>
            <a:chExt cx="4174283" cy="4762495"/>
          </a:xfrm>
        </p:grpSpPr>
        <p:sp>
          <p:nvSpPr>
            <p:cNvPr id="562" name="Google Shape;562;p39"/>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3" name="Google Shape;563;p39"/>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4" name="Google Shape;564;p39"/>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5" name="Google Shape;565;p39"/>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6" name="Google Shape;566;p39"/>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7" name="Google Shape;567;p39"/>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8" name="Google Shape;568;p39"/>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9" name="Google Shape;569;p39"/>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0" name="Google Shape;570;p39"/>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1" name="Google Shape;571;p39"/>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2" name="Google Shape;572;p39"/>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3" name="Google Shape;573;p39"/>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4" name="Google Shape;574;p39"/>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5" name="Google Shape;575;p39"/>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6" name="Google Shape;576;p39"/>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7" name="Google Shape;577;p39"/>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8" name="Google Shape;578;p39"/>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9" name="Google Shape;579;p39"/>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0" name="Google Shape;580;p39"/>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1" name="Google Shape;581;p39"/>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2" name="Google Shape;582;p39"/>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3" name="Google Shape;583;p39"/>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4" name="Google Shape;584;p39"/>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5" name="Google Shape;585;p39"/>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6" name="Google Shape;586;p39"/>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7" name="Google Shape;587;p39"/>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8" name="Google Shape;588;p39"/>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9" name="Google Shape;589;p39"/>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0" name="Google Shape;590;p39"/>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1" name="Google Shape;591;p39"/>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2" name="Google Shape;592;p39"/>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3" name="Google Shape;593;p39"/>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4" name="Google Shape;594;p39"/>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5" name="Google Shape;595;p39"/>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6" name="Google Shape;596;p39"/>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7" name="Google Shape;597;p39"/>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8" name="Google Shape;598;p39"/>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9" name="Google Shape;599;p39"/>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0" name="Google Shape;600;p39"/>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86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1" name="Google Shape;601;p39"/>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2" name="Google Shape;602;p39"/>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3" name="Google Shape;603;p39"/>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4" name="Google Shape;604;p39"/>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5" name="Google Shape;605;p39"/>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6" name="Google Shape;606;p39"/>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86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7" name="Google Shape;607;p39"/>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8" name="Google Shape;608;p39"/>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9" name="Google Shape;609;p39"/>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0" name="Google Shape;610;p39"/>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1" name="Google Shape;611;p39"/>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2" name="Google Shape;612;p39"/>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3" name="Google Shape;613;p39"/>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4" name="Google Shape;614;p39"/>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5" name="Google Shape;615;p39"/>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6" name="Google Shape;616;p39"/>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7" name="Google Shape;617;p39"/>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8" name="Google Shape;618;p39"/>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619" name="Google Shape;619;p39"/>
            <p:cNvGrpSpPr/>
            <p:nvPr/>
          </p:nvGrpSpPr>
          <p:grpSpPr>
            <a:xfrm>
              <a:off x="2941619" y="3895613"/>
              <a:ext cx="483621" cy="510995"/>
              <a:chOff x="4345944" y="4626313"/>
              <a:chExt cx="483621" cy="510995"/>
            </a:xfrm>
          </p:grpSpPr>
          <p:grpSp>
            <p:nvGrpSpPr>
              <p:cNvPr id="620" name="Google Shape;620;p39"/>
              <p:cNvGrpSpPr/>
              <p:nvPr/>
            </p:nvGrpSpPr>
            <p:grpSpPr>
              <a:xfrm>
                <a:off x="4345944" y="4852987"/>
                <a:ext cx="474200" cy="284321"/>
                <a:chOff x="4345944" y="4852987"/>
                <a:chExt cx="474200" cy="284321"/>
              </a:xfrm>
            </p:grpSpPr>
            <p:sp>
              <p:nvSpPr>
                <p:cNvPr id="621" name="Google Shape;621;p39"/>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2" name="Google Shape;622;p39"/>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3" name="Google Shape;623;p39"/>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624" name="Google Shape;624;p39"/>
                <p:cNvGrpSpPr/>
                <p:nvPr/>
              </p:nvGrpSpPr>
              <p:grpSpPr>
                <a:xfrm>
                  <a:off x="4457040" y="4985575"/>
                  <a:ext cx="133724" cy="77247"/>
                  <a:chOff x="4457040" y="4985575"/>
                  <a:chExt cx="133724" cy="77247"/>
                </a:xfrm>
              </p:grpSpPr>
              <p:sp>
                <p:nvSpPr>
                  <p:cNvPr id="625" name="Google Shape;625;p39"/>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6" name="Google Shape;626;p39"/>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627" name="Google Shape;627;p39"/>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8" name="Google Shape;628;p39"/>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9" name="Google Shape;629;p39"/>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0" name="Google Shape;630;p39"/>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1" name="Google Shape;631;p39"/>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2" name="Google Shape;632;p39"/>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3" name="Google Shape;633;p39"/>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4" name="Google Shape;634;p39"/>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5" name="Google Shape;635;p39"/>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6" name="Google Shape;636;p39"/>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7" name="Google Shape;637;p39"/>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8" name="Google Shape;638;p39"/>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9" name="Google Shape;639;p39"/>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0" name="Google Shape;640;p39"/>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1" name="Google Shape;641;p39"/>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2" name="Google Shape;642;p39"/>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3" name="Google Shape;643;p39"/>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4" name="Google Shape;644;p39"/>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5" name="Google Shape;645;p39"/>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6" name="Google Shape;646;p39"/>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7" name="Google Shape;647;p39"/>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8" name="Google Shape;648;p39"/>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9" name="Google Shape;649;p39"/>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0" name="Google Shape;650;p39"/>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1" name="Google Shape;651;p39"/>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2" name="Google Shape;652;p39"/>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3" name="Google Shape;653;p39"/>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4" name="Google Shape;654;p39"/>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5" name="Google Shape;655;p39"/>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6" name="Google Shape;656;p39"/>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7" name="Google Shape;657;p39"/>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8" name="Google Shape;658;p39"/>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9" name="Google Shape;659;p39"/>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0" name="Google Shape;660;p39"/>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1" name="Google Shape;661;p39"/>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2" name="Google Shape;662;p39"/>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3" name="Google Shape;663;p39"/>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4" name="Google Shape;664;p39"/>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5" name="Google Shape;665;p39"/>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6" name="Google Shape;666;p39"/>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7" name="Google Shape;667;p39"/>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8" name="Google Shape;668;p39"/>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9" name="Google Shape;669;p39"/>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0" name="Google Shape;670;p39"/>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1" name="Google Shape;671;p39"/>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2" name="Google Shape;672;p39"/>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3" name="Google Shape;673;p39"/>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4" name="Google Shape;674;p39"/>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5" name="Google Shape;675;p39"/>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6" name="Google Shape;676;p39"/>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7" name="Google Shape;677;p39"/>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8" name="Google Shape;678;p39"/>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9" name="Google Shape;679;p39"/>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0" name="Google Shape;680;p39"/>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1" name="Google Shape;681;p39"/>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2" name="Google Shape;682;p39"/>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3" name="Google Shape;683;p39"/>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4" name="Google Shape;684;p39"/>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5" name="Google Shape;685;p39"/>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6" name="Google Shape;686;p39"/>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7" name="Google Shape;687;p39"/>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8" name="Google Shape;688;p39"/>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9" name="Google Shape;689;p39"/>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0" name="Google Shape;690;p39"/>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691" name="Google Shape;691;p39"/>
              <p:cNvGrpSpPr/>
              <p:nvPr/>
            </p:nvGrpSpPr>
            <p:grpSpPr>
              <a:xfrm>
                <a:off x="4543079" y="4626313"/>
                <a:ext cx="286486" cy="386884"/>
                <a:chOff x="4543079" y="4626313"/>
                <a:chExt cx="286486" cy="386884"/>
              </a:xfrm>
            </p:grpSpPr>
            <p:grpSp>
              <p:nvGrpSpPr>
                <p:cNvPr id="692" name="Google Shape;692;p39"/>
                <p:cNvGrpSpPr/>
                <p:nvPr/>
              </p:nvGrpSpPr>
              <p:grpSpPr>
                <a:xfrm>
                  <a:off x="4543079" y="4626313"/>
                  <a:ext cx="286486" cy="386884"/>
                  <a:chOff x="4543079" y="4626313"/>
                  <a:chExt cx="286486" cy="386884"/>
                </a:xfrm>
              </p:grpSpPr>
              <p:sp>
                <p:nvSpPr>
                  <p:cNvPr id="693" name="Google Shape;693;p39"/>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4" name="Google Shape;694;p39"/>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5" name="Google Shape;695;p39"/>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6" name="Google Shape;696;p39"/>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7" name="Google Shape;697;p39"/>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698" name="Google Shape;698;p39"/>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9" name="Google Shape;699;p39"/>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0" name="Google Shape;700;p39"/>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sp>
          <p:nvSpPr>
            <p:cNvPr id="701" name="Google Shape;701;p39"/>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2" name="Google Shape;702;p39"/>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3" name="Google Shape;703;p39"/>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4" name="Google Shape;704;p39"/>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5" name="Google Shape;705;p39"/>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6" name="Google Shape;706;p39"/>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707" name="Google Shape;707;p39"/>
          <p:cNvSpPr txBox="1">
            <a:spLocks noGrp="1"/>
          </p:cNvSpPr>
          <p:nvPr>
            <p:ph type="ctrTitle" idx="4294967295"/>
          </p:nvPr>
        </p:nvSpPr>
        <p:spPr>
          <a:xfrm>
            <a:off x="685800" y="1202438"/>
            <a:ext cx="4343700" cy="8328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chemeClr val="accent2"/>
              </a:buClr>
              <a:buSzPts val="4800"/>
              <a:buFont typeface="Raleway SemiBold"/>
              <a:buNone/>
            </a:pPr>
            <a:r>
              <a:rPr lang="tr-TR" sz="7200" b="0" i="0" u="none" strike="noStrike" cap="none">
                <a:solidFill>
                  <a:srgbClr val="741B47"/>
                </a:solidFill>
                <a:latin typeface="Raleway SemiBold"/>
                <a:ea typeface="Raleway SemiBold"/>
                <a:cs typeface="Raleway SemiBold"/>
                <a:sym typeface="Raleway SemiBold"/>
              </a:rPr>
              <a:t>THANKS!</a:t>
            </a:r>
            <a:endParaRPr sz="7200" b="0" i="0" u="none" strike="noStrike" cap="none">
              <a:solidFill>
                <a:srgbClr val="741B47"/>
              </a:solidFill>
              <a:latin typeface="Raleway SemiBold"/>
              <a:ea typeface="Raleway SemiBold"/>
              <a:cs typeface="Raleway SemiBold"/>
              <a:sym typeface="Raleway SemiBold"/>
            </a:endParaRPr>
          </a:p>
        </p:txBody>
      </p:sp>
      <p:sp>
        <p:nvSpPr>
          <p:cNvPr id="708" name="Google Shape;708;p39"/>
          <p:cNvSpPr txBox="1">
            <a:spLocks noGrp="1"/>
          </p:cNvSpPr>
          <p:nvPr>
            <p:ph type="subTitle" idx="4294967295"/>
          </p:nvPr>
        </p:nvSpPr>
        <p:spPr>
          <a:xfrm>
            <a:off x="685800" y="2021059"/>
            <a:ext cx="4343700" cy="19200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600"/>
              </a:spcBef>
              <a:spcAft>
                <a:spcPts val="0"/>
              </a:spcAft>
              <a:buClr>
                <a:schemeClr val="accent1"/>
              </a:buClr>
              <a:buSzPts val="1800"/>
              <a:buFont typeface="Barlow Light"/>
              <a:buNone/>
            </a:pPr>
            <a:r>
              <a:rPr lang="tr-TR" sz="3600" b="1" i="0" u="none" strike="noStrike" cap="none">
                <a:solidFill>
                  <a:srgbClr val="000000"/>
                </a:solidFill>
                <a:latin typeface="Barlow"/>
                <a:ea typeface="Barlow"/>
                <a:cs typeface="Barlow"/>
                <a:sym typeface="Barlow"/>
              </a:rPr>
              <a:t>Any questions?</a:t>
            </a:r>
            <a:endParaRPr sz="3600" b="1" i="0" u="none" strike="noStrike" cap="none">
              <a:solidFill>
                <a:srgbClr val="000000"/>
              </a:solidFill>
              <a:latin typeface="Barlow"/>
              <a:ea typeface="Barlow"/>
              <a:cs typeface="Barlow"/>
              <a:sym typeface="Barlow"/>
            </a:endParaRPr>
          </a:p>
          <a:p>
            <a:pPr marL="0" marR="0" lvl="0" indent="0" algn="l" rtl="0">
              <a:lnSpc>
                <a:spcPct val="110000"/>
              </a:lnSpc>
              <a:spcBef>
                <a:spcPts val="600"/>
              </a:spcBef>
              <a:spcAft>
                <a:spcPts val="0"/>
              </a:spcAft>
              <a:buClr>
                <a:schemeClr val="dk1"/>
              </a:buClr>
              <a:buSzPts val="1100"/>
              <a:buFont typeface="Arial"/>
              <a:buNone/>
            </a:pPr>
            <a:r>
              <a:rPr lang="tr-TR" sz="2000" b="0" i="0" u="none" strike="noStrike" cap="none">
                <a:solidFill>
                  <a:schemeClr val="dk1"/>
                </a:solidFill>
                <a:latin typeface="Barlow Light"/>
                <a:ea typeface="Barlow Light"/>
                <a:cs typeface="Barlow Light"/>
                <a:sym typeface="Barlow Light"/>
              </a:rPr>
              <a:t>You can find me at: </a:t>
            </a:r>
            <a:endParaRPr sz="2000" b="0" i="0" u="none" strike="noStrike" cap="none">
              <a:solidFill>
                <a:schemeClr val="dk1"/>
              </a:solidFill>
              <a:latin typeface="Barlow Light"/>
              <a:ea typeface="Barlow Light"/>
              <a:cs typeface="Barlow Light"/>
              <a:sym typeface="Barlow Light"/>
            </a:endParaRPr>
          </a:p>
          <a:p>
            <a:pPr marL="457200" marR="0" lvl="0" indent="-342900" algn="l" rtl="0">
              <a:lnSpc>
                <a:spcPct val="110000"/>
              </a:lnSpc>
              <a:spcBef>
                <a:spcPts val="600"/>
              </a:spcBef>
              <a:spcAft>
                <a:spcPts val="0"/>
              </a:spcAft>
              <a:buClr>
                <a:srgbClr val="741B47"/>
              </a:buClr>
              <a:buSzPts val="1800"/>
              <a:buFont typeface="Barlow Light"/>
              <a:buChar char="▸"/>
            </a:pPr>
            <a:r>
              <a:rPr lang="tr-TR" sz="2000" b="0" i="0" u="none" strike="noStrike" cap="none">
                <a:solidFill>
                  <a:schemeClr val="dk1"/>
                </a:solidFill>
                <a:latin typeface="Barlow Light"/>
                <a:ea typeface="Barlow Light"/>
                <a:cs typeface="Barlow Light"/>
                <a:sym typeface="Barlow Light"/>
              </a:rPr>
              <a:t>@</a:t>
            </a:r>
            <a:r>
              <a:rPr lang="tr-TR"/>
              <a:t>David - Instructor</a:t>
            </a:r>
            <a:endParaRPr sz="2000" b="0" i="0" u="none" strike="noStrike" cap="none">
              <a:solidFill>
                <a:schemeClr val="dk1"/>
              </a:solidFill>
              <a:latin typeface="Barlow Light"/>
              <a:ea typeface="Barlow Light"/>
              <a:cs typeface="Barlow Light"/>
              <a:sym typeface="Barlow Light"/>
            </a:endParaRPr>
          </a:p>
          <a:p>
            <a:pPr marL="457200" marR="0" lvl="0" indent="-342900" algn="l" rtl="0">
              <a:lnSpc>
                <a:spcPct val="110000"/>
              </a:lnSpc>
              <a:spcBef>
                <a:spcPts val="0"/>
              </a:spcBef>
              <a:spcAft>
                <a:spcPts val="0"/>
              </a:spcAft>
              <a:buClr>
                <a:srgbClr val="741B47"/>
              </a:buClr>
              <a:buSzPts val="1800"/>
              <a:buFont typeface="Barlow Light"/>
              <a:buChar char="▸"/>
            </a:pPr>
            <a:r>
              <a:rPr lang="tr-TR"/>
              <a:t>david</a:t>
            </a:r>
            <a:r>
              <a:rPr lang="tr-TR" sz="2000" b="0" i="0" u="none" strike="noStrike" cap="none">
                <a:solidFill>
                  <a:schemeClr val="dk1"/>
                </a:solidFill>
                <a:latin typeface="Barlow Light"/>
                <a:ea typeface="Barlow Light"/>
                <a:cs typeface="Barlow Light"/>
                <a:sym typeface="Barlow Light"/>
              </a:rPr>
              <a:t>@clarusway.com</a:t>
            </a:r>
            <a:endParaRPr sz="2000" b="0" i="0" u="none" strike="noStrike" cap="none">
              <a:solidFill>
                <a:schemeClr val="dk1"/>
              </a:solidFill>
              <a:latin typeface="Barlow Light"/>
              <a:ea typeface="Barlow Light"/>
              <a:cs typeface="Barlow Light"/>
              <a:sym typeface="Barlow Light"/>
            </a:endParaRPr>
          </a:p>
        </p:txBody>
      </p:sp>
      <p:pic>
        <p:nvPicPr>
          <p:cNvPr id="709" name="Google Shape;709;p39"/>
          <p:cNvPicPr preferRelativeResize="0"/>
          <p:nvPr/>
        </p:nvPicPr>
        <p:blipFill rotWithShape="1">
          <a:blip r:embed="rId3">
            <a:alphaModFix/>
          </a:blip>
          <a:srcRect/>
          <a:stretch/>
        </p:blipFill>
        <p:spPr>
          <a:xfrm>
            <a:off x="4512147" y="623245"/>
            <a:ext cx="2361997" cy="258343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12"/>
          <p:cNvSpPr txBox="1">
            <a:spLocks noGrp="1"/>
          </p:cNvSpPr>
          <p:nvPr>
            <p:ph type="ctrTitle"/>
          </p:nvPr>
        </p:nvSpPr>
        <p:spPr>
          <a:xfrm>
            <a:off x="1085850" y="1991850"/>
            <a:ext cx="7195500" cy="1159800"/>
          </a:xfrm>
          <a:prstGeom prst="rect">
            <a:avLst/>
          </a:prstGeom>
          <a:noFill/>
          <a:ln>
            <a:noFill/>
          </a:ln>
        </p:spPr>
        <p:txBody>
          <a:bodyPr spcFirstLastPara="1" wrap="square" lIns="0" tIns="0" rIns="0" bIns="0" anchor="ctr"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TCP/IP and the DoD Model</a:t>
            </a:r>
            <a:endParaRPr sz="3600">
              <a:solidFill>
                <a:srgbClr val="741B47"/>
              </a:solidFill>
              <a:latin typeface="Raleway Medium"/>
              <a:ea typeface="Raleway Medium"/>
              <a:cs typeface="Raleway Medium"/>
              <a:sym typeface="Raleway Medium"/>
            </a:endParaRPr>
          </a:p>
        </p:txBody>
      </p:sp>
      <p:sp>
        <p:nvSpPr>
          <p:cNvPr id="353" name="Google Shape;353;p12"/>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tr-TR" sz="3600">
                <a:solidFill>
                  <a:schemeClr val="lt1"/>
                </a:solidFill>
                <a:latin typeface="Raleway Medium"/>
                <a:ea typeface="Raleway Medium"/>
                <a:cs typeface="Raleway Medium"/>
                <a:sym typeface="Raleway Medium"/>
              </a:rPr>
              <a:t>2</a:t>
            </a:r>
            <a:endParaRPr sz="3600" b="0" i="0" u="none" strike="noStrike" cap="none">
              <a:solidFill>
                <a:schemeClr val="lt1"/>
              </a:solidFill>
              <a:latin typeface="Raleway Medium"/>
              <a:ea typeface="Raleway Medium"/>
              <a:cs typeface="Raleway Medium"/>
              <a:sym typeface="Raleway Medium"/>
            </a:endParaRPr>
          </a:p>
        </p:txBody>
      </p:sp>
      <p:sp>
        <p:nvSpPr>
          <p:cNvPr id="354" name="Google Shape;354;p12"/>
          <p:cNvSpPr txBox="1">
            <a:spLocks noGrp="1"/>
          </p:cNvSpPr>
          <p:nvPr>
            <p:ph type="subTitle" idx="1"/>
          </p:nvPr>
        </p:nvSpPr>
        <p:spPr>
          <a:xfrm>
            <a:off x="1085850" y="3059125"/>
            <a:ext cx="6821700" cy="3837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0"/>
              </a:spcBef>
              <a:spcAft>
                <a:spcPts val="0"/>
              </a:spcAft>
              <a:buSzPts val="1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3"/>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6</a:t>
            </a:fld>
            <a:endParaRPr/>
          </a:p>
        </p:txBody>
      </p:sp>
      <p:sp>
        <p:nvSpPr>
          <p:cNvPr id="360" name="Google Shape;360;p13"/>
          <p:cNvSpPr txBox="1">
            <a:spLocks noGrp="1"/>
          </p:cNvSpPr>
          <p:nvPr>
            <p:ph type="title"/>
          </p:nvPr>
        </p:nvSpPr>
        <p:spPr>
          <a:xfrm>
            <a:off x="431800" y="173800"/>
            <a:ext cx="82173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4800"/>
              <a:buNone/>
            </a:pPr>
            <a:r>
              <a:rPr lang="tr-TR" sz="3400">
                <a:solidFill>
                  <a:srgbClr val="741B47"/>
                </a:solidFill>
                <a:latin typeface="Raleway Medium"/>
                <a:ea typeface="Raleway Medium"/>
                <a:cs typeface="Raleway Medium"/>
                <a:sym typeface="Raleway Medium"/>
              </a:rPr>
              <a:t>TCP/IP (DoD) and the OSI Model</a:t>
            </a:r>
            <a:endParaRPr sz="3400">
              <a:solidFill>
                <a:srgbClr val="741B47"/>
              </a:solidFill>
              <a:latin typeface="Raleway Medium"/>
              <a:ea typeface="Raleway Medium"/>
              <a:cs typeface="Raleway Medium"/>
              <a:sym typeface="Raleway Medium"/>
            </a:endParaRPr>
          </a:p>
        </p:txBody>
      </p:sp>
      <p:sp>
        <p:nvSpPr>
          <p:cNvPr id="361" name="Google Shape;361;p13"/>
          <p:cNvSpPr txBox="1"/>
          <p:nvPr/>
        </p:nvSpPr>
        <p:spPr>
          <a:xfrm>
            <a:off x="267000" y="691725"/>
            <a:ext cx="4688400" cy="19386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aleway"/>
              <a:buChar char="●"/>
            </a:pPr>
            <a:r>
              <a:rPr lang="tr-TR" sz="2200" dirty="0" err="1">
                <a:latin typeface="Raleway"/>
                <a:ea typeface="Raleway"/>
                <a:cs typeface="Raleway"/>
                <a:sym typeface="Raleway"/>
              </a:rPr>
              <a:t>The</a:t>
            </a:r>
            <a:r>
              <a:rPr lang="tr-TR" sz="2200" dirty="0">
                <a:latin typeface="Raleway"/>
                <a:ea typeface="Raleway"/>
                <a:cs typeface="Raleway"/>
                <a:sym typeface="Raleway"/>
              </a:rPr>
              <a:t> </a:t>
            </a:r>
            <a:r>
              <a:rPr lang="tr-TR" sz="2200" dirty="0" err="1">
                <a:latin typeface="Raleway"/>
                <a:ea typeface="Raleway"/>
                <a:cs typeface="Raleway"/>
                <a:sym typeface="Raleway"/>
              </a:rPr>
              <a:t>DoD</a:t>
            </a:r>
            <a:r>
              <a:rPr lang="tr-TR" sz="2200" dirty="0">
                <a:latin typeface="Raleway"/>
                <a:ea typeface="Raleway"/>
                <a:cs typeface="Raleway"/>
                <a:sym typeface="Raleway"/>
              </a:rPr>
              <a:t> </a:t>
            </a:r>
            <a:r>
              <a:rPr lang="tr-TR" sz="2200" i="1" dirty="0">
                <a:latin typeface="Raleway"/>
                <a:ea typeface="Raleway"/>
                <a:cs typeface="Raleway"/>
                <a:sym typeface="Raleway"/>
              </a:rPr>
              <a:t>(</a:t>
            </a:r>
            <a:r>
              <a:rPr lang="tr-TR" sz="2200" i="1" dirty="0" err="1">
                <a:latin typeface="Raleway"/>
                <a:ea typeface="Raleway"/>
                <a:cs typeface="Raleway"/>
                <a:sym typeface="Raleway"/>
              </a:rPr>
              <a:t>Department</a:t>
            </a:r>
            <a:r>
              <a:rPr lang="tr-TR" sz="2200" i="1" dirty="0">
                <a:latin typeface="Raleway"/>
                <a:ea typeface="Raleway"/>
                <a:cs typeface="Raleway"/>
                <a:sym typeface="Raleway"/>
              </a:rPr>
              <a:t> of </a:t>
            </a:r>
            <a:r>
              <a:rPr lang="tr-TR" sz="2200" i="1" dirty="0" err="1">
                <a:latin typeface="Raleway"/>
                <a:ea typeface="Raleway"/>
                <a:cs typeface="Raleway"/>
                <a:sym typeface="Raleway"/>
              </a:rPr>
              <a:t>Defense</a:t>
            </a:r>
            <a:r>
              <a:rPr lang="tr-TR" sz="2200" i="1" dirty="0">
                <a:latin typeface="Raleway"/>
                <a:ea typeface="Raleway"/>
                <a:cs typeface="Raleway"/>
                <a:sym typeface="Raleway"/>
              </a:rPr>
              <a:t>)</a:t>
            </a:r>
            <a:r>
              <a:rPr lang="tr-TR" sz="2200" dirty="0">
                <a:latin typeface="Raleway"/>
                <a:ea typeface="Raleway"/>
                <a:cs typeface="Raleway"/>
                <a:sym typeface="Raleway"/>
              </a:rPr>
              <a:t> </a:t>
            </a:r>
            <a:r>
              <a:rPr lang="tr-TR" sz="2200" dirty="0" err="1">
                <a:latin typeface="Raleway"/>
                <a:ea typeface="Raleway"/>
                <a:cs typeface="Raleway"/>
                <a:sym typeface="Raleway"/>
              </a:rPr>
              <a:t>created</a:t>
            </a:r>
            <a:r>
              <a:rPr lang="tr-TR" sz="2200" dirty="0">
                <a:latin typeface="Raleway"/>
                <a:ea typeface="Raleway"/>
                <a:cs typeface="Raleway"/>
                <a:sym typeface="Raleway"/>
              </a:rPr>
              <a:t> TCP/IP </a:t>
            </a:r>
            <a:r>
              <a:rPr lang="tr-TR" sz="2200" dirty="0" err="1">
                <a:latin typeface="Raleway"/>
                <a:ea typeface="Raleway"/>
                <a:cs typeface="Raleway"/>
                <a:sym typeface="Raleway"/>
              </a:rPr>
              <a:t>to</a:t>
            </a:r>
            <a:r>
              <a:rPr lang="tr-TR" sz="2200" dirty="0">
                <a:latin typeface="Raleway"/>
                <a:ea typeface="Raleway"/>
                <a:cs typeface="Raleway"/>
                <a:sym typeface="Raleway"/>
              </a:rPr>
              <a:t> </a:t>
            </a:r>
            <a:r>
              <a:rPr lang="tr-TR" sz="2200" dirty="0" err="1">
                <a:latin typeface="Raleway"/>
                <a:ea typeface="Raleway"/>
                <a:cs typeface="Raleway"/>
                <a:sym typeface="Raleway"/>
              </a:rPr>
              <a:t>ensure</a:t>
            </a:r>
            <a:r>
              <a:rPr lang="tr-TR" sz="2200" dirty="0">
                <a:latin typeface="Raleway"/>
                <a:ea typeface="Raleway"/>
                <a:cs typeface="Raleway"/>
                <a:sym typeface="Raleway"/>
              </a:rPr>
              <a:t> </a:t>
            </a:r>
            <a:r>
              <a:rPr lang="tr-TR" sz="2200" dirty="0" err="1">
                <a:latin typeface="Raleway"/>
                <a:ea typeface="Raleway"/>
                <a:cs typeface="Raleway"/>
                <a:sym typeface="Raleway"/>
              </a:rPr>
              <a:t>and</a:t>
            </a:r>
            <a:r>
              <a:rPr lang="tr-TR" sz="2200" dirty="0">
                <a:latin typeface="Raleway"/>
                <a:ea typeface="Raleway"/>
                <a:cs typeface="Raleway"/>
                <a:sym typeface="Raleway"/>
              </a:rPr>
              <a:t> </a:t>
            </a:r>
            <a:r>
              <a:rPr lang="tr-TR" sz="2200" dirty="0" err="1">
                <a:latin typeface="Raleway"/>
                <a:ea typeface="Raleway"/>
                <a:cs typeface="Raleway"/>
                <a:sym typeface="Raleway"/>
              </a:rPr>
              <a:t>preserve</a:t>
            </a:r>
            <a:r>
              <a:rPr lang="tr-TR" sz="2200" dirty="0">
                <a:latin typeface="Raleway"/>
                <a:ea typeface="Raleway"/>
                <a:cs typeface="Raleway"/>
                <a:sym typeface="Raleway"/>
              </a:rPr>
              <a:t> data </a:t>
            </a:r>
            <a:r>
              <a:rPr lang="tr-TR" sz="2200" dirty="0" err="1">
                <a:latin typeface="Raleway"/>
                <a:ea typeface="Raleway"/>
                <a:cs typeface="Raleway"/>
                <a:sym typeface="Raleway"/>
              </a:rPr>
              <a:t>integrity</a:t>
            </a:r>
            <a:endParaRPr sz="2200" dirty="0">
              <a:latin typeface="Raleway"/>
              <a:ea typeface="Raleway"/>
              <a:cs typeface="Raleway"/>
              <a:sym typeface="Raleway"/>
            </a:endParaRPr>
          </a:p>
          <a:p>
            <a:pPr marL="457200" lvl="0" indent="0" algn="l" rtl="0">
              <a:spcBef>
                <a:spcPts val="0"/>
              </a:spcBef>
              <a:spcAft>
                <a:spcPts val="0"/>
              </a:spcAft>
              <a:buNone/>
            </a:pPr>
            <a:endParaRPr sz="2200" dirty="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dirty="0" err="1">
                <a:latin typeface="Raleway"/>
                <a:ea typeface="Raleway"/>
                <a:cs typeface="Raleway"/>
                <a:sym typeface="Raleway"/>
              </a:rPr>
              <a:t>The</a:t>
            </a:r>
            <a:r>
              <a:rPr lang="tr-TR" sz="2200" dirty="0">
                <a:latin typeface="Raleway"/>
                <a:ea typeface="Raleway"/>
                <a:cs typeface="Raleway"/>
                <a:sym typeface="Raleway"/>
              </a:rPr>
              <a:t> </a:t>
            </a:r>
            <a:r>
              <a:rPr lang="tr-TR" sz="2200" dirty="0" err="1">
                <a:latin typeface="Raleway"/>
                <a:ea typeface="Raleway"/>
                <a:cs typeface="Raleway"/>
                <a:sym typeface="Raleway"/>
              </a:rPr>
              <a:t>DoD</a:t>
            </a:r>
            <a:r>
              <a:rPr lang="tr-TR" sz="2200" dirty="0">
                <a:latin typeface="Raleway"/>
                <a:ea typeface="Raleway"/>
                <a:cs typeface="Raleway"/>
                <a:sym typeface="Raleway"/>
              </a:rPr>
              <a:t> model is a </a:t>
            </a:r>
            <a:r>
              <a:rPr lang="tr-TR" sz="2200" dirty="0" err="1">
                <a:latin typeface="Raleway"/>
                <a:ea typeface="Raleway"/>
                <a:cs typeface="Raleway"/>
                <a:sym typeface="Raleway"/>
              </a:rPr>
              <a:t>condensed</a:t>
            </a:r>
            <a:r>
              <a:rPr lang="tr-TR" sz="2200" dirty="0">
                <a:latin typeface="Raleway"/>
                <a:ea typeface="Raleway"/>
                <a:cs typeface="Raleway"/>
                <a:sym typeface="Raleway"/>
              </a:rPr>
              <a:t> </a:t>
            </a:r>
            <a:r>
              <a:rPr lang="tr-TR" sz="2200" dirty="0" err="1">
                <a:latin typeface="Raleway"/>
                <a:ea typeface="Raleway"/>
                <a:cs typeface="Raleway"/>
                <a:sym typeface="Raleway"/>
              </a:rPr>
              <a:t>version</a:t>
            </a:r>
            <a:r>
              <a:rPr lang="tr-TR" sz="2200" dirty="0">
                <a:latin typeface="Raleway"/>
                <a:ea typeface="Raleway"/>
                <a:cs typeface="Raleway"/>
                <a:sym typeface="Raleway"/>
              </a:rPr>
              <a:t> of </a:t>
            </a:r>
            <a:r>
              <a:rPr lang="tr-TR" sz="2200" dirty="0" err="1">
                <a:latin typeface="Raleway"/>
                <a:ea typeface="Raleway"/>
                <a:cs typeface="Raleway"/>
                <a:sym typeface="Raleway"/>
              </a:rPr>
              <a:t>the</a:t>
            </a:r>
            <a:r>
              <a:rPr lang="tr-TR" sz="2200" dirty="0">
                <a:latin typeface="Raleway"/>
                <a:ea typeface="Raleway"/>
                <a:cs typeface="Raleway"/>
                <a:sym typeface="Raleway"/>
              </a:rPr>
              <a:t> OSI model</a:t>
            </a:r>
            <a:endParaRPr sz="2200" dirty="0">
              <a:latin typeface="Raleway"/>
              <a:ea typeface="Raleway"/>
              <a:cs typeface="Raleway"/>
              <a:sym typeface="Raleway"/>
            </a:endParaRPr>
          </a:p>
          <a:p>
            <a:pPr marL="457200" lvl="0" indent="0" algn="l" rtl="0">
              <a:spcBef>
                <a:spcPts val="0"/>
              </a:spcBef>
              <a:spcAft>
                <a:spcPts val="0"/>
              </a:spcAft>
              <a:buNone/>
            </a:pPr>
            <a:endParaRPr sz="2200" dirty="0">
              <a:latin typeface="Raleway"/>
              <a:ea typeface="Raleway"/>
              <a:cs typeface="Raleway"/>
              <a:sym typeface="Raleway"/>
            </a:endParaRPr>
          </a:p>
        </p:txBody>
      </p:sp>
      <p:pic>
        <p:nvPicPr>
          <p:cNvPr id="362" name="Google Shape;362;p13" descr="What is the difference between TCP IP model and OSI model? - Quora"/>
          <p:cNvPicPr preferRelativeResize="0"/>
          <p:nvPr/>
        </p:nvPicPr>
        <p:blipFill>
          <a:blip r:embed="rId3">
            <a:alphaModFix/>
          </a:blip>
          <a:stretch>
            <a:fillRect/>
          </a:stretch>
        </p:blipFill>
        <p:spPr>
          <a:xfrm>
            <a:off x="4955400" y="691725"/>
            <a:ext cx="4122651" cy="4343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17"/>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7</a:t>
            </a:fld>
            <a:endParaRPr/>
          </a:p>
        </p:txBody>
      </p:sp>
      <p:sp>
        <p:nvSpPr>
          <p:cNvPr id="392" name="Google Shape;392;p17"/>
          <p:cNvSpPr txBox="1">
            <a:spLocks noGrp="1"/>
          </p:cNvSpPr>
          <p:nvPr>
            <p:ph type="title"/>
          </p:nvPr>
        </p:nvSpPr>
        <p:spPr>
          <a:xfrm>
            <a:off x="431800" y="173800"/>
            <a:ext cx="82173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4800"/>
              <a:buNone/>
            </a:pPr>
            <a:r>
              <a:rPr lang="tr-TR" sz="3400">
                <a:solidFill>
                  <a:srgbClr val="741B47"/>
                </a:solidFill>
                <a:latin typeface="Raleway Medium"/>
                <a:ea typeface="Raleway Medium"/>
                <a:cs typeface="Raleway Medium"/>
                <a:sym typeface="Raleway Medium"/>
              </a:rPr>
              <a:t>TCP/IP and the DoD Model</a:t>
            </a:r>
            <a:endParaRPr sz="3400">
              <a:solidFill>
                <a:srgbClr val="741B47"/>
              </a:solidFill>
              <a:latin typeface="Raleway Medium"/>
              <a:ea typeface="Raleway Medium"/>
              <a:cs typeface="Raleway Medium"/>
              <a:sym typeface="Raleway Medium"/>
            </a:endParaRPr>
          </a:p>
        </p:txBody>
      </p:sp>
      <p:sp>
        <p:nvSpPr>
          <p:cNvPr id="393" name="Google Shape;393;p17"/>
          <p:cNvSpPr txBox="1"/>
          <p:nvPr/>
        </p:nvSpPr>
        <p:spPr>
          <a:xfrm>
            <a:off x="267000" y="691725"/>
            <a:ext cx="8742900" cy="28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2200" b="1" dirty="0">
                <a:latin typeface="Raleway"/>
                <a:ea typeface="Raleway"/>
                <a:cs typeface="Raleway"/>
                <a:sym typeface="Raleway"/>
              </a:rPr>
              <a:t>Network Access </a:t>
            </a:r>
            <a:r>
              <a:rPr lang="tr-TR" sz="2200" b="1" dirty="0" err="1">
                <a:latin typeface="Raleway"/>
                <a:ea typeface="Raleway"/>
                <a:cs typeface="Raleway"/>
                <a:sym typeface="Raleway"/>
              </a:rPr>
              <a:t>Layer</a:t>
            </a:r>
            <a:endParaRPr sz="2200" b="1" dirty="0">
              <a:latin typeface="Raleway"/>
              <a:ea typeface="Raleway"/>
              <a:cs typeface="Raleway"/>
              <a:sym typeface="Raleway"/>
            </a:endParaRPr>
          </a:p>
          <a:p>
            <a:pPr marL="0" lvl="0" indent="0" algn="l" rtl="0">
              <a:spcBef>
                <a:spcPts val="0"/>
              </a:spcBef>
              <a:spcAft>
                <a:spcPts val="0"/>
              </a:spcAft>
              <a:buNone/>
            </a:pPr>
            <a:endParaRPr sz="2200" b="1" u="sng" dirty="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dirty="0" err="1">
                <a:latin typeface="Raleway"/>
                <a:ea typeface="Raleway"/>
                <a:cs typeface="Raleway"/>
                <a:sym typeface="Raleway"/>
              </a:rPr>
              <a:t>Defines</a:t>
            </a:r>
            <a:r>
              <a:rPr lang="tr-TR" sz="2200" dirty="0">
                <a:latin typeface="Raleway"/>
                <a:ea typeface="Raleway"/>
                <a:cs typeface="Raleway"/>
                <a:sym typeface="Raleway"/>
              </a:rPr>
              <a:t> </a:t>
            </a:r>
            <a:r>
              <a:rPr lang="tr-TR" sz="2200" dirty="0" err="1">
                <a:latin typeface="Raleway"/>
                <a:ea typeface="Raleway"/>
                <a:cs typeface="Raleway"/>
                <a:sym typeface="Raleway"/>
              </a:rPr>
              <a:t>details</a:t>
            </a:r>
            <a:r>
              <a:rPr lang="tr-TR" sz="2200" dirty="0">
                <a:latin typeface="Raleway"/>
                <a:ea typeface="Raleway"/>
                <a:cs typeface="Raleway"/>
                <a:sym typeface="Raleway"/>
              </a:rPr>
              <a:t> of how data is </a:t>
            </a:r>
            <a:r>
              <a:rPr lang="tr-TR" sz="2200" dirty="0" err="1">
                <a:latin typeface="Raleway"/>
                <a:ea typeface="Raleway"/>
                <a:cs typeface="Raleway"/>
                <a:sym typeface="Raleway"/>
              </a:rPr>
              <a:t>physically</a:t>
            </a:r>
            <a:r>
              <a:rPr lang="tr-TR" sz="2200" dirty="0">
                <a:latin typeface="Raleway"/>
                <a:ea typeface="Raleway"/>
                <a:cs typeface="Raleway"/>
                <a:sym typeface="Raleway"/>
              </a:rPr>
              <a:t> sent </a:t>
            </a:r>
            <a:r>
              <a:rPr lang="tr-TR" sz="2200" dirty="0" err="1">
                <a:latin typeface="Raleway"/>
                <a:ea typeface="Raleway"/>
                <a:cs typeface="Raleway"/>
                <a:sym typeface="Raleway"/>
              </a:rPr>
              <a:t>through</a:t>
            </a:r>
            <a:r>
              <a:rPr lang="tr-TR" sz="2200" dirty="0">
                <a:latin typeface="Raleway"/>
                <a:ea typeface="Raleway"/>
                <a:cs typeface="Raleway"/>
                <a:sym typeface="Raleway"/>
              </a:rPr>
              <a:t> </a:t>
            </a:r>
            <a:r>
              <a:rPr lang="tr-TR" sz="2200" dirty="0" err="1">
                <a:latin typeface="Raleway"/>
                <a:ea typeface="Raleway"/>
                <a:cs typeface="Raleway"/>
                <a:sym typeface="Raleway"/>
              </a:rPr>
              <a:t>the</a:t>
            </a:r>
            <a:r>
              <a:rPr lang="tr-TR" sz="2200" dirty="0">
                <a:latin typeface="Raleway"/>
                <a:ea typeface="Raleway"/>
                <a:cs typeface="Raleway"/>
                <a:sym typeface="Raleway"/>
              </a:rPr>
              <a:t> network</a:t>
            </a:r>
            <a:endParaRPr sz="2200" dirty="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dirty="0">
                <a:latin typeface="Raleway"/>
                <a:ea typeface="Raleway"/>
                <a:cs typeface="Raleway"/>
                <a:sym typeface="Raleway"/>
              </a:rPr>
              <a:t>Main </a:t>
            </a:r>
            <a:r>
              <a:rPr lang="tr-TR" sz="2200" dirty="0" err="1">
                <a:latin typeface="Raleway"/>
                <a:ea typeface="Raleway"/>
                <a:cs typeface="Raleway"/>
                <a:sym typeface="Raleway"/>
              </a:rPr>
              <a:t>protocols</a:t>
            </a:r>
            <a:r>
              <a:rPr lang="tr-TR" sz="2200" dirty="0">
                <a:latin typeface="Raleway"/>
                <a:ea typeface="Raleway"/>
                <a:cs typeface="Raleway"/>
                <a:sym typeface="Raleway"/>
              </a:rPr>
              <a:t> </a:t>
            </a:r>
            <a:r>
              <a:rPr lang="tr-TR" sz="2200" dirty="0" err="1">
                <a:latin typeface="Raleway"/>
                <a:ea typeface="Raleway"/>
                <a:cs typeface="Raleway"/>
                <a:sym typeface="Raleway"/>
              </a:rPr>
              <a:t>are</a:t>
            </a:r>
            <a:r>
              <a:rPr lang="tr-TR" sz="2200" dirty="0">
                <a:latin typeface="Raleway"/>
                <a:ea typeface="Raleway"/>
                <a:cs typeface="Raleway"/>
                <a:sym typeface="Raleway"/>
              </a:rPr>
              <a:t> Ethernet, </a:t>
            </a:r>
            <a:r>
              <a:rPr lang="tr-TR" sz="2200" dirty="0" err="1">
                <a:latin typeface="Raleway"/>
                <a:ea typeface="Raleway"/>
                <a:cs typeface="Raleway"/>
                <a:sym typeface="Raleway"/>
              </a:rPr>
              <a:t>Token</a:t>
            </a:r>
            <a:r>
              <a:rPr lang="tr-TR" sz="2200" dirty="0">
                <a:latin typeface="Raleway"/>
                <a:ea typeface="Raleway"/>
                <a:cs typeface="Raleway"/>
                <a:sym typeface="Raleway"/>
              </a:rPr>
              <a:t> Ring, FDDI, X.25, </a:t>
            </a:r>
            <a:r>
              <a:rPr lang="tr-TR" sz="2200" dirty="0" err="1">
                <a:latin typeface="Raleway"/>
                <a:ea typeface="Raleway"/>
                <a:cs typeface="Raleway"/>
                <a:sym typeface="Raleway"/>
              </a:rPr>
              <a:t>and</a:t>
            </a:r>
            <a:r>
              <a:rPr lang="tr-TR" sz="2200" dirty="0">
                <a:latin typeface="Raleway"/>
                <a:ea typeface="Raleway"/>
                <a:cs typeface="Raleway"/>
                <a:sym typeface="Raleway"/>
              </a:rPr>
              <a:t> </a:t>
            </a:r>
            <a:r>
              <a:rPr lang="tr-TR" sz="2200" dirty="0" err="1">
                <a:latin typeface="Raleway"/>
                <a:ea typeface="Raleway"/>
                <a:cs typeface="Raleway"/>
                <a:sym typeface="Raleway"/>
              </a:rPr>
              <a:t>Frame</a:t>
            </a:r>
            <a:r>
              <a:rPr lang="tr-TR" sz="2200" dirty="0">
                <a:latin typeface="Raleway"/>
                <a:ea typeface="Raleway"/>
                <a:cs typeface="Raleway"/>
                <a:sym typeface="Raleway"/>
              </a:rPr>
              <a:t> </a:t>
            </a:r>
            <a:r>
              <a:rPr lang="tr-TR" sz="2200" dirty="0" err="1">
                <a:latin typeface="Raleway"/>
                <a:ea typeface="Raleway"/>
                <a:cs typeface="Raleway"/>
                <a:sym typeface="Raleway"/>
              </a:rPr>
              <a:t>Relay</a:t>
            </a:r>
            <a:r>
              <a:rPr lang="tr-TR" sz="2200" dirty="0">
                <a:latin typeface="Raleway"/>
                <a:ea typeface="Raleway"/>
                <a:cs typeface="Raleway"/>
                <a:sym typeface="Raleway"/>
              </a:rPr>
              <a:t> </a:t>
            </a:r>
            <a:endParaRPr sz="2200" dirty="0">
              <a:latin typeface="Raleway"/>
              <a:ea typeface="Raleway"/>
              <a:cs typeface="Raleway"/>
              <a:sym typeface="Raleway"/>
            </a:endParaRPr>
          </a:p>
          <a:p>
            <a:pPr marL="457200" lvl="0" indent="0" algn="l" rtl="0">
              <a:spcBef>
                <a:spcPts val="0"/>
              </a:spcBef>
              <a:spcAft>
                <a:spcPts val="0"/>
              </a:spcAft>
              <a:buNone/>
            </a:pPr>
            <a:endParaRPr sz="2200" dirty="0">
              <a:latin typeface="Raleway"/>
              <a:ea typeface="Raleway"/>
              <a:cs typeface="Raleway"/>
              <a:sym typeface="Raleway"/>
            </a:endParaRPr>
          </a:p>
        </p:txBody>
      </p:sp>
      <p:sp>
        <p:nvSpPr>
          <p:cNvPr id="394" name="Google Shape;394;p17"/>
          <p:cNvSpPr txBox="1"/>
          <p:nvPr/>
        </p:nvSpPr>
        <p:spPr>
          <a:xfrm>
            <a:off x="6828312" y="4782663"/>
            <a:ext cx="2113807" cy="37407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800" b="1">
                <a:latin typeface="Raleway"/>
                <a:ea typeface="Raleway"/>
                <a:cs typeface="Raleway"/>
                <a:sym typeface="Raleway"/>
              </a:rPr>
              <a:t>FDDI</a:t>
            </a:r>
            <a:r>
              <a:rPr lang="tr-TR" sz="800">
                <a:latin typeface="Raleway"/>
                <a:ea typeface="Raleway"/>
                <a:cs typeface="Raleway"/>
                <a:sym typeface="Raleway"/>
              </a:rPr>
              <a:t>: Fiber Distributed Data Interface</a:t>
            </a:r>
            <a:endParaRPr sz="800">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16"/>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8</a:t>
            </a:fld>
            <a:endParaRPr/>
          </a:p>
        </p:txBody>
      </p:sp>
      <p:sp>
        <p:nvSpPr>
          <p:cNvPr id="384" name="Google Shape;384;p16"/>
          <p:cNvSpPr txBox="1">
            <a:spLocks noGrp="1"/>
          </p:cNvSpPr>
          <p:nvPr>
            <p:ph type="title"/>
          </p:nvPr>
        </p:nvSpPr>
        <p:spPr>
          <a:xfrm>
            <a:off x="431800" y="173800"/>
            <a:ext cx="82173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4800"/>
              <a:buNone/>
            </a:pPr>
            <a:r>
              <a:rPr lang="tr-TR" sz="3400">
                <a:solidFill>
                  <a:srgbClr val="741B47"/>
                </a:solidFill>
                <a:latin typeface="Raleway Medium"/>
                <a:ea typeface="Raleway Medium"/>
                <a:cs typeface="Raleway Medium"/>
                <a:sym typeface="Raleway Medium"/>
              </a:rPr>
              <a:t>TCP/IP and the DoD Model</a:t>
            </a:r>
            <a:endParaRPr sz="3400">
              <a:solidFill>
                <a:srgbClr val="741B47"/>
              </a:solidFill>
              <a:latin typeface="Raleway Medium"/>
              <a:ea typeface="Raleway Medium"/>
              <a:cs typeface="Raleway Medium"/>
              <a:sym typeface="Raleway Medium"/>
            </a:endParaRPr>
          </a:p>
        </p:txBody>
      </p:sp>
      <p:sp>
        <p:nvSpPr>
          <p:cNvPr id="385" name="Google Shape;385;p16"/>
          <p:cNvSpPr txBox="1"/>
          <p:nvPr/>
        </p:nvSpPr>
        <p:spPr>
          <a:xfrm>
            <a:off x="267000" y="691725"/>
            <a:ext cx="8742900" cy="28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2200" b="1" dirty="0">
                <a:latin typeface="Raleway"/>
                <a:ea typeface="Raleway"/>
                <a:cs typeface="Raleway"/>
                <a:sym typeface="Raleway"/>
              </a:rPr>
              <a:t>Internet </a:t>
            </a:r>
            <a:r>
              <a:rPr lang="tr-TR" sz="2200" b="1" dirty="0" err="1">
                <a:latin typeface="Raleway"/>
                <a:ea typeface="Raleway"/>
                <a:cs typeface="Raleway"/>
                <a:sym typeface="Raleway"/>
              </a:rPr>
              <a:t>Layer</a:t>
            </a:r>
            <a:endParaRPr sz="2200" b="1" dirty="0">
              <a:latin typeface="Raleway"/>
              <a:ea typeface="Raleway"/>
              <a:cs typeface="Raleway"/>
              <a:sym typeface="Raleway"/>
            </a:endParaRPr>
          </a:p>
          <a:p>
            <a:pPr marL="0" lvl="0" indent="0" algn="l" rtl="0">
              <a:spcBef>
                <a:spcPts val="0"/>
              </a:spcBef>
              <a:spcAft>
                <a:spcPts val="0"/>
              </a:spcAft>
              <a:buNone/>
            </a:pPr>
            <a:endParaRPr sz="2200" b="1" u="sng" dirty="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dirty="0">
                <a:latin typeface="Raleway"/>
                <a:ea typeface="Raleway"/>
                <a:cs typeface="Raleway"/>
                <a:sym typeface="Raleway"/>
              </a:rPr>
              <a:t>Packs data </a:t>
            </a:r>
            <a:r>
              <a:rPr lang="tr-TR" sz="2200" dirty="0" err="1">
                <a:latin typeface="Raleway"/>
                <a:ea typeface="Raleway"/>
                <a:cs typeface="Raleway"/>
                <a:sym typeface="Raleway"/>
              </a:rPr>
              <a:t>into</a:t>
            </a:r>
            <a:r>
              <a:rPr lang="tr-TR" sz="2200" dirty="0">
                <a:latin typeface="Raleway"/>
                <a:ea typeface="Raleway"/>
                <a:cs typeface="Raleway"/>
                <a:sym typeface="Raleway"/>
              </a:rPr>
              <a:t> data </a:t>
            </a:r>
            <a:r>
              <a:rPr lang="tr-TR" sz="2200" dirty="0" err="1">
                <a:latin typeface="Raleway"/>
                <a:ea typeface="Raleway"/>
                <a:cs typeface="Raleway"/>
                <a:sym typeface="Raleway"/>
              </a:rPr>
              <a:t>packets</a:t>
            </a:r>
            <a:r>
              <a:rPr lang="tr-TR" sz="2200" dirty="0">
                <a:latin typeface="Raleway"/>
                <a:ea typeface="Raleway"/>
                <a:cs typeface="Raleway"/>
                <a:sym typeface="Raleway"/>
              </a:rPr>
              <a:t> </a:t>
            </a:r>
            <a:r>
              <a:rPr lang="tr-TR" sz="2200" dirty="0" err="1">
                <a:latin typeface="Raleway"/>
                <a:ea typeface="Raleway"/>
                <a:cs typeface="Raleway"/>
                <a:sym typeface="Raleway"/>
              </a:rPr>
              <a:t>known</a:t>
            </a:r>
            <a:r>
              <a:rPr lang="tr-TR" sz="2200" dirty="0">
                <a:latin typeface="Raleway"/>
                <a:ea typeface="Raleway"/>
                <a:cs typeface="Raleway"/>
                <a:sym typeface="Raleway"/>
              </a:rPr>
              <a:t> as IP </a:t>
            </a:r>
            <a:r>
              <a:rPr lang="tr-TR" sz="2200" dirty="0" err="1">
                <a:latin typeface="Raleway"/>
                <a:ea typeface="Raleway"/>
                <a:cs typeface="Raleway"/>
                <a:sym typeface="Raleway"/>
              </a:rPr>
              <a:t>datagrams</a:t>
            </a:r>
            <a:endParaRPr sz="2200" dirty="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dirty="0" err="1">
                <a:latin typeface="Raleway"/>
                <a:ea typeface="Raleway"/>
                <a:cs typeface="Raleway"/>
                <a:sym typeface="Raleway"/>
              </a:rPr>
              <a:t>Responsible</a:t>
            </a:r>
            <a:r>
              <a:rPr lang="tr-TR" sz="2200" dirty="0">
                <a:latin typeface="Raleway"/>
                <a:ea typeface="Raleway"/>
                <a:cs typeface="Raleway"/>
                <a:sym typeface="Raleway"/>
              </a:rPr>
              <a:t> </a:t>
            </a:r>
            <a:r>
              <a:rPr lang="tr-TR" sz="2200" dirty="0" err="1">
                <a:latin typeface="Raleway"/>
                <a:ea typeface="Raleway"/>
                <a:cs typeface="Raleway"/>
                <a:sym typeface="Raleway"/>
              </a:rPr>
              <a:t>for</a:t>
            </a:r>
            <a:r>
              <a:rPr lang="tr-TR" sz="2200" dirty="0">
                <a:latin typeface="Raleway"/>
                <a:ea typeface="Raleway"/>
                <a:cs typeface="Raleway"/>
                <a:sym typeface="Raleway"/>
              </a:rPr>
              <a:t> routing of IP </a:t>
            </a:r>
            <a:r>
              <a:rPr lang="tr-TR" sz="2200" dirty="0" err="1">
                <a:latin typeface="Raleway"/>
                <a:ea typeface="Raleway"/>
                <a:cs typeface="Raleway"/>
                <a:sym typeface="Raleway"/>
              </a:rPr>
              <a:t>datagrams</a:t>
            </a:r>
            <a:endParaRPr sz="2200" dirty="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dirty="0">
                <a:latin typeface="Raleway"/>
                <a:ea typeface="Raleway"/>
                <a:cs typeface="Raleway"/>
                <a:sym typeface="Raleway"/>
              </a:rPr>
              <a:t>Main </a:t>
            </a:r>
            <a:r>
              <a:rPr lang="tr-TR" sz="2200" dirty="0" err="1">
                <a:latin typeface="Raleway"/>
                <a:ea typeface="Raleway"/>
                <a:cs typeface="Raleway"/>
                <a:sym typeface="Raleway"/>
              </a:rPr>
              <a:t>protocols</a:t>
            </a:r>
            <a:r>
              <a:rPr lang="tr-TR" sz="2200" dirty="0">
                <a:latin typeface="Raleway"/>
                <a:ea typeface="Raleway"/>
                <a:cs typeface="Raleway"/>
                <a:sym typeface="Raleway"/>
              </a:rPr>
              <a:t> </a:t>
            </a:r>
            <a:r>
              <a:rPr lang="tr-TR" sz="2200" dirty="0" err="1">
                <a:latin typeface="Raleway"/>
                <a:ea typeface="Raleway"/>
                <a:cs typeface="Raleway"/>
                <a:sym typeface="Raleway"/>
              </a:rPr>
              <a:t>are</a:t>
            </a:r>
            <a:r>
              <a:rPr lang="tr-TR" sz="2200" dirty="0">
                <a:latin typeface="Raleway"/>
                <a:ea typeface="Raleway"/>
                <a:cs typeface="Raleway"/>
                <a:sym typeface="Raleway"/>
              </a:rPr>
              <a:t> IP, ICMP, ARP, RARP, </a:t>
            </a:r>
            <a:r>
              <a:rPr lang="tr-TR" sz="2200" dirty="0" err="1">
                <a:latin typeface="Raleway"/>
                <a:ea typeface="Raleway"/>
                <a:cs typeface="Raleway"/>
                <a:sym typeface="Raleway"/>
              </a:rPr>
              <a:t>and</a:t>
            </a:r>
            <a:r>
              <a:rPr lang="tr-TR" sz="2200" dirty="0">
                <a:latin typeface="Raleway"/>
                <a:ea typeface="Raleway"/>
                <a:cs typeface="Raleway"/>
                <a:sym typeface="Raleway"/>
              </a:rPr>
              <a:t> IGMP</a:t>
            </a:r>
            <a:endParaRPr sz="2200" dirty="0">
              <a:latin typeface="Raleway"/>
              <a:ea typeface="Raleway"/>
              <a:cs typeface="Raleway"/>
              <a:sym typeface="Raleway"/>
            </a:endParaRPr>
          </a:p>
          <a:p>
            <a:pPr marL="0" lvl="0" indent="0" algn="l" rtl="0">
              <a:spcBef>
                <a:spcPts val="0"/>
              </a:spcBef>
              <a:spcAft>
                <a:spcPts val="0"/>
              </a:spcAft>
              <a:buNone/>
            </a:pPr>
            <a:endParaRPr sz="2200" dirty="0">
              <a:latin typeface="Raleway"/>
              <a:ea typeface="Raleway"/>
              <a:cs typeface="Raleway"/>
              <a:sym typeface="Raleway"/>
            </a:endParaRPr>
          </a:p>
          <a:p>
            <a:pPr marL="0" lvl="0" indent="0" algn="l" rtl="0">
              <a:spcBef>
                <a:spcPts val="0"/>
              </a:spcBef>
              <a:spcAft>
                <a:spcPts val="0"/>
              </a:spcAft>
              <a:buNone/>
            </a:pPr>
            <a:endParaRPr sz="2200" dirty="0">
              <a:latin typeface="Raleway"/>
              <a:ea typeface="Raleway"/>
              <a:cs typeface="Raleway"/>
              <a:sym typeface="Raleway"/>
            </a:endParaRPr>
          </a:p>
          <a:p>
            <a:pPr marL="457200" lvl="0" indent="0" algn="l" rtl="0">
              <a:spcBef>
                <a:spcPts val="0"/>
              </a:spcBef>
              <a:spcAft>
                <a:spcPts val="0"/>
              </a:spcAft>
              <a:buNone/>
            </a:pPr>
            <a:endParaRPr sz="2200" dirty="0">
              <a:latin typeface="Raleway"/>
              <a:ea typeface="Raleway"/>
              <a:cs typeface="Raleway"/>
              <a:sym typeface="Raleway"/>
            </a:endParaRPr>
          </a:p>
        </p:txBody>
      </p:sp>
      <p:sp>
        <p:nvSpPr>
          <p:cNvPr id="386" name="Google Shape;386;p16"/>
          <p:cNvSpPr txBox="1"/>
          <p:nvPr/>
        </p:nvSpPr>
        <p:spPr>
          <a:xfrm>
            <a:off x="6537299" y="4328871"/>
            <a:ext cx="2340176" cy="81462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800" b="1" dirty="0">
                <a:latin typeface="Raleway"/>
                <a:ea typeface="Raleway"/>
                <a:cs typeface="Raleway"/>
                <a:sym typeface="Raleway"/>
              </a:rPr>
              <a:t>IP</a:t>
            </a:r>
            <a:r>
              <a:rPr lang="tr-TR" sz="800" dirty="0">
                <a:latin typeface="Raleway"/>
                <a:ea typeface="Raleway"/>
                <a:cs typeface="Raleway"/>
                <a:sym typeface="Raleway"/>
              </a:rPr>
              <a:t>: Internet Protocol</a:t>
            </a:r>
            <a:endParaRPr sz="800" dirty="0">
              <a:latin typeface="Raleway"/>
              <a:ea typeface="Raleway"/>
              <a:cs typeface="Raleway"/>
              <a:sym typeface="Raleway"/>
            </a:endParaRPr>
          </a:p>
          <a:p>
            <a:pPr marL="0" lvl="0" indent="0" algn="l" rtl="0">
              <a:spcBef>
                <a:spcPts val="0"/>
              </a:spcBef>
              <a:spcAft>
                <a:spcPts val="0"/>
              </a:spcAft>
              <a:buNone/>
            </a:pPr>
            <a:r>
              <a:rPr lang="tr-TR" sz="800" b="1" dirty="0">
                <a:latin typeface="Raleway"/>
                <a:ea typeface="Raleway"/>
                <a:cs typeface="Raleway"/>
                <a:sym typeface="Raleway"/>
              </a:rPr>
              <a:t>ICMP:</a:t>
            </a:r>
            <a:r>
              <a:rPr lang="tr-TR" sz="800" dirty="0">
                <a:latin typeface="Raleway"/>
                <a:ea typeface="Raleway"/>
                <a:cs typeface="Raleway"/>
                <a:sym typeface="Raleway"/>
              </a:rPr>
              <a:t> Internet Control Message Protocol</a:t>
            </a:r>
            <a:endParaRPr sz="800" dirty="0">
              <a:latin typeface="Raleway"/>
              <a:ea typeface="Raleway"/>
              <a:cs typeface="Raleway"/>
              <a:sym typeface="Raleway"/>
            </a:endParaRPr>
          </a:p>
          <a:p>
            <a:pPr marL="0" lvl="0" indent="0" algn="l" rtl="0">
              <a:spcBef>
                <a:spcPts val="0"/>
              </a:spcBef>
              <a:spcAft>
                <a:spcPts val="0"/>
              </a:spcAft>
              <a:buNone/>
            </a:pPr>
            <a:r>
              <a:rPr lang="tr-TR" sz="800" b="1" dirty="0">
                <a:latin typeface="Raleway"/>
                <a:ea typeface="Raleway"/>
                <a:cs typeface="Raleway"/>
                <a:sym typeface="Raleway"/>
              </a:rPr>
              <a:t>ARP</a:t>
            </a:r>
            <a:r>
              <a:rPr lang="tr-TR" sz="800" dirty="0">
                <a:latin typeface="Raleway"/>
                <a:ea typeface="Raleway"/>
                <a:cs typeface="Raleway"/>
                <a:sym typeface="Raleway"/>
              </a:rPr>
              <a:t>: </a:t>
            </a:r>
            <a:r>
              <a:rPr lang="tr-TR" sz="800" dirty="0" err="1">
                <a:latin typeface="Raleway"/>
                <a:ea typeface="Raleway"/>
                <a:cs typeface="Raleway"/>
                <a:sym typeface="Raleway"/>
              </a:rPr>
              <a:t>Address</a:t>
            </a:r>
            <a:r>
              <a:rPr lang="tr-TR" sz="800" dirty="0">
                <a:latin typeface="Raleway"/>
                <a:ea typeface="Raleway"/>
                <a:cs typeface="Raleway"/>
                <a:sym typeface="Raleway"/>
              </a:rPr>
              <a:t> </a:t>
            </a:r>
            <a:r>
              <a:rPr lang="tr-TR" sz="800" dirty="0" err="1">
                <a:latin typeface="Raleway"/>
                <a:ea typeface="Raleway"/>
                <a:cs typeface="Raleway"/>
                <a:sym typeface="Raleway"/>
              </a:rPr>
              <a:t>Resolution</a:t>
            </a:r>
            <a:r>
              <a:rPr lang="tr-TR" sz="800" dirty="0">
                <a:latin typeface="Raleway"/>
                <a:ea typeface="Raleway"/>
                <a:cs typeface="Raleway"/>
                <a:sym typeface="Raleway"/>
              </a:rPr>
              <a:t> Protocol</a:t>
            </a:r>
            <a:endParaRPr sz="800" dirty="0">
              <a:latin typeface="Raleway"/>
              <a:ea typeface="Raleway"/>
              <a:cs typeface="Raleway"/>
              <a:sym typeface="Raleway"/>
            </a:endParaRPr>
          </a:p>
          <a:p>
            <a:pPr marL="0" lvl="0" indent="0" algn="l" rtl="0">
              <a:spcBef>
                <a:spcPts val="0"/>
              </a:spcBef>
              <a:spcAft>
                <a:spcPts val="0"/>
              </a:spcAft>
              <a:buNone/>
            </a:pPr>
            <a:r>
              <a:rPr lang="tr-TR" sz="800" b="1" dirty="0">
                <a:latin typeface="Raleway"/>
                <a:ea typeface="Raleway"/>
                <a:cs typeface="Raleway"/>
                <a:sym typeface="Raleway"/>
              </a:rPr>
              <a:t>RARP</a:t>
            </a:r>
            <a:r>
              <a:rPr lang="tr-TR" sz="800" dirty="0">
                <a:latin typeface="Raleway"/>
                <a:ea typeface="Raleway"/>
                <a:cs typeface="Raleway"/>
                <a:sym typeface="Raleway"/>
              </a:rPr>
              <a:t>: </a:t>
            </a:r>
            <a:r>
              <a:rPr lang="tr-TR" sz="800" dirty="0" err="1">
                <a:latin typeface="Raleway"/>
                <a:ea typeface="Raleway"/>
                <a:cs typeface="Raleway"/>
                <a:sym typeface="Raleway"/>
              </a:rPr>
              <a:t>Reverse</a:t>
            </a:r>
            <a:r>
              <a:rPr lang="tr-TR" sz="800" dirty="0">
                <a:latin typeface="Raleway"/>
                <a:ea typeface="Raleway"/>
                <a:cs typeface="Raleway"/>
                <a:sym typeface="Raleway"/>
              </a:rPr>
              <a:t> </a:t>
            </a:r>
            <a:r>
              <a:rPr lang="tr-TR" sz="800" dirty="0" err="1">
                <a:latin typeface="Raleway"/>
                <a:ea typeface="Raleway"/>
                <a:cs typeface="Raleway"/>
                <a:sym typeface="Raleway"/>
              </a:rPr>
              <a:t>Address</a:t>
            </a:r>
            <a:r>
              <a:rPr lang="tr-TR" sz="800" dirty="0">
                <a:latin typeface="Raleway"/>
                <a:ea typeface="Raleway"/>
                <a:cs typeface="Raleway"/>
                <a:sym typeface="Raleway"/>
              </a:rPr>
              <a:t> </a:t>
            </a:r>
            <a:r>
              <a:rPr lang="tr-TR" sz="800" dirty="0" err="1">
                <a:latin typeface="Raleway"/>
                <a:ea typeface="Raleway"/>
                <a:cs typeface="Raleway"/>
                <a:sym typeface="Raleway"/>
              </a:rPr>
              <a:t>Resolution</a:t>
            </a:r>
            <a:r>
              <a:rPr lang="tr-TR" sz="800" dirty="0">
                <a:latin typeface="Raleway"/>
                <a:ea typeface="Raleway"/>
                <a:cs typeface="Raleway"/>
                <a:sym typeface="Raleway"/>
              </a:rPr>
              <a:t> Protocol</a:t>
            </a:r>
            <a:endParaRPr sz="800" dirty="0">
              <a:latin typeface="Raleway"/>
              <a:ea typeface="Raleway"/>
              <a:cs typeface="Raleway"/>
              <a:sym typeface="Raleway"/>
            </a:endParaRPr>
          </a:p>
          <a:p>
            <a:pPr marL="0" lvl="0" indent="0" algn="l" rtl="0">
              <a:spcBef>
                <a:spcPts val="0"/>
              </a:spcBef>
              <a:spcAft>
                <a:spcPts val="0"/>
              </a:spcAft>
              <a:buNone/>
            </a:pPr>
            <a:r>
              <a:rPr lang="tr-TR" sz="800" b="1" dirty="0">
                <a:latin typeface="Raleway"/>
                <a:ea typeface="Raleway"/>
                <a:cs typeface="Raleway"/>
                <a:sym typeface="Raleway"/>
              </a:rPr>
              <a:t>IGMP</a:t>
            </a:r>
            <a:r>
              <a:rPr lang="tr-TR" sz="800" dirty="0">
                <a:latin typeface="Raleway"/>
                <a:ea typeface="Raleway"/>
                <a:cs typeface="Raleway"/>
                <a:sym typeface="Raleway"/>
              </a:rPr>
              <a:t>: Internet </a:t>
            </a:r>
            <a:r>
              <a:rPr lang="tr-TR" sz="800" dirty="0" err="1">
                <a:latin typeface="Raleway"/>
                <a:ea typeface="Raleway"/>
                <a:cs typeface="Raleway"/>
                <a:sym typeface="Raleway"/>
              </a:rPr>
              <a:t>Group</a:t>
            </a:r>
            <a:r>
              <a:rPr lang="tr-TR" sz="800" dirty="0">
                <a:latin typeface="Raleway"/>
                <a:ea typeface="Raleway"/>
                <a:cs typeface="Raleway"/>
                <a:sym typeface="Raleway"/>
              </a:rPr>
              <a:t> Message Protocol</a:t>
            </a:r>
            <a:endParaRPr sz="800" dirty="0">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15"/>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9</a:t>
            </a:fld>
            <a:endParaRPr/>
          </a:p>
        </p:txBody>
      </p:sp>
      <p:sp>
        <p:nvSpPr>
          <p:cNvPr id="376" name="Google Shape;376;p15"/>
          <p:cNvSpPr txBox="1">
            <a:spLocks noGrp="1"/>
          </p:cNvSpPr>
          <p:nvPr>
            <p:ph type="title"/>
          </p:nvPr>
        </p:nvSpPr>
        <p:spPr>
          <a:xfrm>
            <a:off x="431800" y="173800"/>
            <a:ext cx="82173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4800"/>
              <a:buNone/>
            </a:pPr>
            <a:r>
              <a:rPr lang="tr-TR" sz="3400">
                <a:solidFill>
                  <a:srgbClr val="741B47"/>
                </a:solidFill>
                <a:latin typeface="Raleway Medium"/>
                <a:ea typeface="Raleway Medium"/>
                <a:cs typeface="Raleway Medium"/>
                <a:sym typeface="Raleway Medium"/>
              </a:rPr>
              <a:t>TCP/IP and the DoD Model</a:t>
            </a:r>
            <a:endParaRPr sz="3400">
              <a:solidFill>
                <a:srgbClr val="741B47"/>
              </a:solidFill>
              <a:latin typeface="Raleway Medium"/>
              <a:ea typeface="Raleway Medium"/>
              <a:cs typeface="Raleway Medium"/>
              <a:sym typeface="Raleway Medium"/>
            </a:endParaRPr>
          </a:p>
        </p:txBody>
      </p:sp>
      <p:sp>
        <p:nvSpPr>
          <p:cNvPr id="377" name="Google Shape;377;p15"/>
          <p:cNvSpPr txBox="1"/>
          <p:nvPr/>
        </p:nvSpPr>
        <p:spPr>
          <a:xfrm>
            <a:off x="267000" y="691725"/>
            <a:ext cx="8742900" cy="28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2200" b="1" dirty="0">
                <a:latin typeface="Raleway"/>
                <a:ea typeface="Raleway"/>
                <a:cs typeface="Raleway"/>
                <a:sym typeface="Raleway"/>
              </a:rPr>
              <a:t>Host-</a:t>
            </a:r>
            <a:r>
              <a:rPr lang="tr-TR" sz="2200" b="1" dirty="0" err="1">
                <a:latin typeface="Raleway"/>
                <a:ea typeface="Raleway"/>
                <a:cs typeface="Raleway"/>
                <a:sym typeface="Raleway"/>
              </a:rPr>
              <a:t>to</a:t>
            </a:r>
            <a:r>
              <a:rPr lang="tr-TR" sz="2200" b="1" dirty="0">
                <a:latin typeface="Raleway"/>
                <a:ea typeface="Raleway"/>
                <a:cs typeface="Raleway"/>
                <a:sym typeface="Raleway"/>
              </a:rPr>
              <a:t>-Host </a:t>
            </a:r>
            <a:r>
              <a:rPr lang="tr-TR" sz="2200" b="1" dirty="0" err="1">
                <a:latin typeface="Raleway"/>
                <a:ea typeface="Raleway"/>
                <a:cs typeface="Raleway"/>
                <a:sym typeface="Raleway"/>
              </a:rPr>
              <a:t>Layer</a:t>
            </a:r>
            <a:r>
              <a:rPr lang="tr-TR" sz="2200" b="1" dirty="0">
                <a:latin typeface="Raleway"/>
                <a:ea typeface="Raleway"/>
                <a:cs typeface="Raleway"/>
                <a:sym typeface="Raleway"/>
              </a:rPr>
              <a:t> (Transport </a:t>
            </a:r>
            <a:r>
              <a:rPr lang="tr-TR" sz="2200" b="1" dirty="0" err="1">
                <a:latin typeface="Raleway"/>
                <a:ea typeface="Raleway"/>
                <a:cs typeface="Raleway"/>
                <a:sym typeface="Raleway"/>
              </a:rPr>
              <a:t>Layer</a:t>
            </a:r>
            <a:r>
              <a:rPr lang="tr-TR" sz="2200" b="1" dirty="0">
                <a:latin typeface="Raleway"/>
                <a:ea typeface="Raleway"/>
                <a:cs typeface="Raleway"/>
                <a:sym typeface="Raleway"/>
              </a:rPr>
              <a:t>)</a:t>
            </a:r>
            <a:endParaRPr sz="2200" b="1" dirty="0">
              <a:latin typeface="Raleway"/>
              <a:ea typeface="Raleway"/>
              <a:cs typeface="Raleway"/>
              <a:sym typeface="Raleway"/>
            </a:endParaRPr>
          </a:p>
          <a:p>
            <a:pPr marL="0" lvl="0" indent="0" algn="l" rtl="0">
              <a:spcBef>
                <a:spcPts val="0"/>
              </a:spcBef>
              <a:spcAft>
                <a:spcPts val="0"/>
              </a:spcAft>
              <a:buNone/>
            </a:pPr>
            <a:endParaRPr sz="2200" b="1" u="sng" dirty="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dirty="0" err="1">
                <a:latin typeface="Raleway"/>
                <a:ea typeface="Raleway"/>
                <a:cs typeface="Raleway"/>
                <a:sym typeface="Raleway"/>
              </a:rPr>
              <a:t>Permits</a:t>
            </a:r>
            <a:r>
              <a:rPr lang="tr-TR" sz="2200" dirty="0">
                <a:latin typeface="Raleway"/>
                <a:ea typeface="Raleway"/>
                <a:cs typeface="Raleway"/>
                <a:sym typeface="Raleway"/>
              </a:rPr>
              <a:t> </a:t>
            </a:r>
            <a:r>
              <a:rPr lang="tr-TR" sz="2200" dirty="0" err="1">
                <a:latin typeface="Raleway"/>
                <a:ea typeface="Raleway"/>
                <a:cs typeface="Raleway"/>
                <a:sym typeface="Raleway"/>
              </a:rPr>
              <a:t>devices</a:t>
            </a:r>
            <a:r>
              <a:rPr lang="tr-TR" sz="2200" dirty="0">
                <a:latin typeface="Raleway"/>
                <a:ea typeface="Raleway"/>
                <a:cs typeface="Raleway"/>
                <a:sym typeface="Raleway"/>
              </a:rPr>
              <a:t> on </a:t>
            </a:r>
            <a:r>
              <a:rPr lang="tr-TR" sz="2200" dirty="0" err="1">
                <a:latin typeface="Raleway"/>
                <a:ea typeface="Raleway"/>
                <a:cs typeface="Raleway"/>
                <a:sym typeface="Raleway"/>
              </a:rPr>
              <a:t>the</a:t>
            </a:r>
            <a:r>
              <a:rPr lang="tr-TR" sz="2200" dirty="0">
                <a:latin typeface="Raleway"/>
                <a:ea typeface="Raleway"/>
                <a:cs typeface="Raleway"/>
                <a:sym typeface="Raleway"/>
              </a:rPr>
              <a:t> </a:t>
            </a:r>
            <a:r>
              <a:rPr lang="tr-TR" sz="2200" dirty="0" err="1">
                <a:latin typeface="Raleway"/>
                <a:ea typeface="Raleway"/>
                <a:cs typeface="Raleway"/>
                <a:sym typeface="Raleway"/>
              </a:rPr>
              <a:t>source</a:t>
            </a:r>
            <a:r>
              <a:rPr lang="tr-TR" sz="2200" dirty="0">
                <a:latin typeface="Raleway"/>
                <a:ea typeface="Raleway"/>
                <a:cs typeface="Raleway"/>
                <a:sym typeface="Raleway"/>
              </a:rPr>
              <a:t> </a:t>
            </a:r>
            <a:r>
              <a:rPr lang="tr-TR" sz="2200" dirty="0" err="1">
                <a:latin typeface="Raleway"/>
                <a:ea typeface="Raleway"/>
                <a:cs typeface="Raleway"/>
                <a:sym typeface="Raleway"/>
              </a:rPr>
              <a:t>and</a:t>
            </a:r>
            <a:r>
              <a:rPr lang="tr-TR" sz="2200" dirty="0">
                <a:latin typeface="Raleway"/>
                <a:ea typeface="Raleway"/>
                <a:cs typeface="Raleway"/>
                <a:sym typeface="Raleway"/>
              </a:rPr>
              <a:t> </a:t>
            </a:r>
            <a:r>
              <a:rPr lang="tr-TR" sz="2200" dirty="0" err="1">
                <a:latin typeface="Raleway"/>
                <a:ea typeface="Raleway"/>
                <a:cs typeface="Raleway"/>
                <a:sym typeface="Raleway"/>
              </a:rPr>
              <a:t>destination</a:t>
            </a:r>
            <a:r>
              <a:rPr lang="tr-TR" sz="2200" dirty="0">
                <a:latin typeface="Raleway"/>
                <a:ea typeface="Raleway"/>
                <a:cs typeface="Raleway"/>
                <a:sym typeface="Raleway"/>
              </a:rPr>
              <a:t> </a:t>
            </a:r>
            <a:r>
              <a:rPr lang="tr-TR" sz="2200" dirty="0" err="1">
                <a:latin typeface="Raleway"/>
                <a:ea typeface="Raleway"/>
                <a:cs typeface="Raleway"/>
                <a:sym typeface="Raleway"/>
              </a:rPr>
              <a:t>to</a:t>
            </a:r>
            <a:r>
              <a:rPr lang="tr-TR" sz="2200" dirty="0">
                <a:latin typeface="Raleway"/>
                <a:ea typeface="Raleway"/>
                <a:cs typeface="Raleway"/>
                <a:sym typeface="Raleway"/>
              </a:rPr>
              <a:t> </a:t>
            </a:r>
            <a:r>
              <a:rPr lang="tr-TR" sz="2200" dirty="0" err="1">
                <a:latin typeface="Raleway"/>
                <a:ea typeface="Raleway"/>
                <a:cs typeface="Raleway"/>
                <a:sym typeface="Raleway"/>
              </a:rPr>
              <a:t>carry</a:t>
            </a:r>
            <a:r>
              <a:rPr lang="tr-TR" sz="2200" dirty="0">
                <a:latin typeface="Raleway"/>
                <a:ea typeface="Raleway"/>
                <a:cs typeface="Raleway"/>
                <a:sym typeface="Raleway"/>
              </a:rPr>
              <a:t> on a </a:t>
            </a:r>
            <a:r>
              <a:rPr lang="tr-TR" sz="2200" dirty="0" err="1">
                <a:latin typeface="Raleway"/>
                <a:ea typeface="Raleway"/>
                <a:cs typeface="Raleway"/>
                <a:sym typeface="Raleway"/>
              </a:rPr>
              <a:t>conversation</a:t>
            </a:r>
            <a:endParaRPr sz="2200" dirty="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dirty="0" err="1">
                <a:latin typeface="Raleway"/>
                <a:ea typeface="Raleway"/>
                <a:cs typeface="Raleway"/>
                <a:sym typeface="Raleway"/>
              </a:rPr>
              <a:t>Defines</a:t>
            </a:r>
            <a:r>
              <a:rPr lang="tr-TR" sz="2200" dirty="0">
                <a:latin typeface="Raleway"/>
                <a:ea typeface="Raleway"/>
                <a:cs typeface="Raleway"/>
                <a:sym typeface="Raleway"/>
              </a:rPr>
              <a:t> </a:t>
            </a:r>
            <a:r>
              <a:rPr lang="tr-TR" sz="2200" dirty="0" err="1">
                <a:latin typeface="Raleway"/>
                <a:ea typeface="Raleway"/>
                <a:cs typeface="Raleway"/>
                <a:sym typeface="Raleway"/>
              </a:rPr>
              <a:t>the</a:t>
            </a:r>
            <a:r>
              <a:rPr lang="tr-TR" sz="2200" dirty="0">
                <a:latin typeface="Raleway"/>
                <a:ea typeface="Raleway"/>
                <a:cs typeface="Raleway"/>
                <a:sym typeface="Raleway"/>
              </a:rPr>
              <a:t> </a:t>
            </a:r>
            <a:r>
              <a:rPr lang="tr-TR" sz="2200" dirty="0" err="1">
                <a:latin typeface="Raleway"/>
                <a:ea typeface="Raleway"/>
                <a:cs typeface="Raleway"/>
                <a:sym typeface="Raleway"/>
              </a:rPr>
              <a:t>level</a:t>
            </a:r>
            <a:r>
              <a:rPr lang="tr-TR" sz="2200" dirty="0">
                <a:latin typeface="Raleway"/>
                <a:ea typeface="Raleway"/>
                <a:cs typeface="Raleway"/>
                <a:sym typeface="Raleway"/>
              </a:rPr>
              <a:t> of service </a:t>
            </a:r>
            <a:r>
              <a:rPr lang="tr-TR" sz="2200" dirty="0" err="1">
                <a:latin typeface="Raleway"/>
                <a:ea typeface="Raleway"/>
                <a:cs typeface="Raleway"/>
                <a:sym typeface="Raleway"/>
              </a:rPr>
              <a:t>and</a:t>
            </a:r>
            <a:r>
              <a:rPr lang="tr-TR" sz="2200" dirty="0">
                <a:latin typeface="Raleway"/>
                <a:ea typeface="Raleway"/>
                <a:cs typeface="Raleway"/>
                <a:sym typeface="Raleway"/>
              </a:rPr>
              <a:t> </a:t>
            </a:r>
            <a:r>
              <a:rPr lang="tr-TR" sz="2200" dirty="0" err="1">
                <a:latin typeface="Raleway"/>
                <a:ea typeface="Raleway"/>
                <a:cs typeface="Raleway"/>
                <a:sym typeface="Raleway"/>
              </a:rPr>
              <a:t>status</a:t>
            </a:r>
            <a:r>
              <a:rPr lang="tr-TR" sz="2200" dirty="0">
                <a:latin typeface="Raleway"/>
                <a:ea typeface="Raleway"/>
                <a:cs typeface="Raleway"/>
                <a:sym typeface="Raleway"/>
              </a:rPr>
              <a:t> of </a:t>
            </a:r>
            <a:r>
              <a:rPr lang="tr-TR" sz="2200" dirty="0" err="1">
                <a:latin typeface="Raleway"/>
                <a:ea typeface="Raleway"/>
                <a:cs typeface="Raleway"/>
                <a:sym typeface="Raleway"/>
              </a:rPr>
              <a:t>the</a:t>
            </a:r>
            <a:r>
              <a:rPr lang="tr-TR" sz="2200" dirty="0">
                <a:latin typeface="Raleway"/>
                <a:ea typeface="Raleway"/>
                <a:cs typeface="Raleway"/>
                <a:sym typeface="Raleway"/>
              </a:rPr>
              <a:t> </a:t>
            </a:r>
            <a:r>
              <a:rPr lang="tr-TR" sz="2200" dirty="0" err="1">
                <a:latin typeface="Raleway"/>
                <a:ea typeface="Raleway"/>
                <a:cs typeface="Raleway"/>
                <a:sym typeface="Raleway"/>
              </a:rPr>
              <a:t>connection</a:t>
            </a:r>
            <a:r>
              <a:rPr lang="tr-TR" sz="2200" dirty="0">
                <a:latin typeface="Raleway"/>
                <a:ea typeface="Raleway"/>
                <a:cs typeface="Raleway"/>
                <a:sym typeface="Raleway"/>
              </a:rPr>
              <a:t> </a:t>
            </a:r>
            <a:r>
              <a:rPr lang="tr-TR" sz="2200" dirty="0" err="1">
                <a:latin typeface="Raleway"/>
                <a:ea typeface="Raleway"/>
                <a:cs typeface="Raleway"/>
                <a:sym typeface="Raleway"/>
              </a:rPr>
              <a:t>used</a:t>
            </a:r>
            <a:r>
              <a:rPr lang="tr-TR" sz="2200" dirty="0">
                <a:latin typeface="Raleway"/>
                <a:ea typeface="Raleway"/>
                <a:cs typeface="Raleway"/>
                <a:sym typeface="Raleway"/>
              </a:rPr>
              <a:t> </a:t>
            </a:r>
            <a:r>
              <a:rPr lang="tr-TR" sz="2200" dirty="0" err="1">
                <a:latin typeface="Raleway"/>
                <a:ea typeface="Raleway"/>
                <a:cs typeface="Raleway"/>
                <a:sym typeface="Raleway"/>
              </a:rPr>
              <a:t>when</a:t>
            </a:r>
            <a:r>
              <a:rPr lang="tr-TR" sz="2200" dirty="0">
                <a:latin typeface="Raleway"/>
                <a:ea typeface="Raleway"/>
                <a:cs typeface="Raleway"/>
                <a:sym typeface="Raleway"/>
              </a:rPr>
              <a:t> </a:t>
            </a:r>
            <a:r>
              <a:rPr lang="tr-TR" sz="2200" dirty="0" err="1">
                <a:latin typeface="Raleway"/>
                <a:ea typeface="Raleway"/>
                <a:cs typeface="Raleway"/>
                <a:sym typeface="Raleway"/>
              </a:rPr>
              <a:t>transporting</a:t>
            </a:r>
            <a:r>
              <a:rPr lang="tr-TR" sz="2200" dirty="0">
                <a:latin typeface="Raleway"/>
                <a:ea typeface="Raleway"/>
                <a:cs typeface="Raleway"/>
                <a:sym typeface="Raleway"/>
              </a:rPr>
              <a:t> data</a:t>
            </a:r>
            <a:endParaRPr sz="2200" dirty="0">
              <a:latin typeface="Raleway"/>
              <a:ea typeface="Raleway"/>
              <a:cs typeface="Raleway"/>
              <a:sym typeface="Raleway"/>
            </a:endParaRPr>
          </a:p>
          <a:p>
            <a:pPr marL="457200" lvl="0" indent="-368300" algn="l" rtl="0">
              <a:spcBef>
                <a:spcPts val="0"/>
              </a:spcBef>
              <a:spcAft>
                <a:spcPts val="0"/>
              </a:spcAft>
              <a:buSzPts val="2200"/>
              <a:buFont typeface="Raleway"/>
              <a:buChar char="●"/>
            </a:pPr>
            <a:r>
              <a:rPr lang="tr-TR" sz="2200" dirty="0">
                <a:latin typeface="Raleway"/>
                <a:ea typeface="Raleway"/>
                <a:cs typeface="Raleway"/>
                <a:sym typeface="Raleway"/>
              </a:rPr>
              <a:t>Main </a:t>
            </a:r>
            <a:r>
              <a:rPr lang="tr-TR" sz="2200" dirty="0" err="1">
                <a:latin typeface="Raleway"/>
                <a:ea typeface="Raleway"/>
                <a:cs typeface="Raleway"/>
                <a:sym typeface="Raleway"/>
              </a:rPr>
              <a:t>protocols</a:t>
            </a:r>
            <a:r>
              <a:rPr lang="tr-TR" sz="2200" dirty="0">
                <a:latin typeface="Raleway"/>
                <a:ea typeface="Raleway"/>
                <a:cs typeface="Raleway"/>
                <a:sym typeface="Raleway"/>
              </a:rPr>
              <a:t> </a:t>
            </a:r>
            <a:r>
              <a:rPr lang="tr-TR" sz="2200" dirty="0" err="1">
                <a:latin typeface="Raleway"/>
                <a:ea typeface="Raleway"/>
                <a:cs typeface="Raleway"/>
                <a:sym typeface="Raleway"/>
              </a:rPr>
              <a:t>are</a:t>
            </a:r>
            <a:r>
              <a:rPr lang="tr-TR" sz="2200" dirty="0">
                <a:latin typeface="Raleway"/>
                <a:ea typeface="Raleway"/>
                <a:cs typeface="Raleway"/>
                <a:sym typeface="Raleway"/>
              </a:rPr>
              <a:t> TCP </a:t>
            </a:r>
            <a:r>
              <a:rPr lang="tr-TR" sz="2200" dirty="0" err="1">
                <a:latin typeface="Raleway"/>
                <a:ea typeface="Raleway"/>
                <a:cs typeface="Raleway"/>
                <a:sym typeface="Raleway"/>
              </a:rPr>
              <a:t>and</a:t>
            </a:r>
            <a:r>
              <a:rPr lang="tr-TR" sz="2200" dirty="0">
                <a:latin typeface="Raleway"/>
                <a:ea typeface="Raleway"/>
                <a:cs typeface="Raleway"/>
                <a:sym typeface="Raleway"/>
              </a:rPr>
              <a:t> UDP</a:t>
            </a:r>
            <a:endParaRPr sz="2200" dirty="0">
              <a:latin typeface="Raleway"/>
              <a:ea typeface="Raleway"/>
              <a:cs typeface="Raleway"/>
              <a:sym typeface="Raleway"/>
            </a:endParaRPr>
          </a:p>
          <a:p>
            <a:pPr marL="0" lvl="0" indent="0" algn="l" rtl="0">
              <a:spcBef>
                <a:spcPts val="0"/>
              </a:spcBef>
              <a:spcAft>
                <a:spcPts val="0"/>
              </a:spcAft>
              <a:buNone/>
            </a:pPr>
            <a:endParaRPr sz="2200" dirty="0">
              <a:latin typeface="Raleway"/>
              <a:ea typeface="Raleway"/>
              <a:cs typeface="Raleway"/>
              <a:sym typeface="Raleway"/>
            </a:endParaRPr>
          </a:p>
          <a:p>
            <a:pPr marL="0" lvl="0" indent="0" algn="l" rtl="0">
              <a:spcBef>
                <a:spcPts val="0"/>
              </a:spcBef>
              <a:spcAft>
                <a:spcPts val="0"/>
              </a:spcAft>
              <a:buNone/>
            </a:pPr>
            <a:endParaRPr sz="2200" dirty="0">
              <a:latin typeface="Raleway"/>
              <a:ea typeface="Raleway"/>
              <a:cs typeface="Raleway"/>
              <a:sym typeface="Raleway"/>
            </a:endParaRPr>
          </a:p>
          <a:p>
            <a:pPr marL="457200" lvl="0" indent="0" algn="l" rtl="0">
              <a:spcBef>
                <a:spcPts val="0"/>
              </a:spcBef>
              <a:spcAft>
                <a:spcPts val="0"/>
              </a:spcAft>
              <a:buNone/>
            </a:pPr>
            <a:endParaRPr sz="2200" dirty="0">
              <a:latin typeface="Raleway"/>
              <a:ea typeface="Raleway"/>
              <a:cs typeface="Raleway"/>
              <a:sym typeface="Raleway"/>
            </a:endParaRPr>
          </a:p>
        </p:txBody>
      </p:sp>
      <p:sp>
        <p:nvSpPr>
          <p:cNvPr id="378" name="Google Shape;378;p15"/>
          <p:cNvSpPr txBox="1"/>
          <p:nvPr/>
        </p:nvSpPr>
        <p:spPr>
          <a:xfrm>
            <a:off x="7092211" y="4735801"/>
            <a:ext cx="1861784" cy="46779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800" b="1" dirty="0">
                <a:latin typeface="Raleway"/>
                <a:ea typeface="Raleway"/>
                <a:cs typeface="Raleway"/>
                <a:sym typeface="Raleway"/>
              </a:rPr>
              <a:t>TCP</a:t>
            </a:r>
            <a:r>
              <a:rPr lang="tr-TR" sz="800" dirty="0">
                <a:latin typeface="Raleway"/>
                <a:ea typeface="Raleway"/>
                <a:cs typeface="Raleway"/>
                <a:sym typeface="Raleway"/>
              </a:rPr>
              <a:t>: </a:t>
            </a:r>
            <a:r>
              <a:rPr lang="tr-TR" sz="800" dirty="0" err="1">
                <a:latin typeface="Raleway"/>
                <a:ea typeface="Raleway"/>
                <a:cs typeface="Raleway"/>
                <a:sym typeface="Raleway"/>
              </a:rPr>
              <a:t>Transmission</a:t>
            </a:r>
            <a:r>
              <a:rPr lang="tr-TR" sz="800" dirty="0">
                <a:latin typeface="Raleway"/>
                <a:ea typeface="Raleway"/>
                <a:cs typeface="Raleway"/>
                <a:sym typeface="Raleway"/>
              </a:rPr>
              <a:t> Control Protocol</a:t>
            </a:r>
            <a:endParaRPr sz="800" dirty="0">
              <a:latin typeface="Raleway"/>
              <a:ea typeface="Raleway"/>
              <a:cs typeface="Raleway"/>
              <a:sym typeface="Raleway"/>
            </a:endParaRPr>
          </a:p>
          <a:p>
            <a:pPr marL="0" lvl="0" indent="0" algn="l" rtl="0">
              <a:spcBef>
                <a:spcPts val="0"/>
              </a:spcBef>
              <a:spcAft>
                <a:spcPts val="0"/>
              </a:spcAft>
              <a:buNone/>
            </a:pPr>
            <a:r>
              <a:rPr lang="tr-TR" sz="800" b="1" dirty="0">
                <a:latin typeface="Raleway"/>
                <a:ea typeface="Raleway"/>
                <a:cs typeface="Raleway"/>
                <a:sym typeface="Raleway"/>
              </a:rPr>
              <a:t>UDP</a:t>
            </a:r>
            <a:r>
              <a:rPr lang="tr-TR" sz="800" dirty="0">
                <a:latin typeface="Raleway"/>
                <a:ea typeface="Raleway"/>
                <a:cs typeface="Raleway"/>
                <a:sym typeface="Raleway"/>
              </a:rPr>
              <a:t>: User Datagram Protocol</a:t>
            </a:r>
            <a:endParaRPr sz="800" dirty="0">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683</TotalTime>
  <Words>9124</Words>
  <Application>Microsoft Office PowerPoint</Application>
  <PresentationFormat>Ekran Gösterisi (16:9)</PresentationFormat>
  <Paragraphs>606</Paragraphs>
  <Slides>43</Slides>
  <Notes>43</Notes>
  <HiddenSlides>10</HiddenSlides>
  <MMClips>0</MMClips>
  <ScaleCrop>false</ScaleCrop>
  <HeadingPairs>
    <vt:vector size="6" baseType="variant">
      <vt:variant>
        <vt:lpstr>Kullanılan Yazı Tipleri</vt:lpstr>
      </vt:variant>
      <vt:variant>
        <vt:i4>10</vt:i4>
      </vt:variant>
      <vt:variant>
        <vt:lpstr>Tema</vt:lpstr>
      </vt:variant>
      <vt:variant>
        <vt:i4>1</vt:i4>
      </vt:variant>
      <vt:variant>
        <vt:lpstr>Slayt Başlıkları</vt:lpstr>
      </vt:variant>
      <vt:variant>
        <vt:i4>43</vt:i4>
      </vt:variant>
    </vt:vector>
  </HeadingPairs>
  <TitlesOfParts>
    <vt:vector size="54" baseType="lpstr">
      <vt:lpstr>Rubik</vt:lpstr>
      <vt:lpstr>Barlow Light</vt:lpstr>
      <vt:lpstr>Barlow</vt:lpstr>
      <vt:lpstr>Arial</vt:lpstr>
      <vt:lpstr>Raleway Medium</vt:lpstr>
      <vt:lpstr>Times New Roman</vt:lpstr>
      <vt:lpstr>Calibri</vt:lpstr>
      <vt:lpstr>Arial</vt:lpstr>
      <vt:lpstr>Raleway SemiBold</vt:lpstr>
      <vt:lpstr>Raleway</vt:lpstr>
      <vt:lpstr>Gaoler template</vt:lpstr>
      <vt:lpstr>Introduction to TCP/IP</vt:lpstr>
      <vt:lpstr>Table of Contents</vt:lpstr>
      <vt:lpstr>A Brief History of TCP/IP</vt:lpstr>
      <vt:lpstr>A Brief History of TCP/IP</vt:lpstr>
      <vt:lpstr>TCP/IP and the DoD Model</vt:lpstr>
      <vt:lpstr>TCP/IP (DoD) and the OSI Model</vt:lpstr>
      <vt:lpstr>TCP/IP and the DoD Model</vt:lpstr>
      <vt:lpstr>TCP/IP and the DoD Model</vt:lpstr>
      <vt:lpstr>TCP/IP and the DoD Model</vt:lpstr>
      <vt:lpstr>TCP/IP and the DoD Model</vt:lpstr>
      <vt:lpstr>The Transport Layer Protocols  </vt:lpstr>
      <vt:lpstr>The Transport Layer Protocols  </vt:lpstr>
      <vt:lpstr>The Transport Layer Protocols  </vt:lpstr>
      <vt:lpstr>The Internet Layer Protocols</vt:lpstr>
      <vt:lpstr>The Internet Layer Protocols  </vt:lpstr>
      <vt:lpstr>The Internet Layer Protocols  </vt:lpstr>
      <vt:lpstr>The Internet Layer Protocols  </vt:lpstr>
      <vt:lpstr>The Internet Layer Protocols  </vt:lpstr>
      <vt:lpstr>The Internet Layer Protocols  </vt:lpstr>
      <vt:lpstr>The Process/Application Layer Protocols</vt:lpstr>
      <vt:lpstr>FTP Protocol</vt:lpstr>
      <vt:lpstr>FTP Protocol Elements</vt:lpstr>
      <vt:lpstr>Other File Transfer Protocols</vt:lpstr>
      <vt:lpstr>SSH Protocol</vt:lpstr>
      <vt:lpstr>Other Remote Access Protocols</vt:lpstr>
      <vt:lpstr>HTTP and HTTPS Protocols</vt:lpstr>
      <vt:lpstr>Email Protocols</vt:lpstr>
      <vt:lpstr>Multimedia Protocols</vt:lpstr>
      <vt:lpstr>Utility Protocols</vt:lpstr>
      <vt:lpstr>DHCP</vt:lpstr>
      <vt:lpstr>LDAP</vt:lpstr>
      <vt:lpstr>Encryption Protocols</vt:lpstr>
      <vt:lpstr>The Process/Application Layer Protocols  </vt:lpstr>
      <vt:lpstr>The Process/Application Layer Protocols  </vt:lpstr>
      <vt:lpstr>The Process/Application Layer Protocols  </vt:lpstr>
      <vt:lpstr>The Process/Application Layer Protocols  </vt:lpstr>
      <vt:lpstr>The Process/Application Layer Protocols  </vt:lpstr>
      <vt:lpstr>The Process/Application Layer Protocols  </vt:lpstr>
      <vt:lpstr>The Process/Application Layer Protocols  </vt:lpstr>
      <vt:lpstr>The Process/Application Layer Protocols  </vt:lpstr>
      <vt:lpstr>The Process/Application Layer Protocols  </vt:lpstr>
      <vt:lpstr>The Process/Application Layer Protocols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TCP/IP</dc:title>
  <cp:lastModifiedBy>Şule Akın</cp:lastModifiedBy>
  <cp:revision>8</cp:revision>
  <dcterms:modified xsi:type="dcterms:W3CDTF">2023-11-03T06:44:48Z</dcterms:modified>
</cp:coreProperties>
</file>