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Barlow" panose="00000500000000000000" pitchFamily="2" charset="-94"/>
      <p:regular r:id="rId39"/>
      <p:bold r:id="rId40"/>
      <p:italic r:id="rId41"/>
      <p:boldItalic r:id="rId42"/>
    </p:embeddedFont>
    <p:embeddedFont>
      <p:font typeface="Barlow Light" panose="00000400000000000000" pitchFamily="2" charset="-94"/>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Raleway" pitchFamily="2" charset="-94"/>
      <p:regular r:id="rId51"/>
      <p:bold r:id="rId52"/>
      <p:italic r:id="rId53"/>
      <p:boldItalic r:id="rId54"/>
    </p:embeddedFont>
    <p:embeddedFont>
      <p:font typeface="Raleway Medium" pitchFamily="2" charset="-94"/>
      <p:regular r:id="rId55"/>
      <p:bold r:id="rId56"/>
      <p:italic r:id="rId57"/>
      <p:boldItalic r:id="rId58"/>
    </p:embeddedFont>
    <p:embeddedFont>
      <p:font typeface="Raleway SemiBold" pitchFamily="2" charset="-94"/>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503A5D-DABA-47D3-9DB0-369E564978CA}">
  <a:tblStyle styleId="{A9503A5D-DABA-47D3-9DB0-369E564978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695" autoAdjust="0"/>
  </p:normalViewPr>
  <p:slideViewPr>
    <p:cSldViewPr snapToGrid="0">
      <p:cViewPr varScale="1">
        <p:scale>
          <a:sx n="89" d="100"/>
          <a:sy n="89" d="100"/>
        </p:scale>
        <p:origin x="2244" y="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268862be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g7268862be2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en-US" sz="1450" dirty="0">
                <a:solidFill>
                  <a:srgbClr val="373A3C"/>
                </a:solidFill>
                <a:highlight>
                  <a:srgbClr val="FFFFFF"/>
                </a:highlight>
              </a:rPr>
              <a:t>"Bu </a:t>
            </a:r>
            <a:r>
              <a:rPr lang="en-US" sz="1450" dirty="0" err="1">
                <a:solidFill>
                  <a:srgbClr val="373A3C"/>
                </a:solidFill>
                <a:highlight>
                  <a:srgbClr val="FFFFFF"/>
                </a:highlight>
              </a:rPr>
              <a:t>ağ</a:t>
            </a:r>
            <a:r>
              <a:rPr lang="en-US" sz="1450" dirty="0">
                <a:solidFill>
                  <a:srgbClr val="373A3C"/>
                </a:solidFill>
                <a:highlight>
                  <a:srgbClr val="FFFFFF"/>
                </a:highlight>
              </a:rPr>
              <a:t> </a:t>
            </a:r>
            <a:r>
              <a:rPr lang="en-US" sz="1450" dirty="0" err="1">
                <a:solidFill>
                  <a:srgbClr val="373A3C"/>
                </a:solidFill>
                <a:highlight>
                  <a:srgbClr val="FFFFFF"/>
                </a:highlight>
              </a:rPr>
              <a:t>veya</a:t>
            </a:r>
            <a:r>
              <a:rPr lang="en-US" sz="1450" dirty="0">
                <a:solidFill>
                  <a:srgbClr val="373A3C"/>
                </a:solidFill>
                <a:highlight>
                  <a:srgbClr val="FFFFFF"/>
                </a:highlight>
              </a:rPr>
              <a:t> segment" </a:t>
            </a:r>
            <a:r>
              <a:rPr lang="en-US" sz="1450" dirty="0" err="1">
                <a:solidFill>
                  <a:srgbClr val="373A3C"/>
                </a:solidFill>
                <a:highlight>
                  <a:srgbClr val="FFFFFF"/>
                </a:highlight>
              </a:rPr>
              <a:t>anlamına</a:t>
            </a:r>
            <a:r>
              <a:rPr lang="en-US" sz="1450" dirty="0">
                <a:solidFill>
                  <a:srgbClr val="373A3C"/>
                </a:solidFill>
                <a:highlight>
                  <a:srgbClr val="FFFFFF"/>
                </a:highlight>
              </a:rPr>
              <a:t> </a:t>
            </a:r>
            <a:r>
              <a:rPr lang="en-US" sz="1450" dirty="0" err="1">
                <a:solidFill>
                  <a:srgbClr val="373A3C"/>
                </a:solidFill>
                <a:highlight>
                  <a:srgbClr val="FFFFFF"/>
                </a:highlight>
              </a:rPr>
              <a:t>gelir</a:t>
            </a:r>
            <a:r>
              <a:rPr lang="en-US" sz="1450" dirty="0">
                <a:solidFill>
                  <a:srgbClr val="373A3C"/>
                </a:solidFill>
                <a:highlight>
                  <a:srgbClr val="FFFFFF"/>
                </a:highlight>
              </a:rPr>
              <a:t>.</a:t>
            </a:r>
            <a:endParaRPr lang="tr-T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en-US" sz="1450" dirty="0">
                <a:solidFill>
                  <a:srgbClr val="373A3C"/>
                </a:solidFill>
                <a:highlight>
                  <a:srgbClr val="FFFFFF"/>
                </a:highlight>
              </a:rPr>
              <a:t>"</a:t>
            </a:r>
            <a:r>
              <a:rPr lang="en-US" sz="1450" dirty="0" err="1">
                <a:solidFill>
                  <a:srgbClr val="373A3C"/>
                </a:solidFill>
                <a:highlight>
                  <a:srgbClr val="FFFFFF"/>
                </a:highlight>
              </a:rPr>
              <a:t>Tüm</a:t>
            </a:r>
            <a:r>
              <a:rPr lang="en-US" sz="1450" dirty="0">
                <a:solidFill>
                  <a:srgbClr val="373A3C"/>
                </a:solidFill>
                <a:highlight>
                  <a:srgbClr val="FFFFFF"/>
                </a:highlight>
              </a:rPr>
              <a:t> </a:t>
            </a:r>
            <a:r>
              <a:rPr lang="en-US" sz="1450" dirty="0" err="1">
                <a:solidFill>
                  <a:srgbClr val="373A3C"/>
                </a:solidFill>
                <a:highlight>
                  <a:srgbClr val="FFFFFF"/>
                </a:highlight>
              </a:rPr>
              <a:t>ağlar</a:t>
            </a:r>
            <a:r>
              <a:rPr lang="en-US" sz="1450" dirty="0">
                <a:solidFill>
                  <a:srgbClr val="373A3C"/>
                </a:solidFill>
                <a:highlight>
                  <a:srgbClr val="FFFFFF"/>
                </a:highlight>
              </a:rPr>
              <a:t>" </a:t>
            </a:r>
            <a:r>
              <a:rPr lang="en-US" sz="1450" dirty="0" err="1">
                <a:solidFill>
                  <a:srgbClr val="373A3C"/>
                </a:solidFill>
                <a:highlight>
                  <a:srgbClr val="FFFFFF"/>
                </a:highlight>
              </a:rPr>
              <a:t>anlamına</a:t>
            </a:r>
            <a:r>
              <a:rPr lang="en-US" sz="1450" dirty="0">
                <a:solidFill>
                  <a:srgbClr val="373A3C"/>
                </a:solidFill>
                <a:highlight>
                  <a:srgbClr val="FFFFFF"/>
                </a:highlight>
              </a:rPr>
              <a:t> </a:t>
            </a:r>
            <a:r>
              <a:rPr lang="en-US" sz="1450" dirty="0" err="1">
                <a:solidFill>
                  <a:srgbClr val="373A3C"/>
                </a:solidFill>
                <a:highlight>
                  <a:srgbClr val="FFFFFF"/>
                </a:highlight>
              </a:rPr>
              <a:t>gelir</a:t>
            </a:r>
            <a:r>
              <a:rPr lang="en-US" sz="1450" dirty="0">
                <a:solidFill>
                  <a:srgbClr val="373A3C"/>
                </a:solidFill>
                <a:highlight>
                  <a:srgbClr val="FFFFFF"/>
                </a:highlight>
              </a:rPr>
              <a:t>.</a:t>
            </a:r>
            <a:endParaRPr lang="tr-T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en-US" sz="1450" dirty="0" err="1">
                <a:solidFill>
                  <a:srgbClr val="373A3C"/>
                </a:solidFill>
                <a:highlight>
                  <a:srgbClr val="FFFFFF"/>
                </a:highlight>
              </a:rPr>
              <a:t>Geridöngü</a:t>
            </a:r>
            <a:r>
              <a:rPr lang="en-US" sz="1450" dirty="0">
                <a:solidFill>
                  <a:srgbClr val="373A3C"/>
                </a:solidFill>
                <a:highlight>
                  <a:srgbClr val="FFFFFF"/>
                </a:highlight>
              </a:rPr>
              <a:t> </a:t>
            </a:r>
            <a:r>
              <a:rPr lang="en-US" sz="1450" dirty="0" err="1">
                <a:solidFill>
                  <a:srgbClr val="373A3C"/>
                </a:solidFill>
                <a:highlight>
                  <a:srgbClr val="FFFFFF"/>
                </a:highlight>
              </a:rPr>
              <a:t>testleri</a:t>
            </a:r>
            <a:r>
              <a:rPr lang="en-US" sz="1450" dirty="0">
                <a:solidFill>
                  <a:srgbClr val="373A3C"/>
                </a:solidFill>
                <a:highlight>
                  <a:srgbClr val="FFFFFF"/>
                </a:highlight>
              </a:rPr>
              <a:t> </a:t>
            </a:r>
            <a:r>
              <a:rPr lang="en-US" sz="1450" dirty="0" err="1">
                <a:solidFill>
                  <a:srgbClr val="373A3C"/>
                </a:solidFill>
                <a:highlight>
                  <a:srgbClr val="FFFFFF"/>
                </a:highlight>
              </a:rPr>
              <a:t>için</a:t>
            </a:r>
            <a:r>
              <a:rPr lang="en-US" sz="1450" dirty="0">
                <a:solidFill>
                  <a:srgbClr val="373A3C"/>
                </a:solidFill>
                <a:highlight>
                  <a:srgbClr val="FFFFFF"/>
                </a:highlight>
              </a:rPr>
              <a:t> </a:t>
            </a:r>
            <a:r>
              <a:rPr lang="en-US" sz="1450" dirty="0" err="1">
                <a:solidFill>
                  <a:srgbClr val="373A3C"/>
                </a:solidFill>
                <a:highlight>
                  <a:srgbClr val="FFFFFF"/>
                </a:highlight>
              </a:rPr>
              <a:t>ayrılmıştır</a:t>
            </a:r>
            <a:r>
              <a:rPr lang="en-US" sz="1450" dirty="0">
                <a:solidFill>
                  <a:srgbClr val="373A3C"/>
                </a:solidFill>
                <a:highlight>
                  <a:srgbClr val="FFFFFF"/>
                </a:highlight>
              </a:rPr>
              <a:t>. </a:t>
            </a:r>
            <a:r>
              <a:rPr lang="en-US" sz="1450" dirty="0" err="1">
                <a:solidFill>
                  <a:srgbClr val="373A3C"/>
                </a:solidFill>
                <a:highlight>
                  <a:srgbClr val="FFFFFF"/>
                </a:highlight>
              </a:rPr>
              <a:t>Yerel</a:t>
            </a:r>
            <a:r>
              <a:rPr lang="en-US" sz="1450" dirty="0">
                <a:solidFill>
                  <a:srgbClr val="373A3C"/>
                </a:solidFill>
                <a:highlight>
                  <a:srgbClr val="FFFFFF"/>
                </a:highlight>
              </a:rPr>
              <a:t> ana </a:t>
            </a:r>
            <a:r>
              <a:rPr lang="en-US" sz="1450" dirty="0" err="1">
                <a:solidFill>
                  <a:srgbClr val="373A3C"/>
                </a:solidFill>
                <a:highlight>
                  <a:srgbClr val="FFFFFF"/>
                </a:highlight>
              </a:rPr>
              <a:t>bilgisayarı</a:t>
            </a:r>
            <a:r>
              <a:rPr lang="en-US" sz="1450" dirty="0">
                <a:solidFill>
                  <a:srgbClr val="373A3C"/>
                </a:solidFill>
                <a:highlight>
                  <a:srgbClr val="FFFFFF"/>
                </a:highlight>
              </a:rPr>
              <a:t> </a:t>
            </a:r>
            <a:r>
              <a:rPr lang="en-US" sz="1450" dirty="0" err="1">
                <a:solidFill>
                  <a:srgbClr val="373A3C"/>
                </a:solidFill>
                <a:highlight>
                  <a:srgbClr val="FFFFFF"/>
                </a:highlight>
              </a:rPr>
              <a:t>belirler</a:t>
            </a:r>
            <a:r>
              <a:rPr lang="en-US" sz="1450" dirty="0">
                <a:solidFill>
                  <a:srgbClr val="373A3C"/>
                </a:solidFill>
                <a:highlight>
                  <a:srgbClr val="FFFFFF"/>
                </a:highlight>
              </a:rPr>
              <a:t> </a:t>
            </a:r>
            <a:r>
              <a:rPr lang="en-US" sz="1450" dirty="0" err="1">
                <a:solidFill>
                  <a:srgbClr val="373A3C"/>
                </a:solidFill>
                <a:highlight>
                  <a:srgbClr val="FFFFFF"/>
                </a:highlight>
              </a:rPr>
              <a:t>ve</a:t>
            </a:r>
            <a:r>
              <a:rPr lang="en-US" sz="1450" dirty="0">
                <a:solidFill>
                  <a:srgbClr val="373A3C"/>
                </a:solidFill>
                <a:highlight>
                  <a:srgbClr val="FFFFFF"/>
                </a:highlight>
              </a:rPr>
              <a:t> </a:t>
            </a:r>
            <a:r>
              <a:rPr lang="en-US" sz="1450" dirty="0" err="1">
                <a:solidFill>
                  <a:srgbClr val="373A3C"/>
                </a:solidFill>
                <a:highlight>
                  <a:srgbClr val="FFFFFF"/>
                </a:highlight>
              </a:rPr>
              <a:t>bu</a:t>
            </a:r>
            <a:r>
              <a:rPr lang="en-US" sz="1450" dirty="0">
                <a:solidFill>
                  <a:srgbClr val="373A3C"/>
                </a:solidFill>
                <a:highlight>
                  <a:srgbClr val="FFFFFF"/>
                </a:highlight>
              </a:rPr>
              <a:t> ana </a:t>
            </a:r>
            <a:r>
              <a:rPr lang="en-US" sz="1450" dirty="0" err="1">
                <a:solidFill>
                  <a:srgbClr val="373A3C"/>
                </a:solidFill>
                <a:highlight>
                  <a:srgbClr val="FFFFFF"/>
                </a:highlight>
              </a:rPr>
              <a:t>bilgisayarın</a:t>
            </a:r>
            <a:r>
              <a:rPr lang="en-US" sz="1450" dirty="0">
                <a:solidFill>
                  <a:srgbClr val="373A3C"/>
                </a:solidFill>
                <a:highlight>
                  <a:srgbClr val="FFFFFF"/>
                </a:highlight>
              </a:rPr>
              <a:t> </a:t>
            </a:r>
            <a:r>
              <a:rPr lang="en-US" sz="1450" dirty="0" err="1">
                <a:solidFill>
                  <a:srgbClr val="373A3C"/>
                </a:solidFill>
                <a:highlight>
                  <a:srgbClr val="FFFFFF"/>
                </a:highlight>
              </a:rPr>
              <a:t>ağ</a:t>
            </a:r>
            <a:r>
              <a:rPr lang="en-US" sz="1450" dirty="0">
                <a:solidFill>
                  <a:srgbClr val="373A3C"/>
                </a:solidFill>
                <a:highlight>
                  <a:srgbClr val="FFFFFF"/>
                </a:highlight>
              </a:rPr>
              <a:t> </a:t>
            </a:r>
            <a:r>
              <a:rPr lang="en-US" sz="1450" dirty="0" err="1">
                <a:solidFill>
                  <a:srgbClr val="373A3C"/>
                </a:solidFill>
                <a:highlight>
                  <a:srgbClr val="FFFFFF"/>
                </a:highlight>
              </a:rPr>
              <a:t>trafiği</a:t>
            </a:r>
            <a:r>
              <a:rPr lang="en-US" sz="1450" dirty="0">
                <a:solidFill>
                  <a:srgbClr val="373A3C"/>
                </a:solidFill>
                <a:highlight>
                  <a:srgbClr val="FFFFFF"/>
                </a:highlight>
              </a:rPr>
              <a:t> </a:t>
            </a:r>
            <a:r>
              <a:rPr lang="en-US" sz="1450" dirty="0" err="1">
                <a:solidFill>
                  <a:srgbClr val="373A3C"/>
                </a:solidFill>
                <a:highlight>
                  <a:srgbClr val="FFFFFF"/>
                </a:highlight>
              </a:rPr>
              <a:t>oluşturmadan</a:t>
            </a:r>
            <a:r>
              <a:rPr lang="en-US" sz="1450" dirty="0">
                <a:solidFill>
                  <a:srgbClr val="373A3C"/>
                </a:solidFill>
                <a:highlight>
                  <a:srgbClr val="FFFFFF"/>
                </a:highlight>
              </a:rPr>
              <a:t> </a:t>
            </a:r>
            <a:r>
              <a:rPr lang="en-US" sz="1450" dirty="0" err="1">
                <a:solidFill>
                  <a:srgbClr val="373A3C"/>
                </a:solidFill>
                <a:highlight>
                  <a:srgbClr val="FFFFFF"/>
                </a:highlight>
              </a:rPr>
              <a:t>kendisine</a:t>
            </a:r>
            <a:r>
              <a:rPr lang="en-US" sz="1450" dirty="0">
                <a:solidFill>
                  <a:srgbClr val="373A3C"/>
                </a:solidFill>
                <a:highlight>
                  <a:srgbClr val="FFFFFF"/>
                </a:highlight>
              </a:rPr>
              <a:t> </a:t>
            </a:r>
            <a:r>
              <a:rPr lang="en-US" sz="1450" dirty="0" err="1">
                <a:solidFill>
                  <a:srgbClr val="373A3C"/>
                </a:solidFill>
                <a:highlight>
                  <a:srgbClr val="FFFFFF"/>
                </a:highlight>
              </a:rPr>
              <a:t>bir</a:t>
            </a:r>
            <a:r>
              <a:rPr lang="en-US" sz="1450" dirty="0">
                <a:solidFill>
                  <a:srgbClr val="373A3C"/>
                </a:solidFill>
                <a:highlight>
                  <a:srgbClr val="FFFFFF"/>
                </a:highlight>
              </a:rPr>
              <a:t> test </a:t>
            </a:r>
            <a:r>
              <a:rPr lang="en-US" sz="1450" dirty="0" err="1">
                <a:solidFill>
                  <a:srgbClr val="373A3C"/>
                </a:solidFill>
                <a:highlight>
                  <a:srgbClr val="FFFFFF"/>
                </a:highlight>
              </a:rPr>
              <a:t>paketi</a:t>
            </a:r>
            <a:r>
              <a:rPr lang="en-US" sz="1450" dirty="0">
                <a:solidFill>
                  <a:srgbClr val="373A3C"/>
                </a:solidFill>
                <a:highlight>
                  <a:srgbClr val="FFFFFF"/>
                </a:highlight>
              </a:rPr>
              <a:t> </a:t>
            </a:r>
            <a:r>
              <a:rPr lang="en-US" sz="1450" dirty="0" err="1">
                <a:solidFill>
                  <a:srgbClr val="373A3C"/>
                </a:solidFill>
                <a:highlight>
                  <a:srgbClr val="FFFFFF"/>
                </a:highlight>
              </a:rPr>
              <a:t>göndermesine</a:t>
            </a:r>
            <a:r>
              <a:rPr lang="en-US" sz="1450" dirty="0">
                <a:solidFill>
                  <a:srgbClr val="373A3C"/>
                </a:solidFill>
                <a:highlight>
                  <a:srgbClr val="FFFFFF"/>
                </a:highlight>
              </a:rPr>
              <a:t> </a:t>
            </a:r>
            <a:r>
              <a:rPr lang="en-US" sz="1450" dirty="0" err="1">
                <a:solidFill>
                  <a:srgbClr val="373A3C"/>
                </a:solidFill>
                <a:highlight>
                  <a:srgbClr val="FFFFFF"/>
                </a:highlight>
              </a:rPr>
              <a:t>izin</a:t>
            </a:r>
            <a:r>
              <a:rPr lang="en-US" sz="1450" dirty="0">
                <a:solidFill>
                  <a:srgbClr val="373A3C"/>
                </a:solidFill>
                <a:highlight>
                  <a:srgbClr val="FFFFFF"/>
                </a:highlight>
              </a:rPr>
              <a:t> </a:t>
            </a:r>
            <a:r>
              <a:rPr lang="en-US" sz="1450" dirty="0" err="1">
                <a:solidFill>
                  <a:srgbClr val="373A3C"/>
                </a:solidFill>
                <a:highlight>
                  <a:srgbClr val="FFFFFF"/>
                </a:highlight>
              </a:rPr>
              <a:t>verir</a:t>
            </a:r>
            <a:r>
              <a:rPr lang="en-US" sz="1450" dirty="0">
                <a:solidFill>
                  <a:srgbClr val="373A3C"/>
                </a:solidFill>
                <a:highlight>
                  <a:srgbClr val="FFFFFF"/>
                </a:highlight>
              </a:rPr>
              <a:t>.</a:t>
            </a:r>
            <a:r>
              <a:rPr lang="tr-TR" sz="1450" dirty="0">
                <a:solidFill>
                  <a:srgbClr val="373A3C"/>
                </a:solidFill>
                <a:highlight>
                  <a:srgbClr val="FFFFFF"/>
                </a:highlight>
              </a:rPr>
              <a:t> </a:t>
            </a:r>
            <a:r>
              <a:rPr lang="en-US" sz="1450" dirty="0" err="1">
                <a:solidFill>
                  <a:srgbClr val="373A3C"/>
                </a:solidFill>
                <a:highlight>
                  <a:srgbClr val="FFFFFF"/>
                </a:highlight>
              </a:rPr>
              <a:t>Geridöngü</a:t>
            </a:r>
            <a:r>
              <a:rPr lang="en-US" sz="1450" dirty="0">
                <a:solidFill>
                  <a:srgbClr val="373A3C"/>
                </a:solidFill>
                <a:highlight>
                  <a:srgbClr val="FFFFFF"/>
                </a:highlight>
              </a:rPr>
              <a:t> </a:t>
            </a:r>
            <a:r>
              <a:rPr lang="en-US" sz="1450" dirty="0" err="1">
                <a:solidFill>
                  <a:srgbClr val="373A3C"/>
                </a:solidFill>
                <a:highlight>
                  <a:srgbClr val="FFFFFF"/>
                </a:highlight>
              </a:rPr>
              <a:t>testleri</a:t>
            </a:r>
            <a:r>
              <a:rPr lang="en-US" sz="1450" dirty="0">
                <a:solidFill>
                  <a:srgbClr val="373A3C"/>
                </a:solidFill>
                <a:highlight>
                  <a:srgbClr val="FFFFFF"/>
                </a:highlight>
              </a:rPr>
              <a:t> </a:t>
            </a:r>
            <a:r>
              <a:rPr lang="en-US" sz="1450" dirty="0" err="1">
                <a:solidFill>
                  <a:srgbClr val="373A3C"/>
                </a:solidFill>
                <a:highlight>
                  <a:srgbClr val="FFFFFF"/>
                </a:highlight>
              </a:rPr>
              <a:t>için</a:t>
            </a:r>
            <a:r>
              <a:rPr lang="en-US" sz="1450" dirty="0">
                <a:solidFill>
                  <a:srgbClr val="373A3C"/>
                </a:solidFill>
                <a:highlight>
                  <a:srgbClr val="FFFFFF"/>
                </a:highlight>
              </a:rPr>
              <a:t> </a:t>
            </a:r>
            <a:r>
              <a:rPr lang="en-US" sz="1450" dirty="0" err="1">
                <a:solidFill>
                  <a:srgbClr val="373A3C"/>
                </a:solidFill>
                <a:highlight>
                  <a:srgbClr val="FFFFFF"/>
                </a:highlight>
              </a:rPr>
              <a:t>ayrılmıştır</a:t>
            </a:r>
            <a:r>
              <a:rPr lang="en-US" sz="1450" dirty="0">
                <a:solidFill>
                  <a:srgbClr val="373A3C"/>
                </a:solidFill>
                <a:highlight>
                  <a:srgbClr val="FFFFFF"/>
                </a:highlight>
              </a:rPr>
              <a:t>. </a:t>
            </a:r>
            <a:r>
              <a:rPr lang="en-US" sz="1450" dirty="0" err="1">
                <a:solidFill>
                  <a:srgbClr val="373A3C"/>
                </a:solidFill>
                <a:highlight>
                  <a:srgbClr val="FFFFFF"/>
                </a:highlight>
              </a:rPr>
              <a:t>Yerel</a:t>
            </a:r>
            <a:r>
              <a:rPr lang="en-US" sz="1450" dirty="0">
                <a:solidFill>
                  <a:srgbClr val="373A3C"/>
                </a:solidFill>
                <a:highlight>
                  <a:srgbClr val="FFFFFF"/>
                </a:highlight>
              </a:rPr>
              <a:t> ana </a:t>
            </a:r>
            <a:r>
              <a:rPr lang="en-US" sz="1450" dirty="0" err="1">
                <a:solidFill>
                  <a:srgbClr val="373A3C"/>
                </a:solidFill>
                <a:highlight>
                  <a:srgbClr val="FFFFFF"/>
                </a:highlight>
              </a:rPr>
              <a:t>bilgisayarı</a:t>
            </a:r>
            <a:r>
              <a:rPr lang="en-US" sz="1450" dirty="0">
                <a:solidFill>
                  <a:srgbClr val="373A3C"/>
                </a:solidFill>
                <a:highlight>
                  <a:srgbClr val="FFFFFF"/>
                </a:highlight>
              </a:rPr>
              <a:t> </a:t>
            </a:r>
            <a:r>
              <a:rPr lang="en-US" sz="1450" dirty="0" err="1">
                <a:solidFill>
                  <a:srgbClr val="373A3C"/>
                </a:solidFill>
                <a:highlight>
                  <a:srgbClr val="FFFFFF"/>
                </a:highlight>
              </a:rPr>
              <a:t>belirler</a:t>
            </a:r>
            <a:r>
              <a:rPr lang="en-US" sz="1450" dirty="0">
                <a:solidFill>
                  <a:srgbClr val="373A3C"/>
                </a:solidFill>
                <a:highlight>
                  <a:srgbClr val="FFFFFF"/>
                </a:highlight>
              </a:rPr>
              <a:t> </a:t>
            </a:r>
            <a:r>
              <a:rPr lang="en-US" sz="1450" dirty="0" err="1">
                <a:solidFill>
                  <a:srgbClr val="373A3C"/>
                </a:solidFill>
                <a:highlight>
                  <a:srgbClr val="FFFFFF"/>
                </a:highlight>
              </a:rPr>
              <a:t>ve</a:t>
            </a:r>
            <a:r>
              <a:rPr lang="en-US" sz="1450" dirty="0">
                <a:solidFill>
                  <a:srgbClr val="373A3C"/>
                </a:solidFill>
                <a:highlight>
                  <a:srgbClr val="FFFFFF"/>
                </a:highlight>
              </a:rPr>
              <a:t> </a:t>
            </a:r>
            <a:r>
              <a:rPr lang="en-US" sz="1450" dirty="0" err="1">
                <a:solidFill>
                  <a:srgbClr val="373A3C"/>
                </a:solidFill>
                <a:highlight>
                  <a:srgbClr val="FFFFFF"/>
                </a:highlight>
              </a:rPr>
              <a:t>bu</a:t>
            </a:r>
            <a:r>
              <a:rPr lang="en-US" sz="1450" dirty="0">
                <a:solidFill>
                  <a:srgbClr val="373A3C"/>
                </a:solidFill>
                <a:highlight>
                  <a:srgbClr val="FFFFFF"/>
                </a:highlight>
              </a:rPr>
              <a:t> ana </a:t>
            </a:r>
            <a:r>
              <a:rPr lang="en-US" sz="1450" dirty="0" err="1">
                <a:solidFill>
                  <a:srgbClr val="373A3C"/>
                </a:solidFill>
                <a:highlight>
                  <a:srgbClr val="FFFFFF"/>
                </a:highlight>
              </a:rPr>
              <a:t>bilgisayarın</a:t>
            </a:r>
            <a:r>
              <a:rPr lang="en-US" sz="1450" dirty="0">
                <a:solidFill>
                  <a:srgbClr val="373A3C"/>
                </a:solidFill>
                <a:highlight>
                  <a:srgbClr val="FFFFFF"/>
                </a:highlight>
              </a:rPr>
              <a:t> </a:t>
            </a:r>
            <a:r>
              <a:rPr lang="en-US" sz="1450" dirty="0" err="1">
                <a:solidFill>
                  <a:srgbClr val="373A3C"/>
                </a:solidFill>
                <a:highlight>
                  <a:srgbClr val="FFFFFF"/>
                </a:highlight>
              </a:rPr>
              <a:t>ağ</a:t>
            </a:r>
            <a:r>
              <a:rPr lang="en-US" sz="1450" dirty="0">
                <a:solidFill>
                  <a:srgbClr val="373A3C"/>
                </a:solidFill>
                <a:highlight>
                  <a:srgbClr val="FFFFFF"/>
                </a:highlight>
              </a:rPr>
              <a:t> </a:t>
            </a:r>
            <a:r>
              <a:rPr lang="en-US" sz="1450" dirty="0" err="1">
                <a:solidFill>
                  <a:srgbClr val="373A3C"/>
                </a:solidFill>
                <a:highlight>
                  <a:srgbClr val="FFFFFF"/>
                </a:highlight>
              </a:rPr>
              <a:t>trafiği</a:t>
            </a:r>
            <a:r>
              <a:rPr lang="en-US" sz="1450" dirty="0">
                <a:solidFill>
                  <a:srgbClr val="373A3C"/>
                </a:solidFill>
                <a:highlight>
                  <a:srgbClr val="FFFFFF"/>
                </a:highlight>
              </a:rPr>
              <a:t> </a:t>
            </a:r>
            <a:r>
              <a:rPr lang="en-US" sz="1450" dirty="0" err="1">
                <a:solidFill>
                  <a:srgbClr val="373A3C"/>
                </a:solidFill>
                <a:highlight>
                  <a:srgbClr val="FFFFFF"/>
                </a:highlight>
              </a:rPr>
              <a:t>oluşturmadan</a:t>
            </a:r>
            <a:r>
              <a:rPr lang="en-US" sz="1450" dirty="0">
                <a:solidFill>
                  <a:srgbClr val="373A3C"/>
                </a:solidFill>
                <a:highlight>
                  <a:srgbClr val="FFFFFF"/>
                </a:highlight>
              </a:rPr>
              <a:t> </a:t>
            </a:r>
            <a:r>
              <a:rPr lang="en-US" sz="1450" dirty="0" err="1">
                <a:solidFill>
                  <a:srgbClr val="373A3C"/>
                </a:solidFill>
                <a:highlight>
                  <a:srgbClr val="FFFFFF"/>
                </a:highlight>
              </a:rPr>
              <a:t>kendisine</a:t>
            </a:r>
            <a:r>
              <a:rPr lang="en-US" sz="1450" dirty="0">
                <a:solidFill>
                  <a:srgbClr val="373A3C"/>
                </a:solidFill>
                <a:highlight>
                  <a:srgbClr val="FFFFFF"/>
                </a:highlight>
              </a:rPr>
              <a:t> </a:t>
            </a:r>
            <a:r>
              <a:rPr lang="en-US" sz="1450" dirty="0" err="1">
                <a:solidFill>
                  <a:srgbClr val="373A3C"/>
                </a:solidFill>
                <a:highlight>
                  <a:srgbClr val="FFFFFF"/>
                </a:highlight>
              </a:rPr>
              <a:t>bir</a:t>
            </a:r>
            <a:r>
              <a:rPr lang="en-US" sz="1450" dirty="0">
                <a:solidFill>
                  <a:srgbClr val="373A3C"/>
                </a:solidFill>
                <a:highlight>
                  <a:srgbClr val="FFFFFF"/>
                </a:highlight>
              </a:rPr>
              <a:t> test </a:t>
            </a:r>
            <a:r>
              <a:rPr lang="en-US" sz="1450" dirty="0" err="1">
                <a:solidFill>
                  <a:srgbClr val="373A3C"/>
                </a:solidFill>
                <a:highlight>
                  <a:srgbClr val="FFFFFF"/>
                </a:highlight>
              </a:rPr>
              <a:t>paketi</a:t>
            </a:r>
            <a:r>
              <a:rPr lang="en-US" sz="1450" dirty="0">
                <a:solidFill>
                  <a:srgbClr val="373A3C"/>
                </a:solidFill>
                <a:highlight>
                  <a:srgbClr val="FFFFFF"/>
                </a:highlight>
              </a:rPr>
              <a:t> </a:t>
            </a:r>
            <a:r>
              <a:rPr lang="en-US" sz="1450" dirty="0" err="1">
                <a:solidFill>
                  <a:srgbClr val="373A3C"/>
                </a:solidFill>
                <a:highlight>
                  <a:srgbClr val="FFFFFF"/>
                </a:highlight>
              </a:rPr>
              <a:t>göndermesine</a:t>
            </a:r>
            <a:r>
              <a:rPr lang="en-US" sz="1450" dirty="0">
                <a:solidFill>
                  <a:srgbClr val="373A3C"/>
                </a:solidFill>
                <a:highlight>
                  <a:srgbClr val="FFFFFF"/>
                </a:highlight>
              </a:rPr>
              <a:t> </a:t>
            </a:r>
            <a:r>
              <a:rPr lang="en-US" sz="1450" dirty="0" err="1">
                <a:solidFill>
                  <a:srgbClr val="373A3C"/>
                </a:solidFill>
                <a:highlight>
                  <a:srgbClr val="FFFFFF"/>
                </a:highlight>
              </a:rPr>
              <a:t>izin</a:t>
            </a:r>
            <a:r>
              <a:rPr lang="en-US" sz="1450" dirty="0">
                <a:solidFill>
                  <a:srgbClr val="373A3C"/>
                </a:solidFill>
                <a:highlight>
                  <a:srgbClr val="FFFFFF"/>
                </a:highlight>
              </a:rPr>
              <a:t> </a:t>
            </a:r>
            <a:r>
              <a:rPr lang="en-US" sz="1450" dirty="0" err="1">
                <a:solidFill>
                  <a:srgbClr val="373A3C"/>
                </a:solidFill>
                <a:highlight>
                  <a:srgbClr val="FFFFFF"/>
                </a:highlight>
              </a:rPr>
              <a:t>verir</a:t>
            </a:r>
            <a:r>
              <a:rPr lang="en-US" sz="1450" dirty="0">
                <a:solidFill>
                  <a:srgbClr val="373A3C"/>
                </a:solidFill>
                <a:highlight>
                  <a:srgbClr val="FFFFFF"/>
                </a:highlight>
              </a:rPr>
              <a:t>."</a:t>
            </a:r>
            <a:endParaRPr lang="tr-T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en-US" sz="1450" dirty="0" err="1">
                <a:solidFill>
                  <a:srgbClr val="373A3C"/>
                </a:solidFill>
                <a:highlight>
                  <a:srgbClr val="FFFFFF"/>
                </a:highlight>
              </a:rPr>
              <a:t>Ağ</a:t>
            </a:r>
            <a:r>
              <a:rPr lang="en-US" sz="1450" dirty="0">
                <a:solidFill>
                  <a:srgbClr val="373A3C"/>
                </a:solidFill>
                <a:highlight>
                  <a:srgbClr val="FFFFFF"/>
                </a:highlight>
              </a:rPr>
              <a:t> </a:t>
            </a:r>
            <a:r>
              <a:rPr lang="en-US" sz="1450" dirty="0" err="1">
                <a:solidFill>
                  <a:srgbClr val="373A3C"/>
                </a:solidFill>
                <a:highlight>
                  <a:srgbClr val="FFFFFF"/>
                </a:highlight>
              </a:rPr>
              <a:t>adresi</a:t>
            </a:r>
            <a:r>
              <a:rPr lang="en-US" sz="1450" dirty="0">
                <a:solidFill>
                  <a:srgbClr val="373A3C"/>
                </a:solidFill>
                <a:highlight>
                  <a:srgbClr val="FFFFFF"/>
                </a:highlight>
              </a:rPr>
              <a:t>" </a:t>
            </a:r>
            <a:r>
              <a:rPr lang="en-US" sz="1450" dirty="0" err="1">
                <a:solidFill>
                  <a:srgbClr val="373A3C"/>
                </a:solidFill>
                <a:highlight>
                  <a:srgbClr val="FFFFFF"/>
                </a:highlight>
              </a:rPr>
              <a:t>veya</a:t>
            </a:r>
            <a:r>
              <a:rPr lang="en-US" sz="1450" dirty="0">
                <a:solidFill>
                  <a:srgbClr val="373A3C"/>
                </a:solidFill>
                <a:highlight>
                  <a:srgbClr val="FFFFFF"/>
                </a:highlight>
              </a:rPr>
              <a:t> </a:t>
            </a:r>
            <a:r>
              <a:rPr lang="en-US" sz="1450" dirty="0" err="1">
                <a:solidFill>
                  <a:srgbClr val="373A3C"/>
                </a:solidFill>
                <a:highlight>
                  <a:srgbClr val="FFFFFF"/>
                </a:highlight>
              </a:rPr>
              <a:t>belirtilen</a:t>
            </a:r>
            <a:r>
              <a:rPr lang="en-US" sz="1450" dirty="0">
                <a:solidFill>
                  <a:srgbClr val="373A3C"/>
                </a:solidFill>
                <a:highlight>
                  <a:srgbClr val="FFFFFF"/>
                </a:highlight>
              </a:rPr>
              <a:t> </a:t>
            </a:r>
            <a:r>
              <a:rPr lang="en-US" sz="1450" dirty="0" err="1">
                <a:solidFill>
                  <a:srgbClr val="373A3C"/>
                </a:solidFill>
                <a:highlight>
                  <a:srgbClr val="FFFFFF"/>
                </a:highlight>
              </a:rPr>
              <a:t>ağdaki</a:t>
            </a:r>
            <a:r>
              <a:rPr lang="en-US" sz="1450" dirty="0">
                <a:solidFill>
                  <a:srgbClr val="373A3C"/>
                </a:solidFill>
                <a:highlight>
                  <a:srgbClr val="FFFFFF"/>
                </a:highlight>
              </a:rPr>
              <a:t> </a:t>
            </a:r>
            <a:r>
              <a:rPr lang="en-US" sz="1450" dirty="0" err="1">
                <a:solidFill>
                  <a:srgbClr val="373A3C"/>
                </a:solidFill>
                <a:highlight>
                  <a:srgbClr val="FFFFFF"/>
                </a:highlight>
              </a:rPr>
              <a:t>herhangi</a:t>
            </a:r>
            <a:r>
              <a:rPr lang="en-US" sz="1450" dirty="0">
                <a:solidFill>
                  <a:srgbClr val="373A3C"/>
                </a:solidFill>
                <a:highlight>
                  <a:srgbClr val="FFFFFF"/>
                </a:highlight>
              </a:rPr>
              <a:t> </a:t>
            </a:r>
            <a:r>
              <a:rPr lang="en-US" sz="1450" dirty="0" err="1">
                <a:solidFill>
                  <a:srgbClr val="373A3C"/>
                </a:solidFill>
                <a:highlight>
                  <a:srgbClr val="FFFFFF"/>
                </a:highlight>
              </a:rPr>
              <a:t>bir</a:t>
            </a:r>
            <a:r>
              <a:rPr lang="en-US" sz="1450" dirty="0">
                <a:solidFill>
                  <a:srgbClr val="373A3C"/>
                </a:solidFill>
                <a:highlight>
                  <a:srgbClr val="FFFFFF"/>
                </a:highlight>
              </a:rPr>
              <a:t> ana </a:t>
            </a:r>
            <a:r>
              <a:rPr lang="en-US" sz="1450" dirty="0" err="1">
                <a:solidFill>
                  <a:srgbClr val="373A3C"/>
                </a:solidFill>
                <a:highlight>
                  <a:srgbClr val="FFFFFF"/>
                </a:highlight>
              </a:rPr>
              <a:t>bilgisayar</a:t>
            </a:r>
            <a:r>
              <a:rPr lang="en-US" sz="1450" dirty="0">
                <a:solidFill>
                  <a:srgbClr val="373A3C"/>
                </a:solidFill>
                <a:highlight>
                  <a:srgbClr val="FFFFFF"/>
                </a:highlight>
              </a:rPr>
              <a:t> </a:t>
            </a:r>
            <a:r>
              <a:rPr lang="en-US" sz="1450" dirty="0" err="1">
                <a:solidFill>
                  <a:srgbClr val="373A3C"/>
                </a:solidFill>
                <a:highlight>
                  <a:srgbClr val="FFFFFF"/>
                </a:highlight>
              </a:rPr>
              <a:t>anlamına</a:t>
            </a:r>
            <a:r>
              <a:rPr lang="en-US" sz="1450" dirty="0">
                <a:solidFill>
                  <a:srgbClr val="373A3C"/>
                </a:solidFill>
                <a:highlight>
                  <a:srgbClr val="FFFFFF"/>
                </a:highlight>
              </a:rPr>
              <a:t> </a:t>
            </a:r>
            <a:r>
              <a:rPr lang="en-US" sz="1450" dirty="0" err="1">
                <a:solidFill>
                  <a:srgbClr val="373A3C"/>
                </a:solidFill>
                <a:highlight>
                  <a:srgbClr val="FFFFFF"/>
                </a:highlight>
              </a:rPr>
              <a:t>gelir</a:t>
            </a:r>
            <a:r>
              <a:rPr lang="en-US" sz="1450" dirty="0">
                <a:solidFill>
                  <a:srgbClr val="373A3C"/>
                </a:solidFill>
                <a:highlight>
                  <a:srgbClr val="FFFFFF"/>
                </a:highlight>
              </a:rPr>
              <a:t>.</a:t>
            </a:r>
            <a:endParaRPr lang="tr-T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en-US" sz="1450" dirty="0" err="1">
                <a:solidFill>
                  <a:srgbClr val="373A3C"/>
                </a:solidFill>
                <a:highlight>
                  <a:srgbClr val="FFFFFF"/>
                </a:highlight>
              </a:rPr>
              <a:t>Belirtilen</a:t>
            </a:r>
            <a:r>
              <a:rPr lang="en-US" sz="1450" dirty="0">
                <a:solidFill>
                  <a:srgbClr val="373A3C"/>
                </a:solidFill>
                <a:highlight>
                  <a:srgbClr val="FFFFFF"/>
                </a:highlight>
              </a:rPr>
              <a:t> </a:t>
            </a:r>
            <a:r>
              <a:rPr lang="en-US" sz="1450" dirty="0" err="1">
                <a:solidFill>
                  <a:srgbClr val="373A3C"/>
                </a:solidFill>
                <a:highlight>
                  <a:srgbClr val="FFFFFF"/>
                </a:highlight>
              </a:rPr>
              <a:t>ağdaki</a:t>
            </a:r>
            <a:r>
              <a:rPr lang="en-US" sz="1450" dirty="0">
                <a:solidFill>
                  <a:srgbClr val="373A3C"/>
                </a:solidFill>
                <a:highlight>
                  <a:srgbClr val="FFFFFF"/>
                </a:highlight>
              </a:rPr>
              <a:t> "</a:t>
            </a:r>
            <a:r>
              <a:rPr lang="en-US" sz="1450" dirty="0" err="1">
                <a:solidFill>
                  <a:srgbClr val="373A3C"/>
                </a:solidFill>
                <a:highlight>
                  <a:srgbClr val="FFFFFF"/>
                </a:highlight>
              </a:rPr>
              <a:t>tüm</a:t>
            </a:r>
            <a:r>
              <a:rPr lang="en-US" sz="1450" dirty="0">
                <a:solidFill>
                  <a:srgbClr val="373A3C"/>
                </a:solidFill>
                <a:highlight>
                  <a:srgbClr val="FFFFFF"/>
                </a:highlight>
              </a:rPr>
              <a:t> ana </a:t>
            </a:r>
            <a:r>
              <a:rPr lang="en-US" sz="1450" dirty="0" err="1">
                <a:solidFill>
                  <a:srgbClr val="373A3C"/>
                </a:solidFill>
                <a:highlight>
                  <a:srgbClr val="FFFFFF"/>
                </a:highlight>
              </a:rPr>
              <a:t>bilgisayarlar</a:t>
            </a:r>
            <a:r>
              <a:rPr lang="en-US" sz="1450" dirty="0">
                <a:solidFill>
                  <a:srgbClr val="373A3C"/>
                </a:solidFill>
                <a:highlight>
                  <a:srgbClr val="FFFFFF"/>
                </a:highlight>
              </a:rPr>
              <a:t>" </a:t>
            </a:r>
            <a:r>
              <a:rPr lang="en-US" sz="1450" dirty="0" err="1">
                <a:solidFill>
                  <a:srgbClr val="373A3C"/>
                </a:solidFill>
                <a:highlight>
                  <a:srgbClr val="FFFFFF"/>
                </a:highlight>
              </a:rPr>
              <a:t>anlamına</a:t>
            </a:r>
            <a:r>
              <a:rPr lang="en-US" sz="1450" dirty="0">
                <a:solidFill>
                  <a:srgbClr val="373A3C"/>
                </a:solidFill>
                <a:highlight>
                  <a:srgbClr val="FFFFFF"/>
                </a:highlight>
              </a:rPr>
              <a:t> </a:t>
            </a:r>
            <a:r>
              <a:rPr lang="en-US" sz="1450" dirty="0" err="1">
                <a:solidFill>
                  <a:srgbClr val="373A3C"/>
                </a:solidFill>
                <a:highlight>
                  <a:srgbClr val="FFFFFF"/>
                </a:highlight>
              </a:rPr>
              <a:t>gelir</a:t>
            </a:r>
            <a:endParaRPr lang="tr-T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en-US" sz="1450" dirty="0" err="1">
                <a:solidFill>
                  <a:srgbClr val="373A3C"/>
                </a:solidFill>
                <a:highlight>
                  <a:srgbClr val="FFFFFF"/>
                </a:highlight>
              </a:rPr>
              <a:t>Herhangi</a:t>
            </a:r>
            <a:r>
              <a:rPr lang="en-US" sz="1450" dirty="0">
                <a:solidFill>
                  <a:srgbClr val="373A3C"/>
                </a:solidFill>
                <a:highlight>
                  <a:srgbClr val="FFFFFF"/>
                </a:highlight>
              </a:rPr>
              <a:t> </a:t>
            </a:r>
            <a:r>
              <a:rPr lang="en-US" sz="1450" dirty="0" err="1">
                <a:solidFill>
                  <a:srgbClr val="373A3C"/>
                </a:solidFill>
                <a:highlight>
                  <a:srgbClr val="FFFFFF"/>
                </a:highlight>
              </a:rPr>
              <a:t>bir</a:t>
            </a:r>
            <a:r>
              <a:rPr lang="en-US" sz="1450" dirty="0">
                <a:solidFill>
                  <a:srgbClr val="373A3C"/>
                </a:solidFill>
                <a:highlight>
                  <a:srgbClr val="FFFFFF"/>
                </a:highlight>
              </a:rPr>
              <a:t> </a:t>
            </a:r>
            <a:r>
              <a:rPr lang="en-US" sz="1450" dirty="0" err="1">
                <a:solidFill>
                  <a:srgbClr val="373A3C"/>
                </a:solidFill>
                <a:highlight>
                  <a:srgbClr val="FFFFFF"/>
                </a:highlight>
              </a:rPr>
              <a:t>ağdaki</a:t>
            </a:r>
            <a:r>
              <a:rPr lang="en-US" sz="1450" dirty="0">
                <a:solidFill>
                  <a:srgbClr val="373A3C"/>
                </a:solidFill>
                <a:highlight>
                  <a:srgbClr val="FFFFFF"/>
                </a:highlight>
              </a:rPr>
              <a:t> </a:t>
            </a:r>
            <a:r>
              <a:rPr lang="en-US" sz="1450" dirty="0" err="1">
                <a:solidFill>
                  <a:srgbClr val="373A3C"/>
                </a:solidFill>
                <a:highlight>
                  <a:srgbClr val="FFFFFF"/>
                </a:highlight>
              </a:rPr>
              <a:t>herhangi</a:t>
            </a:r>
            <a:r>
              <a:rPr lang="en-US" sz="1450" dirty="0">
                <a:solidFill>
                  <a:srgbClr val="373A3C"/>
                </a:solidFill>
                <a:highlight>
                  <a:srgbClr val="FFFFFF"/>
                </a:highlight>
              </a:rPr>
              <a:t> </a:t>
            </a:r>
            <a:r>
              <a:rPr lang="en-US" sz="1450" dirty="0" err="1">
                <a:solidFill>
                  <a:srgbClr val="373A3C"/>
                </a:solidFill>
                <a:highlight>
                  <a:srgbClr val="FFFFFF"/>
                </a:highlight>
              </a:rPr>
              <a:t>bir</a:t>
            </a:r>
            <a:r>
              <a:rPr lang="en-US" sz="1450" dirty="0">
                <a:solidFill>
                  <a:srgbClr val="373A3C"/>
                </a:solidFill>
                <a:highlight>
                  <a:srgbClr val="FFFFFF"/>
                </a:highlight>
              </a:rPr>
              <a:t> ana </a:t>
            </a:r>
            <a:r>
              <a:rPr lang="en-US" sz="1450" dirty="0" err="1">
                <a:solidFill>
                  <a:srgbClr val="373A3C"/>
                </a:solidFill>
                <a:highlight>
                  <a:srgbClr val="FFFFFF"/>
                </a:highlight>
              </a:rPr>
              <a:t>bilgisayar</a:t>
            </a:r>
            <a:endParaRPr lang="tr-T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en-US" sz="1450" dirty="0" err="1">
                <a:solidFill>
                  <a:srgbClr val="373A3C"/>
                </a:solidFill>
                <a:highlight>
                  <a:srgbClr val="FFFFFF"/>
                </a:highlight>
              </a:rPr>
              <a:t>Geçerli</a:t>
            </a:r>
            <a:r>
              <a:rPr lang="en-US" sz="1450" dirty="0">
                <a:solidFill>
                  <a:srgbClr val="373A3C"/>
                </a:solidFill>
                <a:highlight>
                  <a:srgbClr val="FFFFFF"/>
                </a:highlight>
              </a:rPr>
              <a:t> </a:t>
            </a:r>
            <a:r>
              <a:rPr lang="en-US" sz="1450" dirty="0" err="1">
                <a:solidFill>
                  <a:srgbClr val="373A3C"/>
                </a:solidFill>
                <a:highlight>
                  <a:srgbClr val="FFFFFF"/>
                </a:highlight>
              </a:rPr>
              <a:t>ağdaki</a:t>
            </a:r>
            <a:r>
              <a:rPr lang="en-US" sz="1450" dirty="0">
                <a:solidFill>
                  <a:srgbClr val="373A3C"/>
                </a:solidFill>
                <a:highlight>
                  <a:srgbClr val="FFFFFF"/>
                </a:highlight>
              </a:rPr>
              <a:t> </a:t>
            </a:r>
            <a:r>
              <a:rPr lang="en-US" sz="1450" dirty="0" err="1">
                <a:solidFill>
                  <a:srgbClr val="373A3C"/>
                </a:solidFill>
                <a:highlight>
                  <a:srgbClr val="FFFFFF"/>
                </a:highlight>
              </a:rPr>
              <a:t>tüm</a:t>
            </a:r>
            <a:r>
              <a:rPr lang="en-US" sz="1450" dirty="0">
                <a:solidFill>
                  <a:srgbClr val="373A3C"/>
                </a:solidFill>
                <a:highlight>
                  <a:srgbClr val="FFFFFF"/>
                </a:highlight>
              </a:rPr>
              <a:t> ana </a:t>
            </a:r>
            <a:r>
              <a:rPr lang="en-US" sz="1450" dirty="0" err="1">
                <a:solidFill>
                  <a:srgbClr val="373A3C"/>
                </a:solidFill>
                <a:highlight>
                  <a:srgbClr val="FFFFFF"/>
                </a:highlight>
              </a:rPr>
              <a:t>bilgisayarlara</a:t>
            </a:r>
            <a:r>
              <a:rPr lang="en-US" sz="1450" dirty="0">
                <a:solidFill>
                  <a:srgbClr val="373A3C"/>
                </a:solidFill>
                <a:highlight>
                  <a:srgbClr val="FFFFFF"/>
                </a:highlight>
              </a:rPr>
              <a:t> </a:t>
            </a:r>
            <a:r>
              <a:rPr lang="en-US" sz="1450" dirty="0" err="1">
                <a:solidFill>
                  <a:srgbClr val="373A3C"/>
                </a:solidFill>
                <a:highlight>
                  <a:srgbClr val="FFFFFF"/>
                </a:highlight>
              </a:rPr>
              <a:t>yayın</a:t>
            </a:r>
            <a:endParaRPr lang="tr-T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endParaRPr lang="tr-TR" sz="1450" dirty="0">
              <a:solidFill>
                <a:srgbClr val="373A3C"/>
              </a:solidFill>
              <a:highlight>
                <a:srgbClr val="FFFFFF"/>
              </a:highlight>
            </a:endParaRPr>
          </a:p>
          <a:p>
            <a:pPr marL="0" marR="0" indent="0" algn="l" rtl="0" fontAlgn="ctr">
              <a:spcBef>
                <a:spcPts val="0"/>
              </a:spcBef>
              <a:spcAft>
                <a:spcPts val="0"/>
              </a:spcAft>
            </a:pPr>
            <a:r>
              <a:rPr lang="tr-TR" sz="1800" b="1" i="0" u="none" strike="noStrike" dirty="0" err="1">
                <a:solidFill>
                  <a:srgbClr val="373A3C"/>
                </a:solidFill>
                <a:effectLst/>
                <a:latin typeface="Raleway" pitchFamily="2" charset="-94"/>
                <a:ea typeface="Raleway" pitchFamily="2" charset="-94"/>
                <a:cs typeface="Raleway" pitchFamily="2" charset="-94"/>
              </a:rPr>
              <a:t>Address</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1" i="0" u="none" strike="noStrike" dirty="0" err="1">
                <a:solidFill>
                  <a:srgbClr val="373A3C"/>
                </a:solidFill>
                <a:effectLst/>
                <a:latin typeface="Raleway" pitchFamily="2" charset="-94"/>
                <a:ea typeface="Raleway" pitchFamily="2" charset="-94"/>
                <a:cs typeface="Raleway" pitchFamily="2" charset="-94"/>
              </a:rPr>
              <a:t>Function</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a:solidFill>
                  <a:srgbClr val="373A3C"/>
                </a:solidFill>
                <a:effectLst/>
                <a:latin typeface="Raleway" pitchFamily="2" charset="-94"/>
                <a:ea typeface="Raleway" pitchFamily="2" charset="-94"/>
                <a:cs typeface="Raleway" pitchFamily="2" charset="-94"/>
              </a:rPr>
              <a:t>Network </a:t>
            </a:r>
            <a:r>
              <a:rPr lang="tr-TR" sz="1800" b="0" i="0" u="none" strike="noStrike" dirty="0" err="1">
                <a:solidFill>
                  <a:srgbClr val="373A3C"/>
                </a:solidFill>
                <a:effectLst/>
                <a:latin typeface="Raleway" pitchFamily="2" charset="-94"/>
                <a:ea typeface="Raleway" pitchFamily="2" charset="-94"/>
                <a:cs typeface="Raleway" pitchFamily="2" charset="-94"/>
              </a:rPr>
              <a:t>address</a:t>
            </a:r>
            <a:r>
              <a:rPr lang="tr-TR" sz="1800" b="0" i="0" u="none" strike="noStrike" dirty="0">
                <a:solidFill>
                  <a:srgbClr val="373A3C"/>
                </a:solidFill>
                <a:effectLst/>
                <a:latin typeface="Raleway" pitchFamily="2" charset="-94"/>
                <a:ea typeface="Raleway" pitchFamily="2" charset="-94"/>
                <a:cs typeface="Raleway" pitchFamily="2" charset="-94"/>
              </a:rPr>
              <a:t> of </a:t>
            </a:r>
            <a:r>
              <a:rPr lang="tr-TR" sz="1800" b="0" i="0" u="none" strike="noStrike" dirty="0" err="1">
                <a:solidFill>
                  <a:srgbClr val="373A3C"/>
                </a:solidFill>
                <a:effectLst/>
                <a:latin typeface="Raleway" pitchFamily="2" charset="-94"/>
                <a:ea typeface="Raleway" pitchFamily="2" charset="-94"/>
                <a:cs typeface="Raleway" pitchFamily="2" charset="-94"/>
              </a:rPr>
              <a:t>all</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0</a:t>
            </a:r>
            <a:r>
              <a:rPr lang="tr-TR" sz="1800" b="0" i="0" u="none" strike="noStrike" dirty="0">
                <a:solidFill>
                  <a:srgbClr val="373A3C"/>
                </a:solidFill>
                <a:effectLst/>
                <a:latin typeface="Raleway" pitchFamily="2" charset="-94"/>
                <a:ea typeface="Raleway" pitchFamily="2" charset="-94"/>
                <a:cs typeface="Raleway" pitchFamily="2" charset="-94"/>
              </a:rPr>
              <a:t>s</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(0.X.X.X)</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err="1">
                <a:solidFill>
                  <a:srgbClr val="373A3C"/>
                </a:solidFill>
                <a:effectLst/>
                <a:latin typeface="Raleway" pitchFamily="2" charset="-94"/>
                <a:ea typeface="Raleway" pitchFamily="2" charset="-94"/>
                <a:cs typeface="Raleway" pitchFamily="2" charset="-94"/>
              </a:rPr>
              <a:t>Means</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this</a:t>
            </a:r>
            <a:r>
              <a:rPr lang="tr-TR" sz="1800" b="0" i="0" u="none" strike="noStrike" dirty="0">
                <a:solidFill>
                  <a:srgbClr val="373A3C"/>
                </a:solidFill>
                <a:effectLst/>
                <a:latin typeface="Raleway" pitchFamily="2" charset="-94"/>
                <a:ea typeface="Raleway" pitchFamily="2" charset="-94"/>
                <a:cs typeface="Raleway" pitchFamily="2" charset="-94"/>
              </a:rPr>
              <a:t> network </a:t>
            </a:r>
            <a:r>
              <a:rPr lang="tr-TR" sz="1800" b="0" i="0" u="none" strike="noStrike" dirty="0" err="1">
                <a:solidFill>
                  <a:srgbClr val="373A3C"/>
                </a:solidFill>
                <a:effectLst/>
                <a:latin typeface="Raleway" pitchFamily="2" charset="-94"/>
                <a:ea typeface="Raleway" pitchFamily="2" charset="-94"/>
                <a:cs typeface="Raleway" pitchFamily="2" charset="-94"/>
              </a:rPr>
              <a:t>or</a:t>
            </a:r>
            <a:r>
              <a:rPr lang="tr-TR" sz="1800" b="0" i="0" u="none" strike="noStrike" dirty="0">
                <a:solidFill>
                  <a:srgbClr val="373A3C"/>
                </a:solidFill>
                <a:effectLst/>
                <a:latin typeface="Raleway" pitchFamily="2" charset="-94"/>
                <a:ea typeface="Raleway" pitchFamily="2" charset="-94"/>
                <a:cs typeface="Raleway" pitchFamily="2" charset="-94"/>
              </a:rPr>
              <a:t> segment.”</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a:solidFill>
                  <a:srgbClr val="373A3C"/>
                </a:solidFill>
                <a:effectLst/>
                <a:latin typeface="Raleway" pitchFamily="2" charset="-94"/>
                <a:ea typeface="Raleway" pitchFamily="2" charset="-94"/>
                <a:cs typeface="Raleway" pitchFamily="2" charset="-94"/>
              </a:rPr>
              <a:t>Network </a:t>
            </a:r>
            <a:r>
              <a:rPr lang="tr-TR" sz="1800" b="0" i="0" u="none" strike="noStrike" dirty="0" err="1">
                <a:solidFill>
                  <a:srgbClr val="373A3C"/>
                </a:solidFill>
                <a:effectLst/>
                <a:latin typeface="Raleway" pitchFamily="2" charset="-94"/>
                <a:ea typeface="Raleway" pitchFamily="2" charset="-94"/>
                <a:cs typeface="Raleway" pitchFamily="2" charset="-94"/>
              </a:rPr>
              <a:t>address</a:t>
            </a:r>
            <a:r>
              <a:rPr lang="tr-TR" sz="1800" b="0" i="0" u="none" strike="noStrike" dirty="0">
                <a:solidFill>
                  <a:srgbClr val="373A3C"/>
                </a:solidFill>
                <a:effectLst/>
                <a:latin typeface="Raleway" pitchFamily="2" charset="-94"/>
                <a:ea typeface="Raleway" pitchFamily="2" charset="-94"/>
                <a:cs typeface="Raleway" pitchFamily="2" charset="-94"/>
              </a:rPr>
              <a:t> of </a:t>
            </a:r>
            <a:r>
              <a:rPr lang="tr-TR" sz="1800" b="0" i="0" u="none" strike="noStrike" dirty="0" err="1">
                <a:solidFill>
                  <a:srgbClr val="373A3C"/>
                </a:solidFill>
                <a:effectLst/>
                <a:latin typeface="Raleway" pitchFamily="2" charset="-94"/>
                <a:ea typeface="Raleway" pitchFamily="2" charset="-94"/>
                <a:cs typeface="Raleway" pitchFamily="2" charset="-94"/>
              </a:rPr>
              <a:t>all</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1</a:t>
            </a:r>
            <a:r>
              <a:rPr lang="tr-TR" sz="1800" b="0" i="0" u="none" strike="noStrike" dirty="0">
                <a:solidFill>
                  <a:srgbClr val="373A3C"/>
                </a:solidFill>
                <a:effectLst/>
                <a:latin typeface="Raleway" pitchFamily="2" charset="-94"/>
                <a:ea typeface="Raleway" pitchFamily="2" charset="-94"/>
                <a:cs typeface="Raleway" pitchFamily="2" charset="-94"/>
              </a:rPr>
              <a:t>s</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(127.X.X.X)</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err="1">
                <a:solidFill>
                  <a:srgbClr val="373A3C"/>
                </a:solidFill>
                <a:effectLst/>
                <a:latin typeface="Raleway" pitchFamily="2" charset="-94"/>
                <a:ea typeface="Raleway" pitchFamily="2" charset="-94"/>
                <a:cs typeface="Raleway" pitchFamily="2" charset="-94"/>
              </a:rPr>
              <a:t>Means</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all</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networks</a:t>
            </a:r>
            <a:r>
              <a:rPr lang="tr-TR" sz="1800" b="0" i="0" u="none" strike="noStrike" dirty="0">
                <a:solidFill>
                  <a:srgbClr val="373A3C"/>
                </a:solidFill>
                <a:effectLst/>
                <a:latin typeface="Raleway" pitchFamily="2" charset="-94"/>
                <a:ea typeface="Raleway" pitchFamily="2" charset="-94"/>
                <a:cs typeface="Raleway" pitchFamily="2" charset="-94"/>
              </a:rPr>
              <a:t>.”</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127.0.0.1</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err="1">
                <a:solidFill>
                  <a:srgbClr val="373A3C"/>
                </a:solidFill>
                <a:effectLst/>
                <a:latin typeface="Raleway" pitchFamily="2" charset="-94"/>
                <a:ea typeface="Raleway" pitchFamily="2" charset="-94"/>
                <a:cs typeface="Raleway" pitchFamily="2" charset="-94"/>
              </a:rPr>
              <a:t>Reserved</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for</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loopback</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tests</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Designates</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the</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local</a:t>
            </a:r>
            <a:r>
              <a:rPr lang="tr-TR" sz="1800" b="0" i="0" u="none" strike="noStrike" dirty="0">
                <a:solidFill>
                  <a:srgbClr val="373A3C"/>
                </a:solidFill>
                <a:effectLst/>
                <a:latin typeface="Raleway" pitchFamily="2" charset="-94"/>
                <a:ea typeface="Raleway" pitchFamily="2" charset="-94"/>
                <a:cs typeface="Raleway" pitchFamily="2" charset="-94"/>
              </a:rPr>
              <a:t> host </a:t>
            </a:r>
            <a:r>
              <a:rPr lang="tr-TR" sz="1800" b="0" i="0" u="none" strike="noStrike" dirty="0" err="1">
                <a:solidFill>
                  <a:srgbClr val="373A3C"/>
                </a:solidFill>
                <a:effectLst/>
                <a:latin typeface="Raleway" pitchFamily="2" charset="-94"/>
                <a:ea typeface="Raleway" pitchFamily="2" charset="-94"/>
                <a:cs typeface="Raleway" pitchFamily="2" charset="-94"/>
              </a:rPr>
              <a:t>and</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allows</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that</a:t>
            </a:r>
            <a:r>
              <a:rPr lang="tr-TR" sz="1800" b="0" i="0" u="none" strike="noStrike" dirty="0">
                <a:solidFill>
                  <a:srgbClr val="373A3C"/>
                </a:solidFill>
                <a:effectLst/>
                <a:latin typeface="Raleway" pitchFamily="2" charset="-94"/>
                <a:ea typeface="Raleway" pitchFamily="2" charset="-94"/>
                <a:cs typeface="Raleway" pitchFamily="2" charset="-94"/>
              </a:rPr>
              <a:t> host </a:t>
            </a:r>
            <a:r>
              <a:rPr lang="tr-TR" sz="1800" b="0" i="0" u="none" strike="noStrike" dirty="0" err="1">
                <a:solidFill>
                  <a:srgbClr val="373A3C"/>
                </a:solidFill>
                <a:effectLst/>
                <a:latin typeface="Raleway" pitchFamily="2" charset="-94"/>
                <a:ea typeface="Raleway" pitchFamily="2" charset="-94"/>
                <a:cs typeface="Raleway" pitchFamily="2" charset="-94"/>
              </a:rPr>
              <a:t>to</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send</a:t>
            </a:r>
            <a:r>
              <a:rPr lang="tr-TR" sz="1800" b="0" i="0" u="none" strike="noStrike" dirty="0">
                <a:solidFill>
                  <a:srgbClr val="373A3C"/>
                </a:solidFill>
                <a:effectLst/>
                <a:latin typeface="Raleway" pitchFamily="2" charset="-94"/>
                <a:ea typeface="Raleway" pitchFamily="2" charset="-94"/>
                <a:cs typeface="Raleway" pitchFamily="2" charset="-94"/>
              </a:rPr>
              <a:t> a test </a:t>
            </a:r>
            <a:r>
              <a:rPr lang="tr-TR" sz="1800" b="0" i="0" u="none" strike="noStrike" dirty="0" err="1">
                <a:solidFill>
                  <a:srgbClr val="373A3C"/>
                </a:solidFill>
                <a:effectLst/>
                <a:latin typeface="Raleway" pitchFamily="2" charset="-94"/>
                <a:ea typeface="Raleway" pitchFamily="2" charset="-94"/>
                <a:cs typeface="Raleway" pitchFamily="2" charset="-94"/>
              </a:rPr>
              <a:t>packet</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to</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itself</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without</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generating</a:t>
            </a:r>
            <a:r>
              <a:rPr lang="tr-TR" sz="1800" b="0" i="0" u="none" strike="noStrike" dirty="0">
                <a:solidFill>
                  <a:srgbClr val="373A3C"/>
                </a:solidFill>
                <a:effectLst/>
                <a:latin typeface="Raleway" pitchFamily="2" charset="-94"/>
                <a:ea typeface="Raleway" pitchFamily="2" charset="-94"/>
                <a:cs typeface="Raleway" pitchFamily="2" charset="-94"/>
              </a:rPr>
              <a:t> network </a:t>
            </a:r>
            <a:r>
              <a:rPr lang="tr-TR" sz="1800" b="0" i="0" u="none" strike="noStrike" dirty="0" err="1">
                <a:solidFill>
                  <a:srgbClr val="373A3C"/>
                </a:solidFill>
                <a:effectLst/>
                <a:latin typeface="Raleway" pitchFamily="2" charset="-94"/>
                <a:ea typeface="Raleway" pitchFamily="2" charset="-94"/>
                <a:cs typeface="Raleway" pitchFamily="2" charset="-94"/>
              </a:rPr>
              <a:t>traffic</a:t>
            </a:r>
            <a:r>
              <a:rPr lang="tr-TR" sz="1800" b="0" i="0" u="none" strike="noStrike" dirty="0">
                <a:solidFill>
                  <a:srgbClr val="373A3C"/>
                </a:solidFill>
                <a:effectLst/>
                <a:latin typeface="Raleway" pitchFamily="2" charset="-94"/>
                <a:ea typeface="Raleway" pitchFamily="2" charset="-94"/>
                <a:cs typeface="Raleway" pitchFamily="2" charset="-94"/>
              </a:rPr>
              <a:t>.</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a:solidFill>
                  <a:srgbClr val="373A3C"/>
                </a:solidFill>
                <a:effectLst/>
                <a:latin typeface="Raleway" pitchFamily="2" charset="-94"/>
                <a:ea typeface="Raleway" pitchFamily="2" charset="-94"/>
                <a:cs typeface="Raleway" pitchFamily="2" charset="-94"/>
              </a:rPr>
              <a:t>Host </a:t>
            </a:r>
            <a:r>
              <a:rPr lang="tr-TR" sz="1800" b="0" i="0" u="none" strike="noStrike" dirty="0" err="1">
                <a:solidFill>
                  <a:srgbClr val="373A3C"/>
                </a:solidFill>
                <a:effectLst/>
                <a:latin typeface="Raleway" pitchFamily="2" charset="-94"/>
                <a:ea typeface="Raleway" pitchFamily="2" charset="-94"/>
                <a:cs typeface="Raleway" pitchFamily="2" charset="-94"/>
              </a:rPr>
              <a:t>address</a:t>
            </a:r>
            <a:r>
              <a:rPr lang="tr-TR" sz="1800" b="0" i="0" u="none" strike="noStrike" dirty="0">
                <a:solidFill>
                  <a:srgbClr val="373A3C"/>
                </a:solidFill>
                <a:effectLst/>
                <a:latin typeface="Raleway" pitchFamily="2" charset="-94"/>
                <a:ea typeface="Raleway" pitchFamily="2" charset="-94"/>
                <a:cs typeface="Raleway" pitchFamily="2" charset="-94"/>
              </a:rPr>
              <a:t> of </a:t>
            </a:r>
            <a:r>
              <a:rPr lang="tr-TR" sz="1800" b="0" i="0" u="none" strike="noStrike" dirty="0" err="1">
                <a:solidFill>
                  <a:srgbClr val="373A3C"/>
                </a:solidFill>
                <a:effectLst/>
                <a:latin typeface="Raleway" pitchFamily="2" charset="-94"/>
                <a:ea typeface="Raleway" pitchFamily="2" charset="-94"/>
                <a:cs typeface="Raleway" pitchFamily="2" charset="-94"/>
              </a:rPr>
              <a:t>all</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0</a:t>
            </a:r>
            <a:r>
              <a:rPr lang="tr-TR" sz="1800" b="0" i="0" u="none" strike="noStrike" dirty="0">
                <a:solidFill>
                  <a:srgbClr val="373A3C"/>
                </a:solidFill>
                <a:effectLst/>
                <a:latin typeface="Raleway" pitchFamily="2" charset="-94"/>
                <a:ea typeface="Raleway" pitchFamily="2" charset="-94"/>
                <a:cs typeface="Raleway" pitchFamily="2" charset="-94"/>
              </a:rPr>
              <a:t>s</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(X.0.0.0)</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err="1">
                <a:solidFill>
                  <a:srgbClr val="373A3C"/>
                </a:solidFill>
                <a:effectLst/>
                <a:latin typeface="Raleway" pitchFamily="2" charset="-94"/>
                <a:ea typeface="Raleway" pitchFamily="2" charset="-94"/>
                <a:cs typeface="Raleway" pitchFamily="2" charset="-94"/>
              </a:rPr>
              <a:t>Means</a:t>
            </a:r>
            <a:r>
              <a:rPr lang="tr-TR" sz="1800" b="0" i="0" u="none" strike="noStrike" dirty="0">
                <a:solidFill>
                  <a:srgbClr val="373A3C"/>
                </a:solidFill>
                <a:effectLst/>
                <a:latin typeface="Raleway" pitchFamily="2" charset="-94"/>
                <a:ea typeface="Raleway" pitchFamily="2" charset="-94"/>
                <a:cs typeface="Raleway" pitchFamily="2" charset="-94"/>
              </a:rPr>
              <a:t> “network </a:t>
            </a:r>
            <a:r>
              <a:rPr lang="tr-TR" sz="1800" b="0" i="0" u="none" strike="noStrike" dirty="0" err="1">
                <a:solidFill>
                  <a:srgbClr val="373A3C"/>
                </a:solidFill>
                <a:effectLst/>
                <a:latin typeface="Raleway" pitchFamily="2" charset="-94"/>
                <a:ea typeface="Raleway" pitchFamily="2" charset="-94"/>
                <a:cs typeface="Raleway" pitchFamily="2" charset="-94"/>
              </a:rPr>
              <a:t>address</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or</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any</a:t>
            </a:r>
            <a:r>
              <a:rPr lang="tr-TR" sz="1800" b="0" i="0" u="none" strike="noStrike" dirty="0">
                <a:solidFill>
                  <a:srgbClr val="373A3C"/>
                </a:solidFill>
                <a:effectLst/>
                <a:latin typeface="Raleway" pitchFamily="2" charset="-94"/>
                <a:ea typeface="Raleway" pitchFamily="2" charset="-94"/>
                <a:cs typeface="Raleway" pitchFamily="2" charset="-94"/>
              </a:rPr>
              <a:t> host on </a:t>
            </a:r>
            <a:r>
              <a:rPr lang="tr-TR" sz="1800" b="0" i="0" u="none" strike="noStrike" dirty="0" err="1">
                <a:solidFill>
                  <a:srgbClr val="373A3C"/>
                </a:solidFill>
                <a:effectLst/>
                <a:latin typeface="Raleway" pitchFamily="2" charset="-94"/>
                <a:ea typeface="Raleway" pitchFamily="2" charset="-94"/>
                <a:cs typeface="Raleway" pitchFamily="2" charset="-94"/>
              </a:rPr>
              <a:t>the</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specified</a:t>
            </a:r>
            <a:r>
              <a:rPr lang="tr-TR" sz="1800" b="0" i="0" u="none" strike="noStrike" dirty="0">
                <a:solidFill>
                  <a:srgbClr val="373A3C"/>
                </a:solidFill>
                <a:effectLst/>
                <a:latin typeface="Raleway" pitchFamily="2" charset="-94"/>
                <a:ea typeface="Raleway" pitchFamily="2" charset="-94"/>
                <a:cs typeface="Raleway" pitchFamily="2" charset="-94"/>
              </a:rPr>
              <a:t> network.</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a:solidFill>
                  <a:srgbClr val="373A3C"/>
                </a:solidFill>
                <a:effectLst/>
                <a:latin typeface="Raleway" pitchFamily="2" charset="-94"/>
                <a:ea typeface="Raleway" pitchFamily="2" charset="-94"/>
                <a:cs typeface="Raleway" pitchFamily="2" charset="-94"/>
              </a:rPr>
              <a:t>Host </a:t>
            </a:r>
            <a:r>
              <a:rPr lang="tr-TR" sz="1800" b="0" i="0" u="none" strike="noStrike" dirty="0" err="1">
                <a:solidFill>
                  <a:srgbClr val="373A3C"/>
                </a:solidFill>
                <a:effectLst/>
                <a:latin typeface="Raleway" pitchFamily="2" charset="-94"/>
                <a:ea typeface="Raleway" pitchFamily="2" charset="-94"/>
                <a:cs typeface="Raleway" pitchFamily="2" charset="-94"/>
              </a:rPr>
              <a:t>address</a:t>
            </a:r>
            <a:r>
              <a:rPr lang="tr-TR" sz="1800" b="0" i="0" u="none" strike="noStrike" dirty="0">
                <a:solidFill>
                  <a:srgbClr val="373A3C"/>
                </a:solidFill>
                <a:effectLst/>
                <a:latin typeface="Raleway" pitchFamily="2" charset="-94"/>
                <a:ea typeface="Raleway" pitchFamily="2" charset="-94"/>
                <a:cs typeface="Raleway" pitchFamily="2" charset="-94"/>
              </a:rPr>
              <a:t> of </a:t>
            </a:r>
            <a:r>
              <a:rPr lang="tr-TR" sz="1800" b="0" i="0" u="none" strike="noStrike" dirty="0" err="1">
                <a:solidFill>
                  <a:srgbClr val="373A3C"/>
                </a:solidFill>
                <a:effectLst/>
                <a:latin typeface="Raleway" pitchFamily="2" charset="-94"/>
                <a:ea typeface="Raleway" pitchFamily="2" charset="-94"/>
                <a:cs typeface="Raleway" pitchFamily="2" charset="-94"/>
              </a:rPr>
              <a:t>all</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1</a:t>
            </a:r>
            <a:r>
              <a:rPr lang="tr-TR" sz="1800" b="0" i="0" u="none" strike="noStrike" dirty="0">
                <a:solidFill>
                  <a:srgbClr val="373A3C"/>
                </a:solidFill>
                <a:effectLst/>
                <a:latin typeface="Raleway" pitchFamily="2" charset="-94"/>
                <a:ea typeface="Raleway" pitchFamily="2" charset="-94"/>
                <a:cs typeface="Raleway" pitchFamily="2" charset="-94"/>
              </a:rPr>
              <a:t>s</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(X.255.255.255)</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err="1">
                <a:solidFill>
                  <a:srgbClr val="373A3C"/>
                </a:solidFill>
                <a:effectLst/>
                <a:latin typeface="Raleway" pitchFamily="2" charset="-94"/>
                <a:ea typeface="Raleway" pitchFamily="2" charset="-94"/>
                <a:cs typeface="Raleway" pitchFamily="2" charset="-94"/>
              </a:rPr>
              <a:t>Means</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all</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hosts</a:t>
            </a:r>
            <a:r>
              <a:rPr lang="tr-TR" sz="1800" b="0" i="0" u="none" strike="noStrike" dirty="0">
                <a:solidFill>
                  <a:srgbClr val="373A3C"/>
                </a:solidFill>
                <a:effectLst/>
                <a:latin typeface="Raleway" pitchFamily="2" charset="-94"/>
                <a:ea typeface="Raleway" pitchFamily="2" charset="-94"/>
                <a:cs typeface="Raleway" pitchFamily="2" charset="-94"/>
              </a:rPr>
              <a:t>” on </a:t>
            </a:r>
            <a:r>
              <a:rPr lang="tr-TR" sz="1800" b="0" i="0" u="none" strike="noStrike" dirty="0" err="1">
                <a:solidFill>
                  <a:srgbClr val="373A3C"/>
                </a:solidFill>
                <a:effectLst/>
                <a:latin typeface="Raleway" pitchFamily="2" charset="-94"/>
                <a:ea typeface="Raleway" pitchFamily="2" charset="-94"/>
                <a:cs typeface="Raleway" pitchFamily="2" charset="-94"/>
              </a:rPr>
              <a:t>the</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specified</a:t>
            </a:r>
            <a:r>
              <a:rPr lang="tr-TR" sz="1800" b="0" i="0" u="none" strike="noStrike" dirty="0">
                <a:solidFill>
                  <a:srgbClr val="373A3C"/>
                </a:solidFill>
                <a:effectLst/>
                <a:latin typeface="Raleway" pitchFamily="2" charset="-94"/>
                <a:ea typeface="Raleway" pitchFamily="2" charset="-94"/>
                <a:cs typeface="Raleway" pitchFamily="2" charset="-94"/>
              </a:rPr>
              <a:t> network</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err="1">
                <a:solidFill>
                  <a:srgbClr val="373A3C"/>
                </a:solidFill>
                <a:effectLst/>
                <a:latin typeface="Raleway" pitchFamily="2" charset="-94"/>
                <a:ea typeface="Raleway" pitchFamily="2" charset="-94"/>
                <a:cs typeface="Raleway" pitchFamily="2" charset="-94"/>
              </a:rPr>
              <a:t>Entire</a:t>
            </a:r>
            <a:r>
              <a:rPr lang="tr-TR" sz="1800" b="0" i="0" u="none" strike="noStrike" dirty="0">
                <a:solidFill>
                  <a:srgbClr val="373A3C"/>
                </a:solidFill>
                <a:effectLst/>
                <a:latin typeface="Raleway" pitchFamily="2" charset="-94"/>
                <a:ea typeface="Raleway" pitchFamily="2" charset="-94"/>
                <a:cs typeface="Raleway" pitchFamily="2" charset="-94"/>
              </a:rPr>
              <a:t> IP </a:t>
            </a:r>
            <a:r>
              <a:rPr lang="tr-TR" sz="1800" b="0" i="0" u="none" strike="noStrike" dirty="0" err="1">
                <a:solidFill>
                  <a:srgbClr val="373A3C"/>
                </a:solidFill>
                <a:effectLst/>
                <a:latin typeface="Raleway" pitchFamily="2" charset="-94"/>
                <a:ea typeface="Raleway" pitchFamily="2" charset="-94"/>
                <a:cs typeface="Raleway" pitchFamily="2" charset="-94"/>
              </a:rPr>
              <a:t>address</a:t>
            </a:r>
            <a:r>
              <a:rPr lang="tr-TR" sz="1800" b="0" i="0" u="none" strike="noStrike" dirty="0">
                <a:solidFill>
                  <a:srgbClr val="373A3C"/>
                </a:solidFill>
                <a:effectLst/>
                <a:latin typeface="Raleway" pitchFamily="2" charset="-94"/>
                <a:ea typeface="Raleway" pitchFamily="2" charset="-94"/>
                <a:cs typeface="Raleway" pitchFamily="2" charset="-94"/>
              </a:rPr>
              <a:t> set </a:t>
            </a:r>
            <a:r>
              <a:rPr lang="tr-TR" sz="1800" b="0" i="0" u="none" strike="noStrike" dirty="0" err="1">
                <a:solidFill>
                  <a:srgbClr val="373A3C"/>
                </a:solidFill>
                <a:effectLst/>
                <a:latin typeface="Raleway" pitchFamily="2" charset="-94"/>
                <a:ea typeface="Raleway" pitchFamily="2" charset="-94"/>
                <a:cs typeface="Raleway" pitchFamily="2" charset="-94"/>
              </a:rPr>
              <a:t>to</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all</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0</a:t>
            </a:r>
            <a:r>
              <a:rPr lang="tr-TR" sz="1800" b="0" i="0" u="none" strike="noStrike" dirty="0">
                <a:solidFill>
                  <a:srgbClr val="373A3C"/>
                </a:solidFill>
                <a:effectLst/>
                <a:latin typeface="Raleway" pitchFamily="2" charset="-94"/>
                <a:ea typeface="Raleway" pitchFamily="2" charset="-94"/>
                <a:cs typeface="Raleway" pitchFamily="2" charset="-94"/>
              </a:rPr>
              <a:t>s </a:t>
            </a: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(0.0.0.0)</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err="1">
                <a:solidFill>
                  <a:srgbClr val="373A3C"/>
                </a:solidFill>
                <a:effectLst/>
                <a:latin typeface="Raleway" pitchFamily="2" charset="-94"/>
                <a:ea typeface="Raleway" pitchFamily="2" charset="-94"/>
                <a:cs typeface="Raleway" pitchFamily="2" charset="-94"/>
              </a:rPr>
              <a:t>Any</a:t>
            </a:r>
            <a:r>
              <a:rPr lang="tr-TR" sz="1800" b="0" i="0" u="none" strike="noStrike" dirty="0">
                <a:solidFill>
                  <a:srgbClr val="373A3C"/>
                </a:solidFill>
                <a:effectLst/>
                <a:latin typeface="Raleway" pitchFamily="2" charset="-94"/>
                <a:ea typeface="Raleway" pitchFamily="2" charset="-94"/>
                <a:cs typeface="Raleway" pitchFamily="2" charset="-94"/>
              </a:rPr>
              <a:t> host on </a:t>
            </a:r>
            <a:r>
              <a:rPr lang="tr-TR" sz="1800" b="0" i="0" u="none" strike="noStrike" dirty="0" err="1">
                <a:solidFill>
                  <a:srgbClr val="373A3C"/>
                </a:solidFill>
                <a:effectLst/>
                <a:latin typeface="Raleway" pitchFamily="2" charset="-94"/>
                <a:ea typeface="Raleway" pitchFamily="2" charset="-94"/>
                <a:cs typeface="Raleway" pitchFamily="2" charset="-94"/>
              </a:rPr>
              <a:t>any</a:t>
            </a:r>
            <a:r>
              <a:rPr lang="tr-TR" sz="1800" b="0" i="0" u="none" strike="noStrike" dirty="0">
                <a:solidFill>
                  <a:srgbClr val="373A3C"/>
                </a:solidFill>
                <a:effectLst/>
                <a:latin typeface="Raleway" pitchFamily="2" charset="-94"/>
                <a:ea typeface="Raleway" pitchFamily="2" charset="-94"/>
                <a:cs typeface="Raleway" pitchFamily="2" charset="-94"/>
              </a:rPr>
              <a:t> network </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err="1">
                <a:solidFill>
                  <a:srgbClr val="373A3C"/>
                </a:solidFill>
                <a:effectLst/>
                <a:latin typeface="Raleway" pitchFamily="2" charset="-94"/>
                <a:ea typeface="Raleway" pitchFamily="2" charset="-94"/>
                <a:cs typeface="Raleway" pitchFamily="2" charset="-94"/>
              </a:rPr>
              <a:t>Entire</a:t>
            </a:r>
            <a:r>
              <a:rPr lang="tr-TR" sz="1800" b="0" i="0" u="none" strike="noStrike" dirty="0">
                <a:solidFill>
                  <a:srgbClr val="373A3C"/>
                </a:solidFill>
                <a:effectLst/>
                <a:latin typeface="Raleway" pitchFamily="2" charset="-94"/>
                <a:ea typeface="Raleway" pitchFamily="2" charset="-94"/>
                <a:cs typeface="Raleway" pitchFamily="2" charset="-94"/>
              </a:rPr>
              <a:t> IP </a:t>
            </a:r>
            <a:r>
              <a:rPr lang="tr-TR" sz="1800" b="0" i="0" u="none" strike="noStrike" dirty="0" err="1">
                <a:solidFill>
                  <a:srgbClr val="373A3C"/>
                </a:solidFill>
                <a:effectLst/>
                <a:latin typeface="Raleway" pitchFamily="2" charset="-94"/>
                <a:ea typeface="Raleway" pitchFamily="2" charset="-94"/>
                <a:cs typeface="Raleway" pitchFamily="2" charset="-94"/>
              </a:rPr>
              <a:t>address</a:t>
            </a:r>
            <a:r>
              <a:rPr lang="tr-TR" sz="1800" b="0" i="0" u="none" strike="noStrike" dirty="0">
                <a:solidFill>
                  <a:srgbClr val="373A3C"/>
                </a:solidFill>
                <a:effectLst/>
                <a:latin typeface="Raleway" pitchFamily="2" charset="-94"/>
                <a:ea typeface="Raleway" pitchFamily="2" charset="-94"/>
                <a:cs typeface="Raleway" pitchFamily="2" charset="-94"/>
              </a:rPr>
              <a:t> set </a:t>
            </a:r>
            <a:r>
              <a:rPr lang="tr-TR" sz="1800" b="0" i="0" u="none" strike="noStrike" dirty="0" err="1">
                <a:solidFill>
                  <a:srgbClr val="373A3C"/>
                </a:solidFill>
                <a:effectLst/>
                <a:latin typeface="Raleway" pitchFamily="2" charset="-94"/>
                <a:ea typeface="Raleway" pitchFamily="2" charset="-94"/>
                <a:cs typeface="Raleway" pitchFamily="2" charset="-94"/>
              </a:rPr>
              <a:t>to</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all</a:t>
            </a:r>
            <a:r>
              <a:rPr lang="tr-TR" sz="1800" b="0" i="0" u="none" strike="noStrike" dirty="0">
                <a:solidFill>
                  <a:srgbClr val="373A3C"/>
                </a:solidFill>
                <a:effectLst/>
                <a:latin typeface="Raleway" pitchFamily="2" charset="-94"/>
                <a:ea typeface="Raleway" pitchFamily="2" charset="-94"/>
                <a:cs typeface="Raleway" pitchFamily="2" charset="-94"/>
              </a:rPr>
              <a:t> 1s </a:t>
            </a:r>
            <a:r>
              <a:rPr lang="tr-TR" sz="1800" b="0" i="0" u="none" strike="noStrike" dirty="0">
                <a:solidFill>
                  <a:srgbClr val="373A3C"/>
                </a:solidFill>
                <a:effectLst/>
                <a:latin typeface="Arial" panose="020B0604020202020204" pitchFamily="34" charset="0"/>
                <a:ea typeface="Arial" panose="020B0604020202020204" pitchFamily="34" charset="0"/>
                <a:cs typeface="Arial" panose="020B0604020202020204" pitchFamily="34" charset="0"/>
              </a:rPr>
              <a:t>(255.255.255.255)</a:t>
            </a:r>
            <a:endParaRPr lang="en-US" sz="1800" b="0" i="0" u="none" strike="noStrike" dirty="0">
              <a:effectLst/>
              <a:latin typeface="Arial" panose="020B0604020202020204" pitchFamily="34" charset="0"/>
            </a:endParaRPr>
          </a:p>
          <a:p>
            <a:pPr marL="0" marR="0" indent="0" algn="l" rtl="0" fontAlgn="ctr">
              <a:spcBef>
                <a:spcPts val="0"/>
              </a:spcBef>
              <a:spcAft>
                <a:spcPts val="0"/>
              </a:spcAft>
            </a:pPr>
            <a:r>
              <a:rPr lang="tr-TR" sz="1800" b="0" i="0" u="none" strike="noStrike" dirty="0">
                <a:solidFill>
                  <a:srgbClr val="373A3C"/>
                </a:solidFill>
                <a:effectLst/>
                <a:latin typeface="Raleway" pitchFamily="2" charset="-94"/>
                <a:ea typeface="Raleway" pitchFamily="2" charset="-94"/>
                <a:cs typeface="Raleway" pitchFamily="2" charset="-94"/>
              </a:rPr>
              <a:t>Broadcast </a:t>
            </a:r>
            <a:r>
              <a:rPr lang="tr-TR" sz="1800" b="0" i="0" u="none" strike="noStrike" dirty="0" err="1">
                <a:solidFill>
                  <a:srgbClr val="373A3C"/>
                </a:solidFill>
                <a:effectLst/>
                <a:latin typeface="Raleway" pitchFamily="2" charset="-94"/>
                <a:ea typeface="Raleway" pitchFamily="2" charset="-94"/>
                <a:cs typeface="Raleway" pitchFamily="2" charset="-94"/>
              </a:rPr>
              <a:t>to</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all</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hosts</a:t>
            </a:r>
            <a:r>
              <a:rPr lang="tr-TR" sz="1800" b="0" i="0" u="none" strike="noStrike" dirty="0">
                <a:solidFill>
                  <a:srgbClr val="373A3C"/>
                </a:solidFill>
                <a:effectLst/>
                <a:latin typeface="Raleway" pitchFamily="2" charset="-94"/>
                <a:ea typeface="Raleway" pitchFamily="2" charset="-94"/>
                <a:cs typeface="Raleway" pitchFamily="2" charset="-94"/>
              </a:rPr>
              <a:t> on </a:t>
            </a:r>
            <a:r>
              <a:rPr lang="tr-TR" sz="1800" b="0" i="0" u="none" strike="noStrike" dirty="0" err="1">
                <a:solidFill>
                  <a:srgbClr val="373A3C"/>
                </a:solidFill>
                <a:effectLst/>
                <a:latin typeface="Raleway" pitchFamily="2" charset="-94"/>
                <a:ea typeface="Raleway" pitchFamily="2" charset="-94"/>
                <a:cs typeface="Raleway" pitchFamily="2" charset="-94"/>
              </a:rPr>
              <a:t>the</a:t>
            </a:r>
            <a:r>
              <a:rPr lang="tr-TR" sz="1800" b="0" i="0" u="none" strike="noStrike" dirty="0">
                <a:solidFill>
                  <a:srgbClr val="373A3C"/>
                </a:solidFill>
                <a:effectLst/>
                <a:latin typeface="Raleway" pitchFamily="2" charset="-94"/>
                <a:ea typeface="Raleway" pitchFamily="2" charset="-94"/>
                <a:cs typeface="Raleway" pitchFamily="2" charset="-94"/>
              </a:rPr>
              <a:t> </a:t>
            </a:r>
            <a:r>
              <a:rPr lang="tr-TR" sz="1800" b="0" i="0" u="none" strike="noStrike" dirty="0" err="1">
                <a:solidFill>
                  <a:srgbClr val="373A3C"/>
                </a:solidFill>
                <a:effectLst/>
                <a:latin typeface="Raleway" pitchFamily="2" charset="-94"/>
                <a:ea typeface="Raleway" pitchFamily="2" charset="-94"/>
                <a:cs typeface="Raleway" pitchFamily="2" charset="-94"/>
              </a:rPr>
              <a:t>current</a:t>
            </a:r>
            <a:r>
              <a:rPr lang="tr-TR" sz="1800" b="0" i="0" u="none" strike="noStrike" dirty="0">
                <a:solidFill>
                  <a:srgbClr val="373A3C"/>
                </a:solidFill>
                <a:effectLst/>
                <a:latin typeface="Raleway" pitchFamily="2" charset="-94"/>
                <a:ea typeface="Raleway" pitchFamily="2" charset="-94"/>
                <a:cs typeface="Raleway" pitchFamily="2" charset="-94"/>
              </a:rPr>
              <a:t> network</a:t>
            </a:r>
            <a:endParaRPr lang="en-US" sz="1800" b="0" i="0" u="none" strike="noStrike" dirty="0">
              <a:effectLst/>
              <a:latin typeface="Arial" panose="020B0604020202020204" pitchFamily="34" charset="0"/>
            </a:endParaRPr>
          </a:p>
          <a:p>
            <a:pPr marL="457200" lvl="0" indent="-320675" algn="l" rtl="0">
              <a:lnSpc>
                <a:spcPct val="100000"/>
              </a:lnSpc>
              <a:spcBef>
                <a:spcPts val="0"/>
              </a:spcBef>
              <a:spcAft>
                <a:spcPts val="0"/>
              </a:spcAft>
              <a:buClr>
                <a:srgbClr val="373A3C"/>
              </a:buClr>
              <a:buSzPts val="1450"/>
              <a:buChar char="●"/>
            </a:pPr>
            <a:endParaRPr sz="1450" dirty="0">
              <a:solidFill>
                <a:srgbClr val="373A3C"/>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268862be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7268862be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tr-TR" sz="1450" b="1" dirty="0">
                <a:solidFill>
                  <a:srgbClr val="373A3C"/>
                </a:solidFill>
                <a:highlight>
                  <a:schemeClr val="lt1"/>
                </a:highlight>
              </a:rPr>
              <a:t>B Sınıfı </a:t>
            </a:r>
            <a:r>
              <a:rPr lang="tr-TR" sz="1450" dirty="0">
                <a:solidFill>
                  <a:srgbClr val="373A3C"/>
                </a:solidFill>
                <a:highlight>
                  <a:schemeClr val="lt1"/>
                </a:highlight>
              </a:rPr>
              <a:t>bir ağ adresinde</a:t>
            </a:r>
            <a:r>
              <a:rPr lang="tr-TR" sz="1450" b="1" dirty="0">
                <a:solidFill>
                  <a:srgbClr val="373A3C"/>
                </a:solidFill>
                <a:highlight>
                  <a:schemeClr val="lt1"/>
                </a:highlight>
              </a:rPr>
              <a:t>, ilk 2 bayt ağ adresine atanır ve kalan 2 bayt</a:t>
            </a:r>
            <a:r>
              <a:rPr lang="tr-TR" sz="1450" dirty="0">
                <a:solidFill>
                  <a:srgbClr val="373A3C"/>
                </a:solidFill>
                <a:highlight>
                  <a:schemeClr val="lt1"/>
                </a:highlight>
              </a:rPr>
              <a:t>, ana bilgisayar adresleri için kullanılır.</a:t>
            </a:r>
          </a:p>
          <a:p>
            <a:pPr marL="457200" lvl="0" indent="0" algn="l" rtl="0">
              <a:lnSpc>
                <a:spcPct val="100000"/>
              </a:lnSpc>
              <a:spcBef>
                <a:spcPts val="0"/>
              </a:spcBef>
              <a:spcAft>
                <a:spcPts val="0"/>
              </a:spcAft>
              <a:buNone/>
            </a:pPr>
            <a:r>
              <a:rPr lang="tr-TR" sz="1450" dirty="0">
                <a:solidFill>
                  <a:srgbClr val="373A3C"/>
                </a:solidFill>
                <a:highlight>
                  <a:schemeClr val="lt1"/>
                </a:highlight>
              </a:rPr>
              <a:t>Örneğin, 172.16.30.56 IP adresinde ağ adresi 172.16 ve ana bilgisayar adresi 30.56'dır.</a:t>
            </a:r>
          </a:p>
          <a:p>
            <a:pPr marL="457200" lvl="0" indent="0" algn="l" rtl="0">
              <a:lnSpc>
                <a:spcPct val="100000"/>
              </a:lnSpc>
              <a:spcBef>
                <a:spcPts val="0"/>
              </a:spcBef>
              <a:spcAft>
                <a:spcPts val="0"/>
              </a:spcAft>
              <a:buNone/>
            </a:pPr>
            <a:r>
              <a:rPr lang="tr-TR" sz="1450" dirty="0">
                <a:solidFill>
                  <a:srgbClr val="373A3C"/>
                </a:solidFill>
                <a:highlight>
                  <a:schemeClr val="lt1"/>
                </a:highlight>
              </a:rPr>
              <a:t>2 bayt (her biri 8 bit) olan bir ağ adresiyle, </a:t>
            </a:r>
            <a:r>
              <a:rPr lang="tr-TR" sz="1450" b="1" dirty="0">
                <a:solidFill>
                  <a:srgbClr val="373A3C"/>
                </a:solidFill>
                <a:highlight>
                  <a:schemeClr val="lt1"/>
                </a:highlight>
              </a:rPr>
              <a:t>2^16 benzersiz kombinasyonla </a:t>
            </a:r>
            <a:r>
              <a:rPr lang="tr-TR" sz="1450" dirty="0">
                <a:solidFill>
                  <a:srgbClr val="373A3C"/>
                </a:solidFill>
                <a:highlight>
                  <a:schemeClr val="lt1"/>
                </a:highlight>
              </a:rPr>
              <a:t>baş başa kalırız. </a:t>
            </a:r>
          </a:p>
          <a:p>
            <a:pPr marL="457200" lvl="0" indent="0" algn="l" rtl="0">
              <a:lnSpc>
                <a:spcPct val="100000"/>
              </a:lnSpc>
              <a:spcBef>
                <a:spcPts val="0"/>
              </a:spcBef>
              <a:spcAft>
                <a:spcPts val="0"/>
              </a:spcAft>
              <a:buNone/>
            </a:pPr>
            <a:r>
              <a:rPr lang="tr-TR" sz="1450" dirty="0">
                <a:solidFill>
                  <a:srgbClr val="373A3C"/>
                </a:solidFill>
                <a:highlight>
                  <a:schemeClr val="lt1"/>
                </a:highlight>
              </a:rPr>
              <a:t>Ancak İnternet tasarımcıları, tüm </a:t>
            </a:r>
            <a:r>
              <a:rPr lang="tr-TR" sz="1450" b="1" dirty="0">
                <a:solidFill>
                  <a:srgbClr val="373A3C"/>
                </a:solidFill>
                <a:highlight>
                  <a:schemeClr val="lt1"/>
                </a:highlight>
              </a:rPr>
              <a:t>B Sınıfı ağ adreslerinin ikili rakam 1 ve ardından 0 ile başlaması gerektiğine</a:t>
            </a:r>
            <a:r>
              <a:rPr lang="tr-TR" sz="1450" dirty="0">
                <a:solidFill>
                  <a:srgbClr val="373A3C"/>
                </a:solidFill>
                <a:highlight>
                  <a:schemeClr val="lt1"/>
                </a:highlight>
              </a:rPr>
              <a:t> karar verdiler. </a:t>
            </a:r>
          </a:p>
          <a:p>
            <a:pPr marL="457200" lvl="0" indent="0" algn="l" rtl="0">
              <a:lnSpc>
                <a:spcPct val="100000"/>
              </a:lnSpc>
              <a:spcBef>
                <a:spcPts val="0"/>
              </a:spcBef>
              <a:spcAft>
                <a:spcPts val="0"/>
              </a:spcAft>
              <a:buNone/>
            </a:pPr>
            <a:r>
              <a:rPr lang="tr-TR" sz="1450" dirty="0">
                <a:solidFill>
                  <a:srgbClr val="373A3C"/>
                </a:solidFill>
                <a:highlight>
                  <a:schemeClr val="lt1"/>
                </a:highlight>
              </a:rPr>
              <a:t>Bu, manipüle edilebilecek 14 bitlik konumlar bırakır, bu nedenle gerçekte, 16.384 (yani, 2^14) benzersiz B Sınıfı elde ederiz. ağ adresleri.</a:t>
            </a:r>
          </a:p>
          <a:p>
            <a:pPr marL="457200" lvl="0" indent="0" algn="l" rtl="0">
              <a:lnSpc>
                <a:spcPct val="100000"/>
              </a:lnSpc>
              <a:spcBef>
                <a:spcPts val="0"/>
              </a:spcBef>
              <a:spcAft>
                <a:spcPts val="0"/>
              </a:spcAft>
              <a:buNone/>
            </a:pPr>
            <a:r>
              <a:rPr lang="tr-TR" sz="1450" dirty="0">
                <a:solidFill>
                  <a:srgbClr val="373A3C"/>
                </a:solidFill>
                <a:highlight>
                  <a:schemeClr val="lt1"/>
                </a:highlight>
              </a:rPr>
              <a:t>B Sınıfı bir ağda, ilk baytın ilk biti her zaman açık, ikinci bit ise her zaman kapalı olmalıdır. </a:t>
            </a:r>
          </a:p>
          <a:p>
            <a:pPr marL="457200" lvl="0" indent="0" algn="l" rtl="0">
              <a:lnSpc>
                <a:spcPct val="100000"/>
              </a:lnSpc>
              <a:spcBef>
                <a:spcPts val="0"/>
              </a:spcBef>
              <a:spcAft>
                <a:spcPts val="0"/>
              </a:spcAft>
              <a:buNone/>
            </a:pPr>
            <a:r>
              <a:rPr lang="tr-TR" sz="1450" dirty="0">
                <a:solidFill>
                  <a:srgbClr val="373A3C"/>
                </a:solidFill>
                <a:highlight>
                  <a:schemeClr val="lt1"/>
                </a:highlight>
              </a:rPr>
              <a:t>Diğer 6 bitin hepsini kapatıp açarsak, </a:t>
            </a:r>
          </a:p>
          <a:p>
            <a:pPr marL="457200" lvl="0" indent="0" algn="l" rtl="0">
              <a:lnSpc>
                <a:spcPct val="100000"/>
              </a:lnSpc>
              <a:spcBef>
                <a:spcPts val="0"/>
              </a:spcBef>
              <a:spcAft>
                <a:spcPts val="0"/>
              </a:spcAft>
              <a:buNone/>
            </a:pPr>
            <a:r>
              <a:rPr lang="tr-TR" sz="1450" dirty="0">
                <a:solidFill>
                  <a:srgbClr val="373A3C"/>
                </a:solidFill>
                <a:highlight>
                  <a:schemeClr val="lt1"/>
                </a:highlight>
              </a:rPr>
              <a:t>B Sınıfı bir ağ için aralığı buluruz:10000000 = 12810111111 = 191</a:t>
            </a:r>
          </a:p>
          <a:p>
            <a:pPr marL="457200" lvl="0" indent="0" algn="l" rtl="0">
              <a:lnSpc>
                <a:spcPct val="100000"/>
              </a:lnSpc>
              <a:spcBef>
                <a:spcPts val="0"/>
              </a:spcBef>
              <a:spcAft>
                <a:spcPts val="0"/>
              </a:spcAft>
              <a:buNone/>
            </a:pPr>
            <a:r>
              <a:rPr lang="tr-TR" sz="1450" dirty="0">
                <a:solidFill>
                  <a:srgbClr val="373A3C"/>
                </a:solidFill>
                <a:highlight>
                  <a:schemeClr val="lt1"/>
                </a:highlight>
              </a:rPr>
              <a:t>Gördüğünüz gibi, ilk bayt 128'den 191'e yapılandırıldığında B Sınıfı bir ağ tanımlanır.</a:t>
            </a:r>
          </a:p>
          <a:p>
            <a:pPr marL="457200" lvl="0" indent="0" algn="l" rtl="0">
              <a:lnSpc>
                <a:spcPct val="100000"/>
              </a:lnSpc>
              <a:spcBef>
                <a:spcPts val="0"/>
              </a:spcBef>
              <a:spcAft>
                <a:spcPts val="0"/>
              </a:spcAft>
              <a:buNone/>
            </a:pPr>
            <a:endParaRPr lang="tr-T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In</a:t>
            </a:r>
            <a:r>
              <a:rPr lang="tr-TR" sz="1450" dirty="0">
                <a:solidFill>
                  <a:srgbClr val="373A3C"/>
                </a:solidFill>
                <a:highlight>
                  <a:schemeClr val="lt1"/>
                </a:highlight>
              </a:rPr>
              <a:t> a Class B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2 </a:t>
            </a:r>
            <a:r>
              <a:rPr lang="tr-TR" sz="1450" dirty="0" err="1">
                <a:solidFill>
                  <a:srgbClr val="373A3C"/>
                </a:solidFill>
                <a:highlight>
                  <a:schemeClr val="lt1"/>
                </a:highlight>
              </a:rPr>
              <a:t>bytes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assigned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remaining</a:t>
            </a:r>
            <a:r>
              <a:rPr lang="tr-TR" sz="1450" dirty="0">
                <a:solidFill>
                  <a:srgbClr val="373A3C"/>
                </a:solidFill>
                <a:highlight>
                  <a:schemeClr val="lt1"/>
                </a:highlight>
              </a:rPr>
              <a:t> 2 </a:t>
            </a:r>
            <a:r>
              <a:rPr lang="tr-TR" sz="1450" dirty="0" err="1">
                <a:solidFill>
                  <a:srgbClr val="373A3C"/>
                </a:solidFill>
                <a:highlight>
                  <a:schemeClr val="lt1"/>
                </a:highlight>
              </a:rPr>
              <a:t>bytes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host </a:t>
            </a:r>
            <a:r>
              <a:rPr lang="tr-TR" sz="1450" dirty="0" err="1">
                <a:solidFill>
                  <a:srgbClr val="373A3C"/>
                </a:solidFill>
                <a:highlight>
                  <a:schemeClr val="lt1"/>
                </a:highlight>
              </a:rPr>
              <a:t>addresses</a:t>
            </a:r>
            <a:r>
              <a:rPr lang="tr-TR" sz="1450" dirty="0">
                <a:solidFill>
                  <a:srgbClr val="373A3C"/>
                </a:solidFill>
                <a:highlight>
                  <a:schemeClr val="lt1"/>
                </a:highlight>
              </a:rPr>
              <a:t>. </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172.16.30.56,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is 172.16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host </a:t>
            </a:r>
            <a:r>
              <a:rPr lang="tr-TR" sz="1450" dirty="0" err="1">
                <a:solidFill>
                  <a:srgbClr val="373A3C"/>
                </a:solidFill>
                <a:highlight>
                  <a:schemeClr val="lt1"/>
                </a:highlight>
              </a:rPr>
              <a:t>address</a:t>
            </a:r>
            <a:r>
              <a:rPr lang="tr-TR" sz="1450" dirty="0">
                <a:solidFill>
                  <a:srgbClr val="373A3C"/>
                </a:solidFill>
                <a:highlight>
                  <a:schemeClr val="lt1"/>
                </a:highlight>
              </a:rPr>
              <a:t> is 30.56.</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With</a:t>
            </a:r>
            <a:r>
              <a:rPr lang="tr-TR" sz="1450" dirty="0">
                <a:solidFill>
                  <a:srgbClr val="373A3C"/>
                </a:solidFill>
                <a:highlight>
                  <a:schemeClr val="lt1"/>
                </a:highlight>
              </a:rPr>
              <a:t> a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being</a:t>
            </a:r>
            <a:r>
              <a:rPr lang="tr-TR" sz="1450" dirty="0">
                <a:solidFill>
                  <a:srgbClr val="373A3C"/>
                </a:solidFill>
                <a:highlight>
                  <a:schemeClr val="lt1"/>
                </a:highlight>
              </a:rPr>
              <a:t> 2 </a:t>
            </a:r>
            <a:r>
              <a:rPr lang="tr-TR" sz="1450" dirty="0" err="1">
                <a:solidFill>
                  <a:srgbClr val="373A3C"/>
                </a:solidFill>
                <a:highlight>
                  <a:schemeClr val="lt1"/>
                </a:highlight>
              </a:rPr>
              <a:t>bytes</a:t>
            </a:r>
            <a:r>
              <a:rPr lang="tr-TR" sz="1450" dirty="0">
                <a:solidFill>
                  <a:srgbClr val="373A3C"/>
                </a:solidFill>
                <a:highlight>
                  <a:schemeClr val="lt1"/>
                </a:highlight>
              </a:rPr>
              <a:t> (8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we’re</a:t>
            </a:r>
            <a:r>
              <a:rPr lang="tr-TR" sz="1450" dirty="0">
                <a:solidFill>
                  <a:srgbClr val="373A3C"/>
                </a:solidFill>
                <a:highlight>
                  <a:schemeClr val="lt1"/>
                </a:highlight>
              </a:rPr>
              <a:t> </a:t>
            </a:r>
            <a:r>
              <a:rPr lang="tr-TR" sz="1450" dirty="0" err="1">
                <a:solidFill>
                  <a:srgbClr val="373A3C"/>
                </a:solidFill>
                <a:highlight>
                  <a:schemeClr val="lt1"/>
                </a:highlight>
              </a:rPr>
              <a:t>left</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2^16 </a:t>
            </a:r>
            <a:r>
              <a:rPr lang="tr-TR" sz="1450" dirty="0" err="1">
                <a:solidFill>
                  <a:srgbClr val="373A3C"/>
                </a:solidFill>
                <a:highlight>
                  <a:schemeClr val="lt1"/>
                </a:highlight>
              </a:rPr>
              <a:t>unique</a:t>
            </a:r>
            <a:r>
              <a:rPr lang="tr-TR" sz="1450" dirty="0">
                <a:solidFill>
                  <a:srgbClr val="373A3C"/>
                </a:solidFill>
                <a:highlight>
                  <a:schemeClr val="lt1"/>
                </a:highlight>
              </a:rPr>
              <a:t> </a:t>
            </a:r>
            <a:r>
              <a:rPr lang="tr-TR" sz="1450" dirty="0" err="1">
                <a:solidFill>
                  <a:srgbClr val="373A3C"/>
                </a:solidFill>
                <a:highlight>
                  <a:schemeClr val="lt1"/>
                </a:highlight>
              </a:rPr>
              <a:t>combinations</a:t>
            </a:r>
            <a:r>
              <a:rPr lang="tr-TR" sz="1450" dirty="0">
                <a:solidFill>
                  <a:srgbClr val="373A3C"/>
                </a:solidFill>
                <a:highlight>
                  <a:schemeClr val="lt1"/>
                </a:highlight>
              </a:rPr>
              <a:t>. But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designers</a:t>
            </a:r>
            <a:r>
              <a:rPr lang="tr-TR" sz="1450" dirty="0">
                <a:solidFill>
                  <a:srgbClr val="373A3C"/>
                </a:solidFill>
                <a:highlight>
                  <a:schemeClr val="lt1"/>
                </a:highlight>
              </a:rPr>
              <a:t> </a:t>
            </a:r>
            <a:r>
              <a:rPr lang="tr-TR" sz="1450" dirty="0" err="1">
                <a:solidFill>
                  <a:srgbClr val="373A3C"/>
                </a:solidFill>
                <a:highlight>
                  <a:schemeClr val="lt1"/>
                </a:highlight>
              </a:rPr>
              <a:t>decided</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Class B network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should</a:t>
            </a:r>
            <a:r>
              <a:rPr lang="tr-TR" sz="1450" dirty="0">
                <a:solidFill>
                  <a:srgbClr val="373A3C"/>
                </a:solidFill>
                <a:highlight>
                  <a:schemeClr val="lt1"/>
                </a:highlight>
              </a:rPr>
              <a:t> start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binary</a:t>
            </a:r>
            <a:r>
              <a:rPr lang="tr-TR" sz="1450" dirty="0">
                <a:solidFill>
                  <a:srgbClr val="373A3C"/>
                </a:solidFill>
                <a:highlight>
                  <a:schemeClr val="lt1"/>
                </a:highlight>
              </a:rPr>
              <a:t> </a:t>
            </a:r>
            <a:r>
              <a:rPr lang="tr-TR" sz="1450" dirty="0" err="1">
                <a:solidFill>
                  <a:srgbClr val="373A3C"/>
                </a:solidFill>
                <a:highlight>
                  <a:schemeClr val="lt1"/>
                </a:highlight>
              </a:rPr>
              <a:t>digit</a:t>
            </a:r>
            <a:r>
              <a:rPr lang="tr-TR" sz="1450" dirty="0">
                <a:solidFill>
                  <a:srgbClr val="373A3C"/>
                </a:solidFill>
                <a:highlight>
                  <a:schemeClr val="lt1"/>
                </a:highlight>
              </a:rPr>
              <a:t> 1, </a:t>
            </a:r>
            <a:r>
              <a:rPr lang="tr-TR" sz="1450" dirty="0" err="1">
                <a:solidFill>
                  <a:srgbClr val="373A3C"/>
                </a:solidFill>
                <a:highlight>
                  <a:schemeClr val="lt1"/>
                </a:highlight>
              </a:rPr>
              <a:t>then</a:t>
            </a:r>
            <a:r>
              <a:rPr lang="tr-TR" sz="1450" dirty="0">
                <a:solidFill>
                  <a:srgbClr val="373A3C"/>
                </a:solidFill>
                <a:highlight>
                  <a:schemeClr val="lt1"/>
                </a:highlight>
              </a:rPr>
              <a:t> 0.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leaves</a:t>
            </a:r>
            <a:r>
              <a:rPr lang="tr-TR" sz="1450" dirty="0">
                <a:solidFill>
                  <a:srgbClr val="373A3C"/>
                </a:solidFill>
                <a:highlight>
                  <a:schemeClr val="lt1"/>
                </a:highlight>
              </a:rPr>
              <a:t> 14-bit </a:t>
            </a:r>
            <a:r>
              <a:rPr lang="tr-TR" sz="1450" dirty="0" err="1">
                <a:solidFill>
                  <a:srgbClr val="373A3C"/>
                </a:solidFill>
                <a:highlight>
                  <a:schemeClr val="lt1"/>
                </a:highlight>
              </a:rPr>
              <a:t>positions</a:t>
            </a:r>
            <a:r>
              <a:rPr lang="tr-TR" sz="1450" dirty="0">
                <a:solidFill>
                  <a:srgbClr val="373A3C"/>
                </a:solidFill>
                <a:highlight>
                  <a:schemeClr val="lt1"/>
                </a:highlight>
              </a:rPr>
              <a:t> </a:t>
            </a:r>
            <a:r>
              <a:rPr lang="tr-TR" sz="1450" dirty="0" err="1">
                <a:solidFill>
                  <a:srgbClr val="373A3C"/>
                </a:solidFill>
                <a:highlight>
                  <a:schemeClr val="lt1"/>
                </a:highlight>
              </a:rPr>
              <a:t>available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manipulate</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in </a:t>
            </a:r>
            <a:r>
              <a:rPr lang="tr-TR" sz="1450" dirty="0" err="1">
                <a:solidFill>
                  <a:srgbClr val="373A3C"/>
                </a:solidFill>
                <a:highlight>
                  <a:schemeClr val="lt1"/>
                </a:highlight>
              </a:rPr>
              <a:t>reality</a:t>
            </a:r>
            <a:r>
              <a:rPr lang="tr-TR" sz="1450" dirty="0">
                <a:solidFill>
                  <a:srgbClr val="373A3C"/>
                </a:solidFill>
                <a:highlight>
                  <a:schemeClr val="lt1"/>
                </a:highlight>
              </a:rPr>
              <a:t>,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get</a:t>
            </a:r>
            <a:r>
              <a:rPr lang="tr-TR" sz="1450" dirty="0">
                <a:solidFill>
                  <a:srgbClr val="373A3C"/>
                </a:solidFill>
                <a:highlight>
                  <a:schemeClr val="lt1"/>
                </a:highlight>
              </a:rPr>
              <a:t> 16,384 (</a:t>
            </a:r>
            <a:r>
              <a:rPr lang="tr-TR" sz="1450" dirty="0" err="1">
                <a:solidFill>
                  <a:srgbClr val="373A3C"/>
                </a:solidFill>
                <a:highlight>
                  <a:schemeClr val="lt1"/>
                </a:highlight>
              </a:rPr>
              <a:t>that</a:t>
            </a:r>
            <a:r>
              <a:rPr lang="tr-TR" sz="1450" dirty="0">
                <a:solidFill>
                  <a:srgbClr val="373A3C"/>
                </a:solidFill>
                <a:highlight>
                  <a:schemeClr val="lt1"/>
                </a:highlight>
              </a:rPr>
              <a:t> is, 2^14) </a:t>
            </a:r>
            <a:r>
              <a:rPr lang="tr-TR" sz="1450" dirty="0" err="1">
                <a:solidFill>
                  <a:srgbClr val="373A3C"/>
                </a:solidFill>
                <a:highlight>
                  <a:schemeClr val="lt1"/>
                </a:highlight>
              </a:rPr>
              <a:t>unique</a:t>
            </a:r>
            <a:r>
              <a:rPr lang="tr-TR" sz="1450" dirty="0">
                <a:solidFill>
                  <a:srgbClr val="373A3C"/>
                </a:solidFill>
                <a:highlight>
                  <a:schemeClr val="lt1"/>
                </a:highlight>
              </a:rPr>
              <a:t> Class B network </a:t>
            </a:r>
            <a:r>
              <a:rPr lang="tr-TR" sz="1450" dirty="0" err="1">
                <a:solidFill>
                  <a:srgbClr val="373A3C"/>
                </a:solidFill>
                <a:highlight>
                  <a:schemeClr val="lt1"/>
                </a:highlight>
              </a:rPr>
              <a:t>addresses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In</a:t>
            </a:r>
            <a:r>
              <a:rPr lang="tr-TR" sz="1450" dirty="0">
                <a:solidFill>
                  <a:srgbClr val="373A3C"/>
                </a:solidFill>
                <a:highlight>
                  <a:schemeClr val="lt1"/>
                </a:highlight>
              </a:rPr>
              <a:t> a Class B network,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bit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byte </a:t>
            </a:r>
            <a:r>
              <a:rPr lang="tr-TR" sz="1450" dirty="0" err="1">
                <a:solidFill>
                  <a:srgbClr val="373A3C"/>
                </a:solidFill>
                <a:highlight>
                  <a:schemeClr val="lt1"/>
                </a:highlight>
              </a:rPr>
              <a:t>must</a:t>
            </a:r>
            <a:r>
              <a:rPr lang="tr-TR" sz="1450" dirty="0">
                <a:solidFill>
                  <a:srgbClr val="373A3C"/>
                </a:solidFill>
                <a:highlight>
                  <a:schemeClr val="lt1"/>
                </a:highlight>
              </a:rPr>
              <a:t> </a:t>
            </a:r>
            <a:r>
              <a:rPr lang="tr-TR" sz="1450" dirty="0" err="1">
                <a:solidFill>
                  <a:srgbClr val="373A3C"/>
                </a:solidFill>
                <a:highlight>
                  <a:schemeClr val="lt1"/>
                </a:highlight>
              </a:rPr>
              <a:t>always</a:t>
            </a:r>
            <a:r>
              <a:rPr lang="tr-TR" sz="1450" dirty="0">
                <a:solidFill>
                  <a:srgbClr val="373A3C"/>
                </a:solidFill>
                <a:highlight>
                  <a:schemeClr val="lt1"/>
                </a:highlight>
              </a:rPr>
              <a:t> be </a:t>
            </a:r>
            <a:r>
              <a:rPr lang="tr-TR" sz="1450" dirty="0" err="1">
                <a:solidFill>
                  <a:srgbClr val="373A3C"/>
                </a:solidFill>
                <a:highlight>
                  <a:schemeClr val="lt1"/>
                </a:highlight>
              </a:rPr>
              <a:t>turned</a:t>
            </a:r>
            <a:r>
              <a:rPr lang="tr-TR" sz="1450" dirty="0">
                <a:solidFill>
                  <a:srgbClr val="373A3C"/>
                </a:solidFill>
                <a:highlight>
                  <a:schemeClr val="lt1"/>
                </a:highlight>
              </a:rPr>
              <a:t> on but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second</a:t>
            </a:r>
            <a:r>
              <a:rPr lang="tr-TR" sz="1450" dirty="0">
                <a:solidFill>
                  <a:srgbClr val="373A3C"/>
                </a:solidFill>
                <a:highlight>
                  <a:schemeClr val="lt1"/>
                </a:highlight>
              </a:rPr>
              <a:t> bit </a:t>
            </a:r>
            <a:r>
              <a:rPr lang="tr-TR" sz="1450" dirty="0" err="1">
                <a:solidFill>
                  <a:srgbClr val="373A3C"/>
                </a:solidFill>
                <a:highlight>
                  <a:schemeClr val="lt1"/>
                </a:highlight>
              </a:rPr>
              <a:t>must</a:t>
            </a:r>
            <a:r>
              <a:rPr lang="tr-TR" sz="1450" dirty="0">
                <a:solidFill>
                  <a:srgbClr val="373A3C"/>
                </a:solidFill>
                <a:highlight>
                  <a:schemeClr val="lt1"/>
                </a:highlight>
              </a:rPr>
              <a:t> </a:t>
            </a:r>
            <a:r>
              <a:rPr lang="tr-TR" sz="1450" dirty="0" err="1">
                <a:solidFill>
                  <a:srgbClr val="373A3C"/>
                </a:solidFill>
                <a:highlight>
                  <a:schemeClr val="lt1"/>
                </a:highlight>
              </a:rPr>
              <a:t>always</a:t>
            </a:r>
            <a:r>
              <a:rPr lang="tr-TR" sz="1450" dirty="0">
                <a:solidFill>
                  <a:srgbClr val="373A3C"/>
                </a:solidFill>
                <a:highlight>
                  <a:schemeClr val="lt1"/>
                </a:highlight>
              </a:rPr>
              <a:t> be </a:t>
            </a:r>
            <a:r>
              <a:rPr lang="tr-TR" sz="1450" dirty="0" err="1">
                <a:solidFill>
                  <a:srgbClr val="373A3C"/>
                </a:solidFill>
                <a:highlight>
                  <a:schemeClr val="lt1"/>
                </a:highlight>
              </a:rPr>
              <a:t>turned</a:t>
            </a:r>
            <a:r>
              <a:rPr lang="tr-TR" sz="1450" dirty="0">
                <a:solidFill>
                  <a:srgbClr val="373A3C"/>
                </a:solidFill>
                <a:highlight>
                  <a:schemeClr val="lt1"/>
                </a:highlight>
              </a:rPr>
              <a:t> </a:t>
            </a:r>
            <a:r>
              <a:rPr lang="tr-TR" sz="1450" dirty="0" err="1">
                <a:solidFill>
                  <a:srgbClr val="373A3C"/>
                </a:solidFill>
                <a:highlight>
                  <a:schemeClr val="lt1"/>
                </a:highlight>
              </a:rPr>
              <a:t>off</a:t>
            </a:r>
            <a:r>
              <a:rPr lang="tr-TR" sz="1450" dirty="0">
                <a:solidFill>
                  <a:srgbClr val="373A3C"/>
                </a:solidFill>
                <a:highlight>
                  <a:schemeClr val="lt1"/>
                </a:highlight>
              </a:rPr>
              <a:t>. </a:t>
            </a:r>
            <a:r>
              <a:rPr lang="tr-TR" sz="1450" dirty="0" err="1">
                <a:solidFill>
                  <a:srgbClr val="373A3C"/>
                </a:solidFill>
                <a:highlight>
                  <a:schemeClr val="lt1"/>
                </a:highlight>
              </a:rPr>
              <a:t>If</a:t>
            </a:r>
            <a:r>
              <a:rPr lang="tr-TR" sz="1450" dirty="0">
                <a:solidFill>
                  <a:srgbClr val="373A3C"/>
                </a:solidFill>
                <a:highlight>
                  <a:schemeClr val="lt1"/>
                </a:highlight>
              </a:rPr>
              <a:t>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turn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other</a:t>
            </a:r>
            <a:r>
              <a:rPr lang="tr-TR" sz="1450" dirty="0">
                <a:solidFill>
                  <a:srgbClr val="373A3C"/>
                </a:solidFill>
                <a:highlight>
                  <a:schemeClr val="lt1"/>
                </a:highlight>
              </a:rPr>
              <a:t> 6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off</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on,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a:t>
            </a:r>
            <a:r>
              <a:rPr lang="tr-TR" sz="1450" dirty="0" err="1">
                <a:solidFill>
                  <a:srgbClr val="373A3C"/>
                </a:solidFill>
                <a:highlight>
                  <a:schemeClr val="lt1"/>
                </a:highlight>
              </a:rPr>
              <a:t>find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range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 Class B network:</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a:solidFill>
                  <a:srgbClr val="373A3C"/>
                </a:solidFill>
                <a:highlight>
                  <a:schemeClr val="lt1"/>
                </a:highlight>
              </a:rPr>
              <a:t>10000000 = 128</a:t>
            </a: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a:solidFill>
                  <a:srgbClr val="373A3C"/>
                </a:solidFill>
                <a:highlight>
                  <a:schemeClr val="lt1"/>
                </a:highlight>
              </a:rPr>
              <a:t>10111111 = 191</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a:solidFill>
                  <a:srgbClr val="373A3C"/>
                </a:solidFill>
                <a:highlight>
                  <a:schemeClr val="lt1"/>
                </a:highlight>
              </a:rPr>
              <a:t>As </a:t>
            </a:r>
            <a:r>
              <a:rPr lang="tr-TR" sz="1450" dirty="0" err="1">
                <a:solidFill>
                  <a:srgbClr val="373A3C"/>
                </a:solidFill>
                <a:highlight>
                  <a:schemeClr val="lt1"/>
                </a:highlight>
              </a:rPr>
              <a:t>you</a:t>
            </a:r>
            <a:r>
              <a:rPr lang="tr-TR" sz="1450" dirty="0">
                <a:solidFill>
                  <a:srgbClr val="373A3C"/>
                </a:solidFill>
                <a:highlight>
                  <a:schemeClr val="lt1"/>
                </a:highlight>
              </a:rPr>
              <a:t> can </a:t>
            </a:r>
            <a:r>
              <a:rPr lang="tr-TR" sz="1450" dirty="0" err="1">
                <a:solidFill>
                  <a:srgbClr val="373A3C"/>
                </a:solidFill>
                <a:highlight>
                  <a:schemeClr val="lt1"/>
                </a:highlight>
              </a:rPr>
              <a:t>see</a:t>
            </a:r>
            <a:r>
              <a:rPr lang="tr-TR" sz="1450" dirty="0">
                <a:solidFill>
                  <a:srgbClr val="373A3C"/>
                </a:solidFill>
                <a:highlight>
                  <a:schemeClr val="lt1"/>
                </a:highlight>
              </a:rPr>
              <a:t>, a Class B network is </a:t>
            </a:r>
            <a:r>
              <a:rPr lang="tr-TR" sz="1450" dirty="0" err="1">
                <a:solidFill>
                  <a:srgbClr val="373A3C"/>
                </a:solidFill>
                <a:highlight>
                  <a:schemeClr val="lt1"/>
                </a:highlight>
              </a:rPr>
              <a:t>defined</a:t>
            </a:r>
            <a:r>
              <a:rPr lang="tr-TR" sz="1450" dirty="0">
                <a:solidFill>
                  <a:srgbClr val="373A3C"/>
                </a:solidFill>
                <a:highlight>
                  <a:schemeClr val="lt1"/>
                </a:highlight>
              </a:rPr>
              <a:t> </a:t>
            </a:r>
            <a:r>
              <a:rPr lang="tr-TR" sz="1450" dirty="0" err="1">
                <a:solidFill>
                  <a:srgbClr val="373A3C"/>
                </a:solidFill>
                <a:highlight>
                  <a:schemeClr val="lt1"/>
                </a:highlight>
              </a:rPr>
              <a:t>when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byte is </a:t>
            </a:r>
            <a:r>
              <a:rPr lang="tr-TR" sz="1450" dirty="0" err="1">
                <a:solidFill>
                  <a:srgbClr val="373A3C"/>
                </a:solidFill>
                <a:highlight>
                  <a:schemeClr val="lt1"/>
                </a:highlight>
              </a:rPr>
              <a:t>configured</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128 </a:t>
            </a:r>
            <a:r>
              <a:rPr lang="tr-TR" sz="1450" dirty="0" err="1">
                <a:solidFill>
                  <a:srgbClr val="373A3C"/>
                </a:solidFill>
                <a:highlight>
                  <a:schemeClr val="lt1"/>
                </a:highlight>
              </a:rPr>
              <a:t>to</a:t>
            </a:r>
            <a:r>
              <a:rPr lang="tr-TR" sz="1450" dirty="0">
                <a:solidFill>
                  <a:srgbClr val="373A3C"/>
                </a:solidFill>
                <a:highlight>
                  <a:schemeClr val="lt1"/>
                </a:highlight>
              </a:rPr>
              <a:t> 191.</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7268862be2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7268862be2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tr-TR" sz="1450" dirty="0">
                <a:solidFill>
                  <a:srgbClr val="373A3C"/>
                </a:solidFill>
                <a:highlight>
                  <a:schemeClr val="lt1"/>
                </a:highlight>
              </a:rPr>
              <a:t>C Sınıfı bir ağ adresinin ilk 3 baytı, ana bilgisayar adresi için yalnızca 1 bayt kalacak şekilde, adresin ağ bölümüne ayrılmıştır.</a:t>
            </a:r>
          </a:p>
          <a:p>
            <a:pPr marL="457200" lvl="0" indent="0" algn="l" rtl="0">
              <a:lnSpc>
                <a:spcPct val="100000"/>
              </a:lnSpc>
              <a:spcBef>
                <a:spcPts val="0"/>
              </a:spcBef>
              <a:spcAft>
                <a:spcPts val="0"/>
              </a:spcAft>
              <a:buNone/>
            </a:pPr>
            <a:r>
              <a:rPr lang="tr-TR" sz="1450" dirty="0">
                <a:solidFill>
                  <a:srgbClr val="373A3C"/>
                </a:solidFill>
                <a:highlight>
                  <a:schemeClr val="lt1"/>
                </a:highlight>
              </a:rPr>
              <a:t>192.168.100.102 örnek IP adresi kullanıldığında, ağ adresi 192.168.100 ve ana bilgisayar adresi 102'dir.</a:t>
            </a:r>
          </a:p>
          <a:p>
            <a:pPr marL="457200" lvl="0" indent="0" algn="l" rtl="0">
              <a:lnSpc>
                <a:spcPct val="100000"/>
              </a:lnSpc>
              <a:spcBef>
                <a:spcPts val="0"/>
              </a:spcBef>
              <a:spcAft>
                <a:spcPts val="0"/>
              </a:spcAft>
              <a:buNone/>
            </a:pPr>
            <a:r>
              <a:rPr lang="tr-TR" sz="1450" dirty="0">
                <a:solidFill>
                  <a:srgbClr val="373A3C"/>
                </a:solidFill>
                <a:highlight>
                  <a:schemeClr val="lt1"/>
                </a:highlight>
              </a:rPr>
              <a:t>C Sınıfı bir ağ adresinde, ilk 3 bit konumu her zaman ikili 110'dur. </a:t>
            </a:r>
          </a:p>
          <a:p>
            <a:pPr marL="457200" lvl="0" indent="0" algn="l" rtl="0">
              <a:lnSpc>
                <a:spcPct val="100000"/>
              </a:lnSpc>
              <a:spcBef>
                <a:spcPts val="0"/>
              </a:spcBef>
              <a:spcAft>
                <a:spcPts val="0"/>
              </a:spcAft>
              <a:buNone/>
            </a:pPr>
            <a:r>
              <a:rPr lang="tr-TR" sz="1450" dirty="0">
                <a:solidFill>
                  <a:srgbClr val="373A3C"/>
                </a:solidFill>
                <a:highlight>
                  <a:schemeClr val="lt1"/>
                </a:highlight>
              </a:rPr>
              <a:t>Hesaplama şu şekildedir: 3 bayt veya 24 bit, eksi 3 ayrılmış konum, 21 konum bırakır. </a:t>
            </a:r>
          </a:p>
          <a:p>
            <a:pPr marL="457200" lvl="0" indent="0" algn="l" rtl="0">
              <a:lnSpc>
                <a:spcPct val="100000"/>
              </a:lnSpc>
              <a:spcBef>
                <a:spcPts val="0"/>
              </a:spcBef>
              <a:spcAft>
                <a:spcPts val="0"/>
              </a:spcAft>
              <a:buNone/>
            </a:pPr>
            <a:r>
              <a:rPr lang="tr-TR" sz="1450" dirty="0">
                <a:solidFill>
                  <a:srgbClr val="373A3C"/>
                </a:solidFill>
                <a:highlight>
                  <a:schemeClr val="lt1"/>
                </a:highlight>
              </a:rPr>
              <a:t>Dolayısıyla, 2^21 veya 2.097.152 olası C Sınıfı ağ vardır. </a:t>
            </a:r>
          </a:p>
          <a:p>
            <a:pPr marL="457200" lvl="0" indent="0" algn="l" rtl="0">
              <a:lnSpc>
                <a:spcPct val="100000"/>
              </a:lnSpc>
              <a:spcBef>
                <a:spcPts val="0"/>
              </a:spcBef>
              <a:spcAft>
                <a:spcPts val="0"/>
              </a:spcAft>
              <a:buNone/>
            </a:pPr>
            <a:r>
              <a:rPr lang="tr-TR" sz="1450" dirty="0">
                <a:solidFill>
                  <a:srgbClr val="373A3C"/>
                </a:solidFill>
                <a:highlight>
                  <a:schemeClr val="lt1"/>
                </a:highlight>
              </a:rPr>
              <a:t>C Sınıfı ağlar için, </a:t>
            </a:r>
            <a:r>
              <a:rPr lang="tr-TR" sz="1450" dirty="0" err="1">
                <a:solidFill>
                  <a:srgbClr val="373A3C"/>
                </a:solidFill>
                <a:highlight>
                  <a:schemeClr val="lt1"/>
                </a:highlight>
              </a:rPr>
              <a:t>RFC'ler</a:t>
            </a:r>
            <a:r>
              <a:rPr lang="tr-TR" sz="1450" dirty="0">
                <a:solidFill>
                  <a:srgbClr val="373A3C"/>
                </a:solidFill>
                <a:highlight>
                  <a:schemeClr val="lt1"/>
                </a:highlight>
              </a:rPr>
              <a:t> ilk sekizlinin ilk 2 bitini her zaman açık olarak tanımlar, ancak üçüncü bit asla açık olamaz. </a:t>
            </a:r>
          </a:p>
          <a:p>
            <a:pPr marL="457200" lvl="0" indent="0" algn="l" rtl="0">
              <a:lnSpc>
                <a:spcPct val="100000"/>
              </a:lnSpc>
              <a:spcBef>
                <a:spcPts val="0"/>
              </a:spcBef>
              <a:spcAft>
                <a:spcPts val="0"/>
              </a:spcAft>
              <a:buNone/>
            </a:pPr>
            <a:r>
              <a:rPr lang="tr-TR" sz="1450" dirty="0">
                <a:solidFill>
                  <a:srgbClr val="373A3C"/>
                </a:solidFill>
                <a:highlight>
                  <a:schemeClr val="lt1"/>
                </a:highlight>
              </a:rPr>
              <a:t>Önceki sınıflarla aynı işlemi izleyerek, aralığı bulmak için ikiliden ondalık sayıya dönüştürün. </a:t>
            </a:r>
          </a:p>
          <a:p>
            <a:pPr marL="457200" lvl="0" indent="0" algn="l" rtl="0">
              <a:lnSpc>
                <a:spcPct val="100000"/>
              </a:lnSpc>
              <a:spcBef>
                <a:spcPts val="0"/>
              </a:spcBef>
              <a:spcAft>
                <a:spcPts val="0"/>
              </a:spcAft>
              <a:buNone/>
            </a:pPr>
            <a:r>
              <a:rPr lang="tr-TR" sz="1450" dirty="0">
                <a:solidFill>
                  <a:srgbClr val="373A3C"/>
                </a:solidFill>
                <a:highlight>
                  <a:schemeClr val="lt1"/>
                </a:highlight>
              </a:rPr>
              <a:t>İşte bir C Sınıfı ağ aralığı:11000000 = 19211011111 = 223Dolayısıyla, 192 ile 223 arasında bir IP adresi görürseniz, bunun C Sınıfı bir IP adresi olduğunu anlarsınız.</a:t>
            </a:r>
          </a:p>
          <a:p>
            <a:pPr marL="457200" lvl="0" indent="0" algn="l" rtl="0">
              <a:lnSpc>
                <a:spcPct val="100000"/>
              </a:lnSpc>
              <a:spcBef>
                <a:spcPts val="0"/>
              </a:spcBef>
              <a:spcAft>
                <a:spcPts val="0"/>
              </a:spcAft>
              <a:buNone/>
            </a:pPr>
            <a:endParaRPr lang="tr-T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3 </a:t>
            </a:r>
            <a:r>
              <a:rPr lang="tr-TR" sz="1450" dirty="0" err="1">
                <a:solidFill>
                  <a:srgbClr val="373A3C"/>
                </a:solidFill>
                <a:highlight>
                  <a:schemeClr val="lt1"/>
                </a:highlight>
              </a:rPr>
              <a:t>bytes</a:t>
            </a:r>
            <a:r>
              <a:rPr lang="tr-TR" sz="1450" dirty="0">
                <a:solidFill>
                  <a:srgbClr val="373A3C"/>
                </a:solidFill>
                <a:highlight>
                  <a:schemeClr val="lt1"/>
                </a:highlight>
              </a:rPr>
              <a:t> of a Class C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dedicated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portion</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only</a:t>
            </a:r>
            <a:r>
              <a:rPr lang="tr-TR" sz="1450" dirty="0">
                <a:solidFill>
                  <a:srgbClr val="373A3C"/>
                </a:solidFill>
                <a:highlight>
                  <a:schemeClr val="lt1"/>
                </a:highlight>
              </a:rPr>
              <a:t> 1 byte </a:t>
            </a:r>
            <a:r>
              <a:rPr lang="tr-TR" sz="1450" dirty="0" err="1">
                <a:solidFill>
                  <a:srgbClr val="373A3C"/>
                </a:solidFill>
                <a:highlight>
                  <a:schemeClr val="lt1"/>
                </a:highlight>
              </a:rPr>
              <a:t>remaining</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host </a:t>
            </a:r>
            <a:r>
              <a:rPr lang="tr-TR" sz="1450" dirty="0" err="1">
                <a:solidFill>
                  <a:srgbClr val="373A3C"/>
                </a:solidFill>
                <a:highlight>
                  <a:schemeClr val="lt1"/>
                </a:highlight>
              </a:rPr>
              <a:t>address</a:t>
            </a:r>
            <a:r>
              <a:rPr lang="tr-TR" sz="1450" dirty="0">
                <a:solidFill>
                  <a:srgbClr val="373A3C"/>
                </a:solidFill>
                <a:highlight>
                  <a:schemeClr val="lt1"/>
                </a:highlight>
              </a:rPr>
              <a:t>. </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a:solidFill>
                  <a:srgbClr val="373A3C"/>
                </a:solidFill>
                <a:highlight>
                  <a:schemeClr val="lt1"/>
                </a:highlight>
              </a:rPr>
              <a:t>Using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192.168.100.102,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is 192.168.100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host </a:t>
            </a:r>
            <a:r>
              <a:rPr lang="tr-TR" sz="1450" dirty="0" err="1">
                <a:solidFill>
                  <a:srgbClr val="373A3C"/>
                </a:solidFill>
                <a:highlight>
                  <a:schemeClr val="lt1"/>
                </a:highlight>
              </a:rPr>
              <a:t>address</a:t>
            </a:r>
            <a:r>
              <a:rPr lang="tr-TR" sz="1450" dirty="0">
                <a:solidFill>
                  <a:srgbClr val="373A3C"/>
                </a:solidFill>
                <a:highlight>
                  <a:schemeClr val="lt1"/>
                </a:highlight>
              </a:rPr>
              <a:t> is 102.</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In</a:t>
            </a:r>
            <a:r>
              <a:rPr lang="tr-TR" sz="1450" dirty="0">
                <a:solidFill>
                  <a:srgbClr val="373A3C"/>
                </a:solidFill>
                <a:highlight>
                  <a:schemeClr val="lt1"/>
                </a:highlight>
              </a:rPr>
              <a:t> a Class C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3 bit </a:t>
            </a:r>
            <a:r>
              <a:rPr lang="tr-TR" sz="1450" dirty="0" err="1">
                <a:solidFill>
                  <a:srgbClr val="373A3C"/>
                </a:solidFill>
                <a:highlight>
                  <a:schemeClr val="lt1"/>
                </a:highlight>
              </a:rPr>
              <a:t>positions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always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binary</a:t>
            </a:r>
            <a:r>
              <a:rPr lang="tr-TR" sz="1450" dirty="0">
                <a:solidFill>
                  <a:srgbClr val="373A3C"/>
                </a:solidFill>
                <a:highlight>
                  <a:schemeClr val="lt1"/>
                </a:highlight>
              </a:rPr>
              <a:t> 110.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calculation</a:t>
            </a:r>
            <a:r>
              <a:rPr lang="tr-TR" sz="1450" dirty="0">
                <a:solidFill>
                  <a:srgbClr val="373A3C"/>
                </a:solidFill>
                <a:highlight>
                  <a:schemeClr val="lt1"/>
                </a:highlight>
              </a:rPr>
              <a:t> is as </a:t>
            </a:r>
            <a:r>
              <a:rPr lang="tr-TR" sz="1450" dirty="0" err="1">
                <a:solidFill>
                  <a:srgbClr val="373A3C"/>
                </a:solidFill>
                <a:highlight>
                  <a:schemeClr val="lt1"/>
                </a:highlight>
              </a:rPr>
              <a:t>follows</a:t>
            </a:r>
            <a:r>
              <a:rPr lang="tr-TR" sz="1450" dirty="0">
                <a:solidFill>
                  <a:srgbClr val="373A3C"/>
                </a:solidFill>
                <a:highlight>
                  <a:schemeClr val="lt1"/>
                </a:highlight>
              </a:rPr>
              <a:t>: 3 </a:t>
            </a:r>
            <a:r>
              <a:rPr lang="tr-TR" sz="1450" dirty="0" err="1">
                <a:solidFill>
                  <a:srgbClr val="373A3C"/>
                </a:solidFill>
                <a:highlight>
                  <a:schemeClr val="lt1"/>
                </a:highlight>
              </a:rPr>
              <a:t>bytes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24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minus</a:t>
            </a:r>
            <a:r>
              <a:rPr lang="tr-TR" sz="1450" dirty="0">
                <a:solidFill>
                  <a:srgbClr val="373A3C"/>
                </a:solidFill>
                <a:highlight>
                  <a:schemeClr val="lt1"/>
                </a:highlight>
              </a:rPr>
              <a:t> 3 </a:t>
            </a:r>
            <a:r>
              <a:rPr lang="tr-TR" sz="1450" dirty="0" err="1">
                <a:solidFill>
                  <a:srgbClr val="373A3C"/>
                </a:solidFill>
                <a:highlight>
                  <a:schemeClr val="lt1"/>
                </a:highlight>
              </a:rPr>
              <a:t>reserved</a:t>
            </a:r>
            <a:r>
              <a:rPr lang="tr-TR" sz="1450" dirty="0">
                <a:solidFill>
                  <a:srgbClr val="373A3C"/>
                </a:solidFill>
                <a:highlight>
                  <a:schemeClr val="lt1"/>
                </a:highlight>
              </a:rPr>
              <a:t> </a:t>
            </a:r>
            <a:r>
              <a:rPr lang="tr-TR" sz="1450" dirty="0" err="1">
                <a:solidFill>
                  <a:srgbClr val="373A3C"/>
                </a:solidFill>
                <a:highlight>
                  <a:schemeClr val="lt1"/>
                </a:highlight>
              </a:rPr>
              <a:t>positions</a:t>
            </a:r>
            <a:r>
              <a:rPr lang="tr-TR" sz="1450" dirty="0">
                <a:solidFill>
                  <a:srgbClr val="373A3C"/>
                </a:solidFill>
                <a:highlight>
                  <a:schemeClr val="lt1"/>
                </a:highlight>
              </a:rPr>
              <a:t> </a:t>
            </a:r>
            <a:r>
              <a:rPr lang="tr-TR" sz="1450" dirty="0" err="1">
                <a:solidFill>
                  <a:srgbClr val="373A3C"/>
                </a:solidFill>
                <a:highlight>
                  <a:schemeClr val="lt1"/>
                </a:highlight>
              </a:rPr>
              <a:t>leave</a:t>
            </a:r>
            <a:r>
              <a:rPr lang="tr-TR" sz="1450" dirty="0">
                <a:solidFill>
                  <a:srgbClr val="373A3C"/>
                </a:solidFill>
                <a:highlight>
                  <a:schemeClr val="lt1"/>
                </a:highlight>
              </a:rPr>
              <a:t> 21 </a:t>
            </a:r>
            <a:r>
              <a:rPr lang="tr-TR" sz="1450" dirty="0" err="1">
                <a:solidFill>
                  <a:srgbClr val="373A3C"/>
                </a:solidFill>
                <a:highlight>
                  <a:schemeClr val="lt1"/>
                </a:highlight>
              </a:rPr>
              <a:t>positions</a:t>
            </a:r>
            <a:r>
              <a:rPr lang="tr-TR" sz="1450" dirty="0">
                <a:solidFill>
                  <a:srgbClr val="373A3C"/>
                </a:solidFill>
                <a:highlight>
                  <a:schemeClr val="lt1"/>
                </a:highlight>
              </a:rPr>
              <a:t>. </a:t>
            </a:r>
            <a:r>
              <a:rPr lang="tr-TR" sz="1450" dirty="0" err="1">
                <a:solidFill>
                  <a:srgbClr val="373A3C"/>
                </a:solidFill>
                <a:highlight>
                  <a:schemeClr val="lt1"/>
                </a:highlight>
              </a:rPr>
              <a:t>Hence</a:t>
            </a:r>
            <a:r>
              <a:rPr lang="tr-TR" sz="1450" dirty="0">
                <a:solidFill>
                  <a:srgbClr val="373A3C"/>
                </a:solidFill>
                <a:highlight>
                  <a:schemeClr val="lt1"/>
                </a:highlight>
              </a:rPr>
              <a:t>, </a:t>
            </a:r>
            <a:r>
              <a:rPr lang="tr-TR" sz="1450" dirty="0" err="1">
                <a:solidFill>
                  <a:srgbClr val="373A3C"/>
                </a:solidFill>
                <a:highlight>
                  <a:schemeClr val="lt1"/>
                </a:highlight>
              </a:rPr>
              <a:t>there</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2^21, </a:t>
            </a:r>
            <a:r>
              <a:rPr lang="tr-TR" sz="1450" dirty="0" err="1">
                <a:solidFill>
                  <a:srgbClr val="373A3C"/>
                </a:solidFill>
                <a:highlight>
                  <a:schemeClr val="lt1"/>
                </a:highlight>
              </a:rPr>
              <a:t>or</a:t>
            </a:r>
            <a:r>
              <a:rPr lang="tr-TR" sz="1450" dirty="0">
                <a:solidFill>
                  <a:srgbClr val="373A3C"/>
                </a:solidFill>
                <a:highlight>
                  <a:schemeClr val="lt1"/>
                </a:highlight>
              </a:rPr>
              <a:t> 2,097,152, </a:t>
            </a:r>
            <a:r>
              <a:rPr lang="tr-TR" sz="1450" dirty="0" err="1">
                <a:solidFill>
                  <a:srgbClr val="373A3C"/>
                </a:solidFill>
                <a:highlight>
                  <a:schemeClr val="lt1"/>
                </a:highlight>
              </a:rPr>
              <a:t>possible</a:t>
            </a:r>
            <a:r>
              <a:rPr lang="tr-TR" sz="1450" dirty="0">
                <a:solidFill>
                  <a:srgbClr val="373A3C"/>
                </a:solidFill>
                <a:highlight>
                  <a:schemeClr val="lt1"/>
                </a:highlight>
              </a:rPr>
              <a:t> Class C </a:t>
            </a:r>
            <a:r>
              <a:rPr lang="tr-TR" sz="1450" dirty="0" err="1">
                <a:solidFill>
                  <a:srgbClr val="373A3C"/>
                </a:solidFill>
                <a:highlight>
                  <a:schemeClr val="lt1"/>
                </a:highlight>
              </a:rPr>
              <a:t>networks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For</a:t>
            </a:r>
            <a:r>
              <a:rPr lang="tr-TR" sz="1450" dirty="0">
                <a:solidFill>
                  <a:srgbClr val="373A3C"/>
                </a:solidFill>
                <a:highlight>
                  <a:schemeClr val="lt1"/>
                </a:highlight>
              </a:rPr>
              <a:t> Class C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RFCs</a:t>
            </a:r>
            <a:r>
              <a:rPr lang="tr-TR" sz="1450" dirty="0">
                <a:solidFill>
                  <a:srgbClr val="373A3C"/>
                </a:solidFill>
                <a:highlight>
                  <a:schemeClr val="lt1"/>
                </a:highlight>
              </a:rPr>
              <a:t> define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2 </a:t>
            </a:r>
            <a:r>
              <a:rPr lang="tr-TR" sz="1450" dirty="0" err="1">
                <a:solidFill>
                  <a:srgbClr val="373A3C"/>
                </a:solidFill>
                <a:highlight>
                  <a:schemeClr val="lt1"/>
                </a:highlight>
              </a:rPr>
              <a:t>bits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a:t>
            </a:r>
            <a:r>
              <a:rPr lang="tr-TR" sz="1450" dirty="0" err="1">
                <a:solidFill>
                  <a:srgbClr val="373A3C"/>
                </a:solidFill>
                <a:highlight>
                  <a:schemeClr val="lt1"/>
                </a:highlight>
              </a:rPr>
              <a:t>octet</a:t>
            </a:r>
            <a:r>
              <a:rPr lang="tr-TR" sz="1450" dirty="0">
                <a:solidFill>
                  <a:srgbClr val="373A3C"/>
                </a:solidFill>
                <a:highlight>
                  <a:schemeClr val="lt1"/>
                </a:highlight>
              </a:rPr>
              <a:t> as </a:t>
            </a:r>
            <a:r>
              <a:rPr lang="tr-TR" sz="1450" dirty="0" err="1">
                <a:solidFill>
                  <a:srgbClr val="373A3C"/>
                </a:solidFill>
                <a:highlight>
                  <a:schemeClr val="lt1"/>
                </a:highlight>
              </a:rPr>
              <a:t>always</a:t>
            </a:r>
            <a:r>
              <a:rPr lang="tr-TR" sz="1450" dirty="0">
                <a:solidFill>
                  <a:srgbClr val="373A3C"/>
                </a:solidFill>
                <a:highlight>
                  <a:schemeClr val="lt1"/>
                </a:highlight>
              </a:rPr>
              <a:t> </a:t>
            </a:r>
            <a:r>
              <a:rPr lang="tr-TR" sz="1450" dirty="0" err="1">
                <a:solidFill>
                  <a:srgbClr val="373A3C"/>
                </a:solidFill>
                <a:highlight>
                  <a:schemeClr val="lt1"/>
                </a:highlight>
              </a:rPr>
              <a:t>turned</a:t>
            </a:r>
            <a:r>
              <a:rPr lang="tr-TR" sz="1450" dirty="0">
                <a:solidFill>
                  <a:srgbClr val="373A3C"/>
                </a:solidFill>
                <a:highlight>
                  <a:schemeClr val="lt1"/>
                </a:highlight>
              </a:rPr>
              <a:t> on, but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third</a:t>
            </a:r>
            <a:r>
              <a:rPr lang="tr-TR" sz="1450" dirty="0">
                <a:solidFill>
                  <a:srgbClr val="373A3C"/>
                </a:solidFill>
                <a:highlight>
                  <a:schemeClr val="lt1"/>
                </a:highlight>
              </a:rPr>
              <a:t> bit can </a:t>
            </a:r>
            <a:r>
              <a:rPr lang="tr-TR" sz="1450" dirty="0" err="1">
                <a:solidFill>
                  <a:srgbClr val="373A3C"/>
                </a:solidFill>
                <a:highlight>
                  <a:schemeClr val="lt1"/>
                </a:highlight>
              </a:rPr>
              <a:t>never</a:t>
            </a:r>
            <a:r>
              <a:rPr lang="tr-TR" sz="1450" dirty="0">
                <a:solidFill>
                  <a:srgbClr val="373A3C"/>
                </a:solidFill>
                <a:highlight>
                  <a:schemeClr val="lt1"/>
                </a:highlight>
              </a:rPr>
              <a:t> be on. </a:t>
            </a:r>
            <a:r>
              <a:rPr lang="tr-TR" sz="1450" dirty="0" err="1">
                <a:solidFill>
                  <a:srgbClr val="373A3C"/>
                </a:solidFill>
                <a:highlight>
                  <a:schemeClr val="lt1"/>
                </a:highlight>
              </a:rPr>
              <a:t>Following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 as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previous</a:t>
            </a:r>
            <a:r>
              <a:rPr lang="tr-TR" sz="1450" dirty="0">
                <a:solidFill>
                  <a:srgbClr val="373A3C"/>
                </a:solidFill>
                <a:highlight>
                  <a:schemeClr val="lt1"/>
                </a:highlight>
              </a:rPr>
              <a:t> </a:t>
            </a:r>
            <a:r>
              <a:rPr lang="tr-TR" sz="1450" dirty="0" err="1">
                <a:solidFill>
                  <a:srgbClr val="373A3C"/>
                </a:solidFill>
                <a:highlight>
                  <a:schemeClr val="lt1"/>
                </a:highlight>
              </a:rPr>
              <a:t>classes</a:t>
            </a:r>
            <a:r>
              <a:rPr lang="tr-TR" sz="1450" dirty="0">
                <a:solidFill>
                  <a:srgbClr val="373A3C"/>
                </a:solidFill>
                <a:highlight>
                  <a:schemeClr val="lt1"/>
                </a:highlight>
              </a:rPr>
              <a:t>, </a:t>
            </a:r>
            <a:r>
              <a:rPr lang="tr-TR" sz="1450" dirty="0" err="1">
                <a:solidFill>
                  <a:srgbClr val="373A3C"/>
                </a:solidFill>
                <a:highlight>
                  <a:schemeClr val="lt1"/>
                </a:highlight>
              </a:rPr>
              <a:t>convert</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binary</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decimal</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find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range</a:t>
            </a:r>
            <a:r>
              <a:rPr lang="tr-TR" sz="1450" dirty="0">
                <a:solidFill>
                  <a:srgbClr val="373A3C"/>
                </a:solidFill>
                <a:highlight>
                  <a:schemeClr val="lt1"/>
                </a:highlight>
              </a:rPr>
              <a:t>. </a:t>
            </a:r>
            <a:r>
              <a:rPr lang="tr-TR" sz="1450" dirty="0" err="1">
                <a:solidFill>
                  <a:srgbClr val="373A3C"/>
                </a:solidFill>
                <a:highlight>
                  <a:schemeClr val="lt1"/>
                </a:highlight>
              </a:rPr>
              <a:t>Here’s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range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 Class C network:</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a:solidFill>
                  <a:srgbClr val="373A3C"/>
                </a:solidFill>
                <a:highlight>
                  <a:schemeClr val="lt1"/>
                </a:highlight>
              </a:rPr>
              <a:t>11000000 = 192</a:t>
            </a: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a:solidFill>
                  <a:srgbClr val="373A3C"/>
                </a:solidFill>
                <a:highlight>
                  <a:schemeClr val="lt1"/>
                </a:highlight>
              </a:rPr>
              <a:t>11011111 = 223</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if</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see</a:t>
            </a:r>
            <a:r>
              <a:rPr lang="tr-TR" sz="1450" dirty="0">
                <a:solidFill>
                  <a:srgbClr val="373A3C"/>
                </a:solidFill>
                <a:highlight>
                  <a:schemeClr val="lt1"/>
                </a:highlight>
              </a:rPr>
              <a:t> an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 </a:t>
            </a:r>
            <a:r>
              <a:rPr lang="tr-TR" sz="1450" dirty="0" err="1">
                <a:solidFill>
                  <a:srgbClr val="373A3C"/>
                </a:solidFill>
                <a:highlight>
                  <a:schemeClr val="lt1"/>
                </a:highlight>
              </a:rPr>
              <a:t>range</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192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223, </a:t>
            </a:r>
            <a:r>
              <a:rPr lang="tr-TR" sz="1450" dirty="0" err="1">
                <a:solidFill>
                  <a:srgbClr val="373A3C"/>
                </a:solidFill>
                <a:highlight>
                  <a:schemeClr val="lt1"/>
                </a:highlight>
              </a:rPr>
              <a:t>you’ll</a:t>
            </a:r>
            <a:r>
              <a:rPr lang="tr-TR" sz="1450" dirty="0">
                <a:solidFill>
                  <a:srgbClr val="373A3C"/>
                </a:solidFill>
                <a:highlight>
                  <a:schemeClr val="lt1"/>
                </a:highlight>
              </a:rPr>
              <a:t> </a:t>
            </a:r>
            <a:r>
              <a:rPr lang="tr-TR" sz="1450" dirty="0" err="1">
                <a:solidFill>
                  <a:srgbClr val="373A3C"/>
                </a:solidFill>
                <a:highlight>
                  <a:schemeClr val="lt1"/>
                </a:highlight>
              </a:rPr>
              <a:t>know</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 Class C IP </a:t>
            </a:r>
            <a:r>
              <a:rPr lang="tr-TR" sz="1450" dirty="0" err="1">
                <a:solidFill>
                  <a:srgbClr val="373A3C"/>
                </a:solidFill>
                <a:highlight>
                  <a:schemeClr val="lt1"/>
                </a:highlight>
              </a:rPr>
              <a:t>address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7268862be2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g7268862be2_0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tr-TR" sz="1450" dirty="0">
                <a:solidFill>
                  <a:srgbClr val="373A3C"/>
                </a:solidFill>
                <a:highlight>
                  <a:schemeClr val="lt1"/>
                </a:highlight>
              </a:rPr>
              <a:t>D Sınıfı ağ adresleri, bir ağdaki cihazlara atanmaz. </a:t>
            </a:r>
          </a:p>
          <a:p>
            <a:pPr marL="457200" lvl="0" indent="0" algn="l" rtl="0">
              <a:lnSpc>
                <a:spcPct val="100000"/>
              </a:lnSpc>
              <a:spcBef>
                <a:spcPts val="0"/>
              </a:spcBef>
              <a:spcAft>
                <a:spcPts val="0"/>
              </a:spcAft>
              <a:buNone/>
            </a:pPr>
            <a:r>
              <a:rPr lang="tr-TR" sz="1450" dirty="0">
                <a:solidFill>
                  <a:srgbClr val="373A3C"/>
                </a:solidFill>
                <a:highlight>
                  <a:schemeClr val="lt1"/>
                </a:highlight>
              </a:rPr>
              <a:t>Bu adresler, özel amaçlı, çok noktaya yayın uygulamaları (video ve ses akışı uygulamaları gibi) için kullanılır.</a:t>
            </a:r>
          </a:p>
          <a:p>
            <a:pPr marL="457200" lvl="0" indent="0" algn="l" rtl="0">
              <a:lnSpc>
                <a:spcPct val="100000"/>
              </a:lnSpc>
              <a:spcBef>
                <a:spcPts val="0"/>
              </a:spcBef>
              <a:spcAft>
                <a:spcPts val="0"/>
              </a:spcAft>
              <a:buNone/>
            </a:pPr>
            <a:r>
              <a:rPr lang="tr-TR" sz="1450" dirty="0">
                <a:solidFill>
                  <a:srgbClr val="373A3C"/>
                </a:solidFill>
                <a:highlight>
                  <a:schemeClr val="lt1"/>
                </a:highlight>
              </a:rPr>
              <a:t>Bu adreslerin tümünün küresel olarak kullanılabilmesi için </a:t>
            </a:r>
            <a:r>
              <a:rPr lang="tr-TR" sz="1450" dirty="0" err="1">
                <a:solidFill>
                  <a:srgbClr val="373A3C"/>
                </a:solidFill>
                <a:highlight>
                  <a:schemeClr val="lt1"/>
                </a:highlight>
              </a:rPr>
              <a:t>IANA'ya</a:t>
            </a:r>
            <a:r>
              <a:rPr lang="tr-TR" sz="1450" dirty="0">
                <a:solidFill>
                  <a:srgbClr val="373A3C"/>
                </a:solidFill>
                <a:highlight>
                  <a:schemeClr val="lt1"/>
                </a:highlight>
              </a:rPr>
              <a:t> kaydedilmesi gerekir. </a:t>
            </a:r>
          </a:p>
          <a:p>
            <a:pPr marL="457200" lvl="0" indent="0" algn="l" rtl="0">
              <a:lnSpc>
                <a:spcPct val="100000"/>
              </a:lnSpc>
              <a:spcBef>
                <a:spcPts val="0"/>
              </a:spcBef>
              <a:spcAft>
                <a:spcPts val="0"/>
              </a:spcAft>
              <a:buNone/>
            </a:pPr>
            <a:r>
              <a:rPr lang="tr-TR" sz="1450" dirty="0">
                <a:solidFill>
                  <a:srgbClr val="373A3C"/>
                </a:solidFill>
                <a:highlight>
                  <a:schemeClr val="lt1"/>
                </a:highlight>
              </a:rPr>
              <a:t>Bu sınıftaki adresler, ilk sekizlinin ilk bitlerini 1110'a ayarlayarak, ilk sekizlide 11100000 ila 11101111 veya 224 ila 239 arasında değişen adresler verir. </a:t>
            </a:r>
          </a:p>
          <a:p>
            <a:pPr marL="457200" lvl="0" indent="0" algn="l" rtl="0">
              <a:lnSpc>
                <a:spcPct val="100000"/>
              </a:lnSpc>
              <a:spcBef>
                <a:spcPts val="0"/>
              </a:spcBef>
              <a:spcAft>
                <a:spcPts val="0"/>
              </a:spcAft>
              <a:buNone/>
            </a:pPr>
            <a:r>
              <a:rPr lang="tr-TR" sz="1450" dirty="0">
                <a:solidFill>
                  <a:srgbClr val="373A3C"/>
                </a:solidFill>
                <a:highlight>
                  <a:schemeClr val="lt1"/>
                </a:highlight>
              </a:rPr>
              <a:t>Bu adresler, normal bir alt ağ maskesi tarafından tanımlanmaz; bunun yerine her adres belirli bir amaç için kullanılır. </a:t>
            </a:r>
          </a:p>
          <a:p>
            <a:pPr marL="457200" lvl="0" indent="0" algn="l" rtl="0">
              <a:lnSpc>
                <a:spcPct val="100000"/>
              </a:lnSpc>
              <a:spcBef>
                <a:spcPts val="0"/>
              </a:spcBef>
              <a:spcAft>
                <a:spcPts val="0"/>
              </a:spcAft>
              <a:buNone/>
            </a:pPr>
            <a:r>
              <a:rPr lang="tr-TR" sz="1450" dirty="0">
                <a:solidFill>
                  <a:srgbClr val="373A3C"/>
                </a:solidFill>
                <a:highlight>
                  <a:schemeClr val="lt1"/>
                </a:highlight>
              </a:rPr>
              <a:t>Ve her adres ayrı ayrı kullanıldığından 255.255.255.255 maskesi kullanır.</a:t>
            </a:r>
          </a:p>
          <a:p>
            <a:pPr marL="457200" lvl="0" indent="0" algn="l" rtl="0">
              <a:lnSpc>
                <a:spcPct val="100000"/>
              </a:lnSpc>
              <a:spcBef>
                <a:spcPts val="0"/>
              </a:spcBef>
              <a:spcAft>
                <a:spcPts val="0"/>
              </a:spcAft>
              <a:buNone/>
            </a:pPr>
            <a:endParaRPr lang="tr-T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a:solidFill>
                  <a:srgbClr val="373A3C"/>
                </a:solidFill>
                <a:highlight>
                  <a:schemeClr val="lt1"/>
                </a:highlight>
              </a:rPr>
              <a:t>Class D network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not </a:t>
            </a:r>
            <a:r>
              <a:rPr lang="tr-TR" sz="1450" dirty="0" err="1">
                <a:solidFill>
                  <a:srgbClr val="373A3C"/>
                </a:solidFill>
                <a:highlight>
                  <a:schemeClr val="lt1"/>
                </a:highlight>
              </a:rPr>
              <a:t>assigned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devices</a:t>
            </a:r>
            <a:r>
              <a:rPr lang="tr-TR" sz="1450" dirty="0">
                <a:solidFill>
                  <a:srgbClr val="373A3C"/>
                </a:solidFill>
                <a:highlight>
                  <a:schemeClr val="lt1"/>
                </a:highlight>
              </a:rPr>
              <a:t> on a network. </a:t>
            </a: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special-purpose</a:t>
            </a:r>
            <a:r>
              <a:rPr lang="tr-TR" sz="1450" dirty="0">
                <a:solidFill>
                  <a:srgbClr val="373A3C"/>
                </a:solidFill>
                <a:highlight>
                  <a:schemeClr val="lt1"/>
                </a:highlight>
              </a:rPr>
              <a:t>, </a:t>
            </a:r>
            <a:r>
              <a:rPr lang="tr-TR" sz="1450" dirty="0" err="1">
                <a:solidFill>
                  <a:srgbClr val="373A3C"/>
                </a:solidFill>
                <a:highlight>
                  <a:schemeClr val="lt1"/>
                </a:highlight>
              </a:rPr>
              <a:t>multicast</a:t>
            </a:r>
            <a:r>
              <a:rPr lang="tr-TR" sz="1450" dirty="0">
                <a:solidFill>
                  <a:srgbClr val="373A3C"/>
                </a:solidFill>
                <a:highlight>
                  <a:schemeClr val="lt1"/>
                </a:highlight>
              </a:rPr>
              <a:t> </a:t>
            </a:r>
            <a:r>
              <a:rPr lang="tr-TR" sz="1450" dirty="0" err="1">
                <a:solidFill>
                  <a:srgbClr val="373A3C"/>
                </a:solidFill>
                <a:highlight>
                  <a:schemeClr val="lt1"/>
                </a:highlight>
              </a:rPr>
              <a:t>applications</a:t>
            </a:r>
            <a:r>
              <a:rPr lang="tr-TR" sz="1450" dirty="0">
                <a:solidFill>
                  <a:srgbClr val="373A3C"/>
                </a:solidFill>
                <a:highlight>
                  <a:schemeClr val="lt1"/>
                </a:highlight>
              </a:rPr>
              <a:t> (</a:t>
            </a:r>
            <a:r>
              <a:rPr lang="tr-TR" sz="1450" dirty="0" err="1">
                <a:solidFill>
                  <a:srgbClr val="373A3C"/>
                </a:solidFill>
                <a:highlight>
                  <a:schemeClr val="lt1"/>
                </a:highlight>
              </a:rPr>
              <a:t>such</a:t>
            </a:r>
            <a:r>
              <a:rPr lang="tr-TR" sz="1450" dirty="0">
                <a:solidFill>
                  <a:srgbClr val="373A3C"/>
                </a:solidFill>
                <a:highlight>
                  <a:schemeClr val="lt1"/>
                </a:highlight>
              </a:rPr>
              <a:t> as video-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audio-streaming</a:t>
            </a:r>
            <a:r>
              <a:rPr lang="tr-TR" sz="1450" dirty="0">
                <a:solidFill>
                  <a:srgbClr val="373A3C"/>
                </a:solidFill>
                <a:highlight>
                  <a:schemeClr val="lt1"/>
                </a:highlight>
              </a:rPr>
              <a:t> </a:t>
            </a:r>
            <a:r>
              <a:rPr lang="tr-TR" sz="1450" dirty="0" err="1">
                <a:solidFill>
                  <a:srgbClr val="373A3C"/>
                </a:solidFill>
                <a:highlight>
                  <a:schemeClr val="lt1"/>
                </a:highlight>
              </a:rPr>
              <a:t>applications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need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be </a:t>
            </a:r>
            <a:r>
              <a:rPr lang="tr-TR" sz="1450" dirty="0" err="1">
                <a:solidFill>
                  <a:srgbClr val="373A3C"/>
                </a:solidFill>
                <a:highlight>
                  <a:schemeClr val="lt1"/>
                </a:highlight>
              </a:rPr>
              <a:t>registered</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IANA </a:t>
            </a:r>
            <a:r>
              <a:rPr lang="tr-TR" sz="1450" dirty="0" err="1">
                <a:solidFill>
                  <a:srgbClr val="373A3C"/>
                </a:solidFill>
                <a:highlight>
                  <a:schemeClr val="lt1"/>
                </a:highlight>
              </a:rPr>
              <a:t>to</a:t>
            </a:r>
            <a:r>
              <a:rPr lang="tr-TR" sz="1450" dirty="0">
                <a:solidFill>
                  <a:srgbClr val="373A3C"/>
                </a:solidFill>
                <a:highlight>
                  <a:schemeClr val="lt1"/>
                </a:highlight>
              </a:rPr>
              <a:t> be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globally</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in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class</a:t>
            </a:r>
            <a:r>
              <a:rPr lang="tr-TR" sz="1450" dirty="0">
                <a:solidFill>
                  <a:srgbClr val="373A3C"/>
                </a:solidFill>
                <a:highlight>
                  <a:schemeClr val="lt1"/>
                </a:highlight>
              </a:rPr>
              <a:t> </a:t>
            </a:r>
            <a:r>
              <a:rPr lang="tr-TR" sz="1450" dirty="0" err="1">
                <a:solidFill>
                  <a:srgbClr val="373A3C"/>
                </a:solidFill>
                <a:highlight>
                  <a:schemeClr val="lt1"/>
                </a:highlight>
              </a:rPr>
              <a:t>have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a:t>
            </a:r>
            <a:r>
              <a:rPr lang="tr-TR" sz="1450" dirty="0" err="1">
                <a:solidFill>
                  <a:srgbClr val="373A3C"/>
                </a:solidFill>
                <a:highlight>
                  <a:schemeClr val="lt1"/>
                </a:highlight>
              </a:rPr>
              <a:t>bits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a:t>
            </a:r>
            <a:r>
              <a:rPr lang="tr-TR" sz="1450" dirty="0" err="1">
                <a:solidFill>
                  <a:srgbClr val="373A3C"/>
                </a:solidFill>
                <a:highlight>
                  <a:schemeClr val="lt1"/>
                </a:highlight>
              </a:rPr>
              <a:t>octet</a:t>
            </a:r>
            <a:r>
              <a:rPr lang="tr-TR" sz="1450" dirty="0">
                <a:solidFill>
                  <a:srgbClr val="373A3C"/>
                </a:solidFill>
                <a:highlight>
                  <a:schemeClr val="lt1"/>
                </a:highlight>
              </a:rPr>
              <a:t> set </a:t>
            </a:r>
            <a:r>
              <a:rPr lang="tr-TR" sz="1450" dirty="0" err="1">
                <a:solidFill>
                  <a:srgbClr val="373A3C"/>
                </a:solidFill>
                <a:highlight>
                  <a:schemeClr val="lt1"/>
                </a:highlight>
              </a:rPr>
              <a:t>to</a:t>
            </a:r>
            <a:r>
              <a:rPr lang="tr-TR" sz="1450" dirty="0">
                <a:solidFill>
                  <a:srgbClr val="373A3C"/>
                </a:solidFill>
                <a:highlight>
                  <a:schemeClr val="lt1"/>
                </a:highlight>
              </a:rPr>
              <a:t> 1110, </a:t>
            </a:r>
            <a:r>
              <a:rPr lang="tr-TR" sz="1450" dirty="0" err="1">
                <a:solidFill>
                  <a:srgbClr val="373A3C"/>
                </a:solidFill>
                <a:highlight>
                  <a:schemeClr val="lt1"/>
                </a:highlight>
              </a:rPr>
              <a:t>yielding</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a:t>
            </a:r>
            <a:r>
              <a:rPr lang="tr-TR" sz="1450" dirty="0" err="1">
                <a:solidFill>
                  <a:srgbClr val="373A3C"/>
                </a:solidFill>
                <a:highlight>
                  <a:schemeClr val="lt1"/>
                </a:highlight>
              </a:rPr>
              <a:t>octet</a:t>
            </a:r>
            <a:r>
              <a:rPr lang="tr-TR" sz="1450" dirty="0">
                <a:solidFill>
                  <a:srgbClr val="373A3C"/>
                </a:solidFill>
                <a:highlight>
                  <a:schemeClr val="lt1"/>
                </a:highlight>
              </a:rPr>
              <a:t> </a:t>
            </a:r>
            <a:r>
              <a:rPr lang="tr-TR" sz="1450" dirty="0" err="1">
                <a:solidFill>
                  <a:srgbClr val="373A3C"/>
                </a:solidFill>
                <a:highlight>
                  <a:schemeClr val="lt1"/>
                </a:highlight>
              </a:rPr>
              <a:t>ranging</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11100000 </a:t>
            </a:r>
            <a:r>
              <a:rPr lang="tr-TR" sz="1450" dirty="0" err="1">
                <a:solidFill>
                  <a:srgbClr val="373A3C"/>
                </a:solidFill>
                <a:highlight>
                  <a:schemeClr val="lt1"/>
                </a:highlight>
              </a:rPr>
              <a:t>to</a:t>
            </a:r>
            <a:r>
              <a:rPr lang="tr-TR" sz="1450" dirty="0">
                <a:solidFill>
                  <a:srgbClr val="373A3C"/>
                </a:solidFill>
                <a:highlight>
                  <a:schemeClr val="lt1"/>
                </a:highlight>
              </a:rPr>
              <a:t> 11101111, </a:t>
            </a:r>
            <a:r>
              <a:rPr lang="tr-TR" sz="1450" dirty="0" err="1">
                <a:solidFill>
                  <a:srgbClr val="373A3C"/>
                </a:solidFill>
                <a:highlight>
                  <a:schemeClr val="lt1"/>
                </a:highlight>
              </a:rPr>
              <a:t>or</a:t>
            </a:r>
            <a:r>
              <a:rPr lang="tr-TR" sz="1450" dirty="0">
                <a:solidFill>
                  <a:srgbClr val="373A3C"/>
                </a:solidFill>
                <a:highlight>
                  <a:schemeClr val="lt1"/>
                </a:highlight>
              </a:rPr>
              <a:t> 224 </a:t>
            </a:r>
            <a:r>
              <a:rPr lang="tr-TR" sz="1450" dirty="0" err="1">
                <a:solidFill>
                  <a:srgbClr val="373A3C"/>
                </a:solidFill>
                <a:highlight>
                  <a:schemeClr val="lt1"/>
                </a:highlight>
              </a:rPr>
              <a:t>to</a:t>
            </a:r>
            <a:r>
              <a:rPr lang="tr-TR" sz="1450" dirty="0">
                <a:solidFill>
                  <a:srgbClr val="373A3C"/>
                </a:solidFill>
                <a:highlight>
                  <a:schemeClr val="lt1"/>
                </a:highlight>
              </a:rPr>
              <a:t> 239. </a:t>
            </a: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not </a:t>
            </a:r>
            <a:r>
              <a:rPr lang="tr-TR" sz="1450" dirty="0" err="1">
                <a:solidFill>
                  <a:srgbClr val="373A3C"/>
                </a:solidFill>
                <a:highlight>
                  <a:schemeClr val="lt1"/>
                </a:highlight>
              </a:rPr>
              <a:t>defined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 normal </a:t>
            </a:r>
            <a:r>
              <a:rPr lang="tr-TR" sz="1450" dirty="0" err="1">
                <a:solidFill>
                  <a:srgbClr val="373A3C"/>
                </a:solidFill>
                <a:highlight>
                  <a:schemeClr val="lt1"/>
                </a:highlight>
              </a:rPr>
              <a:t>subnet</a:t>
            </a:r>
            <a:r>
              <a:rPr lang="tr-TR" sz="1450" dirty="0">
                <a:solidFill>
                  <a:srgbClr val="373A3C"/>
                </a:solidFill>
                <a:highlight>
                  <a:schemeClr val="lt1"/>
                </a:highlight>
              </a:rPr>
              <a:t> mask; </a:t>
            </a:r>
            <a:r>
              <a:rPr lang="tr-TR" sz="1450" dirty="0" err="1">
                <a:solidFill>
                  <a:srgbClr val="373A3C"/>
                </a:solidFill>
                <a:highlight>
                  <a:schemeClr val="lt1"/>
                </a:highlight>
              </a:rPr>
              <a:t>instead</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 </a:t>
            </a:r>
            <a:r>
              <a:rPr lang="tr-TR" sz="1450" dirty="0" err="1">
                <a:solidFill>
                  <a:srgbClr val="373A3C"/>
                </a:solidFill>
                <a:highlight>
                  <a:schemeClr val="lt1"/>
                </a:highlight>
              </a:rPr>
              <a:t>specific</a:t>
            </a:r>
            <a:r>
              <a:rPr lang="tr-TR" sz="1450" dirty="0">
                <a:solidFill>
                  <a:srgbClr val="373A3C"/>
                </a:solidFill>
                <a:highlight>
                  <a:schemeClr val="lt1"/>
                </a:highlight>
              </a:rPr>
              <a:t> </a:t>
            </a:r>
            <a:r>
              <a:rPr lang="tr-TR" sz="1450" dirty="0" err="1">
                <a:solidFill>
                  <a:srgbClr val="373A3C"/>
                </a:solidFill>
                <a:highlight>
                  <a:schemeClr val="lt1"/>
                </a:highlight>
              </a:rPr>
              <a:t>purpose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because</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individually</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it </a:t>
            </a:r>
            <a:r>
              <a:rPr lang="tr-TR" sz="1450" dirty="0" err="1">
                <a:solidFill>
                  <a:srgbClr val="373A3C"/>
                </a:solidFill>
                <a:highlight>
                  <a:schemeClr val="lt1"/>
                </a:highlight>
              </a:rPr>
              <a:t>uses</a:t>
            </a:r>
            <a:r>
              <a:rPr lang="tr-TR" sz="1450" dirty="0">
                <a:solidFill>
                  <a:srgbClr val="373A3C"/>
                </a:solidFill>
                <a:highlight>
                  <a:schemeClr val="lt1"/>
                </a:highlight>
              </a:rPr>
              <a:t> a 255.255.255.255 mask.</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7268862be2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7268862be2_0_1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tr-TR" sz="1450" dirty="0">
                <a:solidFill>
                  <a:srgbClr val="373A3C"/>
                </a:solidFill>
                <a:highlight>
                  <a:schemeClr val="lt1"/>
                </a:highlight>
              </a:rPr>
              <a:t>D Sınıfı ağ adresleri, bir ağdaki cihazlara atanmaz. </a:t>
            </a:r>
          </a:p>
          <a:p>
            <a:pPr marL="457200" lvl="0" indent="0" algn="l" rtl="0">
              <a:lnSpc>
                <a:spcPct val="100000"/>
              </a:lnSpc>
              <a:spcBef>
                <a:spcPts val="0"/>
              </a:spcBef>
              <a:spcAft>
                <a:spcPts val="0"/>
              </a:spcAft>
              <a:buNone/>
            </a:pPr>
            <a:r>
              <a:rPr lang="tr-TR" sz="1450" dirty="0">
                <a:solidFill>
                  <a:srgbClr val="373A3C"/>
                </a:solidFill>
                <a:highlight>
                  <a:schemeClr val="lt1"/>
                </a:highlight>
              </a:rPr>
              <a:t>Bu adresler, özel amaçlı, çok noktaya yayın uygulamaları (video ve ses akışı uygulamaları gibi) için kullanılır.</a:t>
            </a:r>
          </a:p>
          <a:p>
            <a:pPr marL="457200" lvl="0" indent="0" algn="l" rtl="0">
              <a:lnSpc>
                <a:spcPct val="100000"/>
              </a:lnSpc>
              <a:spcBef>
                <a:spcPts val="0"/>
              </a:spcBef>
              <a:spcAft>
                <a:spcPts val="0"/>
              </a:spcAft>
              <a:buNone/>
            </a:pPr>
            <a:r>
              <a:rPr lang="tr-TR" sz="1450" dirty="0">
                <a:solidFill>
                  <a:srgbClr val="373A3C"/>
                </a:solidFill>
                <a:highlight>
                  <a:schemeClr val="lt1"/>
                </a:highlight>
              </a:rPr>
              <a:t>Bu adreslerin tümünün küresel olarak kullanılabilmesi için </a:t>
            </a:r>
            <a:r>
              <a:rPr lang="tr-TR" sz="1450" dirty="0" err="1">
                <a:solidFill>
                  <a:srgbClr val="373A3C"/>
                </a:solidFill>
                <a:highlight>
                  <a:schemeClr val="lt1"/>
                </a:highlight>
              </a:rPr>
              <a:t>IANA'ya</a:t>
            </a:r>
            <a:r>
              <a:rPr lang="tr-TR" sz="1450" dirty="0">
                <a:solidFill>
                  <a:srgbClr val="373A3C"/>
                </a:solidFill>
                <a:highlight>
                  <a:schemeClr val="lt1"/>
                </a:highlight>
              </a:rPr>
              <a:t> kaydedilmesi gerekir. </a:t>
            </a:r>
          </a:p>
          <a:p>
            <a:pPr marL="457200" lvl="0" indent="0" algn="l" rtl="0">
              <a:lnSpc>
                <a:spcPct val="100000"/>
              </a:lnSpc>
              <a:spcBef>
                <a:spcPts val="0"/>
              </a:spcBef>
              <a:spcAft>
                <a:spcPts val="0"/>
              </a:spcAft>
              <a:buNone/>
            </a:pPr>
            <a:r>
              <a:rPr lang="tr-TR" sz="1450" dirty="0">
                <a:solidFill>
                  <a:srgbClr val="373A3C"/>
                </a:solidFill>
                <a:highlight>
                  <a:schemeClr val="lt1"/>
                </a:highlight>
              </a:rPr>
              <a:t>Bu sınıftaki adresler, ilk sekizlinin ilk bitlerini 1110'a ayarlayarak, ilk sekizlide 11100000 ila 11101111 veya 224 ila 239 arasında değişen adresler verir. </a:t>
            </a:r>
          </a:p>
          <a:p>
            <a:pPr marL="457200" lvl="0" indent="0" algn="l" rtl="0">
              <a:lnSpc>
                <a:spcPct val="100000"/>
              </a:lnSpc>
              <a:spcBef>
                <a:spcPts val="0"/>
              </a:spcBef>
              <a:spcAft>
                <a:spcPts val="0"/>
              </a:spcAft>
              <a:buNone/>
            </a:pPr>
            <a:r>
              <a:rPr lang="tr-TR" sz="1450" dirty="0">
                <a:solidFill>
                  <a:srgbClr val="373A3C"/>
                </a:solidFill>
                <a:highlight>
                  <a:schemeClr val="lt1"/>
                </a:highlight>
              </a:rPr>
              <a:t>Bu adresler, normal bir alt ağ maskesi tarafından tanımlanmaz; bunun yerine her adres belirli bir amaç için kullanılır. </a:t>
            </a:r>
          </a:p>
          <a:p>
            <a:pPr marL="457200" lvl="0" indent="0" algn="l" rtl="0">
              <a:lnSpc>
                <a:spcPct val="100000"/>
              </a:lnSpc>
              <a:spcBef>
                <a:spcPts val="0"/>
              </a:spcBef>
              <a:spcAft>
                <a:spcPts val="0"/>
              </a:spcAft>
              <a:buNone/>
            </a:pPr>
            <a:r>
              <a:rPr lang="tr-TR" sz="1450" dirty="0">
                <a:solidFill>
                  <a:srgbClr val="373A3C"/>
                </a:solidFill>
                <a:highlight>
                  <a:schemeClr val="lt1"/>
                </a:highlight>
              </a:rPr>
              <a:t>Ve her adres ayrı ayrı kullanıldığından 255.255.255.255 maskesi kullanır.</a:t>
            </a:r>
          </a:p>
          <a:p>
            <a:pPr marL="457200" lvl="0" indent="0" algn="l" rtl="0">
              <a:lnSpc>
                <a:spcPct val="100000"/>
              </a:lnSpc>
              <a:spcBef>
                <a:spcPts val="0"/>
              </a:spcBef>
              <a:spcAft>
                <a:spcPts val="0"/>
              </a:spcAft>
              <a:buNone/>
            </a:pPr>
            <a:endParaRPr lang="tr-T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If</a:t>
            </a:r>
            <a:r>
              <a:rPr lang="tr-TR" sz="1450" dirty="0">
                <a:solidFill>
                  <a:srgbClr val="373A3C"/>
                </a:solidFill>
                <a:highlight>
                  <a:schemeClr val="lt1"/>
                </a:highlight>
              </a:rPr>
              <a:t> Class D is </a:t>
            </a:r>
            <a:r>
              <a:rPr lang="tr-TR" sz="1450" dirty="0" err="1">
                <a:solidFill>
                  <a:srgbClr val="373A3C"/>
                </a:solidFill>
                <a:highlight>
                  <a:schemeClr val="lt1"/>
                </a:highlight>
              </a:rPr>
              <a:t>special</a:t>
            </a:r>
            <a:r>
              <a:rPr lang="tr-TR" sz="1450" dirty="0">
                <a:solidFill>
                  <a:srgbClr val="373A3C"/>
                </a:solidFill>
                <a:highlight>
                  <a:schemeClr val="lt1"/>
                </a:highlight>
              </a:rPr>
              <a:t>, Class E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even</a:t>
            </a:r>
            <a:r>
              <a:rPr lang="tr-TR" sz="1450" dirty="0">
                <a:solidFill>
                  <a:srgbClr val="373A3C"/>
                </a:solidFill>
                <a:highlight>
                  <a:schemeClr val="lt1"/>
                </a:highlight>
              </a:rPr>
              <a:t> </a:t>
            </a:r>
            <a:r>
              <a:rPr lang="tr-TR" sz="1450" dirty="0" err="1">
                <a:solidFill>
                  <a:srgbClr val="373A3C"/>
                </a:solidFill>
                <a:highlight>
                  <a:schemeClr val="lt1"/>
                </a:highlight>
              </a:rPr>
              <a:t>more</a:t>
            </a:r>
            <a:r>
              <a:rPr lang="tr-TR" sz="1450" dirty="0">
                <a:solidFill>
                  <a:srgbClr val="373A3C"/>
                </a:solidFill>
                <a:highlight>
                  <a:schemeClr val="lt1"/>
                </a:highlight>
              </a:rPr>
              <a:t> </a:t>
            </a:r>
            <a:r>
              <a:rPr lang="tr-TR" sz="1450" dirty="0" err="1">
                <a:solidFill>
                  <a:srgbClr val="373A3C"/>
                </a:solidFill>
                <a:highlight>
                  <a:schemeClr val="lt1"/>
                </a:highlight>
              </a:rPr>
              <a:t>special</a:t>
            </a:r>
            <a:r>
              <a:rPr lang="tr-TR" sz="1450" dirty="0">
                <a:solidFill>
                  <a:srgbClr val="373A3C"/>
                </a:solidFill>
                <a:highlight>
                  <a:schemeClr val="lt1"/>
                </a:highlight>
              </a:rPr>
              <a:t>. </a:t>
            </a:r>
            <a:r>
              <a:rPr lang="tr-TR" sz="1450" dirty="0" err="1">
                <a:solidFill>
                  <a:srgbClr val="373A3C"/>
                </a:solidFill>
                <a:highlight>
                  <a:schemeClr val="lt1"/>
                </a:highlight>
              </a:rPr>
              <a:t>There</a:t>
            </a:r>
            <a:r>
              <a:rPr lang="tr-TR" sz="1450" dirty="0">
                <a:solidFill>
                  <a:srgbClr val="373A3C"/>
                </a:solidFill>
                <a:highlight>
                  <a:schemeClr val="lt1"/>
                </a:highlight>
              </a:rPr>
              <a:t> is </a:t>
            </a:r>
            <a:r>
              <a:rPr lang="tr-TR" sz="1450" dirty="0" err="1">
                <a:solidFill>
                  <a:srgbClr val="373A3C"/>
                </a:solidFill>
                <a:highlight>
                  <a:schemeClr val="lt1"/>
                </a:highlight>
              </a:rPr>
              <a:t>no</a:t>
            </a:r>
            <a:r>
              <a:rPr lang="tr-TR" sz="1450" dirty="0">
                <a:solidFill>
                  <a:srgbClr val="373A3C"/>
                </a:solidFill>
                <a:highlight>
                  <a:schemeClr val="lt1"/>
                </a:highlight>
              </a:rPr>
              <a:t> </a:t>
            </a:r>
            <a:r>
              <a:rPr lang="tr-TR" sz="1450" dirty="0" err="1">
                <a:solidFill>
                  <a:srgbClr val="373A3C"/>
                </a:solidFill>
                <a:highlight>
                  <a:schemeClr val="lt1"/>
                </a:highlight>
              </a:rPr>
              <a:t>defined</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class</a:t>
            </a:r>
            <a:r>
              <a:rPr lang="tr-TR" sz="1450" dirty="0">
                <a:solidFill>
                  <a:srgbClr val="373A3C"/>
                </a:solidFill>
                <a:highlight>
                  <a:schemeClr val="lt1"/>
                </a:highlight>
              </a:rPr>
              <a:t>. </a:t>
            </a:r>
            <a:r>
              <a:rPr lang="tr-TR" sz="1450" dirty="0" err="1">
                <a:solidFill>
                  <a:srgbClr val="373A3C"/>
                </a:solidFill>
                <a:highlight>
                  <a:schemeClr val="lt1"/>
                </a:highlight>
              </a:rPr>
              <a:t>Officially</a:t>
            </a:r>
            <a:r>
              <a:rPr lang="tr-TR" sz="1450" dirty="0">
                <a:solidFill>
                  <a:srgbClr val="373A3C"/>
                </a:solidFill>
                <a:highlight>
                  <a:schemeClr val="lt1"/>
                </a:highlight>
              </a:rPr>
              <a:t>, it is </a:t>
            </a:r>
            <a:r>
              <a:rPr lang="tr-TR" sz="1450" dirty="0" err="1">
                <a:solidFill>
                  <a:srgbClr val="373A3C"/>
                </a:solidFill>
                <a:highlight>
                  <a:schemeClr val="lt1"/>
                </a:highlight>
              </a:rPr>
              <a:t>listed</a:t>
            </a:r>
            <a:r>
              <a:rPr lang="tr-TR" sz="1450" dirty="0">
                <a:solidFill>
                  <a:srgbClr val="373A3C"/>
                </a:solidFill>
                <a:highlight>
                  <a:schemeClr val="lt1"/>
                </a:highlight>
              </a:rPr>
              <a:t> as </a:t>
            </a:r>
            <a:r>
              <a:rPr lang="tr-TR" sz="1450" dirty="0" err="1">
                <a:solidFill>
                  <a:srgbClr val="373A3C"/>
                </a:solidFill>
                <a:highlight>
                  <a:schemeClr val="lt1"/>
                </a:highlight>
              </a:rPr>
              <a:t>reserved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usage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testing</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IANA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Research</a:t>
            </a:r>
            <a:r>
              <a:rPr lang="tr-TR" sz="1450" dirty="0">
                <a:solidFill>
                  <a:srgbClr val="373A3C"/>
                </a:solidFill>
                <a:highlight>
                  <a:schemeClr val="lt1"/>
                </a:highlight>
              </a:rPr>
              <a:t> </a:t>
            </a:r>
            <a:r>
              <a:rPr lang="tr-TR" sz="1450" dirty="0" err="1">
                <a:solidFill>
                  <a:srgbClr val="373A3C"/>
                </a:solidFill>
                <a:highlight>
                  <a:schemeClr val="lt1"/>
                </a:highlight>
              </a:rPr>
              <a:t>Task</a:t>
            </a:r>
            <a:r>
              <a:rPr lang="tr-TR" sz="1450" dirty="0">
                <a:solidFill>
                  <a:srgbClr val="373A3C"/>
                </a:solidFill>
                <a:highlight>
                  <a:schemeClr val="lt1"/>
                </a:highlight>
              </a:rPr>
              <a:t> Force (IRTF). </a:t>
            </a: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fact</a:t>
            </a:r>
            <a:r>
              <a:rPr lang="tr-TR" sz="1450" dirty="0">
                <a:solidFill>
                  <a:srgbClr val="373A3C"/>
                </a:solidFill>
                <a:highlight>
                  <a:schemeClr val="lt1"/>
                </a:highlight>
              </a:rPr>
              <a:t>, as of RFC3330 in 2002, Class E </a:t>
            </a:r>
            <a:r>
              <a:rPr lang="tr-TR" sz="1450" dirty="0" err="1">
                <a:solidFill>
                  <a:srgbClr val="373A3C"/>
                </a:solidFill>
                <a:highlight>
                  <a:schemeClr val="lt1"/>
                </a:highlight>
              </a:rPr>
              <a:t>was</a:t>
            </a:r>
            <a:r>
              <a:rPr lang="tr-TR" sz="1450" dirty="0">
                <a:solidFill>
                  <a:srgbClr val="373A3C"/>
                </a:solidFill>
                <a:highlight>
                  <a:schemeClr val="lt1"/>
                </a:highlight>
              </a:rPr>
              <a:t> </a:t>
            </a:r>
            <a:r>
              <a:rPr lang="tr-TR" sz="1450" dirty="0" err="1">
                <a:solidFill>
                  <a:srgbClr val="373A3C"/>
                </a:solidFill>
                <a:highlight>
                  <a:schemeClr val="lt1"/>
                </a:highlight>
              </a:rPr>
              <a:t>updated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reserved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future</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a:solidFill>
                  <a:srgbClr val="373A3C"/>
                </a:solidFill>
                <a:highlight>
                  <a:schemeClr val="lt1"/>
                </a:highlight>
              </a:rPr>
              <a:t>Class E </a:t>
            </a:r>
            <a:r>
              <a:rPr lang="tr-TR" sz="1450" dirty="0" err="1">
                <a:solidFill>
                  <a:srgbClr val="373A3C"/>
                </a:solidFill>
                <a:highlight>
                  <a:schemeClr val="lt1"/>
                </a:highlight>
              </a:rPr>
              <a:t>comprises</a:t>
            </a:r>
            <a:r>
              <a:rPr lang="tr-TR" sz="1450" dirty="0">
                <a:solidFill>
                  <a:srgbClr val="373A3C"/>
                </a:solidFill>
                <a:highlight>
                  <a:schemeClr val="lt1"/>
                </a:highlight>
              </a:rPr>
              <a:t> </a:t>
            </a:r>
            <a:r>
              <a:rPr lang="tr-TR" sz="1450" dirty="0" err="1">
                <a:solidFill>
                  <a:srgbClr val="373A3C"/>
                </a:solidFill>
                <a:highlight>
                  <a:schemeClr val="lt1"/>
                </a:highlight>
              </a:rPr>
              <a:t>absolutely</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valid</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240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higher</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a:t>
            </a:r>
            <a:r>
              <a:rPr lang="tr-TR" sz="1450" dirty="0" err="1">
                <a:solidFill>
                  <a:srgbClr val="373A3C"/>
                </a:solidFill>
                <a:highlight>
                  <a:schemeClr val="lt1"/>
                </a:highlight>
              </a:rPr>
              <a:t>octet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a:t>
            </a:r>
            <a:r>
              <a:rPr lang="tr-TR" sz="1450" dirty="0" err="1">
                <a:solidFill>
                  <a:srgbClr val="373A3C"/>
                </a:solidFill>
                <a:highlight>
                  <a:schemeClr val="lt1"/>
                </a:highlight>
              </a:rPr>
              <a:t>bits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a:t>
            </a:r>
            <a:r>
              <a:rPr lang="tr-TR" sz="1450" dirty="0" err="1">
                <a:solidFill>
                  <a:srgbClr val="373A3C"/>
                </a:solidFill>
                <a:highlight>
                  <a:schemeClr val="lt1"/>
                </a:highlight>
              </a:rPr>
              <a:t>octet</a:t>
            </a:r>
            <a:r>
              <a:rPr lang="tr-TR" sz="1450" dirty="0">
                <a:solidFill>
                  <a:srgbClr val="373A3C"/>
                </a:solidFill>
                <a:highlight>
                  <a:schemeClr val="lt1"/>
                </a:highlight>
              </a:rPr>
              <a:t> is 1111,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yields</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11110000 </a:t>
            </a:r>
            <a:r>
              <a:rPr lang="tr-TR" sz="1450" dirty="0" err="1">
                <a:solidFill>
                  <a:srgbClr val="373A3C"/>
                </a:solidFill>
                <a:highlight>
                  <a:schemeClr val="lt1"/>
                </a:highlight>
              </a:rPr>
              <a:t>to</a:t>
            </a:r>
            <a:r>
              <a:rPr lang="tr-TR" sz="1450" dirty="0">
                <a:solidFill>
                  <a:srgbClr val="373A3C"/>
                </a:solidFill>
                <a:highlight>
                  <a:schemeClr val="lt1"/>
                </a:highlight>
              </a:rPr>
              <a:t> 11111110 —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technically</a:t>
            </a:r>
            <a:r>
              <a:rPr lang="tr-TR" sz="1450" dirty="0">
                <a:solidFill>
                  <a:srgbClr val="373A3C"/>
                </a:solidFill>
                <a:highlight>
                  <a:schemeClr val="lt1"/>
                </a:highlight>
              </a:rPr>
              <a:t>, 11111111 — </a:t>
            </a:r>
            <a:r>
              <a:rPr lang="tr-TR" sz="1450" dirty="0" err="1">
                <a:solidFill>
                  <a:srgbClr val="373A3C"/>
                </a:solidFill>
                <a:highlight>
                  <a:schemeClr val="lt1"/>
                </a:highlight>
              </a:rPr>
              <a:t>which</a:t>
            </a:r>
            <a:r>
              <a:rPr lang="tr-TR" sz="1450" dirty="0">
                <a:solidFill>
                  <a:srgbClr val="373A3C"/>
                </a:solidFill>
                <a:highlight>
                  <a:schemeClr val="lt1"/>
                </a:highlight>
              </a:rPr>
              <a:t>, in </a:t>
            </a:r>
            <a:r>
              <a:rPr lang="tr-TR" sz="1450" dirty="0" err="1">
                <a:solidFill>
                  <a:srgbClr val="373A3C"/>
                </a:solidFill>
                <a:highlight>
                  <a:schemeClr val="lt1"/>
                </a:highlight>
              </a:rPr>
              <a:t>decimals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240 </a:t>
            </a:r>
            <a:r>
              <a:rPr lang="tr-TR" sz="1450" dirty="0" err="1">
                <a:solidFill>
                  <a:srgbClr val="373A3C"/>
                </a:solidFill>
                <a:highlight>
                  <a:schemeClr val="lt1"/>
                </a:highlight>
              </a:rPr>
              <a:t>to</a:t>
            </a:r>
            <a:r>
              <a:rPr lang="tr-TR" sz="1450" dirty="0">
                <a:solidFill>
                  <a:srgbClr val="373A3C"/>
                </a:solidFill>
                <a:highlight>
                  <a:schemeClr val="lt1"/>
                </a:highlight>
              </a:rPr>
              <a:t> 254 — </a:t>
            </a:r>
            <a:r>
              <a:rPr lang="tr-TR" sz="1450" dirty="0" err="1">
                <a:solidFill>
                  <a:srgbClr val="373A3C"/>
                </a:solidFill>
                <a:highlight>
                  <a:schemeClr val="lt1"/>
                </a:highlight>
              </a:rPr>
              <a:t>or</a:t>
            </a:r>
            <a:r>
              <a:rPr lang="tr-TR" sz="1450" dirty="0">
                <a:solidFill>
                  <a:srgbClr val="373A3C"/>
                </a:solidFill>
                <a:highlight>
                  <a:schemeClr val="lt1"/>
                </a:highlight>
              </a:rPr>
              <a:t> 255.</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Because</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class</a:t>
            </a:r>
            <a:r>
              <a:rPr lang="tr-TR" sz="1450" dirty="0">
                <a:solidFill>
                  <a:srgbClr val="373A3C"/>
                </a:solidFill>
                <a:highlight>
                  <a:schemeClr val="lt1"/>
                </a:highlight>
              </a:rPr>
              <a:t> is not </a:t>
            </a:r>
            <a:r>
              <a:rPr lang="tr-TR" sz="1450" dirty="0" err="1">
                <a:solidFill>
                  <a:srgbClr val="373A3C"/>
                </a:solidFill>
                <a:highlight>
                  <a:schemeClr val="lt1"/>
                </a:highlight>
              </a:rPr>
              <a:t>being</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allocation</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cannot</a:t>
            </a:r>
            <a:r>
              <a:rPr lang="tr-TR" sz="1450" dirty="0">
                <a:solidFill>
                  <a:srgbClr val="373A3C"/>
                </a:solidFill>
                <a:highlight>
                  <a:schemeClr val="lt1"/>
                </a:highlight>
              </a:rPr>
              <a:t> </a:t>
            </a:r>
            <a:r>
              <a:rPr lang="tr-TR" sz="1450" dirty="0" err="1">
                <a:solidFill>
                  <a:srgbClr val="373A3C"/>
                </a:solidFill>
                <a:highlight>
                  <a:schemeClr val="lt1"/>
                </a:highlight>
              </a:rPr>
              <a:t>know</a:t>
            </a:r>
            <a:r>
              <a:rPr lang="tr-TR" sz="1450" dirty="0">
                <a:solidFill>
                  <a:srgbClr val="373A3C"/>
                </a:solidFill>
                <a:highlight>
                  <a:schemeClr val="lt1"/>
                </a:highlight>
              </a:rPr>
              <a:t> </a:t>
            </a:r>
            <a:r>
              <a:rPr lang="tr-TR" sz="1450" dirty="0" err="1">
                <a:solidFill>
                  <a:srgbClr val="373A3C"/>
                </a:solidFill>
                <a:highlight>
                  <a:schemeClr val="lt1"/>
                </a:highlight>
              </a:rPr>
              <a:t>what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ID,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defines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valid</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in a </a:t>
            </a:r>
            <a:r>
              <a:rPr lang="tr-TR" sz="1450" dirty="0" err="1">
                <a:solidFill>
                  <a:srgbClr val="373A3C"/>
                </a:solidFill>
                <a:highlight>
                  <a:schemeClr val="lt1"/>
                </a:highlight>
              </a:rPr>
              <a:t>range</a:t>
            </a:r>
            <a:r>
              <a:rPr lang="tr-TR" sz="1450" dirty="0">
                <a:solidFill>
                  <a:srgbClr val="373A3C"/>
                </a:solidFill>
                <a:highlight>
                  <a:schemeClr val="lt1"/>
                </a:highlight>
              </a:rPr>
              <a:t>, is.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inclusion</a:t>
            </a:r>
            <a:r>
              <a:rPr lang="tr-TR" sz="1450" dirty="0">
                <a:solidFill>
                  <a:srgbClr val="373A3C"/>
                </a:solidFill>
                <a:highlight>
                  <a:schemeClr val="lt1"/>
                </a:highlight>
              </a:rPr>
              <a:t> of 255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end</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range</a:t>
            </a:r>
            <a:r>
              <a:rPr lang="tr-TR" sz="1450" dirty="0">
                <a:solidFill>
                  <a:srgbClr val="373A3C"/>
                </a:solidFill>
                <a:highlight>
                  <a:schemeClr val="lt1"/>
                </a:highlight>
              </a:rPr>
              <a:t> is </a:t>
            </a:r>
            <a:r>
              <a:rPr lang="tr-TR" sz="1450" dirty="0" err="1">
                <a:solidFill>
                  <a:srgbClr val="373A3C"/>
                </a:solidFill>
                <a:highlight>
                  <a:schemeClr val="lt1"/>
                </a:highlight>
              </a:rPr>
              <a:t>moot</a:t>
            </a:r>
            <a:r>
              <a:rPr lang="tr-TR" sz="1450" dirty="0">
                <a:solidFill>
                  <a:srgbClr val="373A3C"/>
                </a:solidFill>
                <a:highlight>
                  <a:schemeClr val="lt1"/>
                </a:highlight>
              </a:rPr>
              <a:t> </a:t>
            </a:r>
            <a:r>
              <a:rPr lang="tr-TR" sz="1450" dirty="0" err="1">
                <a:solidFill>
                  <a:srgbClr val="373A3C"/>
                </a:solidFill>
                <a:highlight>
                  <a:schemeClr val="lt1"/>
                </a:highlight>
              </a:rPr>
              <a:t>because</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range</a:t>
            </a:r>
            <a:r>
              <a:rPr lang="tr-TR" sz="1450" dirty="0">
                <a:solidFill>
                  <a:srgbClr val="373A3C"/>
                </a:solidFill>
                <a:highlight>
                  <a:schemeClr val="lt1"/>
                </a:highlight>
              </a:rPr>
              <a:t> is not </a:t>
            </a:r>
            <a:r>
              <a:rPr lang="tr-TR" sz="1450" dirty="0" err="1">
                <a:solidFill>
                  <a:srgbClr val="373A3C"/>
                </a:solidFill>
                <a:highlight>
                  <a:schemeClr val="lt1"/>
                </a:highlight>
              </a:rPr>
              <a:t>available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need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know</a:t>
            </a:r>
            <a:r>
              <a:rPr lang="tr-TR" sz="1450" dirty="0">
                <a:solidFill>
                  <a:srgbClr val="373A3C"/>
                </a:solidFill>
                <a:highlight>
                  <a:schemeClr val="lt1"/>
                </a:highlight>
              </a:rPr>
              <a:t> is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definition</a:t>
            </a:r>
            <a:r>
              <a:rPr lang="tr-TR" sz="1450" dirty="0">
                <a:solidFill>
                  <a:srgbClr val="373A3C"/>
                </a:solidFill>
                <a:highlight>
                  <a:schemeClr val="lt1"/>
                </a:highlight>
              </a:rPr>
              <a:t> Class E </a:t>
            </a:r>
            <a:r>
              <a:rPr lang="tr-TR" sz="1450" dirty="0" err="1">
                <a:solidFill>
                  <a:srgbClr val="373A3C"/>
                </a:solidFill>
                <a:highlight>
                  <a:schemeClr val="lt1"/>
                </a:highlight>
              </a:rPr>
              <a:t>includes</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valid</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higher</a:t>
            </a:r>
            <a:r>
              <a:rPr lang="tr-TR" sz="1450" dirty="0">
                <a:solidFill>
                  <a:srgbClr val="373A3C"/>
                </a:solidFill>
                <a:highlight>
                  <a:schemeClr val="lt1"/>
                </a:highlight>
              </a:rPr>
              <a:t> </a:t>
            </a:r>
            <a:r>
              <a:rPr lang="tr-TR" sz="1450" dirty="0" err="1">
                <a:solidFill>
                  <a:srgbClr val="373A3C"/>
                </a:solidFill>
                <a:highlight>
                  <a:schemeClr val="lt1"/>
                </a:highlight>
              </a:rPr>
              <a:t>than</a:t>
            </a:r>
            <a:r>
              <a:rPr lang="tr-TR" sz="1450" dirty="0">
                <a:solidFill>
                  <a:srgbClr val="373A3C"/>
                </a:solidFill>
                <a:highlight>
                  <a:schemeClr val="lt1"/>
                </a:highlight>
              </a:rPr>
              <a:t> Class D.</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7268862b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g7268862be2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Bu yönlendirme sorununun çözümü, ağ ve ana bilgisayar veya ağ, alt ağ ve ana bilgisayar tarafından yapılandırılan iki veya üç düzeyli hiyerarşik bir adresleme şeması kullanmaktır.</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Bu iki veya üç seviyeli şema, bir telefon numarasına benzer.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İlk bölüm, alan kodu, çok geniş bir alanı belirtir.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İkinci bölüm olan önek, kapsamı yerel bir çağrı alanına daraltır.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Müşteri numarası olan son bölüm, belirli bağlantıyı yakınlaştırır.</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 IP adresleri aynı tip katmanlı yapıyı kullanır.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Düz adreslemede olduğu gibi, 32 bitin tamamının benzersiz bir tanımlayıcı olarak ele alınması yerine,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adresin bir kısmı ağ adresi olarak belirlenir ve diğer kısım, alt ağ ve ana bilgisayar veya yalnızca ana bilgisayar adresi olarak belirlenir.</a:t>
            </a:r>
          </a:p>
          <a:p>
            <a:pPr marL="136525" lvl="0" indent="0" algn="l" rtl="0">
              <a:lnSpc>
                <a:spcPct val="100000"/>
              </a:lnSpc>
              <a:spcBef>
                <a:spcPts val="0"/>
              </a:spcBef>
              <a:spcAft>
                <a:spcPts val="0"/>
              </a:spcAft>
              <a:buClr>
                <a:srgbClr val="373A3C"/>
              </a:buClr>
              <a:buSzPts val="1450"/>
              <a:buNone/>
            </a:pPr>
            <a:endParaRPr lang="tr-T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solution</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routing problem is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 a two-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three-level</a:t>
            </a:r>
            <a:r>
              <a:rPr lang="tr-TR" sz="1450" dirty="0">
                <a:solidFill>
                  <a:srgbClr val="373A3C"/>
                </a:solidFill>
                <a:highlight>
                  <a:schemeClr val="lt1"/>
                </a:highlight>
              </a:rPr>
              <a:t> </a:t>
            </a:r>
            <a:r>
              <a:rPr lang="tr-TR" sz="1450" dirty="0" err="1">
                <a:solidFill>
                  <a:srgbClr val="373A3C"/>
                </a:solidFill>
                <a:highlight>
                  <a:schemeClr val="lt1"/>
                </a:highlight>
              </a:rPr>
              <a:t>hierarchical</a:t>
            </a:r>
            <a:r>
              <a:rPr lang="tr-TR" sz="1450" dirty="0">
                <a:solidFill>
                  <a:srgbClr val="373A3C"/>
                </a:solidFill>
                <a:highlight>
                  <a:schemeClr val="lt1"/>
                </a:highlight>
              </a:rPr>
              <a:t> </a:t>
            </a:r>
            <a:r>
              <a:rPr lang="tr-TR" sz="1450" dirty="0" err="1">
                <a:solidFill>
                  <a:srgbClr val="373A3C"/>
                </a:solidFill>
                <a:highlight>
                  <a:schemeClr val="lt1"/>
                </a:highlight>
              </a:rPr>
              <a:t>addressing</a:t>
            </a:r>
            <a:r>
              <a:rPr lang="tr-TR" sz="1450" dirty="0">
                <a:solidFill>
                  <a:srgbClr val="373A3C"/>
                </a:solidFill>
                <a:highlight>
                  <a:schemeClr val="lt1"/>
                </a:highlight>
              </a:rPr>
              <a:t> </a:t>
            </a:r>
            <a:r>
              <a:rPr lang="tr-TR" sz="1450" dirty="0" err="1">
                <a:solidFill>
                  <a:srgbClr val="373A3C"/>
                </a:solidFill>
                <a:highlight>
                  <a:schemeClr val="lt1"/>
                </a:highlight>
              </a:rPr>
              <a:t>scheme</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is </a:t>
            </a:r>
            <a:r>
              <a:rPr lang="tr-TR" sz="1450" dirty="0" err="1">
                <a:solidFill>
                  <a:srgbClr val="373A3C"/>
                </a:solidFill>
                <a:highlight>
                  <a:schemeClr val="lt1"/>
                </a:highlight>
              </a:rPr>
              <a:t>structured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network </a:t>
            </a:r>
            <a:r>
              <a:rPr lang="tr-TR" sz="1450" dirty="0" err="1">
                <a:solidFill>
                  <a:srgbClr val="373A3C"/>
                </a:solidFill>
                <a:highlight>
                  <a:schemeClr val="lt1"/>
                </a:highlight>
              </a:rPr>
              <a:t>and</a:t>
            </a:r>
            <a:r>
              <a:rPr lang="tr-TR" sz="1450" dirty="0">
                <a:solidFill>
                  <a:srgbClr val="373A3C"/>
                </a:solidFill>
                <a:highlight>
                  <a:schemeClr val="lt1"/>
                </a:highlight>
              </a:rPr>
              <a:t> host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subnet</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host.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This</a:t>
            </a:r>
            <a:r>
              <a:rPr lang="tr-TR" sz="1450" dirty="0">
                <a:solidFill>
                  <a:srgbClr val="373A3C"/>
                </a:solidFill>
                <a:highlight>
                  <a:schemeClr val="lt1"/>
                </a:highlight>
              </a:rPr>
              <a:t> two-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three-level</a:t>
            </a:r>
            <a:r>
              <a:rPr lang="tr-TR" sz="1450" dirty="0">
                <a:solidFill>
                  <a:srgbClr val="373A3C"/>
                </a:solidFill>
                <a:highlight>
                  <a:schemeClr val="lt1"/>
                </a:highlight>
              </a:rPr>
              <a:t> </a:t>
            </a:r>
            <a:r>
              <a:rPr lang="tr-TR" sz="1450" dirty="0" err="1">
                <a:solidFill>
                  <a:srgbClr val="373A3C"/>
                </a:solidFill>
                <a:highlight>
                  <a:schemeClr val="lt1"/>
                </a:highlight>
              </a:rPr>
              <a:t>scheme</a:t>
            </a:r>
            <a:r>
              <a:rPr lang="tr-TR" sz="1450" dirty="0">
                <a:solidFill>
                  <a:srgbClr val="373A3C"/>
                </a:solidFill>
                <a:highlight>
                  <a:schemeClr val="lt1"/>
                </a:highlight>
              </a:rPr>
              <a:t> is </a:t>
            </a:r>
            <a:r>
              <a:rPr lang="tr-TR" sz="1450" dirty="0" err="1">
                <a:solidFill>
                  <a:srgbClr val="373A3C"/>
                </a:solidFill>
                <a:highlight>
                  <a:schemeClr val="lt1"/>
                </a:highlight>
              </a:rPr>
              <a:t>comparable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 </a:t>
            </a:r>
            <a:r>
              <a:rPr lang="tr-TR" sz="1450" dirty="0" err="1">
                <a:solidFill>
                  <a:srgbClr val="373A3C"/>
                </a:solidFill>
                <a:highlight>
                  <a:schemeClr val="lt1"/>
                </a:highlight>
              </a:rPr>
              <a:t>telephone</a:t>
            </a:r>
            <a:r>
              <a:rPr lang="tr-TR" sz="1450" dirty="0">
                <a:solidFill>
                  <a:srgbClr val="373A3C"/>
                </a:solidFill>
                <a:highlight>
                  <a:schemeClr val="lt1"/>
                </a:highlight>
              </a:rPr>
              <a:t> </a:t>
            </a:r>
            <a:r>
              <a:rPr lang="tr-TR" sz="1450" dirty="0" err="1">
                <a:solidFill>
                  <a:srgbClr val="373A3C"/>
                </a:solidFill>
                <a:highlight>
                  <a:schemeClr val="lt1"/>
                </a:highlight>
              </a:rPr>
              <a:t>number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a:t>
            </a:r>
            <a:r>
              <a:rPr lang="tr-TR" sz="1450" dirty="0" err="1">
                <a:solidFill>
                  <a:srgbClr val="373A3C"/>
                </a:solidFill>
                <a:highlight>
                  <a:schemeClr val="lt1"/>
                </a:highlight>
              </a:rPr>
              <a:t>section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area</a:t>
            </a:r>
            <a:r>
              <a:rPr lang="tr-TR" sz="1450" dirty="0">
                <a:solidFill>
                  <a:srgbClr val="373A3C"/>
                </a:solidFill>
                <a:highlight>
                  <a:schemeClr val="lt1"/>
                </a:highlight>
              </a:rPr>
              <a:t> </a:t>
            </a:r>
            <a:r>
              <a:rPr lang="tr-TR" sz="1450" dirty="0" err="1">
                <a:solidFill>
                  <a:srgbClr val="373A3C"/>
                </a:solidFill>
                <a:highlight>
                  <a:schemeClr val="lt1"/>
                </a:highlight>
              </a:rPr>
              <a:t>code</a:t>
            </a:r>
            <a:r>
              <a:rPr lang="tr-TR" sz="1450" dirty="0">
                <a:solidFill>
                  <a:srgbClr val="373A3C"/>
                </a:solidFill>
                <a:highlight>
                  <a:schemeClr val="lt1"/>
                </a:highlight>
              </a:rPr>
              <a:t>, </a:t>
            </a:r>
            <a:r>
              <a:rPr lang="tr-TR" sz="1450" dirty="0" err="1">
                <a:solidFill>
                  <a:srgbClr val="373A3C"/>
                </a:solidFill>
                <a:highlight>
                  <a:schemeClr val="lt1"/>
                </a:highlight>
              </a:rPr>
              <a:t>designates</a:t>
            </a:r>
            <a:r>
              <a:rPr lang="tr-TR" sz="1450" dirty="0">
                <a:solidFill>
                  <a:srgbClr val="373A3C"/>
                </a:solidFill>
                <a:highlight>
                  <a:schemeClr val="lt1"/>
                </a:highlight>
              </a:rPr>
              <a:t> a </a:t>
            </a:r>
            <a:r>
              <a:rPr lang="tr-TR" sz="1450" dirty="0" err="1">
                <a:solidFill>
                  <a:srgbClr val="373A3C"/>
                </a:solidFill>
                <a:highlight>
                  <a:schemeClr val="lt1"/>
                </a:highlight>
              </a:rPr>
              <a:t>very</a:t>
            </a:r>
            <a:r>
              <a:rPr lang="tr-TR" sz="1450" dirty="0">
                <a:solidFill>
                  <a:srgbClr val="373A3C"/>
                </a:solidFill>
                <a:highlight>
                  <a:schemeClr val="lt1"/>
                </a:highlight>
              </a:rPr>
              <a:t> </a:t>
            </a:r>
            <a:r>
              <a:rPr lang="tr-TR" sz="1450" dirty="0" err="1">
                <a:solidFill>
                  <a:srgbClr val="373A3C"/>
                </a:solidFill>
                <a:highlight>
                  <a:schemeClr val="lt1"/>
                </a:highlight>
              </a:rPr>
              <a:t>large</a:t>
            </a:r>
            <a:r>
              <a:rPr lang="tr-TR" sz="1450" dirty="0">
                <a:solidFill>
                  <a:srgbClr val="373A3C"/>
                </a:solidFill>
                <a:highlight>
                  <a:schemeClr val="lt1"/>
                </a:highlight>
              </a:rPr>
              <a:t> </a:t>
            </a:r>
            <a:r>
              <a:rPr lang="tr-TR" sz="1450" dirty="0" err="1">
                <a:solidFill>
                  <a:srgbClr val="373A3C"/>
                </a:solidFill>
                <a:highlight>
                  <a:schemeClr val="lt1"/>
                </a:highlight>
              </a:rPr>
              <a:t>area</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second</a:t>
            </a:r>
            <a:r>
              <a:rPr lang="tr-TR" sz="1450" dirty="0">
                <a:solidFill>
                  <a:srgbClr val="373A3C"/>
                </a:solidFill>
                <a:highlight>
                  <a:schemeClr val="lt1"/>
                </a:highlight>
              </a:rPr>
              <a:t> </a:t>
            </a:r>
            <a:r>
              <a:rPr lang="tr-TR" sz="1450" dirty="0" err="1">
                <a:solidFill>
                  <a:srgbClr val="373A3C"/>
                </a:solidFill>
                <a:highlight>
                  <a:schemeClr val="lt1"/>
                </a:highlight>
              </a:rPr>
              <a:t>section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prefix</a:t>
            </a:r>
            <a:r>
              <a:rPr lang="tr-TR" sz="1450" dirty="0">
                <a:solidFill>
                  <a:srgbClr val="373A3C"/>
                </a:solidFill>
                <a:highlight>
                  <a:schemeClr val="lt1"/>
                </a:highlight>
              </a:rPr>
              <a:t>, </a:t>
            </a:r>
            <a:r>
              <a:rPr lang="tr-TR" sz="1450" dirty="0" err="1">
                <a:solidFill>
                  <a:srgbClr val="373A3C"/>
                </a:solidFill>
                <a:highlight>
                  <a:schemeClr val="lt1"/>
                </a:highlight>
              </a:rPr>
              <a:t>narrows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scope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 </a:t>
            </a:r>
            <a:r>
              <a:rPr lang="tr-TR" sz="1450" dirty="0" err="1">
                <a:solidFill>
                  <a:srgbClr val="373A3C"/>
                </a:solidFill>
                <a:highlight>
                  <a:schemeClr val="lt1"/>
                </a:highlight>
              </a:rPr>
              <a:t>local</a:t>
            </a:r>
            <a:r>
              <a:rPr lang="tr-TR" sz="1450" dirty="0">
                <a:solidFill>
                  <a:srgbClr val="373A3C"/>
                </a:solidFill>
                <a:highlight>
                  <a:schemeClr val="lt1"/>
                </a:highlight>
              </a:rPr>
              <a:t> </a:t>
            </a:r>
            <a:r>
              <a:rPr lang="tr-TR" sz="1450" dirty="0" err="1">
                <a:solidFill>
                  <a:srgbClr val="373A3C"/>
                </a:solidFill>
                <a:highlight>
                  <a:schemeClr val="lt1"/>
                </a:highlight>
              </a:rPr>
              <a:t>calling</a:t>
            </a:r>
            <a:r>
              <a:rPr lang="tr-TR" sz="1450" dirty="0">
                <a:solidFill>
                  <a:srgbClr val="373A3C"/>
                </a:solidFill>
                <a:highlight>
                  <a:schemeClr val="lt1"/>
                </a:highlight>
              </a:rPr>
              <a:t> </a:t>
            </a:r>
            <a:r>
              <a:rPr lang="tr-TR" sz="1450" dirty="0" err="1">
                <a:solidFill>
                  <a:srgbClr val="373A3C"/>
                </a:solidFill>
                <a:highlight>
                  <a:schemeClr val="lt1"/>
                </a:highlight>
              </a:rPr>
              <a:t>area</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final segment,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customer</a:t>
            </a:r>
            <a:r>
              <a:rPr lang="tr-TR" sz="1450" dirty="0">
                <a:solidFill>
                  <a:srgbClr val="373A3C"/>
                </a:solidFill>
                <a:highlight>
                  <a:schemeClr val="lt1"/>
                </a:highlight>
              </a:rPr>
              <a:t> </a:t>
            </a:r>
            <a:r>
              <a:rPr lang="tr-TR" sz="1450" dirty="0" err="1">
                <a:solidFill>
                  <a:srgbClr val="373A3C"/>
                </a:solidFill>
                <a:highlight>
                  <a:schemeClr val="lt1"/>
                </a:highlight>
              </a:rPr>
              <a:t>number</a:t>
            </a:r>
            <a:r>
              <a:rPr lang="tr-TR" sz="1450" dirty="0">
                <a:solidFill>
                  <a:srgbClr val="373A3C"/>
                </a:solidFill>
                <a:highlight>
                  <a:schemeClr val="lt1"/>
                </a:highlight>
              </a:rPr>
              <a:t>, </a:t>
            </a:r>
            <a:r>
              <a:rPr lang="tr-TR" sz="1450" dirty="0" err="1">
                <a:solidFill>
                  <a:srgbClr val="373A3C"/>
                </a:solidFill>
                <a:highlight>
                  <a:schemeClr val="lt1"/>
                </a:highlight>
              </a:rPr>
              <a:t>zooms</a:t>
            </a:r>
            <a:r>
              <a:rPr lang="tr-TR" sz="1450" dirty="0">
                <a:solidFill>
                  <a:srgbClr val="373A3C"/>
                </a:solidFill>
                <a:highlight>
                  <a:schemeClr val="lt1"/>
                </a:highlight>
              </a:rPr>
              <a:t> in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specific</a:t>
            </a:r>
            <a:r>
              <a:rPr lang="tr-TR" sz="1450" dirty="0">
                <a:solidFill>
                  <a:srgbClr val="373A3C"/>
                </a:solidFill>
                <a:highlight>
                  <a:schemeClr val="lt1"/>
                </a:highlight>
              </a:rPr>
              <a:t> </a:t>
            </a:r>
            <a:r>
              <a:rPr lang="tr-TR" sz="1450" dirty="0" err="1">
                <a:solidFill>
                  <a:srgbClr val="373A3C"/>
                </a:solidFill>
                <a:highlight>
                  <a:schemeClr val="lt1"/>
                </a:highlight>
              </a:rPr>
              <a:t>connection</a:t>
            </a:r>
            <a:r>
              <a:rPr lang="tr-TR" sz="1450" dirty="0">
                <a:solidFill>
                  <a:srgbClr val="373A3C"/>
                </a:solidFill>
                <a:highlight>
                  <a:schemeClr val="lt1"/>
                </a:highlight>
              </a:rPr>
              <a:t>.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a:t>
            </a:r>
            <a:r>
              <a:rPr lang="tr-TR" sz="1450" dirty="0" err="1">
                <a:solidFill>
                  <a:srgbClr val="373A3C"/>
                </a:solidFill>
                <a:highlight>
                  <a:schemeClr val="lt1"/>
                </a:highlight>
              </a:rPr>
              <a:t>type</a:t>
            </a:r>
            <a:r>
              <a:rPr lang="tr-TR" sz="1450" dirty="0">
                <a:solidFill>
                  <a:srgbClr val="373A3C"/>
                </a:solidFill>
                <a:highlight>
                  <a:schemeClr val="lt1"/>
                </a:highlight>
              </a:rPr>
              <a:t> of </a:t>
            </a:r>
            <a:r>
              <a:rPr lang="tr-TR" sz="1450" dirty="0" err="1">
                <a:solidFill>
                  <a:srgbClr val="373A3C"/>
                </a:solidFill>
                <a:highlight>
                  <a:schemeClr val="lt1"/>
                </a:highlight>
              </a:rPr>
              <a:t>layered</a:t>
            </a:r>
            <a:r>
              <a:rPr lang="tr-TR" sz="1450" dirty="0">
                <a:solidFill>
                  <a:srgbClr val="373A3C"/>
                </a:solidFill>
                <a:highlight>
                  <a:schemeClr val="lt1"/>
                </a:highlight>
              </a:rPr>
              <a:t> </a:t>
            </a:r>
            <a:r>
              <a:rPr lang="tr-TR" sz="1450" dirty="0" err="1">
                <a:solidFill>
                  <a:srgbClr val="373A3C"/>
                </a:solidFill>
                <a:highlight>
                  <a:schemeClr val="lt1"/>
                </a:highlight>
              </a:rPr>
              <a:t>structure</a:t>
            </a:r>
            <a:r>
              <a:rPr lang="tr-TR" sz="1450" dirty="0">
                <a:solidFill>
                  <a:srgbClr val="373A3C"/>
                </a:solidFill>
                <a:highlight>
                  <a:schemeClr val="lt1"/>
                </a:highlight>
              </a:rPr>
              <a:t>. </a:t>
            </a:r>
            <a:r>
              <a:rPr lang="tr-TR" sz="1450" dirty="0" err="1">
                <a:solidFill>
                  <a:srgbClr val="373A3C"/>
                </a:solidFill>
                <a:highlight>
                  <a:schemeClr val="lt1"/>
                </a:highlight>
              </a:rPr>
              <a:t>Rather</a:t>
            </a:r>
            <a:r>
              <a:rPr lang="tr-TR" sz="1450" dirty="0">
                <a:solidFill>
                  <a:srgbClr val="373A3C"/>
                </a:solidFill>
                <a:highlight>
                  <a:schemeClr val="lt1"/>
                </a:highlight>
              </a:rPr>
              <a:t> </a:t>
            </a:r>
            <a:r>
              <a:rPr lang="tr-TR" sz="1450" dirty="0" err="1">
                <a:solidFill>
                  <a:srgbClr val="373A3C"/>
                </a:solidFill>
                <a:highlight>
                  <a:schemeClr val="lt1"/>
                </a:highlight>
              </a:rPr>
              <a:t>than</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32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being</a:t>
            </a:r>
            <a:r>
              <a:rPr lang="tr-TR" sz="1450" dirty="0">
                <a:solidFill>
                  <a:srgbClr val="373A3C"/>
                </a:solidFill>
                <a:highlight>
                  <a:schemeClr val="lt1"/>
                </a:highlight>
              </a:rPr>
              <a:t> </a:t>
            </a:r>
            <a:r>
              <a:rPr lang="tr-TR" sz="1450" dirty="0" err="1">
                <a:solidFill>
                  <a:srgbClr val="373A3C"/>
                </a:solidFill>
                <a:highlight>
                  <a:schemeClr val="lt1"/>
                </a:highlight>
              </a:rPr>
              <a:t>treated</a:t>
            </a:r>
            <a:r>
              <a:rPr lang="tr-TR" sz="1450" dirty="0">
                <a:solidFill>
                  <a:srgbClr val="373A3C"/>
                </a:solidFill>
                <a:highlight>
                  <a:schemeClr val="lt1"/>
                </a:highlight>
              </a:rPr>
              <a:t> as a </a:t>
            </a:r>
            <a:r>
              <a:rPr lang="tr-TR" sz="1450" dirty="0" err="1">
                <a:solidFill>
                  <a:srgbClr val="373A3C"/>
                </a:solidFill>
                <a:highlight>
                  <a:schemeClr val="lt1"/>
                </a:highlight>
              </a:rPr>
              <a:t>unique</a:t>
            </a:r>
            <a:r>
              <a:rPr lang="tr-TR" sz="1450" dirty="0">
                <a:solidFill>
                  <a:srgbClr val="373A3C"/>
                </a:solidFill>
                <a:highlight>
                  <a:schemeClr val="lt1"/>
                </a:highlight>
              </a:rPr>
              <a:t> </a:t>
            </a:r>
            <a:r>
              <a:rPr lang="tr-TR" sz="1450" dirty="0" err="1">
                <a:solidFill>
                  <a:srgbClr val="373A3C"/>
                </a:solidFill>
                <a:highlight>
                  <a:schemeClr val="lt1"/>
                </a:highlight>
              </a:rPr>
              <a:t>identifier</a:t>
            </a:r>
            <a:r>
              <a:rPr lang="tr-TR" sz="1450" dirty="0">
                <a:solidFill>
                  <a:srgbClr val="373A3C"/>
                </a:solidFill>
                <a:highlight>
                  <a:schemeClr val="lt1"/>
                </a:highlight>
              </a:rPr>
              <a:t>, as in </a:t>
            </a:r>
            <a:r>
              <a:rPr lang="tr-TR" sz="1450" dirty="0" err="1">
                <a:solidFill>
                  <a:srgbClr val="373A3C"/>
                </a:solidFill>
                <a:highlight>
                  <a:schemeClr val="lt1"/>
                </a:highlight>
              </a:rPr>
              <a:t>flat</a:t>
            </a:r>
            <a:r>
              <a:rPr lang="tr-TR" sz="1450" dirty="0">
                <a:solidFill>
                  <a:srgbClr val="373A3C"/>
                </a:solidFill>
                <a:highlight>
                  <a:schemeClr val="lt1"/>
                </a:highlight>
              </a:rPr>
              <a:t> </a:t>
            </a:r>
            <a:r>
              <a:rPr lang="tr-TR" sz="1450" dirty="0" err="1">
                <a:solidFill>
                  <a:srgbClr val="373A3C"/>
                </a:solidFill>
                <a:highlight>
                  <a:schemeClr val="lt1"/>
                </a:highlight>
              </a:rPr>
              <a:t>addressing</a:t>
            </a:r>
            <a:r>
              <a:rPr lang="tr-TR" sz="1450" dirty="0">
                <a:solidFill>
                  <a:srgbClr val="373A3C"/>
                </a:solidFill>
                <a:highlight>
                  <a:schemeClr val="lt1"/>
                </a:highlight>
              </a:rPr>
              <a:t>, a </a:t>
            </a:r>
            <a:r>
              <a:rPr lang="tr-TR" sz="1450" dirty="0" err="1">
                <a:solidFill>
                  <a:srgbClr val="373A3C"/>
                </a:solidFill>
                <a:highlight>
                  <a:schemeClr val="lt1"/>
                </a:highlight>
              </a:rPr>
              <a:t>part</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designated</a:t>
            </a:r>
            <a:r>
              <a:rPr lang="tr-TR" sz="1450" dirty="0">
                <a:solidFill>
                  <a:srgbClr val="373A3C"/>
                </a:solidFill>
                <a:highlight>
                  <a:schemeClr val="lt1"/>
                </a:highlight>
              </a:rPr>
              <a:t> as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other</a:t>
            </a:r>
            <a:r>
              <a:rPr lang="tr-TR" sz="1450" dirty="0">
                <a:solidFill>
                  <a:srgbClr val="373A3C"/>
                </a:solidFill>
                <a:highlight>
                  <a:schemeClr val="lt1"/>
                </a:highlight>
              </a:rPr>
              <a:t> </a:t>
            </a:r>
            <a:r>
              <a:rPr lang="tr-TR" sz="1450" dirty="0" err="1">
                <a:solidFill>
                  <a:srgbClr val="373A3C"/>
                </a:solidFill>
                <a:highlight>
                  <a:schemeClr val="lt1"/>
                </a:highlight>
              </a:rPr>
              <a:t>part</a:t>
            </a:r>
            <a:r>
              <a:rPr lang="tr-TR" sz="1450" dirty="0">
                <a:solidFill>
                  <a:srgbClr val="373A3C"/>
                </a:solidFill>
                <a:highlight>
                  <a:schemeClr val="lt1"/>
                </a:highlight>
              </a:rPr>
              <a:t> is </a:t>
            </a:r>
            <a:r>
              <a:rPr lang="tr-TR" sz="1450" dirty="0" err="1">
                <a:solidFill>
                  <a:srgbClr val="373A3C"/>
                </a:solidFill>
                <a:highlight>
                  <a:schemeClr val="lt1"/>
                </a:highlight>
              </a:rPr>
              <a:t>designated</a:t>
            </a:r>
            <a:r>
              <a:rPr lang="tr-TR" sz="1450" dirty="0">
                <a:solidFill>
                  <a:srgbClr val="373A3C"/>
                </a:solidFill>
                <a:highlight>
                  <a:schemeClr val="lt1"/>
                </a:highlight>
              </a:rPr>
              <a:t> as </a:t>
            </a:r>
            <a:r>
              <a:rPr lang="tr-TR" sz="1450" dirty="0" err="1">
                <a:solidFill>
                  <a:srgbClr val="373A3C"/>
                </a:solidFill>
                <a:highlight>
                  <a:schemeClr val="lt1"/>
                </a:highlight>
              </a:rPr>
              <a:t>either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subnet</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host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just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host </a:t>
            </a:r>
            <a:r>
              <a:rPr lang="tr-TR" sz="1450" dirty="0" err="1">
                <a:solidFill>
                  <a:srgbClr val="373A3C"/>
                </a:solidFill>
                <a:highlight>
                  <a:schemeClr val="lt1"/>
                </a:highlight>
              </a:rPr>
              <a:t>address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7268862be2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g7268862be2_0_1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Her ağdaki her ana bilgisayarın yönlendirilebilir bir IP adresi olmalıdır. </a:t>
            </a:r>
          </a:p>
          <a:p>
            <a:pPr marL="0" lvl="0" indent="0" algn="l" rtl="0">
              <a:lnSpc>
                <a:spcPct val="100000"/>
              </a:lnSpc>
              <a:spcBef>
                <a:spcPts val="0"/>
              </a:spcBef>
              <a:spcAft>
                <a:spcPts val="0"/>
              </a:spcAft>
              <a:buNone/>
            </a:pPr>
            <a:r>
              <a:rPr lang="tr-TR" sz="1450" dirty="0">
                <a:solidFill>
                  <a:srgbClr val="373A3C"/>
                </a:solidFill>
                <a:highlight>
                  <a:schemeClr val="lt1"/>
                </a:highlight>
              </a:rPr>
              <a:t>Ancak, dünyadaki her ağdaki her ana bilgisayarın benzersiz bir IP adresine sahip olması istenseydi, IP adreslerimiz tükenirdi!</a:t>
            </a:r>
          </a:p>
          <a:p>
            <a:pPr marL="0" lvl="0" indent="0" algn="l" rtl="0">
              <a:lnSpc>
                <a:spcPct val="100000"/>
              </a:lnSpc>
              <a:spcBef>
                <a:spcPts val="0"/>
              </a:spcBef>
              <a:spcAft>
                <a:spcPts val="0"/>
              </a:spcAft>
              <a:buNone/>
            </a:pPr>
            <a:r>
              <a:rPr lang="tr-TR" sz="1450" dirty="0">
                <a:solidFill>
                  <a:srgbClr val="373A3C"/>
                </a:solidFill>
                <a:highlight>
                  <a:schemeClr val="lt1"/>
                </a:highlight>
              </a:rPr>
              <a:t>İnternetin orijinal tasarımı, her ağdaki her ana bilgisayarın gerçek bir yönlendirilebilir IP adresine sahip olması gerektiğini belirtiyordu. </a:t>
            </a:r>
          </a:p>
          <a:p>
            <a:pPr marL="0" lvl="0" indent="0" algn="l" rtl="0">
              <a:lnSpc>
                <a:spcPct val="100000"/>
              </a:lnSpc>
              <a:spcBef>
                <a:spcPts val="0"/>
              </a:spcBef>
              <a:spcAft>
                <a:spcPts val="0"/>
              </a:spcAft>
              <a:buNone/>
            </a:pPr>
            <a:r>
              <a:rPr lang="tr-TR" sz="1450" dirty="0">
                <a:solidFill>
                  <a:srgbClr val="373A3C"/>
                </a:solidFill>
                <a:highlight>
                  <a:schemeClr val="lt1"/>
                </a:highlight>
              </a:rPr>
              <a:t>İnternete erişmek isteyen bir kuruluş, dahili ağını ve üzerindeki ana bilgisayar sayısını açıklayan bazı evrak işlerini tamamlayacaktır. </a:t>
            </a:r>
          </a:p>
          <a:p>
            <a:pPr marL="0" lvl="0" indent="0" algn="l" rtl="0">
              <a:lnSpc>
                <a:spcPct val="100000"/>
              </a:lnSpc>
              <a:spcBef>
                <a:spcPts val="0"/>
              </a:spcBef>
              <a:spcAft>
                <a:spcPts val="0"/>
              </a:spcAft>
              <a:buNone/>
            </a:pPr>
            <a:r>
              <a:rPr lang="tr-TR" sz="1450" dirty="0">
                <a:solidFill>
                  <a:srgbClr val="373A3C"/>
                </a:solidFill>
                <a:highlight>
                  <a:schemeClr val="lt1"/>
                </a:highlight>
              </a:rPr>
              <a:t>Kuruluş daha sonra ihtiyaçlarına göre bir dizi IP adresi alacaktır. </a:t>
            </a:r>
          </a:p>
          <a:p>
            <a:pPr marL="0" lvl="0" indent="0" algn="l" rtl="0">
              <a:lnSpc>
                <a:spcPct val="100000"/>
              </a:lnSpc>
              <a:spcBef>
                <a:spcPts val="0"/>
              </a:spcBef>
              <a:spcAft>
                <a:spcPts val="0"/>
              </a:spcAft>
              <a:buNone/>
            </a:pPr>
            <a:r>
              <a:rPr lang="tr-TR" sz="1450" dirty="0">
                <a:solidFill>
                  <a:srgbClr val="373A3C"/>
                </a:solidFill>
                <a:highlight>
                  <a:schemeClr val="lt1"/>
                </a:highlight>
              </a:rPr>
              <a:t>Ancak bu kavramla ilgili çok büyük bir sorun vardı - dünyadaki her ağdaki her ana bilgisayarın benzersiz bir IP adresine sahip olması istenseydi, dağıtacak IP adreslerimiz uzun zaman önce tükenmiş olurdu!</a:t>
            </a: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original</a:t>
            </a:r>
            <a:r>
              <a:rPr lang="tr-TR" sz="1450" dirty="0">
                <a:solidFill>
                  <a:srgbClr val="373A3C"/>
                </a:solidFill>
                <a:highlight>
                  <a:schemeClr val="lt1"/>
                </a:highlight>
              </a:rPr>
              <a:t> </a:t>
            </a:r>
            <a:r>
              <a:rPr lang="tr-TR" sz="1450" dirty="0" err="1">
                <a:solidFill>
                  <a:srgbClr val="373A3C"/>
                </a:solidFill>
                <a:highlight>
                  <a:schemeClr val="lt1"/>
                </a:highlight>
              </a:rPr>
              <a:t>design</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specified</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every</a:t>
            </a:r>
            <a:r>
              <a:rPr lang="tr-TR" sz="1450" dirty="0">
                <a:solidFill>
                  <a:srgbClr val="373A3C"/>
                </a:solidFill>
                <a:highlight>
                  <a:schemeClr val="lt1"/>
                </a:highlight>
              </a:rPr>
              <a:t> host on </a:t>
            </a:r>
            <a:r>
              <a:rPr lang="tr-TR" sz="1450" dirty="0" err="1">
                <a:solidFill>
                  <a:srgbClr val="373A3C"/>
                </a:solidFill>
                <a:highlight>
                  <a:schemeClr val="lt1"/>
                </a:highlight>
              </a:rPr>
              <a:t>every</a:t>
            </a:r>
            <a:r>
              <a:rPr lang="tr-TR" sz="1450" dirty="0">
                <a:solidFill>
                  <a:srgbClr val="373A3C"/>
                </a:solidFill>
                <a:highlight>
                  <a:schemeClr val="lt1"/>
                </a:highlight>
              </a:rPr>
              <a:t> network </a:t>
            </a:r>
            <a:r>
              <a:rPr lang="tr-TR" sz="1450" dirty="0" err="1">
                <a:solidFill>
                  <a:srgbClr val="373A3C"/>
                </a:solidFill>
                <a:highlight>
                  <a:schemeClr val="lt1"/>
                </a:highlight>
              </a:rPr>
              <a:t>should</a:t>
            </a:r>
            <a:r>
              <a:rPr lang="tr-TR" sz="1450" dirty="0">
                <a:solidFill>
                  <a:srgbClr val="373A3C"/>
                </a:solidFill>
                <a:highlight>
                  <a:schemeClr val="lt1"/>
                </a:highlight>
              </a:rPr>
              <a:t> </a:t>
            </a:r>
            <a:r>
              <a:rPr lang="tr-TR" sz="1450" dirty="0" err="1">
                <a:solidFill>
                  <a:srgbClr val="373A3C"/>
                </a:solidFill>
                <a:highlight>
                  <a:schemeClr val="lt1"/>
                </a:highlight>
              </a:rPr>
              <a:t>have</a:t>
            </a:r>
            <a:r>
              <a:rPr lang="tr-TR" sz="1450" dirty="0">
                <a:solidFill>
                  <a:srgbClr val="373A3C"/>
                </a:solidFill>
                <a:highlight>
                  <a:schemeClr val="lt1"/>
                </a:highlight>
              </a:rPr>
              <a:t> a </a:t>
            </a:r>
            <a:r>
              <a:rPr lang="tr-TR" sz="1450" dirty="0" err="1">
                <a:solidFill>
                  <a:srgbClr val="373A3C"/>
                </a:solidFill>
                <a:highlight>
                  <a:schemeClr val="lt1"/>
                </a:highlight>
              </a:rPr>
              <a:t>real</a:t>
            </a:r>
            <a:r>
              <a:rPr lang="tr-TR" sz="1450" dirty="0">
                <a:solidFill>
                  <a:srgbClr val="373A3C"/>
                </a:solidFill>
                <a:highlight>
                  <a:schemeClr val="lt1"/>
                </a:highlight>
              </a:rPr>
              <a:t> </a:t>
            </a:r>
            <a:r>
              <a:rPr lang="tr-TR" sz="1450" dirty="0" err="1">
                <a:solidFill>
                  <a:srgbClr val="373A3C"/>
                </a:solidFill>
                <a:highlight>
                  <a:schemeClr val="lt1"/>
                </a:highlight>
              </a:rPr>
              <a:t>routable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An </a:t>
            </a:r>
            <a:r>
              <a:rPr lang="tr-TR" sz="1450" dirty="0" err="1">
                <a:solidFill>
                  <a:srgbClr val="373A3C"/>
                </a:solidFill>
                <a:highlight>
                  <a:schemeClr val="lt1"/>
                </a:highlight>
              </a:rPr>
              <a:t>organization</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wanted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access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would</a:t>
            </a:r>
            <a:r>
              <a:rPr lang="tr-TR" sz="1450" dirty="0">
                <a:solidFill>
                  <a:srgbClr val="373A3C"/>
                </a:solidFill>
                <a:highlight>
                  <a:schemeClr val="lt1"/>
                </a:highlight>
              </a:rPr>
              <a:t> </a:t>
            </a:r>
            <a:r>
              <a:rPr lang="tr-TR" sz="1450" dirty="0" err="1">
                <a:solidFill>
                  <a:srgbClr val="373A3C"/>
                </a:solidFill>
                <a:highlight>
                  <a:schemeClr val="lt1"/>
                </a:highlight>
              </a:rPr>
              <a:t>complete</a:t>
            </a:r>
            <a:r>
              <a:rPr lang="tr-TR" sz="1450" dirty="0">
                <a:solidFill>
                  <a:srgbClr val="373A3C"/>
                </a:solidFill>
                <a:highlight>
                  <a:schemeClr val="lt1"/>
                </a:highlight>
              </a:rPr>
              <a:t> </a:t>
            </a:r>
            <a:r>
              <a:rPr lang="tr-TR" sz="1450" dirty="0" err="1">
                <a:solidFill>
                  <a:srgbClr val="373A3C"/>
                </a:solidFill>
                <a:highlight>
                  <a:schemeClr val="lt1"/>
                </a:highlight>
              </a:rPr>
              <a:t>some</a:t>
            </a:r>
            <a:r>
              <a:rPr lang="tr-TR" sz="1450" dirty="0">
                <a:solidFill>
                  <a:srgbClr val="373A3C"/>
                </a:solidFill>
                <a:highlight>
                  <a:schemeClr val="lt1"/>
                </a:highlight>
              </a:rPr>
              <a:t> </a:t>
            </a:r>
            <a:r>
              <a:rPr lang="tr-TR" sz="1450" dirty="0" err="1">
                <a:solidFill>
                  <a:srgbClr val="373A3C"/>
                </a:solidFill>
                <a:highlight>
                  <a:schemeClr val="lt1"/>
                </a:highlight>
              </a:rPr>
              <a:t>paperwork</a:t>
            </a:r>
            <a:r>
              <a:rPr lang="tr-TR" sz="1450" dirty="0">
                <a:solidFill>
                  <a:srgbClr val="373A3C"/>
                </a:solidFill>
                <a:highlight>
                  <a:schemeClr val="lt1"/>
                </a:highlight>
              </a:rPr>
              <a:t>, </a:t>
            </a:r>
            <a:r>
              <a:rPr lang="tr-TR" sz="1450" dirty="0" err="1">
                <a:solidFill>
                  <a:srgbClr val="373A3C"/>
                </a:solidFill>
                <a:highlight>
                  <a:schemeClr val="lt1"/>
                </a:highlight>
              </a:rPr>
              <a:t>describing</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internal</a:t>
            </a:r>
            <a:r>
              <a:rPr lang="tr-TR" sz="1450" dirty="0">
                <a:solidFill>
                  <a:srgbClr val="373A3C"/>
                </a:solidFill>
                <a:highlight>
                  <a:schemeClr val="lt1"/>
                </a:highlight>
              </a:rPr>
              <a:t> network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number</a:t>
            </a:r>
            <a:r>
              <a:rPr lang="tr-TR" sz="1450" dirty="0">
                <a:solidFill>
                  <a:srgbClr val="373A3C"/>
                </a:solidFill>
                <a:highlight>
                  <a:schemeClr val="lt1"/>
                </a:highlight>
              </a:rPr>
              <a:t> of </a:t>
            </a:r>
            <a:r>
              <a:rPr lang="tr-TR" sz="1450" dirty="0" err="1">
                <a:solidFill>
                  <a:srgbClr val="373A3C"/>
                </a:solidFill>
                <a:highlight>
                  <a:schemeClr val="lt1"/>
                </a:highlight>
              </a:rPr>
              <a:t>hosts</a:t>
            </a:r>
            <a:r>
              <a:rPr lang="tr-TR" sz="1450" dirty="0">
                <a:solidFill>
                  <a:srgbClr val="373A3C"/>
                </a:solidFill>
                <a:highlight>
                  <a:schemeClr val="lt1"/>
                </a:highlight>
              </a:rPr>
              <a:t> on it.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organization</a:t>
            </a:r>
            <a:r>
              <a:rPr lang="tr-TR" sz="1450" dirty="0">
                <a:solidFill>
                  <a:srgbClr val="373A3C"/>
                </a:solidFill>
                <a:highlight>
                  <a:schemeClr val="lt1"/>
                </a:highlight>
              </a:rPr>
              <a:t> </a:t>
            </a:r>
            <a:r>
              <a:rPr lang="tr-TR" sz="1450" dirty="0" err="1">
                <a:solidFill>
                  <a:srgbClr val="373A3C"/>
                </a:solidFill>
                <a:highlight>
                  <a:schemeClr val="lt1"/>
                </a:highlight>
              </a:rPr>
              <a:t>would</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receive</a:t>
            </a:r>
            <a:r>
              <a:rPr lang="tr-TR" sz="1450" dirty="0">
                <a:solidFill>
                  <a:srgbClr val="373A3C"/>
                </a:solidFill>
                <a:highlight>
                  <a:schemeClr val="lt1"/>
                </a:highlight>
              </a:rPr>
              <a:t> a </a:t>
            </a:r>
            <a:r>
              <a:rPr lang="tr-TR" sz="1450" dirty="0" err="1">
                <a:solidFill>
                  <a:srgbClr val="373A3C"/>
                </a:solidFill>
                <a:highlight>
                  <a:schemeClr val="lt1"/>
                </a:highlight>
              </a:rPr>
              <a:t>number</a:t>
            </a:r>
            <a:r>
              <a:rPr lang="tr-TR" sz="1450" dirty="0">
                <a:solidFill>
                  <a:srgbClr val="373A3C"/>
                </a:solidFill>
                <a:highlight>
                  <a:schemeClr val="lt1"/>
                </a:highlight>
              </a:rPr>
              <a:t> of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according</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needs</a:t>
            </a:r>
            <a:r>
              <a:rPr lang="tr-TR" sz="1450" dirty="0">
                <a:solidFill>
                  <a:srgbClr val="373A3C"/>
                </a:solidFill>
                <a:highlight>
                  <a:schemeClr val="lt1"/>
                </a:highlight>
              </a:rPr>
              <a:t>. But </a:t>
            </a:r>
            <a:r>
              <a:rPr lang="tr-TR" sz="1450" dirty="0" err="1">
                <a:solidFill>
                  <a:srgbClr val="373A3C"/>
                </a:solidFill>
                <a:highlight>
                  <a:schemeClr val="lt1"/>
                </a:highlight>
              </a:rPr>
              <a:t>there</a:t>
            </a:r>
            <a:r>
              <a:rPr lang="tr-TR" sz="1450" dirty="0">
                <a:solidFill>
                  <a:srgbClr val="373A3C"/>
                </a:solidFill>
                <a:highlight>
                  <a:schemeClr val="lt1"/>
                </a:highlight>
              </a:rPr>
              <a:t> </a:t>
            </a:r>
            <a:r>
              <a:rPr lang="tr-TR" sz="1450" dirty="0" err="1">
                <a:solidFill>
                  <a:srgbClr val="373A3C"/>
                </a:solidFill>
                <a:highlight>
                  <a:schemeClr val="lt1"/>
                </a:highlight>
              </a:rPr>
              <a:t>was</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huge</a:t>
            </a:r>
            <a:r>
              <a:rPr lang="tr-TR" sz="1450" dirty="0">
                <a:solidFill>
                  <a:srgbClr val="373A3C"/>
                </a:solidFill>
                <a:highlight>
                  <a:schemeClr val="lt1"/>
                </a:highlight>
              </a:rPr>
              <a:t> problem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concept</a:t>
            </a:r>
            <a:r>
              <a:rPr lang="tr-TR" sz="1450" dirty="0">
                <a:solidFill>
                  <a:srgbClr val="373A3C"/>
                </a:solidFill>
                <a:highlight>
                  <a:schemeClr val="lt1"/>
                </a:highlight>
              </a:rPr>
              <a:t> – </a:t>
            </a:r>
            <a:r>
              <a:rPr lang="tr-TR" sz="1450" dirty="0" err="1">
                <a:solidFill>
                  <a:srgbClr val="373A3C"/>
                </a:solidFill>
                <a:highlight>
                  <a:schemeClr val="lt1"/>
                </a:highlight>
              </a:rPr>
              <a:t>if</a:t>
            </a:r>
            <a:r>
              <a:rPr lang="tr-TR" sz="1450" dirty="0">
                <a:solidFill>
                  <a:srgbClr val="373A3C"/>
                </a:solidFill>
                <a:highlight>
                  <a:schemeClr val="lt1"/>
                </a:highlight>
              </a:rPr>
              <a:t> </a:t>
            </a:r>
            <a:r>
              <a:rPr lang="tr-TR" sz="1450" dirty="0" err="1">
                <a:solidFill>
                  <a:srgbClr val="373A3C"/>
                </a:solidFill>
                <a:highlight>
                  <a:schemeClr val="lt1"/>
                </a:highlight>
              </a:rPr>
              <a:t>every</a:t>
            </a:r>
            <a:r>
              <a:rPr lang="tr-TR" sz="1450" dirty="0">
                <a:solidFill>
                  <a:srgbClr val="373A3C"/>
                </a:solidFill>
                <a:highlight>
                  <a:schemeClr val="lt1"/>
                </a:highlight>
              </a:rPr>
              <a:t> host on </a:t>
            </a:r>
            <a:r>
              <a:rPr lang="tr-TR" sz="1450" dirty="0" err="1">
                <a:solidFill>
                  <a:srgbClr val="373A3C"/>
                </a:solidFill>
                <a:highlight>
                  <a:schemeClr val="lt1"/>
                </a:highlight>
              </a:rPr>
              <a:t>every</a:t>
            </a:r>
            <a:r>
              <a:rPr lang="tr-TR" sz="1450" dirty="0">
                <a:solidFill>
                  <a:srgbClr val="373A3C"/>
                </a:solidFill>
                <a:highlight>
                  <a:schemeClr val="lt1"/>
                </a:highlight>
              </a:rPr>
              <a:t> network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world</a:t>
            </a:r>
            <a:r>
              <a:rPr lang="tr-TR" sz="1450" dirty="0">
                <a:solidFill>
                  <a:srgbClr val="373A3C"/>
                </a:solidFill>
                <a:highlight>
                  <a:schemeClr val="lt1"/>
                </a:highlight>
              </a:rPr>
              <a:t> </a:t>
            </a:r>
            <a:r>
              <a:rPr lang="tr-TR" sz="1450" dirty="0" err="1">
                <a:solidFill>
                  <a:srgbClr val="373A3C"/>
                </a:solidFill>
                <a:highlight>
                  <a:schemeClr val="lt1"/>
                </a:highlight>
              </a:rPr>
              <a:t>was</a:t>
            </a:r>
            <a:r>
              <a:rPr lang="tr-TR" sz="1450" dirty="0">
                <a:solidFill>
                  <a:srgbClr val="373A3C"/>
                </a:solidFill>
                <a:highlight>
                  <a:schemeClr val="lt1"/>
                </a:highlight>
              </a:rPr>
              <a:t> </a:t>
            </a:r>
            <a:r>
              <a:rPr lang="tr-TR" sz="1450" dirty="0" err="1">
                <a:solidFill>
                  <a:srgbClr val="373A3C"/>
                </a:solidFill>
                <a:highlight>
                  <a:schemeClr val="lt1"/>
                </a:highlight>
              </a:rPr>
              <a:t>required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have</a:t>
            </a:r>
            <a:r>
              <a:rPr lang="tr-TR" sz="1450" dirty="0">
                <a:solidFill>
                  <a:srgbClr val="373A3C"/>
                </a:solidFill>
                <a:highlight>
                  <a:schemeClr val="lt1"/>
                </a:highlight>
              </a:rPr>
              <a:t> an </a:t>
            </a:r>
            <a:r>
              <a:rPr lang="tr-TR" sz="1450" dirty="0" err="1">
                <a:solidFill>
                  <a:srgbClr val="373A3C"/>
                </a:solidFill>
                <a:highlight>
                  <a:schemeClr val="lt1"/>
                </a:highlight>
              </a:rPr>
              <a:t>unique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would</a:t>
            </a:r>
            <a:r>
              <a:rPr lang="tr-TR" sz="1450" dirty="0">
                <a:solidFill>
                  <a:srgbClr val="373A3C"/>
                </a:solidFill>
                <a:highlight>
                  <a:schemeClr val="lt1"/>
                </a:highlight>
              </a:rPr>
              <a:t> </a:t>
            </a:r>
            <a:r>
              <a:rPr lang="tr-TR" sz="1450" dirty="0" err="1">
                <a:solidFill>
                  <a:srgbClr val="373A3C"/>
                </a:solidFill>
                <a:highlight>
                  <a:schemeClr val="lt1"/>
                </a:highlight>
              </a:rPr>
              <a:t>have</a:t>
            </a:r>
            <a:r>
              <a:rPr lang="tr-TR" sz="1450" dirty="0">
                <a:solidFill>
                  <a:srgbClr val="373A3C"/>
                </a:solidFill>
                <a:highlight>
                  <a:schemeClr val="lt1"/>
                </a:highlight>
              </a:rPr>
              <a:t> </a:t>
            </a:r>
            <a:r>
              <a:rPr lang="tr-TR" sz="1450" dirty="0" err="1">
                <a:solidFill>
                  <a:srgbClr val="373A3C"/>
                </a:solidFill>
                <a:highlight>
                  <a:schemeClr val="lt1"/>
                </a:highlight>
              </a:rPr>
              <a:t>run</a:t>
            </a:r>
            <a:r>
              <a:rPr lang="tr-TR" sz="1450" dirty="0">
                <a:solidFill>
                  <a:srgbClr val="373A3C"/>
                </a:solidFill>
                <a:highlight>
                  <a:schemeClr val="lt1"/>
                </a:highlight>
              </a:rPr>
              <a:t> </a:t>
            </a:r>
            <a:r>
              <a:rPr lang="tr-TR" sz="1450" dirty="0" err="1">
                <a:solidFill>
                  <a:srgbClr val="373A3C"/>
                </a:solidFill>
                <a:highlight>
                  <a:schemeClr val="lt1"/>
                </a:highlight>
              </a:rPr>
              <a:t>out</a:t>
            </a:r>
            <a:r>
              <a:rPr lang="tr-TR" sz="1450" dirty="0">
                <a:solidFill>
                  <a:srgbClr val="373A3C"/>
                </a:solidFill>
                <a:highlight>
                  <a:schemeClr val="lt1"/>
                </a:highlight>
              </a:rPr>
              <a:t> of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hand</a:t>
            </a:r>
            <a:r>
              <a:rPr lang="tr-TR" sz="1450" dirty="0">
                <a:solidFill>
                  <a:srgbClr val="373A3C"/>
                </a:solidFill>
                <a:highlight>
                  <a:schemeClr val="lt1"/>
                </a:highlight>
              </a:rPr>
              <a:t> </a:t>
            </a:r>
            <a:r>
              <a:rPr lang="tr-TR" sz="1450" dirty="0" err="1">
                <a:solidFill>
                  <a:srgbClr val="373A3C"/>
                </a:solidFill>
                <a:highlight>
                  <a:schemeClr val="lt1"/>
                </a:highlight>
              </a:rPr>
              <a:t>out</a:t>
            </a:r>
            <a:r>
              <a:rPr lang="tr-TR" sz="1450" dirty="0">
                <a:solidFill>
                  <a:srgbClr val="373A3C"/>
                </a:solidFill>
                <a:highlight>
                  <a:schemeClr val="lt1"/>
                </a:highlight>
              </a:rPr>
              <a:t> a </a:t>
            </a:r>
            <a:r>
              <a:rPr lang="tr-TR" sz="1450" dirty="0" err="1">
                <a:solidFill>
                  <a:srgbClr val="373A3C"/>
                </a:solidFill>
                <a:highlight>
                  <a:schemeClr val="lt1"/>
                </a:highlight>
              </a:rPr>
              <a:t>long</a:t>
            </a:r>
            <a:r>
              <a:rPr lang="tr-TR" sz="1450" dirty="0">
                <a:solidFill>
                  <a:srgbClr val="373A3C"/>
                </a:solidFill>
                <a:highlight>
                  <a:schemeClr val="lt1"/>
                </a:highlight>
              </a:rPr>
              <a:t> time </a:t>
            </a:r>
            <a:r>
              <a:rPr lang="tr-TR" sz="1450" dirty="0" err="1">
                <a:solidFill>
                  <a:srgbClr val="373A3C"/>
                </a:solidFill>
                <a:highlight>
                  <a:schemeClr val="lt1"/>
                </a:highlight>
              </a:rPr>
              <a:t>ago</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726058db6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g726058db6d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50" dirty="0">
                <a:solidFill>
                  <a:srgbClr val="373A3C"/>
                </a:solidFill>
                <a:highlight>
                  <a:schemeClr val="lt1"/>
                </a:highlight>
              </a:rPr>
              <a:t>Özel IP </a:t>
            </a:r>
            <a:r>
              <a:rPr lang="en-US" sz="1450" dirty="0" err="1">
                <a:solidFill>
                  <a:srgbClr val="373A3C"/>
                </a:solidFill>
                <a:highlight>
                  <a:schemeClr val="lt1"/>
                </a:highlight>
              </a:rPr>
              <a:t>adresleme</a:t>
            </a:r>
            <a:r>
              <a:rPr lang="en-US" sz="1450" dirty="0">
                <a:solidFill>
                  <a:srgbClr val="373A3C"/>
                </a:solidFill>
                <a:highlight>
                  <a:schemeClr val="lt1"/>
                </a:highlight>
              </a:rPr>
              <a:t> </a:t>
            </a:r>
            <a:r>
              <a:rPr lang="en-US" sz="1450" dirty="0" err="1">
                <a:solidFill>
                  <a:srgbClr val="373A3C"/>
                </a:solidFill>
                <a:highlight>
                  <a:schemeClr val="lt1"/>
                </a:highlight>
              </a:rPr>
              <a:t>kavramı</a:t>
            </a:r>
            <a:r>
              <a:rPr lang="en-US" sz="1450" dirty="0">
                <a:solidFill>
                  <a:srgbClr val="373A3C"/>
                </a:solidFill>
                <a:highlight>
                  <a:schemeClr val="lt1"/>
                </a:highlight>
              </a:rPr>
              <a:t>, IP </a:t>
            </a:r>
            <a:r>
              <a:rPr lang="en-US" sz="1450" dirty="0" err="1">
                <a:solidFill>
                  <a:srgbClr val="373A3C"/>
                </a:solidFill>
                <a:highlight>
                  <a:schemeClr val="lt1"/>
                </a:highlight>
              </a:rPr>
              <a:t>adresi</a:t>
            </a:r>
            <a:r>
              <a:rPr lang="en-US" sz="1450" dirty="0">
                <a:solidFill>
                  <a:srgbClr val="373A3C"/>
                </a:solidFill>
                <a:highlight>
                  <a:schemeClr val="lt1"/>
                </a:highlight>
              </a:rPr>
              <a:t> </a:t>
            </a:r>
            <a:r>
              <a:rPr lang="en-US" sz="1450" dirty="0" err="1">
                <a:solidFill>
                  <a:srgbClr val="373A3C"/>
                </a:solidFill>
                <a:highlight>
                  <a:schemeClr val="lt1"/>
                </a:highlight>
              </a:rPr>
              <a:t>tükenme</a:t>
            </a:r>
            <a:r>
              <a:rPr lang="en-US" sz="1450" dirty="0">
                <a:solidFill>
                  <a:srgbClr val="373A3C"/>
                </a:solidFill>
                <a:highlight>
                  <a:schemeClr val="lt1"/>
                </a:highlight>
              </a:rPr>
              <a:t> </a:t>
            </a:r>
            <a:r>
              <a:rPr lang="en-US" sz="1450" dirty="0" err="1">
                <a:solidFill>
                  <a:srgbClr val="373A3C"/>
                </a:solidFill>
                <a:highlight>
                  <a:schemeClr val="lt1"/>
                </a:highlight>
              </a:rPr>
              <a:t>sorununu</a:t>
            </a:r>
            <a:r>
              <a:rPr lang="en-US" sz="1450" dirty="0">
                <a:solidFill>
                  <a:srgbClr val="373A3C"/>
                </a:solidFill>
                <a:highlight>
                  <a:schemeClr val="lt1"/>
                </a:highlight>
              </a:rPr>
              <a:t> </a:t>
            </a:r>
            <a:r>
              <a:rPr lang="en-US" sz="1450" dirty="0" err="1">
                <a:solidFill>
                  <a:srgbClr val="373A3C"/>
                </a:solidFill>
                <a:highlight>
                  <a:schemeClr val="lt1"/>
                </a:highlight>
              </a:rPr>
              <a:t>çözmek</a:t>
            </a:r>
            <a:r>
              <a:rPr lang="en-US" sz="1450" dirty="0">
                <a:solidFill>
                  <a:srgbClr val="373A3C"/>
                </a:solidFill>
                <a:highlight>
                  <a:schemeClr val="lt1"/>
                </a:highlight>
              </a:rPr>
              <a:t> </a:t>
            </a:r>
            <a:r>
              <a:rPr lang="en-US" sz="1450" dirty="0" err="1">
                <a:solidFill>
                  <a:srgbClr val="373A3C"/>
                </a:solidFill>
                <a:highlight>
                  <a:schemeClr val="lt1"/>
                </a:highlight>
              </a:rPr>
              <a:t>için</a:t>
            </a:r>
            <a:r>
              <a:rPr lang="en-US" sz="1450" dirty="0">
                <a:solidFill>
                  <a:srgbClr val="373A3C"/>
                </a:solidFill>
                <a:highlight>
                  <a:schemeClr val="lt1"/>
                </a:highlight>
              </a:rPr>
              <a:t> </a:t>
            </a:r>
            <a:r>
              <a:rPr lang="en-US" sz="1450" dirty="0" err="1">
                <a:solidFill>
                  <a:srgbClr val="373A3C"/>
                </a:solidFill>
                <a:highlight>
                  <a:schemeClr val="lt1"/>
                </a:highlight>
              </a:rPr>
              <a:t>geliştirilmiştir</a:t>
            </a:r>
            <a:r>
              <a:rPr lang="en-US" sz="1450" dirty="0">
                <a:solidFill>
                  <a:srgbClr val="373A3C"/>
                </a:solidFill>
                <a:highlight>
                  <a:schemeClr val="lt1"/>
                </a:highlight>
              </a:rPr>
              <a:t>. </a:t>
            </a:r>
            <a:endParaRPr lang="tr-T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en-US" sz="1450" dirty="0">
                <a:solidFill>
                  <a:srgbClr val="373A3C"/>
                </a:solidFill>
                <a:highlight>
                  <a:schemeClr val="lt1"/>
                </a:highlight>
              </a:rPr>
              <a:t>Özel IP </a:t>
            </a:r>
            <a:r>
              <a:rPr lang="en-US" sz="1450" dirty="0" err="1">
                <a:solidFill>
                  <a:srgbClr val="373A3C"/>
                </a:solidFill>
                <a:highlight>
                  <a:schemeClr val="lt1"/>
                </a:highlight>
              </a:rPr>
              <a:t>adresleri</a:t>
            </a:r>
            <a:r>
              <a:rPr lang="en-US" sz="1450" dirty="0">
                <a:solidFill>
                  <a:srgbClr val="373A3C"/>
                </a:solidFill>
                <a:highlight>
                  <a:schemeClr val="lt1"/>
                </a:highlight>
              </a:rPr>
              <a:t>, </a:t>
            </a:r>
            <a:r>
              <a:rPr lang="en-US" sz="1450" dirty="0" err="1">
                <a:solidFill>
                  <a:srgbClr val="373A3C"/>
                </a:solidFill>
                <a:highlight>
                  <a:schemeClr val="lt1"/>
                </a:highlight>
              </a:rPr>
              <a:t>dünyadaki</a:t>
            </a:r>
            <a:r>
              <a:rPr lang="en-US" sz="1450" dirty="0">
                <a:solidFill>
                  <a:srgbClr val="373A3C"/>
                </a:solidFill>
                <a:highlight>
                  <a:schemeClr val="lt1"/>
                </a:highlight>
              </a:rPr>
              <a:t> </a:t>
            </a:r>
            <a:r>
              <a:rPr lang="en-US" sz="1450" dirty="0" err="1">
                <a:solidFill>
                  <a:srgbClr val="373A3C"/>
                </a:solidFill>
                <a:highlight>
                  <a:schemeClr val="lt1"/>
                </a:highlight>
              </a:rPr>
              <a:t>herhangi</a:t>
            </a:r>
            <a:r>
              <a:rPr lang="en-US" sz="1450" dirty="0">
                <a:solidFill>
                  <a:srgbClr val="373A3C"/>
                </a:solidFill>
                <a:highlight>
                  <a:schemeClr val="lt1"/>
                </a:highlight>
              </a:rPr>
              <a:t> </a:t>
            </a:r>
            <a:r>
              <a:rPr lang="en-US" sz="1450" dirty="0" err="1">
                <a:solidFill>
                  <a:srgbClr val="373A3C"/>
                </a:solidFill>
                <a:highlight>
                  <a:schemeClr val="lt1"/>
                </a:highlight>
              </a:rPr>
              <a:t>bir</a:t>
            </a:r>
            <a:r>
              <a:rPr lang="en-US" sz="1450" dirty="0">
                <a:solidFill>
                  <a:srgbClr val="373A3C"/>
                </a:solidFill>
                <a:highlight>
                  <a:schemeClr val="lt1"/>
                </a:highlight>
              </a:rPr>
              <a:t> </a:t>
            </a:r>
            <a:r>
              <a:rPr lang="en-US" sz="1450" dirty="0" err="1">
                <a:solidFill>
                  <a:srgbClr val="373A3C"/>
                </a:solidFill>
                <a:highlight>
                  <a:schemeClr val="lt1"/>
                </a:highlight>
              </a:rPr>
              <a:t>kuruluşun</a:t>
            </a:r>
            <a:r>
              <a:rPr lang="en-US" sz="1450" dirty="0">
                <a:solidFill>
                  <a:srgbClr val="373A3C"/>
                </a:solidFill>
                <a:highlight>
                  <a:schemeClr val="lt1"/>
                </a:highlight>
              </a:rPr>
              <a:t> </a:t>
            </a:r>
            <a:r>
              <a:rPr lang="en-US" sz="1450" dirty="0" err="1">
                <a:solidFill>
                  <a:srgbClr val="373A3C"/>
                </a:solidFill>
                <a:highlight>
                  <a:schemeClr val="lt1"/>
                </a:highlight>
              </a:rPr>
              <a:t>özel</a:t>
            </a:r>
            <a:r>
              <a:rPr lang="en-US" sz="1450" dirty="0">
                <a:solidFill>
                  <a:srgbClr val="373A3C"/>
                </a:solidFill>
                <a:highlight>
                  <a:schemeClr val="lt1"/>
                </a:highlight>
              </a:rPr>
              <a:t> </a:t>
            </a:r>
            <a:r>
              <a:rPr lang="en-US" sz="1450" dirty="0" err="1">
                <a:solidFill>
                  <a:srgbClr val="373A3C"/>
                </a:solidFill>
                <a:highlight>
                  <a:schemeClr val="lt1"/>
                </a:highlight>
              </a:rPr>
              <a:t>ağında</a:t>
            </a:r>
            <a:r>
              <a:rPr lang="en-US" sz="1450" dirty="0">
                <a:solidFill>
                  <a:srgbClr val="373A3C"/>
                </a:solidFill>
                <a:highlight>
                  <a:schemeClr val="lt1"/>
                </a:highlight>
              </a:rPr>
              <a:t> </a:t>
            </a:r>
            <a:r>
              <a:rPr lang="en-US" sz="1450" dirty="0" err="1">
                <a:solidFill>
                  <a:srgbClr val="373A3C"/>
                </a:solidFill>
                <a:highlight>
                  <a:schemeClr val="lt1"/>
                </a:highlight>
              </a:rPr>
              <a:t>kullanılabilir</a:t>
            </a:r>
            <a:r>
              <a:rPr lang="en-US" sz="1450" dirty="0">
                <a:solidFill>
                  <a:srgbClr val="373A3C"/>
                </a:solidFill>
                <a:highlight>
                  <a:schemeClr val="lt1"/>
                </a:highlight>
              </a:rPr>
              <a:t> </a:t>
            </a:r>
            <a:r>
              <a:rPr lang="en-US" sz="1450" dirty="0" err="1">
                <a:solidFill>
                  <a:srgbClr val="373A3C"/>
                </a:solidFill>
                <a:highlight>
                  <a:schemeClr val="lt1"/>
                </a:highlight>
              </a:rPr>
              <a:t>ve</a:t>
            </a:r>
            <a:r>
              <a:rPr lang="en-US" sz="1450" dirty="0">
                <a:solidFill>
                  <a:srgbClr val="373A3C"/>
                </a:solidFill>
                <a:highlight>
                  <a:schemeClr val="lt1"/>
                </a:highlight>
              </a:rPr>
              <a:t> </a:t>
            </a:r>
            <a:r>
              <a:rPr lang="en-US" sz="1450" dirty="0" err="1">
                <a:solidFill>
                  <a:srgbClr val="373A3C"/>
                </a:solidFill>
                <a:highlight>
                  <a:schemeClr val="lt1"/>
                </a:highlight>
              </a:rPr>
              <a:t>küresel</a:t>
            </a:r>
            <a:r>
              <a:rPr lang="en-US" sz="1450" dirty="0">
                <a:solidFill>
                  <a:srgbClr val="373A3C"/>
                </a:solidFill>
                <a:highlight>
                  <a:schemeClr val="lt1"/>
                </a:highlight>
              </a:rPr>
              <a:t> </a:t>
            </a:r>
            <a:r>
              <a:rPr lang="en-US" sz="1450" dirty="0" err="1">
                <a:solidFill>
                  <a:srgbClr val="373A3C"/>
                </a:solidFill>
                <a:highlight>
                  <a:schemeClr val="lt1"/>
                </a:highlight>
              </a:rPr>
              <a:t>olarak</a:t>
            </a:r>
            <a:r>
              <a:rPr lang="en-US" sz="1450" dirty="0">
                <a:solidFill>
                  <a:srgbClr val="373A3C"/>
                </a:solidFill>
                <a:highlight>
                  <a:schemeClr val="lt1"/>
                </a:highlight>
              </a:rPr>
              <a:t> </a:t>
            </a:r>
            <a:r>
              <a:rPr lang="en-US" sz="1450" dirty="0" err="1">
                <a:solidFill>
                  <a:srgbClr val="373A3C"/>
                </a:solidFill>
                <a:highlight>
                  <a:schemeClr val="lt1"/>
                </a:highlight>
              </a:rPr>
              <a:t>benzersiz</a:t>
            </a:r>
            <a:r>
              <a:rPr lang="en-US" sz="1450" dirty="0">
                <a:solidFill>
                  <a:srgbClr val="373A3C"/>
                </a:solidFill>
                <a:highlight>
                  <a:schemeClr val="lt1"/>
                </a:highlight>
              </a:rPr>
              <a:t> </a:t>
            </a:r>
            <a:r>
              <a:rPr lang="en-US" sz="1450" dirty="0" err="1">
                <a:solidFill>
                  <a:srgbClr val="373A3C"/>
                </a:solidFill>
                <a:highlight>
                  <a:schemeClr val="lt1"/>
                </a:highlight>
              </a:rPr>
              <a:t>değildir</a:t>
            </a:r>
            <a:r>
              <a:rPr lang="en-US" sz="1450" dirty="0">
                <a:solidFill>
                  <a:srgbClr val="373A3C"/>
                </a:solidFill>
                <a:highlight>
                  <a:schemeClr val="lt1"/>
                </a:highlight>
              </a:rPr>
              <a:t>.</a:t>
            </a:r>
            <a:endParaRPr lang="tr-T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en-US" sz="1450" dirty="0">
                <a:solidFill>
                  <a:srgbClr val="373A3C"/>
                </a:solidFill>
                <a:highlight>
                  <a:schemeClr val="lt1"/>
                </a:highlight>
              </a:rPr>
              <a:t>İnternet </a:t>
            </a:r>
            <a:r>
              <a:rPr lang="en-US" sz="1450" dirty="0" err="1">
                <a:solidFill>
                  <a:srgbClr val="373A3C"/>
                </a:solidFill>
                <a:highlight>
                  <a:schemeClr val="lt1"/>
                </a:highlight>
              </a:rPr>
              <a:t>yönlendiricileri</a:t>
            </a:r>
            <a:r>
              <a:rPr lang="en-US" sz="1450" dirty="0">
                <a:solidFill>
                  <a:srgbClr val="373A3C"/>
                </a:solidFill>
                <a:highlight>
                  <a:schemeClr val="lt1"/>
                </a:highlight>
              </a:rPr>
              <a:t>, </a:t>
            </a:r>
            <a:r>
              <a:rPr lang="en-US" sz="1450" dirty="0" err="1">
                <a:solidFill>
                  <a:srgbClr val="373A3C"/>
                </a:solidFill>
                <a:highlight>
                  <a:schemeClr val="lt1"/>
                </a:highlight>
              </a:rPr>
              <a:t>özel</a:t>
            </a:r>
            <a:r>
              <a:rPr lang="en-US" sz="1450" dirty="0">
                <a:solidFill>
                  <a:srgbClr val="373A3C"/>
                </a:solidFill>
                <a:highlight>
                  <a:schemeClr val="lt1"/>
                </a:highlight>
              </a:rPr>
              <a:t> IP </a:t>
            </a:r>
            <a:r>
              <a:rPr lang="en-US" sz="1450" dirty="0" err="1">
                <a:solidFill>
                  <a:srgbClr val="373A3C"/>
                </a:solidFill>
                <a:highlight>
                  <a:schemeClr val="lt1"/>
                </a:highlight>
              </a:rPr>
              <a:t>adres</a:t>
            </a:r>
            <a:r>
              <a:rPr lang="en-US" sz="1450" dirty="0">
                <a:solidFill>
                  <a:srgbClr val="373A3C"/>
                </a:solidFill>
                <a:highlight>
                  <a:schemeClr val="lt1"/>
                </a:highlight>
              </a:rPr>
              <a:t> </a:t>
            </a:r>
            <a:r>
              <a:rPr lang="en-US" sz="1450" dirty="0" err="1">
                <a:solidFill>
                  <a:srgbClr val="373A3C"/>
                </a:solidFill>
                <a:highlight>
                  <a:schemeClr val="lt1"/>
                </a:highlight>
              </a:rPr>
              <a:t>aralıklarından</a:t>
            </a:r>
            <a:r>
              <a:rPr lang="en-US" sz="1450" dirty="0">
                <a:solidFill>
                  <a:srgbClr val="373A3C"/>
                </a:solidFill>
                <a:highlight>
                  <a:schemeClr val="lt1"/>
                </a:highlight>
              </a:rPr>
              <a:t> </a:t>
            </a:r>
            <a:r>
              <a:rPr lang="en-US" sz="1450" dirty="0" err="1">
                <a:solidFill>
                  <a:srgbClr val="373A3C"/>
                </a:solidFill>
                <a:highlight>
                  <a:schemeClr val="lt1"/>
                </a:highlight>
              </a:rPr>
              <a:t>gelen</a:t>
            </a:r>
            <a:r>
              <a:rPr lang="en-US" sz="1450" dirty="0">
                <a:solidFill>
                  <a:srgbClr val="373A3C"/>
                </a:solidFill>
                <a:highlight>
                  <a:schemeClr val="lt1"/>
                </a:highlight>
              </a:rPr>
              <a:t> </a:t>
            </a:r>
            <a:r>
              <a:rPr lang="en-US" sz="1450" dirty="0" err="1">
                <a:solidFill>
                  <a:srgbClr val="373A3C"/>
                </a:solidFill>
                <a:highlight>
                  <a:schemeClr val="lt1"/>
                </a:highlight>
              </a:rPr>
              <a:t>paketleri</a:t>
            </a:r>
            <a:r>
              <a:rPr lang="en-US" sz="1450" dirty="0">
                <a:solidFill>
                  <a:srgbClr val="373A3C"/>
                </a:solidFill>
                <a:highlight>
                  <a:schemeClr val="lt1"/>
                </a:highlight>
              </a:rPr>
              <a:t> </a:t>
            </a:r>
            <a:r>
              <a:rPr lang="en-US" sz="1450" dirty="0" err="1">
                <a:solidFill>
                  <a:srgbClr val="373A3C"/>
                </a:solidFill>
                <a:highlight>
                  <a:schemeClr val="lt1"/>
                </a:highlight>
              </a:rPr>
              <a:t>atacak</a:t>
            </a:r>
            <a:r>
              <a:rPr lang="en-US" sz="1450" dirty="0">
                <a:solidFill>
                  <a:srgbClr val="373A3C"/>
                </a:solidFill>
                <a:highlight>
                  <a:schemeClr val="lt1"/>
                </a:highlight>
              </a:rPr>
              <a:t> </a:t>
            </a:r>
            <a:r>
              <a:rPr lang="en-US" sz="1450" dirty="0" err="1">
                <a:solidFill>
                  <a:srgbClr val="373A3C"/>
                </a:solidFill>
                <a:highlight>
                  <a:schemeClr val="lt1"/>
                </a:highlight>
              </a:rPr>
              <a:t>şekilde</a:t>
            </a:r>
            <a:r>
              <a:rPr lang="en-US" sz="1450" dirty="0">
                <a:solidFill>
                  <a:srgbClr val="373A3C"/>
                </a:solidFill>
                <a:highlight>
                  <a:schemeClr val="lt1"/>
                </a:highlight>
              </a:rPr>
              <a:t> </a:t>
            </a:r>
            <a:r>
              <a:rPr lang="en-US" sz="1450" dirty="0" err="1">
                <a:solidFill>
                  <a:srgbClr val="373A3C"/>
                </a:solidFill>
                <a:highlight>
                  <a:schemeClr val="lt1"/>
                </a:highlight>
              </a:rPr>
              <a:t>yapılandırılmıştır</a:t>
            </a:r>
            <a:r>
              <a:rPr lang="en-US" sz="1450" dirty="0">
                <a:solidFill>
                  <a:srgbClr val="373A3C"/>
                </a:solidFill>
                <a:highlight>
                  <a:schemeClr val="lt1"/>
                </a:highlight>
              </a:rPr>
              <a:t>, </a:t>
            </a:r>
            <a:r>
              <a:rPr lang="en-US" sz="1450" dirty="0" err="1">
                <a:solidFill>
                  <a:srgbClr val="373A3C"/>
                </a:solidFill>
                <a:highlight>
                  <a:schemeClr val="lt1"/>
                </a:highlight>
              </a:rPr>
              <a:t>dolayısıyla</a:t>
            </a:r>
            <a:r>
              <a:rPr lang="en-US" sz="1450" dirty="0">
                <a:solidFill>
                  <a:srgbClr val="373A3C"/>
                </a:solidFill>
                <a:highlight>
                  <a:schemeClr val="lt1"/>
                </a:highlight>
              </a:rPr>
              <a:t> </a:t>
            </a:r>
            <a:r>
              <a:rPr lang="en-US" sz="1450" dirty="0" err="1">
                <a:solidFill>
                  <a:srgbClr val="373A3C"/>
                </a:solidFill>
                <a:highlight>
                  <a:schemeClr val="lt1"/>
                </a:highlight>
              </a:rPr>
              <a:t>bu</a:t>
            </a:r>
            <a:r>
              <a:rPr lang="en-US" sz="1450" dirty="0">
                <a:solidFill>
                  <a:srgbClr val="373A3C"/>
                </a:solidFill>
                <a:highlight>
                  <a:schemeClr val="lt1"/>
                </a:highlight>
              </a:rPr>
              <a:t> </a:t>
            </a:r>
            <a:r>
              <a:rPr lang="en-US" sz="1450" dirty="0" err="1">
                <a:solidFill>
                  <a:srgbClr val="373A3C"/>
                </a:solidFill>
                <a:highlight>
                  <a:schemeClr val="lt1"/>
                </a:highlight>
              </a:rPr>
              <a:t>adresler</a:t>
            </a:r>
            <a:r>
              <a:rPr lang="en-US" sz="1450" dirty="0">
                <a:solidFill>
                  <a:srgbClr val="373A3C"/>
                </a:solidFill>
                <a:highlight>
                  <a:schemeClr val="lt1"/>
                </a:highlight>
              </a:rPr>
              <a:t> İnternet </a:t>
            </a:r>
            <a:r>
              <a:rPr lang="en-US" sz="1450" dirty="0" err="1">
                <a:solidFill>
                  <a:srgbClr val="373A3C"/>
                </a:solidFill>
                <a:highlight>
                  <a:schemeClr val="lt1"/>
                </a:highlight>
              </a:rPr>
              <a:t>üzerinde</a:t>
            </a:r>
            <a:r>
              <a:rPr lang="en-US" sz="1450" dirty="0">
                <a:solidFill>
                  <a:srgbClr val="373A3C"/>
                </a:solidFill>
                <a:highlight>
                  <a:schemeClr val="lt1"/>
                </a:highlight>
              </a:rPr>
              <a:t> </a:t>
            </a:r>
            <a:r>
              <a:rPr lang="en-US" sz="1450" dirty="0" err="1">
                <a:solidFill>
                  <a:srgbClr val="373A3C"/>
                </a:solidFill>
                <a:highlight>
                  <a:schemeClr val="lt1"/>
                </a:highlight>
              </a:rPr>
              <a:t>yönlendirilemez</a:t>
            </a:r>
            <a:r>
              <a:rPr lang="en-US" sz="1450" dirty="0">
                <a:solidFill>
                  <a:srgbClr val="373A3C"/>
                </a:solidFill>
                <a:highlight>
                  <a:schemeClr val="lt1"/>
                </a:highlight>
              </a:rPr>
              <a:t>.</a:t>
            </a:r>
            <a:endParaRPr lang="tr-T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en-US" sz="1450" dirty="0" err="1">
                <a:solidFill>
                  <a:srgbClr val="373A3C"/>
                </a:solidFill>
                <a:highlight>
                  <a:schemeClr val="lt1"/>
                </a:highlight>
              </a:rPr>
              <a:t>Aşağıdaki</a:t>
            </a:r>
            <a:r>
              <a:rPr lang="en-US" sz="1450" dirty="0">
                <a:solidFill>
                  <a:srgbClr val="373A3C"/>
                </a:solidFill>
                <a:highlight>
                  <a:schemeClr val="lt1"/>
                </a:highlight>
              </a:rPr>
              <a:t> </a:t>
            </a:r>
            <a:r>
              <a:rPr lang="en-US" sz="1450" dirty="0" err="1">
                <a:solidFill>
                  <a:srgbClr val="373A3C"/>
                </a:solidFill>
                <a:highlight>
                  <a:schemeClr val="lt1"/>
                </a:highlight>
              </a:rPr>
              <a:t>ağı</a:t>
            </a:r>
            <a:r>
              <a:rPr lang="en-US" sz="1450" dirty="0">
                <a:solidFill>
                  <a:srgbClr val="373A3C"/>
                </a:solidFill>
                <a:highlight>
                  <a:schemeClr val="lt1"/>
                </a:highlight>
              </a:rPr>
              <a:t> </a:t>
            </a:r>
            <a:r>
              <a:rPr lang="en-US" sz="1450" dirty="0" err="1">
                <a:solidFill>
                  <a:srgbClr val="373A3C"/>
                </a:solidFill>
                <a:highlight>
                  <a:schemeClr val="lt1"/>
                </a:highlight>
              </a:rPr>
              <a:t>göz</a:t>
            </a:r>
            <a:r>
              <a:rPr lang="en-US" sz="1450" dirty="0">
                <a:solidFill>
                  <a:srgbClr val="373A3C"/>
                </a:solidFill>
                <a:highlight>
                  <a:schemeClr val="lt1"/>
                </a:highlight>
              </a:rPr>
              <a:t> </a:t>
            </a:r>
            <a:r>
              <a:rPr lang="en-US" sz="1450" dirty="0" err="1">
                <a:solidFill>
                  <a:srgbClr val="373A3C"/>
                </a:solidFill>
                <a:highlight>
                  <a:schemeClr val="lt1"/>
                </a:highlight>
              </a:rPr>
              <a:t>önünde</a:t>
            </a:r>
            <a:r>
              <a:rPr lang="en-US" sz="1450" dirty="0">
                <a:solidFill>
                  <a:srgbClr val="373A3C"/>
                </a:solidFill>
                <a:highlight>
                  <a:schemeClr val="lt1"/>
                </a:highlight>
              </a:rPr>
              <a:t> </a:t>
            </a:r>
            <a:r>
              <a:rPr lang="en-US" sz="1450" dirty="0" err="1">
                <a:solidFill>
                  <a:srgbClr val="373A3C"/>
                </a:solidFill>
                <a:highlight>
                  <a:schemeClr val="lt1"/>
                </a:highlight>
              </a:rPr>
              <a:t>bulundurun:Resimde</a:t>
            </a:r>
            <a:r>
              <a:rPr lang="en-US" sz="1450" dirty="0">
                <a:solidFill>
                  <a:srgbClr val="373A3C"/>
                </a:solidFill>
                <a:highlight>
                  <a:schemeClr val="lt1"/>
                </a:highlight>
              </a:rPr>
              <a:t> </a:t>
            </a:r>
            <a:r>
              <a:rPr lang="en-US" sz="1450" dirty="0" err="1">
                <a:solidFill>
                  <a:srgbClr val="373A3C"/>
                </a:solidFill>
                <a:highlight>
                  <a:schemeClr val="lt1"/>
                </a:highlight>
              </a:rPr>
              <a:t>iki</a:t>
            </a:r>
            <a:r>
              <a:rPr lang="en-US" sz="1450" dirty="0">
                <a:solidFill>
                  <a:srgbClr val="373A3C"/>
                </a:solidFill>
                <a:highlight>
                  <a:schemeClr val="lt1"/>
                </a:highlight>
              </a:rPr>
              <a:t> </a:t>
            </a:r>
            <a:r>
              <a:rPr lang="en-US" sz="1450" dirty="0" err="1">
                <a:solidFill>
                  <a:srgbClr val="373A3C"/>
                </a:solidFill>
                <a:highlight>
                  <a:schemeClr val="lt1"/>
                </a:highlight>
              </a:rPr>
              <a:t>kuruluşun</a:t>
            </a:r>
            <a:r>
              <a:rPr lang="en-US" sz="1450" dirty="0">
                <a:solidFill>
                  <a:srgbClr val="373A3C"/>
                </a:solidFill>
                <a:highlight>
                  <a:schemeClr val="lt1"/>
                </a:highlight>
              </a:rPr>
              <a:t> </a:t>
            </a:r>
            <a:r>
              <a:rPr lang="en-US" sz="1450" dirty="0" err="1">
                <a:solidFill>
                  <a:srgbClr val="373A3C"/>
                </a:solidFill>
                <a:highlight>
                  <a:schemeClr val="lt1"/>
                </a:highlight>
              </a:rPr>
              <a:t>kendi</a:t>
            </a:r>
            <a:r>
              <a:rPr lang="en-US" sz="1450" dirty="0">
                <a:solidFill>
                  <a:srgbClr val="373A3C"/>
                </a:solidFill>
                <a:highlight>
                  <a:schemeClr val="lt1"/>
                </a:highlight>
              </a:rPr>
              <a:t> </a:t>
            </a:r>
            <a:r>
              <a:rPr lang="en-US" sz="1450" dirty="0" err="1">
                <a:solidFill>
                  <a:srgbClr val="373A3C"/>
                </a:solidFill>
                <a:highlight>
                  <a:schemeClr val="lt1"/>
                </a:highlight>
              </a:rPr>
              <a:t>iç</a:t>
            </a:r>
            <a:r>
              <a:rPr lang="en-US" sz="1450" dirty="0">
                <a:solidFill>
                  <a:srgbClr val="373A3C"/>
                </a:solidFill>
                <a:highlight>
                  <a:schemeClr val="lt1"/>
                </a:highlight>
              </a:rPr>
              <a:t> </a:t>
            </a:r>
            <a:r>
              <a:rPr lang="en-US" sz="1450" dirty="0" err="1">
                <a:solidFill>
                  <a:srgbClr val="373A3C"/>
                </a:solidFill>
                <a:highlight>
                  <a:schemeClr val="lt1"/>
                </a:highlight>
              </a:rPr>
              <a:t>ağlarında</a:t>
            </a:r>
            <a:r>
              <a:rPr lang="en-US" sz="1450" dirty="0">
                <a:solidFill>
                  <a:srgbClr val="373A3C"/>
                </a:solidFill>
                <a:highlight>
                  <a:schemeClr val="lt1"/>
                </a:highlight>
              </a:rPr>
              <a:t> </a:t>
            </a:r>
            <a:r>
              <a:rPr lang="en-US" sz="1450" dirty="0" err="1">
                <a:solidFill>
                  <a:srgbClr val="373A3C"/>
                </a:solidFill>
                <a:highlight>
                  <a:schemeClr val="lt1"/>
                </a:highlight>
              </a:rPr>
              <a:t>aynı</a:t>
            </a:r>
            <a:r>
              <a:rPr lang="en-US" sz="1450" dirty="0">
                <a:solidFill>
                  <a:srgbClr val="373A3C"/>
                </a:solidFill>
                <a:highlight>
                  <a:schemeClr val="lt1"/>
                </a:highlight>
              </a:rPr>
              <a:t> </a:t>
            </a:r>
            <a:r>
              <a:rPr lang="en-US" sz="1450" dirty="0" err="1">
                <a:solidFill>
                  <a:srgbClr val="373A3C"/>
                </a:solidFill>
                <a:highlight>
                  <a:schemeClr val="lt1"/>
                </a:highlight>
              </a:rPr>
              <a:t>özel</a:t>
            </a:r>
            <a:r>
              <a:rPr lang="en-US" sz="1450" dirty="0">
                <a:solidFill>
                  <a:srgbClr val="373A3C"/>
                </a:solidFill>
                <a:highlight>
                  <a:schemeClr val="lt1"/>
                </a:highlight>
              </a:rPr>
              <a:t> IP </a:t>
            </a:r>
            <a:r>
              <a:rPr lang="en-US" sz="1450" dirty="0" err="1">
                <a:solidFill>
                  <a:srgbClr val="373A3C"/>
                </a:solidFill>
                <a:highlight>
                  <a:schemeClr val="lt1"/>
                </a:highlight>
              </a:rPr>
              <a:t>ağını</a:t>
            </a:r>
            <a:r>
              <a:rPr lang="en-US" sz="1450" dirty="0">
                <a:solidFill>
                  <a:srgbClr val="373A3C"/>
                </a:solidFill>
                <a:highlight>
                  <a:schemeClr val="lt1"/>
                </a:highlight>
              </a:rPr>
              <a:t> (10.0.0.0/24) </a:t>
            </a:r>
            <a:r>
              <a:rPr lang="en-US" sz="1450" dirty="0" err="1">
                <a:solidFill>
                  <a:srgbClr val="373A3C"/>
                </a:solidFill>
                <a:highlight>
                  <a:schemeClr val="lt1"/>
                </a:highlight>
              </a:rPr>
              <a:t>kullandığını</a:t>
            </a:r>
            <a:r>
              <a:rPr lang="en-US" sz="1450" dirty="0">
                <a:solidFill>
                  <a:srgbClr val="373A3C"/>
                </a:solidFill>
                <a:highlight>
                  <a:schemeClr val="lt1"/>
                </a:highlight>
              </a:rPr>
              <a:t> </a:t>
            </a:r>
            <a:r>
              <a:rPr lang="en-US" sz="1450" dirty="0" err="1">
                <a:solidFill>
                  <a:srgbClr val="373A3C"/>
                </a:solidFill>
                <a:highlight>
                  <a:schemeClr val="lt1"/>
                </a:highlight>
              </a:rPr>
              <a:t>görebilirsiniz</a:t>
            </a:r>
            <a:r>
              <a:rPr lang="en-US" sz="1450" dirty="0">
                <a:solidFill>
                  <a:srgbClr val="373A3C"/>
                </a:solidFill>
                <a:highlight>
                  <a:schemeClr val="lt1"/>
                </a:highlight>
              </a:rPr>
              <a:t>. </a:t>
            </a:r>
            <a:endParaRPr lang="tr-T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en-US" sz="1450" dirty="0">
                <a:solidFill>
                  <a:srgbClr val="373A3C"/>
                </a:solidFill>
                <a:highlight>
                  <a:schemeClr val="lt1"/>
                </a:highlight>
              </a:rPr>
              <a:t>Özel IP </a:t>
            </a:r>
            <a:r>
              <a:rPr lang="en-US" sz="1450" dirty="0" err="1">
                <a:solidFill>
                  <a:srgbClr val="373A3C"/>
                </a:solidFill>
                <a:highlight>
                  <a:schemeClr val="lt1"/>
                </a:highlight>
              </a:rPr>
              <a:t>adresleri</a:t>
            </a:r>
            <a:r>
              <a:rPr lang="en-US" sz="1450" dirty="0">
                <a:solidFill>
                  <a:srgbClr val="373A3C"/>
                </a:solidFill>
                <a:highlight>
                  <a:schemeClr val="lt1"/>
                </a:highlight>
              </a:rPr>
              <a:t> </a:t>
            </a:r>
            <a:r>
              <a:rPr lang="en-US" sz="1450" dirty="0" err="1">
                <a:solidFill>
                  <a:srgbClr val="373A3C"/>
                </a:solidFill>
                <a:highlight>
                  <a:schemeClr val="lt1"/>
                </a:highlight>
              </a:rPr>
              <a:t>genel</a:t>
            </a:r>
            <a:r>
              <a:rPr lang="en-US" sz="1450" dirty="0">
                <a:solidFill>
                  <a:srgbClr val="373A3C"/>
                </a:solidFill>
                <a:highlight>
                  <a:schemeClr val="lt1"/>
                </a:highlight>
              </a:rPr>
              <a:t> </a:t>
            </a:r>
            <a:r>
              <a:rPr lang="en-US" sz="1450" dirty="0" err="1">
                <a:solidFill>
                  <a:srgbClr val="373A3C"/>
                </a:solidFill>
                <a:highlight>
                  <a:schemeClr val="lt1"/>
                </a:highlight>
              </a:rPr>
              <a:t>olarak</a:t>
            </a:r>
            <a:r>
              <a:rPr lang="en-US" sz="1450" dirty="0">
                <a:solidFill>
                  <a:srgbClr val="373A3C"/>
                </a:solidFill>
                <a:highlight>
                  <a:schemeClr val="lt1"/>
                </a:highlight>
              </a:rPr>
              <a:t> </a:t>
            </a:r>
            <a:r>
              <a:rPr lang="en-US" sz="1450" dirty="0" err="1">
                <a:solidFill>
                  <a:srgbClr val="373A3C"/>
                </a:solidFill>
                <a:highlight>
                  <a:schemeClr val="lt1"/>
                </a:highlight>
              </a:rPr>
              <a:t>benzersiz</a:t>
            </a:r>
            <a:r>
              <a:rPr lang="en-US" sz="1450" dirty="0">
                <a:solidFill>
                  <a:srgbClr val="373A3C"/>
                </a:solidFill>
                <a:highlight>
                  <a:schemeClr val="lt1"/>
                </a:highlight>
              </a:rPr>
              <a:t> </a:t>
            </a:r>
            <a:r>
              <a:rPr lang="en-US" sz="1450" dirty="0" err="1">
                <a:solidFill>
                  <a:srgbClr val="373A3C"/>
                </a:solidFill>
                <a:highlight>
                  <a:schemeClr val="lt1"/>
                </a:highlight>
              </a:rPr>
              <a:t>olmadığından</a:t>
            </a:r>
            <a:r>
              <a:rPr lang="en-US" sz="1450" dirty="0">
                <a:solidFill>
                  <a:srgbClr val="373A3C"/>
                </a:solidFill>
                <a:highlight>
                  <a:schemeClr val="lt1"/>
                </a:highlight>
              </a:rPr>
              <a:t>, her </a:t>
            </a:r>
            <a:r>
              <a:rPr lang="en-US" sz="1450" dirty="0" err="1">
                <a:solidFill>
                  <a:srgbClr val="373A3C"/>
                </a:solidFill>
                <a:highlight>
                  <a:schemeClr val="lt1"/>
                </a:highlight>
              </a:rPr>
              <a:t>iki</a:t>
            </a:r>
            <a:r>
              <a:rPr lang="en-US" sz="1450" dirty="0">
                <a:solidFill>
                  <a:srgbClr val="373A3C"/>
                </a:solidFill>
                <a:highlight>
                  <a:schemeClr val="lt1"/>
                </a:highlight>
              </a:rPr>
              <a:t> </a:t>
            </a:r>
            <a:r>
              <a:rPr lang="en-US" sz="1450" dirty="0" err="1">
                <a:solidFill>
                  <a:srgbClr val="373A3C"/>
                </a:solidFill>
                <a:highlight>
                  <a:schemeClr val="lt1"/>
                </a:highlight>
              </a:rPr>
              <a:t>kuruluş</a:t>
            </a:r>
            <a:r>
              <a:rPr lang="en-US" sz="1450" dirty="0">
                <a:solidFill>
                  <a:srgbClr val="373A3C"/>
                </a:solidFill>
                <a:highlight>
                  <a:schemeClr val="lt1"/>
                </a:highlight>
              </a:rPr>
              <a:t> da </a:t>
            </a:r>
            <a:r>
              <a:rPr lang="en-US" sz="1450" dirty="0" err="1">
                <a:solidFill>
                  <a:srgbClr val="373A3C"/>
                </a:solidFill>
                <a:highlight>
                  <a:schemeClr val="lt1"/>
                </a:highlight>
              </a:rPr>
              <a:t>aynı</a:t>
            </a:r>
            <a:r>
              <a:rPr lang="en-US" sz="1450" dirty="0">
                <a:solidFill>
                  <a:srgbClr val="373A3C"/>
                </a:solidFill>
                <a:highlight>
                  <a:schemeClr val="lt1"/>
                </a:highlight>
              </a:rPr>
              <a:t> </a:t>
            </a:r>
            <a:r>
              <a:rPr lang="en-US" sz="1450" dirty="0" err="1">
                <a:solidFill>
                  <a:srgbClr val="373A3C"/>
                </a:solidFill>
                <a:highlight>
                  <a:schemeClr val="lt1"/>
                </a:highlight>
              </a:rPr>
              <a:t>aralıktaki</a:t>
            </a:r>
            <a:r>
              <a:rPr lang="en-US" sz="1450" dirty="0">
                <a:solidFill>
                  <a:srgbClr val="373A3C"/>
                </a:solidFill>
                <a:highlight>
                  <a:schemeClr val="lt1"/>
                </a:highlight>
              </a:rPr>
              <a:t> </a:t>
            </a:r>
            <a:r>
              <a:rPr lang="en-US" sz="1450" dirty="0" err="1">
                <a:solidFill>
                  <a:srgbClr val="373A3C"/>
                </a:solidFill>
                <a:highlight>
                  <a:schemeClr val="lt1"/>
                </a:highlight>
              </a:rPr>
              <a:t>özel</a:t>
            </a:r>
            <a:r>
              <a:rPr lang="en-US" sz="1450" dirty="0">
                <a:solidFill>
                  <a:srgbClr val="373A3C"/>
                </a:solidFill>
                <a:highlight>
                  <a:schemeClr val="lt1"/>
                </a:highlight>
              </a:rPr>
              <a:t> IP </a:t>
            </a:r>
            <a:r>
              <a:rPr lang="en-US" sz="1450" dirty="0" err="1">
                <a:solidFill>
                  <a:srgbClr val="373A3C"/>
                </a:solidFill>
                <a:highlight>
                  <a:schemeClr val="lt1"/>
                </a:highlight>
              </a:rPr>
              <a:t>adreslerini</a:t>
            </a:r>
            <a:r>
              <a:rPr lang="en-US" sz="1450" dirty="0">
                <a:solidFill>
                  <a:srgbClr val="373A3C"/>
                </a:solidFill>
                <a:highlight>
                  <a:schemeClr val="lt1"/>
                </a:highlight>
              </a:rPr>
              <a:t> </a:t>
            </a:r>
            <a:r>
              <a:rPr lang="en-US" sz="1450" dirty="0" err="1">
                <a:solidFill>
                  <a:srgbClr val="373A3C"/>
                </a:solidFill>
                <a:highlight>
                  <a:schemeClr val="lt1"/>
                </a:highlight>
              </a:rPr>
              <a:t>kullanabilir</a:t>
            </a:r>
            <a:r>
              <a:rPr lang="en-US" sz="1450" dirty="0">
                <a:solidFill>
                  <a:srgbClr val="373A3C"/>
                </a:solidFill>
                <a:highlight>
                  <a:schemeClr val="lt1"/>
                </a:highlight>
              </a:rPr>
              <a:t>. </a:t>
            </a:r>
            <a:endParaRPr lang="tr-T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en-US" sz="1450" dirty="0" err="1">
                <a:solidFill>
                  <a:srgbClr val="373A3C"/>
                </a:solidFill>
                <a:highlight>
                  <a:schemeClr val="lt1"/>
                </a:highlight>
              </a:rPr>
              <a:t>Kuruluşlar</a:t>
            </a:r>
            <a:r>
              <a:rPr lang="en-US" sz="1450" dirty="0">
                <a:solidFill>
                  <a:srgbClr val="373A3C"/>
                </a:solidFill>
                <a:highlight>
                  <a:schemeClr val="lt1"/>
                </a:highlight>
              </a:rPr>
              <a:t>, </a:t>
            </a:r>
            <a:r>
              <a:rPr lang="en-US" sz="1450" dirty="0" err="1">
                <a:solidFill>
                  <a:srgbClr val="373A3C"/>
                </a:solidFill>
                <a:highlight>
                  <a:schemeClr val="lt1"/>
                </a:highlight>
              </a:rPr>
              <a:t>İnternet'e</a:t>
            </a:r>
            <a:r>
              <a:rPr lang="en-US" sz="1450" dirty="0">
                <a:solidFill>
                  <a:srgbClr val="373A3C"/>
                </a:solidFill>
                <a:highlight>
                  <a:schemeClr val="lt1"/>
                </a:highlight>
              </a:rPr>
              <a:t> </a:t>
            </a:r>
            <a:r>
              <a:rPr lang="en-US" sz="1450" dirty="0" err="1">
                <a:solidFill>
                  <a:srgbClr val="373A3C"/>
                </a:solidFill>
                <a:highlight>
                  <a:schemeClr val="lt1"/>
                </a:highlight>
              </a:rPr>
              <a:t>erişmek</a:t>
            </a:r>
            <a:r>
              <a:rPr lang="en-US" sz="1450" dirty="0">
                <a:solidFill>
                  <a:srgbClr val="373A3C"/>
                </a:solidFill>
                <a:highlight>
                  <a:schemeClr val="lt1"/>
                </a:highlight>
              </a:rPr>
              <a:t> </a:t>
            </a:r>
            <a:r>
              <a:rPr lang="en-US" sz="1450" dirty="0" err="1">
                <a:solidFill>
                  <a:srgbClr val="373A3C"/>
                </a:solidFill>
                <a:highlight>
                  <a:schemeClr val="lt1"/>
                </a:highlight>
              </a:rPr>
              <a:t>için</a:t>
            </a:r>
            <a:r>
              <a:rPr lang="en-US" sz="1450" dirty="0">
                <a:solidFill>
                  <a:srgbClr val="373A3C"/>
                </a:solidFill>
                <a:highlight>
                  <a:schemeClr val="lt1"/>
                </a:highlight>
              </a:rPr>
              <a:t> </a:t>
            </a:r>
            <a:r>
              <a:rPr lang="en-US" sz="1450" dirty="0" err="1">
                <a:solidFill>
                  <a:srgbClr val="373A3C"/>
                </a:solidFill>
                <a:highlight>
                  <a:schemeClr val="lt1"/>
                </a:highlight>
              </a:rPr>
              <a:t>sonraki</a:t>
            </a:r>
            <a:r>
              <a:rPr lang="en-US" sz="1450" dirty="0">
                <a:solidFill>
                  <a:srgbClr val="373A3C"/>
                </a:solidFill>
                <a:highlight>
                  <a:schemeClr val="lt1"/>
                </a:highlight>
              </a:rPr>
              <a:t> </a:t>
            </a:r>
            <a:r>
              <a:rPr lang="en-US" sz="1450" dirty="0" err="1">
                <a:solidFill>
                  <a:srgbClr val="373A3C"/>
                </a:solidFill>
                <a:highlight>
                  <a:schemeClr val="lt1"/>
                </a:highlight>
              </a:rPr>
              <a:t>derslerde</a:t>
            </a:r>
            <a:r>
              <a:rPr lang="en-US" sz="1450" dirty="0">
                <a:solidFill>
                  <a:srgbClr val="373A3C"/>
                </a:solidFill>
                <a:highlight>
                  <a:schemeClr val="lt1"/>
                </a:highlight>
              </a:rPr>
              <a:t> </a:t>
            </a:r>
            <a:r>
              <a:rPr lang="en-US" sz="1450" dirty="0" err="1">
                <a:solidFill>
                  <a:srgbClr val="373A3C"/>
                </a:solidFill>
                <a:highlight>
                  <a:schemeClr val="lt1"/>
                </a:highlight>
              </a:rPr>
              <a:t>anlatacağımız</a:t>
            </a:r>
            <a:r>
              <a:rPr lang="en-US" sz="1450" dirty="0">
                <a:solidFill>
                  <a:srgbClr val="373A3C"/>
                </a:solidFill>
                <a:highlight>
                  <a:schemeClr val="lt1"/>
                </a:highlight>
              </a:rPr>
              <a:t> </a:t>
            </a:r>
            <a:r>
              <a:rPr lang="en-US" sz="1450" dirty="0" err="1">
                <a:solidFill>
                  <a:srgbClr val="373A3C"/>
                </a:solidFill>
                <a:highlight>
                  <a:schemeClr val="lt1"/>
                </a:highlight>
              </a:rPr>
              <a:t>Ağ</a:t>
            </a:r>
            <a:r>
              <a:rPr lang="en-US" sz="1450" dirty="0">
                <a:solidFill>
                  <a:srgbClr val="373A3C"/>
                </a:solidFill>
                <a:highlight>
                  <a:schemeClr val="lt1"/>
                </a:highlight>
              </a:rPr>
              <a:t> </a:t>
            </a:r>
            <a:r>
              <a:rPr lang="en-US" sz="1450" dirty="0" err="1">
                <a:solidFill>
                  <a:srgbClr val="373A3C"/>
                </a:solidFill>
                <a:highlight>
                  <a:schemeClr val="lt1"/>
                </a:highlight>
              </a:rPr>
              <a:t>Adresi</a:t>
            </a:r>
            <a:r>
              <a:rPr lang="en-US" sz="1450" dirty="0">
                <a:solidFill>
                  <a:srgbClr val="373A3C"/>
                </a:solidFill>
                <a:highlight>
                  <a:schemeClr val="lt1"/>
                </a:highlight>
              </a:rPr>
              <a:t> </a:t>
            </a:r>
            <a:r>
              <a:rPr lang="en-US" sz="1450" dirty="0" err="1">
                <a:solidFill>
                  <a:srgbClr val="373A3C"/>
                </a:solidFill>
                <a:highlight>
                  <a:schemeClr val="lt1"/>
                </a:highlight>
              </a:rPr>
              <a:t>Çevirisi</a:t>
            </a:r>
            <a:r>
              <a:rPr lang="en-US" sz="1450" dirty="0">
                <a:solidFill>
                  <a:srgbClr val="373A3C"/>
                </a:solidFill>
                <a:highlight>
                  <a:schemeClr val="lt1"/>
                </a:highlight>
              </a:rPr>
              <a:t> (NAT) </a:t>
            </a:r>
            <a:r>
              <a:rPr lang="en-US" sz="1450" dirty="0" err="1">
                <a:solidFill>
                  <a:srgbClr val="373A3C"/>
                </a:solidFill>
                <a:highlight>
                  <a:schemeClr val="lt1"/>
                </a:highlight>
              </a:rPr>
              <a:t>adlı</a:t>
            </a:r>
            <a:r>
              <a:rPr lang="en-US" sz="1450" dirty="0">
                <a:solidFill>
                  <a:srgbClr val="373A3C"/>
                </a:solidFill>
                <a:highlight>
                  <a:schemeClr val="lt1"/>
                </a:highlight>
              </a:rPr>
              <a:t> </a:t>
            </a:r>
            <a:r>
              <a:rPr lang="en-US" sz="1450" dirty="0" err="1">
                <a:solidFill>
                  <a:srgbClr val="373A3C"/>
                </a:solidFill>
                <a:highlight>
                  <a:schemeClr val="lt1"/>
                </a:highlight>
              </a:rPr>
              <a:t>bir</a:t>
            </a:r>
            <a:r>
              <a:rPr lang="en-US" sz="1450" dirty="0">
                <a:solidFill>
                  <a:srgbClr val="373A3C"/>
                </a:solidFill>
                <a:highlight>
                  <a:schemeClr val="lt1"/>
                </a:highlight>
              </a:rPr>
              <a:t> </a:t>
            </a:r>
            <a:r>
              <a:rPr lang="en-US" sz="1450" dirty="0" err="1">
                <a:solidFill>
                  <a:srgbClr val="373A3C"/>
                </a:solidFill>
                <a:highlight>
                  <a:schemeClr val="lt1"/>
                </a:highlight>
              </a:rPr>
              <a:t>teknolojiyi</a:t>
            </a:r>
            <a:r>
              <a:rPr lang="en-US" sz="1450" dirty="0">
                <a:solidFill>
                  <a:srgbClr val="373A3C"/>
                </a:solidFill>
                <a:highlight>
                  <a:schemeClr val="lt1"/>
                </a:highlight>
              </a:rPr>
              <a:t> </a:t>
            </a:r>
            <a:r>
              <a:rPr lang="en-US" sz="1450" dirty="0" err="1">
                <a:solidFill>
                  <a:srgbClr val="373A3C"/>
                </a:solidFill>
                <a:highlight>
                  <a:schemeClr val="lt1"/>
                </a:highlight>
              </a:rPr>
              <a:t>kullanabilir</a:t>
            </a:r>
            <a:r>
              <a:rPr lang="en-US" sz="1450" dirty="0">
                <a:solidFill>
                  <a:srgbClr val="373A3C"/>
                </a:solidFill>
                <a:highlight>
                  <a:schemeClr val="lt1"/>
                </a:highlight>
              </a:rPr>
              <a:t>.</a:t>
            </a:r>
            <a:endParaRPr lang="tr-T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lang="tr-T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concept</a:t>
            </a:r>
            <a:r>
              <a:rPr lang="tr-TR" sz="1450" dirty="0">
                <a:solidFill>
                  <a:srgbClr val="373A3C"/>
                </a:solidFill>
                <a:highlight>
                  <a:schemeClr val="lt1"/>
                </a:highlight>
              </a:rPr>
              <a:t> of </a:t>
            </a:r>
            <a:r>
              <a:rPr lang="tr-TR" sz="1450" dirty="0" err="1">
                <a:solidFill>
                  <a:srgbClr val="373A3C"/>
                </a:solidFill>
                <a:highlight>
                  <a:schemeClr val="lt1"/>
                </a:highlight>
              </a:rPr>
              <a:t>private</a:t>
            </a:r>
            <a:r>
              <a:rPr lang="tr-TR" sz="1450" dirty="0">
                <a:solidFill>
                  <a:srgbClr val="373A3C"/>
                </a:solidFill>
                <a:highlight>
                  <a:schemeClr val="lt1"/>
                </a:highlight>
              </a:rPr>
              <a:t> IP </a:t>
            </a:r>
            <a:r>
              <a:rPr lang="tr-TR" sz="1450" dirty="0" err="1">
                <a:solidFill>
                  <a:srgbClr val="373A3C"/>
                </a:solidFill>
                <a:highlight>
                  <a:schemeClr val="lt1"/>
                </a:highlight>
              </a:rPr>
              <a:t>addressing</a:t>
            </a:r>
            <a:r>
              <a:rPr lang="tr-TR" sz="1450" dirty="0">
                <a:solidFill>
                  <a:srgbClr val="373A3C"/>
                </a:solidFill>
                <a:highlight>
                  <a:schemeClr val="lt1"/>
                </a:highlight>
              </a:rPr>
              <a:t> </a:t>
            </a:r>
            <a:r>
              <a:rPr lang="tr-TR" sz="1450" dirty="0" err="1">
                <a:solidFill>
                  <a:srgbClr val="373A3C"/>
                </a:solidFill>
                <a:highlight>
                  <a:schemeClr val="lt1"/>
                </a:highlight>
              </a:rPr>
              <a:t>was</a:t>
            </a:r>
            <a:r>
              <a:rPr lang="tr-TR" sz="1450" dirty="0">
                <a:solidFill>
                  <a:srgbClr val="373A3C"/>
                </a:solidFill>
                <a:highlight>
                  <a:schemeClr val="lt1"/>
                </a:highlight>
              </a:rPr>
              <a:t> </a:t>
            </a:r>
            <a:r>
              <a:rPr lang="tr-TR" sz="1450" dirty="0" err="1">
                <a:solidFill>
                  <a:srgbClr val="373A3C"/>
                </a:solidFill>
                <a:highlight>
                  <a:schemeClr val="lt1"/>
                </a:highlight>
              </a:rPr>
              <a:t>developed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exhaustion</a:t>
            </a:r>
            <a:r>
              <a:rPr lang="tr-TR" sz="1450" dirty="0">
                <a:solidFill>
                  <a:srgbClr val="373A3C"/>
                </a:solidFill>
                <a:highlight>
                  <a:schemeClr val="lt1"/>
                </a:highlight>
              </a:rPr>
              <a:t> problem.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private</a:t>
            </a:r>
            <a:r>
              <a:rPr lang="tr-TR" sz="1450" dirty="0">
                <a:solidFill>
                  <a:srgbClr val="373A3C"/>
                </a:solidFill>
                <a:highlight>
                  <a:schemeClr val="lt1"/>
                </a:highlight>
              </a:rPr>
              <a:t> IP </a:t>
            </a:r>
            <a:r>
              <a:rPr lang="tr-TR" sz="1450" dirty="0" err="1">
                <a:solidFill>
                  <a:srgbClr val="373A3C"/>
                </a:solidFill>
                <a:highlight>
                  <a:schemeClr val="lt1"/>
                </a:highlight>
              </a:rPr>
              <a:t>addresses</a:t>
            </a:r>
            <a:r>
              <a:rPr lang="tr-TR" sz="1450" dirty="0">
                <a:solidFill>
                  <a:srgbClr val="373A3C"/>
                </a:solidFill>
                <a:highlight>
                  <a:schemeClr val="lt1"/>
                </a:highlight>
              </a:rPr>
              <a:t> can be </a:t>
            </a:r>
            <a:r>
              <a:rPr lang="tr-TR" sz="1450" dirty="0" err="1">
                <a:solidFill>
                  <a:srgbClr val="373A3C"/>
                </a:solidFill>
                <a:highlight>
                  <a:schemeClr val="lt1"/>
                </a:highlight>
              </a:rPr>
              <a:t>used</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private</a:t>
            </a:r>
            <a:r>
              <a:rPr lang="tr-TR" sz="1450" dirty="0">
                <a:solidFill>
                  <a:srgbClr val="373A3C"/>
                </a:solidFill>
                <a:highlight>
                  <a:schemeClr val="lt1"/>
                </a:highlight>
              </a:rPr>
              <a:t> network of </a:t>
            </a:r>
            <a:r>
              <a:rPr lang="tr-TR" sz="1450" dirty="0" err="1">
                <a:solidFill>
                  <a:srgbClr val="373A3C"/>
                </a:solidFill>
                <a:highlight>
                  <a:schemeClr val="lt1"/>
                </a:highlight>
              </a:rPr>
              <a:t>any</a:t>
            </a:r>
            <a:r>
              <a:rPr lang="tr-TR" sz="1450" dirty="0">
                <a:solidFill>
                  <a:srgbClr val="373A3C"/>
                </a:solidFill>
                <a:highlight>
                  <a:schemeClr val="lt1"/>
                </a:highlight>
              </a:rPr>
              <a:t> </a:t>
            </a:r>
            <a:r>
              <a:rPr lang="tr-TR" sz="1450" dirty="0" err="1">
                <a:solidFill>
                  <a:srgbClr val="373A3C"/>
                </a:solidFill>
                <a:highlight>
                  <a:schemeClr val="lt1"/>
                </a:highlight>
              </a:rPr>
              <a:t>organization</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world</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not </a:t>
            </a:r>
            <a:r>
              <a:rPr lang="tr-TR" sz="1450" dirty="0" err="1">
                <a:solidFill>
                  <a:srgbClr val="373A3C"/>
                </a:solidFill>
                <a:highlight>
                  <a:schemeClr val="lt1"/>
                </a:highlight>
              </a:rPr>
              <a:t>globally</a:t>
            </a:r>
            <a:r>
              <a:rPr lang="tr-TR" sz="1450" dirty="0">
                <a:solidFill>
                  <a:srgbClr val="373A3C"/>
                </a:solidFill>
                <a:highlight>
                  <a:schemeClr val="lt1"/>
                </a:highlight>
              </a:rPr>
              <a:t> </a:t>
            </a:r>
            <a:r>
              <a:rPr lang="tr-TR" sz="1450" dirty="0" err="1">
                <a:solidFill>
                  <a:srgbClr val="373A3C"/>
                </a:solidFill>
                <a:highlight>
                  <a:schemeClr val="lt1"/>
                </a:highlight>
              </a:rPr>
              <a:t>unique</a:t>
            </a:r>
            <a:r>
              <a:rPr lang="tr-TR" sz="1450" dirty="0">
                <a:solidFill>
                  <a:srgbClr val="373A3C"/>
                </a:solidFill>
                <a:highlight>
                  <a:schemeClr val="lt1"/>
                </a:highlight>
              </a:rPr>
              <a:t>. Internet </a:t>
            </a:r>
            <a:r>
              <a:rPr lang="tr-TR" sz="1450" dirty="0" err="1">
                <a:solidFill>
                  <a:srgbClr val="373A3C"/>
                </a:solidFill>
                <a:highlight>
                  <a:schemeClr val="lt1"/>
                </a:highlight>
              </a:rPr>
              <a:t>routers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configured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discard</a:t>
            </a:r>
            <a:r>
              <a:rPr lang="tr-TR" sz="1450" dirty="0">
                <a:solidFill>
                  <a:srgbClr val="373A3C"/>
                </a:solidFill>
                <a:highlight>
                  <a:schemeClr val="lt1"/>
                </a:highlight>
              </a:rPr>
              <a:t> </a:t>
            </a:r>
            <a:r>
              <a:rPr lang="tr-TR" sz="1450" dirty="0" err="1">
                <a:solidFill>
                  <a:srgbClr val="373A3C"/>
                </a:solidFill>
                <a:highlight>
                  <a:schemeClr val="lt1"/>
                </a:highlight>
              </a:rPr>
              <a:t>any</a:t>
            </a:r>
            <a:r>
              <a:rPr lang="tr-TR" sz="1450" dirty="0">
                <a:solidFill>
                  <a:srgbClr val="373A3C"/>
                </a:solidFill>
                <a:highlight>
                  <a:schemeClr val="lt1"/>
                </a:highlight>
              </a:rPr>
              <a:t>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coming</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private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ranges</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not </a:t>
            </a:r>
            <a:r>
              <a:rPr lang="tr-TR" sz="1450" dirty="0" err="1">
                <a:solidFill>
                  <a:srgbClr val="373A3C"/>
                </a:solidFill>
                <a:highlight>
                  <a:schemeClr val="lt1"/>
                </a:highlight>
              </a:rPr>
              <a:t>routable</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Internet.</a:t>
            </a: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dirty="0" err="1">
                <a:solidFill>
                  <a:srgbClr val="373A3C"/>
                </a:solidFill>
                <a:highlight>
                  <a:schemeClr val="lt1"/>
                </a:highlight>
              </a:rPr>
              <a:t>Consider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following</a:t>
            </a:r>
            <a:r>
              <a:rPr lang="tr-TR" sz="1450" dirty="0">
                <a:solidFill>
                  <a:srgbClr val="373A3C"/>
                </a:solidFill>
                <a:highlight>
                  <a:schemeClr val="lt1"/>
                </a:highlight>
              </a:rPr>
              <a:t> network:</a:t>
            </a: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picture</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can </a:t>
            </a:r>
            <a:r>
              <a:rPr lang="tr-TR" sz="1450" dirty="0" err="1">
                <a:solidFill>
                  <a:srgbClr val="373A3C"/>
                </a:solidFill>
                <a:highlight>
                  <a:schemeClr val="lt1"/>
                </a:highlight>
              </a:rPr>
              <a:t>see</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two </a:t>
            </a:r>
            <a:r>
              <a:rPr lang="tr-TR" sz="1450" dirty="0" err="1">
                <a:solidFill>
                  <a:srgbClr val="373A3C"/>
                </a:solidFill>
                <a:highlight>
                  <a:schemeClr val="lt1"/>
                </a:highlight>
              </a:rPr>
              <a:t>organizations</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a:t>
            </a:r>
            <a:r>
              <a:rPr lang="tr-TR" sz="1450" dirty="0" err="1">
                <a:solidFill>
                  <a:srgbClr val="373A3C"/>
                </a:solidFill>
                <a:highlight>
                  <a:schemeClr val="lt1"/>
                </a:highlight>
              </a:rPr>
              <a:t>private</a:t>
            </a:r>
            <a:r>
              <a:rPr lang="tr-TR" sz="1450" dirty="0">
                <a:solidFill>
                  <a:srgbClr val="373A3C"/>
                </a:solidFill>
                <a:highlight>
                  <a:schemeClr val="lt1"/>
                </a:highlight>
              </a:rPr>
              <a:t> IP network (10.0.0.0/24) inside </a:t>
            </a:r>
            <a:r>
              <a:rPr lang="tr-TR" sz="1450" dirty="0" err="1">
                <a:solidFill>
                  <a:srgbClr val="373A3C"/>
                </a:solidFill>
                <a:highlight>
                  <a:schemeClr val="lt1"/>
                </a:highlight>
              </a:rPr>
              <a:t>their</a:t>
            </a:r>
            <a:r>
              <a:rPr lang="tr-TR" sz="1450" dirty="0">
                <a:solidFill>
                  <a:srgbClr val="373A3C"/>
                </a:solidFill>
                <a:highlight>
                  <a:schemeClr val="lt1"/>
                </a:highlight>
              </a:rPr>
              <a:t> </a:t>
            </a:r>
            <a:r>
              <a:rPr lang="tr-TR" sz="1450" dirty="0" err="1">
                <a:solidFill>
                  <a:srgbClr val="373A3C"/>
                </a:solidFill>
                <a:highlight>
                  <a:schemeClr val="lt1"/>
                </a:highlight>
              </a:rPr>
              <a:t>respective</a:t>
            </a:r>
            <a:r>
              <a:rPr lang="tr-TR" sz="1450" dirty="0">
                <a:solidFill>
                  <a:srgbClr val="373A3C"/>
                </a:solidFill>
                <a:highlight>
                  <a:schemeClr val="lt1"/>
                </a:highlight>
              </a:rPr>
              <a:t> </a:t>
            </a:r>
            <a:r>
              <a:rPr lang="tr-TR" sz="1450" dirty="0" err="1">
                <a:solidFill>
                  <a:srgbClr val="373A3C"/>
                </a:solidFill>
                <a:highlight>
                  <a:schemeClr val="lt1"/>
                </a:highlight>
              </a:rPr>
              <a:t>internal</a:t>
            </a:r>
            <a:r>
              <a:rPr lang="tr-TR" sz="1450" dirty="0">
                <a:solidFill>
                  <a:srgbClr val="373A3C"/>
                </a:solidFill>
                <a:highlight>
                  <a:schemeClr val="lt1"/>
                </a:highlight>
              </a:rPr>
              <a:t>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Because</a:t>
            </a:r>
            <a:r>
              <a:rPr lang="tr-TR" sz="1450" dirty="0">
                <a:solidFill>
                  <a:srgbClr val="373A3C"/>
                </a:solidFill>
                <a:highlight>
                  <a:schemeClr val="lt1"/>
                </a:highlight>
              </a:rPr>
              <a:t> </a:t>
            </a:r>
            <a:r>
              <a:rPr lang="tr-TR" sz="1450" dirty="0" err="1">
                <a:solidFill>
                  <a:srgbClr val="373A3C"/>
                </a:solidFill>
                <a:highlight>
                  <a:schemeClr val="lt1"/>
                </a:highlight>
              </a:rPr>
              <a:t>private</a:t>
            </a:r>
            <a:r>
              <a:rPr lang="tr-TR" sz="1450" dirty="0">
                <a:solidFill>
                  <a:srgbClr val="373A3C"/>
                </a:solidFill>
                <a:highlight>
                  <a:schemeClr val="lt1"/>
                </a:highlight>
              </a:rPr>
              <a:t>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not </a:t>
            </a:r>
            <a:r>
              <a:rPr lang="tr-TR" sz="1450" dirty="0" err="1">
                <a:solidFill>
                  <a:srgbClr val="373A3C"/>
                </a:solidFill>
                <a:highlight>
                  <a:schemeClr val="lt1"/>
                </a:highlight>
              </a:rPr>
              <a:t>globally</a:t>
            </a:r>
            <a:r>
              <a:rPr lang="tr-TR" sz="1450" dirty="0">
                <a:solidFill>
                  <a:srgbClr val="373A3C"/>
                </a:solidFill>
                <a:highlight>
                  <a:schemeClr val="lt1"/>
                </a:highlight>
              </a:rPr>
              <a:t> </a:t>
            </a:r>
            <a:r>
              <a:rPr lang="tr-TR" sz="1450" dirty="0" err="1">
                <a:solidFill>
                  <a:srgbClr val="373A3C"/>
                </a:solidFill>
                <a:highlight>
                  <a:schemeClr val="lt1"/>
                </a:highlight>
              </a:rPr>
              <a:t>unique</a:t>
            </a:r>
            <a:r>
              <a:rPr lang="tr-TR" sz="1450" dirty="0">
                <a:solidFill>
                  <a:srgbClr val="373A3C"/>
                </a:solidFill>
                <a:highlight>
                  <a:schemeClr val="lt1"/>
                </a:highlight>
              </a:rPr>
              <a:t>, </a:t>
            </a:r>
            <a:r>
              <a:rPr lang="tr-TR" sz="1450" dirty="0" err="1">
                <a:solidFill>
                  <a:srgbClr val="373A3C"/>
                </a:solidFill>
                <a:highlight>
                  <a:schemeClr val="lt1"/>
                </a:highlight>
              </a:rPr>
              <a:t>both</a:t>
            </a:r>
            <a:r>
              <a:rPr lang="tr-TR" sz="1450" dirty="0">
                <a:solidFill>
                  <a:srgbClr val="373A3C"/>
                </a:solidFill>
                <a:highlight>
                  <a:schemeClr val="lt1"/>
                </a:highlight>
              </a:rPr>
              <a:t> </a:t>
            </a:r>
            <a:r>
              <a:rPr lang="tr-TR" sz="1450" dirty="0" err="1">
                <a:solidFill>
                  <a:srgbClr val="373A3C"/>
                </a:solidFill>
                <a:highlight>
                  <a:schemeClr val="lt1"/>
                </a:highlight>
              </a:rPr>
              <a:t>organizations</a:t>
            </a:r>
            <a:r>
              <a:rPr lang="tr-TR" sz="1450" dirty="0">
                <a:solidFill>
                  <a:srgbClr val="373A3C"/>
                </a:solidFill>
                <a:highlight>
                  <a:schemeClr val="lt1"/>
                </a:highlight>
              </a:rPr>
              <a:t> can </a:t>
            </a:r>
            <a:r>
              <a:rPr lang="tr-TR" sz="1450" dirty="0" err="1">
                <a:solidFill>
                  <a:srgbClr val="373A3C"/>
                </a:solidFill>
                <a:highlight>
                  <a:schemeClr val="lt1"/>
                </a:highlight>
              </a:rPr>
              <a:t>use</a:t>
            </a:r>
            <a:r>
              <a:rPr lang="tr-TR" sz="1450" dirty="0">
                <a:solidFill>
                  <a:srgbClr val="373A3C"/>
                </a:solidFill>
                <a:highlight>
                  <a:schemeClr val="lt1"/>
                </a:highlight>
              </a:rPr>
              <a:t> </a:t>
            </a:r>
            <a:r>
              <a:rPr lang="tr-TR" sz="1450" dirty="0" err="1">
                <a:solidFill>
                  <a:srgbClr val="373A3C"/>
                </a:solidFill>
                <a:highlight>
                  <a:schemeClr val="lt1"/>
                </a:highlight>
              </a:rPr>
              <a:t>private</a:t>
            </a:r>
            <a:r>
              <a:rPr lang="tr-TR" sz="1450" dirty="0">
                <a:solidFill>
                  <a:srgbClr val="373A3C"/>
                </a:solidFill>
                <a:highlight>
                  <a:schemeClr val="lt1"/>
                </a:highlight>
              </a:rPr>
              <a:t>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a:t>
            </a:r>
            <a:r>
              <a:rPr lang="tr-TR" sz="1450" dirty="0" err="1">
                <a:solidFill>
                  <a:srgbClr val="373A3C"/>
                </a:solidFill>
                <a:highlight>
                  <a:schemeClr val="lt1"/>
                </a:highlight>
              </a:rPr>
              <a:t>range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access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organizations</a:t>
            </a:r>
            <a:r>
              <a:rPr lang="tr-TR" sz="1450" dirty="0">
                <a:solidFill>
                  <a:srgbClr val="373A3C"/>
                </a:solidFill>
                <a:highlight>
                  <a:schemeClr val="lt1"/>
                </a:highlight>
              </a:rPr>
              <a:t> can </a:t>
            </a:r>
            <a:r>
              <a:rPr lang="tr-TR" sz="1450" dirty="0" err="1">
                <a:solidFill>
                  <a:srgbClr val="373A3C"/>
                </a:solidFill>
                <a:highlight>
                  <a:schemeClr val="lt1"/>
                </a:highlight>
              </a:rPr>
              <a:t>use</a:t>
            </a:r>
            <a:r>
              <a:rPr lang="tr-TR" sz="1450" dirty="0">
                <a:solidFill>
                  <a:srgbClr val="373A3C"/>
                </a:solidFill>
                <a:highlight>
                  <a:schemeClr val="lt1"/>
                </a:highlight>
              </a:rPr>
              <a:t> a </a:t>
            </a:r>
            <a:r>
              <a:rPr lang="tr-TR" sz="1450" dirty="0" err="1">
                <a:solidFill>
                  <a:srgbClr val="373A3C"/>
                </a:solidFill>
                <a:highlight>
                  <a:schemeClr val="lt1"/>
                </a:highlight>
              </a:rPr>
              <a:t>technology</a:t>
            </a:r>
            <a:r>
              <a:rPr lang="tr-TR" sz="1450" dirty="0">
                <a:solidFill>
                  <a:srgbClr val="373A3C"/>
                </a:solidFill>
                <a:highlight>
                  <a:schemeClr val="lt1"/>
                </a:highlight>
              </a:rPr>
              <a:t> </a:t>
            </a:r>
            <a:r>
              <a:rPr lang="tr-TR" sz="1450" dirty="0" err="1">
                <a:solidFill>
                  <a:srgbClr val="373A3C"/>
                </a:solidFill>
                <a:highlight>
                  <a:schemeClr val="lt1"/>
                </a:highlight>
              </a:rPr>
              <a:t>called</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Translation</a:t>
            </a:r>
            <a:r>
              <a:rPr lang="tr-TR" sz="1450" dirty="0">
                <a:solidFill>
                  <a:srgbClr val="373A3C"/>
                </a:solidFill>
                <a:highlight>
                  <a:schemeClr val="lt1"/>
                </a:highlight>
              </a:rPr>
              <a:t> (NAT),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a:t>
            </a:r>
            <a:r>
              <a:rPr lang="tr-TR" sz="1450" dirty="0" err="1">
                <a:solidFill>
                  <a:srgbClr val="373A3C"/>
                </a:solidFill>
                <a:highlight>
                  <a:schemeClr val="lt1"/>
                </a:highlight>
              </a:rPr>
              <a:t>describe</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later</a:t>
            </a:r>
            <a:r>
              <a:rPr lang="tr-TR" sz="1450" dirty="0">
                <a:solidFill>
                  <a:srgbClr val="373A3C"/>
                </a:solidFill>
                <a:highlight>
                  <a:schemeClr val="lt1"/>
                </a:highlight>
              </a:rPr>
              <a:t> </a:t>
            </a:r>
            <a:r>
              <a:rPr lang="tr-TR" sz="1450" dirty="0" err="1">
                <a:solidFill>
                  <a:srgbClr val="373A3C"/>
                </a:solidFill>
                <a:highlight>
                  <a:schemeClr val="lt1"/>
                </a:highlight>
              </a:rPr>
              <a:t>lessons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ddd42f2a4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ddd42f2a40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88900" lvl="0" indent="0" algn="l" rtl="0">
              <a:spcBef>
                <a:spcPts val="0"/>
              </a:spcBef>
              <a:spcAft>
                <a:spcPts val="0"/>
              </a:spcAft>
              <a:buSzPts val="2200"/>
              <a:buFont typeface="Raleway"/>
              <a:buNone/>
            </a:pPr>
            <a:r>
              <a:rPr lang="tr-TR" sz="1600" dirty="0">
                <a:latin typeface="Raleway"/>
                <a:ea typeface="Raleway"/>
                <a:cs typeface="Raleway"/>
                <a:sym typeface="Raleway"/>
              </a:rPr>
              <a:t>NAT, yerel ana bilgisayarlara İnternet erişimi sağlamak için bir veya daha fazla yerel IP adresinin bir veya daha fazla genel IP adresine çevrildiği ve bunun tersi bir </a:t>
            </a:r>
            <a:r>
              <a:rPr lang="tr-TR" sz="1600" dirty="0" err="1">
                <a:latin typeface="Raleway"/>
                <a:ea typeface="Raleway"/>
                <a:cs typeface="Raleway"/>
                <a:sym typeface="Raleway"/>
              </a:rPr>
              <a:t>işlemdir.NAT</a:t>
            </a:r>
            <a:r>
              <a:rPr lang="tr-TR" sz="1600" dirty="0">
                <a:latin typeface="Raleway"/>
                <a:ea typeface="Raleway"/>
                <a:cs typeface="Raleway"/>
                <a:sym typeface="Raleway"/>
              </a:rPr>
              <a:t>, birden fazla cihazın tek bir genel adres aracılığıyla İnternet'e erişmesine izin </a:t>
            </a:r>
            <a:r>
              <a:rPr lang="tr-TR" sz="1600" dirty="0" err="1">
                <a:latin typeface="Raleway"/>
                <a:ea typeface="Raleway"/>
                <a:cs typeface="Raleway"/>
                <a:sym typeface="Raleway"/>
              </a:rPr>
              <a:t>verirİnternete</a:t>
            </a:r>
            <a:r>
              <a:rPr lang="tr-TR" sz="1600" dirty="0">
                <a:latin typeface="Raleway"/>
                <a:ea typeface="Raleway"/>
                <a:cs typeface="Raleway"/>
                <a:sym typeface="Raleway"/>
              </a:rPr>
              <a:t> erişmek için bir genel IP adresi gereklidir, ancak özel ağımızda özel bir IP adresi kullanabiliriz. NAT fikri, birden fazla cihazın tek bir genel adres aracılığıyla İnternet'e erişmesine izin vermektir. Bunu başarmak için, özel IP adresinin genel bir IP adresine çevrilmesi gerekir. Ağ Adresi Çevirisi (NAT), yerel ana bilgisayarlara İnternet erişimi sağlamak için bir veya daha fazla yerel IP adresinin bir veya daha fazla Global IP adresine çevrildiği ve tersinin yapıldığı bir süreçtir. Ayrıca, port numaralarının çevirisini yapar, yani hedefe yönlendirilecek paketteki ana bilgisayarın port numarasını başka bir port numarası ile maskeler. Daha sonra NAT tablosunda karşılık gelen IP adresi ve port numarası girişlerini yapar. NAT genellikle yönlendirici veya güvenlik duvarı üzerinde çalışır.</a:t>
            </a:r>
          </a:p>
          <a:p>
            <a:pPr marL="88900" lvl="0" indent="0" algn="l" rtl="0">
              <a:spcBef>
                <a:spcPts val="0"/>
              </a:spcBef>
              <a:spcAft>
                <a:spcPts val="0"/>
              </a:spcAft>
              <a:buSzPts val="2200"/>
              <a:buFont typeface="Raleway"/>
              <a:buNone/>
            </a:pPr>
            <a:endParaRPr lang="tr-TR" sz="16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en-US" sz="1600" dirty="0">
                <a:latin typeface="Raleway"/>
                <a:ea typeface="Raleway"/>
                <a:cs typeface="Raleway"/>
                <a:sym typeface="Raleway"/>
              </a:rPr>
              <a:t>NAT is a process in which one or more local IP addresses are translated into one or more global IP address and vice versa to provide Internet access to the local hosts</a:t>
            </a:r>
          </a:p>
          <a:p>
            <a:pPr marL="457200" lvl="0" indent="-368300" algn="l" rtl="0">
              <a:spcBef>
                <a:spcPts val="0"/>
              </a:spcBef>
              <a:spcAft>
                <a:spcPts val="0"/>
              </a:spcAft>
              <a:buSzPts val="2200"/>
              <a:buFont typeface="Raleway"/>
              <a:buChar char="●"/>
            </a:pPr>
            <a:r>
              <a:rPr lang="en-US" sz="1600" dirty="0">
                <a:latin typeface="Raleway"/>
                <a:ea typeface="Raleway"/>
                <a:cs typeface="Raleway"/>
                <a:sym typeface="Raleway"/>
              </a:rPr>
              <a:t>NAT allows multiple devices to access the Internet through a single public address</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access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public</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needed</a:t>
            </a:r>
            <a:r>
              <a:rPr lang="tr-TR" sz="1450" dirty="0">
                <a:solidFill>
                  <a:srgbClr val="373A3C"/>
                </a:solidFill>
                <a:highlight>
                  <a:schemeClr val="lt1"/>
                </a:highlight>
              </a:rPr>
              <a:t>, but </a:t>
            </a:r>
            <a:r>
              <a:rPr lang="tr-TR" sz="1450" dirty="0" err="1">
                <a:solidFill>
                  <a:srgbClr val="373A3C"/>
                </a:solidFill>
                <a:highlight>
                  <a:schemeClr val="lt1"/>
                </a:highlight>
              </a:rPr>
              <a:t>we</a:t>
            </a:r>
            <a:r>
              <a:rPr lang="tr-TR" sz="1450" dirty="0">
                <a:solidFill>
                  <a:srgbClr val="373A3C"/>
                </a:solidFill>
                <a:highlight>
                  <a:schemeClr val="lt1"/>
                </a:highlight>
              </a:rPr>
              <a:t> can </a:t>
            </a:r>
            <a:r>
              <a:rPr lang="tr-TR" sz="1450" dirty="0" err="1">
                <a:solidFill>
                  <a:srgbClr val="373A3C"/>
                </a:solidFill>
                <a:highlight>
                  <a:schemeClr val="lt1"/>
                </a:highlight>
              </a:rPr>
              <a:t>use</a:t>
            </a:r>
            <a:r>
              <a:rPr lang="tr-TR" sz="1450" dirty="0">
                <a:solidFill>
                  <a:srgbClr val="373A3C"/>
                </a:solidFill>
                <a:highlight>
                  <a:schemeClr val="lt1"/>
                </a:highlight>
              </a:rPr>
              <a:t> a </a:t>
            </a:r>
            <a:r>
              <a:rPr lang="tr-TR" sz="1450" dirty="0" err="1">
                <a:solidFill>
                  <a:srgbClr val="373A3C"/>
                </a:solidFill>
                <a:highlight>
                  <a:schemeClr val="lt1"/>
                </a:highlight>
              </a:rPr>
              <a:t>private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in </a:t>
            </a:r>
            <a:r>
              <a:rPr lang="tr-TR" sz="1450" dirty="0" err="1">
                <a:solidFill>
                  <a:srgbClr val="373A3C"/>
                </a:solidFill>
                <a:highlight>
                  <a:schemeClr val="lt1"/>
                </a:highlight>
              </a:rPr>
              <a:t>our</a:t>
            </a:r>
            <a:r>
              <a:rPr lang="tr-TR" sz="1450" dirty="0">
                <a:solidFill>
                  <a:srgbClr val="373A3C"/>
                </a:solidFill>
                <a:highlight>
                  <a:schemeClr val="lt1"/>
                </a:highlight>
              </a:rPr>
              <a:t> </a:t>
            </a:r>
            <a:r>
              <a:rPr lang="tr-TR" sz="1450" dirty="0" err="1">
                <a:solidFill>
                  <a:srgbClr val="373A3C"/>
                </a:solidFill>
                <a:highlight>
                  <a:schemeClr val="lt1"/>
                </a:highlight>
              </a:rPr>
              <a:t>private</a:t>
            </a:r>
            <a:r>
              <a:rPr lang="tr-TR" sz="1450" dirty="0">
                <a:solidFill>
                  <a:srgbClr val="373A3C"/>
                </a:solidFill>
                <a:highlight>
                  <a:schemeClr val="lt1"/>
                </a:highlight>
              </a:rPr>
              <a:t> network. </a:t>
            </a:r>
            <a:r>
              <a:rPr lang="tr-TR" sz="1450" dirty="0" err="1">
                <a:solidFill>
                  <a:srgbClr val="373A3C"/>
                </a:solidFill>
                <a:highlight>
                  <a:schemeClr val="lt1"/>
                </a:highlight>
              </a:rPr>
              <a:t>The</a:t>
            </a:r>
            <a:r>
              <a:rPr lang="tr-TR" sz="1450" dirty="0">
                <a:solidFill>
                  <a:srgbClr val="373A3C"/>
                </a:solidFill>
                <a:highlight>
                  <a:schemeClr val="lt1"/>
                </a:highlight>
              </a:rPr>
              <a:t> idea of NAT is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allow</a:t>
            </a:r>
            <a:r>
              <a:rPr lang="tr-TR" sz="1450" dirty="0">
                <a:solidFill>
                  <a:srgbClr val="373A3C"/>
                </a:solidFill>
                <a:highlight>
                  <a:schemeClr val="lt1"/>
                </a:highlight>
              </a:rPr>
              <a:t> multiple </a:t>
            </a:r>
            <a:r>
              <a:rPr lang="tr-TR" sz="1450" dirty="0" err="1">
                <a:solidFill>
                  <a:srgbClr val="373A3C"/>
                </a:solidFill>
                <a:highlight>
                  <a:schemeClr val="lt1"/>
                </a:highlight>
              </a:rPr>
              <a:t>devices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access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through</a:t>
            </a:r>
            <a:r>
              <a:rPr lang="tr-TR" sz="1450" dirty="0">
                <a:solidFill>
                  <a:srgbClr val="373A3C"/>
                </a:solidFill>
                <a:highlight>
                  <a:schemeClr val="lt1"/>
                </a:highlight>
              </a:rPr>
              <a:t> a </a:t>
            </a:r>
            <a:r>
              <a:rPr lang="tr-TR" sz="1450" dirty="0" err="1">
                <a:solidFill>
                  <a:srgbClr val="373A3C"/>
                </a:solidFill>
                <a:highlight>
                  <a:schemeClr val="lt1"/>
                </a:highlight>
              </a:rPr>
              <a:t>single</a:t>
            </a:r>
            <a:r>
              <a:rPr lang="tr-TR" sz="1450" dirty="0">
                <a:solidFill>
                  <a:srgbClr val="373A3C"/>
                </a:solidFill>
                <a:highlight>
                  <a:schemeClr val="lt1"/>
                </a:highlight>
              </a:rPr>
              <a:t> </a:t>
            </a:r>
            <a:r>
              <a:rPr lang="tr-TR" sz="1450" dirty="0" err="1">
                <a:solidFill>
                  <a:srgbClr val="373A3C"/>
                </a:solidFill>
                <a:highlight>
                  <a:schemeClr val="lt1"/>
                </a:highlight>
              </a:rPr>
              <a:t>public</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achieve</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translation</a:t>
            </a:r>
            <a:r>
              <a:rPr lang="tr-TR" sz="1450" dirty="0">
                <a:solidFill>
                  <a:srgbClr val="373A3C"/>
                </a:solidFill>
                <a:highlight>
                  <a:schemeClr val="lt1"/>
                </a:highlight>
              </a:rPr>
              <a:t> of </a:t>
            </a:r>
            <a:r>
              <a:rPr lang="tr-TR" sz="1450" dirty="0" err="1">
                <a:solidFill>
                  <a:srgbClr val="373A3C"/>
                </a:solidFill>
                <a:highlight>
                  <a:schemeClr val="lt1"/>
                </a:highlight>
              </a:rPr>
              <a:t>private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 </a:t>
            </a:r>
            <a:r>
              <a:rPr lang="tr-TR" sz="1450" dirty="0" err="1">
                <a:solidFill>
                  <a:srgbClr val="373A3C"/>
                </a:solidFill>
                <a:highlight>
                  <a:schemeClr val="lt1"/>
                </a:highlight>
              </a:rPr>
              <a:t>public</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required</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Translation</a:t>
            </a:r>
            <a:r>
              <a:rPr lang="tr-TR" sz="1450" dirty="0">
                <a:solidFill>
                  <a:srgbClr val="373A3C"/>
                </a:solidFill>
                <a:highlight>
                  <a:schemeClr val="lt1"/>
                </a:highlight>
              </a:rPr>
              <a:t> (NAT) is a </a:t>
            </a:r>
            <a:r>
              <a:rPr lang="tr-TR" sz="1450" dirty="0" err="1">
                <a:solidFill>
                  <a:srgbClr val="373A3C"/>
                </a:solidFill>
                <a:highlight>
                  <a:schemeClr val="lt1"/>
                </a:highlight>
              </a:rPr>
              <a:t>process</a:t>
            </a:r>
            <a:r>
              <a:rPr lang="tr-TR" sz="1450" dirty="0">
                <a:solidFill>
                  <a:srgbClr val="373A3C"/>
                </a:solidFill>
                <a:highlight>
                  <a:schemeClr val="lt1"/>
                </a:highlight>
              </a:rPr>
              <a:t> in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more</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translated</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more</a:t>
            </a:r>
            <a:r>
              <a:rPr lang="tr-TR" sz="1450" dirty="0">
                <a:solidFill>
                  <a:srgbClr val="373A3C"/>
                </a:solidFill>
                <a:highlight>
                  <a:schemeClr val="lt1"/>
                </a:highlight>
              </a:rPr>
              <a:t> Global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vice</a:t>
            </a:r>
            <a:r>
              <a:rPr lang="tr-TR" sz="1450" dirty="0">
                <a:solidFill>
                  <a:srgbClr val="373A3C"/>
                </a:solidFill>
                <a:highlight>
                  <a:schemeClr val="lt1"/>
                </a:highlight>
              </a:rPr>
              <a:t> </a:t>
            </a:r>
            <a:r>
              <a:rPr lang="tr-TR" sz="1450" dirty="0" err="1">
                <a:solidFill>
                  <a:srgbClr val="373A3C"/>
                </a:solidFill>
                <a:highlight>
                  <a:schemeClr val="lt1"/>
                </a:highlight>
              </a:rPr>
              <a:t>versa</a:t>
            </a:r>
            <a:r>
              <a:rPr lang="tr-TR" sz="1450" dirty="0">
                <a:solidFill>
                  <a:srgbClr val="373A3C"/>
                </a:solidFill>
                <a:highlight>
                  <a:schemeClr val="lt1"/>
                </a:highlight>
              </a:rPr>
              <a:t> in </a:t>
            </a:r>
            <a:r>
              <a:rPr lang="tr-TR" sz="1450" dirty="0" err="1">
                <a:solidFill>
                  <a:srgbClr val="373A3C"/>
                </a:solidFill>
                <a:highlight>
                  <a:schemeClr val="lt1"/>
                </a:highlight>
              </a:rPr>
              <a:t>order</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provide</a:t>
            </a:r>
            <a:r>
              <a:rPr lang="tr-TR" sz="1450" dirty="0">
                <a:solidFill>
                  <a:srgbClr val="373A3C"/>
                </a:solidFill>
                <a:highlight>
                  <a:schemeClr val="lt1"/>
                </a:highlight>
              </a:rPr>
              <a:t> Internet </a:t>
            </a:r>
            <a:r>
              <a:rPr lang="tr-TR" sz="1450" dirty="0" err="1">
                <a:solidFill>
                  <a:srgbClr val="373A3C"/>
                </a:solidFill>
                <a:highlight>
                  <a:schemeClr val="lt1"/>
                </a:highlight>
              </a:rPr>
              <a:t>access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a:t>
            </a:r>
            <a:r>
              <a:rPr lang="tr-TR" sz="1450" dirty="0" err="1">
                <a:solidFill>
                  <a:srgbClr val="373A3C"/>
                </a:solidFill>
                <a:highlight>
                  <a:schemeClr val="lt1"/>
                </a:highlight>
              </a:rPr>
              <a:t>Also</a:t>
            </a:r>
            <a:r>
              <a:rPr lang="tr-TR" sz="1450" dirty="0">
                <a:solidFill>
                  <a:srgbClr val="373A3C"/>
                </a:solidFill>
                <a:highlight>
                  <a:schemeClr val="lt1"/>
                </a:highlight>
              </a:rPr>
              <a:t>, it </a:t>
            </a:r>
            <a:r>
              <a:rPr lang="tr-TR" sz="1450" dirty="0" err="1">
                <a:solidFill>
                  <a:srgbClr val="373A3C"/>
                </a:solidFill>
                <a:highlight>
                  <a:schemeClr val="lt1"/>
                </a:highlight>
              </a:rPr>
              <a:t>does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translation</a:t>
            </a:r>
            <a:r>
              <a:rPr lang="tr-TR" sz="1450" dirty="0">
                <a:solidFill>
                  <a:srgbClr val="373A3C"/>
                </a:solidFill>
                <a:highlight>
                  <a:schemeClr val="lt1"/>
                </a:highlight>
              </a:rPr>
              <a:t> of port </a:t>
            </a:r>
            <a:r>
              <a:rPr lang="tr-TR" sz="1450" dirty="0" err="1">
                <a:solidFill>
                  <a:srgbClr val="373A3C"/>
                </a:solidFill>
                <a:highlight>
                  <a:schemeClr val="lt1"/>
                </a:highlight>
              </a:rPr>
              <a:t>numbers</a:t>
            </a:r>
            <a:r>
              <a:rPr lang="tr-TR" sz="1450" dirty="0">
                <a:solidFill>
                  <a:srgbClr val="373A3C"/>
                </a:solidFill>
                <a:highlight>
                  <a:schemeClr val="lt1"/>
                </a:highlight>
              </a:rPr>
              <a:t> </a:t>
            </a:r>
            <a:r>
              <a:rPr lang="tr-TR" sz="1450" dirty="0" err="1">
                <a:solidFill>
                  <a:srgbClr val="373A3C"/>
                </a:solidFill>
                <a:highlight>
                  <a:schemeClr val="lt1"/>
                </a:highlight>
              </a:rPr>
              <a:t>i.e</a:t>
            </a:r>
            <a:r>
              <a:rPr lang="tr-TR" sz="1450" dirty="0">
                <a:solidFill>
                  <a:srgbClr val="373A3C"/>
                </a:solidFill>
                <a:highlight>
                  <a:schemeClr val="lt1"/>
                </a:highlight>
              </a:rPr>
              <a:t>. </a:t>
            </a:r>
            <a:r>
              <a:rPr lang="tr-TR" sz="1450" dirty="0" err="1">
                <a:solidFill>
                  <a:srgbClr val="373A3C"/>
                </a:solidFill>
                <a:highlight>
                  <a:schemeClr val="lt1"/>
                </a:highlight>
              </a:rPr>
              <a:t>masks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port </a:t>
            </a:r>
            <a:r>
              <a:rPr lang="tr-TR" sz="1450" dirty="0" err="1">
                <a:solidFill>
                  <a:srgbClr val="373A3C"/>
                </a:solidFill>
                <a:highlight>
                  <a:schemeClr val="lt1"/>
                </a:highlight>
              </a:rPr>
              <a:t>number</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host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another</a:t>
            </a:r>
            <a:r>
              <a:rPr lang="tr-TR" sz="1450" dirty="0">
                <a:solidFill>
                  <a:srgbClr val="373A3C"/>
                </a:solidFill>
                <a:highlight>
                  <a:schemeClr val="lt1"/>
                </a:highlight>
              </a:rPr>
              <a:t> port </a:t>
            </a:r>
            <a:r>
              <a:rPr lang="tr-TR" sz="1450" dirty="0" err="1">
                <a:solidFill>
                  <a:srgbClr val="373A3C"/>
                </a:solidFill>
                <a:highlight>
                  <a:schemeClr val="lt1"/>
                </a:highlight>
              </a:rPr>
              <a:t>number</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packet</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be </a:t>
            </a:r>
            <a:r>
              <a:rPr lang="tr-TR" sz="1450" dirty="0" err="1">
                <a:solidFill>
                  <a:srgbClr val="373A3C"/>
                </a:solidFill>
                <a:highlight>
                  <a:schemeClr val="lt1"/>
                </a:highlight>
              </a:rPr>
              <a:t>routed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destination</a:t>
            </a:r>
            <a:r>
              <a:rPr lang="tr-TR" sz="1450" dirty="0">
                <a:solidFill>
                  <a:srgbClr val="373A3C"/>
                </a:solidFill>
                <a:highlight>
                  <a:schemeClr val="lt1"/>
                </a:highlight>
              </a:rPr>
              <a:t>. </a:t>
            </a:r>
            <a:r>
              <a:rPr lang="tr-TR" sz="1450" dirty="0" err="1">
                <a:solidFill>
                  <a:srgbClr val="373A3C"/>
                </a:solidFill>
                <a:highlight>
                  <a:schemeClr val="lt1"/>
                </a:highlight>
              </a:rPr>
              <a:t>It</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makes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corresponding</a:t>
            </a:r>
            <a:r>
              <a:rPr lang="tr-TR" sz="1450" dirty="0">
                <a:solidFill>
                  <a:srgbClr val="373A3C"/>
                </a:solidFill>
                <a:highlight>
                  <a:schemeClr val="lt1"/>
                </a:highlight>
              </a:rPr>
              <a:t> </a:t>
            </a:r>
            <a:r>
              <a:rPr lang="tr-TR" sz="1450" dirty="0" err="1">
                <a:solidFill>
                  <a:srgbClr val="373A3C"/>
                </a:solidFill>
                <a:highlight>
                  <a:schemeClr val="lt1"/>
                </a:highlight>
              </a:rPr>
              <a:t>entries</a:t>
            </a:r>
            <a:r>
              <a:rPr lang="tr-TR" sz="1450" dirty="0">
                <a:solidFill>
                  <a:srgbClr val="373A3C"/>
                </a:solidFill>
                <a:highlight>
                  <a:schemeClr val="lt1"/>
                </a:highlight>
              </a:rPr>
              <a:t> of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port </a:t>
            </a:r>
            <a:r>
              <a:rPr lang="tr-TR" sz="1450" dirty="0" err="1">
                <a:solidFill>
                  <a:srgbClr val="373A3C"/>
                </a:solidFill>
                <a:highlight>
                  <a:schemeClr val="lt1"/>
                </a:highlight>
              </a:rPr>
              <a:t>number</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NAT </a:t>
            </a:r>
            <a:r>
              <a:rPr lang="tr-TR" sz="1450" dirty="0" err="1">
                <a:solidFill>
                  <a:srgbClr val="373A3C"/>
                </a:solidFill>
                <a:highlight>
                  <a:schemeClr val="lt1"/>
                </a:highlight>
              </a:rPr>
              <a:t>table</a:t>
            </a:r>
            <a:r>
              <a:rPr lang="tr-TR" sz="1450" dirty="0">
                <a:solidFill>
                  <a:srgbClr val="373A3C"/>
                </a:solidFill>
                <a:highlight>
                  <a:schemeClr val="lt1"/>
                </a:highlight>
              </a:rPr>
              <a:t>. NAT </a:t>
            </a:r>
            <a:r>
              <a:rPr lang="tr-TR" sz="1450" dirty="0" err="1">
                <a:solidFill>
                  <a:srgbClr val="373A3C"/>
                </a:solidFill>
                <a:highlight>
                  <a:schemeClr val="lt1"/>
                </a:highlight>
              </a:rPr>
              <a:t>generally</a:t>
            </a:r>
            <a:r>
              <a:rPr lang="tr-TR" sz="1450" dirty="0">
                <a:solidFill>
                  <a:srgbClr val="373A3C"/>
                </a:solidFill>
                <a:highlight>
                  <a:schemeClr val="lt1"/>
                </a:highlight>
              </a:rPr>
              <a:t> </a:t>
            </a:r>
            <a:r>
              <a:rPr lang="tr-TR" sz="1450" dirty="0" err="1">
                <a:solidFill>
                  <a:srgbClr val="373A3C"/>
                </a:solidFill>
                <a:highlight>
                  <a:schemeClr val="lt1"/>
                </a:highlight>
              </a:rPr>
              <a:t>operates</a:t>
            </a:r>
            <a:r>
              <a:rPr lang="tr-TR" sz="1450" dirty="0">
                <a:solidFill>
                  <a:srgbClr val="373A3C"/>
                </a:solidFill>
                <a:highlight>
                  <a:schemeClr val="lt1"/>
                </a:highlight>
              </a:rPr>
              <a:t> on </a:t>
            </a:r>
            <a:r>
              <a:rPr lang="tr-TR" sz="1450" dirty="0" err="1">
                <a:solidFill>
                  <a:srgbClr val="373A3C"/>
                </a:solidFill>
                <a:highlight>
                  <a:schemeClr val="lt1"/>
                </a:highlight>
              </a:rPr>
              <a:t>router</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firewall.</a:t>
            </a:r>
            <a:endParaRPr sz="1450" dirty="0">
              <a:solidFill>
                <a:srgbClr val="373A3C"/>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ddd42f2a4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gddd42f2a40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b="1" dirty="0" err="1">
                <a:solidFill>
                  <a:srgbClr val="373A3C"/>
                </a:solidFill>
                <a:highlight>
                  <a:schemeClr val="lt1"/>
                </a:highlight>
              </a:rPr>
              <a:t>Avantajlar:NAT</a:t>
            </a:r>
            <a:r>
              <a:rPr lang="tr-TR" sz="1450" b="1" dirty="0">
                <a:solidFill>
                  <a:srgbClr val="373A3C"/>
                </a:solidFill>
                <a:highlight>
                  <a:schemeClr val="lt1"/>
                </a:highlight>
              </a:rPr>
              <a:t>, yetkisiz kullanıcılara karşı güçlü bir koruma sağlar, çünkü yetkisiz kullanıcılar </a:t>
            </a:r>
            <a:r>
              <a:rPr lang="tr-TR" sz="1450" b="1" dirty="0" err="1">
                <a:solidFill>
                  <a:srgbClr val="373A3C"/>
                </a:solidFill>
                <a:highlight>
                  <a:schemeClr val="lt1"/>
                </a:highlight>
              </a:rPr>
              <a:t>NAT'ın</a:t>
            </a:r>
            <a:r>
              <a:rPr lang="tr-TR" sz="1450" b="1" dirty="0">
                <a:solidFill>
                  <a:srgbClr val="373A3C"/>
                </a:solidFill>
                <a:highlight>
                  <a:schemeClr val="lt1"/>
                </a:highlight>
              </a:rPr>
              <a:t> arkasındaki sistemlerin hiçbirini görüntüleyemez. İnternetteki diğer sistemlere göre, özel ağın tamamı tek bir sistem, yani NAT sistemi gibi görünür. NAT, özel ağı bilgisayar korsanlarından koruduğu ve bunun gibi bir güvenlik duvarı görevi gördüğü için ağ iletişimi için popüler hale </a:t>
            </a:r>
            <a:r>
              <a:rPr lang="tr-TR" sz="1450" b="1" dirty="0" err="1">
                <a:solidFill>
                  <a:srgbClr val="373A3C"/>
                </a:solidFill>
                <a:highlight>
                  <a:schemeClr val="lt1"/>
                </a:highlight>
              </a:rPr>
              <a:t>geldi.Bir</a:t>
            </a:r>
            <a:r>
              <a:rPr lang="tr-TR" sz="1450" b="1" dirty="0">
                <a:solidFill>
                  <a:srgbClr val="373A3C"/>
                </a:solidFill>
                <a:highlight>
                  <a:schemeClr val="lt1"/>
                </a:highlight>
              </a:rPr>
              <a:t> ağ geliştiğinde adres yeniden numaralandırmayı ortadan </a:t>
            </a:r>
            <a:r>
              <a:rPr lang="tr-TR" sz="1450" b="1" dirty="0" err="1">
                <a:solidFill>
                  <a:srgbClr val="373A3C"/>
                </a:solidFill>
                <a:highlight>
                  <a:schemeClr val="lt1"/>
                </a:highlight>
              </a:rPr>
              <a:t>kaldırırGenel</a:t>
            </a:r>
            <a:r>
              <a:rPr lang="tr-TR" sz="1450" b="1" dirty="0">
                <a:solidFill>
                  <a:srgbClr val="373A3C"/>
                </a:solidFill>
                <a:highlight>
                  <a:schemeClr val="lt1"/>
                </a:highlight>
              </a:rPr>
              <a:t> adresler yalnızca bir bilgisayar İnternet'e bağlandığında gerektiğinden, sınırsız özel IP adresi aralığına izin </a:t>
            </a:r>
            <a:r>
              <a:rPr lang="tr-TR" sz="1450" b="1" dirty="0" err="1">
                <a:solidFill>
                  <a:srgbClr val="373A3C"/>
                </a:solidFill>
                <a:highlight>
                  <a:schemeClr val="lt1"/>
                </a:highlight>
              </a:rPr>
              <a:t>verir.Dezavantajları:IP</a:t>
            </a:r>
            <a:r>
              <a:rPr lang="tr-TR" sz="1450" b="1" dirty="0">
                <a:solidFill>
                  <a:srgbClr val="373A3C"/>
                </a:solidFill>
                <a:highlight>
                  <a:schemeClr val="lt1"/>
                </a:highlight>
              </a:rPr>
              <a:t> adreslerini değiştirir, böylece sorun giderme daha karmaşık hale </a:t>
            </a:r>
            <a:r>
              <a:rPr lang="tr-TR" sz="1450" b="1" dirty="0" err="1">
                <a:solidFill>
                  <a:srgbClr val="373A3C"/>
                </a:solidFill>
                <a:highlight>
                  <a:schemeClr val="lt1"/>
                </a:highlight>
              </a:rPr>
              <a:t>gelirÇeviri</a:t>
            </a:r>
            <a:r>
              <a:rPr lang="tr-TR" sz="1450" b="1" dirty="0">
                <a:solidFill>
                  <a:srgbClr val="373A3C"/>
                </a:solidFill>
                <a:highlight>
                  <a:schemeClr val="lt1"/>
                </a:highlight>
              </a:rPr>
              <a:t>, anahtarlama yolu gecikmelerine neden </a:t>
            </a:r>
            <a:r>
              <a:rPr lang="tr-TR" sz="1450" b="1" dirty="0" err="1">
                <a:solidFill>
                  <a:srgbClr val="373A3C"/>
                </a:solidFill>
                <a:highlight>
                  <a:schemeClr val="lt1"/>
                </a:highlight>
              </a:rPr>
              <a:t>olurNAT</a:t>
            </a:r>
            <a:r>
              <a:rPr lang="tr-TR" sz="1450" b="1" dirty="0">
                <a:solidFill>
                  <a:srgbClr val="373A3C"/>
                </a:solidFill>
                <a:highlight>
                  <a:schemeClr val="lt1"/>
                </a:highlight>
              </a:rPr>
              <a:t> etkinleştirildiğinde belirli uygulamalar </a:t>
            </a:r>
            <a:r>
              <a:rPr lang="tr-TR" sz="1450" b="1" dirty="0" err="1">
                <a:solidFill>
                  <a:srgbClr val="373A3C"/>
                </a:solidFill>
                <a:highlight>
                  <a:schemeClr val="lt1"/>
                </a:highlight>
              </a:rPr>
              <a:t>çalışmazIPsec</a:t>
            </a:r>
            <a:r>
              <a:rPr lang="tr-TR" sz="1450" b="1" dirty="0">
                <a:solidFill>
                  <a:srgbClr val="373A3C"/>
                </a:solidFill>
                <a:highlight>
                  <a:schemeClr val="lt1"/>
                </a:highlight>
              </a:rPr>
              <a:t> gibi tünel protokollerini karmaşık hale getirir</a:t>
            </a:r>
          </a:p>
          <a:p>
            <a:pPr marL="457200" lvl="0" indent="-320675" algn="l" rtl="0">
              <a:lnSpc>
                <a:spcPct val="100000"/>
              </a:lnSpc>
              <a:spcBef>
                <a:spcPts val="0"/>
              </a:spcBef>
              <a:spcAft>
                <a:spcPts val="0"/>
              </a:spcAft>
              <a:buClr>
                <a:srgbClr val="373A3C"/>
              </a:buClr>
              <a:buSzPts val="1450"/>
              <a:buChar char="●"/>
            </a:pPr>
            <a:endParaRPr lang="tr-TR" sz="1450" b="1"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b="1" dirty="0" err="1">
                <a:solidFill>
                  <a:srgbClr val="373A3C"/>
                </a:solidFill>
                <a:highlight>
                  <a:schemeClr val="lt1"/>
                </a:highlight>
              </a:rPr>
              <a:t>Advantages</a:t>
            </a:r>
            <a:r>
              <a:rPr lang="tr-TR" sz="1450" b="1" dirty="0">
                <a:solidFill>
                  <a:srgbClr val="373A3C"/>
                </a:solidFill>
                <a:highlight>
                  <a:schemeClr val="lt1"/>
                </a:highlight>
              </a:rPr>
              <a:t>:</a:t>
            </a:r>
            <a:endParaRPr sz="1450" b="1"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a:solidFill>
                  <a:srgbClr val="373A3C"/>
                </a:solidFill>
                <a:highlight>
                  <a:schemeClr val="lt1"/>
                </a:highlight>
              </a:rPr>
              <a:t>NAT </a:t>
            </a:r>
            <a:r>
              <a:rPr lang="tr-TR" sz="1450" dirty="0" err="1">
                <a:solidFill>
                  <a:srgbClr val="373A3C"/>
                </a:solidFill>
                <a:highlight>
                  <a:schemeClr val="lt1"/>
                </a:highlight>
              </a:rPr>
              <a:t>provides</a:t>
            </a:r>
            <a:r>
              <a:rPr lang="tr-TR" sz="1450" dirty="0">
                <a:solidFill>
                  <a:srgbClr val="373A3C"/>
                </a:solidFill>
                <a:highlight>
                  <a:schemeClr val="lt1"/>
                </a:highlight>
              </a:rPr>
              <a:t> a </a:t>
            </a:r>
            <a:r>
              <a:rPr lang="tr-TR" sz="1450" dirty="0" err="1">
                <a:solidFill>
                  <a:srgbClr val="373A3C"/>
                </a:solidFill>
                <a:highlight>
                  <a:schemeClr val="lt1"/>
                </a:highlight>
              </a:rPr>
              <a:t>strong</a:t>
            </a:r>
            <a:r>
              <a:rPr lang="tr-TR" sz="1450" dirty="0">
                <a:solidFill>
                  <a:srgbClr val="373A3C"/>
                </a:solidFill>
                <a:highlight>
                  <a:schemeClr val="lt1"/>
                </a:highlight>
              </a:rPr>
              <a:t> </a:t>
            </a:r>
            <a:r>
              <a:rPr lang="tr-TR" sz="1450" dirty="0" err="1">
                <a:solidFill>
                  <a:srgbClr val="373A3C"/>
                </a:solidFill>
                <a:highlight>
                  <a:schemeClr val="lt1"/>
                </a:highlight>
              </a:rPr>
              <a:t>protection</a:t>
            </a:r>
            <a:r>
              <a:rPr lang="tr-TR" sz="1450" dirty="0">
                <a:solidFill>
                  <a:srgbClr val="373A3C"/>
                </a:solidFill>
                <a:highlight>
                  <a:schemeClr val="lt1"/>
                </a:highlight>
              </a:rPr>
              <a:t> </a:t>
            </a:r>
            <a:r>
              <a:rPr lang="tr-TR" sz="1450" dirty="0" err="1">
                <a:solidFill>
                  <a:srgbClr val="373A3C"/>
                </a:solidFill>
                <a:highlight>
                  <a:schemeClr val="lt1"/>
                </a:highlight>
              </a:rPr>
              <a:t>against</a:t>
            </a:r>
            <a:r>
              <a:rPr lang="tr-TR" sz="1450" dirty="0">
                <a:solidFill>
                  <a:srgbClr val="373A3C"/>
                </a:solidFill>
                <a:highlight>
                  <a:schemeClr val="lt1"/>
                </a:highlight>
              </a:rPr>
              <a:t> </a:t>
            </a:r>
            <a:r>
              <a:rPr lang="tr-TR" sz="1450" dirty="0" err="1">
                <a:solidFill>
                  <a:srgbClr val="373A3C"/>
                </a:solidFill>
                <a:highlight>
                  <a:schemeClr val="lt1"/>
                </a:highlight>
              </a:rPr>
              <a:t>unauthorized</a:t>
            </a:r>
            <a:r>
              <a:rPr lang="tr-TR" sz="1450" dirty="0">
                <a:solidFill>
                  <a:srgbClr val="373A3C"/>
                </a:solidFill>
                <a:highlight>
                  <a:schemeClr val="lt1"/>
                </a:highlight>
              </a:rPr>
              <a:t> </a:t>
            </a:r>
            <a:r>
              <a:rPr lang="tr-TR" sz="1450" dirty="0" err="1">
                <a:solidFill>
                  <a:srgbClr val="373A3C"/>
                </a:solidFill>
                <a:highlight>
                  <a:schemeClr val="lt1"/>
                </a:highlight>
              </a:rPr>
              <a:t>users</a:t>
            </a:r>
            <a:r>
              <a:rPr lang="tr-TR" sz="1450" dirty="0">
                <a:solidFill>
                  <a:srgbClr val="373A3C"/>
                </a:solidFill>
                <a:highlight>
                  <a:schemeClr val="lt1"/>
                </a:highlight>
              </a:rPr>
              <a:t>, </a:t>
            </a:r>
            <a:r>
              <a:rPr lang="tr-TR" sz="1450" dirty="0" err="1">
                <a:solidFill>
                  <a:srgbClr val="373A3C"/>
                </a:solidFill>
                <a:highlight>
                  <a:schemeClr val="lt1"/>
                </a:highlight>
              </a:rPr>
              <a:t>because</a:t>
            </a:r>
            <a:r>
              <a:rPr lang="tr-TR" sz="1450" dirty="0">
                <a:solidFill>
                  <a:srgbClr val="373A3C"/>
                </a:solidFill>
                <a:highlight>
                  <a:schemeClr val="lt1"/>
                </a:highlight>
              </a:rPr>
              <a:t> </a:t>
            </a:r>
            <a:r>
              <a:rPr lang="tr-TR" sz="1450" dirty="0" err="1">
                <a:solidFill>
                  <a:srgbClr val="373A3C"/>
                </a:solidFill>
                <a:highlight>
                  <a:schemeClr val="lt1"/>
                </a:highlight>
              </a:rPr>
              <a:t>unauthorized</a:t>
            </a:r>
            <a:r>
              <a:rPr lang="tr-TR" sz="1450" dirty="0">
                <a:solidFill>
                  <a:srgbClr val="373A3C"/>
                </a:solidFill>
                <a:highlight>
                  <a:schemeClr val="lt1"/>
                </a:highlight>
              </a:rPr>
              <a:t> </a:t>
            </a:r>
            <a:r>
              <a:rPr lang="tr-TR" sz="1450" dirty="0" err="1">
                <a:solidFill>
                  <a:srgbClr val="373A3C"/>
                </a:solidFill>
                <a:highlight>
                  <a:schemeClr val="lt1"/>
                </a:highlight>
              </a:rPr>
              <a:t>users</a:t>
            </a:r>
            <a:r>
              <a:rPr lang="tr-TR" sz="1450" dirty="0">
                <a:solidFill>
                  <a:srgbClr val="373A3C"/>
                </a:solidFill>
                <a:highlight>
                  <a:schemeClr val="lt1"/>
                </a:highlight>
              </a:rPr>
              <a:t> </a:t>
            </a:r>
            <a:r>
              <a:rPr lang="tr-TR" sz="1450" dirty="0" err="1">
                <a:solidFill>
                  <a:srgbClr val="373A3C"/>
                </a:solidFill>
                <a:highlight>
                  <a:schemeClr val="lt1"/>
                </a:highlight>
              </a:rPr>
              <a:t>cannot</a:t>
            </a:r>
            <a:r>
              <a:rPr lang="tr-TR" sz="1450" dirty="0">
                <a:solidFill>
                  <a:srgbClr val="373A3C"/>
                </a:solidFill>
                <a:highlight>
                  <a:schemeClr val="lt1"/>
                </a:highlight>
              </a:rPr>
              <a:t> </a:t>
            </a:r>
            <a:r>
              <a:rPr lang="tr-TR" sz="1450" dirty="0" err="1">
                <a:solidFill>
                  <a:srgbClr val="373A3C"/>
                </a:solidFill>
                <a:highlight>
                  <a:schemeClr val="lt1"/>
                </a:highlight>
              </a:rPr>
              <a:t>view</a:t>
            </a:r>
            <a:r>
              <a:rPr lang="tr-TR" sz="1450" dirty="0">
                <a:solidFill>
                  <a:srgbClr val="373A3C"/>
                </a:solidFill>
                <a:highlight>
                  <a:schemeClr val="lt1"/>
                </a:highlight>
              </a:rPr>
              <a:t> </a:t>
            </a:r>
            <a:r>
              <a:rPr lang="tr-TR" sz="1450" dirty="0" err="1">
                <a:solidFill>
                  <a:srgbClr val="373A3C"/>
                </a:solidFill>
                <a:highlight>
                  <a:schemeClr val="lt1"/>
                </a:highlight>
              </a:rPr>
              <a:t>any</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systems</a:t>
            </a:r>
            <a:r>
              <a:rPr lang="tr-TR" sz="1450" dirty="0">
                <a:solidFill>
                  <a:srgbClr val="373A3C"/>
                </a:solidFill>
                <a:highlight>
                  <a:schemeClr val="lt1"/>
                </a:highlight>
              </a:rPr>
              <a:t> </a:t>
            </a:r>
            <a:r>
              <a:rPr lang="tr-TR" sz="1450" dirty="0" err="1">
                <a:solidFill>
                  <a:srgbClr val="373A3C"/>
                </a:solidFill>
                <a:highlight>
                  <a:schemeClr val="lt1"/>
                </a:highlight>
              </a:rPr>
              <a:t>behind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other</a:t>
            </a:r>
            <a:r>
              <a:rPr lang="tr-TR" sz="1450" dirty="0">
                <a:solidFill>
                  <a:srgbClr val="373A3C"/>
                </a:solidFill>
                <a:highlight>
                  <a:schemeClr val="lt1"/>
                </a:highlight>
              </a:rPr>
              <a:t> </a:t>
            </a:r>
            <a:r>
              <a:rPr lang="tr-TR" sz="1450" dirty="0" err="1">
                <a:solidFill>
                  <a:srgbClr val="373A3C"/>
                </a:solidFill>
                <a:highlight>
                  <a:schemeClr val="lt1"/>
                </a:highlight>
              </a:rPr>
              <a:t>systems</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entire</a:t>
            </a:r>
            <a:r>
              <a:rPr lang="tr-TR" sz="1450" dirty="0">
                <a:solidFill>
                  <a:srgbClr val="373A3C"/>
                </a:solidFill>
                <a:highlight>
                  <a:schemeClr val="lt1"/>
                </a:highlight>
              </a:rPr>
              <a:t> </a:t>
            </a:r>
            <a:r>
              <a:rPr lang="tr-TR" sz="1450" dirty="0" err="1">
                <a:solidFill>
                  <a:srgbClr val="373A3C"/>
                </a:solidFill>
                <a:highlight>
                  <a:schemeClr val="lt1"/>
                </a:highlight>
              </a:rPr>
              <a:t>private</a:t>
            </a:r>
            <a:r>
              <a:rPr lang="tr-TR" sz="1450" dirty="0">
                <a:solidFill>
                  <a:srgbClr val="373A3C"/>
                </a:solidFill>
                <a:highlight>
                  <a:schemeClr val="lt1"/>
                </a:highlight>
              </a:rPr>
              <a:t> network </a:t>
            </a:r>
            <a:r>
              <a:rPr lang="tr-TR" sz="1450" dirty="0" err="1">
                <a:solidFill>
                  <a:srgbClr val="373A3C"/>
                </a:solidFill>
                <a:highlight>
                  <a:schemeClr val="lt1"/>
                </a:highlight>
              </a:rPr>
              <a:t>looks</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t>
            </a:r>
            <a:r>
              <a:rPr lang="tr-TR" sz="1450" dirty="0" err="1">
                <a:solidFill>
                  <a:srgbClr val="373A3C"/>
                </a:solidFill>
                <a:highlight>
                  <a:schemeClr val="lt1"/>
                </a:highlight>
              </a:rPr>
              <a:t>just</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system</a:t>
            </a:r>
            <a:r>
              <a:rPr lang="tr-TR" sz="1450" dirty="0">
                <a:solidFill>
                  <a:srgbClr val="373A3C"/>
                </a:solidFill>
                <a:highlight>
                  <a:schemeClr val="lt1"/>
                </a:highlight>
              </a:rPr>
              <a:t> </a:t>
            </a:r>
            <a:r>
              <a:rPr lang="tr-TR" sz="1450" dirty="0" err="1">
                <a:solidFill>
                  <a:srgbClr val="373A3C"/>
                </a:solidFill>
                <a:highlight>
                  <a:schemeClr val="lt1"/>
                </a:highlight>
              </a:rPr>
              <a:t>i.e</a:t>
            </a:r>
            <a:r>
              <a:rPr lang="tr-TR" sz="1450" dirty="0">
                <a:solidFill>
                  <a:srgbClr val="373A3C"/>
                </a:solidFill>
                <a:highlight>
                  <a:schemeClr val="lt1"/>
                </a:highlight>
              </a:rPr>
              <a:t>. NAT </a:t>
            </a:r>
            <a:r>
              <a:rPr lang="tr-TR" sz="1450" dirty="0" err="1">
                <a:solidFill>
                  <a:srgbClr val="373A3C"/>
                </a:solidFill>
                <a:highlight>
                  <a:schemeClr val="lt1"/>
                </a:highlight>
              </a:rPr>
              <a:t>system</a:t>
            </a:r>
            <a:r>
              <a:rPr lang="tr-TR" sz="1450" dirty="0">
                <a:solidFill>
                  <a:srgbClr val="373A3C"/>
                </a:solidFill>
                <a:highlight>
                  <a:schemeClr val="lt1"/>
                </a:highlight>
              </a:rPr>
              <a:t>. NAT has </a:t>
            </a:r>
            <a:r>
              <a:rPr lang="tr-TR" sz="1450" dirty="0" err="1">
                <a:solidFill>
                  <a:srgbClr val="373A3C"/>
                </a:solidFill>
                <a:highlight>
                  <a:schemeClr val="lt1"/>
                </a:highlight>
              </a:rPr>
              <a:t>become</a:t>
            </a:r>
            <a:r>
              <a:rPr lang="tr-TR" sz="1450" dirty="0">
                <a:solidFill>
                  <a:srgbClr val="373A3C"/>
                </a:solidFill>
                <a:highlight>
                  <a:schemeClr val="lt1"/>
                </a:highlight>
              </a:rPr>
              <a:t> popular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networking</a:t>
            </a:r>
            <a:r>
              <a:rPr lang="tr-TR" sz="1450" dirty="0">
                <a:solidFill>
                  <a:srgbClr val="373A3C"/>
                </a:solidFill>
                <a:highlight>
                  <a:schemeClr val="lt1"/>
                </a:highlight>
              </a:rPr>
              <a:t> as it </a:t>
            </a:r>
            <a:r>
              <a:rPr lang="tr-TR" sz="1450" dirty="0" err="1">
                <a:solidFill>
                  <a:srgbClr val="373A3C"/>
                </a:solidFill>
                <a:highlight>
                  <a:schemeClr val="lt1"/>
                </a:highlight>
              </a:rPr>
              <a:t>protects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private</a:t>
            </a:r>
            <a:r>
              <a:rPr lang="tr-TR" sz="1450" dirty="0">
                <a:solidFill>
                  <a:srgbClr val="373A3C"/>
                </a:solidFill>
                <a:highlight>
                  <a:schemeClr val="lt1"/>
                </a:highlight>
              </a:rPr>
              <a:t> network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hackers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it </a:t>
            </a:r>
            <a:r>
              <a:rPr lang="tr-TR" sz="1450" dirty="0" err="1">
                <a:solidFill>
                  <a:srgbClr val="373A3C"/>
                </a:solidFill>
                <a:highlight>
                  <a:schemeClr val="lt1"/>
                </a:highlight>
              </a:rPr>
              <a:t>also</a:t>
            </a:r>
            <a:r>
              <a:rPr lang="tr-TR" sz="1450" dirty="0">
                <a:solidFill>
                  <a:srgbClr val="373A3C"/>
                </a:solidFill>
                <a:highlight>
                  <a:schemeClr val="lt1"/>
                </a:highlight>
              </a:rPr>
              <a:t> </a:t>
            </a:r>
            <a:r>
              <a:rPr lang="tr-TR" sz="1450" dirty="0" err="1">
                <a:solidFill>
                  <a:srgbClr val="373A3C"/>
                </a:solidFill>
                <a:highlight>
                  <a:schemeClr val="lt1"/>
                </a:highlight>
              </a:rPr>
              <a:t>acts</a:t>
            </a:r>
            <a:r>
              <a:rPr lang="tr-TR" sz="1450" dirty="0">
                <a:solidFill>
                  <a:srgbClr val="373A3C"/>
                </a:solidFill>
                <a:highlight>
                  <a:schemeClr val="lt1"/>
                </a:highlight>
              </a:rPr>
              <a:t> as a firewall.</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Eliminates</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renumbering</a:t>
            </a:r>
            <a:r>
              <a:rPr lang="tr-TR" sz="1450" dirty="0">
                <a:solidFill>
                  <a:srgbClr val="373A3C"/>
                </a:solidFill>
                <a:highlight>
                  <a:schemeClr val="lt1"/>
                </a:highlight>
              </a:rPr>
              <a:t> </a:t>
            </a:r>
            <a:r>
              <a:rPr lang="tr-TR" sz="1450" dirty="0" err="1">
                <a:solidFill>
                  <a:srgbClr val="373A3C"/>
                </a:solidFill>
                <a:highlight>
                  <a:schemeClr val="lt1"/>
                </a:highlight>
              </a:rPr>
              <a:t>when</a:t>
            </a:r>
            <a:r>
              <a:rPr lang="tr-TR" sz="1450" dirty="0">
                <a:solidFill>
                  <a:srgbClr val="373A3C"/>
                </a:solidFill>
                <a:highlight>
                  <a:schemeClr val="lt1"/>
                </a:highlight>
              </a:rPr>
              <a:t> a network </a:t>
            </a:r>
            <a:r>
              <a:rPr lang="tr-TR" sz="1450" dirty="0" err="1">
                <a:solidFill>
                  <a:srgbClr val="373A3C"/>
                </a:solidFill>
                <a:highlight>
                  <a:schemeClr val="lt1"/>
                </a:highlight>
              </a:rPr>
              <a:t>evolves</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Allows</a:t>
            </a:r>
            <a:r>
              <a:rPr lang="tr-TR" sz="1450" dirty="0">
                <a:solidFill>
                  <a:srgbClr val="373A3C"/>
                </a:solidFill>
                <a:highlight>
                  <a:schemeClr val="lt1"/>
                </a:highlight>
              </a:rPr>
              <a:t> </a:t>
            </a:r>
            <a:r>
              <a:rPr lang="tr-TR" sz="1450" dirty="0" err="1">
                <a:solidFill>
                  <a:srgbClr val="373A3C"/>
                </a:solidFill>
                <a:highlight>
                  <a:schemeClr val="lt1"/>
                </a:highlight>
              </a:rPr>
              <a:t>unlimited</a:t>
            </a:r>
            <a:r>
              <a:rPr lang="tr-TR" sz="1450" dirty="0">
                <a:solidFill>
                  <a:srgbClr val="373A3C"/>
                </a:solidFill>
                <a:highlight>
                  <a:schemeClr val="lt1"/>
                </a:highlight>
              </a:rPr>
              <a:t> </a:t>
            </a:r>
            <a:r>
              <a:rPr lang="tr-TR" sz="1450" dirty="0" err="1">
                <a:solidFill>
                  <a:srgbClr val="373A3C"/>
                </a:solidFill>
                <a:highlight>
                  <a:schemeClr val="lt1"/>
                </a:highlight>
              </a:rPr>
              <a:t>private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range</a:t>
            </a:r>
            <a:r>
              <a:rPr lang="tr-TR" sz="1450" dirty="0">
                <a:solidFill>
                  <a:srgbClr val="373A3C"/>
                </a:solidFill>
                <a:highlight>
                  <a:schemeClr val="lt1"/>
                </a:highlight>
              </a:rPr>
              <a:t>, as global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required</a:t>
            </a:r>
            <a:r>
              <a:rPr lang="tr-TR" sz="1450" dirty="0">
                <a:solidFill>
                  <a:srgbClr val="373A3C"/>
                </a:solidFill>
                <a:highlight>
                  <a:schemeClr val="lt1"/>
                </a:highlight>
              </a:rPr>
              <a:t> </a:t>
            </a:r>
            <a:r>
              <a:rPr lang="tr-TR" sz="1450" dirty="0" err="1">
                <a:solidFill>
                  <a:srgbClr val="373A3C"/>
                </a:solidFill>
                <a:highlight>
                  <a:schemeClr val="lt1"/>
                </a:highlight>
              </a:rPr>
              <a:t>only</a:t>
            </a:r>
            <a:r>
              <a:rPr lang="tr-TR" sz="1450" dirty="0">
                <a:solidFill>
                  <a:srgbClr val="373A3C"/>
                </a:solidFill>
                <a:highlight>
                  <a:schemeClr val="lt1"/>
                </a:highlight>
              </a:rPr>
              <a:t> </a:t>
            </a:r>
            <a:r>
              <a:rPr lang="tr-TR" sz="1450" dirty="0" err="1">
                <a:solidFill>
                  <a:srgbClr val="373A3C"/>
                </a:solidFill>
                <a:highlight>
                  <a:schemeClr val="lt1"/>
                </a:highlight>
              </a:rPr>
              <a:t>when</a:t>
            </a:r>
            <a:r>
              <a:rPr lang="tr-TR" sz="1450" dirty="0">
                <a:solidFill>
                  <a:srgbClr val="373A3C"/>
                </a:solidFill>
                <a:highlight>
                  <a:schemeClr val="lt1"/>
                </a:highlight>
              </a:rPr>
              <a:t> a </a:t>
            </a:r>
            <a:r>
              <a:rPr lang="tr-TR" sz="1450" dirty="0" err="1">
                <a:solidFill>
                  <a:srgbClr val="373A3C"/>
                </a:solidFill>
                <a:highlight>
                  <a:schemeClr val="lt1"/>
                </a:highlight>
              </a:rPr>
              <a:t>computer</a:t>
            </a:r>
            <a:r>
              <a:rPr lang="tr-TR" sz="1450" dirty="0">
                <a:solidFill>
                  <a:srgbClr val="373A3C"/>
                </a:solidFill>
                <a:highlight>
                  <a:schemeClr val="lt1"/>
                </a:highlight>
              </a:rPr>
              <a:t> is </a:t>
            </a:r>
            <a:r>
              <a:rPr lang="tr-TR" sz="1450" dirty="0" err="1">
                <a:solidFill>
                  <a:srgbClr val="373A3C"/>
                </a:solidFill>
                <a:highlight>
                  <a:schemeClr val="lt1"/>
                </a:highlight>
              </a:rPr>
              <a:t>connected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Internet.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b="1" dirty="0" err="1">
                <a:solidFill>
                  <a:srgbClr val="373A3C"/>
                </a:solidFill>
                <a:highlight>
                  <a:schemeClr val="lt1"/>
                </a:highlight>
              </a:rPr>
              <a:t>Disadvantages</a:t>
            </a:r>
            <a:r>
              <a:rPr lang="tr-TR" sz="1450" dirty="0">
                <a:solidFill>
                  <a:srgbClr val="373A3C"/>
                </a:solidFill>
                <a:highlight>
                  <a:schemeClr val="lt1"/>
                </a:highlight>
              </a:rPr>
              <a:t>:</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Changes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thus</a:t>
            </a:r>
            <a:r>
              <a:rPr lang="tr-TR" sz="1450" dirty="0">
                <a:solidFill>
                  <a:srgbClr val="373A3C"/>
                </a:solidFill>
                <a:highlight>
                  <a:schemeClr val="lt1"/>
                </a:highlight>
              </a:rPr>
              <a:t> </a:t>
            </a:r>
            <a:r>
              <a:rPr lang="tr-TR" sz="1450" dirty="0" err="1">
                <a:solidFill>
                  <a:srgbClr val="373A3C"/>
                </a:solidFill>
                <a:highlight>
                  <a:schemeClr val="lt1"/>
                </a:highlight>
              </a:rPr>
              <a:t>troubleshooting</a:t>
            </a:r>
            <a:r>
              <a:rPr lang="tr-TR" sz="1450" dirty="0">
                <a:solidFill>
                  <a:srgbClr val="373A3C"/>
                </a:solidFill>
                <a:highlight>
                  <a:schemeClr val="lt1"/>
                </a:highlight>
              </a:rPr>
              <a:t> </a:t>
            </a:r>
            <a:r>
              <a:rPr lang="tr-TR" sz="1450" dirty="0" err="1">
                <a:solidFill>
                  <a:srgbClr val="373A3C"/>
                </a:solidFill>
                <a:highlight>
                  <a:schemeClr val="lt1"/>
                </a:highlight>
              </a:rPr>
              <a:t>becomes</a:t>
            </a:r>
            <a:r>
              <a:rPr lang="tr-TR" sz="1450" dirty="0">
                <a:solidFill>
                  <a:srgbClr val="373A3C"/>
                </a:solidFill>
                <a:highlight>
                  <a:schemeClr val="lt1"/>
                </a:highlight>
              </a:rPr>
              <a:t> </a:t>
            </a:r>
            <a:r>
              <a:rPr lang="tr-TR" sz="1450" dirty="0" err="1">
                <a:solidFill>
                  <a:srgbClr val="373A3C"/>
                </a:solidFill>
                <a:highlight>
                  <a:schemeClr val="lt1"/>
                </a:highlight>
              </a:rPr>
              <a:t>more</a:t>
            </a:r>
            <a:r>
              <a:rPr lang="tr-TR" sz="1450" dirty="0">
                <a:solidFill>
                  <a:srgbClr val="373A3C"/>
                </a:solidFill>
                <a:highlight>
                  <a:schemeClr val="lt1"/>
                </a:highlight>
              </a:rPr>
              <a:t> </a:t>
            </a:r>
            <a:r>
              <a:rPr lang="tr-TR" sz="1450" dirty="0" err="1">
                <a:solidFill>
                  <a:srgbClr val="373A3C"/>
                </a:solidFill>
                <a:highlight>
                  <a:schemeClr val="lt1"/>
                </a:highlight>
              </a:rPr>
              <a:t>complex</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Translation</a:t>
            </a:r>
            <a:r>
              <a:rPr lang="tr-TR" sz="1450" dirty="0">
                <a:solidFill>
                  <a:srgbClr val="373A3C"/>
                </a:solidFill>
                <a:highlight>
                  <a:schemeClr val="lt1"/>
                </a:highlight>
              </a:rPr>
              <a:t> </a:t>
            </a:r>
            <a:r>
              <a:rPr lang="tr-TR" sz="1450" dirty="0" err="1">
                <a:solidFill>
                  <a:srgbClr val="373A3C"/>
                </a:solidFill>
                <a:highlight>
                  <a:schemeClr val="lt1"/>
                </a:highlight>
              </a:rPr>
              <a:t>results</a:t>
            </a:r>
            <a:r>
              <a:rPr lang="tr-TR" sz="1450" dirty="0">
                <a:solidFill>
                  <a:srgbClr val="373A3C"/>
                </a:solidFill>
                <a:highlight>
                  <a:schemeClr val="lt1"/>
                </a:highlight>
              </a:rPr>
              <a:t> in </a:t>
            </a:r>
            <a:r>
              <a:rPr lang="tr-TR" sz="1450" dirty="0" err="1">
                <a:solidFill>
                  <a:srgbClr val="373A3C"/>
                </a:solidFill>
                <a:highlight>
                  <a:schemeClr val="lt1"/>
                </a:highlight>
              </a:rPr>
              <a:t>switching</a:t>
            </a:r>
            <a:r>
              <a:rPr lang="tr-TR" sz="1450" dirty="0">
                <a:solidFill>
                  <a:srgbClr val="373A3C"/>
                </a:solidFill>
                <a:highlight>
                  <a:schemeClr val="lt1"/>
                </a:highlight>
              </a:rPr>
              <a:t> </a:t>
            </a:r>
            <a:r>
              <a:rPr lang="tr-TR" sz="1450" dirty="0" err="1">
                <a:solidFill>
                  <a:srgbClr val="373A3C"/>
                </a:solidFill>
                <a:highlight>
                  <a:schemeClr val="lt1"/>
                </a:highlight>
              </a:rPr>
              <a:t>path</a:t>
            </a:r>
            <a:r>
              <a:rPr lang="tr-TR" sz="1450" dirty="0">
                <a:solidFill>
                  <a:srgbClr val="373A3C"/>
                </a:solidFill>
                <a:highlight>
                  <a:schemeClr val="lt1"/>
                </a:highlight>
              </a:rPr>
              <a:t> </a:t>
            </a:r>
            <a:r>
              <a:rPr lang="tr-TR" sz="1450" dirty="0" err="1">
                <a:solidFill>
                  <a:srgbClr val="373A3C"/>
                </a:solidFill>
                <a:highlight>
                  <a:schemeClr val="lt1"/>
                </a:highlight>
              </a:rPr>
              <a:t>delays</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Certain</a:t>
            </a:r>
            <a:r>
              <a:rPr lang="tr-TR" sz="1450" dirty="0">
                <a:solidFill>
                  <a:srgbClr val="373A3C"/>
                </a:solidFill>
                <a:highlight>
                  <a:schemeClr val="lt1"/>
                </a:highlight>
              </a:rPr>
              <a:t> </a:t>
            </a:r>
            <a:r>
              <a:rPr lang="tr-TR" sz="1450" dirty="0" err="1">
                <a:solidFill>
                  <a:srgbClr val="373A3C"/>
                </a:solidFill>
                <a:highlight>
                  <a:schemeClr val="lt1"/>
                </a:highlight>
              </a:rPr>
              <a:t>applications</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not </a:t>
            </a:r>
            <a:r>
              <a:rPr lang="tr-TR" sz="1450" dirty="0" err="1">
                <a:solidFill>
                  <a:srgbClr val="373A3C"/>
                </a:solidFill>
                <a:highlight>
                  <a:schemeClr val="lt1"/>
                </a:highlight>
              </a:rPr>
              <a:t>function</a:t>
            </a:r>
            <a:r>
              <a:rPr lang="tr-TR" sz="1450" dirty="0">
                <a:solidFill>
                  <a:srgbClr val="373A3C"/>
                </a:solidFill>
                <a:highlight>
                  <a:schemeClr val="lt1"/>
                </a:highlight>
              </a:rPr>
              <a:t> </a:t>
            </a:r>
            <a:r>
              <a:rPr lang="tr-TR" sz="1450" dirty="0" err="1">
                <a:solidFill>
                  <a:srgbClr val="373A3C"/>
                </a:solidFill>
                <a:highlight>
                  <a:schemeClr val="lt1"/>
                </a:highlight>
              </a:rPr>
              <a:t>while</a:t>
            </a:r>
            <a:r>
              <a:rPr lang="tr-TR" sz="1450" dirty="0">
                <a:solidFill>
                  <a:srgbClr val="373A3C"/>
                </a:solidFill>
                <a:highlight>
                  <a:schemeClr val="lt1"/>
                </a:highlight>
              </a:rPr>
              <a:t> NAT is </a:t>
            </a:r>
            <a:r>
              <a:rPr lang="tr-TR" sz="1450" dirty="0" err="1">
                <a:solidFill>
                  <a:srgbClr val="373A3C"/>
                </a:solidFill>
                <a:highlight>
                  <a:schemeClr val="lt1"/>
                </a:highlight>
              </a:rPr>
              <a:t>enabled</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Complicates</a:t>
            </a:r>
            <a:r>
              <a:rPr lang="tr-TR" sz="1450" dirty="0">
                <a:solidFill>
                  <a:srgbClr val="373A3C"/>
                </a:solidFill>
                <a:highlight>
                  <a:schemeClr val="lt1"/>
                </a:highlight>
              </a:rPr>
              <a:t> </a:t>
            </a:r>
            <a:r>
              <a:rPr lang="tr-TR" sz="1450" dirty="0" err="1">
                <a:solidFill>
                  <a:srgbClr val="373A3C"/>
                </a:solidFill>
                <a:highlight>
                  <a:schemeClr val="lt1"/>
                </a:highlight>
              </a:rPr>
              <a:t>tunneling</a:t>
            </a:r>
            <a:r>
              <a:rPr lang="tr-TR" sz="1450" dirty="0">
                <a:solidFill>
                  <a:srgbClr val="373A3C"/>
                </a:solidFill>
                <a:highlight>
                  <a:schemeClr val="lt1"/>
                </a:highlight>
              </a:rPr>
              <a:t> </a:t>
            </a:r>
            <a:r>
              <a:rPr lang="tr-TR" sz="1450" dirty="0" err="1">
                <a:solidFill>
                  <a:srgbClr val="373A3C"/>
                </a:solidFill>
                <a:highlight>
                  <a:schemeClr val="lt1"/>
                </a:highlight>
              </a:rPr>
              <a:t>protocols</a:t>
            </a:r>
            <a:r>
              <a:rPr lang="tr-TR" sz="1450" dirty="0">
                <a:solidFill>
                  <a:srgbClr val="373A3C"/>
                </a:solidFill>
                <a:highlight>
                  <a:schemeClr val="lt1"/>
                </a:highlight>
              </a:rPr>
              <a:t> </a:t>
            </a:r>
            <a:r>
              <a:rPr lang="tr-TR" sz="1450" dirty="0" err="1">
                <a:solidFill>
                  <a:srgbClr val="373A3C"/>
                </a:solidFill>
                <a:highlight>
                  <a:schemeClr val="lt1"/>
                </a:highlight>
              </a:rPr>
              <a:t>such</a:t>
            </a:r>
            <a:r>
              <a:rPr lang="tr-TR" sz="1450" dirty="0">
                <a:solidFill>
                  <a:srgbClr val="373A3C"/>
                </a:solidFill>
                <a:highlight>
                  <a:schemeClr val="lt1"/>
                </a:highlight>
              </a:rPr>
              <a:t> as </a:t>
            </a:r>
            <a:r>
              <a:rPr lang="tr-TR" sz="1450" dirty="0" err="1">
                <a:solidFill>
                  <a:srgbClr val="373A3C"/>
                </a:solidFill>
                <a:highlight>
                  <a:schemeClr val="lt1"/>
                </a:highlight>
              </a:rPr>
              <a:t>IPsec</a:t>
            </a:r>
            <a:endParaRPr sz="1450" dirty="0">
              <a:solidFill>
                <a:srgbClr val="373A3C"/>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c2f2de20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7c2f2de20d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ddd42f2a4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gddd42f2a40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b="0" dirty="0">
                <a:solidFill>
                  <a:srgbClr val="373A3C"/>
                </a:solidFill>
                <a:highlight>
                  <a:schemeClr val="lt1"/>
                </a:highlight>
              </a:rPr>
              <a:t>Aşırı yükleme: Bu aynı zamanda NAT aşırı yüklemesi olarak da bilinir. Bunda, birçok yerel (özel) IP adresi, tek bir kayıtlı IP adresine çevrilebilir. Bağlantı noktası numaraları, trafiği, yani hangi trafiğin hangi IP adresine ait olduğunu ayırt etmek için kullanılır. Binlerce kullanıcı yalnızca bir gerçek küresel (genel) IP adresi kullanarak İnternet'e bağlanabileceğinden, bu en sık kullanılan yöntemdir</a:t>
            </a:r>
            <a:r>
              <a:rPr lang="tr-TR" sz="1450" b="1" dirty="0">
                <a:solidFill>
                  <a:srgbClr val="373A3C"/>
                </a:solidFill>
                <a:highlight>
                  <a:schemeClr val="lt1"/>
                </a:highlight>
              </a:rPr>
              <a:t>.</a:t>
            </a:r>
          </a:p>
          <a:p>
            <a:pPr marL="0" lvl="0" indent="0" algn="l" rtl="0">
              <a:lnSpc>
                <a:spcPct val="100000"/>
              </a:lnSpc>
              <a:spcBef>
                <a:spcPts val="0"/>
              </a:spcBef>
              <a:spcAft>
                <a:spcPts val="0"/>
              </a:spcAft>
              <a:buNone/>
            </a:pPr>
            <a:endParaRPr lang="tr-TR" sz="1450" b="1" dirty="0">
              <a:solidFill>
                <a:srgbClr val="373A3C"/>
              </a:solidFill>
              <a:highlight>
                <a:schemeClr val="lt1"/>
              </a:highlight>
            </a:endParaRPr>
          </a:p>
          <a:p>
            <a:pPr marL="0" lvl="0" indent="0" algn="l" rtl="0">
              <a:lnSpc>
                <a:spcPct val="100000"/>
              </a:lnSpc>
              <a:spcBef>
                <a:spcPts val="0"/>
              </a:spcBef>
              <a:spcAft>
                <a:spcPts val="0"/>
              </a:spcAft>
              <a:buNone/>
            </a:pPr>
            <a:r>
              <a:rPr lang="tr-TR" sz="1450" b="1" dirty="0" err="1">
                <a:solidFill>
                  <a:srgbClr val="373A3C"/>
                </a:solidFill>
                <a:highlight>
                  <a:schemeClr val="lt1"/>
                </a:highlight>
              </a:rPr>
              <a:t>Overloading</a:t>
            </a:r>
            <a:r>
              <a:rPr lang="tr-TR" sz="1450" b="1" dirty="0">
                <a:solidFill>
                  <a:srgbClr val="373A3C"/>
                </a:solidFill>
                <a:highlight>
                  <a:schemeClr val="lt1"/>
                </a:highlight>
              </a:rPr>
              <a:t>:</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is </a:t>
            </a:r>
            <a:r>
              <a:rPr lang="tr-TR" sz="1450" dirty="0" err="1">
                <a:solidFill>
                  <a:srgbClr val="373A3C"/>
                </a:solidFill>
                <a:highlight>
                  <a:schemeClr val="lt1"/>
                </a:highlight>
              </a:rPr>
              <a:t>also</a:t>
            </a:r>
            <a:r>
              <a:rPr lang="tr-TR" sz="1450" dirty="0">
                <a:solidFill>
                  <a:srgbClr val="373A3C"/>
                </a:solidFill>
                <a:highlight>
                  <a:schemeClr val="lt1"/>
                </a:highlight>
              </a:rPr>
              <a:t> </a:t>
            </a:r>
            <a:r>
              <a:rPr lang="tr-TR" sz="1450" dirty="0" err="1">
                <a:solidFill>
                  <a:srgbClr val="373A3C"/>
                </a:solidFill>
                <a:highlight>
                  <a:schemeClr val="lt1"/>
                </a:highlight>
              </a:rPr>
              <a:t>known</a:t>
            </a:r>
            <a:r>
              <a:rPr lang="tr-TR" sz="1450" dirty="0">
                <a:solidFill>
                  <a:srgbClr val="373A3C"/>
                </a:solidFill>
                <a:highlight>
                  <a:schemeClr val="lt1"/>
                </a:highlight>
              </a:rPr>
              <a:t> as NAT </a:t>
            </a:r>
            <a:r>
              <a:rPr lang="tr-TR" sz="1450" dirty="0" err="1">
                <a:solidFill>
                  <a:srgbClr val="373A3C"/>
                </a:solidFill>
                <a:highlight>
                  <a:schemeClr val="lt1"/>
                </a:highlight>
              </a:rPr>
              <a:t>overload</a:t>
            </a:r>
            <a:r>
              <a:rPr lang="tr-TR" sz="1450" dirty="0">
                <a:solidFill>
                  <a:srgbClr val="373A3C"/>
                </a:solidFill>
                <a:highlight>
                  <a:schemeClr val="lt1"/>
                </a:highlight>
              </a:rPr>
              <a:t>. </a:t>
            </a: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many</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a:t>
            </a:r>
            <a:r>
              <a:rPr lang="tr-TR" sz="1450" dirty="0" err="1">
                <a:solidFill>
                  <a:srgbClr val="373A3C"/>
                </a:solidFill>
                <a:highlight>
                  <a:schemeClr val="lt1"/>
                </a:highlight>
              </a:rPr>
              <a:t>private</a:t>
            </a:r>
            <a:r>
              <a:rPr lang="tr-TR" sz="1450" dirty="0">
                <a:solidFill>
                  <a:srgbClr val="373A3C"/>
                </a:solidFill>
                <a:highlight>
                  <a:schemeClr val="lt1"/>
                </a:highlight>
              </a:rPr>
              <a:t>) IP </a:t>
            </a:r>
            <a:r>
              <a:rPr lang="tr-TR" sz="1450" dirty="0" err="1">
                <a:solidFill>
                  <a:srgbClr val="373A3C"/>
                </a:solidFill>
                <a:highlight>
                  <a:schemeClr val="lt1"/>
                </a:highlight>
              </a:rPr>
              <a:t>addresses</a:t>
            </a:r>
            <a:r>
              <a:rPr lang="tr-TR" sz="1450" dirty="0">
                <a:solidFill>
                  <a:srgbClr val="373A3C"/>
                </a:solidFill>
                <a:highlight>
                  <a:schemeClr val="lt1"/>
                </a:highlight>
              </a:rPr>
              <a:t> can be </a:t>
            </a:r>
            <a:r>
              <a:rPr lang="tr-TR" sz="1450" dirty="0" err="1">
                <a:solidFill>
                  <a:srgbClr val="373A3C"/>
                </a:solidFill>
                <a:highlight>
                  <a:schemeClr val="lt1"/>
                </a:highlight>
              </a:rPr>
              <a:t>translated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 </a:t>
            </a:r>
            <a:r>
              <a:rPr lang="tr-TR" sz="1450" dirty="0" err="1">
                <a:solidFill>
                  <a:srgbClr val="373A3C"/>
                </a:solidFill>
                <a:highlight>
                  <a:schemeClr val="lt1"/>
                </a:highlight>
              </a:rPr>
              <a:t>single</a:t>
            </a:r>
            <a:r>
              <a:rPr lang="tr-TR" sz="1450" dirty="0">
                <a:solidFill>
                  <a:srgbClr val="373A3C"/>
                </a:solidFill>
                <a:highlight>
                  <a:schemeClr val="lt1"/>
                </a:highlight>
              </a:rPr>
              <a:t> </a:t>
            </a:r>
            <a:r>
              <a:rPr lang="tr-TR" sz="1450" dirty="0" err="1">
                <a:solidFill>
                  <a:srgbClr val="373A3C"/>
                </a:solidFill>
                <a:highlight>
                  <a:schemeClr val="lt1"/>
                </a:highlight>
              </a:rPr>
              <a:t>registered</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Port </a:t>
            </a:r>
            <a:r>
              <a:rPr lang="tr-TR" sz="1450" dirty="0" err="1">
                <a:solidFill>
                  <a:srgbClr val="373A3C"/>
                </a:solidFill>
                <a:highlight>
                  <a:schemeClr val="lt1"/>
                </a:highlight>
              </a:rPr>
              <a:t>numbers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distinguish</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traffic</a:t>
            </a:r>
            <a:r>
              <a:rPr lang="tr-TR" sz="1450" dirty="0">
                <a:solidFill>
                  <a:srgbClr val="373A3C"/>
                </a:solidFill>
                <a:highlight>
                  <a:schemeClr val="lt1"/>
                </a:highlight>
              </a:rPr>
              <a:t> </a:t>
            </a:r>
            <a:r>
              <a:rPr lang="tr-TR" sz="1450" dirty="0" err="1">
                <a:solidFill>
                  <a:srgbClr val="373A3C"/>
                </a:solidFill>
                <a:highlight>
                  <a:schemeClr val="lt1"/>
                </a:highlight>
              </a:rPr>
              <a:t>i.e</a:t>
            </a:r>
            <a:r>
              <a:rPr lang="tr-TR" sz="1450" dirty="0">
                <a:solidFill>
                  <a:srgbClr val="373A3C"/>
                </a:solidFill>
                <a:highlight>
                  <a:schemeClr val="lt1"/>
                </a:highlight>
              </a:rPr>
              <a:t>.,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traffic</a:t>
            </a:r>
            <a:r>
              <a:rPr lang="tr-TR" sz="1450" dirty="0">
                <a:solidFill>
                  <a:srgbClr val="373A3C"/>
                </a:solidFill>
                <a:highlight>
                  <a:schemeClr val="lt1"/>
                </a:highlight>
              </a:rPr>
              <a:t> </a:t>
            </a:r>
            <a:r>
              <a:rPr lang="tr-TR" sz="1450" dirty="0" err="1">
                <a:solidFill>
                  <a:srgbClr val="373A3C"/>
                </a:solidFill>
                <a:highlight>
                  <a:schemeClr val="lt1"/>
                </a:highlight>
              </a:rPr>
              <a:t>belongs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which</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is </a:t>
            </a:r>
            <a:r>
              <a:rPr lang="tr-TR" sz="1450" dirty="0" err="1">
                <a:solidFill>
                  <a:srgbClr val="373A3C"/>
                </a:solidFill>
                <a:highlight>
                  <a:schemeClr val="lt1"/>
                </a:highlight>
              </a:rPr>
              <a:t>most</a:t>
            </a:r>
            <a:r>
              <a:rPr lang="tr-TR" sz="1450" dirty="0">
                <a:solidFill>
                  <a:srgbClr val="373A3C"/>
                </a:solidFill>
                <a:highlight>
                  <a:schemeClr val="lt1"/>
                </a:highlight>
              </a:rPr>
              <a:t> </a:t>
            </a:r>
            <a:r>
              <a:rPr lang="tr-TR" sz="1450" dirty="0" err="1">
                <a:solidFill>
                  <a:srgbClr val="373A3C"/>
                </a:solidFill>
                <a:highlight>
                  <a:schemeClr val="lt1"/>
                </a:highlight>
              </a:rPr>
              <a:t>frequently</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as it is </a:t>
            </a:r>
            <a:r>
              <a:rPr lang="tr-TR" sz="1450" dirty="0" err="1">
                <a:solidFill>
                  <a:srgbClr val="373A3C"/>
                </a:solidFill>
                <a:highlight>
                  <a:schemeClr val="lt1"/>
                </a:highlight>
              </a:rPr>
              <a:t>cost-effective</a:t>
            </a:r>
            <a:r>
              <a:rPr lang="tr-TR" sz="1450" dirty="0">
                <a:solidFill>
                  <a:srgbClr val="373A3C"/>
                </a:solidFill>
                <a:highlight>
                  <a:schemeClr val="lt1"/>
                </a:highlight>
              </a:rPr>
              <a:t> as </a:t>
            </a:r>
            <a:r>
              <a:rPr lang="tr-TR" sz="1450" dirty="0" err="1">
                <a:solidFill>
                  <a:srgbClr val="373A3C"/>
                </a:solidFill>
                <a:highlight>
                  <a:schemeClr val="lt1"/>
                </a:highlight>
              </a:rPr>
              <a:t>thousands</a:t>
            </a:r>
            <a:r>
              <a:rPr lang="tr-TR" sz="1450" dirty="0">
                <a:solidFill>
                  <a:srgbClr val="373A3C"/>
                </a:solidFill>
                <a:highlight>
                  <a:schemeClr val="lt1"/>
                </a:highlight>
              </a:rPr>
              <a:t> of </a:t>
            </a:r>
            <a:r>
              <a:rPr lang="tr-TR" sz="1450" dirty="0" err="1">
                <a:solidFill>
                  <a:srgbClr val="373A3C"/>
                </a:solidFill>
                <a:highlight>
                  <a:schemeClr val="lt1"/>
                </a:highlight>
              </a:rPr>
              <a:t>users</a:t>
            </a:r>
            <a:r>
              <a:rPr lang="tr-TR" sz="1450" dirty="0">
                <a:solidFill>
                  <a:srgbClr val="373A3C"/>
                </a:solidFill>
                <a:highlight>
                  <a:schemeClr val="lt1"/>
                </a:highlight>
              </a:rPr>
              <a:t> can be </a:t>
            </a:r>
            <a:r>
              <a:rPr lang="tr-TR" sz="1450" dirty="0" err="1">
                <a:solidFill>
                  <a:srgbClr val="373A3C"/>
                </a:solidFill>
                <a:highlight>
                  <a:schemeClr val="lt1"/>
                </a:highlight>
              </a:rPr>
              <a:t>connected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using</a:t>
            </a:r>
            <a:r>
              <a:rPr lang="tr-TR" sz="1450" dirty="0">
                <a:solidFill>
                  <a:srgbClr val="373A3C"/>
                </a:solidFill>
                <a:highlight>
                  <a:schemeClr val="lt1"/>
                </a:highlight>
              </a:rPr>
              <a:t> </a:t>
            </a:r>
            <a:r>
              <a:rPr lang="tr-TR" sz="1450" dirty="0" err="1">
                <a:solidFill>
                  <a:srgbClr val="373A3C"/>
                </a:solidFill>
                <a:highlight>
                  <a:schemeClr val="lt1"/>
                </a:highlight>
              </a:rPr>
              <a:t>only</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real</a:t>
            </a:r>
            <a:r>
              <a:rPr lang="tr-TR" sz="1450" dirty="0">
                <a:solidFill>
                  <a:srgbClr val="373A3C"/>
                </a:solidFill>
                <a:highlight>
                  <a:schemeClr val="lt1"/>
                </a:highlight>
              </a:rPr>
              <a:t> global (</a:t>
            </a:r>
            <a:r>
              <a:rPr lang="tr-TR" sz="1450" dirty="0" err="1">
                <a:solidFill>
                  <a:srgbClr val="373A3C"/>
                </a:solidFill>
                <a:highlight>
                  <a:schemeClr val="lt1"/>
                </a:highlight>
              </a:rPr>
              <a:t>public</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726058db6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3" name="Google Shape;493;g726058db6d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727580e0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0" name="Google Shape;500;g727580e0d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Bir Katman 2 ağında yayın, bir ağdaki tüm düğümlere trafik gönderme anlamına </a:t>
            </a:r>
            <a:r>
              <a:rPr lang="tr-TR" sz="1450" dirty="0" err="1">
                <a:solidFill>
                  <a:srgbClr val="373A3C"/>
                </a:solidFill>
                <a:highlight>
                  <a:schemeClr val="lt1"/>
                </a:highlight>
              </a:rPr>
              <a:t>gelir.Katman</a:t>
            </a:r>
            <a:r>
              <a:rPr lang="tr-TR" sz="1450" dirty="0">
                <a:solidFill>
                  <a:srgbClr val="373A3C"/>
                </a:solidFill>
                <a:highlight>
                  <a:schemeClr val="lt1"/>
                </a:highlight>
              </a:rPr>
              <a:t> 2 yayın trafiği, bir yerel alan ağı (LAN) sınırı içinde kalır; yayın alanı olarak bilinir. Katman 2 yayın trafiği, FF:FF:FF:FF:FF:FF MAC adresi kullanılarak yayın etki alanına gönderilir. Yayın etki alanındaki her cihaz bu MAC adresini tanır ve yayın trafiğini varsa yayın etki alanındaki diğer cihazlara iletir. Yayın, tek noktaya yayın (tek bir düğüme trafik gönderme) veya çok noktaya yayın (bir grup düğüme aynı anda trafik iletme) ile karşılaştırılabilir.  IPv4 ile yayınlar oldukça önemlidir, ancak IPv6 ile hiç yayın gönderilmez.</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In</a:t>
            </a:r>
            <a:r>
              <a:rPr lang="tr-TR" sz="1450" dirty="0">
                <a:solidFill>
                  <a:srgbClr val="373A3C"/>
                </a:solidFill>
                <a:highlight>
                  <a:schemeClr val="lt1"/>
                </a:highlight>
              </a:rPr>
              <a:t> a </a:t>
            </a:r>
            <a:r>
              <a:rPr lang="tr-TR" sz="1450" dirty="0" err="1">
                <a:solidFill>
                  <a:srgbClr val="373A3C"/>
                </a:solidFill>
                <a:highlight>
                  <a:schemeClr val="lt1"/>
                </a:highlight>
              </a:rPr>
              <a:t>Layer</a:t>
            </a:r>
            <a:r>
              <a:rPr lang="tr-TR" sz="1450" dirty="0">
                <a:solidFill>
                  <a:srgbClr val="373A3C"/>
                </a:solidFill>
                <a:highlight>
                  <a:schemeClr val="lt1"/>
                </a:highlight>
              </a:rPr>
              <a:t> 2 network, </a:t>
            </a:r>
            <a:r>
              <a:rPr lang="tr-TR" sz="1450" dirty="0" err="1">
                <a:solidFill>
                  <a:srgbClr val="373A3C"/>
                </a:solidFill>
                <a:highlight>
                  <a:schemeClr val="lt1"/>
                </a:highlight>
              </a:rPr>
              <a:t>broadcasting</a:t>
            </a:r>
            <a:r>
              <a:rPr lang="tr-TR" sz="1450" dirty="0">
                <a:solidFill>
                  <a:srgbClr val="373A3C"/>
                </a:solidFill>
                <a:highlight>
                  <a:schemeClr val="lt1"/>
                </a:highlight>
              </a:rPr>
              <a:t> </a:t>
            </a:r>
            <a:r>
              <a:rPr lang="tr-TR" sz="1450" dirty="0" err="1">
                <a:solidFill>
                  <a:srgbClr val="373A3C"/>
                </a:solidFill>
                <a:highlight>
                  <a:schemeClr val="lt1"/>
                </a:highlight>
              </a:rPr>
              <a:t>refers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traffic</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nodes</a:t>
            </a:r>
            <a:r>
              <a:rPr lang="tr-TR" sz="1450" dirty="0">
                <a:solidFill>
                  <a:srgbClr val="373A3C"/>
                </a:solidFill>
                <a:highlight>
                  <a:schemeClr val="lt1"/>
                </a:highlight>
              </a:rPr>
              <a:t> on a network.</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Layer</a:t>
            </a:r>
            <a:r>
              <a:rPr lang="tr-TR" sz="1450" dirty="0">
                <a:solidFill>
                  <a:srgbClr val="373A3C"/>
                </a:solidFill>
                <a:highlight>
                  <a:schemeClr val="lt1"/>
                </a:highlight>
              </a:rPr>
              <a:t> 2 </a:t>
            </a:r>
            <a:r>
              <a:rPr lang="tr-TR" sz="1450" dirty="0" err="1">
                <a:solidFill>
                  <a:srgbClr val="373A3C"/>
                </a:solidFill>
                <a:highlight>
                  <a:schemeClr val="lt1"/>
                </a:highlight>
              </a:rPr>
              <a:t>broadcast</a:t>
            </a:r>
            <a:r>
              <a:rPr lang="tr-TR" sz="1450" dirty="0">
                <a:solidFill>
                  <a:srgbClr val="373A3C"/>
                </a:solidFill>
                <a:highlight>
                  <a:schemeClr val="lt1"/>
                </a:highlight>
              </a:rPr>
              <a:t> </a:t>
            </a:r>
            <a:r>
              <a:rPr lang="tr-TR" sz="1450" dirty="0" err="1">
                <a:solidFill>
                  <a:srgbClr val="373A3C"/>
                </a:solidFill>
                <a:highlight>
                  <a:schemeClr val="lt1"/>
                </a:highlight>
              </a:rPr>
              <a:t>traffic</a:t>
            </a:r>
            <a:r>
              <a:rPr lang="tr-TR" sz="1450" dirty="0">
                <a:solidFill>
                  <a:srgbClr val="373A3C"/>
                </a:solidFill>
                <a:highlight>
                  <a:schemeClr val="lt1"/>
                </a:highlight>
              </a:rPr>
              <a:t> </a:t>
            </a:r>
            <a:r>
              <a:rPr lang="tr-TR" sz="1450" dirty="0" err="1">
                <a:solidFill>
                  <a:srgbClr val="373A3C"/>
                </a:solidFill>
                <a:highlight>
                  <a:schemeClr val="lt1"/>
                </a:highlight>
              </a:rPr>
              <a:t>stays</a:t>
            </a:r>
            <a:r>
              <a:rPr lang="tr-TR" sz="1450" dirty="0">
                <a:solidFill>
                  <a:srgbClr val="373A3C"/>
                </a:solidFill>
                <a:highlight>
                  <a:schemeClr val="lt1"/>
                </a:highlight>
              </a:rPr>
              <a:t> </a:t>
            </a:r>
            <a:r>
              <a:rPr lang="tr-TR" sz="1450" dirty="0" err="1">
                <a:solidFill>
                  <a:srgbClr val="373A3C"/>
                </a:solidFill>
                <a:highlight>
                  <a:schemeClr val="lt1"/>
                </a:highlight>
              </a:rPr>
              <a:t>within</a:t>
            </a:r>
            <a:r>
              <a:rPr lang="tr-TR" sz="1450" dirty="0">
                <a:solidFill>
                  <a:srgbClr val="373A3C"/>
                </a:solidFill>
                <a:highlight>
                  <a:schemeClr val="lt1"/>
                </a:highlight>
              </a:rPr>
              <a:t> a </a:t>
            </a:r>
            <a:r>
              <a:rPr lang="tr-TR" sz="1450" dirty="0" err="1">
                <a:solidFill>
                  <a:srgbClr val="373A3C"/>
                </a:solidFill>
                <a:highlight>
                  <a:schemeClr val="lt1"/>
                </a:highlight>
              </a:rPr>
              <a:t>local</a:t>
            </a:r>
            <a:r>
              <a:rPr lang="tr-TR" sz="1450" dirty="0">
                <a:solidFill>
                  <a:srgbClr val="373A3C"/>
                </a:solidFill>
                <a:highlight>
                  <a:schemeClr val="lt1"/>
                </a:highlight>
              </a:rPr>
              <a:t> </a:t>
            </a:r>
            <a:r>
              <a:rPr lang="tr-TR" sz="1450" dirty="0" err="1">
                <a:solidFill>
                  <a:srgbClr val="373A3C"/>
                </a:solidFill>
                <a:highlight>
                  <a:schemeClr val="lt1"/>
                </a:highlight>
              </a:rPr>
              <a:t>area</a:t>
            </a:r>
            <a:r>
              <a:rPr lang="tr-TR" sz="1450" dirty="0">
                <a:solidFill>
                  <a:srgbClr val="373A3C"/>
                </a:solidFill>
                <a:highlight>
                  <a:schemeClr val="lt1"/>
                </a:highlight>
              </a:rPr>
              <a:t> network (LAN) </a:t>
            </a:r>
            <a:r>
              <a:rPr lang="tr-TR" sz="1450" dirty="0" err="1">
                <a:solidFill>
                  <a:srgbClr val="373A3C"/>
                </a:solidFill>
                <a:highlight>
                  <a:schemeClr val="lt1"/>
                </a:highlight>
              </a:rPr>
              <a:t>boundary</a:t>
            </a:r>
            <a:r>
              <a:rPr lang="tr-TR" sz="1450" dirty="0">
                <a:solidFill>
                  <a:srgbClr val="373A3C"/>
                </a:solidFill>
                <a:highlight>
                  <a:schemeClr val="lt1"/>
                </a:highlight>
              </a:rPr>
              <a:t>; </a:t>
            </a:r>
            <a:r>
              <a:rPr lang="tr-TR" sz="1450" dirty="0" err="1">
                <a:solidFill>
                  <a:srgbClr val="373A3C"/>
                </a:solidFill>
                <a:highlight>
                  <a:schemeClr val="lt1"/>
                </a:highlight>
              </a:rPr>
              <a:t>known</a:t>
            </a:r>
            <a:r>
              <a:rPr lang="tr-TR" sz="1450" dirty="0">
                <a:solidFill>
                  <a:srgbClr val="373A3C"/>
                </a:solidFill>
                <a:highlight>
                  <a:schemeClr val="lt1"/>
                </a:highlight>
              </a:rPr>
              <a:t> as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broadcast</a:t>
            </a:r>
            <a:r>
              <a:rPr lang="tr-TR" sz="1450" dirty="0">
                <a:solidFill>
                  <a:srgbClr val="373A3C"/>
                </a:solidFill>
                <a:highlight>
                  <a:schemeClr val="lt1"/>
                </a:highlight>
              </a:rPr>
              <a:t> domain. </a:t>
            </a:r>
            <a:r>
              <a:rPr lang="tr-TR" sz="1450" dirty="0" err="1">
                <a:solidFill>
                  <a:srgbClr val="373A3C"/>
                </a:solidFill>
                <a:highlight>
                  <a:schemeClr val="lt1"/>
                </a:highlight>
              </a:rPr>
              <a:t>Layer</a:t>
            </a:r>
            <a:r>
              <a:rPr lang="tr-TR" sz="1450" dirty="0">
                <a:solidFill>
                  <a:srgbClr val="373A3C"/>
                </a:solidFill>
                <a:highlight>
                  <a:schemeClr val="lt1"/>
                </a:highlight>
              </a:rPr>
              <a:t> 2 </a:t>
            </a:r>
            <a:r>
              <a:rPr lang="tr-TR" sz="1450" dirty="0" err="1">
                <a:solidFill>
                  <a:srgbClr val="373A3C"/>
                </a:solidFill>
                <a:highlight>
                  <a:schemeClr val="lt1"/>
                </a:highlight>
              </a:rPr>
              <a:t>broadcast</a:t>
            </a:r>
            <a:r>
              <a:rPr lang="tr-TR" sz="1450" dirty="0">
                <a:solidFill>
                  <a:srgbClr val="373A3C"/>
                </a:solidFill>
                <a:highlight>
                  <a:schemeClr val="lt1"/>
                </a:highlight>
              </a:rPr>
              <a:t> </a:t>
            </a:r>
            <a:r>
              <a:rPr lang="tr-TR" sz="1450" dirty="0" err="1">
                <a:solidFill>
                  <a:srgbClr val="373A3C"/>
                </a:solidFill>
                <a:highlight>
                  <a:schemeClr val="lt1"/>
                </a:highlight>
              </a:rPr>
              <a:t>traffic</a:t>
            </a:r>
            <a:r>
              <a:rPr lang="tr-TR" sz="1450" dirty="0">
                <a:solidFill>
                  <a:srgbClr val="373A3C"/>
                </a:solidFill>
                <a:highlight>
                  <a:schemeClr val="lt1"/>
                </a:highlight>
              </a:rPr>
              <a:t> is sent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broadcast</a:t>
            </a:r>
            <a:r>
              <a:rPr lang="tr-TR" sz="1450" dirty="0">
                <a:solidFill>
                  <a:srgbClr val="373A3C"/>
                </a:solidFill>
                <a:highlight>
                  <a:schemeClr val="lt1"/>
                </a:highlight>
              </a:rPr>
              <a:t> domain </a:t>
            </a:r>
            <a:r>
              <a:rPr lang="tr-TR" sz="1450" dirty="0" err="1">
                <a:solidFill>
                  <a:srgbClr val="373A3C"/>
                </a:solidFill>
                <a:highlight>
                  <a:schemeClr val="lt1"/>
                </a:highlight>
              </a:rPr>
              <a:t>using</a:t>
            </a:r>
            <a:r>
              <a:rPr lang="tr-TR" sz="1450" dirty="0">
                <a:solidFill>
                  <a:srgbClr val="373A3C"/>
                </a:solidFill>
                <a:highlight>
                  <a:schemeClr val="lt1"/>
                </a:highlight>
              </a:rPr>
              <a:t> a MAC </a:t>
            </a:r>
            <a:r>
              <a:rPr lang="tr-TR" sz="1450" dirty="0" err="1">
                <a:solidFill>
                  <a:srgbClr val="373A3C"/>
                </a:solidFill>
                <a:highlight>
                  <a:schemeClr val="lt1"/>
                </a:highlight>
              </a:rPr>
              <a:t>address</a:t>
            </a:r>
            <a:r>
              <a:rPr lang="tr-TR" sz="1450" dirty="0">
                <a:solidFill>
                  <a:srgbClr val="373A3C"/>
                </a:solidFill>
                <a:highlight>
                  <a:schemeClr val="lt1"/>
                </a:highlight>
              </a:rPr>
              <a:t> of FF:FF:FF:FF:FF:FF. </a:t>
            </a:r>
            <a:r>
              <a:rPr lang="tr-TR" sz="1450" dirty="0" err="1">
                <a:solidFill>
                  <a:srgbClr val="373A3C"/>
                </a:solidFill>
                <a:highlight>
                  <a:schemeClr val="lt1"/>
                </a:highlight>
              </a:rPr>
              <a:t>Every</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broadcast</a:t>
            </a:r>
            <a:r>
              <a:rPr lang="tr-TR" sz="1450" dirty="0">
                <a:solidFill>
                  <a:srgbClr val="373A3C"/>
                </a:solidFill>
                <a:highlight>
                  <a:schemeClr val="lt1"/>
                </a:highlight>
              </a:rPr>
              <a:t> domain </a:t>
            </a:r>
            <a:r>
              <a:rPr lang="tr-TR" sz="1450" dirty="0" err="1">
                <a:solidFill>
                  <a:srgbClr val="373A3C"/>
                </a:solidFill>
                <a:highlight>
                  <a:schemeClr val="lt1"/>
                </a:highlight>
              </a:rPr>
              <a:t>recognizes</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MAC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passes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broadcast</a:t>
            </a:r>
            <a:r>
              <a:rPr lang="tr-TR" sz="1450" dirty="0">
                <a:solidFill>
                  <a:srgbClr val="373A3C"/>
                </a:solidFill>
                <a:highlight>
                  <a:schemeClr val="lt1"/>
                </a:highlight>
              </a:rPr>
              <a:t> </a:t>
            </a:r>
            <a:r>
              <a:rPr lang="tr-TR" sz="1450" dirty="0" err="1">
                <a:solidFill>
                  <a:srgbClr val="373A3C"/>
                </a:solidFill>
                <a:highlight>
                  <a:schemeClr val="lt1"/>
                </a:highlight>
              </a:rPr>
              <a:t>traffic</a:t>
            </a:r>
            <a:r>
              <a:rPr lang="tr-TR" sz="1450" dirty="0">
                <a:solidFill>
                  <a:srgbClr val="373A3C"/>
                </a:solidFill>
                <a:highlight>
                  <a:schemeClr val="lt1"/>
                </a:highlight>
              </a:rPr>
              <a:t> on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other</a:t>
            </a:r>
            <a:r>
              <a:rPr lang="tr-TR" sz="1450" dirty="0">
                <a:solidFill>
                  <a:srgbClr val="373A3C"/>
                </a:solidFill>
                <a:highlight>
                  <a:schemeClr val="lt1"/>
                </a:highlight>
              </a:rPr>
              <a:t> </a:t>
            </a:r>
            <a:r>
              <a:rPr lang="tr-TR" sz="1450" dirty="0" err="1">
                <a:solidFill>
                  <a:srgbClr val="373A3C"/>
                </a:solidFill>
                <a:highlight>
                  <a:schemeClr val="lt1"/>
                </a:highlight>
              </a:rPr>
              <a:t>devices</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broadcast</a:t>
            </a:r>
            <a:r>
              <a:rPr lang="tr-TR" sz="1450" dirty="0">
                <a:solidFill>
                  <a:srgbClr val="373A3C"/>
                </a:solidFill>
                <a:highlight>
                  <a:schemeClr val="lt1"/>
                </a:highlight>
              </a:rPr>
              <a:t> domain, </a:t>
            </a:r>
            <a:r>
              <a:rPr lang="tr-TR" sz="1450" dirty="0" err="1">
                <a:solidFill>
                  <a:srgbClr val="373A3C"/>
                </a:solidFill>
                <a:highlight>
                  <a:schemeClr val="lt1"/>
                </a:highlight>
              </a:rPr>
              <a:t>if</a:t>
            </a:r>
            <a:r>
              <a:rPr lang="tr-TR" sz="1450" dirty="0">
                <a:solidFill>
                  <a:srgbClr val="373A3C"/>
                </a:solidFill>
                <a:highlight>
                  <a:schemeClr val="lt1"/>
                </a:highlight>
              </a:rPr>
              <a:t> </a:t>
            </a:r>
            <a:r>
              <a:rPr lang="tr-TR" sz="1450" dirty="0" err="1">
                <a:solidFill>
                  <a:srgbClr val="373A3C"/>
                </a:solidFill>
                <a:highlight>
                  <a:schemeClr val="lt1"/>
                </a:highlight>
              </a:rPr>
              <a:t>applicable</a:t>
            </a:r>
            <a:r>
              <a:rPr lang="tr-TR" sz="1450" dirty="0">
                <a:solidFill>
                  <a:srgbClr val="373A3C"/>
                </a:solidFill>
                <a:highlight>
                  <a:schemeClr val="lt1"/>
                </a:highlight>
              </a:rPr>
              <a:t>. </a:t>
            </a:r>
            <a:r>
              <a:rPr lang="tr-TR" sz="1450" dirty="0" err="1">
                <a:solidFill>
                  <a:srgbClr val="373A3C"/>
                </a:solidFill>
                <a:highlight>
                  <a:schemeClr val="lt1"/>
                </a:highlight>
              </a:rPr>
              <a:t>Broadcasting</a:t>
            </a:r>
            <a:r>
              <a:rPr lang="tr-TR" sz="1450" dirty="0">
                <a:solidFill>
                  <a:srgbClr val="373A3C"/>
                </a:solidFill>
                <a:highlight>
                  <a:schemeClr val="lt1"/>
                </a:highlight>
              </a:rPr>
              <a:t> can be </a:t>
            </a:r>
            <a:r>
              <a:rPr lang="tr-TR" sz="1450" dirty="0" err="1">
                <a:solidFill>
                  <a:srgbClr val="373A3C"/>
                </a:solidFill>
                <a:highlight>
                  <a:schemeClr val="lt1"/>
                </a:highlight>
              </a:rPr>
              <a:t>compared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unicasting</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traffic</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 </a:t>
            </a:r>
            <a:r>
              <a:rPr lang="tr-TR" sz="1450" dirty="0" err="1">
                <a:solidFill>
                  <a:srgbClr val="373A3C"/>
                </a:solidFill>
                <a:highlight>
                  <a:schemeClr val="lt1"/>
                </a:highlight>
              </a:rPr>
              <a:t>single</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multicasting</a:t>
            </a:r>
            <a:r>
              <a:rPr lang="tr-TR" sz="1450" dirty="0">
                <a:solidFill>
                  <a:srgbClr val="373A3C"/>
                </a:solidFill>
                <a:highlight>
                  <a:schemeClr val="lt1"/>
                </a:highlight>
              </a:rPr>
              <a:t> (</a:t>
            </a:r>
            <a:r>
              <a:rPr lang="tr-TR" sz="1450" dirty="0" err="1">
                <a:solidFill>
                  <a:srgbClr val="373A3C"/>
                </a:solidFill>
                <a:highlight>
                  <a:schemeClr val="lt1"/>
                </a:highlight>
              </a:rPr>
              <a:t>delivering</a:t>
            </a:r>
            <a:r>
              <a:rPr lang="tr-TR" sz="1450" dirty="0">
                <a:solidFill>
                  <a:srgbClr val="373A3C"/>
                </a:solidFill>
                <a:highlight>
                  <a:schemeClr val="lt1"/>
                </a:highlight>
              </a:rPr>
              <a:t> </a:t>
            </a:r>
            <a:r>
              <a:rPr lang="tr-TR" sz="1450" dirty="0" err="1">
                <a:solidFill>
                  <a:srgbClr val="373A3C"/>
                </a:solidFill>
                <a:highlight>
                  <a:schemeClr val="lt1"/>
                </a:highlight>
              </a:rPr>
              <a:t>traffic</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 </a:t>
            </a:r>
            <a:r>
              <a:rPr lang="tr-TR" sz="1450" dirty="0" err="1">
                <a:solidFill>
                  <a:srgbClr val="373A3C"/>
                </a:solidFill>
                <a:highlight>
                  <a:schemeClr val="lt1"/>
                </a:highlight>
              </a:rPr>
              <a:t>group</a:t>
            </a:r>
            <a:r>
              <a:rPr lang="tr-TR" sz="1450" dirty="0">
                <a:solidFill>
                  <a:srgbClr val="373A3C"/>
                </a:solidFill>
                <a:highlight>
                  <a:schemeClr val="lt1"/>
                </a:highlight>
              </a:rPr>
              <a:t> of </a:t>
            </a:r>
            <a:r>
              <a:rPr lang="tr-TR" sz="1450" dirty="0" err="1">
                <a:solidFill>
                  <a:srgbClr val="373A3C"/>
                </a:solidFill>
                <a:highlight>
                  <a:schemeClr val="lt1"/>
                </a:highlight>
              </a:rPr>
              <a:t>nodes</a:t>
            </a:r>
            <a:r>
              <a:rPr lang="tr-TR" sz="1450" dirty="0">
                <a:solidFill>
                  <a:srgbClr val="373A3C"/>
                </a:solidFill>
                <a:highlight>
                  <a:schemeClr val="lt1"/>
                </a:highlight>
              </a:rPr>
              <a:t> </a:t>
            </a:r>
            <a:r>
              <a:rPr lang="tr-TR" sz="1450" dirty="0" err="1">
                <a:solidFill>
                  <a:srgbClr val="373A3C"/>
                </a:solidFill>
                <a:highlight>
                  <a:schemeClr val="lt1"/>
                </a:highlight>
              </a:rPr>
              <a:t>simultaneously</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IPv4, </a:t>
            </a:r>
            <a:r>
              <a:rPr lang="tr-TR" sz="1450" dirty="0" err="1">
                <a:solidFill>
                  <a:srgbClr val="373A3C"/>
                </a:solidFill>
                <a:highlight>
                  <a:schemeClr val="lt1"/>
                </a:highlight>
              </a:rPr>
              <a:t>broadcasts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pretty</a:t>
            </a:r>
            <a:r>
              <a:rPr lang="tr-TR" sz="1450" dirty="0">
                <a:solidFill>
                  <a:srgbClr val="373A3C"/>
                </a:solidFill>
                <a:highlight>
                  <a:schemeClr val="lt1"/>
                </a:highlight>
              </a:rPr>
              <a:t> </a:t>
            </a:r>
            <a:r>
              <a:rPr lang="tr-TR" sz="1450" dirty="0" err="1">
                <a:solidFill>
                  <a:srgbClr val="373A3C"/>
                </a:solidFill>
                <a:highlight>
                  <a:schemeClr val="lt1"/>
                </a:highlight>
              </a:rPr>
              <a:t>important</a:t>
            </a:r>
            <a:r>
              <a:rPr lang="tr-TR" sz="1450" dirty="0">
                <a:solidFill>
                  <a:srgbClr val="373A3C"/>
                </a:solidFill>
                <a:highlight>
                  <a:schemeClr val="lt1"/>
                </a:highlight>
              </a:rPr>
              <a:t>, but </a:t>
            </a:r>
            <a:r>
              <a:rPr lang="tr-TR" sz="1450" dirty="0" err="1">
                <a:solidFill>
                  <a:srgbClr val="373A3C"/>
                </a:solidFill>
                <a:highlight>
                  <a:schemeClr val="lt1"/>
                </a:highlight>
              </a:rPr>
              <a:t>with</a:t>
            </a:r>
            <a:r>
              <a:rPr lang="tr-TR" sz="1450" dirty="0">
                <a:solidFill>
                  <a:srgbClr val="373A3C"/>
                </a:solidFill>
                <a:highlight>
                  <a:schemeClr val="lt1"/>
                </a:highlight>
              </a:rPr>
              <a:t> IPv6, </a:t>
            </a:r>
            <a:r>
              <a:rPr lang="tr-TR" sz="1450" dirty="0" err="1">
                <a:solidFill>
                  <a:srgbClr val="373A3C"/>
                </a:solidFill>
                <a:highlight>
                  <a:schemeClr val="lt1"/>
                </a:highlight>
              </a:rPr>
              <a:t>there</a:t>
            </a:r>
            <a:r>
              <a:rPr lang="tr-TR" sz="1450" dirty="0">
                <a:solidFill>
                  <a:srgbClr val="373A3C"/>
                </a:solidFill>
                <a:highlight>
                  <a:schemeClr val="lt1"/>
                </a:highlight>
              </a:rPr>
              <a:t> </a:t>
            </a:r>
            <a:r>
              <a:rPr lang="tr-TR" sz="1450" dirty="0" err="1">
                <a:solidFill>
                  <a:srgbClr val="373A3C"/>
                </a:solidFill>
                <a:highlight>
                  <a:schemeClr val="lt1"/>
                </a:highlight>
              </a:rPr>
              <a:t>aren’t</a:t>
            </a:r>
            <a:r>
              <a:rPr lang="tr-TR" sz="1450" dirty="0">
                <a:solidFill>
                  <a:srgbClr val="373A3C"/>
                </a:solidFill>
                <a:highlight>
                  <a:schemeClr val="lt1"/>
                </a:highlight>
              </a:rPr>
              <a:t> </a:t>
            </a:r>
            <a:r>
              <a:rPr lang="tr-TR" sz="1450" dirty="0" err="1">
                <a:solidFill>
                  <a:srgbClr val="373A3C"/>
                </a:solidFill>
                <a:highlight>
                  <a:schemeClr val="lt1"/>
                </a:highlight>
              </a:rPr>
              <a:t>any</a:t>
            </a:r>
            <a:r>
              <a:rPr lang="tr-TR" sz="1450" dirty="0">
                <a:solidFill>
                  <a:srgbClr val="373A3C"/>
                </a:solidFill>
                <a:highlight>
                  <a:schemeClr val="lt1"/>
                </a:highlight>
              </a:rPr>
              <a:t> </a:t>
            </a:r>
            <a:r>
              <a:rPr lang="tr-TR" sz="1450" dirty="0" err="1">
                <a:solidFill>
                  <a:srgbClr val="373A3C"/>
                </a:solidFill>
                <a:highlight>
                  <a:schemeClr val="lt1"/>
                </a:highlight>
              </a:rPr>
              <a:t>broadcasts</a:t>
            </a:r>
            <a:r>
              <a:rPr lang="tr-TR" sz="1450" dirty="0">
                <a:solidFill>
                  <a:srgbClr val="373A3C"/>
                </a:solidFill>
                <a:highlight>
                  <a:schemeClr val="lt1"/>
                </a:highlight>
              </a:rPr>
              <a:t> sent at </a:t>
            </a:r>
            <a:r>
              <a:rPr lang="tr-TR" sz="1450" dirty="0" err="1">
                <a:solidFill>
                  <a:srgbClr val="373A3C"/>
                </a:solidFill>
                <a:highlight>
                  <a:schemeClr val="lt1"/>
                </a:highlight>
              </a:rPr>
              <a:t>all</a:t>
            </a:r>
            <a:r>
              <a:rPr lang="tr-TR" sz="1450" dirty="0">
                <a:solidFill>
                  <a:srgbClr val="373A3C"/>
                </a:solidFill>
                <a:highlight>
                  <a:schemeClr val="lt1"/>
                </a:highlight>
              </a:rPr>
              <a:t>.</a:t>
            </a:r>
            <a:endParaRPr sz="1450" dirty="0">
              <a:solidFill>
                <a:srgbClr val="373A3C"/>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727580e0d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g727580e0d5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Katman 3 yayın trafiği, bir yayın ağ adresi kullanılarak bir ağdaki tüm cihazlara gönderilir. Örneğin ağ adresiniz 10.0.0.0 ise yayın ağ adresi 10.255.255.255'tir. Bu durumda, yalnızca 10.0.0.0 ağına ait cihazlar Katman 3 yayın trafiğini alır. Bu ağa ait olmayan cihazlar trafiği </a:t>
            </a:r>
            <a:r>
              <a:rPr lang="tr-TR" sz="1450" dirty="0" err="1">
                <a:solidFill>
                  <a:srgbClr val="373A3C"/>
                </a:solidFill>
                <a:highlight>
                  <a:schemeClr val="lt1"/>
                </a:highlight>
              </a:rPr>
              <a:t>düşürür.Adres</a:t>
            </a:r>
            <a:r>
              <a:rPr lang="tr-TR" sz="1450" dirty="0">
                <a:solidFill>
                  <a:srgbClr val="373A3C"/>
                </a:solidFill>
                <a:highlight>
                  <a:schemeClr val="lt1"/>
                </a:highlight>
              </a:rPr>
              <a:t> Çözümleme Protokolü (ARP), MAC adreslerini IP adreslerine eşlemek için yayını kullanır. ARP, IP adresini (mantıksal adres) dinamik olarak doğru MAC adresine bağlar. IP tek noktaya yayın paketleri gönderilmeden önce ARP, IP adresinin yapılandırıldığı Ethernet arabirimi tarafından kullanılan MAC adresini </a:t>
            </a:r>
            <a:r>
              <a:rPr lang="tr-TR" sz="1450" dirty="0" err="1">
                <a:solidFill>
                  <a:srgbClr val="373A3C"/>
                </a:solidFill>
                <a:highlight>
                  <a:schemeClr val="lt1"/>
                </a:highlight>
              </a:rPr>
              <a:t>keşfeder.Dinamik</a:t>
            </a:r>
            <a:r>
              <a:rPr lang="tr-TR" sz="1450" dirty="0">
                <a:solidFill>
                  <a:srgbClr val="373A3C"/>
                </a:solidFill>
                <a:highlight>
                  <a:schemeClr val="lt1"/>
                </a:highlight>
              </a:rPr>
              <a:t> Ana Bilgisayar Yapılandırma Protokolü (DHCP), bir ağ segmenti veya alt ağdaki ana bilgisayarlara IP adreslerini dinamik olarak atamak için yayını kullanır.</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Layer</a:t>
            </a:r>
            <a:r>
              <a:rPr lang="tr-TR" sz="1450" dirty="0">
                <a:solidFill>
                  <a:srgbClr val="373A3C"/>
                </a:solidFill>
                <a:highlight>
                  <a:schemeClr val="lt1"/>
                </a:highlight>
              </a:rPr>
              <a:t> 3 </a:t>
            </a:r>
            <a:r>
              <a:rPr lang="tr-TR" sz="1450" dirty="0" err="1">
                <a:solidFill>
                  <a:srgbClr val="373A3C"/>
                </a:solidFill>
                <a:highlight>
                  <a:schemeClr val="lt1"/>
                </a:highlight>
              </a:rPr>
              <a:t>broadcast</a:t>
            </a:r>
            <a:r>
              <a:rPr lang="tr-TR" sz="1450" dirty="0">
                <a:solidFill>
                  <a:srgbClr val="373A3C"/>
                </a:solidFill>
                <a:highlight>
                  <a:schemeClr val="lt1"/>
                </a:highlight>
              </a:rPr>
              <a:t> </a:t>
            </a:r>
            <a:r>
              <a:rPr lang="tr-TR" sz="1450" dirty="0" err="1">
                <a:solidFill>
                  <a:srgbClr val="373A3C"/>
                </a:solidFill>
                <a:highlight>
                  <a:schemeClr val="lt1"/>
                </a:highlight>
              </a:rPr>
              <a:t>traffic</a:t>
            </a:r>
            <a:r>
              <a:rPr lang="tr-TR" sz="1450" dirty="0">
                <a:solidFill>
                  <a:srgbClr val="373A3C"/>
                </a:solidFill>
                <a:highlight>
                  <a:schemeClr val="lt1"/>
                </a:highlight>
              </a:rPr>
              <a:t> is sent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devices</a:t>
            </a:r>
            <a:r>
              <a:rPr lang="tr-TR" sz="1450" dirty="0">
                <a:solidFill>
                  <a:srgbClr val="373A3C"/>
                </a:solidFill>
                <a:highlight>
                  <a:schemeClr val="lt1"/>
                </a:highlight>
              </a:rPr>
              <a:t> in a network </a:t>
            </a:r>
            <a:r>
              <a:rPr lang="tr-TR" sz="1450" dirty="0" err="1">
                <a:solidFill>
                  <a:srgbClr val="373A3C"/>
                </a:solidFill>
                <a:highlight>
                  <a:schemeClr val="lt1"/>
                </a:highlight>
              </a:rPr>
              <a:t>using</a:t>
            </a:r>
            <a:r>
              <a:rPr lang="tr-TR" sz="1450" dirty="0">
                <a:solidFill>
                  <a:srgbClr val="373A3C"/>
                </a:solidFill>
                <a:highlight>
                  <a:schemeClr val="lt1"/>
                </a:highlight>
              </a:rPr>
              <a:t> a </a:t>
            </a:r>
            <a:r>
              <a:rPr lang="tr-TR" sz="1450" dirty="0" err="1">
                <a:solidFill>
                  <a:srgbClr val="373A3C"/>
                </a:solidFill>
                <a:highlight>
                  <a:schemeClr val="lt1"/>
                </a:highlight>
              </a:rPr>
              <a:t>broadcast</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a:t>
            </a:r>
            <a:r>
              <a:rPr lang="tr-TR" sz="1450" dirty="0" err="1">
                <a:solidFill>
                  <a:srgbClr val="373A3C"/>
                </a:solidFill>
                <a:highlight>
                  <a:schemeClr val="lt1"/>
                </a:highlight>
              </a:rPr>
              <a:t>if</a:t>
            </a:r>
            <a:r>
              <a:rPr lang="tr-TR" sz="1450" dirty="0">
                <a:solidFill>
                  <a:srgbClr val="373A3C"/>
                </a:solidFill>
                <a:highlight>
                  <a:schemeClr val="lt1"/>
                </a:highlight>
              </a:rPr>
              <a:t> </a:t>
            </a:r>
            <a:r>
              <a:rPr lang="tr-TR" sz="1450" dirty="0" err="1">
                <a:solidFill>
                  <a:srgbClr val="373A3C"/>
                </a:solidFill>
                <a:highlight>
                  <a:schemeClr val="lt1"/>
                </a:highlight>
              </a:rPr>
              <a:t>your</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is 10.0.0.0,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broadcast</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is 10.255.255.255. </a:t>
            </a: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case</a:t>
            </a:r>
            <a:r>
              <a:rPr lang="tr-TR" sz="1450" dirty="0">
                <a:solidFill>
                  <a:srgbClr val="373A3C"/>
                </a:solidFill>
                <a:highlight>
                  <a:schemeClr val="lt1"/>
                </a:highlight>
              </a:rPr>
              <a:t>, </a:t>
            </a:r>
            <a:r>
              <a:rPr lang="tr-TR" sz="1450" dirty="0" err="1">
                <a:solidFill>
                  <a:srgbClr val="373A3C"/>
                </a:solidFill>
                <a:highlight>
                  <a:schemeClr val="lt1"/>
                </a:highlight>
              </a:rPr>
              <a:t>only</a:t>
            </a:r>
            <a:r>
              <a:rPr lang="tr-TR" sz="1450" dirty="0">
                <a:solidFill>
                  <a:srgbClr val="373A3C"/>
                </a:solidFill>
                <a:highlight>
                  <a:schemeClr val="lt1"/>
                </a:highlight>
              </a:rPr>
              <a:t> </a:t>
            </a:r>
            <a:r>
              <a:rPr lang="tr-TR" sz="1450" dirty="0" err="1">
                <a:solidFill>
                  <a:srgbClr val="373A3C"/>
                </a:solidFill>
                <a:highlight>
                  <a:schemeClr val="lt1"/>
                </a:highlight>
              </a:rPr>
              <a:t>devices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belong</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10.0.0.0 network </a:t>
            </a:r>
            <a:r>
              <a:rPr lang="tr-TR" sz="1450" dirty="0" err="1">
                <a:solidFill>
                  <a:srgbClr val="373A3C"/>
                </a:solidFill>
                <a:highlight>
                  <a:schemeClr val="lt1"/>
                </a:highlight>
              </a:rPr>
              <a:t>receive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3 </a:t>
            </a:r>
            <a:r>
              <a:rPr lang="tr-TR" sz="1450" dirty="0" err="1">
                <a:solidFill>
                  <a:srgbClr val="373A3C"/>
                </a:solidFill>
                <a:highlight>
                  <a:schemeClr val="lt1"/>
                </a:highlight>
              </a:rPr>
              <a:t>broadcast</a:t>
            </a:r>
            <a:r>
              <a:rPr lang="tr-TR" sz="1450" dirty="0">
                <a:solidFill>
                  <a:srgbClr val="373A3C"/>
                </a:solidFill>
                <a:highlight>
                  <a:schemeClr val="lt1"/>
                </a:highlight>
              </a:rPr>
              <a:t> </a:t>
            </a:r>
            <a:r>
              <a:rPr lang="tr-TR" sz="1450" dirty="0" err="1">
                <a:solidFill>
                  <a:srgbClr val="373A3C"/>
                </a:solidFill>
                <a:highlight>
                  <a:schemeClr val="lt1"/>
                </a:highlight>
              </a:rPr>
              <a:t>traffic</a:t>
            </a:r>
            <a:r>
              <a:rPr lang="tr-TR" sz="1450" dirty="0">
                <a:solidFill>
                  <a:srgbClr val="373A3C"/>
                </a:solidFill>
                <a:highlight>
                  <a:schemeClr val="lt1"/>
                </a:highlight>
              </a:rPr>
              <a:t>. </a:t>
            </a:r>
            <a:r>
              <a:rPr lang="tr-TR" sz="1450" dirty="0" err="1">
                <a:solidFill>
                  <a:srgbClr val="373A3C"/>
                </a:solidFill>
                <a:highlight>
                  <a:schemeClr val="lt1"/>
                </a:highlight>
              </a:rPr>
              <a:t>Devices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do not </a:t>
            </a:r>
            <a:r>
              <a:rPr lang="tr-TR" sz="1450" dirty="0" err="1">
                <a:solidFill>
                  <a:srgbClr val="373A3C"/>
                </a:solidFill>
                <a:highlight>
                  <a:schemeClr val="lt1"/>
                </a:highlight>
              </a:rPr>
              <a:t>belong</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network </a:t>
            </a:r>
            <a:r>
              <a:rPr lang="tr-TR" sz="1450" dirty="0" err="1">
                <a:solidFill>
                  <a:srgbClr val="373A3C"/>
                </a:solidFill>
                <a:highlight>
                  <a:schemeClr val="lt1"/>
                </a:highlight>
              </a:rPr>
              <a:t>drop</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traffic</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Resolution</a:t>
            </a:r>
            <a:r>
              <a:rPr lang="tr-TR" sz="1450" dirty="0">
                <a:solidFill>
                  <a:srgbClr val="373A3C"/>
                </a:solidFill>
                <a:highlight>
                  <a:schemeClr val="lt1"/>
                </a:highlight>
              </a:rPr>
              <a:t> Protocol (ARP) </a:t>
            </a:r>
            <a:r>
              <a:rPr lang="tr-TR" sz="1450" dirty="0" err="1">
                <a:solidFill>
                  <a:srgbClr val="373A3C"/>
                </a:solidFill>
                <a:highlight>
                  <a:schemeClr val="lt1"/>
                </a:highlight>
              </a:rPr>
              <a:t>uses</a:t>
            </a:r>
            <a:r>
              <a:rPr lang="tr-TR" sz="1450" dirty="0">
                <a:solidFill>
                  <a:srgbClr val="373A3C"/>
                </a:solidFill>
                <a:highlight>
                  <a:schemeClr val="lt1"/>
                </a:highlight>
              </a:rPr>
              <a:t> </a:t>
            </a:r>
            <a:r>
              <a:rPr lang="tr-TR" sz="1450" dirty="0" err="1">
                <a:solidFill>
                  <a:srgbClr val="373A3C"/>
                </a:solidFill>
                <a:highlight>
                  <a:schemeClr val="lt1"/>
                </a:highlight>
              </a:rPr>
              <a:t>broadcasting</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map</a:t>
            </a:r>
            <a:r>
              <a:rPr lang="tr-TR" sz="1450" dirty="0">
                <a:solidFill>
                  <a:srgbClr val="373A3C"/>
                </a:solidFill>
                <a:highlight>
                  <a:schemeClr val="lt1"/>
                </a:highlight>
              </a:rPr>
              <a:t> MAC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IP </a:t>
            </a:r>
            <a:r>
              <a:rPr lang="tr-TR" sz="1450" dirty="0" err="1">
                <a:solidFill>
                  <a:srgbClr val="373A3C"/>
                </a:solidFill>
                <a:highlight>
                  <a:schemeClr val="lt1"/>
                </a:highlight>
              </a:rPr>
              <a:t>addresses</a:t>
            </a:r>
            <a:r>
              <a:rPr lang="tr-TR" sz="1450" dirty="0">
                <a:solidFill>
                  <a:srgbClr val="373A3C"/>
                </a:solidFill>
                <a:highlight>
                  <a:schemeClr val="lt1"/>
                </a:highlight>
              </a:rPr>
              <a:t>. ARP </a:t>
            </a:r>
            <a:r>
              <a:rPr lang="tr-TR" sz="1450" dirty="0" err="1">
                <a:solidFill>
                  <a:srgbClr val="373A3C"/>
                </a:solidFill>
                <a:highlight>
                  <a:schemeClr val="lt1"/>
                </a:highlight>
              </a:rPr>
              <a:t>dynamically</a:t>
            </a:r>
            <a:r>
              <a:rPr lang="tr-TR" sz="1450" dirty="0">
                <a:solidFill>
                  <a:srgbClr val="373A3C"/>
                </a:solidFill>
                <a:highlight>
                  <a:schemeClr val="lt1"/>
                </a:highlight>
              </a:rPr>
              <a:t> </a:t>
            </a:r>
            <a:r>
              <a:rPr lang="tr-TR" sz="1450" dirty="0" err="1">
                <a:solidFill>
                  <a:srgbClr val="373A3C"/>
                </a:solidFill>
                <a:highlight>
                  <a:schemeClr val="lt1"/>
                </a:highlight>
              </a:rPr>
              <a:t>binds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correct</a:t>
            </a:r>
            <a:r>
              <a:rPr lang="tr-TR" sz="1450" dirty="0">
                <a:solidFill>
                  <a:srgbClr val="373A3C"/>
                </a:solidFill>
                <a:highlight>
                  <a:schemeClr val="lt1"/>
                </a:highlight>
              </a:rPr>
              <a:t> MAC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Before</a:t>
            </a:r>
            <a:r>
              <a:rPr lang="tr-TR" sz="1450" dirty="0">
                <a:solidFill>
                  <a:srgbClr val="373A3C"/>
                </a:solidFill>
                <a:highlight>
                  <a:schemeClr val="lt1"/>
                </a:highlight>
              </a:rPr>
              <a:t> IP </a:t>
            </a:r>
            <a:r>
              <a:rPr lang="tr-TR" sz="1450" dirty="0" err="1">
                <a:solidFill>
                  <a:srgbClr val="373A3C"/>
                </a:solidFill>
                <a:highlight>
                  <a:schemeClr val="lt1"/>
                </a:highlight>
              </a:rPr>
              <a:t>unicast</a:t>
            </a:r>
            <a:r>
              <a:rPr lang="tr-TR" sz="1450" dirty="0">
                <a:solidFill>
                  <a:srgbClr val="373A3C"/>
                </a:solidFill>
                <a:highlight>
                  <a:schemeClr val="lt1"/>
                </a:highlight>
              </a:rPr>
              <a:t> </a:t>
            </a:r>
            <a:r>
              <a:rPr lang="tr-TR" sz="1450" dirty="0" err="1">
                <a:solidFill>
                  <a:srgbClr val="373A3C"/>
                </a:solidFill>
                <a:highlight>
                  <a:schemeClr val="lt1"/>
                </a:highlight>
              </a:rPr>
              <a:t>packets</a:t>
            </a:r>
            <a:r>
              <a:rPr lang="tr-TR" sz="1450" dirty="0">
                <a:solidFill>
                  <a:srgbClr val="373A3C"/>
                </a:solidFill>
                <a:highlight>
                  <a:schemeClr val="lt1"/>
                </a:highlight>
              </a:rPr>
              <a:t> can be sent, ARP </a:t>
            </a:r>
            <a:r>
              <a:rPr lang="tr-TR" sz="1450" dirty="0" err="1">
                <a:solidFill>
                  <a:srgbClr val="373A3C"/>
                </a:solidFill>
                <a:highlight>
                  <a:schemeClr val="lt1"/>
                </a:highlight>
              </a:rPr>
              <a:t>discovers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MAC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Ethernet </a:t>
            </a:r>
            <a:r>
              <a:rPr lang="tr-TR" sz="1450" dirty="0" err="1">
                <a:solidFill>
                  <a:srgbClr val="373A3C"/>
                </a:solidFill>
                <a:highlight>
                  <a:schemeClr val="lt1"/>
                </a:highlight>
              </a:rPr>
              <a:t>interface</a:t>
            </a:r>
            <a:r>
              <a:rPr lang="tr-TR" sz="1450" dirty="0">
                <a:solidFill>
                  <a:srgbClr val="373A3C"/>
                </a:solidFill>
                <a:highlight>
                  <a:schemeClr val="lt1"/>
                </a:highlight>
              </a:rPr>
              <a:t> </a:t>
            </a:r>
            <a:r>
              <a:rPr lang="tr-TR" sz="1450" dirty="0" err="1">
                <a:solidFill>
                  <a:srgbClr val="373A3C"/>
                </a:solidFill>
                <a:highlight>
                  <a:schemeClr val="lt1"/>
                </a:highlight>
              </a:rPr>
              <a:t>where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configured</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Dynamic</a:t>
            </a:r>
            <a:r>
              <a:rPr lang="tr-TR" sz="1450" dirty="0">
                <a:solidFill>
                  <a:srgbClr val="373A3C"/>
                </a:solidFill>
                <a:highlight>
                  <a:schemeClr val="lt1"/>
                </a:highlight>
              </a:rPr>
              <a:t> Host </a:t>
            </a:r>
            <a:r>
              <a:rPr lang="tr-TR" sz="1450" dirty="0" err="1">
                <a:solidFill>
                  <a:srgbClr val="373A3C"/>
                </a:solidFill>
                <a:highlight>
                  <a:schemeClr val="lt1"/>
                </a:highlight>
              </a:rPr>
              <a:t>Configuration</a:t>
            </a:r>
            <a:r>
              <a:rPr lang="tr-TR" sz="1450" dirty="0">
                <a:solidFill>
                  <a:srgbClr val="373A3C"/>
                </a:solidFill>
                <a:highlight>
                  <a:schemeClr val="lt1"/>
                </a:highlight>
              </a:rPr>
              <a:t> Protocol (DHCP) </a:t>
            </a:r>
            <a:r>
              <a:rPr lang="tr-TR" sz="1450" dirty="0" err="1">
                <a:solidFill>
                  <a:srgbClr val="373A3C"/>
                </a:solidFill>
                <a:highlight>
                  <a:schemeClr val="lt1"/>
                </a:highlight>
              </a:rPr>
              <a:t>uses</a:t>
            </a:r>
            <a:r>
              <a:rPr lang="tr-TR" sz="1450" dirty="0">
                <a:solidFill>
                  <a:srgbClr val="373A3C"/>
                </a:solidFill>
                <a:highlight>
                  <a:schemeClr val="lt1"/>
                </a:highlight>
              </a:rPr>
              <a:t> </a:t>
            </a:r>
            <a:r>
              <a:rPr lang="tr-TR" sz="1450" dirty="0" err="1">
                <a:solidFill>
                  <a:srgbClr val="373A3C"/>
                </a:solidFill>
                <a:highlight>
                  <a:schemeClr val="lt1"/>
                </a:highlight>
              </a:rPr>
              <a:t>broadcasting</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dynamically</a:t>
            </a:r>
            <a:r>
              <a:rPr lang="tr-TR" sz="1450" dirty="0">
                <a:solidFill>
                  <a:srgbClr val="373A3C"/>
                </a:solidFill>
                <a:highlight>
                  <a:schemeClr val="lt1"/>
                </a:highlight>
              </a:rPr>
              <a:t> </a:t>
            </a:r>
            <a:r>
              <a:rPr lang="tr-TR" sz="1450" dirty="0" err="1">
                <a:solidFill>
                  <a:srgbClr val="373A3C"/>
                </a:solidFill>
                <a:highlight>
                  <a:schemeClr val="lt1"/>
                </a:highlight>
              </a:rPr>
              <a:t>assign</a:t>
            </a:r>
            <a:r>
              <a:rPr lang="tr-TR" sz="1450" dirty="0">
                <a:solidFill>
                  <a:srgbClr val="373A3C"/>
                </a:solidFill>
                <a:highlight>
                  <a:schemeClr val="lt1"/>
                </a:highlight>
              </a:rPr>
              <a:t>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on a network segment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subnet</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727580e0d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g727580e0d5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Tek noktaya yayın adresi, bir ağdaki benzersiz bir düğümü tanımlayan bir adrestir. Tek noktaya yayın adresleme, IPv4 ve IPv6'da mevcuttur ve hem gönderme hem de alma için kullanılabilmesine rağmen tipik olarak tek bir göndericiyi veya tek bir alıcıyı ifade eder. Tek noktaya yayın adres paketi, bir arabirim adresi içeren bir ağ düğümüne aktarılır. Tek noktaya yayın adresi daha sonra hedefin ağ cihazı hedefine gönderilen paket başlığına </a:t>
            </a:r>
            <a:r>
              <a:rPr lang="tr-TR" sz="1450" dirty="0" err="1">
                <a:solidFill>
                  <a:srgbClr val="373A3C"/>
                </a:solidFill>
                <a:highlight>
                  <a:schemeClr val="lt1"/>
                </a:highlight>
              </a:rPr>
              <a:t>eklenir.Tek</a:t>
            </a:r>
            <a:r>
              <a:rPr lang="tr-TR" sz="1450" dirty="0">
                <a:solidFill>
                  <a:srgbClr val="373A3C"/>
                </a:solidFill>
                <a:highlight>
                  <a:schemeClr val="lt1"/>
                </a:highlight>
              </a:rPr>
              <a:t> noktaya yayın adresi, hedef cihazın MAC adresi değerine sahip olacaktır.</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A </a:t>
            </a:r>
            <a:r>
              <a:rPr lang="tr-TR" sz="1450" dirty="0" err="1">
                <a:solidFill>
                  <a:srgbClr val="373A3C"/>
                </a:solidFill>
                <a:highlight>
                  <a:schemeClr val="lt1"/>
                </a:highlight>
              </a:rPr>
              <a:t>unicast</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an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identifies</a:t>
            </a:r>
            <a:r>
              <a:rPr lang="tr-TR" sz="1450" dirty="0">
                <a:solidFill>
                  <a:srgbClr val="373A3C"/>
                </a:solidFill>
                <a:highlight>
                  <a:schemeClr val="lt1"/>
                </a:highlight>
              </a:rPr>
              <a:t> a </a:t>
            </a:r>
            <a:r>
              <a:rPr lang="tr-TR" sz="1450" dirty="0" err="1">
                <a:solidFill>
                  <a:srgbClr val="373A3C"/>
                </a:solidFill>
                <a:highlight>
                  <a:schemeClr val="lt1"/>
                </a:highlight>
              </a:rPr>
              <a:t>unique</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on a network. </a:t>
            </a:r>
            <a:r>
              <a:rPr lang="tr-TR" sz="1450" dirty="0" err="1">
                <a:solidFill>
                  <a:srgbClr val="373A3C"/>
                </a:solidFill>
                <a:highlight>
                  <a:schemeClr val="lt1"/>
                </a:highlight>
              </a:rPr>
              <a:t>Unicast</a:t>
            </a:r>
            <a:r>
              <a:rPr lang="tr-TR" sz="1450" dirty="0">
                <a:solidFill>
                  <a:srgbClr val="373A3C"/>
                </a:solidFill>
                <a:highlight>
                  <a:schemeClr val="lt1"/>
                </a:highlight>
              </a:rPr>
              <a:t> </a:t>
            </a:r>
            <a:r>
              <a:rPr lang="tr-TR" sz="1450" dirty="0" err="1">
                <a:solidFill>
                  <a:srgbClr val="373A3C"/>
                </a:solidFill>
                <a:highlight>
                  <a:schemeClr val="lt1"/>
                </a:highlight>
              </a:rPr>
              <a:t>addressing</a:t>
            </a:r>
            <a:r>
              <a:rPr lang="tr-TR" sz="1450" dirty="0">
                <a:solidFill>
                  <a:srgbClr val="373A3C"/>
                </a:solidFill>
                <a:highlight>
                  <a:schemeClr val="lt1"/>
                </a:highlight>
              </a:rPr>
              <a:t> is </a:t>
            </a:r>
            <a:r>
              <a:rPr lang="tr-TR" sz="1450" dirty="0" err="1">
                <a:solidFill>
                  <a:srgbClr val="373A3C"/>
                </a:solidFill>
                <a:highlight>
                  <a:schemeClr val="lt1"/>
                </a:highlight>
              </a:rPr>
              <a:t>available</a:t>
            </a:r>
            <a:r>
              <a:rPr lang="tr-TR" sz="1450" dirty="0">
                <a:solidFill>
                  <a:srgbClr val="373A3C"/>
                </a:solidFill>
                <a:highlight>
                  <a:schemeClr val="lt1"/>
                </a:highlight>
              </a:rPr>
              <a:t> in IPv4 </a:t>
            </a:r>
            <a:r>
              <a:rPr lang="tr-TR" sz="1450" dirty="0" err="1">
                <a:solidFill>
                  <a:srgbClr val="373A3C"/>
                </a:solidFill>
                <a:highlight>
                  <a:schemeClr val="lt1"/>
                </a:highlight>
              </a:rPr>
              <a:t>and</a:t>
            </a:r>
            <a:r>
              <a:rPr lang="tr-TR" sz="1450" dirty="0">
                <a:solidFill>
                  <a:srgbClr val="373A3C"/>
                </a:solidFill>
                <a:highlight>
                  <a:schemeClr val="lt1"/>
                </a:highlight>
              </a:rPr>
              <a:t> IPv6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typically</a:t>
            </a:r>
            <a:r>
              <a:rPr lang="tr-TR" sz="1450" dirty="0">
                <a:solidFill>
                  <a:srgbClr val="373A3C"/>
                </a:solidFill>
                <a:highlight>
                  <a:schemeClr val="lt1"/>
                </a:highlight>
              </a:rPr>
              <a:t> </a:t>
            </a:r>
            <a:r>
              <a:rPr lang="tr-TR" sz="1450" dirty="0" err="1">
                <a:solidFill>
                  <a:srgbClr val="373A3C"/>
                </a:solidFill>
                <a:highlight>
                  <a:schemeClr val="lt1"/>
                </a:highlight>
              </a:rPr>
              <a:t>refers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 </a:t>
            </a:r>
            <a:r>
              <a:rPr lang="tr-TR" sz="1450" dirty="0" err="1">
                <a:solidFill>
                  <a:srgbClr val="373A3C"/>
                </a:solidFill>
                <a:highlight>
                  <a:schemeClr val="lt1"/>
                </a:highlight>
              </a:rPr>
              <a:t>single</a:t>
            </a:r>
            <a:r>
              <a:rPr lang="tr-TR" sz="1450" dirty="0">
                <a:solidFill>
                  <a:srgbClr val="373A3C"/>
                </a:solidFill>
                <a:highlight>
                  <a:schemeClr val="lt1"/>
                </a:highlight>
              </a:rPr>
              <a:t> </a:t>
            </a:r>
            <a:r>
              <a:rPr lang="tr-TR" sz="1450" dirty="0" err="1">
                <a:solidFill>
                  <a:srgbClr val="373A3C"/>
                </a:solidFill>
                <a:highlight>
                  <a:schemeClr val="lt1"/>
                </a:highlight>
              </a:rPr>
              <a:t>sender</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 </a:t>
            </a:r>
            <a:r>
              <a:rPr lang="tr-TR" sz="1450" dirty="0" err="1">
                <a:solidFill>
                  <a:srgbClr val="373A3C"/>
                </a:solidFill>
                <a:highlight>
                  <a:schemeClr val="lt1"/>
                </a:highlight>
              </a:rPr>
              <a:t>single</a:t>
            </a:r>
            <a:r>
              <a:rPr lang="tr-TR" sz="1450" dirty="0">
                <a:solidFill>
                  <a:srgbClr val="373A3C"/>
                </a:solidFill>
                <a:highlight>
                  <a:schemeClr val="lt1"/>
                </a:highlight>
              </a:rPr>
              <a:t> </a:t>
            </a:r>
            <a:r>
              <a:rPr lang="tr-TR" sz="1450" dirty="0" err="1">
                <a:solidFill>
                  <a:srgbClr val="373A3C"/>
                </a:solidFill>
                <a:highlight>
                  <a:schemeClr val="lt1"/>
                </a:highlight>
              </a:rPr>
              <a:t>receiver</a:t>
            </a:r>
            <a:r>
              <a:rPr lang="tr-TR" sz="1450" dirty="0">
                <a:solidFill>
                  <a:srgbClr val="373A3C"/>
                </a:solidFill>
                <a:highlight>
                  <a:schemeClr val="lt1"/>
                </a:highlight>
              </a:rPr>
              <a:t>, </a:t>
            </a:r>
            <a:r>
              <a:rPr lang="tr-TR" sz="1450" dirty="0" err="1">
                <a:solidFill>
                  <a:srgbClr val="373A3C"/>
                </a:solidFill>
                <a:highlight>
                  <a:schemeClr val="lt1"/>
                </a:highlight>
              </a:rPr>
              <a:t>although</a:t>
            </a:r>
            <a:r>
              <a:rPr lang="tr-TR" sz="1450" dirty="0">
                <a:solidFill>
                  <a:srgbClr val="373A3C"/>
                </a:solidFill>
                <a:highlight>
                  <a:schemeClr val="lt1"/>
                </a:highlight>
              </a:rPr>
              <a:t> it can be </a:t>
            </a:r>
            <a:r>
              <a:rPr lang="tr-TR" sz="1450" dirty="0" err="1">
                <a:solidFill>
                  <a:srgbClr val="373A3C"/>
                </a:solidFill>
                <a:highlight>
                  <a:schemeClr val="lt1"/>
                </a:highlight>
              </a:rPr>
              <a:t>used</a:t>
            </a:r>
            <a:r>
              <a:rPr lang="tr-TR" sz="1450" dirty="0">
                <a:solidFill>
                  <a:srgbClr val="373A3C"/>
                </a:solidFill>
                <a:highlight>
                  <a:schemeClr val="lt1"/>
                </a:highlight>
              </a:rPr>
              <a:t> in </a:t>
            </a:r>
            <a:r>
              <a:rPr lang="tr-TR" sz="1450" dirty="0" err="1">
                <a:solidFill>
                  <a:srgbClr val="373A3C"/>
                </a:solidFill>
                <a:highlight>
                  <a:schemeClr val="lt1"/>
                </a:highlight>
              </a:rPr>
              <a:t>both</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A </a:t>
            </a:r>
            <a:r>
              <a:rPr lang="tr-TR" sz="1450" dirty="0" err="1">
                <a:solidFill>
                  <a:srgbClr val="373A3C"/>
                </a:solidFill>
                <a:highlight>
                  <a:schemeClr val="lt1"/>
                </a:highlight>
              </a:rPr>
              <a:t>unicast</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packet</a:t>
            </a:r>
            <a:r>
              <a:rPr lang="tr-TR" sz="1450" dirty="0">
                <a:solidFill>
                  <a:srgbClr val="373A3C"/>
                </a:solidFill>
                <a:highlight>
                  <a:schemeClr val="lt1"/>
                </a:highlight>
              </a:rPr>
              <a:t> is </a:t>
            </a:r>
            <a:r>
              <a:rPr lang="tr-TR" sz="1450" dirty="0" err="1">
                <a:solidFill>
                  <a:srgbClr val="373A3C"/>
                </a:solidFill>
                <a:highlight>
                  <a:schemeClr val="lt1"/>
                </a:highlight>
              </a:rPr>
              <a:t>transferred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 network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includes</a:t>
            </a:r>
            <a:r>
              <a:rPr lang="tr-TR" sz="1450" dirty="0">
                <a:solidFill>
                  <a:srgbClr val="373A3C"/>
                </a:solidFill>
                <a:highlight>
                  <a:schemeClr val="lt1"/>
                </a:highlight>
              </a:rPr>
              <a:t> an </a:t>
            </a:r>
            <a:r>
              <a:rPr lang="tr-TR" sz="1450" dirty="0" err="1">
                <a:solidFill>
                  <a:srgbClr val="373A3C"/>
                </a:solidFill>
                <a:highlight>
                  <a:schemeClr val="lt1"/>
                </a:highlight>
              </a:rPr>
              <a:t>interface</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unicast</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inserted</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destination's</a:t>
            </a:r>
            <a:r>
              <a:rPr lang="tr-TR" sz="1450" dirty="0">
                <a:solidFill>
                  <a:srgbClr val="373A3C"/>
                </a:solidFill>
                <a:highlight>
                  <a:schemeClr val="lt1"/>
                </a:highlight>
              </a:rPr>
              <a:t> </a:t>
            </a:r>
            <a:r>
              <a:rPr lang="tr-TR" sz="1450" dirty="0" err="1">
                <a:solidFill>
                  <a:srgbClr val="373A3C"/>
                </a:solidFill>
                <a:highlight>
                  <a:schemeClr val="lt1"/>
                </a:highlight>
              </a:rPr>
              <a:t>packet</a:t>
            </a:r>
            <a:r>
              <a:rPr lang="tr-TR" sz="1450" dirty="0">
                <a:solidFill>
                  <a:srgbClr val="373A3C"/>
                </a:solidFill>
                <a:highlight>
                  <a:schemeClr val="lt1"/>
                </a:highlight>
              </a:rPr>
              <a:t>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which</a:t>
            </a:r>
            <a:r>
              <a:rPr lang="tr-TR" sz="1450" dirty="0">
                <a:solidFill>
                  <a:srgbClr val="373A3C"/>
                </a:solidFill>
                <a:highlight>
                  <a:schemeClr val="lt1"/>
                </a:highlight>
              </a:rPr>
              <a:t> is sent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destination</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unicast</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a:t>
            </a:r>
            <a:r>
              <a:rPr lang="tr-TR" sz="1450" dirty="0" err="1">
                <a:solidFill>
                  <a:srgbClr val="373A3C"/>
                </a:solidFill>
                <a:highlight>
                  <a:schemeClr val="lt1"/>
                </a:highlight>
              </a:rPr>
              <a:t>have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value</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MAC </a:t>
            </a:r>
            <a:r>
              <a:rPr lang="tr-TR" sz="1450" dirty="0" err="1">
                <a:solidFill>
                  <a:srgbClr val="373A3C"/>
                </a:solidFill>
                <a:highlight>
                  <a:schemeClr val="lt1"/>
                </a:highlight>
              </a:rPr>
              <a:t>address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destination</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727580e0d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g727580e0d5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727580e0d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g727580e0d5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picture</a:t>
            </a:r>
            <a:r>
              <a:rPr lang="tr-TR" sz="1450" dirty="0">
                <a:solidFill>
                  <a:srgbClr val="373A3C"/>
                </a:solidFill>
                <a:highlight>
                  <a:schemeClr val="lt1"/>
                </a:highlight>
              </a:rPr>
              <a:t> is </a:t>
            </a:r>
            <a:r>
              <a:rPr lang="tr-TR" sz="1450" dirty="0" err="1">
                <a:solidFill>
                  <a:srgbClr val="373A3C"/>
                </a:solidFill>
                <a:highlight>
                  <a:schemeClr val="lt1"/>
                </a:highlight>
              </a:rPr>
              <a:t>old</a:t>
            </a:r>
            <a:r>
              <a:rPr lang="tr-TR" sz="1450" dirty="0">
                <a:solidFill>
                  <a:srgbClr val="373A3C"/>
                </a:solidFill>
                <a:highlight>
                  <a:schemeClr val="lt1"/>
                </a:highlight>
              </a:rPr>
              <a:t> </a:t>
            </a:r>
            <a:r>
              <a:rPr lang="tr-TR" sz="1450" dirty="0" err="1">
                <a:solidFill>
                  <a:srgbClr val="373A3C"/>
                </a:solidFill>
                <a:highlight>
                  <a:schemeClr val="lt1"/>
                </a:highlight>
              </a:rPr>
              <a:t>already</a:t>
            </a:r>
            <a:r>
              <a:rPr lang="tr-TR" sz="1450" dirty="0">
                <a:solidFill>
                  <a:srgbClr val="373A3C"/>
                </a:solidFill>
                <a:highlight>
                  <a:schemeClr val="lt1"/>
                </a:highlight>
              </a:rPr>
              <a:t> but it </a:t>
            </a:r>
            <a:r>
              <a:rPr lang="tr-TR" sz="1450" dirty="0" err="1">
                <a:solidFill>
                  <a:srgbClr val="373A3C"/>
                </a:solidFill>
                <a:highlight>
                  <a:schemeClr val="lt1"/>
                </a:highlight>
              </a:rPr>
              <a:t>shows</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reason</a:t>
            </a:r>
            <a:r>
              <a:rPr lang="tr-TR" sz="1450" dirty="0">
                <a:solidFill>
                  <a:srgbClr val="373A3C"/>
                </a:solidFill>
                <a:highlight>
                  <a:schemeClr val="lt1"/>
                </a:highlight>
              </a:rPr>
              <a:t> </a:t>
            </a:r>
            <a:r>
              <a:rPr lang="tr-TR" sz="1450" dirty="0" err="1">
                <a:solidFill>
                  <a:srgbClr val="373A3C"/>
                </a:solidFill>
                <a:highlight>
                  <a:schemeClr val="lt1"/>
                </a:highlight>
              </a:rPr>
              <a:t>why</a:t>
            </a:r>
            <a:r>
              <a:rPr lang="tr-TR" sz="1450" dirty="0">
                <a:solidFill>
                  <a:srgbClr val="373A3C"/>
                </a:solidFill>
                <a:highlight>
                  <a:schemeClr val="lt1"/>
                </a:highlight>
              </a:rPr>
              <a:t>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need</a:t>
            </a:r>
            <a:r>
              <a:rPr lang="tr-TR" sz="1450" dirty="0">
                <a:solidFill>
                  <a:srgbClr val="373A3C"/>
                </a:solidFill>
                <a:highlight>
                  <a:schemeClr val="lt1"/>
                </a:highlight>
              </a:rPr>
              <a:t> IPv6.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running</a:t>
            </a:r>
            <a:r>
              <a:rPr lang="tr-TR" sz="1450" dirty="0">
                <a:solidFill>
                  <a:srgbClr val="373A3C"/>
                </a:solidFill>
                <a:highlight>
                  <a:schemeClr val="lt1"/>
                </a:highlight>
              </a:rPr>
              <a:t> </a:t>
            </a:r>
            <a:r>
              <a:rPr lang="tr-TR" sz="1450" dirty="0" err="1">
                <a:solidFill>
                  <a:srgbClr val="373A3C"/>
                </a:solidFill>
                <a:highlight>
                  <a:schemeClr val="lt1"/>
                </a:highlight>
              </a:rPr>
              <a:t>out</a:t>
            </a:r>
            <a:r>
              <a:rPr lang="tr-TR" sz="1450" dirty="0">
                <a:solidFill>
                  <a:srgbClr val="373A3C"/>
                </a:solidFill>
                <a:highlight>
                  <a:schemeClr val="lt1"/>
                </a:highlight>
              </a:rPr>
              <a:t> of IPv4 </a:t>
            </a:r>
            <a:r>
              <a:rPr lang="tr-TR" sz="1450" dirty="0" err="1">
                <a:solidFill>
                  <a:srgbClr val="373A3C"/>
                </a:solidFill>
                <a:highlight>
                  <a:schemeClr val="lt1"/>
                </a:highlight>
              </a:rPr>
              <a:t>addresses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727580e0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g727580e0d5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Peki IPv4'e ne oldu? Ne yanlış gitti? Bize 4.294.467.295 IP adresi veren 32 bitimiz var. Class A, B ve C serilerimizi hatırladınız mı? İnternet başladığında, A, B veya C Sınıfı bir ağ elde edersiniz. C Sınıfı size 256 IP adresinden oluşan bir blok verir, B sınıfı 65.535 IP adresi ve A sınıfı hatta 16.777.216 IP adresidir. Apple, Microsoft, IBM ve benzeri büyük şirketler bir veya daha fazla A Sınıfı ağa sahiptir. Gerçekten 16 milyondan fazla IP adresine ihtiyaçları var mıydı? Birçok IP adresi boşa gitti.</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what</a:t>
            </a:r>
            <a:r>
              <a:rPr lang="tr-TR" sz="1450" dirty="0">
                <a:solidFill>
                  <a:srgbClr val="373A3C"/>
                </a:solidFill>
                <a:highlight>
                  <a:schemeClr val="lt1"/>
                </a:highlight>
              </a:rPr>
              <a:t> </a:t>
            </a:r>
            <a:r>
              <a:rPr lang="tr-TR" sz="1450" dirty="0" err="1">
                <a:solidFill>
                  <a:srgbClr val="373A3C"/>
                </a:solidFill>
                <a:highlight>
                  <a:schemeClr val="lt1"/>
                </a:highlight>
              </a:rPr>
              <a:t>happened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IPv4? </a:t>
            </a:r>
            <a:r>
              <a:rPr lang="tr-TR" sz="1450" dirty="0" err="1">
                <a:solidFill>
                  <a:srgbClr val="373A3C"/>
                </a:solidFill>
                <a:highlight>
                  <a:schemeClr val="lt1"/>
                </a:highlight>
              </a:rPr>
              <a:t>What</a:t>
            </a:r>
            <a:r>
              <a:rPr lang="tr-TR" sz="1450" dirty="0">
                <a:solidFill>
                  <a:srgbClr val="373A3C"/>
                </a:solidFill>
                <a:highlight>
                  <a:schemeClr val="lt1"/>
                </a:highlight>
              </a:rPr>
              <a:t> </a:t>
            </a:r>
            <a:r>
              <a:rPr lang="tr-TR" sz="1450" dirty="0" err="1">
                <a:solidFill>
                  <a:srgbClr val="373A3C"/>
                </a:solidFill>
                <a:highlight>
                  <a:schemeClr val="lt1"/>
                </a:highlight>
              </a:rPr>
              <a:t>went</a:t>
            </a:r>
            <a:r>
              <a:rPr lang="tr-TR" sz="1450" dirty="0">
                <a:solidFill>
                  <a:srgbClr val="373A3C"/>
                </a:solidFill>
                <a:highlight>
                  <a:schemeClr val="lt1"/>
                </a:highlight>
              </a:rPr>
              <a:t> </a:t>
            </a:r>
            <a:r>
              <a:rPr lang="tr-TR" sz="1450" dirty="0" err="1">
                <a:solidFill>
                  <a:srgbClr val="373A3C"/>
                </a:solidFill>
                <a:highlight>
                  <a:schemeClr val="lt1"/>
                </a:highlight>
              </a:rPr>
              <a:t>wrong</a:t>
            </a:r>
            <a:r>
              <a:rPr lang="tr-TR" sz="1450" dirty="0">
                <a:solidFill>
                  <a:srgbClr val="373A3C"/>
                </a:solidFill>
                <a:highlight>
                  <a:schemeClr val="lt1"/>
                </a:highlight>
              </a:rPr>
              <a:t>?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have</a:t>
            </a:r>
            <a:r>
              <a:rPr lang="tr-TR" sz="1450" dirty="0">
                <a:solidFill>
                  <a:srgbClr val="373A3C"/>
                </a:solidFill>
                <a:highlight>
                  <a:schemeClr val="lt1"/>
                </a:highlight>
              </a:rPr>
              <a:t> 32-bits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gives</a:t>
            </a:r>
            <a:r>
              <a:rPr lang="tr-TR" sz="1450" dirty="0">
                <a:solidFill>
                  <a:srgbClr val="373A3C"/>
                </a:solidFill>
                <a:highlight>
                  <a:schemeClr val="lt1"/>
                </a:highlight>
              </a:rPr>
              <a:t> us 4,294,467,295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Remember</a:t>
            </a:r>
            <a:r>
              <a:rPr lang="tr-TR" sz="1450" dirty="0">
                <a:solidFill>
                  <a:srgbClr val="373A3C"/>
                </a:solidFill>
                <a:highlight>
                  <a:schemeClr val="lt1"/>
                </a:highlight>
              </a:rPr>
              <a:t> </a:t>
            </a:r>
            <a:r>
              <a:rPr lang="tr-TR" sz="1450" dirty="0" err="1">
                <a:solidFill>
                  <a:srgbClr val="373A3C"/>
                </a:solidFill>
                <a:highlight>
                  <a:schemeClr val="lt1"/>
                </a:highlight>
              </a:rPr>
              <a:t>our</a:t>
            </a:r>
            <a:r>
              <a:rPr lang="tr-TR" sz="1450" dirty="0">
                <a:solidFill>
                  <a:srgbClr val="373A3C"/>
                </a:solidFill>
                <a:highlight>
                  <a:schemeClr val="lt1"/>
                </a:highlight>
              </a:rPr>
              <a:t> Class A, B </a:t>
            </a:r>
            <a:r>
              <a:rPr lang="tr-TR" sz="1450" dirty="0" err="1">
                <a:solidFill>
                  <a:srgbClr val="373A3C"/>
                </a:solidFill>
                <a:highlight>
                  <a:schemeClr val="lt1"/>
                </a:highlight>
              </a:rPr>
              <a:t>and</a:t>
            </a:r>
            <a:r>
              <a:rPr lang="tr-TR" sz="1450" dirty="0">
                <a:solidFill>
                  <a:srgbClr val="373A3C"/>
                </a:solidFill>
                <a:highlight>
                  <a:schemeClr val="lt1"/>
                </a:highlight>
              </a:rPr>
              <a:t> C </a:t>
            </a:r>
            <a:r>
              <a:rPr lang="tr-TR" sz="1450" dirty="0" err="1">
                <a:solidFill>
                  <a:srgbClr val="373A3C"/>
                </a:solidFill>
                <a:highlight>
                  <a:schemeClr val="lt1"/>
                </a:highlight>
              </a:rPr>
              <a:t>ranges</a:t>
            </a:r>
            <a:r>
              <a:rPr lang="tr-TR" sz="1450" dirty="0">
                <a:solidFill>
                  <a:srgbClr val="373A3C"/>
                </a:solidFill>
                <a:highlight>
                  <a:schemeClr val="lt1"/>
                </a:highlight>
              </a:rPr>
              <a:t>? </a:t>
            </a:r>
            <a:r>
              <a:rPr lang="tr-TR" sz="1450" dirty="0" err="1">
                <a:solidFill>
                  <a:srgbClr val="373A3C"/>
                </a:solidFill>
                <a:highlight>
                  <a:schemeClr val="lt1"/>
                </a:highlight>
              </a:rPr>
              <a:t>When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started</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would</a:t>
            </a:r>
            <a:r>
              <a:rPr lang="tr-TR" sz="1450" dirty="0">
                <a:solidFill>
                  <a:srgbClr val="373A3C"/>
                </a:solidFill>
                <a:highlight>
                  <a:schemeClr val="lt1"/>
                </a:highlight>
              </a:rPr>
              <a:t> </a:t>
            </a:r>
            <a:r>
              <a:rPr lang="tr-TR" sz="1450" dirty="0" err="1">
                <a:solidFill>
                  <a:srgbClr val="373A3C"/>
                </a:solidFill>
                <a:highlight>
                  <a:schemeClr val="lt1"/>
                </a:highlight>
              </a:rPr>
              <a:t>get</a:t>
            </a:r>
            <a:r>
              <a:rPr lang="tr-TR" sz="1450" dirty="0">
                <a:solidFill>
                  <a:srgbClr val="373A3C"/>
                </a:solidFill>
                <a:highlight>
                  <a:schemeClr val="lt1"/>
                </a:highlight>
              </a:rPr>
              <a:t> a Class A, B </a:t>
            </a:r>
            <a:r>
              <a:rPr lang="tr-TR" sz="1450" dirty="0" err="1">
                <a:solidFill>
                  <a:srgbClr val="373A3C"/>
                </a:solidFill>
                <a:highlight>
                  <a:schemeClr val="lt1"/>
                </a:highlight>
              </a:rPr>
              <a:t>or</a:t>
            </a:r>
            <a:r>
              <a:rPr lang="tr-TR" sz="1450" dirty="0">
                <a:solidFill>
                  <a:srgbClr val="373A3C"/>
                </a:solidFill>
                <a:highlight>
                  <a:schemeClr val="lt1"/>
                </a:highlight>
              </a:rPr>
              <a:t> C network. Class C </a:t>
            </a:r>
            <a:r>
              <a:rPr lang="tr-TR" sz="1450" dirty="0" err="1">
                <a:solidFill>
                  <a:srgbClr val="373A3C"/>
                </a:solidFill>
                <a:highlight>
                  <a:schemeClr val="lt1"/>
                </a:highlight>
              </a:rPr>
              <a:t>gives</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 </a:t>
            </a:r>
            <a:r>
              <a:rPr lang="tr-TR" sz="1450" dirty="0" err="1">
                <a:solidFill>
                  <a:srgbClr val="373A3C"/>
                </a:solidFill>
                <a:highlight>
                  <a:schemeClr val="lt1"/>
                </a:highlight>
              </a:rPr>
              <a:t>block</a:t>
            </a:r>
            <a:r>
              <a:rPr lang="tr-TR" sz="1450" dirty="0">
                <a:solidFill>
                  <a:srgbClr val="373A3C"/>
                </a:solidFill>
                <a:highlight>
                  <a:schemeClr val="lt1"/>
                </a:highlight>
              </a:rPr>
              <a:t> of 256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class</a:t>
            </a:r>
            <a:r>
              <a:rPr lang="tr-TR" sz="1450" dirty="0">
                <a:solidFill>
                  <a:srgbClr val="373A3C"/>
                </a:solidFill>
                <a:highlight>
                  <a:schemeClr val="lt1"/>
                </a:highlight>
              </a:rPr>
              <a:t> B is 65.535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class</a:t>
            </a:r>
            <a:r>
              <a:rPr lang="tr-TR" sz="1450" dirty="0">
                <a:solidFill>
                  <a:srgbClr val="373A3C"/>
                </a:solidFill>
                <a:highlight>
                  <a:schemeClr val="lt1"/>
                </a:highlight>
              </a:rPr>
              <a:t> A </a:t>
            </a:r>
            <a:r>
              <a:rPr lang="tr-TR" sz="1450" dirty="0" err="1">
                <a:solidFill>
                  <a:srgbClr val="373A3C"/>
                </a:solidFill>
                <a:highlight>
                  <a:schemeClr val="lt1"/>
                </a:highlight>
              </a:rPr>
              <a:t>even</a:t>
            </a:r>
            <a:r>
              <a:rPr lang="tr-TR" sz="1450" dirty="0">
                <a:solidFill>
                  <a:srgbClr val="373A3C"/>
                </a:solidFill>
                <a:highlight>
                  <a:schemeClr val="lt1"/>
                </a:highlight>
              </a:rPr>
              <a:t> 16,777,216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Large</a:t>
            </a:r>
            <a:r>
              <a:rPr lang="tr-TR" sz="1450" dirty="0">
                <a:solidFill>
                  <a:srgbClr val="373A3C"/>
                </a:solidFill>
                <a:highlight>
                  <a:schemeClr val="lt1"/>
                </a:highlight>
              </a:rPr>
              <a:t> </a:t>
            </a:r>
            <a:r>
              <a:rPr lang="tr-TR" sz="1450" dirty="0" err="1">
                <a:solidFill>
                  <a:srgbClr val="373A3C"/>
                </a:solidFill>
                <a:highlight>
                  <a:schemeClr val="lt1"/>
                </a:highlight>
              </a:rPr>
              <a:t>companies</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Apple, Microsoft, IBM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such</a:t>
            </a:r>
            <a:r>
              <a:rPr lang="tr-TR" sz="1450" dirty="0">
                <a:solidFill>
                  <a:srgbClr val="373A3C"/>
                </a:solidFill>
                <a:highlight>
                  <a:schemeClr val="lt1"/>
                </a:highlight>
              </a:rPr>
              <a:t> </a:t>
            </a:r>
            <a:r>
              <a:rPr lang="tr-TR" sz="1450" dirty="0" err="1">
                <a:solidFill>
                  <a:srgbClr val="373A3C"/>
                </a:solidFill>
                <a:highlight>
                  <a:schemeClr val="lt1"/>
                </a:highlight>
              </a:rPr>
              <a:t>got</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more</a:t>
            </a:r>
            <a:r>
              <a:rPr lang="tr-TR" sz="1450" dirty="0">
                <a:solidFill>
                  <a:srgbClr val="373A3C"/>
                </a:solidFill>
                <a:highlight>
                  <a:schemeClr val="lt1"/>
                </a:highlight>
              </a:rPr>
              <a:t> Class A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Did</a:t>
            </a:r>
            <a:r>
              <a:rPr lang="tr-TR" sz="1450" dirty="0">
                <a:solidFill>
                  <a:srgbClr val="373A3C"/>
                </a:solidFill>
                <a:highlight>
                  <a:schemeClr val="lt1"/>
                </a:highlight>
              </a:rPr>
              <a:t> they </a:t>
            </a:r>
            <a:r>
              <a:rPr lang="tr-TR" sz="1450" dirty="0" err="1">
                <a:solidFill>
                  <a:srgbClr val="373A3C"/>
                </a:solidFill>
                <a:highlight>
                  <a:schemeClr val="lt1"/>
                </a:highlight>
              </a:rPr>
              <a:t>really</a:t>
            </a:r>
            <a:r>
              <a:rPr lang="tr-TR" sz="1450" dirty="0">
                <a:solidFill>
                  <a:srgbClr val="373A3C"/>
                </a:solidFill>
                <a:highlight>
                  <a:schemeClr val="lt1"/>
                </a:highlight>
              </a:rPr>
              <a:t> </a:t>
            </a:r>
            <a:r>
              <a:rPr lang="tr-TR" sz="1450" dirty="0" err="1">
                <a:solidFill>
                  <a:srgbClr val="373A3C"/>
                </a:solidFill>
                <a:highlight>
                  <a:schemeClr val="lt1"/>
                </a:highlight>
              </a:rPr>
              <a:t>need</a:t>
            </a:r>
            <a:r>
              <a:rPr lang="tr-TR" sz="1450" dirty="0">
                <a:solidFill>
                  <a:srgbClr val="373A3C"/>
                </a:solidFill>
                <a:highlight>
                  <a:schemeClr val="lt1"/>
                </a:highlight>
              </a:rPr>
              <a:t> </a:t>
            </a:r>
            <a:r>
              <a:rPr lang="tr-TR" sz="1450" dirty="0" err="1">
                <a:solidFill>
                  <a:srgbClr val="373A3C"/>
                </a:solidFill>
                <a:highlight>
                  <a:schemeClr val="lt1"/>
                </a:highlight>
              </a:rPr>
              <a:t>more</a:t>
            </a:r>
            <a:r>
              <a:rPr lang="tr-TR" sz="1450" dirty="0">
                <a:solidFill>
                  <a:srgbClr val="373A3C"/>
                </a:solidFill>
                <a:highlight>
                  <a:schemeClr val="lt1"/>
                </a:highlight>
              </a:rPr>
              <a:t> </a:t>
            </a:r>
            <a:r>
              <a:rPr lang="tr-TR" sz="1450" dirty="0" err="1">
                <a:solidFill>
                  <a:srgbClr val="373A3C"/>
                </a:solidFill>
                <a:highlight>
                  <a:schemeClr val="lt1"/>
                </a:highlight>
              </a:rPr>
              <a:t>than</a:t>
            </a:r>
            <a:r>
              <a:rPr lang="tr-TR" sz="1450" dirty="0">
                <a:solidFill>
                  <a:srgbClr val="373A3C"/>
                </a:solidFill>
                <a:highlight>
                  <a:schemeClr val="lt1"/>
                </a:highlight>
              </a:rPr>
              <a:t> 16 </a:t>
            </a:r>
            <a:r>
              <a:rPr lang="tr-TR" sz="1450" dirty="0" err="1">
                <a:solidFill>
                  <a:srgbClr val="373A3C"/>
                </a:solidFill>
                <a:highlight>
                  <a:schemeClr val="lt1"/>
                </a:highlight>
              </a:rPr>
              <a:t>million</a:t>
            </a:r>
            <a:r>
              <a:rPr lang="tr-TR" sz="1450" dirty="0">
                <a:solidFill>
                  <a:srgbClr val="373A3C"/>
                </a:solidFill>
                <a:highlight>
                  <a:schemeClr val="lt1"/>
                </a:highlight>
              </a:rPr>
              <a:t>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Many</a:t>
            </a:r>
            <a:r>
              <a:rPr lang="tr-TR" sz="1450" dirty="0">
                <a:solidFill>
                  <a:srgbClr val="373A3C"/>
                </a:solidFill>
                <a:highlight>
                  <a:schemeClr val="lt1"/>
                </a:highlight>
              </a:rPr>
              <a:t> IP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were</a:t>
            </a:r>
            <a:r>
              <a:rPr lang="tr-TR" sz="1450" dirty="0">
                <a:solidFill>
                  <a:srgbClr val="373A3C"/>
                </a:solidFill>
                <a:highlight>
                  <a:schemeClr val="lt1"/>
                </a:highlight>
              </a:rPr>
              <a:t> </a:t>
            </a:r>
            <a:r>
              <a:rPr lang="tr-TR" sz="1450" dirty="0" err="1">
                <a:solidFill>
                  <a:srgbClr val="373A3C"/>
                </a:solidFill>
                <a:highlight>
                  <a:schemeClr val="lt1"/>
                </a:highlight>
              </a:rPr>
              <a:t>just</a:t>
            </a:r>
            <a:r>
              <a:rPr lang="tr-TR" sz="1450" dirty="0">
                <a:solidFill>
                  <a:srgbClr val="373A3C"/>
                </a:solidFill>
                <a:highlight>
                  <a:schemeClr val="lt1"/>
                </a:highlight>
              </a:rPr>
              <a:t> </a:t>
            </a:r>
            <a:r>
              <a:rPr lang="tr-TR" sz="1450" dirty="0" err="1">
                <a:solidFill>
                  <a:srgbClr val="373A3C"/>
                </a:solidFill>
                <a:highlight>
                  <a:schemeClr val="lt1"/>
                </a:highlight>
              </a:rPr>
              <a:t>wasted</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727580e0d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g727580e0d5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IPv6'nın 128 bit adresleri vardır ve 32 bit IPv4'ten çok daha geniş bir adres alanına sahiptir</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IPv6 has 128-bit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has a </a:t>
            </a:r>
            <a:r>
              <a:rPr lang="tr-TR" sz="1450" dirty="0" err="1">
                <a:solidFill>
                  <a:srgbClr val="373A3C"/>
                </a:solidFill>
                <a:highlight>
                  <a:schemeClr val="lt1"/>
                </a:highlight>
              </a:rPr>
              <a:t>much</a:t>
            </a:r>
            <a:r>
              <a:rPr lang="tr-TR" sz="1450" dirty="0">
                <a:solidFill>
                  <a:srgbClr val="373A3C"/>
                </a:solidFill>
                <a:highlight>
                  <a:schemeClr val="lt1"/>
                </a:highlight>
              </a:rPr>
              <a:t> </a:t>
            </a:r>
            <a:r>
              <a:rPr lang="tr-TR" sz="1450" dirty="0" err="1">
                <a:solidFill>
                  <a:srgbClr val="373A3C"/>
                </a:solidFill>
                <a:highlight>
                  <a:schemeClr val="lt1"/>
                </a:highlight>
              </a:rPr>
              <a:t>larger</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space</a:t>
            </a:r>
            <a:r>
              <a:rPr lang="tr-TR" sz="1450" dirty="0">
                <a:solidFill>
                  <a:srgbClr val="373A3C"/>
                </a:solidFill>
                <a:highlight>
                  <a:schemeClr val="lt1"/>
                </a:highlight>
              </a:rPr>
              <a:t> </a:t>
            </a:r>
            <a:r>
              <a:rPr lang="tr-TR" sz="1450" dirty="0" err="1">
                <a:solidFill>
                  <a:srgbClr val="373A3C"/>
                </a:solidFill>
                <a:highlight>
                  <a:schemeClr val="lt1"/>
                </a:highlight>
              </a:rPr>
              <a:t>than</a:t>
            </a:r>
            <a:r>
              <a:rPr lang="tr-TR" sz="1450" dirty="0">
                <a:solidFill>
                  <a:srgbClr val="373A3C"/>
                </a:solidFill>
                <a:highlight>
                  <a:schemeClr val="lt1"/>
                </a:highlight>
              </a:rPr>
              <a:t> 32-bit IPv4</a:t>
            </a:r>
            <a:endParaRPr sz="1450" dirty="0">
              <a:solidFill>
                <a:srgbClr val="373A3C"/>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92ca7eb5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g92ca7eb5e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IPv6 has 128-bit addresses and has a much larger address space than 32-bit IPv4</a:t>
            </a:r>
            <a:endParaRPr sz="1450">
              <a:solidFill>
                <a:srgbClr val="373A3C"/>
              </a:solidFill>
              <a:highlight>
                <a:schemeClr val="lt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c2f2de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7c2f2de2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727580e0d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g727580e0d5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Pv6'yı kullanmaya başlamamızın ana nedeni, daha fazla adrese ihtiyaç duymamızdır, ancak bunun da bazı faydaları </a:t>
            </a:r>
            <a:r>
              <a:rPr lang="tr-TR" sz="1450" dirty="0" err="1">
                <a:solidFill>
                  <a:srgbClr val="373A3C"/>
                </a:solidFill>
                <a:highlight>
                  <a:schemeClr val="lt1"/>
                </a:highlight>
              </a:rPr>
              <a:t>vardır:Daha</a:t>
            </a:r>
            <a:r>
              <a:rPr lang="tr-TR" sz="1450" dirty="0">
                <a:solidFill>
                  <a:srgbClr val="373A3C"/>
                </a:solidFill>
                <a:highlight>
                  <a:schemeClr val="lt1"/>
                </a:highlight>
              </a:rPr>
              <a:t> Verimli YönlendirmeIPv6, yönlendirme tablolarının boyutunu azaltır ve yönlendirmeyi daha verimli ve hiyerarşik hale getirir. IPv6 ağlarında parçalanma, yolun maksimum iletim biriminin (MTU) keşfi için bir protokol kullanılarak yönlendirici yerine kaynak cihaz tarafından </a:t>
            </a:r>
            <a:r>
              <a:rPr lang="tr-TR" sz="1450" dirty="0" err="1">
                <a:solidFill>
                  <a:srgbClr val="373A3C"/>
                </a:solidFill>
                <a:highlight>
                  <a:schemeClr val="lt1"/>
                </a:highlight>
              </a:rPr>
              <a:t>gerçekleştirilir.Daha</a:t>
            </a:r>
            <a:r>
              <a:rPr lang="tr-TR" sz="1450" dirty="0">
                <a:solidFill>
                  <a:srgbClr val="373A3C"/>
                </a:solidFill>
                <a:highlight>
                  <a:schemeClr val="lt1"/>
                </a:highlight>
              </a:rPr>
              <a:t> Verimli Paket İşlemeIPv6'nın basitleştirilmiş paket başlığı, paket işlemeyi daha verimli hale getirir. IPv4 ile karşılaştırıldığında IPv6, IP düzeyinde sağlama toplamı içermez, bu nedenle sağlama toplamının her yönlendirici atlamasında yeniden hesaplanması gerekmez. Çoğu bağlantı katmanı teknolojisi zaten sağlama toplamı ve hata kontrol yetenekleri içerdiğinden, IP düzeyindeki sağlama toplamından kurtulmak mümkündü. Ek olarak, uçtan uca bağlantıyı yöneten çoğu taşıma katmanı, hata tespitini sağlayan bir sağlama toplamına </a:t>
            </a:r>
            <a:r>
              <a:rPr lang="tr-TR" sz="1450" dirty="0" err="1">
                <a:solidFill>
                  <a:srgbClr val="373A3C"/>
                </a:solidFill>
                <a:highlight>
                  <a:schemeClr val="lt1"/>
                </a:highlight>
              </a:rPr>
              <a:t>sahiptir.Yönlendirilmiş</a:t>
            </a:r>
            <a:r>
              <a:rPr lang="tr-TR" sz="1450" dirty="0">
                <a:solidFill>
                  <a:srgbClr val="373A3C"/>
                </a:solidFill>
                <a:highlight>
                  <a:schemeClr val="lt1"/>
                </a:highlight>
              </a:rPr>
              <a:t> Veri AkışlarıIPv6, yayın yerine çok noktaya yayını destekler. Çok noktaya yayın, bant genişliği açısından yoğun paket akışlarının (multimedya akışları gibi) aynı anda birden çok hedefe gönderilmesine izin vererek ağ bant genişliğinden tasarruf sağlar. İlgisiz ana bilgisayarların artık yayın paketlerini işlemesi gerekmez. Ek olarak, IPv6 başlığında, aynı akışa ait paketleri tanımlayabilen Akış Etiketi adlı yeni bir alan </a:t>
            </a:r>
            <a:r>
              <a:rPr lang="tr-TR" sz="1450" dirty="0" err="1">
                <a:solidFill>
                  <a:srgbClr val="373A3C"/>
                </a:solidFill>
                <a:highlight>
                  <a:schemeClr val="lt1"/>
                </a:highlight>
              </a:rPr>
              <a:t>bulunur.Basitleştirilmiş</a:t>
            </a:r>
            <a:r>
              <a:rPr lang="tr-TR" sz="1450" dirty="0">
                <a:solidFill>
                  <a:srgbClr val="373A3C"/>
                </a:solidFill>
                <a:highlight>
                  <a:schemeClr val="lt1"/>
                </a:highlight>
              </a:rPr>
              <a:t> Ağ </a:t>
            </a:r>
            <a:r>
              <a:rPr lang="tr-TR" sz="1450" dirty="0" err="1">
                <a:solidFill>
                  <a:srgbClr val="373A3C"/>
                </a:solidFill>
                <a:highlight>
                  <a:schemeClr val="lt1"/>
                </a:highlight>
              </a:rPr>
              <a:t>YapılandırmasıOtomatik</a:t>
            </a:r>
            <a:r>
              <a:rPr lang="tr-TR" sz="1450" dirty="0">
                <a:solidFill>
                  <a:srgbClr val="373A3C"/>
                </a:solidFill>
                <a:highlight>
                  <a:schemeClr val="lt1"/>
                </a:highlight>
              </a:rPr>
              <a:t> adres yapılandırması (adres ataması) IPv6'da yerleşiktir. Bir yönlendirici, yönlendirici reklamlarında yerel bağlantının ön ekini gönderir. Bir ana bilgisayar, yerel bağlantı ön ekinin 64 bitine dönüştürülmüş bağlantı katmanı (MAC) adresini ekleyerek kendi IP adresini </a:t>
            </a:r>
            <a:r>
              <a:rPr lang="tr-TR" sz="1450" dirty="0" err="1">
                <a:solidFill>
                  <a:srgbClr val="373A3C"/>
                </a:solidFill>
                <a:highlight>
                  <a:schemeClr val="lt1"/>
                </a:highlight>
              </a:rPr>
              <a:t>oluşturabilir.Yeni</a:t>
            </a:r>
            <a:r>
              <a:rPr lang="tr-TR" sz="1450" dirty="0">
                <a:solidFill>
                  <a:srgbClr val="373A3C"/>
                </a:solidFill>
                <a:highlight>
                  <a:schemeClr val="lt1"/>
                </a:highlight>
              </a:rPr>
              <a:t> Hizmetler İçin </a:t>
            </a:r>
            <a:r>
              <a:rPr lang="tr-TR" sz="1450" dirty="0" err="1">
                <a:solidFill>
                  <a:srgbClr val="373A3C"/>
                </a:solidFill>
                <a:highlight>
                  <a:schemeClr val="lt1"/>
                </a:highlight>
              </a:rPr>
              <a:t>DestekAğ</a:t>
            </a:r>
            <a:r>
              <a:rPr lang="tr-TR" sz="1450" dirty="0">
                <a:solidFill>
                  <a:srgbClr val="373A3C"/>
                </a:solidFill>
                <a:highlight>
                  <a:schemeClr val="lt1"/>
                </a:highlight>
              </a:rPr>
              <a:t> Adresi Çevirisini (NAT) ortadan kaldırarak, IP katmanındaki gerçek uçtan uca bağlantı geri yüklenerek yeni ve değerli hizmetler sağlanır. Eşler arası ağların oluşturulması ve bakımı daha kolaydır ve VoIP ve Hizmet Kalitesi (</a:t>
            </a:r>
            <a:r>
              <a:rPr lang="tr-TR" sz="1450" dirty="0" err="1">
                <a:solidFill>
                  <a:srgbClr val="373A3C"/>
                </a:solidFill>
                <a:highlight>
                  <a:schemeClr val="lt1"/>
                </a:highlight>
              </a:rPr>
              <a:t>QoS</a:t>
            </a:r>
            <a:r>
              <a:rPr lang="tr-TR" sz="1450" dirty="0">
                <a:solidFill>
                  <a:srgbClr val="373A3C"/>
                </a:solidFill>
                <a:highlight>
                  <a:schemeClr val="lt1"/>
                </a:highlight>
              </a:rPr>
              <a:t>) gibi hizmetler daha sağlam hale </a:t>
            </a:r>
            <a:r>
              <a:rPr lang="tr-TR" sz="1450" dirty="0" err="1">
                <a:solidFill>
                  <a:srgbClr val="373A3C"/>
                </a:solidFill>
                <a:highlight>
                  <a:schemeClr val="lt1"/>
                </a:highlight>
              </a:rPr>
              <a:t>gelir.GüvenlikGizlilik</a:t>
            </a:r>
            <a:r>
              <a:rPr lang="tr-TR" sz="1450" dirty="0">
                <a:solidFill>
                  <a:srgbClr val="373A3C"/>
                </a:solidFill>
                <a:highlight>
                  <a:schemeClr val="lt1"/>
                </a:highlight>
              </a:rPr>
              <a:t>, kimlik doğrulama ve veri bütünlüğü sağlayan </a:t>
            </a:r>
            <a:r>
              <a:rPr lang="tr-TR" sz="1450" dirty="0" err="1">
                <a:solidFill>
                  <a:srgbClr val="373A3C"/>
                </a:solidFill>
                <a:highlight>
                  <a:schemeClr val="lt1"/>
                </a:highlight>
              </a:rPr>
              <a:t>IPSec</a:t>
            </a:r>
            <a:r>
              <a:rPr lang="tr-TR" sz="1450" dirty="0">
                <a:solidFill>
                  <a:srgbClr val="373A3C"/>
                </a:solidFill>
                <a:highlight>
                  <a:schemeClr val="lt1"/>
                </a:highlight>
              </a:rPr>
              <a:t>, IPv6'da yerleşiktir. Kötü amaçlı yazılım taşıma potansiyelleri nedeniyle, IPv4 ICMP paketleri genellikle kurumsal güvenlik duvarları tarafından engellenir, ancak </a:t>
            </a:r>
            <a:r>
              <a:rPr lang="tr-TR" sz="1450" dirty="0" err="1">
                <a:solidFill>
                  <a:srgbClr val="373A3C"/>
                </a:solidFill>
                <a:highlight>
                  <a:schemeClr val="lt1"/>
                </a:highlight>
              </a:rPr>
              <a:t>IPSec'in</a:t>
            </a:r>
            <a:r>
              <a:rPr lang="tr-TR" sz="1450" dirty="0">
                <a:solidFill>
                  <a:srgbClr val="373A3C"/>
                </a:solidFill>
                <a:highlight>
                  <a:schemeClr val="lt1"/>
                </a:highlight>
              </a:rPr>
              <a:t> ICMPv6 paketlerine uygulanabilmesi nedeniyle, IPv6 için İnternet Kontrol Mesajı Protokolü'nün uygulanması olan ICMPv6'ya izin verilebilir.</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main </a:t>
            </a:r>
            <a:r>
              <a:rPr lang="tr-TR" sz="1450" dirty="0" err="1">
                <a:solidFill>
                  <a:srgbClr val="373A3C"/>
                </a:solidFill>
                <a:highlight>
                  <a:schemeClr val="lt1"/>
                </a:highlight>
              </a:rPr>
              <a:t>reason</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start </a:t>
            </a:r>
            <a:r>
              <a:rPr lang="tr-TR" sz="1450" dirty="0" err="1">
                <a:solidFill>
                  <a:srgbClr val="373A3C"/>
                </a:solidFill>
                <a:highlight>
                  <a:schemeClr val="lt1"/>
                </a:highlight>
              </a:rPr>
              <a:t>using</a:t>
            </a:r>
            <a:r>
              <a:rPr lang="tr-TR" sz="1450" dirty="0">
                <a:solidFill>
                  <a:srgbClr val="373A3C"/>
                </a:solidFill>
                <a:highlight>
                  <a:schemeClr val="lt1"/>
                </a:highlight>
              </a:rPr>
              <a:t> IPv6 is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need</a:t>
            </a:r>
            <a:r>
              <a:rPr lang="tr-TR" sz="1450" dirty="0">
                <a:solidFill>
                  <a:srgbClr val="373A3C"/>
                </a:solidFill>
                <a:highlight>
                  <a:schemeClr val="lt1"/>
                </a:highlight>
              </a:rPr>
              <a:t> </a:t>
            </a:r>
            <a:r>
              <a:rPr lang="tr-TR" sz="1450" dirty="0" err="1">
                <a:solidFill>
                  <a:srgbClr val="373A3C"/>
                </a:solidFill>
                <a:highlight>
                  <a:schemeClr val="lt1"/>
                </a:highlight>
              </a:rPr>
              <a:t>more</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but it </a:t>
            </a:r>
            <a:r>
              <a:rPr lang="tr-TR" sz="1450" dirty="0" err="1">
                <a:solidFill>
                  <a:srgbClr val="373A3C"/>
                </a:solidFill>
                <a:highlight>
                  <a:schemeClr val="lt1"/>
                </a:highlight>
              </a:rPr>
              <a:t>also</a:t>
            </a:r>
            <a:r>
              <a:rPr lang="tr-TR" sz="1450" dirty="0">
                <a:solidFill>
                  <a:srgbClr val="373A3C"/>
                </a:solidFill>
                <a:highlight>
                  <a:schemeClr val="lt1"/>
                </a:highlight>
              </a:rPr>
              <a:t> has </a:t>
            </a:r>
            <a:r>
              <a:rPr lang="tr-TR" sz="1450" dirty="0" err="1">
                <a:solidFill>
                  <a:srgbClr val="373A3C"/>
                </a:solidFill>
                <a:highlight>
                  <a:schemeClr val="lt1"/>
                </a:highlight>
              </a:rPr>
              <a:t>some</a:t>
            </a:r>
            <a:r>
              <a:rPr lang="tr-TR" sz="1450" dirty="0">
                <a:solidFill>
                  <a:srgbClr val="373A3C"/>
                </a:solidFill>
                <a:highlight>
                  <a:schemeClr val="lt1"/>
                </a:highlight>
              </a:rPr>
              <a:t> </a:t>
            </a:r>
            <a:r>
              <a:rPr lang="tr-TR" sz="1450" dirty="0" err="1">
                <a:solidFill>
                  <a:srgbClr val="373A3C"/>
                </a:solidFill>
                <a:highlight>
                  <a:schemeClr val="lt1"/>
                </a:highlight>
              </a:rPr>
              <a:t>benefits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b="1" dirty="0" err="1">
                <a:solidFill>
                  <a:srgbClr val="373A3C"/>
                </a:solidFill>
                <a:highlight>
                  <a:schemeClr val="lt1"/>
                </a:highlight>
              </a:rPr>
              <a:t>More</a:t>
            </a:r>
            <a:r>
              <a:rPr lang="tr-TR" sz="1450" b="1" dirty="0">
                <a:solidFill>
                  <a:srgbClr val="373A3C"/>
                </a:solidFill>
                <a:highlight>
                  <a:schemeClr val="lt1"/>
                </a:highlight>
              </a:rPr>
              <a:t> </a:t>
            </a:r>
            <a:r>
              <a:rPr lang="tr-TR" sz="1450" b="1" dirty="0" err="1">
                <a:solidFill>
                  <a:srgbClr val="373A3C"/>
                </a:solidFill>
                <a:highlight>
                  <a:schemeClr val="lt1"/>
                </a:highlight>
              </a:rPr>
              <a:t>Efficient</a:t>
            </a:r>
            <a:r>
              <a:rPr lang="tr-TR" sz="1450" b="1" dirty="0">
                <a:solidFill>
                  <a:srgbClr val="373A3C"/>
                </a:solidFill>
                <a:highlight>
                  <a:schemeClr val="lt1"/>
                </a:highlight>
              </a:rPr>
              <a:t> Routing</a:t>
            </a:r>
            <a:endParaRPr sz="1450" b="1"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IPv6 </a:t>
            </a:r>
            <a:r>
              <a:rPr lang="tr-TR" sz="1450" dirty="0" err="1">
                <a:solidFill>
                  <a:srgbClr val="373A3C"/>
                </a:solidFill>
                <a:highlight>
                  <a:schemeClr val="lt1"/>
                </a:highlight>
              </a:rPr>
              <a:t>reduces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size of routing </a:t>
            </a:r>
            <a:r>
              <a:rPr lang="tr-TR" sz="1450" dirty="0" err="1">
                <a:solidFill>
                  <a:srgbClr val="373A3C"/>
                </a:solidFill>
                <a:highlight>
                  <a:schemeClr val="lt1"/>
                </a:highlight>
              </a:rPr>
              <a:t>tables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makes</a:t>
            </a:r>
            <a:r>
              <a:rPr lang="tr-TR" sz="1450" dirty="0">
                <a:solidFill>
                  <a:srgbClr val="373A3C"/>
                </a:solidFill>
                <a:highlight>
                  <a:schemeClr val="lt1"/>
                </a:highlight>
              </a:rPr>
              <a:t> routing </a:t>
            </a:r>
            <a:r>
              <a:rPr lang="tr-TR" sz="1450" dirty="0" err="1">
                <a:solidFill>
                  <a:srgbClr val="373A3C"/>
                </a:solidFill>
                <a:highlight>
                  <a:schemeClr val="lt1"/>
                </a:highlight>
              </a:rPr>
              <a:t>more</a:t>
            </a:r>
            <a:r>
              <a:rPr lang="tr-TR" sz="1450" dirty="0">
                <a:solidFill>
                  <a:srgbClr val="373A3C"/>
                </a:solidFill>
                <a:highlight>
                  <a:schemeClr val="lt1"/>
                </a:highlight>
              </a:rPr>
              <a:t> </a:t>
            </a:r>
            <a:r>
              <a:rPr lang="tr-TR" sz="1450" dirty="0" err="1">
                <a:solidFill>
                  <a:srgbClr val="373A3C"/>
                </a:solidFill>
                <a:highlight>
                  <a:schemeClr val="lt1"/>
                </a:highlight>
              </a:rPr>
              <a:t>efficient</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hierarchical</a:t>
            </a:r>
            <a:r>
              <a:rPr lang="tr-TR" sz="1450" dirty="0">
                <a:solidFill>
                  <a:srgbClr val="373A3C"/>
                </a:solidFill>
                <a:highlight>
                  <a:schemeClr val="lt1"/>
                </a:highlight>
              </a:rPr>
              <a:t>. </a:t>
            </a:r>
            <a:r>
              <a:rPr lang="tr-TR" sz="1450" dirty="0" err="1">
                <a:solidFill>
                  <a:srgbClr val="373A3C"/>
                </a:solidFill>
                <a:highlight>
                  <a:schemeClr val="lt1"/>
                </a:highlight>
              </a:rPr>
              <a:t>In</a:t>
            </a:r>
            <a:r>
              <a:rPr lang="tr-TR" sz="1450" dirty="0">
                <a:solidFill>
                  <a:srgbClr val="373A3C"/>
                </a:solidFill>
                <a:highlight>
                  <a:schemeClr val="lt1"/>
                </a:highlight>
              </a:rPr>
              <a:t> IPv6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fragmentation</a:t>
            </a:r>
            <a:r>
              <a:rPr lang="tr-TR" sz="1450" dirty="0">
                <a:solidFill>
                  <a:srgbClr val="373A3C"/>
                </a:solidFill>
                <a:highlight>
                  <a:schemeClr val="lt1"/>
                </a:highlight>
              </a:rPr>
              <a:t> is </a:t>
            </a:r>
            <a:r>
              <a:rPr lang="tr-TR" sz="1450" dirty="0" err="1">
                <a:solidFill>
                  <a:srgbClr val="373A3C"/>
                </a:solidFill>
                <a:highlight>
                  <a:schemeClr val="lt1"/>
                </a:highlight>
              </a:rPr>
              <a:t>handled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source</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rather</a:t>
            </a:r>
            <a:r>
              <a:rPr lang="tr-TR" sz="1450" dirty="0">
                <a:solidFill>
                  <a:srgbClr val="373A3C"/>
                </a:solidFill>
                <a:highlight>
                  <a:schemeClr val="lt1"/>
                </a:highlight>
              </a:rPr>
              <a:t> </a:t>
            </a:r>
            <a:r>
              <a:rPr lang="tr-TR" sz="1450" dirty="0" err="1">
                <a:solidFill>
                  <a:srgbClr val="373A3C"/>
                </a:solidFill>
                <a:highlight>
                  <a:schemeClr val="lt1"/>
                </a:highlight>
              </a:rPr>
              <a:t>than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router</a:t>
            </a:r>
            <a:r>
              <a:rPr lang="tr-TR" sz="1450" dirty="0">
                <a:solidFill>
                  <a:srgbClr val="373A3C"/>
                </a:solidFill>
                <a:highlight>
                  <a:schemeClr val="lt1"/>
                </a:highlight>
              </a:rPr>
              <a:t>, </a:t>
            </a:r>
            <a:r>
              <a:rPr lang="tr-TR" sz="1450" dirty="0" err="1">
                <a:solidFill>
                  <a:srgbClr val="373A3C"/>
                </a:solidFill>
                <a:highlight>
                  <a:schemeClr val="lt1"/>
                </a:highlight>
              </a:rPr>
              <a:t>using</a:t>
            </a:r>
            <a:r>
              <a:rPr lang="tr-TR" sz="1450" dirty="0">
                <a:solidFill>
                  <a:srgbClr val="373A3C"/>
                </a:solidFill>
                <a:highlight>
                  <a:schemeClr val="lt1"/>
                </a:highlight>
              </a:rPr>
              <a:t> a </a:t>
            </a:r>
            <a:r>
              <a:rPr lang="tr-TR" sz="1450" dirty="0" err="1">
                <a:solidFill>
                  <a:srgbClr val="373A3C"/>
                </a:solidFill>
                <a:highlight>
                  <a:schemeClr val="lt1"/>
                </a:highlight>
              </a:rPr>
              <a:t>protocol</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discovery</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path's</a:t>
            </a:r>
            <a:r>
              <a:rPr lang="tr-TR" sz="1450" dirty="0">
                <a:solidFill>
                  <a:srgbClr val="373A3C"/>
                </a:solidFill>
                <a:highlight>
                  <a:schemeClr val="lt1"/>
                </a:highlight>
              </a:rPr>
              <a:t> </a:t>
            </a:r>
            <a:r>
              <a:rPr lang="tr-TR" sz="1450" dirty="0" err="1">
                <a:solidFill>
                  <a:srgbClr val="373A3C"/>
                </a:solidFill>
                <a:highlight>
                  <a:schemeClr val="lt1"/>
                </a:highlight>
              </a:rPr>
              <a:t>maximum</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a:t>
            </a:r>
            <a:r>
              <a:rPr lang="tr-TR" sz="1450" dirty="0" err="1">
                <a:solidFill>
                  <a:srgbClr val="373A3C"/>
                </a:solidFill>
                <a:highlight>
                  <a:schemeClr val="lt1"/>
                </a:highlight>
              </a:rPr>
              <a:t>unit</a:t>
            </a:r>
            <a:r>
              <a:rPr lang="tr-TR" sz="1450" dirty="0">
                <a:solidFill>
                  <a:srgbClr val="373A3C"/>
                </a:solidFill>
                <a:highlight>
                  <a:schemeClr val="lt1"/>
                </a:highlight>
              </a:rPr>
              <a:t> (MTU).</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b="1" dirty="0" err="1">
                <a:solidFill>
                  <a:srgbClr val="373A3C"/>
                </a:solidFill>
                <a:highlight>
                  <a:schemeClr val="lt1"/>
                </a:highlight>
              </a:rPr>
              <a:t>More</a:t>
            </a:r>
            <a:r>
              <a:rPr lang="tr-TR" sz="1450" b="1" dirty="0">
                <a:solidFill>
                  <a:srgbClr val="373A3C"/>
                </a:solidFill>
                <a:highlight>
                  <a:schemeClr val="lt1"/>
                </a:highlight>
              </a:rPr>
              <a:t> </a:t>
            </a:r>
            <a:r>
              <a:rPr lang="tr-TR" sz="1450" b="1" dirty="0" err="1">
                <a:solidFill>
                  <a:srgbClr val="373A3C"/>
                </a:solidFill>
                <a:highlight>
                  <a:schemeClr val="lt1"/>
                </a:highlight>
              </a:rPr>
              <a:t>Efficient</a:t>
            </a:r>
            <a:r>
              <a:rPr lang="tr-TR" sz="1450" b="1" dirty="0">
                <a:solidFill>
                  <a:srgbClr val="373A3C"/>
                </a:solidFill>
                <a:highlight>
                  <a:schemeClr val="lt1"/>
                </a:highlight>
              </a:rPr>
              <a:t> </a:t>
            </a:r>
            <a:r>
              <a:rPr lang="tr-TR" sz="1450" b="1" dirty="0" err="1">
                <a:solidFill>
                  <a:srgbClr val="373A3C"/>
                </a:solidFill>
                <a:highlight>
                  <a:schemeClr val="lt1"/>
                </a:highlight>
              </a:rPr>
              <a:t>Packet</a:t>
            </a:r>
            <a:r>
              <a:rPr lang="tr-TR" sz="1450" b="1" dirty="0">
                <a:solidFill>
                  <a:srgbClr val="373A3C"/>
                </a:solidFill>
                <a:highlight>
                  <a:schemeClr val="lt1"/>
                </a:highlight>
              </a:rPr>
              <a:t> </a:t>
            </a:r>
            <a:r>
              <a:rPr lang="tr-TR" sz="1450" b="1" dirty="0" err="1">
                <a:solidFill>
                  <a:srgbClr val="373A3C"/>
                </a:solidFill>
                <a:highlight>
                  <a:schemeClr val="lt1"/>
                </a:highlight>
              </a:rPr>
              <a:t>Processing</a:t>
            </a:r>
            <a:endParaRPr sz="1450" b="1"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IPv6's </a:t>
            </a:r>
            <a:r>
              <a:rPr lang="tr-TR" sz="1450" dirty="0" err="1">
                <a:solidFill>
                  <a:srgbClr val="373A3C"/>
                </a:solidFill>
                <a:highlight>
                  <a:schemeClr val="lt1"/>
                </a:highlight>
              </a:rPr>
              <a:t>simplified</a:t>
            </a:r>
            <a:r>
              <a:rPr lang="tr-TR" sz="1450" dirty="0">
                <a:solidFill>
                  <a:srgbClr val="373A3C"/>
                </a:solidFill>
                <a:highlight>
                  <a:schemeClr val="lt1"/>
                </a:highlight>
              </a:rPr>
              <a:t> </a:t>
            </a:r>
            <a:r>
              <a:rPr lang="tr-TR" sz="1450" dirty="0" err="1">
                <a:solidFill>
                  <a:srgbClr val="373A3C"/>
                </a:solidFill>
                <a:highlight>
                  <a:schemeClr val="lt1"/>
                </a:highlight>
              </a:rPr>
              <a:t>packet</a:t>
            </a:r>
            <a:r>
              <a:rPr lang="tr-TR" sz="1450" dirty="0">
                <a:solidFill>
                  <a:srgbClr val="373A3C"/>
                </a:solidFill>
                <a:highlight>
                  <a:schemeClr val="lt1"/>
                </a:highlight>
              </a:rPr>
              <a:t>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makes</a:t>
            </a:r>
            <a:r>
              <a:rPr lang="tr-TR" sz="1450" dirty="0">
                <a:solidFill>
                  <a:srgbClr val="373A3C"/>
                </a:solidFill>
                <a:highlight>
                  <a:schemeClr val="lt1"/>
                </a:highlight>
              </a:rPr>
              <a:t> </a:t>
            </a:r>
            <a:r>
              <a:rPr lang="tr-TR" sz="1450" dirty="0" err="1">
                <a:solidFill>
                  <a:srgbClr val="373A3C"/>
                </a:solidFill>
                <a:highlight>
                  <a:schemeClr val="lt1"/>
                </a:highlight>
              </a:rPr>
              <a:t>packet</a:t>
            </a:r>
            <a:r>
              <a:rPr lang="tr-TR" sz="1450" dirty="0">
                <a:solidFill>
                  <a:srgbClr val="373A3C"/>
                </a:solidFill>
                <a:highlight>
                  <a:schemeClr val="lt1"/>
                </a:highlight>
              </a:rPr>
              <a:t> </a:t>
            </a:r>
            <a:r>
              <a:rPr lang="tr-TR" sz="1450" dirty="0" err="1">
                <a:solidFill>
                  <a:srgbClr val="373A3C"/>
                </a:solidFill>
                <a:highlight>
                  <a:schemeClr val="lt1"/>
                </a:highlight>
              </a:rPr>
              <a:t>processing</a:t>
            </a:r>
            <a:r>
              <a:rPr lang="tr-TR" sz="1450" dirty="0">
                <a:solidFill>
                  <a:srgbClr val="373A3C"/>
                </a:solidFill>
                <a:highlight>
                  <a:schemeClr val="lt1"/>
                </a:highlight>
              </a:rPr>
              <a:t> </a:t>
            </a:r>
            <a:r>
              <a:rPr lang="tr-TR" sz="1450" dirty="0" err="1">
                <a:solidFill>
                  <a:srgbClr val="373A3C"/>
                </a:solidFill>
                <a:highlight>
                  <a:schemeClr val="lt1"/>
                </a:highlight>
              </a:rPr>
              <a:t>more</a:t>
            </a:r>
            <a:r>
              <a:rPr lang="tr-TR" sz="1450" dirty="0">
                <a:solidFill>
                  <a:srgbClr val="373A3C"/>
                </a:solidFill>
                <a:highlight>
                  <a:schemeClr val="lt1"/>
                </a:highlight>
              </a:rPr>
              <a:t> </a:t>
            </a:r>
            <a:r>
              <a:rPr lang="tr-TR" sz="1450" dirty="0" err="1">
                <a:solidFill>
                  <a:srgbClr val="373A3C"/>
                </a:solidFill>
                <a:highlight>
                  <a:schemeClr val="lt1"/>
                </a:highlight>
              </a:rPr>
              <a:t>efficient</a:t>
            </a:r>
            <a:r>
              <a:rPr lang="tr-TR" sz="1450" dirty="0">
                <a:solidFill>
                  <a:srgbClr val="373A3C"/>
                </a:solidFill>
                <a:highlight>
                  <a:schemeClr val="lt1"/>
                </a:highlight>
              </a:rPr>
              <a:t>. </a:t>
            </a:r>
            <a:r>
              <a:rPr lang="tr-TR" sz="1450" dirty="0" err="1">
                <a:solidFill>
                  <a:srgbClr val="373A3C"/>
                </a:solidFill>
                <a:highlight>
                  <a:schemeClr val="lt1"/>
                </a:highlight>
              </a:rPr>
              <a:t>Compared</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IPv4, IPv6 </a:t>
            </a:r>
            <a:r>
              <a:rPr lang="tr-TR" sz="1450" dirty="0" err="1">
                <a:solidFill>
                  <a:srgbClr val="373A3C"/>
                </a:solidFill>
                <a:highlight>
                  <a:schemeClr val="lt1"/>
                </a:highlight>
              </a:rPr>
              <a:t>contains</a:t>
            </a:r>
            <a:r>
              <a:rPr lang="tr-TR" sz="1450" dirty="0">
                <a:solidFill>
                  <a:srgbClr val="373A3C"/>
                </a:solidFill>
                <a:highlight>
                  <a:schemeClr val="lt1"/>
                </a:highlight>
              </a:rPr>
              <a:t> </a:t>
            </a:r>
            <a:r>
              <a:rPr lang="tr-TR" sz="1450" dirty="0" err="1">
                <a:solidFill>
                  <a:srgbClr val="373A3C"/>
                </a:solidFill>
                <a:highlight>
                  <a:schemeClr val="lt1"/>
                </a:highlight>
              </a:rPr>
              <a:t>no</a:t>
            </a:r>
            <a:r>
              <a:rPr lang="tr-TR" sz="1450" dirty="0">
                <a:solidFill>
                  <a:srgbClr val="373A3C"/>
                </a:solidFill>
                <a:highlight>
                  <a:schemeClr val="lt1"/>
                </a:highlight>
              </a:rPr>
              <a:t> IP-</a:t>
            </a:r>
            <a:r>
              <a:rPr lang="tr-TR" sz="1450" dirty="0" err="1">
                <a:solidFill>
                  <a:srgbClr val="373A3C"/>
                </a:solidFill>
                <a:highlight>
                  <a:schemeClr val="lt1"/>
                </a:highlight>
              </a:rPr>
              <a:t>level</a:t>
            </a:r>
            <a:r>
              <a:rPr lang="tr-TR" sz="1450" dirty="0">
                <a:solidFill>
                  <a:srgbClr val="373A3C"/>
                </a:solidFill>
                <a:highlight>
                  <a:schemeClr val="lt1"/>
                </a:highlight>
              </a:rPr>
              <a:t> </a:t>
            </a:r>
            <a:r>
              <a:rPr lang="tr-TR" sz="1450" dirty="0" err="1">
                <a:solidFill>
                  <a:srgbClr val="373A3C"/>
                </a:solidFill>
                <a:highlight>
                  <a:schemeClr val="lt1"/>
                </a:highlight>
              </a:rPr>
              <a:t>checksum</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checksum</a:t>
            </a:r>
            <a:r>
              <a:rPr lang="tr-TR" sz="1450" dirty="0">
                <a:solidFill>
                  <a:srgbClr val="373A3C"/>
                </a:solidFill>
                <a:highlight>
                  <a:schemeClr val="lt1"/>
                </a:highlight>
              </a:rPr>
              <a:t> </a:t>
            </a:r>
            <a:r>
              <a:rPr lang="tr-TR" sz="1450" dirty="0" err="1">
                <a:solidFill>
                  <a:srgbClr val="373A3C"/>
                </a:solidFill>
                <a:highlight>
                  <a:schemeClr val="lt1"/>
                </a:highlight>
              </a:rPr>
              <a:t>does</a:t>
            </a:r>
            <a:r>
              <a:rPr lang="tr-TR" sz="1450" dirty="0">
                <a:solidFill>
                  <a:srgbClr val="373A3C"/>
                </a:solidFill>
                <a:highlight>
                  <a:schemeClr val="lt1"/>
                </a:highlight>
              </a:rPr>
              <a:t> not </a:t>
            </a:r>
            <a:r>
              <a:rPr lang="tr-TR" sz="1450" dirty="0" err="1">
                <a:solidFill>
                  <a:srgbClr val="373A3C"/>
                </a:solidFill>
                <a:highlight>
                  <a:schemeClr val="lt1"/>
                </a:highlight>
              </a:rPr>
              <a:t>need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be </a:t>
            </a:r>
            <a:r>
              <a:rPr lang="tr-TR" sz="1450" dirty="0" err="1">
                <a:solidFill>
                  <a:srgbClr val="373A3C"/>
                </a:solidFill>
                <a:highlight>
                  <a:schemeClr val="lt1"/>
                </a:highlight>
              </a:rPr>
              <a:t>recalculated</a:t>
            </a:r>
            <a:r>
              <a:rPr lang="tr-TR" sz="1450" dirty="0">
                <a:solidFill>
                  <a:srgbClr val="373A3C"/>
                </a:solidFill>
                <a:highlight>
                  <a:schemeClr val="lt1"/>
                </a:highlight>
              </a:rPr>
              <a:t> at </a:t>
            </a:r>
            <a:r>
              <a:rPr lang="tr-TR" sz="1450" dirty="0" err="1">
                <a:solidFill>
                  <a:srgbClr val="373A3C"/>
                </a:solidFill>
                <a:highlight>
                  <a:schemeClr val="lt1"/>
                </a:highlight>
              </a:rPr>
              <a:t>every</a:t>
            </a:r>
            <a:r>
              <a:rPr lang="tr-TR" sz="1450" dirty="0">
                <a:solidFill>
                  <a:srgbClr val="373A3C"/>
                </a:solidFill>
                <a:highlight>
                  <a:schemeClr val="lt1"/>
                </a:highlight>
              </a:rPr>
              <a:t> </a:t>
            </a:r>
            <a:r>
              <a:rPr lang="tr-TR" sz="1450" dirty="0" err="1">
                <a:solidFill>
                  <a:srgbClr val="373A3C"/>
                </a:solidFill>
                <a:highlight>
                  <a:schemeClr val="lt1"/>
                </a:highlight>
              </a:rPr>
              <a:t>router</a:t>
            </a:r>
            <a:r>
              <a:rPr lang="tr-TR" sz="1450" dirty="0">
                <a:solidFill>
                  <a:srgbClr val="373A3C"/>
                </a:solidFill>
                <a:highlight>
                  <a:schemeClr val="lt1"/>
                </a:highlight>
              </a:rPr>
              <a:t> hop. </a:t>
            </a:r>
            <a:r>
              <a:rPr lang="tr-TR" sz="1450" dirty="0" err="1">
                <a:solidFill>
                  <a:srgbClr val="373A3C"/>
                </a:solidFill>
                <a:highlight>
                  <a:schemeClr val="lt1"/>
                </a:highlight>
              </a:rPr>
              <a:t>Getting</a:t>
            </a:r>
            <a:r>
              <a:rPr lang="tr-TR" sz="1450" dirty="0">
                <a:solidFill>
                  <a:srgbClr val="373A3C"/>
                </a:solidFill>
                <a:highlight>
                  <a:schemeClr val="lt1"/>
                </a:highlight>
              </a:rPr>
              <a:t> </a:t>
            </a:r>
            <a:r>
              <a:rPr lang="tr-TR" sz="1450" dirty="0" err="1">
                <a:solidFill>
                  <a:srgbClr val="373A3C"/>
                </a:solidFill>
                <a:highlight>
                  <a:schemeClr val="lt1"/>
                </a:highlight>
              </a:rPr>
              <a:t>rid</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IP-</a:t>
            </a:r>
            <a:r>
              <a:rPr lang="tr-TR" sz="1450" dirty="0" err="1">
                <a:solidFill>
                  <a:srgbClr val="373A3C"/>
                </a:solidFill>
                <a:highlight>
                  <a:schemeClr val="lt1"/>
                </a:highlight>
              </a:rPr>
              <a:t>level</a:t>
            </a:r>
            <a:r>
              <a:rPr lang="tr-TR" sz="1450" dirty="0">
                <a:solidFill>
                  <a:srgbClr val="373A3C"/>
                </a:solidFill>
                <a:highlight>
                  <a:schemeClr val="lt1"/>
                </a:highlight>
              </a:rPr>
              <a:t> </a:t>
            </a:r>
            <a:r>
              <a:rPr lang="tr-TR" sz="1450" dirty="0" err="1">
                <a:solidFill>
                  <a:srgbClr val="373A3C"/>
                </a:solidFill>
                <a:highlight>
                  <a:schemeClr val="lt1"/>
                </a:highlight>
              </a:rPr>
              <a:t>checksum</a:t>
            </a:r>
            <a:r>
              <a:rPr lang="tr-TR" sz="1450" dirty="0">
                <a:solidFill>
                  <a:srgbClr val="373A3C"/>
                </a:solidFill>
                <a:highlight>
                  <a:schemeClr val="lt1"/>
                </a:highlight>
              </a:rPr>
              <a:t> </a:t>
            </a:r>
            <a:r>
              <a:rPr lang="tr-TR" sz="1450" dirty="0" err="1">
                <a:solidFill>
                  <a:srgbClr val="373A3C"/>
                </a:solidFill>
                <a:highlight>
                  <a:schemeClr val="lt1"/>
                </a:highlight>
              </a:rPr>
              <a:t>was</a:t>
            </a:r>
            <a:r>
              <a:rPr lang="tr-TR" sz="1450" dirty="0">
                <a:solidFill>
                  <a:srgbClr val="373A3C"/>
                </a:solidFill>
                <a:highlight>
                  <a:schemeClr val="lt1"/>
                </a:highlight>
              </a:rPr>
              <a:t> </a:t>
            </a:r>
            <a:r>
              <a:rPr lang="tr-TR" sz="1450" dirty="0" err="1">
                <a:solidFill>
                  <a:srgbClr val="373A3C"/>
                </a:solidFill>
                <a:highlight>
                  <a:schemeClr val="lt1"/>
                </a:highlight>
              </a:rPr>
              <a:t>possible</a:t>
            </a:r>
            <a:r>
              <a:rPr lang="tr-TR" sz="1450" dirty="0">
                <a:solidFill>
                  <a:srgbClr val="373A3C"/>
                </a:solidFill>
                <a:highlight>
                  <a:schemeClr val="lt1"/>
                </a:highlight>
              </a:rPr>
              <a:t> </a:t>
            </a:r>
            <a:r>
              <a:rPr lang="tr-TR" sz="1450" dirty="0" err="1">
                <a:solidFill>
                  <a:srgbClr val="373A3C"/>
                </a:solidFill>
                <a:highlight>
                  <a:schemeClr val="lt1"/>
                </a:highlight>
              </a:rPr>
              <a:t>because</a:t>
            </a:r>
            <a:r>
              <a:rPr lang="tr-TR" sz="1450" dirty="0">
                <a:solidFill>
                  <a:srgbClr val="373A3C"/>
                </a:solidFill>
                <a:highlight>
                  <a:schemeClr val="lt1"/>
                </a:highlight>
              </a:rPr>
              <a:t> </a:t>
            </a:r>
            <a:r>
              <a:rPr lang="tr-TR" sz="1450" dirty="0" err="1">
                <a:solidFill>
                  <a:srgbClr val="373A3C"/>
                </a:solidFill>
                <a:highlight>
                  <a:schemeClr val="lt1"/>
                </a:highlight>
              </a:rPr>
              <a:t>most</a:t>
            </a:r>
            <a:r>
              <a:rPr lang="tr-TR" sz="1450" dirty="0">
                <a:solidFill>
                  <a:srgbClr val="373A3C"/>
                </a:solidFill>
                <a:highlight>
                  <a:schemeClr val="lt1"/>
                </a:highlight>
              </a:rPr>
              <a:t> link-</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technologies</a:t>
            </a:r>
            <a:r>
              <a:rPr lang="tr-TR" sz="1450" dirty="0">
                <a:solidFill>
                  <a:srgbClr val="373A3C"/>
                </a:solidFill>
                <a:highlight>
                  <a:schemeClr val="lt1"/>
                </a:highlight>
              </a:rPr>
              <a:t> </a:t>
            </a:r>
            <a:r>
              <a:rPr lang="tr-TR" sz="1450" dirty="0" err="1">
                <a:solidFill>
                  <a:srgbClr val="373A3C"/>
                </a:solidFill>
                <a:highlight>
                  <a:schemeClr val="lt1"/>
                </a:highlight>
              </a:rPr>
              <a:t>already</a:t>
            </a:r>
            <a:r>
              <a:rPr lang="tr-TR" sz="1450" dirty="0">
                <a:solidFill>
                  <a:srgbClr val="373A3C"/>
                </a:solidFill>
                <a:highlight>
                  <a:schemeClr val="lt1"/>
                </a:highlight>
              </a:rPr>
              <a:t> </a:t>
            </a:r>
            <a:r>
              <a:rPr lang="tr-TR" sz="1450" dirty="0" err="1">
                <a:solidFill>
                  <a:srgbClr val="373A3C"/>
                </a:solidFill>
                <a:highlight>
                  <a:schemeClr val="lt1"/>
                </a:highlight>
              </a:rPr>
              <a:t>contain</a:t>
            </a:r>
            <a:r>
              <a:rPr lang="tr-TR" sz="1450" dirty="0">
                <a:solidFill>
                  <a:srgbClr val="373A3C"/>
                </a:solidFill>
                <a:highlight>
                  <a:schemeClr val="lt1"/>
                </a:highlight>
              </a:rPr>
              <a:t> </a:t>
            </a:r>
            <a:r>
              <a:rPr lang="tr-TR" sz="1450" dirty="0" err="1">
                <a:solidFill>
                  <a:srgbClr val="373A3C"/>
                </a:solidFill>
                <a:highlight>
                  <a:schemeClr val="lt1"/>
                </a:highlight>
              </a:rPr>
              <a:t>checksum</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error-control</a:t>
            </a:r>
            <a:r>
              <a:rPr lang="tr-TR" sz="1450" dirty="0">
                <a:solidFill>
                  <a:srgbClr val="373A3C"/>
                </a:solidFill>
                <a:highlight>
                  <a:schemeClr val="lt1"/>
                </a:highlight>
              </a:rPr>
              <a:t> </a:t>
            </a:r>
            <a:r>
              <a:rPr lang="tr-TR" sz="1450" dirty="0" err="1">
                <a:solidFill>
                  <a:srgbClr val="373A3C"/>
                </a:solidFill>
                <a:highlight>
                  <a:schemeClr val="lt1"/>
                </a:highlight>
              </a:rPr>
              <a:t>capabilities</a:t>
            </a:r>
            <a:r>
              <a:rPr lang="tr-TR" sz="1450" dirty="0">
                <a:solidFill>
                  <a:srgbClr val="373A3C"/>
                </a:solidFill>
                <a:highlight>
                  <a:schemeClr val="lt1"/>
                </a:highlight>
              </a:rPr>
              <a:t>. </a:t>
            </a: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addition</a:t>
            </a:r>
            <a:r>
              <a:rPr lang="tr-TR" sz="1450" dirty="0">
                <a:solidFill>
                  <a:srgbClr val="373A3C"/>
                </a:solidFill>
                <a:highlight>
                  <a:schemeClr val="lt1"/>
                </a:highlight>
              </a:rPr>
              <a:t>, </a:t>
            </a:r>
            <a:r>
              <a:rPr lang="tr-TR" sz="1450" dirty="0" err="1">
                <a:solidFill>
                  <a:srgbClr val="373A3C"/>
                </a:solidFill>
                <a:highlight>
                  <a:schemeClr val="lt1"/>
                </a:highlight>
              </a:rPr>
              <a:t>most</a:t>
            </a:r>
            <a:r>
              <a:rPr lang="tr-TR" sz="1450" dirty="0">
                <a:solidFill>
                  <a:srgbClr val="373A3C"/>
                </a:solidFill>
                <a:highlight>
                  <a:schemeClr val="lt1"/>
                </a:highlight>
              </a:rPr>
              <a:t> transport </a:t>
            </a:r>
            <a:r>
              <a:rPr lang="tr-TR" sz="1450" dirty="0" err="1">
                <a:solidFill>
                  <a:srgbClr val="373A3C"/>
                </a:solidFill>
                <a:highlight>
                  <a:schemeClr val="lt1"/>
                </a:highlight>
              </a:rPr>
              <a:t>layers</a:t>
            </a:r>
            <a:r>
              <a:rPr lang="tr-TR" sz="1450" dirty="0">
                <a:solidFill>
                  <a:srgbClr val="373A3C"/>
                </a:solidFill>
                <a:highlight>
                  <a:schemeClr val="lt1"/>
                </a:highlight>
              </a:rPr>
              <a:t>,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handle</a:t>
            </a:r>
            <a:r>
              <a:rPr lang="tr-TR" sz="1450" dirty="0">
                <a:solidFill>
                  <a:srgbClr val="373A3C"/>
                </a:solidFill>
                <a:highlight>
                  <a:schemeClr val="lt1"/>
                </a:highlight>
              </a:rPr>
              <a:t> </a:t>
            </a:r>
            <a:r>
              <a:rPr lang="tr-TR" sz="1450" dirty="0" err="1">
                <a:solidFill>
                  <a:srgbClr val="373A3C"/>
                </a:solidFill>
                <a:highlight>
                  <a:schemeClr val="lt1"/>
                </a:highlight>
              </a:rPr>
              <a:t>end-to-end</a:t>
            </a:r>
            <a:r>
              <a:rPr lang="tr-TR" sz="1450" dirty="0">
                <a:solidFill>
                  <a:srgbClr val="373A3C"/>
                </a:solidFill>
                <a:highlight>
                  <a:schemeClr val="lt1"/>
                </a:highlight>
              </a:rPr>
              <a:t> </a:t>
            </a:r>
            <a:r>
              <a:rPr lang="tr-TR" sz="1450" dirty="0" err="1">
                <a:solidFill>
                  <a:srgbClr val="373A3C"/>
                </a:solidFill>
                <a:highlight>
                  <a:schemeClr val="lt1"/>
                </a:highlight>
              </a:rPr>
              <a:t>connectivity</a:t>
            </a:r>
            <a:r>
              <a:rPr lang="tr-TR" sz="1450" dirty="0">
                <a:solidFill>
                  <a:srgbClr val="373A3C"/>
                </a:solidFill>
                <a:highlight>
                  <a:schemeClr val="lt1"/>
                </a:highlight>
              </a:rPr>
              <a:t>, </a:t>
            </a:r>
            <a:r>
              <a:rPr lang="tr-TR" sz="1450" dirty="0" err="1">
                <a:solidFill>
                  <a:srgbClr val="373A3C"/>
                </a:solidFill>
                <a:highlight>
                  <a:schemeClr val="lt1"/>
                </a:highlight>
              </a:rPr>
              <a:t>have</a:t>
            </a:r>
            <a:r>
              <a:rPr lang="tr-TR" sz="1450" dirty="0">
                <a:solidFill>
                  <a:srgbClr val="373A3C"/>
                </a:solidFill>
                <a:highlight>
                  <a:schemeClr val="lt1"/>
                </a:highlight>
              </a:rPr>
              <a:t> a </a:t>
            </a:r>
            <a:r>
              <a:rPr lang="tr-TR" sz="1450" dirty="0" err="1">
                <a:solidFill>
                  <a:srgbClr val="373A3C"/>
                </a:solidFill>
                <a:highlight>
                  <a:schemeClr val="lt1"/>
                </a:highlight>
              </a:rPr>
              <a:t>checksum</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enables</a:t>
            </a:r>
            <a:r>
              <a:rPr lang="tr-TR" sz="1450" dirty="0">
                <a:solidFill>
                  <a:srgbClr val="373A3C"/>
                </a:solidFill>
                <a:highlight>
                  <a:schemeClr val="lt1"/>
                </a:highlight>
              </a:rPr>
              <a:t> </a:t>
            </a:r>
            <a:r>
              <a:rPr lang="tr-TR" sz="1450" dirty="0" err="1">
                <a:solidFill>
                  <a:srgbClr val="373A3C"/>
                </a:solidFill>
                <a:highlight>
                  <a:schemeClr val="lt1"/>
                </a:highlight>
              </a:rPr>
              <a:t>error</a:t>
            </a:r>
            <a:r>
              <a:rPr lang="tr-TR" sz="1450" dirty="0">
                <a:solidFill>
                  <a:srgbClr val="373A3C"/>
                </a:solidFill>
                <a:highlight>
                  <a:schemeClr val="lt1"/>
                </a:highlight>
              </a:rPr>
              <a:t> </a:t>
            </a:r>
            <a:r>
              <a:rPr lang="tr-TR" sz="1450" dirty="0" err="1">
                <a:solidFill>
                  <a:srgbClr val="373A3C"/>
                </a:solidFill>
                <a:highlight>
                  <a:schemeClr val="lt1"/>
                </a:highlight>
              </a:rPr>
              <a:t>detection</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b="1" dirty="0" err="1">
                <a:solidFill>
                  <a:srgbClr val="373A3C"/>
                </a:solidFill>
                <a:highlight>
                  <a:schemeClr val="lt1"/>
                </a:highlight>
              </a:rPr>
              <a:t>Directed</a:t>
            </a:r>
            <a:r>
              <a:rPr lang="tr-TR" sz="1450" b="1" dirty="0">
                <a:solidFill>
                  <a:srgbClr val="373A3C"/>
                </a:solidFill>
                <a:highlight>
                  <a:schemeClr val="lt1"/>
                </a:highlight>
              </a:rPr>
              <a:t> Data </a:t>
            </a:r>
            <a:r>
              <a:rPr lang="tr-TR" sz="1450" b="1" dirty="0" err="1">
                <a:solidFill>
                  <a:srgbClr val="373A3C"/>
                </a:solidFill>
                <a:highlight>
                  <a:schemeClr val="lt1"/>
                </a:highlight>
              </a:rPr>
              <a:t>Flows</a:t>
            </a:r>
            <a:endParaRPr sz="1450" b="1"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IPv6 </a:t>
            </a:r>
            <a:r>
              <a:rPr lang="tr-TR" sz="1450" dirty="0" err="1">
                <a:solidFill>
                  <a:srgbClr val="373A3C"/>
                </a:solidFill>
                <a:highlight>
                  <a:schemeClr val="lt1"/>
                </a:highlight>
              </a:rPr>
              <a:t>supports</a:t>
            </a:r>
            <a:r>
              <a:rPr lang="tr-TR" sz="1450" dirty="0">
                <a:solidFill>
                  <a:srgbClr val="373A3C"/>
                </a:solidFill>
                <a:highlight>
                  <a:schemeClr val="lt1"/>
                </a:highlight>
              </a:rPr>
              <a:t> </a:t>
            </a:r>
            <a:r>
              <a:rPr lang="tr-TR" sz="1450" dirty="0" err="1">
                <a:solidFill>
                  <a:srgbClr val="373A3C"/>
                </a:solidFill>
                <a:highlight>
                  <a:schemeClr val="lt1"/>
                </a:highlight>
              </a:rPr>
              <a:t>multicast</a:t>
            </a:r>
            <a:r>
              <a:rPr lang="tr-TR" sz="1450" dirty="0">
                <a:solidFill>
                  <a:srgbClr val="373A3C"/>
                </a:solidFill>
                <a:highlight>
                  <a:schemeClr val="lt1"/>
                </a:highlight>
              </a:rPr>
              <a:t> </a:t>
            </a:r>
            <a:r>
              <a:rPr lang="tr-TR" sz="1450" dirty="0" err="1">
                <a:solidFill>
                  <a:srgbClr val="373A3C"/>
                </a:solidFill>
                <a:highlight>
                  <a:schemeClr val="lt1"/>
                </a:highlight>
              </a:rPr>
              <a:t>rather</a:t>
            </a:r>
            <a:r>
              <a:rPr lang="tr-TR" sz="1450" dirty="0">
                <a:solidFill>
                  <a:srgbClr val="373A3C"/>
                </a:solidFill>
                <a:highlight>
                  <a:schemeClr val="lt1"/>
                </a:highlight>
              </a:rPr>
              <a:t> </a:t>
            </a:r>
            <a:r>
              <a:rPr lang="tr-TR" sz="1450" dirty="0" err="1">
                <a:solidFill>
                  <a:srgbClr val="373A3C"/>
                </a:solidFill>
                <a:highlight>
                  <a:schemeClr val="lt1"/>
                </a:highlight>
              </a:rPr>
              <a:t>than</a:t>
            </a:r>
            <a:r>
              <a:rPr lang="tr-TR" sz="1450" dirty="0">
                <a:solidFill>
                  <a:srgbClr val="373A3C"/>
                </a:solidFill>
                <a:highlight>
                  <a:schemeClr val="lt1"/>
                </a:highlight>
              </a:rPr>
              <a:t> </a:t>
            </a:r>
            <a:r>
              <a:rPr lang="tr-TR" sz="1450" dirty="0" err="1">
                <a:solidFill>
                  <a:srgbClr val="373A3C"/>
                </a:solidFill>
                <a:highlight>
                  <a:schemeClr val="lt1"/>
                </a:highlight>
              </a:rPr>
              <a:t>broadcast</a:t>
            </a:r>
            <a:r>
              <a:rPr lang="tr-TR" sz="1450" dirty="0">
                <a:solidFill>
                  <a:srgbClr val="373A3C"/>
                </a:solidFill>
                <a:highlight>
                  <a:schemeClr val="lt1"/>
                </a:highlight>
              </a:rPr>
              <a:t>. Multicast </a:t>
            </a:r>
            <a:r>
              <a:rPr lang="tr-TR" sz="1450" dirty="0" err="1">
                <a:solidFill>
                  <a:srgbClr val="373A3C"/>
                </a:solidFill>
                <a:highlight>
                  <a:schemeClr val="lt1"/>
                </a:highlight>
              </a:rPr>
              <a:t>allows</a:t>
            </a:r>
            <a:r>
              <a:rPr lang="tr-TR" sz="1450" dirty="0">
                <a:solidFill>
                  <a:srgbClr val="373A3C"/>
                </a:solidFill>
                <a:highlight>
                  <a:schemeClr val="lt1"/>
                </a:highlight>
              </a:rPr>
              <a:t> </a:t>
            </a:r>
            <a:r>
              <a:rPr lang="tr-TR" sz="1450" dirty="0" err="1">
                <a:solidFill>
                  <a:srgbClr val="373A3C"/>
                </a:solidFill>
                <a:highlight>
                  <a:schemeClr val="lt1"/>
                </a:highlight>
              </a:rPr>
              <a:t>bandwidth-intensive</a:t>
            </a:r>
            <a:r>
              <a:rPr lang="tr-TR" sz="1450" dirty="0">
                <a:solidFill>
                  <a:srgbClr val="373A3C"/>
                </a:solidFill>
                <a:highlight>
                  <a:schemeClr val="lt1"/>
                </a:highlight>
              </a:rPr>
              <a:t> </a:t>
            </a:r>
            <a:r>
              <a:rPr lang="tr-TR" sz="1450" dirty="0" err="1">
                <a:solidFill>
                  <a:srgbClr val="373A3C"/>
                </a:solidFill>
                <a:highlight>
                  <a:schemeClr val="lt1"/>
                </a:highlight>
              </a:rPr>
              <a:t>packet</a:t>
            </a:r>
            <a:r>
              <a:rPr lang="tr-TR" sz="1450" dirty="0">
                <a:solidFill>
                  <a:srgbClr val="373A3C"/>
                </a:solidFill>
                <a:highlight>
                  <a:schemeClr val="lt1"/>
                </a:highlight>
              </a:rPr>
              <a:t> </a:t>
            </a:r>
            <a:r>
              <a:rPr lang="tr-TR" sz="1450" dirty="0" err="1">
                <a:solidFill>
                  <a:srgbClr val="373A3C"/>
                </a:solidFill>
                <a:highlight>
                  <a:schemeClr val="lt1"/>
                </a:highlight>
              </a:rPr>
              <a:t>flows</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t>
            </a:r>
            <a:r>
              <a:rPr lang="tr-TR" sz="1450" dirty="0" err="1">
                <a:solidFill>
                  <a:srgbClr val="373A3C"/>
                </a:solidFill>
                <a:highlight>
                  <a:schemeClr val="lt1"/>
                </a:highlight>
              </a:rPr>
              <a:t>multimedia</a:t>
            </a:r>
            <a:r>
              <a:rPr lang="tr-TR" sz="1450" dirty="0">
                <a:solidFill>
                  <a:srgbClr val="373A3C"/>
                </a:solidFill>
                <a:highlight>
                  <a:schemeClr val="lt1"/>
                </a:highlight>
              </a:rPr>
              <a:t> </a:t>
            </a:r>
            <a:r>
              <a:rPr lang="tr-TR" sz="1450" dirty="0" err="1">
                <a:solidFill>
                  <a:srgbClr val="373A3C"/>
                </a:solidFill>
                <a:highlight>
                  <a:schemeClr val="lt1"/>
                </a:highlight>
              </a:rPr>
              <a:t>streams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be sent </a:t>
            </a:r>
            <a:r>
              <a:rPr lang="tr-TR" sz="1450" dirty="0" err="1">
                <a:solidFill>
                  <a:srgbClr val="373A3C"/>
                </a:solidFill>
                <a:highlight>
                  <a:schemeClr val="lt1"/>
                </a:highlight>
              </a:rPr>
              <a:t>to</a:t>
            </a:r>
            <a:r>
              <a:rPr lang="tr-TR" sz="1450" dirty="0">
                <a:solidFill>
                  <a:srgbClr val="373A3C"/>
                </a:solidFill>
                <a:highlight>
                  <a:schemeClr val="lt1"/>
                </a:highlight>
              </a:rPr>
              <a:t> multiple </a:t>
            </a:r>
            <a:r>
              <a:rPr lang="tr-TR" sz="1450" dirty="0" err="1">
                <a:solidFill>
                  <a:srgbClr val="373A3C"/>
                </a:solidFill>
                <a:highlight>
                  <a:schemeClr val="lt1"/>
                </a:highlight>
              </a:rPr>
              <a:t>destinations</a:t>
            </a:r>
            <a:r>
              <a:rPr lang="tr-TR" sz="1450" dirty="0">
                <a:solidFill>
                  <a:srgbClr val="373A3C"/>
                </a:solidFill>
                <a:highlight>
                  <a:schemeClr val="lt1"/>
                </a:highlight>
              </a:rPr>
              <a:t> </a:t>
            </a:r>
            <a:r>
              <a:rPr lang="tr-TR" sz="1450" dirty="0" err="1">
                <a:solidFill>
                  <a:srgbClr val="373A3C"/>
                </a:solidFill>
                <a:highlight>
                  <a:schemeClr val="lt1"/>
                </a:highlight>
              </a:rPr>
              <a:t>simultaneously</a:t>
            </a:r>
            <a:r>
              <a:rPr lang="tr-TR" sz="1450" dirty="0">
                <a:solidFill>
                  <a:srgbClr val="373A3C"/>
                </a:solidFill>
                <a:highlight>
                  <a:schemeClr val="lt1"/>
                </a:highlight>
              </a:rPr>
              <a:t>, </a:t>
            </a:r>
            <a:r>
              <a:rPr lang="tr-TR" sz="1450" dirty="0" err="1">
                <a:solidFill>
                  <a:srgbClr val="373A3C"/>
                </a:solidFill>
                <a:highlight>
                  <a:schemeClr val="lt1"/>
                </a:highlight>
              </a:rPr>
              <a:t>saving</a:t>
            </a:r>
            <a:r>
              <a:rPr lang="tr-TR" sz="1450" dirty="0">
                <a:solidFill>
                  <a:srgbClr val="373A3C"/>
                </a:solidFill>
                <a:highlight>
                  <a:schemeClr val="lt1"/>
                </a:highlight>
              </a:rPr>
              <a:t> network </a:t>
            </a:r>
            <a:r>
              <a:rPr lang="tr-TR" sz="1450" dirty="0" err="1">
                <a:solidFill>
                  <a:srgbClr val="373A3C"/>
                </a:solidFill>
                <a:highlight>
                  <a:schemeClr val="lt1"/>
                </a:highlight>
              </a:rPr>
              <a:t>bandwidth</a:t>
            </a:r>
            <a:r>
              <a:rPr lang="tr-TR" sz="1450" dirty="0">
                <a:solidFill>
                  <a:srgbClr val="373A3C"/>
                </a:solidFill>
                <a:highlight>
                  <a:schemeClr val="lt1"/>
                </a:highlight>
              </a:rPr>
              <a:t>. </a:t>
            </a:r>
            <a:r>
              <a:rPr lang="tr-TR" sz="1450" dirty="0" err="1">
                <a:solidFill>
                  <a:srgbClr val="373A3C"/>
                </a:solidFill>
                <a:highlight>
                  <a:schemeClr val="lt1"/>
                </a:highlight>
              </a:rPr>
              <a:t>Disinterested</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a:t>
            </a:r>
            <a:r>
              <a:rPr lang="tr-TR" sz="1450" dirty="0" err="1">
                <a:solidFill>
                  <a:srgbClr val="373A3C"/>
                </a:solidFill>
                <a:highlight>
                  <a:schemeClr val="lt1"/>
                </a:highlight>
              </a:rPr>
              <a:t>no</a:t>
            </a:r>
            <a:r>
              <a:rPr lang="tr-TR" sz="1450" dirty="0">
                <a:solidFill>
                  <a:srgbClr val="373A3C"/>
                </a:solidFill>
                <a:highlight>
                  <a:schemeClr val="lt1"/>
                </a:highlight>
              </a:rPr>
              <a:t> </a:t>
            </a:r>
            <a:r>
              <a:rPr lang="tr-TR" sz="1450" dirty="0" err="1">
                <a:solidFill>
                  <a:srgbClr val="373A3C"/>
                </a:solidFill>
                <a:highlight>
                  <a:schemeClr val="lt1"/>
                </a:highlight>
              </a:rPr>
              <a:t>longer</a:t>
            </a:r>
            <a:r>
              <a:rPr lang="tr-TR" sz="1450" dirty="0">
                <a:solidFill>
                  <a:srgbClr val="373A3C"/>
                </a:solidFill>
                <a:highlight>
                  <a:schemeClr val="lt1"/>
                </a:highlight>
              </a:rPr>
              <a:t> </a:t>
            </a:r>
            <a:r>
              <a:rPr lang="tr-TR" sz="1450" dirty="0" err="1">
                <a:solidFill>
                  <a:srgbClr val="373A3C"/>
                </a:solidFill>
                <a:highlight>
                  <a:schemeClr val="lt1"/>
                </a:highlight>
              </a:rPr>
              <a:t>must</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 </a:t>
            </a:r>
            <a:r>
              <a:rPr lang="tr-TR" sz="1450" dirty="0" err="1">
                <a:solidFill>
                  <a:srgbClr val="373A3C"/>
                </a:solidFill>
                <a:highlight>
                  <a:schemeClr val="lt1"/>
                </a:highlight>
              </a:rPr>
              <a:t>broadcast</a:t>
            </a:r>
            <a:r>
              <a:rPr lang="tr-TR" sz="1450" dirty="0">
                <a:solidFill>
                  <a:srgbClr val="373A3C"/>
                </a:solidFill>
                <a:highlight>
                  <a:schemeClr val="lt1"/>
                </a:highlight>
              </a:rPr>
              <a:t>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addition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IPv6 </a:t>
            </a:r>
            <a:r>
              <a:rPr lang="tr-TR" sz="1450" dirty="0" err="1">
                <a:solidFill>
                  <a:srgbClr val="373A3C"/>
                </a:solidFill>
                <a:highlight>
                  <a:schemeClr val="lt1"/>
                </a:highlight>
              </a:rPr>
              <a:t>header</a:t>
            </a:r>
            <a:r>
              <a:rPr lang="tr-TR" sz="1450" dirty="0">
                <a:solidFill>
                  <a:srgbClr val="373A3C"/>
                </a:solidFill>
                <a:highlight>
                  <a:schemeClr val="lt1"/>
                </a:highlight>
              </a:rPr>
              <a:t> has a </a:t>
            </a:r>
            <a:r>
              <a:rPr lang="tr-TR" sz="1450" dirty="0" err="1">
                <a:solidFill>
                  <a:srgbClr val="373A3C"/>
                </a:solidFill>
                <a:highlight>
                  <a:schemeClr val="lt1"/>
                </a:highlight>
              </a:rPr>
              <a:t>new</a:t>
            </a:r>
            <a:r>
              <a:rPr lang="tr-TR" sz="1450" dirty="0">
                <a:solidFill>
                  <a:srgbClr val="373A3C"/>
                </a:solidFill>
                <a:highlight>
                  <a:schemeClr val="lt1"/>
                </a:highlight>
              </a:rPr>
              <a:t> </a:t>
            </a:r>
            <a:r>
              <a:rPr lang="tr-TR" sz="1450" dirty="0" err="1">
                <a:solidFill>
                  <a:srgbClr val="373A3C"/>
                </a:solidFill>
                <a:highlight>
                  <a:schemeClr val="lt1"/>
                </a:highlight>
              </a:rPr>
              <a:t>field</a:t>
            </a:r>
            <a:r>
              <a:rPr lang="tr-TR" sz="1450" dirty="0">
                <a:solidFill>
                  <a:srgbClr val="373A3C"/>
                </a:solidFill>
                <a:highlight>
                  <a:schemeClr val="lt1"/>
                </a:highlight>
              </a:rPr>
              <a:t>, </a:t>
            </a:r>
            <a:r>
              <a:rPr lang="tr-TR" sz="1450" dirty="0" err="1">
                <a:solidFill>
                  <a:srgbClr val="373A3C"/>
                </a:solidFill>
                <a:highlight>
                  <a:schemeClr val="lt1"/>
                </a:highlight>
              </a:rPr>
              <a:t>named</a:t>
            </a:r>
            <a:r>
              <a:rPr lang="tr-TR" sz="1450" dirty="0">
                <a:solidFill>
                  <a:srgbClr val="373A3C"/>
                </a:solidFill>
                <a:highlight>
                  <a:schemeClr val="lt1"/>
                </a:highlight>
              </a:rPr>
              <a:t> </a:t>
            </a:r>
            <a:r>
              <a:rPr lang="tr-TR" sz="1450" dirty="0" err="1">
                <a:solidFill>
                  <a:srgbClr val="373A3C"/>
                </a:solidFill>
                <a:highlight>
                  <a:schemeClr val="lt1"/>
                </a:highlight>
              </a:rPr>
              <a:t>Flow</a:t>
            </a:r>
            <a:r>
              <a:rPr lang="tr-TR" sz="1450" dirty="0">
                <a:solidFill>
                  <a:srgbClr val="373A3C"/>
                </a:solidFill>
                <a:highlight>
                  <a:schemeClr val="lt1"/>
                </a:highlight>
              </a:rPr>
              <a:t> </a:t>
            </a:r>
            <a:r>
              <a:rPr lang="tr-TR" sz="1450" dirty="0" err="1">
                <a:solidFill>
                  <a:srgbClr val="373A3C"/>
                </a:solidFill>
                <a:highlight>
                  <a:schemeClr val="lt1"/>
                </a:highlight>
              </a:rPr>
              <a:t>Label</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can </a:t>
            </a:r>
            <a:r>
              <a:rPr lang="tr-TR" sz="1450" dirty="0" err="1">
                <a:solidFill>
                  <a:srgbClr val="373A3C"/>
                </a:solidFill>
                <a:highlight>
                  <a:schemeClr val="lt1"/>
                </a:highlight>
              </a:rPr>
              <a:t>identify</a:t>
            </a:r>
            <a:r>
              <a:rPr lang="tr-TR" sz="1450" dirty="0">
                <a:solidFill>
                  <a:srgbClr val="373A3C"/>
                </a:solidFill>
                <a:highlight>
                  <a:schemeClr val="lt1"/>
                </a:highlight>
              </a:rPr>
              <a:t>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belonging</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a:t>
            </a:r>
            <a:r>
              <a:rPr lang="tr-TR" sz="1450" dirty="0" err="1">
                <a:solidFill>
                  <a:srgbClr val="373A3C"/>
                </a:solidFill>
                <a:highlight>
                  <a:schemeClr val="lt1"/>
                </a:highlight>
              </a:rPr>
              <a:t>flow</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b="1" dirty="0" err="1">
                <a:solidFill>
                  <a:srgbClr val="373A3C"/>
                </a:solidFill>
                <a:highlight>
                  <a:schemeClr val="lt1"/>
                </a:highlight>
              </a:rPr>
              <a:t>Simplified</a:t>
            </a:r>
            <a:r>
              <a:rPr lang="tr-TR" sz="1450" b="1" dirty="0">
                <a:solidFill>
                  <a:srgbClr val="373A3C"/>
                </a:solidFill>
                <a:highlight>
                  <a:schemeClr val="lt1"/>
                </a:highlight>
              </a:rPr>
              <a:t> Network </a:t>
            </a:r>
            <a:r>
              <a:rPr lang="tr-TR" sz="1450" b="1" dirty="0" err="1">
                <a:solidFill>
                  <a:srgbClr val="373A3C"/>
                </a:solidFill>
                <a:highlight>
                  <a:schemeClr val="lt1"/>
                </a:highlight>
              </a:rPr>
              <a:t>Configuration</a:t>
            </a:r>
            <a:endParaRPr sz="1450" b="1"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auto-configuration</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assignment</a:t>
            </a:r>
            <a:r>
              <a:rPr lang="tr-TR" sz="1450" dirty="0">
                <a:solidFill>
                  <a:srgbClr val="373A3C"/>
                </a:solidFill>
                <a:highlight>
                  <a:schemeClr val="lt1"/>
                </a:highlight>
              </a:rPr>
              <a:t>) is </a:t>
            </a:r>
            <a:r>
              <a:rPr lang="tr-TR" sz="1450" dirty="0" err="1">
                <a:solidFill>
                  <a:srgbClr val="373A3C"/>
                </a:solidFill>
                <a:highlight>
                  <a:schemeClr val="lt1"/>
                </a:highlight>
              </a:rPr>
              <a:t>built</a:t>
            </a:r>
            <a:r>
              <a:rPr lang="tr-TR" sz="1450" dirty="0">
                <a:solidFill>
                  <a:srgbClr val="373A3C"/>
                </a:solidFill>
                <a:highlight>
                  <a:schemeClr val="lt1"/>
                </a:highlight>
              </a:rPr>
              <a:t> in </a:t>
            </a:r>
            <a:r>
              <a:rPr lang="tr-TR" sz="1450" dirty="0" err="1">
                <a:solidFill>
                  <a:srgbClr val="373A3C"/>
                </a:solidFill>
                <a:highlight>
                  <a:schemeClr val="lt1"/>
                </a:highlight>
              </a:rPr>
              <a:t>to</a:t>
            </a:r>
            <a:r>
              <a:rPr lang="tr-TR" sz="1450" dirty="0">
                <a:solidFill>
                  <a:srgbClr val="373A3C"/>
                </a:solidFill>
                <a:highlight>
                  <a:schemeClr val="lt1"/>
                </a:highlight>
              </a:rPr>
              <a:t> IPv6. A </a:t>
            </a:r>
            <a:r>
              <a:rPr lang="tr-TR" sz="1450" dirty="0" err="1">
                <a:solidFill>
                  <a:srgbClr val="373A3C"/>
                </a:solidFill>
                <a:highlight>
                  <a:schemeClr val="lt1"/>
                </a:highlight>
              </a:rPr>
              <a:t>router</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a:t>
            </a:r>
            <a:r>
              <a:rPr lang="tr-TR" sz="1450" dirty="0" err="1">
                <a:solidFill>
                  <a:srgbClr val="373A3C"/>
                </a:solidFill>
                <a:highlight>
                  <a:schemeClr val="lt1"/>
                </a:highlight>
              </a:rPr>
              <a:t>send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prefix</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link in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router</a:t>
            </a:r>
            <a:r>
              <a:rPr lang="tr-TR" sz="1450" dirty="0">
                <a:solidFill>
                  <a:srgbClr val="373A3C"/>
                </a:solidFill>
                <a:highlight>
                  <a:schemeClr val="lt1"/>
                </a:highlight>
              </a:rPr>
              <a:t> </a:t>
            </a:r>
            <a:r>
              <a:rPr lang="tr-TR" sz="1450" dirty="0" err="1">
                <a:solidFill>
                  <a:srgbClr val="373A3C"/>
                </a:solidFill>
                <a:highlight>
                  <a:schemeClr val="lt1"/>
                </a:highlight>
              </a:rPr>
              <a:t>advertisements</a:t>
            </a:r>
            <a:r>
              <a:rPr lang="tr-TR" sz="1450" dirty="0">
                <a:solidFill>
                  <a:srgbClr val="373A3C"/>
                </a:solidFill>
                <a:highlight>
                  <a:schemeClr val="lt1"/>
                </a:highlight>
              </a:rPr>
              <a:t>. A host can </a:t>
            </a:r>
            <a:r>
              <a:rPr lang="tr-TR" sz="1450" dirty="0" err="1">
                <a:solidFill>
                  <a:srgbClr val="373A3C"/>
                </a:solidFill>
                <a:highlight>
                  <a:schemeClr val="lt1"/>
                </a:highlight>
              </a:rPr>
              <a:t>generate</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own</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appending</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link-</a:t>
            </a:r>
            <a:r>
              <a:rPr lang="tr-TR" sz="1450" dirty="0" err="1">
                <a:solidFill>
                  <a:srgbClr val="373A3C"/>
                </a:solidFill>
                <a:highlight>
                  <a:schemeClr val="lt1"/>
                </a:highlight>
              </a:rPr>
              <a:t>layer</a:t>
            </a:r>
            <a:r>
              <a:rPr lang="tr-TR" sz="1450" dirty="0">
                <a:solidFill>
                  <a:srgbClr val="373A3C"/>
                </a:solidFill>
                <a:highlight>
                  <a:schemeClr val="lt1"/>
                </a:highlight>
              </a:rPr>
              <a:t> (MAC)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64 </a:t>
            </a:r>
            <a:r>
              <a:rPr lang="tr-TR" sz="1450" dirty="0" err="1">
                <a:solidFill>
                  <a:srgbClr val="373A3C"/>
                </a:solidFill>
                <a:highlight>
                  <a:schemeClr val="lt1"/>
                </a:highlight>
              </a:rPr>
              <a:t>bits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link </a:t>
            </a:r>
            <a:r>
              <a:rPr lang="tr-TR" sz="1450" dirty="0" err="1">
                <a:solidFill>
                  <a:srgbClr val="373A3C"/>
                </a:solidFill>
                <a:highlight>
                  <a:schemeClr val="lt1"/>
                </a:highlight>
              </a:rPr>
              <a:t>prefix</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b="1" dirty="0" err="1">
                <a:solidFill>
                  <a:srgbClr val="373A3C"/>
                </a:solidFill>
                <a:highlight>
                  <a:schemeClr val="lt1"/>
                </a:highlight>
              </a:rPr>
              <a:t>Support</a:t>
            </a:r>
            <a:r>
              <a:rPr lang="tr-TR" sz="1450" b="1" dirty="0">
                <a:solidFill>
                  <a:srgbClr val="373A3C"/>
                </a:solidFill>
                <a:highlight>
                  <a:schemeClr val="lt1"/>
                </a:highlight>
              </a:rPr>
              <a:t> </a:t>
            </a:r>
            <a:r>
              <a:rPr lang="tr-TR" sz="1450" b="1" dirty="0" err="1">
                <a:solidFill>
                  <a:srgbClr val="373A3C"/>
                </a:solidFill>
                <a:highlight>
                  <a:schemeClr val="lt1"/>
                </a:highlight>
              </a:rPr>
              <a:t>For</a:t>
            </a:r>
            <a:r>
              <a:rPr lang="tr-TR" sz="1450" b="1" dirty="0">
                <a:solidFill>
                  <a:srgbClr val="373A3C"/>
                </a:solidFill>
                <a:highlight>
                  <a:schemeClr val="lt1"/>
                </a:highlight>
              </a:rPr>
              <a:t> New Services</a:t>
            </a:r>
            <a:endParaRPr sz="1450" b="1"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eliminating</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Translation</a:t>
            </a:r>
            <a:r>
              <a:rPr lang="tr-TR" sz="1450" dirty="0">
                <a:solidFill>
                  <a:srgbClr val="373A3C"/>
                </a:solidFill>
                <a:highlight>
                  <a:schemeClr val="lt1"/>
                </a:highlight>
              </a:rPr>
              <a:t> (NAT), </a:t>
            </a:r>
            <a:r>
              <a:rPr lang="tr-TR" sz="1450" dirty="0" err="1">
                <a:solidFill>
                  <a:srgbClr val="373A3C"/>
                </a:solidFill>
                <a:highlight>
                  <a:schemeClr val="lt1"/>
                </a:highlight>
              </a:rPr>
              <a:t>true</a:t>
            </a:r>
            <a:r>
              <a:rPr lang="tr-TR" sz="1450" dirty="0">
                <a:solidFill>
                  <a:srgbClr val="373A3C"/>
                </a:solidFill>
                <a:highlight>
                  <a:schemeClr val="lt1"/>
                </a:highlight>
              </a:rPr>
              <a:t> </a:t>
            </a:r>
            <a:r>
              <a:rPr lang="tr-TR" sz="1450" dirty="0" err="1">
                <a:solidFill>
                  <a:srgbClr val="373A3C"/>
                </a:solidFill>
                <a:highlight>
                  <a:schemeClr val="lt1"/>
                </a:highlight>
              </a:rPr>
              <a:t>end-to-end</a:t>
            </a:r>
            <a:r>
              <a:rPr lang="tr-TR" sz="1450" dirty="0">
                <a:solidFill>
                  <a:srgbClr val="373A3C"/>
                </a:solidFill>
                <a:highlight>
                  <a:schemeClr val="lt1"/>
                </a:highlight>
              </a:rPr>
              <a:t> </a:t>
            </a:r>
            <a:r>
              <a:rPr lang="tr-TR" sz="1450" dirty="0" err="1">
                <a:solidFill>
                  <a:srgbClr val="373A3C"/>
                </a:solidFill>
                <a:highlight>
                  <a:schemeClr val="lt1"/>
                </a:highlight>
              </a:rPr>
              <a:t>connectivity</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layer</a:t>
            </a:r>
            <a:r>
              <a:rPr lang="tr-TR" sz="1450" dirty="0">
                <a:solidFill>
                  <a:srgbClr val="373A3C"/>
                </a:solidFill>
                <a:highlight>
                  <a:schemeClr val="lt1"/>
                </a:highlight>
              </a:rPr>
              <a:t> is </a:t>
            </a:r>
            <a:r>
              <a:rPr lang="tr-TR" sz="1450" dirty="0" err="1">
                <a:solidFill>
                  <a:srgbClr val="373A3C"/>
                </a:solidFill>
                <a:highlight>
                  <a:schemeClr val="lt1"/>
                </a:highlight>
              </a:rPr>
              <a:t>restored</a:t>
            </a:r>
            <a:r>
              <a:rPr lang="tr-TR" sz="1450" dirty="0">
                <a:solidFill>
                  <a:srgbClr val="373A3C"/>
                </a:solidFill>
                <a:highlight>
                  <a:schemeClr val="lt1"/>
                </a:highlight>
              </a:rPr>
              <a:t>, </a:t>
            </a:r>
            <a:r>
              <a:rPr lang="tr-TR" sz="1450" dirty="0" err="1">
                <a:solidFill>
                  <a:srgbClr val="373A3C"/>
                </a:solidFill>
                <a:highlight>
                  <a:schemeClr val="lt1"/>
                </a:highlight>
              </a:rPr>
              <a:t>enabling</a:t>
            </a:r>
            <a:r>
              <a:rPr lang="tr-TR" sz="1450" dirty="0">
                <a:solidFill>
                  <a:srgbClr val="373A3C"/>
                </a:solidFill>
                <a:highlight>
                  <a:schemeClr val="lt1"/>
                </a:highlight>
              </a:rPr>
              <a:t> </a:t>
            </a:r>
            <a:r>
              <a:rPr lang="tr-TR" sz="1450" dirty="0" err="1">
                <a:solidFill>
                  <a:srgbClr val="373A3C"/>
                </a:solidFill>
                <a:highlight>
                  <a:schemeClr val="lt1"/>
                </a:highlight>
              </a:rPr>
              <a:t>new</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valuable</a:t>
            </a:r>
            <a:r>
              <a:rPr lang="tr-TR" sz="1450" dirty="0">
                <a:solidFill>
                  <a:srgbClr val="373A3C"/>
                </a:solidFill>
                <a:highlight>
                  <a:schemeClr val="lt1"/>
                </a:highlight>
              </a:rPr>
              <a:t> </a:t>
            </a:r>
            <a:r>
              <a:rPr lang="tr-TR" sz="1450" dirty="0" err="1">
                <a:solidFill>
                  <a:srgbClr val="373A3C"/>
                </a:solidFill>
                <a:highlight>
                  <a:schemeClr val="lt1"/>
                </a:highlight>
              </a:rPr>
              <a:t>services</a:t>
            </a:r>
            <a:r>
              <a:rPr lang="tr-TR" sz="1450" dirty="0">
                <a:solidFill>
                  <a:srgbClr val="373A3C"/>
                </a:solidFill>
                <a:highlight>
                  <a:schemeClr val="lt1"/>
                </a:highlight>
              </a:rPr>
              <a:t>. Peer-</a:t>
            </a:r>
            <a:r>
              <a:rPr lang="tr-TR" sz="1450" dirty="0" err="1">
                <a:solidFill>
                  <a:srgbClr val="373A3C"/>
                </a:solidFill>
                <a:highlight>
                  <a:schemeClr val="lt1"/>
                </a:highlight>
              </a:rPr>
              <a:t>to</a:t>
            </a:r>
            <a:r>
              <a:rPr lang="tr-TR" sz="1450" dirty="0">
                <a:solidFill>
                  <a:srgbClr val="373A3C"/>
                </a:solidFill>
                <a:highlight>
                  <a:schemeClr val="lt1"/>
                </a:highlight>
              </a:rPr>
              <a:t>-</a:t>
            </a:r>
            <a:r>
              <a:rPr lang="tr-TR" sz="1450" dirty="0" err="1">
                <a:solidFill>
                  <a:srgbClr val="373A3C"/>
                </a:solidFill>
                <a:highlight>
                  <a:schemeClr val="lt1"/>
                </a:highlight>
              </a:rPr>
              <a:t>peer</a:t>
            </a:r>
            <a:r>
              <a:rPr lang="tr-TR" sz="1450" dirty="0">
                <a:solidFill>
                  <a:srgbClr val="373A3C"/>
                </a:solidFill>
                <a:highlight>
                  <a:schemeClr val="lt1"/>
                </a:highlight>
              </a:rPr>
              <a:t>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easier</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create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maintain</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services</a:t>
            </a:r>
            <a:r>
              <a:rPr lang="tr-TR" sz="1450" dirty="0">
                <a:solidFill>
                  <a:srgbClr val="373A3C"/>
                </a:solidFill>
                <a:highlight>
                  <a:schemeClr val="lt1"/>
                </a:highlight>
              </a:rPr>
              <a:t> </a:t>
            </a:r>
            <a:r>
              <a:rPr lang="tr-TR" sz="1450" dirty="0" err="1">
                <a:solidFill>
                  <a:srgbClr val="373A3C"/>
                </a:solidFill>
                <a:highlight>
                  <a:schemeClr val="lt1"/>
                </a:highlight>
              </a:rPr>
              <a:t>such</a:t>
            </a:r>
            <a:r>
              <a:rPr lang="tr-TR" sz="1450" dirty="0">
                <a:solidFill>
                  <a:srgbClr val="373A3C"/>
                </a:solidFill>
                <a:highlight>
                  <a:schemeClr val="lt1"/>
                </a:highlight>
              </a:rPr>
              <a:t> as VoIP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Quality</a:t>
            </a:r>
            <a:r>
              <a:rPr lang="tr-TR" sz="1450" dirty="0">
                <a:solidFill>
                  <a:srgbClr val="373A3C"/>
                </a:solidFill>
                <a:highlight>
                  <a:schemeClr val="lt1"/>
                </a:highlight>
              </a:rPr>
              <a:t> of Service (</a:t>
            </a:r>
            <a:r>
              <a:rPr lang="tr-TR" sz="1450" dirty="0" err="1">
                <a:solidFill>
                  <a:srgbClr val="373A3C"/>
                </a:solidFill>
                <a:highlight>
                  <a:schemeClr val="lt1"/>
                </a:highlight>
              </a:rPr>
              <a:t>QoS</a:t>
            </a:r>
            <a:r>
              <a:rPr lang="tr-TR" sz="1450" dirty="0">
                <a:solidFill>
                  <a:srgbClr val="373A3C"/>
                </a:solidFill>
                <a:highlight>
                  <a:schemeClr val="lt1"/>
                </a:highlight>
              </a:rPr>
              <a:t>) </a:t>
            </a:r>
            <a:r>
              <a:rPr lang="tr-TR" sz="1450" dirty="0" err="1">
                <a:solidFill>
                  <a:srgbClr val="373A3C"/>
                </a:solidFill>
                <a:highlight>
                  <a:schemeClr val="lt1"/>
                </a:highlight>
              </a:rPr>
              <a:t>become</a:t>
            </a:r>
            <a:r>
              <a:rPr lang="tr-TR" sz="1450" dirty="0">
                <a:solidFill>
                  <a:srgbClr val="373A3C"/>
                </a:solidFill>
                <a:highlight>
                  <a:schemeClr val="lt1"/>
                </a:highlight>
              </a:rPr>
              <a:t> </a:t>
            </a:r>
            <a:r>
              <a:rPr lang="tr-TR" sz="1450" dirty="0" err="1">
                <a:solidFill>
                  <a:srgbClr val="373A3C"/>
                </a:solidFill>
                <a:highlight>
                  <a:schemeClr val="lt1"/>
                </a:highlight>
              </a:rPr>
              <a:t>more</a:t>
            </a:r>
            <a:r>
              <a:rPr lang="tr-TR" sz="1450" dirty="0">
                <a:solidFill>
                  <a:srgbClr val="373A3C"/>
                </a:solidFill>
                <a:highlight>
                  <a:schemeClr val="lt1"/>
                </a:highlight>
              </a:rPr>
              <a:t> </a:t>
            </a:r>
            <a:r>
              <a:rPr lang="tr-TR" sz="1450" dirty="0" err="1">
                <a:solidFill>
                  <a:srgbClr val="373A3C"/>
                </a:solidFill>
                <a:highlight>
                  <a:schemeClr val="lt1"/>
                </a:highlight>
              </a:rPr>
              <a:t>robust</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b="1" dirty="0">
                <a:solidFill>
                  <a:srgbClr val="373A3C"/>
                </a:solidFill>
                <a:highlight>
                  <a:schemeClr val="lt1"/>
                </a:highlight>
              </a:rPr>
              <a:t>Security</a:t>
            </a:r>
            <a:endParaRPr sz="1450" b="1"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IPSec</a:t>
            </a:r>
            <a:r>
              <a:rPr lang="tr-TR" sz="1450" dirty="0">
                <a:solidFill>
                  <a:srgbClr val="373A3C"/>
                </a:solidFill>
                <a:highlight>
                  <a:schemeClr val="lt1"/>
                </a:highlight>
              </a:rPr>
              <a:t>,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provides</a:t>
            </a:r>
            <a:r>
              <a:rPr lang="tr-TR" sz="1450" dirty="0">
                <a:solidFill>
                  <a:srgbClr val="373A3C"/>
                </a:solidFill>
                <a:highlight>
                  <a:schemeClr val="lt1"/>
                </a:highlight>
              </a:rPr>
              <a:t> </a:t>
            </a:r>
            <a:r>
              <a:rPr lang="tr-TR" sz="1450" dirty="0" err="1">
                <a:solidFill>
                  <a:srgbClr val="373A3C"/>
                </a:solidFill>
                <a:highlight>
                  <a:schemeClr val="lt1"/>
                </a:highlight>
              </a:rPr>
              <a:t>confidentiality</a:t>
            </a:r>
            <a:r>
              <a:rPr lang="tr-TR" sz="1450" dirty="0">
                <a:solidFill>
                  <a:srgbClr val="373A3C"/>
                </a:solidFill>
                <a:highlight>
                  <a:schemeClr val="lt1"/>
                </a:highlight>
              </a:rPr>
              <a:t>, </a:t>
            </a:r>
            <a:r>
              <a:rPr lang="tr-TR" sz="1450" dirty="0" err="1">
                <a:solidFill>
                  <a:srgbClr val="373A3C"/>
                </a:solidFill>
                <a:highlight>
                  <a:schemeClr val="lt1"/>
                </a:highlight>
              </a:rPr>
              <a:t>authentication</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data </a:t>
            </a:r>
            <a:r>
              <a:rPr lang="tr-TR" sz="1450" dirty="0" err="1">
                <a:solidFill>
                  <a:srgbClr val="373A3C"/>
                </a:solidFill>
                <a:highlight>
                  <a:schemeClr val="lt1"/>
                </a:highlight>
              </a:rPr>
              <a:t>integrity</a:t>
            </a:r>
            <a:r>
              <a:rPr lang="tr-TR" sz="1450" dirty="0">
                <a:solidFill>
                  <a:srgbClr val="373A3C"/>
                </a:solidFill>
                <a:highlight>
                  <a:schemeClr val="lt1"/>
                </a:highlight>
              </a:rPr>
              <a:t>, is </a:t>
            </a:r>
            <a:r>
              <a:rPr lang="tr-TR" sz="1450" dirty="0" err="1">
                <a:solidFill>
                  <a:srgbClr val="373A3C"/>
                </a:solidFill>
                <a:highlight>
                  <a:schemeClr val="lt1"/>
                </a:highlight>
              </a:rPr>
              <a:t>baked</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in IPv6. </a:t>
            </a:r>
            <a:r>
              <a:rPr lang="tr-TR" sz="1450" dirty="0" err="1">
                <a:solidFill>
                  <a:srgbClr val="373A3C"/>
                </a:solidFill>
                <a:highlight>
                  <a:schemeClr val="lt1"/>
                </a:highlight>
              </a:rPr>
              <a:t>Because</a:t>
            </a:r>
            <a:r>
              <a:rPr lang="tr-TR" sz="1450" dirty="0">
                <a:solidFill>
                  <a:srgbClr val="373A3C"/>
                </a:solidFill>
                <a:highlight>
                  <a:schemeClr val="lt1"/>
                </a:highlight>
              </a:rPr>
              <a:t> of </a:t>
            </a:r>
            <a:r>
              <a:rPr lang="tr-TR" sz="1450" dirty="0" err="1">
                <a:solidFill>
                  <a:srgbClr val="373A3C"/>
                </a:solidFill>
                <a:highlight>
                  <a:schemeClr val="lt1"/>
                </a:highlight>
              </a:rPr>
              <a:t>their</a:t>
            </a:r>
            <a:r>
              <a:rPr lang="tr-TR" sz="1450" dirty="0">
                <a:solidFill>
                  <a:srgbClr val="373A3C"/>
                </a:solidFill>
                <a:highlight>
                  <a:schemeClr val="lt1"/>
                </a:highlight>
              </a:rPr>
              <a:t> </a:t>
            </a:r>
            <a:r>
              <a:rPr lang="tr-TR" sz="1450" dirty="0" err="1">
                <a:solidFill>
                  <a:srgbClr val="373A3C"/>
                </a:solidFill>
                <a:highlight>
                  <a:schemeClr val="lt1"/>
                </a:highlight>
              </a:rPr>
              <a:t>potential</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carry</a:t>
            </a:r>
            <a:r>
              <a:rPr lang="tr-TR" sz="1450" dirty="0">
                <a:solidFill>
                  <a:srgbClr val="373A3C"/>
                </a:solidFill>
                <a:highlight>
                  <a:schemeClr val="lt1"/>
                </a:highlight>
              </a:rPr>
              <a:t> </a:t>
            </a:r>
            <a:r>
              <a:rPr lang="tr-TR" sz="1450" dirty="0" err="1">
                <a:solidFill>
                  <a:srgbClr val="373A3C"/>
                </a:solidFill>
                <a:highlight>
                  <a:schemeClr val="lt1"/>
                </a:highlight>
              </a:rPr>
              <a:t>malware</a:t>
            </a:r>
            <a:r>
              <a:rPr lang="tr-TR" sz="1450" dirty="0">
                <a:solidFill>
                  <a:srgbClr val="373A3C"/>
                </a:solidFill>
                <a:highlight>
                  <a:schemeClr val="lt1"/>
                </a:highlight>
              </a:rPr>
              <a:t>, IPv4 ICMP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often</a:t>
            </a:r>
            <a:r>
              <a:rPr lang="tr-TR" sz="1450" dirty="0">
                <a:solidFill>
                  <a:srgbClr val="373A3C"/>
                </a:solidFill>
                <a:highlight>
                  <a:schemeClr val="lt1"/>
                </a:highlight>
              </a:rPr>
              <a:t> </a:t>
            </a:r>
            <a:r>
              <a:rPr lang="tr-TR" sz="1450" dirty="0" err="1">
                <a:solidFill>
                  <a:srgbClr val="373A3C"/>
                </a:solidFill>
                <a:highlight>
                  <a:schemeClr val="lt1"/>
                </a:highlight>
              </a:rPr>
              <a:t>blocked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corporate</a:t>
            </a:r>
            <a:r>
              <a:rPr lang="tr-TR" sz="1450" dirty="0">
                <a:solidFill>
                  <a:srgbClr val="373A3C"/>
                </a:solidFill>
                <a:highlight>
                  <a:schemeClr val="lt1"/>
                </a:highlight>
              </a:rPr>
              <a:t> </a:t>
            </a:r>
            <a:r>
              <a:rPr lang="tr-TR" sz="1450" dirty="0" err="1">
                <a:solidFill>
                  <a:srgbClr val="373A3C"/>
                </a:solidFill>
                <a:highlight>
                  <a:schemeClr val="lt1"/>
                </a:highlight>
              </a:rPr>
              <a:t>firewalls</a:t>
            </a:r>
            <a:r>
              <a:rPr lang="tr-TR" sz="1450" dirty="0">
                <a:solidFill>
                  <a:srgbClr val="373A3C"/>
                </a:solidFill>
                <a:highlight>
                  <a:schemeClr val="lt1"/>
                </a:highlight>
              </a:rPr>
              <a:t>, but ICMPv6,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implementation</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Internet Control Message Protocol </a:t>
            </a:r>
            <a:r>
              <a:rPr lang="tr-TR" sz="1450" dirty="0" err="1">
                <a:solidFill>
                  <a:srgbClr val="373A3C"/>
                </a:solidFill>
                <a:highlight>
                  <a:schemeClr val="lt1"/>
                </a:highlight>
              </a:rPr>
              <a:t>for</a:t>
            </a:r>
            <a:r>
              <a:rPr lang="tr-TR" sz="1450" dirty="0">
                <a:solidFill>
                  <a:srgbClr val="373A3C"/>
                </a:solidFill>
                <a:highlight>
                  <a:schemeClr val="lt1"/>
                </a:highlight>
              </a:rPr>
              <a:t> IPv6, </a:t>
            </a:r>
            <a:r>
              <a:rPr lang="tr-TR" sz="1450" dirty="0" err="1">
                <a:solidFill>
                  <a:srgbClr val="373A3C"/>
                </a:solidFill>
                <a:highlight>
                  <a:schemeClr val="lt1"/>
                </a:highlight>
              </a:rPr>
              <a:t>may</a:t>
            </a:r>
            <a:r>
              <a:rPr lang="tr-TR" sz="1450" dirty="0">
                <a:solidFill>
                  <a:srgbClr val="373A3C"/>
                </a:solidFill>
                <a:highlight>
                  <a:schemeClr val="lt1"/>
                </a:highlight>
              </a:rPr>
              <a:t> be </a:t>
            </a:r>
            <a:r>
              <a:rPr lang="tr-TR" sz="1450" dirty="0" err="1">
                <a:solidFill>
                  <a:srgbClr val="373A3C"/>
                </a:solidFill>
                <a:highlight>
                  <a:schemeClr val="lt1"/>
                </a:highlight>
              </a:rPr>
              <a:t>permitted</a:t>
            </a:r>
            <a:r>
              <a:rPr lang="tr-TR" sz="1450" dirty="0">
                <a:solidFill>
                  <a:srgbClr val="373A3C"/>
                </a:solidFill>
                <a:highlight>
                  <a:schemeClr val="lt1"/>
                </a:highlight>
              </a:rPr>
              <a:t> </a:t>
            </a:r>
            <a:r>
              <a:rPr lang="tr-TR" sz="1450" dirty="0" err="1">
                <a:solidFill>
                  <a:srgbClr val="373A3C"/>
                </a:solidFill>
                <a:highlight>
                  <a:schemeClr val="lt1"/>
                </a:highlight>
              </a:rPr>
              <a:t>because</a:t>
            </a:r>
            <a:r>
              <a:rPr lang="tr-TR" sz="1450" dirty="0">
                <a:solidFill>
                  <a:srgbClr val="373A3C"/>
                </a:solidFill>
                <a:highlight>
                  <a:schemeClr val="lt1"/>
                </a:highlight>
              </a:rPr>
              <a:t> </a:t>
            </a:r>
            <a:r>
              <a:rPr lang="tr-TR" sz="1450" dirty="0" err="1">
                <a:solidFill>
                  <a:srgbClr val="373A3C"/>
                </a:solidFill>
                <a:highlight>
                  <a:schemeClr val="lt1"/>
                </a:highlight>
              </a:rPr>
              <a:t>IPSec</a:t>
            </a:r>
            <a:r>
              <a:rPr lang="tr-TR" sz="1450" dirty="0">
                <a:solidFill>
                  <a:srgbClr val="373A3C"/>
                </a:solidFill>
                <a:highlight>
                  <a:schemeClr val="lt1"/>
                </a:highlight>
              </a:rPr>
              <a:t> can be </a:t>
            </a:r>
            <a:r>
              <a:rPr lang="tr-TR" sz="1450" dirty="0" err="1">
                <a:solidFill>
                  <a:srgbClr val="373A3C"/>
                </a:solidFill>
                <a:highlight>
                  <a:schemeClr val="lt1"/>
                </a:highlight>
              </a:rPr>
              <a:t>applied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ICMPv6 </a:t>
            </a:r>
            <a:r>
              <a:rPr lang="tr-TR" sz="1450" dirty="0" err="1">
                <a:solidFill>
                  <a:srgbClr val="373A3C"/>
                </a:solidFill>
                <a:highlight>
                  <a:schemeClr val="lt1"/>
                </a:highlight>
              </a:rPr>
              <a:t>packets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727580e0d5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g727580e0d5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Bir IPv6 adresi neye benziyor? IPv4'ten farklı bir format kullanıyoruz. IPv4'teki gibi ondalık sayılar kullanmıyoruz, artık onaltılık kullanıyoruz. İşte gerçek bir IPv6 adresi örneğiIPv4 adreslerinden bahsettiğimizde, 8 bitlik bir “blok” tanımlamak için “oktet” terimini kullanırız. IPv6'da resmi bir terim (henüz) yoktur ve kullanılacak isimleri tartışan bir IETF taslağı vardır. 4 onaltılık değer için resmi terim "</a:t>
            </a:r>
            <a:r>
              <a:rPr lang="tr-TR" sz="1450" dirty="0" err="1">
                <a:solidFill>
                  <a:srgbClr val="373A3C"/>
                </a:solidFill>
                <a:highlight>
                  <a:schemeClr val="lt1"/>
                </a:highlight>
              </a:rPr>
              <a:t>hexadectet"tir</a:t>
            </a:r>
            <a:r>
              <a:rPr lang="tr-TR" sz="1450" dirty="0">
                <a:solidFill>
                  <a:srgbClr val="373A3C"/>
                </a:solidFill>
                <a:highlight>
                  <a:schemeClr val="lt1"/>
                </a:highlight>
              </a:rPr>
              <a:t>, bunun hatırlanması/telaffuz edilmesi zordur, bu nedenle "</a:t>
            </a:r>
            <a:r>
              <a:rPr lang="tr-TR" sz="1450" dirty="0" err="1">
                <a:solidFill>
                  <a:srgbClr val="373A3C"/>
                </a:solidFill>
                <a:highlight>
                  <a:schemeClr val="lt1"/>
                </a:highlight>
              </a:rPr>
              <a:t>hextet</a:t>
            </a:r>
            <a:r>
              <a:rPr lang="tr-TR" sz="1450" dirty="0">
                <a:solidFill>
                  <a:srgbClr val="373A3C"/>
                </a:solidFill>
                <a:highlight>
                  <a:schemeClr val="lt1"/>
                </a:highlight>
              </a:rPr>
              <a:t>" kısa biçimi </a:t>
            </a:r>
            <a:r>
              <a:rPr lang="tr-TR" sz="1450" dirty="0" err="1">
                <a:solidFill>
                  <a:srgbClr val="373A3C"/>
                </a:solidFill>
                <a:highlight>
                  <a:schemeClr val="lt1"/>
                </a:highlight>
              </a:rPr>
              <a:t>kullanılacaktır.Şimdi</a:t>
            </a:r>
            <a:r>
              <a:rPr lang="tr-TR" sz="1450" dirty="0">
                <a:solidFill>
                  <a:srgbClr val="373A3C"/>
                </a:solidFill>
                <a:highlight>
                  <a:schemeClr val="lt1"/>
                </a:highlight>
              </a:rPr>
              <a:t> görebileceğiniz gibi, adres gerçekten çok daha büyük ve dört yerine sekiz sayı grubuna sahip, ayrıca bu gruplar nokta yerine iki nokta üst üste ile ayrılmış. Belirtilmesi gereken bir diğer şey, test ağınızı IPv6 ile oynayacak şekilde kurduğunuzda, adresi tarayıcıya gerçek adresi parantez içinde yazmanız gerektiğidir. Çünkü iki nokta üst üste, tarayıcı tarafından bir bağlantı noktası numarası belirtmek için zaten kullanılıyor. Dolayısıyla, temel olarak, adresi parantez içine almazsanız, tarayıcının bilgileri tanımlamasının hiçbir yolu olmayacaktır. İşte bunun nasıl göründüğüne bir örnek:</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What</a:t>
            </a:r>
            <a:r>
              <a:rPr lang="tr-TR" sz="1450" dirty="0">
                <a:solidFill>
                  <a:srgbClr val="373A3C"/>
                </a:solidFill>
                <a:highlight>
                  <a:schemeClr val="lt1"/>
                </a:highlight>
              </a:rPr>
              <a:t> </a:t>
            </a:r>
            <a:r>
              <a:rPr lang="tr-TR" sz="1450" dirty="0" err="1">
                <a:solidFill>
                  <a:srgbClr val="373A3C"/>
                </a:solidFill>
                <a:highlight>
                  <a:schemeClr val="lt1"/>
                </a:highlight>
              </a:rPr>
              <a:t>does</a:t>
            </a:r>
            <a:r>
              <a:rPr lang="tr-TR" sz="1450" dirty="0">
                <a:solidFill>
                  <a:srgbClr val="373A3C"/>
                </a:solidFill>
                <a:highlight>
                  <a:schemeClr val="lt1"/>
                </a:highlight>
              </a:rPr>
              <a:t> an IPv6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look</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 a </a:t>
            </a:r>
            <a:r>
              <a:rPr lang="tr-TR" sz="1450" dirty="0" err="1">
                <a:solidFill>
                  <a:srgbClr val="373A3C"/>
                </a:solidFill>
                <a:highlight>
                  <a:schemeClr val="lt1"/>
                </a:highlight>
              </a:rPr>
              <a:t>different</a:t>
            </a:r>
            <a:r>
              <a:rPr lang="tr-TR" sz="1450" dirty="0">
                <a:solidFill>
                  <a:srgbClr val="373A3C"/>
                </a:solidFill>
                <a:highlight>
                  <a:schemeClr val="lt1"/>
                </a:highlight>
              </a:rPr>
              <a:t> format </a:t>
            </a:r>
            <a:r>
              <a:rPr lang="tr-TR" sz="1450" dirty="0" err="1">
                <a:solidFill>
                  <a:srgbClr val="373A3C"/>
                </a:solidFill>
                <a:highlight>
                  <a:schemeClr val="lt1"/>
                </a:highlight>
              </a:rPr>
              <a:t>than</a:t>
            </a:r>
            <a:r>
              <a:rPr lang="tr-TR" sz="1450" dirty="0">
                <a:solidFill>
                  <a:srgbClr val="373A3C"/>
                </a:solidFill>
                <a:highlight>
                  <a:schemeClr val="lt1"/>
                </a:highlight>
              </a:rPr>
              <a:t> IPv4.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don’t</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 </a:t>
            </a:r>
            <a:r>
              <a:rPr lang="tr-TR" sz="1450" dirty="0" err="1">
                <a:solidFill>
                  <a:srgbClr val="373A3C"/>
                </a:solidFill>
                <a:highlight>
                  <a:schemeClr val="lt1"/>
                </a:highlight>
              </a:rPr>
              <a:t>decimal</a:t>
            </a:r>
            <a:r>
              <a:rPr lang="tr-TR" sz="1450" dirty="0">
                <a:solidFill>
                  <a:srgbClr val="373A3C"/>
                </a:solidFill>
                <a:highlight>
                  <a:schemeClr val="lt1"/>
                </a:highlight>
              </a:rPr>
              <a:t> </a:t>
            </a:r>
            <a:r>
              <a:rPr lang="tr-TR" sz="1450" dirty="0" err="1">
                <a:solidFill>
                  <a:srgbClr val="373A3C"/>
                </a:solidFill>
                <a:highlight>
                  <a:schemeClr val="lt1"/>
                </a:highlight>
              </a:rPr>
              <a:t>numbers</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IPv4, </a:t>
            </a:r>
            <a:r>
              <a:rPr lang="tr-TR" sz="1450" dirty="0" err="1">
                <a:solidFill>
                  <a:srgbClr val="373A3C"/>
                </a:solidFill>
                <a:highlight>
                  <a:schemeClr val="lt1"/>
                </a:highlight>
              </a:rPr>
              <a:t>we</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using</a:t>
            </a:r>
            <a:r>
              <a:rPr lang="tr-TR" sz="1450" dirty="0">
                <a:solidFill>
                  <a:srgbClr val="373A3C"/>
                </a:solidFill>
                <a:highlight>
                  <a:schemeClr val="lt1"/>
                </a:highlight>
              </a:rPr>
              <a:t> </a:t>
            </a:r>
            <a:r>
              <a:rPr lang="tr-TR" sz="1450" dirty="0" err="1">
                <a:solidFill>
                  <a:srgbClr val="373A3C"/>
                </a:solidFill>
                <a:highlight>
                  <a:schemeClr val="lt1"/>
                </a:highlight>
              </a:rPr>
              <a:t>hexadecimal</a:t>
            </a:r>
            <a:r>
              <a:rPr lang="tr-TR" sz="1450" dirty="0">
                <a:solidFill>
                  <a:srgbClr val="373A3C"/>
                </a:solidFill>
                <a:highlight>
                  <a:schemeClr val="lt1"/>
                </a:highlight>
              </a:rPr>
              <a:t> </a:t>
            </a:r>
            <a:r>
              <a:rPr lang="tr-TR" sz="1450" dirty="0" err="1">
                <a:solidFill>
                  <a:srgbClr val="373A3C"/>
                </a:solidFill>
                <a:highlight>
                  <a:schemeClr val="lt1"/>
                </a:highlight>
              </a:rPr>
              <a:t>now</a:t>
            </a:r>
            <a:r>
              <a:rPr lang="tr-TR" sz="1450" dirty="0">
                <a:solidFill>
                  <a:srgbClr val="373A3C"/>
                </a:solidFill>
                <a:highlight>
                  <a:schemeClr val="lt1"/>
                </a:highlight>
              </a:rPr>
              <a:t>. </a:t>
            </a:r>
            <a:r>
              <a:rPr lang="tr-TR" sz="1450" dirty="0" err="1">
                <a:solidFill>
                  <a:srgbClr val="373A3C"/>
                </a:solidFill>
                <a:highlight>
                  <a:schemeClr val="lt1"/>
                </a:highlight>
              </a:rPr>
              <a:t>Here’s</a:t>
            </a:r>
            <a:r>
              <a:rPr lang="tr-TR" sz="1450" dirty="0">
                <a:solidFill>
                  <a:srgbClr val="373A3C"/>
                </a:solidFill>
                <a:highlight>
                  <a:schemeClr val="lt1"/>
                </a:highlight>
              </a:rPr>
              <a:t> an </a:t>
            </a:r>
            <a:r>
              <a:rPr lang="tr-TR" sz="1450" dirty="0" err="1">
                <a:solidFill>
                  <a:srgbClr val="373A3C"/>
                </a:solidFill>
                <a:highlight>
                  <a:schemeClr val="lt1"/>
                </a:highlight>
              </a:rPr>
              <a:t>example</a:t>
            </a:r>
            <a:r>
              <a:rPr lang="tr-TR" sz="1450" dirty="0">
                <a:solidFill>
                  <a:srgbClr val="373A3C"/>
                </a:solidFill>
                <a:highlight>
                  <a:schemeClr val="lt1"/>
                </a:highlight>
              </a:rPr>
              <a:t> of an </a:t>
            </a:r>
            <a:r>
              <a:rPr lang="tr-TR" sz="1450" dirty="0" err="1">
                <a:solidFill>
                  <a:srgbClr val="373A3C"/>
                </a:solidFill>
                <a:highlight>
                  <a:schemeClr val="lt1"/>
                </a:highlight>
              </a:rPr>
              <a:t>actual</a:t>
            </a:r>
            <a:r>
              <a:rPr lang="tr-TR" sz="1450" dirty="0">
                <a:solidFill>
                  <a:srgbClr val="373A3C"/>
                </a:solidFill>
                <a:highlight>
                  <a:schemeClr val="lt1"/>
                </a:highlight>
              </a:rPr>
              <a:t> IPv6 </a:t>
            </a:r>
            <a:r>
              <a:rPr lang="tr-TR" sz="1450" dirty="0" err="1">
                <a:solidFill>
                  <a:srgbClr val="373A3C"/>
                </a:solidFill>
                <a:highlight>
                  <a:schemeClr val="lt1"/>
                </a:highlight>
              </a:rPr>
              <a:t>address</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i="1" dirty="0" err="1">
                <a:solidFill>
                  <a:srgbClr val="373A3C"/>
                </a:solidFill>
                <a:highlight>
                  <a:schemeClr val="lt1"/>
                </a:highlight>
              </a:rPr>
              <a:t>When</a:t>
            </a:r>
            <a:r>
              <a:rPr lang="tr-TR" sz="1450" i="1" dirty="0">
                <a:solidFill>
                  <a:srgbClr val="373A3C"/>
                </a:solidFill>
                <a:highlight>
                  <a:schemeClr val="lt1"/>
                </a:highlight>
              </a:rPr>
              <a:t> </a:t>
            </a:r>
            <a:r>
              <a:rPr lang="tr-TR" sz="1450" i="1" dirty="0" err="1">
                <a:solidFill>
                  <a:srgbClr val="373A3C"/>
                </a:solidFill>
                <a:highlight>
                  <a:schemeClr val="lt1"/>
                </a:highlight>
              </a:rPr>
              <a:t>we</a:t>
            </a:r>
            <a:r>
              <a:rPr lang="tr-TR" sz="1450" i="1" dirty="0">
                <a:solidFill>
                  <a:srgbClr val="373A3C"/>
                </a:solidFill>
                <a:highlight>
                  <a:schemeClr val="lt1"/>
                </a:highlight>
              </a:rPr>
              <a:t> talk </a:t>
            </a:r>
            <a:r>
              <a:rPr lang="tr-TR" sz="1450" i="1" dirty="0" err="1">
                <a:solidFill>
                  <a:srgbClr val="373A3C"/>
                </a:solidFill>
                <a:highlight>
                  <a:schemeClr val="lt1"/>
                </a:highlight>
              </a:rPr>
              <a:t>about</a:t>
            </a:r>
            <a:r>
              <a:rPr lang="tr-TR" sz="1450" i="1" dirty="0">
                <a:solidFill>
                  <a:srgbClr val="373A3C"/>
                </a:solidFill>
                <a:highlight>
                  <a:schemeClr val="lt1"/>
                </a:highlight>
              </a:rPr>
              <a:t> IPv4 </a:t>
            </a:r>
            <a:r>
              <a:rPr lang="tr-TR" sz="1450" i="1" dirty="0" err="1">
                <a:solidFill>
                  <a:srgbClr val="373A3C"/>
                </a:solidFill>
                <a:highlight>
                  <a:schemeClr val="lt1"/>
                </a:highlight>
              </a:rPr>
              <a:t>addresses</a:t>
            </a:r>
            <a:r>
              <a:rPr lang="tr-TR" sz="1450" i="1" dirty="0">
                <a:solidFill>
                  <a:srgbClr val="373A3C"/>
                </a:solidFill>
                <a:highlight>
                  <a:schemeClr val="lt1"/>
                </a:highlight>
              </a:rPr>
              <a:t>, </a:t>
            </a:r>
            <a:r>
              <a:rPr lang="tr-TR" sz="1450" i="1" dirty="0" err="1">
                <a:solidFill>
                  <a:srgbClr val="373A3C"/>
                </a:solidFill>
                <a:highlight>
                  <a:schemeClr val="lt1"/>
                </a:highlight>
              </a:rPr>
              <a:t>we</a:t>
            </a:r>
            <a:r>
              <a:rPr lang="tr-TR" sz="1450" i="1" dirty="0">
                <a:solidFill>
                  <a:srgbClr val="373A3C"/>
                </a:solidFill>
                <a:highlight>
                  <a:schemeClr val="lt1"/>
                </a:highlight>
              </a:rPr>
              <a:t> </a:t>
            </a:r>
            <a:r>
              <a:rPr lang="tr-TR" sz="1450" i="1" dirty="0" err="1">
                <a:solidFill>
                  <a:srgbClr val="373A3C"/>
                </a:solidFill>
                <a:highlight>
                  <a:schemeClr val="lt1"/>
                </a:highlight>
              </a:rPr>
              <a:t>use</a:t>
            </a:r>
            <a:r>
              <a:rPr lang="tr-TR" sz="1450" i="1" dirty="0">
                <a:solidFill>
                  <a:srgbClr val="373A3C"/>
                </a:solidFill>
                <a:highlight>
                  <a:schemeClr val="lt1"/>
                </a:highlight>
              </a:rPr>
              <a:t> </a:t>
            </a:r>
            <a:r>
              <a:rPr lang="tr-TR" sz="1450" i="1" dirty="0" err="1">
                <a:solidFill>
                  <a:srgbClr val="373A3C"/>
                </a:solidFill>
                <a:highlight>
                  <a:schemeClr val="lt1"/>
                </a:highlight>
              </a:rPr>
              <a:t>the</a:t>
            </a:r>
            <a:r>
              <a:rPr lang="tr-TR" sz="1450" i="1" dirty="0">
                <a:solidFill>
                  <a:srgbClr val="373A3C"/>
                </a:solidFill>
                <a:highlight>
                  <a:schemeClr val="lt1"/>
                </a:highlight>
              </a:rPr>
              <a:t> </a:t>
            </a:r>
            <a:r>
              <a:rPr lang="tr-TR" sz="1450" i="1" dirty="0" err="1">
                <a:solidFill>
                  <a:srgbClr val="373A3C"/>
                </a:solidFill>
                <a:highlight>
                  <a:schemeClr val="lt1"/>
                </a:highlight>
              </a:rPr>
              <a:t>term</a:t>
            </a:r>
            <a:r>
              <a:rPr lang="tr-TR" sz="1450" i="1" dirty="0">
                <a:solidFill>
                  <a:srgbClr val="373A3C"/>
                </a:solidFill>
                <a:highlight>
                  <a:schemeClr val="lt1"/>
                </a:highlight>
              </a:rPr>
              <a:t> “</a:t>
            </a:r>
            <a:r>
              <a:rPr lang="tr-TR" sz="1450" i="1" dirty="0" err="1">
                <a:solidFill>
                  <a:srgbClr val="373A3C"/>
                </a:solidFill>
                <a:highlight>
                  <a:schemeClr val="lt1"/>
                </a:highlight>
              </a:rPr>
              <a:t>octet</a:t>
            </a:r>
            <a:r>
              <a:rPr lang="tr-TR" sz="1450" i="1" dirty="0">
                <a:solidFill>
                  <a:srgbClr val="373A3C"/>
                </a:solidFill>
                <a:highlight>
                  <a:schemeClr val="lt1"/>
                </a:highlight>
              </a:rPr>
              <a:t>” </a:t>
            </a:r>
            <a:r>
              <a:rPr lang="tr-TR" sz="1450" i="1" dirty="0" err="1">
                <a:solidFill>
                  <a:srgbClr val="373A3C"/>
                </a:solidFill>
                <a:highlight>
                  <a:schemeClr val="lt1"/>
                </a:highlight>
              </a:rPr>
              <a:t>to</a:t>
            </a:r>
            <a:r>
              <a:rPr lang="tr-TR" sz="1450" i="1" dirty="0">
                <a:solidFill>
                  <a:srgbClr val="373A3C"/>
                </a:solidFill>
                <a:highlight>
                  <a:schemeClr val="lt1"/>
                </a:highlight>
              </a:rPr>
              <a:t> define a “</a:t>
            </a:r>
            <a:r>
              <a:rPr lang="tr-TR" sz="1450" i="1" dirty="0" err="1">
                <a:solidFill>
                  <a:srgbClr val="373A3C"/>
                </a:solidFill>
                <a:highlight>
                  <a:schemeClr val="lt1"/>
                </a:highlight>
              </a:rPr>
              <a:t>block</a:t>
            </a:r>
            <a:r>
              <a:rPr lang="tr-TR" sz="1450" i="1" dirty="0">
                <a:solidFill>
                  <a:srgbClr val="373A3C"/>
                </a:solidFill>
                <a:highlight>
                  <a:schemeClr val="lt1"/>
                </a:highlight>
              </a:rPr>
              <a:t>” of 8 </a:t>
            </a:r>
            <a:r>
              <a:rPr lang="tr-TR" sz="1450" i="1" dirty="0" err="1">
                <a:solidFill>
                  <a:srgbClr val="373A3C"/>
                </a:solidFill>
                <a:highlight>
                  <a:schemeClr val="lt1"/>
                </a:highlight>
              </a:rPr>
              <a:t>bits</a:t>
            </a:r>
            <a:r>
              <a:rPr lang="tr-TR" sz="1450" i="1" dirty="0">
                <a:solidFill>
                  <a:srgbClr val="373A3C"/>
                </a:solidFill>
                <a:highlight>
                  <a:schemeClr val="lt1"/>
                </a:highlight>
              </a:rPr>
              <a:t>. </a:t>
            </a:r>
            <a:r>
              <a:rPr lang="tr-TR" sz="1450" i="1" dirty="0" err="1">
                <a:solidFill>
                  <a:srgbClr val="373A3C"/>
                </a:solidFill>
                <a:highlight>
                  <a:schemeClr val="lt1"/>
                </a:highlight>
              </a:rPr>
              <a:t>In</a:t>
            </a:r>
            <a:r>
              <a:rPr lang="tr-TR" sz="1450" i="1" dirty="0">
                <a:solidFill>
                  <a:srgbClr val="373A3C"/>
                </a:solidFill>
                <a:highlight>
                  <a:schemeClr val="lt1"/>
                </a:highlight>
              </a:rPr>
              <a:t> IPv6, </a:t>
            </a:r>
            <a:r>
              <a:rPr lang="tr-TR" sz="1450" i="1" dirty="0" err="1">
                <a:solidFill>
                  <a:srgbClr val="373A3C"/>
                </a:solidFill>
                <a:highlight>
                  <a:schemeClr val="lt1"/>
                </a:highlight>
              </a:rPr>
              <a:t>there</a:t>
            </a:r>
            <a:r>
              <a:rPr lang="tr-TR" sz="1450" i="1" dirty="0">
                <a:solidFill>
                  <a:srgbClr val="373A3C"/>
                </a:solidFill>
                <a:highlight>
                  <a:schemeClr val="lt1"/>
                </a:highlight>
              </a:rPr>
              <a:t> is </a:t>
            </a:r>
            <a:r>
              <a:rPr lang="tr-TR" sz="1450" i="1" dirty="0" err="1">
                <a:solidFill>
                  <a:srgbClr val="373A3C"/>
                </a:solidFill>
                <a:highlight>
                  <a:schemeClr val="lt1"/>
                </a:highlight>
              </a:rPr>
              <a:t>no</a:t>
            </a:r>
            <a:r>
              <a:rPr lang="tr-TR" sz="1450" i="1" dirty="0">
                <a:solidFill>
                  <a:srgbClr val="373A3C"/>
                </a:solidFill>
                <a:highlight>
                  <a:schemeClr val="lt1"/>
                </a:highlight>
              </a:rPr>
              <a:t> </a:t>
            </a:r>
            <a:r>
              <a:rPr lang="tr-TR" sz="1450" i="1" dirty="0" err="1">
                <a:solidFill>
                  <a:srgbClr val="373A3C"/>
                </a:solidFill>
                <a:highlight>
                  <a:schemeClr val="lt1"/>
                </a:highlight>
              </a:rPr>
              <a:t>official</a:t>
            </a:r>
            <a:r>
              <a:rPr lang="tr-TR" sz="1450" i="1" dirty="0">
                <a:solidFill>
                  <a:srgbClr val="373A3C"/>
                </a:solidFill>
                <a:highlight>
                  <a:schemeClr val="lt1"/>
                </a:highlight>
              </a:rPr>
              <a:t> </a:t>
            </a:r>
            <a:r>
              <a:rPr lang="tr-TR" sz="1450" i="1" dirty="0" err="1">
                <a:solidFill>
                  <a:srgbClr val="373A3C"/>
                </a:solidFill>
                <a:highlight>
                  <a:schemeClr val="lt1"/>
                </a:highlight>
              </a:rPr>
              <a:t>term</a:t>
            </a:r>
            <a:r>
              <a:rPr lang="tr-TR" sz="1450" i="1" dirty="0">
                <a:solidFill>
                  <a:srgbClr val="373A3C"/>
                </a:solidFill>
                <a:highlight>
                  <a:schemeClr val="lt1"/>
                </a:highlight>
              </a:rPr>
              <a:t> (yet) </a:t>
            </a:r>
            <a:r>
              <a:rPr lang="tr-TR" sz="1450" i="1" dirty="0" err="1">
                <a:solidFill>
                  <a:srgbClr val="373A3C"/>
                </a:solidFill>
                <a:highlight>
                  <a:schemeClr val="lt1"/>
                </a:highlight>
              </a:rPr>
              <a:t>and</a:t>
            </a:r>
            <a:r>
              <a:rPr lang="tr-TR" sz="1450" i="1" dirty="0">
                <a:solidFill>
                  <a:srgbClr val="373A3C"/>
                </a:solidFill>
                <a:highlight>
                  <a:schemeClr val="lt1"/>
                </a:highlight>
              </a:rPr>
              <a:t> </a:t>
            </a:r>
            <a:r>
              <a:rPr lang="tr-TR" sz="1450" i="1" dirty="0" err="1">
                <a:solidFill>
                  <a:srgbClr val="373A3C"/>
                </a:solidFill>
                <a:highlight>
                  <a:schemeClr val="lt1"/>
                </a:highlight>
              </a:rPr>
              <a:t>there</a:t>
            </a:r>
            <a:r>
              <a:rPr lang="tr-TR" sz="1450" i="1" dirty="0">
                <a:solidFill>
                  <a:srgbClr val="373A3C"/>
                </a:solidFill>
                <a:highlight>
                  <a:schemeClr val="lt1"/>
                </a:highlight>
              </a:rPr>
              <a:t> is an IETF </a:t>
            </a:r>
            <a:r>
              <a:rPr lang="tr-TR" sz="1450" i="1" dirty="0" err="1">
                <a:solidFill>
                  <a:srgbClr val="373A3C"/>
                </a:solidFill>
                <a:highlight>
                  <a:schemeClr val="lt1"/>
                </a:highlight>
              </a:rPr>
              <a:t>draft</a:t>
            </a:r>
            <a:r>
              <a:rPr lang="tr-TR" sz="1450" i="1" dirty="0">
                <a:solidFill>
                  <a:srgbClr val="373A3C"/>
                </a:solidFill>
                <a:highlight>
                  <a:schemeClr val="lt1"/>
                </a:highlight>
              </a:rPr>
              <a:t> </a:t>
            </a:r>
            <a:r>
              <a:rPr lang="tr-TR" sz="1450" i="1" dirty="0" err="1">
                <a:solidFill>
                  <a:srgbClr val="373A3C"/>
                </a:solidFill>
                <a:highlight>
                  <a:schemeClr val="lt1"/>
                </a:highlight>
              </a:rPr>
              <a:t>that</a:t>
            </a:r>
            <a:r>
              <a:rPr lang="tr-TR" sz="1450" i="1" dirty="0">
                <a:solidFill>
                  <a:srgbClr val="373A3C"/>
                </a:solidFill>
                <a:highlight>
                  <a:schemeClr val="lt1"/>
                </a:highlight>
              </a:rPr>
              <a:t> </a:t>
            </a:r>
            <a:r>
              <a:rPr lang="tr-TR" sz="1450" i="1" dirty="0" err="1">
                <a:solidFill>
                  <a:srgbClr val="373A3C"/>
                </a:solidFill>
                <a:highlight>
                  <a:schemeClr val="lt1"/>
                </a:highlight>
              </a:rPr>
              <a:t>discusses</a:t>
            </a:r>
            <a:r>
              <a:rPr lang="tr-TR" sz="1450" i="1" dirty="0">
                <a:solidFill>
                  <a:srgbClr val="373A3C"/>
                </a:solidFill>
                <a:highlight>
                  <a:schemeClr val="lt1"/>
                </a:highlight>
              </a:rPr>
              <a:t> </a:t>
            </a:r>
            <a:r>
              <a:rPr lang="tr-TR" sz="1450" i="1" dirty="0" err="1">
                <a:solidFill>
                  <a:srgbClr val="373A3C"/>
                </a:solidFill>
                <a:highlight>
                  <a:schemeClr val="lt1"/>
                </a:highlight>
              </a:rPr>
              <a:t>the</a:t>
            </a:r>
            <a:r>
              <a:rPr lang="tr-TR" sz="1450" i="1" dirty="0">
                <a:solidFill>
                  <a:srgbClr val="373A3C"/>
                </a:solidFill>
                <a:highlight>
                  <a:schemeClr val="lt1"/>
                </a:highlight>
              </a:rPr>
              <a:t> </a:t>
            </a:r>
            <a:r>
              <a:rPr lang="tr-TR" sz="1450" i="1" dirty="0" err="1">
                <a:solidFill>
                  <a:srgbClr val="373A3C"/>
                </a:solidFill>
                <a:highlight>
                  <a:schemeClr val="lt1"/>
                </a:highlight>
              </a:rPr>
              <a:t>names</a:t>
            </a:r>
            <a:r>
              <a:rPr lang="tr-TR" sz="1450" i="1" dirty="0">
                <a:solidFill>
                  <a:srgbClr val="373A3C"/>
                </a:solidFill>
                <a:highlight>
                  <a:schemeClr val="lt1"/>
                </a:highlight>
              </a:rPr>
              <a:t> </a:t>
            </a:r>
            <a:r>
              <a:rPr lang="tr-TR" sz="1450" i="1" dirty="0" err="1">
                <a:solidFill>
                  <a:srgbClr val="373A3C"/>
                </a:solidFill>
                <a:highlight>
                  <a:schemeClr val="lt1"/>
                </a:highlight>
              </a:rPr>
              <a:t>to</a:t>
            </a:r>
            <a:r>
              <a:rPr lang="tr-TR" sz="1450" i="1" dirty="0">
                <a:solidFill>
                  <a:srgbClr val="373A3C"/>
                </a:solidFill>
                <a:highlight>
                  <a:schemeClr val="lt1"/>
                </a:highlight>
              </a:rPr>
              <a:t> be </a:t>
            </a:r>
            <a:r>
              <a:rPr lang="tr-TR" sz="1450" i="1" dirty="0" err="1">
                <a:solidFill>
                  <a:srgbClr val="373A3C"/>
                </a:solidFill>
                <a:highlight>
                  <a:schemeClr val="lt1"/>
                </a:highlight>
              </a:rPr>
              <a:t>used</a:t>
            </a:r>
            <a:r>
              <a:rPr lang="tr-TR" sz="1450" i="1" dirty="0">
                <a:solidFill>
                  <a:srgbClr val="373A3C"/>
                </a:solidFill>
                <a:highlight>
                  <a:schemeClr val="lt1"/>
                </a:highlight>
              </a:rPr>
              <a:t>. </a:t>
            </a:r>
            <a:r>
              <a:rPr lang="tr-TR" sz="1450" i="1" dirty="0" err="1">
                <a:solidFill>
                  <a:srgbClr val="373A3C"/>
                </a:solidFill>
                <a:highlight>
                  <a:schemeClr val="lt1"/>
                </a:highlight>
              </a:rPr>
              <a:t>The</a:t>
            </a:r>
            <a:r>
              <a:rPr lang="tr-TR" sz="1450" i="1" dirty="0">
                <a:solidFill>
                  <a:srgbClr val="373A3C"/>
                </a:solidFill>
                <a:highlight>
                  <a:schemeClr val="lt1"/>
                </a:highlight>
              </a:rPr>
              <a:t> </a:t>
            </a:r>
            <a:r>
              <a:rPr lang="tr-TR" sz="1450" i="1" dirty="0" err="1">
                <a:solidFill>
                  <a:srgbClr val="373A3C"/>
                </a:solidFill>
                <a:highlight>
                  <a:schemeClr val="lt1"/>
                </a:highlight>
              </a:rPr>
              <a:t>official</a:t>
            </a:r>
            <a:r>
              <a:rPr lang="tr-TR" sz="1450" i="1" dirty="0">
                <a:solidFill>
                  <a:srgbClr val="373A3C"/>
                </a:solidFill>
                <a:highlight>
                  <a:schemeClr val="lt1"/>
                </a:highlight>
              </a:rPr>
              <a:t> </a:t>
            </a:r>
            <a:r>
              <a:rPr lang="tr-TR" sz="1450" i="1" dirty="0" err="1">
                <a:solidFill>
                  <a:srgbClr val="373A3C"/>
                </a:solidFill>
                <a:highlight>
                  <a:schemeClr val="lt1"/>
                </a:highlight>
              </a:rPr>
              <a:t>term</a:t>
            </a:r>
            <a:r>
              <a:rPr lang="tr-TR" sz="1450" i="1" dirty="0">
                <a:solidFill>
                  <a:srgbClr val="373A3C"/>
                </a:solidFill>
                <a:highlight>
                  <a:schemeClr val="lt1"/>
                </a:highlight>
              </a:rPr>
              <a:t> </a:t>
            </a:r>
            <a:r>
              <a:rPr lang="tr-TR" sz="1450" i="1" dirty="0" err="1">
                <a:solidFill>
                  <a:srgbClr val="373A3C"/>
                </a:solidFill>
                <a:highlight>
                  <a:schemeClr val="lt1"/>
                </a:highlight>
              </a:rPr>
              <a:t>for</a:t>
            </a:r>
            <a:r>
              <a:rPr lang="tr-TR" sz="1450" i="1" dirty="0">
                <a:solidFill>
                  <a:srgbClr val="373A3C"/>
                </a:solidFill>
                <a:highlight>
                  <a:schemeClr val="lt1"/>
                </a:highlight>
              </a:rPr>
              <a:t> 4 </a:t>
            </a:r>
            <a:r>
              <a:rPr lang="tr-TR" sz="1450" i="1" dirty="0" err="1">
                <a:solidFill>
                  <a:srgbClr val="373A3C"/>
                </a:solidFill>
                <a:highlight>
                  <a:schemeClr val="lt1"/>
                </a:highlight>
              </a:rPr>
              <a:t>hexadecimal</a:t>
            </a:r>
            <a:r>
              <a:rPr lang="tr-TR" sz="1450" i="1" dirty="0">
                <a:solidFill>
                  <a:srgbClr val="373A3C"/>
                </a:solidFill>
                <a:highlight>
                  <a:schemeClr val="lt1"/>
                </a:highlight>
              </a:rPr>
              <a:t> </a:t>
            </a:r>
            <a:r>
              <a:rPr lang="tr-TR" sz="1450" i="1" dirty="0" err="1">
                <a:solidFill>
                  <a:srgbClr val="373A3C"/>
                </a:solidFill>
                <a:highlight>
                  <a:schemeClr val="lt1"/>
                </a:highlight>
              </a:rPr>
              <a:t>values</a:t>
            </a:r>
            <a:r>
              <a:rPr lang="tr-TR" sz="1450" i="1" dirty="0">
                <a:solidFill>
                  <a:srgbClr val="373A3C"/>
                </a:solidFill>
                <a:highlight>
                  <a:schemeClr val="lt1"/>
                </a:highlight>
              </a:rPr>
              <a:t> is "</a:t>
            </a:r>
            <a:r>
              <a:rPr lang="tr-TR" sz="1450" i="1" dirty="0" err="1">
                <a:solidFill>
                  <a:srgbClr val="373A3C"/>
                </a:solidFill>
                <a:highlight>
                  <a:schemeClr val="lt1"/>
                </a:highlight>
              </a:rPr>
              <a:t>hexadectet</a:t>
            </a:r>
            <a:r>
              <a:rPr lang="tr-TR" sz="1450" i="1" dirty="0">
                <a:solidFill>
                  <a:srgbClr val="373A3C"/>
                </a:solidFill>
                <a:highlight>
                  <a:schemeClr val="lt1"/>
                </a:highlight>
              </a:rPr>
              <a:t>”, </a:t>
            </a:r>
            <a:r>
              <a:rPr lang="tr-TR" sz="1450" i="1" dirty="0" err="1">
                <a:solidFill>
                  <a:srgbClr val="373A3C"/>
                </a:solidFill>
                <a:highlight>
                  <a:schemeClr val="lt1"/>
                </a:highlight>
              </a:rPr>
              <a:t>this</a:t>
            </a:r>
            <a:r>
              <a:rPr lang="tr-TR" sz="1450" i="1" dirty="0">
                <a:solidFill>
                  <a:srgbClr val="373A3C"/>
                </a:solidFill>
                <a:highlight>
                  <a:schemeClr val="lt1"/>
                </a:highlight>
              </a:rPr>
              <a:t> is hard </a:t>
            </a:r>
            <a:r>
              <a:rPr lang="tr-TR" sz="1450" i="1" dirty="0" err="1">
                <a:solidFill>
                  <a:srgbClr val="373A3C"/>
                </a:solidFill>
                <a:highlight>
                  <a:schemeClr val="lt1"/>
                </a:highlight>
              </a:rPr>
              <a:t>to</a:t>
            </a:r>
            <a:r>
              <a:rPr lang="tr-TR" sz="1450" i="1" dirty="0">
                <a:solidFill>
                  <a:srgbClr val="373A3C"/>
                </a:solidFill>
                <a:highlight>
                  <a:schemeClr val="lt1"/>
                </a:highlight>
              </a:rPr>
              <a:t> </a:t>
            </a:r>
            <a:r>
              <a:rPr lang="tr-TR" sz="1450" i="1" dirty="0" err="1">
                <a:solidFill>
                  <a:srgbClr val="373A3C"/>
                </a:solidFill>
                <a:highlight>
                  <a:schemeClr val="lt1"/>
                </a:highlight>
              </a:rPr>
              <a:t>remember</a:t>
            </a:r>
            <a:r>
              <a:rPr lang="tr-TR" sz="1450" i="1" dirty="0">
                <a:solidFill>
                  <a:srgbClr val="373A3C"/>
                </a:solidFill>
                <a:highlight>
                  <a:schemeClr val="lt1"/>
                </a:highlight>
              </a:rPr>
              <a:t>/</a:t>
            </a:r>
            <a:r>
              <a:rPr lang="tr-TR" sz="1450" i="1" dirty="0" err="1">
                <a:solidFill>
                  <a:srgbClr val="373A3C"/>
                </a:solidFill>
                <a:highlight>
                  <a:schemeClr val="lt1"/>
                </a:highlight>
              </a:rPr>
              <a:t>pronounce</a:t>
            </a:r>
            <a:r>
              <a:rPr lang="tr-TR" sz="1450" i="1" dirty="0">
                <a:solidFill>
                  <a:srgbClr val="373A3C"/>
                </a:solidFill>
                <a:highlight>
                  <a:schemeClr val="lt1"/>
                </a:highlight>
              </a:rPr>
              <a:t> </a:t>
            </a:r>
            <a:r>
              <a:rPr lang="tr-TR" sz="1450" i="1" dirty="0" err="1">
                <a:solidFill>
                  <a:srgbClr val="373A3C"/>
                </a:solidFill>
                <a:highlight>
                  <a:schemeClr val="lt1"/>
                </a:highlight>
              </a:rPr>
              <a:t>so</a:t>
            </a:r>
            <a:r>
              <a:rPr lang="tr-TR" sz="1450" i="1" dirty="0">
                <a:solidFill>
                  <a:srgbClr val="373A3C"/>
                </a:solidFill>
                <a:highlight>
                  <a:schemeClr val="lt1"/>
                </a:highlight>
              </a:rPr>
              <a:t> </a:t>
            </a:r>
            <a:r>
              <a:rPr lang="tr-TR" sz="1450" i="1" dirty="0" err="1">
                <a:solidFill>
                  <a:srgbClr val="373A3C"/>
                </a:solidFill>
                <a:highlight>
                  <a:schemeClr val="lt1"/>
                </a:highlight>
              </a:rPr>
              <a:t>the</a:t>
            </a:r>
            <a:r>
              <a:rPr lang="tr-TR" sz="1450" i="1" dirty="0">
                <a:solidFill>
                  <a:srgbClr val="373A3C"/>
                </a:solidFill>
                <a:highlight>
                  <a:schemeClr val="lt1"/>
                </a:highlight>
              </a:rPr>
              <a:t> </a:t>
            </a:r>
            <a:r>
              <a:rPr lang="tr-TR" sz="1450" i="1" dirty="0" err="1">
                <a:solidFill>
                  <a:srgbClr val="373A3C"/>
                </a:solidFill>
                <a:highlight>
                  <a:schemeClr val="lt1"/>
                </a:highlight>
              </a:rPr>
              <a:t>short</a:t>
            </a:r>
            <a:r>
              <a:rPr lang="tr-TR" sz="1450" i="1" dirty="0">
                <a:solidFill>
                  <a:srgbClr val="373A3C"/>
                </a:solidFill>
                <a:highlight>
                  <a:schemeClr val="lt1"/>
                </a:highlight>
              </a:rPr>
              <a:t> form “</a:t>
            </a:r>
            <a:r>
              <a:rPr lang="tr-TR" sz="1450" i="1" dirty="0" err="1">
                <a:solidFill>
                  <a:srgbClr val="373A3C"/>
                </a:solidFill>
                <a:highlight>
                  <a:schemeClr val="lt1"/>
                </a:highlight>
              </a:rPr>
              <a:t>hextet</a:t>
            </a:r>
            <a:r>
              <a:rPr lang="tr-TR" sz="1450" i="1" dirty="0">
                <a:solidFill>
                  <a:srgbClr val="373A3C"/>
                </a:solidFill>
                <a:highlight>
                  <a:schemeClr val="lt1"/>
                </a:highlight>
              </a:rPr>
              <a:t>” </a:t>
            </a:r>
            <a:r>
              <a:rPr lang="tr-TR" sz="1450" i="1" dirty="0" err="1">
                <a:solidFill>
                  <a:srgbClr val="373A3C"/>
                </a:solidFill>
                <a:highlight>
                  <a:schemeClr val="lt1"/>
                </a:highlight>
              </a:rPr>
              <a:t>will</a:t>
            </a:r>
            <a:r>
              <a:rPr lang="tr-TR" sz="1450" i="1" dirty="0">
                <a:solidFill>
                  <a:srgbClr val="373A3C"/>
                </a:solidFill>
                <a:highlight>
                  <a:schemeClr val="lt1"/>
                </a:highlight>
              </a:rPr>
              <a:t> be </a:t>
            </a:r>
            <a:r>
              <a:rPr lang="tr-TR" sz="1450" i="1" dirty="0" err="1">
                <a:solidFill>
                  <a:srgbClr val="373A3C"/>
                </a:solidFill>
                <a:highlight>
                  <a:schemeClr val="lt1"/>
                </a:highlight>
              </a:rPr>
              <a:t>used</a:t>
            </a:r>
            <a:r>
              <a:rPr lang="tr-TR" sz="1450" i="1" dirty="0">
                <a:solidFill>
                  <a:srgbClr val="373A3C"/>
                </a:solidFill>
                <a:highlight>
                  <a:schemeClr val="lt1"/>
                </a:highlight>
              </a:rPr>
              <a:t>.</a:t>
            </a:r>
            <a:endParaRPr sz="1450" i="1"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As </a:t>
            </a:r>
            <a:r>
              <a:rPr lang="tr-TR" sz="1450" dirty="0" err="1">
                <a:solidFill>
                  <a:srgbClr val="373A3C"/>
                </a:solidFill>
                <a:highlight>
                  <a:schemeClr val="lt1"/>
                </a:highlight>
              </a:rPr>
              <a:t>you</a:t>
            </a:r>
            <a:r>
              <a:rPr lang="tr-TR" sz="1450" dirty="0">
                <a:solidFill>
                  <a:srgbClr val="373A3C"/>
                </a:solidFill>
                <a:highlight>
                  <a:schemeClr val="lt1"/>
                </a:highlight>
              </a:rPr>
              <a:t> can </a:t>
            </a:r>
            <a:r>
              <a:rPr lang="tr-TR" sz="1450" dirty="0" err="1">
                <a:solidFill>
                  <a:srgbClr val="373A3C"/>
                </a:solidFill>
                <a:highlight>
                  <a:schemeClr val="lt1"/>
                </a:highlight>
              </a:rPr>
              <a:t>now</a:t>
            </a:r>
            <a:r>
              <a:rPr lang="tr-TR" sz="1450" dirty="0">
                <a:solidFill>
                  <a:srgbClr val="373A3C"/>
                </a:solidFill>
                <a:highlight>
                  <a:schemeClr val="lt1"/>
                </a:highlight>
              </a:rPr>
              <a:t> </a:t>
            </a:r>
            <a:r>
              <a:rPr lang="tr-TR" sz="1450" dirty="0" err="1">
                <a:solidFill>
                  <a:srgbClr val="373A3C"/>
                </a:solidFill>
                <a:highlight>
                  <a:schemeClr val="lt1"/>
                </a:highlight>
              </a:rPr>
              <a:t>see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truly</a:t>
            </a:r>
            <a:r>
              <a:rPr lang="tr-TR" sz="1450" dirty="0">
                <a:solidFill>
                  <a:srgbClr val="373A3C"/>
                </a:solidFill>
                <a:highlight>
                  <a:schemeClr val="lt1"/>
                </a:highlight>
              </a:rPr>
              <a:t> </a:t>
            </a:r>
            <a:r>
              <a:rPr lang="tr-TR" sz="1450" dirty="0" err="1">
                <a:solidFill>
                  <a:srgbClr val="373A3C"/>
                </a:solidFill>
                <a:highlight>
                  <a:schemeClr val="lt1"/>
                </a:highlight>
              </a:rPr>
              <a:t>much</a:t>
            </a:r>
            <a:r>
              <a:rPr lang="tr-TR" sz="1450" dirty="0">
                <a:solidFill>
                  <a:srgbClr val="373A3C"/>
                </a:solidFill>
                <a:highlight>
                  <a:schemeClr val="lt1"/>
                </a:highlight>
              </a:rPr>
              <a:t> </a:t>
            </a:r>
            <a:r>
              <a:rPr lang="tr-TR" sz="1450" dirty="0" err="1">
                <a:solidFill>
                  <a:srgbClr val="373A3C"/>
                </a:solidFill>
                <a:highlight>
                  <a:schemeClr val="lt1"/>
                </a:highlight>
              </a:rPr>
              <a:t>larger</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it has </a:t>
            </a:r>
            <a:r>
              <a:rPr lang="tr-TR" sz="1450" dirty="0" err="1">
                <a:solidFill>
                  <a:srgbClr val="373A3C"/>
                </a:solidFill>
                <a:highlight>
                  <a:schemeClr val="lt1"/>
                </a:highlight>
              </a:rPr>
              <a:t>eight</a:t>
            </a:r>
            <a:r>
              <a:rPr lang="tr-TR" sz="1450" dirty="0">
                <a:solidFill>
                  <a:srgbClr val="373A3C"/>
                </a:solidFill>
                <a:highlight>
                  <a:schemeClr val="lt1"/>
                </a:highlight>
              </a:rPr>
              <a:t> </a:t>
            </a:r>
            <a:r>
              <a:rPr lang="tr-TR" sz="1450" dirty="0" err="1">
                <a:solidFill>
                  <a:srgbClr val="373A3C"/>
                </a:solidFill>
                <a:highlight>
                  <a:schemeClr val="lt1"/>
                </a:highlight>
              </a:rPr>
              <a:t>groups</a:t>
            </a:r>
            <a:r>
              <a:rPr lang="tr-TR" sz="1450" dirty="0">
                <a:solidFill>
                  <a:srgbClr val="373A3C"/>
                </a:solidFill>
                <a:highlight>
                  <a:schemeClr val="lt1"/>
                </a:highlight>
              </a:rPr>
              <a:t> of </a:t>
            </a:r>
            <a:r>
              <a:rPr lang="tr-TR" sz="1450" dirty="0" err="1">
                <a:solidFill>
                  <a:srgbClr val="373A3C"/>
                </a:solidFill>
                <a:highlight>
                  <a:schemeClr val="lt1"/>
                </a:highlight>
              </a:rPr>
              <a:t>numbers</a:t>
            </a:r>
            <a:r>
              <a:rPr lang="tr-TR" sz="1450" dirty="0">
                <a:solidFill>
                  <a:srgbClr val="373A3C"/>
                </a:solidFill>
                <a:highlight>
                  <a:schemeClr val="lt1"/>
                </a:highlight>
              </a:rPr>
              <a:t> </a:t>
            </a:r>
            <a:r>
              <a:rPr lang="tr-TR" sz="1450" dirty="0" err="1">
                <a:solidFill>
                  <a:srgbClr val="373A3C"/>
                </a:solidFill>
                <a:highlight>
                  <a:schemeClr val="lt1"/>
                </a:highlight>
              </a:rPr>
              <a:t>instead</a:t>
            </a:r>
            <a:r>
              <a:rPr lang="tr-TR" sz="1450" dirty="0">
                <a:solidFill>
                  <a:srgbClr val="373A3C"/>
                </a:solidFill>
                <a:highlight>
                  <a:schemeClr val="lt1"/>
                </a:highlight>
              </a:rPr>
              <a:t> of </a:t>
            </a:r>
            <a:r>
              <a:rPr lang="tr-TR" sz="1450" dirty="0" err="1">
                <a:solidFill>
                  <a:srgbClr val="373A3C"/>
                </a:solidFill>
                <a:highlight>
                  <a:schemeClr val="lt1"/>
                </a:highlight>
              </a:rPr>
              <a:t>four</a:t>
            </a:r>
            <a:r>
              <a:rPr lang="tr-TR" sz="1450" dirty="0">
                <a:solidFill>
                  <a:srgbClr val="373A3C"/>
                </a:solidFill>
                <a:highlight>
                  <a:schemeClr val="lt1"/>
                </a:highlight>
              </a:rPr>
              <a:t>, </a:t>
            </a:r>
            <a:r>
              <a:rPr lang="tr-TR" sz="1450" dirty="0" err="1">
                <a:solidFill>
                  <a:srgbClr val="373A3C"/>
                </a:solidFill>
                <a:highlight>
                  <a:schemeClr val="lt1"/>
                </a:highlight>
              </a:rPr>
              <a:t>also</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those</a:t>
            </a:r>
            <a:r>
              <a:rPr lang="tr-TR" sz="1450" dirty="0">
                <a:solidFill>
                  <a:srgbClr val="373A3C"/>
                </a:solidFill>
                <a:highlight>
                  <a:schemeClr val="lt1"/>
                </a:highlight>
              </a:rPr>
              <a:t> </a:t>
            </a:r>
            <a:r>
              <a:rPr lang="tr-TR" sz="1450" dirty="0" err="1">
                <a:solidFill>
                  <a:srgbClr val="373A3C"/>
                </a:solidFill>
                <a:highlight>
                  <a:schemeClr val="lt1"/>
                </a:highlight>
              </a:rPr>
              <a:t>groups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separated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colons</a:t>
            </a:r>
            <a:r>
              <a:rPr lang="tr-TR" sz="1450" dirty="0">
                <a:solidFill>
                  <a:srgbClr val="373A3C"/>
                </a:solidFill>
                <a:highlight>
                  <a:schemeClr val="lt1"/>
                </a:highlight>
              </a:rPr>
              <a:t> </a:t>
            </a:r>
            <a:r>
              <a:rPr lang="tr-TR" sz="1450" dirty="0" err="1">
                <a:solidFill>
                  <a:srgbClr val="373A3C"/>
                </a:solidFill>
                <a:highlight>
                  <a:schemeClr val="lt1"/>
                </a:highlight>
              </a:rPr>
              <a:t>instead</a:t>
            </a:r>
            <a:r>
              <a:rPr lang="tr-TR" sz="1450" dirty="0">
                <a:solidFill>
                  <a:srgbClr val="373A3C"/>
                </a:solidFill>
                <a:highlight>
                  <a:schemeClr val="lt1"/>
                </a:highlight>
              </a:rPr>
              <a:t> of </a:t>
            </a:r>
            <a:r>
              <a:rPr lang="tr-TR" sz="1450" dirty="0" err="1">
                <a:solidFill>
                  <a:srgbClr val="373A3C"/>
                </a:solidFill>
                <a:highlight>
                  <a:schemeClr val="lt1"/>
                </a:highlight>
              </a:rPr>
              <a:t>periods</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other</a:t>
            </a:r>
            <a:r>
              <a:rPr lang="tr-TR" sz="1450" dirty="0">
                <a:solidFill>
                  <a:srgbClr val="373A3C"/>
                </a:solidFill>
                <a:highlight>
                  <a:schemeClr val="lt1"/>
                </a:highlight>
              </a:rPr>
              <a:t> </a:t>
            </a:r>
            <a:r>
              <a:rPr lang="tr-TR" sz="1450" dirty="0" err="1">
                <a:solidFill>
                  <a:srgbClr val="373A3C"/>
                </a:solidFill>
                <a:highlight>
                  <a:schemeClr val="lt1"/>
                </a:highlight>
              </a:rPr>
              <a:t>thing</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should</a:t>
            </a:r>
            <a:r>
              <a:rPr lang="tr-TR" sz="1450" dirty="0">
                <a:solidFill>
                  <a:srgbClr val="373A3C"/>
                </a:solidFill>
                <a:highlight>
                  <a:schemeClr val="lt1"/>
                </a:highlight>
              </a:rPr>
              <a:t> be </a:t>
            </a:r>
            <a:r>
              <a:rPr lang="tr-TR" sz="1450" dirty="0" err="1">
                <a:solidFill>
                  <a:srgbClr val="373A3C"/>
                </a:solidFill>
                <a:highlight>
                  <a:schemeClr val="lt1"/>
                </a:highlight>
              </a:rPr>
              <a:t>pointed</a:t>
            </a:r>
            <a:r>
              <a:rPr lang="tr-TR" sz="1450" dirty="0">
                <a:solidFill>
                  <a:srgbClr val="373A3C"/>
                </a:solidFill>
                <a:highlight>
                  <a:schemeClr val="lt1"/>
                </a:highlight>
              </a:rPr>
              <a:t> </a:t>
            </a:r>
            <a:r>
              <a:rPr lang="tr-TR" sz="1450" dirty="0" err="1">
                <a:solidFill>
                  <a:srgbClr val="373A3C"/>
                </a:solidFill>
                <a:highlight>
                  <a:schemeClr val="lt1"/>
                </a:highlight>
              </a:rPr>
              <a:t>out</a:t>
            </a:r>
            <a:r>
              <a:rPr lang="tr-TR" sz="1450" dirty="0">
                <a:solidFill>
                  <a:srgbClr val="373A3C"/>
                </a:solidFill>
                <a:highlight>
                  <a:schemeClr val="lt1"/>
                </a:highlight>
              </a:rPr>
              <a:t> is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when</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set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your</a:t>
            </a:r>
            <a:r>
              <a:rPr lang="tr-TR" sz="1450" dirty="0">
                <a:solidFill>
                  <a:srgbClr val="373A3C"/>
                </a:solidFill>
                <a:highlight>
                  <a:schemeClr val="lt1"/>
                </a:highlight>
              </a:rPr>
              <a:t> test network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play</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IPv6,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have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type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browser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brackets</a:t>
            </a:r>
            <a:r>
              <a:rPr lang="tr-TR" sz="1450" dirty="0">
                <a:solidFill>
                  <a:srgbClr val="373A3C"/>
                </a:solidFill>
                <a:highlight>
                  <a:schemeClr val="lt1"/>
                </a:highlight>
              </a:rPr>
              <a:t> </a:t>
            </a:r>
            <a:r>
              <a:rPr lang="tr-TR" sz="1450" dirty="0" err="1">
                <a:solidFill>
                  <a:srgbClr val="373A3C"/>
                </a:solidFill>
                <a:highlight>
                  <a:schemeClr val="lt1"/>
                </a:highlight>
              </a:rPr>
              <a:t>around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literal</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Because</a:t>
            </a:r>
            <a:r>
              <a:rPr lang="tr-TR" sz="1450" dirty="0">
                <a:solidFill>
                  <a:srgbClr val="373A3C"/>
                </a:solidFill>
                <a:highlight>
                  <a:schemeClr val="lt1"/>
                </a:highlight>
              </a:rPr>
              <a:t> a </a:t>
            </a:r>
            <a:r>
              <a:rPr lang="tr-TR" sz="1450" dirty="0" err="1">
                <a:solidFill>
                  <a:srgbClr val="373A3C"/>
                </a:solidFill>
                <a:highlight>
                  <a:schemeClr val="lt1"/>
                </a:highlight>
              </a:rPr>
              <a:t>colon</a:t>
            </a:r>
            <a:r>
              <a:rPr lang="tr-TR" sz="1450" dirty="0">
                <a:solidFill>
                  <a:srgbClr val="373A3C"/>
                </a:solidFill>
                <a:highlight>
                  <a:schemeClr val="lt1"/>
                </a:highlight>
              </a:rPr>
              <a:t> is </a:t>
            </a:r>
            <a:r>
              <a:rPr lang="tr-TR" sz="1450" dirty="0" err="1">
                <a:solidFill>
                  <a:srgbClr val="373A3C"/>
                </a:solidFill>
                <a:highlight>
                  <a:schemeClr val="lt1"/>
                </a:highlight>
              </a:rPr>
              <a:t>already</a:t>
            </a:r>
            <a:r>
              <a:rPr lang="tr-TR" sz="1450" dirty="0">
                <a:solidFill>
                  <a:srgbClr val="373A3C"/>
                </a:solidFill>
                <a:highlight>
                  <a:schemeClr val="lt1"/>
                </a:highlight>
              </a:rPr>
              <a:t> </a:t>
            </a:r>
            <a:r>
              <a:rPr lang="tr-TR" sz="1450" dirty="0" err="1">
                <a:solidFill>
                  <a:srgbClr val="373A3C"/>
                </a:solidFill>
                <a:highlight>
                  <a:schemeClr val="lt1"/>
                </a:highlight>
              </a:rPr>
              <a:t>being</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browser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specifying</a:t>
            </a:r>
            <a:r>
              <a:rPr lang="tr-TR" sz="1450" dirty="0">
                <a:solidFill>
                  <a:srgbClr val="373A3C"/>
                </a:solidFill>
                <a:highlight>
                  <a:schemeClr val="lt1"/>
                </a:highlight>
              </a:rPr>
              <a:t> a port </a:t>
            </a:r>
            <a:r>
              <a:rPr lang="tr-TR" sz="1450" dirty="0" err="1">
                <a:solidFill>
                  <a:srgbClr val="373A3C"/>
                </a:solidFill>
                <a:highlight>
                  <a:schemeClr val="lt1"/>
                </a:highlight>
              </a:rPr>
              <a:t>number</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basically</a:t>
            </a:r>
            <a:r>
              <a:rPr lang="tr-TR" sz="1450" dirty="0">
                <a:solidFill>
                  <a:srgbClr val="373A3C"/>
                </a:solidFill>
                <a:highlight>
                  <a:schemeClr val="lt1"/>
                </a:highlight>
              </a:rPr>
              <a:t>, </a:t>
            </a:r>
            <a:r>
              <a:rPr lang="tr-TR" sz="1450" dirty="0" err="1">
                <a:solidFill>
                  <a:srgbClr val="373A3C"/>
                </a:solidFill>
                <a:highlight>
                  <a:schemeClr val="lt1"/>
                </a:highlight>
              </a:rPr>
              <a:t>if</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don’t</a:t>
            </a:r>
            <a:r>
              <a:rPr lang="tr-TR" sz="1450" dirty="0">
                <a:solidFill>
                  <a:srgbClr val="373A3C"/>
                </a:solidFill>
                <a:highlight>
                  <a:schemeClr val="lt1"/>
                </a:highlight>
              </a:rPr>
              <a:t> </a:t>
            </a:r>
            <a:r>
              <a:rPr lang="tr-TR" sz="1450" dirty="0" err="1">
                <a:solidFill>
                  <a:srgbClr val="373A3C"/>
                </a:solidFill>
                <a:highlight>
                  <a:schemeClr val="lt1"/>
                </a:highlight>
              </a:rPr>
              <a:t>enclose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in </a:t>
            </a:r>
            <a:r>
              <a:rPr lang="tr-TR" sz="1450" dirty="0" err="1">
                <a:solidFill>
                  <a:srgbClr val="373A3C"/>
                </a:solidFill>
                <a:highlight>
                  <a:schemeClr val="lt1"/>
                </a:highlight>
              </a:rPr>
              <a:t>brackets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browser </a:t>
            </a:r>
            <a:r>
              <a:rPr lang="tr-TR" sz="1450" dirty="0" err="1">
                <a:solidFill>
                  <a:srgbClr val="373A3C"/>
                </a:solidFill>
                <a:highlight>
                  <a:schemeClr val="lt1"/>
                </a:highlight>
              </a:rPr>
              <a:t>will</a:t>
            </a:r>
            <a:r>
              <a:rPr lang="tr-TR" sz="1450" dirty="0">
                <a:solidFill>
                  <a:srgbClr val="373A3C"/>
                </a:solidFill>
                <a:highlight>
                  <a:schemeClr val="lt1"/>
                </a:highlight>
              </a:rPr>
              <a:t> </a:t>
            </a:r>
            <a:r>
              <a:rPr lang="tr-TR" sz="1450" dirty="0" err="1">
                <a:solidFill>
                  <a:srgbClr val="373A3C"/>
                </a:solidFill>
                <a:highlight>
                  <a:schemeClr val="lt1"/>
                </a:highlight>
              </a:rPr>
              <a:t>have</a:t>
            </a:r>
            <a:r>
              <a:rPr lang="tr-TR" sz="1450" dirty="0">
                <a:solidFill>
                  <a:srgbClr val="373A3C"/>
                </a:solidFill>
                <a:highlight>
                  <a:schemeClr val="lt1"/>
                </a:highlight>
              </a:rPr>
              <a:t> </a:t>
            </a:r>
            <a:r>
              <a:rPr lang="tr-TR" sz="1450" dirty="0" err="1">
                <a:solidFill>
                  <a:srgbClr val="373A3C"/>
                </a:solidFill>
                <a:highlight>
                  <a:schemeClr val="lt1"/>
                </a:highlight>
              </a:rPr>
              <a:t>no</a:t>
            </a:r>
            <a:r>
              <a:rPr lang="tr-TR" sz="1450" dirty="0">
                <a:solidFill>
                  <a:srgbClr val="373A3C"/>
                </a:solidFill>
                <a:highlight>
                  <a:schemeClr val="lt1"/>
                </a:highlight>
              </a:rPr>
              <a:t> </a:t>
            </a:r>
            <a:r>
              <a:rPr lang="tr-TR" sz="1450" dirty="0" err="1">
                <a:solidFill>
                  <a:srgbClr val="373A3C"/>
                </a:solidFill>
                <a:highlight>
                  <a:schemeClr val="lt1"/>
                </a:highlight>
              </a:rPr>
              <a:t>way</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identify</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information</a:t>
            </a:r>
            <a:r>
              <a:rPr lang="tr-TR" sz="1450" dirty="0">
                <a:solidFill>
                  <a:srgbClr val="373A3C"/>
                </a:solidFill>
                <a:highlight>
                  <a:schemeClr val="lt1"/>
                </a:highlight>
              </a:rPr>
              <a:t>. </a:t>
            </a:r>
            <a:r>
              <a:rPr lang="tr-TR" sz="1450" dirty="0" err="1">
                <a:solidFill>
                  <a:srgbClr val="373A3C"/>
                </a:solidFill>
                <a:highlight>
                  <a:schemeClr val="lt1"/>
                </a:highlight>
              </a:rPr>
              <a:t>Here’s</a:t>
            </a:r>
            <a:r>
              <a:rPr lang="tr-TR" sz="1450" dirty="0">
                <a:solidFill>
                  <a:srgbClr val="373A3C"/>
                </a:solidFill>
                <a:highlight>
                  <a:schemeClr val="lt1"/>
                </a:highlight>
              </a:rPr>
              <a:t> an </a:t>
            </a:r>
            <a:r>
              <a:rPr lang="tr-TR" sz="1450" dirty="0" err="1">
                <a:solidFill>
                  <a:srgbClr val="373A3C"/>
                </a:solidFill>
                <a:highlight>
                  <a:schemeClr val="lt1"/>
                </a:highlight>
              </a:rPr>
              <a:t>example</a:t>
            </a:r>
            <a:r>
              <a:rPr lang="tr-TR" sz="1450" dirty="0">
                <a:solidFill>
                  <a:srgbClr val="373A3C"/>
                </a:solidFill>
                <a:highlight>
                  <a:schemeClr val="lt1"/>
                </a:highlight>
              </a:rPr>
              <a:t> of how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looks</a:t>
            </a:r>
            <a:r>
              <a:rPr lang="tr-TR" sz="1450" dirty="0">
                <a:solidFill>
                  <a:srgbClr val="373A3C"/>
                </a:solidFill>
                <a:highlight>
                  <a:schemeClr val="lt1"/>
                </a:highlight>
              </a:rPr>
              <a:t>:</a:t>
            </a:r>
            <a:endParaRPr sz="1450" dirty="0">
              <a:solidFill>
                <a:srgbClr val="373A3C"/>
              </a:solidFill>
              <a:highlight>
                <a:schemeClr val="lt1"/>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727580e0d5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3" name="Google Shape;583;g727580e0d5_0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IPv6 adresleri onaltılıktır ve 128 bit oldukları için oldukça uzundurlar. Hayatımızı biraz daha iyi hale getirmek için IPv6 adresleri </a:t>
            </a:r>
            <a:r>
              <a:rPr lang="tr-TR" sz="1450" dirty="0" err="1">
                <a:solidFill>
                  <a:srgbClr val="373A3C"/>
                </a:solidFill>
                <a:highlight>
                  <a:schemeClr val="lt1"/>
                </a:highlight>
              </a:rPr>
              <a:t>kısaltılabilir.Bir</a:t>
            </a:r>
            <a:r>
              <a:rPr lang="tr-TR" sz="1450" dirty="0">
                <a:solidFill>
                  <a:srgbClr val="373A3C"/>
                </a:solidFill>
                <a:highlight>
                  <a:schemeClr val="lt1"/>
                </a:highlight>
              </a:rPr>
              <a:t> sıfır dizisi varsa, bunları bir kez kaldırabilirsiniz. Yukarıdaki örnekte 0000:0000:0000 bölümünün tamamı kaldırılmıştır. Bunu yalnızca bir kez yapabilirsiniz, böylece bunu yapamazsınız:</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IPv6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hexadecimal</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since they </a:t>
            </a:r>
            <a:r>
              <a:rPr lang="tr-TR" sz="1450" dirty="0" err="1">
                <a:solidFill>
                  <a:srgbClr val="373A3C"/>
                </a:solidFill>
                <a:highlight>
                  <a:schemeClr val="lt1"/>
                </a:highlight>
              </a:rPr>
              <a:t>are</a:t>
            </a:r>
            <a:r>
              <a:rPr lang="tr-TR" sz="1450" dirty="0">
                <a:solidFill>
                  <a:srgbClr val="373A3C"/>
                </a:solidFill>
                <a:highlight>
                  <a:schemeClr val="lt1"/>
                </a:highlight>
              </a:rPr>
              <a:t> 128-bit, they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quite</a:t>
            </a:r>
            <a:r>
              <a:rPr lang="tr-TR" sz="1450" dirty="0">
                <a:solidFill>
                  <a:srgbClr val="373A3C"/>
                </a:solidFill>
                <a:highlight>
                  <a:schemeClr val="lt1"/>
                </a:highlight>
              </a:rPr>
              <a:t> </a:t>
            </a:r>
            <a:r>
              <a:rPr lang="tr-TR" sz="1450" dirty="0" err="1">
                <a:solidFill>
                  <a:srgbClr val="373A3C"/>
                </a:solidFill>
                <a:highlight>
                  <a:schemeClr val="lt1"/>
                </a:highlight>
              </a:rPr>
              <a:t>long</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make</a:t>
            </a:r>
            <a:r>
              <a:rPr lang="tr-TR" sz="1450" dirty="0">
                <a:solidFill>
                  <a:srgbClr val="373A3C"/>
                </a:solidFill>
                <a:highlight>
                  <a:schemeClr val="lt1"/>
                </a:highlight>
              </a:rPr>
              <a:t> </a:t>
            </a:r>
            <a:r>
              <a:rPr lang="tr-TR" sz="1450" dirty="0" err="1">
                <a:solidFill>
                  <a:srgbClr val="373A3C"/>
                </a:solidFill>
                <a:highlight>
                  <a:schemeClr val="lt1"/>
                </a:highlight>
              </a:rPr>
              <a:t>our</a:t>
            </a:r>
            <a:r>
              <a:rPr lang="tr-TR" sz="1450" dirty="0">
                <a:solidFill>
                  <a:srgbClr val="373A3C"/>
                </a:solidFill>
                <a:highlight>
                  <a:schemeClr val="lt1"/>
                </a:highlight>
              </a:rPr>
              <a:t> </a:t>
            </a:r>
            <a:r>
              <a:rPr lang="tr-TR" sz="1450" dirty="0" err="1">
                <a:solidFill>
                  <a:srgbClr val="373A3C"/>
                </a:solidFill>
                <a:highlight>
                  <a:schemeClr val="lt1"/>
                </a:highlight>
              </a:rPr>
              <a:t>lives</a:t>
            </a:r>
            <a:r>
              <a:rPr lang="tr-TR" sz="1450" dirty="0">
                <a:solidFill>
                  <a:srgbClr val="373A3C"/>
                </a:solidFill>
                <a:highlight>
                  <a:schemeClr val="lt1"/>
                </a:highlight>
              </a:rPr>
              <a:t> a bit </a:t>
            </a:r>
            <a:r>
              <a:rPr lang="tr-TR" sz="1450" dirty="0" err="1">
                <a:solidFill>
                  <a:srgbClr val="373A3C"/>
                </a:solidFill>
                <a:highlight>
                  <a:schemeClr val="lt1"/>
                </a:highlight>
              </a:rPr>
              <a:t>better</a:t>
            </a:r>
            <a:r>
              <a:rPr lang="tr-TR" sz="1450" dirty="0">
                <a:solidFill>
                  <a:srgbClr val="373A3C"/>
                </a:solidFill>
                <a:highlight>
                  <a:schemeClr val="lt1"/>
                </a:highlight>
              </a:rPr>
              <a:t>, IPv6 </a:t>
            </a:r>
            <a:r>
              <a:rPr lang="tr-TR" sz="1450" dirty="0" err="1">
                <a:solidFill>
                  <a:srgbClr val="373A3C"/>
                </a:solidFill>
                <a:highlight>
                  <a:schemeClr val="lt1"/>
                </a:highlight>
              </a:rPr>
              <a:t>addresses</a:t>
            </a:r>
            <a:r>
              <a:rPr lang="tr-TR" sz="1450" dirty="0">
                <a:solidFill>
                  <a:srgbClr val="373A3C"/>
                </a:solidFill>
                <a:highlight>
                  <a:schemeClr val="lt1"/>
                </a:highlight>
              </a:rPr>
              <a:t> can be </a:t>
            </a:r>
            <a:r>
              <a:rPr lang="tr-TR" sz="1450" dirty="0" err="1">
                <a:solidFill>
                  <a:srgbClr val="373A3C"/>
                </a:solidFill>
                <a:highlight>
                  <a:schemeClr val="lt1"/>
                </a:highlight>
              </a:rPr>
              <a:t>shortened</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If</a:t>
            </a:r>
            <a:r>
              <a:rPr lang="tr-TR" sz="1450" dirty="0">
                <a:solidFill>
                  <a:srgbClr val="373A3C"/>
                </a:solidFill>
                <a:highlight>
                  <a:schemeClr val="lt1"/>
                </a:highlight>
              </a:rPr>
              <a:t> </a:t>
            </a:r>
            <a:r>
              <a:rPr lang="tr-TR" sz="1450" dirty="0" err="1">
                <a:solidFill>
                  <a:srgbClr val="373A3C"/>
                </a:solidFill>
                <a:highlight>
                  <a:schemeClr val="lt1"/>
                </a:highlight>
              </a:rPr>
              <a:t>there</a:t>
            </a:r>
            <a:r>
              <a:rPr lang="tr-TR" sz="1450" dirty="0">
                <a:solidFill>
                  <a:srgbClr val="373A3C"/>
                </a:solidFill>
                <a:highlight>
                  <a:schemeClr val="lt1"/>
                </a:highlight>
              </a:rPr>
              <a:t> is a </a:t>
            </a:r>
            <a:r>
              <a:rPr lang="tr-TR" sz="1450" dirty="0" err="1">
                <a:solidFill>
                  <a:srgbClr val="373A3C"/>
                </a:solidFill>
                <a:highlight>
                  <a:schemeClr val="lt1"/>
                </a:highlight>
              </a:rPr>
              <a:t>string</a:t>
            </a:r>
            <a:r>
              <a:rPr lang="tr-TR" sz="1450" dirty="0">
                <a:solidFill>
                  <a:srgbClr val="373A3C"/>
                </a:solidFill>
                <a:highlight>
                  <a:schemeClr val="lt1"/>
                </a:highlight>
              </a:rPr>
              <a:t> of </a:t>
            </a:r>
            <a:r>
              <a:rPr lang="tr-TR" sz="1450" dirty="0" err="1">
                <a:solidFill>
                  <a:srgbClr val="373A3C"/>
                </a:solidFill>
                <a:highlight>
                  <a:schemeClr val="lt1"/>
                </a:highlight>
              </a:rPr>
              <a:t>zeros</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can </a:t>
            </a:r>
            <a:r>
              <a:rPr lang="tr-TR" sz="1450" dirty="0" err="1">
                <a:solidFill>
                  <a:srgbClr val="373A3C"/>
                </a:solidFill>
                <a:highlight>
                  <a:schemeClr val="lt1"/>
                </a:highlight>
              </a:rPr>
              <a:t>remove</a:t>
            </a:r>
            <a:r>
              <a:rPr lang="tr-TR" sz="1450" dirty="0">
                <a:solidFill>
                  <a:srgbClr val="373A3C"/>
                </a:solidFill>
                <a:highlight>
                  <a:schemeClr val="lt1"/>
                </a:highlight>
              </a:rPr>
              <a:t> </a:t>
            </a:r>
            <a:r>
              <a:rPr lang="tr-TR" sz="1450" dirty="0" err="1">
                <a:solidFill>
                  <a:srgbClr val="373A3C"/>
                </a:solidFill>
                <a:highlight>
                  <a:schemeClr val="lt1"/>
                </a:highlight>
              </a:rPr>
              <a:t>them</a:t>
            </a:r>
            <a:r>
              <a:rPr lang="tr-TR" sz="1450" dirty="0">
                <a:solidFill>
                  <a:srgbClr val="373A3C"/>
                </a:solidFill>
                <a:highlight>
                  <a:schemeClr val="lt1"/>
                </a:highlight>
              </a:rPr>
              <a:t> </a:t>
            </a:r>
            <a:r>
              <a:rPr lang="tr-TR" sz="1450" dirty="0" err="1">
                <a:solidFill>
                  <a:srgbClr val="373A3C"/>
                </a:solidFill>
                <a:highlight>
                  <a:schemeClr val="lt1"/>
                </a:highlight>
              </a:rPr>
              <a:t>once</a:t>
            </a:r>
            <a:r>
              <a:rPr lang="tr-TR" sz="1450" dirty="0">
                <a:solidFill>
                  <a:srgbClr val="373A3C"/>
                </a:solidFill>
                <a:highlight>
                  <a:schemeClr val="lt1"/>
                </a:highlight>
              </a:rPr>
              <a:t>. </a:t>
            </a: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a:t>
            </a:r>
            <a:r>
              <a:rPr lang="tr-TR" sz="1450" dirty="0" err="1">
                <a:solidFill>
                  <a:srgbClr val="373A3C"/>
                </a:solidFill>
                <a:highlight>
                  <a:schemeClr val="lt1"/>
                </a:highlight>
              </a:rPr>
              <a:t>above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entire</a:t>
            </a:r>
            <a:r>
              <a:rPr lang="tr-TR" sz="1450" dirty="0">
                <a:solidFill>
                  <a:srgbClr val="373A3C"/>
                </a:solidFill>
                <a:highlight>
                  <a:schemeClr val="lt1"/>
                </a:highlight>
              </a:rPr>
              <a:t> 0000:0000:0000 </a:t>
            </a:r>
            <a:r>
              <a:rPr lang="tr-TR" sz="1450" dirty="0" err="1">
                <a:solidFill>
                  <a:srgbClr val="373A3C"/>
                </a:solidFill>
                <a:highlight>
                  <a:schemeClr val="lt1"/>
                </a:highlight>
              </a:rPr>
              <a:t>part</a:t>
            </a:r>
            <a:r>
              <a:rPr lang="tr-TR" sz="1450" dirty="0">
                <a:solidFill>
                  <a:srgbClr val="373A3C"/>
                </a:solidFill>
                <a:highlight>
                  <a:schemeClr val="lt1"/>
                </a:highlight>
              </a:rPr>
              <a:t> </a:t>
            </a:r>
            <a:r>
              <a:rPr lang="tr-TR" sz="1450" dirty="0" err="1">
                <a:solidFill>
                  <a:srgbClr val="373A3C"/>
                </a:solidFill>
                <a:highlight>
                  <a:schemeClr val="lt1"/>
                </a:highlight>
              </a:rPr>
              <a:t>was</a:t>
            </a:r>
            <a:r>
              <a:rPr lang="tr-TR" sz="1450" dirty="0">
                <a:solidFill>
                  <a:srgbClr val="373A3C"/>
                </a:solidFill>
                <a:highlight>
                  <a:schemeClr val="lt1"/>
                </a:highlight>
              </a:rPr>
              <a:t> </a:t>
            </a:r>
            <a:r>
              <a:rPr lang="tr-TR" sz="1450" dirty="0" err="1">
                <a:solidFill>
                  <a:srgbClr val="373A3C"/>
                </a:solidFill>
                <a:highlight>
                  <a:schemeClr val="lt1"/>
                </a:highlight>
              </a:rPr>
              <a:t>removed</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can </a:t>
            </a:r>
            <a:r>
              <a:rPr lang="tr-TR" sz="1450" dirty="0" err="1">
                <a:solidFill>
                  <a:srgbClr val="373A3C"/>
                </a:solidFill>
                <a:highlight>
                  <a:schemeClr val="lt1"/>
                </a:highlight>
              </a:rPr>
              <a:t>only</a:t>
            </a:r>
            <a:r>
              <a:rPr lang="tr-TR" sz="1450" dirty="0">
                <a:solidFill>
                  <a:srgbClr val="373A3C"/>
                </a:solidFill>
                <a:highlight>
                  <a:schemeClr val="lt1"/>
                </a:highlight>
              </a:rPr>
              <a:t> do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once</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cannot</a:t>
            </a:r>
            <a:r>
              <a:rPr lang="tr-TR" sz="1450" dirty="0">
                <a:solidFill>
                  <a:srgbClr val="373A3C"/>
                </a:solidFill>
                <a:highlight>
                  <a:schemeClr val="lt1"/>
                </a:highlight>
              </a:rPr>
              <a:t> do </a:t>
            </a:r>
            <a:r>
              <a:rPr lang="tr-TR" sz="1450" dirty="0" err="1">
                <a:solidFill>
                  <a:srgbClr val="373A3C"/>
                </a:solidFill>
                <a:highlight>
                  <a:schemeClr val="lt1"/>
                </a:highlight>
              </a:rPr>
              <a:t>this</a:t>
            </a:r>
            <a:r>
              <a:rPr lang="tr-TR" sz="1450" dirty="0">
                <a:solidFill>
                  <a:srgbClr val="373A3C"/>
                </a:solidFill>
                <a:highlight>
                  <a:schemeClr val="lt1"/>
                </a:highlight>
              </a:rPr>
              <a:t>:</a:t>
            </a:r>
            <a:endParaRPr sz="1450" dirty="0">
              <a:solidFill>
                <a:srgbClr val="373A3C"/>
              </a:solidFill>
              <a:highlight>
                <a:schemeClr val="lt1"/>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727580e0d5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8" name="Google Shape;598;g727580e0d5_0_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4 sıfırlı bir "</a:t>
            </a:r>
            <a:r>
              <a:rPr lang="tr-TR" sz="1450" dirty="0" err="1">
                <a:solidFill>
                  <a:srgbClr val="373A3C"/>
                </a:solidFill>
                <a:highlight>
                  <a:schemeClr val="lt1"/>
                </a:highlight>
              </a:rPr>
              <a:t>hextet"iniz</a:t>
            </a:r>
            <a:r>
              <a:rPr lang="tr-TR" sz="1450" dirty="0">
                <a:solidFill>
                  <a:srgbClr val="373A3C"/>
                </a:solidFill>
                <a:highlight>
                  <a:schemeClr val="lt1"/>
                </a:highlight>
              </a:rPr>
              <a:t> varsa, bunları kaldırabilir ve tek bir sıfır bırakabilirsiniz. IPv6 cihazınız kalan 3 sıfırı ekleyecektir.</a:t>
            </a:r>
          </a:p>
          <a:p>
            <a:pPr marL="0" lvl="0" indent="0" algn="l" rtl="0">
              <a:lnSpc>
                <a:spcPct val="100000"/>
              </a:lnSpc>
              <a:spcBef>
                <a:spcPts val="0"/>
              </a:spcBef>
              <a:spcAft>
                <a:spcPts val="0"/>
              </a:spcAft>
              <a:buNone/>
            </a:pPr>
            <a:r>
              <a:rPr lang="tr-TR" sz="1450" dirty="0">
                <a:solidFill>
                  <a:srgbClr val="373A3C"/>
                </a:solidFill>
                <a:highlight>
                  <a:schemeClr val="lt1"/>
                </a:highlight>
              </a:rPr>
              <a:t>Baştaki sıfırlar da kaldırılabilir, işte bunu göstermek için başka bir adres:</a:t>
            </a:r>
          </a:p>
          <a:p>
            <a:pPr marL="0" lvl="0" indent="0" algn="l" rtl="0">
              <a:lnSpc>
                <a:spcPct val="100000"/>
              </a:lnSpc>
              <a:spcBef>
                <a:spcPts val="0"/>
              </a:spcBef>
              <a:spcAft>
                <a:spcPts val="0"/>
              </a:spcAft>
              <a:buNone/>
            </a:pPr>
            <a:r>
              <a:rPr lang="tr-TR" sz="1450" dirty="0">
                <a:solidFill>
                  <a:srgbClr val="373A3C"/>
                </a:solidFill>
                <a:highlight>
                  <a:schemeClr val="lt1"/>
                </a:highlight>
              </a:rPr>
              <a:t>Bu kuralları özetlemek </a:t>
            </a:r>
            <a:r>
              <a:rPr lang="tr-TR" sz="1450" dirty="0" err="1">
                <a:solidFill>
                  <a:srgbClr val="373A3C"/>
                </a:solidFill>
                <a:highlight>
                  <a:schemeClr val="lt1"/>
                </a:highlight>
              </a:rPr>
              <a:t>gerekirse:T</a:t>
            </a: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üm</a:t>
            </a:r>
            <a:r>
              <a:rPr lang="tr-TR" sz="1450" dirty="0">
                <a:solidFill>
                  <a:srgbClr val="373A3C"/>
                </a:solidFill>
                <a:highlight>
                  <a:schemeClr val="lt1"/>
                </a:highlight>
              </a:rPr>
              <a:t> bir sıfır dizisi kaldırılabilir, bunu yalnızca bir kez yapabilirsiniz.4 sıfır kaldırılabilir, geriye yalnızca tek bir sıfır </a:t>
            </a:r>
            <a:r>
              <a:rPr lang="tr-TR" sz="1450" dirty="0" err="1">
                <a:solidFill>
                  <a:srgbClr val="373A3C"/>
                </a:solidFill>
                <a:highlight>
                  <a:schemeClr val="lt1"/>
                </a:highlight>
              </a:rPr>
              <a:t>kalır.Baştaki</a:t>
            </a:r>
            <a:r>
              <a:rPr lang="tr-TR" sz="1450" dirty="0">
                <a:solidFill>
                  <a:srgbClr val="373A3C"/>
                </a:solidFill>
                <a:highlight>
                  <a:schemeClr val="lt1"/>
                </a:highlight>
              </a:rPr>
              <a:t> sıfırlar kaldırılabilir.</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If</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have</a:t>
            </a:r>
            <a:r>
              <a:rPr lang="tr-TR" sz="1450" dirty="0">
                <a:solidFill>
                  <a:srgbClr val="373A3C"/>
                </a:solidFill>
                <a:highlight>
                  <a:schemeClr val="lt1"/>
                </a:highlight>
              </a:rPr>
              <a:t> a “</a:t>
            </a:r>
            <a:r>
              <a:rPr lang="tr-TR" sz="1450" dirty="0" err="1">
                <a:solidFill>
                  <a:srgbClr val="373A3C"/>
                </a:solidFill>
                <a:highlight>
                  <a:schemeClr val="lt1"/>
                </a:highlight>
              </a:rPr>
              <a:t>hextet</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4 </a:t>
            </a:r>
            <a:r>
              <a:rPr lang="tr-TR" sz="1450" dirty="0" err="1">
                <a:solidFill>
                  <a:srgbClr val="373A3C"/>
                </a:solidFill>
                <a:highlight>
                  <a:schemeClr val="lt1"/>
                </a:highlight>
              </a:rPr>
              <a:t>zeros</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can </a:t>
            </a:r>
            <a:r>
              <a:rPr lang="tr-TR" sz="1450" dirty="0" err="1">
                <a:solidFill>
                  <a:srgbClr val="373A3C"/>
                </a:solidFill>
                <a:highlight>
                  <a:schemeClr val="lt1"/>
                </a:highlight>
              </a:rPr>
              <a:t>remove</a:t>
            </a:r>
            <a:r>
              <a:rPr lang="tr-TR" sz="1450" dirty="0">
                <a:solidFill>
                  <a:srgbClr val="373A3C"/>
                </a:solidFill>
                <a:highlight>
                  <a:schemeClr val="lt1"/>
                </a:highlight>
              </a:rPr>
              <a:t> </a:t>
            </a:r>
            <a:r>
              <a:rPr lang="tr-TR" sz="1450" dirty="0" err="1">
                <a:solidFill>
                  <a:srgbClr val="373A3C"/>
                </a:solidFill>
                <a:highlight>
                  <a:schemeClr val="lt1"/>
                </a:highlight>
              </a:rPr>
              <a:t>those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leave</a:t>
            </a:r>
            <a:r>
              <a:rPr lang="tr-TR" sz="1450" dirty="0">
                <a:solidFill>
                  <a:srgbClr val="373A3C"/>
                </a:solidFill>
                <a:highlight>
                  <a:schemeClr val="lt1"/>
                </a:highlight>
              </a:rPr>
              <a:t> a </a:t>
            </a:r>
            <a:r>
              <a:rPr lang="tr-TR" sz="1450" dirty="0" err="1">
                <a:solidFill>
                  <a:srgbClr val="373A3C"/>
                </a:solidFill>
                <a:highlight>
                  <a:schemeClr val="lt1"/>
                </a:highlight>
              </a:rPr>
              <a:t>single</a:t>
            </a:r>
            <a:r>
              <a:rPr lang="tr-TR" sz="1450" dirty="0">
                <a:solidFill>
                  <a:srgbClr val="373A3C"/>
                </a:solidFill>
                <a:highlight>
                  <a:schemeClr val="lt1"/>
                </a:highlight>
              </a:rPr>
              <a:t> </a:t>
            </a:r>
            <a:r>
              <a:rPr lang="tr-TR" sz="1450" dirty="0" err="1">
                <a:solidFill>
                  <a:srgbClr val="373A3C"/>
                </a:solidFill>
                <a:highlight>
                  <a:schemeClr val="lt1"/>
                </a:highlight>
              </a:rPr>
              <a:t>zero</a:t>
            </a:r>
            <a:r>
              <a:rPr lang="tr-TR" sz="1450" dirty="0">
                <a:solidFill>
                  <a:srgbClr val="373A3C"/>
                </a:solidFill>
                <a:highlight>
                  <a:schemeClr val="lt1"/>
                </a:highlight>
              </a:rPr>
              <a:t>. </a:t>
            </a:r>
            <a:r>
              <a:rPr lang="tr-TR" sz="1450" dirty="0" err="1">
                <a:solidFill>
                  <a:srgbClr val="373A3C"/>
                </a:solidFill>
                <a:highlight>
                  <a:schemeClr val="lt1"/>
                </a:highlight>
              </a:rPr>
              <a:t>Your</a:t>
            </a:r>
            <a:r>
              <a:rPr lang="tr-TR" sz="1450" dirty="0">
                <a:solidFill>
                  <a:srgbClr val="373A3C"/>
                </a:solidFill>
                <a:highlight>
                  <a:schemeClr val="lt1"/>
                </a:highlight>
              </a:rPr>
              <a:t> IPv6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a:t>
            </a:r>
            <a:r>
              <a:rPr lang="tr-TR" sz="1450" dirty="0" err="1">
                <a:solidFill>
                  <a:srgbClr val="373A3C"/>
                </a:solidFill>
                <a:highlight>
                  <a:schemeClr val="lt1"/>
                </a:highlight>
              </a:rPr>
              <a:t>add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remaining</a:t>
            </a:r>
            <a:r>
              <a:rPr lang="tr-TR" sz="1450" dirty="0">
                <a:solidFill>
                  <a:srgbClr val="373A3C"/>
                </a:solidFill>
                <a:highlight>
                  <a:schemeClr val="lt1"/>
                </a:highlight>
              </a:rPr>
              <a:t> 3 </a:t>
            </a:r>
            <a:r>
              <a:rPr lang="tr-TR" sz="1450" dirty="0" err="1">
                <a:solidFill>
                  <a:srgbClr val="373A3C"/>
                </a:solidFill>
                <a:highlight>
                  <a:schemeClr val="lt1"/>
                </a:highlight>
              </a:rPr>
              <a:t>zeros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Leading</a:t>
            </a:r>
            <a:r>
              <a:rPr lang="tr-TR" sz="1450" dirty="0">
                <a:solidFill>
                  <a:srgbClr val="373A3C"/>
                </a:solidFill>
                <a:highlight>
                  <a:schemeClr val="lt1"/>
                </a:highlight>
              </a:rPr>
              <a:t> </a:t>
            </a:r>
            <a:r>
              <a:rPr lang="tr-TR" sz="1450" dirty="0" err="1">
                <a:solidFill>
                  <a:srgbClr val="373A3C"/>
                </a:solidFill>
                <a:highlight>
                  <a:schemeClr val="lt1"/>
                </a:highlight>
              </a:rPr>
              <a:t>zeros</a:t>
            </a:r>
            <a:r>
              <a:rPr lang="tr-TR" sz="1450" dirty="0">
                <a:solidFill>
                  <a:srgbClr val="373A3C"/>
                </a:solidFill>
                <a:highlight>
                  <a:schemeClr val="lt1"/>
                </a:highlight>
              </a:rPr>
              <a:t> can </a:t>
            </a:r>
            <a:r>
              <a:rPr lang="tr-TR" sz="1450" dirty="0" err="1">
                <a:solidFill>
                  <a:srgbClr val="373A3C"/>
                </a:solidFill>
                <a:highlight>
                  <a:schemeClr val="lt1"/>
                </a:highlight>
              </a:rPr>
              <a:t>also</a:t>
            </a:r>
            <a:r>
              <a:rPr lang="tr-TR" sz="1450" dirty="0">
                <a:solidFill>
                  <a:srgbClr val="373A3C"/>
                </a:solidFill>
                <a:highlight>
                  <a:schemeClr val="lt1"/>
                </a:highlight>
              </a:rPr>
              <a:t> be </a:t>
            </a:r>
            <a:r>
              <a:rPr lang="tr-TR" sz="1450" dirty="0" err="1">
                <a:solidFill>
                  <a:srgbClr val="373A3C"/>
                </a:solidFill>
                <a:highlight>
                  <a:schemeClr val="lt1"/>
                </a:highlight>
              </a:rPr>
              <a:t>removed</a:t>
            </a:r>
            <a:r>
              <a:rPr lang="tr-TR" sz="1450" dirty="0">
                <a:solidFill>
                  <a:srgbClr val="373A3C"/>
                </a:solidFill>
                <a:highlight>
                  <a:schemeClr val="lt1"/>
                </a:highlight>
              </a:rPr>
              <a:t>, </a:t>
            </a:r>
            <a:r>
              <a:rPr lang="tr-TR" sz="1450" dirty="0" err="1">
                <a:solidFill>
                  <a:srgbClr val="373A3C"/>
                </a:solidFill>
                <a:highlight>
                  <a:schemeClr val="lt1"/>
                </a:highlight>
              </a:rPr>
              <a:t>here’s</a:t>
            </a:r>
            <a:r>
              <a:rPr lang="tr-TR" sz="1450" dirty="0">
                <a:solidFill>
                  <a:srgbClr val="373A3C"/>
                </a:solidFill>
                <a:highlight>
                  <a:schemeClr val="lt1"/>
                </a:highlight>
              </a:rPr>
              <a:t> </a:t>
            </a:r>
            <a:r>
              <a:rPr lang="tr-TR" sz="1450" dirty="0" err="1">
                <a:solidFill>
                  <a:srgbClr val="373A3C"/>
                </a:solidFill>
                <a:highlight>
                  <a:schemeClr val="lt1"/>
                </a:highlight>
              </a:rPr>
              <a:t>another</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demonstrate</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summarize</a:t>
            </a:r>
            <a:r>
              <a:rPr lang="tr-TR" sz="1450" dirty="0">
                <a:solidFill>
                  <a:srgbClr val="373A3C"/>
                </a:solidFill>
                <a:highlight>
                  <a:schemeClr val="lt1"/>
                </a:highlight>
              </a:rPr>
              <a:t> </a:t>
            </a: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rules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An </a:t>
            </a:r>
            <a:r>
              <a:rPr lang="tr-TR" sz="1450" dirty="0" err="1">
                <a:solidFill>
                  <a:srgbClr val="373A3C"/>
                </a:solidFill>
                <a:highlight>
                  <a:schemeClr val="lt1"/>
                </a:highlight>
              </a:rPr>
              <a:t>entire</a:t>
            </a:r>
            <a:r>
              <a:rPr lang="tr-TR" sz="1450" dirty="0">
                <a:solidFill>
                  <a:srgbClr val="373A3C"/>
                </a:solidFill>
                <a:highlight>
                  <a:schemeClr val="lt1"/>
                </a:highlight>
              </a:rPr>
              <a:t> </a:t>
            </a:r>
            <a:r>
              <a:rPr lang="tr-TR" sz="1450" dirty="0" err="1">
                <a:solidFill>
                  <a:srgbClr val="373A3C"/>
                </a:solidFill>
                <a:highlight>
                  <a:schemeClr val="lt1"/>
                </a:highlight>
              </a:rPr>
              <a:t>string</a:t>
            </a:r>
            <a:r>
              <a:rPr lang="tr-TR" sz="1450" dirty="0">
                <a:solidFill>
                  <a:srgbClr val="373A3C"/>
                </a:solidFill>
                <a:highlight>
                  <a:schemeClr val="lt1"/>
                </a:highlight>
              </a:rPr>
              <a:t> of </a:t>
            </a:r>
            <a:r>
              <a:rPr lang="tr-TR" sz="1450" dirty="0" err="1">
                <a:solidFill>
                  <a:srgbClr val="373A3C"/>
                </a:solidFill>
                <a:highlight>
                  <a:schemeClr val="lt1"/>
                </a:highlight>
              </a:rPr>
              <a:t>zeros</a:t>
            </a:r>
            <a:r>
              <a:rPr lang="tr-TR" sz="1450" dirty="0">
                <a:solidFill>
                  <a:srgbClr val="373A3C"/>
                </a:solidFill>
                <a:highlight>
                  <a:schemeClr val="lt1"/>
                </a:highlight>
              </a:rPr>
              <a:t> can be </a:t>
            </a:r>
            <a:r>
              <a:rPr lang="tr-TR" sz="1450" dirty="0" err="1">
                <a:solidFill>
                  <a:srgbClr val="373A3C"/>
                </a:solidFill>
                <a:highlight>
                  <a:schemeClr val="lt1"/>
                </a:highlight>
              </a:rPr>
              <a:t>removed</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can </a:t>
            </a:r>
            <a:r>
              <a:rPr lang="tr-TR" sz="1450" dirty="0" err="1">
                <a:solidFill>
                  <a:srgbClr val="373A3C"/>
                </a:solidFill>
                <a:highlight>
                  <a:schemeClr val="lt1"/>
                </a:highlight>
              </a:rPr>
              <a:t>only</a:t>
            </a:r>
            <a:r>
              <a:rPr lang="tr-TR" sz="1450" dirty="0">
                <a:solidFill>
                  <a:srgbClr val="373A3C"/>
                </a:solidFill>
                <a:highlight>
                  <a:schemeClr val="lt1"/>
                </a:highlight>
              </a:rPr>
              <a:t> do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once</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4 </a:t>
            </a:r>
            <a:r>
              <a:rPr lang="tr-TR" sz="1450" dirty="0" err="1">
                <a:solidFill>
                  <a:srgbClr val="373A3C"/>
                </a:solidFill>
                <a:highlight>
                  <a:schemeClr val="lt1"/>
                </a:highlight>
              </a:rPr>
              <a:t>zeros</a:t>
            </a:r>
            <a:r>
              <a:rPr lang="tr-TR" sz="1450" dirty="0">
                <a:solidFill>
                  <a:srgbClr val="373A3C"/>
                </a:solidFill>
                <a:highlight>
                  <a:schemeClr val="lt1"/>
                </a:highlight>
              </a:rPr>
              <a:t> can be </a:t>
            </a:r>
            <a:r>
              <a:rPr lang="tr-TR" sz="1450" dirty="0" err="1">
                <a:solidFill>
                  <a:srgbClr val="373A3C"/>
                </a:solidFill>
                <a:highlight>
                  <a:schemeClr val="lt1"/>
                </a:highlight>
              </a:rPr>
              <a:t>removed</a:t>
            </a:r>
            <a:r>
              <a:rPr lang="tr-TR" sz="1450" dirty="0">
                <a:solidFill>
                  <a:srgbClr val="373A3C"/>
                </a:solidFill>
                <a:highlight>
                  <a:schemeClr val="lt1"/>
                </a:highlight>
              </a:rPr>
              <a:t>, </a:t>
            </a:r>
            <a:r>
              <a:rPr lang="tr-TR" sz="1450" dirty="0" err="1">
                <a:solidFill>
                  <a:srgbClr val="373A3C"/>
                </a:solidFill>
                <a:highlight>
                  <a:schemeClr val="lt1"/>
                </a:highlight>
              </a:rPr>
              <a:t>leaving</a:t>
            </a:r>
            <a:r>
              <a:rPr lang="tr-TR" sz="1450" dirty="0">
                <a:solidFill>
                  <a:srgbClr val="373A3C"/>
                </a:solidFill>
                <a:highlight>
                  <a:schemeClr val="lt1"/>
                </a:highlight>
              </a:rPr>
              <a:t> </a:t>
            </a:r>
            <a:r>
              <a:rPr lang="tr-TR" sz="1450" dirty="0" err="1">
                <a:solidFill>
                  <a:srgbClr val="373A3C"/>
                </a:solidFill>
                <a:highlight>
                  <a:schemeClr val="lt1"/>
                </a:highlight>
              </a:rPr>
              <a:t>only</a:t>
            </a:r>
            <a:r>
              <a:rPr lang="tr-TR" sz="1450" dirty="0">
                <a:solidFill>
                  <a:srgbClr val="373A3C"/>
                </a:solidFill>
                <a:highlight>
                  <a:schemeClr val="lt1"/>
                </a:highlight>
              </a:rPr>
              <a:t> a </a:t>
            </a:r>
            <a:r>
              <a:rPr lang="tr-TR" sz="1450" dirty="0" err="1">
                <a:solidFill>
                  <a:srgbClr val="373A3C"/>
                </a:solidFill>
                <a:highlight>
                  <a:schemeClr val="lt1"/>
                </a:highlight>
              </a:rPr>
              <a:t>single</a:t>
            </a:r>
            <a:r>
              <a:rPr lang="tr-TR" sz="1450" dirty="0">
                <a:solidFill>
                  <a:srgbClr val="373A3C"/>
                </a:solidFill>
                <a:highlight>
                  <a:schemeClr val="lt1"/>
                </a:highlight>
              </a:rPr>
              <a:t> </a:t>
            </a:r>
            <a:r>
              <a:rPr lang="tr-TR" sz="1450" dirty="0" err="1">
                <a:solidFill>
                  <a:srgbClr val="373A3C"/>
                </a:solidFill>
                <a:highlight>
                  <a:schemeClr val="lt1"/>
                </a:highlight>
              </a:rPr>
              <a:t>zero</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Leading</a:t>
            </a:r>
            <a:r>
              <a:rPr lang="tr-TR" sz="1450" dirty="0">
                <a:solidFill>
                  <a:srgbClr val="373A3C"/>
                </a:solidFill>
                <a:highlight>
                  <a:schemeClr val="lt1"/>
                </a:highlight>
              </a:rPr>
              <a:t> </a:t>
            </a:r>
            <a:r>
              <a:rPr lang="tr-TR" sz="1450" dirty="0" err="1">
                <a:solidFill>
                  <a:srgbClr val="373A3C"/>
                </a:solidFill>
                <a:highlight>
                  <a:schemeClr val="lt1"/>
                </a:highlight>
              </a:rPr>
              <a:t>zeros</a:t>
            </a:r>
            <a:r>
              <a:rPr lang="tr-TR" sz="1450" dirty="0">
                <a:solidFill>
                  <a:srgbClr val="373A3C"/>
                </a:solidFill>
                <a:highlight>
                  <a:schemeClr val="lt1"/>
                </a:highlight>
              </a:rPr>
              <a:t> can be </a:t>
            </a:r>
            <a:r>
              <a:rPr lang="tr-TR" sz="1450" dirty="0" err="1">
                <a:solidFill>
                  <a:srgbClr val="373A3C"/>
                </a:solidFill>
                <a:highlight>
                  <a:schemeClr val="lt1"/>
                </a:highlight>
              </a:rPr>
              <a:t>removed</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727580e0d5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9" name="Google Shape;609;g727580e0d5_0_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b="0" dirty="0">
                <a:solidFill>
                  <a:srgbClr val="373A3C"/>
                </a:solidFill>
                <a:highlight>
                  <a:schemeClr val="lt1"/>
                </a:highlight>
              </a:rPr>
              <a:t>Tek noktaya yayın adresleri, bir ağ öğesini tam olarak diğer bir öğeyle iletişim kurmak için kullanılır ve iki kategoriye ayrılabilir: bağlantı yerel adresleri ve küresel tek noktaya yayın </a:t>
            </a:r>
            <a:r>
              <a:rPr lang="tr-TR" sz="1450" b="0" dirty="0" err="1">
                <a:solidFill>
                  <a:srgbClr val="373A3C"/>
                </a:solidFill>
                <a:highlight>
                  <a:schemeClr val="lt1"/>
                </a:highlight>
              </a:rPr>
              <a:t>adresleri.Bağlantı</a:t>
            </a:r>
            <a:r>
              <a:rPr lang="tr-TR" sz="1450" b="0" dirty="0">
                <a:solidFill>
                  <a:srgbClr val="373A3C"/>
                </a:solidFill>
                <a:highlight>
                  <a:schemeClr val="lt1"/>
                </a:highlight>
              </a:rPr>
              <a:t> yerel adresleri: Bu kategorideki adresler yalnızca yerel ağlarda geçerlidir ve FE80::/10 biçim ön ekiyle başlar. Yerel bağlantı adresleri, bir yerel ağ içindeki öğeleri adreslemek için kullanılır ve örneğin otomatik yapılandırma için kullanılır. Genel olarak, bir bağlantı yerel adresinin kapsamı bir sonraki yönlendiriciye kadar uzanır, böylece ağa bağlı herhangi bir cihaz onunla iletişim kurarak küresel bir IPv6 adresi </a:t>
            </a:r>
            <a:r>
              <a:rPr lang="tr-TR" sz="1450" b="0" dirty="0" err="1">
                <a:solidFill>
                  <a:srgbClr val="373A3C"/>
                </a:solidFill>
                <a:highlight>
                  <a:schemeClr val="lt1"/>
                </a:highlight>
              </a:rPr>
              <a:t>oluşturabilir.Küresel</a:t>
            </a:r>
            <a:r>
              <a:rPr lang="tr-TR" sz="1450" b="0" dirty="0">
                <a:solidFill>
                  <a:srgbClr val="373A3C"/>
                </a:solidFill>
                <a:highlight>
                  <a:schemeClr val="lt1"/>
                </a:highlight>
              </a:rPr>
              <a:t> tek noktaya yayın adresleri: Küresel tek noktaya yayın adresleri, bir ağ cihazının internete bağlanmak için ihtiyaç duyduğu dünya çapında benzersiz adreslerdir. Biçim öneki genellikle 2000::/3'tür ve 2000 ile 3FFF arasında başlayan tüm adresleri içerir. Küresel tek noktaya yayın adresi yönlendirilebilir ve internet üzerinden yerel ağdaki bir ana bilgisayarı doğrudan adreslemek için kullanılabilir. İnternet sağlayıcılarından son kullanıcılara yeniden dağıtılan küresel tek noktaya yayın adresleri, onaltılık blok 2001 ile </a:t>
            </a:r>
            <a:r>
              <a:rPr lang="tr-TR" sz="1450" b="0" dirty="0" err="1">
                <a:solidFill>
                  <a:srgbClr val="373A3C"/>
                </a:solidFill>
                <a:highlight>
                  <a:schemeClr val="lt1"/>
                </a:highlight>
              </a:rPr>
              <a:t>başlar.çok</a:t>
            </a:r>
            <a:r>
              <a:rPr lang="tr-TR" sz="1450" b="0" dirty="0">
                <a:solidFill>
                  <a:srgbClr val="373A3C"/>
                </a:solidFill>
                <a:highlight>
                  <a:schemeClr val="lt1"/>
                </a:highlight>
              </a:rPr>
              <a:t> noktaya yayın </a:t>
            </a:r>
            <a:r>
              <a:rPr lang="tr-TR" sz="1450" b="0" dirty="0" err="1">
                <a:solidFill>
                  <a:srgbClr val="373A3C"/>
                </a:solidFill>
                <a:highlight>
                  <a:schemeClr val="lt1"/>
                </a:highlight>
              </a:rPr>
              <a:t>adresleriTek</a:t>
            </a:r>
            <a:r>
              <a:rPr lang="tr-TR" sz="1450" b="0" dirty="0">
                <a:solidFill>
                  <a:srgbClr val="373A3C"/>
                </a:solidFill>
                <a:highlight>
                  <a:schemeClr val="lt1"/>
                </a:highlight>
              </a:rPr>
              <a:t> noktaya yayın adresleri bire bir iletişim için kullanılırken, çok noktaya yayın adresleri birden çoğa iletişim uygular. Bununla birlikte distribütör adresleri gelir. Çoklu yayın adresinden gönderilen paketler, çoklu yayın grubunun parçası olan tüm ağ cihazları tarafından alınır. Bir cihaz birden fazla çoklu yayın grubuna ait olabilir. Bir ağ cihazı için bir IPv6 adresi oluşturulursa, tanıma, erişilebilirlik ve önek algılama için gerekli olan belirli çok noktaya yayın gruplarının otomatik olarak üyesi olur. Örneğin, yaygın çok noktaya yayın grupları "tüm yönlendiriciler" veya "tüm ana bilgisayarlar" </a:t>
            </a:r>
            <a:r>
              <a:rPr lang="tr-TR" sz="1450" b="0" dirty="0" err="1">
                <a:solidFill>
                  <a:srgbClr val="373A3C"/>
                </a:solidFill>
                <a:highlight>
                  <a:schemeClr val="lt1"/>
                </a:highlight>
              </a:rPr>
              <a:t>dır</a:t>
            </a:r>
            <a:r>
              <a:rPr lang="tr-TR" sz="1450" b="0" dirty="0">
                <a:solidFill>
                  <a:srgbClr val="373A3C"/>
                </a:solidFill>
                <a:highlight>
                  <a:schemeClr val="lt1"/>
                </a:highlight>
              </a:rPr>
              <a:t>. Çok noktaya yayın adresleri için biçim ön eki genellikle FF00::/8'dir.her noktaya yayın </a:t>
            </a:r>
            <a:r>
              <a:rPr lang="tr-TR" sz="1450" b="0" dirty="0" err="1">
                <a:solidFill>
                  <a:srgbClr val="373A3C"/>
                </a:solidFill>
                <a:highlight>
                  <a:schemeClr val="lt1"/>
                </a:highlight>
              </a:rPr>
              <a:t>adresleriPaketler</a:t>
            </a:r>
            <a:r>
              <a:rPr lang="tr-TR" sz="1450" b="0" dirty="0">
                <a:solidFill>
                  <a:srgbClr val="373A3C"/>
                </a:solidFill>
                <a:highlight>
                  <a:schemeClr val="lt1"/>
                </a:highlight>
              </a:rPr>
              <a:t>, herhangi bir yayın adresinden alıcı gruplarına da gönderilebilir. Yine de, çok noktaya yayın adreslerinden farklı olarak, veri paketleri herhangi bir yayın grubunun tüm üyelerine gönderilmez, yalnızca gönderene en yakın cihaza gönderilir. </a:t>
            </a:r>
            <a:r>
              <a:rPr lang="tr-TR" sz="1450" b="0" dirty="0" err="1">
                <a:solidFill>
                  <a:srgbClr val="373A3C"/>
                </a:solidFill>
                <a:highlight>
                  <a:schemeClr val="lt1"/>
                </a:highlight>
              </a:rPr>
              <a:t>Anycast</a:t>
            </a:r>
            <a:r>
              <a:rPr lang="tr-TR" sz="1450" b="0" dirty="0">
                <a:solidFill>
                  <a:srgbClr val="373A3C"/>
                </a:solidFill>
                <a:highlight>
                  <a:schemeClr val="lt1"/>
                </a:highlight>
              </a:rPr>
              <a:t> adresleri öncelikle yük dağıtımı ve arıza güvenliği amaçları için kullanılır.</a:t>
            </a:r>
          </a:p>
          <a:p>
            <a:pPr marL="0" lvl="0" indent="0" algn="l" rtl="0">
              <a:lnSpc>
                <a:spcPct val="100000"/>
              </a:lnSpc>
              <a:spcBef>
                <a:spcPts val="0"/>
              </a:spcBef>
              <a:spcAft>
                <a:spcPts val="0"/>
              </a:spcAft>
              <a:buNone/>
            </a:pPr>
            <a:endParaRPr lang="tr-TR" sz="1450" b="1" dirty="0">
              <a:solidFill>
                <a:srgbClr val="373A3C"/>
              </a:solidFill>
              <a:highlight>
                <a:schemeClr val="lt1"/>
              </a:highlight>
            </a:endParaRPr>
          </a:p>
          <a:p>
            <a:pPr marL="0" lvl="0" indent="0" algn="l" rtl="0">
              <a:lnSpc>
                <a:spcPct val="100000"/>
              </a:lnSpc>
              <a:spcBef>
                <a:spcPts val="0"/>
              </a:spcBef>
              <a:spcAft>
                <a:spcPts val="0"/>
              </a:spcAft>
              <a:buNone/>
            </a:pPr>
            <a:r>
              <a:rPr lang="tr-TR" sz="1450" b="1" dirty="0" err="1">
                <a:solidFill>
                  <a:srgbClr val="373A3C"/>
                </a:solidFill>
                <a:highlight>
                  <a:schemeClr val="lt1"/>
                </a:highlight>
              </a:rPr>
              <a:t>Unicast</a:t>
            </a:r>
            <a:r>
              <a:rPr lang="tr-TR" sz="1450" b="1"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communicate</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network element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exactly</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other</a:t>
            </a:r>
            <a:r>
              <a:rPr lang="tr-TR" sz="1450" dirty="0">
                <a:solidFill>
                  <a:srgbClr val="373A3C"/>
                </a:solidFill>
                <a:highlight>
                  <a:schemeClr val="lt1"/>
                </a:highlight>
              </a:rPr>
              <a:t> element, </a:t>
            </a:r>
            <a:r>
              <a:rPr lang="tr-TR" sz="1450" dirty="0" err="1">
                <a:solidFill>
                  <a:srgbClr val="373A3C"/>
                </a:solidFill>
                <a:highlight>
                  <a:schemeClr val="lt1"/>
                </a:highlight>
              </a:rPr>
              <a:t>and</a:t>
            </a:r>
            <a:r>
              <a:rPr lang="tr-TR" sz="1450" dirty="0">
                <a:solidFill>
                  <a:srgbClr val="373A3C"/>
                </a:solidFill>
                <a:highlight>
                  <a:schemeClr val="lt1"/>
                </a:highlight>
              </a:rPr>
              <a:t> can be </a:t>
            </a:r>
            <a:r>
              <a:rPr lang="tr-TR" sz="1450" dirty="0" err="1">
                <a:solidFill>
                  <a:srgbClr val="373A3C"/>
                </a:solidFill>
                <a:highlight>
                  <a:schemeClr val="lt1"/>
                </a:highlight>
              </a:rPr>
              <a:t>divided</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two </a:t>
            </a:r>
            <a:r>
              <a:rPr lang="tr-TR" sz="1450" dirty="0" err="1">
                <a:solidFill>
                  <a:srgbClr val="373A3C"/>
                </a:solidFill>
                <a:highlight>
                  <a:schemeClr val="lt1"/>
                </a:highlight>
              </a:rPr>
              <a:t>categories</a:t>
            </a:r>
            <a:r>
              <a:rPr lang="tr-TR" sz="1450" dirty="0">
                <a:solidFill>
                  <a:srgbClr val="373A3C"/>
                </a:solidFill>
                <a:highlight>
                  <a:schemeClr val="lt1"/>
                </a:highlight>
              </a:rPr>
              <a:t>: link </a:t>
            </a:r>
            <a:r>
              <a:rPr lang="tr-TR" sz="1450" dirty="0" err="1">
                <a:solidFill>
                  <a:srgbClr val="373A3C"/>
                </a:solidFill>
                <a:highlight>
                  <a:schemeClr val="lt1"/>
                </a:highlight>
              </a:rPr>
              <a:t>local</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global </a:t>
            </a:r>
            <a:r>
              <a:rPr lang="tr-TR" sz="1450" dirty="0" err="1">
                <a:solidFill>
                  <a:srgbClr val="373A3C"/>
                </a:solidFill>
                <a:highlight>
                  <a:schemeClr val="lt1"/>
                </a:highlight>
              </a:rPr>
              <a:t>unicast</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b="1" dirty="0">
                <a:solidFill>
                  <a:srgbClr val="373A3C"/>
                </a:solidFill>
                <a:highlight>
                  <a:schemeClr val="lt1"/>
                </a:highlight>
              </a:rPr>
              <a:t>Link </a:t>
            </a:r>
            <a:r>
              <a:rPr lang="tr-TR" sz="1450" b="1" dirty="0" err="1">
                <a:solidFill>
                  <a:srgbClr val="373A3C"/>
                </a:solidFill>
                <a:highlight>
                  <a:schemeClr val="lt1"/>
                </a:highlight>
              </a:rPr>
              <a:t>local</a:t>
            </a:r>
            <a:r>
              <a:rPr lang="tr-TR" sz="1450" b="1" dirty="0">
                <a:solidFill>
                  <a:srgbClr val="373A3C"/>
                </a:solidFill>
                <a:highlight>
                  <a:schemeClr val="lt1"/>
                </a:highlight>
              </a:rPr>
              <a:t> </a:t>
            </a:r>
            <a:r>
              <a:rPr lang="tr-TR" sz="1450" b="1" dirty="0" err="1">
                <a:solidFill>
                  <a:srgbClr val="373A3C"/>
                </a:solidFill>
                <a:highlight>
                  <a:schemeClr val="lt1"/>
                </a:highlight>
              </a:rPr>
              <a:t>addresses</a:t>
            </a:r>
            <a:r>
              <a:rPr lang="tr-TR" sz="1450" b="1"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in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category</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only</a:t>
            </a:r>
            <a:r>
              <a:rPr lang="tr-TR" sz="1450" dirty="0">
                <a:solidFill>
                  <a:srgbClr val="373A3C"/>
                </a:solidFill>
                <a:highlight>
                  <a:schemeClr val="lt1"/>
                </a:highlight>
              </a:rPr>
              <a:t> </a:t>
            </a:r>
            <a:r>
              <a:rPr lang="tr-TR" sz="1450" dirty="0" err="1">
                <a:solidFill>
                  <a:srgbClr val="373A3C"/>
                </a:solidFill>
                <a:highlight>
                  <a:schemeClr val="lt1"/>
                </a:highlight>
              </a:rPr>
              <a:t>valid</a:t>
            </a:r>
            <a:r>
              <a:rPr lang="tr-TR" sz="1450" dirty="0">
                <a:solidFill>
                  <a:srgbClr val="373A3C"/>
                </a:solidFill>
                <a:highlight>
                  <a:schemeClr val="lt1"/>
                </a:highlight>
              </a:rPr>
              <a:t> </a:t>
            </a:r>
            <a:r>
              <a:rPr lang="tr-TR" sz="1450" dirty="0" err="1">
                <a:solidFill>
                  <a:srgbClr val="373A3C"/>
                </a:solidFill>
                <a:highlight>
                  <a:schemeClr val="lt1"/>
                </a:highlight>
              </a:rPr>
              <a:t>within</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begin</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format </a:t>
            </a:r>
            <a:r>
              <a:rPr lang="tr-TR" sz="1450" dirty="0" err="1">
                <a:solidFill>
                  <a:srgbClr val="373A3C"/>
                </a:solidFill>
                <a:highlight>
                  <a:schemeClr val="lt1"/>
                </a:highlight>
              </a:rPr>
              <a:t>prefix</a:t>
            </a:r>
            <a:r>
              <a:rPr lang="tr-TR" sz="1450" dirty="0">
                <a:solidFill>
                  <a:srgbClr val="373A3C"/>
                </a:solidFill>
                <a:highlight>
                  <a:schemeClr val="lt1"/>
                </a:highlight>
              </a:rPr>
              <a:t> FE80::/10. </a:t>
            </a:r>
            <a:r>
              <a:rPr lang="tr-TR" sz="1450" dirty="0" err="1">
                <a:solidFill>
                  <a:srgbClr val="373A3C"/>
                </a:solidFill>
                <a:highlight>
                  <a:schemeClr val="lt1"/>
                </a:highlight>
              </a:rPr>
              <a:t>Local</a:t>
            </a:r>
            <a:r>
              <a:rPr lang="tr-TR" sz="1450" dirty="0">
                <a:solidFill>
                  <a:srgbClr val="373A3C"/>
                </a:solidFill>
                <a:highlight>
                  <a:schemeClr val="lt1"/>
                </a:highlight>
              </a:rPr>
              <a:t> link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elements</a:t>
            </a:r>
            <a:r>
              <a:rPr lang="tr-TR" sz="1450" dirty="0">
                <a:solidFill>
                  <a:srgbClr val="373A3C"/>
                </a:solidFill>
                <a:highlight>
                  <a:schemeClr val="lt1"/>
                </a:highlight>
              </a:rPr>
              <a:t> </a:t>
            </a:r>
            <a:r>
              <a:rPr lang="tr-TR" sz="1450" dirty="0" err="1">
                <a:solidFill>
                  <a:srgbClr val="373A3C"/>
                </a:solidFill>
                <a:highlight>
                  <a:schemeClr val="lt1"/>
                </a:highlight>
              </a:rPr>
              <a:t>within</a:t>
            </a:r>
            <a:r>
              <a:rPr lang="tr-TR" sz="1450" dirty="0">
                <a:solidFill>
                  <a:srgbClr val="373A3C"/>
                </a:solidFill>
                <a:highlight>
                  <a:schemeClr val="lt1"/>
                </a:highlight>
              </a:rPr>
              <a:t> a </a:t>
            </a:r>
            <a:r>
              <a:rPr lang="tr-TR" sz="1450" dirty="0" err="1">
                <a:solidFill>
                  <a:srgbClr val="373A3C"/>
                </a:solidFill>
                <a:highlight>
                  <a:schemeClr val="lt1"/>
                </a:highlight>
              </a:rPr>
              <a:t>local</a:t>
            </a:r>
            <a:r>
              <a:rPr lang="tr-TR" sz="1450" dirty="0">
                <a:solidFill>
                  <a:srgbClr val="373A3C"/>
                </a:solidFill>
                <a:highlight>
                  <a:schemeClr val="lt1"/>
                </a:highlight>
              </a:rPr>
              <a:t> network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auto-configuration</a:t>
            </a:r>
            <a:r>
              <a:rPr lang="tr-TR" sz="1450" dirty="0">
                <a:solidFill>
                  <a:srgbClr val="373A3C"/>
                </a:solidFill>
                <a:highlight>
                  <a:schemeClr val="lt1"/>
                </a:highlight>
              </a:rPr>
              <a:t>. </a:t>
            </a:r>
            <a:r>
              <a:rPr lang="tr-TR" sz="1450" dirty="0" err="1">
                <a:solidFill>
                  <a:srgbClr val="373A3C"/>
                </a:solidFill>
                <a:highlight>
                  <a:schemeClr val="lt1"/>
                </a:highlight>
              </a:rPr>
              <a:t>In</a:t>
            </a:r>
            <a:r>
              <a:rPr lang="tr-TR" sz="1450" dirty="0">
                <a:solidFill>
                  <a:srgbClr val="373A3C"/>
                </a:solidFill>
                <a:highlight>
                  <a:schemeClr val="lt1"/>
                </a:highlight>
              </a:rPr>
              <a:t> general,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scope</a:t>
            </a:r>
            <a:r>
              <a:rPr lang="tr-TR" sz="1450" dirty="0">
                <a:solidFill>
                  <a:srgbClr val="373A3C"/>
                </a:solidFill>
                <a:highlight>
                  <a:schemeClr val="lt1"/>
                </a:highlight>
              </a:rPr>
              <a:t> of a link </a:t>
            </a:r>
            <a:r>
              <a:rPr lang="tr-TR" sz="1450" dirty="0" err="1">
                <a:solidFill>
                  <a:srgbClr val="373A3C"/>
                </a:solidFill>
                <a:highlight>
                  <a:schemeClr val="lt1"/>
                </a:highlight>
              </a:rPr>
              <a:t>local</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extends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next</a:t>
            </a:r>
            <a:r>
              <a:rPr lang="tr-TR" sz="1450" dirty="0">
                <a:solidFill>
                  <a:srgbClr val="373A3C"/>
                </a:solidFill>
                <a:highlight>
                  <a:schemeClr val="lt1"/>
                </a:highlight>
              </a:rPr>
              <a:t> </a:t>
            </a:r>
            <a:r>
              <a:rPr lang="tr-TR" sz="1450" dirty="0" err="1">
                <a:solidFill>
                  <a:srgbClr val="373A3C"/>
                </a:solidFill>
                <a:highlight>
                  <a:schemeClr val="lt1"/>
                </a:highlight>
              </a:rPr>
              <a:t>router</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any</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connected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is </a:t>
            </a:r>
            <a:r>
              <a:rPr lang="tr-TR" sz="1450" dirty="0" err="1">
                <a:solidFill>
                  <a:srgbClr val="373A3C"/>
                </a:solidFill>
                <a:highlight>
                  <a:schemeClr val="lt1"/>
                </a:highlight>
              </a:rPr>
              <a:t>able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communicate</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it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generate</a:t>
            </a:r>
            <a:r>
              <a:rPr lang="tr-TR" sz="1450" dirty="0">
                <a:solidFill>
                  <a:srgbClr val="373A3C"/>
                </a:solidFill>
                <a:highlight>
                  <a:schemeClr val="lt1"/>
                </a:highlight>
              </a:rPr>
              <a:t> a global IPv6 </a:t>
            </a:r>
            <a:r>
              <a:rPr lang="tr-TR" sz="1450" dirty="0" err="1">
                <a:solidFill>
                  <a:srgbClr val="373A3C"/>
                </a:solidFill>
                <a:highlight>
                  <a:schemeClr val="lt1"/>
                </a:highlight>
              </a:rPr>
              <a:t>address</a:t>
            </a:r>
            <a:r>
              <a:rPr lang="tr-TR" sz="1450" dirty="0">
                <a:solidFill>
                  <a:srgbClr val="373A3C"/>
                </a:solidFill>
                <a:highlight>
                  <a:schemeClr val="lt1"/>
                </a:highlight>
              </a:rPr>
              <a:t>. </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b="1" dirty="0">
                <a:solidFill>
                  <a:srgbClr val="373A3C"/>
                </a:solidFill>
                <a:highlight>
                  <a:schemeClr val="lt1"/>
                </a:highlight>
              </a:rPr>
              <a:t>Global </a:t>
            </a:r>
            <a:r>
              <a:rPr lang="tr-TR" sz="1450" b="1" dirty="0" err="1">
                <a:solidFill>
                  <a:srgbClr val="373A3C"/>
                </a:solidFill>
                <a:highlight>
                  <a:schemeClr val="lt1"/>
                </a:highlight>
              </a:rPr>
              <a:t>unicast</a:t>
            </a:r>
            <a:r>
              <a:rPr lang="tr-TR" sz="1450" b="1" dirty="0">
                <a:solidFill>
                  <a:srgbClr val="373A3C"/>
                </a:solidFill>
                <a:highlight>
                  <a:schemeClr val="lt1"/>
                </a:highlight>
              </a:rPr>
              <a:t> </a:t>
            </a:r>
            <a:r>
              <a:rPr lang="tr-TR" sz="1450" b="1" dirty="0" err="1">
                <a:solidFill>
                  <a:srgbClr val="373A3C"/>
                </a:solidFill>
                <a:highlight>
                  <a:schemeClr val="lt1"/>
                </a:highlight>
              </a:rPr>
              <a:t>addresses</a:t>
            </a:r>
            <a:r>
              <a:rPr lang="tr-TR" sz="1450" b="1" dirty="0">
                <a:solidFill>
                  <a:srgbClr val="373A3C"/>
                </a:solidFill>
                <a:highlight>
                  <a:schemeClr val="lt1"/>
                </a:highlight>
              </a:rPr>
              <a:t>:</a:t>
            </a:r>
            <a:r>
              <a:rPr lang="tr-TR" sz="1450" dirty="0">
                <a:solidFill>
                  <a:srgbClr val="373A3C"/>
                </a:solidFill>
                <a:highlight>
                  <a:schemeClr val="lt1"/>
                </a:highlight>
              </a:rPr>
              <a:t> Global </a:t>
            </a:r>
            <a:r>
              <a:rPr lang="tr-TR" sz="1450" dirty="0" err="1">
                <a:solidFill>
                  <a:srgbClr val="373A3C"/>
                </a:solidFill>
                <a:highlight>
                  <a:schemeClr val="lt1"/>
                </a:highlight>
              </a:rPr>
              <a:t>unicast</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worldwide</a:t>
            </a:r>
            <a:r>
              <a:rPr lang="tr-TR" sz="1450" dirty="0">
                <a:solidFill>
                  <a:srgbClr val="373A3C"/>
                </a:solidFill>
                <a:highlight>
                  <a:schemeClr val="lt1"/>
                </a:highlight>
              </a:rPr>
              <a:t> </a:t>
            </a:r>
            <a:r>
              <a:rPr lang="tr-TR" sz="1450" dirty="0" err="1">
                <a:solidFill>
                  <a:srgbClr val="373A3C"/>
                </a:solidFill>
                <a:highlight>
                  <a:schemeClr val="lt1"/>
                </a:highlight>
              </a:rPr>
              <a:t>unique</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 network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needs</a:t>
            </a:r>
            <a:r>
              <a:rPr lang="tr-TR" sz="1450" dirty="0">
                <a:solidFill>
                  <a:srgbClr val="373A3C"/>
                </a:solidFill>
                <a:highlight>
                  <a:schemeClr val="lt1"/>
                </a:highlight>
              </a:rPr>
              <a:t> in </a:t>
            </a:r>
            <a:r>
              <a:rPr lang="tr-TR" sz="1450" dirty="0" err="1">
                <a:solidFill>
                  <a:srgbClr val="373A3C"/>
                </a:solidFill>
                <a:highlight>
                  <a:schemeClr val="lt1"/>
                </a:highlight>
              </a:rPr>
              <a:t>order</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connect</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The</a:t>
            </a:r>
            <a:r>
              <a:rPr lang="tr-TR" sz="1450" dirty="0">
                <a:solidFill>
                  <a:srgbClr val="373A3C"/>
                </a:solidFill>
                <a:highlight>
                  <a:schemeClr val="lt1"/>
                </a:highlight>
              </a:rPr>
              <a:t> format </a:t>
            </a:r>
            <a:r>
              <a:rPr lang="tr-TR" sz="1450" dirty="0" err="1">
                <a:solidFill>
                  <a:srgbClr val="373A3C"/>
                </a:solidFill>
                <a:highlight>
                  <a:schemeClr val="lt1"/>
                </a:highlight>
              </a:rPr>
              <a:t>prefix</a:t>
            </a:r>
            <a:r>
              <a:rPr lang="tr-TR" sz="1450" dirty="0">
                <a:solidFill>
                  <a:srgbClr val="373A3C"/>
                </a:solidFill>
                <a:highlight>
                  <a:schemeClr val="lt1"/>
                </a:highlight>
              </a:rPr>
              <a:t> is </a:t>
            </a:r>
            <a:r>
              <a:rPr lang="tr-TR" sz="1450" dirty="0" err="1">
                <a:solidFill>
                  <a:srgbClr val="373A3C"/>
                </a:solidFill>
                <a:highlight>
                  <a:schemeClr val="lt1"/>
                </a:highlight>
              </a:rPr>
              <a:t>usually</a:t>
            </a:r>
            <a:r>
              <a:rPr lang="tr-TR" sz="1450" dirty="0">
                <a:solidFill>
                  <a:srgbClr val="373A3C"/>
                </a:solidFill>
                <a:highlight>
                  <a:schemeClr val="lt1"/>
                </a:highlight>
              </a:rPr>
              <a:t> 2000::/3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includes</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begin</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2000 </a:t>
            </a:r>
            <a:r>
              <a:rPr lang="tr-TR" sz="1450" dirty="0" err="1">
                <a:solidFill>
                  <a:srgbClr val="373A3C"/>
                </a:solidFill>
                <a:highlight>
                  <a:schemeClr val="lt1"/>
                </a:highlight>
              </a:rPr>
              <a:t>to</a:t>
            </a:r>
            <a:r>
              <a:rPr lang="tr-TR" sz="1450" dirty="0">
                <a:solidFill>
                  <a:srgbClr val="373A3C"/>
                </a:solidFill>
                <a:highlight>
                  <a:schemeClr val="lt1"/>
                </a:highlight>
              </a:rPr>
              <a:t> 3FFF. </a:t>
            </a:r>
            <a:r>
              <a:rPr lang="tr-TR" sz="1450" dirty="0" err="1">
                <a:solidFill>
                  <a:srgbClr val="373A3C"/>
                </a:solidFill>
                <a:highlight>
                  <a:schemeClr val="lt1"/>
                </a:highlight>
              </a:rPr>
              <a:t>The</a:t>
            </a:r>
            <a:r>
              <a:rPr lang="tr-TR" sz="1450" dirty="0">
                <a:solidFill>
                  <a:srgbClr val="373A3C"/>
                </a:solidFill>
                <a:highlight>
                  <a:schemeClr val="lt1"/>
                </a:highlight>
              </a:rPr>
              <a:t> global </a:t>
            </a:r>
            <a:r>
              <a:rPr lang="tr-TR" sz="1450" dirty="0" err="1">
                <a:solidFill>
                  <a:srgbClr val="373A3C"/>
                </a:solidFill>
                <a:highlight>
                  <a:schemeClr val="lt1"/>
                </a:highlight>
              </a:rPr>
              <a:t>unicast</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routable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can be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directly</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 host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network </a:t>
            </a:r>
            <a:r>
              <a:rPr lang="tr-TR" sz="1450" dirty="0" err="1">
                <a:solidFill>
                  <a:srgbClr val="373A3C"/>
                </a:solidFill>
                <a:highlight>
                  <a:schemeClr val="lt1"/>
                </a:highlight>
              </a:rPr>
              <a:t>over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internet. Global </a:t>
            </a:r>
            <a:r>
              <a:rPr lang="tr-TR" sz="1450" dirty="0" err="1">
                <a:solidFill>
                  <a:srgbClr val="373A3C"/>
                </a:solidFill>
                <a:highlight>
                  <a:schemeClr val="lt1"/>
                </a:highlight>
              </a:rPr>
              <a:t>unicast</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redistributed</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internet </a:t>
            </a:r>
            <a:r>
              <a:rPr lang="tr-TR" sz="1450" dirty="0" err="1">
                <a:solidFill>
                  <a:srgbClr val="373A3C"/>
                </a:solidFill>
                <a:highlight>
                  <a:schemeClr val="lt1"/>
                </a:highlight>
              </a:rPr>
              <a:t>providers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end</a:t>
            </a:r>
            <a:r>
              <a:rPr lang="tr-TR" sz="1450" dirty="0">
                <a:solidFill>
                  <a:srgbClr val="373A3C"/>
                </a:solidFill>
                <a:highlight>
                  <a:schemeClr val="lt1"/>
                </a:highlight>
              </a:rPr>
              <a:t> </a:t>
            </a:r>
            <a:r>
              <a:rPr lang="tr-TR" sz="1450" dirty="0" err="1">
                <a:solidFill>
                  <a:srgbClr val="373A3C"/>
                </a:solidFill>
                <a:highlight>
                  <a:schemeClr val="lt1"/>
                </a:highlight>
              </a:rPr>
              <a:t>users</a:t>
            </a:r>
            <a:r>
              <a:rPr lang="tr-TR" sz="1450" dirty="0">
                <a:solidFill>
                  <a:srgbClr val="373A3C"/>
                </a:solidFill>
                <a:highlight>
                  <a:schemeClr val="lt1"/>
                </a:highlight>
              </a:rPr>
              <a:t>, </a:t>
            </a:r>
            <a:r>
              <a:rPr lang="tr-TR" sz="1450" dirty="0" err="1">
                <a:solidFill>
                  <a:srgbClr val="373A3C"/>
                </a:solidFill>
                <a:highlight>
                  <a:schemeClr val="lt1"/>
                </a:highlight>
              </a:rPr>
              <a:t>begin</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hexadecimal</a:t>
            </a:r>
            <a:r>
              <a:rPr lang="tr-TR" sz="1450" dirty="0">
                <a:solidFill>
                  <a:srgbClr val="373A3C"/>
                </a:solidFill>
                <a:highlight>
                  <a:schemeClr val="lt1"/>
                </a:highlight>
              </a:rPr>
              <a:t> </a:t>
            </a:r>
            <a:r>
              <a:rPr lang="tr-TR" sz="1450" dirty="0" err="1">
                <a:solidFill>
                  <a:srgbClr val="373A3C"/>
                </a:solidFill>
                <a:highlight>
                  <a:schemeClr val="lt1"/>
                </a:highlight>
              </a:rPr>
              <a:t>block</a:t>
            </a:r>
            <a:r>
              <a:rPr lang="tr-TR" sz="1450" dirty="0">
                <a:solidFill>
                  <a:srgbClr val="373A3C"/>
                </a:solidFill>
                <a:highlight>
                  <a:schemeClr val="lt1"/>
                </a:highlight>
              </a:rPr>
              <a:t> 2001.</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b="1" dirty="0">
                <a:solidFill>
                  <a:srgbClr val="373A3C"/>
                </a:solidFill>
                <a:highlight>
                  <a:schemeClr val="lt1"/>
                </a:highlight>
              </a:rPr>
              <a:t>Multicast </a:t>
            </a:r>
            <a:r>
              <a:rPr lang="tr-TR" sz="1450" b="1" dirty="0" err="1">
                <a:solidFill>
                  <a:srgbClr val="373A3C"/>
                </a:solidFill>
                <a:highlight>
                  <a:schemeClr val="lt1"/>
                </a:highlight>
              </a:rPr>
              <a:t>addresses</a:t>
            </a:r>
            <a:endParaRPr sz="1450" b="1"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While</a:t>
            </a:r>
            <a:r>
              <a:rPr lang="tr-TR" sz="1450" dirty="0">
                <a:solidFill>
                  <a:srgbClr val="373A3C"/>
                </a:solidFill>
                <a:highlight>
                  <a:schemeClr val="lt1"/>
                </a:highlight>
              </a:rPr>
              <a:t> </a:t>
            </a:r>
            <a:r>
              <a:rPr lang="tr-TR" sz="1450" dirty="0" err="1">
                <a:solidFill>
                  <a:srgbClr val="373A3C"/>
                </a:solidFill>
                <a:highlight>
                  <a:schemeClr val="lt1"/>
                </a:highlight>
              </a:rPr>
              <a:t>unicast</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one-to-one</a:t>
            </a:r>
            <a:r>
              <a:rPr lang="tr-TR" sz="1450" dirty="0">
                <a:solidFill>
                  <a:srgbClr val="373A3C"/>
                </a:solidFill>
                <a:highlight>
                  <a:schemeClr val="lt1"/>
                </a:highlight>
              </a:rPr>
              <a:t> </a:t>
            </a:r>
            <a:r>
              <a:rPr lang="tr-TR" sz="1450" dirty="0" err="1">
                <a:solidFill>
                  <a:srgbClr val="373A3C"/>
                </a:solidFill>
                <a:highlight>
                  <a:schemeClr val="lt1"/>
                </a:highlight>
              </a:rPr>
              <a:t>communication</a:t>
            </a:r>
            <a:r>
              <a:rPr lang="tr-TR" sz="1450" dirty="0">
                <a:solidFill>
                  <a:srgbClr val="373A3C"/>
                </a:solidFill>
                <a:highlight>
                  <a:schemeClr val="lt1"/>
                </a:highlight>
              </a:rPr>
              <a:t>, </a:t>
            </a:r>
            <a:r>
              <a:rPr lang="tr-TR" sz="1450" dirty="0" err="1">
                <a:solidFill>
                  <a:srgbClr val="373A3C"/>
                </a:solidFill>
                <a:highlight>
                  <a:schemeClr val="lt1"/>
                </a:highlight>
              </a:rPr>
              <a:t>multicast</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implement</a:t>
            </a:r>
            <a:r>
              <a:rPr lang="tr-TR" sz="1450" dirty="0">
                <a:solidFill>
                  <a:srgbClr val="373A3C"/>
                </a:solidFill>
                <a:highlight>
                  <a:schemeClr val="lt1"/>
                </a:highlight>
              </a:rPr>
              <a:t> a </a:t>
            </a:r>
            <a:r>
              <a:rPr lang="tr-TR" sz="1450" dirty="0" err="1">
                <a:solidFill>
                  <a:srgbClr val="373A3C"/>
                </a:solidFill>
                <a:highlight>
                  <a:schemeClr val="lt1"/>
                </a:highlight>
              </a:rPr>
              <a:t>one-to-many</a:t>
            </a:r>
            <a:r>
              <a:rPr lang="tr-TR" sz="1450" dirty="0">
                <a:solidFill>
                  <a:srgbClr val="373A3C"/>
                </a:solidFill>
                <a:highlight>
                  <a:schemeClr val="lt1"/>
                </a:highlight>
              </a:rPr>
              <a:t> </a:t>
            </a:r>
            <a:r>
              <a:rPr lang="tr-TR" sz="1450" dirty="0" err="1">
                <a:solidFill>
                  <a:srgbClr val="373A3C"/>
                </a:solidFill>
                <a:highlight>
                  <a:schemeClr val="lt1"/>
                </a:highlight>
              </a:rPr>
              <a:t>communication</a:t>
            </a:r>
            <a:r>
              <a:rPr lang="tr-TR" sz="1450" dirty="0">
                <a:solidFill>
                  <a:srgbClr val="373A3C"/>
                </a:solidFill>
                <a:highlight>
                  <a:schemeClr val="lt1"/>
                </a:highlight>
              </a:rPr>
              <a:t>. </a:t>
            </a:r>
            <a:r>
              <a:rPr lang="tr-TR" sz="1450" dirty="0" err="1">
                <a:solidFill>
                  <a:srgbClr val="373A3C"/>
                </a:solidFill>
                <a:highlight>
                  <a:schemeClr val="lt1"/>
                </a:highlight>
              </a:rPr>
              <a:t>Along</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come</a:t>
            </a:r>
            <a:r>
              <a:rPr lang="tr-TR" sz="1450" dirty="0">
                <a:solidFill>
                  <a:srgbClr val="373A3C"/>
                </a:solidFill>
                <a:highlight>
                  <a:schemeClr val="lt1"/>
                </a:highlight>
              </a:rPr>
              <a:t> </a:t>
            </a:r>
            <a:r>
              <a:rPr lang="tr-TR" sz="1450" dirty="0" err="1">
                <a:solidFill>
                  <a:srgbClr val="373A3C"/>
                </a:solidFill>
                <a:highlight>
                  <a:schemeClr val="lt1"/>
                </a:highlight>
              </a:rPr>
              <a:t>distributor</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Packages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sent </a:t>
            </a:r>
            <a:r>
              <a:rPr lang="tr-TR" sz="1450" dirty="0" err="1">
                <a:solidFill>
                  <a:srgbClr val="373A3C"/>
                </a:solidFill>
                <a:highlight>
                  <a:schemeClr val="lt1"/>
                </a:highlight>
              </a:rPr>
              <a:t>from</a:t>
            </a:r>
            <a:r>
              <a:rPr lang="tr-TR" sz="1450" dirty="0">
                <a:solidFill>
                  <a:srgbClr val="373A3C"/>
                </a:solidFill>
                <a:highlight>
                  <a:schemeClr val="lt1"/>
                </a:highlight>
              </a:rPr>
              <a:t> a </a:t>
            </a:r>
            <a:r>
              <a:rPr lang="tr-TR" sz="1450" dirty="0" err="1">
                <a:solidFill>
                  <a:srgbClr val="373A3C"/>
                </a:solidFill>
                <a:highlight>
                  <a:schemeClr val="lt1"/>
                </a:highlight>
              </a:rPr>
              <a:t>multicast</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received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devices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part</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multicast</a:t>
            </a:r>
            <a:r>
              <a:rPr lang="tr-TR" sz="1450" dirty="0">
                <a:solidFill>
                  <a:srgbClr val="373A3C"/>
                </a:solidFill>
                <a:highlight>
                  <a:schemeClr val="lt1"/>
                </a:highlight>
              </a:rPr>
              <a:t> </a:t>
            </a:r>
            <a:r>
              <a:rPr lang="tr-TR" sz="1450" dirty="0" err="1">
                <a:solidFill>
                  <a:srgbClr val="373A3C"/>
                </a:solidFill>
                <a:highlight>
                  <a:schemeClr val="lt1"/>
                </a:highlight>
              </a:rPr>
              <a:t>group</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can </a:t>
            </a:r>
            <a:r>
              <a:rPr lang="tr-TR" sz="1450" dirty="0" err="1">
                <a:solidFill>
                  <a:srgbClr val="373A3C"/>
                </a:solidFill>
                <a:highlight>
                  <a:schemeClr val="lt1"/>
                </a:highlight>
              </a:rPr>
              <a:t>belong</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multiple </a:t>
            </a:r>
            <a:r>
              <a:rPr lang="tr-TR" sz="1450" dirty="0" err="1">
                <a:solidFill>
                  <a:srgbClr val="373A3C"/>
                </a:solidFill>
                <a:highlight>
                  <a:schemeClr val="lt1"/>
                </a:highlight>
              </a:rPr>
              <a:t>multicast</a:t>
            </a:r>
            <a:r>
              <a:rPr lang="tr-TR" sz="1450" dirty="0">
                <a:solidFill>
                  <a:srgbClr val="373A3C"/>
                </a:solidFill>
                <a:highlight>
                  <a:schemeClr val="lt1"/>
                </a:highlight>
              </a:rPr>
              <a:t> </a:t>
            </a:r>
            <a:r>
              <a:rPr lang="tr-TR" sz="1450" dirty="0" err="1">
                <a:solidFill>
                  <a:srgbClr val="373A3C"/>
                </a:solidFill>
                <a:highlight>
                  <a:schemeClr val="lt1"/>
                </a:highlight>
              </a:rPr>
              <a:t>groups</a:t>
            </a:r>
            <a:r>
              <a:rPr lang="tr-TR" sz="1450" dirty="0">
                <a:solidFill>
                  <a:srgbClr val="373A3C"/>
                </a:solidFill>
                <a:highlight>
                  <a:schemeClr val="lt1"/>
                </a:highlight>
              </a:rPr>
              <a:t>. </a:t>
            </a:r>
            <a:r>
              <a:rPr lang="tr-TR" sz="1450" dirty="0" err="1">
                <a:solidFill>
                  <a:srgbClr val="373A3C"/>
                </a:solidFill>
                <a:highlight>
                  <a:schemeClr val="lt1"/>
                </a:highlight>
              </a:rPr>
              <a:t>If</a:t>
            </a:r>
            <a:r>
              <a:rPr lang="tr-TR" sz="1450" dirty="0">
                <a:solidFill>
                  <a:srgbClr val="373A3C"/>
                </a:solidFill>
                <a:highlight>
                  <a:schemeClr val="lt1"/>
                </a:highlight>
              </a:rPr>
              <a:t> an IPv6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created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 network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it is </a:t>
            </a:r>
            <a:r>
              <a:rPr lang="tr-TR" sz="1450" dirty="0" err="1">
                <a:solidFill>
                  <a:srgbClr val="373A3C"/>
                </a:solidFill>
                <a:highlight>
                  <a:schemeClr val="lt1"/>
                </a:highlight>
              </a:rPr>
              <a:t>automatically</a:t>
            </a:r>
            <a:r>
              <a:rPr lang="tr-TR" sz="1450" dirty="0">
                <a:solidFill>
                  <a:srgbClr val="373A3C"/>
                </a:solidFill>
                <a:highlight>
                  <a:schemeClr val="lt1"/>
                </a:highlight>
              </a:rPr>
              <a:t> a </a:t>
            </a:r>
            <a:r>
              <a:rPr lang="tr-TR" sz="1450" dirty="0" err="1">
                <a:solidFill>
                  <a:srgbClr val="373A3C"/>
                </a:solidFill>
                <a:highlight>
                  <a:schemeClr val="lt1"/>
                </a:highlight>
              </a:rPr>
              <a:t>member</a:t>
            </a:r>
            <a:r>
              <a:rPr lang="tr-TR" sz="1450" dirty="0">
                <a:solidFill>
                  <a:srgbClr val="373A3C"/>
                </a:solidFill>
                <a:highlight>
                  <a:schemeClr val="lt1"/>
                </a:highlight>
              </a:rPr>
              <a:t> of </a:t>
            </a:r>
            <a:r>
              <a:rPr lang="tr-TR" sz="1450" dirty="0" err="1">
                <a:solidFill>
                  <a:srgbClr val="373A3C"/>
                </a:solidFill>
                <a:highlight>
                  <a:schemeClr val="lt1"/>
                </a:highlight>
              </a:rPr>
              <a:t>certain</a:t>
            </a:r>
            <a:r>
              <a:rPr lang="tr-TR" sz="1450" dirty="0">
                <a:solidFill>
                  <a:srgbClr val="373A3C"/>
                </a:solidFill>
                <a:highlight>
                  <a:schemeClr val="lt1"/>
                </a:highlight>
              </a:rPr>
              <a:t> </a:t>
            </a:r>
            <a:r>
              <a:rPr lang="tr-TR" sz="1450" dirty="0" err="1">
                <a:solidFill>
                  <a:srgbClr val="373A3C"/>
                </a:solidFill>
                <a:highlight>
                  <a:schemeClr val="lt1"/>
                </a:highlight>
              </a:rPr>
              <a:t>multicast</a:t>
            </a:r>
            <a:r>
              <a:rPr lang="tr-TR" sz="1450" dirty="0">
                <a:solidFill>
                  <a:srgbClr val="373A3C"/>
                </a:solidFill>
                <a:highlight>
                  <a:schemeClr val="lt1"/>
                </a:highlight>
              </a:rPr>
              <a:t> </a:t>
            </a:r>
            <a:r>
              <a:rPr lang="tr-TR" sz="1450" dirty="0" err="1">
                <a:solidFill>
                  <a:srgbClr val="373A3C"/>
                </a:solidFill>
                <a:highlight>
                  <a:schemeClr val="lt1"/>
                </a:highlight>
              </a:rPr>
              <a:t>groups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required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recognition</a:t>
            </a:r>
            <a:r>
              <a:rPr lang="tr-TR" sz="1450" dirty="0">
                <a:solidFill>
                  <a:srgbClr val="373A3C"/>
                </a:solidFill>
                <a:highlight>
                  <a:schemeClr val="lt1"/>
                </a:highlight>
              </a:rPr>
              <a:t>, </a:t>
            </a:r>
            <a:r>
              <a:rPr lang="tr-TR" sz="1450" dirty="0" err="1">
                <a:solidFill>
                  <a:srgbClr val="373A3C"/>
                </a:solidFill>
                <a:highlight>
                  <a:schemeClr val="lt1"/>
                </a:highlight>
              </a:rPr>
              <a:t>accessibility</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prefix</a:t>
            </a:r>
            <a:r>
              <a:rPr lang="tr-TR" sz="1450" dirty="0">
                <a:solidFill>
                  <a:srgbClr val="373A3C"/>
                </a:solidFill>
                <a:highlight>
                  <a:schemeClr val="lt1"/>
                </a:highlight>
              </a:rPr>
              <a:t> </a:t>
            </a:r>
            <a:r>
              <a:rPr lang="tr-TR" sz="1450" dirty="0" err="1">
                <a:solidFill>
                  <a:srgbClr val="373A3C"/>
                </a:solidFill>
                <a:highlight>
                  <a:schemeClr val="lt1"/>
                </a:highlight>
              </a:rPr>
              <a:t>detection</a:t>
            </a:r>
            <a:r>
              <a:rPr lang="tr-TR" sz="1450" dirty="0">
                <a:solidFill>
                  <a:srgbClr val="373A3C"/>
                </a:solidFill>
                <a:highlight>
                  <a:schemeClr val="lt1"/>
                </a:highlight>
              </a:rPr>
              <a:t>. </a:t>
            </a:r>
            <a:r>
              <a:rPr lang="tr-TR" sz="1450" dirty="0" err="1">
                <a:solidFill>
                  <a:srgbClr val="373A3C"/>
                </a:solidFill>
                <a:highlight>
                  <a:schemeClr val="lt1"/>
                </a:highlight>
              </a:rPr>
              <a:t>Common</a:t>
            </a:r>
            <a:r>
              <a:rPr lang="tr-TR" sz="1450" dirty="0">
                <a:solidFill>
                  <a:srgbClr val="373A3C"/>
                </a:solidFill>
                <a:highlight>
                  <a:schemeClr val="lt1"/>
                </a:highlight>
              </a:rPr>
              <a:t> </a:t>
            </a:r>
            <a:r>
              <a:rPr lang="tr-TR" sz="1450" dirty="0" err="1">
                <a:solidFill>
                  <a:srgbClr val="373A3C"/>
                </a:solidFill>
                <a:highlight>
                  <a:schemeClr val="lt1"/>
                </a:highlight>
              </a:rPr>
              <a:t>multicast</a:t>
            </a:r>
            <a:r>
              <a:rPr lang="tr-TR" sz="1450" dirty="0">
                <a:solidFill>
                  <a:srgbClr val="373A3C"/>
                </a:solidFill>
                <a:highlight>
                  <a:schemeClr val="lt1"/>
                </a:highlight>
              </a:rPr>
              <a:t> </a:t>
            </a:r>
            <a:r>
              <a:rPr lang="tr-TR" sz="1450" dirty="0" err="1">
                <a:solidFill>
                  <a:srgbClr val="373A3C"/>
                </a:solidFill>
                <a:highlight>
                  <a:schemeClr val="lt1"/>
                </a:highlight>
              </a:rPr>
              <a:t>groups</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routers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format </a:t>
            </a:r>
            <a:r>
              <a:rPr lang="tr-TR" sz="1450" dirty="0" err="1">
                <a:solidFill>
                  <a:srgbClr val="373A3C"/>
                </a:solidFill>
                <a:highlight>
                  <a:schemeClr val="lt1"/>
                </a:highlight>
              </a:rPr>
              <a:t>prefix</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multicast</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is </a:t>
            </a:r>
            <a:r>
              <a:rPr lang="tr-TR" sz="1450" dirty="0" err="1">
                <a:solidFill>
                  <a:srgbClr val="373A3C"/>
                </a:solidFill>
                <a:highlight>
                  <a:schemeClr val="lt1"/>
                </a:highlight>
              </a:rPr>
              <a:t>generally</a:t>
            </a:r>
            <a:r>
              <a:rPr lang="tr-TR" sz="1450" dirty="0">
                <a:solidFill>
                  <a:srgbClr val="373A3C"/>
                </a:solidFill>
                <a:highlight>
                  <a:schemeClr val="lt1"/>
                </a:highlight>
              </a:rPr>
              <a:t> FF00::/8.</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b="1" dirty="0" err="1">
                <a:solidFill>
                  <a:srgbClr val="373A3C"/>
                </a:solidFill>
                <a:highlight>
                  <a:schemeClr val="lt1"/>
                </a:highlight>
              </a:rPr>
              <a:t>Anycast</a:t>
            </a:r>
            <a:r>
              <a:rPr lang="tr-TR" sz="1450" b="1" dirty="0">
                <a:solidFill>
                  <a:srgbClr val="373A3C"/>
                </a:solidFill>
                <a:highlight>
                  <a:schemeClr val="lt1"/>
                </a:highlight>
              </a:rPr>
              <a:t> </a:t>
            </a:r>
            <a:r>
              <a:rPr lang="tr-TR" sz="1450" b="1" dirty="0" err="1">
                <a:solidFill>
                  <a:srgbClr val="373A3C"/>
                </a:solidFill>
                <a:highlight>
                  <a:schemeClr val="lt1"/>
                </a:highlight>
              </a:rPr>
              <a:t>addresses</a:t>
            </a:r>
            <a:endParaRPr sz="1450" b="1"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Packages</a:t>
            </a:r>
            <a:r>
              <a:rPr lang="tr-TR" sz="1450" dirty="0">
                <a:solidFill>
                  <a:srgbClr val="373A3C"/>
                </a:solidFill>
                <a:highlight>
                  <a:schemeClr val="lt1"/>
                </a:highlight>
              </a:rPr>
              <a:t> can </a:t>
            </a:r>
            <a:r>
              <a:rPr lang="tr-TR" sz="1450" dirty="0" err="1">
                <a:solidFill>
                  <a:srgbClr val="373A3C"/>
                </a:solidFill>
                <a:highlight>
                  <a:schemeClr val="lt1"/>
                </a:highlight>
              </a:rPr>
              <a:t>also</a:t>
            </a:r>
            <a:r>
              <a:rPr lang="tr-TR" sz="1450" dirty="0">
                <a:solidFill>
                  <a:srgbClr val="373A3C"/>
                </a:solidFill>
                <a:highlight>
                  <a:schemeClr val="lt1"/>
                </a:highlight>
              </a:rPr>
              <a:t> be sent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groups</a:t>
            </a:r>
            <a:r>
              <a:rPr lang="tr-TR" sz="1450" dirty="0">
                <a:solidFill>
                  <a:srgbClr val="373A3C"/>
                </a:solidFill>
                <a:highlight>
                  <a:schemeClr val="lt1"/>
                </a:highlight>
              </a:rPr>
              <a:t> of </a:t>
            </a:r>
            <a:r>
              <a:rPr lang="tr-TR" sz="1450" dirty="0" err="1">
                <a:solidFill>
                  <a:srgbClr val="373A3C"/>
                </a:solidFill>
                <a:highlight>
                  <a:schemeClr val="lt1"/>
                </a:highlight>
              </a:rPr>
              <a:t>receivers</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anycast</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Unlike</a:t>
            </a:r>
            <a:r>
              <a:rPr lang="tr-TR" sz="1450" dirty="0">
                <a:solidFill>
                  <a:srgbClr val="373A3C"/>
                </a:solidFill>
                <a:highlight>
                  <a:schemeClr val="lt1"/>
                </a:highlight>
              </a:rPr>
              <a:t> </a:t>
            </a:r>
            <a:r>
              <a:rPr lang="tr-TR" sz="1450" dirty="0" err="1">
                <a:solidFill>
                  <a:srgbClr val="373A3C"/>
                </a:solidFill>
                <a:highlight>
                  <a:schemeClr val="lt1"/>
                </a:highlight>
              </a:rPr>
              <a:t>multicast</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though</a:t>
            </a:r>
            <a:r>
              <a:rPr lang="tr-TR" sz="1450" dirty="0">
                <a:solidFill>
                  <a:srgbClr val="373A3C"/>
                </a:solidFill>
                <a:highlight>
                  <a:schemeClr val="lt1"/>
                </a:highlight>
              </a:rPr>
              <a:t>, data </a:t>
            </a:r>
            <a:r>
              <a:rPr lang="tr-TR" sz="1450" dirty="0" err="1">
                <a:solidFill>
                  <a:srgbClr val="373A3C"/>
                </a:solidFill>
                <a:highlight>
                  <a:schemeClr val="lt1"/>
                </a:highlight>
              </a:rPr>
              <a:t>packages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not sent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members</a:t>
            </a:r>
            <a:r>
              <a:rPr lang="tr-TR" sz="1450" dirty="0">
                <a:solidFill>
                  <a:srgbClr val="373A3C"/>
                </a:solidFill>
                <a:highlight>
                  <a:schemeClr val="lt1"/>
                </a:highlight>
              </a:rPr>
              <a:t> of an </a:t>
            </a:r>
            <a:r>
              <a:rPr lang="tr-TR" sz="1450" dirty="0" err="1">
                <a:solidFill>
                  <a:srgbClr val="373A3C"/>
                </a:solidFill>
                <a:highlight>
                  <a:schemeClr val="lt1"/>
                </a:highlight>
              </a:rPr>
              <a:t>anycast</a:t>
            </a:r>
            <a:r>
              <a:rPr lang="tr-TR" sz="1450" dirty="0">
                <a:solidFill>
                  <a:srgbClr val="373A3C"/>
                </a:solidFill>
                <a:highlight>
                  <a:schemeClr val="lt1"/>
                </a:highlight>
              </a:rPr>
              <a:t> </a:t>
            </a:r>
            <a:r>
              <a:rPr lang="tr-TR" sz="1450" dirty="0" err="1">
                <a:solidFill>
                  <a:srgbClr val="373A3C"/>
                </a:solidFill>
                <a:highlight>
                  <a:schemeClr val="lt1"/>
                </a:highlight>
              </a:rPr>
              <a:t>group</a:t>
            </a:r>
            <a:r>
              <a:rPr lang="tr-TR" sz="1450" dirty="0">
                <a:solidFill>
                  <a:srgbClr val="373A3C"/>
                </a:solidFill>
                <a:highlight>
                  <a:schemeClr val="lt1"/>
                </a:highlight>
              </a:rPr>
              <a:t>, but </a:t>
            </a:r>
            <a:r>
              <a:rPr lang="tr-TR" sz="1450" dirty="0" err="1">
                <a:solidFill>
                  <a:srgbClr val="373A3C"/>
                </a:solidFill>
                <a:highlight>
                  <a:schemeClr val="lt1"/>
                </a:highlight>
              </a:rPr>
              <a:t>only</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closest</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sender</a:t>
            </a:r>
            <a:r>
              <a:rPr lang="tr-TR" sz="1450" dirty="0">
                <a:solidFill>
                  <a:srgbClr val="373A3C"/>
                </a:solidFill>
                <a:highlight>
                  <a:schemeClr val="lt1"/>
                </a:highlight>
              </a:rPr>
              <a:t>. </a:t>
            </a:r>
            <a:r>
              <a:rPr lang="tr-TR" sz="1450" dirty="0" err="1">
                <a:solidFill>
                  <a:srgbClr val="373A3C"/>
                </a:solidFill>
                <a:highlight>
                  <a:schemeClr val="lt1"/>
                </a:highlight>
              </a:rPr>
              <a:t>Anycast</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primarily</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load</a:t>
            </a:r>
            <a:r>
              <a:rPr lang="tr-TR" sz="1450" dirty="0">
                <a:solidFill>
                  <a:srgbClr val="373A3C"/>
                </a:solidFill>
                <a:highlight>
                  <a:schemeClr val="lt1"/>
                </a:highlight>
              </a:rPr>
              <a:t> </a:t>
            </a:r>
            <a:r>
              <a:rPr lang="tr-TR" sz="1450" dirty="0" err="1">
                <a:solidFill>
                  <a:srgbClr val="373A3C"/>
                </a:solidFill>
                <a:highlight>
                  <a:schemeClr val="lt1"/>
                </a:highlight>
              </a:rPr>
              <a:t>distribution</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failure</a:t>
            </a:r>
            <a:r>
              <a:rPr lang="tr-TR" sz="1450" dirty="0">
                <a:solidFill>
                  <a:srgbClr val="373A3C"/>
                </a:solidFill>
                <a:highlight>
                  <a:schemeClr val="lt1"/>
                </a:highlight>
              </a:rPr>
              <a:t> </a:t>
            </a:r>
            <a:r>
              <a:rPr lang="tr-TR" sz="1450" dirty="0" err="1">
                <a:solidFill>
                  <a:srgbClr val="373A3C"/>
                </a:solidFill>
                <a:highlight>
                  <a:schemeClr val="lt1"/>
                </a:highlight>
              </a:rPr>
              <a:t>safety</a:t>
            </a:r>
            <a:r>
              <a:rPr lang="tr-TR" sz="1450" dirty="0">
                <a:solidFill>
                  <a:srgbClr val="373A3C"/>
                </a:solidFill>
                <a:highlight>
                  <a:schemeClr val="lt1"/>
                </a:highlight>
              </a:rPr>
              <a:t> </a:t>
            </a:r>
            <a:r>
              <a:rPr lang="tr-TR" sz="1450" dirty="0" err="1">
                <a:solidFill>
                  <a:srgbClr val="373A3C"/>
                </a:solidFill>
                <a:highlight>
                  <a:schemeClr val="lt1"/>
                </a:highlight>
              </a:rPr>
              <a:t>purposes</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727580e0d5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6" name="Google Shape;616;g727580e0d5_0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Tablo, sonunda kullanacağınız için kesinlikle hatırlamanız gereken bazı adresleri ve adres aralıklarını listeler. </a:t>
            </a:r>
            <a:r>
              <a:rPr lang="tr-TR" sz="1450">
                <a:solidFill>
                  <a:srgbClr val="373A3C"/>
                </a:solidFill>
                <a:highlight>
                  <a:schemeClr val="lt1"/>
                </a:highlight>
              </a:rPr>
              <a:t>Hepsi özeldir veya belirli bir kullanım için ayrılmıştır, ancak IPv4'ün aksine, IPv6 bize bir adresler galaksisi verir, bu nedenle burada bir ücret ayırmak sorun değildir.</a:t>
            </a:r>
          </a:p>
          <a:p>
            <a:pPr marL="0" lvl="0" indent="0" algn="l" rtl="0">
              <a:lnSpc>
                <a:spcPct val="100000"/>
              </a:lnSpc>
              <a:spcBef>
                <a:spcPts val="0"/>
              </a:spcBef>
              <a:spcAft>
                <a:spcPts val="0"/>
              </a:spcAft>
              <a:buNone/>
            </a:pPr>
            <a:endParaRPr lang="tr-TR" sz="145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table</a:t>
            </a:r>
            <a:r>
              <a:rPr lang="tr-TR" sz="1450" dirty="0">
                <a:solidFill>
                  <a:srgbClr val="373A3C"/>
                </a:solidFill>
                <a:highlight>
                  <a:schemeClr val="lt1"/>
                </a:highlight>
              </a:rPr>
              <a:t> </a:t>
            </a:r>
            <a:r>
              <a:rPr lang="tr-TR" sz="1450" dirty="0" err="1">
                <a:solidFill>
                  <a:srgbClr val="373A3C"/>
                </a:solidFill>
                <a:highlight>
                  <a:schemeClr val="lt1"/>
                </a:highlight>
              </a:rPr>
              <a:t>lists</a:t>
            </a:r>
            <a:r>
              <a:rPr lang="tr-TR" sz="1450" dirty="0">
                <a:solidFill>
                  <a:srgbClr val="373A3C"/>
                </a:solidFill>
                <a:highlight>
                  <a:schemeClr val="lt1"/>
                </a:highlight>
              </a:rPr>
              <a:t> </a:t>
            </a:r>
            <a:r>
              <a:rPr lang="tr-TR" sz="1450" dirty="0" err="1">
                <a:solidFill>
                  <a:srgbClr val="373A3C"/>
                </a:solidFill>
                <a:highlight>
                  <a:schemeClr val="lt1"/>
                </a:highlight>
              </a:rPr>
              <a:t>some</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ranges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should</a:t>
            </a:r>
            <a:r>
              <a:rPr lang="tr-TR" sz="1450" dirty="0">
                <a:solidFill>
                  <a:srgbClr val="373A3C"/>
                </a:solidFill>
                <a:highlight>
                  <a:schemeClr val="lt1"/>
                </a:highlight>
              </a:rPr>
              <a:t> </a:t>
            </a:r>
            <a:r>
              <a:rPr lang="tr-TR" sz="1450" dirty="0" err="1">
                <a:solidFill>
                  <a:srgbClr val="373A3C"/>
                </a:solidFill>
                <a:highlight>
                  <a:schemeClr val="lt1"/>
                </a:highlight>
              </a:rPr>
              <a:t>definitely</a:t>
            </a:r>
            <a:r>
              <a:rPr lang="tr-TR" sz="1450" dirty="0">
                <a:solidFill>
                  <a:srgbClr val="373A3C"/>
                </a:solidFill>
                <a:highlight>
                  <a:schemeClr val="lt1"/>
                </a:highlight>
              </a:rPr>
              <a:t> </a:t>
            </a:r>
            <a:r>
              <a:rPr lang="tr-TR" sz="1450" dirty="0" err="1">
                <a:solidFill>
                  <a:srgbClr val="373A3C"/>
                </a:solidFill>
                <a:highlight>
                  <a:schemeClr val="lt1"/>
                </a:highlight>
              </a:rPr>
              <a:t>make</a:t>
            </a:r>
            <a:r>
              <a:rPr lang="tr-TR" sz="1450" dirty="0">
                <a:solidFill>
                  <a:srgbClr val="373A3C"/>
                </a:solidFill>
                <a:highlight>
                  <a:schemeClr val="lt1"/>
                </a:highlight>
              </a:rPr>
              <a:t> a </a:t>
            </a:r>
            <a:r>
              <a:rPr lang="tr-TR" sz="1450" dirty="0" err="1">
                <a:solidFill>
                  <a:srgbClr val="373A3C"/>
                </a:solidFill>
                <a:highlight>
                  <a:schemeClr val="lt1"/>
                </a:highlight>
              </a:rPr>
              <a:t>point</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remember</a:t>
            </a:r>
            <a:r>
              <a:rPr lang="tr-TR" sz="1450" dirty="0">
                <a:solidFill>
                  <a:srgbClr val="373A3C"/>
                </a:solidFill>
                <a:highlight>
                  <a:schemeClr val="lt1"/>
                </a:highlight>
              </a:rPr>
              <a:t> </a:t>
            </a:r>
            <a:r>
              <a:rPr lang="tr-TR" sz="1450" dirty="0" err="1">
                <a:solidFill>
                  <a:srgbClr val="373A3C"/>
                </a:solidFill>
                <a:highlight>
                  <a:schemeClr val="lt1"/>
                </a:highlight>
              </a:rPr>
              <a:t>because</a:t>
            </a:r>
            <a:r>
              <a:rPr lang="tr-TR" sz="1450" dirty="0">
                <a:solidFill>
                  <a:srgbClr val="373A3C"/>
                </a:solidFill>
                <a:highlight>
                  <a:schemeClr val="lt1"/>
                </a:highlight>
              </a:rPr>
              <a:t> </a:t>
            </a:r>
            <a:r>
              <a:rPr lang="tr-TR" sz="1450" dirty="0" err="1">
                <a:solidFill>
                  <a:srgbClr val="373A3C"/>
                </a:solidFill>
                <a:highlight>
                  <a:schemeClr val="lt1"/>
                </a:highlight>
              </a:rPr>
              <a:t>you’ll</a:t>
            </a:r>
            <a:r>
              <a:rPr lang="tr-TR" sz="1450" dirty="0">
                <a:solidFill>
                  <a:srgbClr val="373A3C"/>
                </a:solidFill>
                <a:highlight>
                  <a:schemeClr val="lt1"/>
                </a:highlight>
              </a:rPr>
              <a:t> </a:t>
            </a:r>
            <a:r>
              <a:rPr lang="tr-TR" sz="1450" dirty="0" err="1">
                <a:solidFill>
                  <a:srgbClr val="373A3C"/>
                </a:solidFill>
                <a:highlight>
                  <a:schemeClr val="lt1"/>
                </a:highlight>
              </a:rPr>
              <a:t>eventually</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 </a:t>
            </a:r>
            <a:r>
              <a:rPr lang="tr-TR" sz="1450" dirty="0" err="1">
                <a:solidFill>
                  <a:srgbClr val="373A3C"/>
                </a:solidFill>
                <a:highlight>
                  <a:schemeClr val="lt1"/>
                </a:highlight>
              </a:rPr>
              <a:t>them</a:t>
            </a:r>
            <a:r>
              <a:rPr lang="tr-TR" sz="1450" dirty="0">
                <a:solidFill>
                  <a:srgbClr val="373A3C"/>
                </a:solidFill>
                <a:highlight>
                  <a:schemeClr val="lt1"/>
                </a:highlight>
              </a:rPr>
              <a:t>. </a:t>
            </a:r>
            <a:r>
              <a:rPr lang="tr-TR" sz="1450" dirty="0" err="1">
                <a:solidFill>
                  <a:srgbClr val="373A3C"/>
                </a:solidFill>
                <a:highlight>
                  <a:schemeClr val="lt1"/>
                </a:highlight>
              </a:rPr>
              <a:t>They’re</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special</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reserved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 </a:t>
            </a:r>
            <a:r>
              <a:rPr lang="tr-TR" sz="1450" dirty="0" err="1">
                <a:solidFill>
                  <a:srgbClr val="373A3C"/>
                </a:solidFill>
                <a:highlight>
                  <a:schemeClr val="lt1"/>
                </a:highlight>
              </a:rPr>
              <a:t>specific</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 but </a:t>
            </a:r>
            <a:r>
              <a:rPr lang="tr-TR" sz="1450" dirty="0" err="1">
                <a:solidFill>
                  <a:srgbClr val="373A3C"/>
                </a:solidFill>
                <a:highlight>
                  <a:schemeClr val="lt1"/>
                </a:highlight>
              </a:rPr>
              <a:t>unlike</a:t>
            </a:r>
            <a:r>
              <a:rPr lang="tr-TR" sz="1450" dirty="0">
                <a:solidFill>
                  <a:srgbClr val="373A3C"/>
                </a:solidFill>
                <a:highlight>
                  <a:schemeClr val="lt1"/>
                </a:highlight>
              </a:rPr>
              <a:t> IPv4, IPv6 </a:t>
            </a:r>
            <a:r>
              <a:rPr lang="tr-TR" sz="1450" dirty="0" err="1">
                <a:solidFill>
                  <a:srgbClr val="373A3C"/>
                </a:solidFill>
                <a:highlight>
                  <a:schemeClr val="lt1"/>
                </a:highlight>
              </a:rPr>
              <a:t>gives</a:t>
            </a:r>
            <a:r>
              <a:rPr lang="tr-TR" sz="1450" dirty="0">
                <a:solidFill>
                  <a:srgbClr val="373A3C"/>
                </a:solidFill>
                <a:highlight>
                  <a:schemeClr val="lt1"/>
                </a:highlight>
              </a:rPr>
              <a:t> us a </a:t>
            </a:r>
            <a:r>
              <a:rPr lang="tr-TR" sz="1450" dirty="0" err="1">
                <a:solidFill>
                  <a:srgbClr val="373A3C"/>
                </a:solidFill>
                <a:highlight>
                  <a:schemeClr val="lt1"/>
                </a:highlight>
              </a:rPr>
              <a:t>galaxy</a:t>
            </a:r>
            <a:r>
              <a:rPr lang="tr-TR" sz="1450" dirty="0">
                <a:solidFill>
                  <a:srgbClr val="373A3C"/>
                </a:solidFill>
                <a:highlight>
                  <a:schemeClr val="lt1"/>
                </a:highlight>
              </a:rPr>
              <a:t> of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reserving</a:t>
            </a:r>
            <a:r>
              <a:rPr lang="tr-TR" sz="1450" dirty="0">
                <a:solidFill>
                  <a:srgbClr val="373A3C"/>
                </a:solidFill>
                <a:highlight>
                  <a:schemeClr val="lt1"/>
                </a:highlight>
              </a:rPr>
              <a:t> a fe here </a:t>
            </a:r>
            <a:r>
              <a:rPr lang="tr-TR" sz="1450" dirty="0" err="1">
                <a:solidFill>
                  <a:srgbClr val="373A3C"/>
                </a:solidFill>
                <a:highlight>
                  <a:schemeClr val="lt1"/>
                </a:highlight>
              </a:rPr>
              <a:t>isn't</a:t>
            </a:r>
            <a:r>
              <a:rPr lang="tr-TR" sz="1450" dirty="0">
                <a:solidFill>
                  <a:srgbClr val="373A3C"/>
                </a:solidFill>
                <a:highlight>
                  <a:schemeClr val="lt1"/>
                </a:highlight>
              </a:rPr>
              <a:t> an </a:t>
            </a:r>
            <a:r>
              <a:rPr lang="tr-TR" sz="1450" dirty="0" err="1">
                <a:solidFill>
                  <a:srgbClr val="373A3C"/>
                </a:solidFill>
                <a:highlight>
                  <a:schemeClr val="lt1"/>
                </a:highlight>
              </a:rPr>
              <a:t>issue</a:t>
            </a:r>
            <a:r>
              <a:rPr lang="tr-TR" sz="1450" dirty="0">
                <a:solidFill>
                  <a:srgbClr val="373A3C"/>
                </a:solidFill>
                <a:highlight>
                  <a:schemeClr val="lt1"/>
                </a:highlight>
              </a:rPr>
              <a:t>.</a:t>
            </a:r>
            <a:endParaRPr sz="1450" dirty="0">
              <a:solidFill>
                <a:srgbClr val="373A3C"/>
              </a:solidFill>
              <a:highlight>
                <a:schemeClr val="lt1"/>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4" name="Google Shape;62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6525" lvl="0" indent="0" algn="l" rtl="0">
              <a:lnSpc>
                <a:spcPct val="100000"/>
              </a:lnSpc>
              <a:spcBef>
                <a:spcPts val="0"/>
              </a:spcBef>
              <a:spcAft>
                <a:spcPts val="0"/>
              </a:spcAft>
              <a:buClr>
                <a:srgbClr val="373A3C"/>
              </a:buClr>
              <a:buSzPts val="1450"/>
              <a:buNone/>
            </a:pPr>
            <a:r>
              <a:rPr lang="tr-TR" sz="1450" b="1" dirty="0">
                <a:solidFill>
                  <a:srgbClr val="373A3C"/>
                </a:solidFill>
                <a:highlight>
                  <a:schemeClr val="lt1"/>
                </a:highlight>
              </a:rPr>
              <a:t>Sekizli</a:t>
            </a:r>
            <a:r>
              <a:rPr lang="tr-TR" sz="1450" dirty="0">
                <a:solidFill>
                  <a:srgbClr val="373A3C"/>
                </a:solidFill>
                <a:highlight>
                  <a:schemeClr val="lt1"/>
                </a:highlight>
              </a:rPr>
              <a:t> - 8 bitten oluşan bir sekizli, sıradan bir 8 bitlik ikili sayıdır.</a:t>
            </a:r>
          </a:p>
          <a:p>
            <a:pPr marL="136525" lvl="0" indent="0" algn="l" rtl="0">
              <a:lnSpc>
                <a:spcPct val="100000"/>
              </a:lnSpc>
              <a:spcBef>
                <a:spcPts val="0"/>
              </a:spcBef>
              <a:spcAft>
                <a:spcPts val="0"/>
              </a:spcAft>
              <a:buClr>
                <a:srgbClr val="373A3C"/>
              </a:buClr>
              <a:buSzPts val="1450"/>
              <a:buNone/>
            </a:pPr>
            <a:r>
              <a:rPr lang="tr-TR" sz="1450" b="1" dirty="0">
                <a:solidFill>
                  <a:srgbClr val="373A3C"/>
                </a:solidFill>
                <a:highlight>
                  <a:schemeClr val="lt1"/>
                </a:highlight>
              </a:rPr>
              <a:t>Ağ</a:t>
            </a:r>
            <a:r>
              <a:rPr lang="tr-TR" sz="1450" dirty="0">
                <a:solidFill>
                  <a:srgbClr val="373A3C"/>
                </a:solidFill>
                <a:highlight>
                  <a:schemeClr val="lt1"/>
                </a:highlight>
              </a:rPr>
              <a:t> </a:t>
            </a:r>
            <a:r>
              <a:rPr lang="tr-TR" sz="1450" b="1" dirty="0">
                <a:solidFill>
                  <a:srgbClr val="373A3C"/>
                </a:solidFill>
                <a:highlight>
                  <a:schemeClr val="lt1"/>
                </a:highlight>
              </a:rPr>
              <a:t>Adresi</a:t>
            </a:r>
            <a:r>
              <a:rPr lang="tr-TR" sz="1450" dirty="0">
                <a:solidFill>
                  <a:srgbClr val="373A3C"/>
                </a:solidFill>
                <a:highlight>
                  <a:schemeClr val="lt1"/>
                </a:highlight>
              </a:rPr>
              <a:t> - Bu, </a:t>
            </a:r>
            <a:r>
              <a:rPr lang="tr-TR" sz="1450" b="1" dirty="0">
                <a:solidFill>
                  <a:srgbClr val="373A3C"/>
                </a:solidFill>
                <a:highlight>
                  <a:schemeClr val="lt1"/>
                </a:highlight>
              </a:rPr>
              <a:t>paketleri</a:t>
            </a:r>
            <a:r>
              <a:rPr lang="tr-TR" sz="1450" dirty="0">
                <a:solidFill>
                  <a:srgbClr val="373A3C"/>
                </a:solidFill>
                <a:highlight>
                  <a:schemeClr val="lt1"/>
                </a:highlight>
              </a:rPr>
              <a:t> uzak bir ağa göndermek için </a:t>
            </a:r>
            <a:r>
              <a:rPr lang="tr-TR" sz="1450" b="1" dirty="0">
                <a:solidFill>
                  <a:srgbClr val="373A3C"/>
                </a:solidFill>
                <a:highlight>
                  <a:schemeClr val="lt1"/>
                </a:highlight>
              </a:rPr>
              <a:t>yönlendirmede</a:t>
            </a:r>
            <a:r>
              <a:rPr lang="tr-TR" sz="1450" dirty="0">
                <a:solidFill>
                  <a:srgbClr val="373A3C"/>
                </a:solidFill>
                <a:highlight>
                  <a:schemeClr val="lt1"/>
                </a:highlight>
              </a:rPr>
              <a:t> </a:t>
            </a:r>
            <a:r>
              <a:rPr lang="tr-TR" sz="1450" b="1" dirty="0">
                <a:solidFill>
                  <a:srgbClr val="373A3C"/>
                </a:solidFill>
                <a:highlight>
                  <a:schemeClr val="lt1"/>
                </a:highlight>
              </a:rPr>
              <a:t>kullanılan</a:t>
            </a:r>
            <a:r>
              <a:rPr lang="tr-TR" sz="1450" dirty="0">
                <a:solidFill>
                  <a:srgbClr val="373A3C"/>
                </a:solidFill>
                <a:highlight>
                  <a:schemeClr val="lt1"/>
                </a:highlight>
              </a:rPr>
              <a:t> </a:t>
            </a:r>
            <a:r>
              <a:rPr lang="tr-TR" sz="1450" b="1" dirty="0">
                <a:solidFill>
                  <a:srgbClr val="373A3C"/>
                </a:solidFill>
                <a:highlight>
                  <a:schemeClr val="lt1"/>
                </a:highlight>
              </a:rPr>
              <a:t>atamadır</a:t>
            </a:r>
            <a:r>
              <a:rPr lang="tr-TR" sz="1450" dirty="0">
                <a:solidFill>
                  <a:srgbClr val="373A3C"/>
                </a:solidFill>
                <a:highlight>
                  <a:schemeClr val="lt1"/>
                </a:highlight>
              </a:rPr>
              <a:t>;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örneğin, 10.0.0.0, 172.16.0.0 ve 192.168.10.0.</a:t>
            </a:r>
          </a:p>
          <a:p>
            <a:pPr marL="136525" lvl="0" indent="0" algn="l" rtl="0">
              <a:lnSpc>
                <a:spcPct val="100000"/>
              </a:lnSpc>
              <a:spcBef>
                <a:spcPts val="0"/>
              </a:spcBef>
              <a:spcAft>
                <a:spcPts val="0"/>
              </a:spcAft>
              <a:buClr>
                <a:srgbClr val="373A3C"/>
              </a:buClr>
              <a:buSzPts val="1450"/>
              <a:buNone/>
            </a:pPr>
            <a:r>
              <a:rPr lang="tr-TR" sz="1450" b="1" dirty="0">
                <a:solidFill>
                  <a:srgbClr val="373A3C"/>
                </a:solidFill>
                <a:highlight>
                  <a:schemeClr val="lt1"/>
                </a:highlight>
              </a:rPr>
              <a:t>HOST</a:t>
            </a:r>
            <a:r>
              <a:rPr lang="tr-TR" sz="1450" dirty="0">
                <a:solidFill>
                  <a:srgbClr val="373A3C"/>
                </a:solidFill>
                <a:highlight>
                  <a:schemeClr val="lt1"/>
                </a:highlight>
              </a:rPr>
              <a:t> Adresi - </a:t>
            </a:r>
            <a:r>
              <a:rPr lang="tr-TR" sz="1450" b="1" dirty="0">
                <a:solidFill>
                  <a:srgbClr val="373A3C"/>
                </a:solidFill>
                <a:highlight>
                  <a:schemeClr val="lt1"/>
                </a:highlight>
              </a:rPr>
              <a:t>Tek bir ana bilgisayarı tanımlamak için</a:t>
            </a:r>
            <a:r>
              <a:rPr lang="tr-TR" sz="1450" dirty="0">
                <a:solidFill>
                  <a:srgbClr val="373A3C"/>
                </a:solidFill>
                <a:highlight>
                  <a:schemeClr val="lt1"/>
                </a:highlight>
              </a:rPr>
              <a:t> kullanılan mantıksal bir adres; ancak,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IP adresleri ana bilgisayarların çoğuna veya tümüne başvurmak için de kullanılabilir. </a:t>
            </a:r>
          </a:p>
          <a:p>
            <a:pPr marL="136525" lvl="0" indent="0" algn="l" rtl="0">
              <a:lnSpc>
                <a:spcPct val="100000"/>
              </a:lnSpc>
              <a:spcBef>
                <a:spcPts val="0"/>
              </a:spcBef>
              <a:spcAft>
                <a:spcPts val="0"/>
              </a:spcAft>
              <a:buClr>
                <a:srgbClr val="373A3C"/>
              </a:buClr>
              <a:buSzPts val="1450"/>
              <a:buNone/>
            </a:pPr>
            <a:r>
              <a:rPr lang="tr-TR" sz="1450" b="1" dirty="0">
                <a:solidFill>
                  <a:srgbClr val="373A3C"/>
                </a:solidFill>
                <a:highlight>
                  <a:schemeClr val="lt1"/>
                </a:highlight>
              </a:rPr>
              <a:t>Yalnızca IP </a:t>
            </a:r>
            <a:r>
              <a:rPr lang="tr-TR" sz="1450" dirty="0">
                <a:solidFill>
                  <a:srgbClr val="373A3C"/>
                </a:solidFill>
                <a:highlight>
                  <a:schemeClr val="lt1"/>
                </a:highlight>
              </a:rPr>
              <a:t>olarak yazılmış bir şey görürseniz, bu </a:t>
            </a:r>
            <a:r>
              <a:rPr lang="tr-TR" sz="1450" b="1" dirty="0">
                <a:solidFill>
                  <a:srgbClr val="373A3C"/>
                </a:solidFill>
                <a:highlight>
                  <a:schemeClr val="lt1"/>
                </a:highlight>
              </a:rPr>
              <a:t>IPv4</a:t>
            </a:r>
            <a:r>
              <a:rPr lang="tr-TR" sz="1450" dirty="0">
                <a:solidFill>
                  <a:srgbClr val="373A3C"/>
                </a:solidFill>
                <a:highlight>
                  <a:schemeClr val="lt1"/>
                </a:highlight>
              </a:rPr>
              <a:t>'e atıfta bulunmaktadır. </a:t>
            </a:r>
            <a:r>
              <a:rPr lang="tr-TR" sz="1450" b="1" dirty="0">
                <a:solidFill>
                  <a:srgbClr val="373A3C"/>
                </a:solidFill>
                <a:highlight>
                  <a:schemeClr val="lt1"/>
                </a:highlight>
              </a:rPr>
              <a:t>IPv6 her zaman IPv6 olarak yazılacaktır</a:t>
            </a:r>
            <a:r>
              <a:rPr lang="tr-TR" sz="1450" dirty="0">
                <a:solidFill>
                  <a:srgbClr val="373A3C"/>
                </a:solidFill>
                <a:highlight>
                  <a:schemeClr val="lt1"/>
                </a:highlight>
              </a:rPr>
              <a:t>.</a:t>
            </a:r>
          </a:p>
          <a:p>
            <a:pPr marL="136525" lvl="0" indent="0" algn="l" rtl="0">
              <a:lnSpc>
                <a:spcPct val="100000"/>
              </a:lnSpc>
              <a:spcBef>
                <a:spcPts val="0"/>
              </a:spcBef>
              <a:spcAft>
                <a:spcPts val="0"/>
              </a:spcAft>
              <a:buClr>
                <a:srgbClr val="373A3C"/>
              </a:buClr>
              <a:buSzPts val="1450"/>
              <a:buNone/>
            </a:pPr>
            <a:r>
              <a:rPr lang="tr-TR" sz="1600" b="1" dirty="0">
                <a:latin typeface="Raleway"/>
                <a:ea typeface="Raleway"/>
                <a:cs typeface="Raleway"/>
                <a:sym typeface="Raleway"/>
              </a:rPr>
              <a:t>Broadcast</a:t>
            </a:r>
            <a:r>
              <a:rPr lang="tr-TR" sz="1450" dirty="0">
                <a:solidFill>
                  <a:srgbClr val="373A3C"/>
                </a:solidFill>
                <a:highlight>
                  <a:schemeClr val="lt1"/>
                </a:highlight>
              </a:rPr>
              <a:t> Adresi - Yayın adresi, uygulamalar ve ana bilgisayarlar tarafından </a:t>
            </a:r>
            <a:r>
              <a:rPr lang="tr-TR" sz="1450" b="1" dirty="0">
                <a:solidFill>
                  <a:srgbClr val="373A3C"/>
                </a:solidFill>
                <a:highlight>
                  <a:schemeClr val="lt1"/>
                </a:highlight>
              </a:rPr>
              <a:t>bir ağdaki tüm ana bilgisayarlara bilgi göndermek için </a:t>
            </a:r>
            <a:r>
              <a:rPr lang="tr-TR" sz="1450" dirty="0">
                <a:solidFill>
                  <a:srgbClr val="373A3C"/>
                </a:solidFill>
                <a:highlight>
                  <a:schemeClr val="lt1"/>
                </a:highlight>
              </a:rPr>
              <a:t>kullanılır.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Örnekler arasında, tüm ağları ve tüm ana bilgisayarları belirleyen 255.255.255.255;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172.16.0.0 ağındaki tüm alt ağları ve ana bilgisayarları belirten 172.16.255.255;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ve 10.0.0.0 ağındaki tüm alt ağlara ve ana bilgisayarlara yayın yapan 10.255.255.255.</a:t>
            </a:r>
          </a:p>
          <a:p>
            <a:pPr marL="457200" lvl="0" indent="-320675" algn="l" rtl="0">
              <a:lnSpc>
                <a:spcPct val="100000"/>
              </a:lnSpc>
              <a:spcBef>
                <a:spcPts val="0"/>
              </a:spcBef>
              <a:spcAft>
                <a:spcPts val="0"/>
              </a:spcAft>
              <a:buClr>
                <a:srgbClr val="373A3C"/>
              </a:buClr>
              <a:buSzPts val="1450"/>
              <a:buChar char="●"/>
            </a:pPr>
            <a:endParaRPr lang="tr-T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Octet</a:t>
            </a:r>
            <a:r>
              <a:rPr lang="tr-TR" sz="1450" dirty="0">
                <a:solidFill>
                  <a:srgbClr val="373A3C"/>
                </a:solidFill>
                <a:highlight>
                  <a:schemeClr val="lt1"/>
                </a:highlight>
              </a:rPr>
              <a:t> - An </a:t>
            </a:r>
            <a:r>
              <a:rPr lang="tr-TR" sz="1450" dirty="0" err="1">
                <a:solidFill>
                  <a:srgbClr val="373A3C"/>
                </a:solidFill>
                <a:highlight>
                  <a:schemeClr val="lt1"/>
                </a:highlight>
              </a:rPr>
              <a:t>octet</a:t>
            </a:r>
            <a:r>
              <a:rPr lang="tr-TR" sz="1450" dirty="0">
                <a:solidFill>
                  <a:srgbClr val="373A3C"/>
                </a:solidFill>
                <a:highlight>
                  <a:schemeClr val="lt1"/>
                </a:highlight>
              </a:rPr>
              <a:t>, </a:t>
            </a:r>
            <a:r>
              <a:rPr lang="tr-TR" sz="1450" dirty="0" err="1">
                <a:solidFill>
                  <a:srgbClr val="373A3C"/>
                </a:solidFill>
                <a:highlight>
                  <a:schemeClr val="lt1"/>
                </a:highlight>
              </a:rPr>
              <a:t>made</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of 8 </a:t>
            </a:r>
            <a:r>
              <a:rPr lang="tr-TR" sz="1450" dirty="0" err="1">
                <a:solidFill>
                  <a:srgbClr val="373A3C"/>
                </a:solidFill>
                <a:highlight>
                  <a:schemeClr val="lt1"/>
                </a:highlight>
              </a:rPr>
              <a:t>bits</a:t>
            </a:r>
            <a:r>
              <a:rPr lang="tr-TR" sz="1450" dirty="0">
                <a:solidFill>
                  <a:srgbClr val="373A3C"/>
                </a:solidFill>
                <a:highlight>
                  <a:schemeClr val="lt1"/>
                </a:highlight>
              </a:rPr>
              <a:t>, is </a:t>
            </a:r>
            <a:r>
              <a:rPr lang="tr-TR" sz="1450" dirty="0" err="1">
                <a:solidFill>
                  <a:srgbClr val="373A3C"/>
                </a:solidFill>
                <a:highlight>
                  <a:schemeClr val="lt1"/>
                </a:highlight>
              </a:rPr>
              <a:t>just</a:t>
            </a:r>
            <a:r>
              <a:rPr lang="tr-TR" sz="1450" dirty="0">
                <a:solidFill>
                  <a:srgbClr val="373A3C"/>
                </a:solidFill>
                <a:highlight>
                  <a:schemeClr val="lt1"/>
                </a:highlight>
              </a:rPr>
              <a:t> an </a:t>
            </a:r>
            <a:r>
              <a:rPr lang="tr-TR" sz="1450" dirty="0" err="1">
                <a:solidFill>
                  <a:srgbClr val="373A3C"/>
                </a:solidFill>
                <a:highlight>
                  <a:schemeClr val="lt1"/>
                </a:highlight>
              </a:rPr>
              <a:t>ordinary</a:t>
            </a:r>
            <a:r>
              <a:rPr lang="tr-TR" sz="1450" dirty="0">
                <a:solidFill>
                  <a:srgbClr val="373A3C"/>
                </a:solidFill>
                <a:highlight>
                  <a:schemeClr val="lt1"/>
                </a:highlight>
              </a:rPr>
              <a:t> 8-bit </a:t>
            </a:r>
            <a:r>
              <a:rPr lang="tr-TR" sz="1450" dirty="0" err="1">
                <a:solidFill>
                  <a:srgbClr val="373A3C"/>
                </a:solidFill>
                <a:highlight>
                  <a:schemeClr val="lt1"/>
                </a:highlight>
              </a:rPr>
              <a:t>binary</a:t>
            </a:r>
            <a:r>
              <a:rPr lang="tr-TR" sz="1450" dirty="0">
                <a:solidFill>
                  <a:srgbClr val="373A3C"/>
                </a:solidFill>
                <a:highlight>
                  <a:schemeClr val="lt1"/>
                </a:highlight>
              </a:rPr>
              <a:t> </a:t>
            </a:r>
            <a:r>
              <a:rPr lang="tr-TR" sz="1450" dirty="0" err="1">
                <a:solidFill>
                  <a:srgbClr val="373A3C"/>
                </a:solidFill>
                <a:highlight>
                  <a:schemeClr val="lt1"/>
                </a:highlight>
              </a:rPr>
              <a:t>number</a:t>
            </a:r>
            <a:r>
              <a:rPr lang="tr-TR" sz="1450" dirty="0">
                <a:solidFill>
                  <a:srgbClr val="373A3C"/>
                </a:solidFill>
                <a:highlight>
                  <a:schemeClr val="lt1"/>
                </a:highlight>
              </a:rPr>
              <a:t>. </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a:solidFill>
                  <a:srgbClr val="373A3C"/>
                </a:solidFill>
                <a:highlight>
                  <a:schemeClr val="lt1"/>
                </a:highlight>
              </a:rPr>
              <a:t>Network </a:t>
            </a:r>
            <a:r>
              <a:rPr lang="tr-TR" sz="1450" dirty="0" err="1">
                <a:solidFill>
                  <a:srgbClr val="373A3C"/>
                </a:solidFill>
                <a:highlight>
                  <a:schemeClr val="lt1"/>
                </a:highlight>
              </a:rPr>
              <a:t>Address</a:t>
            </a:r>
            <a:r>
              <a:rPr lang="tr-TR" sz="1450" dirty="0">
                <a:solidFill>
                  <a:srgbClr val="373A3C"/>
                </a:solidFill>
                <a:highlight>
                  <a:schemeClr val="lt1"/>
                </a:highlight>
              </a:rPr>
              <a:t> - </a:t>
            </a:r>
            <a:r>
              <a:rPr lang="tr-TR" sz="1450" dirty="0" err="1">
                <a:solidFill>
                  <a:srgbClr val="373A3C"/>
                </a:solidFill>
                <a:highlight>
                  <a:schemeClr val="lt1"/>
                </a:highlight>
              </a:rPr>
              <a:t>This</a:t>
            </a:r>
            <a:r>
              <a:rPr lang="tr-TR" sz="1450" dirty="0">
                <a:solidFill>
                  <a:srgbClr val="373A3C"/>
                </a:solidFill>
                <a:highlight>
                  <a:schemeClr val="lt1"/>
                </a:highlight>
              </a:rPr>
              <a:t> is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designation</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in routing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send</a:t>
            </a:r>
            <a:r>
              <a:rPr lang="tr-TR" sz="1450" dirty="0">
                <a:solidFill>
                  <a:srgbClr val="373A3C"/>
                </a:solidFill>
                <a:highlight>
                  <a:schemeClr val="lt1"/>
                </a:highlight>
              </a:rPr>
              <a:t>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 </a:t>
            </a:r>
            <a:r>
              <a:rPr lang="tr-TR" sz="1450" dirty="0" err="1">
                <a:solidFill>
                  <a:srgbClr val="373A3C"/>
                </a:solidFill>
                <a:highlight>
                  <a:schemeClr val="lt1"/>
                </a:highlight>
              </a:rPr>
              <a:t>remote</a:t>
            </a:r>
            <a:r>
              <a:rPr lang="tr-TR" sz="1450" dirty="0">
                <a:solidFill>
                  <a:srgbClr val="373A3C"/>
                </a:solidFill>
                <a:highlight>
                  <a:schemeClr val="lt1"/>
                </a:highlight>
              </a:rPr>
              <a:t> network—</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10.0.0.0, 172.16.0.0, </a:t>
            </a:r>
            <a:r>
              <a:rPr lang="tr-TR" sz="1450" dirty="0" err="1">
                <a:solidFill>
                  <a:srgbClr val="373A3C"/>
                </a:solidFill>
                <a:highlight>
                  <a:schemeClr val="lt1"/>
                </a:highlight>
              </a:rPr>
              <a:t>and</a:t>
            </a:r>
            <a:r>
              <a:rPr lang="tr-TR" sz="1450" dirty="0">
                <a:solidFill>
                  <a:srgbClr val="373A3C"/>
                </a:solidFill>
                <a:highlight>
                  <a:schemeClr val="lt1"/>
                </a:highlight>
              </a:rPr>
              <a:t> 192.168.10.0.</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a:solidFill>
                  <a:srgbClr val="373A3C"/>
                </a:solidFill>
                <a:highlight>
                  <a:schemeClr val="lt1"/>
                </a:highlight>
              </a:rPr>
              <a:t>IP </a:t>
            </a:r>
            <a:r>
              <a:rPr lang="tr-TR" sz="1450" dirty="0" err="1">
                <a:solidFill>
                  <a:srgbClr val="373A3C"/>
                </a:solidFill>
                <a:highlight>
                  <a:schemeClr val="lt1"/>
                </a:highlight>
              </a:rPr>
              <a:t>Address</a:t>
            </a:r>
            <a:r>
              <a:rPr lang="tr-TR" sz="1450" dirty="0">
                <a:solidFill>
                  <a:srgbClr val="373A3C"/>
                </a:solidFill>
                <a:highlight>
                  <a:schemeClr val="lt1"/>
                </a:highlight>
              </a:rPr>
              <a:t> - A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define a </a:t>
            </a:r>
            <a:r>
              <a:rPr lang="tr-TR" sz="1450" dirty="0" err="1">
                <a:solidFill>
                  <a:srgbClr val="373A3C"/>
                </a:solidFill>
                <a:highlight>
                  <a:schemeClr val="lt1"/>
                </a:highlight>
              </a:rPr>
              <a:t>single</a:t>
            </a:r>
            <a:r>
              <a:rPr lang="tr-TR" sz="1450" dirty="0">
                <a:solidFill>
                  <a:srgbClr val="373A3C"/>
                </a:solidFill>
                <a:highlight>
                  <a:schemeClr val="lt1"/>
                </a:highlight>
              </a:rPr>
              <a:t> host; </a:t>
            </a:r>
            <a:r>
              <a:rPr lang="tr-TR" sz="1450" dirty="0" err="1">
                <a:solidFill>
                  <a:srgbClr val="373A3C"/>
                </a:solidFill>
                <a:highlight>
                  <a:schemeClr val="lt1"/>
                </a:highlight>
              </a:rPr>
              <a:t>however</a:t>
            </a:r>
            <a:r>
              <a:rPr lang="tr-TR" sz="1450" dirty="0">
                <a:solidFill>
                  <a:srgbClr val="373A3C"/>
                </a:solidFill>
                <a:highlight>
                  <a:schemeClr val="lt1"/>
                </a:highlight>
              </a:rPr>
              <a:t>, IP </a:t>
            </a:r>
            <a:r>
              <a:rPr lang="tr-TR" sz="1450" dirty="0" err="1">
                <a:solidFill>
                  <a:srgbClr val="373A3C"/>
                </a:solidFill>
                <a:highlight>
                  <a:schemeClr val="lt1"/>
                </a:highlight>
              </a:rPr>
              <a:t>addresses</a:t>
            </a:r>
            <a:r>
              <a:rPr lang="tr-TR" sz="1450" dirty="0">
                <a:solidFill>
                  <a:srgbClr val="373A3C"/>
                </a:solidFill>
                <a:highlight>
                  <a:schemeClr val="lt1"/>
                </a:highlight>
              </a:rPr>
              <a:t> can be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reference </a:t>
            </a:r>
            <a:r>
              <a:rPr lang="tr-TR" sz="1450" dirty="0" err="1">
                <a:solidFill>
                  <a:srgbClr val="373A3C"/>
                </a:solidFill>
                <a:highlight>
                  <a:schemeClr val="lt1"/>
                </a:highlight>
              </a:rPr>
              <a:t>many</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as </a:t>
            </a:r>
            <a:r>
              <a:rPr lang="tr-TR" sz="1450" dirty="0" err="1">
                <a:solidFill>
                  <a:srgbClr val="373A3C"/>
                </a:solidFill>
                <a:highlight>
                  <a:schemeClr val="lt1"/>
                </a:highlight>
              </a:rPr>
              <a:t>well</a:t>
            </a:r>
            <a:r>
              <a:rPr lang="tr-TR" sz="1450" dirty="0">
                <a:solidFill>
                  <a:srgbClr val="373A3C"/>
                </a:solidFill>
                <a:highlight>
                  <a:schemeClr val="lt1"/>
                </a:highlight>
              </a:rPr>
              <a:t>. </a:t>
            </a:r>
            <a:r>
              <a:rPr lang="tr-TR" sz="1450" dirty="0" err="1">
                <a:solidFill>
                  <a:srgbClr val="373A3C"/>
                </a:solidFill>
                <a:highlight>
                  <a:schemeClr val="lt1"/>
                </a:highlight>
              </a:rPr>
              <a:t>If</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see</a:t>
            </a:r>
            <a:r>
              <a:rPr lang="tr-TR" sz="1450" dirty="0">
                <a:solidFill>
                  <a:srgbClr val="373A3C"/>
                </a:solidFill>
                <a:highlight>
                  <a:schemeClr val="lt1"/>
                </a:highlight>
              </a:rPr>
              <a:t> </a:t>
            </a:r>
            <a:r>
              <a:rPr lang="tr-TR" sz="1450" dirty="0" err="1">
                <a:solidFill>
                  <a:srgbClr val="373A3C"/>
                </a:solidFill>
                <a:highlight>
                  <a:schemeClr val="lt1"/>
                </a:highlight>
              </a:rPr>
              <a:t>something</a:t>
            </a:r>
            <a:r>
              <a:rPr lang="tr-TR" sz="1450" dirty="0">
                <a:solidFill>
                  <a:srgbClr val="373A3C"/>
                </a:solidFill>
                <a:highlight>
                  <a:schemeClr val="lt1"/>
                </a:highlight>
              </a:rPr>
              <a:t> </a:t>
            </a:r>
            <a:r>
              <a:rPr lang="tr-TR" sz="1450" dirty="0" err="1">
                <a:solidFill>
                  <a:srgbClr val="373A3C"/>
                </a:solidFill>
                <a:highlight>
                  <a:schemeClr val="lt1"/>
                </a:highlight>
              </a:rPr>
              <a:t>written</a:t>
            </a:r>
            <a:r>
              <a:rPr lang="tr-TR" sz="1450" dirty="0">
                <a:solidFill>
                  <a:srgbClr val="373A3C"/>
                </a:solidFill>
                <a:highlight>
                  <a:schemeClr val="lt1"/>
                </a:highlight>
              </a:rPr>
              <a:t> as </a:t>
            </a:r>
            <a:r>
              <a:rPr lang="tr-TR" sz="1450" dirty="0" err="1">
                <a:solidFill>
                  <a:srgbClr val="373A3C"/>
                </a:solidFill>
                <a:highlight>
                  <a:schemeClr val="lt1"/>
                </a:highlight>
              </a:rPr>
              <a:t>just</a:t>
            </a:r>
            <a:r>
              <a:rPr lang="tr-TR" sz="1450" dirty="0">
                <a:solidFill>
                  <a:srgbClr val="373A3C"/>
                </a:solidFill>
                <a:highlight>
                  <a:schemeClr val="lt1"/>
                </a:highlight>
              </a:rPr>
              <a:t> IP, it is </a:t>
            </a:r>
            <a:r>
              <a:rPr lang="tr-TR" sz="1450" dirty="0" err="1">
                <a:solidFill>
                  <a:srgbClr val="373A3C"/>
                </a:solidFill>
                <a:highlight>
                  <a:schemeClr val="lt1"/>
                </a:highlight>
              </a:rPr>
              <a:t>referring</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IPv4. IPv6 </a:t>
            </a:r>
            <a:r>
              <a:rPr lang="tr-TR" sz="1450" dirty="0" err="1">
                <a:solidFill>
                  <a:srgbClr val="373A3C"/>
                </a:solidFill>
                <a:highlight>
                  <a:schemeClr val="lt1"/>
                </a:highlight>
              </a:rPr>
              <a:t>will</a:t>
            </a:r>
            <a:r>
              <a:rPr lang="tr-TR" sz="1450" dirty="0">
                <a:solidFill>
                  <a:srgbClr val="373A3C"/>
                </a:solidFill>
                <a:highlight>
                  <a:schemeClr val="lt1"/>
                </a:highlight>
              </a:rPr>
              <a:t> </a:t>
            </a:r>
            <a:r>
              <a:rPr lang="tr-TR" sz="1450" dirty="0" err="1">
                <a:solidFill>
                  <a:srgbClr val="373A3C"/>
                </a:solidFill>
                <a:highlight>
                  <a:schemeClr val="lt1"/>
                </a:highlight>
              </a:rPr>
              <a:t>always</a:t>
            </a:r>
            <a:r>
              <a:rPr lang="tr-TR" sz="1450" dirty="0">
                <a:solidFill>
                  <a:srgbClr val="373A3C"/>
                </a:solidFill>
                <a:highlight>
                  <a:schemeClr val="lt1"/>
                </a:highlight>
              </a:rPr>
              <a:t> be </a:t>
            </a:r>
            <a:r>
              <a:rPr lang="tr-TR" sz="1450" dirty="0" err="1">
                <a:solidFill>
                  <a:srgbClr val="373A3C"/>
                </a:solidFill>
                <a:highlight>
                  <a:schemeClr val="lt1"/>
                </a:highlight>
              </a:rPr>
              <a:t>written</a:t>
            </a:r>
            <a:r>
              <a:rPr lang="tr-TR" sz="1450" dirty="0">
                <a:solidFill>
                  <a:srgbClr val="373A3C"/>
                </a:solidFill>
                <a:highlight>
                  <a:schemeClr val="lt1"/>
                </a:highlight>
              </a:rPr>
              <a:t> as IPv6.</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a:solidFill>
                  <a:srgbClr val="373A3C"/>
                </a:solidFill>
                <a:highlight>
                  <a:schemeClr val="lt1"/>
                </a:highlight>
              </a:rPr>
              <a:t>Broadcast </a:t>
            </a:r>
            <a:r>
              <a:rPr lang="tr-TR" sz="1450" dirty="0" err="1">
                <a:solidFill>
                  <a:srgbClr val="373A3C"/>
                </a:solidFill>
                <a:highlight>
                  <a:schemeClr val="lt1"/>
                </a:highlight>
              </a:rPr>
              <a:t>Address</a:t>
            </a:r>
            <a:r>
              <a:rPr lang="tr-TR" sz="1450" dirty="0">
                <a:solidFill>
                  <a:srgbClr val="373A3C"/>
                </a:solidFill>
                <a:highlight>
                  <a:schemeClr val="lt1"/>
                </a:highlight>
              </a:rPr>
              <a:t> -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broadcast</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applications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send</a:t>
            </a:r>
            <a:r>
              <a:rPr lang="tr-TR" sz="1450" dirty="0">
                <a:solidFill>
                  <a:srgbClr val="373A3C"/>
                </a:solidFill>
                <a:highlight>
                  <a:schemeClr val="lt1"/>
                </a:highlight>
              </a:rPr>
              <a:t> </a:t>
            </a:r>
            <a:r>
              <a:rPr lang="tr-TR" sz="1450" dirty="0" err="1">
                <a:solidFill>
                  <a:srgbClr val="373A3C"/>
                </a:solidFill>
                <a:highlight>
                  <a:schemeClr val="lt1"/>
                </a:highlight>
              </a:rPr>
              <a:t>information</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on a network. </a:t>
            </a:r>
            <a:r>
              <a:rPr lang="tr-TR" sz="1450" dirty="0" err="1">
                <a:solidFill>
                  <a:srgbClr val="373A3C"/>
                </a:solidFill>
                <a:highlight>
                  <a:schemeClr val="lt1"/>
                </a:highlight>
              </a:rPr>
              <a:t>Examples</a:t>
            </a:r>
            <a:r>
              <a:rPr lang="tr-TR" sz="1450" dirty="0">
                <a:solidFill>
                  <a:srgbClr val="373A3C"/>
                </a:solidFill>
                <a:highlight>
                  <a:schemeClr val="lt1"/>
                </a:highlight>
              </a:rPr>
              <a:t> </a:t>
            </a:r>
            <a:r>
              <a:rPr lang="tr-TR" sz="1450" dirty="0" err="1">
                <a:solidFill>
                  <a:srgbClr val="373A3C"/>
                </a:solidFill>
                <a:highlight>
                  <a:schemeClr val="lt1"/>
                </a:highlight>
              </a:rPr>
              <a:t>include</a:t>
            </a:r>
            <a:r>
              <a:rPr lang="tr-TR" sz="1450" dirty="0">
                <a:solidFill>
                  <a:srgbClr val="373A3C"/>
                </a:solidFill>
                <a:highlight>
                  <a:schemeClr val="lt1"/>
                </a:highlight>
              </a:rPr>
              <a:t> 255.255.255.255,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designates</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172.16.255.255,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specifies</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subnets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on network 172.16.0.0; </a:t>
            </a:r>
            <a:r>
              <a:rPr lang="tr-TR" sz="1450" dirty="0" err="1">
                <a:solidFill>
                  <a:srgbClr val="373A3C"/>
                </a:solidFill>
                <a:highlight>
                  <a:schemeClr val="lt1"/>
                </a:highlight>
              </a:rPr>
              <a:t>and</a:t>
            </a:r>
            <a:r>
              <a:rPr lang="tr-TR" sz="1450" dirty="0">
                <a:solidFill>
                  <a:srgbClr val="373A3C"/>
                </a:solidFill>
                <a:highlight>
                  <a:schemeClr val="lt1"/>
                </a:highlight>
              </a:rPr>
              <a:t> 10.255.255.255,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broadcasts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subnets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on network 10.0.0.0.</a:t>
            </a:r>
            <a:endParaRPr sz="1450" dirty="0">
              <a:solidFill>
                <a:srgbClr val="373A3C"/>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f6a606c9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g7f6a606c90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268862be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7268862be2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dirty="0">
                <a:solidFill>
                  <a:srgbClr val="373A3C"/>
                </a:solidFill>
                <a:highlight>
                  <a:schemeClr val="lt1"/>
                </a:highlight>
              </a:rPr>
              <a:t>An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consists</a:t>
            </a:r>
            <a:r>
              <a:rPr lang="tr-TR" sz="1450" dirty="0">
                <a:solidFill>
                  <a:srgbClr val="373A3C"/>
                </a:solidFill>
                <a:highlight>
                  <a:schemeClr val="lt1"/>
                </a:highlight>
              </a:rPr>
              <a:t> of </a:t>
            </a:r>
            <a:r>
              <a:rPr lang="tr-TR" sz="1450" b="1" dirty="0">
                <a:solidFill>
                  <a:srgbClr val="373A3C"/>
                </a:solidFill>
                <a:highlight>
                  <a:schemeClr val="lt1"/>
                </a:highlight>
              </a:rPr>
              <a:t>32 </a:t>
            </a:r>
            <a:r>
              <a:rPr lang="tr-TR" sz="1450" b="1" dirty="0" err="1">
                <a:solidFill>
                  <a:srgbClr val="373A3C"/>
                </a:solidFill>
                <a:highlight>
                  <a:schemeClr val="lt1"/>
                </a:highlight>
              </a:rPr>
              <a:t>bits</a:t>
            </a:r>
            <a:r>
              <a:rPr lang="tr-TR" sz="1450" b="1" dirty="0">
                <a:solidFill>
                  <a:srgbClr val="373A3C"/>
                </a:solidFill>
                <a:highlight>
                  <a:schemeClr val="lt1"/>
                </a:highlight>
              </a:rPr>
              <a:t> </a:t>
            </a:r>
            <a:r>
              <a:rPr lang="tr-TR" sz="1450" dirty="0">
                <a:solidFill>
                  <a:srgbClr val="373A3C"/>
                </a:solidFill>
                <a:highlight>
                  <a:schemeClr val="lt1"/>
                </a:highlight>
              </a:rPr>
              <a:t>of </a:t>
            </a:r>
            <a:r>
              <a:rPr lang="tr-TR" sz="1450" dirty="0" err="1">
                <a:solidFill>
                  <a:srgbClr val="373A3C"/>
                </a:solidFill>
                <a:highlight>
                  <a:schemeClr val="lt1"/>
                </a:highlight>
              </a:rPr>
              <a:t>information</a:t>
            </a:r>
            <a:r>
              <a:rPr lang="tr-TR" sz="1450" dirty="0">
                <a:solidFill>
                  <a:srgbClr val="373A3C"/>
                </a:solidFill>
                <a:highlight>
                  <a:schemeClr val="lt1"/>
                </a:highlight>
              </a:rPr>
              <a:t>. </a:t>
            </a: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b="1" dirty="0" err="1">
                <a:solidFill>
                  <a:srgbClr val="373A3C"/>
                </a:solidFill>
                <a:highlight>
                  <a:schemeClr val="lt1"/>
                </a:highlight>
              </a:rPr>
              <a:t>divided</a:t>
            </a:r>
            <a:r>
              <a:rPr lang="tr-TR" sz="1450" b="1" dirty="0">
                <a:solidFill>
                  <a:srgbClr val="373A3C"/>
                </a:solidFill>
                <a:highlight>
                  <a:schemeClr val="lt1"/>
                </a:highlight>
              </a:rPr>
              <a:t> </a:t>
            </a:r>
            <a:r>
              <a:rPr lang="tr-TR" sz="1450" b="1" dirty="0" err="1">
                <a:solidFill>
                  <a:srgbClr val="373A3C"/>
                </a:solidFill>
                <a:highlight>
                  <a:schemeClr val="lt1"/>
                </a:highlight>
              </a:rPr>
              <a:t>into</a:t>
            </a:r>
            <a:r>
              <a:rPr lang="tr-TR" sz="1450" b="1" dirty="0">
                <a:solidFill>
                  <a:srgbClr val="373A3C"/>
                </a:solidFill>
                <a:highlight>
                  <a:schemeClr val="lt1"/>
                </a:highlight>
              </a:rPr>
              <a:t> </a:t>
            </a:r>
            <a:r>
              <a:rPr lang="tr-TR" sz="1450" b="1" dirty="0" err="1">
                <a:solidFill>
                  <a:srgbClr val="373A3C"/>
                </a:solidFill>
                <a:highlight>
                  <a:schemeClr val="lt1"/>
                </a:highlight>
              </a:rPr>
              <a:t>four</a:t>
            </a:r>
            <a:r>
              <a:rPr lang="tr-TR" sz="1450" b="1" dirty="0">
                <a:solidFill>
                  <a:srgbClr val="373A3C"/>
                </a:solidFill>
                <a:highlight>
                  <a:schemeClr val="lt1"/>
                </a:highlight>
              </a:rPr>
              <a:t> </a:t>
            </a:r>
            <a:r>
              <a:rPr lang="tr-TR" sz="1450" b="1" dirty="0" err="1">
                <a:solidFill>
                  <a:srgbClr val="373A3C"/>
                </a:solidFill>
                <a:highlight>
                  <a:schemeClr val="lt1"/>
                </a:highlight>
              </a:rPr>
              <a:t>sections</a:t>
            </a:r>
            <a:r>
              <a:rPr lang="tr-TR" sz="1450" dirty="0">
                <a:solidFill>
                  <a:srgbClr val="373A3C"/>
                </a:solidFill>
                <a:highlight>
                  <a:schemeClr val="lt1"/>
                </a:highlight>
              </a:rPr>
              <a:t>, </a:t>
            </a:r>
            <a:r>
              <a:rPr lang="tr-TR" sz="1450" dirty="0" err="1">
                <a:solidFill>
                  <a:srgbClr val="373A3C"/>
                </a:solidFill>
                <a:highlight>
                  <a:schemeClr val="lt1"/>
                </a:highlight>
              </a:rPr>
              <a:t>referred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as </a:t>
            </a:r>
            <a:r>
              <a:rPr lang="tr-TR" sz="1450" dirty="0" err="1">
                <a:solidFill>
                  <a:srgbClr val="373A3C"/>
                </a:solidFill>
                <a:highlight>
                  <a:schemeClr val="lt1"/>
                </a:highlight>
              </a:rPr>
              <a:t>octets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bytes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four</a:t>
            </a:r>
            <a:r>
              <a:rPr lang="tr-TR" sz="1450" dirty="0">
                <a:solidFill>
                  <a:srgbClr val="373A3C"/>
                </a:solidFill>
                <a:highlight>
                  <a:schemeClr val="lt1"/>
                </a:highlight>
              </a:rPr>
              <a:t> </a:t>
            </a:r>
            <a:r>
              <a:rPr lang="tr-TR" sz="1450" dirty="0" err="1">
                <a:solidFill>
                  <a:srgbClr val="373A3C"/>
                </a:solidFill>
                <a:highlight>
                  <a:schemeClr val="lt1"/>
                </a:highlight>
              </a:rPr>
              <a:t>octets</a:t>
            </a:r>
            <a:r>
              <a:rPr lang="tr-TR" sz="1450" dirty="0">
                <a:solidFill>
                  <a:srgbClr val="373A3C"/>
                </a:solidFill>
                <a:highlight>
                  <a:schemeClr val="lt1"/>
                </a:highlight>
              </a:rPr>
              <a:t> </a:t>
            </a:r>
            <a:r>
              <a:rPr lang="tr-TR" sz="1450" dirty="0" err="1">
                <a:solidFill>
                  <a:srgbClr val="373A3C"/>
                </a:solidFill>
                <a:highlight>
                  <a:schemeClr val="lt1"/>
                </a:highlight>
              </a:rPr>
              <a:t>sum</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32 </a:t>
            </a:r>
            <a:r>
              <a:rPr lang="tr-TR" sz="1450" dirty="0" err="1">
                <a:solidFill>
                  <a:srgbClr val="373A3C"/>
                </a:solidFill>
                <a:highlight>
                  <a:schemeClr val="lt1"/>
                </a:highlight>
              </a:rPr>
              <a:t>bits</a:t>
            </a:r>
            <a:r>
              <a:rPr lang="tr-TR" sz="1450" dirty="0">
                <a:solidFill>
                  <a:srgbClr val="373A3C"/>
                </a:solidFill>
                <a:highlight>
                  <a:schemeClr val="lt1"/>
                </a:highlight>
              </a:rPr>
              <a:t> (8 × 4 = 32). </a:t>
            </a: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You</a:t>
            </a:r>
            <a:r>
              <a:rPr lang="tr-TR" sz="1450" dirty="0">
                <a:solidFill>
                  <a:srgbClr val="373A3C"/>
                </a:solidFill>
                <a:highlight>
                  <a:schemeClr val="lt1"/>
                </a:highlight>
              </a:rPr>
              <a:t> can </a:t>
            </a:r>
            <a:r>
              <a:rPr lang="tr-TR" sz="1450" dirty="0" err="1">
                <a:solidFill>
                  <a:srgbClr val="373A3C"/>
                </a:solidFill>
                <a:highlight>
                  <a:schemeClr val="lt1"/>
                </a:highlight>
              </a:rPr>
              <a:t>depict</a:t>
            </a:r>
            <a:r>
              <a:rPr lang="tr-TR" sz="1450" dirty="0">
                <a:solidFill>
                  <a:srgbClr val="373A3C"/>
                </a:solidFill>
                <a:highlight>
                  <a:schemeClr val="lt1"/>
                </a:highlight>
              </a:rPr>
              <a:t> an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using</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of </a:t>
            </a:r>
            <a:r>
              <a:rPr lang="tr-TR" sz="1450" dirty="0" err="1">
                <a:solidFill>
                  <a:srgbClr val="373A3C"/>
                </a:solidFill>
                <a:highlight>
                  <a:schemeClr val="lt1"/>
                </a:highlight>
              </a:rPr>
              <a:t>three</a:t>
            </a:r>
            <a:r>
              <a:rPr lang="tr-TR" sz="1450" dirty="0">
                <a:solidFill>
                  <a:srgbClr val="373A3C"/>
                </a:solidFill>
                <a:highlight>
                  <a:schemeClr val="lt1"/>
                </a:highlight>
              </a:rPr>
              <a:t> </a:t>
            </a:r>
            <a:r>
              <a:rPr lang="tr-TR" sz="1450" dirty="0" err="1">
                <a:solidFill>
                  <a:srgbClr val="373A3C"/>
                </a:solidFill>
                <a:highlight>
                  <a:schemeClr val="lt1"/>
                </a:highlight>
              </a:rPr>
              <a:t>methods</a:t>
            </a:r>
            <a:r>
              <a:rPr lang="tr-TR" sz="1450" dirty="0">
                <a:solidFill>
                  <a:srgbClr val="373A3C"/>
                </a:solidFill>
                <a:highlight>
                  <a:schemeClr val="lt1"/>
                </a:highlight>
              </a:rPr>
              <a:t>:</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Dotted-decimal</a:t>
            </a:r>
            <a:r>
              <a:rPr lang="tr-TR" sz="1450" dirty="0">
                <a:solidFill>
                  <a:srgbClr val="373A3C"/>
                </a:solidFill>
                <a:highlight>
                  <a:schemeClr val="lt1"/>
                </a:highlight>
              </a:rPr>
              <a:t>, as in 172.16.30.56</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Binary</a:t>
            </a:r>
            <a:r>
              <a:rPr lang="tr-TR" sz="1450" dirty="0">
                <a:solidFill>
                  <a:srgbClr val="373A3C"/>
                </a:solidFill>
                <a:highlight>
                  <a:schemeClr val="lt1"/>
                </a:highlight>
              </a:rPr>
              <a:t>, as in 10101100.00010000.00011110.00111000</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Hexadecimal</a:t>
            </a:r>
            <a:r>
              <a:rPr lang="tr-TR" sz="1450" dirty="0">
                <a:solidFill>
                  <a:srgbClr val="373A3C"/>
                </a:solidFill>
                <a:highlight>
                  <a:schemeClr val="lt1"/>
                </a:highlight>
              </a:rPr>
              <a:t>, as in AC.10.1E.38</a:t>
            </a:r>
          </a:p>
          <a:p>
            <a:pPr marL="914400" lvl="1" indent="-320675" algn="l" rtl="0">
              <a:lnSpc>
                <a:spcPct val="100000"/>
              </a:lnSpc>
              <a:spcBef>
                <a:spcPts val="0"/>
              </a:spcBef>
              <a:spcAft>
                <a:spcPts val="0"/>
              </a:spcAft>
              <a:buClr>
                <a:srgbClr val="373A3C"/>
              </a:buClr>
              <a:buSzPts val="1450"/>
              <a:buChar char="○"/>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Each</a:t>
            </a:r>
            <a:r>
              <a:rPr lang="tr-TR" sz="1450" dirty="0">
                <a:solidFill>
                  <a:srgbClr val="373A3C"/>
                </a:solidFill>
                <a:highlight>
                  <a:schemeClr val="lt1"/>
                </a:highlight>
              </a:rPr>
              <a:t> of </a:t>
            </a: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examples</a:t>
            </a:r>
            <a:r>
              <a:rPr lang="tr-TR" sz="1450" dirty="0">
                <a:solidFill>
                  <a:srgbClr val="373A3C"/>
                </a:solidFill>
                <a:highlight>
                  <a:schemeClr val="lt1"/>
                </a:highlight>
              </a:rPr>
              <a:t> </a:t>
            </a:r>
            <a:r>
              <a:rPr lang="tr-TR" sz="1450" dirty="0" err="1">
                <a:solidFill>
                  <a:srgbClr val="373A3C"/>
                </a:solidFill>
                <a:highlight>
                  <a:schemeClr val="lt1"/>
                </a:highlight>
              </a:rPr>
              <a:t>validly</a:t>
            </a:r>
            <a:r>
              <a:rPr lang="tr-TR" sz="1450" dirty="0">
                <a:solidFill>
                  <a:srgbClr val="373A3C"/>
                </a:solidFill>
                <a:highlight>
                  <a:schemeClr val="lt1"/>
                </a:highlight>
              </a:rPr>
              <a:t> </a:t>
            </a:r>
            <a:r>
              <a:rPr lang="tr-TR" sz="1450" dirty="0" err="1">
                <a:solidFill>
                  <a:srgbClr val="373A3C"/>
                </a:solidFill>
                <a:highlight>
                  <a:schemeClr val="lt1"/>
                </a:highlight>
              </a:rPr>
              <a:t>represents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Hexadecimal</a:t>
            </a:r>
            <a:r>
              <a:rPr lang="tr-TR" sz="1450" dirty="0">
                <a:solidFill>
                  <a:srgbClr val="373A3C"/>
                </a:solidFill>
                <a:highlight>
                  <a:schemeClr val="lt1"/>
                </a:highlight>
              </a:rPr>
              <a:t> is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IPv6, </a:t>
            </a:r>
            <a:r>
              <a:rPr lang="tr-TR" sz="1450" dirty="0" err="1">
                <a:solidFill>
                  <a:srgbClr val="373A3C"/>
                </a:solidFill>
                <a:highlight>
                  <a:schemeClr val="lt1"/>
                </a:highlight>
              </a:rPr>
              <a:t>and</a:t>
            </a:r>
            <a:r>
              <a:rPr lang="tr-TR" sz="1450" dirty="0">
                <a:solidFill>
                  <a:srgbClr val="373A3C"/>
                </a:solidFill>
                <a:highlight>
                  <a:schemeClr val="lt1"/>
                </a:highlight>
              </a:rPr>
              <a:t> IP </a:t>
            </a:r>
            <a:r>
              <a:rPr lang="tr-TR" sz="1450" dirty="0" err="1">
                <a:solidFill>
                  <a:srgbClr val="373A3C"/>
                </a:solidFill>
                <a:highlight>
                  <a:schemeClr val="lt1"/>
                </a:highlight>
              </a:rPr>
              <a:t>addressing</a:t>
            </a:r>
            <a:r>
              <a:rPr lang="tr-TR" sz="1450" dirty="0">
                <a:solidFill>
                  <a:srgbClr val="373A3C"/>
                </a:solidFill>
                <a:highlight>
                  <a:schemeClr val="lt1"/>
                </a:highlight>
              </a:rPr>
              <a:t> </a:t>
            </a:r>
            <a:r>
              <a:rPr lang="tr-TR" sz="1450" dirty="0" err="1">
                <a:solidFill>
                  <a:srgbClr val="373A3C"/>
                </a:solidFill>
                <a:highlight>
                  <a:schemeClr val="lt1"/>
                </a:highlight>
              </a:rPr>
              <a:t>uses</a:t>
            </a:r>
            <a:r>
              <a:rPr lang="tr-TR" sz="1450" dirty="0">
                <a:solidFill>
                  <a:srgbClr val="373A3C"/>
                </a:solidFill>
                <a:highlight>
                  <a:schemeClr val="lt1"/>
                </a:highlight>
              </a:rPr>
              <a:t> </a:t>
            </a:r>
            <a:r>
              <a:rPr lang="tr-TR" sz="1450" dirty="0" err="1">
                <a:solidFill>
                  <a:srgbClr val="373A3C"/>
                </a:solidFill>
                <a:highlight>
                  <a:schemeClr val="lt1"/>
                </a:highlight>
              </a:rPr>
              <a:t>dotted-decimal</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binary</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32-bit IP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known</a:t>
            </a:r>
            <a:r>
              <a:rPr lang="tr-TR" sz="1450" dirty="0">
                <a:solidFill>
                  <a:srgbClr val="373A3C"/>
                </a:solidFill>
                <a:highlight>
                  <a:schemeClr val="lt1"/>
                </a:highlight>
              </a:rPr>
              <a:t> as a </a:t>
            </a:r>
            <a:r>
              <a:rPr lang="tr-TR" sz="1450" dirty="0" err="1">
                <a:solidFill>
                  <a:srgbClr val="373A3C"/>
                </a:solidFill>
                <a:highlight>
                  <a:schemeClr val="lt1"/>
                </a:highlight>
              </a:rPr>
              <a:t>structured</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hierarchical</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as </a:t>
            </a:r>
            <a:r>
              <a:rPr lang="tr-TR" sz="1450" dirty="0" err="1">
                <a:solidFill>
                  <a:srgbClr val="373A3C"/>
                </a:solidFill>
                <a:highlight>
                  <a:schemeClr val="lt1"/>
                </a:highlight>
              </a:rPr>
              <a:t>opposed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 </a:t>
            </a:r>
            <a:r>
              <a:rPr lang="tr-TR" sz="1450" dirty="0" err="1">
                <a:solidFill>
                  <a:srgbClr val="373A3C"/>
                </a:solidFill>
                <a:highlight>
                  <a:schemeClr val="lt1"/>
                </a:highlight>
              </a:rPr>
              <a:t>flat</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nonhierarchical</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Although</a:t>
            </a:r>
            <a:r>
              <a:rPr lang="tr-TR" sz="1450" dirty="0">
                <a:solidFill>
                  <a:srgbClr val="373A3C"/>
                </a:solidFill>
                <a:highlight>
                  <a:schemeClr val="lt1"/>
                </a:highlight>
              </a:rPr>
              <a:t> </a:t>
            </a:r>
            <a:r>
              <a:rPr lang="tr-TR" sz="1450" dirty="0" err="1">
                <a:solidFill>
                  <a:srgbClr val="373A3C"/>
                </a:solidFill>
                <a:highlight>
                  <a:schemeClr val="lt1"/>
                </a:highlight>
              </a:rPr>
              <a:t>either</a:t>
            </a:r>
            <a:r>
              <a:rPr lang="tr-TR" sz="1450" dirty="0">
                <a:solidFill>
                  <a:srgbClr val="373A3C"/>
                </a:solidFill>
                <a:highlight>
                  <a:schemeClr val="lt1"/>
                </a:highlight>
              </a:rPr>
              <a:t> </a:t>
            </a:r>
            <a:r>
              <a:rPr lang="tr-TR" sz="1450" dirty="0" err="1">
                <a:solidFill>
                  <a:srgbClr val="373A3C"/>
                </a:solidFill>
                <a:highlight>
                  <a:schemeClr val="lt1"/>
                </a:highlight>
              </a:rPr>
              <a:t>type</a:t>
            </a:r>
            <a:r>
              <a:rPr lang="tr-TR" sz="1450" dirty="0">
                <a:solidFill>
                  <a:srgbClr val="373A3C"/>
                </a:solidFill>
                <a:highlight>
                  <a:schemeClr val="lt1"/>
                </a:highlight>
              </a:rPr>
              <a:t> of </a:t>
            </a:r>
            <a:r>
              <a:rPr lang="tr-TR" sz="1450" dirty="0" err="1">
                <a:solidFill>
                  <a:srgbClr val="373A3C"/>
                </a:solidFill>
                <a:highlight>
                  <a:schemeClr val="lt1"/>
                </a:highlight>
              </a:rPr>
              <a:t>addressing</a:t>
            </a:r>
            <a:r>
              <a:rPr lang="tr-TR" sz="1450" dirty="0">
                <a:solidFill>
                  <a:srgbClr val="373A3C"/>
                </a:solidFill>
                <a:highlight>
                  <a:schemeClr val="lt1"/>
                </a:highlight>
              </a:rPr>
              <a:t> </a:t>
            </a:r>
            <a:r>
              <a:rPr lang="tr-TR" sz="1450" dirty="0" err="1">
                <a:solidFill>
                  <a:srgbClr val="373A3C"/>
                </a:solidFill>
                <a:highlight>
                  <a:schemeClr val="lt1"/>
                </a:highlight>
              </a:rPr>
              <a:t>scheme</a:t>
            </a:r>
            <a:r>
              <a:rPr lang="tr-TR" sz="1450" dirty="0">
                <a:solidFill>
                  <a:srgbClr val="373A3C"/>
                </a:solidFill>
                <a:highlight>
                  <a:schemeClr val="lt1"/>
                </a:highlight>
              </a:rPr>
              <a:t> can be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hierarchical</a:t>
            </a:r>
            <a:r>
              <a:rPr lang="tr-TR" sz="1450" dirty="0">
                <a:solidFill>
                  <a:srgbClr val="373A3C"/>
                </a:solidFill>
                <a:highlight>
                  <a:schemeClr val="lt1"/>
                </a:highlight>
              </a:rPr>
              <a:t> </a:t>
            </a:r>
            <a:r>
              <a:rPr lang="tr-TR" sz="1450" dirty="0" err="1">
                <a:solidFill>
                  <a:srgbClr val="373A3C"/>
                </a:solidFill>
                <a:highlight>
                  <a:schemeClr val="lt1"/>
                </a:highlight>
              </a:rPr>
              <a:t>addressing</a:t>
            </a:r>
            <a:r>
              <a:rPr lang="tr-TR" sz="1450" dirty="0">
                <a:solidFill>
                  <a:srgbClr val="373A3C"/>
                </a:solidFill>
                <a:highlight>
                  <a:schemeClr val="lt1"/>
                </a:highlight>
              </a:rPr>
              <a:t> has </a:t>
            </a:r>
            <a:r>
              <a:rPr lang="tr-TR" sz="1450" dirty="0" err="1">
                <a:solidFill>
                  <a:srgbClr val="373A3C"/>
                </a:solidFill>
                <a:highlight>
                  <a:schemeClr val="lt1"/>
                </a:highlight>
              </a:rPr>
              <a:t>been</a:t>
            </a:r>
            <a:r>
              <a:rPr lang="tr-TR" sz="1450" dirty="0">
                <a:solidFill>
                  <a:srgbClr val="373A3C"/>
                </a:solidFill>
                <a:highlight>
                  <a:schemeClr val="lt1"/>
                </a:highlight>
              </a:rPr>
              <a:t> </a:t>
            </a:r>
            <a:r>
              <a:rPr lang="tr-TR" sz="1450" dirty="0" err="1">
                <a:solidFill>
                  <a:srgbClr val="373A3C"/>
                </a:solidFill>
                <a:highlight>
                  <a:schemeClr val="lt1"/>
                </a:highlight>
              </a:rPr>
              <a:t>chosen</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 </a:t>
            </a:r>
            <a:r>
              <a:rPr lang="tr-TR" sz="1450" dirty="0" err="1">
                <a:solidFill>
                  <a:srgbClr val="373A3C"/>
                </a:solidFill>
                <a:highlight>
                  <a:schemeClr val="lt1"/>
                </a:highlight>
              </a:rPr>
              <a:t>very</a:t>
            </a:r>
            <a:r>
              <a:rPr lang="tr-TR" sz="1450" dirty="0">
                <a:solidFill>
                  <a:srgbClr val="373A3C"/>
                </a:solidFill>
                <a:highlight>
                  <a:schemeClr val="lt1"/>
                </a:highlight>
              </a:rPr>
              <a:t> </a:t>
            </a:r>
            <a:r>
              <a:rPr lang="tr-TR" sz="1450" dirty="0" err="1">
                <a:solidFill>
                  <a:srgbClr val="373A3C"/>
                </a:solidFill>
                <a:highlight>
                  <a:schemeClr val="lt1"/>
                </a:highlight>
              </a:rPr>
              <a:t>important</a:t>
            </a:r>
            <a:r>
              <a:rPr lang="tr-TR" sz="1450" dirty="0">
                <a:solidFill>
                  <a:srgbClr val="373A3C"/>
                </a:solidFill>
                <a:highlight>
                  <a:schemeClr val="lt1"/>
                </a:highlight>
              </a:rPr>
              <a:t> </a:t>
            </a:r>
            <a:r>
              <a:rPr lang="tr-TR" sz="1450" dirty="0" err="1">
                <a:solidFill>
                  <a:srgbClr val="373A3C"/>
                </a:solidFill>
                <a:highlight>
                  <a:schemeClr val="lt1"/>
                </a:highlight>
              </a:rPr>
              <a:t>reason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major</a:t>
            </a:r>
            <a:r>
              <a:rPr lang="tr-TR" sz="1450" dirty="0">
                <a:solidFill>
                  <a:srgbClr val="373A3C"/>
                </a:solidFill>
                <a:highlight>
                  <a:schemeClr val="lt1"/>
                </a:highlight>
              </a:rPr>
              <a:t> </a:t>
            </a:r>
            <a:r>
              <a:rPr lang="tr-TR" sz="1450" dirty="0" err="1">
                <a:solidFill>
                  <a:srgbClr val="373A3C"/>
                </a:solidFill>
                <a:highlight>
                  <a:schemeClr val="lt1"/>
                </a:highlight>
              </a:rPr>
              <a:t>advantage</a:t>
            </a:r>
            <a:r>
              <a:rPr lang="tr-TR" sz="1450" dirty="0">
                <a:solidFill>
                  <a:srgbClr val="373A3C"/>
                </a:solidFill>
                <a:highlight>
                  <a:schemeClr val="lt1"/>
                </a:highlight>
              </a:rPr>
              <a:t> of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scheme</a:t>
            </a:r>
            <a:r>
              <a:rPr lang="tr-TR" sz="1450" dirty="0">
                <a:solidFill>
                  <a:srgbClr val="373A3C"/>
                </a:solidFill>
                <a:highlight>
                  <a:schemeClr val="lt1"/>
                </a:highlight>
              </a:rPr>
              <a:t> is </a:t>
            </a:r>
            <a:r>
              <a:rPr lang="tr-TR" sz="1450" dirty="0" err="1">
                <a:solidFill>
                  <a:srgbClr val="373A3C"/>
                </a:solidFill>
                <a:highlight>
                  <a:schemeClr val="lt1"/>
                </a:highlight>
              </a:rPr>
              <a:t>that</a:t>
            </a:r>
            <a:r>
              <a:rPr lang="tr-TR" sz="1450" dirty="0">
                <a:solidFill>
                  <a:srgbClr val="373A3C"/>
                </a:solidFill>
                <a:highlight>
                  <a:schemeClr val="lt1"/>
                </a:highlight>
              </a:rPr>
              <a:t> it can </a:t>
            </a:r>
            <a:r>
              <a:rPr lang="tr-TR" sz="1450" dirty="0" err="1">
                <a:solidFill>
                  <a:srgbClr val="373A3C"/>
                </a:solidFill>
                <a:highlight>
                  <a:schemeClr val="lt1"/>
                </a:highlight>
              </a:rPr>
              <a:t>handle</a:t>
            </a:r>
            <a:r>
              <a:rPr lang="tr-TR" sz="1450" dirty="0">
                <a:solidFill>
                  <a:srgbClr val="373A3C"/>
                </a:solidFill>
                <a:highlight>
                  <a:schemeClr val="lt1"/>
                </a:highlight>
              </a:rPr>
              <a:t> a </a:t>
            </a:r>
            <a:r>
              <a:rPr lang="tr-TR" sz="1450" dirty="0" err="1">
                <a:solidFill>
                  <a:srgbClr val="373A3C"/>
                </a:solidFill>
                <a:highlight>
                  <a:schemeClr val="lt1"/>
                </a:highlight>
              </a:rPr>
              <a:t>large</a:t>
            </a:r>
            <a:r>
              <a:rPr lang="tr-TR" sz="1450" dirty="0">
                <a:solidFill>
                  <a:srgbClr val="373A3C"/>
                </a:solidFill>
                <a:highlight>
                  <a:schemeClr val="lt1"/>
                </a:highlight>
              </a:rPr>
              <a:t> </a:t>
            </a:r>
            <a:r>
              <a:rPr lang="tr-TR" sz="1450" dirty="0" err="1">
                <a:solidFill>
                  <a:srgbClr val="373A3C"/>
                </a:solidFill>
                <a:highlight>
                  <a:schemeClr val="lt1"/>
                </a:highlight>
              </a:rPr>
              <a:t>number</a:t>
            </a:r>
            <a:r>
              <a:rPr lang="tr-TR" sz="1450" dirty="0">
                <a:solidFill>
                  <a:srgbClr val="373A3C"/>
                </a:solidFill>
                <a:highlight>
                  <a:schemeClr val="lt1"/>
                </a:highlight>
              </a:rPr>
              <a:t> of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namely</a:t>
            </a:r>
            <a:r>
              <a:rPr lang="tr-TR" sz="1450" dirty="0">
                <a:solidFill>
                  <a:srgbClr val="373A3C"/>
                </a:solidFill>
                <a:highlight>
                  <a:schemeClr val="lt1"/>
                </a:highlight>
              </a:rPr>
              <a:t>, 4.3 </a:t>
            </a:r>
            <a:r>
              <a:rPr lang="tr-TR" sz="1450" dirty="0" err="1">
                <a:solidFill>
                  <a:srgbClr val="373A3C"/>
                </a:solidFill>
                <a:highlight>
                  <a:schemeClr val="lt1"/>
                </a:highlight>
              </a:rPr>
              <a:t>billion</a:t>
            </a:r>
            <a:r>
              <a:rPr lang="tr-TR" sz="1450" dirty="0">
                <a:solidFill>
                  <a:srgbClr val="373A3C"/>
                </a:solidFill>
                <a:highlight>
                  <a:schemeClr val="lt1"/>
                </a:highlight>
              </a:rPr>
              <a:t> (a 32-bit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space</a:t>
            </a:r>
            <a:r>
              <a:rPr lang="tr-TR" sz="1450" dirty="0">
                <a:solidFill>
                  <a:srgbClr val="373A3C"/>
                </a:solidFill>
                <a:highlight>
                  <a:schemeClr val="lt1"/>
                </a:highlight>
              </a:rPr>
              <a:t> </a:t>
            </a:r>
            <a:r>
              <a:rPr lang="tr-TR" sz="1450" dirty="0" err="1">
                <a:solidFill>
                  <a:srgbClr val="373A3C"/>
                </a:solidFill>
                <a:highlight>
                  <a:schemeClr val="lt1"/>
                </a:highlight>
              </a:rPr>
              <a:t>gives</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2^32 , </a:t>
            </a:r>
            <a:r>
              <a:rPr lang="tr-TR" sz="1450" dirty="0" err="1">
                <a:solidFill>
                  <a:srgbClr val="373A3C"/>
                </a:solidFill>
                <a:highlight>
                  <a:schemeClr val="lt1"/>
                </a:highlight>
              </a:rPr>
              <a:t>or</a:t>
            </a:r>
            <a:r>
              <a:rPr lang="tr-TR" sz="1450" dirty="0">
                <a:solidFill>
                  <a:srgbClr val="373A3C"/>
                </a:solidFill>
                <a:highlight>
                  <a:schemeClr val="lt1"/>
                </a:highlight>
              </a:rPr>
              <a:t> 4,294,967,296).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disadvantage</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flat-addressing</a:t>
            </a:r>
            <a:r>
              <a:rPr lang="tr-TR" sz="1450" dirty="0">
                <a:solidFill>
                  <a:srgbClr val="373A3C"/>
                </a:solidFill>
                <a:highlight>
                  <a:schemeClr val="lt1"/>
                </a:highlight>
              </a:rPr>
              <a:t> </a:t>
            </a:r>
            <a:r>
              <a:rPr lang="tr-TR" sz="1450" dirty="0" err="1">
                <a:solidFill>
                  <a:srgbClr val="373A3C"/>
                </a:solidFill>
                <a:highlight>
                  <a:schemeClr val="lt1"/>
                </a:highlight>
              </a:rPr>
              <a:t>scheme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reason</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not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IP </a:t>
            </a:r>
            <a:r>
              <a:rPr lang="tr-TR" sz="1450" dirty="0" err="1">
                <a:solidFill>
                  <a:srgbClr val="373A3C"/>
                </a:solidFill>
                <a:highlight>
                  <a:schemeClr val="lt1"/>
                </a:highlight>
              </a:rPr>
              <a:t>addressing</a:t>
            </a:r>
            <a:r>
              <a:rPr lang="tr-TR" sz="1450" dirty="0">
                <a:solidFill>
                  <a:srgbClr val="373A3C"/>
                </a:solidFill>
                <a:highlight>
                  <a:schemeClr val="lt1"/>
                </a:highlight>
              </a:rPr>
              <a:t> </a:t>
            </a:r>
            <a:r>
              <a:rPr lang="tr-TR" sz="1450" dirty="0" err="1">
                <a:solidFill>
                  <a:srgbClr val="373A3C"/>
                </a:solidFill>
                <a:highlight>
                  <a:schemeClr val="lt1"/>
                </a:highlight>
              </a:rPr>
              <a:t>relates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routing. </a:t>
            </a:r>
            <a:r>
              <a:rPr lang="tr-TR" sz="1450" dirty="0" err="1">
                <a:solidFill>
                  <a:srgbClr val="373A3C"/>
                </a:solidFill>
                <a:highlight>
                  <a:schemeClr val="lt1"/>
                </a:highlight>
              </a:rPr>
              <a:t>If</a:t>
            </a:r>
            <a:r>
              <a:rPr lang="tr-TR" sz="1450" dirty="0">
                <a:solidFill>
                  <a:srgbClr val="373A3C"/>
                </a:solidFill>
                <a:highlight>
                  <a:schemeClr val="lt1"/>
                </a:highlight>
              </a:rPr>
              <a:t> </a:t>
            </a:r>
            <a:r>
              <a:rPr lang="tr-TR" sz="1450" dirty="0" err="1">
                <a:solidFill>
                  <a:srgbClr val="373A3C"/>
                </a:solidFill>
                <a:highlight>
                  <a:schemeClr val="lt1"/>
                </a:highlight>
              </a:rPr>
              <a:t>every</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were</a:t>
            </a:r>
            <a:r>
              <a:rPr lang="tr-TR" sz="1450" dirty="0">
                <a:solidFill>
                  <a:srgbClr val="373A3C"/>
                </a:solidFill>
                <a:highlight>
                  <a:schemeClr val="lt1"/>
                </a:highlight>
              </a:rPr>
              <a:t> </a:t>
            </a:r>
            <a:r>
              <a:rPr lang="tr-TR" sz="1450" dirty="0" err="1">
                <a:solidFill>
                  <a:srgbClr val="373A3C"/>
                </a:solidFill>
                <a:highlight>
                  <a:schemeClr val="lt1"/>
                </a:highlight>
              </a:rPr>
              <a:t>unique</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routers</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would</a:t>
            </a:r>
            <a:r>
              <a:rPr lang="tr-TR" sz="1450" dirty="0">
                <a:solidFill>
                  <a:srgbClr val="373A3C"/>
                </a:solidFill>
                <a:highlight>
                  <a:schemeClr val="lt1"/>
                </a:highlight>
              </a:rPr>
              <a:t> </a:t>
            </a:r>
            <a:r>
              <a:rPr lang="tr-TR" sz="1450" dirty="0" err="1">
                <a:solidFill>
                  <a:srgbClr val="373A3C"/>
                </a:solidFill>
                <a:highlight>
                  <a:schemeClr val="lt1"/>
                </a:highlight>
              </a:rPr>
              <a:t>need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store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of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every</a:t>
            </a:r>
            <a:r>
              <a:rPr lang="tr-TR" sz="1450" dirty="0">
                <a:solidFill>
                  <a:srgbClr val="373A3C"/>
                </a:solidFill>
                <a:highlight>
                  <a:schemeClr val="lt1"/>
                </a:highlight>
              </a:rPr>
              <a:t> </a:t>
            </a:r>
            <a:r>
              <a:rPr lang="tr-TR" sz="1450" dirty="0" err="1">
                <a:solidFill>
                  <a:srgbClr val="373A3C"/>
                </a:solidFill>
                <a:highlight>
                  <a:schemeClr val="lt1"/>
                </a:highlight>
              </a:rPr>
              <a:t>machine</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would</a:t>
            </a:r>
            <a:r>
              <a:rPr lang="tr-TR" sz="1450" dirty="0">
                <a:solidFill>
                  <a:srgbClr val="373A3C"/>
                </a:solidFill>
                <a:highlight>
                  <a:schemeClr val="lt1"/>
                </a:highlight>
              </a:rPr>
              <a:t> </a:t>
            </a:r>
            <a:r>
              <a:rPr lang="tr-TR" sz="1450" dirty="0" err="1">
                <a:solidFill>
                  <a:srgbClr val="373A3C"/>
                </a:solidFill>
                <a:highlight>
                  <a:schemeClr val="lt1"/>
                </a:highlight>
              </a:rPr>
              <a:t>make</a:t>
            </a:r>
            <a:r>
              <a:rPr lang="tr-TR" sz="1450" dirty="0">
                <a:solidFill>
                  <a:srgbClr val="373A3C"/>
                </a:solidFill>
                <a:highlight>
                  <a:schemeClr val="lt1"/>
                </a:highlight>
              </a:rPr>
              <a:t> </a:t>
            </a:r>
            <a:r>
              <a:rPr lang="tr-TR" sz="1450" dirty="0" err="1">
                <a:solidFill>
                  <a:srgbClr val="373A3C"/>
                </a:solidFill>
                <a:highlight>
                  <a:schemeClr val="lt1"/>
                </a:highlight>
              </a:rPr>
              <a:t>efficient</a:t>
            </a:r>
            <a:r>
              <a:rPr lang="tr-TR" sz="1450" dirty="0">
                <a:solidFill>
                  <a:srgbClr val="373A3C"/>
                </a:solidFill>
                <a:highlight>
                  <a:schemeClr val="lt1"/>
                </a:highlight>
              </a:rPr>
              <a:t> routing </a:t>
            </a:r>
            <a:r>
              <a:rPr lang="tr-TR" sz="1450" dirty="0" err="1">
                <a:solidFill>
                  <a:srgbClr val="373A3C"/>
                </a:solidFill>
                <a:highlight>
                  <a:schemeClr val="lt1"/>
                </a:highlight>
              </a:rPr>
              <a:t>impossible</a:t>
            </a:r>
            <a:r>
              <a:rPr lang="tr-TR" sz="1450" dirty="0">
                <a:solidFill>
                  <a:srgbClr val="373A3C"/>
                </a:solidFill>
                <a:highlight>
                  <a:schemeClr val="lt1"/>
                </a:highlight>
              </a:rPr>
              <a:t>, </a:t>
            </a:r>
            <a:r>
              <a:rPr lang="tr-TR" sz="1450" dirty="0" err="1">
                <a:solidFill>
                  <a:srgbClr val="373A3C"/>
                </a:solidFill>
                <a:highlight>
                  <a:schemeClr val="lt1"/>
                </a:highlight>
              </a:rPr>
              <a:t>even</a:t>
            </a:r>
            <a:r>
              <a:rPr lang="tr-TR" sz="1450" dirty="0">
                <a:solidFill>
                  <a:srgbClr val="373A3C"/>
                </a:solidFill>
                <a:highlight>
                  <a:schemeClr val="lt1"/>
                </a:highlight>
              </a:rPr>
              <a:t> </a:t>
            </a:r>
            <a:r>
              <a:rPr lang="tr-TR" sz="1450" dirty="0" err="1">
                <a:solidFill>
                  <a:srgbClr val="373A3C"/>
                </a:solidFill>
                <a:highlight>
                  <a:schemeClr val="lt1"/>
                </a:highlight>
              </a:rPr>
              <a:t>if</a:t>
            </a:r>
            <a:r>
              <a:rPr lang="tr-TR" sz="1450" dirty="0">
                <a:solidFill>
                  <a:srgbClr val="373A3C"/>
                </a:solidFill>
                <a:highlight>
                  <a:schemeClr val="lt1"/>
                </a:highlight>
              </a:rPr>
              <a:t> </a:t>
            </a:r>
            <a:r>
              <a:rPr lang="tr-TR" sz="1450" dirty="0" err="1">
                <a:solidFill>
                  <a:srgbClr val="373A3C"/>
                </a:solidFill>
                <a:highlight>
                  <a:schemeClr val="lt1"/>
                </a:highlight>
              </a:rPr>
              <a:t>only</a:t>
            </a:r>
            <a:r>
              <a:rPr lang="tr-TR" sz="1450" dirty="0">
                <a:solidFill>
                  <a:srgbClr val="373A3C"/>
                </a:solidFill>
                <a:highlight>
                  <a:schemeClr val="lt1"/>
                </a:highlight>
              </a:rPr>
              <a:t> a </a:t>
            </a:r>
            <a:r>
              <a:rPr lang="tr-TR" sz="1450" dirty="0" err="1">
                <a:solidFill>
                  <a:srgbClr val="373A3C"/>
                </a:solidFill>
                <a:highlight>
                  <a:schemeClr val="lt1"/>
                </a:highlight>
              </a:rPr>
              <a:t>fraction</a:t>
            </a:r>
            <a:r>
              <a:rPr lang="tr-TR" sz="1450" dirty="0">
                <a:solidFill>
                  <a:srgbClr val="373A3C"/>
                </a:solidFill>
                <a:highlight>
                  <a:schemeClr val="lt1"/>
                </a:highlight>
              </a:rPr>
              <a:t> of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possible</a:t>
            </a:r>
            <a:r>
              <a:rPr lang="tr-TR" sz="1450" dirty="0">
                <a:solidFill>
                  <a:srgbClr val="373A3C"/>
                </a:solidFill>
                <a:highlight>
                  <a:schemeClr val="lt1"/>
                </a:highlight>
              </a:rPr>
              <a: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were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a:t>
            </a:r>
            <a:endParaRPr sz="1450" dirty="0">
              <a:solidFill>
                <a:srgbClr val="373A3C"/>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268862be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g7268862be2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Ağ numarası olarak da adlandırılan ağ adresi, her ağı benzersiz şekilde tanımlar.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Aynı ağdaki her makine, bu </a:t>
            </a:r>
            <a:r>
              <a:rPr lang="tr-TR" sz="1450" b="1" dirty="0">
                <a:solidFill>
                  <a:srgbClr val="373A3C"/>
                </a:solidFill>
                <a:highlight>
                  <a:schemeClr val="lt1"/>
                </a:highlight>
              </a:rPr>
              <a:t>ağ adresini IP adresinin bir parçası olarak paylaşır</a:t>
            </a:r>
            <a:r>
              <a:rPr lang="tr-TR" sz="1450" dirty="0">
                <a:solidFill>
                  <a:srgbClr val="373A3C"/>
                </a:solidFill>
                <a:highlight>
                  <a:schemeClr val="lt1"/>
                </a:highlight>
              </a:rPr>
              <a:t>.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Örneğin 172.16.30.56 IP adresinde, 172.16 ağ adresidir.</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Ana bilgisayar adresi, bir ağdaki her makineye atanır ve bunları benzersiz şekilde tanımlar.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Adresin bu kısmı benzersiz olmalıdır çünkü bir grup olan ağın aksine belirli bir makineyi (bir bireyi) tanımlar.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Dolayısıyla örnek IP adresi 172.16.30.56'da 30.56 ana bilgisayar adresidir.</a:t>
            </a:r>
          </a:p>
          <a:p>
            <a:pPr marL="136525" lvl="0" indent="0" algn="l" rtl="0">
              <a:lnSpc>
                <a:spcPct val="100000"/>
              </a:lnSpc>
              <a:spcBef>
                <a:spcPts val="0"/>
              </a:spcBef>
              <a:spcAft>
                <a:spcPts val="0"/>
              </a:spcAft>
              <a:buClr>
                <a:srgbClr val="373A3C"/>
              </a:buClr>
              <a:buSzPts val="1450"/>
              <a:buNone/>
            </a:pPr>
            <a:endParaRPr lang="tr-T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a:t>
            </a:r>
            <a:r>
              <a:rPr lang="tr-TR" sz="1450" dirty="0" err="1">
                <a:solidFill>
                  <a:srgbClr val="373A3C"/>
                </a:solidFill>
                <a:highlight>
                  <a:schemeClr val="lt1"/>
                </a:highlight>
              </a:rPr>
              <a:t>also</a:t>
            </a:r>
            <a:r>
              <a:rPr lang="tr-TR" sz="1450" dirty="0">
                <a:solidFill>
                  <a:srgbClr val="373A3C"/>
                </a:solidFill>
                <a:highlight>
                  <a:schemeClr val="lt1"/>
                </a:highlight>
              </a:rPr>
              <a:t> </a:t>
            </a:r>
            <a:r>
              <a:rPr lang="tr-TR" sz="1450" dirty="0" err="1">
                <a:solidFill>
                  <a:srgbClr val="373A3C"/>
                </a:solidFill>
                <a:highlight>
                  <a:schemeClr val="lt1"/>
                </a:highlight>
              </a:rPr>
              <a:t>called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number</a:t>
            </a:r>
            <a:r>
              <a:rPr lang="tr-TR" sz="1450" dirty="0">
                <a:solidFill>
                  <a:srgbClr val="373A3C"/>
                </a:solidFill>
                <a:highlight>
                  <a:schemeClr val="lt1"/>
                </a:highlight>
              </a:rPr>
              <a:t>—</a:t>
            </a:r>
            <a:r>
              <a:rPr lang="tr-TR" sz="1450" dirty="0" err="1">
                <a:solidFill>
                  <a:srgbClr val="373A3C"/>
                </a:solidFill>
                <a:highlight>
                  <a:schemeClr val="lt1"/>
                </a:highlight>
              </a:rPr>
              <a:t>uniquely</a:t>
            </a:r>
            <a:r>
              <a:rPr lang="tr-TR" sz="1450" dirty="0">
                <a:solidFill>
                  <a:srgbClr val="373A3C"/>
                </a:solidFill>
                <a:highlight>
                  <a:schemeClr val="lt1"/>
                </a:highlight>
              </a:rPr>
              <a:t> </a:t>
            </a:r>
            <a:r>
              <a:rPr lang="tr-TR" sz="1450" dirty="0" err="1">
                <a:solidFill>
                  <a:srgbClr val="373A3C"/>
                </a:solidFill>
                <a:highlight>
                  <a:schemeClr val="lt1"/>
                </a:highlight>
              </a:rPr>
              <a:t>identifies</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network. </a:t>
            </a:r>
            <a:r>
              <a:rPr lang="tr-TR" sz="1450" dirty="0" err="1">
                <a:solidFill>
                  <a:srgbClr val="373A3C"/>
                </a:solidFill>
                <a:highlight>
                  <a:schemeClr val="lt1"/>
                </a:highlight>
              </a:rPr>
              <a:t>Every</a:t>
            </a:r>
            <a:r>
              <a:rPr lang="tr-TR" sz="1450" dirty="0">
                <a:solidFill>
                  <a:srgbClr val="373A3C"/>
                </a:solidFill>
                <a:highlight>
                  <a:schemeClr val="lt1"/>
                </a:highlight>
              </a:rPr>
              <a:t> </a:t>
            </a:r>
            <a:r>
              <a:rPr lang="tr-TR" sz="1450" dirty="0" err="1">
                <a:solidFill>
                  <a:srgbClr val="373A3C"/>
                </a:solidFill>
                <a:highlight>
                  <a:schemeClr val="lt1"/>
                </a:highlight>
              </a:rPr>
              <a:t>machine</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network </a:t>
            </a:r>
            <a:r>
              <a:rPr lang="tr-TR" sz="1450" dirty="0" err="1">
                <a:solidFill>
                  <a:srgbClr val="373A3C"/>
                </a:solidFill>
                <a:highlight>
                  <a:schemeClr val="lt1"/>
                </a:highlight>
              </a:rPr>
              <a:t>shares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as </a:t>
            </a:r>
            <a:r>
              <a:rPr lang="tr-TR" sz="1450" dirty="0" err="1">
                <a:solidFill>
                  <a:srgbClr val="373A3C"/>
                </a:solidFill>
                <a:highlight>
                  <a:schemeClr val="lt1"/>
                </a:highlight>
              </a:rPr>
              <a:t>part</a:t>
            </a:r>
            <a:r>
              <a:rPr lang="tr-TR" sz="1450" dirty="0">
                <a:solidFill>
                  <a:srgbClr val="373A3C"/>
                </a:solidFill>
                <a:highlight>
                  <a:schemeClr val="lt1"/>
                </a:highlight>
              </a:rPr>
              <a:t> of </a:t>
            </a:r>
            <a:r>
              <a:rPr lang="tr-TR" sz="1450" dirty="0" err="1">
                <a:solidFill>
                  <a:srgbClr val="373A3C"/>
                </a:solidFill>
                <a:highlight>
                  <a:schemeClr val="lt1"/>
                </a:highlight>
              </a:rPr>
              <a:t>its</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172.16.30.56,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172.16 is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host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assigned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uniquely</a:t>
            </a:r>
            <a:r>
              <a:rPr lang="tr-TR" sz="1450" dirty="0">
                <a:solidFill>
                  <a:srgbClr val="373A3C"/>
                </a:solidFill>
                <a:highlight>
                  <a:schemeClr val="lt1"/>
                </a:highlight>
              </a:rPr>
              <a:t> </a:t>
            </a:r>
            <a:r>
              <a:rPr lang="tr-TR" sz="1450" dirty="0" err="1">
                <a:solidFill>
                  <a:srgbClr val="373A3C"/>
                </a:solidFill>
                <a:highlight>
                  <a:schemeClr val="lt1"/>
                </a:highlight>
              </a:rPr>
              <a:t>identifies</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machine</a:t>
            </a:r>
            <a:r>
              <a:rPr lang="tr-TR" sz="1450" dirty="0">
                <a:solidFill>
                  <a:srgbClr val="373A3C"/>
                </a:solidFill>
                <a:highlight>
                  <a:schemeClr val="lt1"/>
                </a:highlight>
              </a:rPr>
              <a:t> on a network.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part</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must</a:t>
            </a:r>
            <a:r>
              <a:rPr lang="tr-TR" sz="1450" dirty="0">
                <a:solidFill>
                  <a:srgbClr val="373A3C"/>
                </a:solidFill>
                <a:highlight>
                  <a:schemeClr val="lt1"/>
                </a:highlight>
              </a:rPr>
              <a:t> be </a:t>
            </a:r>
            <a:r>
              <a:rPr lang="tr-TR" sz="1450" dirty="0" err="1">
                <a:solidFill>
                  <a:srgbClr val="373A3C"/>
                </a:solidFill>
                <a:highlight>
                  <a:schemeClr val="lt1"/>
                </a:highlight>
              </a:rPr>
              <a:t>unique</a:t>
            </a:r>
            <a:r>
              <a:rPr lang="tr-TR" sz="1450" dirty="0">
                <a:solidFill>
                  <a:srgbClr val="373A3C"/>
                </a:solidFill>
                <a:highlight>
                  <a:schemeClr val="lt1"/>
                </a:highlight>
              </a:rPr>
              <a:t> </a:t>
            </a:r>
            <a:r>
              <a:rPr lang="tr-TR" sz="1450" dirty="0" err="1">
                <a:solidFill>
                  <a:srgbClr val="373A3C"/>
                </a:solidFill>
                <a:highlight>
                  <a:schemeClr val="lt1"/>
                </a:highlight>
              </a:rPr>
              <a:t>because</a:t>
            </a:r>
            <a:r>
              <a:rPr lang="tr-TR" sz="1450" dirty="0">
                <a:solidFill>
                  <a:srgbClr val="373A3C"/>
                </a:solidFill>
                <a:highlight>
                  <a:schemeClr val="lt1"/>
                </a:highlight>
              </a:rPr>
              <a:t> it </a:t>
            </a:r>
            <a:r>
              <a:rPr lang="tr-TR" sz="1450" dirty="0" err="1">
                <a:solidFill>
                  <a:srgbClr val="373A3C"/>
                </a:solidFill>
                <a:highlight>
                  <a:schemeClr val="lt1"/>
                </a:highlight>
              </a:rPr>
              <a:t>identifies</a:t>
            </a:r>
            <a:r>
              <a:rPr lang="tr-TR" sz="1450" dirty="0">
                <a:solidFill>
                  <a:srgbClr val="373A3C"/>
                </a:solidFill>
                <a:highlight>
                  <a:schemeClr val="lt1"/>
                </a:highlight>
              </a:rPr>
              <a:t> a </a:t>
            </a:r>
            <a:r>
              <a:rPr lang="tr-TR" sz="1450" dirty="0" err="1">
                <a:solidFill>
                  <a:srgbClr val="373A3C"/>
                </a:solidFill>
                <a:highlight>
                  <a:schemeClr val="lt1"/>
                </a:highlight>
              </a:rPr>
              <a:t>particular</a:t>
            </a:r>
            <a:r>
              <a:rPr lang="tr-TR" sz="1450" dirty="0">
                <a:solidFill>
                  <a:srgbClr val="373A3C"/>
                </a:solidFill>
                <a:highlight>
                  <a:schemeClr val="lt1"/>
                </a:highlight>
              </a:rPr>
              <a:t> </a:t>
            </a:r>
            <a:r>
              <a:rPr lang="tr-TR" sz="1450" dirty="0" err="1">
                <a:solidFill>
                  <a:srgbClr val="373A3C"/>
                </a:solidFill>
                <a:highlight>
                  <a:schemeClr val="lt1"/>
                </a:highlight>
              </a:rPr>
              <a:t>machine</a:t>
            </a:r>
            <a:r>
              <a:rPr lang="tr-TR" sz="1450" dirty="0">
                <a:solidFill>
                  <a:srgbClr val="373A3C"/>
                </a:solidFill>
                <a:highlight>
                  <a:schemeClr val="lt1"/>
                </a:highlight>
              </a:rPr>
              <a:t>—an </a:t>
            </a:r>
            <a:r>
              <a:rPr lang="tr-TR" sz="1450" dirty="0" err="1">
                <a:solidFill>
                  <a:srgbClr val="373A3C"/>
                </a:solidFill>
                <a:highlight>
                  <a:schemeClr val="lt1"/>
                </a:highlight>
              </a:rPr>
              <a:t>individual</a:t>
            </a:r>
            <a:r>
              <a:rPr lang="tr-TR" sz="1450" dirty="0">
                <a:solidFill>
                  <a:srgbClr val="373A3C"/>
                </a:solidFill>
                <a:highlight>
                  <a:schemeClr val="lt1"/>
                </a:highlight>
              </a:rPr>
              <a:t>—as </a:t>
            </a:r>
            <a:r>
              <a:rPr lang="tr-TR" sz="1450" dirty="0" err="1">
                <a:solidFill>
                  <a:srgbClr val="373A3C"/>
                </a:solidFill>
                <a:highlight>
                  <a:schemeClr val="lt1"/>
                </a:highlight>
              </a:rPr>
              <a:t>opposed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 network, </a:t>
            </a:r>
            <a:r>
              <a:rPr lang="tr-TR" sz="1450" dirty="0" err="1">
                <a:solidFill>
                  <a:srgbClr val="373A3C"/>
                </a:solidFill>
                <a:highlight>
                  <a:schemeClr val="lt1"/>
                </a:highlight>
              </a:rPr>
              <a:t>which</a:t>
            </a:r>
            <a:r>
              <a:rPr lang="tr-TR" sz="1450" dirty="0">
                <a:solidFill>
                  <a:srgbClr val="373A3C"/>
                </a:solidFill>
                <a:highlight>
                  <a:schemeClr val="lt1"/>
                </a:highlight>
              </a:rPr>
              <a:t> is a </a:t>
            </a:r>
            <a:r>
              <a:rPr lang="tr-TR" sz="1450" dirty="0" err="1">
                <a:solidFill>
                  <a:srgbClr val="373A3C"/>
                </a:solidFill>
                <a:highlight>
                  <a:schemeClr val="lt1"/>
                </a:highlight>
              </a:rPr>
              <a:t>group</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sample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172.16.30.56, </a:t>
            </a:r>
            <a:r>
              <a:rPr lang="tr-TR" sz="1450" dirty="0" err="1">
                <a:solidFill>
                  <a:srgbClr val="373A3C"/>
                </a:solidFill>
                <a:highlight>
                  <a:schemeClr val="lt1"/>
                </a:highlight>
              </a:rPr>
              <a:t>the</a:t>
            </a:r>
            <a:r>
              <a:rPr lang="tr-TR" sz="1450" dirty="0">
                <a:solidFill>
                  <a:srgbClr val="373A3C"/>
                </a:solidFill>
                <a:highlight>
                  <a:schemeClr val="lt1"/>
                </a:highlight>
              </a:rPr>
              <a:t> 30.56 is </a:t>
            </a:r>
            <a:r>
              <a:rPr lang="tr-TR" sz="1450" dirty="0" err="1">
                <a:solidFill>
                  <a:srgbClr val="373A3C"/>
                </a:solidFill>
                <a:highlight>
                  <a:schemeClr val="lt1"/>
                </a:highlight>
              </a:rPr>
              <a:t>the</a:t>
            </a:r>
            <a:r>
              <a:rPr lang="tr-TR" sz="1450" dirty="0">
                <a:solidFill>
                  <a:srgbClr val="373A3C"/>
                </a:solidFill>
                <a:highlight>
                  <a:schemeClr val="lt1"/>
                </a:highlight>
              </a:rPr>
              <a:t> host </a:t>
            </a:r>
            <a:r>
              <a:rPr lang="tr-TR" sz="1450" dirty="0" err="1">
                <a:solidFill>
                  <a:srgbClr val="373A3C"/>
                </a:solidFill>
                <a:highlight>
                  <a:schemeClr val="lt1"/>
                </a:highlight>
              </a:rPr>
              <a:t>address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268862be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7268862be2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İnternet tasarımcıları, </a:t>
            </a:r>
            <a:r>
              <a:rPr lang="tr-TR" sz="1450" b="1" dirty="0">
                <a:solidFill>
                  <a:srgbClr val="373A3C"/>
                </a:solidFill>
                <a:highlight>
                  <a:schemeClr val="lt1"/>
                </a:highlight>
              </a:rPr>
              <a:t>ağ boyutuna göre ağ sınıfları oluşturmaya karar verdiler</a:t>
            </a:r>
            <a:r>
              <a:rPr lang="tr-TR" sz="1450" dirty="0">
                <a:solidFill>
                  <a:srgbClr val="373A3C"/>
                </a:solidFill>
                <a:highlight>
                  <a:schemeClr val="lt1"/>
                </a:highlight>
              </a:rPr>
              <a:t>.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Çok sayıda ana bilgisayara sahip olan az sayıda ağ için, A sınıfı ağ oluşturdular.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Diğer uçta, az sayıda ana bilgisayara sahip çok sayıda ağ için ayrılan C Sınıfı ağ bulunur.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Ağlar için çok büyük ve çok küçük arasındaki sınıf ayrımı tahmin edilebileceği gibi B Sınıfı ağdır.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Bir IP adresini bir ağa ve ana bilgisayar adresine bölmek, ağınızın sınıf tanımına göre belirlenir.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Aşağıdaki şekil, ağ sınıflarını özetlemektedir.</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Verimli yönlendirme sağlamak için, İnternet tasarımcıları, her farklı ağ sınıfı için adresin </a:t>
            </a:r>
            <a:r>
              <a:rPr lang="tr-TR" sz="1450" b="1" dirty="0">
                <a:solidFill>
                  <a:srgbClr val="373A3C"/>
                </a:solidFill>
                <a:highlight>
                  <a:schemeClr val="lt1"/>
                </a:highlight>
              </a:rPr>
              <a:t>baştaki bit bölümü için bir yetki tanımladılar</a:t>
            </a:r>
            <a:r>
              <a:rPr lang="tr-TR" sz="1450" dirty="0">
                <a:solidFill>
                  <a:srgbClr val="373A3C"/>
                </a:solidFill>
                <a:highlight>
                  <a:schemeClr val="lt1"/>
                </a:highlight>
              </a:rPr>
              <a:t>.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Örneğin, bir yönlendirici A Sınıfı ağ adresinin her zaman 0 ile başladığını bildiğinden, yönlendirici, adresinin yalnızca ilk bitini okuduktan sonra bir paketin yolunu hızlandırabilir.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Adres şemalarının A Sınıfı, B Sınıfı ve C Sınıfı adres arasındaki farkı tanımladığı yer burasıdır. Bu üç sınıf arasındaki farklar aşağıdaki slaytlarda açıklanacaktır.</a:t>
            </a:r>
          </a:p>
          <a:p>
            <a:pPr marL="457200" lvl="0" indent="-320675" algn="l" rtl="0">
              <a:lnSpc>
                <a:spcPct val="100000"/>
              </a:lnSpc>
              <a:spcBef>
                <a:spcPts val="0"/>
              </a:spcBef>
              <a:spcAft>
                <a:spcPts val="0"/>
              </a:spcAft>
              <a:buClr>
                <a:srgbClr val="373A3C"/>
              </a:buClr>
              <a:buSzPts val="1450"/>
              <a:buChar char="●"/>
            </a:pPr>
            <a:endParaRPr lang="tr-T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designers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decided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create</a:t>
            </a:r>
            <a:r>
              <a:rPr lang="tr-TR" sz="1450" dirty="0">
                <a:solidFill>
                  <a:srgbClr val="373A3C"/>
                </a:solidFill>
                <a:highlight>
                  <a:schemeClr val="lt1"/>
                </a:highlight>
              </a:rPr>
              <a:t> </a:t>
            </a:r>
            <a:r>
              <a:rPr lang="tr-TR" sz="1450" dirty="0" err="1">
                <a:solidFill>
                  <a:srgbClr val="373A3C"/>
                </a:solidFill>
                <a:highlight>
                  <a:schemeClr val="lt1"/>
                </a:highlight>
              </a:rPr>
              <a:t>classes</a:t>
            </a:r>
            <a:r>
              <a:rPr lang="tr-TR" sz="1450" dirty="0">
                <a:solidFill>
                  <a:srgbClr val="373A3C"/>
                </a:solidFill>
                <a:highlight>
                  <a:schemeClr val="lt1"/>
                </a:highlight>
              </a:rPr>
              <a:t> of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based</a:t>
            </a:r>
            <a:r>
              <a:rPr lang="tr-TR" sz="1450" dirty="0">
                <a:solidFill>
                  <a:srgbClr val="373A3C"/>
                </a:solidFill>
                <a:highlight>
                  <a:schemeClr val="lt1"/>
                </a:highlight>
              </a:rPr>
              <a:t> on network size.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small</a:t>
            </a:r>
            <a:r>
              <a:rPr lang="tr-TR" sz="1450" dirty="0">
                <a:solidFill>
                  <a:srgbClr val="373A3C"/>
                </a:solidFill>
                <a:highlight>
                  <a:schemeClr val="lt1"/>
                </a:highlight>
              </a:rPr>
              <a:t> </a:t>
            </a:r>
            <a:r>
              <a:rPr lang="tr-TR" sz="1450" dirty="0" err="1">
                <a:solidFill>
                  <a:srgbClr val="373A3C"/>
                </a:solidFill>
                <a:highlight>
                  <a:schemeClr val="lt1"/>
                </a:highlight>
              </a:rPr>
              <a:t>number</a:t>
            </a:r>
            <a:r>
              <a:rPr lang="tr-TR" sz="1450" dirty="0">
                <a:solidFill>
                  <a:srgbClr val="373A3C"/>
                </a:solidFill>
                <a:highlight>
                  <a:schemeClr val="lt1"/>
                </a:highlight>
              </a:rPr>
              <a:t> of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possessing</a:t>
            </a:r>
            <a:r>
              <a:rPr lang="tr-TR" sz="1450" dirty="0">
                <a:solidFill>
                  <a:srgbClr val="373A3C"/>
                </a:solidFill>
                <a:highlight>
                  <a:schemeClr val="lt1"/>
                </a:highlight>
              </a:rPr>
              <a:t> a </a:t>
            </a:r>
            <a:r>
              <a:rPr lang="tr-TR" sz="1450" dirty="0" err="1">
                <a:solidFill>
                  <a:srgbClr val="373A3C"/>
                </a:solidFill>
                <a:highlight>
                  <a:schemeClr val="lt1"/>
                </a:highlight>
              </a:rPr>
              <a:t>very</a:t>
            </a:r>
            <a:r>
              <a:rPr lang="tr-TR" sz="1450" dirty="0">
                <a:solidFill>
                  <a:srgbClr val="373A3C"/>
                </a:solidFill>
                <a:highlight>
                  <a:schemeClr val="lt1"/>
                </a:highlight>
              </a:rPr>
              <a:t> </a:t>
            </a:r>
            <a:r>
              <a:rPr lang="tr-TR" sz="1450" dirty="0" err="1">
                <a:solidFill>
                  <a:srgbClr val="373A3C"/>
                </a:solidFill>
                <a:highlight>
                  <a:schemeClr val="lt1"/>
                </a:highlight>
              </a:rPr>
              <a:t>large</a:t>
            </a:r>
            <a:r>
              <a:rPr lang="tr-TR" sz="1450" dirty="0">
                <a:solidFill>
                  <a:srgbClr val="373A3C"/>
                </a:solidFill>
                <a:highlight>
                  <a:schemeClr val="lt1"/>
                </a:highlight>
              </a:rPr>
              <a:t> </a:t>
            </a:r>
            <a:r>
              <a:rPr lang="tr-TR" sz="1450" dirty="0" err="1">
                <a:solidFill>
                  <a:srgbClr val="373A3C"/>
                </a:solidFill>
                <a:highlight>
                  <a:schemeClr val="lt1"/>
                </a:highlight>
              </a:rPr>
              <a:t>number</a:t>
            </a:r>
            <a:r>
              <a:rPr lang="tr-TR" sz="1450" dirty="0">
                <a:solidFill>
                  <a:srgbClr val="373A3C"/>
                </a:solidFill>
                <a:highlight>
                  <a:schemeClr val="lt1"/>
                </a:highlight>
              </a:rPr>
              <a:t> of </a:t>
            </a:r>
            <a:r>
              <a:rPr lang="tr-TR" sz="1450" dirty="0" err="1">
                <a:solidFill>
                  <a:srgbClr val="373A3C"/>
                </a:solidFill>
                <a:highlight>
                  <a:schemeClr val="lt1"/>
                </a:highlight>
              </a:rPr>
              <a:t>hosts</a:t>
            </a:r>
            <a:r>
              <a:rPr lang="tr-TR" sz="1450" dirty="0">
                <a:solidFill>
                  <a:srgbClr val="373A3C"/>
                </a:solidFill>
                <a:highlight>
                  <a:schemeClr val="lt1"/>
                </a:highlight>
              </a:rPr>
              <a:t>, they </a:t>
            </a:r>
            <a:r>
              <a:rPr lang="tr-TR" sz="1450" dirty="0" err="1">
                <a:solidFill>
                  <a:srgbClr val="373A3C"/>
                </a:solidFill>
                <a:highlight>
                  <a:schemeClr val="lt1"/>
                </a:highlight>
              </a:rPr>
              <a:t>created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rank</a:t>
            </a:r>
            <a:r>
              <a:rPr lang="tr-TR" sz="1450" dirty="0">
                <a:solidFill>
                  <a:srgbClr val="373A3C"/>
                </a:solidFill>
                <a:highlight>
                  <a:schemeClr val="lt1"/>
                </a:highlight>
              </a:rPr>
              <a:t> Class A network.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other</a:t>
            </a:r>
            <a:r>
              <a:rPr lang="tr-TR" sz="1450" dirty="0">
                <a:solidFill>
                  <a:srgbClr val="373A3C"/>
                </a:solidFill>
                <a:highlight>
                  <a:schemeClr val="lt1"/>
                </a:highlight>
              </a:rPr>
              <a:t> </a:t>
            </a:r>
            <a:r>
              <a:rPr lang="tr-TR" sz="1450" dirty="0" err="1">
                <a:solidFill>
                  <a:srgbClr val="373A3C"/>
                </a:solidFill>
                <a:highlight>
                  <a:schemeClr val="lt1"/>
                </a:highlight>
              </a:rPr>
              <a:t>extreme</a:t>
            </a:r>
            <a:r>
              <a:rPr lang="tr-TR" sz="1450" dirty="0">
                <a:solidFill>
                  <a:srgbClr val="373A3C"/>
                </a:solidFill>
                <a:highlight>
                  <a:schemeClr val="lt1"/>
                </a:highlight>
              </a:rPr>
              <a:t> is </a:t>
            </a:r>
            <a:r>
              <a:rPr lang="tr-TR" sz="1450" dirty="0" err="1">
                <a:solidFill>
                  <a:srgbClr val="373A3C"/>
                </a:solidFill>
                <a:highlight>
                  <a:schemeClr val="lt1"/>
                </a:highlight>
              </a:rPr>
              <a:t>the</a:t>
            </a:r>
            <a:r>
              <a:rPr lang="tr-TR" sz="1450" dirty="0">
                <a:solidFill>
                  <a:srgbClr val="373A3C"/>
                </a:solidFill>
                <a:highlight>
                  <a:schemeClr val="lt1"/>
                </a:highlight>
              </a:rPr>
              <a:t> Class C network, </a:t>
            </a:r>
            <a:r>
              <a:rPr lang="tr-TR" sz="1450" dirty="0" err="1">
                <a:solidFill>
                  <a:srgbClr val="373A3C"/>
                </a:solidFill>
                <a:highlight>
                  <a:schemeClr val="lt1"/>
                </a:highlight>
              </a:rPr>
              <a:t>which</a:t>
            </a:r>
            <a:r>
              <a:rPr lang="tr-TR" sz="1450" dirty="0">
                <a:solidFill>
                  <a:srgbClr val="373A3C"/>
                </a:solidFill>
                <a:highlight>
                  <a:schemeClr val="lt1"/>
                </a:highlight>
              </a:rPr>
              <a:t> is </a:t>
            </a:r>
            <a:r>
              <a:rPr lang="tr-TR" sz="1450" dirty="0" err="1">
                <a:solidFill>
                  <a:srgbClr val="373A3C"/>
                </a:solidFill>
                <a:highlight>
                  <a:schemeClr val="lt1"/>
                </a:highlight>
              </a:rPr>
              <a:t>reserved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numerous</a:t>
            </a:r>
            <a:r>
              <a:rPr lang="tr-TR" sz="1450" dirty="0">
                <a:solidFill>
                  <a:srgbClr val="373A3C"/>
                </a:solidFill>
                <a:highlight>
                  <a:schemeClr val="lt1"/>
                </a:highlight>
              </a:rPr>
              <a:t>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 </a:t>
            </a:r>
            <a:r>
              <a:rPr lang="tr-TR" sz="1450" dirty="0" err="1">
                <a:solidFill>
                  <a:srgbClr val="373A3C"/>
                </a:solidFill>
                <a:highlight>
                  <a:schemeClr val="lt1"/>
                </a:highlight>
              </a:rPr>
              <a:t>small</a:t>
            </a:r>
            <a:r>
              <a:rPr lang="tr-TR" sz="1450" dirty="0">
                <a:solidFill>
                  <a:srgbClr val="373A3C"/>
                </a:solidFill>
                <a:highlight>
                  <a:schemeClr val="lt1"/>
                </a:highlight>
              </a:rPr>
              <a:t> </a:t>
            </a:r>
            <a:r>
              <a:rPr lang="tr-TR" sz="1450" dirty="0" err="1">
                <a:solidFill>
                  <a:srgbClr val="373A3C"/>
                </a:solidFill>
                <a:highlight>
                  <a:schemeClr val="lt1"/>
                </a:highlight>
              </a:rPr>
              <a:t>number</a:t>
            </a:r>
            <a:r>
              <a:rPr lang="tr-TR" sz="1450" dirty="0">
                <a:solidFill>
                  <a:srgbClr val="373A3C"/>
                </a:solidFill>
                <a:highlight>
                  <a:schemeClr val="lt1"/>
                </a:highlight>
              </a:rPr>
              <a:t> of </a:t>
            </a:r>
            <a:r>
              <a:rPr lang="tr-TR" sz="1450" dirty="0" err="1">
                <a:solidFill>
                  <a:srgbClr val="373A3C"/>
                </a:solidFill>
                <a:highlight>
                  <a:schemeClr val="lt1"/>
                </a:highlight>
              </a:rPr>
              <a:t>hosts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class</a:t>
            </a:r>
            <a:r>
              <a:rPr lang="tr-TR" sz="1450" dirty="0">
                <a:solidFill>
                  <a:srgbClr val="373A3C"/>
                </a:solidFill>
                <a:highlight>
                  <a:schemeClr val="lt1"/>
                </a:highlight>
              </a:rPr>
              <a:t> </a:t>
            </a:r>
            <a:r>
              <a:rPr lang="tr-TR" sz="1450" dirty="0" err="1">
                <a:solidFill>
                  <a:srgbClr val="373A3C"/>
                </a:solidFill>
                <a:highlight>
                  <a:schemeClr val="lt1"/>
                </a:highlight>
              </a:rPr>
              <a:t>distinction</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very</a:t>
            </a:r>
            <a:r>
              <a:rPr lang="tr-TR" sz="1450" dirty="0">
                <a:solidFill>
                  <a:srgbClr val="373A3C"/>
                </a:solidFill>
                <a:highlight>
                  <a:schemeClr val="lt1"/>
                </a:highlight>
              </a:rPr>
              <a:t> </a:t>
            </a:r>
            <a:r>
              <a:rPr lang="tr-TR" sz="1450" dirty="0" err="1">
                <a:solidFill>
                  <a:srgbClr val="373A3C"/>
                </a:solidFill>
                <a:highlight>
                  <a:schemeClr val="lt1"/>
                </a:highlight>
              </a:rPr>
              <a:t>large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very</a:t>
            </a:r>
            <a:r>
              <a:rPr lang="tr-TR" sz="1450" dirty="0">
                <a:solidFill>
                  <a:srgbClr val="373A3C"/>
                </a:solidFill>
                <a:highlight>
                  <a:schemeClr val="lt1"/>
                </a:highlight>
              </a:rPr>
              <a:t> </a:t>
            </a:r>
            <a:r>
              <a:rPr lang="tr-TR" sz="1450" dirty="0" err="1">
                <a:solidFill>
                  <a:srgbClr val="373A3C"/>
                </a:solidFill>
                <a:highlight>
                  <a:schemeClr val="lt1"/>
                </a:highlight>
              </a:rPr>
              <a:t>small</a:t>
            </a:r>
            <a:r>
              <a:rPr lang="tr-TR" sz="1450" dirty="0">
                <a:solidFill>
                  <a:srgbClr val="373A3C"/>
                </a:solidFill>
                <a:highlight>
                  <a:schemeClr val="lt1"/>
                </a:highlight>
              </a:rPr>
              <a:t> is </a:t>
            </a:r>
            <a:r>
              <a:rPr lang="tr-TR" sz="1450" dirty="0" err="1">
                <a:solidFill>
                  <a:srgbClr val="373A3C"/>
                </a:solidFill>
                <a:highlight>
                  <a:schemeClr val="lt1"/>
                </a:highlight>
              </a:rPr>
              <a:t>predictably</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Class B network. </a:t>
            </a:r>
            <a:r>
              <a:rPr lang="tr-TR" sz="1450" dirty="0" err="1">
                <a:solidFill>
                  <a:srgbClr val="373A3C"/>
                </a:solidFill>
                <a:highlight>
                  <a:schemeClr val="lt1"/>
                </a:highlight>
              </a:rPr>
              <a:t>Subdividing</a:t>
            </a:r>
            <a:r>
              <a:rPr lang="tr-TR" sz="1450" dirty="0">
                <a:solidFill>
                  <a:srgbClr val="373A3C"/>
                </a:solidFill>
                <a:highlight>
                  <a:schemeClr val="lt1"/>
                </a:highlight>
              </a:rPr>
              <a:t> an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a network </a:t>
            </a:r>
            <a:r>
              <a:rPr lang="tr-TR" sz="1450" dirty="0" err="1">
                <a:solidFill>
                  <a:srgbClr val="373A3C"/>
                </a:solidFill>
                <a:highlight>
                  <a:schemeClr val="lt1"/>
                </a:highlight>
              </a:rPr>
              <a:t>and</a:t>
            </a:r>
            <a:r>
              <a:rPr lang="tr-TR" sz="1450" dirty="0">
                <a:solidFill>
                  <a:srgbClr val="373A3C"/>
                </a:solidFill>
                <a:highlight>
                  <a:schemeClr val="lt1"/>
                </a:highlight>
              </a:rPr>
              <a:t> host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determined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class</a:t>
            </a:r>
            <a:r>
              <a:rPr lang="tr-TR" sz="1450" dirty="0">
                <a:solidFill>
                  <a:srgbClr val="373A3C"/>
                </a:solidFill>
                <a:highlight>
                  <a:schemeClr val="lt1"/>
                </a:highlight>
              </a:rPr>
              <a:t> </a:t>
            </a:r>
            <a:r>
              <a:rPr lang="tr-TR" sz="1450" dirty="0" err="1">
                <a:solidFill>
                  <a:srgbClr val="373A3C"/>
                </a:solidFill>
                <a:highlight>
                  <a:schemeClr val="lt1"/>
                </a:highlight>
              </a:rPr>
              <a:t>designation</a:t>
            </a:r>
            <a:r>
              <a:rPr lang="tr-TR" sz="1450" dirty="0">
                <a:solidFill>
                  <a:srgbClr val="373A3C"/>
                </a:solidFill>
                <a:highlight>
                  <a:schemeClr val="lt1"/>
                </a:highlight>
              </a:rPr>
              <a:t> of </a:t>
            </a:r>
            <a:r>
              <a:rPr lang="tr-TR" sz="1450" dirty="0" err="1">
                <a:solidFill>
                  <a:srgbClr val="373A3C"/>
                </a:solidFill>
                <a:highlight>
                  <a:schemeClr val="lt1"/>
                </a:highlight>
              </a:rPr>
              <a:t>your</a:t>
            </a:r>
            <a:r>
              <a:rPr lang="tr-TR" sz="1450" dirty="0">
                <a:solidFill>
                  <a:srgbClr val="373A3C"/>
                </a:solidFill>
                <a:highlight>
                  <a:schemeClr val="lt1"/>
                </a:highlight>
              </a:rPr>
              <a:t> network.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below</a:t>
            </a:r>
            <a:r>
              <a:rPr lang="tr-TR" sz="1450" dirty="0">
                <a:solidFill>
                  <a:srgbClr val="373A3C"/>
                </a:solidFill>
                <a:highlight>
                  <a:schemeClr val="lt1"/>
                </a:highlight>
              </a:rPr>
              <a:t> </a:t>
            </a:r>
            <a:r>
              <a:rPr lang="tr-TR" sz="1450" dirty="0" err="1">
                <a:solidFill>
                  <a:srgbClr val="373A3C"/>
                </a:solidFill>
                <a:highlight>
                  <a:schemeClr val="lt1"/>
                </a:highlight>
              </a:rPr>
              <a:t>figure</a:t>
            </a:r>
            <a:r>
              <a:rPr lang="tr-TR" sz="1450" dirty="0">
                <a:solidFill>
                  <a:srgbClr val="373A3C"/>
                </a:solidFill>
                <a:highlight>
                  <a:schemeClr val="lt1"/>
                </a:highlight>
              </a:rPr>
              <a:t> </a:t>
            </a:r>
            <a:r>
              <a:rPr lang="tr-TR" sz="1450" dirty="0" err="1">
                <a:solidFill>
                  <a:srgbClr val="373A3C"/>
                </a:solidFill>
                <a:highlight>
                  <a:schemeClr val="lt1"/>
                </a:highlight>
              </a:rPr>
              <a:t>summarizes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classes</a:t>
            </a:r>
            <a:r>
              <a:rPr lang="tr-TR" sz="1450" dirty="0">
                <a:solidFill>
                  <a:srgbClr val="373A3C"/>
                </a:solidFill>
                <a:highlight>
                  <a:schemeClr val="lt1"/>
                </a:highlight>
              </a:rPr>
              <a:t> of </a:t>
            </a:r>
            <a:r>
              <a:rPr lang="tr-TR" sz="1450" dirty="0" err="1">
                <a:solidFill>
                  <a:srgbClr val="373A3C"/>
                </a:solidFill>
                <a:highlight>
                  <a:schemeClr val="lt1"/>
                </a:highlight>
              </a:rPr>
              <a:t>networks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ensure</a:t>
            </a:r>
            <a:r>
              <a:rPr lang="tr-TR" sz="1450" dirty="0">
                <a:solidFill>
                  <a:srgbClr val="373A3C"/>
                </a:solidFill>
                <a:highlight>
                  <a:schemeClr val="lt1"/>
                </a:highlight>
              </a:rPr>
              <a:t> </a:t>
            </a:r>
            <a:r>
              <a:rPr lang="tr-TR" sz="1450" dirty="0" err="1">
                <a:solidFill>
                  <a:srgbClr val="373A3C"/>
                </a:solidFill>
                <a:highlight>
                  <a:schemeClr val="lt1"/>
                </a:highlight>
              </a:rPr>
              <a:t>efficient</a:t>
            </a:r>
            <a:r>
              <a:rPr lang="tr-TR" sz="1450" dirty="0">
                <a:solidFill>
                  <a:srgbClr val="373A3C"/>
                </a:solidFill>
                <a:highlight>
                  <a:schemeClr val="lt1"/>
                </a:highlight>
              </a:rPr>
              <a:t> routing, Internet </a:t>
            </a:r>
            <a:r>
              <a:rPr lang="tr-TR" sz="1450" dirty="0" err="1">
                <a:solidFill>
                  <a:srgbClr val="373A3C"/>
                </a:solidFill>
                <a:highlight>
                  <a:schemeClr val="lt1"/>
                </a:highlight>
              </a:rPr>
              <a:t>designers</a:t>
            </a:r>
            <a:r>
              <a:rPr lang="tr-TR" sz="1450" dirty="0">
                <a:solidFill>
                  <a:srgbClr val="373A3C"/>
                </a:solidFill>
                <a:highlight>
                  <a:schemeClr val="lt1"/>
                </a:highlight>
              </a:rPr>
              <a:t> </a:t>
            </a:r>
            <a:r>
              <a:rPr lang="tr-TR" sz="1450" dirty="0" err="1">
                <a:solidFill>
                  <a:srgbClr val="373A3C"/>
                </a:solidFill>
                <a:highlight>
                  <a:schemeClr val="lt1"/>
                </a:highlight>
              </a:rPr>
              <a:t>defined</a:t>
            </a:r>
            <a:r>
              <a:rPr lang="tr-TR" sz="1450" dirty="0">
                <a:solidFill>
                  <a:srgbClr val="373A3C"/>
                </a:solidFill>
                <a:highlight>
                  <a:schemeClr val="lt1"/>
                </a:highlight>
              </a:rPr>
              <a:t> a </a:t>
            </a:r>
            <a:r>
              <a:rPr lang="tr-TR" sz="1450" dirty="0" err="1">
                <a:solidFill>
                  <a:srgbClr val="373A3C"/>
                </a:solidFill>
                <a:highlight>
                  <a:schemeClr val="lt1"/>
                </a:highlight>
              </a:rPr>
              <a:t>mandate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leading-bits</a:t>
            </a:r>
            <a:r>
              <a:rPr lang="tr-TR" sz="1450" dirty="0">
                <a:solidFill>
                  <a:srgbClr val="373A3C"/>
                </a:solidFill>
                <a:highlight>
                  <a:schemeClr val="lt1"/>
                </a:highlight>
              </a:rPr>
              <a:t> </a:t>
            </a:r>
            <a:r>
              <a:rPr lang="tr-TR" sz="1450" dirty="0" err="1">
                <a:solidFill>
                  <a:srgbClr val="373A3C"/>
                </a:solidFill>
                <a:highlight>
                  <a:schemeClr val="lt1"/>
                </a:highlight>
              </a:rPr>
              <a:t>section</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different</a:t>
            </a:r>
            <a:r>
              <a:rPr lang="tr-TR" sz="1450" dirty="0">
                <a:solidFill>
                  <a:srgbClr val="373A3C"/>
                </a:solidFill>
                <a:highlight>
                  <a:schemeClr val="lt1"/>
                </a:highlight>
              </a:rPr>
              <a:t> network </a:t>
            </a:r>
            <a:r>
              <a:rPr lang="tr-TR" sz="1450" dirty="0" err="1">
                <a:solidFill>
                  <a:srgbClr val="373A3C"/>
                </a:solidFill>
                <a:highlight>
                  <a:schemeClr val="lt1"/>
                </a:highlight>
              </a:rPr>
              <a:t>class</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since a </a:t>
            </a:r>
            <a:r>
              <a:rPr lang="tr-TR" sz="1450" dirty="0" err="1">
                <a:solidFill>
                  <a:srgbClr val="373A3C"/>
                </a:solidFill>
                <a:highlight>
                  <a:schemeClr val="lt1"/>
                </a:highlight>
              </a:rPr>
              <a:t>router</a:t>
            </a:r>
            <a:r>
              <a:rPr lang="tr-TR" sz="1450" dirty="0">
                <a:solidFill>
                  <a:srgbClr val="373A3C"/>
                </a:solidFill>
                <a:highlight>
                  <a:schemeClr val="lt1"/>
                </a:highlight>
              </a:rPr>
              <a:t> </a:t>
            </a:r>
            <a:r>
              <a:rPr lang="tr-TR" sz="1450" dirty="0" err="1">
                <a:solidFill>
                  <a:srgbClr val="373A3C"/>
                </a:solidFill>
                <a:highlight>
                  <a:schemeClr val="lt1"/>
                </a:highlight>
              </a:rPr>
              <a:t>knows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 Class A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always</a:t>
            </a:r>
            <a:r>
              <a:rPr lang="tr-TR" sz="1450" dirty="0">
                <a:solidFill>
                  <a:srgbClr val="373A3C"/>
                </a:solidFill>
                <a:highlight>
                  <a:schemeClr val="lt1"/>
                </a:highlight>
              </a:rPr>
              <a:t> </a:t>
            </a:r>
            <a:r>
              <a:rPr lang="tr-TR" sz="1450" dirty="0" err="1">
                <a:solidFill>
                  <a:srgbClr val="373A3C"/>
                </a:solidFill>
                <a:highlight>
                  <a:schemeClr val="lt1"/>
                </a:highlight>
              </a:rPr>
              <a:t>starts</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 0,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router</a:t>
            </a:r>
            <a:r>
              <a:rPr lang="tr-TR" sz="1450" dirty="0">
                <a:solidFill>
                  <a:srgbClr val="373A3C"/>
                </a:solidFill>
                <a:highlight>
                  <a:schemeClr val="lt1"/>
                </a:highlight>
              </a:rPr>
              <a:t> </a:t>
            </a:r>
            <a:r>
              <a:rPr lang="tr-TR" sz="1450" dirty="0" err="1">
                <a:solidFill>
                  <a:srgbClr val="373A3C"/>
                </a:solidFill>
                <a:highlight>
                  <a:schemeClr val="lt1"/>
                </a:highlight>
              </a:rPr>
              <a:t>might</a:t>
            </a:r>
            <a:r>
              <a:rPr lang="tr-TR" sz="1450" dirty="0">
                <a:solidFill>
                  <a:srgbClr val="373A3C"/>
                </a:solidFill>
                <a:highlight>
                  <a:schemeClr val="lt1"/>
                </a:highlight>
              </a:rPr>
              <a:t> be </a:t>
            </a:r>
            <a:r>
              <a:rPr lang="tr-TR" sz="1450" dirty="0" err="1">
                <a:solidFill>
                  <a:srgbClr val="373A3C"/>
                </a:solidFill>
                <a:highlight>
                  <a:schemeClr val="lt1"/>
                </a:highlight>
              </a:rPr>
              <a:t>able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speed</a:t>
            </a:r>
            <a:r>
              <a:rPr lang="tr-TR" sz="1450" dirty="0">
                <a:solidFill>
                  <a:srgbClr val="373A3C"/>
                </a:solidFill>
                <a:highlight>
                  <a:schemeClr val="lt1"/>
                </a:highlight>
              </a:rPr>
              <a:t> a </a:t>
            </a:r>
            <a:r>
              <a:rPr lang="tr-TR" sz="1450" dirty="0" err="1">
                <a:solidFill>
                  <a:srgbClr val="373A3C"/>
                </a:solidFill>
                <a:highlight>
                  <a:schemeClr val="lt1"/>
                </a:highlight>
              </a:rPr>
              <a:t>packet</a:t>
            </a:r>
            <a:r>
              <a:rPr lang="tr-TR" sz="1450" dirty="0">
                <a:solidFill>
                  <a:srgbClr val="373A3C"/>
                </a:solidFill>
                <a:highlight>
                  <a:schemeClr val="lt1"/>
                </a:highlight>
              </a:rPr>
              <a:t> on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way</a:t>
            </a:r>
            <a:r>
              <a:rPr lang="tr-TR" sz="1450" dirty="0">
                <a:solidFill>
                  <a:srgbClr val="373A3C"/>
                </a:solidFill>
                <a:highlight>
                  <a:schemeClr val="lt1"/>
                </a:highlight>
              </a:rPr>
              <a:t> </a:t>
            </a:r>
            <a:r>
              <a:rPr lang="tr-TR" sz="1450" dirty="0" err="1">
                <a:solidFill>
                  <a:srgbClr val="373A3C"/>
                </a:solidFill>
                <a:highlight>
                  <a:schemeClr val="lt1"/>
                </a:highlight>
              </a:rPr>
              <a:t>after</a:t>
            </a:r>
            <a:r>
              <a:rPr lang="tr-TR" sz="1450" dirty="0">
                <a:solidFill>
                  <a:srgbClr val="373A3C"/>
                </a:solidFill>
                <a:highlight>
                  <a:schemeClr val="lt1"/>
                </a:highlight>
              </a:rPr>
              <a:t> </a:t>
            </a:r>
            <a:r>
              <a:rPr lang="tr-TR" sz="1450" dirty="0" err="1">
                <a:solidFill>
                  <a:srgbClr val="373A3C"/>
                </a:solidFill>
                <a:highlight>
                  <a:schemeClr val="lt1"/>
                </a:highlight>
              </a:rPr>
              <a:t>reading</a:t>
            </a:r>
            <a:r>
              <a:rPr lang="tr-TR" sz="1450" dirty="0">
                <a:solidFill>
                  <a:srgbClr val="373A3C"/>
                </a:solidFill>
                <a:highlight>
                  <a:schemeClr val="lt1"/>
                </a:highlight>
              </a:rPr>
              <a:t> </a:t>
            </a:r>
            <a:r>
              <a:rPr lang="tr-TR" sz="1450" dirty="0" err="1">
                <a:solidFill>
                  <a:srgbClr val="373A3C"/>
                </a:solidFill>
                <a:highlight>
                  <a:schemeClr val="lt1"/>
                </a:highlight>
              </a:rPr>
              <a:t>only</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bit of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is </a:t>
            </a:r>
            <a:r>
              <a:rPr lang="tr-TR" sz="1450" dirty="0" err="1">
                <a:solidFill>
                  <a:srgbClr val="373A3C"/>
                </a:solidFill>
                <a:highlight>
                  <a:schemeClr val="lt1"/>
                </a:highlight>
              </a:rPr>
              <a:t>where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schemes</a:t>
            </a:r>
            <a:r>
              <a:rPr lang="tr-TR" sz="1450" dirty="0">
                <a:solidFill>
                  <a:srgbClr val="373A3C"/>
                </a:solidFill>
                <a:highlight>
                  <a:schemeClr val="lt1"/>
                </a:highlight>
              </a:rPr>
              <a:t> define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difference</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 Class A, a Class B, </a:t>
            </a:r>
            <a:r>
              <a:rPr lang="tr-TR" sz="1450" dirty="0" err="1">
                <a:solidFill>
                  <a:srgbClr val="373A3C"/>
                </a:solidFill>
                <a:highlight>
                  <a:schemeClr val="lt1"/>
                </a:highlight>
              </a:rPr>
              <a:t>and</a:t>
            </a:r>
            <a:r>
              <a:rPr lang="tr-TR" sz="1450" dirty="0">
                <a:solidFill>
                  <a:srgbClr val="373A3C"/>
                </a:solidFill>
                <a:highlight>
                  <a:schemeClr val="lt1"/>
                </a:highlight>
              </a:rPr>
              <a:t> a Class C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differences</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three</a:t>
            </a:r>
            <a:r>
              <a:rPr lang="tr-TR" sz="1450" dirty="0">
                <a:solidFill>
                  <a:srgbClr val="373A3C"/>
                </a:solidFill>
                <a:highlight>
                  <a:schemeClr val="lt1"/>
                </a:highlight>
              </a:rPr>
              <a:t> </a:t>
            </a:r>
            <a:r>
              <a:rPr lang="tr-TR" sz="1450" dirty="0" err="1">
                <a:solidFill>
                  <a:srgbClr val="373A3C"/>
                </a:solidFill>
                <a:highlight>
                  <a:schemeClr val="lt1"/>
                </a:highlight>
              </a:rPr>
              <a:t>classes</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be </a:t>
            </a:r>
            <a:r>
              <a:rPr lang="tr-TR" sz="1450" dirty="0" err="1">
                <a:solidFill>
                  <a:srgbClr val="373A3C"/>
                </a:solidFill>
                <a:highlight>
                  <a:schemeClr val="lt1"/>
                </a:highlight>
              </a:rPr>
              <a:t>explained</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following</a:t>
            </a:r>
            <a:r>
              <a:rPr lang="tr-TR" sz="1450" dirty="0">
                <a:solidFill>
                  <a:srgbClr val="373A3C"/>
                </a:solidFill>
                <a:highlight>
                  <a:schemeClr val="lt1"/>
                </a:highlight>
              </a:rPr>
              <a:t> </a:t>
            </a:r>
            <a:r>
              <a:rPr lang="tr-TR" sz="1450" dirty="0" err="1">
                <a:solidFill>
                  <a:srgbClr val="373A3C"/>
                </a:solidFill>
                <a:highlight>
                  <a:schemeClr val="lt1"/>
                </a:highlight>
              </a:rPr>
              <a:t>slides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7268862be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7268862be2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Örneğin, </a:t>
            </a:r>
          </a:p>
          <a:p>
            <a:pPr marL="136525" lvl="0" indent="0" algn="l" rtl="0">
              <a:lnSpc>
                <a:spcPct val="100000"/>
              </a:lnSpc>
              <a:spcBef>
                <a:spcPts val="0"/>
              </a:spcBef>
              <a:spcAft>
                <a:spcPts val="0"/>
              </a:spcAft>
              <a:buClr>
                <a:srgbClr val="373A3C"/>
              </a:buClr>
              <a:buSzPts val="1450"/>
              <a:buNone/>
            </a:pPr>
            <a:r>
              <a:rPr lang="tr-TR" sz="1450" b="1" dirty="0">
                <a:solidFill>
                  <a:srgbClr val="373A3C"/>
                </a:solidFill>
                <a:highlight>
                  <a:schemeClr val="lt1"/>
                </a:highlight>
              </a:rPr>
              <a:t>49.22.102.70</a:t>
            </a:r>
            <a:r>
              <a:rPr lang="tr-TR" sz="1450" dirty="0">
                <a:solidFill>
                  <a:srgbClr val="373A3C"/>
                </a:solidFill>
                <a:highlight>
                  <a:schemeClr val="lt1"/>
                </a:highlight>
              </a:rPr>
              <a:t> IP adresinde </a:t>
            </a:r>
            <a:r>
              <a:rPr lang="tr-TR" sz="1450" b="1" dirty="0">
                <a:solidFill>
                  <a:srgbClr val="373A3C"/>
                </a:solidFill>
                <a:highlight>
                  <a:schemeClr val="lt1"/>
                </a:highlight>
              </a:rPr>
              <a:t>49, ağ adresi </a:t>
            </a:r>
            <a:r>
              <a:rPr lang="tr-TR" sz="1450" dirty="0">
                <a:solidFill>
                  <a:srgbClr val="373A3C"/>
                </a:solidFill>
                <a:highlight>
                  <a:schemeClr val="lt1"/>
                </a:highlight>
              </a:rPr>
              <a:t>ve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22.102.70, ana bilgisayar adresidir.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Bu belirli ağdaki her makine, 49'un ayırt edici ağ adresiyle başlayacaktı.</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A Sınıfı ağ adresleri 1 bayt uzunluğundadır, bu baytın ilk biti ayrılmıştır ve kalan 7 bit manipülasyon veya adresleme için kullanılabilir.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Sonuç olarak, oluşturulabilecek teorik maksimum A Sınıfı ağ sayısı 128'dir.Diğer 7 bitin hepsini kapatıp açarsak, A Sınıfı ağ adresleri aralığını buluruz.</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Yani, </a:t>
            </a:r>
            <a:r>
              <a:rPr lang="tr-TR" sz="1450" b="1" dirty="0">
                <a:solidFill>
                  <a:srgbClr val="373A3C"/>
                </a:solidFill>
                <a:highlight>
                  <a:schemeClr val="lt1"/>
                </a:highlight>
              </a:rPr>
              <a:t>A Sınıfı bir ağ ilk sekizlide 0 ile 127 </a:t>
            </a:r>
            <a:r>
              <a:rPr lang="tr-TR" sz="1450" dirty="0">
                <a:solidFill>
                  <a:srgbClr val="373A3C"/>
                </a:solidFill>
                <a:highlight>
                  <a:schemeClr val="lt1"/>
                </a:highlight>
              </a:rPr>
              <a:t>arasında tanımlanır ve daha az veya daha fazla olamaz. İşleri daha da karmaşık hale getirmek için, tüm 0'ların ağ adresi (0000 0000) varsayılan rotayı belirlemek üzere ayrılmıştır. Ek olarak, tanılama için ayrılan 127 adresi de kullanılamaz; bu,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A Sınıfı ağ adreslerini belirlemek için gerçekten yalnızca 1 ila 126 arasındaki sayıları kullanabileceğiniz anlamına gelir. Bu, kullanılabilir A Sınıfı ağ adreslerinin gerçek sayısının 128 eksi 2 veya 126 olduğu anlamına gelir.</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Dolayısıyla, </a:t>
            </a:r>
            <a:r>
              <a:rPr lang="tr-TR" sz="1450" b="1" dirty="0">
                <a:solidFill>
                  <a:srgbClr val="373A3C"/>
                </a:solidFill>
                <a:highlight>
                  <a:schemeClr val="lt1"/>
                </a:highlight>
              </a:rPr>
              <a:t>bir IP adresinin 128'den az başladığını görürseniz, bunun A Sınıfı bir ağ olduğunu bilirsiniz</a:t>
            </a:r>
            <a:r>
              <a:rPr lang="tr-TR" sz="1450" dirty="0">
                <a:solidFill>
                  <a:srgbClr val="373A3C"/>
                </a:solidFill>
                <a:highlight>
                  <a:schemeClr val="lt1"/>
                </a:highlight>
              </a:rPr>
              <a:t>.</a:t>
            </a:r>
          </a:p>
          <a:p>
            <a:pPr marL="457200" lvl="0" indent="-320675" algn="l" rtl="0">
              <a:lnSpc>
                <a:spcPct val="100000"/>
              </a:lnSpc>
              <a:spcBef>
                <a:spcPts val="0"/>
              </a:spcBef>
              <a:spcAft>
                <a:spcPts val="0"/>
              </a:spcAft>
              <a:buClr>
                <a:srgbClr val="373A3C"/>
              </a:buClr>
              <a:buSzPts val="1450"/>
              <a:buChar char="●"/>
            </a:pPr>
            <a:endParaRPr lang="tr-T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In</a:t>
            </a:r>
            <a:r>
              <a:rPr lang="tr-TR" sz="1450" dirty="0">
                <a:solidFill>
                  <a:srgbClr val="373A3C"/>
                </a:solidFill>
                <a:highlight>
                  <a:schemeClr val="lt1"/>
                </a:highlight>
              </a:rPr>
              <a:t> a Class A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byte is </a:t>
            </a:r>
            <a:r>
              <a:rPr lang="tr-TR" sz="1450" dirty="0" err="1">
                <a:solidFill>
                  <a:srgbClr val="373A3C"/>
                </a:solidFill>
                <a:highlight>
                  <a:schemeClr val="lt1"/>
                </a:highlight>
              </a:rPr>
              <a:t>assigned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three</a:t>
            </a:r>
            <a:r>
              <a:rPr lang="tr-TR" sz="1450" dirty="0">
                <a:solidFill>
                  <a:srgbClr val="373A3C"/>
                </a:solidFill>
                <a:highlight>
                  <a:schemeClr val="lt1"/>
                </a:highlight>
              </a:rPr>
              <a:t> </a:t>
            </a:r>
            <a:r>
              <a:rPr lang="tr-TR" sz="1450" dirty="0" err="1">
                <a:solidFill>
                  <a:srgbClr val="373A3C"/>
                </a:solidFill>
                <a:highlight>
                  <a:schemeClr val="lt1"/>
                </a:highlight>
              </a:rPr>
              <a:t>remaining</a:t>
            </a:r>
            <a:r>
              <a:rPr lang="tr-TR" sz="1450" dirty="0">
                <a:solidFill>
                  <a:srgbClr val="373A3C"/>
                </a:solidFill>
                <a:highlight>
                  <a:schemeClr val="lt1"/>
                </a:highlight>
              </a:rPr>
              <a:t> </a:t>
            </a:r>
            <a:r>
              <a:rPr lang="tr-TR" sz="1450" dirty="0" err="1">
                <a:solidFill>
                  <a:srgbClr val="373A3C"/>
                </a:solidFill>
                <a:highlight>
                  <a:schemeClr val="lt1"/>
                </a:highlight>
              </a:rPr>
              <a:t>bytes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host </a:t>
            </a:r>
            <a:r>
              <a:rPr lang="tr-TR" sz="1450" dirty="0" err="1">
                <a:solidFill>
                  <a:srgbClr val="373A3C"/>
                </a:solidFill>
                <a:highlight>
                  <a:schemeClr val="lt1"/>
                </a:highlight>
              </a:rPr>
              <a:t>addresses</a:t>
            </a:r>
            <a:r>
              <a:rPr lang="tr-TR" sz="1450" dirty="0">
                <a:solidFill>
                  <a:srgbClr val="373A3C"/>
                </a:solidFill>
                <a:highlight>
                  <a:schemeClr val="lt1"/>
                </a:highlight>
              </a:rPr>
              <a:t>. </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49.22.102.70, </a:t>
            </a:r>
            <a:r>
              <a:rPr lang="tr-TR" sz="1450" dirty="0" err="1">
                <a:solidFill>
                  <a:srgbClr val="373A3C"/>
                </a:solidFill>
                <a:highlight>
                  <a:schemeClr val="lt1"/>
                </a:highlight>
              </a:rPr>
              <a:t>the</a:t>
            </a:r>
            <a:r>
              <a:rPr lang="tr-TR" sz="1450" dirty="0">
                <a:solidFill>
                  <a:srgbClr val="373A3C"/>
                </a:solidFill>
                <a:highlight>
                  <a:schemeClr val="lt1"/>
                </a:highlight>
              </a:rPr>
              <a:t> 49 is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22.102.70 is </a:t>
            </a:r>
            <a:r>
              <a:rPr lang="tr-TR" sz="1450" dirty="0" err="1">
                <a:solidFill>
                  <a:srgbClr val="373A3C"/>
                </a:solidFill>
                <a:highlight>
                  <a:schemeClr val="lt1"/>
                </a:highlight>
              </a:rPr>
              <a:t>the</a:t>
            </a:r>
            <a:r>
              <a:rPr lang="tr-TR" sz="1450" dirty="0">
                <a:solidFill>
                  <a:srgbClr val="373A3C"/>
                </a:solidFill>
                <a:highlight>
                  <a:schemeClr val="lt1"/>
                </a:highlight>
              </a:rPr>
              <a:t> host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Every</a:t>
            </a:r>
            <a:r>
              <a:rPr lang="tr-TR" sz="1450" dirty="0">
                <a:solidFill>
                  <a:srgbClr val="373A3C"/>
                </a:solidFill>
                <a:highlight>
                  <a:schemeClr val="lt1"/>
                </a:highlight>
              </a:rPr>
              <a:t> </a:t>
            </a:r>
            <a:r>
              <a:rPr lang="tr-TR" sz="1450" dirty="0" err="1">
                <a:solidFill>
                  <a:srgbClr val="373A3C"/>
                </a:solidFill>
                <a:highlight>
                  <a:schemeClr val="lt1"/>
                </a:highlight>
              </a:rPr>
              <a:t>machine</a:t>
            </a:r>
            <a:r>
              <a:rPr lang="tr-TR" sz="1450" dirty="0">
                <a:solidFill>
                  <a:srgbClr val="373A3C"/>
                </a:solidFill>
                <a:highlight>
                  <a:schemeClr val="lt1"/>
                </a:highlight>
              </a:rPr>
              <a:t> on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particular</a:t>
            </a:r>
            <a:r>
              <a:rPr lang="tr-TR" sz="1450" dirty="0">
                <a:solidFill>
                  <a:srgbClr val="373A3C"/>
                </a:solidFill>
                <a:highlight>
                  <a:schemeClr val="lt1"/>
                </a:highlight>
              </a:rPr>
              <a:t> network </a:t>
            </a:r>
            <a:r>
              <a:rPr lang="tr-TR" sz="1450" dirty="0" err="1">
                <a:solidFill>
                  <a:srgbClr val="373A3C"/>
                </a:solidFill>
                <a:highlight>
                  <a:schemeClr val="lt1"/>
                </a:highlight>
              </a:rPr>
              <a:t>would</a:t>
            </a:r>
            <a:r>
              <a:rPr lang="tr-TR" sz="1450" dirty="0">
                <a:solidFill>
                  <a:srgbClr val="373A3C"/>
                </a:solidFill>
                <a:highlight>
                  <a:schemeClr val="lt1"/>
                </a:highlight>
              </a:rPr>
              <a:t> </a:t>
            </a:r>
            <a:r>
              <a:rPr lang="tr-TR" sz="1450" dirty="0" err="1">
                <a:solidFill>
                  <a:srgbClr val="373A3C"/>
                </a:solidFill>
                <a:highlight>
                  <a:schemeClr val="lt1"/>
                </a:highlight>
              </a:rPr>
              <a:t>begin</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distinctive</a:t>
            </a:r>
            <a:r>
              <a:rPr lang="tr-TR" sz="1450" dirty="0">
                <a:solidFill>
                  <a:srgbClr val="373A3C"/>
                </a:solidFill>
                <a:highlight>
                  <a:schemeClr val="lt1"/>
                </a:highlight>
              </a:rPr>
              <a:t> network </a:t>
            </a:r>
            <a:r>
              <a:rPr lang="tr-TR" sz="1450" dirty="0" err="1">
                <a:solidFill>
                  <a:srgbClr val="373A3C"/>
                </a:solidFill>
                <a:highlight>
                  <a:schemeClr val="lt1"/>
                </a:highlight>
              </a:rPr>
              <a:t>address</a:t>
            </a:r>
            <a:r>
              <a:rPr lang="tr-TR" sz="1450" dirty="0">
                <a:solidFill>
                  <a:srgbClr val="373A3C"/>
                </a:solidFill>
                <a:highlight>
                  <a:schemeClr val="lt1"/>
                </a:highlight>
              </a:rPr>
              <a:t> of 49.</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a:solidFill>
                  <a:srgbClr val="373A3C"/>
                </a:solidFill>
                <a:highlight>
                  <a:srgbClr val="FFFFFF"/>
                </a:highlight>
              </a:rPr>
              <a:t>Class A network </a:t>
            </a:r>
            <a:r>
              <a:rPr lang="tr-TR" sz="1450" dirty="0" err="1">
                <a:solidFill>
                  <a:srgbClr val="373A3C"/>
                </a:solidFill>
                <a:highlight>
                  <a:srgbClr val="FFFFFF"/>
                </a:highlight>
              </a:rPr>
              <a:t>addresses</a:t>
            </a:r>
            <a:r>
              <a:rPr lang="tr-TR" sz="1450" dirty="0">
                <a:solidFill>
                  <a:srgbClr val="373A3C"/>
                </a:solidFill>
                <a:highlight>
                  <a:srgbClr val="FFFFFF"/>
                </a:highlight>
              </a:rPr>
              <a:t> </a:t>
            </a:r>
            <a:r>
              <a:rPr lang="tr-TR" sz="1450" dirty="0" err="1">
                <a:solidFill>
                  <a:srgbClr val="373A3C"/>
                </a:solidFill>
                <a:highlight>
                  <a:srgbClr val="FFFFFF"/>
                </a:highlight>
              </a:rPr>
              <a:t>are</a:t>
            </a:r>
            <a:r>
              <a:rPr lang="tr-TR" sz="1450" dirty="0">
                <a:solidFill>
                  <a:srgbClr val="373A3C"/>
                </a:solidFill>
                <a:highlight>
                  <a:srgbClr val="FFFFFF"/>
                </a:highlight>
              </a:rPr>
              <a:t> 1 byte </a:t>
            </a:r>
            <a:r>
              <a:rPr lang="tr-TR" sz="1450" dirty="0" err="1">
                <a:solidFill>
                  <a:srgbClr val="373A3C"/>
                </a:solidFill>
                <a:highlight>
                  <a:srgbClr val="FFFFFF"/>
                </a:highlight>
              </a:rPr>
              <a:t>long</a:t>
            </a:r>
            <a:r>
              <a:rPr lang="tr-TR" sz="1450" dirty="0">
                <a:solidFill>
                  <a:srgbClr val="373A3C"/>
                </a:solidFill>
                <a:highlight>
                  <a:srgbClr val="FFFFFF"/>
                </a:highlight>
              </a:rPr>
              <a:t>, </a:t>
            </a:r>
            <a:r>
              <a:rPr lang="tr-TR" sz="1450" dirty="0" err="1">
                <a:solidFill>
                  <a:srgbClr val="373A3C"/>
                </a:solidFill>
                <a:highlight>
                  <a:srgbClr val="FFFFFF"/>
                </a:highlight>
              </a:rPr>
              <a:t>with</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first</a:t>
            </a:r>
            <a:r>
              <a:rPr lang="tr-TR" sz="1450" dirty="0">
                <a:solidFill>
                  <a:srgbClr val="373A3C"/>
                </a:solidFill>
                <a:highlight>
                  <a:srgbClr val="FFFFFF"/>
                </a:highlight>
              </a:rPr>
              <a:t> bit of </a:t>
            </a:r>
            <a:r>
              <a:rPr lang="tr-TR" sz="1450" dirty="0" err="1">
                <a:solidFill>
                  <a:srgbClr val="373A3C"/>
                </a:solidFill>
                <a:highlight>
                  <a:srgbClr val="FFFFFF"/>
                </a:highlight>
              </a:rPr>
              <a:t>that</a:t>
            </a:r>
            <a:r>
              <a:rPr lang="tr-TR" sz="1450" dirty="0">
                <a:solidFill>
                  <a:srgbClr val="373A3C"/>
                </a:solidFill>
                <a:highlight>
                  <a:srgbClr val="FFFFFF"/>
                </a:highlight>
              </a:rPr>
              <a:t> byte </a:t>
            </a:r>
            <a:r>
              <a:rPr lang="tr-TR" sz="1450" dirty="0" err="1">
                <a:solidFill>
                  <a:srgbClr val="373A3C"/>
                </a:solidFill>
                <a:highlight>
                  <a:srgbClr val="FFFFFF"/>
                </a:highlight>
              </a:rPr>
              <a:t>reserved</a:t>
            </a:r>
            <a:r>
              <a:rPr lang="tr-TR" sz="1450" dirty="0">
                <a:solidFill>
                  <a:srgbClr val="373A3C"/>
                </a:solidFill>
                <a:highlight>
                  <a:srgbClr val="FFFFFF"/>
                </a:highlight>
              </a:rPr>
              <a:t> </a:t>
            </a:r>
            <a:r>
              <a:rPr lang="tr-TR" sz="1450" dirty="0" err="1">
                <a:solidFill>
                  <a:srgbClr val="373A3C"/>
                </a:solidFill>
                <a:highlight>
                  <a:srgbClr val="FFFFFF"/>
                </a:highlight>
              </a:rPr>
              <a:t>and</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7 </a:t>
            </a:r>
            <a:r>
              <a:rPr lang="tr-TR" sz="1450" dirty="0" err="1">
                <a:solidFill>
                  <a:srgbClr val="373A3C"/>
                </a:solidFill>
                <a:highlight>
                  <a:srgbClr val="FFFFFF"/>
                </a:highlight>
              </a:rPr>
              <a:t>remaining</a:t>
            </a:r>
            <a:r>
              <a:rPr lang="tr-TR" sz="1450" dirty="0">
                <a:solidFill>
                  <a:srgbClr val="373A3C"/>
                </a:solidFill>
                <a:highlight>
                  <a:srgbClr val="FFFFFF"/>
                </a:highlight>
              </a:rPr>
              <a:t> </a:t>
            </a:r>
            <a:r>
              <a:rPr lang="tr-TR" sz="1450" dirty="0" err="1">
                <a:solidFill>
                  <a:srgbClr val="373A3C"/>
                </a:solidFill>
                <a:highlight>
                  <a:srgbClr val="FFFFFF"/>
                </a:highlight>
              </a:rPr>
              <a:t>bits</a:t>
            </a:r>
            <a:r>
              <a:rPr lang="tr-TR" sz="1450" dirty="0">
                <a:solidFill>
                  <a:srgbClr val="373A3C"/>
                </a:solidFill>
                <a:highlight>
                  <a:srgbClr val="FFFFFF"/>
                </a:highlight>
              </a:rPr>
              <a:t> </a:t>
            </a:r>
            <a:r>
              <a:rPr lang="tr-TR" sz="1450" dirty="0" err="1">
                <a:solidFill>
                  <a:srgbClr val="373A3C"/>
                </a:solidFill>
                <a:highlight>
                  <a:srgbClr val="FFFFFF"/>
                </a:highlight>
              </a:rPr>
              <a:t>available</a:t>
            </a:r>
            <a:r>
              <a:rPr lang="tr-TR" sz="1450" dirty="0">
                <a:solidFill>
                  <a:srgbClr val="373A3C"/>
                </a:solidFill>
                <a:highlight>
                  <a:srgbClr val="FFFFFF"/>
                </a:highlight>
              </a:rPr>
              <a:t> </a:t>
            </a:r>
            <a:r>
              <a:rPr lang="tr-TR" sz="1450" dirty="0" err="1">
                <a:solidFill>
                  <a:srgbClr val="373A3C"/>
                </a:solidFill>
                <a:highlight>
                  <a:srgbClr val="FFFFFF"/>
                </a:highlight>
              </a:rPr>
              <a:t>for</a:t>
            </a:r>
            <a:r>
              <a:rPr lang="tr-TR" sz="1450" dirty="0">
                <a:solidFill>
                  <a:srgbClr val="373A3C"/>
                </a:solidFill>
                <a:highlight>
                  <a:srgbClr val="FFFFFF"/>
                </a:highlight>
              </a:rPr>
              <a:t> </a:t>
            </a:r>
            <a:r>
              <a:rPr lang="tr-TR" sz="1450" dirty="0" err="1">
                <a:solidFill>
                  <a:srgbClr val="373A3C"/>
                </a:solidFill>
                <a:highlight>
                  <a:srgbClr val="FFFFFF"/>
                </a:highlight>
              </a:rPr>
              <a:t>manipulation</a:t>
            </a:r>
            <a:r>
              <a:rPr lang="tr-TR" sz="1450" dirty="0">
                <a:solidFill>
                  <a:srgbClr val="373A3C"/>
                </a:solidFill>
                <a:highlight>
                  <a:srgbClr val="FFFFFF"/>
                </a:highlight>
              </a:rPr>
              <a:t>, </a:t>
            </a:r>
            <a:r>
              <a:rPr lang="tr-TR" sz="1450" dirty="0" err="1">
                <a:solidFill>
                  <a:srgbClr val="373A3C"/>
                </a:solidFill>
                <a:highlight>
                  <a:srgbClr val="FFFFFF"/>
                </a:highlight>
              </a:rPr>
              <a:t>or</a:t>
            </a:r>
            <a:r>
              <a:rPr lang="tr-TR" sz="1450" dirty="0">
                <a:solidFill>
                  <a:srgbClr val="373A3C"/>
                </a:solidFill>
                <a:highlight>
                  <a:srgbClr val="FFFFFF"/>
                </a:highlight>
              </a:rPr>
              <a:t> </a:t>
            </a:r>
            <a:r>
              <a:rPr lang="tr-TR" sz="1450" dirty="0" err="1">
                <a:solidFill>
                  <a:srgbClr val="373A3C"/>
                </a:solidFill>
                <a:highlight>
                  <a:srgbClr val="FFFFFF"/>
                </a:highlight>
              </a:rPr>
              <a:t>addressing</a:t>
            </a:r>
            <a:r>
              <a:rPr lang="tr-TR" sz="1450" dirty="0">
                <a:solidFill>
                  <a:srgbClr val="373A3C"/>
                </a:solidFill>
                <a:highlight>
                  <a:srgbClr val="FFFFFF"/>
                </a:highlight>
              </a:rPr>
              <a:t>. As a </a:t>
            </a:r>
            <a:r>
              <a:rPr lang="tr-TR" sz="1450" dirty="0" err="1">
                <a:solidFill>
                  <a:srgbClr val="373A3C"/>
                </a:solidFill>
                <a:highlight>
                  <a:srgbClr val="FFFFFF"/>
                </a:highlight>
              </a:rPr>
              <a:t>result</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theoretical</a:t>
            </a:r>
            <a:r>
              <a:rPr lang="tr-TR" sz="1450" dirty="0">
                <a:solidFill>
                  <a:srgbClr val="373A3C"/>
                </a:solidFill>
                <a:highlight>
                  <a:srgbClr val="FFFFFF"/>
                </a:highlight>
              </a:rPr>
              <a:t> </a:t>
            </a:r>
            <a:r>
              <a:rPr lang="tr-TR" sz="1450" dirty="0" err="1">
                <a:solidFill>
                  <a:srgbClr val="373A3C"/>
                </a:solidFill>
                <a:highlight>
                  <a:srgbClr val="FFFFFF"/>
                </a:highlight>
              </a:rPr>
              <a:t>maximum</a:t>
            </a:r>
            <a:r>
              <a:rPr lang="tr-TR" sz="1450" dirty="0">
                <a:solidFill>
                  <a:srgbClr val="373A3C"/>
                </a:solidFill>
                <a:highlight>
                  <a:srgbClr val="FFFFFF"/>
                </a:highlight>
              </a:rPr>
              <a:t> </a:t>
            </a:r>
            <a:r>
              <a:rPr lang="tr-TR" sz="1450" dirty="0" err="1">
                <a:solidFill>
                  <a:srgbClr val="373A3C"/>
                </a:solidFill>
                <a:highlight>
                  <a:srgbClr val="FFFFFF"/>
                </a:highlight>
              </a:rPr>
              <a:t>number</a:t>
            </a:r>
            <a:r>
              <a:rPr lang="tr-TR" sz="1450" dirty="0">
                <a:solidFill>
                  <a:srgbClr val="373A3C"/>
                </a:solidFill>
                <a:highlight>
                  <a:srgbClr val="FFFFFF"/>
                </a:highlight>
              </a:rPr>
              <a:t> of Class A </a:t>
            </a:r>
            <a:r>
              <a:rPr lang="tr-TR" sz="1450" dirty="0" err="1">
                <a:solidFill>
                  <a:srgbClr val="373A3C"/>
                </a:solidFill>
                <a:highlight>
                  <a:srgbClr val="FFFFFF"/>
                </a:highlight>
              </a:rPr>
              <a:t>networks</a:t>
            </a:r>
            <a:r>
              <a:rPr lang="tr-TR" sz="1450" dirty="0">
                <a:solidFill>
                  <a:srgbClr val="373A3C"/>
                </a:solidFill>
                <a:highlight>
                  <a:srgbClr val="FFFFFF"/>
                </a:highlight>
              </a:rPr>
              <a:t> </a:t>
            </a:r>
            <a:r>
              <a:rPr lang="tr-TR" sz="1450" dirty="0" err="1">
                <a:solidFill>
                  <a:srgbClr val="373A3C"/>
                </a:solidFill>
                <a:highlight>
                  <a:srgbClr val="FFFFFF"/>
                </a:highlight>
              </a:rPr>
              <a:t>that</a:t>
            </a:r>
            <a:r>
              <a:rPr lang="tr-TR" sz="1450" dirty="0">
                <a:solidFill>
                  <a:srgbClr val="373A3C"/>
                </a:solidFill>
                <a:highlight>
                  <a:srgbClr val="FFFFFF"/>
                </a:highlight>
              </a:rPr>
              <a:t> can be </a:t>
            </a:r>
            <a:r>
              <a:rPr lang="tr-TR" sz="1450" dirty="0" err="1">
                <a:solidFill>
                  <a:srgbClr val="373A3C"/>
                </a:solidFill>
                <a:highlight>
                  <a:srgbClr val="FFFFFF"/>
                </a:highlight>
              </a:rPr>
              <a:t>created</a:t>
            </a:r>
            <a:r>
              <a:rPr lang="tr-TR" sz="1450" dirty="0">
                <a:solidFill>
                  <a:srgbClr val="373A3C"/>
                </a:solidFill>
                <a:highlight>
                  <a:srgbClr val="FFFFFF"/>
                </a:highlight>
              </a:rPr>
              <a:t> is 128.</a:t>
            </a:r>
            <a:endParaRPr sz="1450" dirty="0">
              <a:solidFill>
                <a:srgbClr val="373A3C"/>
              </a:solidFill>
              <a:highlight>
                <a:srgbClr val="FFFFFF"/>
              </a:highlight>
            </a:endParaRPr>
          </a:p>
          <a:p>
            <a:pPr marL="457200" lvl="0" indent="0" algn="l" rtl="0">
              <a:lnSpc>
                <a:spcPct val="100000"/>
              </a:lnSpc>
              <a:spcBef>
                <a:spcPts val="0"/>
              </a:spcBef>
              <a:spcAft>
                <a:spcPts val="0"/>
              </a:spcAft>
              <a:buNone/>
            </a:pPr>
            <a:endParaRPr sz="1450" dirty="0">
              <a:solidFill>
                <a:srgbClr val="373A3C"/>
              </a:solidFill>
              <a:highlight>
                <a:srgbClr val="FFFFFF"/>
              </a:highlight>
            </a:endParaRPr>
          </a:p>
          <a:p>
            <a:pPr marL="457200" lvl="0" indent="0" algn="l" rtl="0">
              <a:lnSpc>
                <a:spcPct val="100000"/>
              </a:lnSpc>
              <a:spcBef>
                <a:spcPts val="0"/>
              </a:spcBef>
              <a:spcAft>
                <a:spcPts val="0"/>
              </a:spcAft>
              <a:buNone/>
            </a:pPr>
            <a:r>
              <a:rPr lang="tr-TR" sz="1450" dirty="0" err="1">
                <a:solidFill>
                  <a:srgbClr val="373A3C"/>
                </a:solidFill>
                <a:highlight>
                  <a:srgbClr val="FFFFFF"/>
                </a:highlight>
              </a:rPr>
              <a:t>If</a:t>
            </a:r>
            <a:r>
              <a:rPr lang="tr-TR" sz="1450" dirty="0">
                <a:solidFill>
                  <a:srgbClr val="373A3C"/>
                </a:solidFill>
                <a:highlight>
                  <a:srgbClr val="FFFFFF"/>
                </a:highlight>
              </a:rPr>
              <a:t> </a:t>
            </a:r>
            <a:r>
              <a:rPr lang="tr-TR" sz="1450" dirty="0" err="1">
                <a:solidFill>
                  <a:srgbClr val="373A3C"/>
                </a:solidFill>
                <a:highlight>
                  <a:srgbClr val="FFFFFF"/>
                </a:highlight>
              </a:rPr>
              <a:t>we</a:t>
            </a:r>
            <a:r>
              <a:rPr lang="tr-TR" sz="1450" dirty="0">
                <a:solidFill>
                  <a:srgbClr val="373A3C"/>
                </a:solidFill>
                <a:highlight>
                  <a:srgbClr val="FFFFFF"/>
                </a:highlight>
              </a:rPr>
              <a:t> </a:t>
            </a:r>
            <a:r>
              <a:rPr lang="tr-TR" sz="1450" dirty="0" err="1">
                <a:solidFill>
                  <a:srgbClr val="373A3C"/>
                </a:solidFill>
                <a:highlight>
                  <a:srgbClr val="FFFFFF"/>
                </a:highlight>
              </a:rPr>
              <a:t>turn</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other</a:t>
            </a:r>
            <a:r>
              <a:rPr lang="tr-TR" sz="1450" dirty="0">
                <a:solidFill>
                  <a:srgbClr val="373A3C"/>
                </a:solidFill>
                <a:highlight>
                  <a:srgbClr val="FFFFFF"/>
                </a:highlight>
              </a:rPr>
              <a:t> 7 </a:t>
            </a:r>
            <a:r>
              <a:rPr lang="tr-TR" sz="1450" dirty="0" err="1">
                <a:solidFill>
                  <a:srgbClr val="373A3C"/>
                </a:solidFill>
                <a:highlight>
                  <a:srgbClr val="FFFFFF"/>
                </a:highlight>
              </a:rPr>
              <a:t>bits</a:t>
            </a:r>
            <a:r>
              <a:rPr lang="tr-TR" sz="1450" dirty="0">
                <a:solidFill>
                  <a:srgbClr val="373A3C"/>
                </a:solidFill>
                <a:highlight>
                  <a:srgbClr val="FFFFFF"/>
                </a:highlight>
              </a:rPr>
              <a:t> </a:t>
            </a:r>
            <a:r>
              <a:rPr lang="tr-TR" sz="1450" dirty="0" err="1">
                <a:solidFill>
                  <a:srgbClr val="373A3C"/>
                </a:solidFill>
                <a:highlight>
                  <a:srgbClr val="FFFFFF"/>
                </a:highlight>
              </a:rPr>
              <a:t>all</a:t>
            </a:r>
            <a:r>
              <a:rPr lang="tr-TR" sz="1450" dirty="0">
                <a:solidFill>
                  <a:srgbClr val="373A3C"/>
                </a:solidFill>
                <a:highlight>
                  <a:srgbClr val="FFFFFF"/>
                </a:highlight>
              </a:rPr>
              <a:t> </a:t>
            </a:r>
            <a:r>
              <a:rPr lang="tr-TR" sz="1450" dirty="0" err="1">
                <a:solidFill>
                  <a:srgbClr val="373A3C"/>
                </a:solidFill>
                <a:highlight>
                  <a:srgbClr val="FFFFFF"/>
                </a:highlight>
              </a:rPr>
              <a:t>off</a:t>
            </a:r>
            <a:r>
              <a:rPr lang="tr-TR" sz="1450" dirty="0">
                <a:solidFill>
                  <a:srgbClr val="373A3C"/>
                </a:solidFill>
                <a:highlight>
                  <a:srgbClr val="FFFFFF"/>
                </a:highlight>
              </a:rPr>
              <a:t> </a:t>
            </a:r>
            <a:r>
              <a:rPr lang="tr-TR" sz="1450" dirty="0" err="1">
                <a:solidFill>
                  <a:srgbClr val="373A3C"/>
                </a:solidFill>
                <a:highlight>
                  <a:srgbClr val="FFFFFF"/>
                </a:highlight>
              </a:rPr>
              <a:t>and</a:t>
            </a:r>
            <a:r>
              <a:rPr lang="tr-TR" sz="1450" dirty="0">
                <a:solidFill>
                  <a:srgbClr val="373A3C"/>
                </a:solidFill>
                <a:highlight>
                  <a:srgbClr val="FFFFFF"/>
                </a:highlight>
              </a:rPr>
              <a:t> </a:t>
            </a:r>
            <a:r>
              <a:rPr lang="tr-TR" sz="1450" dirty="0" err="1">
                <a:solidFill>
                  <a:srgbClr val="373A3C"/>
                </a:solidFill>
                <a:highlight>
                  <a:srgbClr val="FFFFFF"/>
                </a:highlight>
              </a:rPr>
              <a:t>then</a:t>
            </a:r>
            <a:r>
              <a:rPr lang="tr-TR" sz="1450" dirty="0">
                <a:solidFill>
                  <a:srgbClr val="373A3C"/>
                </a:solidFill>
                <a:highlight>
                  <a:srgbClr val="FFFFFF"/>
                </a:highlight>
              </a:rPr>
              <a:t> </a:t>
            </a:r>
            <a:r>
              <a:rPr lang="tr-TR" sz="1450" dirty="0" err="1">
                <a:solidFill>
                  <a:srgbClr val="373A3C"/>
                </a:solidFill>
                <a:highlight>
                  <a:srgbClr val="FFFFFF"/>
                </a:highlight>
              </a:rPr>
              <a:t>turn</a:t>
            </a:r>
            <a:r>
              <a:rPr lang="tr-TR" sz="1450" dirty="0">
                <a:solidFill>
                  <a:srgbClr val="373A3C"/>
                </a:solidFill>
                <a:highlight>
                  <a:srgbClr val="FFFFFF"/>
                </a:highlight>
              </a:rPr>
              <a:t> </a:t>
            </a:r>
            <a:r>
              <a:rPr lang="tr-TR" sz="1450" dirty="0" err="1">
                <a:solidFill>
                  <a:srgbClr val="373A3C"/>
                </a:solidFill>
                <a:highlight>
                  <a:srgbClr val="FFFFFF"/>
                </a:highlight>
              </a:rPr>
              <a:t>them</a:t>
            </a:r>
            <a:r>
              <a:rPr lang="tr-TR" sz="1450" dirty="0">
                <a:solidFill>
                  <a:srgbClr val="373A3C"/>
                </a:solidFill>
                <a:highlight>
                  <a:srgbClr val="FFFFFF"/>
                </a:highlight>
              </a:rPr>
              <a:t> </a:t>
            </a:r>
            <a:r>
              <a:rPr lang="tr-TR" sz="1450" dirty="0" err="1">
                <a:solidFill>
                  <a:srgbClr val="373A3C"/>
                </a:solidFill>
                <a:highlight>
                  <a:srgbClr val="FFFFFF"/>
                </a:highlight>
              </a:rPr>
              <a:t>all</a:t>
            </a:r>
            <a:r>
              <a:rPr lang="tr-TR" sz="1450" dirty="0">
                <a:solidFill>
                  <a:srgbClr val="373A3C"/>
                </a:solidFill>
                <a:highlight>
                  <a:srgbClr val="FFFFFF"/>
                </a:highlight>
              </a:rPr>
              <a:t> on, </a:t>
            </a:r>
            <a:r>
              <a:rPr lang="tr-TR" sz="1450" dirty="0" err="1">
                <a:solidFill>
                  <a:srgbClr val="373A3C"/>
                </a:solidFill>
                <a:highlight>
                  <a:srgbClr val="FFFFFF"/>
                </a:highlight>
              </a:rPr>
              <a:t>we’ll</a:t>
            </a:r>
            <a:r>
              <a:rPr lang="tr-TR" sz="1450" dirty="0">
                <a:solidFill>
                  <a:srgbClr val="373A3C"/>
                </a:solidFill>
                <a:highlight>
                  <a:srgbClr val="FFFFFF"/>
                </a:highlight>
              </a:rPr>
              <a:t> </a:t>
            </a:r>
            <a:r>
              <a:rPr lang="tr-TR" sz="1450" dirty="0" err="1">
                <a:solidFill>
                  <a:srgbClr val="373A3C"/>
                </a:solidFill>
                <a:highlight>
                  <a:srgbClr val="FFFFFF"/>
                </a:highlight>
              </a:rPr>
              <a:t>find</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Class A </a:t>
            </a:r>
            <a:r>
              <a:rPr lang="tr-TR" sz="1450" dirty="0" err="1">
                <a:solidFill>
                  <a:srgbClr val="373A3C"/>
                </a:solidFill>
                <a:highlight>
                  <a:srgbClr val="FFFFFF"/>
                </a:highlight>
              </a:rPr>
              <a:t>range</a:t>
            </a:r>
            <a:r>
              <a:rPr lang="tr-TR" sz="1450" dirty="0">
                <a:solidFill>
                  <a:srgbClr val="373A3C"/>
                </a:solidFill>
                <a:highlight>
                  <a:srgbClr val="FFFFFF"/>
                </a:highlight>
              </a:rPr>
              <a:t> of network </a:t>
            </a:r>
            <a:r>
              <a:rPr lang="tr-TR" sz="1450" dirty="0" err="1">
                <a:solidFill>
                  <a:srgbClr val="373A3C"/>
                </a:solidFill>
                <a:highlight>
                  <a:srgbClr val="FFFFFF"/>
                </a:highlight>
              </a:rPr>
              <a:t>addresses</a:t>
            </a:r>
            <a:r>
              <a:rPr lang="tr-TR" sz="1450" dirty="0">
                <a:solidFill>
                  <a:srgbClr val="373A3C"/>
                </a:solidFill>
                <a:highlight>
                  <a:srgbClr val="FFFFFF"/>
                </a:highlight>
              </a:rPr>
              <a:t>.</a:t>
            </a:r>
            <a:endParaRPr sz="1450" dirty="0">
              <a:solidFill>
                <a:srgbClr val="373A3C"/>
              </a:solidFill>
              <a:highlight>
                <a:srgbClr val="FFFFFF"/>
              </a:highlight>
            </a:endParaRPr>
          </a:p>
          <a:p>
            <a:pPr marL="457200" lvl="0" indent="0" algn="l" rtl="0">
              <a:lnSpc>
                <a:spcPct val="100000"/>
              </a:lnSpc>
              <a:spcBef>
                <a:spcPts val="0"/>
              </a:spcBef>
              <a:spcAft>
                <a:spcPts val="0"/>
              </a:spcAft>
              <a:buNone/>
            </a:pPr>
            <a:endParaRPr sz="1450" dirty="0">
              <a:solidFill>
                <a:srgbClr val="373A3C"/>
              </a:solidFill>
              <a:highlight>
                <a:srgbClr val="FFFFFF"/>
              </a:highlight>
            </a:endParaRPr>
          </a:p>
          <a:p>
            <a:pPr marL="457200" lvl="0" indent="0" algn="l" rtl="0">
              <a:lnSpc>
                <a:spcPct val="100000"/>
              </a:lnSpc>
              <a:spcBef>
                <a:spcPts val="0"/>
              </a:spcBef>
              <a:spcAft>
                <a:spcPts val="0"/>
              </a:spcAft>
              <a:buNone/>
            </a:pPr>
            <a:r>
              <a:rPr lang="tr-TR" sz="1450" dirty="0" err="1">
                <a:solidFill>
                  <a:srgbClr val="373A3C"/>
                </a:solidFill>
                <a:highlight>
                  <a:srgbClr val="FFFFFF"/>
                </a:highlight>
              </a:rPr>
              <a:t>So</a:t>
            </a:r>
            <a:r>
              <a:rPr lang="tr-TR" sz="1450" dirty="0">
                <a:solidFill>
                  <a:srgbClr val="373A3C"/>
                </a:solidFill>
                <a:highlight>
                  <a:srgbClr val="FFFFFF"/>
                </a:highlight>
              </a:rPr>
              <a:t>, a Class A network is </a:t>
            </a:r>
            <a:r>
              <a:rPr lang="tr-TR" sz="1450" dirty="0" err="1">
                <a:solidFill>
                  <a:srgbClr val="373A3C"/>
                </a:solidFill>
                <a:highlight>
                  <a:srgbClr val="FFFFFF"/>
                </a:highlight>
              </a:rPr>
              <a:t>defined</a:t>
            </a:r>
            <a:r>
              <a:rPr lang="tr-TR" sz="1450" dirty="0">
                <a:solidFill>
                  <a:srgbClr val="373A3C"/>
                </a:solidFill>
                <a:highlight>
                  <a:srgbClr val="FFFFFF"/>
                </a:highlight>
              </a:rPr>
              <a:t> in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first</a:t>
            </a:r>
            <a:r>
              <a:rPr lang="tr-TR" sz="1450" dirty="0">
                <a:solidFill>
                  <a:srgbClr val="373A3C"/>
                </a:solidFill>
                <a:highlight>
                  <a:srgbClr val="FFFFFF"/>
                </a:highlight>
              </a:rPr>
              <a:t> </a:t>
            </a:r>
            <a:r>
              <a:rPr lang="tr-TR" sz="1450" dirty="0" err="1">
                <a:solidFill>
                  <a:srgbClr val="373A3C"/>
                </a:solidFill>
                <a:highlight>
                  <a:srgbClr val="FFFFFF"/>
                </a:highlight>
              </a:rPr>
              <a:t>octet</a:t>
            </a:r>
            <a:r>
              <a:rPr lang="tr-TR" sz="1450" dirty="0">
                <a:solidFill>
                  <a:srgbClr val="373A3C"/>
                </a:solidFill>
                <a:highlight>
                  <a:srgbClr val="FFFFFF"/>
                </a:highlight>
              </a:rPr>
              <a:t> </a:t>
            </a:r>
            <a:r>
              <a:rPr lang="tr-TR" sz="1450" dirty="0" err="1">
                <a:solidFill>
                  <a:srgbClr val="373A3C"/>
                </a:solidFill>
                <a:highlight>
                  <a:srgbClr val="FFFFFF"/>
                </a:highlight>
              </a:rPr>
              <a:t>between</a:t>
            </a:r>
            <a:r>
              <a:rPr lang="tr-TR" sz="1450" dirty="0">
                <a:solidFill>
                  <a:srgbClr val="373A3C"/>
                </a:solidFill>
                <a:highlight>
                  <a:srgbClr val="FFFFFF"/>
                </a:highlight>
              </a:rPr>
              <a:t> 0 </a:t>
            </a:r>
            <a:r>
              <a:rPr lang="tr-TR" sz="1450" dirty="0" err="1">
                <a:solidFill>
                  <a:srgbClr val="373A3C"/>
                </a:solidFill>
                <a:highlight>
                  <a:srgbClr val="FFFFFF"/>
                </a:highlight>
              </a:rPr>
              <a:t>and</a:t>
            </a:r>
            <a:r>
              <a:rPr lang="tr-TR" sz="1450" dirty="0">
                <a:solidFill>
                  <a:srgbClr val="373A3C"/>
                </a:solidFill>
                <a:highlight>
                  <a:srgbClr val="FFFFFF"/>
                </a:highlight>
              </a:rPr>
              <a:t> 127, </a:t>
            </a:r>
            <a:r>
              <a:rPr lang="tr-TR" sz="1450" dirty="0" err="1">
                <a:solidFill>
                  <a:srgbClr val="373A3C"/>
                </a:solidFill>
                <a:highlight>
                  <a:srgbClr val="FFFFFF"/>
                </a:highlight>
              </a:rPr>
              <a:t>and</a:t>
            </a:r>
            <a:r>
              <a:rPr lang="tr-TR" sz="1450" dirty="0">
                <a:solidFill>
                  <a:srgbClr val="373A3C"/>
                </a:solidFill>
                <a:highlight>
                  <a:srgbClr val="FFFFFF"/>
                </a:highlight>
              </a:rPr>
              <a:t> it </a:t>
            </a:r>
            <a:r>
              <a:rPr lang="tr-TR" sz="1450" dirty="0" err="1">
                <a:solidFill>
                  <a:srgbClr val="373A3C"/>
                </a:solidFill>
                <a:highlight>
                  <a:srgbClr val="FFFFFF"/>
                </a:highlight>
              </a:rPr>
              <a:t>can’t</a:t>
            </a:r>
            <a:r>
              <a:rPr lang="tr-TR" sz="1450" dirty="0">
                <a:solidFill>
                  <a:srgbClr val="373A3C"/>
                </a:solidFill>
                <a:highlight>
                  <a:srgbClr val="FFFFFF"/>
                </a:highlight>
              </a:rPr>
              <a:t> be </a:t>
            </a:r>
            <a:r>
              <a:rPr lang="tr-TR" sz="1450" dirty="0" err="1">
                <a:solidFill>
                  <a:srgbClr val="373A3C"/>
                </a:solidFill>
                <a:highlight>
                  <a:srgbClr val="FFFFFF"/>
                </a:highlight>
              </a:rPr>
              <a:t>less</a:t>
            </a:r>
            <a:r>
              <a:rPr lang="tr-TR" sz="1450" dirty="0">
                <a:solidFill>
                  <a:srgbClr val="373A3C"/>
                </a:solidFill>
                <a:highlight>
                  <a:srgbClr val="FFFFFF"/>
                </a:highlight>
              </a:rPr>
              <a:t> </a:t>
            </a:r>
            <a:r>
              <a:rPr lang="tr-TR" sz="1450" dirty="0" err="1">
                <a:solidFill>
                  <a:srgbClr val="373A3C"/>
                </a:solidFill>
                <a:highlight>
                  <a:srgbClr val="FFFFFF"/>
                </a:highlight>
              </a:rPr>
              <a:t>or</a:t>
            </a:r>
            <a:r>
              <a:rPr lang="tr-TR" sz="1450" dirty="0">
                <a:solidFill>
                  <a:srgbClr val="373A3C"/>
                </a:solidFill>
                <a:highlight>
                  <a:srgbClr val="FFFFFF"/>
                </a:highlight>
              </a:rPr>
              <a:t> </a:t>
            </a:r>
            <a:r>
              <a:rPr lang="tr-TR" sz="1450" dirty="0" err="1">
                <a:solidFill>
                  <a:srgbClr val="373A3C"/>
                </a:solidFill>
                <a:highlight>
                  <a:srgbClr val="FFFFFF"/>
                </a:highlight>
              </a:rPr>
              <a:t>more</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complicate</a:t>
            </a:r>
            <a:r>
              <a:rPr lang="tr-TR" sz="1450" dirty="0">
                <a:solidFill>
                  <a:srgbClr val="373A3C"/>
                </a:solidFill>
                <a:highlight>
                  <a:srgbClr val="FFFFFF"/>
                </a:highlight>
              </a:rPr>
              <a:t> </a:t>
            </a:r>
            <a:r>
              <a:rPr lang="tr-TR" sz="1450" dirty="0" err="1">
                <a:solidFill>
                  <a:srgbClr val="373A3C"/>
                </a:solidFill>
                <a:highlight>
                  <a:srgbClr val="FFFFFF"/>
                </a:highlight>
              </a:rPr>
              <a:t>matters</a:t>
            </a:r>
            <a:r>
              <a:rPr lang="tr-TR" sz="1450" dirty="0">
                <a:solidFill>
                  <a:srgbClr val="373A3C"/>
                </a:solidFill>
                <a:highlight>
                  <a:srgbClr val="FFFFFF"/>
                </a:highlight>
              </a:rPr>
              <a:t> </a:t>
            </a:r>
            <a:r>
              <a:rPr lang="tr-TR" sz="1450" dirty="0" err="1">
                <a:solidFill>
                  <a:srgbClr val="373A3C"/>
                </a:solidFill>
                <a:highlight>
                  <a:srgbClr val="FFFFFF"/>
                </a:highlight>
              </a:rPr>
              <a:t>further</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network </a:t>
            </a:r>
            <a:r>
              <a:rPr lang="tr-TR" sz="1450" dirty="0" err="1">
                <a:solidFill>
                  <a:srgbClr val="373A3C"/>
                </a:solidFill>
                <a:highlight>
                  <a:srgbClr val="FFFFFF"/>
                </a:highlight>
              </a:rPr>
              <a:t>address</a:t>
            </a:r>
            <a:r>
              <a:rPr lang="tr-TR" sz="1450" dirty="0">
                <a:solidFill>
                  <a:srgbClr val="373A3C"/>
                </a:solidFill>
                <a:highlight>
                  <a:srgbClr val="FFFFFF"/>
                </a:highlight>
              </a:rPr>
              <a:t> of </a:t>
            </a:r>
            <a:r>
              <a:rPr lang="tr-TR" sz="1450" dirty="0" err="1">
                <a:solidFill>
                  <a:srgbClr val="373A3C"/>
                </a:solidFill>
                <a:highlight>
                  <a:srgbClr val="FFFFFF"/>
                </a:highlight>
              </a:rPr>
              <a:t>all</a:t>
            </a:r>
            <a:r>
              <a:rPr lang="tr-TR" sz="1450" dirty="0">
                <a:solidFill>
                  <a:srgbClr val="373A3C"/>
                </a:solidFill>
                <a:highlight>
                  <a:srgbClr val="FFFFFF"/>
                </a:highlight>
              </a:rPr>
              <a:t> 0s (0000 0000) is </a:t>
            </a:r>
            <a:r>
              <a:rPr lang="tr-TR" sz="1450" dirty="0" err="1">
                <a:solidFill>
                  <a:srgbClr val="373A3C"/>
                </a:solidFill>
                <a:highlight>
                  <a:srgbClr val="FFFFFF"/>
                </a:highlight>
              </a:rPr>
              <a:t>reserved</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designate</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default</a:t>
            </a:r>
            <a:r>
              <a:rPr lang="tr-TR" sz="1450" dirty="0">
                <a:solidFill>
                  <a:srgbClr val="373A3C"/>
                </a:solidFill>
                <a:highlight>
                  <a:srgbClr val="FFFFFF"/>
                </a:highlight>
              </a:rPr>
              <a:t> </a:t>
            </a:r>
            <a:r>
              <a:rPr lang="tr-TR" sz="1450" dirty="0" err="1">
                <a:solidFill>
                  <a:srgbClr val="373A3C"/>
                </a:solidFill>
                <a:highlight>
                  <a:srgbClr val="FFFFFF"/>
                </a:highlight>
              </a:rPr>
              <a:t>route</a:t>
            </a:r>
            <a:r>
              <a:rPr lang="tr-TR" sz="1450" dirty="0">
                <a:solidFill>
                  <a:srgbClr val="373A3C"/>
                </a:solidFill>
                <a:highlight>
                  <a:srgbClr val="FFFFFF"/>
                </a:highlight>
              </a:rPr>
              <a:t>. </a:t>
            </a:r>
            <a:r>
              <a:rPr lang="tr-TR" sz="1450" dirty="0" err="1">
                <a:solidFill>
                  <a:srgbClr val="373A3C"/>
                </a:solidFill>
                <a:highlight>
                  <a:srgbClr val="FFFFFF"/>
                </a:highlight>
              </a:rPr>
              <a:t>Additionally</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address</a:t>
            </a:r>
            <a:r>
              <a:rPr lang="tr-TR" sz="1450" dirty="0">
                <a:solidFill>
                  <a:srgbClr val="373A3C"/>
                </a:solidFill>
                <a:highlight>
                  <a:srgbClr val="FFFFFF"/>
                </a:highlight>
              </a:rPr>
              <a:t> 127, </a:t>
            </a:r>
            <a:r>
              <a:rPr lang="tr-TR" sz="1450" dirty="0" err="1">
                <a:solidFill>
                  <a:srgbClr val="373A3C"/>
                </a:solidFill>
                <a:highlight>
                  <a:srgbClr val="FFFFFF"/>
                </a:highlight>
              </a:rPr>
              <a:t>which</a:t>
            </a:r>
            <a:r>
              <a:rPr lang="tr-TR" sz="1450" dirty="0">
                <a:solidFill>
                  <a:srgbClr val="373A3C"/>
                </a:solidFill>
                <a:highlight>
                  <a:srgbClr val="FFFFFF"/>
                </a:highlight>
              </a:rPr>
              <a:t> is </a:t>
            </a:r>
            <a:r>
              <a:rPr lang="tr-TR" sz="1450" dirty="0" err="1">
                <a:solidFill>
                  <a:srgbClr val="373A3C"/>
                </a:solidFill>
                <a:highlight>
                  <a:srgbClr val="FFFFFF"/>
                </a:highlight>
              </a:rPr>
              <a:t>reserved</a:t>
            </a:r>
            <a:r>
              <a:rPr lang="tr-TR" sz="1450" dirty="0">
                <a:solidFill>
                  <a:srgbClr val="373A3C"/>
                </a:solidFill>
                <a:highlight>
                  <a:srgbClr val="FFFFFF"/>
                </a:highlight>
              </a:rPr>
              <a:t> </a:t>
            </a:r>
            <a:r>
              <a:rPr lang="tr-TR" sz="1450" dirty="0" err="1">
                <a:solidFill>
                  <a:srgbClr val="373A3C"/>
                </a:solidFill>
                <a:highlight>
                  <a:srgbClr val="FFFFFF"/>
                </a:highlight>
              </a:rPr>
              <a:t>for</a:t>
            </a:r>
            <a:r>
              <a:rPr lang="tr-TR" sz="1450" dirty="0">
                <a:solidFill>
                  <a:srgbClr val="373A3C"/>
                </a:solidFill>
                <a:highlight>
                  <a:srgbClr val="FFFFFF"/>
                </a:highlight>
              </a:rPr>
              <a:t> </a:t>
            </a:r>
            <a:r>
              <a:rPr lang="tr-TR" sz="1450" dirty="0" err="1">
                <a:solidFill>
                  <a:srgbClr val="373A3C"/>
                </a:solidFill>
                <a:highlight>
                  <a:srgbClr val="FFFFFF"/>
                </a:highlight>
              </a:rPr>
              <a:t>diagnostics</a:t>
            </a:r>
            <a:r>
              <a:rPr lang="tr-TR" sz="1450" dirty="0">
                <a:solidFill>
                  <a:srgbClr val="373A3C"/>
                </a:solidFill>
                <a:highlight>
                  <a:srgbClr val="FFFFFF"/>
                </a:highlight>
              </a:rPr>
              <a:t>, </a:t>
            </a:r>
            <a:r>
              <a:rPr lang="tr-TR" sz="1450" dirty="0" err="1">
                <a:solidFill>
                  <a:srgbClr val="373A3C"/>
                </a:solidFill>
                <a:highlight>
                  <a:srgbClr val="FFFFFF"/>
                </a:highlight>
              </a:rPr>
              <a:t>can’t</a:t>
            </a:r>
            <a:r>
              <a:rPr lang="tr-TR" sz="1450" dirty="0">
                <a:solidFill>
                  <a:srgbClr val="373A3C"/>
                </a:solidFill>
                <a:highlight>
                  <a:srgbClr val="FFFFFF"/>
                </a:highlight>
              </a:rPr>
              <a:t> be </a:t>
            </a:r>
            <a:r>
              <a:rPr lang="tr-TR" sz="1450" dirty="0" err="1">
                <a:solidFill>
                  <a:srgbClr val="373A3C"/>
                </a:solidFill>
                <a:highlight>
                  <a:srgbClr val="FFFFFF"/>
                </a:highlight>
              </a:rPr>
              <a:t>used</a:t>
            </a:r>
            <a:r>
              <a:rPr lang="tr-TR" sz="1450" dirty="0">
                <a:solidFill>
                  <a:srgbClr val="373A3C"/>
                </a:solidFill>
                <a:highlight>
                  <a:srgbClr val="FFFFFF"/>
                </a:highlight>
              </a:rPr>
              <a:t> </a:t>
            </a:r>
            <a:r>
              <a:rPr lang="tr-TR" sz="1450" dirty="0" err="1">
                <a:solidFill>
                  <a:srgbClr val="373A3C"/>
                </a:solidFill>
                <a:highlight>
                  <a:srgbClr val="FFFFFF"/>
                </a:highlight>
              </a:rPr>
              <a:t>either</a:t>
            </a:r>
            <a:r>
              <a:rPr lang="tr-TR" sz="1450" dirty="0">
                <a:solidFill>
                  <a:srgbClr val="373A3C"/>
                </a:solidFill>
                <a:highlight>
                  <a:srgbClr val="FFFFFF"/>
                </a:highlight>
              </a:rPr>
              <a:t>, </a:t>
            </a:r>
            <a:r>
              <a:rPr lang="tr-TR" sz="1450" dirty="0" err="1">
                <a:solidFill>
                  <a:srgbClr val="373A3C"/>
                </a:solidFill>
                <a:highlight>
                  <a:srgbClr val="FFFFFF"/>
                </a:highlight>
              </a:rPr>
              <a:t>which</a:t>
            </a:r>
            <a:r>
              <a:rPr lang="tr-TR" sz="1450" dirty="0">
                <a:solidFill>
                  <a:srgbClr val="373A3C"/>
                </a:solidFill>
                <a:highlight>
                  <a:srgbClr val="FFFFFF"/>
                </a:highlight>
              </a:rPr>
              <a:t> </a:t>
            </a:r>
            <a:r>
              <a:rPr lang="tr-TR" sz="1450" dirty="0" err="1">
                <a:solidFill>
                  <a:srgbClr val="373A3C"/>
                </a:solidFill>
                <a:highlight>
                  <a:srgbClr val="FFFFFF"/>
                </a:highlight>
              </a:rPr>
              <a:t>means</a:t>
            </a:r>
            <a:r>
              <a:rPr lang="tr-TR" sz="1450" dirty="0">
                <a:solidFill>
                  <a:srgbClr val="373A3C"/>
                </a:solidFill>
                <a:highlight>
                  <a:srgbClr val="FFFFFF"/>
                </a:highlight>
              </a:rPr>
              <a:t> </a:t>
            </a:r>
            <a:r>
              <a:rPr lang="tr-TR" sz="1450" dirty="0" err="1">
                <a:solidFill>
                  <a:srgbClr val="373A3C"/>
                </a:solidFill>
                <a:highlight>
                  <a:srgbClr val="FFFFFF"/>
                </a:highlight>
              </a:rPr>
              <a:t>that</a:t>
            </a:r>
            <a:r>
              <a:rPr lang="tr-TR" sz="1450" dirty="0">
                <a:solidFill>
                  <a:srgbClr val="373A3C"/>
                </a:solidFill>
                <a:highlight>
                  <a:srgbClr val="FFFFFF"/>
                </a:highlight>
              </a:rPr>
              <a:t> </a:t>
            </a:r>
            <a:r>
              <a:rPr lang="tr-TR" sz="1450" dirty="0" err="1">
                <a:solidFill>
                  <a:srgbClr val="373A3C"/>
                </a:solidFill>
                <a:highlight>
                  <a:srgbClr val="FFFFFF"/>
                </a:highlight>
              </a:rPr>
              <a:t>you</a:t>
            </a:r>
            <a:r>
              <a:rPr lang="tr-TR" sz="1450" dirty="0">
                <a:solidFill>
                  <a:srgbClr val="373A3C"/>
                </a:solidFill>
                <a:highlight>
                  <a:srgbClr val="FFFFFF"/>
                </a:highlight>
              </a:rPr>
              <a:t> can </a:t>
            </a:r>
            <a:r>
              <a:rPr lang="tr-TR" sz="1450" dirty="0" err="1">
                <a:solidFill>
                  <a:srgbClr val="373A3C"/>
                </a:solidFill>
                <a:highlight>
                  <a:srgbClr val="FFFFFF"/>
                </a:highlight>
              </a:rPr>
              <a:t>really</a:t>
            </a:r>
            <a:r>
              <a:rPr lang="tr-TR" sz="1450" dirty="0">
                <a:solidFill>
                  <a:srgbClr val="373A3C"/>
                </a:solidFill>
                <a:highlight>
                  <a:srgbClr val="FFFFFF"/>
                </a:highlight>
              </a:rPr>
              <a:t> </a:t>
            </a:r>
            <a:r>
              <a:rPr lang="tr-TR" sz="1450" dirty="0" err="1">
                <a:solidFill>
                  <a:srgbClr val="373A3C"/>
                </a:solidFill>
                <a:highlight>
                  <a:srgbClr val="FFFFFF"/>
                </a:highlight>
              </a:rPr>
              <a:t>only</a:t>
            </a:r>
            <a:r>
              <a:rPr lang="tr-TR" sz="1450" dirty="0">
                <a:solidFill>
                  <a:srgbClr val="373A3C"/>
                </a:solidFill>
                <a:highlight>
                  <a:srgbClr val="FFFFFF"/>
                </a:highlight>
              </a:rPr>
              <a:t> </a:t>
            </a:r>
            <a:r>
              <a:rPr lang="tr-TR" sz="1450" dirty="0" err="1">
                <a:solidFill>
                  <a:srgbClr val="373A3C"/>
                </a:solidFill>
                <a:highlight>
                  <a:srgbClr val="FFFFFF"/>
                </a:highlight>
              </a:rPr>
              <a:t>use</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numbers</a:t>
            </a:r>
            <a:r>
              <a:rPr lang="tr-TR" sz="1450" dirty="0">
                <a:solidFill>
                  <a:srgbClr val="373A3C"/>
                </a:solidFill>
                <a:highlight>
                  <a:srgbClr val="FFFFFF"/>
                </a:highlight>
              </a:rPr>
              <a:t> 1 </a:t>
            </a:r>
            <a:r>
              <a:rPr lang="tr-TR" sz="1450" dirty="0" err="1">
                <a:solidFill>
                  <a:srgbClr val="373A3C"/>
                </a:solidFill>
                <a:highlight>
                  <a:srgbClr val="FFFFFF"/>
                </a:highlight>
              </a:rPr>
              <a:t>to</a:t>
            </a:r>
            <a:r>
              <a:rPr lang="tr-TR" sz="1450" dirty="0">
                <a:solidFill>
                  <a:srgbClr val="373A3C"/>
                </a:solidFill>
                <a:highlight>
                  <a:srgbClr val="FFFFFF"/>
                </a:highlight>
              </a:rPr>
              <a:t> 126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designate</a:t>
            </a:r>
            <a:r>
              <a:rPr lang="tr-TR" sz="1450" dirty="0">
                <a:solidFill>
                  <a:srgbClr val="373A3C"/>
                </a:solidFill>
                <a:highlight>
                  <a:srgbClr val="FFFFFF"/>
                </a:highlight>
              </a:rPr>
              <a:t> Class A network </a:t>
            </a:r>
            <a:r>
              <a:rPr lang="tr-TR" sz="1450" dirty="0" err="1">
                <a:solidFill>
                  <a:srgbClr val="373A3C"/>
                </a:solidFill>
                <a:highlight>
                  <a:srgbClr val="FFFFFF"/>
                </a:highlight>
              </a:rPr>
              <a:t>addresses</a:t>
            </a:r>
            <a:r>
              <a:rPr lang="tr-TR" sz="1450" dirty="0">
                <a:solidFill>
                  <a:srgbClr val="373A3C"/>
                </a:solidFill>
                <a:highlight>
                  <a:srgbClr val="FFFFFF"/>
                </a:highlight>
              </a:rPr>
              <a:t>. </a:t>
            </a:r>
            <a:r>
              <a:rPr lang="tr-TR" sz="1450" dirty="0" err="1">
                <a:solidFill>
                  <a:srgbClr val="373A3C"/>
                </a:solidFill>
                <a:highlight>
                  <a:srgbClr val="FFFFFF"/>
                </a:highlight>
              </a:rPr>
              <a:t>This</a:t>
            </a:r>
            <a:r>
              <a:rPr lang="tr-TR" sz="1450" dirty="0">
                <a:solidFill>
                  <a:srgbClr val="373A3C"/>
                </a:solidFill>
                <a:highlight>
                  <a:srgbClr val="FFFFFF"/>
                </a:highlight>
              </a:rPr>
              <a:t> </a:t>
            </a:r>
            <a:r>
              <a:rPr lang="tr-TR" sz="1450" dirty="0" err="1">
                <a:solidFill>
                  <a:srgbClr val="373A3C"/>
                </a:solidFill>
                <a:highlight>
                  <a:srgbClr val="FFFFFF"/>
                </a:highlight>
              </a:rPr>
              <a:t>means</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actual</a:t>
            </a:r>
            <a:r>
              <a:rPr lang="tr-TR" sz="1450" dirty="0">
                <a:solidFill>
                  <a:srgbClr val="373A3C"/>
                </a:solidFill>
                <a:highlight>
                  <a:srgbClr val="FFFFFF"/>
                </a:highlight>
              </a:rPr>
              <a:t> </a:t>
            </a:r>
            <a:r>
              <a:rPr lang="tr-TR" sz="1450" dirty="0" err="1">
                <a:solidFill>
                  <a:srgbClr val="373A3C"/>
                </a:solidFill>
                <a:highlight>
                  <a:srgbClr val="FFFFFF"/>
                </a:highlight>
              </a:rPr>
              <a:t>number</a:t>
            </a:r>
            <a:r>
              <a:rPr lang="tr-TR" sz="1450" dirty="0">
                <a:solidFill>
                  <a:srgbClr val="373A3C"/>
                </a:solidFill>
                <a:highlight>
                  <a:srgbClr val="FFFFFF"/>
                </a:highlight>
              </a:rPr>
              <a:t> of </a:t>
            </a:r>
            <a:r>
              <a:rPr lang="tr-TR" sz="1450" dirty="0" err="1">
                <a:solidFill>
                  <a:srgbClr val="373A3C"/>
                </a:solidFill>
                <a:highlight>
                  <a:srgbClr val="FFFFFF"/>
                </a:highlight>
              </a:rPr>
              <a:t>usable</a:t>
            </a:r>
            <a:r>
              <a:rPr lang="tr-TR" sz="1450" dirty="0">
                <a:solidFill>
                  <a:srgbClr val="373A3C"/>
                </a:solidFill>
                <a:highlight>
                  <a:srgbClr val="FFFFFF"/>
                </a:highlight>
              </a:rPr>
              <a:t> Class A network </a:t>
            </a:r>
            <a:r>
              <a:rPr lang="tr-TR" sz="1450" dirty="0" err="1">
                <a:solidFill>
                  <a:srgbClr val="373A3C"/>
                </a:solidFill>
                <a:highlight>
                  <a:srgbClr val="FFFFFF"/>
                </a:highlight>
              </a:rPr>
              <a:t>addresses</a:t>
            </a:r>
            <a:r>
              <a:rPr lang="tr-TR" sz="1450" dirty="0">
                <a:solidFill>
                  <a:srgbClr val="373A3C"/>
                </a:solidFill>
                <a:highlight>
                  <a:srgbClr val="FFFFFF"/>
                </a:highlight>
              </a:rPr>
              <a:t> is 128 </a:t>
            </a:r>
            <a:r>
              <a:rPr lang="tr-TR" sz="1450" dirty="0" err="1">
                <a:solidFill>
                  <a:srgbClr val="373A3C"/>
                </a:solidFill>
                <a:highlight>
                  <a:srgbClr val="FFFFFF"/>
                </a:highlight>
              </a:rPr>
              <a:t>minus</a:t>
            </a:r>
            <a:r>
              <a:rPr lang="tr-TR" sz="1450" dirty="0">
                <a:solidFill>
                  <a:srgbClr val="373A3C"/>
                </a:solidFill>
                <a:highlight>
                  <a:srgbClr val="FFFFFF"/>
                </a:highlight>
              </a:rPr>
              <a:t> 2, </a:t>
            </a:r>
            <a:r>
              <a:rPr lang="tr-TR" sz="1450" dirty="0" err="1">
                <a:solidFill>
                  <a:srgbClr val="373A3C"/>
                </a:solidFill>
                <a:highlight>
                  <a:srgbClr val="FFFFFF"/>
                </a:highlight>
              </a:rPr>
              <a:t>or</a:t>
            </a:r>
            <a:r>
              <a:rPr lang="tr-TR" sz="1450" dirty="0">
                <a:solidFill>
                  <a:srgbClr val="373A3C"/>
                </a:solidFill>
                <a:highlight>
                  <a:srgbClr val="FFFFFF"/>
                </a:highlight>
              </a:rPr>
              <a:t> 126.</a:t>
            </a:r>
            <a:endParaRPr sz="1450" dirty="0">
              <a:solidFill>
                <a:srgbClr val="373A3C"/>
              </a:solidFill>
              <a:highlight>
                <a:srgbClr val="FFFFFF"/>
              </a:highlight>
            </a:endParaRPr>
          </a:p>
          <a:p>
            <a:pPr marL="457200" lvl="0" indent="0" algn="l" rtl="0">
              <a:lnSpc>
                <a:spcPct val="100000"/>
              </a:lnSpc>
              <a:spcBef>
                <a:spcPts val="0"/>
              </a:spcBef>
              <a:spcAft>
                <a:spcPts val="0"/>
              </a:spcAft>
              <a:buNone/>
            </a:pPr>
            <a:endParaRPr sz="1450" dirty="0">
              <a:solidFill>
                <a:srgbClr val="373A3C"/>
              </a:solidFill>
              <a:highlight>
                <a:srgbClr val="FFFFFF"/>
              </a:highlight>
            </a:endParaRPr>
          </a:p>
          <a:p>
            <a:pPr marL="457200" lvl="0" indent="0" algn="l" rtl="0">
              <a:lnSpc>
                <a:spcPct val="100000"/>
              </a:lnSpc>
              <a:spcBef>
                <a:spcPts val="0"/>
              </a:spcBef>
              <a:spcAft>
                <a:spcPts val="0"/>
              </a:spcAft>
              <a:buNone/>
            </a:pPr>
            <a:r>
              <a:rPr lang="tr-TR" sz="1450" dirty="0" err="1">
                <a:solidFill>
                  <a:srgbClr val="373A3C"/>
                </a:solidFill>
                <a:highlight>
                  <a:srgbClr val="FFFFFF"/>
                </a:highlight>
              </a:rPr>
              <a:t>So</a:t>
            </a:r>
            <a:r>
              <a:rPr lang="tr-TR" sz="1450" dirty="0">
                <a:solidFill>
                  <a:srgbClr val="373A3C"/>
                </a:solidFill>
                <a:highlight>
                  <a:srgbClr val="FFFFFF"/>
                </a:highlight>
              </a:rPr>
              <a:t> </a:t>
            </a:r>
            <a:r>
              <a:rPr lang="tr-TR" sz="1450" dirty="0" err="1">
                <a:solidFill>
                  <a:srgbClr val="373A3C"/>
                </a:solidFill>
                <a:highlight>
                  <a:srgbClr val="FFFFFF"/>
                </a:highlight>
              </a:rPr>
              <a:t>if</a:t>
            </a:r>
            <a:r>
              <a:rPr lang="tr-TR" sz="1450" dirty="0">
                <a:solidFill>
                  <a:srgbClr val="373A3C"/>
                </a:solidFill>
                <a:highlight>
                  <a:srgbClr val="FFFFFF"/>
                </a:highlight>
              </a:rPr>
              <a:t> </a:t>
            </a:r>
            <a:r>
              <a:rPr lang="tr-TR" sz="1450" dirty="0" err="1">
                <a:solidFill>
                  <a:srgbClr val="373A3C"/>
                </a:solidFill>
                <a:highlight>
                  <a:srgbClr val="FFFFFF"/>
                </a:highlight>
              </a:rPr>
              <a:t>you</a:t>
            </a:r>
            <a:r>
              <a:rPr lang="tr-TR" sz="1450" dirty="0">
                <a:solidFill>
                  <a:srgbClr val="373A3C"/>
                </a:solidFill>
                <a:highlight>
                  <a:srgbClr val="FFFFFF"/>
                </a:highlight>
              </a:rPr>
              <a:t> </a:t>
            </a:r>
            <a:r>
              <a:rPr lang="tr-TR" sz="1450" dirty="0" err="1">
                <a:solidFill>
                  <a:srgbClr val="373A3C"/>
                </a:solidFill>
                <a:highlight>
                  <a:srgbClr val="FFFFFF"/>
                </a:highlight>
              </a:rPr>
              <a:t>see</a:t>
            </a:r>
            <a:r>
              <a:rPr lang="tr-TR" sz="1450" dirty="0">
                <a:solidFill>
                  <a:srgbClr val="373A3C"/>
                </a:solidFill>
                <a:highlight>
                  <a:srgbClr val="FFFFFF"/>
                </a:highlight>
              </a:rPr>
              <a:t> an IP </a:t>
            </a:r>
            <a:r>
              <a:rPr lang="tr-TR" sz="1450" dirty="0" err="1">
                <a:solidFill>
                  <a:srgbClr val="373A3C"/>
                </a:solidFill>
                <a:highlight>
                  <a:srgbClr val="FFFFFF"/>
                </a:highlight>
              </a:rPr>
              <a:t>address</a:t>
            </a:r>
            <a:r>
              <a:rPr lang="tr-TR" sz="1450" dirty="0">
                <a:solidFill>
                  <a:srgbClr val="373A3C"/>
                </a:solidFill>
                <a:highlight>
                  <a:srgbClr val="FFFFFF"/>
                </a:highlight>
              </a:rPr>
              <a:t> </a:t>
            </a:r>
            <a:r>
              <a:rPr lang="tr-TR" sz="1450" dirty="0" err="1">
                <a:solidFill>
                  <a:srgbClr val="373A3C"/>
                </a:solidFill>
                <a:highlight>
                  <a:srgbClr val="FFFFFF"/>
                </a:highlight>
              </a:rPr>
              <a:t>starts</a:t>
            </a:r>
            <a:r>
              <a:rPr lang="tr-TR" sz="1450" dirty="0">
                <a:solidFill>
                  <a:srgbClr val="373A3C"/>
                </a:solidFill>
                <a:highlight>
                  <a:srgbClr val="FFFFFF"/>
                </a:highlight>
              </a:rPr>
              <a:t> </a:t>
            </a:r>
            <a:r>
              <a:rPr lang="tr-TR" sz="1450" dirty="0" err="1">
                <a:solidFill>
                  <a:srgbClr val="373A3C"/>
                </a:solidFill>
                <a:highlight>
                  <a:srgbClr val="FFFFFF"/>
                </a:highlight>
              </a:rPr>
              <a:t>with</a:t>
            </a:r>
            <a:r>
              <a:rPr lang="tr-TR" sz="1450" dirty="0">
                <a:solidFill>
                  <a:srgbClr val="373A3C"/>
                </a:solidFill>
                <a:highlight>
                  <a:srgbClr val="FFFFFF"/>
                </a:highlight>
              </a:rPr>
              <a:t> </a:t>
            </a:r>
            <a:r>
              <a:rPr lang="tr-TR" sz="1450" dirty="0" err="1">
                <a:solidFill>
                  <a:srgbClr val="373A3C"/>
                </a:solidFill>
                <a:highlight>
                  <a:srgbClr val="FFFFFF"/>
                </a:highlight>
              </a:rPr>
              <a:t>less</a:t>
            </a:r>
            <a:r>
              <a:rPr lang="tr-TR" sz="1450" dirty="0">
                <a:solidFill>
                  <a:srgbClr val="373A3C"/>
                </a:solidFill>
                <a:highlight>
                  <a:srgbClr val="FFFFFF"/>
                </a:highlight>
              </a:rPr>
              <a:t> </a:t>
            </a:r>
            <a:r>
              <a:rPr lang="tr-TR" sz="1450" dirty="0" err="1">
                <a:solidFill>
                  <a:srgbClr val="373A3C"/>
                </a:solidFill>
                <a:highlight>
                  <a:srgbClr val="FFFFFF"/>
                </a:highlight>
              </a:rPr>
              <a:t>than</a:t>
            </a:r>
            <a:r>
              <a:rPr lang="tr-TR" sz="1450" dirty="0">
                <a:solidFill>
                  <a:srgbClr val="373A3C"/>
                </a:solidFill>
                <a:highlight>
                  <a:srgbClr val="FFFFFF"/>
                </a:highlight>
              </a:rPr>
              <a:t> 128 </a:t>
            </a:r>
            <a:r>
              <a:rPr lang="tr-TR" sz="1450" dirty="0" err="1">
                <a:solidFill>
                  <a:srgbClr val="373A3C"/>
                </a:solidFill>
                <a:highlight>
                  <a:srgbClr val="FFFFFF"/>
                </a:highlight>
              </a:rPr>
              <a:t>then</a:t>
            </a:r>
            <a:r>
              <a:rPr lang="tr-TR" sz="1450" dirty="0">
                <a:solidFill>
                  <a:srgbClr val="373A3C"/>
                </a:solidFill>
                <a:highlight>
                  <a:srgbClr val="FFFFFF"/>
                </a:highlight>
              </a:rPr>
              <a:t> </a:t>
            </a:r>
            <a:r>
              <a:rPr lang="tr-TR" sz="1450" dirty="0" err="1">
                <a:solidFill>
                  <a:srgbClr val="373A3C"/>
                </a:solidFill>
                <a:highlight>
                  <a:srgbClr val="FFFFFF"/>
                </a:highlight>
              </a:rPr>
              <a:t>you</a:t>
            </a:r>
            <a:r>
              <a:rPr lang="tr-TR" sz="1450" dirty="0">
                <a:solidFill>
                  <a:srgbClr val="373A3C"/>
                </a:solidFill>
                <a:highlight>
                  <a:srgbClr val="FFFFFF"/>
                </a:highlight>
              </a:rPr>
              <a:t> </a:t>
            </a:r>
            <a:r>
              <a:rPr lang="tr-TR" sz="1450" dirty="0" err="1">
                <a:solidFill>
                  <a:srgbClr val="373A3C"/>
                </a:solidFill>
                <a:highlight>
                  <a:srgbClr val="FFFFFF"/>
                </a:highlight>
              </a:rPr>
              <a:t>know</a:t>
            </a:r>
            <a:r>
              <a:rPr lang="tr-TR" sz="1450" dirty="0">
                <a:solidFill>
                  <a:srgbClr val="373A3C"/>
                </a:solidFill>
                <a:highlight>
                  <a:srgbClr val="FFFFFF"/>
                </a:highlight>
              </a:rPr>
              <a:t> </a:t>
            </a:r>
            <a:r>
              <a:rPr lang="tr-TR" sz="1450" dirty="0" err="1">
                <a:solidFill>
                  <a:srgbClr val="373A3C"/>
                </a:solidFill>
                <a:highlight>
                  <a:srgbClr val="FFFFFF"/>
                </a:highlight>
              </a:rPr>
              <a:t>that</a:t>
            </a:r>
            <a:r>
              <a:rPr lang="tr-TR" sz="1450" dirty="0">
                <a:solidFill>
                  <a:srgbClr val="373A3C"/>
                </a:solidFill>
                <a:highlight>
                  <a:srgbClr val="FFFFFF"/>
                </a:highlight>
              </a:rPr>
              <a:t> </a:t>
            </a:r>
            <a:r>
              <a:rPr lang="tr-TR" sz="1450" dirty="0" err="1">
                <a:solidFill>
                  <a:srgbClr val="373A3C"/>
                </a:solidFill>
                <a:highlight>
                  <a:srgbClr val="FFFFFF"/>
                </a:highlight>
              </a:rPr>
              <a:t>this</a:t>
            </a:r>
            <a:r>
              <a:rPr lang="tr-TR" sz="1450" dirty="0">
                <a:solidFill>
                  <a:srgbClr val="373A3C"/>
                </a:solidFill>
                <a:highlight>
                  <a:srgbClr val="FFFFFF"/>
                </a:highlight>
              </a:rPr>
              <a:t> is a Class A network.</a:t>
            </a:r>
            <a:endParaRPr sz="1450" dirty="0">
              <a:solidFill>
                <a:srgbClr val="373A3C"/>
              </a:solidFill>
              <a:highlight>
                <a:srgbClr val="FFFFFF"/>
              </a:highlight>
            </a:endParaRPr>
          </a:p>
          <a:p>
            <a:pPr marL="457200" lvl="0" indent="0" algn="l" rtl="0">
              <a:lnSpc>
                <a:spcPct val="100000"/>
              </a:lnSpc>
              <a:spcBef>
                <a:spcPts val="0"/>
              </a:spcBef>
              <a:spcAft>
                <a:spcPts val="0"/>
              </a:spcAft>
              <a:buNone/>
            </a:pPr>
            <a:endParaRPr sz="1450" dirty="0">
              <a:solidFill>
                <a:srgbClr val="373A3C"/>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
        <p:nvSpPr>
          <p:cNvPr id="12" name="Google Shape;12;p2"/>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17" name="Google Shape;17;p3"/>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22" name="Google Shape;22;p4"/>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a:endParaRPr/>
          </a:p>
        </p:txBody>
      </p:sp>
      <p:sp>
        <p:nvSpPr>
          <p:cNvPr id="23" name="Google Shape;23;p4"/>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0" name="Google Shape;30;p5"/>
          <p:cNvSpPr txBox="1">
            <a:spLocks noGrp="1"/>
          </p:cNvSpPr>
          <p:nvPr>
            <p:ph type="body" idx="1"/>
          </p:nvPr>
        </p:nvSpPr>
        <p:spPr>
          <a:xfrm>
            <a:off x="501500" y="1508650"/>
            <a:ext cx="6605700" cy="36033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a:lvl1pPr>
            <a:lvl2pPr marL="914400" lvl="1" indent="-342900" algn="l">
              <a:lnSpc>
                <a:spcPct val="110000"/>
              </a:lnSpc>
              <a:spcBef>
                <a:spcPts val="600"/>
              </a:spcBef>
              <a:spcAft>
                <a:spcPts val="0"/>
              </a:spcAft>
              <a:buClr>
                <a:srgbClr val="741B47"/>
              </a:buClr>
              <a:buSzPts val="1800"/>
              <a:buChar char="▹"/>
              <a:defRPr/>
            </a:lvl2pPr>
            <a:lvl3pPr marL="1371600" lvl="2" indent="-342900" algn="l">
              <a:lnSpc>
                <a:spcPct val="110000"/>
              </a:lnSpc>
              <a:spcBef>
                <a:spcPts val="600"/>
              </a:spcBef>
              <a:spcAft>
                <a:spcPts val="0"/>
              </a:spcAft>
              <a:buClr>
                <a:srgbClr val="741B47"/>
              </a:buClr>
              <a:buSzPts val="1800"/>
              <a:buChar char="▹"/>
              <a:defRPr/>
            </a:lvl3pPr>
            <a:lvl4pPr marL="1828800" lvl="3" indent="-355600" algn="l">
              <a:lnSpc>
                <a:spcPct val="110000"/>
              </a:lnSpc>
              <a:spcBef>
                <a:spcPts val="600"/>
              </a:spcBef>
              <a:spcAft>
                <a:spcPts val="0"/>
              </a:spcAft>
              <a:buClr>
                <a:srgbClr val="741B47"/>
              </a:buClr>
              <a:buSzPts val="2000"/>
              <a:buChar char="▹"/>
              <a:defRPr/>
            </a:lvl4pPr>
            <a:lvl5pPr marL="2286000" lvl="4" indent="-355600" algn="l">
              <a:lnSpc>
                <a:spcPct val="110000"/>
              </a:lnSpc>
              <a:spcBef>
                <a:spcPts val="600"/>
              </a:spcBef>
              <a:spcAft>
                <a:spcPts val="0"/>
              </a:spcAft>
              <a:buClr>
                <a:srgbClr val="741B47"/>
              </a:buClr>
              <a:buSzPts val="2000"/>
              <a:buChar char="▹"/>
              <a:defRPr/>
            </a:lvl5pPr>
            <a:lvl6pPr marL="2743200" lvl="5" indent="-355600" algn="l">
              <a:lnSpc>
                <a:spcPct val="110000"/>
              </a:lnSpc>
              <a:spcBef>
                <a:spcPts val="600"/>
              </a:spcBef>
              <a:spcAft>
                <a:spcPts val="0"/>
              </a:spcAft>
              <a:buClr>
                <a:srgbClr val="741B47"/>
              </a:buClr>
              <a:buSzPts val="2000"/>
              <a:buChar char="▹"/>
              <a:defRPr/>
            </a:lvl6pPr>
            <a:lvl7pPr marL="3200400" lvl="6" indent="-355600" algn="l">
              <a:lnSpc>
                <a:spcPct val="110000"/>
              </a:lnSpc>
              <a:spcBef>
                <a:spcPts val="600"/>
              </a:spcBef>
              <a:spcAft>
                <a:spcPts val="0"/>
              </a:spcAft>
              <a:buClr>
                <a:srgbClr val="741B47"/>
              </a:buClr>
              <a:buSzPts val="2000"/>
              <a:buChar char="▹"/>
              <a:defRPr/>
            </a:lvl7pPr>
            <a:lvl8pPr marL="3657600" lvl="7" indent="-355600" algn="l">
              <a:lnSpc>
                <a:spcPct val="110000"/>
              </a:lnSpc>
              <a:spcBef>
                <a:spcPts val="600"/>
              </a:spcBef>
              <a:spcAft>
                <a:spcPts val="0"/>
              </a:spcAft>
              <a:buClr>
                <a:srgbClr val="741B47"/>
              </a:buClr>
              <a:buSzPts val="2000"/>
              <a:buChar char="▹"/>
              <a:defRPr/>
            </a:lvl8pPr>
            <a:lvl9pPr marL="4114800" lvl="8" indent="-355600" algn="l">
              <a:lnSpc>
                <a:spcPct val="110000"/>
              </a:lnSpc>
              <a:spcBef>
                <a:spcPts val="600"/>
              </a:spcBef>
              <a:spcAft>
                <a:spcPts val="0"/>
              </a:spcAft>
              <a:buClr>
                <a:srgbClr val="741B47"/>
              </a:buClr>
              <a:buSzPts val="2000"/>
              <a:buChar char="▹"/>
              <a:defRPr/>
            </a:lvl9pPr>
          </a:lstStyle>
          <a:p>
            <a:endParaRPr/>
          </a:p>
        </p:txBody>
      </p:sp>
      <p:sp>
        <p:nvSpPr>
          <p:cNvPr id="31" name="Google Shape;31;p5"/>
          <p:cNvSpPr txBox="1">
            <a:spLocks noGrp="1"/>
          </p:cNvSpPr>
          <p:nvPr>
            <p:ph type="sldNum" idx="12"/>
          </p:nvPr>
        </p:nvSpPr>
        <p:spPr>
          <a:xfrm>
            <a:off x="8909123" y="4934346"/>
            <a:ext cx="205500" cy="177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A0CF"/>
              </a:solidFill>
              <a:latin typeface="Arial"/>
              <a:ea typeface="Arial"/>
              <a:cs typeface="Arial"/>
              <a:sym typeface="Arial"/>
            </a:endParaRPr>
          </a:p>
        </p:txBody>
      </p:sp>
      <p:sp>
        <p:nvSpPr>
          <p:cNvPr id="36" name="Google Shape;36;p6"/>
          <p:cNvSpPr txBox="1">
            <a:spLocks noGrp="1"/>
          </p:cNvSpPr>
          <p:nvPr>
            <p:ph type="body" idx="1"/>
          </p:nvPr>
        </p:nvSpPr>
        <p:spPr>
          <a:xfrm>
            <a:off x="457200" y="1462350"/>
            <a:ext cx="4369500" cy="34416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sz="1800"/>
            </a:lvl1pPr>
            <a:lvl2pPr marL="914400" lvl="1" indent="-342900" algn="l">
              <a:lnSpc>
                <a:spcPct val="110000"/>
              </a:lnSpc>
              <a:spcBef>
                <a:spcPts val="600"/>
              </a:spcBef>
              <a:spcAft>
                <a:spcPts val="0"/>
              </a:spcAft>
              <a:buClr>
                <a:srgbClr val="741B47"/>
              </a:buClr>
              <a:buSzPts val="1800"/>
              <a:buChar char="▹"/>
              <a:defRPr sz="1800"/>
            </a:lvl2pPr>
            <a:lvl3pPr marL="1371600" lvl="2" indent="-342900" algn="l">
              <a:lnSpc>
                <a:spcPct val="110000"/>
              </a:lnSpc>
              <a:spcBef>
                <a:spcPts val="600"/>
              </a:spcBef>
              <a:spcAft>
                <a:spcPts val="0"/>
              </a:spcAft>
              <a:buClr>
                <a:srgbClr val="741B47"/>
              </a:buClr>
              <a:buSzPts val="1800"/>
              <a:buChar char="▹"/>
              <a:defRPr sz="1800"/>
            </a:lvl3pPr>
            <a:lvl4pPr marL="1828800" lvl="3" indent="-342900" algn="l">
              <a:lnSpc>
                <a:spcPct val="110000"/>
              </a:lnSpc>
              <a:spcBef>
                <a:spcPts val="600"/>
              </a:spcBef>
              <a:spcAft>
                <a:spcPts val="0"/>
              </a:spcAft>
              <a:buClr>
                <a:srgbClr val="741B47"/>
              </a:buClr>
              <a:buSzPts val="1800"/>
              <a:buChar char="▹"/>
              <a:defRPr sz="1800"/>
            </a:lvl4pPr>
            <a:lvl5pPr marL="2286000" lvl="4" indent="-342900" algn="l">
              <a:lnSpc>
                <a:spcPct val="110000"/>
              </a:lnSpc>
              <a:spcBef>
                <a:spcPts val="600"/>
              </a:spcBef>
              <a:spcAft>
                <a:spcPts val="0"/>
              </a:spcAft>
              <a:buClr>
                <a:srgbClr val="741B47"/>
              </a:buClr>
              <a:buSzPts val="1800"/>
              <a:buChar char="▹"/>
              <a:defRPr sz="1800"/>
            </a:lvl5pPr>
            <a:lvl6pPr marL="2743200" lvl="5" indent="-342900" algn="l">
              <a:lnSpc>
                <a:spcPct val="110000"/>
              </a:lnSpc>
              <a:spcBef>
                <a:spcPts val="600"/>
              </a:spcBef>
              <a:spcAft>
                <a:spcPts val="0"/>
              </a:spcAft>
              <a:buClr>
                <a:srgbClr val="741B47"/>
              </a:buClr>
              <a:buSzPts val="1800"/>
              <a:buChar char="▹"/>
              <a:defRPr sz="1800"/>
            </a:lvl6pPr>
            <a:lvl7pPr marL="3200400" lvl="6" indent="-342900" algn="l">
              <a:lnSpc>
                <a:spcPct val="110000"/>
              </a:lnSpc>
              <a:spcBef>
                <a:spcPts val="600"/>
              </a:spcBef>
              <a:spcAft>
                <a:spcPts val="0"/>
              </a:spcAft>
              <a:buClr>
                <a:srgbClr val="741B47"/>
              </a:buClr>
              <a:buSzPts val="1800"/>
              <a:buChar char="▹"/>
              <a:defRPr sz="1800"/>
            </a:lvl7pPr>
            <a:lvl8pPr marL="3657600" lvl="7" indent="-342900" algn="l">
              <a:lnSpc>
                <a:spcPct val="110000"/>
              </a:lnSpc>
              <a:spcBef>
                <a:spcPts val="600"/>
              </a:spcBef>
              <a:spcAft>
                <a:spcPts val="0"/>
              </a:spcAft>
              <a:buClr>
                <a:srgbClr val="741B47"/>
              </a:buClr>
              <a:buSzPts val="1800"/>
              <a:buChar char="▹"/>
              <a:defRPr sz="1800"/>
            </a:lvl8pPr>
            <a:lvl9pPr marL="4114800" lvl="8" indent="-342900" algn="l">
              <a:lnSpc>
                <a:spcPct val="110000"/>
              </a:lnSpc>
              <a:spcBef>
                <a:spcPts val="600"/>
              </a:spcBef>
              <a:spcAft>
                <a:spcPts val="0"/>
              </a:spcAft>
              <a:buClr>
                <a:srgbClr val="741B47"/>
              </a:buClr>
              <a:buSzPts val="1800"/>
              <a:buChar char="▹"/>
              <a:defRPr sz="1800"/>
            </a:lvl9pPr>
          </a:lstStyle>
          <a:p>
            <a:endParaRPr/>
          </a:p>
        </p:txBody>
      </p:sp>
      <p:sp>
        <p:nvSpPr>
          <p:cNvPr id="37" name="Google Shape;37;p6"/>
          <p:cNvSpPr txBox="1">
            <a:spLocks noGrp="1"/>
          </p:cNvSpPr>
          <p:nvPr>
            <p:ph type="sldNum" idx="12"/>
          </p:nvPr>
        </p:nvSpPr>
        <p:spPr>
          <a:xfrm>
            <a:off x="8943350" y="4903875"/>
            <a:ext cx="1626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pic>
        <p:nvPicPr>
          <p:cNvPr id="40" name="Google Shape;40;p6"/>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44" name="Google Shape;44;p7"/>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8">
            <a:alphaModFix/>
          </a:blip>
          <a:srcRect/>
          <a:stretch/>
        </p:blipFill>
        <p:spPr>
          <a:xfrm>
            <a:off x="8766751" y="59900"/>
            <a:ext cx="339175" cy="3745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grpSp>
        <p:nvGrpSpPr>
          <p:cNvPr id="51" name="Google Shape;51;p8"/>
          <p:cNvGrpSpPr/>
          <p:nvPr/>
        </p:nvGrpSpPr>
        <p:grpSpPr>
          <a:xfrm>
            <a:off x="5122427" y="668001"/>
            <a:ext cx="3841143" cy="3893303"/>
            <a:chOff x="5122427" y="668001"/>
            <a:chExt cx="3841143" cy="3893303"/>
          </a:xfrm>
        </p:grpSpPr>
        <p:grpSp>
          <p:nvGrpSpPr>
            <p:cNvPr id="52" name="Google Shape;52;p8"/>
            <p:cNvGrpSpPr/>
            <p:nvPr/>
          </p:nvGrpSpPr>
          <p:grpSpPr>
            <a:xfrm>
              <a:off x="5144045" y="893590"/>
              <a:ext cx="2833667" cy="2964311"/>
              <a:chOff x="3860721" y="1330073"/>
              <a:chExt cx="3544299" cy="3707706"/>
            </a:xfrm>
          </p:grpSpPr>
          <p:sp>
            <p:nvSpPr>
              <p:cNvPr id="53" name="Google Shape;53;p8"/>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 name="Google Shape;54;p8"/>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 name="Google Shape;55;p8"/>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8"/>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8"/>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8"/>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8"/>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8"/>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8"/>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8"/>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8"/>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8"/>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8"/>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8"/>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8"/>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8"/>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8"/>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8"/>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8"/>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8"/>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8"/>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8"/>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8"/>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8"/>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8"/>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 name="Google Shape;78;p8"/>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8"/>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80;p8"/>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8"/>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8"/>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8"/>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8"/>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8"/>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8"/>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8"/>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8"/>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8"/>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8"/>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8"/>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8"/>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8"/>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8"/>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8"/>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8"/>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8"/>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8"/>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8"/>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8"/>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8"/>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8"/>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8"/>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8"/>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8"/>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8"/>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8"/>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8"/>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8"/>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 name="Google Shape;110;p8"/>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 name="Google Shape;111;p8"/>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8"/>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8"/>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8"/>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8"/>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8"/>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8"/>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8"/>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8"/>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8"/>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8"/>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8"/>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8"/>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8"/>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8"/>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8"/>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8"/>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8"/>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8"/>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8"/>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8"/>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8"/>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8"/>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8"/>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8"/>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8"/>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8"/>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8"/>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8"/>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 name="Google Shape;140;p8"/>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8"/>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8"/>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8"/>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8"/>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8"/>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 name="Google Shape;146;p8"/>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 name="Google Shape;147;p8"/>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8"/>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 name="Google Shape;149;p8"/>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 name="Google Shape;150;p8"/>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 name="Google Shape;151;p8"/>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 name="Google Shape;152;p8"/>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 name="Google Shape;153;p8"/>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8"/>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8"/>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 name="Google Shape;156;p8"/>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8"/>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 name="Google Shape;158;p8"/>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 name="Google Shape;159;p8"/>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0" name="Google Shape;160;p8"/>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8"/>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8"/>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8"/>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8"/>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8"/>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8"/>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8"/>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 name="Google Shape;168;p8"/>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8"/>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8"/>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8"/>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8"/>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8"/>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8"/>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8"/>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8"/>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8"/>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p8"/>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0" name="Google Shape;180;p8"/>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1" name="Google Shape;181;p8"/>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8"/>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8"/>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8"/>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8"/>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8"/>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8"/>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8"/>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8"/>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8"/>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1" name="Google Shape;191;p8"/>
            <p:cNvGrpSpPr/>
            <p:nvPr/>
          </p:nvGrpSpPr>
          <p:grpSpPr>
            <a:xfrm flipH="1">
              <a:off x="5678143" y="1227582"/>
              <a:ext cx="345795" cy="1043508"/>
              <a:chOff x="5678143" y="1151382"/>
              <a:chExt cx="345795" cy="1043508"/>
            </a:xfrm>
          </p:grpSpPr>
          <p:sp>
            <p:nvSpPr>
              <p:cNvPr id="192" name="Google Shape;192;p8"/>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8"/>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8"/>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8"/>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8"/>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8"/>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8"/>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8"/>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8"/>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8"/>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8"/>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3" name="Google Shape;203;p8"/>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4" name="Google Shape;204;p8"/>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8"/>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8"/>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8"/>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8"/>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09" name="Google Shape;209;p8"/>
            <p:cNvGrpSpPr/>
            <p:nvPr/>
          </p:nvGrpSpPr>
          <p:grpSpPr>
            <a:xfrm>
              <a:off x="5122427" y="3292365"/>
              <a:ext cx="823270" cy="1268939"/>
              <a:chOff x="5490177" y="3555452"/>
              <a:chExt cx="823270" cy="1268939"/>
            </a:xfrm>
          </p:grpSpPr>
          <p:sp>
            <p:nvSpPr>
              <p:cNvPr id="210" name="Google Shape;210;p8"/>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8"/>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8"/>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3" name="Google Shape;213;p8"/>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8"/>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8"/>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8"/>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8"/>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8"/>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8"/>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8"/>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8"/>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8"/>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8"/>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8"/>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8"/>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8"/>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8"/>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8"/>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8"/>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8"/>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8"/>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8"/>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8"/>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8"/>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8"/>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8"/>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8"/>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8"/>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8"/>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8"/>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41" name="Google Shape;241;p8"/>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8"/>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8"/>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8"/>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8"/>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8"/>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8"/>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8"/>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8"/>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8"/>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8"/>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8"/>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8"/>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8"/>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8"/>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8"/>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7" name="Google Shape;257;p8"/>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8"/>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8"/>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8"/>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8"/>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8"/>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8"/>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8"/>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8"/>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8"/>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8"/>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8"/>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8"/>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8"/>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8"/>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8"/>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8"/>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8"/>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8"/>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8"/>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77" name="Google Shape;277;p8"/>
            <p:cNvGrpSpPr/>
            <p:nvPr/>
          </p:nvGrpSpPr>
          <p:grpSpPr>
            <a:xfrm>
              <a:off x="6544681" y="927100"/>
              <a:ext cx="264550" cy="200503"/>
              <a:chOff x="6621095" y="1452181"/>
              <a:chExt cx="330893" cy="250785"/>
            </a:xfrm>
          </p:grpSpPr>
          <p:sp>
            <p:nvSpPr>
              <p:cNvPr id="278" name="Google Shape;278;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83" name="Google Shape;283;p8"/>
            <p:cNvGrpSpPr/>
            <p:nvPr/>
          </p:nvGrpSpPr>
          <p:grpSpPr>
            <a:xfrm>
              <a:off x="7210360" y="1314224"/>
              <a:ext cx="264550" cy="200503"/>
              <a:chOff x="6621095" y="1452181"/>
              <a:chExt cx="330893" cy="250785"/>
            </a:xfrm>
          </p:grpSpPr>
          <p:sp>
            <p:nvSpPr>
              <p:cNvPr id="284" name="Google Shape;284;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6" name="Google Shape;286;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7" name="Google Shape;287;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8" name="Google Shape;288;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89" name="Google Shape;289;p8"/>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0" name="Google Shape;290;p8"/>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91" name="Google Shape;291;p8"/>
            <p:cNvGrpSpPr/>
            <p:nvPr/>
          </p:nvGrpSpPr>
          <p:grpSpPr>
            <a:xfrm flipH="1">
              <a:off x="8183211" y="2407472"/>
              <a:ext cx="780359" cy="1195999"/>
              <a:chOff x="3975528" y="3303922"/>
              <a:chExt cx="780359" cy="1195999"/>
            </a:xfrm>
          </p:grpSpPr>
          <p:sp>
            <p:nvSpPr>
              <p:cNvPr id="292" name="Google Shape;292;p8"/>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3" name="Google Shape;293;p8"/>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4" name="Google Shape;294;p8"/>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5" name="Google Shape;295;p8"/>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6" name="Google Shape;296;p8"/>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7" name="Google Shape;297;p8"/>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p8"/>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9" name="Google Shape;299;p8"/>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0" name="Google Shape;300;p8"/>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1" name="Google Shape;301;p8"/>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8"/>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3" name="Google Shape;303;p8"/>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4" name="Google Shape;304;p8"/>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5" name="Google Shape;305;p8"/>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p8"/>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8"/>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8" name="Google Shape;308;p8"/>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9" name="Google Shape;309;p8"/>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8"/>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1" name="Google Shape;311;p8"/>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8"/>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8"/>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8"/>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8"/>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8"/>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p8"/>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18" name="Google Shape;318;p8"/>
              <p:cNvGrpSpPr/>
              <p:nvPr/>
            </p:nvGrpSpPr>
            <p:grpSpPr>
              <a:xfrm flipH="1">
                <a:off x="4321769" y="3621401"/>
                <a:ext cx="239005" cy="181217"/>
                <a:chOff x="6621095" y="1452181"/>
                <a:chExt cx="330893" cy="250785"/>
              </a:xfrm>
            </p:grpSpPr>
            <p:sp>
              <p:nvSpPr>
                <p:cNvPr id="319" name="Google Shape;319;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2" name="Google Shape;322;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3" name="Google Shape;323;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24" name="Google Shape;324;p8"/>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8"/>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326" name="Google Shape;326;p8"/>
          <p:cNvSpPr txBox="1">
            <a:spLocks noGrp="1"/>
          </p:cNvSpPr>
          <p:nvPr>
            <p:ph type="ctrTitle"/>
          </p:nvPr>
        </p:nvSpPr>
        <p:spPr>
          <a:xfrm>
            <a:off x="889475" y="1863600"/>
            <a:ext cx="49764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tr-TR" sz="3600">
                <a:solidFill>
                  <a:srgbClr val="741B47"/>
                </a:solidFill>
                <a:latin typeface="Raleway Medium"/>
                <a:ea typeface="Raleway Medium"/>
                <a:cs typeface="Raleway Medium"/>
                <a:sym typeface="Raleway Medium"/>
              </a:rPr>
              <a:t>IP Addressing</a:t>
            </a:r>
            <a:endParaRPr sz="3600">
              <a:solidFill>
                <a:srgbClr val="741B47"/>
              </a:solidFill>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10</a:t>
            </a:fld>
            <a:endParaRPr/>
          </a:p>
        </p:txBody>
      </p:sp>
      <p:sp>
        <p:nvSpPr>
          <p:cNvPr id="403" name="Google Shape;403;p17"/>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sp>
        <p:nvSpPr>
          <p:cNvPr id="404" name="Google Shape;404;p17"/>
          <p:cNvSpPr txBox="1"/>
          <p:nvPr/>
        </p:nvSpPr>
        <p:spPr>
          <a:xfrm>
            <a:off x="267000" y="691725"/>
            <a:ext cx="8610000" cy="1281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b="1">
                <a:latin typeface="Raleway"/>
                <a:ea typeface="Raleway"/>
                <a:cs typeface="Raleway"/>
                <a:sym typeface="Raleway"/>
              </a:rPr>
              <a:t>Class A Addresses</a:t>
            </a:r>
            <a:endParaRPr sz="2200" b="1">
              <a:latin typeface="Raleway"/>
              <a:ea typeface="Raleway"/>
              <a:cs typeface="Raleway"/>
              <a:sym typeface="Raleway"/>
            </a:endParaRPr>
          </a:p>
          <a:p>
            <a:pPr marL="457200" lvl="0" indent="0" algn="l" rtl="0">
              <a:spcBef>
                <a:spcPts val="0"/>
              </a:spcBef>
              <a:spcAft>
                <a:spcPts val="0"/>
              </a:spcAft>
              <a:buNone/>
            </a:pPr>
            <a:endParaRPr sz="2200">
              <a:latin typeface="Raleway"/>
              <a:ea typeface="Raleway"/>
              <a:cs typeface="Raleway"/>
              <a:sym typeface="Raleway"/>
            </a:endParaRPr>
          </a:p>
          <a:p>
            <a:pPr marL="457200" lvl="0" indent="0" algn="l" rtl="0">
              <a:spcBef>
                <a:spcPts val="0"/>
              </a:spcBef>
              <a:spcAft>
                <a:spcPts val="0"/>
              </a:spcAft>
              <a:buNone/>
            </a:pPr>
            <a:endParaRPr sz="2200">
              <a:latin typeface="Raleway"/>
              <a:ea typeface="Raleway"/>
              <a:cs typeface="Raleway"/>
              <a:sym typeface="Raleway"/>
            </a:endParaRPr>
          </a:p>
        </p:txBody>
      </p:sp>
      <p:graphicFrame>
        <p:nvGraphicFramePr>
          <p:cNvPr id="405" name="Google Shape;405;p17"/>
          <p:cNvGraphicFramePr/>
          <p:nvPr>
            <p:extLst>
              <p:ext uri="{D42A27DB-BD31-4B8C-83A1-F6EECF244321}">
                <p14:modId xmlns:p14="http://schemas.microsoft.com/office/powerpoint/2010/main" val="2911602432"/>
              </p:ext>
            </p:extLst>
          </p:nvPr>
        </p:nvGraphicFramePr>
        <p:xfrm>
          <a:off x="76200" y="1181950"/>
          <a:ext cx="9006200" cy="3621295"/>
        </p:xfrm>
        <a:graphic>
          <a:graphicData uri="http://schemas.openxmlformats.org/drawingml/2006/table">
            <a:tbl>
              <a:tblPr>
                <a:noFill/>
                <a:tableStyleId>{A9503A5D-DABA-47D3-9DB0-369E564978CA}</a:tableStyleId>
              </a:tblPr>
              <a:tblGrid>
                <a:gridCol w="2448050">
                  <a:extLst>
                    <a:ext uri="{9D8B030D-6E8A-4147-A177-3AD203B41FA5}">
                      <a16:colId xmlns:a16="http://schemas.microsoft.com/office/drawing/2014/main" val="20000"/>
                    </a:ext>
                  </a:extLst>
                </a:gridCol>
                <a:gridCol w="6558150">
                  <a:extLst>
                    <a:ext uri="{9D8B030D-6E8A-4147-A177-3AD203B41FA5}">
                      <a16:colId xmlns:a16="http://schemas.microsoft.com/office/drawing/2014/main" val="20001"/>
                    </a:ext>
                  </a:extLst>
                </a:gridCol>
              </a:tblGrid>
              <a:tr h="275575">
                <a:tc>
                  <a:txBody>
                    <a:bodyPr/>
                    <a:lstStyle/>
                    <a:p>
                      <a:pPr marL="0" lvl="0" indent="0" algn="l" rtl="0">
                        <a:spcBef>
                          <a:spcPts val="0"/>
                        </a:spcBef>
                        <a:spcAft>
                          <a:spcPts val="0"/>
                        </a:spcAft>
                        <a:buNone/>
                      </a:pPr>
                      <a:r>
                        <a:rPr lang="tr-TR" sz="1450" b="1">
                          <a:solidFill>
                            <a:srgbClr val="373A3C"/>
                          </a:solidFill>
                          <a:latin typeface="Raleway"/>
                          <a:ea typeface="Raleway"/>
                          <a:cs typeface="Raleway"/>
                          <a:sym typeface="Raleway"/>
                        </a:rPr>
                        <a:t>Address</a:t>
                      </a:r>
                      <a:endParaRPr sz="1450" b="1">
                        <a:solidFill>
                          <a:srgbClr val="373A3C"/>
                        </a:solidFill>
                        <a:latin typeface="Raleway"/>
                        <a:ea typeface="Raleway"/>
                        <a:cs typeface="Raleway"/>
                        <a:sym typeface="Raleway"/>
                      </a:endParaRPr>
                    </a:p>
                  </a:txBody>
                  <a:tcPr marL="91425" marR="91425" marT="18000" marB="18000" anchor="ctr">
                    <a:solidFill>
                      <a:srgbClr val="F4CCCC"/>
                    </a:solidFill>
                  </a:tcPr>
                </a:tc>
                <a:tc>
                  <a:txBody>
                    <a:bodyPr/>
                    <a:lstStyle/>
                    <a:p>
                      <a:pPr marL="0" lvl="0" indent="0" algn="l" rtl="0">
                        <a:spcBef>
                          <a:spcPts val="0"/>
                        </a:spcBef>
                        <a:spcAft>
                          <a:spcPts val="0"/>
                        </a:spcAft>
                        <a:buNone/>
                      </a:pPr>
                      <a:r>
                        <a:rPr lang="tr-TR" sz="1450" b="1">
                          <a:solidFill>
                            <a:srgbClr val="373A3C"/>
                          </a:solidFill>
                          <a:latin typeface="Raleway"/>
                          <a:ea typeface="Raleway"/>
                          <a:cs typeface="Raleway"/>
                          <a:sym typeface="Raleway"/>
                        </a:rPr>
                        <a:t>Function</a:t>
                      </a:r>
                      <a:endParaRPr sz="1450" b="1">
                        <a:solidFill>
                          <a:srgbClr val="373A3C"/>
                        </a:solidFill>
                        <a:latin typeface="Raleway"/>
                        <a:ea typeface="Raleway"/>
                        <a:cs typeface="Raleway"/>
                        <a:sym typeface="Raleway"/>
                      </a:endParaRPr>
                    </a:p>
                  </a:txBody>
                  <a:tcPr marL="91425" marR="91425" marT="18000" marB="18000" anchor="ctr">
                    <a:solidFill>
                      <a:srgbClr val="F4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TR" sz="1450" dirty="0">
                          <a:solidFill>
                            <a:srgbClr val="373A3C"/>
                          </a:solidFill>
                          <a:latin typeface="Raleway"/>
                          <a:ea typeface="Raleway"/>
                          <a:cs typeface="Raleway"/>
                          <a:sym typeface="Raleway"/>
                        </a:rPr>
                        <a:t>Network </a:t>
                      </a:r>
                      <a:r>
                        <a:rPr lang="tr-TR" sz="1450" dirty="0" err="1">
                          <a:solidFill>
                            <a:srgbClr val="373A3C"/>
                          </a:solidFill>
                          <a:latin typeface="Raleway"/>
                          <a:ea typeface="Raleway"/>
                          <a:cs typeface="Raleway"/>
                          <a:sym typeface="Raleway"/>
                        </a:rPr>
                        <a:t>address</a:t>
                      </a:r>
                      <a:r>
                        <a:rPr lang="tr-TR" sz="1450" dirty="0">
                          <a:solidFill>
                            <a:srgbClr val="373A3C"/>
                          </a:solidFill>
                          <a:latin typeface="Raleway"/>
                          <a:ea typeface="Raleway"/>
                          <a:cs typeface="Raleway"/>
                          <a:sym typeface="Raleway"/>
                        </a:rPr>
                        <a:t> of </a:t>
                      </a:r>
                      <a:r>
                        <a:rPr lang="tr-TR" sz="1450" dirty="0" err="1">
                          <a:solidFill>
                            <a:srgbClr val="373A3C"/>
                          </a:solidFill>
                          <a:latin typeface="Raleway"/>
                          <a:ea typeface="Raleway"/>
                          <a:cs typeface="Raleway"/>
                          <a:sym typeface="Raleway"/>
                        </a:rPr>
                        <a:t>all</a:t>
                      </a:r>
                      <a:r>
                        <a:rPr lang="tr-TR" sz="1450" dirty="0">
                          <a:solidFill>
                            <a:srgbClr val="373A3C"/>
                          </a:solidFill>
                          <a:latin typeface="Raleway"/>
                          <a:ea typeface="Raleway"/>
                          <a:cs typeface="Raleway"/>
                          <a:sym typeface="Raleway"/>
                        </a:rPr>
                        <a:t> </a:t>
                      </a:r>
                      <a:r>
                        <a:rPr lang="tr-TR" sz="1450" dirty="0">
                          <a:solidFill>
                            <a:srgbClr val="373A3C"/>
                          </a:solidFill>
                        </a:rPr>
                        <a:t>0</a:t>
                      </a:r>
                      <a:r>
                        <a:rPr lang="tr-TR" sz="1450" dirty="0">
                          <a:solidFill>
                            <a:srgbClr val="373A3C"/>
                          </a:solidFill>
                          <a:latin typeface="Raleway"/>
                          <a:ea typeface="Raleway"/>
                          <a:cs typeface="Raleway"/>
                          <a:sym typeface="Raleway"/>
                        </a:rPr>
                        <a:t>s</a:t>
                      </a:r>
                      <a:endParaRPr sz="1450" dirty="0">
                        <a:solidFill>
                          <a:srgbClr val="373A3C"/>
                        </a:solidFill>
                        <a:latin typeface="Raleway"/>
                        <a:ea typeface="Raleway"/>
                        <a:cs typeface="Raleway"/>
                        <a:sym typeface="Raleway"/>
                      </a:endParaRPr>
                    </a:p>
                    <a:p>
                      <a:pPr marL="0" lvl="0" indent="0" algn="l" rtl="0">
                        <a:spcBef>
                          <a:spcPts val="0"/>
                        </a:spcBef>
                        <a:spcAft>
                          <a:spcPts val="0"/>
                        </a:spcAft>
                        <a:buNone/>
                      </a:pPr>
                      <a:r>
                        <a:rPr lang="tr-TR" sz="1450" dirty="0">
                          <a:solidFill>
                            <a:srgbClr val="373A3C"/>
                          </a:solidFill>
                        </a:rPr>
                        <a:t>(0.X.X.X)</a:t>
                      </a:r>
                      <a:endParaRPr sz="1450" dirty="0">
                        <a:solidFill>
                          <a:srgbClr val="373A3C"/>
                        </a:solidFill>
                      </a:endParaRPr>
                    </a:p>
                  </a:txBody>
                  <a:tcPr marL="91425" marR="91425" marT="18000" marB="18000" anchor="ctr">
                    <a:solidFill>
                      <a:srgbClr val="FFFFFF"/>
                    </a:solidFill>
                  </a:tcPr>
                </a:tc>
                <a:tc>
                  <a:txBody>
                    <a:bodyPr/>
                    <a:lstStyle/>
                    <a:p>
                      <a:pPr marL="0" lvl="0" indent="0" algn="l" rtl="0">
                        <a:spcBef>
                          <a:spcPts val="0"/>
                        </a:spcBef>
                        <a:spcAft>
                          <a:spcPts val="0"/>
                        </a:spcAft>
                        <a:buNone/>
                      </a:pPr>
                      <a:r>
                        <a:rPr lang="tr-TR" sz="1450" dirty="0" err="1">
                          <a:solidFill>
                            <a:srgbClr val="373A3C"/>
                          </a:solidFill>
                          <a:latin typeface="Raleway"/>
                          <a:ea typeface="Raleway"/>
                          <a:cs typeface="Raleway"/>
                          <a:sym typeface="Raleway"/>
                        </a:rPr>
                        <a:t>Means</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this</a:t>
                      </a:r>
                      <a:r>
                        <a:rPr lang="tr-TR" sz="1450" dirty="0">
                          <a:solidFill>
                            <a:srgbClr val="373A3C"/>
                          </a:solidFill>
                          <a:latin typeface="Raleway"/>
                          <a:ea typeface="Raleway"/>
                          <a:cs typeface="Raleway"/>
                          <a:sym typeface="Raleway"/>
                        </a:rPr>
                        <a:t> network </a:t>
                      </a:r>
                      <a:r>
                        <a:rPr lang="tr-TR" sz="1450" dirty="0" err="1">
                          <a:solidFill>
                            <a:srgbClr val="373A3C"/>
                          </a:solidFill>
                          <a:latin typeface="Raleway"/>
                          <a:ea typeface="Raleway"/>
                          <a:cs typeface="Raleway"/>
                          <a:sym typeface="Raleway"/>
                        </a:rPr>
                        <a:t>or</a:t>
                      </a:r>
                      <a:r>
                        <a:rPr lang="tr-TR" sz="1450" dirty="0">
                          <a:solidFill>
                            <a:srgbClr val="373A3C"/>
                          </a:solidFill>
                          <a:latin typeface="Raleway"/>
                          <a:ea typeface="Raleway"/>
                          <a:cs typeface="Raleway"/>
                          <a:sym typeface="Raleway"/>
                        </a:rPr>
                        <a:t> segment.”</a:t>
                      </a:r>
                      <a:endParaRPr sz="1450" dirty="0">
                        <a:solidFill>
                          <a:srgbClr val="373A3C"/>
                        </a:solidFill>
                        <a:latin typeface="Raleway"/>
                        <a:ea typeface="Raleway"/>
                        <a:cs typeface="Raleway"/>
                        <a:sym typeface="Raleway"/>
                      </a:endParaRPr>
                    </a:p>
                  </a:txBody>
                  <a:tcPr marL="91425" marR="91425" marT="18000" marB="18000" anchor="ctr">
                    <a:solidFill>
                      <a:srgbClr val="FFFFFF"/>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sz="1450">
                          <a:solidFill>
                            <a:srgbClr val="373A3C"/>
                          </a:solidFill>
                          <a:latin typeface="Raleway"/>
                          <a:ea typeface="Raleway"/>
                          <a:cs typeface="Raleway"/>
                          <a:sym typeface="Raleway"/>
                        </a:rPr>
                        <a:t>Network address of all </a:t>
                      </a:r>
                      <a:r>
                        <a:rPr lang="tr-TR" sz="1450">
                          <a:solidFill>
                            <a:srgbClr val="373A3C"/>
                          </a:solidFill>
                        </a:rPr>
                        <a:t>1</a:t>
                      </a:r>
                      <a:r>
                        <a:rPr lang="tr-TR" sz="1450">
                          <a:solidFill>
                            <a:srgbClr val="373A3C"/>
                          </a:solidFill>
                          <a:latin typeface="Raleway"/>
                          <a:ea typeface="Raleway"/>
                          <a:cs typeface="Raleway"/>
                          <a:sym typeface="Raleway"/>
                        </a:rPr>
                        <a:t>s</a:t>
                      </a:r>
                      <a:endParaRPr sz="1450">
                        <a:solidFill>
                          <a:srgbClr val="373A3C"/>
                        </a:solidFill>
                        <a:latin typeface="Raleway"/>
                        <a:ea typeface="Raleway"/>
                        <a:cs typeface="Raleway"/>
                        <a:sym typeface="Raleway"/>
                      </a:endParaRPr>
                    </a:p>
                    <a:p>
                      <a:pPr marL="0" lvl="0" indent="0" algn="l" rtl="0">
                        <a:spcBef>
                          <a:spcPts val="0"/>
                        </a:spcBef>
                        <a:spcAft>
                          <a:spcPts val="0"/>
                        </a:spcAft>
                        <a:buNone/>
                      </a:pPr>
                      <a:r>
                        <a:rPr lang="tr-TR" sz="1450">
                          <a:solidFill>
                            <a:srgbClr val="373A3C"/>
                          </a:solidFill>
                        </a:rPr>
                        <a:t>(127.X.X.X)</a:t>
                      </a:r>
                      <a:endParaRPr sz="1450">
                        <a:solidFill>
                          <a:srgbClr val="373A3C"/>
                        </a:solidFill>
                      </a:endParaRPr>
                    </a:p>
                  </a:txBody>
                  <a:tcPr marL="91425" marR="91425" marT="18000" marB="18000" anchor="ctr">
                    <a:solidFill>
                      <a:srgbClr val="F4CCCC"/>
                    </a:solidFill>
                  </a:tcPr>
                </a:tc>
                <a:tc>
                  <a:txBody>
                    <a:bodyPr/>
                    <a:lstStyle/>
                    <a:p>
                      <a:pPr marL="0" lvl="0" indent="0" algn="l" rtl="0">
                        <a:spcBef>
                          <a:spcPts val="0"/>
                        </a:spcBef>
                        <a:spcAft>
                          <a:spcPts val="0"/>
                        </a:spcAft>
                        <a:buNone/>
                      </a:pPr>
                      <a:r>
                        <a:rPr lang="tr-TR" sz="1450" dirty="0" err="1">
                          <a:solidFill>
                            <a:srgbClr val="373A3C"/>
                          </a:solidFill>
                          <a:latin typeface="Raleway"/>
                          <a:ea typeface="Raleway"/>
                          <a:cs typeface="Raleway"/>
                          <a:sym typeface="Raleway"/>
                        </a:rPr>
                        <a:t>Means</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all</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networks</a:t>
                      </a:r>
                      <a:r>
                        <a:rPr lang="tr-TR" sz="1450" dirty="0">
                          <a:solidFill>
                            <a:srgbClr val="373A3C"/>
                          </a:solidFill>
                          <a:latin typeface="Raleway"/>
                          <a:ea typeface="Raleway"/>
                          <a:cs typeface="Raleway"/>
                          <a:sym typeface="Raleway"/>
                        </a:rPr>
                        <a:t>.”</a:t>
                      </a:r>
                      <a:endParaRPr sz="1450" dirty="0">
                        <a:solidFill>
                          <a:srgbClr val="373A3C"/>
                        </a:solidFill>
                        <a:latin typeface="Raleway"/>
                        <a:ea typeface="Raleway"/>
                        <a:cs typeface="Raleway"/>
                        <a:sym typeface="Raleway"/>
                      </a:endParaRPr>
                    </a:p>
                  </a:txBody>
                  <a:tcPr marL="91425" marR="91425" marT="18000" marB="18000" anchor="ctr">
                    <a:solidFill>
                      <a:srgbClr val="F4CCC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sz="1450">
                          <a:solidFill>
                            <a:srgbClr val="373A3C"/>
                          </a:solidFill>
                        </a:rPr>
                        <a:t>127.0.0.1</a:t>
                      </a:r>
                      <a:endParaRPr sz="1450">
                        <a:solidFill>
                          <a:srgbClr val="373A3C"/>
                        </a:solidFill>
                      </a:endParaRPr>
                    </a:p>
                  </a:txBody>
                  <a:tcPr marL="91425" marR="91425" marT="18000" marB="18000" anchor="ctr">
                    <a:solidFill>
                      <a:srgbClr val="FFFFFF"/>
                    </a:solidFill>
                  </a:tcPr>
                </a:tc>
                <a:tc>
                  <a:txBody>
                    <a:bodyPr/>
                    <a:lstStyle/>
                    <a:p>
                      <a:pPr marL="0" lvl="0" indent="0" algn="l" rtl="0">
                        <a:spcBef>
                          <a:spcPts val="0"/>
                        </a:spcBef>
                        <a:spcAft>
                          <a:spcPts val="0"/>
                        </a:spcAft>
                        <a:buNone/>
                      </a:pPr>
                      <a:r>
                        <a:rPr lang="tr-TR" sz="1450" dirty="0" err="1">
                          <a:solidFill>
                            <a:srgbClr val="373A3C"/>
                          </a:solidFill>
                          <a:latin typeface="Raleway"/>
                          <a:ea typeface="Raleway"/>
                          <a:cs typeface="Raleway"/>
                          <a:sym typeface="Raleway"/>
                        </a:rPr>
                        <a:t>Reserved</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for</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loopback</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tests</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Designates</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the</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local</a:t>
                      </a:r>
                      <a:r>
                        <a:rPr lang="tr-TR" sz="1450" dirty="0">
                          <a:solidFill>
                            <a:srgbClr val="373A3C"/>
                          </a:solidFill>
                          <a:latin typeface="Raleway"/>
                          <a:ea typeface="Raleway"/>
                          <a:cs typeface="Raleway"/>
                          <a:sym typeface="Raleway"/>
                        </a:rPr>
                        <a:t> host </a:t>
                      </a:r>
                      <a:r>
                        <a:rPr lang="tr-TR" sz="1450" dirty="0" err="1">
                          <a:solidFill>
                            <a:srgbClr val="373A3C"/>
                          </a:solidFill>
                          <a:latin typeface="Raleway"/>
                          <a:ea typeface="Raleway"/>
                          <a:cs typeface="Raleway"/>
                          <a:sym typeface="Raleway"/>
                        </a:rPr>
                        <a:t>and</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allows</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that</a:t>
                      </a:r>
                      <a:r>
                        <a:rPr lang="tr-TR" sz="1450" dirty="0">
                          <a:solidFill>
                            <a:srgbClr val="373A3C"/>
                          </a:solidFill>
                          <a:latin typeface="Raleway"/>
                          <a:ea typeface="Raleway"/>
                          <a:cs typeface="Raleway"/>
                          <a:sym typeface="Raleway"/>
                        </a:rPr>
                        <a:t> host </a:t>
                      </a:r>
                      <a:r>
                        <a:rPr lang="tr-TR" sz="1450" dirty="0" err="1">
                          <a:solidFill>
                            <a:srgbClr val="373A3C"/>
                          </a:solidFill>
                          <a:latin typeface="Raleway"/>
                          <a:ea typeface="Raleway"/>
                          <a:cs typeface="Raleway"/>
                          <a:sym typeface="Raleway"/>
                        </a:rPr>
                        <a:t>to</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send</a:t>
                      </a:r>
                      <a:r>
                        <a:rPr lang="tr-TR" sz="1450" dirty="0">
                          <a:solidFill>
                            <a:srgbClr val="373A3C"/>
                          </a:solidFill>
                          <a:latin typeface="Raleway"/>
                          <a:ea typeface="Raleway"/>
                          <a:cs typeface="Raleway"/>
                          <a:sym typeface="Raleway"/>
                        </a:rPr>
                        <a:t> a test </a:t>
                      </a:r>
                      <a:r>
                        <a:rPr lang="tr-TR" sz="1450" dirty="0" err="1">
                          <a:solidFill>
                            <a:srgbClr val="373A3C"/>
                          </a:solidFill>
                          <a:latin typeface="Raleway"/>
                          <a:ea typeface="Raleway"/>
                          <a:cs typeface="Raleway"/>
                          <a:sym typeface="Raleway"/>
                        </a:rPr>
                        <a:t>packet</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to</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itself</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without</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generating</a:t>
                      </a:r>
                      <a:r>
                        <a:rPr lang="tr-TR" sz="1450" dirty="0">
                          <a:solidFill>
                            <a:srgbClr val="373A3C"/>
                          </a:solidFill>
                          <a:latin typeface="Raleway"/>
                          <a:ea typeface="Raleway"/>
                          <a:cs typeface="Raleway"/>
                          <a:sym typeface="Raleway"/>
                        </a:rPr>
                        <a:t> network </a:t>
                      </a:r>
                      <a:r>
                        <a:rPr lang="tr-TR" sz="1450" dirty="0" err="1">
                          <a:solidFill>
                            <a:srgbClr val="373A3C"/>
                          </a:solidFill>
                          <a:latin typeface="Raleway"/>
                          <a:ea typeface="Raleway"/>
                          <a:cs typeface="Raleway"/>
                          <a:sym typeface="Raleway"/>
                        </a:rPr>
                        <a:t>traffic</a:t>
                      </a:r>
                      <a:r>
                        <a:rPr lang="tr-TR" sz="1450" dirty="0">
                          <a:solidFill>
                            <a:srgbClr val="373A3C"/>
                          </a:solidFill>
                          <a:latin typeface="Raleway"/>
                          <a:ea typeface="Raleway"/>
                          <a:cs typeface="Raleway"/>
                          <a:sym typeface="Raleway"/>
                        </a:rPr>
                        <a:t>.</a:t>
                      </a:r>
                      <a:endParaRPr sz="1450" dirty="0">
                        <a:solidFill>
                          <a:srgbClr val="373A3C"/>
                        </a:solidFill>
                        <a:latin typeface="Raleway"/>
                        <a:ea typeface="Raleway"/>
                        <a:cs typeface="Raleway"/>
                        <a:sym typeface="Raleway"/>
                      </a:endParaRPr>
                    </a:p>
                  </a:txBody>
                  <a:tcPr marL="91425" marR="91425" marT="18000" marB="18000" anchor="ctr">
                    <a:solidFill>
                      <a:srgbClr val="FFFFFF"/>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sz="1450" dirty="0">
                          <a:solidFill>
                            <a:srgbClr val="373A3C"/>
                          </a:solidFill>
                          <a:latin typeface="Raleway"/>
                          <a:ea typeface="Raleway"/>
                          <a:cs typeface="Raleway"/>
                          <a:sym typeface="Raleway"/>
                        </a:rPr>
                        <a:t>Host </a:t>
                      </a:r>
                      <a:r>
                        <a:rPr lang="tr-TR" sz="1450" dirty="0" err="1">
                          <a:solidFill>
                            <a:srgbClr val="373A3C"/>
                          </a:solidFill>
                          <a:latin typeface="Raleway"/>
                          <a:ea typeface="Raleway"/>
                          <a:cs typeface="Raleway"/>
                          <a:sym typeface="Raleway"/>
                        </a:rPr>
                        <a:t>address</a:t>
                      </a:r>
                      <a:r>
                        <a:rPr lang="tr-TR" sz="1450" dirty="0">
                          <a:solidFill>
                            <a:srgbClr val="373A3C"/>
                          </a:solidFill>
                          <a:latin typeface="Raleway"/>
                          <a:ea typeface="Raleway"/>
                          <a:cs typeface="Raleway"/>
                          <a:sym typeface="Raleway"/>
                        </a:rPr>
                        <a:t> of </a:t>
                      </a:r>
                      <a:r>
                        <a:rPr lang="tr-TR" sz="1450" dirty="0" err="1">
                          <a:solidFill>
                            <a:srgbClr val="373A3C"/>
                          </a:solidFill>
                          <a:latin typeface="Raleway"/>
                          <a:ea typeface="Raleway"/>
                          <a:cs typeface="Raleway"/>
                          <a:sym typeface="Raleway"/>
                        </a:rPr>
                        <a:t>all</a:t>
                      </a:r>
                      <a:r>
                        <a:rPr lang="tr-TR" sz="1450" dirty="0">
                          <a:solidFill>
                            <a:srgbClr val="373A3C"/>
                          </a:solidFill>
                          <a:latin typeface="Raleway"/>
                          <a:ea typeface="Raleway"/>
                          <a:cs typeface="Raleway"/>
                          <a:sym typeface="Raleway"/>
                        </a:rPr>
                        <a:t> </a:t>
                      </a:r>
                      <a:r>
                        <a:rPr lang="tr-TR" sz="1450" dirty="0">
                          <a:solidFill>
                            <a:srgbClr val="373A3C"/>
                          </a:solidFill>
                        </a:rPr>
                        <a:t>0</a:t>
                      </a:r>
                      <a:r>
                        <a:rPr lang="tr-TR" sz="1450" dirty="0">
                          <a:solidFill>
                            <a:srgbClr val="373A3C"/>
                          </a:solidFill>
                          <a:latin typeface="Raleway"/>
                          <a:ea typeface="Raleway"/>
                          <a:cs typeface="Raleway"/>
                          <a:sym typeface="Raleway"/>
                        </a:rPr>
                        <a:t>s</a:t>
                      </a:r>
                      <a:endParaRPr sz="1450" dirty="0">
                        <a:solidFill>
                          <a:srgbClr val="373A3C"/>
                        </a:solidFill>
                        <a:latin typeface="Raleway"/>
                        <a:ea typeface="Raleway"/>
                        <a:cs typeface="Raleway"/>
                        <a:sym typeface="Raleway"/>
                      </a:endParaRPr>
                    </a:p>
                    <a:p>
                      <a:pPr marL="0" lvl="0" indent="0" algn="l" rtl="0">
                        <a:spcBef>
                          <a:spcPts val="0"/>
                        </a:spcBef>
                        <a:spcAft>
                          <a:spcPts val="0"/>
                        </a:spcAft>
                        <a:buNone/>
                      </a:pPr>
                      <a:r>
                        <a:rPr lang="tr-TR" sz="1450" dirty="0">
                          <a:solidFill>
                            <a:srgbClr val="373A3C"/>
                          </a:solidFill>
                        </a:rPr>
                        <a:t>(X.0.0.0)</a:t>
                      </a:r>
                      <a:endParaRPr sz="1450" dirty="0">
                        <a:solidFill>
                          <a:srgbClr val="373A3C"/>
                        </a:solidFill>
                      </a:endParaRPr>
                    </a:p>
                  </a:txBody>
                  <a:tcPr marL="91425" marR="91425" marT="18000" marB="18000" anchor="ctr">
                    <a:solidFill>
                      <a:srgbClr val="F4CCCC"/>
                    </a:solidFill>
                  </a:tcPr>
                </a:tc>
                <a:tc>
                  <a:txBody>
                    <a:bodyPr/>
                    <a:lstStyle/>
                    <a:p>
                      <a:pPr marL="0" lvl="0" indent="0" algn="l" rtl="0">
                        <a:spcBef>
                          <a:spcPts val="0"/>
                        </a:spcBef>
                        <a:spcAft>
                          <a:spcPts val="0"/>
                        </a:spcAft>
                        <a:buNone/>
                      </a:pPr>
                      <a:r>
                        <a:rPr lang="tr-TR" sz="1450" dirty="0" err="1">
                          <a:solidFill>
                            <a:srgbClr val="373A3C"/>
                          </a:solidFill>
                          <a:latin typeface="Raleway"/>
                          <a:ea typeface="Raleway"/>
                          <a:cs typeface="Raleway"/>
                          <a:sym typeface="Raleway"/>
                        </a:rPr>
                        <a:t>Means</a:t>
                      </a:r>
                      <a:r>
                        <a:rPr lang="tr-TR" sz="1450" dirty="0">
                          <a:solidFill>
                            <a:srgbClr val="373A3C"/>
                          </a:solidFill>
                          <a:latin typeface="Raleway"/>
                          <a:ea typeface="Raleway"/>
                          <a:cs typeface="Raleway"/>
                          <a:sym typeface="Raleway"/>
                        </a:rPr>
                        <a:t> “network </a:t>
                      </a:r>
                      <a:r>
                        <a:rPr lang="tr-TR" sz="1450" dirty="0" err="1">
                          <a:solidFill>
                            <a:srgbClr val="373A3C"/>
                          </a:solidFill>
                          <a:latin typeface="Raleway"/>
                          <a:ea typeface="Raleway"/>
                          <a:cs typeface="Raleway"/>
                          <a:sym typeface="Raleway"/>
                        </a:rPr>
                        <a:t>address</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or</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any</a:t>
                      </a:r>
                      <a:r>
                        <a:rPr lang="tr-TR" sz="1450" dirty="0">
                          <a:solidFill>
                            <a:srgbClr val="373A3C"/>
                          </a:solidFill>
                          <a:latin typeface="Raleway"/>
                          <a:ea typeface="Raleway"/>
                          <a:cs typeface="Raleway"/>
                          <a:sym typeface="Raleway"/>
                        </a:rPr>
                        <a:t> host on </a:t>
                      </a:r>
                      <a:r>
                        <a:rPr lang="tr-TR" sz="1450" dirty="0" err="1">
                          <a:solidFill>
                            <a:srgbClr val="373A3C"/>
                          </a:solidFill>
                          <a:latin typeface="Raleway"/>
                          <a:ea typeface="Raleway"/>
                          <a:cs typeface="Raleway"/>
                          <a:sym typeface="Raleway"/>
                        </a:rPr>
                        <a:t>the</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specified</a:t>
                      </a:r>
                      <a:r>
                        <a:rPr lang="tr-TR" sz="1450" dirty="0">
                          <a:solidFill>
                            <a:srgbClr val="373A3C"/>
                          </a:solidFill>
                          <a:latin typeface="Raleway"/>
                          <a:ea typeface="Raleway"/>
                          <a:cs typeface="Raleway"/>
                          <a:sym typeface="Raleway"/>
                        </a:rPr>
                        <a:t> network.</a:t>
                      </a:r>
                      <a:endParaRPr sz="1450" dirty="0">
                        <a:solidFill>
                          <a:srgbClr val="373A3C"/>
                        </a:solidFill>
                        <a:latin typeface="Raleway"/>
                        <a:ea typeface="Raleway"/>
                        <a:cs typeface="Raleway"/>
                        <a:sym typeface="Raleway"/>
                      </a:endParaRPr>
                    </a:p>
                  </a:txBody>
                  <a:tcPr marL="91425" marR="91425" marT="18000" marB="18000" anchor="ctr">
                    <a:solidFill>
                      <a:srgbClr val="F4CCC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tr-TR" sz="1450">
                          <a:solidFill>
                            <a:srgbClr val="373A3C"/>
                          </a:solidFill>
                          <a:latin typeface="Raleway"/>
                          <a:ea typeface="Raleway"/>
                          <a:cs typeface="Raleway"/>
                          <a:sym typeface="Raleway"/>
                        </a:rPr>
                        <a:t>Host address of all </a:t>
                      </a:r>
                      <a:r>
                        <a:rPr lang="tr-TR" sz="1450">
                          <a:solidFill>
                            <a:srgbClr val="373A3C"/>
                          </a:solidFill>
                        </a:rPr>
                        <a:t>1</a:t>
                      </a:r>
                      <a:r>
                        <a:rPr lang="tr-TR" sz="1450">
                          <a:solidFill>
                            <a:srgbClr val="373A3C"/>
                          </a:solidFill>
                          <a:latin typeface="Raleway"/>
                          <a:ea typeface="Raleway"/>
                          <a:cs typeface="Raleway"/>
                          <a:sym typeface="Raleway"/>
                        </a:rPr>
                        <a:t>s</a:t>
                      </a:r>
                      <a:endParaRPr sz="1450">
                        <a:solidFill>
                          <a:srgbClr val="373A3C"/>
                        </a:solidFill>
                        <a:latin typeface="Raleway"/>
                        <a:ea typeface="Raleway"/>
                        <a:cs typeface="Raleway"/>
                        <a:sym typeface="Raleway"/>
                      </a:endParaRPr>
                    </a:p>
                    <a:p>
                      <a:pPr marL="0" lvl="0" indent="0" algn="l" rtl="0">
                        <a:spcBef>
                          <a:spcPts val="0"/>
                        </a:spcBef>
                        <a:spcAft>
                          <a:spcPts val="0"/>
                        </a:spcAft>
                        <a:buNone/>
                      </a:pPr>
                      <a:r>
                        <a:rPr lang="tr-TR" sz="1450">
                          <a:solidFill>
                            <a:srgbClr val="373A3C"/>
                          </a:solidFill>
                        </a:rPr>
                        <a:t>(X.255.255.255)</a:t>
                      </a:r>
                      <a:endParaRPr sz="1450">
                        <a:solidFill>
                          <a:srgbClr val="373A3C"/>
                        </a:solidFill>
                      </a:endParaRPr>
                    </a:p>
                  </a:txBody>
                  <a:tcPr marL="91425" marR="91425" marT="18000" marB="18000" anchor="ctr">
                    <a:solidFill>
                      <a:srgbClr val="FFFFFF"/>
                    </a:solidFill>
                  </a:tcPr>
                </a:tc>
                <a:tc>
                  <a:txBody>
                    <a:bodyPr/>
                    <a:lstStyle/>
                    <a:p>
                      <a:pPr marL="0" lvl="0" indent="0" algn="l" rtl="0">
                        <a:spcBef>
                          <a:spcPts val="0"/>
                        </a:spcBef>
                        <a:spcAft>
                          <a:spcPts val="0"/>
                        </a:spcAft>
                        <a:buNone/>
                      </a:pPr>
                      <a:r>
                        <a:rPr lang="tr-TR" sz="1450" dirty="0" err="1">
                          <a:solidFill>
                            <a:srgbClr val="373A3C"/>
                          </a:solidFill>
                          <a:latin typeface="Raleway"/>
                          <a:ea typeface="Raleway"/>
                          <a:cs typeface="Raleway"/>
                          <a:sym typeface="Raleway"/>
                        </a:rPr>
                        <a:t>Means</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all</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hosts</a:t>
                      </a:r>
                      <a:r>
                        <a:rPr lang="tr-TR" sz="1450" dirty="0">
                          <a:solidFill>
                            <a:srgbClr val="373A3C"/>
                          </a:solidFill>
                          <a:latin typeface="Raleway"/>
                          <a:ea typeface="Raleway"/>
                          <a:cs typeface="Raleway"/>
                          <a:sym typeface="Raleway"/>
                        </a:rPr>
                        <a:t>” on </a:t>
                      </a:r>
                      <a:r>
                        <a:rPr lang="tr-TR" sz="1450" dirty="0" err="1">
                          <a:solidFill>
                            <a:srgbClr val="373A3C"/>
                          </a:solidFill>
                          <a:latin typeface="Raleway"/>
                          <a:ea typeface="Raleway"/>
                          <a:cs typeface="Raleway"/>
                          <a:sym typeface="Raleway"/>
                        </a:rPr>
                        <a:t>the</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specified</a:t>
                      </a:r>
                      <a:r>
                        <a:rPr lang="tr-TR" sz="1450" dirty="0">
                          <a:solidFill>
                            <a:srgbClr val="373A3C"/>
                          </a:solidFill>
                          <a:latin typeface="Raleway"/>
                          <a:ea typeface="Raleway"/>
                          <a:cs typeface="Raleway"/>
                          <a:sym typeface="Raleway"/>
                        </a:rPr>
                        <a:t> network</a:t>
                      </a:r>
                      <a:endParaRPr sz="1450" dirty="0">
                        <a:solidFill>
                          <a:srgbClr val="373A3C"/>
                        </a:solidFill>
                        <a:latin typeface="Raleway"/>
                        <a:ea typeface="Raleway"/>
                        <a:cs typeface="Raleway"/>
                        <a:sym typeface="Raleway"/>
                      </a:endParaRPr>
                    </a:p>
                  </a:txBody>
                  <a:tcPr marL="91425" marR="91425" marT="18000" marB="18000" anchor="ctr">
                    <a:solidFill>
                      <a:srgbClr val="FFFFFF"/>
                    </a:solidFil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tr-TR" sz="1450">
                          <a:solidFill>
                            <a:srgbClr val="373A3C"/>
                          </a:solidFill>
                          <a:latin typeface="Raleway"/>
                          <a:ea typeface="Raleway"/>
                          <a:cs typeface="Raleway"/>
                          <a:sym typeface="Raleway"/>
                        </a:rPr>
                        <a:t>Entire IP address set to all </a:t>
                      </a:r>
                      <a:r>
                        <a:rPr lang="tr-TR" sz="1450">
                          <a:solidFill>
                            <a:srgbClr val="373A3C"/>
                          </a:solidFill>
                        </a:rPr>
                        <a:t>0</a:t>
                      </a:r>
                      <a:r>
                        <a:rPr lang="tr-TR" sz="1450">
                          <a:solidFill>
                            <a:srgbClr val="373A3C"/>
                          </a:solidFill>
                          <a:latin typeface="Raleway"/>
                          <a:ea typeface="Raleway"/>
                          <a:cs typeface="Raleway"/>
                          <a:sym typeface="Raleway"/>
                        </a:rPr>
                        <a:t>s </a:t>
                      </a:r>
                      <a:r>
                        <a:rPr lang="tr-TR" sz="1450">
                          <a:solidFill>
                            <a:srgbClr val="373A3C"/>
                          </a:solidFill>
                        </a:rPr>
                        <a:t>(0.0.0.0)</a:t>
                      </a:r>
                      <a:endParaRPr sz="1450">
                        <a:solidFill>
                          <a:srgbClr val="373A3C"/>
                        </a:solidFill>
                      </a:endParaRPr>
                    </a:p>
                  </a:txBody>
                  <a:tcPr marL="91425" marR="91425" marT="18000" marB="18000" anchor="ctr">
                    <a:solidFill>
                      <a:srgbClr val="F4CCCC"/>
                    </a:solidFill>
                  </a:tcPr>
                </a:tc>
                <a:tc>
                  <a:txBody>
                    <a:bodyPr/>
                    <a:lstStyle/>
                    <a:p>
                      <a:pPr marL="0" lvl="0" indent="0" algn="l" rtl="0">
                        <a:spcBef>
                          <a:spcPts val="0"/>
                        </a:spcBef>
                        <a:spcAft>
                          <a:spcPts val="0"/>
                        </a:spcAft>
                        <a:buNone/>
                      </a:pPr>
                      <a:r>
                        <a:rPr lang="tr-TR" sz="1450" dirty="0" err="1">
                          <a:solidFill>
                            <a:srgbClr val="373A3C"/>
                          </a:solidFill>
                          <a:latin typeface="Raleway"/>
                          <a:ea typeface="Raleway"/>
                          <a:cs typeface="Raleway"/>
                          <a:sym typeface="Raleway"/>
                        </a:rPr>
                        <a:t>Any</a:t>
                      </a:r>
                      <a:r>
                        <a:rPr lang="tr-TR" sz="1450" dirty="0">
                          <a:solidFill>
                            <a:srgbClr val="373A3C"/>
                          </a:solidFill>
                          <a:latin typeface="Raleway"/>
                          <a:ea typeface="Raleway"/>
                          <a:cs typeface="Raleway"/>
                          <a:sym typeface="Raleway"/>
                        </a:rPr>
                        <a:t> host on </a:t>
                      </a:r>
                      <a:r>
                        <a:rPr lang="tr-TR" sz="1450" dirty="0" err="1">
                          <a:solidFill>
                            <a:srgbClr val="373A3C"/>
                          </a:solidFill>
                          <a:latin typeface="Raleway"/>
                          <a:ea typeface="Raleway"/>
                          <a:cs typeface="Raleway"/>
                          <a:sym typeface="Raleway"/>
                        </a:rPr>
                        <a:t>any</a:t>
                      </a:r>
                      <a:r>
                        <a:rPr lang="tr-TR" sz="1450" dirty="0">
                          <a:solidFill>
                            <a:srgbClr val="373A3C"/>
                          </a:solidFill>
                          <a:latin typeface="Raleway"/>
                          <a:ea typeface="Raleway"/>
                          <a:cs typeface="Raleway"/>
                          <a:sym typeface="Raleway"/>
                        </a:rPr>
                        <a:t> network </a:t>
                      </a:r>
                      <a:endParaRPr sz="1450" dirty="0">
                        <a:solidFill>
                          <a:srgbClr val="373A3C"/>
                        </a:solidFill>
                        <a:latin typeface="Raleway"/>
                        <a:ea typeface="Raleway"/>
                        <a:cs typeface="Raleway"/>
                        <a:sym typeface="Raleway"/>
                      </a:endParaRPr>
                    </a:p>
                  </a:txBody>
                  <a:tcPr marL="91425" marR="91425" marT="18000" marB="18000" anchor="ctr">
                    <a:solidFill>
                      <a:srgbClr val="F4CCCC"/>
                    </a:solidFil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tr-TR" sz="1450">
                          <a:solidFill>
                            <a:srgbClr val="373A3C"/>
                          </a:solidFill>
                          <a:latin typeface="Raleway"/>
                          <a:ea typeface="Raleway"/>
                          <a:cs typeface="Raleway"/>
                          <a:sym typeface="Raleway"/>
                        </a:rPr>
                        <a:t>Entire IP address set to all 1s </a:t>
                      </a:r>
                      <a:r>
                        <a:rPr lang="tr-TR" sz="1450">
                          <a:solidFill>
                            <a:srgbClr val="373A3C"/>
                          </a:solidFill>
                        </a:rPr>
                        <a:t>(255.255.255.255)</a:t>
                      </a:r>
                      <a:endParaRPr sz="1450">
                        <a:solidFill>
                          <a:srgbClr val="373A3C"/>
                        </a:solidFill>
                      </a:endParaRPr>
                    </a:p>
                  </a:txBody>
                  <a:tcPr marL="91425" marR="91425" marT="18000" marB="18000" anchor="ctr">
                    <a:solidFill>
                      <a:srgbClr val="FFFFFF"/>
                    </a:solidFill>
                  </a:tcPr>
                </a:tc>
                <a:tc>
                  <a:txBody>
                    <a:bodyPr/>
                    <a:lstStyle/>
                    <a:p>
                      <a:pPr marL="0" lvl="0" indent="0" algn="l" rtl="0">
                        <a:spcBef>
                          <a:spcPts val="0"/>
                        </a:spcBef>
                        <a:spcAft>
                          <a:spcPts val="0"/>
                        </a:spcAft>
                        <a:buNone/>
                      </a:pPr>
                      <a:r>
                        <a:rPr lang="tr-TR" sz="1450" dirty="0">
                          <a:solidFill>
                            <a:srgbClr val="373A3C"/>
                          </a:solidFill>
                          <a:latin typeface="Raleway"/>
                          <a:ea typeface="Raleway"/>
                          <a:cs typeface="Raleway"/>
                          <a:sym typeface="Raleway"/>
                        </a:rPr>
                        <a:t>Broadcast </a:t>
                      </a:r>
                      <a:r>
                        <a:rPr lang="tr-TR" sz="1450" dirty="0" err="1">
                          <a:solidFill>
                            <a:srgbClr val="373A3C"/>
                          </a:solidFill>
                          <a:latin typeface="Raleway"/>
                          <a:ea typeface="Raleway"/>
                          <a:cs typeface="Raleway"/>
                          <a:sym typeface="Raleway"/>
                        </a:rPr>
                        <a:t>to</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all</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hosts</a:t>
                      </a:r>
                      <a:r>
                        <a:rPr lang="tr-TR" sz="1450" dirty="0">
                          <a:solidFill>
                            <a:srgbClr val="373A3C"/>
                          </a:solidFill>
                          <a:latin typeface="Raleway"/>
                          <a:ea typeface="Raleway"/>
                          <a:cs typeface="Raleway"/>
                          <a:sym typeface="Raleway"/>
                        </a:rPr>
                        <a:t> on </a:t>
                      </a:r>
                      <a:r>
                        <a:rPr lang="tr-TR" sz="1450" dirty="0" err="1">
                          <a:solidFill>
                            <a:srgbClr val="373A3C"/>
                          </a:solidFill>
                          <a:latin typeface="Raleway"/>
                          <a:ea typeface="Raleway"/>
                          <a:cs typeface="Raleway"/>
                          <a:sym typeface="Raleway"/>
                        </a:rPr>
                        <a:t>the</a:t>
                      </a:r>
                      <a:r>
                        <a:rPr lang="tr-TR" sz="1450" dirty="0">
                          <a:solidFill>
                            <a:srgbClr val="373A3C"/>
                          </a:solidFill>
                          <a:latin typeface="Raleway"/>
                          <a:ea typeface="Raleway"/>
                          <a:cs typeface="Raleway"/>
                          <a:sym typeface="Raleway"/>
                        </a:rPr>
                        <a:t> </a:t>
                      </a:r>
                      <a:r>
                        <a:rPr lang="tr-TR" sz="1450" dirty="0" err="1">
                          <a:solidFill>
                            <a:srgbClr val="373A3C"/>
                          </a:solidFill>
                          <a:latin typeface="Raleway"/>
                          <a:ea typeface="Raleway"/>
                          <a:cs typeface="Raleway"/>
                          <a:sym typeface="Raleway"/>
                        </a:rPr>
                        <a:t>current</a:t>
                      </a:r>
                      <a:r>
                        <a:rPr lang="tr-TR" sz="1450" dirty="0">
                          <a:solidFill>
                            <a:srgbClr val="373A3C"/>
                          </a:solidFill>
                          <a:latin typeface="Raleway"/>
                          <a:ea typeface="Raleway"/>
                          <a:cs typeface="Raleway"/>
                          <a:sym typeface="Raleway"/>
                        </a:rPr>
                        <a:t> network</a:t>
                      </a:r>
                      <a:endParaRPr sz="1450" dirty="0">
                        <a:solidFill>
                          <a:srgbClr val="373A3C"/>
                        </a:solidFill>
                        <a:latin typeface="Raleway"/>
                        <a:ea typeface="Raleway"/>
                        <a:cs typeface="Raleway"/>
                        <a:sym typeface="Raleway"/>
                      </a:endParaRPr>
                    </a:p>
                  </a:txBody>
                  <a:tcPr marL="91425" marR="91425" marT="18000" marB="18000" anchor="ctr">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11</a:t>
            </a:fld>
            <a:endParaRPr/>
          </a:p>
        </p:txBody>
      </p:sp>
      <p:sp>
        <p:nvSpPr>
          <p:cNvPr id="411" name="Google Shape;411;p18"/>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sp>
        <p:nvSpPr>
          <p:cNvPr id="412" name="Google Shape;412;p18"/>
          <p:cNvSpPr txBox="1"/>
          <p:nvPr/>
        </p:nvSpPr>
        <p:spPr>
          <a:xfrm>
            <a:off x="143775" y="691725"/>
            <a:ext cx="8962200" cy="4215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b="1" dirty="0">
                <a:latin typeface="Raleway"/>
                <a:ea typeface="Raleway"/>
                <a:cs typeface="Raleway"/>
                <a:sym typeface="Raleway"/>
              </a:rPr>
              <a:t>Class B </a:t>
            </a:r>
            <a:r>
              <a:rPr lang="tr-TR" sz="2200" b="1" dirty="0" err="1">
                <a:latin typeface="Raleway"/>
                <a:ea typeface="Raleway"/>
                <a:cs typeface="Raleway"/>
                <a:sym typeface="Raleway"/>
              </a:rPr>
              <a:t>Addresses</a:t>
            </a:r>
            <a:endParaRPr sz="2200" b="1"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Class B Network </a:t>
            </a:r>
            <a:r>
              <a:rPr lang="tr-TR" sz="2200" dirty="0" err="1">
                <a:latin typeface="Raleway"/>
                <a:ea typeface="Raleway"/>
                <a:cs typeface="Raleway"/>
                <a:sym typeface="Raleway"/>
              </a:rPr>
              <a:t>Address</a:t>
            </a:r>
            <a:r>
              <a:rPr lang="tr-TR" sz="2200" dirty="0">
                <a:latin typeface="Raleway"/>
                <a:ea typeface="Raleway"/>
                <a:cs typeface="Raleway"/>
                <a:sym typeface="Raleway"/>
              </a:rPr>
              <a:t> is 2-byte </a:t>
            </a:r>
            <a:r>
              <a:rPr lang="tr-TR" sz="2200" dirty="0" err="1">
                <a:latin typeface="Raleway"/>
                <a:ea typeface="Raleway"/>
                <a:cs typeface="Raleway"/>
                <a:sym typeface="Raleway"/>
              </a:rPr>
              <a:t>long</a:t>
            </a:r>
            <a:r>
              <a:rPr lang="tr-TR" sz="2200" dirty="0">
                <a:latin typeface="Raleway"/>
                <a:ea typeface="Raleway"/>
                <a:cs typeface="Raleway"/>
                <a:sym typeface="Raleway"/>
              </a:rPr>
              <a:t>, </a:t>
            </a:r>
            <a:r>
              <a:rPr lang="tr-TR" sz="2200" dirty="0" err="1">
                <a:latin typeface="Raleway"/>
                <a:ea typeface="Raleway"/>
                <a:cs typeface="Raleway"/>
                <a:sym typeface="Raleway"/>
              </a:rPr>
              <a:t>first</a:t>
            </a:r>
            <a:r>
              <a:rPr lang="tr-TR" sz="2200" dirty="0">
                <a:latin typeface="Raleway"/>
                <a:ea typeface="Raleway"/>
                <a:cs typeface="Raleway"/>
                <a:sym typeface="Raleway"/>
              </a:rPr>
              <a:t> 2 </a:t>
            </a:r>
            <a:r>
              <a:rPr lang="tr-TR" sz="2200" dirty="0" err="1">
                <a:latin typeface="Raleway"/>
                <a:ea typeface="Raleway"/>
                <a:cs typeface="Raleway"/>
                <a:sym typeface="Raleway"/>
              </a:rPr>
              <a:t>bits</a:t>
            </a:r>
            <a:r>
              <a:rPr lang="tr-TR" sz="2200" dirty="0">
                <a:latin typeface="Raleway"/>
                <a:ea typeface="Raleway"/>
                <a:cs typeface="Raleway"/>
                <a:sym typeface="Raleway"/>
              </a:rPr>
              <a:t> </a:t>
            </a:r>
            <a:r>
              <a:rPr lang="tr-TR" sz="2200" dirty="0" err="1">
                <a:latin typeface="Raleway"/>
                <a:ea typeface="Raleway"/>
                <a:cs typeface="Raleway"/>
                <a:sym typeface="Raleway"/>
              </a:rPr>
              <a:t>are</a:t>
            </a:r>
            <a:r>
              <a:rPr lang="tr-TR" sz="2200" dirty="0">
                <a:latin typeface="Raleway"/>
                <a:ea typeface="Raleway"/>
                <a:cs typeface="Raleway"/>
                <a:sym typeface="Raleway"/>
              </a:rPr>
              <a:t> </a:t>
            </a:r>
            <a:r>
              <a:rPr lang="tr-TR" sz="2200" dirty="0" err="1">
                <a:latin typeface="Raleway"/>
                <a:ea typeface="Raleway"/>
                <a:cs typeface="Raleway"/>
                <a:sym typeface="Raleway"/>
              </a:rPr>
              <a:t>always</a:t>
            </a:r>
            <a:r>
              <a:rPr lang="tr-TR" sz="2200" dirty="0">
                <a:latin typeface="Raleway"/>
                <a:ea typeface="Raleway"/>
                <a:cs typeface="Raleway"/>
                <a:sym typeface="Raleway"/>
              </a:rPr>
              <a:t> </a:t>
            </a:r>
            <a:r>
              <a:rPr lang="tr-TR" sz="2200" b="1" dirty="0">
                <a:solidFill>
                  <a:srgbClr val="FF0000"/>
                </a:solidFill>
              </a:rPr>
              <a:t>10</a:t>
            </a:r>
            <a:endParaRPr sz="2200" b="1" dirty="0">
              <a:solidFill>
                <a:srgbClr val="FF0000"/>
              </a:solidFill>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Maximum 2</a:t>
            </a:r>
            <a:r>
              <a:rPr lang="tr-TR" sz="2200" baseline="30000" dirty="0">
                <a:latin typeface="Raleway"/>
                <a:ea typeface="Raleway"/>
                <a:cs typeface="Raleway"/>
                <a:sym typeface="Raleway"/>
              </a:rPr>
              <a:t>14</a:t>
            </a:r>
            <a:r>
              <a:rPr lang="tr-TR" sz="2200" dirty="0">
                <a:latin typeface="Raleway"/>
                <a:ea typeface="Raleway"/>
                <a:cs typeface="Raleway"/>
                <a:sym typeface="Raleway"/>
              </a:rPr>
              <a:t> = 16,384 Class B </a:t>
            </a:r>
            <a:r>
              <a:rPr lang="tr-TR" sz="2200" dirty="0" err="1">
                <a:latin typeface="Raleway"/>
                <a:ea typeface="Raleway"/>
                <a:cs typeface="Raleway"/>
                <a:sym typeface="Raleway"/>
              </a:rPr>
              <a:t>networks</a:t>
            </a:r>
            <a:r>
              <a:rPr lang="tr-TR" sz="2200" dirty="0">
                <a:latin typeface="Raleway"/>
                <a:ea typeface="Raleway"/>
                <a:cs typeface="Raleway"/>
                <a:sym typeface="Raleway"/>
              </a:rPr>
              <a:t> can be </a:t>
            </a:r>
            <a:r>
              <a:rPr lang="tr-TR" sz="2200" dirty="0" err="1">
                <a:latin typeface="Raleway"/>
                <a:ea typeface="Raleway"/>
                <a:cs typeface="Raleway"/>
                <a:sym typeface="Raleway"/>
              </a:rPr>
              <a:t>created</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Maximum 2</a:t>
            </a:r>
            <a:r>
              <a:rPr lang="tr-TR" sz="2200" baseline="30000" dirty="0">
                <a:latin typeface="Raleway"/>
                <a:ea typeface="Raleway"/>
                <a:cs typeface="Raleway"/>
                <a:sym typeface="Raleway"/>
              </a:rPr>
              <a:t>16</a:t>
            </a:r>
            <a:r>
              <a:rPr lang="tr-TR" sz="2200" dirty="0">
                <a:latin typeface="Raleway"/>
                <a:ea typeface="Raleway"/>
                <a:cs typeface="Raleway"/>
                <a:sym typeface="Raleway"/>
              </a:rPr>
              <a:t> = 65,534 </a:t>
            </a:r>
            <a:r>
              <a:rPr lang="tr-TR" sz="2200" dirty="0" err="1">
                <a:latin typeface="Raleway"/>
                <a:ea typeface="Raleway"/>
                <a:cs typeface="Raleway"/>
                <a:sym typeface="Raleway"/>
              </a:rPr>
              <a:t>hosts</a:t>
            </a:r>
            <a:r>
              <a:rPr lang="tr-TR" sz="2200" dirty="0">
                <a:latin typeface="Raleway"/>
                <a:ea typeface="Raleway"/>
                <a:cs typeface="Raleway"/>
                <a:sym typeface="Raleway"/>
              </a:rPr>
              <a:t> (</a:t>
            </a:r>
            <a:r>
              <a:rPr lang="tr-TR" sz="2200" dirty="0" err="1">
                <a:latin typeface="Raleway"/>
                <a:ea typeface="Raleway"/>
                <a:cs typeface="Raleway"/>
                <a:sym typeface="Raleway"/>
              </a:rPr>
              <a:t>excluding</a:t>
            </a:r>
            <a:r>
              <a:rPr lang="tr-TR" sz="2200" dirty="0">
                <a:latin typeface="Raleway"/>
                <a:ea typeface="Raleway"/>
                <a:cs typeface="Raleway"/>
                <a:sym typeface="Raleway"/>
              </a:rPr>
              <a:t> 2 </a:t>
            </a:r>
            <a:r>
              <a:rPr lang="tr-TR" sz="2200" dirty="0" err="1">
                <a:latin typeface="Raleway"/>
                <a:ea typeface="Raleway"/>
                <a:cs typeface="Raleway"/>
                <a:sym typeface="Raleway"/>
              </a:rPr>
              <a:t>reserved</a:t>
            </a:r>
            <a:r>
              <a:rPr lang="tr-TR" sz="2200" dirty="0">
                <a:latin typeface="Raleway"/>
                <a:ea typeface="Raleway"/>
                <a:cs typeface="Raleway"/>
                <a:sym typeface="Raleway"/>
              </a:rPr>
              <a:t> </a:t>
            </a:r>
            <a:r>
              <a:rPr lang="tr-TR" sz="2200" dirty="0" err="1">
                <a:latin typeface="Raleway"/>
                <a:ea typeface="Raleway"/>
                <a:cs typeface="Raleway"/>
                <a:sym typeface="Raleway"/>
              </a:rPr>
              <a:t>addresses</a:t>
            </a:r>
            <a:r>
              <a:rPr lang="tr-TR" sz="2200" dirty="0">
                <a:latin typeface="Raleway"/>
                <a:ea typeface="Raleway"/>
                <a:cs typeface="Raleway"/>
                <a:sym typeface="Raleway"/>
              </a:rPr>
              <a:t>)</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First 2 </a:t>
            </a:r>
            <a:r>
              <a:rPr lang="tr-TR" sz="2200" dirty="0" err="1">
                <a:latin typeface="Raleway"/>
                <a:ea typeface="Raleway"/>
                <a:cs typeface="Raleway"/>
                <a:sym typeface="Raleway"/>
              </a:rPr>
              <a:t>bits</a:t>
            </a:r>
            <a:r>
              <a:rPr lang="tr-TR" sz="2200" dirty="0">
                <a:latin typeface="Raleway"/>
                <a:ea typeface="Raleway"/>
                <a:cs typeface="Raleway"/>
                <a:sym typeface="Raleway"/>
              </a:rPr>
              <a:t> </a:t>
            </a:r>
            <a:r>
              <a:rPr lang="tr-TR" sz="2200" dirty="0" err="1">
                <a:latin typeface="Raleway"/>
                <a:ea typeface="Raleway"/>
                <a:cs typeface="Raleway"/>
                <a:sym typeface="Raleway"/>
              </a:rPr>
              <a:t>are</a:t>
            </a:r>
            <a:r>
              <a:rPr lang="tr-TR" sz="2200" dirty="0">
                <a:latin typeface="Raleway"/>
                <a:ea typeface="Raleway"/>
                <a:cs typeface="Raleway"/>
                <a:sym typeface="Raleway"/>
              </a:rPr>
              <a:t> </a:t>
            </a:r>
            <a:r>
              <a:rPr lang="tr-TR" sz="2200" dirty="0" err="1">
                <a:latin typeface="Raleway"/>
                <a:ea typeface="Raleway"/>
                <a:cs typeface="Raleway"/>
                <a:sym typeface="Raleway"/>
              </a:rPr>
              <a:t>always</a:t>
            </a:r>
            <a:r>
              <a:rPr lang="tr-TR" sz="2200" dirty="0">
                <a:latin typeface="Raleway"/>
                <a:ea typeface="Raleway"/>
                <a:cs typeface="Raleway"/>
                <a:sym typeface="Raleway"/>
              </a:rPr>
              <a:t> </a:t>
            </a:r>
            <a:r>
              <a:rPr lang="tr-TR" sz="2200" dirty="0"/>
              <a:t>10</a:t>
            </a:r>
            <a:r>
              <a:rPr lang="tr-TR" sz="2200" dirty="0">
                <a:latin typeface="Raleway"/>
                <a:ea typeface="Raleway"/>
                <a:cs typeface="Raleway"/>
                <a:sym typeface="Raleway"/>
              </a:rPr>
              <a:t> </a:t>
            </a:r>
            <a:r>
              <a:rPr lang="tr-TR" sz="2200" dirty="0" err="1">
                <a:latin typeface="Raleway"/>
                <a:ea typeface="Raleway"/>
                <a:cs typeface="Raleway"/>
                <a:sym typeface="Raleway"/>
              </a:rPr>
              <a:t>then</a:t>
            </a:r>
            <a:r>
              <a:rPr lang="tr-TR" sz="2200" dirty="0">
                <a:latin typeface="Raleway"/>
                <a:ea typeface="Raleway"/>
                <a:cs typeface="Raleway"/>
                <a:sym typeface="Raleway"/>
              </a:rPr>
              <a:t> </a:t>
            </a:r>
            <a:endParaRPr sz="2200" dirty="0">
              <a:latin typeface="Raleway"/>
              <a:ea typeface="Raleway"/>
              <a:cs typeface="Raleway"/>
              <a:sym typeface="Raleway"/>
            </a:endParaRPr>
          </a:p>
          <a:p>
            <a:pPr marL="0" lvl="0" indent="0" algn="l" rtl="0">
              <a:spcBef>
                <a:spcPts val="0"/>
              </a:spcBef>
              <a:spcAft>
                <a:spcPts val="0"/>
              </a:spcAft>
              <a:buNone/>
            </a:pPr>
            <a:r>
              <a:rPr lang="tr-TR" sz="2200" dirty="0">
                <a:latin typeface="Raleway"/>
                <a:ea typeface="Raleway"/>
                <a:cs typeface="Raleway"/>
                <a:sym typeface="Raleway"/>
              </a:rPr>
              <a:t>	</a:t>
            </a:r>
            <a:r>
              <a:rPr lang="tr-TR" sz="2200" dirty="0">
                <a:solidFill>
                  <a:srgbClr val="FF0000"/>
                </a:solidFill>
              </a:rPr>
              <a:t>10</a:t>
            </a:r>
            <a:r>
              <a:rPr lang="tr-TR" sz="2200" dirty="0"/>
              <a:t>000000 = 128</a:t>
            </a:r>
            <a:endParaRPr sz="2200" dirty="0"/>
          </a:p>
          <a:p>
            <a:pPr marL="0" lvl="0" indent="0" algn="l" rtl="0">
              <a:spcBef>
                <a:spcPts val="0"/>
              </a:spcBef>
              <a:spcAft>
                <a:spcPts val="0"/>
              </a:spcAft>
              <a:buNone/>
            </a:pPr>
            <a:r>
              <a:rPr lang="tr-TR" sz="2200" dirty="0"/>
              <a:t>	</a:t>
            </a:r>
            <a:r>
              <a:rPr lang="tr-TR" sz="2200" dirty="0">
                <a:solidFill>
                  <a:srgbClr val="FF0000"/>
                </a:solidFill>
              </a:rPr>
              <a:t>10</a:t>
            </a:r>
            <a:r>
              <a:rPr lang="tr-TR" sz="2200" dirty="0"/>
              <a:t>111111 = 191</a:t>
            </a:r>
            <a:endParaRPr sz="2200" dirty="0"/>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Class B Network </a:t>
            </a:r>
            <a:r>
              <a:rPr lang="tr-TR" sz="2200" dirty="0" err="1">
                <a:latin typeface="Raleway"/>
                <a:ea typeface="Raleway"/>
                <a:cs typeface="Raleway"/>
                <a:sym typeface="Raleway"/>
              </a:rPr>
              <a:t>Addresses</a:t>
            </a:r>
            <a:r>
              <a:rPr lang="tr-TR" sz="2200" dirty="0">
                <a:latin typeface="Raleway"/>
                <a:ea typeface="Raleway"/>
                <a:cs typeface="Raleway"/>
                <a:sym typeface="Raleway"/>
              </a:rPr>
              <a:t> start </a:t>
            </a:r>
            <a:r>
              <a:rPr lang="tr-TR" sz="2200" dirty="0" err="1">
                <a:latin typeface="Raleway"/>
                <a:ea typeface="Raleway"/>
                <a:cs typeface="Raleway"/>
                <a:sym typeface="Raleway"/>
              </a:rPr>
              <a:t>with</a:t>
            </a:r>
            <a:r>
              <a:rPr lang="tr-TR" sz="2200" dirty="0">
                <a:latin typeface="Raleway"/>
                <a:ea typeface="Raleway"/>
                <a:cs typeface="Raleway"/>
                <a:sym typeface="Raleway"/>
              </a:rPr>
              <a:t> 128-191</a:t>
            </a:r>
            <a:endParaRPr sz="2200" dirty="0">
              <a:latin typeface="Raleway"/>
              <a:ea typeface="Raleway"/>
              <a:cs typeface="Raleway"/>
              <a:sym typeface="Raleway"/>
            </a:endParaRPr>
          </a:p>
        </p:txBody>
      </p:sp>
      <p:grpSp>
        <p:nvGrpSpPr>
          <p:cNvPr id="413" name="Google Shape;413;p18"/>
          <p:cNvGrpSpPr/>
          <p:nvPr/>
        </p:nvGrpSpPr>
        <p:grpSpPr>
          <a:xfrm>
            <a:off x="527175" y="1239625"/>
            <a:ext cx="2505194" cy="504300"/>
            <a:chOff x="3166659" y="4132375"/>
            <a:chExt cx="2744516" cy="504300"/>
          </a:xfrm>
        </p:grpSpPr>
        <p:sp>
          <p:nvSpPr>
            <p:cNvPr id="414" name="Google Shape;414;p18"/>
            <p:cNvSpPr/>
            <p:nvPr/>
          </p:nvSpPr>
          <p:spPr>
            <a:xfrm>
              <a:off x="3166659" y="4132375"/>
              <a:ext cx="1372200" cy="504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network</a:t>
              </a:r>
              <a:endParaRPr sz="2000" b="1"/>
            </a:p>
          </p:txBody>
        </p:sp>
        <p:sp>
          <p:nvSpPr>
            <p:cNvPr id="415" name="Google Shape;415;p18"/>
            <p:cNvSpPr/>
            <p:nvPr/>
          </p:nvSpPr>
          <p:spPr>
            <a:xfrm>
              <a:off x="4538975" y="4132375"/>
              <a:ext cx="1372200" cy="504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network</a:t>
              </a:r>
              <a:endParaRPr sz="2000" b="1"/>
            </a:p>
          </p:txBody>
        </p:sp>
      </p:grpSp>
      <p:sp>
        <p:nvSpPr>
          <p:cNvPr id="416" name="Google Shape;416;p18"/>
          <p:cNvSpPr/>
          <p:nvPr/>
        </p:nvSpPr>
        <p:spPr>
          <a:xfrm>
            <a:off x="3032375" y="1239625"/>
            <a:ext cx="1153800" cy="5043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host</a:t>
            </a:r>
            <a:endParaRPr sz="2000" b="1"/>
          </a:p>
        </p:txBody>
      </p:sp>
      <p:sp>
        <p:nvSpPr>
          <p:cNvPr id="417" name="Google Shape;417;p18"/>
          <p:cNvSpPr/>
          <p:nvPr/>
        </p:nvSpPr>
        <p:spPr>
          <a:xfrm>
            <a:off x="4186175" y="1239625"/>
            <a:ext cx="1153800" cy="5043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host</a:t>
            </a:r>
            <a:endParaRPr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12</a:t>
            </a:fld>
            <a:endParaRPr/>
          </a:p>
        </p:txBody>
      </p:sp>
      <p:sp>
        <p:nvSpPr>
          <p:cNvPr id="423" name="Google Shape;423;p19"/>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sp>
        <p:nvSpPr>
          <p:cNvPr id="424" name="Google Shape;424;p19"/>
          <p:cNvSpPr txBox="1"/>
          <p:nvPr/>
        </p:nvSpPr>
        <p:spPr>
          <a:xfrm>
            <a:off x="47925" y="691725"/>
            <a:ext cx="9058200" cy="4215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b="1">
                <a:latin typeface="Raleway"/>
                <a:ea typeface="Raleway"/>
                <a:cs typeface="Raleway"/>
                <a:sym typeface="Raleway"/>
              </a:rPr>
              <a:t>Class C Addresses</a:t>
            </a:r>
            <a:endParaRPr sz="2200" b="1">
              <a:latin typeface="Raleway"/>
              <a:ea typeface="Raleway"/>
              <a:cs typeface="Raleway"/>
              <a:sym typeface="Raleway"/>
            </a:endParaRPr>
          </a:p>
          <a:p>
            <a:pPr marL="457200" lvl="0" indent="0" algn="l" rtl="0">
              <a:spcBef>
                <a:spcPts val="0"/>
              </a:spcBef>
              <a:spcAft>
                <a:spcPts val="0"/>
              </a:spcAft>
              <a:buNone/>
            </a:pPr>
            <a:endParaRPr sz="2200">
              <a:latin typeface="Raleway"/>
              <a:ea typeface="Raleway"/>
              <a:cs typeface="Raleway"/>
              <a:sym typeface="Raleway"/>
            </a:endParaRPr>
          </a:p>
          <a:p>
            <a:pPr marL="45720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Class C Network Address is 3-byte long, first 3 bits are always </a:t>
            </a:r>
            <a:r>
              <a:rPr lang="tr-TR" sz="2200" b="1">
                <a:solidFill>
                  <a:srgbClr val="FF0000"/>
                </a:solidFill>
              </a:rPr>
              <a:t>110</a:t>
            </a:r>
            <a:endParaRPr sz="2200" b="1">
              <a:solidFill>
                <a:srgbClr val="FF0000"/>
              </a:solidFill>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Maximum 2</a:t>
            </a:r>
            <a:r>
              <a:rPr lang="tr-TR" sz="2200" baseline="30000">
                <a:latin typeface="Raleway"/>
                <a:ea typeface="Raleway"/>
                <a:cs typeface="Raleway"/>
                <a:sym typeface="Raleway"/>
              </a:rPr>
              <a:t>21</a:t>
            </a:r>
            <a:r>
              <a:rPr lang="tr-TR" sz="2200">
                <a:latin typeface="Raleway"/>
                <a:ea typeface="Raleway"/>
                <a:cs typeface="Raleway"/>
                <a:sym typeface="Raleway"/>
              </a:rPr>
              <a:t> = 2,097,152 Class C networks can be created</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Maximum 2</a:t>
            </a:r>
            <a:r>
              <a:rPr lang="tr-TR" sz="2200" baseline="30000">
                <a:latin typeface="Raleway"/>
                <a:ea typeface="Raleway"/>
                <a:cs typeface="Raleway"/>
                <a:sym typeface="Raleway"/>
              </a:rPr>
              <a:t>8</a:t>
            </a:r>
            <a:r>
              <a:rPr lang="tr-TR" sz="2200">
                <a:latin typeface="Raleway"/>
                <a:ea typeface="Raleway"/>
                <a:cs typeface="Raleway"/>
                <a:sym typeface="Raleway"/>
              </a:rPr>
              <a:t> = 254 hosts (excluding 2 reserved addresses)</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First 3 bits are always </a:t>
            </a:r>
            <a:r>
              <a:rPr lang="tr-TR" sz="2200"/>
              <a:t>110</a:t>
            </a:r>
            <a:r>
              <a:rPr lang="tr-TR" sz="2200">
                <a:latin typeface="Raleway"/>
                <a:ea typeface="Raleway"/>
                <a:cs typeface="Raleway"/>
                <a:sym typeface="Raleway"/>
              </a:rPr>
              <a:t> then </a:t>
            </a:r>
            <a:endParaRPr sz="2200">
              <a:latin typeface="Raleway"/>
              <a:ea typeface="Raleway"/>
              <a:cs typeface="Raleway"/>
              <a:sym typeface="Raleway"/>
            </a:endParaRPr>
          </a:p>
          <a:p>
            <a:pPr marL="0" lvl="0" indent="0" algn="l" rtl="0">
              <a:spcBef>
                <a:spcPts val="0"/>
              </a:spcBef>
              <a:spcAft>
                <a:spcPts val="0"/>
              </a:spcAft>
              <a:buNone/>
            </a:pPr>
            <a:r>
              <a:rPr lang="tr-TR" sz="2200">
                <a:latin typeface="Raleway"/>
                <a:ea typeface="Raleway"/>
                <a:cs typeface="Raleway"/>
                <a:sym typeface="Raleway"/>
              </a:rPr>
              <a:t>	</a:t>
            </a:r>
            <a:r>
              <a:rPr lang="tr-TR" sz="2200">
                <a:solidFill>
                  <a:srgbClr val="FF0000"/>
                </a:solidFill>
              </a:rPr>
              <a:t>110</a:t>
            </a:r>
            <a:r>
              <a:rPr lang="tr-TR" sz="2200"/>
              <a:t>00000 = 192</a:t>
            </a:r>
            <a:endParaRPr sz="2200"/>
          </a:p>
          <a:p>
            <a:pPr marL="0" lvl="0" indent="0" algn="l" rtl="0">
              <a:spcBef>
                <a:spcPts val="0"/>
              </a:spcBef>
              <a:spcAft>
                <a:spcPts val="0"/>
              </a:spcAft>
              <a:buNone/>
            </a:pPr>
            <a:r>
              <a:rPr lang="tr-TR" sz="2200"/>
              <a:t>	</a:t>
            </a:r>
            <a:r>
              <a:rPr lang="tr-TR" sz="2200">
                <a:solidFill>
                  <a:srgbClr val="FF0000"/>
                </a:solidFill>
              </a:rPr>
              <a:t>110</a:t>
            </a:r>
            <a:r>
              <a:rPr lang="tr-TR" sz="2200"/>
              <a:t>11111 = 223</a:t>
            </a:r>
            <a:endParaRPr sz="2200"/>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Class C Network Addresses start with 192-223</a:t>
            </a:r>
            <a:endParaRPr sz="2200">
              <a:latin typeface="Raleway"/>
              <a:ea typeface="Raleway"/>
              <a:cs typeface="Raleway"/>
              <a:sym typeface="Raleway"/>
            </a:endParaRPr>
          </a:p>
        </p:txBody>
      </p:sp>
      <p:grpSp>
        <p:nvGrpSpPr>
          <p:cNvPr id="425" name="Google Shape;425;p19"/>
          <p:cNvGrpSpPr/>
          <p:nvPr/>
        </p:nvGrpSpPr>
        <p:grpSpPr>
          <a:xfrm>
            <a:off x="527175" y="1239625"/>
            <a:ext cx="2505194" cy="504300"/>
            <a:chOff x="3166659" y="4132375"/>
            <a:chExt cx="2744516" cy="504300"/>
          </a:xfrm>
        </p:grpSpPr>
        <p:sp>
          <p:nvSpPr>
            <p:cNvPr id="426" name="Google Shape;426;p19"/>
            <p:cNvSpPr/>
            <p:nvPr/>
          </p:nvSpPr>
          <p:spPr>
            <a:xfrm>
              <a:off x="3166659" y="4132375"/>
              <a:ext cx="1372200" cy="504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network</a:t>
              </a:r>
              <a:endParaRPr sz="2000" b="1"/>
            </a:p>
          </p:txBody>
        </p:sp>
        <p:sp>
          <p:nvSpPr>
            <p:cNvPr id="427" name="Google Shape;427;p19"/>
            <p:cNvSpPr/>
            <p:nvPr/>
          </p:nvSpPr>
          <p:spPr>
            <a:xfrm>
              <a:off x="4538975" y="4132375"/>
              <a:ext cx="1372200" cy="504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network</a:t>
              </a:r>
              <a:endParaRPr sz="2000" b="1"/>
            </a:p>
          </p:txBody>
        </p:sp>
      </p:grpSp>
      <p:sp>
        <p:nvSpPr>
          <p:cNvPr id="428" name="Google Shape;428;p19"/>
          <p:cNvSpPr/>
          <p:nvPr/>
        </p:nvSpPr>
        <p:spPr>
          <a:xfrm>
            <a:off x="3032375" y="1239625"/>
            <a:ext cx="1265100" cy="504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network</a:t>
            </a:r>
            <a:endParaRPr sz="2000" b="1"/>
          </a:p>
        </p:txBody>
      </p:sp>
      <p:sp>
        <p:nvSpPr>
          <p:cNvPr id="429" name="Google Shape;429;p19"/>
          <p:cNvSpPr/>
          <p:nvPr/>
        </p:nvSpPr>
        <p:spPr>
          <a:xfrm>
            <a:off x="4297475" y="1239625"/>
            <a:ext cx="1153800" cy="5043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host</a:t>
            </a:r>
            <a:endParaRPr sz="2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13</a:t>
            </a:fld>
            <a:endParaRPr/>
          </a:p>
        </p:txBody>
      </p:sp>
      <p:sp>
        <p:nvSpPr>
          <p:cNvPr id="435" name="Google Shape;435;p20"/>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sp>
        <p:nvSpPr>
          <p:cNvPr id="436" name="Google Shape;436;p20"/>
          <p:cNvSpPr txBox="1"/>
          <p:nvPr/>
        </p:nvSpPr>
        <p:spPr>
          <a:xfrm>
            <a:off x="47925" y="691725"/>
            <a:ext cx="9058200" cy="4215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b="1">
                <a:latin typeface="Raleway"/>
                <a:ea typeface="Raleway"/>
                <a:cs typeface="Raleway"/>
                <a:sym typeface="Raleway"/>
              </a:rPr>
              <a:t>Class D Addresses</a:t>
            </a:r>
            <a:endParaRPr sz="2200" b="1">
              <a:latin typeface="Raleway"/>
              <a:ea typeface="Raleway"/>
              <a:cs typeface="Raleway"/>
              <a:sym typeface="Raleway"/>
            </a:endParaRPr>
          </a:p>
          <a:p>
            <a:pPr marL="0" lvl="0" indent="0" algn="l" rtl="0">
              <a:spcBef>
                <a:spcPts val="0"/>
              </a:spcBef>
              <a:spcAft>
                <a:spcPts val="0"/>
              </a:spcAft>
              <a:buNone/>
            </a:pPr>
            <a:endParaRPr sz="2200" u="sng">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Not assigned to devices on a network</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Used for special-purpose, multicast applications (such as video- and audio-streaming applications)</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Need to be registered with IANA to be used globally</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First 4 bits are always </a:t>
            </a:r>
            <a:r>
              <a:rPr lang="tr-TR" sz="2200" b="1">
                <a:solidFill>
                  <a:srgbClr val="FF0000"/>
                </a:solidFill>
              </a:rPr>
              <a:t>1110</a:t>
            </a:r>
            <a:r>
              <a:rPr lang="tr-TR" sz="2200">
                <a:latin typeface="Raleway"/>
                <a:ea typeface="Raleway"/>
                <a:cs typeface="Raleway"/>
                <a:sym typeface="Raleway"/>
              </a:rPr>
              <a:t> then </a:t>
            </a:r>
            <a:endParaRPr sz="2200">
              <a:latin typeface="Raleway"/>
              <a:ea typeface="Raleway"/>
              <a:cs typeface="Raleway"/>
              <a:sym typeface="Raleway"/>
            </a:endParaRPr>
          </a:p>
          <a:p>
            <a:pPr marL="0" lvl="0" indent="0" algn="l" rtl="0">
              <a:spcBef>
                <a:spcPts val="0"/>
              </a:spcBef>
              <a:spcAft>
                <a:spcPts val="0"/>
              </a:spcAft>
              <a:buNone/>
            </a:pPr>
            <a:r>
              <a:rPr lang="tr-TR" sz="2200">
                <a:latin typeface="Raleway"/>
                <a:ea typeface="Raleway"/>
                <a:cs typeface="Raleway"/>
                <a:sym typeface="Raleway"/>
              </a:rPr>
              <a:t>	</a:t>
            </a:r>
            <a:r>
              <a:rPr lang="tr-TR" sz="2200">
                <a:solidFill>
                  <a:srgbClr val="FF0000"/>
                </a:solidFill>
              </a:rPr>
              <a:t>1110</a:t>
            </a:r>
            <a:r>
              <a:rPr lang="tr-TR" sz="2200"/>
              <a:t>0000 = 224</a:t>
            </a:r>
            <a:endParaRPr sz="2200"/>
          </a:p>
          <a:p>
            <a:pPr marL="0" lvl="0" indent="0" algn="l" rtl="0">
              <a:spcBef>
                <a:spcPts val="0"/>
              </a:spcBef>
              <a:spcAft>
                <a:spcPts val="0"/>
              </a:spcAft>
              <a:buNone/>
            </a:pPr>
            <a:r>
              <a:rPr lang="tr-TR" sz="2200"/>
              <a:t>	</a:t>
            </a:r>
            <a:r>
              <a:rPr lang="tr-TR" sz="2200">
                <a:solidFill>
                  <a:srgbClr val="FF0000"/>
                </a:solidFill>
              </a:rPr>
              <a:t>1110</a:t>
            </a:r>
            <a:r>
              <a:rPr lang="tr-TR" sz="2200"/>
              <a:t>1111 = 239</a:t>
            </a:r>
            <a:endParaRPr sz="2200"/>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Class D Network Addresses start with 224-239</a:t>
            </a:r>
            <a:endParaRPr sz="22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14</a:t>
            </a:fld>
            <a:endParaRPr/>
          </a:p>
        </p:txBody>
      </p:sp>
      <p:sp>
        <p:nvSpPr>
          <p:cNvPr id="442" name="Google Shape;442;p21"/>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sp>
        <p:nvSpPr>
          <p:cNvPr id="443" name="Google Shape;443;p21"/>
          <p:cNvSpPr txBox="1"/>
          <p:nvPr/>
        </p:nvSpPr>
        <p:spPr>
          <a:xfrm>
            <a:off x="47925" y="691725"/>
            <a:ext cx="9058200" cy="4215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b="1" dirty="0">
                <a:latin typeface="Raleway"/>
                <a:ea typeface="Raleway"/>
                <a:cs typeface="Raleway"/>
                <a:sym typeface="Raleway"/>
              </a:rPr>
              <a:t>Class E </a:t>
            </a:r>
            <a:r>
              <a:rPr lang="tr-TR" sz="2200" b="1" dirty="0" err="1">
                <a:latin typeface="Raleway"/>
                <a:ea typeface="Raleway"/>
                <a:cs typeface="Raleway"/>
                <a:sym typeface="Raleway"/>
              </a:rPr>
              <a:t>Addresses</a:t>
            </a:r>
            <a:endParaRPr sz="2200" b="1" dirty="0">
              <a:latin typeface="Raleway"/>
              <a:ea typeface="Raleway"/>
              <a:cs typeface="Raleway"/>
              <a:sym typeface="Raleway"/>
            </a:endParaRPr>
          </a:p>
          <a:p>
            <a:pPr marL="0" lvl="0" indent="0" algn="l" rtl="0">
              <a:spcBef>
                <a:spcPts val="0"/>
              </a:spcBef>
              <a:spcAft>
                <a:spcPts val="0"/>
              </a:spcAft>
              <a:buNone/>
            </a:pPr>
            <a:endParaRPr sz="2200" u="sng"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No </a:t>
            </a:r>
            <a:r>
              <a:rPr lang="tr-TR" sz="2200" dirty="0" err="1">
                <a:latin typeface="Raleway"/>
                <a:ea typeface="Raleway"/>
                <a:cs typeface="Raleway"/>
                <a:sym typeface="Raleway"/>
              </a:rPr>
              <a:t>defined</a:t>
            </a:r>
            <a:r>
              <a:rPr lang="tr-TR" sz="2200" dirty="0">
                <a:latin typeface="Raleway"/>
                <a:ea typeface="Raleway"/>
                <a:cs typeface="Raleway"/>
                <a:sym typeface="Raleway"/>
              </a:rPr>
              <a:t> </a:t>
            </a:r>
            <a:r>
              <a:rPr lang="tr-TR" sz="2200" dirty="0" err="1">
                <a:latin typeface="Raleway"/>
                <a:ea typeface="Raleway"/>
                <a:cs typeface="Raleway"/>
                <a:sym typeface="Raleway"/>
              </a:rPr>
              <a:t>use</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Reserved</a:t>
            </a:r>
            <a:r>
              <a:rPr lang="tr-TR" sz="2200" dirty="0">
                <a:latin typeface="Raleway"/>
                <a:ea typeface="Raleway"/>
                <a:cs typeface="Raleway"/>
                <a:sym typeface="Raleway"/>
              </a:rPr>
              <a:t> </a:t>
            </a:r>
            <a:r>
              <a:rPr lang="tr-TR" sz="2200" dirty="0" err="1">
                <a:latin typeface="Raleway"/>
                <a:ea typeface="Raleway"/>
                <a:cs typeface="Raleway"/>
                <a:sym typeface="Raleway"/>
              </a:rPr>
              <a:t>for</a:t>
            </a:r>
            <a:r>
              <a:rPr lang="tr-TR" sz="2200" dirty="0">
                <a:latin typeface="Raleway"/>
                <a:ea typeface="Raleway"/>
                <a:cs typeface="Raleway"/>
                <a:sym typeface="Raleway"/>
              </a:rPr>
              <a:t> </a:t>
            </a:r>
            <a:r>
              <a:rPr lang="tr-TR" sz="2200" dirty="0" err="1">
                <a:latin typeface="Raleway"/>
                <a:ea typeface="Raleway"/>
                <a:cs typeface="Raleway"/>
                <a:sym typeface="Raleway"/>
              </a:rPr>
              <a:t>usage</a:t>
            </a:r>
            <a:r>
              <a:rPr lang="tr-TR" sz="2200" dirty="0">
                <a:latin typeface="Raleway"/>
                <a:ea typeface="Raleway"/>
                <a:cs typeface="Raleway"/>
                <a:sym typeface="Raleway"/>
              </a:rPr>
              <a:t>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testing</a:t>
            </a:r>
            <a:r>
              <a:rPr lang="tr-TR" sz="2200" dirty="0">
                <a:latin typeface="Raleway"/>
                <a:ea typeface="Raleway"/>
                <a:cs typeface="Raleway"/>
                <a:sym typeface="Raleway"/>
              </a:rPr>
              <a:t> </a:t>
            </a:r>
            <a:r>
              <a:rPr lang="tr-TR" sz="2200" dirty="0" err="1">
                <a:latin typeface="Raleway"/>
                <a:ea typeface="Raleway"/>
                <a:cs typeface="Raleway"/>
                <a:sym typeface="Raleway"/>
              </a:rPr>
              <a:t>by</a:t>
            </a:r>
            <a:r>
              <a:rPr lang="tr-TR" sz="2200" dirty="0">
                <a:latin typeface="Raleway"/>
                <a:ea typeface="Raleway"/>
                <a:cs typeface="Raleway"/>
                <a:sym typeface="Raleway"/>
              </a:rPr>
              <a:t> IANA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the</a:t>
            </a:r>
            <a:r>
              <a:rPr lang="tr-TR" sz="2200" dirty="0">
                <a:latin typeface="Raleway"/>
                <a:ea typeface="Raleway"/>
                <a:cs typeface="Raleway"/>
                <a:sym typeface="Raleway"/>
              </a:rPr>
              <a:t> Internet </a:t>
            </a:r>
            <a:r>
              <a:rPr lang="tr-TR" sz="2200" dirty="0" err="1">
                <a:latin typeface="Raleway"/>
                <a:ea typeface="Raleway"/>
                <a:cs typeface="Raleway"/>
                <a:sym typeface="Raleway"/>
              </a:rPr>
              <a:t>Research</a:t>
            </a:r>
            <a:r>
              <a:rPr lang="tr-TR" sz="2200" dirty="0">
                <a:latin typeface="Raleway"/>
                <a:ea typeface="Raleway"/>
                <a:cs typeface="Raleway"/>
                <a:sym typeface="Raleway"/>
              </a:rPr>
              <a:t> </a:t>
            </a:r>
            <a:r>
              <a:rPr lang="tr-TR" sz="2200" dirty="0" err="1">
                <a:latin typeface="Raleway"/>
                <a:ea typeface="Raleway"/>
                <a:cs typeface="Raleway"/>
                <a:sym typeface="Raleway"/>
              </a:rPr>
              <a:t>Task</a:t>
            </a:r>
            <a:r>
              <a:rPr lang="tr-TR" sz="2200" dirty="0">
                <a:latin typeface="Raleway"/>
                <a:ea typeface="Raleway"/>
                <a:cs typeface="Raleway"/>
                <a:sym typeface="Raleway"/>
              </a:rPr>
              <a:t> Force (IRTF)</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Need</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be </a:t>
            </a:r>
            <a:r>
              <a:rPr lang="tr-TR" sz="2200" dirty="0" err="1">
                <a:latin typeface="Raleway"/>
                <a:ea typeface="Raleway"/>
                <a:cs typeface="Raleway"/>
                <a:sym typeface="Raleway"/>
              </a:rPr>
              <a:t>registered</a:t>
            </a:r>
            <a:r>
              <a:rPr lang="tr-TR" sz="2200" dirty="0">
                <a:latin typeface="Raleway"/>
                <a:ea typeface="Raleway"/>
                <a:cs typeface="Raleway"/>
                <a:sym typeface="Raleway"/>
              </a:rPr>
              <a:t> </a:t>
            </a:r>
            <a:r>
              <a:rPr lang="tr-TR" sz="2200" dirty="0" err="1">
                <a:latin typeface="Raleway"/>
                <a:ea typeface="Raleway"/>
                <a:cs typeface="Raleway"/>
                <a:sym typeface="Raleway"/>
              </a:rPr>
              <a:t>with</a:t>
            </a:r>
            <a:r>
              <a:rPr lang="tr-TR" sz="2200" dirty="0">
                <a:latin typeface="Raleway"/>
                <a:ea typeface="Raleway"/>
                <a:cs typeface="Raleway"/>
                <a:sym typeface="Raleway"/>
              </a:rPr>
              <a:t> IANA </a:t>
            </a:r>
            <a:r>
              <a:rPr lang="tr-TR" sz="2200" dirty="0" err="1">
                <a:latin typeface="Raleway"/>
                <a:ea typeface="Raleway"/>
                <a:cs typeface="Raleway"/>
                <a:sym typeface="Raleway"/>
              </a:rPr>
              <a:t>to</a:t>
            </a:r>
            <a:r>
              <a:rPr lang="tr-TR" sz="2200" dirty="0">
                <a:latin typeface="Raleway"/>
                <a:ea typeface="Raleway"/>
                <a:cs typeface="Raleway"/>
                <a:sym typeface="Raleway"/>
              </a:rPr>
              <a:t> be </a:t>
            </a:r>
            <a:r>
              <a:rPr lang="tr-TR" sz="2200" dirty="0" err="1">
                <a:latin typeface="Raleway"/>
                <a:ea typeface="Raleway"/>
                <a:cs typeface="Raleway"/>
                <a:sym typeface="Raleway"/>
              </a:rPr>
              <a:t>used</a:t>
            </a:r>
            <a:r>
              <a:rPr lang="tr-TR" sz="2200" dirty="0">
                <a:latin typeface="Raleway"/>
                <a:ea typeface="Raleway"/>
                <a:cs typeface="Raleway"/>
                <a:sym typeface="Raleway"/>
              </a:rPr>
              <a:t> </a:t>
            </a:r>
            <a:r>
              <a:rPr lang="tr-TR" sz="2200" dirty="0" err="1">
                <a:latin typeface="Raleway"/>
                <a:ea typeface="Raleway"/>
                <a:cs typeface="Raleway"/>
                <a:sym typeface="Raleway"/>
              </a:rPr>
              <a:t>globally</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First 4 </a:t>
            </a:r>
            <a:r>
              <a:rPr lang="tr-TR" sz="2200" dirty="0" err="1">
                <a:latin typeface="Raleway"/>
                <a:ea typeface="Raleway"/>
                <a:cs typeface="Raleway"/>
                <a:sym typeface="Raleway"/>
              </a:rPr>
              <a:t>bits</a:t>
            </a:r>
            <a:r>
              <a:rPr lang="tr-TR" sz="2200" dirty="0">
                <a:latin typeface="Raleway"/>
                <a:ea typeface="Raleway"/>
                <a:cs typeface="Raleway"/>
                <a:sym typeface="Raleway"/>
              </a:rPr>
              <a:t> </a:t>
            </a:r>
            <a:r>
              <a:rPr lang="tr-TR" sz="2200" dirty="0" err="1">
                <a:latin typeface="Raleway"/>
                <a:ea typeface="Raleway"/>
                <a:cs typeface="Raleway"/>
                <a:sym typeface="Raleway"/>
              </a:rPr>
              <a:t>are</a:t>
            </a:r>
            <a:r>
              <a:rPr lang="tr-TR" sz="2200" dirty="0">
                <a:latin typeface="Raleway"/>
                <a:ea typeface="Raleway"/>
                <a:cs typeface="Raleway"/>
                <a:sym typeface="Raleway"/>
              </a:rPr>
              <a:t> </a:t>
            </a:r>
            <a:r>
              <a:rPr lang="tr-TR" sz="2200" dirty="0" err="1">
                <a:latin typeface="Raleway"/>
                <a:ea typeface="Raleway"/>
                <a:cs typeface="Raleway"/>
                <a:sym typeface="Raleway"/>
              </a:rPr>
              <a:t>always</a:t>
            </a:r>
            <a:r>
              <a:rPr lang="tr-TR" sz="2200" dirty="0">
                <a:latin typeface="Raleway"/>
                <a:ea typeface="Raleway"/>
                <a:cs typeface="Raleway"/>
                <a:sym typeface="Raleway"/>
              </a:rPr>
              <a:t> </a:t>
            </a:r>
            <a:r>
              <a:rPr lang="tr-TR" sz="2200" b="1" dirty="0">
                <a:solidFill>
                  <a:srgbClr val="FF0000"/>
                </a:solidFill>
              </a:rPr>
              <a:t>1111</a:t>
            </a:r>
            <a:r>
              <a:rPr lang="tr-TR" sz="2200" dirty="0">
                <a:latin typeface="Raleway"/>
                <a:ea typeface="Raleway"/>
                <a:cs typeface="Raleway"/>
                <a:sym typeface="Raleway"/>
              </a:rPr>
              <a:t> </a:t>
            </a:r>
            <a:r>
              <a:rPr lang="tr-TR" sz="2200" dirty="0" err="1">
                <a:latin typeface="Raleway"/>
                <a:ea typeface="Raleway"/>
                <a:cs typeface="Raleway"/>
                <a:sym typeface="Raleway"/>
              </a:rPr>
              <a:t>then</a:t>
            </a:r>
            <a:r>
              <a:rPr lang="tr-TR" sz="2200" dirty="0">
                <a:latin typeface="Raleway"/>
                <a:ea typeface="Raleway"/>
                <a:cs typeface="Raleway"/>
                <a:sym typeface="Raleway"/>
              </a:rPr>
              <a:t> </a:t>
            </a:r>
            <a:endParaRPr sz="2200" dirty="0">
              <a:latin typeface="Raleway"/>
              <a:ea typeface="Raleway"/>
              <a:cs typeface="Raleway"/>
              <a:sym typeface="Raleway"/>
            </a:endParaRPr>
          </a:p>
          <a:p>
            <a:pPr marL="0" lvl="0" indent="0" algn="l" rtl="0">
              <a:spcBef>
                <a:spcPts val="0"/>
              </a:spcBef>
              <a:spcAft>
                <a:spcPts val="0"/>
              </a:spcAft>
              <a:buNone/>
            </a:pPr>
            <a:r>
              <a:rPr lang="tr-TR" sz="2200" dirty="0">
                <a:latin typeface="Raleway"/>
                <a:ea typeface="Raleway"/>
                <a:cs typeface="Raleway"/>
                <a:sym typeface="Raleway"/>
              </a:rPr>
              <a:t>	</a:t>
            </a:r>
            <a:r>
              <a:rPr lang="tr-TR" sz="2200" dirty="0">
                <a:solidFill>
                  <a:srgbClr val="FF0000"/>
                </a:solidFill>
              </a:rPr>
              <a:t>1111</a:t>
            </a:r>
            <a:r>
              <a:rPr lang="tr-TR" sz="2200" dirty="0"/>
              <a:t>0000 = 240</a:t>
            </a:r>
            <a:endParaRPr sz="2200" dirty="0"/>
          </a:p>
          <a:p>
            <a:pPr marL="0" lvl="0" indent="0" algn="l" rtl="0">
              <a:spcBef>
                <a:spcPts val="0"/>
              </a:spcBef>
              <a:spcAft>
                <a:spcPts val="0"/>
              </a:spcAft>
              <a:buNone/>
            </a:pPr>
            <a:r>
              <a:rPr lang="tr-TR" sz="2200" dirty="0"/>
              <a:t>	</a:t>
            </a:r>
            <a:r>
              <a:rPr lang="tr-TR" sz="2200" dirty="0">
                <a:solidFill>
                  <a:srgbClr val="FF0000"/>
                </a:solidFill>
              </a:rPr>
              <a:t>1111</a:t>
            </a:r>
            <a:r>
              <a:rPr lang="tr-TR" sz="2200" dirty="0"/>
              <a:t>1111 = 255</a:t>
            </a:r>
            <a:endParaRPr sz="2200" dirty="0"/>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Class E Network </a:t>
            </a:r>
            <a:r>
              <a:rPr lang="tr-TR" sz="2200" dirty="0" err="1">
                <a:latin typeface="Raleway"/>
                <a:ea typeface="Raleway"/>
                <a:cs typeface="Raleway"/>
                <a:sym typeface="Raleway"/>
              </a:rPr>
              <a:t>Addresses</a:t>
            </a:r>
            <a:r>
              <a:rPr lang="tr-TR" sz="2200" dirty="0">
                <a:latin typeface="Raleway"/>
                <a:ea typeface="Raleway"/>
                <a:cs typeface="Raleway"/>
                <a:sym typeface="Raleway"/>
              </a:rPr>
              <a:t> start </a:t>
            </a:r>
            <a:r>
              <a:rPr lang="tr-TR" sz="2200" dirty="0" err="1">
                <a:latin typeface="Raleway"/>
                <a:ea typeface="Raleway"/>
                <a:cs typeface="Raleway"/>
                <a:sym typeface="Raleway"/>
              </a:rPr>
              <a:t>with</a:t>
            </a:r>
            <a:r>
              <a:rPr lang="tr-TR" sz="2200" dirty="0">
                <a:latin typeface="Raleway"/>
                <a:ea typeface="Raleway"/>
                <a:cs typeface="Raleway"/>
                <a:sym typeface="Raleway"/>
              </a:rPr>
              <a:t> 240-255</a:t>
            </a:r>
            <a:endParaRPr sz="2200" dirty="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2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15</a:t>
            </a:fld>
            <a:endParaRPr/>
          </a:p>
        </p:txBody>
      </p:sp>
      <p:sp>
        <p:nvSpPr>
          <p:cNvPr id="449" name="Google Shape;449;p22"/>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sp>
        <p:nvSpPr>
          <p:cNvPr id="450" name="Google Shape;450;p22"/>
          <p:cNvSpPr txBox="1"/>
          <p:nvPr/>
        </p:nvSpPr>
        <p:spPr>
          <a:xfrm>
            <a:off x="267000" y="691725"/>
            <a:ext cx="8610000" cy="12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a:latin typeface="Raleway"/>
                <a:ea typeface="Raleway"/>
                <a:cs typeface="Raleway"/>
                <a:sym typeface="Raleway"/>
              </a:rPr>
              <a:t>IP Address Classes:</a:t>
            </a:r>
            <a:endParaRPr sz="2200">
              <a:latin typeface="Raleway"/>
              <a:ea typeface="Raleway"/>
              <a:cs typeface="Raleway"/>
              <a:sym typeface="Raleway"/>
            </a:endParaRPr>
          </a:p>
        </p:txBody>
      </p:sp>
      <p:graphicFrame>
        <p:nvGraphicFramePr>
          <p:cNvPr id="451" name="Google Shape;451;p22"/>
          <p:cNvGraphicFramePr/>
          <p:nvPr/>
        </p:nvGraphicFramePr>
        <p:xfrm>
          <a:off x="182175" y="1609325"/>
          <a:ext cx="8649700" cy="2446890"/>
        </p:xfrm>
        <a:graphic>
          <a:graphicData uri="http://schemas.openxmlformats.org/drawingml/2006/table">
            <a:tbl>
              <a:tblPr>
                <a:noFill/>
                <a:tableStyleId>{A9503A5D-DABA-47D3-9DB0-369E564978CA}</a:tableStyleId>
              </a:tblPr>
              <a:tblGrid>
                <a:gridCol w="975075">
                  <a:extLst>
                    <a:ext uri="{9D8B030D-6E8A-4147-A177-3AD203B41FA5}">
                      <a16:colId xmlns:a16="http://schemas.microsoft.com/office/drawing/2014/main" val="20000"/>
                    </a:ext>
                  </a:extLst>
                </a:gridCol>
                <a:gridCol w="1029900">
                  <a:extLst>
                    <a:ext uri="{9D8B030D-6E8A-4147-A177-3AD203B41FA5}">
                      <a16:colId xmlns:a16="http://schemas.microsoft.com/office/drawing/2014/main" val="20001"/>
                    </a:ext>
                  </a:extLst>
                </a:gridCol>
                <a:gridCol w="2131200">
                  <a:extLst>
                    <a:ext uri="{9D8B030D-6E8A-4147-A177-3AD203B41FA5}">
                      <a16:colId xmlns:a16="http://schemas.microsoft.com/office/drawing/2014/main" val="20002"/>
                    </a:ext>
                  </a:extLst>
                </a:gridCol>
                <a:gridCol w="1259975">
                  <a:extLst>
                    <a:ext uri="{9D8B030D-6E8A-4147-A177-3AD203B41FA5}">
                      <a16:colId xmlns:a16="http://schemas.microsoft.com/office/drawing/2014/main" val="20003"/>
                    </a:ext>
                  </a:extLst>
                </a:gridCol>
                <a:gridCol w="3253550">
                  <a:extLst>
                    <a:ext uri="{9D8B030D-6E8A-4147-A177-3AD203B41FA5}">
                      <a16:colId xmlns:a16="http://schemas.microsoft.com/office/drawing/2014/main" val="20004"/>
                    </a:ext>
                  </a:extLst>
                </a:gridCol>
              </a:tblGrid>
              <a:tr h="539975">
                <a:tc>
                  <a:txBody>
                    <a:bodyPr/>
                    <a:lstStyle/>
                    <a:p>
                      <a:pPr marL="0" lvl="0" indent="0" algn="l" rtl="0">
                        <a:spcBef>
                          <a:spcPts val="0"/>
                        </a:spcBef>
                        <a:spcAft>
                          <a:spcPts val="0"/>
                        </a:spcAft>
                        <a:buNone/>
                      </a:pPr>
                      <a:r>
                        <a:rPr lang="tr-TR" b="1"/>
                        <a:t>Address</a:t>
                      </a:r>
                      <a:endParaRPr b="1"/>
                    </a:p>
                    <a:p>
                      <a:pPr marL="0" lvl="0" indent="0" algn="l" rtl="0">
                        <a:spcBef>
                          <a:spcPts val="0"/>
                        </a:spcBef>
                        <a:spcAft>
                          <a:spcPts val="0"/>
                        </a:spcAft>
                        <a:buNone/>
                      </a:pPr>
                      <a:r>
                        <a:rPr lang="tr-TR" b="1"/>
                        <a:t>Class</a:t>
                      </a:r>
                      <a:endParaRPr b="1"/>
                    </a:p>
                  </a:txBody>
                  <a:tcPr marL="91425" marR="91425" marT="91425" marB="91425">
                    <a:solidFill>
                      <a:srgbClr val="F4CCCC"/>
                    </a:solidFill>
                  </a:tcPr>
                </a:tc>
                <a:tc>
                  <a:txBody>
                    <a:bodyPr/>
                    <a:lstStyle/>
                    <a:p>
                      <a:pPr marL="0" lvl="0" indent="0" algn="l" rtl="0">
                        <a:spcBef>
                          <a:spcPts val="0"/>
                        </a:spcBef>
                        <a:spcAft>
                          <a:spcPts val="0"/>
                        </a:spcAft>
                        <a:buNone/>
                      </a:pPr>
                      <a:r>
                        <a:rPr lang="tr-TR" b="1"/>
                        <a:t>1st Octet Range</a:t>
                      </a:r>
                      <a:endParaRPr b="1"/>
                    </a:p>
                  </a:txBody>
                  <a:tcPr marL="91425" marR="91425" marT="91425" marB="91425">
                    <a:solidFill>
                      <a:srgbClr val="F4CCCC"/>
                    </a:solidFill>
                  </a:tcPr>
                </a:tc>
                <a:tc>
                  <a:txBody>
                    <a:bodyPr/>
                    <a:lstStyle/>
                    <a:p>
                      <a:pPr marL="0" lvl="0" indent="0" algn="l" rtl="0">
                        <a:spcBef>
                          <a:spcPts val="0"/>
                        </a:spcBef>
                        <a:spcAft>
                          <a:spcPts val="0"/>
                        </a:spcAft>
                        <a:buNone/>
                      </a:pPr>
                      <a:r>
                        <a:rPr lang="tr-TR" b="1"/>
                        <a:t>1st Octet Bits</a:t>
                      </a:r>
                      <a:endParaRPr b="1"/>
                    </a:p>
                  </a:txBody>
                  <a:tcPr marL="91425" marR="91425" marT="91425" marB="91425">
                    <a:solidFill>
                      <a:srgbClr val="F4CCCC"/>
                    </a:solidFill>
                  </a:tcPr>
                </a:tc>
                <a:tc>
                  <a:txBody>
                    <a:bodyPr/>
                    <a:lstStyle/>
                    <a:p>
                      <a:pPr marL="0" lvl="0" indent="0" algn="l" rtl="0">
                        <a:spcBef>
                          <a:spcPts val="0"/>
                        </a:spcBef>
                        <a:spcAft>
                          <a:spcPts val="0"/>
                        </a:spcAft>
                        <a:buNone/>
                      </a:pPr>
                      <a:r>
                        <a:rPr lang="tr-TR" b="1">
                          <a:solidFill>
                            <a:srgbClr val="38761D"/>
                          </a:solidFill>
                        </a:rPr>
                        <a:t>Network </a:t>
                      </a:r>
                      <a:r>
                        <a:rPr lang="tr-TR" b="1"/>
                        <a:t>&amp; </a:t>
                      </a:r>
                      <a:r>
                        <a:rPr lang="tr-TR" b="1">
                          <a:solidFill>
                            <a:srgbClr val="0000FF"/>
                          </a:solidFill>
                        </a:rPr>
                        <a:t>Host </a:t>
                      </a:r>
                      <a:r>
                        <a:rPr lang="tr-TR" b="1"/>
                        <a:t>Parts</a:t>
                      </a:r>
                      <a:endParaRPr b="1"/>
                    </a:p>
                  </a:txBody>
                  <a:tcPr marL="91425" marR="91425" marT="91425" marB="91425">
                    <a:solidFill>
                      <a:srgbClr val="F4CCCC"/>
                    </a:solidFill>
                  </a:tcPr>
                </a:tc>
                <a:tc>
                  <a:txBody>
                    <a:bodyPr/>
                    <a:lstStyle/>
                    <a:p>
                      <a:pPr marL="0" lvl="0" indent="0" algn="l" rtl="0">
                        <a:spcBef>
                          <a:spcPts val="0"/>
                        </a:spcBef>
                        <a:spcAft>
                          <a:spcPts val="0"/>
                        </a:spcAft>
                        <a:buNone/>
                      </a:pPr>
                      <a:r>
                        <a:rPr lang="tr-TR" b="1"/>
                        <a:t># of Possible Networks</a:t>
                      </a:r>
                      <a:endParaRPr b="1"/>
                    </a:p>
                    <a:p>
                      <a:pPr marL="0" lvl="0" indent="0" algn="l" rtl="0">
                        <a:spcBef>
                          <a:spcPts val="0"/>
                        </a:spcBef>
                        <a:spcAft>
                          <a:spcPts val="0"/>
                        </a:spcAft>
                        <a:buNone/>
                      </a:pPr>
                      <a:r>
                        <a:rPr lang="tr-TR" b="1"/>
                        <a:t># of Hosts per Network</a:t>
                      </a:r>
                      <a:endParaRPr b="1"/>
                    </a:p>
                  </a:txBody>
                  <a:tcPr marL="91425" marR="91425" marT="91425" marB="91425">
                    <a:solidFill>
                      <a:srgbClr val="F4CCCC"/>
                    </a:solidFill>
                  </a:tcPr>
                </a:tc>
                <a:extLst>
                  <a:ext uri="{0D108BD9-81ED-4DB2-BD59-A6C34878D82A}">
                    <a16:rowId xmlns:a16="http://schemas.microsoft.com/office/drawing/2014/main" val="10000"/>
                  </a:ext>
                </a:extLst>
              </a:tr>
              <a:tr h="554575">
                <a:tc>
                  <a:txBody>
                    <a:bodyPr/>
                    <a:lstStyle/>
                    <a:p>
                      <a:pPr marL="0" lvl="0" indent="0" algn="ctr" rtl="0">
                        <a:spcBef>
                          <a:spcPts val="0"/>
                        </a:spcBef>
                        <a:spcAft>
                          <a:spcPts val="0"/>
                        </a:spcAft>
                        <a:buNone/>
                      </a:pPr>
                      <a:r>
                        <a:rPr lang="tr-TR" b="1"/>
                        <a:t>A</a:t>
                      </a:r>
                      <a:endParaRPr b="1"/>
                    </a:p>
                  </a:txBody>
                  <a:tcPr marL="91425" marR="91425" marT="91425" marB="91425"/>
                </a:tc>
                <a:tc>
                  <a:txBody>
                    <a:bodyPr/>
                    <a:lstStyle/>
                    <a:p>
                      <a:pPr marL="0" lvl="0" indent="0" algn="l" rtl="0">
                        <a:spcBef>
                          <a:spcPts val="0"/>
                        </a:spcBef>
                        <a:spcAft>
                          <a:spcPts val="0"/>
                        </a:spcAft>
                        <a:buNone/>
                      </a:pPr>
                      <a:r>
                        <a:rPr lang="tr-TR" b="1"/>
                        <a:t>1-127</a:t>
                      </a:r>
                      <a:endParaRPr b="1"/>
                    </a:p>
                  </a:txBody>
                  <a:tcPr marL="91425" marR="91425" marT="91425" marB="91425"/>
                </a:tc>
                <a:tc>
                  <a:txBody>
                    <a:bodyPr/>
                    <a:lstStyle/>
                    <a:p>
                      <a:pPr marL="0" lvl="0" indent="0" algn="l" rtl="0">
                        <a:spcBef>
                          <a:spcPts val="0"/>
                        </a:spcBef>
                        <a:spcAft>
                          <a:spcPts val="0"/>
                        </a:spcAft>
                        <a:buNone/>
                      </a:pPr>
                      <a:r>
                        <a:rPr lang="tr-TR" b="1">
                          <a:solidFill>
                            <a:srgbClr val="FF0000"/>
                          </a:solidFill>
                        </a:rPr>
                        <a:t>0</a:t>
                      </a:r>
                      <a:r>
                        <a:rPr lang="tr-TR" b="1"/>
                        <a:t>0000000 - </a:t>
                      </a:r>
                      <a:r>
                        <a:rPr lang="tr-TR" b="1">
                          <a:solidFill>
                            <a:srgbClr val="FF0000"/>
                          </a:solidFill>
                        </a:rPr>
                        <a:t>0</a:t>
                      </a:r>
                      <a:r>
                        <a:rPr lang="tr-TR" b="1"/>
                        <a:t>1111111</a:t>
                      </a:r>
                      <a:endParaRPr b="1"/>
                    </a:p>
                  </a:txBody>
                  <a:tcPr marL="91425" marR="91425" marT="91425" marB="91425"/>
                </a:tc>
                <a:tc>
                  <a:txBody>
                    <a:bodyPr/>
                    <a:lstStyle/>
                    <a:p>
                      <a:pPr marL="0" lvl="0" indent="0" algn="l" rtl="0">
                        <a:spcBef>
                          <a:spcPts val="0"/>
                        </a:spcBef>
                        <a:spcAft>
                          <a:spcPts val="0"/>
                        </a:spcAft>
                        <a:buNone/>
                      </a:pPr>
                      <a:r>
                        <a:rPr lang="tr-TR" b="1">
                          <a:solidFill>
                            <a:srgbClr val="38761D"/>
                          </a:solidFill>
                        </a:rPr>
                        <a:t>N</a:t>
                      </a:r>
                      <a:r>
                        <a:rPr lang="tr-TR" b="1"/>
                        <a:t>.</a:t>
                      </a:r>
                      <a:r>
                        <a:rPr lang="tr-TR" b="1">
                          <a:solidFill>
                            <a:srgbClr val="0000FF"/>
                          </a:solidFill>
                        </a:rPr>
                        <a:t>H.H.H</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tr-TR"/>
                        <a:t>128 nets (</a:t>
                      </a:r>
                      <a:r>
                        <a:rPr lang="tr-TR">
                          <a:latin typeface="Raleway"/>
                          <a:ea typeface="Raleway"/>
                          <a:cs typeface="Raleway"/>
                          <a:sym typeface="Raleway"/>
                        </a:rPr>
                        <a:t>2</a:t>
                      </a:r>
                      <a:r>
                        <a:rPr lang="tr-TR" baseline="30000">
                          <a:latin typeface="Raleway"/>
                          <a:ea typeface="Raleway"/>
                          <a:cs typeface="Raleway"/>
                          <a:sym typeface="Raleway"/>
                        </a:rPr>
                        <a:t>7</a:t>
                      </a:r>
                      <a:r>
                        <a:rPr lang="tr-TR"/>
                        <a:t>)</a:t>
                      </a:r>
                      <a:endParaRPr/>
                    </a:p>
                    <a:p>
                      <a:pPr marL="0" lvl="0" indent="0" algn="l" rtl="0">
                        <a:spcBef>
                          <a:spcPts val="0"/>
                        </a:spcBef>
                        <a:spcAft>
                          <a:spcPts val="0"/>
                        </a:spcAft>
                        <a:buNone/>
                      </a:pPr>
                      <a:r>
                        <a:rPr lang="tr-TR"/>
                        <a:t>16,777,214 hosts per net (</a:t>
                      </a:r>
                      <a:r>
                        <a:rPr lang="tr-TR">
                          <a:latin typeface="Raleway"/>
                          <a:ea typeface="Raleway"/>
                          <a:cs typeface="Raleway"/>
                          <a:sym typeface="Raleway"/>
                        </a:rPr>
                        <a:t>2</a:t>
                      </a:r>
                      <a:r>
                        <a:rPr lang="tr-TR" baseline="30000">
                          <a:latin typeface="Raleway"/>
                          <a:ea typeface="Raleway"/>
                          <a:cs typeface="Raleway"/>
                          <a:sym typeface="Raleway"/>
                        </a:rPr>
                        <a:t>24</a:t>
                      </a:r>
                      <a:r>
                        <a:rPr lang="tr-TR"/>
                        <a:t>)-2</a:t>
                      </a:r>
                      <a:endParaRPr/>
                    </a:p>
                  </a:txBody>
                  <a:tcPr marL="91425" marR="91425" marT="91425" marB="91425"/>
                </a:tc>
                <a:extLst>
                  <a:ext uri="{0D108BD9-81ED-4DB2-BD59-A6C34878D82A}">
                    <a16:rowId xmlns:a16="http://schemas.microsoft.com/office/drawing/2014/main" val="10001"/>
                  </a:ext>
                </a:extLst>
              </a:tr>
              <a:tr h="613875">
                <a:tc>
                  <a:txBody>
                    <a:bodyPr/>
                    <a:lstStyle/>
                    <a:p>
                      <a:pPr marL="0" lvl="0" indent="0" algn="ctr" rtl="0">
                        <a:spcBef>
                          <a:spcPts val="0"/>
                        </a:spcBef>
                        <a:spcAft>
                          <a:spcPts val="0"/>
                        </a:spcAft>
                        <a:buNone/>
                      </a:pPr>
                      <a:r>
                        <a:rPr lang="tr-TR" b="1"/>
                        <a:t>B</a:t>
                      </a:r>
                      <a:endParaRPr b="1"/>
                    </a:p>
                  </a:txBody>
                  <a:tcPr marL="91425" marR="91425" marT="91425" marB="91425"/>
                </a:tc>
                <a:tc>
                  <a:txBody>
                    <a:bodyPr/>
                    <a:lstStyle/>
                    <a:p>
                      <a:pPr marL="0" lvl="0" indent="0" algn="l" rtl="0">
                        <a:spcBef>
                          <a:spcPts val="0"/>
                        </a:spcBef>
                        <a:spcAft>
                          <a:spcPts val="0"/>
                        </a:spcAft>
                        <a:buNone/>
                      </a:pPr>
                      <a:r>
                        <a:rPr lang="tr-TR" b="1"/>
                        <a:t>128-191</a:t>
                      </a:r>
                      <a:endParaRPr b="1"/>
                    </a:p>
                  </a:txBody>
                  <a:tcPr marL="91425" marR="91425" marT="91425" marB="91425"/>
                </a:tc>
                <a:tc>
                  <a:txBody>
                    <a:bodyPr/>
                    <a:lstStyle/>
                    <a:p>
                      <a:pPr marL="0" lvl="0" indent="0" algn="l" rtl="0">
                        <a:spcBef>
                          <a:spcPts val="0"/>
                        </a:spcBef>
                        <a:spcAft>
                          <a:spcPts val="0"/>
                        </a:spcAft>
                        <a:buNone/>
                      </a:pPr>
                      <a:r>
                        <a:rPr lang="tr-TR" b="1">
                          <a:solidFill>
                            <a:srgbClr val="FF0000"/>
                          </a:solidFill>
                        </a:rPr>
                        <a:t>10</a:t>
                      </a:r>
                      <a:r>
                        <a:rPr lang="tr-TR" b="1"/>
                        <a:t>000000 - </a:t>
                      </a:r>
                      <a:r>
                        <a:rPr lang="tr-TR" b="1">
                          <a:solidFill>
                            <a:srgbClr val="FF0000"/>
                          </a:solidFill>
                        </a:rPr>
                        <a:t>10</a:t>
                      </a:r>
                      <a:r>
                        <a:rPr lang="tr-TR" b="1"/>
                        <a:t>111111</a:t>
                      </a:r>
                      <a:endParaRPr b="1"/>
                    </a:p>
                  </a:txBody>
                  <a:tcPr marL="91425" marR="91425" marT="91425" marB="91425"/>
                </a:tc>
                <a:tc>
                  <a:txBody>
                    <a:bodyPr/>
                    <a:lstStyle/>
                    <a:p>
                      <a:pPr marL="0" lvl="0" indent="0" algn="l" rtl="0">
                        <a:spcBef>
                          <a:spcPts val="0"/>
                        </a:spcBef>
                        <a:spcAft>
                          <a:spcPts val="0"/>
                        </a:spcAft>
                        <a:buNone/>
                      </a:pPr>
                      <a:r>
                        <a:rPr lang="tr-TR" b="1">
                          <a:solidFill>
                            <a:srgbClr val="38761D"/>
                          </a:solidFill>
                        </a:rPr>
                        <a:t>N.N</a:t>
                      </a:r>
                      <a:r>
                        <a:rPr lang="tr-TR" b="1"/>
                        <a:t>.</a:t>
                      </a:r>
                      <a:r>
                        <a:rPr lang="tr-TR" b="1">
                          <a:solidFill>
                            <a:srgbClr val="0000FF"/>
                          </a:solidFill>
                        </a:rPr>
                        <a:t>H.H</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tr-TR"/>
                        <a:t>16,384 nets (</a:t>
                      </a:r>
                      <a:r>
                        <a:rPr lang="tr-TR">
                          <a:latin typeface="Raleway"/>
                          <a:ea typeface="Raleway"/>
                          <a:cs typeface="Raleway"/>
                          <a:sym typeface="Raleway"/>
                        </a:rPr>
                        <a:t>2</a:t>
                      </a:r>
                      <a:r>
                        <a:rPr lang="tr-TR" baseline="30000">
                          <a:latin typeface="Raleway"/>
                          <a:ea typeface="Raleway"/>
                          <a:cs typeface="Raleway"/>
                          <a:sym typeface="Raleway"/>
                        </a:rPr>
                        <a:t>14</a:t>
                      </a:r>
                      <a:r>
                        <a:rPr lang="tr-TR"/>
                        <a:t>)</a:t>
                      </a:r>
                      <a:endParaRPr/>
                    </a:p>
                    <a:p>
                      <a:pPr marL="0" lvl="0" indent="0" algn="l" rtl="0">
                        <a:spcBef>
                          <a:spcPts val="0"/>
                        </a:spcBef>
                        <a:spcAft>
                          <a:spcPts val="0"/>
                        </a:spcAft>
                        <a:buNone/>
                      </a:pPr>
                      <a:r>
                        <a:rPr lang="tr-TR"/>
                        <a:t>65,534 hosts per net (</a:t>
                      </a:r>
                      <a:r>
                        <a:rPr lang="tr-TR">
                          <a:latin typeface="Raleway"/>
                          <a:ea typeface="Raleway"/>
                          <a:cs typeface="Raleway"/>
                          <a:sym typeface="Raleway"/>
                        </a:rPr>
                        <a:t>2</a:t>
                      </a:r>
                      <a:r>
                        <a:rPr lang="tr-TR" baseline="30000">
                          <a:latin typeface="Raleway"/>
                          <a:ea typeface="Raleway"/>
                          <a:cs typeface="Raleway"/>
                          <a:sym typeface="Raleway"/>
                        </a:rPr>
                        <a:t>16</a:t>
                      </a:r>
                      <a:r>
                        <a:rPr lang="tr-TR"/>
                        <a:t>)-2</a:t>
                      </a:r>
                      <a:endParaRPr/>
                    </a:p>
                  </a:txBody>
                  <a:tcPr marL="91425" marR="91425" marT="91425" marB="91425"/>
                </a:tc>
                <a:extLst>
                  <a:ext uri="{0D108BD9-81ED-4DB2-BD59-A6C34878D82A}">
                    <a16:rowId xmlns:a16="http://schemas.microsoft.com/office/drawing/2014/main" val="10002"/>
                  </a:ext>
                </a:extLst>
              </a:tr>
              <a:tr h="613875">
                <a:tc>
                  <a:txBody>
                    <a:bodyPr/>
                    <a:lstStyle/>
                    <a:p>
                      <a:pPr marL="0" lvl="0" indent="0" algn="ctr" rtl="0">
                        <a:spcBef>
                          <a:spcPts val="0"/>
                        </a:spcBef>
                        <a:spcAft>
                          <a:spcPts val="0"/>
                        </a:spcAft>
                        <a:buNone/>
                      </a:pPr>
                      <a:r>
                        <a:rPr lang="tr-TR" b="1"/>
                        <a:t>C</a:t>
                      </a:r>
                      <a:endParaRPr b="1"/>
                    </a:p>
                  </a:txBody>
                  <a:tcPr marL="91425" marR="91425" marT="91425" marB="91425"/>
                </a:tc>
                <a:tc>
                  <a:txBody>
                    <a:bodyPr/>
                    <a:lstStyle/>
                    <a:p>
                      <a:pPr marL="0" lvl="0" indent="0" algn="l" rtl="0">
                        <a:spcBef>
                          <a:spcPts val="0"/>
                        </a:spcBef>
                        <a:spcAft>
                          <a:spcPts val="0"/>
                        </a:spcAft>
                        <a:buNone/>
                      </a:pPr>
                      <a:r>
                        <a:rPr lang="tr-TR" b="1"/>
                        <a:t>192-223</a:t>
                      </a:r>
                      <a:endParaRPr b="1"/>
                    </a:p>
                  </a:txBody>
                  <a:tcPr marL="91425" marR="91425" marT="91425" marB="91425"/>
                </a:tc>
                <a:tc>
                  <a:txBody>
                    <a:bodyPr/>
                    <a:lstStyle/>
                    <a:p>
                      <a:pPr marL="0" lvl="0" indent="0" algn="l" rtl="0">
                        <a:spcBef>
                          <a:spcPts val="0"/>
                        </a:spcBef>
                        <a:spcAft>
                          <a:spcPts val="0"/>
                        </a:spcAft>
                        <a:buNone/>
                      </a:pPr>
                      <a:r>
                        <a:rPr lang="tr-TR" b="1">
                          <a:solidFill>
                            <a:srgbClr val="FF0000"/>
                          </a:solidFill>
                        </a:rPr>
                        <a:t>110</a:t>
                      </a:r>
                      <a:r>
                        <a:rPr lang="tr-TR" b="1"/>
                        <a:t>00000 - </a:t>
                      </a:r>
                      <a:r>
                        <a:rPr lang="tr-TR" b="1">
                          <a:solidFill>
                            <a:srgbClr val="FF0000"/>
                          </a:solidFill>
                        </a:rPr>
                        <a:t>110</a:t>
                      </a:r>
                      <a:r>
                        <a:rPr lang="tr-TR" b="1"/>
                        <a:t>11111</a:t>
                      </a:r>
                      <a:endParaRPr b="1"/>
                    </a:p>
                  </a:txBody>
                  <a:tcPr marL="91425" marR="91425" marT="91425" marB="91425"/>
                </a:tc>
                <a:tc>
                  <a:txBody>
                    <a:bodyPr/>
                    <a:lstStyle/>
                    <a:p>
                      <a:pPr marL="0" lvl="0" indent="0" algn="l" rtl="0">
                        <a:spcBef>
                          <a:spcPts val="0"/>
                        </a:spcBef>
                        <a:spcAft>
                          <a:spcPts val="0"/>
                        </a:spcAft>
                        <a:buNone/>
                      </a:pPr>
                      <a:r>
                        <a:rPr lang="tr-TR" b="1">
                          <a:solidFill>
                            <a:srgbClr val="38761D"/>
                          </a:solidFill>
                        </a:rPr>
                        <a:t>N.N.N</a:t>
                      </a:r>
                      <a:r>
                        <a:rPr lang="tr-TR" b="1"/>
                        <a:t>.</a:t>
                      </a:r>
                      <a:r>
                        <a:rPr lang="tr-TR" b="1">
                          <a:solidFill>
                            <a:srgbClr val="0000FF"/>
                          </a:solidFill>
                        </a:rPr>
                        <a:t>H</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tr-TR"/>
                        <a:t>2,097,150 nets (</a:t>
                      </a:r>
                      <a:r>
                        <a:rPr lang="tr-TR">
                          <a:latin typeface="Raleway"/>
                          <a:ea typeface="Raleway"/>
                          <a:cs typeface="Raleway"/>
                          <a:sym typeface="Raleway"/>
                        </a:rPr>
                        <a:t>2</a:t>
                      </a:r>
                      <a:r>
                        <a:rPr lang="tr-TR" baseline="30000">
                          <a:latin typeface="Raleway"/>
                          <a:ea typeface="Raleway"/>
                          <a:cs typeface="Raleway"/>
                          <a:sym typeface="Raleway"/>
                        </a:rPr>
                        <a:t>21</a:t>
                      </a:r>
                      <a:r>
                        <a:rPr lang="tr-TR"/>
                        <a:t>)</a:t>
                      </a:r>
                      <a:endParaRPr/>
                    </a:p>
                    <a:p>
                      <a:pPr marL="0" lvl="0" indent="0" algn="l" rtl="0">
                        <a:spcBef>
                          <a:spcPts val="0"/>
                        </a:spcBef>
                        <a:spcAft>
                          <a:spcPts val="0"/>
                        </a:spcAft>
                        <a:buNone/>
                      </a:pPr>
                      <a:r>
                        <a:rPr lang="tr-TR"/>
                        <a:t>254 hosts per net (</a:t>
                      </a:r>
                      <a:r>
                        <a:rPr lang="tr-TR">
                          <a:latin typeface="Raleway"/>
                          <a:ea typeface="Raleway"/>
                          <a:cs typeface="Raleway"/>
                          <a:sym typeface="Raleway"/>
                        </a:rPr>
                        <a:t>2</a:t>
                      </a:r>
                      <a:r>
                        <a:rPr lang="tr-TR" baseline="30000">
                          <a:latin typeface="Raleway"/>
                          <a:ea typeface="Raleway"/>
                          <a:cs typeface="Raleway"/>
                          <a:sym typeface="Raleway"/>
                        </a:rPr>
                        <a:t>8</a:t>
                      </a:r>
                      <a:r>
                        <a:rPr lang="tr-TR"/>
                        <a:t>)-2</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16</a:t>
            </a:fld>
            <a:endParaRPr/>
          </a:p>
        </p:txBody>
      </p:sp>
      <p:sp>
        <p:nvSpPr>
          <p:cNvPr id="457" name="Google Shape;457;p23"/>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sp>
        <p:nvSpPr>
          <p:cNvPr id="458" name="Google Shape;458;p23"/>
          <p:cNvSpPr txBox="1"/>
          <p:nvPr/>
        </p:nvSpPr>
        <p:spPr>
          <a:xfrm>
            <a:off x="47925" y="691725"/>
            <a:ext cx="9058200" cy="23904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b="1" dirty="0" err="1">
                <a:latin typeface="Raleway"/>
                <a:ea typeface="Raleway"/>
                <a:cs typeface="Raleway"/>
                <a:sym typeface="Raleway"/>
              </a:rPr>
              <a:t>Private</a:t>
            </a:r>
            <a:r>
              <a:rPr lang="tr-TR" sz="2200" b="1" dirty="0">
                <a:latin typeface="Raleway"/>
                <a:ea typeface="Raleway"/>
                <a:cs typeface="Raleway"/>
                <a:sym typeface="Raleway"/>
              </a:rPr>
              <a:t> IP </a:t>
            </a:r>
            <a:r>
              <a:rPr lang="tr-TR" sz="2200" b="1" dirty="0" err="1">
                <a:latin typeface="Raleway"/>
                <a:ea typeface="Raleway"/>
                <a:cs typeface="Raleway"/>
                <a:sym typeface="Raleway"/>
              </a:rPr>
              <a:t>Addresses</a:t>
            </a:r>
            <a:r>
              <a:rPr lang="tr-TR" sz="2200" b="1" dirty="0">
                <a:latin typeface="Raleway"/>
                <a:ea typeface="Raleway"/>
                <a:cs typeface="Raleway"/>
                <a:sym typeface="Raleway"/>
              </a:rPr>
              <a:t> (RFC 1918)</a:t>
            </a:r>
            <a:endParaRPr sz="2200" b="1" dirty="0">
              <a:latin typeface="Raleway"/>
              <a:ea typeface="Raleway"/>
              <a:cs typeface="Raleway"/>
              <a:sym typeface="Raleway"/>
            </a:endParaRPr>
          </a:p>
          <a:p>
            <a:pPr marL="457200" lvl="0" indent="457200" algn="l" rtl="0">
              <a:spcBef>
                <a:spcPts val="0"/>
              </a:spcBef>
              <a:spcAft>
                <a:spcPts val="0"/>
              </a:spcAft>
              <a:buNone/>
            </a:pPr>
            <a:r>
              <a:rPr lang="tr-TR" sz="2200" dirty="0" err="1">
                <a:latin typeface="Raleway"/>
                <a:ea typeface="Raleway"/>
                <a:cs typeface="Raleway"/>
                <a:sym typeface="Raleway"/>
              </a:rPr>
              <a:t>Every</a:t>
            </a:r>
            <a:r>
              <a:rPr lang="tr-TR" sz="2200" dirty="0">
                <a:latin typeface="Raleway"/>
                <a:ea typeface="Raleway"/>
                <a:cs typeface="Raleway"/>
                <a:sym typeface="Raleway"/>
              </a:rPr>
              <a:t> host on </a:t>
            </a:r>
            <a:r>
              <a:rPr lang="tr-TR" sz="2200" dirty="0" err="1">
                <a:latin typeface="Raleway"/>
                <a:ea typeface="Raleway"/>
                <a:cs typeface="Raleway"/>
                <a:sym typeface="Raleway"/>
              </a:rPr>
              <a:t>every</a:t>
            </a:r>
            <a:r>
              <a:rPr lang="tr-TR" sz="2200" dirty="0">
                <a:latin typeface="Raleway"/>
                <a:ea typeface="Raleway"/>
                <a:cs typeface="Raleway"/>
                <a:sym typeface="Raleway"/>
              </a:rPr>
              <a:t> network </a:t>
            </a:r>
            <a:r>
              <a:rPr lang="tr-TR" sz="2200" dirty="0" err="1">
                <a:latin typeface="Raleway"/>
                <a:ea typeface="Raleway"/>
                <a:cs typeface="Raleway"/>
                <a:sym typeface="Raleway"/>
              </a:rPr>
              <a:t>should</a:t>
            </a:r>
            <a:r>
              <a:rPr lang="tr-TR" sz="2200" dirty="0">
                <a:latin typeface="Raleway"/>
                <a:ea typeface="Raleway"/>
                <a:cs typeface="Raleway"/>
                <a:sym typeface="Raleway"/>
              </a:rPr>
              <a:t> </a:t>
            </a:r>
            <a:r>
              <a:rPr lang="tr-TR" sz="2200" dirty="0" err="1">
                <a:latin typeface="Raleway"/>
                <a:ea typeface="Raleway"/>
                <a:cs typeface="Raleway"/>
                <a:sym typeface="Raleway"/>
              </a:rPr>
              <a:t>have</a:t>
            </a:r>
            <a:r>
              <a:rPr lang="tr-TR" sz="2200" dirty="0">
                <a:latin typeface="Raleway"/>
                <a:ea typeface="Raleway"/>
                <a:cs typeface="Raleway"/>
                <a:sym typeface="Raleway"/>
              </a:rPr>
              <a:t> a </a:t>
            </a:r>
            <a:r>
              <a:rPr lang="tr-TR" sz="2200" dirty="0" err="1">
                <a:latin typeface="Raleway"/>
                <a:ea typeface="Raleway"/>
                <a:cs typeface="Raleway"/>
                <a:sym typeface="Raleway"/>
              </a:rPr>
              <a:t>routable</a:t>
            </a:r>
            <a:r>
              <a:rPr lang="tr-TR" sz="2200" dirty="0">
                <a:latin typeface="Raleway"/>
                <a:ea typeface="Raleway"/>
                <a:cs typeface="Raleway"/>
                <a:sym typeface="Raleway"/>
              </a:rPr>
              <a:t> IP </a:t>
            </a:r>
            <a:r>
              <a:rPr lang="tr-TR" sz="2200" dirty="0" err="1">
                <a:latin typeface="Raleway"/>
                <a:ea typeface="Raleway"/>
                <a:cs typeface="Raleway"/>
                <a:sym typeface="Raleway"/>
              </a:rPr>
              <a:t>address</a:t>
            </a:r>
            <a:r>
              <a:rPr lang="tr-TR" sz="2200" dirty="0">
                <a:latin typeface="Raleway"/>
                <a:ea typeface="Raleway"/>
                <a:cs typeface="Raleway"/>
                <a:sym typeface="Raleway"/>
              </a:rPr>
              <a:t>. But </a:t>
            </a:r>
            <a:r>
              <a:rPr lang="tr-TR" sz="2200" dirty="0" err="1">
                <a:latin typeface="Raleway"/>
                <a:ea typeface="Raleway"/>
                <a:cs typeface="Raleway"/>
                <a:sym typeface="Raleway"/>
              </a:rPr>
              <a:t>if</a:t>
            </a:r>
            <a:r>
              <a:rPr lang="tr-TR" sz="2200" dirty="0">
                <a:latin typeface="Raleway"/>
                <a:ea typeface="Raleway"/>
                <a:cs typeface="Raleway"/>
                <a:sym typeface="Raleway"/>
              </a:rPr>
              <a:t> </a:t>
            </a:r>
            <a:r>
              <a:rPr lang="tr-TR" sz="2200" dirty="0" err="1">
                <a:latin typeface="Raleway"/>
                <a:ea typeface="Raleway"/>
                <a:cs typeface="Raleway"/>
                <a:sym typeface="Raleway"/>
              </a:rPr>
              <a:t>every</a:t>
            </a:r>
            <a:r>
              <a:rPr lang="tr-TR" sz="2200" dirty="0">
                <a:latin typeface="Raleway"/>
                <a:ea typeface="Raleway"/>
                <a:cs typeface="Raleway"/>
                <a:sym typeface="Raleway"/>
              </a:rPr>
              <a:t> host on </a:t>
            </a:r>
            <a:r>
              <a:rPr lang="tr-TR" sz="2200" dirty="0" err="1">
                <a:latin typeface="Raleway"/>
                <a:ea typeface="Raleway"/>
                <a:cs typeface="Raleway"/>
                <a:sym typeface="Raleway"/>
              </a:rPr>
              <a:t>every</a:t>
            </a:r>
            <a:r>
              <a:rPr lang="tr-TR" sz="2200" dirty="0">
                <a:latin typeface="Raleway"/>
                <a:ea typeface="Raleway"/>
                <a:cs typeface="Raleway"/>
                <a:sym typeface="Raleway"/>
              </a:rPr>
              <a:t> network in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world</a:t>
            </a:r>
            <a:r>
              <a:rPr lang="tr-TR" sz="2200" dirty="0">
                <a:latin typeface="Raleway"/>
                <a:ea typeface="Raleway"/>
                <a:cs typeface="Raleway"/>
                <a:sym typeface="Raleway"/>
              </a:rPr>
              <a:t> </a:t>
            </a:r>
            <a:r>
              <a:rPr lang="tr-TR" sz="2200" dirty="0" err="1">
                <a:latin typeface="Raleway"/>
                <a:ea typeface="Raleway"/>
                <a:cs typeface="Raleway"/>
                <a:sym typeface="Raleway"/>
              </a:rPr>
              <a:t>was</a:t>
            </a:r>
            <a:r>
              <a:rPr lang="tr-TR" sz="2200" dirty="0">
                <a:latin typeface="Raleway"/>
                <a:ea typeface="Raleway"/>
                <a:cs typeface="Raleway"/>
                <a:sym typeface="Raleway"/>
              </a:rPr>
              <a:t> </a:t>
            </a:r>
            <a:r>
              <a:rPr lang="tr-TR" sz="2200" dirty="0" err="1">
                <a:latin typeface="Raleway"/>
                <a:ea typeface="Raleway"/>
                <a:cs typeface="Raleway"/>
                <a:sym typeface="Raleway"/>
              </a:rPr>
              <a:t>required</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have</a:t>
            </a:r>
            <a:r>
              <a:rPr lang="tr-TR" sz="2200" dirty="0">
                <a:latin typeface="Raleway"/>
                <a:ea typeface="Raleway"/>
                <a:cs typeface="Raleway"/>
                <a:sym typeface="Raleway"/>
              </a:rPr>
              <a:t> an </a:t>
            </a:r>
            <a:r>
              <a:rPr lang="tr-TR" sz="2200" dirty="0" err="1">
                <a:latin typeface="Raleway"/>
                <a:ea typeface="Raleway"/>
                <a:cs typeface="Raleway"/>
                <a:sym typeface="Raleway"/>
              </a:rPr>
              <a:t>unique</a:t>
            </a:r>
            <a:r>
              <a:rPr lang="tr-TR" sz="2200" dirty="0">
                <a:latin typeface="Raleway"/>
                <a:ea typeface="Raleway"/>
                <a:cs typeface="Raleway"/>
                <a:sym typeface="Raleway"/>
              </a:rPr>
              <a:t> IP </a:t>
            </a:r>
            <a:r>
              <a:rPr lang="tr-TR" sz="2200" dirty="0" err="1">
                <a:latin typeface="Raleway"/>
                <a:ea typeface="Raleway"/>
                <a:cs typeface="Raleway"/>
                <a:sym typeface="Raleway"/>
              </a:rPr>
              <a:t>address</a:t>
            </a:r>
            <a:r>
              <a:rPr lang="tr-TR" sz="2200" dirty="0">
                <a:latin typeface="Raleway"/>
                <a:ea typeface="Raleway"/>
                <a:cs typeface="Raleway"/>
                <a:sym typeface="Raleway"/>
              </a:rPr>
              <a:t>, </a:t>
            </a:r>
            <a:r>
              <a:rPr lang="tr-TR" sz="2200" dirty="0" err="1">
                <a:latin typeface="Raleway"/>
                <a:ea typeface="Raleway"/>
                <a:cs typeface="Raleway"/>
                <a:sym typeface="Raleway"/>
              </a:rPr>
              <a:t>we</a:t>
            </a:r>
            <a:r>
              <a:rPr lang="tr-TR" sz="2200" dirty="0">
                <a:latin typeface="Raleway"/>
                <a:ea typeface="Raleway"/>
                <a:cs typeface="Raleway"/>
                <a:sym typeface="Raleway"/>
              </a:rPr>
              <a:t> </a:t>
            </a:r>
            <a:r>
              <a:rPr lang="tr-TR" sz="2200" dirty="0" err="1">
                <a:latin typeface="Raleway"/>
                <a:ea typeface="Raleway"/>
                <a:cs typeface="Raleway"/>
                <a:sym typeface="Raleway"/>
              </a:rPr>
              <a:t>would</a:t>
            </a:r>
            <a:r>
              <a:rPr lang="tr-TR" sz="2200" dirty="0">
                <a:latin typeface="Raleway"/>
                <a:ea typeface="Raleway"/>
                <a:cs typeface="Raleway"/>
                <a:sym typeface="Raleway"/>
              </a:rPr>
              <a:t> </a:t>
            </a:r>
            <a:r>
              <a:rPr lang="tr-TR" sz="2200" dirty="0" err="1">
                <a:latin typeface="Raleway"/>
                <a:ea typeface="Raleway"/>
                <a:cs typeface="Raleway"/>
                <a:sym typeface="Raleway"/>
              </a:rPr>
              <a:t>have</a:t>
            </a:r>
            <a:r>
              <a:rPr lang="tr-TR" sz="2200" dirty="0">
                <a:latin typeface="Raleway"/>
                <a:ea typeface="Raleway"/>
                <a:cs typeface="Raleway"/>
                <a:sym typeface="Raleway"/>
              </a:rPr>
              <a:t> </a:t>
            </a:r>
            <a:r>
              <a:rPr lang="tr-TR" sz="2200" dirty="0" err="1">
                <a:latin typeface="Raleway"/>
                <a:ea typeface="Raleway"/>
                <a:cs typeface="Raleway"/>
                <a:sym typeface="Raleway"/>
              </a:rPr>
              <a:t>run</a:t>
            </a:r>
            <a:r>
              <a:rPr lang="tr-TR" sz="2200" dirty="0">
                <a:latin typeface="Raleway"/>
                <a:ea typeface="Raleway"/>
                <a:cs typeface="Raleway"/>
                <a:sym typeface="Raleway"/>
              </a:rPr>
              <a:t> </a:t>
            </a:r>
            <a:r>
              <a:rPr lang="tr-TR" sz="2200" dirty="0" err="1">
                <a:latin typeface="Raleway"/>
                <a:ea typeface="Raleway"/>
                <a:cs typeface="Raleway"/>
                <a:sym typeface="Raleway"/>
              </a:rPr>
              <a:t>out</a:t>
            </a:r>
            <a:r>
              <a:rPr lang="tr-TR" sz="2200" dirty="0">
                <a:latin typeface="Raleway"/>
                <a:ea typeface="Raleway"/>
                <a:cs typeface="Raleway"/>
                <a:sym typeface="Raleway"/>
              </a:rPr>
              <a:t> of IP </a:t>
            </a:r>
            <a:r>
              <a:rPr lang="tr-TR" sz="2200" dirty="0" err="1">
                <a:latin typeface="Raleway"/>
                <a:ea typeface="Raleway"/>
                <a:cs typeface="Raleway"/>
                <a:sym typeface="Raleway"/>
              </a:rPr>
              <a:t>addresses</a:t>
            </a:r>
            <a:r>
              <a:rPr lang="tr-TR" sz="2200" dirty="0">
                <a:latin typeface="Raleway"/>
                <a:ea typeface="Raleway"/>
                <a:cs typeface="Raleway"/>
                <a:sym typeface="Raleway"/>
              </a:rPr>
              <a:t>!</a:t>
            </a:r>
            <a:endParaRPr sz="2200" dirty="0">
              <a:latin typeface="Raleway"/>
              <a:ea typeface="Raleway"/>
              <a:cs typeface="Raleway"/>
              <a:sym typeface="Raleway"/>
            </a:endParaRPr>
          </a:p>
        </p:txBody>
      </p:sp>
      <p:pic>
        <p:nvPicPr>
          <p:cNvPr id="459" name="Google Shape;459;p23" descr="private addressing explained"/>
          <p:cNvPicPr preferRelativeResize="0"/>
          <p:nvPr/>
        </p:nvPicPr>
        <p:blipFill>
          <a:blip r:embed="rId3">
            <a:alphaModFix/>
          </a:blip>
          <a:stretch>
            <a:fillRect/>
          </a:stretch>
        </p:blipFill>
        <p:spPr>
          <a:xfrm>
            <a:off x="2741270" y="2335800"/>
            <a:ext cx="3913749" cy="2769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17</a:t>
            </a:fld>
            <a:endParaRPr/>
          </a:p>
        </p:txBody>
      </p:sp>
      <p:sp>
        <p:nvSpPr>
          <p:cNvPr id="465" name="Google Shape;465;p24"/>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pic>
        <p:nvPicPr>
          <p:cNvPr id="466" name="Google Shape;466;p24"/>
          <p:cNvPicPr preferRelativeResize="0"/>
          <p:nvPr/>
        </p:nvPicPr>
        <p:blipFill rotWithShape="1">
          <a:blip r:embed="rId3">
            <a:alphaModFix/>
          </a:blip>
          <a:srcRect t="11644" r="3203" b="11290"/>
          <a:stretch/>
        </p:blipFill>
        <p:spPr>
          <a:xfrm>
            <a:off x="4721136" y="2757725"/>
            <a:ext cx="4427500" cy="2380600"/>
          </a:xfrm>
          <a:prstGeom prst="rect">
            <a:avLst/>
          </a:prstGeom>
          <a:noFill/>
          <a:ln>
            <a:noFill/>
          </a:ln>
        </p:spPr>
      </p:pic>
      <p:sp>
        <p:nvSpPr>
          <p:cNvPr id="467" name="Google Shape;467;p24"/>
          <p:cNvSpPr txBox="1"/>
          <p:nvPr/>
        </p:nvSpPr>
        <p:spPr>
          <a:xfrm>
            <a:off x="47925" y="691725"/>
            <a:ext cx="9058200" cy="4215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b="1">
                <a:latin typeface="Raleway"/>
                <a:ea typeface="Raleway"/>
                <a:cs typeface="Raleway"/>
                <a:sym typeface="Raleway"/>
              </a:rPr>
              <a:t>Private IP Addresses (RFC 1918)</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The IANA reserved the following IP address blocks for use as private IP addresses:</a:t>
            </a:r>
            <a:endParaRPr sz="220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Class A: </a:t>
            </a:r>
            <a:r>
              <a:rPr lang="tr-TR" sz="2200"/>
              <a:t>10.0.0.0</a:t>
            </a:r>
            <a:r>
              <a:rPr lang="tr-TR" sz="2200">
                <a:latin typeface="Raleway"/>
                <a:ea typeface="Raleway"/>
                <a:cs typeface="Raleway"/>
                <a:sym typeface="Raleway"/>
              </a:rPr>
              <a:t> to </a:t>
            </a:r>
            <a:r>
              <a:rPr lang="tr-TR" sz="2200"/>
              <a:t>10.255.255.255</a:t>
            </a:r>
            <a:endParaRPr sz="2200"/>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Class B: </a:t>
            </a:r>
            <a:r>
              <a:rPr lang="tr-TR" sz="2200"/>
              <a:t>172.16.0.0</a:t>
            </a:r>
            <a:r>
              <a:rPr lang="tr-TR" sz="2200">
                <a:latin typeface="Raleway"/>
                <a:ea typeface="Raleway"/>
                <a:cs typeface="Raleway"/>
                <a:sym typeface="Raleway"/>
              </a:rPr>
              <a:t> to </a:t>
            </a:r>
            <a:r>
              <a:rPr lang="tr-TR" sz="2200"/>
              <a:t>172.31.255.255</a:t>
            </a:r>
            <a:endParaRPr sz="2200"/>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Class C: </a:t>
            </a:r>
            <a:r>
              <a:rPr lang="tr-TR" sz="2200"/>
              <a:t>192.168.0.0</a:t>
            </a:r>
            <a:r>
              <a:rPr lang="tr-TR" sz="2200">
                <a:latin typeface="Raleway"/>
                <a:ea typeface="Raleway"/>
                <a:cs typeface="Raleway"/>
                <a:sym typeface="Raleway"/>
              </a:rPr>
              <a:t> to </a:t>
            </a:r>
            <a:r>
              <a:rPr lang="tr-TR" sz="2200"/>
              <a:t>192.168.255.255</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18</a:t>
            </a:fld>
            <a:endParaRPr/>
          </a:p>
        </p:txBody>
      </p:sp>
      <p:sp>
        <p:nvSpPr>
          <p:cNvPr id="473" name="Google Shape;473;p25"/>
          <p:cNvSpPr txBox="1">
            <a:spLocks noGrp="1"/>
          </p:cNvSpPr>
          <p:nvPr>
            <p:ph type="title"/>
          </p:nvPr>
        </p:nvSpPr>
        <p:spPr>
          <a:xfrm>
            <a:off x="431800" y="97600"/>
            <a:ext cx="82173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Introduction to NAT</a:t>
            </a:r>
            <a:endParaRPr sz="3400">
              <a:solidFill>
                <a:srgbClr val="741B47"/>
              </a:solidFill>
              <a:latin typeface="Raleway Medium"/>
              <a:ea typeface="Raleway Medium"/>
              <a:cs typeface="Raleway Medium"/>
              <a:sym typeface="Raleway Medium"/>
            </a:endParaRPr>
          </a:p>
        </p:txBody>
      </p:sp>
      <p:sp>
        <p:nvSpPr>
          <p:cNvPr id="474" name="Google Shape;474;p25"/>
          <p:cNvSpPr txBox="1"/>
          <p:nvPr/>
        </p:nvSpPr>
        <p:spPr>
          <a:xfrm>
            <a:off x="228650" y="691725"/>
            <a:ext cx="8773200" cy="3451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NAT is a </a:t>
            </a:r>
            <a:r>
              <a:rPr lang="tr-TR" sz="2200" dirty="0" err="1">
                <a:latin typeface="Raleway"/>
                <a:ea typeface="Raleway"/>
                <a:cs typeface="Raleway"/>
                <a:sym typeface="Raleway"/>
              </a:rPr>
              <a:t>process</a:t>
            </a:r>
            <a:r>
              <a:rPr lang="tr-TR" sz="2200" dirty="0">
                <a:latin typeface="Raleway"/>
                <a:ea typeface="Raleway"/>
                <a:cs typeface="Raleway"/>
                <a:sym typeface="Raleway"/>
              </a:rPr>
              <a:t> in </a:t>
            </a:r>
            <a:r>
              <a:rPr lang="tr-TR" sz="2200" dirty="0" err="1">
                <a:latin typeface="Raleway"/>
                <a:ea typeface="Raleway"/>
                <a:cs typeface="Raleway"/>
                <a:sym typeface="Raleway"/>
              </a:rPr>
              <a:t>which</a:t>
            </a:r>
            <a:r>
              <a:rPr lang="tr-TR" sz="2200" dirty="0">
                <a:latin typeface="Raleway"/>
                <a:ea typeface="Raleway"/>
                <a:cs typeface="Raleway"/>
                <a:sym typeface="Raleway"/>
              </a:rPr>
              <a:t> </a:t>
            </a:r>
            <a:r>
              <a:rPr lang="tr-TR" sz="2200" dirty="0" err="1">
                <a:latin typeface="Raleway"/>
                <a:ea typeface="Raleway"/>
                <a:cs typeface="Raleway"/>
                <a:sym typeface="Raleway"/>
              </a:rPr>
              <a:t>one</a:t>
            </a:r>
            <a:r>
              <a:rPr lang="tr-TR" sz="2200" dirty="0">
                <a:latin typeface="Raleway"/>
                <a:ea typeface="Raleway"/>
                <a:cs typeface="Raleway"/>
                <a:sym typeface="Raleway"/>
              </a:rPr>
              <a:t> </a:t>
            </a:r>
            <a:r>
              <a:rPr lang="tr-TR" sz="2200" dirty="0" err="1">
                <a:latin typeface="Raleway"/>
                <a:ea typeface="Raleway"/>
                <a:cs typeface="Raleway"/>
                <a:sym typeface="Raleway"/>
              </a:rPr>
              <a:t>or</a:t>
            </a:r>
            <a:r>
              <a:rPr lang="tr-TR" sz="2200" dirty="0">
                <a:latin typeface="Raleway"/>
                <a:ea typeface="Raleway"/>
                <a:cs typeface="Raleway"/>
                <a:sym typeface="Raleway"/>
              </a:rPr>
              <a:t> </a:t>
            </a:r>
            <a:r>
              <a:rPr lang="tr-TR" sz="2200" dirty="0" err="1">
                <a:latin typeface="Raleway"/>
                <a:ea typeface="Raleway"/>
                <a:cs typeface="Raleway"/>
                <a:sym typeface="Raleway"/>
              </a:rPr>
              <a:t>more</a:t>
            </a:r>
            <a:r>
              <a:rPr lang="tr-TR" sz="2200" dirty="0">
                <a:latin typeface="Raleway"/>
                <a:ea typeface="Raleway"/>
                <a:cs typeface="Raleway"/>
                <a:sym typeface="Raleway"/>
              </a:rPr>
              <a:t> </a:t>
            </a:r>
            <a:r>
              <a:rPr lang="tr-TR" sz="2200" dirty="0" err="1">
                <a:latin typeface="Raleway"/>
                <a:ea typeface="Raleway"/>
                <a:cs typeface="Raleway"/>
                <a:sym typeface="Raleway"/>
              </a:rPr>
              <a:t>local</a:t>
            </a:r>
            <a:r>
              <a:rPr lang="tr-TR" sz="2200" dirty="0">
                <a:latin typeface="Raleway"/>
                <a:ea typeface="Raleway"/>
                <a:cs typeface="Raleway"/>
                <a:sym typeface="Raleway"/>
              </a:rPr>
              <a:t> IP </a:t>
            </a:r>
            <a:r>
              <a:rPr lang="tr-TR" sz="2200" dirty="0" err="1">
                <a:latin typeface="Raleway"/>
                <a:ea typeface="Raleway"/>
                <a:cs typeface="Raleway"/>
                <a:sym typeface="Raleway"/>
              </a:rPr>
              <a:t>addresses</a:t>
            </a:r>
            <a:r>
              <a:rPr lang="tr-TR" sz="2200" dirty="0">
                <a:latin typeface="Raleway"/>
                <a:ea typeface="Raleway"/>
                <a:cs typeface="Raleway"/>
                <a:sym typeface="Raleway"/>
              </a:rPr>
              <a:t> </a:t>
            </a:r>
            <a:r>
              <a:rPr lang="tr-TR" sz="2200" dirty="0" err="1">
                <a:latin typeface="Raleway"/>
                <a:ea typeface="Raleway"/>
                <a:cs typeface="Raleway"/>
                <a:sym typeface="Raleway"/>
              </a:rPr>
              <a:t>are</a:t>
            </a:r>
            <a:r>
              <a:rPr lang="tr-TR" sz="2200" dirty="0">
                <a:latin typeface="Raleway"/>
                <a:ea typeface="Raleway"/>
                <a:cs typeface="Raleway"/>
                <a:sym typeface="Raleway"/>
              </a:rPr>
              <a:t> </a:t>
            </a:r>
            <a:r>
              <a:rPr lang="tr-TR" sz="2200" dirty="0" err="1">
                <a:latin typeface="Raleway"/>
                <a:ea typeface="Raleway"/>
                <a:cs typeface="Raleway"/>
                <a:sym typeface="Raleway"/>
              </a:rPr>
              <a:t>translated</a:t>
            </a:r>
            <a:r>
              <a:rPr lang="tr-TR" sz="2200" dirty="0">
                <a:latin typeface="Raleway"/>
                <a:ea typeface="Raleway"/>
                <a:cs typeface="Raleway"/>
                <a:sym typeface="Raleway"/>
              </a:rPr>
              <a:t> </a:t>
            </a:r>
            <a:r>
              <a:rPr lang="tr-TR" sz="2200" dirty="0" err="1">
                <a:latin typeface="Raleway"/>
                <a:ea typeface="Raleway"/>
                <a:cs typeface="Raleway"/>
                <a:sym typeface="Raleway"/>
              </a:rPr>
              <a:t>into</a:t>
            </a:r>
            <a:r>
              <a:rPr lang="tr-TR" sz="2200" dirty="0">
                <a:latin typeface="Raleway"/>
                <a:ea typeface="Raleway"/>
                <a:cs typeface="Raleway"/>
                <a:sym typeface="Raleway"/>
              </a:rPr>
              <a:t> </a:t>
            </a:r>
            <a:r>
              <a:rPr lang="tr-TR" sz="2200" dirty="0" err="1">
                <a:latin typeface="Raleway"/>
                <a:ea typeface="Raleway"/>
                <a:cs typeface="Raleway"/>
                <a:sym typeface="Raleway"/>
              </a:rPr>
              <a:t>one</a:t>
            </a:r>
            <a:r>
              <a:rPr lang="tr-TR" sz="2200" dirty="0">
                <a:latin typeface="Raleway"/>
                <a:ea typeface="Raleway"/>
                <a:cs typeface="Raleway"/>
                <a:sym typeface="Raleway"/>
              </a:rPr>
              <a:t> </a:t>
            </a:r>
            <a:r>
              <a:rPr lang="tr-TR" sz="2200" dirty="0" err="1">
                <a:latin typeface="Raleway"/>
                <a:ea typeface="Raleway"/>
                <a:cs typeface="Raleway"/>
                <a:sym typeface="Raleway"/>
              </a:rPr>
              <a:t>or</a:t>
            </a:r>
            <a:r>
              <a:rPr lang="tr-TR" sz="2200" dirty="0">
                <a:latin typeface="Raleway"/>
                <a:ea typeface="Raleway"/>
                <a:cs typeface="Raleway"/>
                <a:sym typeface="Raleway"/>
              </a:rPr>
              <a:t> </a:t>
            </a:r>
            <a:r>
              <a:rPr lang="tr-TR" sz="2200" dirty="0" err="1">
                <a:latin typeface="Raleway"/>
                <a:ea typeface="Raleway"/>
                <a:cs typeface="Raleway"/>
                <a:sym typeface="Raleway"/>
              </a:rPr>
              <a:t>more</a:t>
            </a:r>
            <a:r>
              <a:rPr lang="tr-TR" sz="2200" dirty="0">
                <a:latin typeface="Raleway"/>
                <a:ea typeface="Raleway"/>
                <a:cs typeface="Raleway"/>
                <a:sym typeface="Raleway"/>
              </a:rPr>
              <a:t> global IP </a:t>
            </a:r>
            <a:r>
              <a:rPr lang="tr-TR" sz="2200" dirty="0" err="1">
                <a:latin typeface="Raleway"/>
                <a:ea typeface="Raleway"/>
                <a:cs typeface="Raleway"/>
                <a:sym typeface="Raleway"/>
              </a:rPr>
              <a:t>address</a:t>
            </a:r>
            <a:r>
              <a:rPr lang="tr-TR" sz="2200" dirty="0">
                <a:latin typeface="Raleway"/>
                <a:ea typeface="Raleway"/>
                <a:cs typeface="Raleway"/>
                <a:sym typeface="Raleway"/>
              </a:rPr>
              <a:t>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vice</a:t>
            </a:r>
            <a:r>
              <a:rPr lang="tr-TR" sz="2200" dirty="0">
                <a:latin typeface="Raleway"/>
                <a:ea typeface="Raleway"/>
                <a:cs typeface="Raleway"/>
                <a:sym typeface="Raleway"/>
              </a:rPr>
              <a:t> </a:t>
            </a:r>
            <a:r>
              <a:rPr lang="tr-TR" sz="2200" dirty="0" err="1">
                <a:latin typeface="Raleway"/>
                <a:ea typeface="Raleway"/>
                <a:cs typeface="Raleway"/>
                <a:sym typeface="Raleway"/>
              </a:rPr>
              <a:t>versa</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provide</a:t>
            </a:r>
            <a:r>
              <a:rPr lang="tr-TR" sz="2200" dirty="0">
                <a:latin typeface="Raleway"/>
                <a:ea typeface="Raleway"/>
                <a:cs typeface="Raleway"/>
                <a:sym typeface="Raleway"/>
              </a:rPr>
              <a:t> Internet </a:t>
            </a:r>
            <a:r>
              <a:rPr lang="tr-TR" sz="2200" dirty="0" err="1">
                <a:latin typeface="Raleway"/>
                <a:ea typeface="Raleway"/>
                <a:cs typeface="Raleway"/>
                <a:sym typeface="Raleway"/>
              </a:rPr>
              <a:t>access</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local</a:t>
            </a:r>
            <a:r>
              <a:rPr lang="tr-TR" sz="2200" dirty="0">
                <a:latin typeface="Raleway"/>
                <a:ea typeface="Raleway"/>
                <a:cs typeface="Raleway"/>
                <a:sym typeface="Raleway"/>
              </a:rPr>
              <a:t> </a:t>
            </a:r>
            <a:r>
              <a:rPr lang="tr-TR" sz="2200" dirty="0" err="1">
                <a:latin typeface="Raleway"/>
                <a:ea typeface="Raleway"/>
                <a:cs typeface="Raleway"/>
                <a:sym typeface="Raleway"/>
              </a:rPr>
              <a:t>hosts</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NAT </a:t>
            </a:r>
            <a:r>
              <a:rPr lang="tr-TR" sz="2200" dirty="0" err="1">
                <a:latin typeface="Raleway"/>
                <a:ea typeface="Raleway"/>
                <a:cs typeface="Raleway"/>
                <a:sym typeface="Raleway"/>
              </a:rPr>
              <a:t>allows</a:t>
            </a:r>
            <a:r>
              <a:rPr lang="tr-TR" sz="2200" dirty="0">
                <a:latin typeface="Raleway"/>
                <a:ea typeface="Raleway"/>
                <a:cs typeface="Raleway"/>
                <a:sym typeface="Raleway"/>
              </a:rPr>
              <a:t> multiple </a:t>
            </a:r>
            <a:r>
              <a:rPr lang="tr-TR" sz="2200" dirty="0" err="1">
                <a:latin typeface="Raleway"/>
                <a:ea typeface="Raleway"/>
                <a:cs typeface="Raleway"/>
                <a:sym typeface="Raleway"/>
              </a:rPr>
              <a:t>devices</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access</a:t>
            </a:r>
            <a:r>
              <a:rPr lang="tr-TR" sz="2200" dirty="0">
                <a:latin typeface="Raleway"/>
                <a:ea typeface="Raleway"/>
                <a:cs typeface="Raleway"/>
                <a:sym typeface="Raleway"/>
              </a:rPr>
              <a:t> </a:t>
            </a:r>
            <a:r>
              <a:rPr lang="tr-TR" sz="2200" dirty="0" err="1">
                <a:latin typeface="Raleway"/>
                <a:ea typeface="Raleway"/>
                <a:cs typeface="Raleway"/>
                <a:sym typeface="Raleway"/>
              </a:rPr>
              <a:t>the</a:t>
            </a:r>
            <a:r>
              <a:rPr lang="tr-TR" sz="2200" dirty="0">
                <a:latin typeface="Raleway"/>
                <a:ea typeface="Raleway"/>
                <a:cs typeface="Raleway"/>
                <a:sym typeface="Raleway"/>
              </a:rPr>
              <a:t> Internet </a:t>
            </a:r>
            <a:r>
              <a:rPr lang="tr-TR" sz="2200" dirty="0" err="1">
                <a:latin typeface="Raleway"/>
                <a:ea typeface="Raleway"/>
                <a:cs typeface="Raleway"/>
                <a:sym typeface="Raleway"/>
              </a:rPr>
              <a:t>through</a:t>
            </a:r>
            <a:r>
              <a:rPr lang="tr-TR" sz="2200" dirty="0">
                <a:latin typeface="Raleway"/>
                <a:ea typeface="Raleway"/>
                <a:cs typeface="Raleway"/>
                <a:sym typeface="Raleway"/>
              </a:rPr>
              <a:t> a </a:t>
            </a:r>
            <a:r>
              <a:rPr lang="tr-TR" sz="2200" dirty="0" err="1">
                <a:latin typeface="Raleway"/>
                <a:ea typeface="Raleway"/>
                <a:cs typeface="Raleway"/>
                <a:sym typeface="Raleway"/>
              </a:rPr>
              <a:t>single</a:t>
            </a:r>
            <a:r>
              <a:rPr lang="tr-TR" sz="2200" dirty="0">
                <a:latin typeface="Raleway"/>
                <a:ea typeface="Raleway"/>
                <a:cs typeface="Raleway"/>
                <a:sym typeface="Raleway"/>
              </a:rPr>
              <a:t> </a:t>
            </a:r>
            <a:r>
              <a:rPr lang="tr-TR" sz="2200" dirty="0" err="1">
                <a:latin typeface="Raleway"/>
                <a:ea typeface="Raleway"/>
                <a:cs typeface="Raleway"/>
                <a:sym typeface="Raleway"/>
              </a:rPr>
              <a:t>public</a:t>
            </a:r>
            <a:r>
              <a:rPr lang="tr-TR" sz="2200" dirty="0">
                <a:latin typeface="Raleway"/>
                <a:ea typeface="Raleway"/>
                <a:cs typeface="Raleway"/>
                <a:sym typeface="Raleway"/>
              </a:rPr>
              <a:t> </a:t>
            </a:r>
            <a:r>
              <a:rPr lang="tr-TR" sz="2200" dirty="0" err="1">
                <a:latin typeface="Raleway"/>
                <a:ea typeface="Raleway"/>
                <a:cs typeface="Raleway"/>
                <a:sym typeface="Raleway"/>
              </a:rPr>
              <a:t>address</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p:txBody>
      </p:sp>
      <p:pic>
        <p:nvPicPr>
          <p:cNvPr id="475" name="Google Shape;475;p25"/>
          <p:cNvPicPr preferRelativeResize="0"/>
          <p:nvPr/>
        </p:nvPicPr>
        <p:blipFill>
          <a:blip r:embed="rId3">
            <a:alphaModFix/>
          </a:blip>
          <a:stretch>
            <a:fillRect/>
          </a:stretch>
        </p:blipFill>
        <p:spPr>
          <a:xfrm>
            <a:off x="2246025" y="2444150"/>
            <a:ext cx="5137400" cy="266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19</a:t>
            </a:fld>
            <a:endParaRPr/>
          </a:p>
        </p:txBody>
      </p:sp>
      <p:sp>
        <p:nvSpPr>
          <p:cNvPr id="481" name="Google Shape;481;p26"/>
          <p:cNvSpPr txBox="1">
            <a:spLocks noGrp="1"/>
          </p:cNvSpPr>
          <p:nvPr>
            <p:ph type="title"/>
          </p:nvPr>
        </p:nvSpPr>
        <p:spPr>
          <a:xfrm>
            <a:off x="431800" y="97600"/>
            <a:ext cx="82173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Introduction to NAT</a:t>
            </a:r>
            <a:endParaRPr sz="3400">
              <a:solidFill>
                <a:srgbClr val="741B47"/>
              </a:solidFill>
              <a:latin typeface="Raleway Medium"/>
              <a:ea typeface="Raleway Medium"/>
              <a:cs typeface="Raleway Medium"/>
              <a:sym typeface="Raleway Medium"/>
            </a:endParaRPr>
          </a:p>
        </p:txBody>
      </p:sp>
      <p:sp>
        <p:nvSpPr>
          <p:cNvPr id="482" name="Google Shape;482;p26"/>
          <p:cNvSpPr txBox="1"/>
          <p:nvPr/>
        </p:nvSpPr>
        <p:spPr>
          <a:xfrm>
            <a:off x="228650" y="691725"/>
            <a:ext cx="8773200" cy="3451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Advantages:</a:t>
            </a:r>
            <a:endParaRPr sz="220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Hides internal structure of the network from the outsider and thus increases network security</a:t>
            </a:r>
            <a:endParaRPr sz="220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Eliminates address renumbering when a network evolves</a:t>
            </a:r>
            <a:endParaRPr sz="220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Allows unlimited private IP address range</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Disadvantages:</a:t>
            </a:r>
            <a:endParaRPr sz="220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Changes the IP addresses, thus troubleshooting becomes more complex</a:t>
            </a:r>
            <a:endParaRPr sz="220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Translation results in switching path delays</a:t>
            </a:r>
            <a:endParaRPr sz="220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Certain applications will not function while NAT is enabled</a:t>
            </a:r>
            <a:endParaRPr sz="220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Complicates tunneling protocols such as IPsec</a:t>
            </a:r>
            <a:endParaRPr sz="22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9"/>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a:t>
            </a:fld>
            <a:endParaRPr/>
          </a:p>
        </p:txBody>
      </p:sp>
      <p:sp>
        <p:nvSpPr>
          <p:cNvPr id="332" name="Google Shape;332;p9"/>
          <p:cNvSpPr txBox="1">
            <a:spLocks noGrp="1"/>
          </p:cNvSpPr>
          <p:nvPr>
            <p:ph type="ctrTitle" idx="4294967295"/>
          </p:nvPr>
        </p:nvSpPr>
        <p:spPr>
          <a:xfrm>
            <a:off x="1264525" y="0"/>
            <a:ext cx="6690600" cy="654600"/>
          </a:xfrm>
          <a:prstGeom prst="rect">
            <a:avLst/>
          </a:prstGeom>
          <a:noFill/>
          <a:ln>
            <a:noFill/>
          </a:ln>
        </p:spPr>
        <p:txBody>
          <a:bodyPr spcFirstLastPara="1" wrap="square" lIns="0" tIns="0" rIns="0" bIns="0" anchor="b" anchorCtr="0">
            <a:noAutofit/>
          </a:bodyPr>
          <a:lstStyle/>
          <a:p>
            <a:pPr marL="0" marR="0" lvl="0" indent="0" algn="ctr" rtl="0">
              <a:lnSpc>
                <a:spcPct val="80000"/>
              </a:lnSpc>
              <a:spcBef>
                <a:spcPts val="0"/>
              </a:spcBef>
              <a:spcAft>
                <a:spcPts val="0"/>
              </a:spcAft>
              <a:buClr>
                <a:schemeClr val="accent2"/>
              </a:buClr>
              <a:buSzPts val="4800"/>
              <a:buFont typeface="Raleway SemiBold"/>
              <a:buNone/>
            </a:pPr>
            <a:r>
              <a:rPr lang="tr-TR" sz="4800" b="0" i="0" u="none" strike="noStrike" cap="none">
                <a:solidFill>
                  <a:srgbClr val="741B47"/>
                </a:solidFill>
                <a:latin typeface="Raleway Medium"/>
                <a:ea typeface="Raleway Medium"/>
                <a:cs typeface="Raleway Medium"/>
                <a:sym typeface="Raleway Medium"/>
              </a:rPr>
              <a:t>Table of Contents</a:t>
            </a:r>
            <a:endParaRPr sz="4800" b="0" i="0" u="none" strike="noStrike" cap="none">
              <a:solidFill>
                <a:srgbClr val="741B47"/>
              </a:solidFill>
              <a:latin typeface="Raleway Medium"/>
              <a:ea typeface="Raleway Medium"/>
              <a:cs typeface="Raleway Medium"/>
              <a:sym typeface="Raleway Medium"/>
            </a:endParaRPr>
          </a:p>
        </p:txBody>
      </p:sp>
      <p:sp>
        <p:nvSpPr>
          <p:cNvPr id="333" name="Google Shape;333;p9"/>
          <p:cNvSpPr txBox="1">
            <a:spLocks noGrp="1"/>
          </p:cNvSpPr>
          <p:nvPr>
            <p:ph type="subTitle" idx="4294967295"/>
          </p:nvPr>
        </p:nvSpPr>
        <p:spPr>
          <a:xfrm>
            <a:off x="845725" y="1305875"/>
            <a:ext cx="7842300" cy="2529900"/>
          </a:xfrm>
          <a:prstGeom prst="rect">
            <a:avLst/>
          </a:prstGeom>
          <a:noFill/>
          <a:ln>
            <a:noFill/>
          </a:ln>
        </p:spPr>
        <p:txBody>
          <a:bodyPr spcFirstLastPara="1" wrap="square" lIns="0" tIns="0" rIns="0" bIns="0" anchor="t" anchorCtr="0">
            <a:noAutofit/>
          </a:bodyPr>
          <a:lstStyle/>
          <a:p>
            <a:pPr marL="457200" marR="0" lvl="0" indent="-381000" algn="l" rtl="0">
              <a:lnSpc>
                <a:spcPct val="110000"/>
              </a:lnSpc>
              <a:spcBef>
                <a:spcPts val="600"/>
              </a:spcBef>
              <a:spcAft>
                <a:spcPts val="0"/>
              </a:spcAft>
              <a:buClr>
                <a:srgbClr val="741B47"/>
              </a:buClr>
              <a:buSzPts val="2400"/>
              <a:buFont typeface="Raleway"/>
              <a:buChar char="▶"/>
            </a:pPr>
            <a:r>
              <a:rPr lang="tr-TR" sz="2400">
                <a:latin typeface="Raleway"/>
                <a:ea typeface="Raleway"/>
                <a:cs typeface="Raleway"/>
                <a:sym typeface="Raleway"/>
              </a:rPr>
              <a:t>IP Terminology</a:t>
            </a:r>
            <a:endParaRPr sz="2400">
              <a:latin typeface="Raleway"/>
              <a:ea typeface="Raleway"/>
              <a:cs typeface="Raleway"/>
              <a:sym typeface="Raleway"/>
            </a:endParaRPr>
          </a:p>
          <a:p>
            <a:pPr marL="457200" marR="0" lvl="0" indent="-381000" algn="l" rtl="0">
              <a:lnSpc>
                <a:spcPct val="110000"/>
              </a:lnSpc>
              <a:spcBef>
                <a:spcPts val="600"/>
              </a:spcBef>
              <a:spcAft>
                <a:spcPts val="0"/>
              </a:spcAft>
              <a:buClr>
                <a:srgbClr val="741B47"/>
              </a:buClr>
              <a:buSzPts val="2400"/>
              <a:buFont typeface="Raleway"/>
              <a:buChar char="▶"/>
            </a:pPr>
            <a:r>
              <a:rPr lang="tr-TR" sz="2400">
                <a:latin typeface="Raleway"/>
                <a:ea typeface="Raleway"/>
                <a:cs typeface="Raleway"/>
                <a:sym typeface="Raleway"/>
              </a:rPr>
              <a:t>The Hierarchical IP Addressing Scheme</a:t>
            </a:r>
            <a:endParaRPr sz="2400">
              <a:latin typeface="Raleway"/>
              <a:ea typeface="Raleway"/>
              <a:cs typeface="Raleway"/>
              <a:sym typeface="Raleway"/>
            </a:endParaRPr>
          </a:p>
          <a:p>
            <a:pPr marL="457200" marR="0" lvl="0" indent="-381000" algn="l" rtl="0">
              <a:lnSpc>
                <a:spcPct val="110000"/>
              </a:lnSpc>
              <a:spcBef>
                <a:spcPts val="600"/>
              </a:spcBef>
              <a:spcAft>
                <a:spcPts val="0"/>
              </a:spcAft>
              <a:buClr>
                <a:srgbClr val="741B47"/>
              </a:buClr>
              <a:buSzPts val="2400"/>
              <a:buFont typeface="Raleway"/>
              <a:buChar char="▶"/>
            </a:pPr>
            <a:r>
              <a:rPr lang="tr-TR" sz="2400">
                <a:latin typeface="Raleway"/>
                <a:ea typeface="Raleway"/>
                <a:cs typeface="Raleway"/>
                <a:sym typeface="Raleway"/>
              </a:rPr>
              <a:t>IPv4 Address Types</a:t>
            </a:r>
            <a:endParaRPr sz="2400">
              <a:latin typeface="Raleway"/>
              <a:ea typeface="Raleway"/>
              <a:cs typeface="Raleway"/>
              <a:sym typeface="Raleway"/>
            </a:endParaRPr>
          </a:p>
          <a:p>
            <a:pPr marL="457200" marR="0" lvl="0" indent="-381000" algn="l" rtl="0">
              <a:lnSpc>
                <a:spcPct val="110000"/>
              </a:lnSpc>
              <a:spcBef>
                <a:spcPts val="600"/>
              </a:spcBef>
              <a:spcAft>
                <a:spcPts val="0"/>
              </a:spcAft>
              <a:buClr>
                <a:srgbClr val="741B47"/>
              </a:buClr>
              <a:buSzPts val="2400"/>
              <a:buFont typeface="Raleway"/>
              <a:buChar char="▶"/>
            </a:pPr>
            <a:r>
              <a:rPr lang="tr-TR" sz="2400">
                <a:latin typeface="Raleway"/>
                <a:ea typeface="Raleway"/>
                <a:cs typeface="Raleway"/>
                <a:sym typeface="Raleway"/>
              </a:rPr>
              <a:t>Network Address Translation (NAT)</a:t>
            </a:r>
            <a:endParaRPr sz="2400">
              <a:latin typeface="Raleway"/>
              <a:ea typeface="Raleway"/>
              <a:cs typeface="Raleway"/>
              <a:sym typeface="Raleway"/>
            </a:endParaRPr>
          </a:p>
          <a:p>
            <a:pPr marL="457200" marR="0" lvl="0" indent="-381000" algn="l" rtl="0">
              <a:lnSpc>
                <a:spcPct val="110000"/>
              </a:lnSpc>
              <a:spcBef>
                <a:spcPts val="600"/>
              </a:spcBef>
              <a:spcAft>
                <a:spcPts val="0"/>
              </a:spcAft>
              <a:buClr>
                <a:srgbClr val="741B47"/>
              </a:buClr>
              <a:buSzPts val="2400"/>
              <a:buFont typeface="Raleway"/>
              <a:buChar char="▶"/>
            </a:pPr>
            <a:r>
              <a:rPr lang="tr-TR" sz="2400">
                <a:latin typeface="Raleway"/>
                <a:ea typeface="Raleway"/>
                <a:cs typeface="Raleway"/>
                <a:sym typeface="Raleway"/>
              </a:rPr>
              <a:t>Internet Protocol Version 6 (IPv6)</a:t>
            </a:r>
            <a:endParaRPr sz="2400">
              <a:latin typeface="Raleway"/>
              <a:ea typeface="Raleway"/>
              <a:cs typeface="Raleway"/>
              <a:sym typeface="Raleway"/>
            </a:endParaRPr>
          </a:p>
          <a:p>
            <a:pPr marL="0" marR="0" lvl="0" indent="0" algn="l" rtl="0">
              <a:lnSpc>
                <a:spcPct val="110000"/>
              </a:lnSpc>
              <a:spcBef>
                <a:spcPts val="600"/>
              </a:spcBef>
              <a:spcAft>
                <a:spcPts val="0"/>
              </a:spcAft>
              <a:buNone/>
            </a:pPr>
            <a:endParaRPr sz="24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20</a:t>
            </a:fld>
            <a:endParaRPr/>
          </a:p>
        </p:txBody>
      </p:sp>
      <p:sp>
        <p:nvSpPr>
          <p:cNvPr id="488" name="Google Shape;488;p27"/>
          <p:cNvSpPr txBox="1">
            <a:spLocks noGrp="1"/>
          </p:cNvSpPr>
          <p:nvPr>
            <p:ph type="title"/>
          </p:nvPr>
        </p:nvSpPr>
        <p:spPr>
          <a:xfrm>
            <a:off x="431800" y="97600"/>
            <a:ext cx="82173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Introduction to NAT</a:t>
            </a:r>
            <a:endParaRPr sz="3400">
              <a:solidFill>
                <a:srgbClr val="741B47"/>
              </a:solidFill>
              <a:latin typeface="Raleway Medium"/>
              <a:ea typeface="Raleway Medium"/>
              <a:cs typeface="Raleway Medium"/>
              <a:sym typeface="Raleway Medium"/>
            </a:endParaRPr>
          </a:p>
        </p:txBody>
      </p:sp>
      <p:sp>
        <p:nvSpPr>
          <p:cNvPr id="489" name="Google Shape;489;p27"/>
          <p:cNvSpPr txBox="1"/>
          <p:nvPr/>
        </p:nvSpPr>
        <p:spPr>
          <a:xfrm>
            <a:off x="228650" y="691725"/>
            <a:ext cx="8773200" cy="3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a:latin typeface="Raleway"/>
                <a:ea typeface="Raleway"/>
                <a:cs typeface="Raleway"/>
                <a:sym typeface="Raleway"/>
              </a:rPr>
              <a:t>Types of NAT:</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b="1">
                <a:latin typeface="Raleway"/>
                <a:ea typeface="Raleway"/>
                <a:cs typeface="Raleway"/>
                <a:sym typeface="Raleway"/>
              </a:rPr>
              <a:t>Overloading or Port Address Translation (PAT)</a:t>
            </a:r>
            <a:r>
              <a:rPr lang="tr-TR" sz="2200">
                <a:latin typeface="Raleway"/>
                <a:ea typeface="Raleway"/>
                <a:cs typeface="Raleway"/>
                <a:sym typeface="Raleway"/>
              </a:rPr>
              <a:t>:</a:t>
            </a:r>
            <a:endParaRPr sz="220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Most popular type of NAT</a:t>
            </a:r>
            <a:endParaRPr sz="220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Port numbers are used to distinguish the traffic</a:t>
            </a:r>
            <a:endParaRPr sz="220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a:latin typeface="Raleway"/>
                <a:ea typeface="Raleway"/>
                <a:cs typeface="Raleway"/>
                <a:sym typeface="Raleway"/>
              </a:rPr>
              <a:t>Cost-effective as lots of users can be connected by using only one public IP address</a:t>
            </a:r>
            <a:endParaRPr sz="2200">
              <a:latin typeface="Raleway"/>
              <a:ea typeface="Raleway"/>
              <a:cs typeface="Raleway"/>
              <a:sym typeface="Raleway"/>
            </a:endParaRPr>
          </a:p>
        </p:txBody>
      </p:sp>
      <p:pic>
        <p:nvPicPr>
          <p:cNvPr id="490" name="Google Shape;490;p27"/>
          <p:cNvPicPr preferRelativeResize="0"/>
          <p:nvPr/>
        </p:nvPicPr>
        <p:blipFill>
          <a:blip r:embed="rId3">
            <a:alphaModFix/>
          </a:blip>
          <a:stretch>
            <a:fillRect/>
          </a:stretch>
        </p:blipFill>
        <p:spPr>
          <a:xfrm>
            <a:off x="2326800" y="2831200"/>
            <a:ext cx="4576901" cy="2274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28"/>
          <p:cNvSpPr txBox="1">
            <a:spLocks noGrp="1"/>
          </p:cNvSpPr>
          <p:nvPr>
            <p:ph type="ctrTitle"/>
          </p:nvPr>
        </p:nvSpPr>
        <p:spPr>
          <a:xfrm>
            <a:off x="1085850" y="1991850"/>
            <a:ext cx="7195500" cy="11598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IPv4 Address Types</a:t>
            </a:r>
            <a:endParaRPr sz="3600">
              <a:solidFill>
                <a:srgbClr val="741B47"/>
              </a:solidFill>
              <a:latin typeface="Raleway Medium"/>
              <a:ea typeface="Raleway Medium"/>
              <a:cs typeface="Raleway Medium"/>
              <a:sym typeface="Raleway Medium"/>
            </a:endParaRPr>
          </a:p>
        </p:txBody>
      </p:sp>
      <p:sp>
        <p:nvSpPr>
          <p:cNvPr id="496" name="Google Shape;496;p28"/>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3</a:t>
            </a:r>
            <a:endParaRPr sz="3600" b="0" i="0" u="none" strike="noStrike" cap="none">
              <a:solidFill>
                <a:schemeClr val="lt1"/>
              </a:solidFill>
              <a:latin typeface="Raleway Medium"/>
              <a:ea typeface="Raleway Medium"/>
              <a:cs typeface="Raleway Medium"/>
              <a:sym typeface="Raleway Medium"/>
            </a:endParaRPr>
          </a:p>
        </p:txBody>
      </p:sp>
      <p:sp>
        <p:nvSpPr>
          <p:cNvPr id="497" name="Google Shape;497;p28"/>
          <p:cNvSpPr txBox="1">
            <a:spLocks noGrp="1"/>
          </p:cNvSpPr>
          <p:nvPr>
            <p:ph type="subTitle" idx="1"/>
          </p:nvPr>
        </p:nvSpPr>
        <p:spPr>
          <a:xfrm>
            <a:off x="1085850" y="3059125"/>
            <a:ext cx="68217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22</a:t>
            </a:fld>
            <a:endParaRPr/>
          </a:p>
        </p:txBody>
      </p:sp>
      <p:sp>
        <p:nvSpPr>
          <p:cNvPr id="503" name="Google Shape;503;p29"/>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IPv4 Address Types</a:t>
            </a:r>
            <a:endParaRPr sz="3400">
              <a:solidFill>
                <a:srgbClr val="741B47"/>
              </a:solidFill>
              <a:latin typeface="Raleway Medium"/>
              <a:ea typeface="Raleway Medium"/>
              <a:cs typeface="Raleway Medium"/>
              <a:sym typeface="Raleway Medium"/>
            </a:endParaRPr>
          </a:p>
        </p:txBody>
      </p:sp>
      <p:sp>
        <p:nvSpPr>
          <p:cNvPr id="504" name="Google Shape;504;p29"/>
          <p:cNvSpPr txBox="1"/>
          <p:nvPr/>
        </p:nvSpPr>
        <p:spPr>
          <a:xfrm>
            <a:off x="47925" y="691725"/>
            <a:ext cx="9058200" cy="4215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b="1">
                <a:latin typeface="Raleway"/>
                <a:ea typeface="Raleway"/>
                <a:cs typeface="Raleway"/>
                <a:sym typeface="Raleway"/>
              </a:rPr>
              <a:t>Layer 2 Broadcasts</a:t>
            </a:r>
            <a:endParaRPr sz="2200" b="1">
              <a:latin typeface="Raleway"/>
              <a:ea typeface="Raleway"/>
              <a:cs typeface="Raleway"/>
              <a:sym typeface="Raleway"/>
            </a:endParaRPr>
          </a:p>
          <a:p>
            <a:pPr marL="457200" lvl="0" indent="0" algn="l" rtl="0">
              <a:spcBef>
                <a:spcPts val="0"/>
              </a:spcBef>
              <a:spcAft>
                <a:spcPts val="0"/>
              </a:spcAft>
              <a:buNone/>
            </a:pPr>
            <a:endParaRPr sz="2200" b="1" u="sng">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Layer 2 broadcast traffic stays within a local area network (LAN) boundary; known as the</a:t>
            </a:r>
            <a:r>
              <a:rPr lang="tr-TR" sz="2200" b="1">
                <a:latin typeface="Raleway"/>
                <a:ea typeface="Raleway"/>
                <a:cs typeface="Raleway"/>
                <a:sym typeface="Raleway"/>
              </a:rPr>
              <a:t> broadcast domain</a:t>
            </a:r>
            <a:endParaRPr sz="2200" b="1">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A MAC address of FF:FF:FF:FF:FF:FF is used for broadcast</a:t>
            </a:r>
            <a:endParaRPr sz="22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23</a:t>
            </a:fld>
            <a:endParaRPr/>
          </a:p>
        </p:txBody>
      </p:sp>
      <p:sp>
        <p:nvSpPr>
          <p:cNvPr id="510" name="Google Shape;510;p30"/>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IPv4 Address Types</a:t>
            </a:r>
            <a:endParaRPr sz="3400">
              <a:solidFill>
                <a:srgbClr val="741B47"/>
              </a:solidFill>
              <a:latin typeface="Raleway Medium"/>
              <a:ea typeface="Raleway Medium"/>
              <a:cs typeface="Raleway Medium"/>
              <a:sym typeface="Raleway Medium"/>
            </a:endParaRPr>
          </a:p>
        </p:txBody>
      </p:sp>
      <p:sp>
        <p:nvSpPr>
          <p:cNvPr id="511" name="Google Shape;511;p30"/>
          <p:cNvSpPr txBox="1"/>
          <p:nvPr/>
        </p:nvSpPr>
        <p:spPr>
          <a:xfrm>
            <a:off x="47925" y="691725"/>
            <a:ext cx="9058200" cy="4215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b="1">
                <a:latin typeface="Raleway"/>
                <a:ea typeface="Raleway"/>
                <a:cs typeface="Raleway"/>
                <a:sym typeface="Raleway"/>
              </a:rPr>
              <a:t>Layer 3 Broadcasts</a:t>
            </a:r>
            <a:endParaRPr sz="2200" b="1">
              <a:latin typeface="Raleway"/>
              <a:ea typeface="Raleway"/>
              <a:cs typeface="Raleway"/>
              <a:sym typeface="Raleway"/>
            </a:endParaRPr>
          </a:p>
          <a:p>
            <a:pPr marL="457200" lvl="0" indent="0" algn="l" rtl="0">
              <a:spcBef>
                <a:spcPts val="0"/>
              </a:spcBef>
              <a:spcAft>
                <a:spcPts val="0"/>
              </a:spcAft>
              <a:buNone/>
            </a:pPr>
            <a:endParaRPr sz="2200" b="1" u="sng">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Layer 3 broadcast traffic is sent to all devices in a network</a:t>
            </a:r>
            <a:endParaRPr sz="2200" b="1">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A network address of </a:t>
            </a:r>
            <a:r>
              <a:rPr lang="tr-TR" sz="2200"/>
              <a:t>X.255.255.255</a:t>
            </a:r>
            <a:r>
              <a:rPr lang="tr-TR" sz="2200">
                <a:latin typeface="Raleway"/>
                <a:ea typeface="Raleway"/>
                <a:cs typeface="Raleway"/>
                <a:sym typeface="Raleway"/>
              </a:rPr>
              <a:t> is used for broadcast</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b="1">
                <a:latin typeface="Raleway"/>
                <a:ea typeface="Raleway"/>
                <a:cs typeface="Raleway"/>
                <a:sym typeface="Raleway"/>
              </a:rPr>
              <a:t>Address Resolution Protocol (ARP)</a:t>
            </a:r>
            <a:r>
              <a:rPr lang="tr-TR" sz="2200">
                <a:latin typeface="Raleway"/>
                <a:ea typeface="Raleway"/>
                <a:cs typeface="Raleway"/>
                <a:sym typeface="Raleway"/>
              </a:rPr>
              <a:t> uses broadcasting to map MAC addresses to IP addresses</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b="1">
                <a:latin typeface="Raleway"/>
                <a:ea typeface="Raleway"/>
                <a:cs typeface="Raleway"/>
                <a:sym typeface="Raleway"/>
              </a:rPr>
              <a:t>Dynamic Host Configuration Protocol (DHCP)</a:t>
            </a:r>
            <a:r>
              <a:rPr lang="tr-TR" sz="2200">
                <a:latin typeface="Raleway"/>
                <a:ea typeface="Raleway"/>
                <a:cs typeface="Raleway"/>
                <a:sym typeface="Raleway"/>
              </a:rPr>
              <a:t> uses broadcasting to dynamically assign IP addresses to hosts</a:t>
            </a:r>
            <a:endParaRPr sz="22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24</a:t>
            </a:fld>
            <a:endParaRPr/>
          </a:p>
        </p:txBody>
      </p:sp>
      <p:sp>
        <p:nvSpPr>
          <p:cNvPr id="517" name="Google Shape;517;p31"/>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IPv4 Address Types</a:t>
            </a:r>
            <a:endParaRPr sz="3400">
              <a:solidFill>
                <a:srgbClr val="741B47"/>
              </a:solidFill>
              <a:latin typeface="Raleway Medium"/>
              <a:ea typeface="Raleway Medium"/>
              <a:cs typeface="Raleway Medium"/>
              <a:sym typeface="Raleway Medium"/>
            </a:endParaRPr>
          </a:p>
        </p:txBody>
      </p:sp>
      <p:sp>
        <p:nvSpPr>
          <p:cNvPr id="518" name="Google Shape;518;p31"/>
          <p:cNvSpPr txBox="1"/>
          <p:nvPr/>
        </p:nvSpPr>
        <p:spPr>
          <a:xfrm>
            <a:off x="47925" y="691725"/>
            <a:ext cx="9058200" cy="4215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b="1">
                <a:latin typeface="Raleway"/>
                <a:ea typeface="Raleway"/>
                <a:cs typeface="Raleway"/>
                <a:sym typeface="Raleway"/>
              </a:rPr>
              <a:t>Unicast Address</a:t>
            </a:r>
            <a:endParaRPr sz="2200" b="1">
              <a:latin typeface="Raleway"/>
              <a:ea typeface="Raleway"/>
              <a:cs typeface="Raleway"/>
              <a:sym typeface="Raleway"/>
            </a:endParaRPr>
          </a:p>
          <a:p>
            <a:pPr marL="457200" lvl="0" indent="0" algn="l" rtl="0">
              <a:spcBef>
                <a:spcPts val="0"/>
              </a:spcBef>
              <a:spcAft>
                <a:spcPts val="0"/>
              </a:spcAft>
              <a:buNone/>
            </a:pPr>
            <a:endParaRPr sz="2200" b="1" u="sng">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Identifies a unique node on a network</a:t>
            </a:r>
            <a:endParaRPr sz="2200" b="1">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Packets addressed to a unicast address are delivered to the node identified by the address</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Unicast address has the MAC address of the destination device</a:t>
            </a:r>
            <a:endParaRPr sz="2200">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2"/>
          <p:cNvSpPr txBox="1">
            <a:spLocks noGrp="1"/>
          </p:cNvSpPr>
          <p:nvPr>
            <p:ph type="ctrTitle"/>
          </p:nvPr>
        </p:nvSpPr>
        <p:spPr>
          <a:xfrm>
            <a:off x="1085850" y="1991850"/>
            <a:ext cx="7195500" cy="11598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None/>
            </a:pPr>
            <a:r>
              <a:rPr lang="tr-TR" sz="4000">
                <a:solidFill>
                  <a:srgbClr val="741B47"/>
                </a:solidFill>
                <a:latin typeface="Raleway Medium"/>
                <a:ea typeface="Raleway Medium"/>
                <a:cs typeface="Raleway Medium"/>
                <a:sym typeface="Raleway Medium"/>
              </a:rPr>
              <a:t>Internet Protocol Version 6 (IPv6)</a:t>
            </a:r>
            <a:endParaRPr sz="4000">
              <a:solidFill>
                <a:srgbClr val="741B47"/>
              </a:solidFill>
              <a:latin typeface="Raleway Medium"/>
              <a:ea typeface="Raleway Medium"/>
              <a:cs typeface="Raleway Medium"/>
              <a:sym typeface="Raleway Medium"/>
            </a:endParaRPr>
          </a:p>
        </p:txBody>
      </p:sp>
      <p:sp>
        <p:nvSpPr>
          <p:cNvPr id="524" name="Google Shape;524;p32"/>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4</a:t>
            </a:r>
            <a:endParaRPr sz="3600" b="0" i="0" u="none" strike="noStrike" cap="none">
              <a:solidFill>
                <a:schemeClr val="lt1"/>
              </a:solidFill>
              <a:latin typeface="Raleway Medium"/>
              <a:ea typeface="Raleway Medium"/>
              <a:cs typeface="Raleway Medium"/>
              <a:sym typeface="Raleway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26</a:t>
            </a:fld>
            <a:endParaRPr/>
          </a:p>
        </p:txBody>
      </p:sp>
      <p:sp>
        <p:nvSpPr>
          <p:cNvPr id="530" name="Google Shape;530;p33"/>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531" name="Google Shape;531;p33"/>
          <p:cNvSpPr txBox="1"/>
          <p:nvPr/>
        </p:nvSpPr>
        <p:spPr>
          <a:xfrm>
            <a:off x="47925" y="691725"/>
            <a:ext cx="9058200" cy="4215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a:latin typeface="Raleway"/>
                <a:ea typeface="Raleway"/>
                <a:cs typeface="Raleway"/>
                <a:sym typeface="Raleway"/>
              </a:rPr>
              <a:t>Why do we need IPv6?</a:t>
            </a: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p:txBody>
      </p:sp>
      <p:pic>
        <p:nvPicPr>
          <p:cNvPr id="532" name="Google Shape;532;p33" descr="Introduction to IPv6 | NetworkLessons.com"/>
          <p:cNvPicPr preferRelativeResize="0"/>
          <p:nvPr/>
        </p:nvPicPr>
        <p:blipFill>
          <a:blip r:embed="rId3">
            <a:alphaModFix/>
          </a:blip>
          <a:stretch>
            <a:fillRect/>
          </a:stretch>
        </p:blipFill>
        <p:spPr>
          <a:xfrm>
            <a:off x="1932325" y="1433676"/>
            <a:ext cx="5033474" cy="3481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27</a:t>
            </a:fld>
            <a:endParaRPr/>
          </a:p>
        </p:txBody>
      </p:sp>
      <p:sp>
        <p:nvSpPr>
          <p:cNvPr id="538" name="Google Shape;538;p34"/>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539" name="Google Shape;539;p34"/>
          <p:cNvSpPr txBox="1"/>
          <p:nvPr/>
        </p:nvSpPr>
        <p:spPr>
          <a:xfrm>
            <a:off x="47925" y="691725"/>
            <a:ext cx="9058200" cy="28314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tr-TR" sz="2200" dirty="0">
                <a:latin typeface="Raleway"/>
                <a:ea typeface="Raleway"/>
                <a:cs typeface="Raleway"/>
                <a:sym typeface="Raleway"/>
              </a:rPr>
              <a:t>IPv4		4,294,467,295 IP </a:t>
            </a:r>
            <a:r>
              <a:rPr lang="tr-TR" sz="2200" dirty="0" err="1">
                <a:latin typeface="Raleway"/>
                <a:ea typeface="Raleway"/>
                <a:cs typeface="Raleway"/>
                <a:sym typeface="Raleway"/>
              </a:rPr>
              <a:t>addresses</a:t>
            </a:r>
            <a:r>
              <a:rPr lang="tr-TR" sz="2200" dirty="0">
                <a:latin typeface="Raleway"/>
                <a:ea typeface="Raleway"/>
                <a:cs typeface="Raleway"/>
                <a:sym typeface="Raleway"/>
              </a:rPr>
              <a:t> </a:t>
            </a:r>
            <a:endParaRPr sz="2200" dirty="0"/>
          </a:p>
          <a:p>
            <a:pPr marL="0" lvl="0" indent="0" algn="l" rtl="0">
              <a:spcBef>
                <a:spcPts val="0"/>
              </a:spcBef>
              <a:spcAft>
                <a:spcPts val="0"/>
              </a:spcAft>
              <a:buNone/>
            </a:pPr>
            <a:endParaRPr sz="2200" dirty="0">
              <a:latin typeface="Raleway"/>
              <a:ea typeface="Raleway"/>
              <a:cs typeface="Raleway"/>
              <a:sym typeface="Raleway"/>
            </a:endParaRPr>
          </a:p>
          <a:p>
            <a:pPr marL="0" lvl="0" indent="0" algn="l" rtl="0">
              <a:spcBef>
                <a:spcPts val="0"/>
              </a:spcBef>
              <a:spcAft>
                <a:spcPts val="0"/>
              </a:spcAft>
              <a:buNone/>
            </a:pPr>
            <a:r>
              <a:rPr lang="tr-TR" sz="2200" dirty="0">
                <a:latin typeface="Raleway"/>
                <a:ea typeface="Raleway"/>
                <a:cs typeface="Raleway"/>
                <a:sym typeface="Raleway"/>
              </a:rPr>
              <a:t>	Class A		16,777,216</a:t>
            </a:r>
            <a:endParaRPr sz="2200" dirty="0">
              <a:latin typeface="Raleway"/>
              <a:ea typeface="Raleway"/>
              <a:cs typeface="Raleway"/>
              <a:sym typeface="Raleway"/>
            </a:endParaRPr>
          </a:p>
          <a:p>
            <a:pPr marL="0" lvl="0" indent="0" algn="l" rtl="0">
              <a:spcBef>
                <a:spcPts val="0"/>
              </a:spcBef>
              <a:spcAft>
                <a:spcPts val="0"/>
              </a:spcAft>
              <a:buNone/>
            </a:pPr>
            <a:r>
              <a:rPr lang="tr-TR" sz="2200" dirty="0">
                <a:latin typeface="Raleway"/>
                <a:ea typeface="Raleway"/>
                <a:cs typeface="Raleway"/>
                <a:sym typeface="Raleway"/>
              </a:rPr>
              <a:t>	Class B		65,535</a:t>
            </a:r>
            <a:endParaRPr sz="2200" dirty="0">
              <a:latin typeface="Raleway"/>
              <a:ea typeface="Raleway"/>
              <a:cs typeface="Raleway"/>
              <a:sym typeface="Raleway"/>
            </a:endParaRPr>
          </a:p>
          <a:p>
            <a:pPr marL="0" lvl="0" indent="0" algn="l" rtl="0">
              <a:spcBef>
                <a:spcPts val="0"/>
              </a:spcBef>
              <a:spcAft>
                <a:spcPts val="0"/>
              </a:spcAft>
              <a:buNone/>
            </a:pPr>
            <a:r>
              <a:rPr lang="tr-TR" sz="2200" dirty="0">
                <a:latin typeface="Raleway"/>
                <a:ea typeface="Raleway"/>
                <a:cs typeface="Raleway"/>
                <a:sym typeface="Raleway"/>
              </a:rPr>
              <a:t>	Class C		256</a:t>
            </a:r>
            <a:endParaRPr sz="2200" dirty="0">
              <a:latin typeface="Raleway"/>
              <a:ea typeface="Raleway"/>
              <a:cs typeface="Raleway"/>
              <a:sym typeface="Raleway"/>
            </a:endParaRPr>
          </a:p>
          <a:p>
            <a:pPr marL="0" lvl="0" indent="0" algn="l" rtl="0">
              <a:spcBef>
                <a:spcPts val="0"/>
              </a:spcBef>
              <a:spcAft>
                <a:spcPts val="0"/>
              </a:spcAft>
              <a:buNone/>
            </a:pPr>
            <a:endParaRPr sz="2200" dirty="0">
              <a:latin typeface="Raleway"/>
              <a:ea typeface="Raleway"/>
              <a:cs typeface="Raleway"/>
              <a:sym typeface="Raleway"/>
            </a:endParaRPr>
          </a:p>
          <a:p>
            <a:pPr marL="0" lvl="0" indent="0" algn="l" rtl="0">
              <a:spcBef>
                <a:spcPts val="0"/>
              </a:spcBef>
              <a:spcAft>
                <a:spcPts val="0"/>
              </a:spcAft>
              <a:buNone/>
            </a:pPr>
            <a:r>
              <a:rPr lang="tr-TR" sz="2200" dirty="0" err="1">
                <a:latin typeface="Raleway"/>
                <a:ea typeface="Raleway"/>
                <a:cs typeface="Raleway"/>
                <a:sym typeface="Raleway"/>
              </a:rPr>
              <a:t>Large</a:t>
            </a:r>
            <a:r>
              <a:rPr lang="tr-TR" sz="2200" dirty="0">
                <a:latin typeface="Raleway"/>
                <a:ea typeface="Raleway"/>
                <a:cs typeface="Raleway"/>
                <a:sym typeface="Raleway"/>
              </a:rPr>
              <a:t> </a:t>
            </a:r>
            <a:r>
              <a:rPr lang="tr-TR" sz="2200" dirty="0" err="1">
                <a:latin typeface="Raleway"/>
                <a:ea typeface="Raleway"/>
                <a:cs typeface="Raleway"/>
                <a:sym typeface="Raleway"/>
              </a:rPr>
              <a:t>companies</a:t>
            </a:r>
            <a:r>
              <a:rPr lang="tr-TR" sz="2200" dirty="0">
                <a:latin typeface="Raleway"/>
                <a:ea typeface="Raleway"/>
                <a:cs typeface="Raleway"/>
                <a:sym typeface="Raleway"/>
              </a:rPr>
              <a:t> (Apple, IBM, Microsoft, </a:t>
            </a:r>
            <a:r>
              <a:rPr lang="tr-TR" sz="2200" dirty="0" err="1">
                <a:latin typeface="Raleway"/>
                <a:ea typeface="Raleway"/>
                <a:cs typeface="Raleway"/>
                <a:sym typeface="Raleway"/>
              </a:rPr>
              <a:t>etc</a:t>
            </a:r>
            <a:r>
              <a:rPr lang="tr-TR" sz="2200" dirty="0">
                <a:latin typeface="Raleway"/>
                <a:ea typeface="Raleway"/>
                <a:cs typeface="Raleway"/>
                <a:sym typeface="Raleway"/>
              </a:rPr>
              <a:t>.) </a:t>
            </a:r>
            <a:r>
              <a:rPr lang="tr-TR" sz="2200" dirty="0" err="1">
                <a:latin typeface="Raleway"/>
                <a:ea typeface="Raleway"/>
                <a:cs typeface="Raleway"/>
                <a:sym typeface="Raleway"/>
              </a:rPr>
              <a:t>allocated</a:t>
            </a:r>
            <a:r>
              <a:rPr lang="tr-TR" sz="2200" dirty="0">
                <a:latin typeface="Raleway"/>
                <a:ea typeface="Raleway"/>
                <a:cs typeface="Raleway"/>
                <a:sym typeface="Raleway"/>
              </a:rPr>
              <a:t> </a:t>
            </a:r>
            <a:r>
              <a:rPr lang="tr-TR" sz="2200" dirty="0" err="1">
                <a:latin typeface="Raleway"/>
                <a:ea typeface="Raleway"/>
                <a:cs typeface="Raleway"/>
                <a:sym typeface="Raleway"/>
              </a:rPr>
              <a:t>one</a:t>
            </a:r>
            <a:r>
              <a:rPr lang="tr-TR" sz="2200" dirty="0">
                <a:latin typeface="Raleway"/>
                <a:ea typeface="Raleway"/>
                <a:cs typeface="Raleway"/>
                <a:sym typeface="Raleway"/>
              </a:rPr>
              <a:t> </a:t>
            </a:r>
            <a:r>
              <a:rPr lang="tr-TR" sz="2200" dirty="0" err="1">
                <a:latin typeface="Raleway"/>
                <a:ea typeface="Raleway"/>
                <a:cs typeface="Raleway"/>
                <a:sym typeface="Raleway"/>
              </a:rPr>
              <a:t>or</a:t>
            </a:r>
            <a:r>
              <a:rPr lang="tr-TR" sz="2200" dirty="0">
                <a:latin typeface="Raleway"/>
                <a:ea typeface="Raleway"/>
                <a:cs typeface="Raleway"/>
                <a:sym typeface="Raleway"/>
              </a:rPr>
              <a:t> </a:t>
            </a:r>
            <a:r>
              <a:rPr lang="tr-TR" sz="2200" dirty="0" err="1">
                <a:latin typeface="Raleway"/>
                <a:ea typeface="Raleway"/>
                <a:cs typeface="Raleway"/>
                <a:sym typeface="Raleway"/>
              </a:rPr>
              <a:t>more</a:t>
            </a:r>
            <a:r>
              <a:rPr lang="tr-TR" sz="2200" dirty="0">
                <a:latin typeface="Raleway"/>
                <a:ea typeface="Raleway"/>
                <a:cs typeface="Raleway"/>
                <a:sym typeface="Raleway"/>
              </a:rPr>
              <a:t> Class A </a:t>
            </a:r>
            <a:r>
              <a:rPr lang="tr-TR" sz="2200" dirty="0" err="1">
                <a:latin typeface="Raleway"/>
                <a:ea typeface="Raleway"/>
                <a:cs typeface="Raleway"/>
                <a:sym typeface="Raleway"/>
              </a:rPr>
              <a:t>addresses</a:t>
            </a:r>
            <a:endParaRPr sz="2200" dirty="0">
              <a:latin typeface="Raleway"/>
              <a:ea typeface="Raleway"/>
              <a:cs typeface="Raleway"/>
              <a:sym typeface="Raleway"/>
            </a:endParaRPr>
          </a:p>
          <a:p>
            <a:pPr marL="0" lvl="0" indent="0" algn="l" rtl="0">
              <a:spcBef>
                <a:spcPts val="0"/>
              </a:spcBef>
              <a:spcAft>
                <a:spcPts val="0"/>
              </a:spcAft>
              <a:buNone/>
            </a:pPr>
            <a:endParaRPr sz="2200" dirty="0">
              <a:latin typeface="Raleway"/>
              <a:ea typeface="Raleway"/>
              <a:cs typeface="Raleway"/>
              <a:sym typeface="Raleway"/>
            </a:endParaRPr>
          </a:p>
          <a:p>
            <a:pPr marL="0" lvl="0" indent="0" algn="l" rtl="0">
              <a:spcBef>
                <a:spcPts val="0"/>
              </a:spcBef>
              <a:spcAft>
                <a:spcPts val="0"/>
              </a:spcAft>
              <a:buNone/>
            </a:pPr>
            <a:endParaRPr sz="2200" dirty="0">
              <a:latin typeface="Raleway"/>
              <a:ea typeface="Raleway"/>
              <a:cs typeface="Raleway"/>
              <a:sym typeface="Raleway"/>
            </a:endParaRPr>
          </a:p>
        </p:txBody>
      </p:sp>
      <p:cxnSp>
        <p:nvCxnSpPr>
          <p:cNvPr id="540" name="Google Shape;540;p34"/>
          <p:cNvCxnSpPr/>
          <p:nvPr/>
        </p:nvCxnSpPr>
        <p:spPr>
          <a:xfrm rot="10800000" flipH="1">
            <a:off x="1198125" y="977650"/>
            <a:ext cx="603900" cy="9600"/>
          </a:xfrm>
          <a:prstGeom prst="straightConnector1">
            <a:avLst/>
          </a:prstGeom>
          <a:noFill/>
          <a:ln w="38100" cap="flat" cmpd="sng">
            <a:solidFill>
              <a:schemeClr val="dk2"/>
            </a:solidFill>
            <a:prstDash val="solid"/>
            <a:round/>
            <a:headEnd type="none" w="med" len="med"/>
            <a:tailEnd type="triangle" w="med" len="med"/>
          </a:ln>
        </p:spPr>
      </p:cxnSp>
      <p:cxnSp>
        <p:nvCxnSpPr>
          <p:cNvPr id="541" name="Google Shape;541;p34"/>
          <p:cNvCxnSpPr/>
          <p:nvPr/>
        </p:nvCxnSpPr>
        <p:spPr>
          <a:xfrm rot="10800000" flipH="1">
            <a:off x="1667800" y="1619850"/>
            <a:ext cx="603900" cy="9600"/>
          </a:xfrm>
          <a:prstGeom prst="straightConnector1">
            <a:avLst/>
          </a:prstGeom>
          <a:noFill/>
          <a:ln w="38100" cap="flat" cmpd="sng">
            <a:solidFill>
              <a:schemeClr val="dk2"/>
            </a:solidFill>
            <a:prstDash val="solid"/>
            <a:round/>
            <a:headEnd type="none" w="med" len="med"/>
            <a:tailEnd type="triangle" w="med" len="med"/>
          </a:ln>
        </p:spPr>
      </p:cxnSp>
      <p:cxnSp>
        <p:nvCxnSpPr>
          <p:cNvPr id="542" name="Google Shape;542;p34"/>
          <p:cNvCxnSpPr/>
          <p:nvPr/>
        </p:nvCxnSpPr>
        <p:spPr>
          <a:xfrm rot="10800000" flipH="1">
            <a:off x="1667800" y="1964900"/>
            <a:ext cx="603900" cy="9600"/>
          </a:xfrm>
          <a:prstGeom prst="straightConnector1">
            <a:avLst/>
          </a:prstGeom>
          <a:noFill/>
          <a:ln w="38100" cap="flat" cmpd="sng">
            <a:solidFill>
              <a:schemeClr val="dk2"/>
            </a:solidFill>
            <a:prstDash val="solid"/>
            <a:round/>
            <a:headEnd type="none" w="med" len="med"/>
            <a:tailEnd type="triangle" w="med" len="med"/>
          </a:ln>
        </p:spPr>
      </p:cxnSp>
      <p:cxnSp>
        <p:nvCxnSpPr>
          <p:cNvPr id="543" name="Google Shape;543;p34"/>
          <p:cNvCxnSpPr/>
          <p:nvPr/>
        </p:nvCxnSpPr>
        <p:spPr>
          <a:xfrm rot="10800000" flipH="1">
            <a:off x="1667800" y="2262050"/>
            <a:ext cx="603900" cy="9600"/>
          </a:xfrm>
          <a:prstGeom prst="straightConnector1">
            <a:avLst/>
          </a:prstGeom>
          <a:noFill/>
          <a:ln w="38100" cap="flat" cmpd="sng">
            <a:solidFill>
              <a:schemeClr val="dk2"/>
            </a:solidFill>
            <a:prstDash val="solid"/>
            <a:round/>
            <a:headEnd type="none" w="med" len="med"/>
            <a:tailEnd type="triangle" w="med" len="med"/>
          </a:ln>
        </p:spPr>
      </p:cxnSp>
      <p:sp>
        <p:nvSpPr>
          <p:cNvPr id="544" name="Google Shape;544;p34"/>
          <p:cNvSpPr/>
          <p:nvPr/>
        </p:nvSpPr>
        <p:spPr>
          <a:xfrm>
            <a:off x="2271700" y="3264850"/>
            <a:ext cx="4322700" cy="2002644"/>
          </a:xfrm>
          <a:prstGeom prst="irregularSeal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400">
                <a:solidFill>
                  <a:srgbClr val="FFFFFF"/>
                </a:solidFill>
                <a:latin typeface="Raleway"/>
                <a:ea typeface="Raleway"/>
                <a:cs typeface="Raleway"/>
                <a:sym typeface="Raleway"/>
              </a:rPr>
              <a:t>Many IP addresses are wasted!</a:t>
            </a:r>
            <a:endParaRPr sz="2400">
              <a:solidFill>
                <a:srgbClr val="FFFFFF"/>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4"/>
                                        </p:tgtEl>
                                        <p:attrNameLst>
                                          <p:attrName>style.visibility</p:attrName>
                                        </p:attrNameLst>
                                      </p:cBhvr>
                                      <p:to>
                                        <p:strVal val="visible"/>
                                      </p:to>
                                    </p:set>
                                    <p:animEffect transition="in" filter="fade">
                                      <p:cBhvr>
                                        <p:cTn id="7" dur="10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28</a:t>
            </a:fld>
            <a:endParaRPr/>
          </a:p>
        </p:txBody>
      </p:sp>
      <p:sp>
        <p:nvSpPr>
          <p:cNvPr id="550" name="Google Shape;550;p35"/>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551" name="Google Shape;551;p35"/>
          <p:cNvSpPr txBox="1"/>
          <p:nvPr/>
        </p:nvSpPr>
        <p:spPr>
          <a:xfrm>
            <a:off x="47925" y="691725"/>
            <a:ext cx="9058200" cy="28314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tr-TR" sz="2200">
                <a:latin typeface="Raleway"/>
                <a:ea typeface="Raleway"/>
                <a:cs typeface="Raleway"/>
                <a:sym typeface="Raleway"/>
              </a:rPr>
              <a:t>IPv6 is 128-bit long:</a:t>
            </a:r>
            <a:endParaRPr sz="2200">
              <a:latin typeface="Raleway"/>
              <a:ea typeface="Raleway"/>
              <a:cs typeface="Raleway"/>
              <a:sym typeface="Raleway"/>
            </a:endParaRPr>
          </a:p>
          <a:p>
            <a:pPr marL="914400" lvl="0" indent="0" algn="l" rtl="0">
              <a:spcBef>
                <a:spcPts val="0"/>
              </a:spcBef>
              <a:spcAft>
                <a:spcPts val="0"/>
              </a:spcAft>
              <a:buNone/>
            </a:pPr>
            <a:endParaRPr sz="2200">
              <a:latin typeface="Raleway"/>
              <a:ea typeface="Raleway"/>
              <a:cs typeface="Raleway"/>
              <a:sym typeface="Raleway"/>
            </a:endParaRPr>
          </a:p>
          <a:p>
            <a:pPr marL="0" lvl="0" indent="0" algn="ctr" rtl="0">
              <a:spcBef>
                <a:spcPts val="0"/>
              </a:spcBef>
              <a:spcAft>
                <a:spcPts val="0"/>
              </a:spcAft>
              <a:buNone/>
            </a:pPr>
            <a:r>
              <a:rPr lang="tr-TR" sz="2200">
                <a:highlight>
                  <a:srgbClr val="F4CCCC"/>
                </a:highlight>
                <a:latin typeface="Raleway"/>
                <a:ea typeface="Raleway"/>
                <a:cs typeface="Raleway"/>
                <a:sym typeface="Raleway"/>
              </a:rPr>
              <a:t>340,282,366,920,938,463,463,374,607,431,768,211,456</a:t>
            </a:r>
            <a:r>
              <a:rPr lang="tr-TR" sz="2200">
                <a:latin typeface="Raleway"/>
                <a:ea typeface="Raleway"/>
                <a:cs typeface="Raleway"/>
                <a:sym typeface="Raleway"/>
              </a:rPr>
              <a:t> </a:t>
            </a:r>
            <a:endParaRPr sz="2200"/>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sp>
        <p:nvSpPr>
          <p:cNvPr id="552" name="Google Shape;552;p35"/>
          <p:cNvSpPr/>
          <p:nvPr/>
        </p:nvSpPr>
        <p:spPr>
          <a:xfrm>
            <a:off x="1389275" y="2447650"/>
            <a:ext cx="4188600" cy="1447200"/>
          </a:xfrm>
          <a:prstGeom prst="cloudCallout">
            <a:avLst>
              <a:gd name="adj1" fmla="val 27914"/>
              <a:gd name="adj2" fmla="val -94381"/>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2200"/>
              <a:t>Enough IP addresses for the entire galaxy!</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29</a:t>
            </a:fld>
            <a:endParaRPr/>
          </a:p>
        </p:txBody>
      </p:sp>
      <p:sp>
        <p:nvSpPr>
          <p:cNvPr id="558" name="Google Shape;558;p36"/>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559" name="Google Shape;559;p36"/>
          <p:cNvSpPr txBox="1"/>
          <p:nvPr/>
        </p:nvSpPr>
        <p:spPr>
          <a:xfrm>
            <a:off x="47925" y="691725"/>
            <a:ext cx="9058200" cy="28314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tr-TR" sz="2200">
                <a:latin typeface="Raleway"/>
                <a:ea typeface="Raleway"/>
                <a:cs typeface="Raleway"/>
                <a:sym typeface="Raleway"/>
              </a:rPr>
              <a:t>IPv6 is 128-bit long:</a:t>
            </a:r>
            <a:endParaRPr sz="2400">
              <a:latin typeface="Raleway"/>
              <a:ea typeface="Raleway"/>
              <a:cs typeface="Raleway"/>
              <a:sym typeface="Raleway"/>
            </a:endParaRPr>
          </a:p>
          <a:p>
            <a:pPr marL="914400" lvl="0" indent="0" algn="l" rtl="0">
              <a:spcBef>
                <a:spcPts val="0"/>
              </a:spcBef>
              <a:spcAft>
                <a:spcPts val="0"/>
              </a:spcAft>
              <a:buNone/>
            </a:pPr>
            <a:endParaRPr sz="1500">
              <a:latin typeface="Raleway"/>
              <a:ea typeface="Raleway"/>
              <a:cs typeface="Raleway"/>
              <a:sym typeface="Raleway"/>
            </a:endParaRPr>
          </a:p>
          <a:p>
            <a:pPr marL="1828800" lvl="0" indent="-320675" algn="l" rtl="0">
              <a:lnSpc>
                <a:spcPct val="115000"/>
              </a:lnSpc>
              <a:spcBef>
                <a:spcPts val="0"/>
              </a:spcBef>
              <a:spcAft>
                <a:spcPts val="0"/>
              </a:spcAft>
              <a:buSzPts val="1450"/>
              <a:buChar char="●"/>
            </a:pPr>
            <a:r>
              <a:rPr lang="tr-TR" sz="1450">
                <a:highlight>
                  <a:srgbClr val="FFFFFF"/>
                </a:highlight>
              </a:rPr>
              <a:t>340 - undecillion</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282 - decillion</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366 - nonillion</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920 - octillion</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938 - septillion</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463 - sextillion</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463 - quintillion</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374 - quadrillion</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607 - trillion</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431 - billion</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768 - million</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211 - thousand</a:t>
            </a:r>
            <a:endParaRPr sz="1450">
              <a:highlight>
                <a:srgbClr val="FFFFFF"/>
              </a:highlight>
            </a:endParaRPr>
          </a:p>
          <a:p>
            <a:pPr marL="1828800" lvl="0" indent="-320675" algn="l" rtl="0">
              <a:lnSpc>
                <a:spcPct val="115000"/>
              </a:lnSpc>
              <a:spcBef>
                <a:spcPts val="0"/>
              </a:spcBef>
              <a:spcAft>
                <a:spcPts val="0"/>
              </a:spcAft>
              <a:buSzPts val="1450"/>
              <a:buChar char="●"/>
            </a:pPr>
            <a:r>
              <a:rPr lang="tr-TR" sz="1450">
                <a:highlight>
                  <a:srgbClr val="FFFFFF"/>
                </a:highlight>
              </a:rPr>
              <a:t>456</a:t>
            </a:r>
            <a:endParaRPr sz="2200">
              <a:latin typeface="Raleway"/>
              <a:ea typeface="Raleway"/>
              <a:cs typeface="Raleway"/>
              <a:sym typeface="Raleway"/>
            </a:endParaRPr>
          </a:p>
          <a:p>
            <a:pPr marL="0" lvl="0" indent="0" algn="l" rtl="0">
              <a:spcBef>
                <a:spcPts val="170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pic>
        <p:nvPicPr>
          <p:cNvPr id="560" name="Google Shape;560;p36" descr="Exploding Head on Emojipedia 5.0"/>
          <p:cNvPicPr preferRelativeResize="0"/>
          <p:nvPr/>
        </p:nvPicPr>
        <p:blipFill>
          <a:blip r:embed="rId3">
            <a:alphaModFix/>
          </a:blip>
          <a:stretch>
            <a:fillRect/>
          </a:stretch>
        </p:blipFill>
        <p:spPr>
          <a:xfrm>
            <a:off x="5010375" y="1291200"/>
            <a:ext cx="2866050" cy="2866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0"/>
          <p:cNvSpPr txBox="1">
            <a:spLocks noGrp="1"/>
          </p:cNvSpPr>
          <p:nvPr>
            <p:ph type="ctrTitle"/>
          </p:nvPr>
        </p:nvSpPr>
        <p:spPr>
          <a:xfrm>
            <a:off x="1085850" y="1991850"/>
            <a:ext cx="7195500" cy="11598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None/>
            </a:pPr>
            <a:r>
              <a:rPr lang="tr-TR" sz="4000">
                <a:solidFill>
                  <a:srgbClr val="741B47"/>
                </a:solidFill>
                <a:latin typeface="Raleway Medium"/>
                <a:ea typeface="Raleway Medium"/>
                <a:cs typeface="Raleway Medium"/>
                <a:sym typeface="Raleway Medium"/>
              </a:rPr>
              <a:t>IP Terminology</a:t>
            </a:r>
            <a:endParaRPr sz="4000">
              <a:solidFill>
                <a:srgbClr val="741B47"/>
              </a:solidFill>
              <a:latin typeface="Raleway Medium"/>
              <a:ea typeface="Raleway Medium"/>
              <a:cs typeface="Raleway Medium"/>
              <a:sym typeface="Raleway Medium"/>
            </a:endParaRPr>
          </a:p>
        </p:txBody>
      </p:sp>
      <p:sp>
        <p:nvSpPr>
          <p:cNvPr id="339" name="Google Shape;339;p10"/>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1</a:t>
            </a:r>
            <a:endParaRPr sz="3600" b="0" i="0" u="none" strike="noStrike" cap="none">
              <a:solidFill>
                <a:schemeClr val="lt1"/>
              </a:solidFill>
              <a:latin typeface="Raleway Medium"/>
              <a:ea typeface="Raleway Medium"/>
              <a:cs typeface="Raleway Medium"/>
              <a:sym typeface="Raleway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30</a:t>
            </a:fld>
            <a:endParaRPr/>
          </a:p>
        </p:txBody>
      </p:sp>
      <p:sp>
        <p:nvSpPr>
          <p:cNvPr id="566" name="Google Shape;566;p37"/>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567" name="Google Shape;567;p37"/>
          <p:cNvSpPr txBox="1"/>
          <p:nvPr/>
        </p:nvSpPr>
        <p:spPr>
          <a:xfrm>
            <a:off x="47925" y="691725"/>
            <a:ext cx="9058200" cy="28314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More Efficient Routing</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More Efficient Packet Processing</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Directed Data Flows - No broadcasts!</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Simplified Network Configuration</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Support For New Services - No need for NAT!</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Security</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31</a:t>
            </a:fld>
            <a:endParaRPr/>
          </a:p>
        </p:txBody>
      </p:sp>
      <p:sp>
        <p:nvSpPr>
          <p:cNvPr id="573" name="Google Shape;573;p38"/>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574" name="Google Shape;574;p38"/>
          <p:cNvSpPr txBox="1"/>
          <p:nvPr/>
        </p:nvSpPr>
        <p:spPr>
          <a:xfrm>
            <a:off x="47925" y="691725"/>
            <a:ext cx="9058200" cy="40104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IP Address representation:</a:t>
            </a:r>
            <a:endParaRPr sz="2200">
              <a:latin typeface="Raleway"/>
              <a:ea typeface="Raleway"/>
              <a:cs typeface="Raleway"/>
              <a:sym typeface="Raleway"/>
            </a:endParaRPr>
          </a:p>
          <a:p>
            <a:pPr marL="457200" lvl="0" indent="0" algn="l" rtl="0">
              <a:spcBef>
                <a:spcPts val="0"/>
              </a:spcBef>
              <a:spcAft>
                <a:spcPts val="0"/>
              </a:spcAft>
              <a:buNone/>
            </a:pPr>
            <a:endParaRPr sz="2200">
              <a:latin typeface="Raleway"/>
              <a:ea typeface="Raleway"/>
              <a:cs typeface="Raleway"/>
              <a:sym typeface="Raleway"/>
            </a:endParaRPr>
          </a:p>
          <a:p>
            <a:pPr marL="457200" lvl="0" indent="0" algn="l" rtl="0">
              <a:spcBef>
                <a:spcPts val="0"/>
              </a:spcBef>
              <a:spcAft>
                <a:spcPts val="0"/>
              </a:spcAft>
              <a:buNone/>
            </a:pPr>
            <a:r>
              <a:rPr lang="tr-TR" sz="2200">
                <a:latin typeface="Raleway"/>
                <a:ea typeface="Raleway"/>
                <a:cs typeface="Raleway"/>
                <a:sym typeface="Raleway"/>
              </a:rPr>
              <a:t>IPv4 			</a:t>
            </a:r>
            <a:r>
              <a:rPr lang="tr-TR" sz="2200"/>
              <a:t>51.151.64.242</a:t>
            </a:r>
            <a:endParaRPr sz="2200"/>
          </a:p>
          <a:p>
            <a:pPr marL="457200" lvl="0" indent="0" algn="l" rtl="0">
              <a:spcBef>
                <a:spcPts val="0"/>
              </a:spcBef>
              <a:spcAft>
                <a:spcPts val="0"/>
              </a:spcAft>
              <a:buNone/>
            </a:pPr>
            <a:r>
              <a:rPr lang="tr-TR" sz="2200">
                <a:latin typeface="Raleway"/>
                <a:ea typeface="Raleway"/>
                <a:cs typeface="Raleway"/>
                <a:sym typeface="Raleway"/>
              </a:rPr>
              <a:t>IPv6 			</a:t>
            </a:r>
            <a:r>
              <a:rPr lang="tr-TR" sz="2200"/>
              <a:t>2041:1234:140F:1122:AB91:564F:875B:131B</a:t>
            </a:r>
            <a:r>
              <a:rPr lang="tr-TR" sz="2200">
                <a:latin typeface="Raleway"/>
                <a:ea typeface="Raleway"/>
                <a:cs typeface="Raleway"/>
                <a:sym typeface="Raleway"/>
              </a:rPr>
              <a:t> </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On browsers:</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457200" algn="l" rtl="0">
              <a:spcBef>
                <a:spcPts val="0"/>
              </a:spcBef>
              <a:spcAft>
                <a:spcPts val="0"/>
              </a:spcAft>
              <a:buNone/>
            </a:pPr>
            <a:r>
              <a:rPr lang="tr-TR" sz="2200">
                <a:latin typeface="Raleway"/>
                <a:ea typeface="Raleway"/>
                <a:cs typeface="Raleway"/>
                <a:sym typeface="Raleway"/>
              </a:rPr>
              <a:t>IPv4: http://51.151.64.242/index.html</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457200" algn="l" rtl="0">
              <a:spcBef>
                <a:spcPts val="0"/>
              </a:spcBef>
              <a:spcAft>
                <a:spcPts val="0"/>
              </a:spcAft>
              <a:buNone/>
            </a:pPr>
            <a:r>
              <a:rPr lang="tr-TR" sz="2200">
                <a:latin typeface="Raleway"/>
                <a:ea typeface="Raleway"/>
                <a:cs typeface="Raleway"/>
                <a:sym typeface="Raleway"/>
              </a:rPr>
              <a:t>IPv6: http://</a:t>
            </a:r>
            <a:r>
              <a:rPr lang="tr-TR" sz="2200" b="1">
                <a:solidFill>
                  <a:srgbClr val="FF0000"/>
                </a:solidFill>
                <a:latin typeface="Raleway"/>
                <a:ea typeface="Raleway"/>
                <a:cs typeface="Raleway"/>
                <a:sym typeface="Raleway"/>
              </a:rPr>
              <a:t>[</a:t>
            </a:r>
            <a:r>
              <a:rPr lang="tr-TR" sz="2200">
                <a:latin typeface="Raleway"/>
                <a:ea typeface="Raleway"/>
                <a:cs typeface="Raleway"/>
                <a:sym typeface="Raleway"/>
              </a:rPr>
              <a:t>2041:1234:140F:1122:AB91:564F:875B:131B</a:t>
            </a:r>
            <a:r>
              <a:rPr lang="tr-TR" sz="2200" b="1">
                <a:solidFill>
                  <a:srgbClr val="FF0000"/>
                </a:solidFill>
                <a:latin typeface="Raleway"/>
                <a:ea typeface="Raleway"/>
                <a:cs typeface="Raleway"/>
                <a:sym typeface="Raleway"/>
              </a:rPr>
              <a:t>]</a:t>
            </a:r>
            <a:r>
              <a:rPr lang="tr-TR" sz="2200">
                <a:latin typeface="Raleway"/>
                <a:ea typeface="Raleway"/>
                <a:cs typeface="Raleway"/>
                <a:sym typeface="Raleway"/>
              </a:rPr>
              <a:t>/index.html</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cxnSp>
        <p:nvCxnSpPr>
          <p:cNvPr id="575" name="Google Shape;575;p38"/>
          <p:cNvCxnSpPr/>
          <p:nvPr/>
        </p:nvCxnSpPr>
        <p:spPr>
          <a:xfrm>
            <a:off x="1405625" y="1627505"/>
            <a:ext cx="900900" cy="0"/>
          </a:xfrm>
          <a:prstGeom prst="straightConnector1">
            <a:avLst/>
          </a:prstGeom>
          <a:noFill/>
          <a:ln w="38100" cap="flat" cmpd="sng">
            <a:solidFill>
              <a:schemeClr val="dk2"/>
            </a:solidFill>
            <a:prstDash val="solid"/>
            <a:round/>
            <a:headEnd type="none" w="med" len="med"/>
            <a:tailEnd type="triangle" w="med" len="med"/>
          </a:ln>
        </p:spPr>
      </p:cxnSp>
      <p:cxnSp>
        <p:nvCxnSpPr>
          <p:cNvPr id="576" name="Google Shape;576;p38"/>
          <p:cNvCxnSpPr/>
          <p:nvPr/>
        </p:nvCxnSpPr>
        <p:spPr>
          <a:xfrm>
            <a:off x="1405625" y="1972580"/>
            <a:ext cx="900900" cy="0"/>
          </a:xfrm>
          <a:prstGeom prst="straightConnector1">
            <a:avLst/>
          </a:prstGeom>
          <a:noFill/>
          <a:ln w="38100" cap="flat" cmpd="sng">
            <a:solidFill>
              <a:schemeClr val="dk2"/>
            </a:solidFill>
            <a:prstDash val="solid"/>
            <a:round/>
            <a:headEnd type="none" w="med" len="med"/>
            <a:tailEnd type="triangle" w="med" len="med"/>
          </a:ln>
        </p:spPr>
      </p:cxnSp>
      <p:sp>
        <p:nvSpPr>
          <p:cNvPr id="577" name="Google Shape;577;p38"/>
          <p:cNvSpPr/>
          <p:nvPr/>
        </p:nvSpPr>
        <p:spPr>
          <a:xfrm>
            <a:off x="3690650" y="1431000"/>
            <a:ext cx="622500" cy="3930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7419175" y="1757384"/>
            <a:ext cx="775800" cy="3930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4811625" y="977650"/>
            <a:ext cx="900900" cy="507900"/>
          </a:xfrm>
          <a:prstGeom prst="wedgeRoundRectCallout">
            <a:avLst>
              <a:gd name="adj1" fmla="val -95366"/>
              <a:gd name="adj2" fmla="val 4813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1800" b="1"/>
              <a:t>Octet</a:t>
            </a:r>
            <a:endParaRPr sz="1800" b="1"/>
          </a:p>
        </p:txBody>
      </p:sp>
      <p:sp>
        <p:nvSpPr>
          <p:cNvPr id="580" name="Google Shape;580;p38"/>
          <p:cNvSpPr/>
          <p:nvPr/>
        </p:nvSpPr>
        <p:spPr>
          <a:xfrm>
            <a:off x="6153500" y="2520825"/>
            <a:ext cx="1610400" cy="565500"/>
          </a:xfrm>
          <a:prstGeom prst="wedgeRoundRectCallout">
            <a:avLst>
              <a:gd name="adj1" fmla="val 43954"/>
              <a:gd name="adj2" fmla="val -9375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1800" b="1">
                <a:latin typeface="Raleway"/>
                <a:ea typeface="Raleway"/>
                <a:cs typeface="Raleway"/>
                <a:sym typeface="Raleway"/>
              </a:rPr>
              <a:t>Hexadectet </a:t>
            </a:r>
            <a:endParaRPr sz="1800" b="1">
              <a:latin typeface="Raleway"/>
              <a:ea typeface="Raleway"/>
              <a:cs typeface="Raleway"/>
              <a:sym typeface="Raleway"/>
            </a:endParaRPr>
          </a:p>
          <a:p>
            <a:pPr marL="0" lvl="0" indent="0" algn="l" rtl="0">
              <a:spcBef>
                <a:spcPts val="0"/>
              </a:spcBef>
              <a:spcAft>
                <a:spcPts val="0"/>
              </a:spcAft>
              <a:buNone/>
            </a:pPr>
            <a:r>
              <a:rPr lang="tr-TR" sz="1800">
                <a:latin typeface="Raleway"/>
                <a:ea typeface="Raleway"/>
                <a:cs typeface="Raleway"/>
                <a:sym typeface="Raleway"/>
              </a:rPr>
              <a:t>or</a:t>
            </a:r>
            <a:r>
              <a:rPr lang="tr-TR" sz="1800" b="1">
                <a:latin typeface="Raleway"/>
                <a:ea typeface="Raleway"/>
                <a:cs typeface="Raleway"/>
                <a:sym typeface="Raleway"/>
              </a:rPr>
              <a:t> hextet</a:t>
            </a:r>
            <a:endParaRPr sz="1800">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32</a:t>
            </a:fld>
            <a:endParaRPr/>
          </a:p>
        </p:txBody>
      </p:sp>
      <p:sp>
        <p:nvSpPr>
          <p:cNvPr id="586" name="Google Shape;586;p39"/>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587" name="Google Shape;587;p39"/>
          <p:cNvSpPr txBox="1"/>
          <p:nvPr/>
        </p:nvSpPr>
        <p:spPr>
          <a:xfrm>
            <a:off x="47925" y="691725"/>
            <a:ext cx="9058200" cy="40104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Shortening IPv6 Addresses:</a:t>
            </a:r>
            <a:endParaRPr sz="2200">
              <a:latin typeface="Raleway"/>
              <a:ea typeface="Raleway"/>
              <a:cs typeface="Raleway"/>
              <a:sym typeface="Raleway"/>
            </a:endParaRPr>
          </a:p>
          <a:p>
            <a:pPr marL="457200" lvl="0" indent="0" algn="l" rtl="0">
              <a:spcBef>
                <a:spcPts val="0"/>
              </a:spcBef>
              <a:spcAft>
                <a:spcPts val="0"/>
              </a:spcAft>
              <a:buNone/>
            </a:pPr>
            <a:endParaRPr sz="2200">
              <a:latin typeface="Raleway"/>
              <a:ea typeface="Raleway"/>
              <a:cs typeface="Raleway"/>
              <a:sym typeface="Raleway"/>
            </a:endParaRPr>
          </a:p>
          <a:p>
            <a:pPr marL="457200" lvl="0" indent="0" algn="l" rtl="0">
              <a:spcBef>
                <a:spcPts val="0"/>
              </a:spcBef>
              <a:spcAft>
                <a:spcPts val="0"/>
              </a:spcAft>
              <a:buNone/>
            </a:pPr>
            <a:r>
              <a:rPr lang="tr-TR" sz="2200">
                <a:latin typeface="Raleway"/>
                <a:ea typeface="Raleway"/>
                <a:cs typeface="Raleway"/>
                <a:sym typeface="Raleway"/>
              </a:rPr>
              <a:t>Original	: </a:t>
            </a:r>
            <a:r>
              <a:rPr lang="tr-TR" sz="2200"/>
              <a:t>2041:0000:140F:0000:0000:0000:875B:131B</a:t>
            </a:r>
            <a:endParaRPr sz="2200"/>
          </a:p>
          <a:p>
            <a:pPr marL="457200" lvl="0" indent="0" algn="l" rtl="0">
              <a:spcBef>
                <a:spcPts val="0"/>
              </a:spcBef>
              <a:spcAft>
                <a:spcPts val="0"/>
              </a:spcAft>
              <a:buNone/>
            </a:pPr>
            <a:r>
              <a:rPr lang="tr-TR" sz="2200">
                <a:latin typeface="Raleway"/>
                <a:ea typeface="Raleway"/>
                <a:cs typeface="Raleway"/>
                <a:sym typeface="Raleway"/>
              </a:rPr>
              <a:t>Short		: </a:t>
            </a:r>
            <a:r>
              <a:rPr lang="tr-TR" sz="2200"/>
              <a:t>2041:0000:140F::875B:131B</a:t>
            </a:r>
            <a:endParaRPr sz="2200"/>
          </a:p>
          <a:p>
            <a:pPr marL="457200" lvl="0" indent="0" algn="l" rtl="0">
              <a:spcBef>
                <a:spcPts val="0"/>
              </a:spcBef>
              <a:spcAft>
                <a:spcPts val="0"/>
              </a:spcAft>
              <a:buNone/>
            </a:pPr>
            <a:endParaRPr sz="2200">
              <a:latin typeface="Raleway"/>
              <a:ea typeface="Raleway"/>
              <a:cs typeface="Raleway"/>
              <a:sym typeface="Raleway"/>
            </a:endParaRPr>
          </a:p>
          <a:p>
            <a:pPr marL="457200" lvl="0" indent="0" algn="l" rtl="0">
              <a:spcBef>
                <a:spcPts val="0"/>
              </a:spcBef>
              <a:spcAft>
                <a:spcPts val="0"/>
              </a:spcAft>
              <a:buNone/>
            </a:pPr>
            <a:r>
              <a:rPr lang="tr-TR" sz="2200">
                <a:latin typeface="Raleway"/>
                <a:ea typeface="Raleway"/>
                <a:cs typeface="Raleway"/>
                <a:sym typeface="Raleway"/>
              </a:rPr>
              <a:t>Original	: </a:t>
            </a:r>
            <a:r>
              <a:rPr lang="tr-TR" sz="2200"/>
              <a:t>2001:0000:0000:0012:0000:0000:1234:56ab</a:t>
            </a:r>
            <a:endParaRPr sz="2200"/>
          </a:p>
          <a:p>
            <a:pPr marL="457200" lvl="0" indent="0" algn="l" rtl="0">
              <a:spcBef>
                <a:spcPts val="0"/>
              </a:spcBef>
              <a:spcAft>
                <a:spcPts val="0"/>
              </a:spcAft>
              <a:buNone/>
            </a:pPr>
            <a:r>
              <a:rPr lang="tr-TR" sz="2200" b="1">
                <a:latin typeface="Raleway"/>
                <a:ea typeface="Raleway"/>
                <a:cs typeface="Raleway"/>
                <a:sym typeface="Raleway"/>
              </a:rPr>
              <a:t>Wrong!</a:t>
            </a:r>
            <a:r>
              <a:rPr lang="tr-TR" sz="2200">
                <a:latin typeface="Raleway"/>
                <a:ea typeface="Raleway"/>
                <a:cs typeface="Raleway"/>
                <a:sym typeface="Raleway"/>
              </a:rPr>
              <a:t>	: </a:t>
            </a:r>
            <a:r>
              <a:rPr lang="tr-TR" sz="2200"/>
              <a:t>2001::0012::1234:56AB</a:t>
            </a:r>
            <a:endParaRPr sz="2200"/>
          </a:p>
          <a:p>
            <a:pPr marL="457200" lvl="0" indent="0" algn="l" rtl="0">
              <a:spcBef>
                <a:spcPts val="0"/>
              </a:spcBef>
              <a:spcAft>
                <a:spcPts val="0"/>
              </a:spcAft>
              <a:buNone/>
            </a:pPr>
            <a:endParaRPr sz="2200">
              <a:latin typeface="Raleway"/>
              <a:ea typeface="Raleway"/>
              <a:cs typeface="Raleway"/>
              <a:sym typeface="Raleway"/>
            </a:endParaRPr>
          </a:p>
          <a:p>
            <a:pPr marL="457200" lvl="0" indent="0" algn="l" rtl="0">
              <a:spcBef>
                <a:spcPts val="0"/>
              </a:spcBef>
              <a:spcAft>
                <a:spcPts val="0"/>
              </a:spcAft>
              <a:buNone/>
            </a:pPr>
            <a:endParaRPr sz="2200">
              <a:latin typeface="Raleway"/>
              <a:ea typeface="Raleway"/>
              <a:cs typeface="Raleway"/>
              <a:sym typeface="Raleway"/>
            </a:endParaRPr>
          </a:p>
          <a:p>
            <a:pPr marL="1371600" lvl="0" indent="457200" algn="l" rtl="0">
              <a:spcBef>
                <a:spcPts val="0"/>
              </a:spcBef>
              <a:spcAft>
                <a:spcPts val="0"/>
              </a:spcAft>
              <a:buNone/>
            </a:pPr>
            <a:r>
              <a:rPr lang="tr-TR" sz="2200">
                <a:latin typeface="Raleway"/>
                <a:ea typeface="Raleway"/>
                <a:cs typeface="Raleway"/>
                <a:sym typeface="Raleway"/>
              </a:rPr>
              <a:t>You can remove zeros only once!</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cxnSp>
        <p:nvCxnSpPr>
          <p:cNvPr id="588" name="Google Shape;588;p39"/>
          <p:cNvCxnSpPr/>
          <p:nvPr/>
        </p:nvCxnSpPr>
        <p:spPr>
          <a:xfrm>
            <a:off x="4246250" y="1749850"/>
            <a:ext cx="2012700" cy="0"/>
          </a:xfrm>
          <a:prstGeom prst="straightConnector1">
            <a:avLst/>
          </a:prstGeom>
          <a:noFill/>
          <a:ln w="38100" cap="flat" cmpd="sng">
            <a:solidFill>
              <a:srgbClr val="FF0000"/>
            </a:solidFill>
            <a:prstDash val="solid"/>
            <a:round/>
            <a:headEnd type="none" w="med" len="med"/>
            <a:tailEnd type="none" w="med" len="med"/>
          </a:ln>
        </p:spPr>
      </p:cxnSp>
      <p:cxnSp>
        <p:nvCxnSpPr>
          <p:cNvPr id="589" name="Google Shape;589;p39"/>
          <p:cNvCxnSpPr/>
          <p:nvPr/>
        </p:nvCxnSpPr>
        <p:spPr>
          <a:xfrm>
            <a:off x="4887350" y="2745700"/>
            <a:ext cx="1371600" cy="900"/>
          </a:xfrm>
          <a:prstGeom prst="straightConnector1">
            <a:avLst/>
          </a:prstGeom>
          <a:noFill/>
          <a:ln w="38100" cap="flat" cmpd="sng">
            <a:solidFill>
              <a:srgbClr val="FF0000"/>
            </a:solidFill>
            <a:prstDash val="solid"/>
            <a:round/>
            <a:headEnd type="none" w="med" len="med"/>
            <a:tailEnd type="none" w="med" len="med"/>
          </a:ln>
        </p:spPr>
      </p:cxnSp>
      <p:cxnSp>
        <p:nvCxnSpPr>
          <p:cNvPr id="590" name="Google Shape;590;p39"/>
          <p:cNvCxnSpPr/>
          <p:nvPr/>
        </p:nvCxnSpPr>
        <p:spPr>
          <a:xfrm>
            <a:off x="2759025" y="2745700"/>
            <a:ext cx="1371600" cy="900"/>
          </a:xfrm>
          <a:prstGeom prst="straightConnector1">
            <a:avLst/>
          </a:prstGeom>
          <a:noFill/>
          <a:ln w="38100" cap="flat" cmpd="sng">
            <a:solidFill>
              <a:srgbClr val="FF0000"/>
            </a:solidFill>
            <a:prstDash val="solid"/>
            <a:round/>
            <a:headEnd type="none" w="med" len="med"/>
            <a:tailEnd type="none" w="med" len="med"/>
          </a:ln>
        </p:spPr>
      </p:cxnSp>
      <p:pic>
        <p:nvPicPr>
          <p:cNvPr id="591" name="Google Shape;591;p39" descr="x mark 3 icon"/>
          <p:cNvPicPr preferRelativeResize="0"/>
          <p:nvPr/>
        </p:nvPicPr>
        <p:blipFill>
          <a:blip r:embed="rId3">
            <a:alphaModFix/>
          </a:blip>
          <a:stretch>
            <a:fillRect/>
          </a:stretch>
        </p:blipFill>
        <p:spPr>
          <a:xfrm>
            <a:off x="7802175" y="2356746"/>
            <a:ext cx="626450" cy="626410"/>
          </a:xfrm>
          <a:prstGeom prst="rect">
            <a:avLst/>
          </a:prstGeom>
          <a:noFill/>
          <a:ln>
            <a:noFill/>
          </a:ln>
        </p:spPr>
      </p:pic>
      <p:pic>
        <p:nvPicPr>
          <p:cNvPr id="592" name="Google Shape;592;p39" descr="ok icon"/>
          <p:cNvPicPr preferRelativeResize="0"/>
          <p:nvPr/>
        </p:nvPicPr>
        <p:blipFill>
          <a:blip r:embed="rId4">
            <a:alphaModFix/>
          </a:blip>
          <a:stretch>
            <a:fillRect/>
          </a:stretch>
        </p:blipFill>
        <p:spPr>
          <a:xfrm>
            <a:off x="7785050" y="1240867"/>
            <a:ext cx="626440" cy="626400"/>
          </a:xfrm>
          <a:prstGeom prst="rect">
            <a:avLst/>
          </a:prstGeom>
          <a:noFill/>
          <a:ln>
            <a:noFill/>
          </a:ln>
        </p:spPr>
      </p:pic>
      <p:cxnSp>
        <p:nvCxnSpPr>
          <p:cNvPr id="593" name="Google Shape;593;p39"/>
          <p:cNvCxnSpPr/>
          <p:nvPr/>
        </p:nvCxnSpPr>
        <p:spPr>
          <a:xfrm>
            <a:off x="4112395" y="2094905"/>
            <a:ext cx="172500" cy="0"/>
          </a:xfrm>
          <a:prstGeom prst="straightConnector1">
            <a:avLst/>
          </a:prstGeom>
          <a:noFill/>
          <a:ln w="38100" cap="flat" cmpd="sng">
            <a:solidFill>
              <a:srgbClr val="FF0000"/>
            </a:solidFill>
            <a:prstDash val="solid"/>
            <a:round/>
            <a:headEnd type="none" w="med" len="med"/>
            <a:tailEnd type="none" w="med" len="med"/>
          </a:ln>
        </p:spPr>
      </p:cxnSp>
      <p:cxnSp>
        <p:nvCxnSpPr>
          <p:cNvPr id="594" name="Google Shape;594;p39"/>
          <p:cNvCxnSpPr/>
          <p:nvPr/>
        </p:nvCxnSpPr>
        <p:spPr>
          <a:xfrm>
            <a:off x="3481402" y="3101330"/>
            <a:ext cx="172500" cy="0"/>
          </a:xfrm>
          <a:prstGeom prst="straightConnector1">
            <a:avLst/>
          </a:prstGeom>
          <a:noFill/>
          <a:ln w="38100" cap="flat" cmpd="sng">
            <a:solidFill>
              <a:srgbClr val="FF0000"/>
            </a:solidFill>
            <a:prstDash val="solid"/>
            <a:round/>
            <a:headEnd type="none" w="med" len="med"/>
            <a:tailEnd type="none" w="med" len="med"/>
          </a:ln>
        </p:spPr>
      </p:cxnSp>
      <p:cxnSp>
        <p:nvCxnSpPr>
          <p:cNvPr id="595" name="Google Shape;595;p39"/>
          <p:cNvCxnSpPr/>
          <p:nvPr/>
        </p:nvCxnSpPr>
        <p:spPr>
          <a:xfrm>
            <a:off x="2712515" y="3101330"/>
            <a:ext cx="172500" cy="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33</a:t>
            </a:fld>
            <a:endParaRPr/>
          </a:p>
        </p:txBody>
      </p:sp>
      <p:sp>
        <p:nvSpPr>
          <p:cNvPr id="601" name="Google Shape;601;p40"/>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602" name="Google Shape;602;p40"/>
          <p:cNvSpPr txBox="1"/>
          <p:nvPr/>
        </p:nvSpPr>
        <p:spPr>
          <a:xfrm>
            <a:off x="47925" y="691725"/>
            <a:ext cx="9058200" cy="40104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Shortening IPv6 Addresses:</a:t>
            </a:r>
            <a:endParaRPr sz="2200">
              <a:latin typeface="Raleway"/>
              <a:ea typeface="Raleway"/>
              <a:cs typeface="Raleway"/>
              <a:sym typeface="Raleway"/>
            </a:endParaRPr>
          </a:p>
          <a:p>
            <a:pPr marL="457200" lvl="0" indent="0" algn="l" rtl="0">
              <a:spcBef>
                <a:spcPts val="0"/>
              </a:spcBef>
              <a:spcAft>
                <a:spcPts val="0"/>
              </a:spcAft>
              <a:buNone/>
            </a:pPr>
            <a:endParaRPr sz="2200">
              <a:latin typeface="Raleway"/>
              <a:ea typeface="Raleway"/>
              <a:cs typeface="Raleway"/>
              <a:sym typeface="Raleway"/>
            </a:endParaRPr>
          </a:p>
          <a:p>
            <a:pPr marL="457200" lvl="0" indent="0" algn="l" rtl="0">
              <a:spcBef>
                <a:spcPts val="0"/>
              </a:spcBef>
              <a:spcAft>
                <a:spcPts val="0"/>
              </a:spcAft>
              <a:buNone/>
            </a:pPr>
            <a:r>
              <a:rPr lang="tr-TR" sz="2200">
                <a:latin typeface="Raleway"/>
                <a:ea typeface="Raleway"/>
                <a:cs typeface="Raleway"/>
                <a:sym typeface="Raleway"/>
              </a:rPr>
              <a:t>Original	: </a:t>
            </a:r>
            <a:r>
              <a:rPr lang="tr-TR" sz="2200"/>
              <a:t>2041:0000:140F:0000:0000:0000:875B:131B</a:t>
            </a:r>
            <a:endParaRPr sz="2200"/>
          </a:p>
          <a:p>
            <a:pPr marL="457200" lvl="0" indent="0" algn="l" rtl="0">
              <a:spcBef>
                <a:spcPts val="0"/>
              </a:spcBef>
              <a:spcAft>
                <a:spcPts val="0"/>
              </a:spcAft>
              <a:buNone/>
            </a:pPr>
            <a:r>
              <a:rPr lang="tr-TR" sz="2200">
                <a:latin typeface="Raleway"/>
                <a:ea typeface="Raleway"/>
                <a:cs typeface="Raleway"/>
                <a:sym typeface="Raleway"/>
              </a:rPr>
              <a:t>Short		: </a:t>
            </a:r>
            <a:r>
              <a:rPr lang="tr-TR" sz="2200"/>
              <a:t>2041:0:140F::875B:131B</a:t>
            </a:r>
            <a:endParaRPr sz="2200"/>
          </a:p>
          <a:p>
            <a:pPr marL="457200" lvl="0" indent="0" algn="l" rtl="0">
              <a:spcBef>
                <a:spcPts val="0"/>
              </a:spcBef>
              <a:spcAft>
                <a:spcPts val="0"/>
              </a:spcAft>
              <a:buNone/>
            </a:pPr>
            <a:endParaRPr sz="2200">
              <a:latin typeface="Raleway"/>
              <a:ea typeface="Raleway"/>
              <a:cs typeface="Raleway"/>
              <a:sym typeface="Raleway"/>
            </a:endParaRPr>
          </a:p>
          <a:p>
            <a:pPr marL="457200" lvl="0" indent="0" algn="l" rtl="0">
              <a:spcBef>
                <a:spcPts val="0"/>
              </a:spcBef>
              <a:spcAft>
                <a:spcPts val="0"/>
              </a:spcAft>
              <a:buNone/>
            </a:pPr>
            <a:r>
              <a:rPr lang="tr-TR" sz="2200">
                <a:latin typeface="Raleway"/>
                <a:ea typeface="Raleway"/>
                <a:cs typeface="Raleway"/>
                <a:sym typeface="Raleway"/>
              </a:rPr>
              <a:t>Original	: </a:t>
            </a:r>
            <a:r>
              <a:rPr lang="tr-TR" sz="2200"/>
              <a:t>2001:0001:0002:0003:0004:0005:0006:0007</a:t>
            </a:r>
            <a:endParaRPr sz="2200"/>
          </a:p>
          <a:p>
            <a:pPr marL="457200" lvl="0" indent="0" algn="l" rtl="0">
              <a:spcBef>
                <a:spcPts val="0"/>
              </a:spcBef>
              <a:spcAft>
                <a:spcPts val="0"/>
              </a:spcAft>
              <a:buNone/>
            </a:pPr>
            <a:r>
              <a:rPr lang="tr-TR" sz="2200">
                <a:latin typeface="Raleway"/>
                <a:ea typeface="Raleway"/>
                <a:cs typeface="Raleway"/>
                <a:sym typeface="Raleway"/>
              </a:rPr>
              <a:t>Short		: </a:t>
            </a:r>
            <a:r>
              <a:rPr lang="tr-TR" sz="2200"/>
              <a:t>2001:1:2:3:4:5:6:7</a:t>
            </a:r>
            <a:endParaRPr sz="2200"/>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Rules:</a:t>
            </a:r>
            <a:endParaRPr sz="2200">
              <a:latin typeface="Raleway"/>
              <a:ea typeface="Raleway"/>
              <a:cs typeface="Raleway"/>
              <a:sym typeface="Raleway"/>
            </a:endParaRPr>
          </a:p>
          <a:p>
            <a:pPr marL="914400" lvl="1" indent="-342900" algn="l" rtl="0">
              <a:spcBef>
                <a:spcPts val="0"/>
              </a:spcBef>
              <a:spcAft>
                <a:spcPts val="0"/>
              </a:spcAft>
              <a:buSzPts val="1800"/>
              <a:buFont typeface="Raleway"/>
              <a:buChar char="○"/>
            </a:pPr>
            <a:r>
              <a:rPr lang="tr-TR" sz="1800">
                <a:latin typeface="Raleway"/>
                <a:ea typeface="Raleway"/>
                <a:cs typeface="Raleway"/>
                <a:sym typeface="Raleway"/>
              </a:rPr>
              <a:t>An entire string of zeros can be removed, you can only do this once</a:t>
            </a:r>
            <a:endParaRPr sz="1800">
              <a:latin typeface="Raleway"/>
              <a:ea typeface="Raleway"/>
              <a:cs typeface="Raleway"/>
              <a:sym typeface="Raleway"/>
            </a:endParaRPr>
          </a:p>
          <a:p>
            <a:pPr marL="914400" lvl="1" indent="-342900" algn="l" rtl="0">
              <a:spcBef>
                <a:spcPts val="0"/>
              </a:spcBef>
              <a:spcAft>
                <a:spcPts val="0"/>
              </a:spcAft>
              <a:buSzPts val="1800"/>
              <a:buFont typeface="Raleway"/>
              <a:buChar char="○"/>
            </a:pPr>
            <a:r>
              <a:rPr lang="tr-TR" sz="1800">
                <a:latin typeface="Raleway"/>
                <a:ea typeface="Raleway"/>
                <a:cs typeface="Raleway"/>
                <a:sym typeface="Raleway"/>
              </a:rPr>
              <a:t>4 zeros can be removed, leaving only a single zero</a:t>
            </a:r>
            <a:endParaRPr sz="1800">
              <a:latin typeface="Raleway"/>
              <a:ea typeface="Raleway"/>
              <a:cs typeface="Raleway"/>
              <a:sym typeface="Raleway"/>
            </a:endParaRPr>
          </a:p>
          <a:p>
            <a:pPr marL="914400" lvl="1" indent="-342900" algn="l" rtl="0">
              <a:spcBef>
                <a:spcPts val="0"/>
              </a:spcBef>
              <a:spcAft>
                <a:spcPts val="0"/>
              </a:spcAft>
              <a:buSzPts val="1800"/>
              <a:buFont typeface="Raleway"/>
              <a:buChar char="○"/>
            </a:pPr>
            <a:r>
              <a:rPr lang="tr-TR" sz="1800">
                <a:latin typeface="Raleway"/>
                <a:ea typeface="Raleway"/>
                <a:cs typeface="Raleway"/>
                <a:sym typeface="Raleway"/>
              </a:rPr>
              <a:t>Leading zeros can be removed</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cxnSp>
        <p:nvCxnSpPr>
          <p:cNvPr id="603" name="Google Shape;603;p40"/>
          <p:cNvCxnSpPr/>
          <p:nvPr/>
        </p:nvCxnSpPr>
        <p:spPr>
          <a:xfrm>
            <a:off x="4246250" y="1749850"/>
            <a:ext cx="2012700" cy="0"/>
          </a:xfrm>
          <a:prstGeom prst="straightConnector1">
            <a:avLst/>
          </a:prstGeom>
          <a:noFill/>
          <a:ln w="38100" cap="flat" cmpd="sng">
            <a:solidFill>
              <a:srgbClr val="FF0000"/>
            </a:solidFill>
            <a:prstDash val="solid"/>
            <a:round/>
            <a:headEnd type="none" w="med" len="med"/>
            <a:tailEnd type="none" w="med" len="med"/>
          </a:ln>
        </p:spPr>
      </p:cxnSp>
      <p:cxnSp>
        <p:nvCxnSpPr>
          <p:cNvPr id="604" name="Google Shape;604;p40"/>
          <p:cNvCxnSpPr/>
          <p:nvPr/>
        </p:nvCxnSpPr>
        <p:spPr>
          <a:xfrm>
            <a:off x="2788240" y="2094905"/>
            <a:ext cx="172500" cy="0"/>
          </a:xfrm>
          <a:prstGeom prst="straightConnector1">
            <a:avLst/>
          </a:prstGeom>
          <a:noFill/>
          <a:ln w="38100" cap="flat" cmpd="sng">
            <a:solidFill>
              <a:srgbClr val="FF0000"/>
            </a:solidFill>
            <a:prstDash val="solid"/>
            <a:round/>
            <a:headEnd type="none" w="med" len="med"/>
            <a:tailEnd type="none" w="med" len="med"/>
          </a:ln>
        </p:spPr>
      </p:cxnSp>
      <p:cxnSp>
        <p:nvCxnSpPr>
          <p:cNvPr id="605" name="Google Shape;605;p40"/>
          <p:cNvCxnSpPr/>
          <p:nvPr/>
        </p:nvCxnSpPr>
        <p:spPr>
          <a:xfrm>
            <a:off x="2808525" y="1749850"/>
            <a:ext cx="661200" cy="0"/>
          </a:xfrm>
          <a:prstGeom prst="straightConnector1">
            <a:avLst/>
          </a:prstGeom>
          <a:noFill/>
          <a:ln w="38100" cap="flat" cmpd="sng">
            <a:solidFill>
              <a:srgbClr val="FF0000"/>
            </a:solidFill>
            <a:prstDash val="solid"/>
            <a:round/>
            <a:headEnd type="none" w="med" len="med"/>
            <a:tailEnd type="none" w="med" len="med"/>
          </a:ln>
        </p:spPr>
      </p:cxnSp>
      <p:cxnSp>
        <p:nvCxnSpPr>
          <p:cNvPr id="606" name="Google Shape;606;p40"/>
          <p:cNvCxnSpPr/>
          <p:nvPr/>
        </p:nvCxnSpPr>
        <p:spPr>
          <a:xfrm>
            <a:off x="3659680" y="2094905"/>
            <a:ext cx="172500" cy="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34</a:t>
            </a:fld>
            <a:endParaRPr/>
          </a:p>
        </p:txBody>
      </p:sp>
      <p:sp>
        <p:nvSpPr>
          <p:cNvPr id="612" name="Google Shape;612;p41"/>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613" name="Google Shape;613;p41"/>
          <p:cNvSpPr txBox="1"/>
          <p:nvPr/>
        </p:nvSpPr>
        <p:spPr>
          <a:xfrm>
            <a:off x="47925" y="691725"/>
            <a:ext cx="9058200" cy="40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a:latin typeface="Raleway"/>
                <a:ea typeface="Raleway"/>
                <a:cs typeface="Raleway"/>
                <a:sym typeface="Raleway"/>
              </a:rPr>
              <a:t>IPv6 Address Types:</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b="1">
                <a:latin typeface="Raleway"/>
                <a:ea typeface="Raleway"/>
                <a:cs typeface="Raleway"/>
                <a:sym typeface="Raleway"/>
              </a:rPr>
              <a:t>Unicast Address</a:t>
            </a:r>
            <a:endParaRPr sz="2200" b="1">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b="1">
                <a:latin typeface="Raleway"/>
                <a:ea typeface="Raleway"/>
                <a:cs typeface="Raleway"/>
                <a:sym typeface="Raleway"/>
              </a:rPr>
              <a:t>Link Local Address:</a:t>
            </a:r>
            <a:r>
              <a:rPr lang="tr-TR" sz="2200">
                <a:latin typeface="Raleway"/>
                <a:ea typeface="Raleway"/>
                <a:cs typeface="Raleway"/>
                <a:sym typeface="Raleway"/>
              </a:rPr>
              <a:t> Only valid in local networks. Starts with </a:t>
            </a:r>
            <a:r>
              <a:rPr lang="tr-TR" sz="2200" i="1">
                <a:latin typeface="Raleway"/>
                <a:ea typeface="Raleway"/>
                <a:cs typeface="Raleway"/>
                <a:sym typeface="Raleway"/>
              </a:rPr>
              <a:t>FE80::/10</a:t>
            </a:r>
            <a:endParaRPr sz="2200" i="1">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b="1">
                <a:latin typeface="Raleway"/>
                <a:ea typeface="Raleway"/>
                <a:cs typeface="Raleway"/>
                <a:sym typeface="Raleway"/>
              </a:rPr>
              <a:t>Global Unicast Address: </a:t>
            </a:r>
            <a:r>
              <a:rPr lang="tr-TR" sz="2200">
                <a:latin typeface="Raleway"/>
                <a:ea typeface="Raleway"/>
                <a:cs typeface="Raleway"/>
                <a:sym typeface="Raleway"/>
              </a:rPr>
              <a:t>Worldwide unique address. Starts with </a:t>
            </a:r>
            <a:r>
              <a:rPr lang="tr-TR" sz="2200" i="1">
                <a:latin typeface="Raleway"/>
                <a:ea typeface="Raleway"/>
                <a:cs typeface="Raleway"/>
                <a:sym typeface="Raleway"/>
              </a:rPr>
              <a:t>2000 </a:t>
            </a:r>
            <a:r>
              <a:rPr lang="tr-TR" sz="2200">
                <a:latin typeface="Raleway"/>
                <a:ea typeface="Raleway"/>
                <a:cs typeface="Raleway"/>
                <a:sym typeface="Raleway"/>
              </a:rPr>
              <a:t>to </a:t>
            </a:r>
            <a:r>
              <a:rPr lang="tr-TR" sz="2200" i="1">
                <a:latin typeface="Raleway"/>
                <a:ea typeface="Raleway"/>
                <a:cs typeface="Raleway"/>
                <a:sym typeface="Raleway"/>
              </a:rPr>
              <a:t>3FFF</a:t>
            </a:r>
            <a:endParaRPr sz="2200" i="1">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b="1">
                <a:latin typeface="Raleway"/>
                <a:ea typeface="Raleway"/>
                <a:cs typeface="Raleway"/>
                <a:sym typeface="Raleway"/>
              </a:rPr>
              <a:t>Multicast address - </a:t>
            </a:r>
            <a:r>
              <a:rPr lang="tr-TR" sz="2200">
                <a:latin typeface="Raleway"/>
                <a:ea typeface="Raleway"/>
                <a:cs typeface="Raleway"/>
                <a:sym typeface="Raleway"/>
              </a:rPr>
              <a:t>Same as IPv4. Starts with </a:t>
            </a:r>
            <a:r>
              <a:rPr lang="tr-TR" sz="2200" i="1">
                <a:latin typeface="Raleway"/>
                <a:ea typeface="Raleway"/>
                <a:cs typeface="Raleway"/>
                <a:sym typeface="Raleway"/>
              </a:rPr>
              <a:t>FF00::/8</a:t>
            </a:r>
            <a:endParaRPr sz="2200" i="1">
              <a:latin typeface="Raleway"/>
              <a:ea typeface="Raleway"/>
              <a:cs typeface="Raleway"/>
              <a:sym typeface="Raleway"/>
            </a:endParaRPr>
          </a:p>
          <a:p>
            <a:pPr marL="45720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b="1">
                <a:latin typeface="Raleway"/>
                <a:ea typeface="Raleway"/>
                <a:cs typeface="Raleway"/>
                <a:sym typeface="Raleway"/>
              </a:rPr>
              <a:t>Anycast Address - </a:t>
            </a:r>
            <a:r>
              <a:rPr lang="tr-TR" sz="2200">
                <a:latin typeface="Raleway"/>
                <a:ea typeface="Raleway"/>
                <a:cs typeface="Raleway"/>
                <a:sym typeface="Raleway"/>
              </a:rPr>
              <a:t>Similar to broadcast but instead of sending to all nodes, sends to the closest nodes to sender.</a:t>
            </a:r>
            <a:endParaRPr sz="2200">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35</a:t>
            </a:fld>
            <a:endParaRPr/>
          </a:p>
        </p:txBody>
      </p:sp>
      <p:sp>
        <p:nvSpPr>
          <p:cNvPr id="619" name="Google Shape;619;p42"/>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620" name="Google Shape;620;p42"/>
          <p:cNvSpPr txBox="1"/>
          <p:nvPr/>
        </p:nvSpPr>
        <p:spPr>
          <a:xfrm>
            <a:off x="47925" y="615525"/>
            <a:ext cx="9058200" cy="9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a:latin typeface="Raleway"/>
                <a:ea typeface="Raleway"/>
                <a:cs typeface="Raleway"/>
                <a:sym typeface="Raleway"/>
              </a:rPr>
              <a:t>IPv6 Special Addresses:</a:t>
            </a:r>
            <a:endParaRPr sz="2200">
              <a:latin typeface="Raleway"/>
              <a:ea typeface="Raleway"/>
              <a:cs typeface="Raleway"/>
              <a:sym typeface="Raleway"/>
            </a:endParaRPr>
          </a:p>
        </p:txBody>
      </p:sp>
      <p:graphicFrame>
        <p:nvGraphicFramePr>
          <p:cNvPr id="621" name="Google Shape;621;p42"/>
          <p:cNvGraphicFramePr/>
          <p:nvPr/>
        </p:nvGraphicFramePr>
        <p:xfrm>
          <a:off x="128200" y="1035300"/>
          <a:ext cx="8977725" cy="3774120"/>
        </p:xfrm>
        <a:graphic>
          <a:graphicData uri="http://schemas.openxmlformats.org/drawingml/2006/table">
            <a:tbl>
              <a:tblPr>
                <a:noFill/>
                <a:tableStyleId>{A9503A5D-DABA-47D3-9DB0-369E564978CA}</a:tableStyleId>
              </a:tblPr>
              <a:tblGrid>
                <a:gridCol w="1472475">
                  <a:extLst>
                    <a:ext uri="{9D8B030D-6E8A-4147-A177-3AD203B41FA5}">
                      <a16:colId xmlns:a16="http://schemas.microsoft.com/office/drawing/2014/main" val="20000"/>
                    </a:ext>
                  </a:extLst>
                </a:gridCol>
                <a:gridCol w="75052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tr-TR" b="1"/>
                        <a:t>Address</a:t>
                      </a:r>
                      <a:endParaRPr b="1"/>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tr-TR" b="1"/>
                        <a:t>Meaning</a:t>
                      </a:r>
                      <a:endParaRPr b="1"/>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solidFill>
                      <a:srgbClr val="F4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TR"/>
                        <a:t>0:0:0:0:0:0:0:0</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tcPr>
                </a:tc>
                <a:tc>
                  <a:txBody>
                    <a:bodyPr/>
                    <a:lstStyle/>
                    <a:p>
                      <a:pPr marL="0" lvl="0" indent="0" algn="l" rtl="0">
                        <a:spcBef>
                          <a:spcPts val="0"/>
                        </a:spcBef>
                        <a:spcAft>
                          <a:spcPts val="0"/>
                        </a:spcAft>
                        <a:buNone/>
                      </a:pPr>
                      <a:r>
                        <a:rPr lang="tr-TR"/>
                        <a:t>Equals ::. The equivalent of IPv4’s 0.0.0.0 and is typically the source address of a host before the host receives an IP address when you’re using DHCP-driven stateful configuration</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tcPr>
                </a:tc>
                <a:extLst>
                  <a:ext uri="{0D108BD9-81ED-4DB2-BD59-A6C34878D82A}">
                    <a16:rowId xmlns:a16="http://schemas.microsoft.com/office/drawing/2014/main" val="10001"/>
                  </a:ext>
                </a:extLst>
              </a:tr>
              <a:tr h="263400">
                <a:tc>
                  <a:txBody>
                    <a:bodyPr/>
                    <a:lstStyle/>
                    <a:p>
                      <a:pPr marL="0" lvl="0" indent="0" algn="l" rtl="0">
                        <a:spcBef>
                          <a:spcPts val="0"/>
                        </a:spcBef>
                        <a:spcAft>
                          <a:spcPts val="0"/>
                        </a:spcAft>
                        <a:buNone/>
                      </a:pPr>
                      <a:r>
                        <a:rPr lang="tr-TR"/>
                        <a:t>0:0:0:0:0:0:0:1</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tr-TR"/>
                        <a:t>Equals ::1. The equivalent of 127.0.0.1 in IPv4.</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solidFill>
                      <a:srgbClr val="F4CCC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2000::/3</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tcPr>
                </a:tc>
                <a:tc>
                  <a:txBody>
                    <a:bodyPr/>
                    <a:lstStyle/>
                    <a:p>
                      <a:pPr marL="0" lvl="0" indent="0" algn="l" rtl="0">
                        <a:spcBef>
                          <a:spcPts val="0"/>
                        </a:spcBef>
                        <a:spcAft>
                          <a:spcPts val="0"/>
                        </a:spcAft>
                        <a:buNone/>
                      </a:pPr>
                      <a:r>
                        <a:rPr lang="tr-TR"/>
                        <a:t>The global unicast address range allocated for Internet access.</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FC00::/7</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tr-TR"/>
                        <a:t>The unique local unicast range.</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solidFill>
                      <a:srgbClr val="F4CCC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tr-TR"/>
                        <a:t>FE80::/10</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tcPr>
                </a:tc>
                <a:tc>
                  <a:txBody>
                    <a:bodyPr/>
                    <a:lstStyle/>
                    <a:p>
                      <a:pPr marL="0" lvl="0" indent="0" algn="l" rtl="0">
                        <a:spcBef>
                          <a:spcPts val="0"/>
                        </a:spcBef>
                        <a:spcAft>
                          <a:spcPts val="0"/>
                        </a:spcAft>
                        <a:buNone/>
                      </a:pPr>
                      <a:r>
                        <a:rPr lang="tr-TR"/>
                        <a:t>The link-local unicast range.</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tr-TR"/>
                        <a:t>FF00::/8</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tr-TR"/>
                        <a:t>The multicast range.</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solidFill>
                      <a:srgbClr val="F4CCCC"/>
                    </a:solidFil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tr-TR"/>
                        <a:t>3FFF:FFFF::/32</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tcPr>
                </a:tc>
                <a:tc>
                  <a:txBody>
                    <a:bodyPr/>
                    <a:lstStyle/>
                    <a:p>
                      <a:pPr marL="0" lvl="0" indent="0" algn="l" rtl="0">
                        <a:spcBef>
                          <a:spcPts val="0"/>
                        </a:spcBef>
                        <a:spcAft>
                          <a:spcPts val="0"/>
                        </a:spcAft>
                        <a:buNone/>
                      </a:pPr>
                      <a:r>
                        <a:rPr lang="tr-TR"/>
                        <a:t>Reserved for examples and documentation.</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tr-TR"/>
                        <a:t>2001:0DB8::/32</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tr-TR"/>
                        <a:t>Also reserved for examples and documentation.</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solidFill>
                      <a:srgbClr val="F4CCCC"/>
                    </a:solidFill>
                  </a:tcPr>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tr-TR"/>
                        <a:t>2002::/16</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tcPr>
                </a:tc>
                <a:tc>
                  <a:txBody>
                    <a:bodyPr/>
                    <a:lstStyle/>
                    <a:p>
                      <a:pPr marL="0" lvl="0" indent="0" algn="l" rtl="0">
                        <a:spcBef>
                          <a:spcPts val="0"/>
                        </a:spcBef>
                        <a:spcAft>
                          <a:spcPts val="0"/>
                        </a:spcAft>
                        <a:buNone/>
                      </a:pPr>
                      <a:r>
                        <a:rPr lang="tr-TR"/>
                        <a:t>Used with 6to4 tunneling, which is an IPv4-to-IPv6 transition system. </a:t>
                      </a:r>
                      <a:endParaRPr/>
                    </a:p>
                  </a:txBody>
                  <a:tcPr marL="91425" marR="90000" marT="18000" marB="18000" anchor="ctr">
                    <a:lnL w="9525" cap="flat" cmpd="sng">
                      <a:solidFill>
                        <a:srgbClr val="E06666"/>
                      </a:solidFill>
                      <a:prstDash val="solid"/>
                      <a:round/>
                      <a:headEnd type="none" w="sm" len="sm"/>
                      <a:tailEnd type="none" w="sm" len="sm"/>
                    </a:lnL>
                    <a:lnR w="9525" cap="flat" cmpd="sng">
                      <a:solidFill>
                        <a:srgbClr val="E06666"/>
                      </a:solidFill>
                      <a:prstDash val="solid"/>
                      <a:round/>
                      <a:headEnd type="none" w="sm" len="sm"/>
                      <a:tailEnd type="none" w="sm" len="sm"/>
                    </a:lnR>
                    <a:lnT w="9525" cap="flat" cmpd="sng">
                      <a:solidFill>
                        <a:srgbClr val="E06666"/>
                      </a:solidFill>
                      <a:prstDash val="solid"/>
                      <a:round/>
                      <a:headEnd type="none" w="sm" len="sm"/>
                      <a:tailEnd type="none" w="sm" len="sm"/>
                    </a:lnT>
                    <a:lnB w="9525" cap="flat" cmpd="sng">
                      <a:solidFill>
                        <a:srgbClr val="E06666"/>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3"/>
          <p:cNvSpPr txBox="1">
            <a:spLocks noGrp="1"/>
          </p:cNvSpPr>
          <p:nvPr>
            <p:ph type="sldNum" idx="12"/>
          </p:nvPr>
        </p:nvSpPr>
        <p:spPr>
          <a:xfrm>
            <a:off x="8815825" y="4903875"/>
            <a:ext cx="290100" cy="201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36</a:t>
            </a:fld>
            <a:endParaRPr/>
          </a:p>
        </p:txBody>
      </p:sp>
      <p:grpSp>
        <p:nvGrpSpPr>
          <p:cNvPr id="627" name="Google Shape;627;p43"/>
          <p:cNvGrpSpPr/>
          <p:nvPr/>
        </p:nvGrpSpPr>
        <p:grpSpPr>
          <a:xfrm>
            <a:off x="5410301" y="719490"/>
            <a:ext cx="3356124" cy="3829046"/>
            <a:chOff x="2602525" y="317054"/>
            <a:chExt cx="4174283" cy="4762495"/>
          </a:xfrm>
        </p:grpSpPr>
        <p:sp>
          <p:nvSpPr>
            <p:cNvPr id="628" name="Google Shape;628;p43"/>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9" name="Google Shape;629;p43"/>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0" name="Google Shape;630;p43"/>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1" name="Google Shape;631;p43"/>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2" name="Google Shape;632;p43"/>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3" name="Google Shape;633;p43"/>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4" name="Google Shape;634;p43"/>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5" name="Google Shape;635;p43"/>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6" name="Google Shape;636;p43"/>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7" name="Google Shape;637;p43"/>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8" name="Google Shape;638;p43"/>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9" name="Google Shape;639;p43"/>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0" name="Google Shape;640;p43"/>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1" name="Google Shape;641;p43"/>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2" name="Google Shape;642;p43"/>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3" name="Google Shape;643;p43"/>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4" name="Google Shape;644;p43"/>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5" name="Google Shape;645;p43"/>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6" name="Google Shape;646;p43"/>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7" name="Google Shape;647;p43"/>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8" name="Google Shape;648;p43"/>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9" name="Google Shape;649;p43"/>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0" name="Google Shape;650;p43"/>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1" name="Google Shape;651;p43"/>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2" name="Google Shape;652;p43"/>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3" name="Google Shape;653;p43"/>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4" name="Google Shape;654;p43"/>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5" name="Google Shape;655;p43"/>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6" name="Google Shape;656;p43"/>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7" name="Google Shape;657;p43"/>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8" name="Google Shape;658;p43"/>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9" name="Google Shape;659;p43"/>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0" name="Google Shape;660;p43"/>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1" name="Google Shape;661;p43"/>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2" name="Google Shape;662;p43"/>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3" name="Google Shape;663;p43"/>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4" name="Google Shape;664;p43"/>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5" name="Google Shape;665;p43"/>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6" name="Google Shape;666;p43"/>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86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7" name="Google Shape;667;p43"/>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8" name="Google Shape;668;p43"/>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9" name="Google Shape;669;p43"/>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0" name="Google Shape;670;p43"/>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1" name="Google Shape;671;p43"/>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2" name="Google Shape;672;p43"/>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86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3" name="Google Shape;673;p43"/>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4" name="Google Shape;674;p43"/>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5" name="Google Shape;675;p43"/>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6" name="Google Shape;676;p43"/>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7" name="Google Shape;677;p43"/>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8" name="Google Shape;678;p43"/>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9" name="Google Shape;679;p43"/>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0" name="Google Shape;680;p43"/>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1" name="Google Shape;681;p43"/>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2" name="Google Shape;682;p43"/>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3" name="Google Shape;683;p43"/>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4" name="Google Shape;684;p43"/>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685" name="Google Shape;685;p43"/>
            <p:cNvGrpSpPr/>
            <p:nvPr/>
          </p:nvGrpSpPr>
          <p:grpSpPr>
            <a:xfrm>
              <a:off x="2941619" y="3895613"/>
              <a:ext cx="483621" cy="510995"/>
              <a:chOff x="4345944" y="4626313"/>
              <a:chExt cx="483621" cy="510995"/>
            </a:xfrm>
          </p:grpSpPr>
          <p:grpSp>
            <p:nvGrpSpPr>
              <p:cNvPr id="686" name="Google Shape;686;p43"/>
              <p:cNvGrpSpPr/>
              <p:nvPr/>
            </p:nvGrpSpPr>
            <p:grpSpPr>
              <a:xfrm>
                <a:off x="4345944" y="4852987"/>
                <a:ext cx="474200" cy="284321"/>
                <a:chOff x="4345944" y="4852987"/>
                <a:chExt cx="474200" cy="284321"/>
              </a:xfrm>
            </p:grpSpPr>
            <p:sp>
              <p:nvSpPr>
                <p:cNvPr id="687" name="Google Shape;687;p43"/>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8" name="Google Shape;688;p43"/>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9" name="Google Shape;689;p43"/>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690" name="Google Shape;690;p43"/>
                <p:cNvGrpSpPr/>
                <p:nvPr/>
              </p:nvGrpSpPr>
              <p:grpSpPr>
                <a:xfrm>
                  <a:off x="4457040" y="4985575"/>
                  <a:ext cx="133724" cy="77247"/>
                  <a:chOff x="4457040" y="4985575"/>
                  <a:chExt cx="133724" cy="77247"/>
                </a:xfrm>
              </p:grpSpPr>
              <p:sp>
                <p:nvSpPr>
                  <p:cNvPr id="691" name="Google Shape;691;p43"/>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2" name="Google Shape;692;p43"/>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93" name="Google Shape;693;p43"/>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4" name="Google Shape;694;p43"/>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5" name="Google Shape;695;p43"/>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6" name="Google Shape;696;p43"/>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7" name="Google Shape;697;p43"/>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8" name="Google Shape;698;p43"/>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9" name="Google Shape;699;p43"/>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0" name="Google Shape;700;p43"/>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1" name="Google Shape;701;p43"/>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2" name="Google Shape;702;p43"/>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3" name="Google Shape;703;p43"/>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4" name="Google Shape;704;p43"/>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5" name="Google Shape;705;p43"/>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6" name="Google Shape;706;p43"/>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7" name="Google Shape;707;p43"/>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8" name="Google Shape;708;p43"/>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9" name="Google Shape;709;p43"/>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0" name="Google Shape;710;p43"/>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1" name="Google Shape;711;p43"/>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2" name="Google Shape;712;p43"/>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3" name="Google Shape;713;p43"/>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4" name="Google Shape;714;p43"/>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5" name="Google Shape;715;p43"/>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6" name="Google Shape;716;p43"/>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7" name="Google Shape;717;p43"/>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8" name="Google Shape;718;p43"/>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9" name="Google Shape;719;p43"/>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0" name="Google Shape;720;p43"/>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1" name="Google Shape;721;p43"/>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2" name="Google Shape;722;p43"/>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3" name="Google Shape;723;p43"/>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4" name="Google Shape;724;p43"/>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5" name="Google Shape;725;p43"/>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6" name="Google Shape;726;p43"/>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7" name="Google Shape;727;p43"/>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8" name="Google Shape;728;p43"/>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9" name="Google Shape;729;p43"/>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0" name="Google Shape;730;p43"/>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1" name="Google Shape;731;p43"/>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2" name="Google Shape;732;p43"/>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3" name="Google Shape;733;p43"/>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4" name="Google Shape;734;p43"/>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5" name="Google Shape;735;p43"/>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6" name="Google Shape;736;p43"/>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7" name="Google Shape;737;p43"/>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8" name="Google Shape;738;p43"/>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9" name="Google Shape;739;p43"/>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0" name="Google Shape;740;p43"/>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1" name="Google Shape;741;p43"/>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2" name="Google Shape;742;p43"/>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3" name="Google Shape;743;p43"/>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4" name="Google Shape;744;p43"/>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5" name="Google Shape;745;p43"/>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6" name="Google Shape;746;p43"/>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7" name="Google Shape;747;p43"/>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8" name="Google Shape;748;p43"/>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9" name="Google Shape;749;p43"/>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0" name="Google Shape;750;p43"/>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1" name="Google Shape;751;p43"/>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2" name="Google Shape;752;p43"/>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3" name="Google Shape;753;p43"/>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4" name="Google Shape;754;p43"/>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5" name="Google Shape;755;p43"/>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6" name="Google Shape;756;p43"/>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57" name="Google Shape;757;p43"/>
              <p:cNvGrpSpPr/>
              <p:nvPr/>
            </p:nvGrpSpPr>
            <p:grpSpPr>
              <a:xfrm>
                <a:off x="4543079" y="4626313"/>
                <a:ext cx="286486" cy="386884"/>
                <a:chOff x="4543079" y="4626313"/>
                <a:chExt cx="286486" cy="386884"/>
              </a:xfrm>
            </p:grpSpPr>
            <p:grpSp>
              <p:nvGrpSpPr>
                <p:cNvPr id="758" name="Google Shape;758;p43"/>
                <p:cNvGrpSpPr/>
                <p:nvPr/>
              </p:nvGrpSpPr>
              <p:grpSpPr>
                <a:xfrm>
                  <a:off x="4543079" y="4626313"/>
                  <a:ext cx="286486" cy="386884"/>
                  <a:chOff x="4543079" y="4626313"/>
                  <a:chExt cx="286486" cy="386884"/>
                </a:xfrm>
              </p:grpSpPr>
              <p:sp>
                <p:nvSpPr>
                  <p:cNvPr id="759" name="Google Shape;759;p43"/>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0" name="Google Shape;760;p43"/>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1" name="Google Shape;761;p43"/>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2" name="Google Shape;762;p43"/>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3" name="Google Shape;763;p43"/>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64" name="Google Shape;764;p43"/>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5" name="Google Shape;765;p43"/>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6" name="Google Shape;766;p43"/>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767" name="Google Shape;767;p43"/>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8" name="Google Shape;768;p43"/>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9" name="Google Shape;769;p43"/>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0" name="Google Shape;770;p43"/>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1" name="Google Shape;771;p43"/>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2" name="Google Shape;772;p43"/>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73" name="Google Shape;773;p43"/>
          <p:cNvSpPr txBox="1">
            <a:spLocks noGrp="1"/>
          </p:cNvSpPr>
          <p:nvPr>
            <p:ph type="ctrTitle" idx="4294967295"/>
          </p:nvPr>
        </p:nvSpPr>
        <p:spPr>
          <a:xfrm>
            <a:off x="685800" y="1202438"/>
            <a:ext cx="4343700" cy="8328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chemeClr val="accent2"/>
              </a:buClr>
              <a:buSzPts val="4800"/>
              <a:buFont typeface="Raleway SemiBold"/>
              <a:buNone/>
            </a:pPr>
            <a:r>
              <a:rPr lang="tr-TR" sz="7200" b="0" i="0" u="none" strike="noStrike" cap="none">
                <a:solidFill>
                  <a:srgbClr val="741B47"/>
                </a:solidFill>
                <a:latin typeface="Raleway SemiBold"/>
                <a:ea typeface="Raleway SemiBold"/>
                <a:cs typeface="Raleway SemiBold"/>
                <a:sym typeface="Raleway SemiBold"/>
              </a:rPr>
              <a:t>THANKS!</a:t>
            </a:r>
            <a:endParaRPr sz="7200" b="0" i="0" u="none" strike="noStrike" cap="none">
              <a:solidFill>
                <a:srgbClr val="741B47"/>
              </a:solidFill>
              <a:latin typeface="Raleway SemiBold"/>
              <a:ea typeface="Raleway SemiBold"/>
              <a:cs typeface="Raleway SemiBold"/>
              <a:sym typeface="Raleway SemiBold"/>
            </a:endParaRPr>
          </a:p>
        </p:txBody>
      </p:sp>
      <p:sp>
        <p:nvSpPr>
          <p:cNvPr id="774" name="Google Shape;774;p43"/>
          <p:cNvSpPr txBox="1">
            <a:spLocks noGrp="1"/>
          </p:cNvSpPr>
          <p:nvPr>
            <p:ph type="subTitle" idx="4294967295"/>
          </p:nvPr>
        </p:nvSpPr>
        <p:spPr>
          <a:xfrm>
            <a:off x="685800" y="2021059"/>
            <a:ext cx="4343700" cy="19200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600"/>
              </a:spcBef>
              <a:spcAft>
                <a:spcPts val="0"/>
              </a:spcAft>
              <a:buClr>
                <a:schemeClr val="accent1"/>
              </a:buClr>
              <a:buSzPts val="1800"/>
              <a:buFont typeface="Barlow Light"/>
              <a:buNone/>
            </a:pPr>
            <a:r>
              <a:rPr lang="tr-TR" sz="3600" b="1" i="0" u="none" strike="noStrike" cap="none">
                <a:solidFill>
                  <a:srgbClr val="000000"/>
                </a:solidFill>
                <a:latin typeface="Barlow"/>
                <a:ea typeface="Barlow"/>
                <a:cs typeface="Barlow"/>
                <a:sym typeface="Barlow"/>
              </a:rPr>
              <a:t>Any questions?</a:t>
            </a:r>
            <a:endParaRPr sz="3600" b="1" i="0" u="none" strike="noStrike" cap="none">
              <a:solidFill>
                <a:srgbClr val="000000"/>
              </a:solidFill>
              <a:latin typeface="Barlow"/>
              <a:ea typeface="Barlow"/>
              <a:cs typeface="Barlow"/>
              <a:sym typeface="Barlow"/>
            </a:endParaRPr>
          </a:p>
          <a:p>
            <a:pPr marL="0" marR="0" lvl="0" indent="0" algn="l" rtl="0">
              <a:lnSpc>
                <a:spcPct val="110000"/>
              </a:lnSpc>
              <a:spcBef>
                <a:spcPts val="600"/>
              </a:spcBef>
              <a:spcAft>
                <a:spcPts val="0"/>
              </a:spcAft>
              <a:buClr>
                <a:schemeClr val="dk1"/>
              </a:buClr>
              <a:buSzPts val="1100"/>
              <a:buFont typeface="Arial"/>
              <a:buNone/>
            </a:pPr>
            <a:r>
              <a:rPr lang="tr-TR" sz="2000" b="0" i="0" u="none" strike="noStrike" cap="none">
                <a:solidFill>
                  <a:schemeClr val="dk1"/>
                </a:solidFill>
                <a:latin typeface="Barlow Light"/>
                <a:ea typeface="Barlow Light"/>
                <a:cs typeface="Barlow Light"/>
                <a:sym typeface="Barlow Light"/>
              </a:rPr>
              <a:t>You can find me at: </a:t>
            </a:r>
            <a:endParaRPr sz="2000" b="0" i="0" u="none" strike="noStrike" cap="none">
              <a:solidFill>
                <a:schemeClr val="dk1"/>
              </a:solidFill>
              <a:latin typeface="Barlow Light"/>
              <a:ea typeface="Barlow Light"/>
              <a:cs typeface="Barlow Light"/>
              <a:sym typeface="Barlow Light"/>
            </a:endParaRPr>
          </a:p>
          <a:p>
            <a:pPr marL="457200" marR="0" lvl="0" indent="-342900" algn="l" rtl="0">
              <a:lnSpc>
                <a:spcPct val="110000"/>
              </a:lnSpc>
              <a:spcBef>
                <a:spcPts val="600"/>
              </a:spcBef>
              <a:spcAft>
                <a:spcPts val="0"/>
              </a:spcAft>
              <a:buClr>
                <a:srgbClr val="741B47"/>
              </a:buClr>
              <a:buSzPts val="1800"/>
              <a:buFont typeface="Barlow Light"/>
              <a:buChar char="▸"/>
            </a:pPr>
            <a:r>
              <a:rPr lang="tr-TR" sz="2000" b="0" i="0" u="none" strike="noStrike" cap="none">
                <a:solidFill>
                  <a:schemeClr val="dk1"/>
                </a:solidFill>
                <a:latin typeface="Barlow Light"/>
                <a:ea typeface="Barlow Light"/>
                <a:cs typeface="Barlow Light"/>
                <a:sym typeface="Barlow Light"/>
              </a:rPr>
              <a:t>@</a:t>
            </a:r>
            <a:r>
              <a:rPr lang="tr-TR"/>
              <a:t>David - Instructor</a:t>
            </a:r>
            <a:endParaRPr sz="2000" b="0" i="0" u="none" strike="noStrike" cap="none">
              <a:solidFill>
                <a:schemeClr val="dk1"/>
              </a:solidFill>
              <a:latin typeface="Barlow Light"/>
              <a:ea typeface="Barlow Light"/>
              <a:cs typeface="Barlow Light"/>
              <a:sym typeface="Barlow Light"/>
            </a:endParaRPr>
          </a:p>
          <a:p>
            <a:pPr marL="457200" marR="0" lvl="0" indent="-342900" algn="l" rtl="0">
              <a:lnSpc>
                <a:spcPct val="110000"/>
              </a:lnSpc>
              <a:spcBef>
                <a:spcPts val="0"/>
              </a:spcBef>
              <a:spcAft>
                <a:spcPts val="0"/>
              </a:spcAft>
              <a:buClr>
                <a:srgbClr val="741B47"/>
              </a:buClr>
              <a:buSzPts val="1800"/>
              <a:buFont typeface="Barlow Light"/>
              <a:buChar char="▸"/>
            </a:pPr>
            <a:r>
              <a:rPr lang="tr-TR"/>
              <a:t>david</a:t>
            </a:r>
            <a:r>
              <a:rPr lang="tr-TR" sz="2000" b="0" i="0" u="none" strike="noStrike" cap="none">
                <a:solidFill>
                  <a:schemeClr val="dk1"/>
                </a:solidFill>
                <a:latin typeface="Barlow Light"/>
                <a:ea typeface="Barlow Light"/>
                <a:cs typeface="Barlow Light"/>
                <a:sym typeface="Barlow Light"/>
              </a:rPr>
              <a:t>@clarusway.com</a:t>
            </a:r>
            <a:endParaRPr sz="2000" b="0" i="0" u="none" strike="noStrike" cap="none">
              <a:solidFill>
                <a:schemeClr val="dk1"/>
              </a:solidFill>
              <a:latin typeface="Barlow Light"/>
              <a:ea typeface="Barlow Light"/>
              <a:cs typeface="Barlow Light"/>
              <a:sym typeface="Barlow Light"/>
            </a:endParaRPr>
          </a:p>
        </p:txBody>
      </p:sp>
      <p:pic>
        <p:nvPicPr>
          <p:cNvPr id="775" name="Google Shape;775;p43"/>
          <p:cNvPicPr preferRelativeResize="0"/>
          <p:nvPr/>
        </p:nvPicPr>
        <p:blipFill rotWithShape="1">
          <a:blip r:embed="rId3">
            <a:alphaModFix/>
          </a:blip>
          <a:srcRect/>
          <a:stretch/>
        </p:blipFill>
        <p:spPr>
          <a:xfrm>
            <a:off x="4512147" y="623245"/>
            <a:ext cx="2361997" cy="25834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4</a:t>
            </a:fld>
            <a:endParaRPr/>
          </a:p>
        </p:txBody>
      </p:sp>
      <p:sp>
        <p:nvSpPr>
          <p:cNvPr id="345" name="Google Shape;345;p11"/>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3400">
                <a:solidFill>
                  <a:srgbClr val="741B47"/>
                </a:solidFill>
                <a:latin typeface="Raleway Medium"/>
                <a:ea typeface="Raleway Medium"/>
                <a:cs typeface="Raleway Medium"/>
                <a:sym typeface="Raleway Medium"/>
              </a:rPr>
              <a:t>IP Terminology</a:t>
            </a:r>
            <a:endParaRPr sz="3400">
              <a:solidFill>
                <a:srgbClr val="741B47"/>
              </a:solidFill>
              <a:latin typeface="Raleway Medium"/>
              <a:ea typeface="Raleway Medium"/>
              <a:cs typeface="Raleway Medium"/>
              <a:sym typeface="Raleway Medium"/>
            </a:endParaRPr>
          </a:p>
        </p:txBody>
      </p:sp>
      <p:sp>
        <p:nvSpPr>
          <p:cNvPr id="346" name="Google Shape;346;p11"/>
          <p:cNvSpPr txBox="1"/>
          <p:nvPr/>
        </p:nvSpPr>
        <p:spPr>
          <a:xfrm>
            <a:off x="267000" y="691725"/>
            <a:ext cx="8610000" cy="1938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b="1" dirty="0" err="1">
                <a:latin typeface="Raleway"/>
                <a:ea typeface="Raleway"/>
                <a:cs typeface="Raleway"/>
                <a:sym typeface="Raleway"/>
              </a:rPr>
              <a:t>Octet</a:t>
            </a:r>
            <a:r>
              <a:rPr lang="tr-TR" sz="2200" b="1" dirty="0">
                <a:latin typeface="Raleway"/>
                <a:ea typeface="Raleway"/>
                <a:cs typeface="Raleway"/>
                <a:sym typeface="Raleway"/>
              </a:rPr>
              <a:t> </a:t>
            </a:r>
            <a:r>
              <a:rPr lang="tr-TR" sz="2200" dirty="0">
                <a:latin typeface="Raleway"/>
                <a:ea typeface="Raleway"/>
                <a:cs typeface="Raleway"/>
                <a:sym typeface="Raleway"/>
              </a:rPr>
              <a:t>- </a:t>
            </a:r>
            <a:r>
              <a:rPr lang="tr-TR" sz="2200" dirty="0" err="1">
                <a:latin typeface="Raleway"/>
                <a:ea typeface="Raleway"/>
                <a:cs typeface="Raleway"/>
                <a:sym typeface="Raleway"/>
              </a:rPr>
              <a:t>Same</a:t>
            </a:r>
            <a:r>
              <a:rPr lang="tr-TR" sz="2200" dirty="0">
                <a:latin typeface="Raleway"/>
                <a:ea typeface="Raleway"/>
                <a:cs typeface="Raleway"/>
                <a:sym typeface="Raleway"/>
              </a:rPr>
              <a:t> as byte, </a:t>
            </a:r>
            <a:r>
              <a:rPr lang="tr-TR" sz="2200" dirty="0" err="1">
                <a:latin typeface="Raleway"/>
                <a:ea typeface="Raleway"/>
                <a:cs typeface="Raleway"/>
                <a:sym typeface="Raleway"/>
              </a:rPr>
              <a:t>made</a:t>
            </a:r>
            <a:r>
              <a:rPr lang="tr-TR" sz="2200" dirty="0">
                <a:latin typeface="Raleway"/>
                <a:ea typeface="Raleway"/>
                <a:cs typeface="Raleway"/>
                <a:sym typeface="Raleway"/>
              </a:rPr>
              <a:t> </a:t>
            </a:r>
            <a:r>
              <a:rPr lang="tr-TR" sz="2200" dirty="0" err="1">
                <a:latin typeface="Raleway"/>
                <a:ea typeface="Raleway"/>
                <a:cs typeface="Raleway"/>
                <a:sym typeface="Raleway"/>
              </a:rPr>
              <a:t>up</a:t>
            </a:r>
            <a:r>
              <a:rPr lang="tr-TR" sz="2200" dirty="0">
                <a:latin typeface="Raleway"/>
                <a:ea typeface="Raleway"/>
                <a:cs typeface="Raleway"/>
                <a:sym typeface="Raleway"/>
              </a:rPr>
              <a:t> of 8 </a:t>
            </a:r>
            <a:r>
              <a:rPr lang="tr-TR" sz="2200" dirty="0" err="1">
                <a:latin typeface="Raleway"/>
                <a:ea typeface="Raleway"/>
                <a:cs typeface="Raleway"/>
                <a:sym typeface="Raleway"/>
              </a:rPr>
              <a:t>bits</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b="1" dirty="0">
                <a:latin typeface="Raleway"/>
                <a:ea typeface="Raleway"/>
                <a:cs typeface="Raleway"/>
                <a:sym typeface="Raleway"/>
              </a:rPr>
              <a:t>Network </a:t>
            </a:r>
            <a:r>
              <a:rPr lang="tr-TR" sz="2200" b="1" dirty="0" err="1">
                <a:latin typeface="Raleway"/>
                <a:ea typeface="Raleway"/>
                <a:cs typeface="Raleway"/>
                <a:sym typeface="Raleway"/>
              </a:rPr>
              <a:t>Address</a:t>
            </a:r>
            <a:r>
              <a:rPr lang="tr-TR" sz="2200" b="1" dirty="0">
                <a:latin typeface="Raleway"/>
                <a:ea typeface="Raleway"/>
                <a:cs typeface="Raleway"/>
                <a:sym typeface="Raleway"/>
              </a:rPr>
              <a:t> </a:t>
            </a:r>
            <a:r>
              <a:rPr lang="tr-TR" sz="2200" dirty="0">
                <a:latin typeface="Raleway"/>
                <a:ea typeface="Raleway"/>
                <a:cs typeface="Raleway"/>
                <a:sym typeface="Raleway"/>
              </a:rPr>
              <a:t>- </a:t>
            </a:r>
            <a:r>
              <a:rPr lang="tr-TR" sz="2200" dirty="0" err="1">
                <a:latin typeface="Raleway"/>
                <a:ea typeface="Raleway"/>
                <a:cs typeface="Raleway"/>
                <a:sym typeface="Raleway"/>
              </a:rPr>
              <a:t>This</a:t>
            </a:r>
            <a:r>
              <a:rPr lang="tr-TR" sz="2200" dirty="0">
                <a:latin typeface="Raleway"/>
                <a:ea typeface="Raleway"/>
                <a:cs typeface="Raleway"/>
                <a:sym typeface="Raleway"/>
              </a:rPr>
              <a:t> is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designation</a:t>
            </a:r>
            <a:r>
              <a:rPr lang="tr-TR" sz="2200" dirty="0">
                <a:latin typeface="Raleway"/>
                <a:ea typeface="Raleway"/>
                <a:cs typeface="Raleway"/>
                <a:sym typeface="Raleway"/>
              </a:rPr>
              <a:t> </a:t>
            </a:r>
            <a:r>
              <a:rPr lang="tr-TR" sz="2200" dirty="0" err="1">
                <a:latin typeface="Raleway"/>
                <a:ea typeface="Raleway"/>
                <a:cs typeface="Raleway"/>
                <a:sym typeface="Raleway"/>
              </a:rPr>
              <a:t>used</a:t>
            </a:r>
            <a:r>
              <a:rPr lang="tr-TR" sz="2200" dirty="0">
                <a:latin typeface="Raleway"/>
                <a:ea typeface="Raleway"/>
                <a:cs typeface="Raleway"/>
                <a:sym typeface="Raleway"/>
              </a:rPr>
              <a:t> in routing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send</a:t>
            </a:r>
            <a:r>
              <a:rPr lang="tr-TR" sz="2200" dirty="0">
                <a:latin typeface="Raleway"/>
                <a:ea typeface="Raleway"/>
                <a:cs typeface="Raleway"/>
                <a:sym typeface="Raleway"/>
              </a:rPr>
              <a:t> </a:t>
            </a:r>
            <a:r>
              <a:rPr lang="tr-TR" sz="2200" dirty="0" err="1">
                <a:latin typeface="Raleway"/>
                <a:ea typeface="Raleway"/>
                <a:cs typeface="Raleway"/>
                <a:sym typeface="Raleway"/>
              </a:rPr>
              <a:t>packets</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a </a:t>
            </a:r>
            <a:r>
              <a:rPr lang="tr-TR" sz="2200" dirty="0" err="1">
                <a:latin typeface="Raleway"/>
                <a:ea typeface="Raleway"/>
                <a:cs typeface="Raleway"/>
                <a:sym typeface="Raleway"/>
              </a:rPr>
              <a:t>remote</a:t>
            </a:r>
            <a:r>
              <a:rPr lang="tr-TR" sz="2200" dirty="0">
                <a:latin typeface="Raleway"/>
                <a:ea typeface="Raleway"/>
                <a:cs typeface="Raleway"/>
                <a:sym typeface="Raleway"/>
              </a:rPr>
              <a:t> network—</a:t>
            </a:r>
            <a:r>
              <a:rPr lang="tr-TR" sz="2200" dirty="0" err="1">
                <a:latin typeface="Raleway"/>
                <a:ea typeface="Raleway"/>
                <a:cs typeface="Raleway"/>
                <a:sym typeface="Raleway"/>
              </a:rPr>
              <a:t>for</a:t>
            </a:r>
            <a:r>
              <a:rPr lang="tr-TR" sz="2200" dirty="0">
                <a:latin typeface="Raleway"/>
                <a:ea typeface="Raleway"/>
                <a:cs typeface="Raleway"/>
                <a:sym typeface="Raleway"/>
              </a:rPr>
              <a:t> </a:t>
            </a:r>
            <a:r>
              <a:rPr lang="tr-TR" sz="2200" dirty="0" err="1">
                <a:latin typeface="Raleway"/>
                <a:ea typeface="Raleway"/>
                <a:cs typeface="Raleway"/>
                <a:sym typeface="Raleway"/>
              </a:rPr>
              <a:t>example</a:t>
            </a:r>
            <a:r>
              <a:rPr lang="tr-TR" sz="2200" dirty="0">
                <a:latin typeface="Raleway"/>
                <a:ea typeface="Raleway"/>
                <a:cs typeface="Raleway"/>
                <a:sym typeface="Raleway"/>
              </a:rPr>
              <a:t>, </a:t>
            </a:r>
            <a:r>
              <a:rPr lang="tr-TR" sz="2200" b="1" dirty="0">
                <a:solidFill>
                  <a:srgbClr val="FF0000"/>
                </a:solidFill>
                <a:highlight>
                  <a:srgbClr val="F4CCCC"/>
                </a:highlight>
              </a:rPr>
              <a:t>10</a:t>
            </a:r>
            <a:r>
              <a:rPr lang="tr-TR" sz="2200" dirty="0">
                <a:highlight>
                  <a:srgbClr val="F4CCCC"/>
                </a:highlight>
              </a:rPr>
              <a:t>.0.0.0</a:t>
            </a:r>
            <a:r>
              <a:rPr lang="tr-TR" sz="2200" dirty="0">
                <a:latin typeface="Raleway"/>
                <a:ea typeface="Raleway"/>
                <a:cs typeface="Raleway"/>
                <a:sym typeface="Raleway"/>
              </a:rPr>
              <a:t>, </a:t>
            </a:r>
            <a:r>
              <a:rPr lang="tr-TR" sz="2200" b="1" dirty="0">
                <a:solidFill>
                  <a:srgbClr val="FF0000"/>
                </a:solidFill>
                <a:highlight>
                  <a:srgbClr val="F4CCCC"/>
                </a:highlight>
              </a:rPr>
              <a:t>172.16</a:t>
            </a:r>
            <a:r>
              <a:rPr lang="tr-TR" sz="2200" dirty="0">
                <a:highlight>
                  <a:srgbClr val="F4CCCC"/>
                </a:highlight>
              </a:rPr>
              <a:t>.0.0</a:t>
            </a:r>
            <a:r>
              <a:rPr lang="tr-TR" sz="2200" dirty="0">
                <a:latin typeface="Raleway"/>
                <a:ea typeface="Raleway"/>
                <a:cs typeface="Raleway"/>
                <a:sym typeface="Raleway"/>
              </a:rPr>
              <a:t>,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b="1" dirty="0">
                <a:solidFill>
                  <a:srgbClr val="FF0000"/>
                </a:solidFill>
                <a:highlight>
                  <a:srgbClr val="F4CCCC"/>
                </a:highlight>
              </a:rPr>
              <a:t>192.168.10</a:t>
            </a:r>
            <a:r>
              <a:rPr lang="tr-TR" sz="2200" dirty="0">
                <a:highlight>
                  <a:srgbClr val="F4CCCC"/>
                </a:highlight>
              </a:rPr>
              <a:t>.0</a:t>
            </a:r>
            <a:r>
              <a:rPr lang="tr-TR" sz="2200" dirty="0">
                <a:latin typeface="Raleway"/>
                <a:ea typeface="Raleway"/>
                <a:cs typeface="Raleway"/>
                <a:sym typeface="Raleway"/>
              </a:rPr>
              <a:t>.</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b="1" dirty="0">
                <a:latin typeface="Raleway"/>
                <a:ea typeface="Raleway"/>
                <a:cs typeface="Raleway"/>
                <a:sym typeface="Raleway"/>
              </a:rPr>
              <a:t>Host </a:t>
            </a:r>
            <a:r>
              <a:rPr lang="tr-TR" sz="2200" b="1" dirty="0" err="1">
                <a:latin typeface="Raleway"/>
                <a:ea typeface="Raleway"/>
                <a:cs typeface="Raleway"/>
                <a:sym typeface="Raleway"/>
              </a:rPr>
              <a:t>Address</a:t>
            </a:r>
            <a:r>
              <a:rPr lang="tr-TR" sz="2200" dirty="0">
                <a:latin typeface="Raleway"/>
                <a:ea typeface="Raleway"/>
                <a:cs typeface="Raleway"/>
                <a:sym typeface="Raleway"/>
              </a:rPr>
              <a:t> - A </a:t>
            </a:r>
            <a:r>
              <a:rPr lang="tr-TR" sz="2200" dirty="0" err="1">
                <a:latin typeface="Raleway"/>
                <a:ea typeface="Raleway"/>
                <a:cs typeface="Raleway"/>
                <a:sym typeface="Raleway"/>
              </a:rPr>
              <a:t>logical</a:t>
            </a:r>
            <a:r>
              <a:rPr lang="tr-TR" sz="2200" dirty="0">
                <a:latin typeface="Raleway"/>
                <a:ea typeface="Raleway"/>
                <a:cs typeface="Raleway"/>
                <a:sym typeface="Raleway"/>
              </a:rPr>
              <a:t> </a:t>
            </a:r>
            <a:r>
              <a:rPr lang="tr-TR" sz="2200" dirty="0" err="1">
                <a:latin typeface="Raleway"/>
                <a:ea typeface="Raleway"/>
                <a:cs typeface="Raleway"/>
                <a:sym typeface="Raleway"/>
              </a:rPr>
              <a:t>address</a:t>
            </a:r>
            <a:r>
              <a:rPr lang="tr-TR" sz="2200" dirty="0">
                <a:latin typeface="Raleway"/>
                <a:ea typeface="Raleway"/>
                <a:cs typeface="Raleway"/>
                <a:sym typeface="Raleway"/>
              </a:rPr>
              <a:t> </a:t>
            </a:r>
            <a:r>
              <a:rPr lang="tr-TR" sz="2200" dirty="0" err="1">
                <a:latin typeface="Raleway"/>
                <a:ea typeface="Raleway"/>
                <a:cs typeface="Raleway"/>
                <a:sym typeface="Raleway"/>
              </a:rPr>
              <a:t>used</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define a </a:t>
            </a:r>
            <a:r>
              <a:rPr lang="tr-TR" sz="2200" dirty="0" err="1">
                <a:latin typeface="Raleway"/>
                <a:ea typeface="Raleway"/>
                <a:cs typeface="Raleway"/>
                <a:sym typeface="Raleway"/>
              </a:rPr>
              <a:t>single</a:t>
            </a:r>
            <a:r>
              <a:rPr lang="tr-TR" sz="2200" dirty="0">
                <a:latin typeface="Raleway"/>
                <a:ea typeface="Raleway"/>
                <a:cs typeface="Raleway"/>
                <a:sym typeface="Raleway"/>
              </a:rPr>
              <a:t> host</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b="1" dirty="0">
                <a:latin typeface="Raleway"/>
                <a:ea typeface="Raleway"/>
                <a:cs typeface="Raleway"/>
                <a:sym typeface="Raleway"/>
              </a:rPr>
              <a:t>Broadcast </a:t>
            </a:r>
            <a:r>
              <a:rPr lang="tr-TR" sz="2200" b="1" dirty="0" err="1">
                <a:latin typeface="Raleway"/>
                <a:ea typeface="Raleway"/>
                <a:cs typeface="Raleway"/>
                <a:sym typeface="Raleway"/>
              </a:rPr>
              <a:t>Address</a:t>
            </a:r>
            <a:r>
              <a:rPr lang="tr-TR" sz="2200" dirty="0">
                <a:latin typeface="Raleway"/>
                <a:ea typeface="Raleway"/>
                <a:cs typeface="Raleway"/>
                <a:sym typeface="Raleway"/>
              </a:rPr>
              <a:t> - </a:t>
            </a:r>
            <a:r>
              <a:rPr lang="tr-TR" sz="2200" dirty="0" err="1">
                <a:latin typeface="Raleway"/>
                <a:ea typeface="Raleway"/>
                <a:cs typeface="Raleway"/>
                <a:sym typeface="Raleway"/>
              </a:rPr>
              <a:t>Used</a:t>
            </a:r>
            <a:r>
              <a:rPr lang="tr-TR" sz="2200" dirty="0">
                <a:latin typeface="Raleway"/>
                <a:ea typeface="Raleway"/>
                <a:cs typeface="Raleway"/>
                <a:sym typeface="Raleway"/>
              </a:rPr>
              <a:t> </a:t>
            </a:r>
            <a:r>
              <a:rPr lang="tr-TR" sz="2200" dirty="0" err="1">
                <a:latin typeface="Raleway"/>
                <a:ea typeface="Raleway"/>
                <a:cs typeface="Raleway"/>
                <a:sym typeface="Raleway"/>
              </a:rPr>
              <a:t>by</a:t>
            </a:r>
            <a:r>
              <a:rPr lang="tr-TR" sz="2200" dirty="0">
                <a:latin typeface="Raleway"/>
                <a:ea typeface="Raleway"/>
                <a:cs typeface="Raleway"/>
                <a:sym typeface="Raleway"/>
              </a:rPr>
              <a:t> </a:t>
            </a:r>
            <a:r>
              <a:rPr lang="tr-TR" sz="2200" dirty="0" err="1">
                <a:latin typeface="Raleway"/>
                <a:ea typeface="Raleway"/>
                <a:cs typeface="Raleway"/>
                <a:sym typeface="Raleway"/>
              </a:rPr>
              <a:t>applications</a:t>
            </a:r>
            <a:r>
              <a:rPr lang="tr-TR" sz="2200" dirty="0">
                <a:latin typeface="Raleway"/>
                <a:ea typeface="Raleway"/>
                <a:cs typeface="Raleway"/>
                <a:sym typeface="Raleway"/>
              </a:rPr>
              <a:t>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hosts</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send</a:t>
            </a:r>
            <a:r>
              <a:rPr lang="tr-TR" sz="2200" dirty="0">
                <a:latin typeface="Raleway"/>
                <a:ea typeface="Raleway"/>
                <a:cs typeface="Raleway"/>
                <a:sym typeface="Raleway"/>
              </a:rPr>
              <a:t> </a:t>
            </a:r>
            <a:r>
              <a:rPr lang="tr-TR" sz="2200" dirty="0" err="1">
                <a:latin typeface="Raleway"/>
                <a:ea typeface="Raleway"/>
                <a:cs typeface="Raleway"/>
                <a:sym typeface="Raleway"/>
              </a:rPr>
              <a:t>information</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all</a:t>
            </a:r>
            <a:r>
              <a:rPr lang="tr-TR" sz="2200" dirty="0">
                <a:latin typeface="Raleway"/>
                <a:ea typeface="Raleway"/>
                <a:cs typeface="Raleway"/>
                <a:sym typeface="Raleway"/>
              </a:rPr>
              <a:t> </a:t>
            </a:r>
            <a:r>
              <a:rPr lang="tr-TR" sz="2200" dirty="0" err="1">
                <a:latin typeface="Raleway"/>
                <a:ea typeface="Raleway"/>
                <a:cs typeface="Raleway"/>
                <a:sym typeface="Raleway"/>
              </a:rPr>
              <a:t>hosts</a:t>
            </a:r>
            <a:r>
              <a:rPr lang="tr-TR" sz="2200" dirty="0">
                <a:latin typeface="Raleway"/>
                <a:ea typeface="Raleway"/>
                <a:cs typeface="Raleway"/>
                <a:sym typeface="Raleway"/>
              </a:rPr>
              <a:t> on a network. </a:t>
            </a:r>
            <a:r>
              <a:rPr lang="tr-TR" sz="2200" dirty="0" err="1">
                <a:latin typeface="Raleway"/>
                <a:ea typeface="Raleway"/>
                <a:cs typeface="Raleway"/>
                <a:sym typeface="Raleway"/>
              </a:rPr>
              <a:t>For</a:t>
            </a:r>
            <a:r>
              <a:rPr lang="tr-TR" sz="2200" dirty="0">
                <a:latin typeface="Raleway"/>
                <a:ea typeface="Raleway"/>
                <a:cs typeface="Raleway"/>
                <a:sym typeface="Raleway"/>
              </a:rPr>
              <a:t> </a:t>
            </a:r>
            <a:r>
              <a:rPr lang="tr-TR" sz="2200" dirty="0" err="1">
                <a:latin typeface="Raleway"/>
                <a:ea typeface="Raleway"/>
                <a:cs typeface="Raleway"/>
                <a:sym typeface="Raleway"/>
              </a:rPr>
              <a:t>example</a:t>
            </a:r>
            <a:r>
              <a:rPr lang="tr-TR" sz="2200" dirty="0">
                <a:latin typeface="Raleway"/>
                <a:ea typeface="Raleway"/>
                <a:cs typeface="Raleway"/>
                <a:sym typeface="Raleway"/>
              </a:rPr>
              <a:t> </a:t>
            </a:r>
            <a:r>
              <a:rPr lang="tr-TR" sz="2200" dirty="0">
                <a:highlight>
                  <a:srgbClr val="F4CCCC"/>
                </a:highlight>
              </a:rPr>
              <a:t>255.255.255.255</a:t>
            </a:r>
            <a:r>
              <a:rPr lang="tr-TR" sz="2200" dirty="0">
                <a:latin typeface="Raleway"/>
                <a:ea typeface="Raleway"/>
                <a:cs typeface="Raleway"/>
                <a:sym typeface="Raleway"/>
              </a:rPr>
              <a:t>, </a:t>
            </a:r>
            <a:r>
              <a:rPr lang="tr-TR" sz="2200" dirty="0" err="1">
                <a:latin typeface="Raleway"/>
                <a:ea typeface="Raleway"/>
                <a:cs typeface="Raleway"/>
                <a:sym typeface="Raleway"/>
              </a:rPr>
              <a:t>which</a:t>
            </a:r>
            <a:r>
              <a:rPr lang="tr-TR" sz="2200" dirty="0">
                <a:latin typeface="Raleway"/>
                <a:ea typeface="Raleway"/>
                <a:cs typeface="Raleway"/>
                <a:sym typeface="Raleway"/>
              </a:rPr>
              <a:t> </a:t>
            </a:r>
            <a:r>
              <a:rPr lang="tr-TR" sz="2200" dirty="0" err="1">
                <a:latin typeface="Raleway"/>
                <a:ea typeface="Raleway"/>
                <a:cs typeface="Raleway"/>
                <a:sym typeface="Raleway"/>
              </a:rPr>
              <a:t>designates</a:t>
            </a:r>
            <a:r>
              <a:rPr lang="tr-TR" sz="2200" dirty="0">
                <a:latin typeface="Raleway"/>
                <a:ea typeface="Raleway"/>
                <a:cs typeface="Raleway"/>
                <a:sym typeface="Raleway"/>
              </a:rPr>
              <a:t> </a:t>
            </a:r>
            <a:r>
              <a:rPr lang="tr-TR" sz="2200" dirty="0" err="1">
                <a:latin typeface="Raleway"/>
                <a:ea typeface="Raleway"/>
                <a:cs typeface="Raleway"/>
                <a:sym typeface="Raleway"/>
              </a:rPr>
              <a:t>all</a:t>
            </a:r>
            <a:r>
              <a:rPr lang="tr-TR" sz="2200" dirty="0">
                <a:latin typeface="Raleway"/>
                <a:ea typeface="Raleway"/>
                <a:cs typeface="Raleway"/>
                <a:sym typeface="Raleway"/>
              </a:rPr>
              <a:t> </a:t>
            </a:r>
            <a:r>
              <a:rPr lang="tr-TR" sz="2200" dirty="0" err="1">
                <a:latin typeface="Raleway"/>
                <a:ea typeface="Raleway"/>
                <a:cs typeface="Raleway"/>
                <a:sym typeface="Raleway"/>
              </a:rPr>
              <a:t>networks</a:t>
            </a:r>
            <a:r>
              <a:rPr lang="tr-TR" sz="2200" dirty="0">
                <a:latin typeface="Raleway"/>
                <a:ea typeface="Raleway"/>
                <a:cs typeface="Raleway"/>
                <a:sym typeface="Raleway"/>
              </a:rPr>
              <a:t>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all</a:t>
            </a:r>
            <a:r>
              <a:rPr lang="tr-TR" sz="2200" dirty="0">
                <a:latin typeface="Raleway"/>
                <a:ea typeface="Raleway"/>
                <a:cs typeface="Raleway"/>
                <a:sym typeface="Raleway"/>
              </a:rPr>
              <a:t> </a:t>
            </a:r>
            <a:r>
              <a:rPr lang="tr-TR" sz="2200" dirty="0" err="1">
                <a:latin typeface="Raleway"/>
                <a:ea typeface="Raleway"/>
                <a:cs typeface="Raleway"/>
                <a:sym typeface="Raleway"/>
              </a:rPr>
              <a:t>hosts</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2"/>
          <p:cNvSpPr txBox="1">
            <a:spLocks noGrp="1"/>
          </p:cNvSpPr>
          <p:nvPr>
            <p:ph type="ctrTitle"/>
          </p:nvPr>
        </p:nvSpPr>
        <p:spPr>
          <a:xfrm>
            <a:off x="1085850" y="1991850"/>
            <a:ext cx="7195500" cy="11598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The Hierarchical IP Addressing Scheme</a:t>
            </a:r>
            <a:endParaRPr sz="3600">
              <a:solidFill>
                <a:srgbClr val="741B47"/>
              </a:solidFill>
              <a:latin typeface="Raleway Medium"/>
              <a:ea typeface="Raleway Medium"/>
              <a:cs typeface="Raleway Medium"/>
              <a:sym typeface="Raleway Medium"/>
            </a:endParaRPr>
          </a:p>
        </p:txBody>
      </p:sp>
      <p:sp>
        <p:nvSpPr>
          <p:cNvPr id="352" name="Google Shape;352;p12"/>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2</a:t>
            </a:r>
            <a:endParaRPr sz="3600" b="0" i="0" u="none" strike="noStrike" cap="none">
              <a:solidFill>
                <a:schemeClr val="lt1"/>
              </a:solidFill>
              <a:latin typeface="Raleway Medium"/>
              <a:ea typeface="Raleway Medium"/>
              <a:cs typeface="Raleway Medium"/>
              <a:sym typeface="Raleway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6</a:t>
            </a:fld>
            <a:endParaRPr/>
          </a:p>
        </p:txBody>
      </p:sp>
      <p:sp>
        <p:nvSpPr>
          <p:cNvPr id="358" name="Google Shape;358;p13"/>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sp>
        <p:nvSpPr>
          <p:cNvPr id="359" name="Google Shape;359;p13"/>
          <p:cNvSpPr txBox="1"/>
          <p:nvPr/>
        </p:nvSpPr>
        <p:spPr>
          <a:xfrm>
            <a:off x="267000" y="691725"/>
            <a:ext cx="8610000" cy="3451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IP </a:t>
            </a:r>
            <a:r>
              <a:rPr lang="tr-TR" sz="2200" dirty="0" err="1">
                <a:latin typeface="Raleway"/>
                <a:ea typeface="Raleway"/>
                <a:cs typeface="Raleway"/>
                <a:sym typeface="Raleway"/>
              </a:rPr>
              <a:t>address</a:t>
            </a:r>
            <a:r>
              <a:rPr lang="tr-TR" sz="2200" dirty="0">
                <a:latin typeface="Raleway"/>
                <a:ea typeface="Raleway"/>
                <a:cs typeface="Raleway"/>
                <a:sym typeface="Raleway"/>
              </a:rPr>
              <a:t> </a:t>
            </a:r>
            <a:r>
              <a:rPr lang="tr-TR" sz="2200" dirty="0" err="1">
                <a:latin typeface="Raleway"/>
                <a:ea typeface="Raleway"/>
                <a:cs typeface="Raleway"/>
                <a:sym typeface="Raleway"/>
              </a:rPr>
              <a:t>consists</a:t>
            </a:r>
            <a:r>
              <a:rPr lang="tr-TR" sz="2200" dirty="0">
                <a:latin typeface="Raleway"/>
                <a:ea typeface="Raleway"/>
                <a:cs typeface="Raleway"/>
                <a:sym typeface="Raleway"/>
              </a:rPr>
              <a:t> of </a:t>
            </a:r>
            <a:r>
              <a:rPr lang="tr-TR" sz="2200" b="1" dirty="0">
                <a:latin typeface="Raleway"/>
                <a:ea typeface="Raleway"/>
                <a:cs typeface="Raleway"/>
                <a:sym typeface="Raleway"/>
              </a:rPr>
              <a:t>32 </a:t>
            </a:r>
            <a:r>
              <a:rPr lang="tr-TR" sz="2200" b="1" dirty="0" err="1">
                <a:latin typeface="Raleway"/>
                <a:ea typeface="Raleway"/>
                <a:cs typeface="Raleway"/>
                <a:sym typeface="Raleway"/>
              </a:rPr>
              <a:t>bits</a:t>
            </a:r>
            <a:r>
              <a:rPr lang="tr-TR" sz="2200" dirty="0">
                <a:latin typeface="Raleway"/>
                <a:ea typeface="Raleway"/>
                <a:cs typeface="Raleway"/>
                <a:sym typeface="Raleway"/>
              </a:rPr>
              <a:t> </a:t>
            </a:r>
            <a:r>
              <a:rPr lang="tr-TR" sz="2200" dirty="0" err="1">
                <a:latin typeface="Raleway"/>
                <a:ea typeface="Raleway"/>
                <a:cs typeface="Raleway"/>
                <a:sym typeface="Raleway"/>
              </a:rPr>
              <a:t>or</a:t>
            </a:r>
            <a:r>
              <a:rPr lang="tr-TR" sz="2200" b="1" dirty="0">
                <a:latin typeface="Raleway"/>
                <a:ea typeface="Raleway"/>
                <a:cs typeface="Raleway"/>
                <a:sym typeface="Raleway"/>
              </a:rPr>
              <a:t> 4 </a:t>
            </a:r>
            <a:r>
              <a:rPr lang="tr-TR" sz="2200" b="1" dirty="0" err="1">
                <a:latin typeface="Raleway"/>
                <a:ea typeface="Raleway"/>
                <a:cs typeface="Raleway"/>
                <a:sym typeface="Raleway"/>
              </a:rPr>
              <a:t>bytes</a:t>
            </a:r>
            <a:r>
              <a:rPr lang="tr-TR" sz="2200" dirty="0">
                <a:latin typeface="Raleway"/>
                <a:ea typeface="Raleway"/>
                <a:cs typeface="Raleway"/>
                <a:sym typeface="Raleway"/>
              </a:rPr>
              <a:t> </a:t>
            </a:r>
            <a:r>
              <a:rPr lang="tr-TR" sz="2200" dirty="0" err="1">
                <a:latin typeface="Raleway"/>
                <a:ea typeface="Raleway"/>
                <a:cs typeface="Raleway"/>
                <a:sym typeface="Raleway"/>
              </a:rPr>
              <a:t>or</a:t>
            </a:r>
            <a:r>
              <a:rPr lang="tr-TR" sz="2200" dirty="0">
                <a:latin typeface="Raleway"/>
                <a:ea typeface="Raleway"/>
                <a:cs typeface="Raleway"/>
                <a:sym typeface="Raleway"/>
              </a:rPr>
              <a:t> </a:t>
            </a:r>
            <a:r>
              <a:rPr lang="tr-TR" sz="2200" b="1" dirty="0">
                <a:latin typeface="Raleway"/>
                <a:ea typeface="Raleway"/>
                <a:cs typeface="Raleway"/>
                <a:sym typeface="Raleway"/>
              </a:rPr>
              <a:t>4 </a:t>
            </a:r>
            <a:r>
              <a:rPr lang="tr-TR" sz="2200" b="1" dirty="0" err="1">
                <a:latin typeface="Raleway"/>
                <a:ea typeface="Raleway"/>
                <a:cs typeface="Raleway"/>
                <a:sym typeface="Raleway"/>
              </a:rPr>
              <a:t>octets</a:t>
            </a:r>
            <a:endParaRPr sz="2200" b="1" dirty="0">
              <a:latin typeface="Raleway"/>
              <a:ea typeface="Raleway"/>
              <a:cs typeface="Raleway"/>
              <a:sym typeface="Raleway"/>
            </a:endParaRPr>
          </a:p>
          <a:p>
            <a:pPr marL="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Represented</a:t>
            </a:r>
            <a:r>
              <a:rPr lang="tr-TR" sz="2200" dirty="0">
                <a:latin typeface="Raleway"/>
                <a:ea typeface="Raleway"/>
                <a:cs typeface="Raleway"/>
                <a:sym typeface="Raleway"/>
              </a:rPr>
              <a:t> as:</a:t>
            </a:r>
            <a:endParaRPr sz="2200" dirty="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dirty="0">
                <a:highlight>
                  <a:srgbClr val="F4CCCC"/>
                </a:highlight>
              </a:rPr>
              <a:t>54.164.151.235</a:t>
            </a:r>
            <a:r>
              <a:rPr lang="tr-TR" sz="2200" dirty="0">
                <a:latin typeface="Raleway"/>
                <a:ea typeface="Raleway"/>
                <a:cs typeface="Raleway"/>
                <a:sym typeface="Raleway"/>
              </a:rPr>
              <a:t> </a:t>
            </a:r>
            <a:r>
              <a:rPr lang="tr-TR" sz="2200" dirty="0" err="1">
                <a:latin typeface="Raleway"/>
                <a:ea typeface="Raleway"/>
                <a:cs typeface="Raleway"/>
                <a:sym typeface="Raleway"/>
              </a:rPr>
              <a:t>or</a:t>
            </a:r>
            <a:endParaRPr sz="2200" dirty="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dirty="0">
                <a:highlight>
                  <a:srgbClr val="F4CCCC"/>
                </a:highlight>
              </a:rPr>
              <a:t>00110110.10100100.10010111.11101011</a:t>
            </a:r>
            <a:r>
              <a:rPr lang="tr-TR" sz="2200" dirty="0">
                <a:latin typeface="Raleway"/>
                <a:ea typeface="Raleway"/>
                <a:cs typeface="Raleway"/>
                <a:sym typeface="Raleway"/>
              </a:rPr>
              <a:t> </a:t>
            </a:r>
            <a:r>
              <a:rPr lang="tr-TR" sz="2200" dirty="0" err="1">
                <a:latin typeface="Raleway"/>
                <a:ea typeface="Raleway"/>
                <a:cs typeface="Raleway"/>
                <a:sym typeface="Raleway"/>
              </a:rPr>
              <a:t>or</a:t>
            </a:r>
            <a:endParaRPr sz="2200" dirty="0">
              <a:latin typeface="Raleway"/>
              <a:ea typeface="Raleway"/>
              <a:cs typeface="Raleway"/>
              <a:sym typeface="Raleway"/>
            </a:endParaRPr>
          </a:p>
          <a:p>
            <a:pPr marL="914400" lvl="1" indent="-368300" algn="l" rtl="0">
              <a:spcBef>
                <a:spcPts val="0"/>
              </a:spcBef>
              <a:spcAft>
                <a:spcPts val="0"/>
              </a:spcAft>
              <a:buSzPts val="2200"/>
              <a:buFont typeface="Raleway"/>
              <a:buChar char="○"/>
            </a:pPr>
            <a:r>
              <a:rPr lang="tr-TR" sz="2200" dirty="0">
                <a:highlight>
                  <a:srgbClr val="F4CCCC"/>
                </a:highlight>
              </a:rPr>
              <a:t>66.A4.97.EB</a:t>
            </a:r>
            <a:endParaRPr sz="2200" dirty="0">
              <a:highlight>
                <a:srgbClr val="F4CCCC"/>
              </a:highlight>
            </a:endParaRPr>
          </a:p>
          <a:p>
            <a:pPr marL="0" lvl="0" indent="0" algn="l" rtl="0">
              <a:spcBef>
                <a:spcPts val="0"/>
              </a:spcBef>
              <a:spcAft>
                <a:spcPts val="0"/>
              </a:spcAft>
              <a:buNone/>
            </a:pPr>
            <a:endParaRPr sz="2200" dirty="0">
              <a:highlight>
                <a:srgbClr val="F4CCCC"/>
              </a:highlight>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32-bit IP </a:t>
            </a:r>
            <a:r>
              <a:rPr lang="tr-TR" sz="2200" dirty="0" err="1">
                <a:latin typeface="Raleway"/>
                <a:ea typeface="Raleway"/>
                <a:cs typeface="Raleway"/>
                <a:sym typeface="Raleway"/>
              </a:rPr>
              <a:t>address</a:t>
            </a:r>
            <a:r>
              <a:rPr lang="tr-TR" sz="2200" dirty="0">
                <a:latin typeface="Raleway"/>
                <a:ea typeface="Raleway"/>
                <a:cs typeface="Raleway"/>
                <a:sym typeface="Raleway"/>
              </a:rPr>
              <a:t> is </a:t>
            </a:r>
            <a:r>
              <a:rPr lang="tr-TR" sz="2200" i="1" dirty="0" err="1">
                <a:latin typeface="Raleway"/>
                <a:ea typeface="Raleway"/>
                <a:cs typeface="Raleway"/>
                <a:sym typeface="Raleway"/>
              </a:rPr>
              <a:t>structured</a:t>
            </a:r>
            <a:r>
              <a:rPr lang="tr-TR" sz="2200" i="1" dirty="0">
                <a:latin typeface="Raleway"/>
                <a:ea typeface="Raleway"/>
                <a:cs typeface="Raleway"/>
                <a:sym typeface="Raleway"/>
              </a:rPr>
              <a:t> </a:t>
            </a:r>
            <a:r>
              <a:rPr lang="tr-TR" sz="2200" dirty="0">
                <a:latin typeface="Raleway"/>
                <a:ea typeface="Raleway"/>
                <a:cs typeface="Raleway"/>
                <a:sym typeface="Raleway"/>
              </a:rPr>
              <a:t>(</a:t>
            </a:r>
            <a:r>
              <a:rPr lang="tr-TR" sz="2200" dirty="0" err="1">
                <a:latin typeface="Raleway"/>
                <a:ea typeface="Raleway"/>
                <a:cs typeface="Raleway"/>
                <a:sym typeface="Raleway"/>
              </a:rPr>
              <a:t>or</a:t>
            </a:r>
            <a:r>
              <a:rPr lang="tr-TR" sz="2200" dirty="0">
                <a:latin typeface="Raleway"/>
                <a:ea typeface="Raleway"/>
                <a:cs typeface="Raleway"/>
                <a:sym typeface="Raleway"/>
              </a:rPr>
              <a:t> </a:t>
            </a:r>
            <a:r>
              <a:rPr lang="tr-TR" sz="2200" i="1" dirty="0" err="1">
                <a:latin typeface="Raleway"/>
                <a:ea typeface="Raleway"/>
                <a:cs typeface="Raleway"/>
                <a:sym typeface="Raleway"/>
              </a:rPr>
              <a:t>hierarchical</a:t>
            </a:r>
            <a:r>
              <a:rPr lang="tr-TR" sz="2200" dirty="0">
                <a:latin typeface="Raleway"/>
                <a:ea typeface="Raleway"/>
                <a:cs typeface="Raleway"/>
                <a:sym typeface="Raleway"/>
              </a:rPr>
              <a:t>) </a:t>
            </a:r>
            <a:r>
              <a:rPr lang="tr-TR" sz="2200" dirty="0" err="1">
                <a:latin typeface="Raleway"/>
                <a:ea typeface="Raleway"/>
                <a:cs typeface="Raleway"/>
                <a:sym typeface="Raleway"/>
              </a:rPr>
              <a:t>address</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make</a:t>
            </a:r>
            <a:r>
              <a:rPr lang="tr-TR" sz="2200" dirty="0">
                <a:latin typeface="Raleway"/>
                <a:ea typeface="Raleway"/>
                <a:cs typeface="Raleway"/>
                <a:sym typeface="Raleway"/>
              </a:rPr>
              <a:t> routing </a:t>
            </a:r>
            <a:r>
              <a:rPr lang="tr-TR" sz="2200" dirty="0" err="1">
                <a:latin typeface="Raleway"/>
                <a:ea typeface="Raleway"/>
                <a:cs typeface="Raleway"/>
                <a:sym typeface="Raleway"/>
              </a:rPr>
              <a:t>possible</a:t>
            </a:r>
            <a:endParaRPr sz="2200" dirty="0">
              <a:latin typeface="Raleway"/>
              <a:ea typeface="Raleway"/>
              <a:cs typeface="Raleway"/>
              <a:sym typeface="Raleway"/>
            </a:endParaRPr>
          </a:p>
          <a:p>
            <a:pPr marL="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If</a:t>
            </a:r>
            <a:r>
              <a:rPr lang="tr-TR" sz="2200" dirty="0">
                <a:latin typeface="Raleway"/>
                <a:ea typeface="Raleway"/>
                <a:cs typeface="Raleway"/>
                <a:sym typeface="Raleway"/>
              </a:rPr>
              <a:t> IP </a:t>
            </a:r>
            <a:r>
              <a:rPr lang="tr-TR" sz="2200" dirty="0" err="1">
                <a:latin typeface="Raleway"/>
                <a:ea typeface="Raleway"/>
                <a:cs typeface="Raleway"/>
                <a:sym typeface="Raleway"/>
              </a:rPr>
              <a:t>address</a:t>
            </a:r>
            <a:r>
              <a:rPr lang="tr-TR" sz="2200" dirty="0">
                <a:latin typeface="Raleway"/>
                <a:ea typeface="Raleway"/>
                <a:cs typeface="Raleway"/>
                <a:sym typeface="Raleway"/>
              </a:rPr>
              <a:t> </a:t>
            </a:r>
            <a:r>
              <a:rPr lang="tr-TR" sz="2200" dirty="0" err="1">
                <a:latin typeface="Raleway"/>
                <a:ea typeface="Raleway"/>
                <a:cs typeface="Raleway"/>
                <a:sym typeface="Raleway"/>
              </a:rPr>
              <a:t>was</a:t>
            </a:r>
            <a:r>
              <a:rPr lang="tr-TR" sz="2200" dirty="0">
                <a:latin typeface="Raleway"/>
                <a:ea typeface="Raleway"/>
                <a:cs typeface="Raleway"/>
                <a:sym typeface="Raleway"/>
              </a:rPr>
              <a:t> </a:t>
            </a:r>
            <a:r>
              <a:rPr lang="tr-TR" sz="2200" i="1" dirty="0" err="1">
                <a:latin typeface="Raleway"/>
                <a:ea typeface="Raleway"/>
                <a:cs typeface="Raleway"/>
                <a:sym typeface="Raleway"/>
              </a:rPr>
              <a:t>flat</a:t>
            </a:r>
            <a:r>
              <a:rPr lang="tr-TR" sz="2200" i="1" dirty="0">
                <a:latin typeface="Raleway"/>
                <a:ea typeface="Raleway"/>
                <a:cs typeface="Raleway"/>
                <a:sym typeface="Raleway"/>
              </a:rPr>
              <a:t> </a:t>
            </a:r>
            <a:r>
              <a:rPr lang="tr-TR" sz="2200" dirty="0">
                <a:latin typeface="Raleway"/>
                <a:ea typeface="Raleway"/>
                <a:cs typeface="Raleway"/>
                <a:sym typeface="Raleway"/>
              </a:rPr>
              <a:t>(</a:t>
            </a:r>
            <a:r>
              <a:rPr lang="tr-TR" sz="2200" dirty="0" err="1">
                <a:latin typeface="Raleway"/>
                <a:ea typeface="Raleway"/>
                <a:cs typeface="Raleway"/>
                <a:sym typeface="Raleway"/>
              </a:rPr>
              <a:t>or</a:t>
            </a:r>
            <a:r>
              <a:rPr lang="tr-TR" sz="2200" dirty="0">
                <a:latin typeface="Raleway"/>
                <a:ea typeface="Raleway"/>
                <a:cs typeface="Raleway"/>
                <a:sym typeface="Raleway"/>
              </a:rPr>
              <a:t> </a:t>
            </a:r>
            <a:r>
              <a:rPr lang="tr-TR" sz="2200" i="1" dirty="0" err="1">
                <a:latin typeface="Raleway"/>
                <a:ea typeface="Raleway"/>
                <a:cs typeface="Raleway"/>
                <a:sym typeface="Raleway"/>
              </a:rPr>
              <a:t>non</a:t>
            </a:r>
            <a:r>
              <a:rPr lang="tr-TR" sz="2200" i="1" dirty="0">
                <a:latin typeface="Raleway"/>
                <a:ea typeface="Raleway"/>
                <a:cs typeface="Raleway"/>
                <a:sym typeface="Raleway"/>
              </a:rPr>
              <a:t> </a:t>
            </a:r>
            <a:r>
              <a:rPr lang="tr-TR" sz="2200" i="1" dirty="0" err="1">
                <a:latin typeface="Raleway"/>
                <a:ea typeface="Raleway"/>
                <a:cs typeface="Raleway"/>
                <a:sym typeface="Raleway"/>
              </a:rPr>
              <a:t>hierarchical</a:t>
            </a:r>
            <a:r>
              <a:rPr lang="tr-TR" sz="2200" dirty="0">
                <a:latin typeface="Raleway"/>
                <a:ea typeface="Raleway"/>
                <a:cs typeface="Raleway"/>
                <a:sym typeface="Raleway"/>
              </a:rPr>
              <a:t>) routing </a:t>
            </a:r>
            <a:r>
              <a:rPr lang="tr-TR" sz="2200" dirty="0" err="1">
                <a:latin typeface="Raleway"/>
                <a:ea typeface="Raleway"/>
                <a:cs typeface="Raleway"/>
                <a:sym typeface="Raleway"/>
              </a:rPr>
              <a:t>would</a:t>
            </a:r>
            <a:r>
              <a:rPr lang="tr-TR" sz="2200" dirty="0">
                <a:latin typeface="Raleway"/>
                <a:ea typeface="Raleway"/>
                <a:cs typeface="Raleway"/>
                <a:sym typeface="Raleway"/>
              </a:rPr>
              <a:t> be </a:t>
            </a:r>
            <a:r>
              <a:rPr lang="tr-TR" sz="2200" dirty="0" err="1">
                <a:latin typeface="Raleway"/>
                <a:ea typeface="Raleway"/>
                <a:cs typeface="Raleway"/>
                <a:sym typeface="Raleway"/>
              </a:rPr>
              <a:t>impossible</a:t>
            </a:r>
            <a:endParaRPr sz="2200" dirty="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7</a:t>
            </a:fld>
            <a:endParaRPr/>
          </a:p>
        </p:txBody>
      </p:sp>
      <p:sp>
        <p:nvSpPr>
          <p:cNvPr id="365" name="Google Shape;365;p14"/>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sp>
        <p:nvSpPr>
          <p:cNvPr id="366" name="Google Shape;366;p14"/>
          <p:cNvSpPr txBox="1"/>
          <p:nvPr/>
        </p:nvSpPr>
        <p:spPr>
          <a:xfrm>
            <a:off x="267000" y="691725"/>
            <a:ext cx="8610000" cy="1281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b="1" dirty="0">
                <a:latin typeface="Raleway"/>
                <a:ea typeface="Raleway"/>
                <a:cs typeface="Raleway"/>
                <a:sym typeface="Raleway"/>
              </a:rPr>
              <a:t>network </a:t>
            </a:r>
            <a:r>
              <a:rPr lang="tr-TR" sz="2200" b="1" dirty="0" err="1">
                <a:latin typeface="Raleway"/>
                <a:ea typeface="Raleway"/>
                <a:cs typeface="Raleway"/>
                <a:sym typeface="Raleway"/>
              </a:rPr>
              <a:t>address</a:t>
            </a:r>
            <a:r>
              <a:rPr lang="tr-TR" sz="2200" b="1" dirty="0">
                <a:latin typeface="Raleway"/>
                <a:ea typeface="Raleway"/>
                <a:cs typeface="Raleway"/>
                <a:sym typeface="Raleway"/>
              </a:rPr>
              <a:t> </a:t>
            </a:r>
            <a:r>
              <a:rPr lang="tr-TR" sz="2200" dirty="0">
                <a:latin typeface="Raleway"/>
                <a:ea typeface="Raleway"/>
                <a:cs typeface="Raleway"/>
                <a:sym typeface="Raleway"/>
              </a:rPr>
              <a:t>(</a:t>
            </a:r>
            <a:r>
              <a:rPr lang="tr-TR" sz="2200" dirty="0" err="1">
                <a:latin typeface="Raleway"/>
                <a:ea typeface="Raleway"/>
                <a:cs typeface="Raleway"/>
                <a:sym typeface="Raleway"/>
              </a:rPr>
              <a:t>or</a:t>
            </a:r>
            <a:r>
              <a:rPr lang="tr-TR" sz="2200" dirty="0">
                <a:latin typeface="Raleway"/>
                <a:ea typeface="Raleway"/>
                <a:cs typeface="Raleway"/>
                <a:sym typeface="Raleway"/>
              </a:rPr>
              <a:t> </a:t>
            </a:r>
            <a:r>
              <a:rPr lang="tr-TR" sz="2200" b="1" dirty="0">
                <a:latin typeface="Raleway"/>
                <a:ea typeface="Raleway"/>
                <a:cs typeface="Raleway"/>
                <a:sym typeface="Raleway"/>
              </a:rPr>
              <a:t>network </a:t>
            </a:r>
            <a:r>
              <a:rPr lang="tr-TR" sz="2200" b="1" dirty="0" err="1">
                <a:latin typeface="Raleway"/>
                <a:ea typeface="Raleway"/>
                <a:cs typeface="Raleway"/>
                <a:sym typeface="Raleway"/>
              </a:rPr>
              <a:t>number</a:t>
            </a:r>
            <a:r>
              <a:rPr lang="tr-TR" sz="2200" dirty="0">
                <a:latin typeface="Raleway"/>
                <a:ea typeface="Raleway"/>
                <a:cs typeface="Raleway"/>
                <a:sym typeface="Raleway"/>
              </a:rPr>
              <a:t>) </a:t>
            </a:r>
            <a:r>
              <a:rPr lang="tr-TR" sz="2200" dirty="0" err="1">
                <a:latin typeface="Raleway"/>
                <a:ea typeface="Raleway"/>
                <a:cs typeface="Raleway"/>
                <a:sym typeface="Raleway"/>
              </a:rPr>
              <a:t>uniquely</a:t>
            </a:r>
            <a:r>
              <a:rPr lang="tr-TR" sz="2200" dirty="0">
                <a:latin typeface="Raleway"/>
                <a:ea typeface="Raleway"/>
                <a:cs typeface="Raleway"/>
                <a:sym typeface="Raleway"/>
              </a:rPr>
              <a:t> </a:t>
            </a:r>
            <a:r>
              <a:rPr lang="tr-TR" sz="2200" dirty="0" err="1">
                <a:latin typeface="Raleway"/>
                <a:ea typeface="Raleway"/>
                <a:cs typeface="Raleway"/>
                <a:sym typeface="Raleway"/>
              </a:rPr>
              <a:t>identifies</a:t>
            </a:r>
            <a:r>
              <a:rPr lang="tr-TR" sz="2200" dirty="0">
                <a:latin typeface="Raleway"/>
                <a:ea typeface="Raleway"/>
                <a:cs typeface="Raleway"/>
                <a:sym typeface="Raleway"/>
              </a:rPr>
              <a:t> </a:t>
            </a:r>
            <a:r>
              <a:rPr lang="tr-TR" sz="2200" dirty="0" err="1">
                <a:latin typeface="Raleway"/>
                <a:ea typeface="Raleway"/>
                <a:cs typeface="Raleway"/>
                <a:sym typeface="Raleway"/>
              </a:rPr>
              <a:t>each</a:t>
            </a:r>
            <a:r>
              <a:rPr lang="tr-TR" sz="2200" dirty="0">
                <a:latin typeface="Raleway"/>
                <a:ea typeface="Raleway"/>
                <a:cs typeface="Raleway"/>
                <a:sym typeface="Raleway"/>
              </a:rPr>
              <a:t> network</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Every</a:t>
            </a:r>
            <a:r>
              <a:rPr lang="tr-TR" sz="2200" dirty="0">
                <a:latin typeface="Raleway"/>
                <a:ea typeface="Raleway"/>
                <a:cs typeface="Raleway"/>
                <a:sym typeface="Raleway"/>
              </a:rPr>
              <a:t> </a:t>
            </a:r>
            <a:r>
              <a:rPr lang="tr-TR" sz="2200" dirty="0" err="1">
                <a:latin typeface="Raleway"/>
                <a:ea typeface="Raleway"/>
                <a:cs typeface="Raleway"/>
                <a:sym typeface="Raleway"/>
              </a:rPr>
              <a:t>machine</a:t>
            </a:r>
            <a:r>
              <a:rPr lang="tr-TR" sz="2200" dirty="0">
                <a:latin typeface="Raleway"/>
                <a:ea typeface="Raleway"/>
                <a:cs typeface="Raleway"/>
                <a:sym typeface="Raleway"/>
              </a:rPr>
              <a:t> on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same</a:t>
            </a:r>
            <a:r>
              <a:rPr lang="tr-TR" sz="2200" dirty="0">
                <a:latin typeface="Raleway"/>
                <a:ea typeface="Raleway"/>
                <a:cs typeface="Raleway"/>
                <a:sym typeface="Raleway"/>
              </a:rPr>
              <a:t> network </a:t>
            </a:r>
            <a:r>
              <a:rPr lang="tr-TR" sz="2200" dirty="0" err="1">
                <a:latin typeface="Raleway"/>
                <a:ea typeface="Raleway"/>
                <a:cs typeface="Raleway"/>
                <a:sym typeface="Raleway"/>
              </a:rPr>
              <a:t>shares</a:t>
            </a:r>
            <a:r>
              <a:rPr lang="tr-TR" sz="2200" dirty="0">
                <a:latin typeface="Raleway"/>
                <a:ea typeface="Raleway"/>
                <a:cs typeface="Raleway"/>
                <a:sym typeface="Raleway"/>
              </a:rPr>
              <a:t> </a:t>
            </a:r>
            <a:r>
              <a:rPr lang="tr-TR" sz="2200" dirty="0" err="1">
                <a:latin typeface="Raleway"/>
                <a:ea typeface="Raleway"/>
                <a:cs typeface="Raleway"/>
                <a:sym typeface="Raleway"/>
              </a:rPr>
              <a:t>that</a:t>
            </a:r>
            <a:r>
              <a:rPr lang="tr-TR" sz="2200" dirty="0">
                <a:latin typeface="Raleway"/>
                <a:ea typeface="Raleway"/>
                <a:cs typeface="Raleway"/>
                <a:sym typeface="Raleway"/>
              </a:rPr>
              <a:t> network </a:t>
            </a:r>
            <a:r>
              <a:rPr lang="tr-TR" sz="2200" dirty="0" err="1">
                <a:latin typeface="Raleway"/>
                <a:ea typeface="Raleway"/>
                <a:cs typeface="Raleway"/>
                <a:sym typeface="Raleway"/>
              </a:rPr>
              <a:t>address</a:t>
            </a:r>
            <a:r>
              <a:rPr lang="tr-TR" sz="2200" dirty="0">
                <a:latin typeface="Raleway"/>
                <a:ea typeface="Raleway"/>
                <a:cs typeface="Raleway"/>
                <a:sym typeface="Raleway"/>
              </a:rPr>
              <a:t> as </a:t>
            </a:r>
            <a:r>
              <a:rPr lang="tr-TR" sz="2200" dirty="0" err="1">
                <a:latin typeface="Raleway"/>
                <a:ea typeface="Raleway"/>
                <a:cs typeface="Raleway"/>
                <a:sym typeface="Raleway"/>
              </a:rPr>
              <a:t>part</a:t>
            </a:r>
            <a:r>
              <a:rPr lang="tr-TR" sz="2200" dirty="0">
                <a:latin typeface="Raleway"/>
                <a:ea typeface="Raleway"/>
                <a:cs typeface="Raleway"/>
                <a:sym typeface="Raleway"/>
              </a:rPr>
              <a:t> of </a:t>
            </a:r>
            <a:r>
              <a:rPr lang="tr-TR" sz="2200" dirty="0" err="1">
                <a:latin typeface="Raleway"/>
                <a:ea typeface="Raleway"/>
                <a:cs typeface="Raleway"/>
                <a:sym typeface="Raleway"/>
              </a:rPr>
              <a:t>its</a:t>
            </a:r>
            <a:r>
              <a:rPr lang="tr-TR" sz="2200" dirty="0">
                <a:latin typeface="Raleway"/>
                <a:ea typeface="Raleway"/>
                <a:cs typeface="Raleway"/>
                <a:sym typeface="Raleway"/>
              </a:rPr>
              <a:t> IP </a:t>
            </a:r>
            <a:r>
              <a:rPr lang="tr-TR" sz="2200" dirty="0" err="1">
                <a:latin typeface="Raleway"/>
                <a:ea typeface="Raleway"/>
                <a:cs typeface="Raleway"/>
                <a:sym typeface="Raleway"/>
              </a:rPr>
              <a:t>address</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For</a:t>
            </a:r>
            <a:r>
              <a:rPr lang="tr-TR" sz="2200" dirty="0">
                <a:latin typeface="Raleway"/>
                <a:ea typeface="Raleway"/>
                <a:cs typeface="Raleway"/>
                <a:sym typeface="Raleway"/>
              </a:rPr>
              <a:t> </a:t>
            </a:r>
            <a:r>
              <a:rPr lang="tr-TR" sz="2200" dirty="0" err="1">
                <a:latin typeface="Raleway"/>
                <a:ea typeface="Raleway"/>
                <a:cs typeface="Raleway"/>
                <a:sym typeface="Raleway"/>
              </a:rPr>
              <a:t>example</a:t>
            </a:r>
            <a:r>
              <a:rPr lang="tr-TR" sz="2200" dirty="0">
                <a:latin typeface="Raleway"/>
                <a:ea typeface="Raleway"/>
                <a:cs typeface="Raleway"/>
                <a:sym typeface="Raleway"/>
              </a:rPr>
              <a:t>: </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0" algn="l" rtl="0">
              <a:spcBef>
                <a:spcPts val="0"/>
              </a:spcBef>
              <a:spcAft>
                <a:spcPts val="0"/>
              </a:spcAft>
              <a:buNone/>
            </a:pPr>
            <a:r>
              <a:rPr lang="tr-TR" sz="2200" dirty="0">
                <a:latin typeface="Raleway"/>
                <a:ea typeface="Raleway"/>
                <a:cs typeface="Raleway"/>
                <a:sym typeface="Raleway"/>
              </a:rPr>
              <a:t>IP </a:t>
            </a:r>
            <a:r>
              <a:rPr lang="tr-TR" sz="2200" dirty="0" err="1">
                <a:latin typeface="Raleway"/>
                <a:ea typeface="Raleway"/>
                <a:cs typeface="Raleway"/>
                <a:sym typeface="Raleway"/>
              </a:rPr>
              <a:t>Address</a:t>
            </a:r>
            <a:r>
              <a:rPr lang="tr-TR" sz="2200" dirty="0">
                <a:latin typeface="Raleway"/>
                <a:ea typeface="Raleway"/>
                <a:cs typeface="Raleway"/>
                <a:sym typeface="Raleway"/>
              </a:rPr>
              <a:t>:</a:t>
            </a:r>
            <a:endParaRPr sz="2200" dirty="0">
              <a:latin typeface="Raleway"/>
              <a:ea typeface="Raleway"/>
              <a:cs typeface="Raleway"/>
              <a:sym typeface="Raleway"/>
            </a:endParaRPr>
          </a:p>
        </p:txBody>
      </p:sp>
      <p:grpSp>
        <p:nvGrpSpPr>
          <p:cNvPr id="367" name="Google Shape;367;p14"/>
          <p:cNvGrpSpPr/>
          <p:nvPr/>
        </p:nvGrpSpPr>
        <p:grpSpPr>
          <a:xfrm>
            <a:off x="2369425" y="3395275"/>
            <a:ext cx="2388188" cy="504300"/>
            <a:chOff x="3305326" y="4132375"/>
            <a:chExt cx="2616332" cy="504300"/>
          </a:xfrm>
        </p:grpSpPr>
        <p:sp>
          <p:nvSpPr>
            <p:cNvPr id="368" name="Google Shape;368;p14"/>
            <p:cNvSpPr/>
            <p:nvPr/>
          </p:nvSpPr>
          <p:spPr>
            <a:xfrm>
              <a:off x="3305326" y="4132375"/>
              <a:ext cx="1352400" cy="504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154.101.</a:t>
              </a:r>
              <a:endParaRPr sz="2000" b="1"/>
            </a:p>
          </p:txBody>
        </p:sp>
        <p:sp>
          <p:nvSpPr>
            <p:cNvPr id="369" name="Google Shape;369;p14"/>
            <p:cNvSpPr/>
            <p:nvPr/>
          </p:nvSpPr>
          <p:spPr>
            <a:xfrm>
              <a:off x="4657758" y="4132375"/>
              <a:ext cx="1263900" cy="504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51.235</a:t>
              </a:r>
              <a:endParaRPr sz="2000" b="1"/>
            </a:p>
          </p:txBody>
        </p:sp>
      </p:grpSp>
      <p:cxnSp>
        <p:nvCxnSpPr>
          <p:cNvPr id="370" name="Google Shape;370;p14"/>
          <p:cNvCxnSpPr>
            <a:stCxn id="368" idx="2"/>
          </p:cNvCxnSpPr>
          <p:nvPr/>
        </p:nvCxnSpPr>
        <p:spPr>
          <a:xfrm>
            <a:off x="2986660" y="3899575"/>
            <a:ext cx="7500" cy="463500"/>
          </a:xfrm>
          <a:prstGeom prst="straightConnector1">
            <a:avLst/>
          </a:prstGeom>
          <a:noFill/>
          <a:ln w="38100" cap="flat" cmpd="sng">
            <a:solidFill>
              <a:schemeClr val="dk2"/>
            </a:solidFill>
            <a:prstDash val="solid"/>
            <a:round/>
            <a:headEnd type="none" w="med" len="med"/>
            <a:tailEnd type="stealth" w="med" len="med"/>
          </a:ln>
        </p:spPr>
      </p:cxnSp>
      <p:sp>
        <p:nvSpPr>
          <p:cNvPr id="371" name="Google Shape;371;p14"/>
          <p:cNvSpPr txBox="1"/>
          <p:nvPr/>
        </p:nvSpPr>
        <p:spPr>
          <a:xfrm>
            <a:off x="1929200" y="4286250"/>
            <a:ext cx="5033700" cy="7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800" b="1" dirty="0">
                <a:latin typeface="Raleway"/>
                <a:ea typeface="Raleway"/>
                <a:cs typeface="Raleway"/>
                <a:sym typeface="Raleway"/>
              </a:rPr>
              <a:t>Network </a:t>
            </a:r>
            <a:r>
              <a:rPr lang="tr-TR" sz="1800" b="1" dirty="0" err="1">
                <a:latin typeface="Raleway"/>
                <a:ea typeface="Raleway"/>
                <a:cs typeface="Raleway"/>
                <a:sym typeface="Raleway"/>
              </a:rPr>
              <a:t>address</a:t>
            </a:r>
            <a:r>
              <a:rPr lang="tr-TR" sz="1800" b="1" dirty="0">
                <a:latin typeface="Raleway"/>
                <a:ea typeface="Raleway"/>
                <a:cs typeface="Raleway"/>
                <a:sym typeface="Raleway"/>
              </a:rPr>
              <a:t>:</a:t>
            </a:r>
            <a:r>
              <a:rPr lang="tr-TR" sz="1800" dirty="0">
                <a:latin typeface="Raleway"/>
                <a:ea typeface="Raleway"/>
                <a:cs typeface="Raleway"/>
                <a:sym typeface="Raleway"/>
              </a:rPr>
              <a:t> </a:t>
            </a:r>
            <a:r>
              <a:rPr lang="tr-TR" sz="1800" dirty="0" err="1">
                <a:latin typeface="Raleway"/>
                <a:ea typeface="Raleway"/>
                <a:cs typeface="Raleway"/>
                <a:sym typeface="Raleway"/>
              </a:rPr>
              <a:t>Every</a:t>
            </a:r>
            <a:r>
              <a:rPr lang="tr-TR" sz="1800" dirty="0">
                <a:latin typeface="Raleway"/>
                <a:ea typeface="Raleway"/>
                <a:cs typeface="Raleway"/>
                <a:sym typeface="Raleway"/>
              </a:rPr>
              <a:t> </a:t>
            </a:r>
            <a:r>
              <a:rPr lang="tr-TR" sz="1800" dirty="0" err="1">
                <a:latin typeface="Raleway"/>
                <a:ea typeface="Raleway"/>
                <a:cs typeface="Raleway"/>
                <a:sym typeface="Raleway"/>
              </a:rPr>
              <a:t>device</a:t>
            </a:r>
            <a:r>
              <a:rPr lang="tr-TR" sz="1800" dirty="0">
                <a:latin typeface="Raleway"/>
                <a:ea typeface="Raleway"/>
                <a:cs typeface="Raleway"/>
                <a:sym typeface="Raleway"/>
              </a:rPr>
              <a:t> in </a:t>
            </a:r>
            <a:r>
              <a:rPr lang="tr-TR" sz="1800" dirty="0" err="1">
                <a:latin typeface="Raleway"/>
                <a:ea typeface="Raleway"/>
                <a:cs typeface="Raleway"/>
                <a:sym typeface="Raleway"/>
              </a:rPr>
              <a:t>this</a:t>
            </a:r>
            <a:r>
              <a:rPr lang="tr-TR" sz="1800" dirty="0">
                <a:latin typeface="Raleway"/>
                <a:ea typeface="Raleway"/>
                <a:cs typeface="Raleway"/>
                <a:sym typeface="Raleway"/>
              </a:rPr>
              <a:t> network </a:t>
            </a:r>
            <a:r>
              <a:rPr lang="tr-TR" sz="1800" dirty="0" err="1">
                <a:latin typeface="Raleway"/>
                <a:ea typeface="Raleway"/>
                <a:cs typeface="Raleway"/>
                <a:sym typeface="Raleway"/>
              </a:rPr>
              <a:t>starts</a:t>
            </a:r>
            <a:r>
              <a:rPr lang="tr-TR" sz="1800" dirty="0">
                <a:latin typeface="Raleway"/>
                <a:ea typeface="Raleway"/>
                <a:cs typeface="Raleway"/>
                <a:sym typeface="Raleway"/>
              </a:rPr>
              <a:t> </a:t>
            </a:r>
            <a:r>
              <a:rPr lang="tr-TR" sz="1800" dirty="0" err="1">
                <a:latin typeface="Raleway"/>
                <a:ea typeface="Raleway"/>
                <a:cs typeface="Raleway"/>
                <a:sym typeface="Raleway"/>
              </a:rPr>
              <a:t>with</a:t>
            </a:r>
            <a:r>
              <a:rPr lang="tr-TR" sz="1800" dirty="0">
                <a:latin typeface="Raleway"/>
                <a:ea typeface="Raleway"/>
                <a:cs typeface="Raleway"/>
                <a:sym typeface="Raleway"/>
              </a:rPr>
              <a:t> </a:t>
            </a:r>
            <a:r>
              <a:rPr lang="tr-TR" sz="1800" dirty="0" err="1">
                <a:latin typeface="Raleway"/>
                <a:ea typeface="Raleway"/>
                <a:cs typeface="Raleway"/>
                <a:sym typeface="Raleway"/>
              </a:rPr>
              <a:t>these</a:t>
            </a:r>
            <a:r>
              <a:rPr lang="tr-TR" sz="1800" dirty="0">
                <a:latin typeface="Raleway"/>
                <a:ea typeface="Raleway"/>
                <a:cs typeface="Raleway"/>
                <a:sym typeface="Raleway"/>
              </a:rPr>
              <a:t> </a:t>
            </a:r>
            <a:r>
              <a:rPr lang="tr-TR" sz="1800" dirty="0" err="1">
                <a:latin typeface="Raleway"/>
                <a:ea typeface="Raleway"/>
                <a:cs typeface="Raleway"/>
                <a:sym typeface="Raleway"/>
              </a:rPr>
              <a:t>numbers</a:t>
            </a:r>
            <a:r>
              <a:rPr lang="tr-TR" sz="1800" dirty="0">
                <a:latin typeface="Raleway"/>
                <a:ea typeface="Raleway"/>
                <a:cs typeface="Raleway"/>
                <a:sym typeface="Raleway"/>
              </a:rPr>
              <a:t> </a:t>
            </a:r>
            <a:endParaRPr sz="1800" dirty="0">
              <a:latin typeface="Raleway"/>
              <a:ea typeface="Raleway"/>
              <a:cs typeface="Raleway"/>
              <a:sym typeface="Raleway"/>
            </a:endParaRPr>
          </a:p>
        </p:txBody>
      </p:sp>
      <p:cxnSp>
        <p:nvCxnSpPr>
          <p:cNvPr id="372" name="Google Shape;372;p14"/>
          <p:cNvCxnSpPr>
            <a:stCxn id="369" idx="3"/>
          </p:cNvCxnSpPr>
          <p:nvPr/>
        </p:nvCxnSpPr>
        <p:spPr>
          <a:xfrm>
            <a:off x="4757613" y="3647425"/>
            <a:ext cx="538200" cy="1500"/>
          </a:xfrm>
          <a:prstGeom prst="straightConnector1">
            <a:avLst/>
          </a:prstGeom>
          <a:noFill/>
          <a:ln w="38100" cap="flat" cmpd="sng">
            <a:solidFill>
              <a:schemeClr val="dk2"/>
            </a:solidFill>
            <a:prstDash val="solid"/>
            <a:round/>
            <a:headEnd type="none" w="med" len="med"/>
            <a:tailEnd type="stealth" w="med" len="med"/>
          </a:ln>
        </p:spPr>
      </p:cxnSp>
      <p:sp>
        <p:nvSpPr>
          <p:cNvPr id="373" name="Google Shape;373;p14"/>
          <p:cNvSpPr txBox="1"/>
          <p:nvPr/>
        </p:nvSpPr>
        <p:spPr>
          <a:xfrm>
            <a:off x="5187400" y="3395275"/>
            <a:ext cx="5033700" cy="7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800" b="1">
                <a:latin typeface="Raleway"/>
                <a:ea typeface="Raleway"/>
                <a:cs typeface="Raleway"/>
                <a:sym typeface="Raleway"/>
              </a:rPr>
              <a:t>Host address</a:t>
            </a:r>
            <a:endParaRPr sz="18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8</a:t>
            </a:fld>
            <a:endParaRPr/>
          </a:p>
        </p:txBody>
      </p:sp>
      <p:sp>
        <p:nvSpPr>
          <p:cNvPr id="379" name="Google Shape;379;p15"/>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sp>
        <p:nvSpPr>
          <p:cNvPr id="380" name="Google Shape;380;p15"/>
          <p:cNvSpPr txBox="1"/>
          <p:nvPr/>
        </p:nvSpPr>
        <p:spPr>
          <a:xfrm>
            <a:off x="267000" y="691725"/>
            <a:ext cx="8610000" cy="1281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a:latin typeface="Raleway"/>
                <a:ea typeface="Raleway"/>
                <a:cs typeface="Raleway"/>
                <a:sym typeface="Raleway"/>
              </a:rPr>
              <a:t>Network addresses are divided into 5 classes:</a:t>
            </a:r>
            <a:endParaRPr sz="2200">
              <a:latin typeface="Raleway"/>
              <a:ea typeface="Raleway"/>
              <a:cs typeface="Raleway"/>
              <a:sym typeface="Raleway"/>
            </a:endParaRPr>
          </a:p>
        </p:txBody>
      </p:sp>
      <p:graphicFrame>
        <p:nvGraphicFramePr>
          <p:cNvPr id="381" name="Google Shape;381;p15"/>
          <p:cNvGraphicFramePr/>
          <p:nvPr/>
        </p:nvGraphicFramePr>
        <p:xfrm>
          <a:off x="530925" y="1143100"/>
          <a:ext cx="8093725" cy="3345000"/>
        </p:xfrm>
        <a:graphic>
          <a:graphicData uri="http://schemas.openxmlformats.org/drawingml/2006/table">
            <a:tbl>
              <a:tblPr>
                <a:noFill/>
                <a:tableStyleId>{A9503A5D-DABA-47D3-9DB0-369E564978CA}</a:tableStyleId>
              </a:tblPr>
              <a:tblGrid>
                <a:gridCol w="990175">
                  <a:extLst>
                    <a:ext uri="{9D8B030D-6E8A-4147-A177-3AD203B41FA5}">
                      <a16:colId xmlns:a16="http://schemas.microsoft.com/office/drawing/2014/main" val="20000"/>
                    </a:ext>
                  </a:extLst>
                </a:gridCol>
                <a:gridCol w="26740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657600">
                  <a:extLst>
                    <a:ext uri="{9D8B030D-6E8A-4147-A177-3AD203B41FA5}">
                      <a16:colId xmlns:a16="http://schemas.microsoft.com/office/drawing/2014/main" val="20006"/>
                    </a:ext>
                  </a:extLst>
                </a:gridCol>
                <a:gridCol w="1600950">
                  <a:extLst>
                    <a:ext uri="{9D8B030D-6E8A-4147-A177-3AD203B41FA5}">
                      <a16:colId xmlns:a16="http://schemas.microsoft.com/office/drawing/2014/main" val="20007"/>
                    </a:ext>
                  </a:extLst>
                </a:gridCol>
                <a:gridCol w="1589025">
                  <a:extLst>
                    <a:ext uri="{9D8B030D-6E8A-4147-A177-3AD203B41FA5}">
                      <a16:colId xmlns:a16="http://schemas.microsoft.com/office/drawing/2014/main" val="20008"/>
                    </a:ext>
                  </a:extLst>
                </a:gridCol>
                <a:gridCol w="1457175">
                  <a:extLst>
                    <a:ext uri="{9D8B030D-6E8A-4147-A177-3AD203B41FA5}">
                      <a16:colId xmlns:a16="http://schemas.microsoft.com/office/drawing/2014/main" val="20009"/>
                    </a:ext>
                  </a:extLst>
                </a:gridCol>
              </a:tblGrid>
              <a:tr h="557500">
                <a:tc>
                  <a:txBody>
                    <a:bodyPr/>
                    <a:lstStyle/>
                    <a:p>
                      <a:pPr marL="0" lvl="0" indent="0" algn="ctr" rtl="0">
                        <a:spcBef>
                          <a:spcPts val="0"/>
                        </a:spcBef>
                        <a:spcAft>
                          <a:spcPts val="0"/>
                        </a:spcAft>
                        <a:buNone/>
                      </a:pPr>
                      <a:endParaRPr sz="1800"/>
                    </a:p>
                  </a:txBody>
                  <a:tcPr marL="18000" marR="18000" marT="90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6">
                  <a:txBody>
                    <a:bodyPr/>
                    <a:lstStyle/>
                    <a:p>
                      <a:pPr marL="0" lvl="0" indent="0" algn="ctr" rtl="0">
                        <a:spcBef>
                          <a:spcPts val="0"/>
                        </a:spcBef>
                        <a:spcAft>
                          <a:spcPts val="0"/>
                        </a:spcAft>
                        <a:buNone/>
                      </a:pPr>
                      <a:r>
                        <a:rPr lang="tr-TR" sz="1800"/>
                        <a:t>Octet 1</a:t>
                      </a:r>
                      <a:endParaRPr sz="1800"/>
                    </a:p>
                  </a:txBody>
                  <a:tcPr marL="18000" marR="18000" marT="90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rgbClr val="E06666"/>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tr-TR" sz="1800"/>
                        <a:t>Octet 2</a:t>
                      </a:r>
                      <a:endParaRPr sz="1800"/>
                    </a:p>
                  </a:txBody>
                  <a:tcPr marL="18000" marR="18000" marT="90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rgbClr val="E06666"/>
                      </a:solidFill>
                      <a:prstDash val="solid"/>
                      <a:round/>
                      <a:headEnd type="none" w="sm" len="sm"/>
                      <a:tailEnd type="none" w="sm" len="sm"/>
                    </a:lnB>
                  </a:tcPr>
                </a:tc>
                <a:tc>
                  <a:txBody>
                    <a:bodyPr/>
                    <a:lstStyle/>
                    <a:p>
                      <a:pPr marL="0" lvl="0" indent="0" algn="ctr" rtl="0">
                        <a:spcBef>
                          <a:spcPts val="0"/>
                        </a:spcBef>
                        <a:spcAft>
                          <a:spcPts val="0"/>
                        </a:spcAft>
                        <a:buNone/>
                      </a:pPr>
                      <a:r>
                        <a:rPr lang="tr-TR" sz="1800"/>
                        <a:t>Octet 3</a:t>
                      </a:r>
                      <a:endParaRPr sz="1800"/>
                    </a:p>
                  </a:txBody>
                  <a:tcPr marL="18000" marR="18000" marT="90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rgbClr val="E06666"/>
                      </a:solidFill>
                      <a:prstDash val="solid"/>
                      <a:round/>
                      <a:headEnd type="none" w="sm" len="sm"/>
                      <a:tailEnd type="none" w="sm" len="sm"/>
                    </a:lnB>
                  </a:tcPr>
                </a:tc>
                <a:tc>
                  <a:txBody>
                    <a:bodyPr/>
                    <a:lstStyle/>
                    <a:p>
                      <a:pPr marL="0" lvl="0" indent="0" algn="ctr" rtl="0">
                        <a:spcBef>
                          <a:spcPts val="0"/>
                        </a:spcBef>
                        <a:spcAft>
                          <a:spcPts val="0"/>
                        </a:spcAft>
                        <a:buNone/>
                      </a:pPr>
                      <a:r>
                        <a:rPr lang="tr-TR" sz="1800"/>
                        <a:t>Octet 4</a:t>
                      </a:r>
                      <a:endParaRPr sz="1800"/>
                    </a:p>
                  </a:txBody>
                  <a:tcPr marL="18000" marR="18000" marT="90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rgbClr val="E06666"/>
                      </a:solidFill>
                      <a:prstDash val="solid"/>
                      <a:round/>
                      <a:headEnd type="none" w="sm" len="sm"/>
                      <a:tailEnd type="none" w="sm" len="sm"/>
                    </a:lnB>
                  </a:tcPr>
                </a:tc>
                <a:extLst>
                  <a:ext uri="{0D108BD9-81ED-4DB2-BD59-A6C34878D82A}">
                    <a16:rowId xmlns:a16="http://schemas.microsoft.com/office/drawing/2014/main" val="10000"/>
                  </a:ext>
                </a:extLst>
              </a:tr>
              <a:tr h="557500">
                <a:tc>
                  <a:txBody>
                    <a:bodyPr/>
                    <a:lstStyle/>
                    <a:p>
                      <a:pPr marL="0" lvl="0" indent="0" algn="ctr" rtl="0">
                        <a:spcBef>
                          <a:spcPts val="0"/>
                        </a:spcBef>
                        <a:spcAft>
                          <a:spcPts val="0"/>
                        </a:spcAft>
                        <a:buNone/>
                      </a:pPr>
                      <a:r>
                        <a:rPr lang="tr-TR" sz="1800"/>
                        <a:t>Class A</a:t>
                      </a:r>
                      <a:endParaRPr sz="1800"/>
                    </a:p>
                  </a:txBody>
                  <a:tcPr marL="18000" marR="18000" marT="90000" marB="91425" anchor="ctr">
                    <a:lnL w="9525" cap="flat" cmpd="sng">
                      <a:solidFill>
                        <a:srgbClr val="9E9E9E">
                          <a:alpha val="0"/>
                        </a:srgbClr>
                      </a:solidFill>
                      <a:prstDash val="solid"/>
                      <a:round/>
                      <a:headEnd type="none" w="sm" len="sm"/>
                      <a:tailEnd type="none" w="sm" len="sm"/>
                    </a:lnL>
                    <a:lnR w="38100" cap="flat" cmpd="sng">
                      <a:solidFill>
                        <a:srgbClr val="E0666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tr-TR" sz="1800"/>
                        <a:t>0</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gridSpan="5">
                  <a:txBody>
                    <a:bodyPr/>
                    <a:lstStyle/>
                    <a:p>
                      <a:pPr marL="0" lvl="0" indent="0" algn="ctr" rtl="0">
                        <a:spcBef>
                          <a:spcPts val="0"/>
                        </a:spcBef>
                        <a:spcAft>
                          <a:spcPts val="0"/>
                        </a:spcAft>
                        <a:buNone/>
                      </a:pPr>
                      <a:r>
                        <a:rPr lang="tr-TR" sz="1800"/>
                        <a:t>Network ID</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tr-TR" sz="1800"/>
                        <a:t>Host ID</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57500">
                <a:tc>
                  <a:txBody>
                    <a:bodyPr/>
                    <a:lstStyle/>
                    <a:p>
                      <a:pPr marL="0" lvl="0" indent="0" algn="ctr" rtl="0">
                        <a:spcBef>
                          <a:spcPts val="0"/>
                        </a:spcBef>
                        <a:spcAft>
                          <a:spcPts val="0"/>
                        </a:spcAft>
                        <a:buNone/>
                      </a:pPr>
                      <a:r>
                        <a:rPr lang="tr-TR" sz="1800"/>
                        <a:t>Class B</a:t>
                      </a:r>
                      <a:endParaRPr sz="1800"/>
                    </a:p>
                  </a:txBody>
                  <a:tcPr marL="18000" marR="18000" marT="90000" marB="91425" anchor="ctr">
                    <a:lnL w="9525" cap="flat" cmpd="sng">
                      <a:solidFill>
                        <a:srgbClr val="9E9E9E">
                          <a:alpha val="0"/>
                        </a:srgbClr>
                      </a:solidFill>
                      <a:prstDash val="solid"/>
                      <a:round/>
                      <a:headEnd type="none" w="sm" len="sm"/>
                      <a:tailEnd type="none" w="sm" len="sm"/>
                    </a:lnL>
                    <a:lnR w="38100" cap="flat" cmpd="sng">
                      <a:solidFill>
                        <a:srgbClr val="E0666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tr-TR" sz="1800"/>
                        <a:t>1</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a:txBody>
                    <a:bodyPr/>
                    <a:lstStyle/>
                    <a:p>
                      <a:pPr marL="0" lvl="0" indent="0" algn="ctr" rtl="0">
                        <a:spcBef>
                          <a:spcPts val="0"/>
                        </a:spcBef>
                        <a:spcAft>
                          <a:spcPts val="0"/>
                        </a:spcAft>
                        <a:buNone/>
                      </a:pPr>
                      <a:r>
                        <a:rPr lang="tr-TR" sz="1800"/>
                        <a:t>0</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gridSpan="5">
                  <a:txBody>
                    <a:bodyPr/>
                    <a:lstStyle/>
                    <a:p>
                      <a:pPr marL="0" lvl="0" indent="0" algn="ctr" rtl="0">
                        <a:spcBef>
                          <a:spcPts val="0"/>
                        </a:spcBef>
                        <a:spcAft>
                          <a:spcPts val="0"/>
                        </a:spcAft>
                        <a:buNone/>
                      </a:pPr>
                      <a:r>
                        <a:rPr lang="tr-TR" sz="1800"/>
                        <a:t>Network ID</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tr-TR" sz="1800"/>
                        <a:t>Host ID</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557500">
                <a:tc>
                  <a:txBody>
                    <a:bodyPr/>
                    <a:lstStyle/>
                    <a:p>
                      <a:pPr marL="0" lvl="0" indent="0" algn="ctr" rtl="0">
                        <a:spcBef>
                          <a:spcPts val="0"/>
                        </a:spcBef>
                        <a:spcAft>
                          <a:spcPts val="0"/>
                        </a:spcAft>
                        <a:buNone/>
                      </a:pPr>
                      <a:r>
                        <a:rPr lang="tr-TR" sz="1800"/>
                        <a:t>Class C</a:t>
                      </a:r>
                      <a:endParaRPr sz="1800"/>
                    </a:p>
                  </a:txBody>
                  <a:tcPr marL="18000" marR="18000" marT="90000" marB="91425" anchor="ctr">
                    <a:lnL w="9525" cap="flat" cmpd="sng">
                      <a:solidFill>
                        <a:srgbClr val="9E9E9E">
                          <a:alpha val="0"/>
                        </a:srgbClr>
                      </a:solidFill>
                      <a:prstDash val="solid"/>
                      <a:round/>
                      <a:headEnd type="none" w="sm" len="sm"/>
                      <a:tailEnd type="none" w="sm" len="sm"/>
                    </a:lnL>
                    <a:lnR w="38100" cap="flat" cmpd="sng">
                      <a:solidFill>
                        <a:srgbClr val="E0666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tr-TR" sz="1800"/>
                        <a:t>1</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a:txBody>
                    <a:bodyPr/>
                    <a:lstStyle/>
                    <a:p>
                      <a:pPr marL="0" lvl="0" indent="0" algn="ctr" rtl="0">
                        <a:spcBef>
                          <a:spcPts val="0"/>
                        </a:spcBef>
                        <a:spcAft>
                          <a:spcPts val="0"/>
                        </a:spcAft>
                        <a:buNone/>
                      </a:pPr>
                      <a:r>
                        <a:rPr lang="tr-TR" sz="1800"/>
                        <a:t>1</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a:txBody>
                    <a:bodyPr/>
                    <a:lstStyle/>
                    <a:p>
                      <a:pPr marL="0" lvl="0" indent="0" algn="ctr" rtl="0">
                        <a:spcBef>
                          <a:spcPts val="0"/>
                        </a:spcBef>
                        <a:spcAft>
                          <a:spcPts val="0"/>
                        </a:spcAft>
                        <a:buNone/>
                      </a:pPr>
                      <a:r>
                        <a:rPr lang="tr-TR" sz="1800"/>
                        <a:t>0</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gridSpan="5">
                  <a:txBody>
                    <a:bodyPr/>
                    <a:lstStyle/>
                    <a:p>
                      <a:pPr marL="0" lvl="0" indent="0" algn="ctr" rtl="0">
                        <a:spcBef>
                          <a:spcPts val="0"/>
                        </a:spcBef>
                        <a:spcAft>
                          <a:spcPts val="0"/>
                        </a:spcAft>
                        <a:buNone/>
                      </a:pPr>
                      <a:r>
                        <a:rPr lang="tr-TR" sz="1800"/>
                        <a:t>Network ID</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tr-TR" sz="1800"/>
                        <a:t>Host ID</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extLst>
                  <a:ext uri="{0D108BD9-81ED-4DB2-BD59-A6C34878D82A}">
                    <a16:rowId xmlns:a16="http://schemas.microsoft.com/office/drawing/2014/main" val="10003"/>
                  </a:ext>
                </a:extLst>
              </a:tr>
              <a:tr h="557500">
                <a:tc>
                  <a:txBody>
                    <a:bodyPr/>
                    <a:lstStyle/>
                    <a:p>
                      <a:pPr marL="0" lvl="0" indent="0" algn="ctr" rtl="0">
                        <a:spcBef>
                          <a:spcPts val="0"/>
                        </a:spcBef>
                        <a:spcAft>
                          <a:spcPts val="0"/>
                        </a:spcAft>
                        <a:buNone/>
                      </a:pPr>
                      <a:r>
                        <a:rPr lang="tr-TR" sz="1800"/>
                        <a:t>Class D</a:t>
                      </a:r>
                      <a:endParaRPr sz="1800"/>
                    </a:p>
                  </a:txBody>
                  <a:tcPr marL="18000" marR="18000" marT="90000" marB="91425" anchor="ctr">
                    <a:lnL w="9525" cap="flat" cmpd="sng">
                      <a:solidFill>
                        <a:srgbClr val="9E9E9E">
                          <a:alpha val="0"/>
                        </a:srgbClr>
                      </a:solidFill>
                      <a:prstDash val="solid"/>
                      <a:round/>
                      <a:headEnd type="none" w="sm" len="sm"/>
                      <a:tailEnd type="none" w="sm" len="sm"/>
                    </a:lnL>
                    <a:lnR w="38100" cap="flat" cmpd="sng">
                      <a:solidFill>
                        <a:srgbClr val="E0666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tr-TR" sz="1800"/>
                        <a:t>1</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a:txBody>
                    <a:bodyPr/>
                    <a:lstStyle/>
                    <a:p>
                      <a:pPr marL="0" lvl="0" indent="0" algn="ctr" rtl="0">
                        <a:spcBef>
                          <a:spcPts val="0"/>
                        </a:spcBef>
                        <a:spcAft>
                          <a:spcPts val="0"/>
                        </a:spcAft>
                        <a:buNone/>
                      </a:pPr>
                      <a:r>
                        <a:rPr lang="tr-TR" sz="1800"/>
                        <a:t>1</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a:txBody>
                    <a:bodyPr/>
                    <a:lstStyle/>
                    <a:p>
                      <a:pPr marL="0" lvl="0" indent="0" algn="ctr" rtl="0">
                        <a:spcBef>
                          <a:spcPts val="0"/>
                        </a:spcBef>
                        <a:spcAft>
                          <a:spcPts val="0"/>
                        </a:spcAft>
                        <a:buNone/>
                      </a:pPr>
                      <a:r>
                        <a:rPr lang="tr-TR" sz="1800"/>
                        <a:t>1</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a:txBody>
                    <a:bodyPr/>
                    <a:lstStyle/>
                    <a:p>
                      <a:pPr marL="0" lvl="0" indent="0" algn="ctr" rtl="0">
                        <a:spcBef>
                          <a:spcPts val="0"/>
                        </a:spcBef>
                        <a:spcAft>
                          <a:spcPts val="0"/>
                        </a:spcAft>
                        <a:buNone/>
                      </a:pPr>
                      <a:r>
                        <a:rPr lang="tr-TR" sz="1800"/>
                        <a:t>0</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gridSpan="5">
                  <a:txBody>
                    <a:bodyPr/>
                    <a:lstStyle/>
                    <a:p>
                      <a:pPr marL="0" lvl="0" indent="0" algn="ctr" rtl="0">
                        <a:spcBef>
                          <a:spcPts val="0"/>
                        </a:spcBef>
                        <a:spcAft>
                          <a:spcPts val="0"/>
                        </a:spcAft>
                        <a:buNone/>
                      </a:pPr>
                      <a:r>
                        <a:rPr lang="tr-TR" sz="1800"/>
                        <a:t>Multicast Address</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57500">
                <a:tc>
                  <a:txBody>
                    <a:bodyPr/>
                    <a:lstStyle/>
                    <a:p>
                      <a:pPr marL="0" lvl="0" indent="0" algn="ctr" rtl="0">
                        <a:spcBef>
                          <a:spcPts val="0"/>
                        </a:spcBef>
                        <a:spcAft>
                          <a:spcPts val="0"/>
                        </a:spcAft>
                        <a:buNone/>
                      </a:pPr>
                      <a:r>
                        <a:rPr lang="tr-TR" sz="1800"/>
                        <a:t>Class E</a:t>
                      </a:r>
                      <a:endParaRPr sz="1800"/>
                    </a:p>
                  </a:txBody>
                  <a:tcPr marL="18000" marR="18000" marT="90000" marB="91425" anchor="ctr">
                    <a:lnL w="9525" cap="flat" cmpd="sng">
                      <a:solidFill>
                        <a:srgbClr val="9E9E9E">
                          <a:alpha val="0"/>
                        </a:srgbClr>
                      </a:solidFill>
                      <a:prstDash val="solid"/>
                      <a:round/>
                      <a:headEnd type="none" w="sm" len="sm"/>
                      <a:tailEnd type="none" w="sm" len="sm"/>
                    </a:lnL>
                    <a:lnR w="38100" cap="flat" cmpd="sng">
                      <a:solidFill>
                        <a:srgbClr val="E0666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tr-TR" sz="1800"/>
                        <a:t>1</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a:txBody>
                    <a:bodyPr/>
                    <a:lstStyle/>
                    <a:p>
                      <a:pPr marL="0" lvl="0" indent="0" algn="ctr" rtl="0">
                        <a:spcBef>
                          <a:spcPts val="0"/>
                        </a:spcBef>
                        <a:spcAft>
                          <a:spcPts val="0"/>
                        </a:spcAft>
                        <a:buNone/>
                      </a:pPr>
                      <a:r>
                        <a:rPr lang="tr-TR" sz="1800"/>
                        <a:t>1</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a:txBody>
                    <a:bodyPr/>
                    <a:lstStyle/>
                    <a:p>
                      <a:pPr marL="0" lvl="0" indent="0" algn="ctr" rtl="0">
                        <a:spcBef>
                          <a:spcPts val="0"/>
                        </a:spcBef>
                        <a:spcAft>
                          <a:spcPts val="0"/>
                        </a:spcAft>
                        <a:buNone/>
                      </a:pPr>
                      <a:r>
                        <a:rPr lang="tr-TR" sz="1800"/>
                        <a:t>1</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a:txBody>
                    <a:bodyPr/>
                    <a:lstStyle/>
                    <a:p>
                      <a:pPr marL="0" lvl="0" indent="0" algn="ctr" rtl="0">
                        <a:spcBef>
                          <a:spcPts val="0"/>
                        </a:spcBef>
                        <a:spcAft>
                          <a:spcPts val="0"/>
                        </a:spcAft>
                        <a:buNone/>
                      </a:pPr>
                      <a:r>
                        <a:rPr lang="tr-TR" sz="1800"/>
                        <a:t>1</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gridSpan="5">
                  <a:txBody>
                    <a:bodyPr/>
                    <a:lstStyle/>
                    <a:p>
                      <a:pPr marL="0" lvl="0" indent="0" algn="ctr" rtl="0">
                        <a:spcBef>
                          <a:spcPts val="0"/>
                        </a:spcBef>
                        <a:spcAft>
                          <a:spcPts val="0"/>
                        </a:spcAft>
                        <a:buNone/>
                      </a:pPr>
                      <a:r>
                        <a:rPr lang="tr-TR" sz="1800"/>
                        <a:t>Reserved</a:t>
                      </a:r>
                      <a:endParaRPr sz="1800"/>
                    </a:p>
                  </a:txBody>
                  <a:tcPr marL="18000" marR="18000" marT="90000" marB="91425" anchor="ctr">
                    <a:lnL w="38100" cap="flat" cmpd="sng">
                      <a:solidFill>
                        <a:srgbClr val="E06666"/>
                      </a:solidFill>
                      <a:prstDash val="solid"/>
                      <a:round/>
                      <a:headEnd type="none" w="sm" len="sm"/>
                      <a:tailEnd type="none" w="sm" len="sm"/>
                    </a:lnL>
                    <a:lnR w="38100" cap="flat" cmpd="sng">
                      <a:solidFill>
                        <a:srgbClr val="E06666"/>
                      </a:solidFill>
                      <a:prstDash val="solid"/>
                      <a:round/>
                      <a:headEnd type="none" w="sm" len="sm"/>
                      <a:tailEnd type="none" w="sm" len="sm"/>
                    </a:lnR>
                    <a:lnT w="38100" cap="flat" cmpd="sng">
                      <a:solidFill>
                        <a:srgbClr val="E06666"/>
                      </a:solidFill>
                      <a:prstDash val="solid"/>
                      <a:round/>
                      <a:headEnd type="none" w="sm" len="sm"/>
                      <a:tailEnd type="none" w="sm" len="sm"/>
                    </a:lnT>
                    <a:lnB w="38100" cap="flat" cmpd="sng">
                      <a:solidFill>
                        <a:srgbClr val="E06666"/>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cxnSp>
        <p:nvCxnSpPr>
          <p:cNvPr id="382" name="Google Shape;382;p15"/>
          <p:cNvCxnSpPr/>
          <p:nvPr/>
        </p:nvCxnSpPr>
        <p:spPr>
          <a:xfrm>
            <a:off x="3977500" y="1219995"/>
            <a:ext cx="0" cy="3324900"/>
          </a:xfrm>
          <a:prstGeom prst="straightConnector1">
            <a:avLst/>
          </a:prstGeom>
          <a:noFill/>
          <a:ln w="9525" cap="flat" cmpd="sng">
            <a:solidFill>
              <a:schemeClr val="dk2"/>
            </a:solidFill>
            <a:prstDash val="dash"/>
            <a:round/>
            <a:headEnd type="none" w="med" len="med"/>
            <a:tailEnd type="none" w="med" len="med"/>
          </a:ln>
        </p:spPr>
      </p:cxnSp>
      <p:cxnSp>
        <p:nvCxnSpPr>
          <p:cNvPr id="383" name="Google Shape;383;p15"/>
          <p:cNvCxnSpPr/>
          <p:nvPr/>
        </p:nvCxnSpPr>
        <p:spPr>
          <a:xfrm>
            <a:off x="5578450" y="1153155"/>
            <a:ext cx="0" cy="3324900"/>
          </a:xfrm>
          <a:prstGeom prst="straightConnector1">
            <a:avLst/>
          </a:prstGeom>
          <a:noFill/>
          <a:ln w="9525" cap="flat" cmpd="sng">
            <a:solidFill>
              <a:schemeClr val="dk2"/>
            </a:solidFill>
            <a:prstDash val="dash"/>
            <a:round/>
            <a:headEnd type="none" w="med" len="med"/>
            <a:tailEnd type="none" w="med" len="med"/>
          </a:ln>
        </p:spPr>
      </p:cxnSp>
      <p:cxnSp>
        <p:nvCxnSpPr>
          <p:cNvPr id="384" name="Google Shape;384;p15"/>
          <p:cNvCxnSpPr/>
          <p:nvPr/>
        </p:nvCxnSpPr>
        <p:spPr>
          <a:xfrm>
            <a:off x="7167475" y="1153150"/>
            <a:ext cx="0" cy="3324900"/>
          </a:xfrm>
          <a:prstGeom prst="straightConnector1">
            <a:avLst/>
          </a:prstGeom>
          <a:noFill/>
          <a:ln w="9525" cap="flat" cmpd="sng">
            <a:solidFill>
              <a:schemeClr val="dk2"/>
            </a:solidFill>
            <a:prstDash val="dash"/>
            <a:round/>
            <a:headEnd type="none" w="med" len="med"/>
            <a:tailEnd type="none" w="med" len="med"/>
          </a:ln>
        </p:spPr>
      </p:cxnSp>
      <p:cxnSp>
        <p:nvCxnSpPr>
          <p:cNvPr id="385" name="Google Shape;385;p15"/>
          <p:cNvCxnSpPr/>
          <p:nvPr/>
        </p:nvCxnSpPr>
        <p:spPr>
          <a:xfrm>
            <a:off x="1521100" y="1153150"/>
            <a:ext cx="0" cy="3324900"/>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9</a:t>
            </a:fld>
            <a:endParaRPr/>
          </a:p>
        </p:txBody>
      </p:sp>
      <p:sp>
        <p:nvSpPr>
          <p:cNvPr id="391" name="Google Shape;391;p16"/>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Hierarchical IP Addressing Scheme</a:t>
            </a:r>
            <a:endParaRPr sz="3400">
              <a:solidFill>
                <a:srgbClr val="741B47"/>
              </a:solidFill>
              <a:latin typeface="Raleway Medium"/>
              <a:ea typeface="Raleway Medium"/>
              <a:cs typeface="Raleway Medium"/>
              <a:sym typeface="Raleway Medium"/>
            </a:endParaRPr>
          </a:p>
        </p:txBody>
      </p:sp>
      <p:sp>
        <p:nvSpPr>
          <p:cNvPr id="392" name="Google Shape;392;p16"/>
          <p:cNvSpPr txBox="1"/>
          <p:nvPr/>
        </p:nvSpPr>
        <p:spPr>
          <a:xfrm>
            <a:off x="153350" y="691725"/>
            <a:ext cx="9119742" cy="1281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tr-TR" sz="2200" b="1" dirty="0">
                <a:latin typeface="Raleway"/>
                <a:ea typeface="Raleway"/>
                <a:cs typeface="Raleway"/>
                <a:sym typeface="Raleway"/>
              </a:rPr>
              <a:t>Class A </a:t>
            </a:r>
            <a:r>
              <a:rPr lang="tr-TR" sz="2200" b="1" dirty="0" err="1">
                <a:latin typeface="Raleway"/>
                <a:ea typeface="Raleway"/>
                <a:cs typeface="Raleway"/>
                <a:sym typeface="Raleway"/>
              </a:rPr>
              <a:t>Addresses</a:t>
            </a:r>
            <a:endParaRPr sz="2200" b="1"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Class A Network </a:t>
            </a:r>
            <a:r>
              <a:rPr lang="tr-TR" sz="2200" dirty="0" err="1">
                <a:latin typeface="Raleway"/>
                <a:ea typeface="Raleway"/>
                <a:cs typeface="Raleway"/>
                <a:sym typeface="Raleway"/>
              </a:rPr>
              <a:t>address</a:t>
            </a:r>
            <a:r>
              <a:rPr lang="tr-TR" sz="2200" dirty="0">
                <a:latin typeface="Raleway"/>
                <a:ea typeface="Raleway"/>
                <a:cs typeface="Raleway"/>
                <a:sym typeface="Raleway"/>
              </a:rPr>
              <a:t> is 1-byte </a:t>
            </a:r>
            <a:r>
              <a:rPr lang="tr-TR" sz="2200" dirty="0" err="1">
                <a:latin typeface="Raleway"/>
                <a:ea typeface="Raleway"/>
                <a:cs typeface="Raleway"/>
                <a:sym typeface="Raleway"/>
              </a:rPr>
              <a:t>long</a:t>
            </a:r>
            <a:r>
              <a:rPr lang="tr-TR" sz="2200" dirty="0">
                <a:latin typeface="Raleway"/>
                <a:ea typeface="Raleway"/>
                <a:cs typeface="Raleway"/>
                <a:sym typeface="Raleway"/>
              </a:rPr>
              <a:t>, </a:t>
            </a:r>
            <a:r>
              <a:rPr lang="tr-TR" sz="2200" dirty="0" err="1">
                <a:latin typeface="Raleway"/>
                <a:ea typeface="Raleway"/>
                <a:cs typeface="Raleway"/>
                <a:sym typeface="Raleway"/>
              </a:rPr>
              <a:t>first</a:t>
            </a:r>
            <a:r>
              <a:rPr lang="tr-TR" sz="2200" dirty="0">
                <a:latin typeface="Raleway"/>
                <a:ea typeface="Raleway"/>
                <a:cs typeface="Raleway"/>
                <a:sym typeface="Raleway"/>
              </a:rPr>
              <a:t> bit is </a:t>
            </a:r>
            <a:r>
              <a:rPr lang="tr-TR" sz="2200" dirty="0" err="1">
                <a:latin typeface="Raleway"/>
                <a:ea typeface="Raleway"/>
                <a:cs typeface="Raleway"/>
                <a:sym typeface="Raleway"/>
              </a:rPr>
              <a:t>always</a:t>
            </a:r>
            <a:r>
              <a:rPr lang="tr-TR" sz="2200" dirty="0">
                <a:latin typeface="Raleway"/>
                <a:ea typeface="Raleway"/>
                <a:cs typeface="Raleway"/>
                <a:sym typeface="Raleway"/>
              </a:rPr>
              <a:t> </a:t>
            </a:r>
            <a:r>
              <a:rPr lang="tr-TR" sz="2200" b="1" dirty="0">
                <a:solidFill>
                  <a:srgbClr val="FF0000"/>
                </a:solidFill>
              </a:rPr>
              <a:t>0</a:t>
            </a:r>
            <a:endParaRPr sz="2200" b="1" dirty="0">
              <a:solidFill>
                <a:srgbClr val="FF0000"/>
              </a:solidFill>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Maximum 2</a:t>
            </a:r>
            <a:r>
              <a:rPr lang="tr-TR" sz="2200" baseline="30000" dirty="0">
                <a:latin typeface="Raleway"/>
                <a:ea typeface="Raleway"/>
                <a:cs typeface="Raleway"/>
                <a:sym typeface="Raleway"/>
              </a:rPr>
              <a:t>7</a:t>
            </a:r>
            <a:r>
              <a:rPr lang="tr-TR" sz="2200" dirty="0">
                <a:latin typeface="Raleway"/>
                <a:ea typeface="Raleway"/>
                <a:cs typeface="Raleway"/>
                <a:sym typeface="Raleway"/>
              </a:rPr>
              <a:t> = 128 Class A </a:t>
            </a:r>
            <a:r>
              <a:rPr lang="tr-TR" sz="2200" dirty="0" err="1">
                <a:latin typeface="Raleway"/>
                <a:ea typeface="Raleway"/>
                <a:cs typeface="Raleway"/>
                <a:sym typeface="Raleway"/>
              </a:rPr>
              <a:t>networks</a:t>
            </a:r>
            <a:r>
              <a:rPr lang="tr-TR" sz="2200" dirty="0">
                <a:latin typeface="Raleway"/>
                <a:ea typeface="Raleway"/>
                <a:cs typeface="Raleway"/>
                <a:sym typeface="Raleway"/>
              </a:rPr>
              <a:t> can be </a:t>
            </a:r>
            <a:r>
              <a:rPr lang="tr-TR" sz="2200" dirty="0" err="1">
                <a:latin typeface="Raleway"/>
                <a:ea typeface="Raleway"/>
                <a:cs typeface="Raleway"/>
                <a:sym typeface="Raleway"/>
              </a:rPr>
              <a:t>created</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Maximum 2</a:t>
            </a:r>
            <a:r>
              <a:rPr lang="tr-TR" sz="2200" baseline="30000" dirty="0">
                <a:latin typeface="Raleway"/>
                <a:ea typeface="Raleway"/>
                <a:cs typeface="Raleway"/>
                <a:sym typeface="Raleway"/>
              </a:rPr>
              <a:t>24</a:t>
            </a:r>
            <a:r>
              <a:rPr lang="tr-TR" sz="2200" dirty="0">
                <a:latin typeface="Raleway"/>
                <a:ea typeface="Raleway"/>
                <a:cs typeface="Raleway"/>
                <a:sym typeface="Raleway"/>
              </a:rPr>
              <a:t> = 16,777,214 </a:t>
            </a:r>
            <a:r>
              <a:rPr lang="tr-TR" sz="2200" dirty="0" err="1">
                <a:latin typeface="Raleway"/>
                <a:ea typeface="Raleway"/>
                <a:cs typeface="Raleway"/>
                <a:sym typeface="Raleway"/>
              </a:rPr>
              <a:t>hosts</a:t>
            </a:r>
            <a:r>
              <a:rPr lang="tr-TR" sz="2200" dirty="0">
                <a:latin typeface="Raleway"/>
                <a:ea typeface="Raleway"/>
                <a:cs typeface="Raleway"/>
                <a:sym typeface="Raleway"/>
              </a:rPr>
              <a:t> (</a:t>
            </a:r>
            <a:r>
              <a:rPr lang="tr-TR" sz="2200" dirty="0" err="1">
                <a:latin typeface="Raleway"/>
                <a:ea typeface="Raleway"/>
                <a:cs typeface="Raleway"/>
                <a:sym typeface="Raleway"/>
              </a:rPr>
              <a:t>excluding</a:t>
            </a:r>
            <a:r>
              <a:rPr lang="tr-TR" sz="2200" dirty="0">
                <a:latin typeface="Raleway"/>
                <a:ea typeface="Raleway"/>
                <a:cs typeface="Raleway"/>
                <a:sym typeface="Raleway"/>
              </a:rPr>
              <a:t> 2 </a:t>
            </a:r>
            <a:r>
              <a:rPr lang="tr-TR" sz="2200" dirty="0" err="1">
                <a:latin typeface="Raleway"/>
                <a:ea typeface="Raleway"/>
                <a:cs typeface="Raleway"/>
                <a:sym typeface="Raleway"/>
              </a:rPr>
              <a:t>reserved</a:t>
            </a:r>
            <a:r>
              <a:rPr lang="tr-TR" sz="2200" dirty="0">
                <a:latin typeface="Raleway"/>
                <a:ea typeface="Raleway"/>
                <a:cs typeface="Raleway"/>
                <a:sym typeface="Raleway"/>
              </a:rPr>
              <a:t> </a:t>
            </a:r>
            <a:r>
              <a:rPr lang="tr-TR" sz="2200" dirty="0" err="1">
                <a:latin typeface="Raleway"/>
                <a:ea typeface="Raleway"/>
                <a:cs typeface="Raleway"/>
                <a:sym typeface="Raleway"/>
              </a:rPr>
              <a:t>addresses</a:t>
            </a:r>
            <a:r>
              <a:rPr lang="tr-TR" sz="2200" dirty="0">
                <a:latin typeface="Raleway"/>
                <a:ea typeface="Raleway"/>
                <a:cs typeface="Raleway"/>
                <a:sym typeface="Raleway"/>
              </a:rPr>
              <a:t>)</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First bit is </a:t>
            </a:r>
            <a:r>
              <a:rPr lang="tr-TR" sz="2200" dirty="0" err="1">
                <a:latin typeface="Raleway"/>
                <a:ea typeface="Raleway"/>
                <a:cs typeface="Raleway"/>
                <a:sym typeface="Raleway"/>
              </a:rPr>
              <a:t>always</a:t>
            </a:r>
            <a:r>
              <a:rPr lang="tr-TR" sz="2200" dirty="0">
                <a:latin typeface="Raleway"/>
                <a:ea typeface="Raleway"/>
                <a:cs typeface="Raleway"/>
                <a:sym typeface="Raleway"/>
              </a:rPr>
              <a:t> </a:t>
            </a:r>
            <a:r>
              <a:rPr lang="tr-TR" sz="2200" dirty="0"/>
              <a:t>0</a:t>
            </a:r>
            <a:r>
              <a:rPr lang="tr-TR" sz="2200" dirty="0">
                <a:latin typeface="Raleway"/>
                <a:ea typeface="Raleway"/>
                <a:cs typeface="Raleway"/>
                <a:sym typeface="Raleway"/>
              </a:rPr>
              <a:t> </a:t>
            </a:r>
            <a:r>
              <a:rPr lang="tr-TR" sz="2200" dirty="0" err="1">
                <a:latin typeface="Raleway"/>
                <a:ea typeface="Raleway"/>
                <a:cs typeface="Raleway"/>
                <a:sym typeface="Raleway"/>
              </a:rPr>
              <a:t>then</a:t>
            </a:r>
            <a:r>
              <a:rPr lang="tr-TR" sz="2200" dirty="0">
                <a:latin typeface="Raleway"/>
                <a:ea typeface="Raleway"/>
                <a:cs typeface="Raleway"/>
                <a:sym typeface="Raleway"/>
              </a:rPr>
              <a:t> </a:t>
            </a:r>
            <a:endParaRPr sz="2200" dirty="0">
              <a:latin typeface="Raleway"/>
              <a:ea typeface="Raleway"/>
              <a:cs typeface="Raleway"/>
              <a:sym typeface="Raleway"/>
            </a:endParaRPr>
          </a:p>
          <a:p>
            <a:pPr marL="0" lvl="0" indent="0" algn="l" rtl="0">
              <a:spcBef>
                <a:spcPts val="0"/>
              </a:spcBef>
              <a:spcAft>
                <a:spcPts val="0"/>
              </a:spcAft>
              <a:buNone/>
            </a:pPr>
            <a:r>
              <a:rPr lang="tr-TR" sz="2200" dirty="0">
                <a:latin typeface="Raleway"/>
                <a:ea typeface="Raleway"/>
                <a:cs typeface="Raleway"/>
                <a:sym typeface="Raleway"/>
              </a:rPr>
              <a:t>	</a:t>
            </a:r>
            <a:r>
              <a:rPr lang="tr-TR" sz="2200" dirty="0">
                <a:solidFill>
                  <a:srgbClr val="FF0000"/>
                </a:solidFill>
              </a:rPr>
              <a:t>0</a:t>
            </a:r>
            <a:r>
              <a:rPr lang="tr-TR" sz="2200" dirty="0"/>
              <a:t>0000000 = 0</a:t>
            </a:r>
            <a:endParaRPr sz="2200" dirty="0"/>
          </a:p>
          <a:p>
            <a:pPr marL="0" lvl="0" indent="0" algn="l" rtl="0">
              <a:spcBef>
                <a:spcPts val="0"/>
              </a:spcBef>
              <a:spcAft>
                <a:spcPts val="0"/>
              </a:spcAft>
              <a:buNone/>
            </a:pPr>
            <a:r>
              <a:rPr lang="tr-TR" sz="2200" dirty="0"/>
              <a:t>	</a:t>
            </a:r>
            <a:r>
              <a:rPr lang="tr-TR" sz="2200" dirty="0">
                <a:solidFill>
                  <a:srgbClr val="FF0000"/>
                </a:solidFill>
              </a:rPr>
              <a:t>0</a:t>
            </a:r>
            <a:r>
              <a:rPr lang="tr-TR" sz="2200" dirty="0"/>
              <a:t>1111111 = 127</a:t>
            </a:r>
            <a:endParaRPr sz="2200" dirty="0"/>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addresses</a:t>
            </a:r>
            <a:r>
              <a:rPr lang="tr-TR" sz="2200" dirty="0">
                <a:latin typeface="Raleway"/>
                <a:ea typeface="Raleway"/>
                <a:cs typeface="Raleway"/>
                <a:sym typeface="Raleway"/>
              </a:rPr>
              <a:t> </a:t>
            </a:r>
            <a:r>
              <a:rPr lang="tr-TR" sz="2200" dirty="0"/>
              <a:t>00000000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a:t>01111111 </a:t>
            </a:r>
            <a:r>
              <a:rPr lang="tr-TR" sz="2200" dirty="0" err="1">
                <a:latin typeface="Raleway"/>
                <a:ea typeface="Raleway"/>
                <a:cs typeface="Raleway"/>
                <a:sym typeface="Raleway"/>
              </a:rPr>
              <a:t>are</a:t>
            </a:r>
            <a:r>
              <a:rPr lang="tr-TR" sz="2200" dirty="0">
                <a:latin typeface="Raleway"/>
                <a:ea typeface="Raleway"/>
                <a:cs typeface="Raleway"/>
                <a:sym typeface="Raleway"/>
              </a:rPr>
              <a:t> </a:t>
            </a:r>
            <a:r>
              <a:rPr lang="tr-TR" sz="2200" dirty="0" err="1">
                <a:latin typeface="Raleway"/>
                <a:ea typeface="Raleway"/>
                <a:cs typeface="Raleway"/>
                <a:sym typeface="Raleway"/>
              </a:rPr>
              <a:t>reserved</a:t>
            </a:r>
            <a:r>
              <a:rPr lang="tr-TR" sz="2200" dirty="0">
                <a:latin typeface="Raleway"/>
                <a:ea typeface="Raleway"/>
                <a:cs typeface="Raleway"/>
                <a:sym typeface="Raleway"/>
              </a:rPr>
              <a:t> </a:t>
            </a:r>
            <a:r>
              <a:rPr lang="tr-TR" sz="2200" dirty="0" err="1">
                <a:latin typeface="Raleway"/>
                <a:ea typeface="Raleway"/>
                <a:cs typeface="Raleway"/>
                <a:sym typeface="Raleway"/>
              </a:rPr>
              <a:t>for</a:t>
            </a:r>
            <a:r>
              <a:rPr lang="tr-TR" sz="2200" dirty="0">
                <a:latin typeface="Raleway"/>
                <a:ea typeface="Raleway"/>
                <a:cs typeface="Raleway"/>
                <a:sym typeface="Raleway"/>
              </a:rPr>
              <a:t> </a:t>
            </a:r>
            <a:r>
              <a:rPr lang="tr-TR" sz="2200" dirty="0" err="1">
                <a:latin typeface="Raleway"/>
                <a:ea typeface="Raleway"/>
                <a:cs typeface="Raleway"/>
                <a:sym typeface="Raleway"/>
              </a:rPr>
              <a:t>default</a:t>
            </a:r>
            <a:r>
              <a:rPr lang="tr-TR" sz="2200" dirty="0">
                <a:latin typeface="Raleway"/>
                <a:ea typeface="Raleway"/>
                <a:cs typeface="Raleway"/>
                <a:sym typeface="Raleway"/>
              </a:rPr>
              <a:t> </a:t>
            </a:r>
            <a:r>
              <a:rPr lang="tr-TR" sz="2200" dirty="0" err="1">
                <a:latin typeface="Raleway"/>
                <a:ea typeface="Raleway"/>
                <a:cs typeface="Raleway"/>
                <a:sym typeface="Raleway"/>
              </a:rPr>
              <a:t>route</a:t>
            </a:r>
            <a:r>
              <a:rPr lang="tr-TR" sz="2200" dirty="0">
                <a:latin typeface="Raleway"/>
                <a:ea typeface="Raleway"/>
                <a:cs typeface="Raleway"/>
                <a:sym typeface="Raleway"/>
              </a:rPr>
              <a:t>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troubleshooting</a:t>
            </a:r>
            <a:r>
              <a:rPr lang="tr-TR" sz="2200" dirty="0">
                <a:latin typeface="Raleway"/>
                <a:ea typeface="Raleway"/>
                <a:cs typeface="Raleway"/>
                <a:sym typeface="Raleway"/>
              </a:rPr>
              <a:t> </a:t>
            </a:r>
            <a:r>
              <a:rPr lang="tr-TR" sz="2200" dirty="0" err="1">
                <a:latin typeface="Raleway"/>
                <a:ea typeface="Raleway"/>
                <a:cs typeface="Raleway"/>
                <a:sym typeface="Raleway"/>
              </a:rPr>
              <a:t>respectively</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So</a:t>
            </a:r>
            <a:r>
              <a:rPr lang="tr-TR" sz="2200" dirty="0">
                <a:latin typeface="Raleway"/>
                <a:ea typeface="Raleway"/>
                <a:cs typeface="Raleway"/>
                <a:sym typeface="Raleway"/>
              </a:rPr>
              <a:t> Class A network </a:t>
            </a:r>
            <a:r>
              <a:rPr lang="tr-TR" sz="2200" dirty="0" err="1">
                <a:latin typeface="Raleway"/>
                <a:ea typeface="Raleway"/>
                <a:cs typeface="Raleway"/>
                <a:sym typeface="Raleway"/>
              </a:rPr>
              <a:t>addresses</a:t>
            </a:r>
            <a:r>
              <a:rPr lang="tr-TR" sz="2200" dirty="0">
                <a:latin typeface="Raleway"/>
                <a:ea typeface="Raleway"/>
                <a:cs typeface="Raleway"/>
                <a:sym typeface="Raleway"/>
              </a:rPr>
              <a:t> start </a:t>
            </a:r>
            <a:r>
              <a:rPr lang="tr-TR" sz="2200" dirty="0" err="1">
                <a:latin typeface="Raleway"/>
                <a:ea typeface="Raleway"/>
                <a:cs typeface="Raleway"/>
                <a:sym typeface="Raleway"/>
              </a:rPr>
              <a:t>with</a:t>
            </a:r>
            <a:r>
              <a:rPr lang="tr-TR" sz="2200" dirty="0">
                <a:latin typeface="Raleway"/>
                <a:ea typeface="Raleway"/>
                <a:cs typeface="Raleway"/>
                <a:sym typeface="Raleway"/>
              </a:rPr>
              <a:t> 1-126</a:t>
            </a:r>
            <a:endParaRPr sz="2200" dirty="0">
              <a:latin typeface="Raleway"/>
              <a:ea typeface="Raleway"/>
              <a:cs typeface="Raleway"/>
              <a:sym typeface="Raleway"/>
            </a:endParaRPr>
          </a:p>
        </p:txBody>
      </p:sp>
      <p:sp>
        <p:nvSpPr>
          <p:cNvPr id="393" name="Google Shape;393;p16"/>
          <p:cNvSpPr/>
          <p:nvPr/>
        </p:nvSpPr>
        <p:spPr>
          <a:xfrm>
            <a:off x="527175" y="1239625"/>
            <a:ext cx="1252544" cy="504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network</a:t>
            </a:r>
            <a:endParaRPr sz="2000" b="1"/>
          </a:p>
        </p:txBody>
      </p:sp>
      <p:grpSp>
        <p:nvGrpSpPr>
          <p:cNvPr id="394" name="Google Shape;394;p16"/>
          <p:cNvGrpSpPr/>
          <p:nvPr/>
        </p:nvGrpSpPr>
        <p:grpSpPr>
          <a:xfrm>
            <a:off x="1779825" y="1239625"/>
            <a:ext cx="3461300" cy="504300"/>
            <a:chOff x="1779825" y="1239625"/>
            <a:chExt cx="3461300" cy="504300"/>
          </a:xfrm>
        </p:grpSpPr>
        <p:sp>
          <p:nvSpPr>
            <p:cNvPr id="395" name="Google Shape;395;p16"/>
            <p:cNvSpPr/>
            <p:nvPr/>
          </p:nvSpPr>
          <p:spPr>
            <a:xfrm>
              <a:off x="1779825" y="1239625"/>
              <a:ext cx="1153688" cy="5043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host</a:t>
              </a:r>
              <a:endParaRPr sz="2000" b="1"/>
            </a:p>
          </p:txBody>
        </p:sp>
        <p:sp>
          <p:nvSpPr>
            <p:cNvPr id="396" name="Google Shape;396;p16"/>
            <p:cNvSpPr/>
            <p:nvPr/>
          </p:nvSpPr>
          <p:spPr>
            <a:xfrm>
              <a:off x="2933525" y="1239625"/>
              <a:ext cx="1153800" cy="5043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host</a:t>
              </a:r>
              <a:endParaRPr sz="2000" b="1"/>
            </a:p>
          </p:txBody>
        </p:sp>
        <p:sp>
          <p:nvSpPr>
            <p:cNvPr id="397" name="Google Shape;397;p16"/>
            <p:cNvSpPr/>
            <p:nvPr/>
          </p:nvSpPr>
          <p:spPr>
            <a:xfrm>
              <a:off x="4087325" y="1239625"/>
              <a:ext cx="1153800" cy="5043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000" b="1"/>
                <a:t>host</a:t>
              </a:r>
              <a:endParaRPr sz="2000" b="1"/>
            </a:p>
          </p:txBody>
        </p:sp>
      </p:gr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9666</Words>
  <Application>Microsoft Office PowerPoint</Application>
  <PresentationFormat>Ekran Gösterisi (16:9)</PresentationFormat>
  <Paragraphs>727</Paragraphs>
  <Slides>36</Slides>
  <Notes>36</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36</vt:i4>
      </vt:variant>
    </vt:vector>
  </HeadingPairs>
  <TitlesOfParts>
    <vt:vector size="45" baseType="lpstr">
      <vt:lpstr>Raleway Medium</vt:lpstr>
      <vt:lpstr>Raleway</vt:lpstr>
      <vt:lpstr>Barlow Light</vt:lpstr>
      <vt:lpstr>Times New Roman</vt:lpstr>
      <vt:lpstr>Calibri</vt:lpstr>
      <vt:lpstr>Raleway SemiBold</vt:lpstr>
      <vt:lpstr>Arial</vt:lpstr>
      <vt:lpstr>Barlow</vt:lpstr>
      <vt:lpstr>Gaoler template</vt:lpstr>
      <vt:lpstr>IP Addressing</vt:lpstr>
      <vt:lpstr>Table of Contents</vt:lpstr>
      <vt:lpstr>IP Terminology</vt:lpstr>
      <vt:lpstr>IP Terminology</vt:lpstr>
      <vt:lpstr>The Hierarchical IP Addressing Scheme</vt:lpstr>
      <vt:lpstr>The Hierarchical IP Addressing Scheme</vt:lpstr>
      <vt:lpstr>The Hierarchical IP Addressing Scheme</vt:lpstr>
      <vt:lpstr>The Hierarchical IP Addressing Scheme</vt:lpstr>
      <vt:lpstr>The Hierarchical IP Addressing Scheme</vt:lpstr>
      <vt:lpstr>The Hierarchical IP Addressing Scheme</vt:lpstr>
      <vt:lpstr>The Hierarchical IP Addressing Scheme</vt:lpstr>
      <vt:lpstr>The Hierarchical IP Addressing Scheme</vt:lpstr>
      <vt:lpstr>The Hierarchical IP Addressing Scheme</vt:lpstr>
      <vt:lpstr>The Hierarchical IP Addressing Scheme</vt:lpstr>
      <vt:lpstr>The Hierarchical IP Addressing Scheme</vt:lpstr>
      <vt:lpstr>The Hierarchical IP Addressing Scheme</vt:lpstr>
      <vt:lpstr>The Hierarchical IP Addressing Scheme</vt:lpstr>
      <vt:lpstr>Introduction to NAT</vt:lpstr>
      <vt:lpstr>Introduction to NAT</vt:lpstr>
      <vt:lpstr>Introduction to NAT</vt:lpstr>
      <vt:lpstr>IPv4 Address Types</vt:lpstr>
      <vt:lpstr>IPv4 Address Types</vt:lpstr>
      <vt:lpstr>IPv4 Address Types</vt:lpstr>
      <vt:lpstr>IPv4 Address Types</vt:lpstr>
      <vt:lpstr>Internet Protocol Version 6 (IPv6)</vt:lpstr>
      <vt:lpstr>Internet Protocol Version 6 (IPv6)</vt:lpstr>
      <vt:lpstr>Internet Protocol Version 6 (IPv6)</vt:lpstr>
      <vt:lpstr>Internet Protocol Version 6 (IPv6)</vt:lpstr>
      <vt:lpstr>Internet Protocol Version 6 (IPv6)</vt:lpstr>
      <vt:lpstr>Internet Protocol Version 6 (IPv6)</vt:lpstr>
      <vt:lpstr>Internet Protocol Version 6 (IPv6)</vt:lpstr>
      <vt:lpstr>Internet Protocol Version 6 (IPv6)</vt:lpstr>
      <vt:lpstr>Internet Protocol Version 6 (IPv6)</vt:lpstr>
      <vt:lpstr>Internet Protocol Version 6 (IPv6)</vt:lpstr>
      <vt:lpstr>Internet Protocol Version 6 (IPv6)</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Addressing</dc:title>
  <cp:lastModifiedBy>sinan</cp:lastModifiedBy>
  <cp:revision>17</cp:revision>
  <dcterms:modified xsi:type="dcterms:W3CDTF">2023-03-02T17:11:14Z</dcterms:modified>
</cp:coreProperties>
</file>