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Lst>
  <p:sldSz cy="5143500" cx="9144000"/>
  <p:notesSz cx="6858000" cy="9144000"/>
  <p:embeddedFontLst>
    <p:embeddedFont>
      <p:font typeface="Raleway SemiBold"/>
      <p:regular r:id="rId114"/>
      <p:bold r:id="rId115"/>
      <p:italic r:id="rId116"/>
      <p:boldItalic r:id="rId117"/>
    </p:embeddedFont>
    <p:embeddedFont>
      <p:font typeface="Raleway"/>
      <p:regular r:id="rId118"/>
      <p:bold r:id="rId119"/>
      <p:italic r:id="rId120"/>
      <p:boldItalic r:id="rId121"/>
    </p:embeddedFont>
    <p:embeddedFont>
      <p:font typeface="Roboto"/>
      <p:regular r:id="rId122"/>
      <p:bold r:id="rId123"/>
      <p:italic r:id="rId124"/>
      <p:boldItalic r:id="rId125"/>
    </p:embeddedFont>
    <p:embeddedFont>
      <p:font typeface="Raleway Light"/>
      <p:regular r:id="rId126"/>
      <p:bold r:id="rId127"/>
      <p:italic r:id="rId128"/>
      <p:boldItalic r:id="rId129"/>
    </p:embeddedFont>
    <p:embeddedFont>
      <p:font typeface="Raleway Medium"/>
      <p:regular r:id="rId130"/>
      <p:bold r:id="rId131"/>
      <p:italic r:id="rId132"/>
      <p:boldItalic r:id="rId133"/>
    </p:embeddedFont>
    <p:embeddedFont>
      <p:font typeface="Barlow Light"/>
      <p:regular r:id="rId134"/>
      <p:bold r:id="rId135"/>
      <p:italic r:id="rId136"/>
      <p:boldItalic r:id="rId137"/>
    </p:embeddedFont>
    <p:embeddedFont>
      <p:font typeface="Barlow"/>
      <p:regular r:id="rId138"/>
      <p:bold r:id="rId139"/>
      <p:italic r:id="rId140"/>
      <p:boldItalic r:id="rId1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258934-0638-469E-80E7-35C531D986AE}">
  <a:tblStyle styleId="{04258934-0638-469E-80E7-35C531D986A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font" Target="fonts/RalewayLight-boldItalic.fntdata"/><Relationship Id="rId128" Type="http://schemas.openxmlformats.org/officeDocument/2006/relationships/font" Target="fonts/RalewayLight-italic.fntdata"/><Relationship Id="rId127" Type="http://schemas.openxmlformats.org/officeDocument/2006/relationships/font" Target="fonts/RalewayLight-bold.fntdata"/><Relationship Id="rId126" Type="http://schemas.openxmlformats.org/officeDocument/2006/relationships/font" Target="fonts/RalewayLight-regular.fntdata"/><Relationship Id="rId26" Type="http://schemas.openxmlformats.org/officeDocument/2006/relationships/slide" Target="slides/slide21.xml"/><Relationship Id="rId121" Type="http://schemas.openxmlformats.org/officeDocument/2006/relationships/font" Target="fonts/Raleway-boldItalic.fntdata"/><Relationship Id="rId25" Type="http://schemas.openxmlformats.org/officeDocument/2006/relationships/slide" Target="slides/slide20.xml"/><Relationship Id="rId120" Type="http://schemas.openxmlformats.org/officeDocument/2006/relationships/font" Target="fonts/Raleway-italic.fntdata"/><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font" Target="fonts/Roboto-boldItalic.fntdata"/><Relationship Id="rId29" Type="http://schemas.openxmlformats.org/officeDocument/2006/relationships/slide" Target="slides/slide24.xml"/><Relationship Id="rId124" Type="http://schemas.openxmlformats.org/officeDocument/2006/relationships/font" Target="fonts/Roboto-italic.fntdata"/><Relationship Id="rId123" Type="http://schemas.openxmlformats.org/officeDocument/2006/relationships/font" Target="fonts/Roboto-bold.fntdata"/><Relationship Id="rId122" Type="http://schemas.openxmlformats.org/officeDocument/2006/relationships/font" Target="fonts/Roboto-regular.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Raleway-regular.fntdata"/><Relationship Id="rId117" Type="http://schemas.openxmlformats.org/officeDocument/2006/relationships/font" Target="fonts/RalewaySemiBold-boldItalic.fntdata"/><Relationship Id="rId116" Type="http://schemas.openxmlformats.org/officeDocument/2006/relationships/font" Target="fonts/RalewaySemiBold-italic.fntdata"/><Relationship Id="rId115" Type="http://schemas.openxmlformats.org/officeDocument/2006/relationships/font" Target="fonts/RalewaySemiBold-bold.fntdata"/><Relationship Id="rId119" Type="http://schemas.openxmlformats.org/officeDocument/2006/relationships/font" Target="fonts/Raleway-bold.fnt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RalewaySemiBold-regular.fntdata"/><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1" Type="http://schemas.openxmlformats.org/officeDocument/2006/relationships/font" Target="fonts/Barlow-boldItalic.fntdata"/><Relationship Id="rId140" Type="http://schemas.openxmlformats.org/officeDocument/2006/relationships/font" Target="fonts/Barl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font" Target="fonts/Barlow-bold.fntdata"/><Relationship Id="rId138" Type="http://schemas.openxmlformats.org/officeDocument/2006/relationships/font" Target="fonts/Barlow-regular.fntdata"/><Relationship Id="rId137" Type="http://schemas.openxmlformats.org/officeDocument/2006/relationships/font" Target="fonts/BarlowLight-boldItalic.fntdata"/><Relationship Id="rId132" Type="http://schemas.openxmlformats.org/officeDocument/2006/relationships/font" Target="fonts/RalewayMedium-italic.fntdata"/><Relationship Id="rId131" Type="http://schemas.openxmlformats.org/officeDocument/2006/relationships/font" Target="fonts/RalewayMedium-bold.fntdata"/><Relationship Id="rId130" Type="http://schemas.openxmlformats.org/officeDocument/2006/relationships/font" Target="fonts/RalewayMedium-regular.fntdata"/><Relationship Id="rId136" Type="http://schemas.openxmlformats.org/officeDocument/2006/relationships/font" Target="fonts/BarlowLight-italic.fntdata"/><Relationship Id="rId135" Type="http://schemas.openxmlformats.org/officeDocument/2006/relationships/font" Target="fonts/BarlowLight-bold.fntdata"/><Relationship Id="rId134" Type="http://schemas.openxmlformats.org/officeDocument/2006/relationships/font" Target="fonts/BarlowLight-regular.fntdata"/><Relationship Id="rId133" Type="http://schemas.openxmlformats.org/officeDocument/2006/relationships/font" Target="fonts/RalewayMedium-boldItalic.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qlservertutorial.net/sql-server-basics/sql-server-group-by/" TargetMode="External"/><Relationship Id="rId3" Type="http://schemas.openxmlformats.org/officeDocument/2006/relationships/hyperlink" Target="https://www.sqlservertutorial.net/sql-server-basics/sql-server-having/" TargetMode="External"/><Relationship Id="rId4" Type="http://schemas.openxmlformats.org/officeDocument/2006/relationships/hyperlink" Target="https://www.sqlservertutorial.net/sql-server-basics/sql-server-select/"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ms.clarusway.com/mod/hvp/view.php?id=787&amp;forceview=1" TargetMode="Externa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Select count(*) from employees;</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1" name="Google Shape;951;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tr-TR"/>
              <a:t>JOIN kullanarak yapınız.</a:t>
            </a:r>
            <a:endParaRPr b="1"/>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tr-TR">
                <a:highlight>
                  <a:srgbClr val="FFFF00"/>
                </a:highlight>
              </a:rPr>
              <a:t>Answer:</a:t>
            </a:r>
            <a:endParaRPr b="1">
              <a:highlight>
                <a:srgbClr val="FFFF00"/>
              </a:highlight>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tr-TR"/>
              <a:t>SELECT </a:t>
            </a:r>
            <a:r>
              <a:rPr lang="tr-TR"/>
              <a:t>tracks.TrackId,</a:t>
            </a:r>
            <a:endParaRPr/>
          </a:p>
          <a:p>
            <a:pPr indent="0" lvl="0" marL="0" rtl="0" algn="l">
              <a:lnSpc>
                <a:spcPct val="100000"/>
              </a:lnSpc>
              <a:spcBef>
                <a:spcPts val="0"/>
              </a:spcBef>
              <a:spcAft>
                <a:spcPts val="0"/>
              </a:spcAft>
              <a:buSzPts val="1400"/>
              <a:buNone/>
            </a:pPr>
            <a:r>
              <a:rPr lang="tr-TR"/>
              <a:t>	   tracks.Name,</a:t>
            </a:r>
            <a:endParaRPr/>
          </a:p>
          <a:p>
            <a:pPr indent="0" lvl="0" marL="0" rtl="0" algn="l">
              <a:lnSpc>
                <a:spcPct val="100000"/>
              </a:lnSpc>
              <a:spcBef>
                <a:spcPts val="0"/>
              </a:spcBef>
              <a:spcAft>
                <a:spcPts val="0"/>
              </a:spcAft>
              <a:buSzPts val="1400"/>
              <a:buNone/>
            </a:pPr>
            <a:r>
              <a:rPr lang="tr-TR"/>
              <a:t>	   tracks.AlbumId,</a:t>
            </a:r>
            <a:endParaRPr/>
          </a:p>
          <a:p>
            <a:pPr indent="0" lvl="0" marL="0" rtl="0" algn="l">
              <a:lnSpc>
                <a:spcPct val="100000"/>
              </a:lnSpc>
              <a:spcBef>
                <a:spcPts val="0"/>
              </a:spcBef>
              <a:spcAft>
                <a:spcPts val="0"/>
              </a:spcAft>
              <a:buSzPts val="1400"/>
              <a:buNone/>
            </a:pPr>
            <a:r>
              <a:rPr lang="tr-TR"/>
              <a:t> 	   albums.Title</a:t>
            </a:r>
            <a:endParaRPr/>
          </a:p>
          <a:p>
            <a:pPr indent="0" lvl="0" marL="0" rtl="0" algn="l">
              <a:lnSpc>
                <a:spcPct val="100000"/>
              </a:lnSpc>
              <a:spcBef>
                <a:spcPts val="0"/>
              </a:spcBef>
              <a:spcAft>
                <a:spcPts val="0"/>
              </a:spcAft>
              <a:buSzPts val="1400"/>
              <a:buNone/>
            </a:pPr>
            <a:r>
              <a:rPr b="1" lang="tr-TR"/>
              <a:t>FROM </a:t>
            </a:r>
            <a:r>
              <a:rPr lang="tr-TR"/>
              <a:t>tracks</a:t>
            </a:r>
            <a:endParaRPr/>
          </a:p>
          <a:p>
            <a:pPr indent="0" lvl="0" marL="0" rtl="0" algn="l">
              <a:lnSpc>
                <a:spcPct val="100000"/>
              </a:lnSpc>
              <a:spcBef>
                <a:spcPts val="0"/>
              </a:spcBef>
              <a:spcAft>
                <a:spcPts val="0"/>
              </a:spcAft>
              <a:buSzPts val="1400"/>
              <a:buNone/>
            </a:pPr>
            <a:r>
              <a:rPr b="1" lang="tr-TR"/>
              <a:t>JOIN </a:t>
            </a:r>
            <a:r>
              <a:rPr lang="tr-TR"/>
              <a:t>albums</a:t>
            </a:r>
            <a:endParaRPr/>
          </a:p>
          <a:p>
            <a:pPr indent="0" lvl="0" marL="0" rtl="0" algn="l">
              <a:lnSpc>
                <a:spcPct val="100000"/>
              </a:lnSpc>
              <a:spcBef>
                <a:spcPts val="0"/>
              </a:spcBef>
              <a:spcAft>
                <a:spcPts val="0"/>
              </a:spcAft>
              <a:buSzPts val="1400"/>
              <a:buNone/>
            </a:pPr>
            <a:r>
              <a:rPr lang="tr-TR"/>
              <a:t>        </a:t>
            </a:r>
            <a:r>
              <a:rPr b="1" lang="tr-TR"/>
              <a:t>ON</a:t>
            </a:r>
            <a:r>
              <a:rPr lang="tr-TR"/>
              <a:t> tracks.AlbumId = albums.AlbumId</a:t>
            </a:r>
            <a:endParaRPr/>
          </a:p>
          <a:p>
            <a:pPr indent="0" lvl="0" marL="0" rtl="0" algn="l">
              <a:lnSpc>
                <a:spcPct val="100000"/>
              </a:lnSpc>
              <a:spcBef>
                <a:spcPts val="0"/>
              </a:spcBef>
              <a:spcAft>
                <a:spcPts val="0"/>
              </a:spcAft>
              <a:buSzPts val="1400"/>
              <a:buNone/>
            </a:pPr>
            <a:r>
              <a:rPr b="1" lang="tr-TR"/>
              <a:t>WHERE </a:t>
            </a:r>
            <a:r>
              <a:rPr lang="tr-TR"/>
              <a:t>albums.Title = 'Faceless';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rPr lang="tr-TR">
                <a:solidFill>
                  <a:schemeClr val="dk1"/>
                </a:solidFill>
              </a:rPr>
              <a:t>Result: 12 rows </a:t>
            </a:r>
            <a:endParaRPr>
              <a:solidFill>
                <a:schemeClr val="dk1"/>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0" name="Google Shape;960;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8" name="Google Shape;968;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50">
                <a:solidFill>
                  <a:srgbClr val="373A3C"/>
                </a:solidFill>
                <a:highlight>
                  <a:srgbClr val="FFFFFF"/>
                </a:highlight>
              </a:rPr>
              <a:t>As you know that we have added a new table to the company database consisting of one table. Our new table is the departments table. It has three columns and nine rows. Every row represents an employee's department info. Here are our database tables.</a:t>
            </a:r>
            <a:endParaRPr sz="145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450">
              <a:solidFill>
                <a:srgbClr val="373A3C"/>
              </a:solidFill>
              <a:highlight>
                <a:srgbClr val="FFFFFF"/>
              </a:highlight>
            </a:endParaRPr>
          </a:p>
          <a:p>
            <a:pPr indent="0" lvl="0" marL="0" rtl="0" algn="l">
              <a:lnSpc>
                <a:spcPct val="100000"/>
              </a:lnSpc>
              <a:spcBef>
                <a:spcPts val="0"/>
              </a:spcBef>
              <a:spcAft>
                <a:spcPts val="0"/>
              </a:spcAft>
              <a:buSzPts val="1400"/>
              <a:buNone/>
            </a:pPr>
            <a:r>
              <a:rPr lang="tr-TR" sz="1450">
                <a:solidFill>
                  <a:srgbClr val="373A3C"/>
                </a:solidFill>
                <a:highlight>
                  <a:srgbClr val="FFFFFF"/>
                </a:highlight>
              </a:rPr>
              <a:t>Let’s see in detail</a:t>
            </a:r>
            <a:endParaRPr sz="1450">
              <a:solidFill>
                <a:srgbClr val="373A3C"/>
              </a:solidFill>
              <a:highlight>
                <a:srgbClr val="FFFFFF"/>
              </a:highlight>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7" name="Google Shape;977;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50">
                <a:solidFill>
                  <a:srgbClr val="373A3C"/>
                </a:solidFill>
                <a:highlight>
                  <a:srgbClr val="FFFFFF"/>
                </a:highlight>
              </a:rPr>
              <a:t>Let's analyze the query on the screen:</a:t>
            </a:r>
            <a:endParaRPr sz="1450">
              <a:solidFill>
                <a:srgbClr val="373A3C"/>
              </a:solidFill>
              <a:highlight>
                <a:srgbClr val="FFFFFF"/>
              </a:highlight>
            </a:endParaRPr>
          </a:p>
          <a:p>
            <a:pPr indent="-320675" lvl="0" marL="457200" rtl="0" algn="l">
              <a:lnSpc>
                <a:spcPct val="115000"/>
              </a:lnSpc>
              <a:spcBef>
                <a:spcPts val="0"/>
              </a:spcBef>
              <a:spcAft>
                <a:spcPts val="0"/>
              </a:spcAft>
              <a:buClr>
                <a:srgbClr val="373A3C"/>
              </a:buClr>
              <a:buSzPts val="1450"/>
              <a:buChar char="●"/>
            </a:pPr>
            <a:r>
              <a:rPr lang="tr-TR" sz="1450">
                <a:solidFill>
                  <a:srgbClr val="373A3C"/>
                </a:solidFill>
                <a:highlight>
                  <a:srgbClr val="FFFFFF"/>
                </a:highlight>
              </a:rPr>
              <a:t>We've used </a:t>
            </a:r>
            <a:r>
              <a:rPr lang="tr-TR" sz="1450">
                <a:solidFill>
                  <a:srgbClr val="FF0000"/>
                </a:solidFill>
                <a:highlight>
                  <a:srgbClr val="F0F0F0"/>
                </a:highlight>
                <a:latin typeface="Courier New"/>
                <a:ea typeface="Courier New"/>
                <a:cs typeface="Courier New"/>
                <a:sym typeface="Courier New"/>
              </a:rPr>
              <a:t>IN</a:t>
            </a:r>
            <a:r>
              <a:rPr lang="tr-TR" sz="1450">
                <a:solidFill>
                  <a:srgbClr val="373A3C"/>
                </a:solidFill>
                <a:highlight>
                  <a:srgbClr val="FFFFFF"/>
                </a:highlight>
              </a:rPr>
              <a:t> operator with </a:t>
            </a:r>
            <a:r>
              <a:rPr lang="tr-TR" sz="1450">
                <a:solidFill>
                  <a:srgbClr val="FF0000"/>
                </a:solidFill>
                <a:highlight>
                  <a:srgbClr val="F0F0F0"/>
                </a:highlight>
                <a:latin typeface="Courier New"/>
                <a:ea typeface="Courier New"/>
                <a:cs typeface="Courier New"/>
                <a:sym typeface="Courier New"/>
              </a:rPr>
              <a:t>WHERE</a:t>
            </a:r>
            <a:r>
              <a:rPr lang="tr-TR" sz="1450">
                <a:solidFill>
                  <a:srgbClr val="373A3C"/>
                </a:solidFill>
                <a:highlight>
                  <a:srgbClr val="FFFFFF"/>
                </a:highlight>
              </a:rPr>
              <a:t> clause.</a:t>
            </a:r>
            <a:endParaRPr sz="1450">
              <a:solidFill>
                <a:srgbClr val="373A3C"/>
              </a:solidFill>
              <a:highlight>
                <a:srgbClr val="FFFFFF"/>
              </a:highlight>
            </a:endParaRPr>
          </a:p>
          <a:p>
            <a:pPr indent="-320675" lvl="0" marL="457200" rtl="0" algn="l">
              <a:lnSpc>
                <a:spcPct val="115000"/>
              </a:lnSpc>
              <a:spcBef>
                <a:spcPts val="0"/>
              </a:spcBef>
              <a:spcAft>
                <a:spcPts val="0"/>
              </a:spcAft>
              <a:buClr>
                <a:srgbClr val="373A3C"/>
              </a:buClr>
              <a:buSzPts val="1450"/>
              <a:buChar char="●"/>
            </a:pPr>
            <a:r>
              <a:rPr lang="tr-TR" sz="1450">
                <a:solidFill>
                  <a:srgbClr val="373A3C"/>
                </a:solidFill>
                <a:highlight>
                  <a:srgbClr val="FFFFFF"/>
                </a:highlight>
              </a:rPr>
              <a:t>The inner query returns the employee ids who work under the Operations department.</a:t>
            </a:r>
            <a:endParaRPr sz="1450">
              <a:solidFill>
                <a:srgbClr val="373A3C"/>
              </a:solidFill>
              <a:highlight>
                <a:srgbClr val="FFFFFF"/>
              </a:highlight>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7" name="Google Shape;997;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SzPts val="1400"/>
              <a:buNone/>
            </a:pPr>
            <a:r>
              <a:rPr lang="tr-TR" sz="1450">
                <a:solidFill>
                  <a:srgbClr val="373A3C"/>
                </a:solidFill>
                <a:highlight>
                  <a:srgbClr val="FFFFFF"/>
                </a:highlight>
              </a:rPr>
              <a:t>Then employees ids are passed to the outer query.</a:t>
            </a:r>
            <a:endParaRPr sz="1450">
              <a:solidFill>
                <a:srgbClr val="373A3C"/>
              </a:solidFill>
              <a:highlight>
                <a:srgbClr val="FFFFFF"/>
              </a:highlight>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1" name="Google Shape;1021;p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SzPts val="1400"/>
              <a:buNone/>
            </a:pPr>
            <a:r>
              <a:rPr lang="tr-TR" sz="1450">
                <a:solidFill>
                  <a:srgbClr val="373A3C"/>
                </a:solidFill>
                <a:highlight>
                  <a:srgbClr val="FFFFFF"/>
                </a:highlight>
              </a:rPr>
              <a:t>Then employees ids are passed to the outer query.</a:t>
            </a:r>
            <a:endParaRPr sz="1450">
              <a:solidFill>
                <a:srgbClr val="373A3C"/>
              </a:solidFill>
              <a:highlight>
                <a:srgbClr val="FFFFFF"/>
              </a:highlight>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p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6" name="Google Shape;1046;p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400"/>
              <a:buNone/>
            </a:pPr>
            <a:r>
              <a:rPr lang="tr-TR" sz="1450">
                <a:solidFill>
                  <a:srgbClr val="373A3C"/>
                </a:solidFill>
                <a:highlight>
                  <a:srgbClr val="FFFFFF"/>
                </a:highlight>
              </a:rPr>
              <a:t>Outer query filters those employees ids and returns their first_name and last_name as a result set.</a:t>
            </a:r>
            <a:endParaRPr sz="1450">
              <a:solidFill>
                <a:srgbClr val="373A3C"/>
              </a:solidFill>
              <a:highlight>
                <a:srgbClr val="FFFFFF"/>
              </a:highlight>
            </a:endParaRPr>
          </a:p>
          <a:p>
            <a:pPr indent="0" lvl="0" marL="0" rtl="0" algn="l">
              <a:lnSpc>
                <a:spcPct val="115000"/>
              </a:lnSpc>
              <a:spcBef>
                <a:spcPts val="1200"/>
              </a:spcBef>
              <a:spcAft>
                <a:spcPts val="0"/>
              </a:spcAft>
              <a:buSzPts val="1400"/>
              <a:buNone/>
            </a:pPr>
            <a:r>
              <a:rPr lang="tr-TR" sz="1450">
                <a:solidFill>
                  <a:srgbClr val="373A3C"/>
                </a:solidFill>
                <a:highlight>
                  <a:srgbClr val="FFFFFF"/>
                </a:highlight>
              </a:rPr>
              <a:t>**************</a:t>
            </a:r>
            <a:endParaRPr sz="1450">
              <a:solidFill>
                <a:srgbClr val="373A3C"/>
              </a:solidFill>
              <a:highlight>
                <a:srgbClr val="FFFFFF"/>
              </a:highlight>
            </a:endParaRPr>
          </a:p>
          <a:p>
            <a:pPr indent="0" lvl="0" marL="0" rtl="0" algn="l">
              <a:lnSpc>
                <a:spcPct val="115000"/>
              </a:lnSpc>
              <a:spcBef>
                <a:spcPts val="1200"/>
              </a:spcBef>
              <a:spcAft>
                <a:spcPts val="0"/>
              </a:spcAft>
              <a:buSzPts val="1400"/>
              <a:buNone/>
            </a:pPr>
            <a:r>
              <a:rPr b="1" lang="tr-TR" sz="1450">
                <a:solidFill>
                  <a:srgbClr val="373A3C"/>
                </a:solidFill>
                <a:highlight>
                  <a:srgbClr val="FFFFFF"/>
                </a:highlight>
              </a:rPr>
              <a:t>Exp;</a:t>
            </a:r>
            <a:endParaRPr b="1" sz="1450">
              <a:solidFill>
                <a:srgbClr val="373A3C"/>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tr-TR" sz="1150">
                <a:solidFill>
                  <a:srgbClr val="001A1E"/>
                </a:solidFill>
                <a:latin typeface="Roboto"/>
                <a:ea typeface="Roboto"/>
                <a:cs typeface="Roboto"/>
                <a:sym typeface="Roboto"/>
              </a:rPr>
              <a:t>How many male employees work under the Operations department?</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rPr lang="tr-TR" sz="1150">
                <a:solidFill>
                  <a:srgbClr val="001A1E"/>
                </a:solidFill>
                <a:latin typeface="Roboto"/>
                <a:ea typeface="Roboto"/>
                <a:cs typeface="Roboto"/>
                <a:sym typeface="Roboto"/>
              </a:rPr>
              <a:t>(Note: Your result table will consist of one column named 'count_male')</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rPr lang="tr-TR" sz="1150">
                <a:solidFill>
                  <a:srgbClr val="001A1E"/>
                </a:solidFill>
                <a:latin typeface="Roboto"/>
                <a:ea typeface="Roboto"/>
                <a:cs typeface="Roboto"/>
                <a:sym typeface="Roboto"/>
              </a:rPr>
              <a:t>SELECT COUNT(gender) as count_male</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rPr lang="tr-TR" sz="1150">
                <a:solidFill>
                  <a:srgbClr val="001A1E"/>
                </a:solidFill>
                <a:latin typeface="Roboto"/>
                <a:ea typeface="Roboto"/>
                <a:cs typeface="Roboto"/>
                <a:sym typeface="Roboto"/>
              </a:rPr>
              <a:t>FROM employees</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rPr lang="tr-TR" sz="1150">
                <a:solidFill>
                  <a:srgbClr val="001A1E"/>
                </a:solidFill>
                <a:latin typeface="Roboto"/>
                <a:ea typeface="Roboto"/>
                <a:cs typeface="Roboto"/>
                <a:sym typeface="Roboto"/>
              </a:rPr>
              <a:t>WHERE gender='Male' AND emp_id IN(select emp_id from departments where dept_name='Operations');</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rPr lang="tr-TR" sz="1150">
                <a:solidFill>
                  <a:srgbClr val="001A1E"/>
                </a:solidFill>
                <a:latin typeface="Roboto"/>
                <a:ea typeface="Roboto"/>
                <a:cs typeface="Roboto"/>
                <a:sym typeface="Roboto"/>
              </a:rPr>
              <a:t>result  : 3</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rPr lang="tr-TR" sz="1150">
                <a:solidFill>
                  <a:srgbClr val="001A1E"/>
                </a:solidFill>
                <a:latin typeface="Roboto"/>
                <a:ea typeface="Roboto"/>
                <a:cs typeface="Roboto"/>
                <a:sym typeface="Roboto"/>
              </a:rPr>
              <a:t>*******************************</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tr-TR" sz="1150">
                <a:solidFill>
                  <a:srgbClr val="001A1E"/>
                </a:solidFill>
                <a:latin typeface="Roboto"/>
                <a:ea typeface="Roboto"/>
                <a:cs typeface="Roboto"/>
                <a:sym typeface="Roboto"/>
              </a:rPr>
              <a:t>SELECT COUNT(gender) as count_male</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tr-TR" sz="1150">
                <a:solidFill>
                  <a:srgbClr val="001A1E"/>
                </a:solidFill>
                <a:latin typeface="Roboto"/>
                <a:ea typeface="Roboto"/>
                <a:cs typeface="Roboto"/>
                <a:sym typeface="Roboto"/>
              </a:rPr>
              <a:t>FROM employees</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tr-TR" sz="1150">
                <a:solidFill>
                  <a:srgbClr val="001A1E"/>
                </a:solidFill>
                <a:latin typeface="Roboto"/>
                <a:ea typeface="Roboto"/>
                <a:cs typeface="Roboto"/>
                <a:sym typeface="Roboto"/>
              </a:rPr>
              <a:t>JOIN </a:t>
            </a:r>
            <a:r>
              <a:rPr lang="tr-TR" sz="1150">
                <a:solidFill>
                  <a:srgbClr val="001A1E"/>
                </a:solidFill>
                <a:latin typeface="Roboto"/>
                <a:ea typeface="Roboto"/>
                <a:cs typeface="Roboto"/>
                <a:sym typeface="Roboto"/>
              </a:rPr>
              <a:t>departments</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tr-TR" sz="1150">
                <a:solidFill>
                  <a:srgbClr val="001A1E"/>
                </a:solidFill>
                <a:latin typeface="Roboto"/>
                <a:ea typeface="Roboto"/>
                <a:cs typeface="Roboto"/>
                <a:sym typeface="Roboto"/>
              </a:rPr>
              <a:t>	ON employees.emp_id=departments.emp_id</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tr-TR" sz="1150">
                <a:solidFill>
                  <a:srgbClr val="001A1E"/>
                </a:solidFill>
                <a:latin typeface="Roboto"/>
                <a:ea typeface="Roboto"/>
                <a:cs typeface="Roboto"/>
                <a:sym typeface="Roboto"/>
              </a:rPr>
              <a:t>WHERE employees.gender = 'Male' </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tr-TR" sz="1150">
                <a:solidFill>
                  <a:srgbClr val="001A1E"/>
                </a:solidFill>
                <a:latin typeface="Roboto"/>
                <a:ea typeface="Roboto"/>
                <a:cs typeface="Roboto"/>
                <a:sym typeface="Roboto"/>
              </a:rPr>
              <a:t>AND employees.emp_id IN(</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tr-TR" sz="1150">
                <a:solidFill>
                  <a:srgbClr val="001A1E"/>
                </a:solidFill>
                <a:latin typeface="Roboto"/>
                <a:ea typeface="Roboto"/>
                <a:cs typeface="Roboto"/>
                <a:sym typeface="Roboto"/>
              </a:rPr>
              <a:t>	SELECT emp_id </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tr-TR" sz="1150">
                <a:solidFill>
                  <a:srgbClr val="001A1E"/>
                </a:solidFill>
                <a:latin typeface="Roboto"/>
                <a:ea typeface="Roboto"/>
                <a:cs typeface="Roboto"/>
                <a:sym typeface="Roboto"/>
              </a:rPr>
              <a:t>	FROM departments </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tr-TR" sz="1150">
                <a:solidFill>
                  <a:srgbClr val="001A1E"/>
                </a:solidFill>
                <a:latin typeface="Roboto"/>
                <a:ea typeface="Roboto"/>
                <a:cs typeface="Roboto"/>
                <a:sym typeface="Roboto"/>
              </a:rPr>
              <a:t>	WHERE dept_name='Operations');</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t/>
            </a:r>
            <a:endParaRPr sz="1150">
              <a:solidFill>
                <a:srgbClr val="001A1E"/>
              </a:solidFill>
              <a:latin typeface="Roboto"/>
              <a:ea typeface="Roboto"/>
              <a:cs typeface="Roboto"/>
              <a:sym typeface="Roboto"/>
            </a:endParaRPr>
          </a:p>
          <a:p>
            <a:pPr indent="0" lvl="0" marL="457200" rtl="0" algn="l">
              <a:lnSpc>
                <a:spcPct val="115000"/>
              </a:lnSpc>
              <a:spcBef>
                <a:spcPts val="600"/>
              </a:spcBef>
              <a:spcAft>
                <a:spcPts val="0"/>
              </a:spcAft>
              <a:buSzPts val="1400"/>
              <a:buNone/>
            </a:pPr>
            <a:r>
              <a:t/>
            </a:r>
            <a:endParaRPr sz="1450">
              <a:solidFill>
                <a:srgbClr val="373A3C"/>
              </a:solidFill>
              <a:highlight>
                <a:srgbClr val="FFFFFF"/>
              </a:highlight>
            </a:endParaRPr>
          </a:p>
          <a:p>
            <a:pPr indent="0" lvl="0" marL="457200" rtl="0" algn="l">
              <a:lnSpc>
                <a:spcPct val="115000"/>
              </a:lnSpc>
              <a:spcBef>
                <a:spcPts val="1200"/>
              </a:spcBef>
              <a:spcAft>
                <a:spcPts val="1200"/>
              </a:spcAft>
              <a:buSzPts val="1400"/>
              <a:buNone/>
            </a:pPr>
            <a:r>
              <a:t/>
            </a:r>
            <a:endParaRPr sz="1450">
              <a:solidFill>
                <a:srgbClr val="373A3C"/>
              </a:solidFill>
              <a:highlight>
                <a:srgbClr val="FFFFFF"/>
              </a:highlight>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p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0" name="Google Shape;1060;p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tr-TR"/>
              <a:t>SUBQUERY kullanarak yapınız.</a:t>
            </a:r>
            <a:endParaRPr b="1"/>
          </a:p>
          <a:p>
            <a:pPr indent="0" lvl="0" marL="0" rtl="0" algn="l">
              <a:lnSpc>
                <a:spcPct val="100000"/>
              </a:lnSpc>
              <a:spcBef>
                <a:spcPts val="0"/>
              </a:spcBef>
              <a:spcAft>
                <a:spcPts val="0"/>
              </a:spcAft>
              <a:buSzPts val="1400"/>
              <a:buNone/>
            </a:pPr>
            <a:r>
              <a:t/>
            </a:r>
            <a:endParaRPr b="1">
              <a:highlight>
                <a:schemeClr val="accent4"/>
              </a:highlight>
            </a:endParaRPr>
          </a:p>
          <a:p>
            <a:pPr indent="0" lvl="0" marL="0" rtl="0" algn="l">
              <a:lnSpc>
                <a:spcPct val="100000"/>
              </a:lnSpc>
              <a:spcBef>
                <a:spcPts val="0"/>
              </a:spcBef>
              <a:spcAft>
                <a:spcPts val="0"/>
              </a:spcAft>
              <a:buSzPts val="1400"/>
              <a:buNone/>
            </a:pPr>
            <a:r>
              <a:rPr b="1" lang="tr-TR">
                <a:highlight>
                  <a:schemeClr val="accent4"/>
                </a:highlight>
              </a:rPr>
              <a:t>Answer</a:t>
            </a:r>
            <a:r>
              <a:rPr b="1" lang="tr-TR"/>
              <a:t>:</a:t>
            </a:r>
            <a:endParaRPr b="1"/>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SELECT trackid,</a:t>
            </a:r>
            <a:endParaRPr/>
          </a:p>
          <a:p>
            <a:pPr indent="0" lvl="0" marL="0" rtl="0" algn="l">
              <a:lnSpc>
                <a:spcPct val="100000"/>
              </a:lnSpc>
              <a:spcBef>
                <a:spcPts val="0"/>
              </a:spcBef>
              <a:spcAft>
                <a:spcPts val="0"/>
              </a:spcAft>
              <a:buSzPts val="1400"/>
              <a:buNone/>
            </a:pPr>
            <a:r>
              <a:rPr lang="tr-TR"/>
              <a:t>       name,</a:t>
            </a:r>
            <a:endParaRPr/>
          </a:p>
          <a:p>
            <a:pPr indent="0" lvl="0" marL="0" rtl="0" algn="l">
              <a:lnSpc>
                <a:spcPct val="100000"/>
              </a:lnSpc>
              <a:spcBef>
                <a:spcPts val="0"/>
              </a:spcBef>
              <a:spcAft>
                <a:spcPts val="0"/>
              </a:spcAft>
              <a:buSzPts val="1400"/>
              <a:buNone/>
            </a:pPr>
            <a:r>
              <a:rPr lang="tr-TR"/>
              <a:t>       albumid</a:t>
            </a:r>
            <a:endParaRPr/>
          </a:p>
          <a:p>
            <a:pPr indent="0" lvl="0" marL="0" rtl="0" algn="l">
              <a:lnSpc>
                <a:spcPct val="100000"/>
              </a:lnSpc>
              <a:spcBef>
                <a:spcPts val="0"/>
              </a:spcBef>
              <a:spcAft>
                <a:spcPts val="0"/>
              </a:spcAft>
              <a:buSzPts val="1400"/>
              <a:buNone/>
            </a:pPr>
            <a:r>
              <a:rPr lang="tr-TR"/>
              <a:t>FROM tracks</a:t>
            </a:r>
            <a:endParaRPr/>
          </a:p>
          <a:p>
            <a:pPr indent="0" lvl="0" marL="0" rtl="0" algn="l">
              <a:lnSpc>
                <a:spcPct val="100000"/>
              </a:lnSpc>
              <a:spcBef>
                <a:spcPts val="0"/>
              </a:spcBef>
              <a:spcAft>
                <a:spcPts val="0"/>
              </a:spcAft>
              <a:buSzPts val="1400"/>
              <a:buNone/>
            </a:pPr>
            <a:r>
              <a:rPr lang="tr-TR"/>
              <a:t>WHERE albumid IN (</a:t>
            </a:r>
            <a:endParaRPr/>
          </a:p>
          <a:p>
            <a:pPr indent="0" lvl="0" marL="0" rtl="0" algn="l">
              <a:lnSpc>
                <a:spcPct val="100000"/>
              </a:lnSpc>
              <a:spcBef>
                <a:spcPts val="0"/>
              </a:spcBef>
              <a:spcAft>
                <a:spcPts val="0"/>
              </a:spcAft>
              <a:buSzPts val="1400"/>
              <a:buNone/>
            </a:pPr>
            <a:r>
              <a:rPr lang="tr-TR"/>
              <a:t>   SELECT AlbumId</a:t>
            </a:r>
            <a:endParaRPr/>
          </a:p>
          <a:p>
            <a:pPr indent="0" lvl="0" marL="0" rtl="0" algn="l">
              <a:lnSpc>
                <a:spcPct val="100000"/>
              </a:lnSpc>
              <a:spcBef>
                <a:spcPts val="0"/>
              </a:spcBef>
              <a:spcAft>
                <a:spcPts val="0"/>
              </a:spcAft>
              <a:buSzPts val="1400"/>
              <a:buNone/>
            </a:pPr>
            <a:r>
              <a:rPr lang="tr-TR"/>
              <a:t>   FROM albums</a:t>
            </a:r>
            <a:endParaRPr/>
          </a:p>
          <a:p>
            <a:pPr indent="0" lvl="0" marL="0" rtl="0" algn="l">
              <a:lnSpc>
                <a:spcPct val="100000"/>
              </a:lnSpc>
              <a:spcBef>
                <a:spcPts val="0"/>
              </a:spcBef>
              <a:spcAft>
                <a:spcPts val="0"/>
              </a:spcAft>
              <a:buSzPts val="1400"/>
              <a:buNone/>
            </a:pPr>
            <a:r>
              <a:rPr lang="tr-TR"/>
              <a:t>   WHERE title IN ('Faceless', 'Let There Be Rock')</a:t>
            </a:r>
            <a:endParaRPr/>
          </a:p>
          <a:p>
            <a:pPr indent="0" lvl="0" marL="0" rtl="0" algn="l">
              <a:lnSpc>
                <a:spcPct val="100000"/>
              </a:lnSpc>
              <a:spcBef>
                <a:spcPts val="0"/>
              </a:spcBef>
              <a:spcAft>
                <a:spcPts val="0"/>
              </a:spcAft>
              <a:buSzPts val="1400"/>
              <a:buNone/>
            </a:pPr>
            <a:r>
              <a:rPr lang="tr-TR"/>
              <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(result 20)</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rPr b="1" lang="tr-TR">
                <a:solidFill>
                  <a:schemeClr val="dk1"/>
                </a:solidFill>
              </a:rPr>
              <a:t>JOIN kullanarak yapınız</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TR"/>
              <a:t>SELECT tracks.trackid,</a:t>
            </a:r>
            <a:endParaRPr/>
          </a:p>
          <a:p>
            <a:pPr indent="0" lvl="0" marL="0" rtl="0" algn="l">
              <a:lnSpc>
                <a:spcPct val="100000"/>
              </a:lnSpc>
              <a:spcBef>
                <a:spcPts val="0"/>
              </a:spcBef>
              <a:spcAft>
                <a:spcPts val="0"/>
              </a:spcAft>
              <a:buClr>
                <a:schemeClr val="dk1"/>
              </a:buClr>
              <a:buSzPts val="1100"/>
              <a:buFont typeface="Arial"/>
              <a:buNone/>
            </a:pPr>
            <a:r>
              <a:rPr lang="tr-TR"/>
              <a:t>       tracks.name,</a:t>
            </a:r>
            <a:endParaRPr/>
          </a:p>
          <a:p>
            <a:pPr indent="0" lvl="0" marL="0" rtl="0" algn="l">
              <a:lnSpc>
                <a:spcPct val="100000"/>
              </a:lnSpc>
              <a:spcBef>
                <a:spcPts val="0"/>
              </a:spcBef>
              <a:spcAft>
                <a:spcPts val="0"/>
              </a:spcAft>
              <a:buClr>
                <a:schemeClr val="dk1"/>
              </a:buClr>
              <a:buSzPts val="1100"/>
              <a:buFont typeface="Arial"/>
              <a:buNone/>
            </a:pPr>
            <a:r>
              <a:rPr lang="tr-TR"/>
              <a:t>       tracks.albumid</a:t>
            </a:r>
            <a:endParaRPr/>
          </a:p>
          <a:p>
            <a:pPr indent="0" lvl="0" marL="0" rtl="0" algn="l">
              <a:lnSpc>
                <a:spcPct val="100000"/>
              </a:lnSpc>
              <a:spcBef>
                <a:spcPts val="0"/>
              </a:spcBef>
              <a:spcAft>
                <a:spcPts val="0"/>
              </a:spcAft>
              <a:buClr>
                <a:schemeClr val="dk1"/>
              </a:buClr>
              <a:buSzPts val="1100"/>
              <a:buFont typeface="Arial"/>
              <a:buNone/>
            </a:pPr>
            <a:r>
              <a:rPr lang="tr-TR"/>
              <a:t>FROM tracks</a:t>
            </a:r>
            <a:endParaRPr/>
          </a:p>
          <a:p>
            <a:pPr indent="0" lvl="0" marL="0" rtl="0" algn="l">
              <a:lnSpc>
                <a:spcPct val="100000"/>
              </a:lnSpc>
              <a:spcBef>
                <a:spcPts val="0"/>
              </a:spcBef>
              <a:spcAft>
                <a:spcPts val="0"/>
              </a:spcAft>
              <a:buClr>
                <a:schemeClr val="dk1"/>
              </a:buClr>
              <a:buSzPts val="1100"/>
              <a:buFont typeface="Arial"/>
              <a:buNone/>
            </a:pPr>
            <a:r>
              <a:rPr b="1" lang="tr-TR"/>
              <a:t>JOIN </a:t>
            </a:r>
            <a:r>
              <a:rPr lang="tr-TR"/>
              <a:t>albums</a:t>
            </a:r>
            <a:endParaRPr/>
          </a:p>
          <a:p>
            <a:pPr indent="0" lvl="0" marL="0" rtl="0" algn="l">
              <a:lnSpc>
                <a:spcPct val="100000"/>
              </a:lnSpc>
              <a:spcBef>
                <a:spcPts val="0"/>
              </a:spcBef>
              <a:spcAft>
                <a:spcPts val="0"/>
              </a:spcAft>
              <a:buClr>
                <a:schemeClr val="dk1"/>
              </a:buClr>
              <a:buSzPts val="1100"/>
              <a:buFont typeface="Arial"/>
              <a:buNone/>
            </a:pPr>
            <a:r>
              <a:rPr lang="tr-TR"/>
              <a:t>ON tracks.AlbumId=albums.AlbumId</a:t>
            </a:r>
            <a:endParaRPr/>
          </a:p>
          <a:p>
            <a:pPr indent="0" lvl="0" marL="0" rtl="0" algn="l">
              <a:lnSpc>
                <a:spcPct val="100000"/>
              </a:lnSpc>
              <a:spcBef>
                <a:spcPts val="0"/>
              </a:spcBef>
              <a:spcAft>
                <a:spcPts val="0"/>
              </a:spcAft>
              <a:buClr>
                <a:schemeClr val="dk1"/>
              </a:buClr>
              <a:buSzPts val="1100"/>
              <a:buFont typeface="Arial"/>
              <a:buNone/>
            </a:pPr>
            <a:r>
              <a:rPr lang="tr-TR"/>
              <a:t>WHERE title IN ('Faceless', 'Let There Be Rock');</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9" name="Google Shape;1069;p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But this way it counts everything in the column, even null data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select count(*) </a:t>
            </a:r>
            <a:endParaRPr/>
          </a:p>
          <a:p>
            <a:pPr indent="0" lvl="0" marL="0" rtl="0" algn="l">
              <a:lnSpc>
                <a:spcPct val="100000"/>
              </a:lnSpc>
              <a:spcBef>
                <a:spcPts val="0"/>
              </a:spcBef>
              <a:spcAft>
                <a:spcPts val="0"/>
              </a:spcAft>
              <a:buSzPts val="1400"/>
              <a:buNone/>
            </a:pPr>
            <a:r>
              <a:rPr lang="tr-TR"/>
              <a:t>from Tracks →  returns 3503 rows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select count(composer) </a:t>
            </a:r>
            <a:endParaRPr/>
          </a:p>
          <a:p>
            <a:pPr indent="0" lvl="0" marL="0" rtl="0" algn="l">
              <a:lnSpc>
                <a:spcPct val="100000"/>
              </a:lnSpc>
              <a:spcBef>
                <a:spcPts val="0"/>
              </a:spcBef>
              <a:spcAft>
                <a:spcPts val="0"/>
              </a:spcAft>
              <a:buSzPts val="1400"/>
              <a:buNone/>
            </a:pPr>
            <a:r>
              <a:rPr lang="tr-TR"/>
              <a:t>from Tracks --&gt; returns 2525 rows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count(.....)  removes the null ones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if I want to see how many values are there in the composer field, use this one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400"/>
              <a:buFont typeface="Arial"/>
              <a:buNone/>
            </a:pPr>
            <a:r>
              <a:rPr lang="tr-TR">
                <a:solidFill>
                  <a:schemeClr val="dk1"/>
                </a:solidFill>
              </a:rPr>
              <a:t>select count(*) </a:t>
            </a:r>
            <a:endParaRPr>
              <a:solidFill>
                <a:schemeClr val="dk1"/>
              </a:solidFill>
            </a:endParaRPr>
          </a:p>
          <a:p>
            <a:pPr indent="0" lvl="0" marL="0" rtl="0" algn="l">
              <a:lnSpc>
                <a:spcPct val="100000"/>
              </a:lnSpc>
              <a:spcBef>
                <a:spcPts val="0"/>
              </a:spcBef>
              <a:spcAft>
                <a:spcPts val="0"/>
              </a:spcAft>
              <a:buSzPts val="1400"/>
              <a:buNone/>
            </a:pPr>
            <a:r>
              <a:rPr lang="tr-TR">
                <a:solidFill>
                  <a:schemeClr val="dk1"/>
                </a:solidFill>
              </a:rPr>
              <a:t>from Tracks </a:t>
            </a:r>
            <a:endParaRPr>
              <a:solidFill>
                <a:schemeClr val="dk1"/>
              </a:solidFill>
            </a:endParaRPr>
          </a:p>
          <a:p>
            <a:pPr indent="0" lvl="0" marL="0" rtl="0" algn="l">
              <a:lnSpc>
                <a:spcPct val="100000"/>
              </a:lnSpc>
              <a:spcBef>
                <a:spcPts val="0"/>
              </a:spcBef>
              <a:spcAft>
                <a:spcPts val="0"/>
              </a:spcAft>
              <a:buSzPts val="1400"/>
              <a:buNone/>
            </a:pPr>
            <a:r>
              <a:rPr lang="tr-TR">
                <a:solidFill>
                  <a:schemeClr val="dk1"/>
                </a:solidFill>
              </a:rPr>
              <a:t>where composer is null </a:t>
            </a:r>
            <a:r>
              <a:rPr lang="tr-TR">
                <a:solidFill>
                  <a:srgbClr val="3A3F50"/>
                </a:solidFill>
              </a:rPr>
              <a:t>--&gt; number of null values in composer column--978</a:t>
            </a:r>
            <a:endParaRPr>
              <a:solidFill>
                <a:srgbClr val="3A3F50"/>
              </a:solidFill>
            </a:endParaRPr>
          </a:p>
          <a:p>
            <a:pPr indent="0" lvl="0" marL="0" rtl="0" algn="l">
              <a:lnSpc>
                <a:spcPct val="100000"/>
              </a:lnSpc>
              <a:spcBef>
                <a:spcPts val="0"/>
              </a:spcBef>
              <a:spcAft>
                <a:spcPts val="0"/>
              </a:spcAft>
              <a:buSzPts val="1400"/>
              <a:buNone/>
            </a:pPr>
            <a:r>
              <a:rPr lang="tr-TR">
                <a:solidFill>
                  <a:schemeClr val="dk1"/>
                </a:solidFill>
              </a:rPr>
              <a:t>(where composer = null --not works like that)</a:t>
            </a:r>
            <a:endParaRPr>
              <a:solidFill>
                <a:schemeClr val="dk1"/>
              </a:solidFill>
            </a:endParaRPr>
          </a:p>
          <a:p>
            <a:pPr indent="0" lvl="0" marL="0" rtl="0" algn="l">
              <a:lnSpc>
                <a:spcPct val="100000"/>
              </a:lnSpc>
              <a:spcBef>
                <a:spcPts val="0"/>
              </a:spcBef>
              <a:spcAft>
                <a:spcPts val="0"/>
              </a:spcAft>
              <a:buSzPts val="1400"/>
              <a:buNone/>
            </a:pPr>
            <a:r>
              <a:t/>
            </a:r>
            <a:endParaRPr>
              <a:solidFill>
                <a:srgbClr val="3A3F50"/>
              </a:solidFill>
            </a:endParaRPr>
          </a:p>
          <a:p>
            <a:pPr indent="0" lvl="0" marL="0" rtl="0" algn="l">
              <a:lnSpc>
                <a:spcPct val="100000"/>
              </a:lnSpc>
              <a:spcBef>
                <a:spcPts val="0"/>
              </a:spcBef>
              <a:spcAft>
                <a:spcPts val="0"/>
              </a:spcAft>
              <a:buSzPts val="1400"/>
              <a:buNone/>
            </a:pPr>
            <a:r>
              <a:t/>
            </a:r>
            <a:endParaRPr>
              <a:solidFill>
                <a:srgbClr val="3A3F50"/>
              </a:solidFill>
            </a:endParaRPr>
          </a:p>
          <a:p>
            <a:pPr indent="0" lvl="0" marL="0" rtl="0" algn="l">
              <a:lnSpc>
                <a:spcPct val="100000"/>
              </a:lnSpc>
              <a:spcBef>
                <a:spcPts val="0"/>
              </a:spcBef>
              <a:spcAft>
                <a:spcPts val="0"/>
              </a:spcAft>
              <a:buSzPts val="1400"/>
              <a:buNone/>
            </a:pPr>
            <a:r>
              <a:t/>
            </a:r>
            <a:endParaRPr>
              <a:solidFill>
                <a:srgbClr val="3A3F50"/>
              </a:solidFill>
            </a:endParaRPr>
          </a:p>
          <a:p>
            <a:pPr indent="0" lvl="0" marL="0" rtl="0" algn="l">
              <a:lnSpc>
                <a:spcPct val="100000"/>
              </a:lnSpc>
              <a:spcBef>
                <a:spcPts val="0"/>
              </a:spcBef>
              <a:spcAft>
                <a:spcPts val="0"/>
              </a:spcAft>
              <a:buSzPts val="1400"/>
              <a:buNone/>
            </a:pPr>
            <a:r>
              <a:rPr lang="tr-TR">
                <a:solidFill>
                  <a:srgbClr val="3A3F50"/>
                </a:solidFill>
              </a:rPr>
              <a:t>select count(*) </a:t>
            </a:r>
            <a:endParaRPr>
              <a:solidFill>
                <a:srgbClr val="3A3F50"/>
              </a:solidFill>
            </a:endParaRPr>
          </a:p>
          <a:p>
            <a:pPr indent="0" lvl="0" marL="0" rtl="0" algn="l">
              <a:lnSpc>
                <a:spcPct val="100000"/>
              </a:lnSpc>
              <a:spcBef>
                <a:spcPts val="0"/>
              </a:spcBef>
              <a:spcAft>
                <a:spcPts val="0"/>
              </a:spcAft>
              <a:buSzPts val="1400"/>
              <a:buNone/>
            </a:pPr>
            <a:r>
              <a:rPr lang="tr-TR">
                <a:solidFill>
                  <a:srgbClr val="3A3F50"/>
                </a:solidFill>
              </a:rPr>
              <a:t>from Tracks </a:t>
            </a:r>
            <a:endParaRPr>
              <a:solidFill>
                <a:srgbClr val="3A3F50"/>
              </a:solidFill>
            </a:endParaRPr>
          </a:p>
          <a:p>
            <a:pPr indent="0" lvl="0" marL="0" rtl="0" algn="l">
              <a:lnSpc>
                <a:spcPct val="100000"/>
              </a:lnSpc>
              <a:spcBef>
                <a:spcPts val="0"/>
              </a:spcBef>
              <a:spcAft>
                <a:spcPts val="0"/>
              </a:spcAft>
              <a:buSzPts val="1400"/>
              <a:buNone/>
            </a:pPr>
            <a:r>
              <a:rPr lang="tr-TR">
                <a:solidFill>
                  <a:srgbClr val="3A3F50"/>
                </a:solidFill>
              </a:rPr>
              <a:t>where composer is not null --&gt; number of not null values in composer column --2528</a:t>
            </a:r>
            <a:endParaRPr>
              <a:solidFill>
                <a:srgbClr val="3A3F50"/>
              </a:solidFill>
            </a:endParaRPr>
          </a:p>
          <a:p>
            <a:pPr indent="0" lvl="0" marL="0" rtl="0" algn="l">
              <a:lnSpc>
                <a:spcPct val="100000"/>
              </a:lnSpc>
              <a:spcBef>
                <a:spcPts val="0"/>
              </a:spcBef>
              <a:spcAft>
                <a:spcPts val="0"/>
              </a:spcAft>
              <a:buSzPts val="1400"/>
              <a:buNone/>
            </a:pPr>
            <a:r>
              <a:t/>
            </a:r>
            <a:endParaRPr>
              <a:solidFill>
                <a:srgbClr val="3A3F50"/>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tr-TR" sz="1200">
                <a:solidFill>
                  <a:srgbClr val="333333"/>
                </a:solidFill>
                <a:highlight>
                  <a:srgbClr val="FFFFFF"/>
                </a:highlight>
              </a:rPr>
              <a:t>ALIASES can be used to create a temporary name for columns or tables.</a:t>
            </a:r>
            <a:endParaRPr sz="1200">
              <a:solidFill>
                <a:srgbClr val="333333"/>
              </a:solidFill>
              <a:highlight>
                <a:srgbClr val="FFFFFF"/>
              </a:highlight>
            </a:endParaRPr>
          </a:p>
          <a:p>
            <a:pPr indent="-304800" lvl="0" marL="457200" rtl="0" algn="l">
              <a:lnSpc>
                <a:spcPct val="115000"/>
              </a:lnSpc>
              <a:spcBef>
                <a:spcPts val="800"/>
              </a:spcBef>
              <a:spcAft>
                <a:spcPts val="0"/>
              </a:spcAft>
              <a:buClr>
                <a:srgbClr val="333333"/>
              </a:buClr>
              <a:buSzPts val="1200"/>
              <a:buChar char="●"/>
            </a:pPr>
            <a:r>
              <a:rPr lang="tr-TR" sz="1200">
                <a:solidFill>
                  <a:srgbClr val="333333"/>
                </a:solidFill>
                <a:highlight>
                  <a:srgbClr val="FFFFFF"/>
                </a:highlight>
              </a:rPr>
              <a:t>COLUMN ALIASES are used to make column headings in your result set easier to read.</a:t>
            </a:r>
            <a:endParaRPr sz="1200">
              <a:solidFill>
                <a:srgbClr val="333333"/>
              </a:solidFill>
              <a:highlight>
                <a:srgbClr val="FFFFFF"/>
              </a:highlight>
            </a:endParaRPr>
          </a:p>
          <a:p>
            <a:pPr indent="-304800" lvl="0" marL="457200" rtl="0" algn="l">
              <a:lnSpc>
                <a:spcPct val="115000"/>
              </a:lnSpc>
              <a:spcBef>
                <a:spcPts val="0"/>
              </a:spcBef>
              <a:spcAft>
                <a:spcPts val="0"/>
              </a:spcAft>
              <a:buClr>
                <a:srgbClr val="333333"/>
              </a:buClr>
              <a:buSzPts val="1200"/>
              <a:buChar char="●"/>
            </a:pPr>
            <a:r>
              <a:rPr lang="tr-TR" sz="1200">
                <a:solidFill>
                  <a:srgbClr val="333333"/>
                </a:solidFill>
                <a:highlight>
                  <a:srgbClr val="FFFFFF"/>
                </a:highlight>
              </a:rPr>
              <a:t>TABLE ALIASES are used to shorten your SQL to make it easier to read or when you are performing join tables </a:t>
            </a:r>
            <a:endParaRPr sz="1200">
              <a:solidFill>
                <a:srgbClr val="333333"/>
              </a:solidFill>
              <a:highlight>
                <a:srgbClr val="FFFFFF"/>
              </a:highlight>
            </a:endParaRPr>
          </a:p>
          <a:p>
            <a:pPr indent="0" lvl="0" marL="457200" rtl="0" algn="l">
              <a:lnSpc>
                <a:spcPct val="115000"/>
              </a:lnSpc>
              <a:spcBef>
                <a:spcPts val="800"/>
              </a:spcBef>
              <a:spcAft>
                <a:spcPts val="800"/>
              </a:spcAft>
              <a:buSzPts val="1400"/>
              <a:buNone/>
            </a:pPr>
            <a:r>
              <a:t/>
            </a:r>
            <a:endParaRPr sz="1200">
              <a:solidFill>
                <a:srgbClr val="333333"/>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SzPts val="1400"/>
              <a:buNone/>
            </a:pPr>
            <a:r>
              <a:t/>
            </a:r>
            <a:endParaRPr sz="1200">
              <a:solidFill>
                <a:srgbClr val="333333"/>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tr-TR" sz="1200">
                <a:solidFill>
                  <a:srgbClr val="333333"/>
                </a:solidFill>
                <a:highlight>
                  <a:srgbClr val="FFFFFF"/>
                </a:highlight>
              </a:rPr>
              <a:t>select count (distinct AlbumId) </a:t>
            </a:r>
            <a:endParaRPr sz="1200">
              <a:solidFill>
                <a:srgbClr val="333333"/>
              </a:solidFill>
              <a:highlight>
                <a:srgbClr val="FFFFFF"/>
              </a:highlight>
            </a:endParaRPr>
          </a:p>
          <a:p>
            <a:pPr indent="0" lvl="0" marL="0" rtl="0" algn="l">
              <a:lnSpc>
                <a:spcPct val="115000"/>
              </a:lnSpc>
              <a:spcBef>
                <a:spcPts val="800"/>
              </a:spcBef>
              <a:spcAft>
                <a:spcPts val="0"/>
              </a:spcAft>
              <a:buSzPts val="1400"/>
              <a:buNone/>
            </a:pPr>
            <a:r>
              <a:rPr lang="tr-TR" sz="1200">
                <a:solidFill>
                  <a:srgbClr val="333333"/>
                </a:solidFill>
                <a:highlight>
                  <a:srgbClr val="FFFFFF"/>
                </a:highlight>
              </a:rPr>
              <a:t>from Tracks </a:t>
            </a:r>
            <a:endParaRPr sz="1200">
              <a:solidFill>
                <a:srgbClr val="333333"/>
              </a:solidFill>
              <a:highlight>
                <a:srgbClr val="FFFFFF"/>
              </a:highlight>
            </a:endParaRPr>
          </a:p>
          <a:p>
            <a:pPr indent="0" lvl="0" marL="0" rtl="0" algn="l">
              <a:lnSpc>
                <a:spcPct val="115000"/>
              </a:lnSpc>
              <a:spcBef>
                <a:spcPts val="800"/>
              </a:spcBef>
              <a:spcAft>
                <a:spcPts val="0"/>
              </a:spcAft>
              <a:buSzPts val="1400"/>
              <a:buNone/>
            </a:pPr>
            <a:r>
              <a:t/>
            </a:r>
            <a:endParaRPr sz="1200">
              <a:solidFill>
                <a:srgbClr val="333333"/>
              </a:solidFill>
              <a:highlight>
                <a:srgbClr val="FFFFFF"/>
              </a:highlight>
            </a:endParaRPr>
          </a:p>
          <a:p>
            <a:pPr indent="0" lvl="0" marL="0" rtl="0" algn="l">
              <a:lnSpc>
                <a:spcPct val="115000"/>
              </a:lnSpc>
              <a:spcBef>
                <a:spcPts val="800"/>
              </a:spcBef>
              <a:spcAft>
                <a:spcPts val="0"/>
              </a:spcAft>
              <a:buSzPts val="1400"/>
              <a:buNone/>
            </a:pPr>
            <a:r>
              <a:rPr lang="tr-TR" sz="1200">
                <a:solidFill>
                  <a:srgbClr val="333333"/>
                </a:solidFill>
                <a:highlight>
                  <a:srgbClr val="FFFFFF"/>
                </a:highlight>
              </a:rPr>
              <a:t>So we have 347 different albums out of 3503 tracks</a:t>
            </a:r>
            <a:endParaRPr sz="1200">
              <a:solidFill>
                <a:srgbClr val="333333"/>
              </a:solidFill>
              <a:highlight>
                <a:srgbClr val="FFFFFF"/>
              </a:highlight>
            </a:endParaRPr>
          </a:p>
          <a:p>
            <a:pPr indent="0" lvl="0" marL="0" rtl="0" algn="l">
              <a:lnSpc>
                <a:spcPct val="115000"/>
              </a:lnSpc>
              <a:spcBef>
                <a:spcPts val="800"/>
              </a:spcBef>
              <a:spcAft>
                <a:spcPts val="800"/>
              </a:spcAft>
              <a:buSzPts val="1400"/>
              <a:buNone/>
            </a:pPr>
            <a:r>
              <a:t/>
            </a:r>
            <a:endParaRPr sz="1200">
              <a:solidFill>
                <a:srgbClr val="333333"/>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50">
                <a:solidFill>
                  <a:srgbClr val="373A3C"/>
                </a:solidFill>
                <a:highlight>
                  <a:srgbClr val="FFFFFF"/>
                </a:highlight>
              </a:rPr>
              <a:t>there are 6 unique or distinct fields in which students may enroll. </a:t>
            </a:r>
            <a:r>
              <a:rPr lang="tr-TR">
                <a:solidFill>
                  <a:srgbClr val="FF0000"/>
                </a:solidFill>
                <a:highlight>
                  <a:srgbClr val="F0F0F0"/>
                </a:highlight>
                <a:latin typeface="Courier New"/>
                <a:ea typeface="Courier New"/>
                <a:cs typeface="Courier New"/>
                <a:sym typeface="Courier New"/>
              </a:rPr>
              <a:t>COUNT(DISTINCT field)</a:t>
            </a:r>
            <a:r>
              <a:rPr lang="tr-TR" sz="1450">
                <a:solidFill>
                  <a:srgbClr val="373A3C"/>
                </a:solidFill>
                <a:highlight>
                  <a:srgbClr val="FFFFFF"/>
                </a:highlight>
              </a:rPr>
              <a:t> returns the number of unique and non-null values in column </a:t>
            </a:r>
            <a:r>
              <a:rPr i="1" lang="tr-TR" sz="1450">
                <a:solidFill>
                  <a:srgbClr val="373A3C"/>
                </a:solidFill>
                <a:highlight>
                  <a:srgbClr val="FFFFFF"/>
                </a:highlight>
              </a:rPr>
              <a:t>field</a:t>
            </a:r>
            <a:r>
              <a:rPr lang="tr-TR" sz="1450">
                <a:solidFill>
                  <a:srgbClr val="373A3C"/>
                </a:solidFill>
                <a:highlight>
                  <a:srgbClr val="FFFFFF"/>
                </a:highlight>
              </a:rPr>
              <a:t>.</a:t>
            </a:r>
            <a:endParaRPr/>
          </a:p>
          <a:p>
            <a:pPr indent="0" lvl="0" marL="0" rtl="0" algn="l">
              <a:lnSpc>
                <a:spcPct val="100000"/>
              </a:lnSpc>
              <a:spcBef>
                <a:spcPts val="0"/>
              </a:spcBef>
              <a:spcAft>
                <a:spcPts val="0"/>
              </a:spcAft>
              <a:buSzPts val="1400"/>
              <a:buNone/>
            </a:pPr>
            <a:r>
              <a:t/>
            </a:r>
            <a:endParaRPr sz="145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45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450">
              <a:solidFill>
                <a:srgbClr val="373A3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tr-TR" sz="1450">
                <a:solidFill>
                  <a:srgbClr val="373A3C"/>
                </a:solidFill>
                <a:highlight>
                  <a:srgbClr val="FFFFFF"/>
                </a:highlight>
              </a:rPr>
              <a:t>select field, count(field)</a:t>
            </a:r>
            <a:endParaRPr/>
          </a:p>
          <a:p>
            <a:pPr indent="0" lvl="0" marL="0" rtl="0" algn="l">
              <a:lnSpc>
                <a:spcPct val="100000"/>
              </a:lnSpc>
              <a:spcBef>
                <a:spcPts val="0"/>
              </a:spcBef>
              <a:spcAft>
                <a:spcPts val="0"/>
              </a:spcAft>
              <a:buClr>
                <a:schemeClr val="dk1"/>
              </a:buClr>
              <a:buSzPts val="1100"/>
              <a:buFont typeface="Arial"/>
              <a:buNone/>
            </a:pPr>
            <a:r>
              <a:rPr lang="tr-TR" sz="1450">
                <a:solidFill>
                  <a:srgbClr val="373A3C"/>
                </a:solidFill>
                <a:highlight>
                  <a:srgbClr val="FFFFFF"/>
                </a:highlight>
              </a:rPr>
              <a:t>from student_info</a:t>
            </a:r>
            <a:endParaRPr sz="1450">
              <a:solidFill>
                <a:srgbClr val="373A3C"/>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tr-TR" sz="1450">
                <a:solidFill>
                  <a:srgbClr val="373A3C"/>
                </a:solidFill>
                <a:highlight>
                  <a:srgbClr val="FFFFFF"/>
                </a:highlight>
              </a:rPr>
              <a:t>group by field</a:t>
            </a:r>
            <a:endParaRPr/>
          </a:p>
          <a:p>
            <a:pPr indent="0" lvl="0" marL="0" rtl="0" algn="l">
              <a:lnSpc>
                <a:spcPct val="100000"/>
              </a:lnSpc>
              <a:spcBef>
                <a:spcPts val="0"/>
              </a:spcBef>
              <a:spcAft>
                <a:spcPts val="0"/>
              </a:spcAft>
              <a:buSzPts val="1400"/>
              <a:buNone/>
            </a:pPr>
            <a:r>
              <a:t/>
            </a:r>
            <a:endParaRPr sz="1450">
              <a:solidFill>
                <a:srgbClr val="373A3C"/>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50">
                <a:solidFill>
                  <a:srgbClr val="373A3C"/>
                </a:solidFill>
                <a:highlight>
                  <a:srgbClr val="FFFFFF"/>
                </a:highlight>
              </a:rPr>
              <a:t>The </a:t>
            </a:r>
            <a:r>
              <a:rPr lang="tr-TR">
                <a:solidFill>
                  <a:srgbClr val="FF0000"/>
                </a:solidFill>
                <a:highlight>
                  <a:srgbClr val="F0F0F0"/>
                </a:highlight>
                <a:latin typeface="Courier New"/>
                <a:ea typeface="Courier New"/>
                <a:cs typeface="Courier New"/>
                <a:sym typeface="Courier New"/>
              </a:rPr>
              <a:t>MIN</a:t>
            </a:r>
            <a:r>
              <a:rPr lang="tr-TR" sz="1450">
                <a:solidFill>
                  <a:srgbClr val="373A3C"/>
                </a:solidFill>
                <a:highlight>
                  <a:srgbClr val="FFFFFF"/>
                </a:highlight>
              </a:rPr>
              <a:t> function ignores the </a:t>
            </a:r>
            <a:r>
              <a:rPr lang="tr-TR">
                <a:solidFill>
                  <a:srgbClr val="FF0000"/>
                </a:solidFill>
                <a:highlight>
                  <a:srgbClr val="F0F0F0"/>
                </a:highlight>
                <a:latin typeface="Courier New"/>
                <a:ea typeface="Courier New"/>
                <a:cs typeface="Courier New"/>
                <a:sym typeface="Courier New"/>
              </a:rPr>
              <a:t>NULL</a:t>
            </a:r>
            <a:r>
              <a:rPr lang="tr-TR" sz="1450">
                <a:solidFill>
                  <a:srgbClr val="373A3C"/>
                </a:solidFill>
                <a:highlight>
                  <a:srgbClr val="FFFFFF"/>
                </a:highlight>
              </a:rPr>
              <a:t> values. Thus, it retrieves the non-NULL minimum value in the selected column.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50">
                <a:solidFill>
                  <a:srgbClr val="212529"/>
                </a:solidFill>
                <a:highlight>
                  <a:srgbClr val="FFFFFF"/>
                </a:highlight>
              </a:rPr>
              <a:t>In this lesson, we will learn about what an </a:t>
            </a:r>
            <a:r>
              <a:rPr b="1" lang="tr-TR" sz="1450">
                <a:solidFill>
                  <a:srgbClr val="212529"/>
                </a:solidFill>
                <a:highlight>
                  <a:srgbClr val="FFFFFF"/>
                </a:highlight>
              </a:rPr>
              <a:t>Aggregate function </a:t>
            </a:r>
            <a:r>
              <a:rPr lang="tr-TR" sz="1450">
                <a:solidFill>
                  <a:srgbClr val="212529"/>
                </a:solidFill>
                <a:highlight>
                  <a:srgbClr val="FFFFFF"/>
                </a:highlight>
              </a:rPr>
              <a:t>is, five built-in aggregate functions and how they are used in SQL queries. </a:t>
            </a:r>
            <a:endParaRPr sz="1450">
              <a:solidFill>
                <a:srgbClr val="212529"/>
              </a:solidFill>
              <a:highlight>
                <a:srgbClr val="FFFFFF"/>
              </a:highlight>
            </a:endParaRPr>
          </a:p>
          <a:p>
            <a:pPr indent="0" lvl="0" marL="0" rtl="0" algn="l">
              <a:lnSpc>
                <a:spcPct val="100000"/>
              </a:lnSpc>
              <a:spcBef>
                <a:spcPts val="0"/>
              </a:spcBef>
              <a:spcAft>
                <a:spcPts val="0"/>
              </a:spcAft>
              <a:buSzPts val="1400"/>
              <a:buNone/>
            </a:pPr>
            <a:r>
              <a:t/>
            </a:r>
            <a:endParaRPr sz="1450">
              <a:solidFill>
                <a:srgbClr val="212529"/>
              </a:solidFill>
              <a:highlight>
                <a:srgbClr val="FFFFFF"/>
              </a:highlight>
            </a:endParaRPr>
          </a:p>
          <a:p>
            <a:pPr indent="0" lvl="0" marL="0" rtl="0" algn="l">
              <a:lnSpc>
                <a:spcPct val="100000"/>
              </a:lnSpc>
              <a:spcBef>
                <a:spcPts val="0"/>
              </a:spcBef>
              <a:spcAft>
                <a:spcPts val="0"/>
              </a:spcAft>
              <a:buSzPts val="1400"/>
              <a:buNone/>
            </a:pPr>
            <a:r>
              <a:rPr lang="tr-TR" sz="1450">
                <a:solidFill>
                  <a:srgbClr val="212529"/>
                </a:solidFill>
                <a:highlight>
                  <a:srgbClr val="FFFFFF"/>
                </a:highlight>
              </a:rPr>
              <a:t>Then we will learn </a:t>
            </a:r>
            <a:r>
              <a:rPr b="1" lang="tr-TR" sz="1450">
                <a:solidFill>
                  <a:srgbClr val="212529"/>
                </a:solidFill>
                <a:highlight>
                  <a:srgbClr val="FFFFFF"/>
                </a:highlight>
              </a:rPr>
              <a:t>Group By clauses</a:t>
            </a:r>
            <a:r>
              <a:rPr lang="tr-TR" sz="1450">
                <a:solidFill>
                  <a:srgbClr val="212529"/>
                </a:solidFill>
                <a:highlight>
                  <a:srgbClr val="FFFFFF"/>
                </a:highlight>
              </a:rPr>
              <a:t> and their usage with </a:t>
            </a:r>
            <a:r>
              <a:rPr lang="tr-TR" sz="1450">
                <a:solidFill>
                  <a:srgbClr val="212529"/>
                </a:solidFill>
                <a:highlight>
                  <a:schemeClr val="lt1"/>
                </a:highlight>
              </a:rPr>
              <a:t>aggregate functions </a:t>
            </a:r>
            <a:endParaRPr sz="1450">
              <a:solidFill>
                <a:srgbClr val="212529"/>
              </a:solidFill>
              <a:highlight>
                <a:schemeClr val="lt1"/>
              </a:highlight>
            </a:endParaRPr>
          </a:p>
          <a:p>
            <a:pPr indent="0" lvl="0" marL="0" rtl="0" algn="l">
              <a:lnSpc>
                <a:spcPct val="100000"/>
              </a:lnSpc>
              <a:spcBef>
                <a:spcPts val="0"/>
              </a:spcBef>
              <a:spcAft>
                <a:spcPts val="0"/>
              </a:spcAft>
              <a:buSzPts val="1400"/>
              <a:buNone/>
            </a:pPr>
            <a:r>
              <a:t/>
            </a:r>
            <a:endParaRPr sz="1450">
              <a:solidFill>
                <a:srgbClr val="212529"/>
              </a:solidFill>
              <a:highlight>
                <a:schemeClr val="lt1"/>
              </a:highlight>
            </a:endParaRPr>
          </a:p>
          <a:p>
            <a:pPr indent="0" lvl="0" marL="0" rtl="0" algn="l">
              <a:lnSpc>
                <a:spcPct val="100000"/>
              </a:lnSpc>
              <a:spcBef>
                <a:spcPts val="0"/>
              </a:spcBef>
              <a:spcAft>
                <a:spcPts val="0"/>
              </a:spcAft>
              <a:buSzPts val="1400"/>
              <a:buNone/>
            </a:pPr>
            <a:r>
              <a:rPr lang="tr-TR" sz="1450">
                <a:solidFill>
                  <a:srgbClr val="212529"/>
                </a:solidFill>
                <a:highlight>
                  <a:srgbClr val="FFFFFF"/>
                </a:highlight>
              </a:rPr>
              <a:t>Besides, if we have time, we will also learn about how to </a:t>
            </a:r>
            <a:r>
              <a:rPr b="1" lang="tr-TR" sz="1450">
                <a:solidFill>
                  <a:srgbClr val="212529"/>
                </a:solidFill>
                <a:highlight>
                  <a:srgbClr val="FFFFFF"/>
                </a:highlight>
              </a:rPr>
              <a:t>JOIN</a:t>
            </a:r>
            <a:r>
              <a:rPr lang="tr-TR" sz="1450">
                <a:solidFill>
                  <a:srgbClr val="212529"/>
                </a:solidFill>
                <a:highlight>
                  <a:srgbClr val="FFFFFF"/>
                </a:highlight>
              </a:rPr>
              <a:t> the tables using SQL's most common join types which are INNER join and LEFT join.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solidFill>
                  <a:srgbClr val="FF0000"/>
                </a:solidFill>
                <a:highlight>
                  <a:srgbClr val="F0F0F0"/>
                </a:highlight>
                <a:latin typeface="Courier New"/>
                <a:ea typeface="Courier New"/>
                <a:cs typeface="Courier New"/>
                <a:sym typeface="Courier New"/>
              </a:rPr>
              <a:t>MAX</a:t>
            </a:r>
            <a:r>
              <a:rPr lang="tr-TR" sz="1450">
                <a:solidFill>
                  <a:srgbClr val="373A3C"/>
                </a:solidFill>
                <a:highlight>
                  <a:srgbClr val="FFFFFF"/>
                </a:highlight>
              </a:rPr>
              <a:t> function returns the maximum value in the selected column. </a:t>
            </a:r>
            <a:endParaRPr sz="145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450">
              <a:solidFill>
                <a:srgbClr val="373A3C"/>
              </a:solidFill>
              <a:highlight>
                <a:srgbClr val="FFFFFF"/>
              </a:highlight>
            </a:endParaRPr>
          </a:p>
          <a:p>
            <a:pPr indent="0" lvl="0" marL="0" rtl="0" algn="l">
              <a:lnSpc>
                <a:spcPct val="100000"/>
              </a:lnSpc>
              <a:spcBef>
                <a:spcPts val="0"/>
              </a:spcBef>
              <a:spcAft>
                <a:spcPts val="0"/>
              </a:spcAft>
              <a:buSzPts val="1400"/>
              <a:buNone/>
            </a:pPr>
            <a:r>
              <a:rPr lang="tr-TR" sz="1450">
                <a:solidFill>
                  <a:srgbClr val="373A3C"/>
                </a:solidFill>
                <a:highlight>
                  <a:srgbClr val="FFFFFF"/>
                </a:highlight>
              </a:rPr>
              <a:t>With the </a:t>
            </a:r>
            <a:r>
              <a:rPr lang="tr-TR">
                <a:solidFill>
                  <a:srgbClr val="FF0000"/>
                </a:solidFill>
                <a:highlight>
                  <a:srgbClr val="F0F0F0"/>
                </a:highlight>
                <a:latin typeface="Courier New"/>
                <a:ea typeface="Courier New"/>
                <a:cs typeface="Courier New"/>
                <a:sym typeface="Courier New"/>
              </a:rPr>
              <a:t>MAX</a:t>
            </a:r>
            <a:r>
              <a:rPr lang="tr-TR" sz="1450">
                <a:solidFill>
                  <a:srgbClr val="373A3C"/>
                </a:solidFill>
                <a:highlight>
                  <a:srgbClr val="FFFFFF"/>
                </a:highlight>
              </a:rPr>
              <a:t> function, you can find the highest salary among the employees, the most expensive products, the longest track, the newest dates etc.</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50">
                <a:solidFill>
                  <a:srgbClr val="373A3C"/>
                </a:solidFill>
                <a:highlight>
                  <a:srgbClr val="FFFFFF"/>
                </a:highlight>
              </a:rPr>
              <a:t>The </a:t>
            </a:r>
            <a:r>
              <a:rPr lang="tr-TR">
                <a:solidFill>
                  <a:srgbClr val="FF0000"/>
                </a:solidFill>
                <a:highlight>
                  <a:srgbClr val="F0F0F0"/>
                </a:highlight>
                <a:latin typeface="Courier New"/>
                <a:ea typeface="Courier New"/>
                <a:cs typeface="Courier New"/>
                <a:sym typeface="Courier New"/>
              </a:rPr>
              <a:t>MIN</a:t>
            </a:r>
            <a:r>
              <a:rPr lang="tr-TR" sz="1450">
                <a:solidFill>
                  <a:srgbClr val="373A3C"/>
                </a:solidFill>
                <a:highlight>
                  <a:srgbClr val="FFFFFF"/>
                </a:highlight>
              </a:rPr>
              <a:t> function can also be used with dates. For instance, display the earliest hired employee's date.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tr-TR" sz="1100">
                <a:solidFill>
                  <a:srgbClr val="373A3C"/>
                </a:solidFill>
                <a:highlight>
                  <a:srgbClr val="FFFFFF"/>
                </a:highlight>
                <a:latin typeface="Raleway"/>
                <a:ea typeface="Raleway"/>
                <a:cs typeface="Raleway"/>
                <a:sym typeface="Raleway"/>
              </a:rPr>
              <a:t>What is total amount salary of the male employees?</a:t>
            </a:r>
            <a:endParaRPr b="1" sz="1100">
              <a:solidFill>
                <a:srgbClr val="373A3C"/>
              </a:solidFill>
              <a:highlight>
                <a:srgbClr val="FFFFFF"/>
              </a:highlight>
              <a:latin typeface="Raleway"/>
              <a:ea typeface="Raleway"/>
              <a:cs typeface="Raleway"/>
              <a:sym typeface="Raleway"/>
            </a:endParaRPr>
          </a:p>
          <a:p>
            <a:pPr indent="0" lvl="0" marL="0" rtl="0" algn="l">
              <a:lnSpc>
                <a:spcPct val="100000"/>
              </a:lnSpc>
              <a:spcBef>
                <a:spcPts val="0"/>
              </a:spcBef>
              <a:spcAft>
                <a:spcPts val="0"/>
              </a:spcAft>
              <a:buSzPts val="1400"/>
              <a:buNone/>
            </a:pPr>
            <a:r>
              <a:rPr b="1" lang="tr-TR" sz="1100">
                <a:solidFill>
                  <a:srgbClr val="373A3C"/>
                </a:solidFill>
                <a:highlight>
                  <a:schemeClr val="lt1"/>
                </a:highlight>
                <a:latin typeface="Raleway"/>
                <a:ea typeface="Raleway"/>
                <a:cs typeface="Raleway"/>
                <a:sym typeface="Raleway"/>
              </a:rPr>
              <a:t>SELECT SUM(salary) as male_salary </a:t>
            </a:r>
            <a:endParaRPr/>
          </a:p>
          <a:p>
            <a:pPr indent="0" lvl="0" marL="0" rtl="0" algn="l">
              <a:lnSpc>
                <a:spcPct val="100000"/>
              </a:lnSpc>
              <a:spcBef>
                <a:spcPts val="0"/>
              </a:spcBef>
              <a:spcAft>
                <a:spcPts val="0"/>
              </a:spcAft>
              <a:buSzPts val="1400"/>
              <a:buNone/>
            </a:pPr>
            <a:r>
              <a:rPr b="1" lang="tr-TR" sz="1100">
                <a:solidFill>
                  <a:srgbClr val="373A3C"/>
                </a:solidFill>
                <a:highlight>
                  <a:schemeClr val="lt1"/>
                </a:highlight>
                <a:latin typeface="Raleway"/>
                <a:ea typeface="Raleway"/>
                <a:cs typeface="Raleway"/>
                <a:sym typeface="Raleway"/>
              </a:rPr>
              <a:t>FROM employees </a:t>
            </a:r>
            <a:endParaRPr/>
          </a:p>
          <a:p>
            <a:pPr indent="0" lvl="0" marL="0" rtl="0" algn="l">
              <a:lnSpc>
                <a:spcPct val="100000"/>
              </a:lnSpc>
              <a:spcBef>
                <a:spcPts val="0"/>
              </a:spcBef>
              <a:spcAft>
                <a:spcPts val="0"/>
              </a:spcAft>
              <a:buSzPts val="1400"/>
              <a:buNone/>
            </a:pPr>
            <a:r>
              <a:rPr b="1" lang="tr-TR" sz="1100">
                <a:solidFill>
                  <a:srgbClr val="373A3C"/>
                </a:solidFill>
                <a:highlight>
                  <a:schemeClr val="lt1"/>
                </a:highlight>
                <a:latin typeface="Raleway"/>
                <a:ea typeface="Raleway"/>
                <a:cs typeface="Raleway"/>
                <a:sym typeface="Raleway"/>
              </a:rPr>
              <a:t>WHERE gender=’Male’</a:t>
            </a:r>
            <a:endParaRPr b="1" sz="1100">
              <a:solidFill>
                <a:srgbClr val="373A3C"/>
              </a:solidFill>
              <a:highlight>
                <a:srgbClr val="FFFFFF"/>
              </a:highlight>
              <a:latin typeface="Raleway"/>
              <a:ea typeface="Raleway"/>
              <a:cs typeface="Raleway"/>
              <a:sym typeface="Raleway"/>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200">
                <a:solidFill>
                  <a:srgbClr val="373A3C"/>
                </a:solidFill>
                <a:highlight>
                  <a:srgbClr val="FFFFFF"/>
                </a:highlight>
              </a:rPr>
              <a:t>There are some cases where we may need to apply the aggregate function not only to a selected group of rows. In the previous parts, we found the total amount of salaries of male and female employees separately.  What if want to show them in the same result table grouped by their gender. In such cases, we use </a:t>
            </a:r>
            <a:r>
              <a:rPr lang="tr-TR" sz="1200">
                <a:solidFill>
                  <a:srgbClr val="FF0000"/>
                </a:solidFill>
                <a:highlight>
                  <a:srgbClr val="F0F0F0"/>
                </a:highlight>
                <a:latin typeface="Courier New"/>
                <a:ea typeface="Courier New"/>
                <a:cs typeface="Courier New"/>
                <a:sym typeface="Courier New"/>
              </a:rPr>
              <a:t>GROUP BY</a:t>
            </a:r>
            <a:r>
              <a:rPr lang="tr-TR" sz="1200">
                <a:solidFill>
                  <a:srgbClr val="373A3C"/>
                </a:solidFill>
                <a:highlight>
                  <a:srgbClr val="FFFFFF"/>
                </a:highlight>
              </a:rPr>
              <a:t> statement. In case a </a:t>
            </a:r>
            <a:r>
              <a:rPr lang="tr-TR" sz="1200">
                <a:solidFill>
                  <a:srgbClr val="FF0000"/>
                </a:solidFill>
                <a:highlight>
                  <a:srgbClr val="F0F0F0"/>
                </a:highlight>
                <a:latin typeface="Courier New"/>
                <a:ea typeface="Courier New"/>
                <a:cs typeface="Courier New"/>
                <a:sym typeface="Courier New"/>
              </a:rPr>
              <a:t>WHERE</a:t>
            </a:r>
            <a:r>
              <a:rPr lang="tr-TR" sz="1200">
                <a:solidFill>
                  <a:srgbClr val="373A3C"/>
                </a:solidFill>
                <a:highlight>
                  <a:srgbClr val="FFFFFF"/>
                </a:highlight>
              </a:rPr>
              <a:t> clause is used, the </a:t>
            </a:r>
            <a:r>
              <a:rPr lang="tr-TR" sz="1200">
                <a:solidFill>
                  <a:srgbClr val="FF0000"/>
                </a:solidFill>
                <a:highlight>
                  <a:srgbClr val="F0F0F0"/>
                </a:highlight>
                <a:latin typeface="Courier New"/>
                <a:ea typeface="Courier New"/>
                <a:cs typeface="Courier New"/>
                <a:sym typeface="Courier New"/>
              </a:rPr>
              <a:t>GROUP BY</a:t>
            </a:r>
            <a:r>
              <a:rPr lang="tr-TR" sz="1200">
                <a:solidFill>
                  <a:srgbClr val="373A3C"/>
                </a:solidFill>
                <a:highlight>
                  <a:srgbClr val="FFFFFF"/>
                </a:highlight>
              </a:rPr>
              <a:t> clause should come after the </a:t>
            </a:r>
            <a:r>
              <a:rPr lang="tr-TR" sz="1200">
                <a:solidFill>
                  <a:srgbClr val="FF0000"/>
                </a:solidFill>
                <a:highlight>
                  <a:srgbClr val="F0F0F0"/>
                </a:highlight>
                <a:latin typeface="Courier New"/>
                <a:ea typeface="Courier New"/>
                <a:cs typeface="Courier New"/>
                <a:sym typeface="Courier New"/>
              </a:rPr>
              <a:t>WHERE</a:t>
            </a:r>
            <a:r>
              <a:rPr lang="tr-TR" sz="1200">
                <a:solidFill>
                  <a:srgbClr val="373A3C"/>
                </a:solidFill>
                <a:highlight>
                  <a:srgbClr val="FFFFFF"/>
                </a:highlight>
              </a:rPr>
              <a:t> clause. We specify the column or a list of comma-separated columns right after the </a:t>
            </a:r>
            <a:r>
              <a:rPr lang="tr-TR" sz="1200">
                <a:solidFill>
                  <a:srgbClr val="FF0000"/>
                </a:solidFill>
                <a:highlight>
                  <a:srgbClr val="F0F0F0"/>
                </a:highlight>
                <a:latin typeface="Courier New"/>
                <a:ea typeface="Courier New"/>
                <a:cs typeface="Courier New"/>
                <a:sym typeface="Courier New"/>
              </a:rPr>
              <a:t>GROUP BY</a:t>
            </a:r>
            <a:r>
              <a:rPr lang="tr-TR" sz="1200">
                <a:solidFill>
                  <a:srgbClr val="373A3C"/>
                </a:solidFill>
                <a:highlight>
                  <a:srgbClr val="FFFFFF"/>
                </a:highlight>
              </a:rPr>
              <a:t>.  Any nonaggregate expression in the SELECT must be included in the GROUP BY clause.</a:t>
            </a:r>
            <a:endParaRPr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SzPts val="1400"/>
              <a:buNone/>
            </a:pPr>
            <a:r>
              <a:rPr lang="tr-TR" sz="1450">
                <a:solidFill>
                  <a:srgbClr val="373A3C"/>
                </a:solidFill>
                <a:highlight>
                  <a:srgbClr val="FFFFFF"/>
                </a:highlight>
              </a:rPr>
              <a:t>We've mentioned that the </a:t>
            </a:r>
            <a:r>
              <a:rPr lang="tr-TR">
                <a:solidFill>
                  <a:srgbClr val="FF0000"/>
                </a:solidFill>
                <a:highlight>
                  <a:srgbClr val="F0F0F0"/>
                </a:highlight>
                <a:latin typeface="Courier New"/>
                <a:ea typeface="Courier New"/>
                <a:cs typeface="Courier New"/>
                <a:sym typeface="Courier New"/>
              </a:rPr>
              <a:t>GROUP BY</a:t>
            </a:r>
            <a:r>
              <a:rPr lang="tr-TR" sz="1450">
                <a:solidFill>
                  <a:srgbClr val="373A3C"/>
                </a:solidFill>
                <a:highlight>
                  <a:srgbClr val="FFFFFF"/>
                </a:highlight>
              </a:rPr>
              <a:t> clause is often used with aggregate functions. Now, let's see how it is.</a:t>
            </a:r>
            <a:endParaRPr sz="1200">
              <a:solidFill>
                <a:srgbClr val="333333"/>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you remember before, we used with “order by” clause to sort</a:t>
            </a:r>
            <a:endParaRPr/>
          </a:p>
          <a:p>
            <a:pPr indent="0" lvl="0" marL="0" rtl="0" algn="l">
              <a:lnSpc>
                <a:spcPct val="100000"/>
              </a:lnSpc>
              <a:spcBef>
                <a:spcPts val="0"/>
              </a:spcBef>
              <a:spcAft>
                <a:spcPts val="0"/>
              </a:spcAft>
              <a:buClr>
                <a:schemeClr val="dk1"/>
              </a:buClr>
              <a:buSzPts val="1100"/>
              <a:buFont typeface="Arial"/>
              <a:buNone/>
            </a:pPr>
            <a:r>
              <a:rPr lang="tr-TR"/>
              <a:t> </a:t>
            </a:r>
            <a:endParaRPr/>
          </a:p>
          <a:p>
            <a:pPr indent="0" lvl="0" marL="0" rtl="0" algn="l">
              <a:lnSpc>
                <a:spcPct val="100000"/>
              </a:lnSpc>
              <a:spcBef>
                <a:spcPts val="0"/>
              </a:spcBef>
              <a:spcAft>
                <a:spcPts val="0"/>
              </a:spcAft>
              <a:buClr>
                <a:schemeClr val="dk1"/>
              </a:buClr>
              <a:buSzPts val="1100"/>
              <a:buFont typeface="Arial"/>
              <a:buNone/>
            </a:pPr>
            <a:r>
              <a:rPr lang="tr-TR"/>
              <a:t>select *</a:t>
            </a:r>
            <a:endParaRPr/>
          </a:p>
          <a:p>
            <a:pPr indent="0" lvl="0" marL="0" rtl="0" algn="l">
              <a:lnSpc>
                <a:spcPct val="100000"/>
              </a:lnSpc>
              <a:spcBef>
                <a:spcPts val="0"/>
              </a:spcBef>
              <a:spcAft>
                <a:spcPts val="0"/>
              </a:spcAft>
              <a:buClr>
                <a:schemeClr val="dk1"/>
              </a:buClr>
              <a:buSzPts val="1100"/>
              <a:buFont typeface="Arial"/>
              <a:buNone/>
            </a:pPr>
            <a:r>
              <a:rPr lang="tr-TR"/>
              <a:t>from employees</a:t>
            </a:r>
            <a:endParaRPr/>
          </a:p>
          <a:p>
            <a:pPr indent="0" lvl="0" marL="0" rtl="0" algn="l">
              <a:lnSpc>
                <a:spcPct val="100000"/>
              </a:lnSpc>
              <a:spcBef>
                <a:spcPts val="0"/>
              </a:spcBef>
              <a:spcAft>
                <a:spcPts val="0"/>
              </a:spcAft>
              <a:buClr>
                <a:schemeClr val="dk1"/>
              </a:buClr>
              <a:buSzPts val="1100"/>
              <a:buFont typeface="Arial"/>
              <a:buNone/>
            </a:pPr>
            <a:r>
              <a:rPr lang="tr-TR"/>
              <a:t>order by gender DESC</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SzPts val="1400"/>
              <a:buNone/>
            </a:pPr>
            <a:r>
              <a:t/>
            </a:r>
            <a:endParaRPr sz="1200">
              <a:solidFill>
                <a:srgbClr val="333333"/>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SzPts val="1400"/>
              <a:buNone/>
            </a:pPr>
            <a:r>
              <a:t/>
            </a:r>
            <a:endParaRPr sz="1200">
              <a:solidFill>
                <a:srgbClr val="333333"/>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tr-TR" sz="1200">
                <a:solidFill>
                  <a:srgbClr val="373A3C"/>
                </a:solidFill>
                <a:highlight>
                  <a:srgbClr val="FFFFFF"/>
                </a:highlight>
              </a:rPr>
              <a:t>Aggregate functions are functions that take a collection of values as input and return a single value. SQL has five built-in aggregate functions:</a:t>
            </a:r>
            <a:endParaRPr sz="1200">
              <a:solidFill>
                <a:srgbClr val="373A3C"/>
              </a:solidFill>
              <a:highlight>
                <a:srgbClr val="FFFFFF"/>
              </a:highlight>
            </a:endParaRPr>
          </a:p>
          <a:p>
            <a:pPr indent="-304800" lvl="0" marL="457200" rtl="0" algn="l">
              <a:lnSpc>
                <a:spcPct val="115000"/>
              </a:lnSpc>
              <a:spcBef>
                <a:spcPts val="1200"/>
              </a:spcBef>
              <a:spcAft>
                <a:spcPts val="0"/>
              </a:spcAft>
              <a:buClr>
                <a:srgbClr val="373A3C"/>
              </a:buClr>
              <a:buSzPts val="1200"/>
              <a:buChar char="●"/>
            </a:pPr>
            <a:r>
              <a:rPr lang="tr-TR" sz="1200">
                <a:solidFill>
                  <a:srgbClr val="373A3C"/>
                </a:solidFill>
                <a:highlight>
                  <a:srgbClr val="FFFFFF"/>
                </a:highlight>
              </a:rPr>
              <a:t>COUNT (Count)</a:t>
            </a:r>
            <a:endParaRPr sz="1200">
              <a:solidFill>
                <a:srgbClr val="373A3C"/>
              </a:solidFill>
              <a:highlight>
                <a:srgbClr val="FFFFFF"/>
              </a:highlight>
            </a:endParaRPr>
          </a:p>
          <a:p>
            <a:pPr indent="-304800" lvl="0" marL="457200" rtl="0" algn="l">
              <a:lnSpc>
                <a:spcPct val="115000"/>
              </a:lnSpc>
              <a:spcBef>
                <a:spcPts val="0"/>
              </a:spcBef>
              <a:spcAft>
                <a:spcPts val="0"/>
              </a:spcAft>
              <a:buClr>
                <a:srgbClr val="373A3C"/>
              </a:buClr>
              <a:buSzPts val="1200"/>
              <a:buChar char="●"/>
            </a:pPr>
            <a:r>
              <a:rPr lang="tr-TR" sz="1200">
                <a:solidFill>
                  <a:srgbClr val="373A3C"/>
                </a:solidFill>
                <a:highlight>
                  <a:srgbClr val="FFFFFF"/>
                </a:highlight>
              </a:rPr>
              <a:t>MIN (Minimum)</a:t>
            </a:r>
            <a:endParaRPr sz="1200">
              <a:solidFill>
                <a:srgbClr val="373A3C"/>
              </a:solidFill>
              <a:highlight>
                <a:srgbClr val="FFFFFF"/>
              </a:highlight>
            </a:endParaRPr>
          </a:p>
          <a:p>
            <a:pPr indent="-304800" lvl="0" marL="457200" rtl="0" algn="l">
              <a:lnSpc>
                <a:spcPct val="115000"/>
              </a:lnSpc>
              <a:spcBef>
                <a:spcPts val="0"/>
              </a:spcBef>
              <a:spcAft>
                <a:spcPts val="0"/>
              </a:spcAft>
              <a:buClr>
                <a:srgbClr val="373A3C"/>
              </a:buClr>
              <a:buSzPts val="1200"/>
              <a:buChar char="●"/>
            </a:pPr>
            <a:r>
              <a:rPr lang="tr-TR" sz="1200">
                <a:solidFill>
                  <a:srgbClr val="373A3C"/>
                </a:solidFill>
                <a:highlight>
                  <a:srgbClr val="FFFFFF"/>
                </a:highlight>
              </a:rPr>
              <a:t>MAX (Maximum)</a:t>
            </a:r>
            <a:endParaRPr sz="1200">
              <a:solidFill>
                <a:srgbClr val="373A3C"/>
              </a:solidFill>
              <a:highlight>
                <a:srgbClr val="FFFFFF"/>
              </a:highlight>
            </a:endParaRPr>
          </a:p>
          <a:p>
            <a:pPr indent="-304800" lvl="0" marL="457200" rtl="0" algn="l">
              <a:lnSpc>
                <a:spcPct val="115000"/>
              </a:lnSpc>
              <a:spcBef>
                <a:spcPts val="0"/>
              </a:spcBef>
              <a:spcAft>
                <a:spcPts val="0"/>
              </a:spcAft>
              <a:buClr>
                <a:srgbClr val="373A3C"/>
              </a:buClr>
              <a:buSzPts val="1200"/>
              <a:buChar char="●"/>
            </a:pPr>
            <a:r>
              <a:rPr lang="tr-TR" sz="1200">
                <a:solidFill>
                  <a:srgbClr val="373A3C"/>
                </a:solidFill>
                <a:highlight>
                  <a:srgbClr val="FFFFFF"/>
                </a:highlight>
              </a:rPr>
              <a:t>SUM (Total)</a:t>
            </a:r>
            <a:endParaRPr sz="1200">
              <a:solidFill>
                <a:srgbClr val="373A3C"/>
              </a:solidFill>
              <a:highlight>
                <a:srgbClr val="FFFFFF"/>
              </a:highlight>
            </a:endParaRPr>
          </a:p>
          <a:p>
            <a:pPr indent="-304800" lvl="0" marL="457200" rtl="0" algn="l">
              <a:lnSpc>
                <a:spcPct val="115000"/>
              </a:lnSpc>
              <a:spcBef>
                <a:spcPts val="0"/>
              </a:spcBef>
              <a:spcAft>
                <a:spcPts val="0"/>
              </a:spcAft>
              <a:buClr>
                <a:srgbClr val="373A3C"/>
              </a:buClr>
              <a:buSzPts val="1200"/>
              <a:buChar char="●"/>
            </a:pPr>
            <a:r>
              <a:rPr lang="tr-TR" sz="1200">
                <a:solidFill>
                  <a:srgbClr val="373A3C"/>
                </a:solidFill>
                <a:highlight>
                  <a:srgbClr val="FFFFFF"/>
                </a:highlight>
              </a:rPr>
              <a:t>AVG (Average)</a:t>
            </a:r>
            <a:endParaRPr sz="1200">
              <a:solidFill>
                <a:srgbClr val="373A3C"/>
              </a:solidFill>
              <a:highlight>
                <a:srgbClr val="FFFFFF"/>
              </a:highlight>
            </a:endParaRPr>
          </a:p>
          <a:p>
            <a:pPr indent="0" lvl="0" marL="0" rtl="0" algn="l">
              <a:lnSpc>
                <a:spcPct val="115000"/>
              </a:lnSpc>
              <a:spcBef>
                <a:spcPts val="1200"/>
              </a:spcBef>
              <a:spcAft>
                <a:spcPts val="1200"/>
              </a:spcAft>
              <a:buSzPts val="1400"/>
              <a:buNone/>
            </a:pPr>
            <a:r>
              <a:t/>
            </a:r>
            <a:endParaRPr sz="1450">
              <a:solidFill>
                <a:srgbClr val="373A3C"/>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200">
                <a:solidFill>
                  <a:srgbClr val="373A3C"/>
                </a:solidFill>
                <a:highlight>
                  <a:srgbClr val="FFFFFF"/>
                </a:highlight>
                <a:latin typeface="Raleway"/>
                <a:ea typeface="Raleway"/>
                <a:cs typeface="Raleway"/>
                <a:sym typeface="Raleway"/>
              </a:rPr>
              <a:t>In the previous part, we have learned how to use </a:t>
            </a:r>
            <a:r>
              <a:rPr lang="tr-TR" sz="1200">
                <a:solidFill>
                  <a:srgbClr val="FF0000"/>
                </a:solidFill>
                <a:highlight>
                  <a:srgbClr val="F0F0F0"/>
                </a:highlight>
                <a:latin typeface="Raleway"/>
                <a:ea typeface="Raleway"/>
                <a:cs typeface="Raleway"/>
                <a:sym typeface="Raleway"/>
              </a:rPr>
              <a:t>MIN</a:t>
            </a:r>
            <a:r>
              <a:rPr lang="tr-TR" sz="1200">
                <a:solidFill>
                  <a:srgbClr val="373A3C"/>
                </a:solidFill>
                <a:highlight>
                  <a:srgbClr val="FFFFFF"/>
                </a:highlight>
                <a:latin typeface="Raleway"/>
                <a:ea typeface="Raleway"/>
                <a:cs typeface="Raleway"/>
                <a:sym typeface="Raleway"/>
              </a:rPr>
              <a:t> and </a:t>
            </a:r>
            <a:r>
              <a:rPr lang="tr-TR" sz="1200">
                <a:solidFill>
                  <a:srgbClr val="FF0000"/>
                </a:solidFill>
                <a:highlight>
                  <a:srgbClr val="F0F0F0"/>
                </a:highlight>
                <a:latin typeface="Raleway"/>
                <a:ea typeface="Raleway"/>
                <a:cs typeface="Raleway"/>
                <a:sym typeface="Raleway"/>
              </a:rPr>
              <a:t>MAX</a:t>
            </a:r>
            <a:r>
              <a:rPr lang="tr-TR" sz="1200">
                <a:solidFill>
                  <a:srgbClr val="373A3C"/>
                </a:solidFill>
                <a:highlight>
                  <a:srgbClr val="FFFFFF"/>
                </a:highlight>
                <a:latin typeface="Raleway"/>
                <a:ea typeface="Raleway"/>
                <a:cs typeface="Raleway"/>
                <a:sym typeface="Raleway"/>
              </a:rPr>
              <a:t> functions with the </a:t>
            </a:r>
            <a:r>
              <a:rPr lang="tr-TR" sz="1200">
                <a:solidFill>
                  <a:srgbClr val="FF0000"/>
                </a:solidFill>
                <a:highlight>
                  <a:srgbClr val="F0F0F0"/>
                </a:highlight>
                <a:latin typeface="Raleway"/>
                <a:ea typeface="Raleway"/>
                <a:cs typeface="Raleway"/>
                <a:sym typeface="Raleway"/>
              </a:rPr>
              <a:t>GROUP BY</a:t>
            </a:r>
            <a:r>
              <a:rPr lang="tr-TR" sz="1200">
                <a:solidFill>
                  <a:srgbClr val="373A3C"/>
                </a:solidFill>
                <a:highlight>
                  <a:srgbClr val="FFFFFF"/>
                </a:highlight>
                <a:latin typeface="Raleway"/>
                <a:ea typeface="Raleway"/>
                <a:cs typeface="Raleway"/>
                <a:sym typeface="Raleway"/>
              </a:rPr>
              <a:t> clause. In this part, we will continue with </a:t>
            </a:r>
            <a:r>
              <a:rPr lang="tr-TR" sz="1200">
                <a:solidFill>
                  <a:srgbClr val="FF0000"/>
                </a:solidFill>
                <a:highlight>
                  <a:srgbClr val="F0F0F0"/>
                </a:highlight>
                <a:latin typeface="Raleway"/>
                <a:ea typeface="Raleway"/>
                <a:cs typeface="Raleway"/>
                <a:sym typeface="Raleway"/>
              </a:rPr>
              <a:t>SUM</a:t>
            </a:r>
            <a:r>
              <a:rPr lang="tr-TR" sz="1200">
                <a:solidFill>
                  <a:srgbClr val="373A3C"/>
                </a:solidFill>
                <a:highlight>
                  <a:srgbClr val="FFFFFF"/>
                </a:highlight>
                <a:latin typeface="Raleway"/>
                <a:ea typeface="Raleway"/>
                <a:cs typeface="Raleway"/>
                <a:sym typeface="Raleway"/>
              </a:rPr>
              <a:t> and </a:t>
            </a:r>
            <a:r>
              <a:rPr lang="tr-TR" sz="1200">
                <a:solidFill>
                  <a:srgbClr val="FF0000"/>
                </a:solidFill>
                <a:highlight>
                  <a:srgbClr val="F0F0F0"/>
                </a:highlight>
                <a:latin typeface="Raleway"/>
                <a:ea typeface="Raleway"/>
                <a:cs typeface="Raleway"/>
                <a:sym typeface="Raleway"/>
              </a:rPr>
              <a:t>AVG</a:t>
            </a:r>
            <a:r>
              <a:rPr lang="tr-TR" sz="1200">
                <a:solidFill>
                  <a:srgbClr val="373A3C"/>
                </a:solidFill>
                <a:highlight>
                  <a:srgbClr val="FFFFFF"/>
                </a:highlight>
                <a:latin typeface="Raleway"/>
                <a:ea typeface="Raleway"/>
                <a:cs typeface="Raleway"/>
                <a:sym typeface="Raleway"/>
              </a:rPr>
              <a:t> functions. Let's go with the same scenario. In this case, we will calculate the total salaries of each group (gender).</a:t>
            </a:r>
            <a:endParaRPr/>
          </a:p>
          <a:p>
            <a:pPr indent="0" lvl="0" marL="0" rtl="0" algn="l">
              <a:lnSpc>
                <a:spcPct val="100000"/>
              </a:lnSpc>
              <a:spcBef>
                <a:spcPts val="0"/>
              </a:spcBef>
              <a:spcAft>
                <a:spcPts val="0"/>
              </a:spcAft>
              <a:buSzPts val="1400"/>
              <a:buNone/>
            </a:pPr>
            <a:r>
              <a:t/>
            </a:r>
            <a:endParaRPr sz="1200">
              <a:solidFill>
                <a:srgbClr val="373A3C"/>
              </a:solidFill>
              <a:highlight>
                <a:srgbClr val="FFFFFF"/>
              </a:highlight>
              <a:latin typeface="Raleway"/>
              <a:ea typeface="Raleway"/>
              <a:cs typeface="Raleway"/>
              <a:sym typeface="Raleway"/>
            </a:endParaRPr>
          </a:p>
          <a:p>
            <a:pPr indent="0" lvl="0" marL="0" rtl="0" algn="l">
              <a:lnSpc>
                <a:spcPct val="100000"/>
              </a:lnSpc>
              <a:spcBef>
                <a:spcPts val="0"/>
              </a:spcBef>
              <a:spcAft>
                <a:spcPts val="0"/>
              </a:spcAft>
              <a:buSzPts val="1400"/>
              <a:buNone/>
            </a:pPr>
            <a:r>
              <a:t/>
            </a:r>
            <a:endParaRPr sz="1200">
              <a:latin typeface="Raleway"/>
              <a:ea typeface="Raleway"/>
              <a:cs typeface="Raleway"/>
              <a:sym typeface="Raleway"/>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tr-TR"/>
              <a:t>Answer:</a:t>
            </a:r>
            <a:endParaRPr b="1"/>
          </a:p>
          <a:p>
            <a:pPr indent="0" lvl="0" marL="0" rtl="0" algn="l">
              <a:lnSpc>
                <a:spcPct val="100000"/>
              </a:lnSpc>
              <a:spcBef>
                <a:spcPts val="0"/>
              </a:spcBef>
              <a:spcAft>
                <a:spcPts val="0"/>
              </a:spcAft>
              <a:buClr>
                <a:schemeClr val="dk1"/>
              </a:buClr>
              <a:buSzPts val="1100"/>
              <a:buFont typeface="Arial"/>
              <a:buNone/>
            </a:pPr>
            <a:r>
              <a:rPr lang="tr-TR"/>
              <a:t>SELECT COUNT(*)</a:t>
            </a:r>
            <a:endParaRPr/>
          </a:p>
          <a:p>
            <a:pPr indent="0" lvl="0" marL="0" rtl="0" algn="l">
              <a:lnSpc>
                <a:spcPct val="100000"/>
              </a:lnSpc>
              <a:spcBef>
                <a:spcPts val="0"/>
              </a:spcBef>
              <a:spcAft>
                <a:spcPts val="0"/>
              </a:spcAft>
              <a:buClr>
                <a:schemeClr val="dk1"/>
              </a:buClr>
              <a:buSzPts val="1100"/>
              <a:buFont typeface="Arial"/>
              <a:buNone/>
            </a:pPr>
            <a:r>
              <a:rPr b="1" lang="tr-TR"/>
              <a:t>FROM </a:t>
            </a:r>
            <a:r>
              <a:rPr lang="tr-TR"/>
              <a:t>invoices;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tr-TR"/>
              <a:t>Answer:</a:t>
            </a:r>
            <a:endParaRPr b="1"/>
          </a:p>
          <a:p>
            <a:pPr indent="0" lvl="0" marL="0" rtl="0" algn="l">
              <a:lnSpc>
                <a:spcPct val="100000"/>
              </a:lnSpc>
              <a:spcBef>
                <a:spcPts val="0"/>
              </a:spcBef>
              <a:spcAft>
                <a:spcPts val="0"/>
              </a:spcAft>
              <a:buSzPts val="1400"/>
              <a:buNone/>
            </a:pPr>
            <a:r>
              <a:rPr lang="tr-TR"/>
              <a:t>SELECT COUNT(DISTINCT Composer)</a:t>
            </a:r>
            <a:endParaRPr/>
          </a:p>
          <a:p>
            <a:pPr indent="0" lvl="0" marL="0" rtl="0" algn="l">
              <a:lnSpc>
                <a:spcPct val="100000"/>
              </a:lnSpc>
              <a:spcBef>
                <a:spcPts val="0"/>
              </a:spcBef>
              <a:spcAft>
                <a:spcPts val="0"/>
              </a:spcAft>
              <a:buSzPts val="1400"/>
              <a:buNone/>
            </a:pPr>
            <a:r>
              <a:rPr b="1" lang="tr-TR"/>
              <a:t>FROM </a:t>
            </a:r>
            <a:r>
              <a:rPr lang="tr-TR"/>
              <a:t>tracks;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tr-TR"/>
              <a:t>Answer:</a:t>
            </a:r>
            <a:endParaRPr b="1"/>
          </a:p>
          <a:p>
            <a:pPr indent="0" lvl="0" marL="0" rtl="0" algn="l">
              <a:lnSpc>
                <a:spcPct val="100000"/>
              </a:lnSpc>
              <a:spcBef>
                <a:spcPts val="0"/>
              </a:spcBef>
              <a:spcAft>
                <a:spcPts val="0"/>
              </a:spcAft>
              <a:buSzPts val="1400"/>
              <a:buNone/>
            </a:pPr>
            <a:r>
              <a:rPr lang="tr-TR"/>
              <a:t>SELECT Name, MIN(Milliseconds)</a:t>
            </a:r>
            <a:endParaRPr/>
          </a:p>
          <a:p>
            <a:pPr indent="0" lvl="0" marL="0" rtl="0" algn="l">
              <a:lnSpc>
                <a:spcPct val="100000"/>
              </a:lnSpc>
              <a:spcBef>
                <a:spcPts val="0"/>
              </a:spcBef>
              <a:spcAft>
                <a:spcPts val="0"/>
              </a:spcAft>
              <a:buSzPts val="1400"/>
              <a:buNone/>
            </a:pPr>
            <a:r>
              <a:rPr b="1" lang="tr-TR"/>
              <a:t>FROM </a:t>
            </a:r>
            <a:r>
              <a:rPr lang="tr-TR"/>
              <a:t>tracks;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tr-TR"/>
              <a:t>Answer:</a:t>
            </a:r>
            <a:endParaRPr b="1"/>
          </a:p>
          <a:p>
            <a:pPr indent="0" lvl="0" marL="0" rtl="0" algn="l">
              <a:lnSpc>
                <a:spcPct val="100000"/>
              </a:lnSpc>
              <a:spcBef>
                <a:spcPts val="0"/>
              </a:spcBef>
              <a:spcAft>
                <a:spcPts val="0"/>
              </a:spcAft>
              <a:buSzPts val="1400"/>
              <a:buNone/>
            </a:pPr>
            <a:r>
              <a:rPr lang="tr-TR"/>
              <a:t>SELECT Name, MAX(Milliseconds)</a:t>
            </a:r>
            <a:endParaRPr/>
          </a:p>
          <a:p>
            <a:pPr indent="0" lvl="0" marL="0" rtl="0" algn="l">
              <a:lnSpc>
                <a:spcPct val="100000"/>
              </a:lnSpc>
              <a:spcBef>
                <a:spcPts val="0"/>
              </a:spcBef>
              <a:spcAft>
                <a:spcPts val="0"/>
              </a:spcAft>
              <a:buSzPts val="1400"/>
              <a:buNone/>
            </a:pPr>
            <a:r>
              <a:rPr b="1" lang="tr-TR"/>
              <a:t>FROM </a:t>
            </a:r>
            <a:r>
              <a:rPr lang="tr-TR"/>
              <a:t>tracks;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tr-TR"/>
              <a:t>Answer:</a:t>
            </a:r>
            <a:endParaRPr b="1"/>
          </a:p>
          <a:p>
            <a:pPr indent="0" lvl="0" marL="0" rtl="0" algn="l">
              <a:lnSpc>
                <a:spcPct val="100000"/>
              </a:lnSpc>
              <a:spcBef>
                <a:spcPts val="0"/>
              </a:spcBef>
              <a:spcAft>
                <a:spcPts val="0"/>
              </a:spcAft>
              <a:buSzPts val="1400"/>
              <a:buNone/>
            </a:pPr>
            <a:r>
              <a:rPr lang="tr-TR"/>
              <a:t>SELECT SUM(Total)</a:t>
            </a:r>
            <a:endParaRPr/>
          </a:p>
          <a:p>
            <a:pPr indent="0" lvl="0" marL="0" rtl="0" algn="l">
              <a:lnSpc>
                <a:spcPct val="100000"/>
              </a:lnSpc>
              <a:spcBef>
                <a:spcPts val="0"/>
              </a:spcBef>
              <a:spcAft>
                <a:spcPts val="0"/>
              </a:spcAft>
              <a:buSzPts val="1400"/>
              <a:buNone/>
            </a:pPr>
            <a:r>
              <a:rPr b="1" lang="tr-TR"/>
              <a:t>FROM </a:t>
            </a:r>
            <a:r>
              <a:rPr lang="tr-TR"/>
              <a:t>invoices;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a:t>
            </a:r>
            <a:endParaRPr/>
          </a:p>
          <a:p>
            <a:pPr indent="0" lvl="0" marL="0" rtl="0" algn="l">
              <a:lnSpc>
                <a:spcPct val="100000"/>
              </a:lnSpc>
              <a:spcBef>
                <a:spcPts val="0"/>
              </a:spcBef>
              <a:spcAft>
                <a:spcPts val="0"/>
              </a:spcAft>
              <a:buSzPts val="1400"/>
              <a:buNone/>
            </a:pPr>
            <a:r>
              <a:rPr lang="tr-TR"/>
              <a:t>Let’s get further and try to find how much money we had in 2010 or any other year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To encourage students to search themselves on Google, lets discuss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tr-TR"/>
              <a:t>Answer:</a:t>
            </a:r>
            <a:endParaRPr b="1"/>
          </a:p>
          <a:p>
            <a:pPr indent="0" lvl="0" marL="0" rtl="0" algn="l">
              <a:lnSpc>
                <a:spcPct val="100000"/>
              </a:lnSpc>
              <a:spcBef>
                <a:spcPts val="0"/>
              </a:spcBef>
              <a:spcAft>
                <a:spcPts val="0"/>
              </a:spcAft>
              <a:buClr>
                <a:schemeClr val="dk1"/>
              </a:buClr>
              <a:buSzPts val="1100"/>
              <a:buFont typeface="Arial"/>
              <a:buNone/>
            </a:pPr>
            <a:r>
              <a:rPr lang="tr-TR"/>
              <a:t>SELECT avg(Milliseconds)</a:t>
            </a:r>
            <a:endParaRPr/>
          </a:p>
          <a:p>
            <a:pPr indent="0" lvl="0" marL="0" rtl="0" algn="l">
              <a:lnSpc>
                <a:spcPct val="100000"/>
              </a:lnSpc>
              <a:spcBef>
                <a:spcPts val="0"/>
              </a:spcBef>
              <a:spcAft>
                <a:spcPts val="0"/>
              </a:spcAft>
              <a:buClr>
                <a:schemeClr val="dk1"/>
              </a:buClr>
              <a:buSzPts val="1100"/>
              <a:buFont typeface="Arial"/>
              <a:buNone/>
            </a:pPr>
            <a:r>
              <a:rPr b="1" lang="tr-TR"/>
              <a:t>FROM </a:t>
            </a:r>
            <a:r>
              <a:rPr lang="tr-TR"/>
              <a:t>tracks;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then use the result in second query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rPr lang="tr-TR"/>
              <a:t>select * from tracks where Milliseconds &gt; 393599.212103911</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We will learn subqueries later and you don’t have to run 2 different queries. </a:t>
            </a:r>
            <a:endParaRPr/>
          </a:p>
          <a:p>
            <a:pPr indent="0" lvl="0" marL="0" rtl="0" algn="l">
              <a:lnSpc>
                <a:spcPct val="100000"/>
              </a:lnSpc>
              <a:spcBef>
                <a:spcPts val="0"/>
              </a:spcBef>
              <a:spcAft>
                <a:spcPts val="0"/>
              </a:spcAft>
              <a:buSzPts val="1400"/>
              <a:buNone/>
            </a:pPr>
            <a:r>
              <a:rPr lang="tr-TR"/>
              <a:t>You will be able to use the result from one query and use it in the other query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tr-TR" sz="1450">
                <a:solidFill>
                  <a:srgbClr val="373A3C"/>
                </a:solidFill>
                <a:highlight>
                  <a:schemeClr val="lt1"/>
                </a:highlight>
              </a:rPr>
              <a:t>SUM and AVG</a:t>
            </a:r>
            <a:r>
              <a:rPr lang="tr-TR" sz="1450">
                <a:solidFill>
                  <a:srgbClr val="373A3C"/>
                </a:solidFill>
                <a:highlight>
                  <a:schemeClr val="lt1"/>
                </a:highlight>
              </a:rPr>
              <a:t> functions must take only </a:t>
            </a:r>
            <a:r>
              <a:rPr b="1" lang="tr-TR" sz="1450">
                <a:solidFill>
                  <a:srgbClr val="373A3C"/>
                </a:solidFill>
                <a:highlight>
                  <a:schemeClr val="lt1"/>
                </a:highlight>
              </a:rPr>
              <a:t>numeric values</a:t>
            </a:r>
            <a:r>
              <a:rPr lang="tr-TR" sz="1450">
                <a:solidFill>
                  <a:srgbClr val="373A3C"/>
                </a:solidFill>
                <a:highlight>
                  <a:schemeClr val="lt1"/>
                </a:highlight>
              </a:rPr>
              <a:t> as input. However, the other functions (MIN, MAX, COUNT) may take non-numeric values (strings, date, etc.) as input other than numeric values.</a:t>
            </a:r>
            <a:endParaRPr sz="1450">
              <a:solidFill>
                <a:srgbClr val="373A3C"/>
              </a:solidFill>
              <a:highlight>
                <a:schemeClr val="lt1"/>
              </a:highlight>
            </a:endParaRPr>
          </a:p>
          <a:p>
            <a:pPr indent="0" lvl="0" marL="0" rtl="0" algn="l">
              <a:lnSpc>
                <a:spcPct val="115000"/>
              </a:lnSpc>
              <a:spcBef>
                <a:spcPts val="1200"/>
              </a:spcBef>
              <a:spcAft>
                <a:spcPts val="0"/>
              </a:spcAft>
              <a:buClr>
                <a:schemeClr val="dk1"/>
              </a:buClr>
              <a:buSzPts val="1100"/>
              <a:buFont typeface="Arial"/>
              <a:buNone/>
            </a:pPr>
            <a:r>
              <a:rPr lang="tr-TR" sz="1300">
                <a:solidFill>
                  <a:schemeClr val="dk1"/>
                </a:solidFill>
                <a:highlight>
                  <a:srgbClr val="FFFFFF"/>
                </a:highlight>
                <a:latin typeface="Roboto"/>
                <a:ea typeface="Roboto"/>
                <a:cs typeface="Roboto"/>
                <a:sym typeface="Roboto"/>
              </a:rPr>
              <a:t>An aggregate function performs a calculation one or more values and returns a single value. The aggregate function is often used with the </a:t>
            </a:r>
            <a:r>
              <a:rPr lang="tr-TR" sz="1300">
                <a:solidFill>
                  <a:schemeClr val="hlink"/>
                </a:solidFill>
                <a:highlight>
                  <a:srgbClr val="FFF6EA"/>
                </a:highlight>
                <a:uFill>
                  <a:noFill/>
                </a:uFill>
                <a:latin typeface="Courier New"/>
                <a:ea typeface="Courier New"/>
                <a:cs typeface="Courier New"/>
                <a:sym typeface="Courier New"/>
                <a:hlinkClick r:id="rId2"/>
              </a:rPr>
              <a:t>GROUP BY</a:t>
            </a:r>
            <a:r>
              <a:rPr lang="tr-TR" sz="1300">
                <a:solidFill>
                  <a:schemeClr val="dk1"/>
                </a:solidFill>
                <a:highlight>
                  <a:srgbClr val="FFFFFF"/>
                </a:highlight>
                <a:latin typeface="Roboto"/>
                <a:ea typeface="Roboto"/>
                <a:cs typeface="Roboto"/>
                <a:sym typeface="Roboto"/>
              </a:rPr>
              <a:t> clause and </a:t>
            </a:r>
            <a:r>
              <a:rPr lang="tr-TR" sz="1300">
                <a:solidFill>
                  <a:schemeClr val="hlink"/>
                </a:solidFill>
                <a:highlight>
                  <a:srgbClr val="FFF6EA"/>
                </a:highlight>
                <a:uFill>
                  <a:noFill/>
                </a:uFill>
                <a:latin typeface="Courier New"/>
                <a:ea typeface="Courier New"/>
                <a:cs typeface="Courier New"/>
                <a:sym typeface="Courier New"/>
                <a:hlinkClick r:id="rId3"/>
              </a:rPr>
              <a:t>HAVING</a:t>
            </a:r>
            <a:r>
              <a:rPr lang="tr-TR" sz="1300">
                <a:solidFill>
                  <a:schemeClr val="dk1"/>
                </a:solidFill>
                <a:highlight>
                  <a:srgbClr val="FFFFFF"/>
                </a:highlight>
                <a:latin typeface="Roboto"/>
                <a:ea typeface="Roboto"/>
                <a:cs typeface="Roboto"/>
                <a:sym typeface="Roboto"/>
              </a:rPr>
              <a:t> clause of the </a:t>
            </a:r>
            <a:r>
              <a:rPr lang="tr-TR" sz="1300">
                <a:solidFill>
                  <a:schemeClr val="hlink"/>
                </a:solidFill>
                <a:highlight>
                  <a:srgbClr val="FFF6EA"/>
                </a:highlight>
                <a:uFill>
                  <a:noFill/>
                </a:uFill>
                <a:latin typeface="Courier New"/>
                <a:ea typeface="Courier New"/>
                <a:cs typeface="Courier New"/>
                <a:sym typeface="Courier New"/>
                <a:hlinkClick r:id="rId4"/>
              </a:rPr>
              <a:t>SELECT</a:t>
            </a:r>
            <a:r>
              <a:rPr lang="tr-TR" sz="1300">
                <a:solidFill>
                  <a:schemeClr val="dk1"/>
                </a:solidFill>
                <a:highlight>
                  <a:srgbClr val="FFFFFF"/>
                </a:highlight>
                <a:latin typeface="Roboto"/>
                <a:ea typeface="Roboto"/>
                <a:cs typeface="Roboto"/>
                <a:sym typeface="Roboto"/>
              </a:rPr>
              <a:t> statement.</a:t>
            </a:r>
            <a:endParaRPr sz="1650">
              <a:solidFill>
                <a:srgbClr val="373A3C"/>
              </a:solidFill>
              <a:highlight>
                <a:schemeClr val="lt1"/>
              </a:highlight>
            </a:endParaRPr>
          </a:p>
          <a:p>
            <a:pPr indent="0" lvl="0" marL="0" rtl="0" algn="l">
              <a:lnSpc>
                <a:spcPct val="115000"/>
              </a:lnSpc>
              <a:spcBef>
                <a:spcPts val="1200"/>
              </a:spcBef>
              <a:spcAft>
                <a:spcPts val="0"/>
              </a:spcAft>
              <a:buClr>
                <a:schemeClr val="dk1"/>
              </a:buClr>
              <a:buSzPts val="1100"/>
              <a:buFont typeface="Arial"/>
              <a:buNone/>
            </a:pPr>
            <a:r>
              <a:rPr lang="tr-TR" sz="1450">
                <a:solidFill>
                  <a:srgbClr val="373A3C"/>
                </a:solidFill>
                <a:highlight>
                  <a:schemeClr val="lt1"/>
                </a:highlight>
              </a:rPr>
              <a:t>Before we dive into the aggregate functions, we should learn an important concept which is </a:t>
            </a:r>
            <a:r>
              <a:rPr lang="tr-TR">
                <a:solidFill>
                  <a:srgbClr val="FF0000"/>
                </a:solidFill>
                <a:highlight>
                  <a:srgbClr val="F0F0F0"/>
                </a:highlight>
                <a:latin typeface="Courier New"/>
                <a:ea typeface="Courier New"/>
                <a:cs typeface="Courier New"/>
                <a:sym typeface="Courier New"/>
              </a:rPr>
              <a:t>NULL</a:t>
            </a:r>
            <a:r>
              <a:rPr lang="tr-TR" sz="1450">
                <a:solidFill>
                  <a:srgbClr val="373A3C"/>
                </a:solidFill>
                <a:highlight>
                  <a:schemeClr val="lt1"/>
                </a:highlight>
              </a:rPr>
              <a:t>. </a:t>
            </a:r>
            <a:endParaRPr sz="1450">
              <a:solidFill>
                <a:srgbClr val="373A3C"/>
              </a:solidFill>
              <a:highlight>
                <a:schemeClr val="lt1"/>
              </a:highlight>
            </a:endParaRPr>
          </a:p>
          <a:p>
            <a:pPr indent="0" lvl="0" marL="0" rtl="0" algn="l">
              <a:lnSpc>
                <a:spcPct val="115000"/>
              </a:lnSpc>
              <a:spcBef>
                <a:spcPts val="1200"/>
              </a:spcBef>
              <a:spcAft>
                <a:spcPts val="1200"/>
              </a:spcAft>
              <a:buSzPts val="1400"/>
              <a:buNone/>
            </a:pPr>
            <a:r>
              <a:t/>
            </a:r>
            <a:endParaRPr sz="1200">
              <a:solidFill>
                <a:srgbClr val="373A3C"/>
              </a:solidFill>
              <a:highlight>
                <a:srgbClr val="FFFFFF"/>
              </a:highlight>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tr-TR"/>
              <a:t>Answer:</a:t>
            </a:r>
            <a:endParaRPr b="1"/>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Clr>
                <a:schemeClr val="dk1"/>
              </a:buClr>
              <a:buSzPts val="1100"/>
              <a:buFont typeface="Arial"/>
              <a:buNone/>
            </a:pPr>
            <a:r>
              <a:rPr lang="tr-TR"/>
              <a:t>SELECT Composer, COUNT(*)</a:t>
            </a:r>
            <a:endParaRPr/>
          </a:p>
          <a:p>
            <a:pPr indent="0" lvl="0" marL="0" rtl="0" algn="l">
              <a:lnSpc>
                <a:spcPct val="100000"/>
              </a:lnSpc>
              <a:spcBef>
                <a:spcPts val="0"/>
              </a:spcBef>
              <a:spcAft>
                <a:spcPts val="0"/>
              </a:spcAft>
              <a:buClr>
                <a:schemeClr val="dk1"/>
              </a:buClr>
              <a:buSzPts val="1100"/>
              <a:buFont typeface="Arial"/>
              <a:buNone/>
            </a:pPr>
            <a:r>
              <a:rPr b="1" lang="tr-TR"/>
              <a:t>FROM </a:t>
            </a:r>
            <a:r>
              <a:rPr lang="tr-TR"/>
              <a:t>tracks</a:t>
            </a:r>
            <a:endParaRPr/>
          </a:p>
          <a:p>
            <a:pPr indent="0" lvl="0" marL="0" rtl="0" algn="l">
              <a:lnSpc>
                <a:spcPct val="100000"/>
              </a:lnSpc>
              <a:spcBef>
                <a:spcPts val="0"/>
              </a:spcBef>
              <a:spcAft>
                <a:spcPts val="0"/>
              </a:spcAft>
              <a:buClr>
                <a:schemeClr val="dk1"/>
              </a:buClr>
              <a:buSzPts val="1100"/>
              <a:buFont typeface="Arial"/>
              <a:buNone/>
            </a:pPr>
            <a:r>
              <a:rPr lang="tr-TR"/>
              <a:t>GROUP BY Composer;</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tr-TR"/>
              <a:t>SELECT Composer, COUNT(composer)</a:t>
            </a:r>
            <a:endParaRPr/>
          </a:p>
          <a:p>
            <a:pPr indent="0" lvl="0" marL="0" rtl="0" algn="l">
              <a:lnSpc>
                <a:spcPct val="100000"/>
              </a:lnSpc>
              <a:spcBef>
                <a:spcPts val="0"/>
              </a:spcBef>
              <a:spcAft>
                <a:spcPts val="0"/>
              </a:spcAft>
              <a:buClr>
                <a:schemeClr val="dk1"/>
              </a:buClr>
              <a:buSzPts val="1100"/>
              <a:buFont typeface="Arial"/>
              <a:buNone/>
            </a:pPr>
            <a:r>
              <a:rPr lang="tr-TR"/>
              <a:t>FROM tracks</a:t>
            </a:r>
            <a:endParaRPr/>
          </a:p>
          <a:p>
            <a:pPr indent="0" lvl="0" marL="0" rtl="0" algn="l">
              <a:lnSpc>
                <a:spcPct val="100000"/>
              </a:lnSpc>
              <a:spcBef>
                <a:spcPts val="0"/>
              </a:spcBef>
              <a:spcAft>
                <a:spcPts val="0"/>
              </a:spcAft>
              <a:buClr>
                <a:schemeClr val="dk1"/>
              </a:buClr>
              <a:buSzPts val="1100"/>
              <a:buFont typeface="Arial"/>
              <a:buNone/>
            </a:pPr>
            <a:r>
              <a:rPr lang="tr-TR"/>
              <a:t>GROUP BY Composer;</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tr-TR"/>
              <a:t>SELECT Composer, COUNT(composer)</a:t>
            </a:r>
            <a:endParaRPr/>
          </a:p>
          <a:p>
            <a:pPr indent="0" lvl="0" marL="0" rtl="0" algn="l">
              <a:lnSpc>
                <a:spcPct val="100000"/>
              </a:lnSpc>
              <a:spcBef>
                <a:spcPts val="0"/>
              </a:spcBef>
              <a:spcAft>
                <a:spcPts val="0"/>
              </a:spcAft>
              <a:buClr>
                <a:schemeClr val="dk1"/>
              </a:buClr>
              <a:buSzPts val="1100"/>
              <a:buFont typeface="Arial"/>
              <a:buNone/>
            </a:pPr>
            <a:r>
              <a:rPr lang="tr-TR"/>
              <a:t>FROM tracks</a:t>
            </a:r>
            <a:endParaRPr/>
          </a:p>
          <a:p>
            <a:pPr indent="0" lvl="0" marL="0" rtl="0" algn="l">
              <a:lnSpc>
                <a:spcPct val="100000"/>
              </a:lnSpc>
              <a:spcBef>
                <a:spcPts val="0"/>
              </a:spcBef>
              <a:spcAft>
                <a:spcPts val="0"/>
              </a:spcAft>
              <a:buClr>
                <a:schemeClr val="dk1"/>
              </a:buClr>
              <a:buSzPts val="1100"/>
              <a:buFont typeface="Arial"/>
              <a:buNone/>
            </a:pPr>
            <a:r>
              <a:rPr lang="tr-TR"/>
              <a:t>WHERE Composer IS NOT NULL</a:t>
            </a:r>
            <a:endParaRPr/>
          </a:p>
          <a:p>
            <a:pPr indent="0" lvl="0" marL="0" rtl="0" algn="l">
              <a:lnSpc>
                <a:spcPct val="100000"/>
              </a:lnSpc>
              <a:spcBef>
                <a:spcPts val="0"/>
              </a:spcBef>
              <a:spcAft>
                <a:spcPts val="0"/>
              </a:spcAft>
              <a:buClr>
                <a:schemeClr val="dk1"/>
              </a:buClr>
              <a:buSzPts val="1100"/>
              <a:buFont typeface="Arial"/>
              <a:buNone/>
            </a:pPr>
            <a:r>
              <a:rPr lang="tr-TR"/>
              <a:t>GROUP BY Composer;</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b="1"/>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tr-TR"/>
              <a:t>Answer:</a:t>
            </a:r>
            <a:endParaRPr b="1"/>
          </a:p>
          <a:p>
            <a:pPr indent="0" lvl="0" marL="0" rtl="0" algn="l">
              <a:lnSpc>
                <a:spcPct val="100000"/>
              </a:lnSpc>
              <a:spcBef>
                <a:spcPts val="0"/>
              </a:spcBef>
              <a:spcAft>
                <a:spcPts val="0"/>
              </a:spcAft>
              <a:buClr>
                <a:schemeClr val="dk1"/>
              </a:buClr>
              <a:buSzPts val="1100"/>
              <a:buFont typeface="Arial"/>
              <a:buNone/>
            </a:pPr>
            <a:r>
              <a:rPr lang="tr-TR"/>
              <a:t>SELECT Country, COUNT(*) AS no_of_country</a:t>
            </a:r>
            <a:endParaRPr/>
          </a:p>
          <a:p>
            <a:pPr indent="0" lvl="0" marL="0" rtl="0" algn="l">
              <a:lnSpc>
                <a:spcPct val="100000"/>
              </a:lnSpc>
              <a:spcBef>
                <a:spcPts val="0"/>
              </a:spcBef>
              <a:spcAft>
                <a:spcPts val="0"/>
              </a:spcAft>
              <a:buClr>
                <a:schemeClr val="dk1"/>
              </a:buClr>
              <a:buSzPts val="1100"/>
              <a:buFont typeface="Arial"/>
              <a:buNone/>
            </a:pPr>
            <a:r>
              <a:rPr b="1" lang="tr-TR"/>
              <a:t>FROM </a:t>
            </a:r>
            <a:r>
              <a:rPr lang="tr-TR"/>
              <a:t>customers</a:t>
            </a:r>
            <a:endParaRPr/>
          </a:p>
          <a:p>
            <a:pPr indent="0" lvl="0" marL="0" rtl="0" algn="l">
              <a:lnSpc>
                <a:spcPct val="100000"/>
              </a:lnSpc>
              <a:spcBef>
                <a:spcPts val="0"/>
              </a:spcBef>
              <a:spcAft>
                <a:spcPts val="0"/>
              </a:spcAft>
              <a:buClr>
                <a:schemeClr val="dk1"/>
              </a:buClr>
              <a:buSzPts val="1100"/>
              <a:buFont typeface="Arial"/>
              <a:buNone/>
            </a:pPr>
            <a:r>
              <a:rPr lang="tr-TR"/>
              <a:t>GROUP BY Country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tr-TR"/>
              <a:t>-- ORDER BY no_of_country DESC</a:t>
            </a:r>
            <a:endParaRPr/>
          </a:p>
          <a:p>
            <a:pPr indent="0" lvl="0" marL="0" rtl="0" algn="l">
              <a:lnSpc>
                <a:spcPct val="100000"/>
              </a:lnSpc>
              <a:spcBef>
                <a:spcPts val="0"/>
              </a:spcBef>
              <a:spcAft>
                <a:spcPts val="0"/>
              </a:spcAft>
              <a:buClr>
                <a:schemeClr val="dk1"/>
              </a:buClr>
              <a:buSzPts val="1100"/>
              <a:buFont typeface="Arial"/>
              <a:buNone/>
            </a:pPr>
            <a:r>
              <a:rPr lang="tr-TR"/>
              <a:t>-- LIMIT 1;</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Country-City tuple</a:t>
            </a:r>
            <a:endParaRPr/>
          </a:p>
          <a:p>
            <a:pPr indent="0" lvl="0" marL="0" rtl="0" algn="l">
              <a:lnSpc>
                <a:spcPct val="100000"/>
              </a:lnSpc>
              <a:spcBef>
                <a:spcPts val="0"/>
              </a:spcBef>
              <a:spcAft>
                <a:spcPts val="0"/>
              </a:spcAft>
              <a:buClr>
                <a:schemeClr val="dk1"/>
              </a:buClr>
              <a:buSzPts val="1100"/>
              <a:buFont typeface="Arial"/>
              <a:buNone/>
            </a:pPr>
            <a:r>
              <a:rPr lang="tr-TR"/>
              <a:t>SELECT Country, City, COUNT(*) AS no_of_country</a:t>
            </a:r>
            <a:endParaRPr/>
          </a:p>
          <a:p>
            <a:pPr indent="0" lvl="0" marL="0" rtl="0" algn="l">
              <a:lnSpc>
                <a:spcPct val="100000"/>
              </a:lnSpc>
              <a:spcBef>
                <a:spcPts val="0"/>
              </a:spcBef>
              <a:spcAft>
                <a:spcPts val="0"/>
              </a:spcAft>
              <a:buClr>
                <a:schemeClr val="dk1"/>
              </a:buClr>
              <a:buSzPts val="1100"/>
              <a:buFont typeface="Arial"/>
              <a:buNone/>
            </a:pPr>
            <a:r>
              <a:rPr lang="tr-TR"/>
              <a:t>FROM customers</a:t>
            </a:r>
            <a:endParaRPr/>
          </a:p>
          <a:p>
            <a:pPr indent="0" lvl="0" marL="0" rtl="0" algn="l">
              <a:lnSpc>
                <a:spcPct val="100000"/>
              </a:lnSpc>
              <a:spcBef>
                <a:spcPts val="0"/>
              </a:spcBef>
              <a:spcAft>
                <a:spcPts val="0"/>
              </a:spcAft>
              <a:buClr>
                <a:schemeClr val="dk1"/>
              </a:buClr>
              <a:buSzPts val="1100"/>
              <a:buFont typeface="Arial"/>
              <a:buNone/>
            </a:pPr>
            <a:r>
              <a:rPr lang="tr-TR"/>
              <a:t>GROUP BY Country, City;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what if you want to bring the table showing the total (average) amounts for per country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SELECT BillingCountry, SUM/AVG(total) as TotalDollars</a:t>
            </a:r>
            <a:endParaRPr/>
          </a:p>
          <a:p>
            <a:pPr indent="0" lvl="0" marL="0" rtl="0" algn="l">
              <a:lnSpc>
                <a:spcPct val="100000"/>
              </a:lnSpc>
              <a:spcBef>
                <a:spcPts val="0"/>
              </a:spcBef>
              <a:spcAft>
                <a:spcPts val="0"/>
              </a:spcAft>
              <a:buSzPts val="1400"/>
              <a:buNone/>
            </a:pPr>
            <a:r>
              <a:rPr lang="tr-TR"/>
              <a:t>FROM invoices</a:t>
            </a:r>
            <a:endParaRPr/>
          </a:p>
          <a:p>
            <a:pPr indent="0" lvl="0" marL="0" rtl="0" algn="l">
              <a:lnSpc>
                <a:spcPct val="100000"/>
              </a:lnSpc>
              <a:spcBef>
                <a:spcPts val="0"/>
              </a:spcBef>
              <a:spcAft>
                <a:spcPts val="0"/>
              </a:spcAft>
              <a:buSzPts val="1400"/>
              <a:buNone/>
            </a:pPr>
            <a:r>
              <a:rPr lang="tr-TR"/>
              <a:t>GROUP BY </a:t>
            </a:r>
            <a:r>
              <a:rPr lang="tr-TR">
                <a:solidFill>
                  <a:schemeClr val="dk1"/>
                </a:solidFill>
              </a:rPr>
              <a:t>BillingCountry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tr-TR"/>
              <a:t>Answer:</a:t>
            </a:r>
            <a:endParaRPr b="1"/>
          </a:p>
          <a:p>
            <a:pPr indent="0" lvl="0" marL="0" rtl="0" algn="l">
              <a:lnSpc>
                <a:spcPct val="100000"/>
              </a:lnSpc>
              <a:spcBef>
                <a:spcPts val="0"/>
              </a:spcBef>
              <a:spcAft>
                <a:spcPts val="0"/>
              </a:spcAft>
              <a:buSzPts val="1400"/>
              <a:buNone/>
            </a:pPr>
            <a:r>
              <a:rPr lang="tr-TR"/>
              <a:t>SELECT AlbumId, MIN(Milliseconds)</a:t>
            </a:r>
            <a:endParaRPr/>
          </a:p>
          <a:p>
            <a:pPr indent="0" lvl="0" marL="0" rtl="0" algn="l">
              <a:lnSpc>
                <a:spcPct val="100000"/>
              </a:lnSpc>
              <a:spcBef>
                <a:spcPts val="0"/>
              </a:spcBef>
              <a:spcAft>
                <a:spcPts val="0"/>
              </a:spcAft>
              <a:buSzPts val="1400"/>
              <a:buNone/>
            </a:pPr>
            <a:r>
              <a:rPr b="1" lang="tr-TR"/>
              <a:t>FROM </a:t>
            </a:r>
            <a:r>
              <a:rPr lang="tr-TR"/>
              <a:t>tracks</a:t>
            </a:r>
            <a:endParaRPr/>
          </a:p>
          <a:p>
            <a:pPr indent="0" lvl="0" marL="0" rtl="0" algn="l">
              <a:lnSpc>
                <a:spcPct val="100000"/>
              </a:lnSpc>
              <a:spcBef>
                <a:spcPts val="0"/>
              </a:spcBef>
              <a:spcAft>
                <a:spcPts val="0"/>
              </a:spcAft>
              <a:buSzPts val="1400"/>
              <a:buNone/>
            </a:pPr>
            <a:r>
              <a:rPr lang="tr-TR"/>
              <a:t>GROUP BY AlbumId;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rPr lang="tr-TR">
                <a:solidFill>
                  <a:schemeClr val="dk1"/>
                </a:solidFill>
              </a:rPr>
              <a:t>SELECT AlbumId, Composer, MIN(Milliseconds)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TR">
                <a:solidFill>
                  <a:schemeClr val="dk1"/>
                </a:solidFill>
              </a:rPr>
              <a:t>FROM tracks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TR">
                <a:solidFill>
                  <a:schemeClr val="dk1"/>
                </a:solidFill>
              </a:rPr>
              <a:t>GROUP BY AlbumId, </a:t>
            </a:r>
            <a:r>
              <a:rPr lang="tr-TR">
                <a:solidFill>
                  <a:srgbClr val="3A3F50"/>
                </a:solidFill>
              </a:rPr>
              <a:t>Composer;</a:t>
            </a:r>
            <a:endParaRPr>
              <a:solidFill>
                <a:schemeClr val="dk1"/>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tr-TR"/>
              <a:t>Answer:</a:t>
            </a:r>
            <a:endParaRPr b="1"/>
          </a:p>
          <a:p>
            <a:pPr indent="0" lvl="0" marL="0" rtl="0" algn="l">
              <a:lnSpc>
                <a:spcPct val="100000"/>
              </a:lnSpc>
              <a:spcBef>
                <a:spcPts val="0"/>
              </a:spcBef>
              <a:spcAft>
                <a:spcPts val="0"/>
              </a:spcAft>
              <a:buClr>
                <a:schemeClr val="dk1"/>
              </a:buClr>
              <a:buSzPts val="1100"/>
              <a:buFont typeface="Arial"/>
              <a:buNone/>
            </a:pPr>
            <a:r>
              <a:rPr lang="tr-TR"/>
              <a:t>SELECT BillingCountry, SUM(Total)</a:t>
            </a:r>
            <a:endParaRPr/>
          </a:p>
          <a:p>
            <a:pPr indent="0" lvl="0" marL="0" rtl="0" algn="l">
              <a:lnSpc>
                <a:spcPct val="100000"/>
              </a:lnSpc>
              <a:spcBef>
                <a:spcPts val="0"/>
              </a:spcBef>
              <a:spcAft>
                <a:spcPts val="0"/>
              </a:spcAft>
              <a:buClr>
                <a:schemeClr val="dk1"/>
              </a:buClr>
              <a:buSzPts val="1100"/>
              <a:buFont typeface="Arial"/>
              <a:buNone/>
            </a:pPr>
            <a:r>
              <a:rPr b="1" lang="tr-TR"/>
              <a:t>FROM </a:t>
            </a:r>
            <a:r>
              <a:rPr lang="tr-TR"/>
              <a:t>invoices</a:t>
            </a:r>
            <a:endParaRPr/>
          </a:p>
          <a:p>
            <a:pPr indent="0" lvl="0" marL="0" rtl="0" algn="l">
              <a:lnSpc>
                <a:spcPct val="100000"/>
              </a:lnSpc>
              <a:spcBef>
                <a:spcPts val="0"/>
              </a:spcBef>
              <a:spcAft>
                <a:spcPts val="0"/>
              </a:spcAft>
              <a:buClr>
                <a:schemeClr val="dk1"/>
              </a:buClr>
              <a:buSzPts val="1100"/>
              <a:buFont typeface="Arial"/>
              <a:buNone/>
            </a:pPr>
            <a:r>
              <a:rPr lang="tr-TR"/>
              <a:t>GROUP BY BillingCountry;</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200"/>
              <a:t>Now, it’s time to learn what the primary and foreign keys.</a:t>
            </a:r>
            <a:endParaRPr sz="1200"/>
          </a:p>
          <a:p>
            <a:pPr indent="0" lvl="0" marL="0" rtl="0" algn="l">
              <a:lnSpc>
                <a:spcPct val="100000"/>
              </a:lnSpc>
              <a:spcBef>
                <a:spcPts val="0"/>
              </a:spcBef>
              <a:spcAft>
                <a:spcPts val="0"/>
              </a:spcAft>
              <a:buSzPts val="1400"/>
              <a:buNone/>
            </a:pPr>
            <a:r>
              <a:rPr lang="tr-TR" sz="1200"/>
              <a:t>Because these are important concepts which we will use as related columns when we do joins.</a:t>
            </a:r>
            <a:endParaRPr sz="1200"/>
          </a:p>
          <a:p>
            <a:pPr indent="0" lvl="0" marL="0" rtl="0" algn="l">
              <a:lnSpc>
                <a:spcPct val="100000"/>
              </a:lnSpc>
              <a:spcBef>
                <a:spcPts val="0"/>
              </a:spcBef>
              <a:spcAft>
                <a:spcPts val="0"/>
              </a:spcAft>
              <a:buSzPts val="1400"/>
              <a:buNone/>
            </a:pPr>
            <a:r>
              <a:rPr b="1" lang="tr-TR" sz="1200" u="sng">
                <a:latin typeface="Barlow"/>
                <a:ea typeface="Barlow"/>
                <a:cs typeface="Barlow"/>
                <a:sym typeface="Barlow"/>
              </a:rPr>
              <a:t>Primary Key (PK):</a:t>
            </a:r>
            <a:endParaRPr b="1" sz="1200" u="sng">
              <a:latin typeface="Barlow"/>
              <a:ea typeface="Barlow"/>
              <a:cs typeface="Barlow"/>
              <a:sym typeface="Barlow"/>
            </a:endParaRPr>
          </a:p>
          <a:p>
            <a:pPr indent="0" lvl="0" marL="0" rtl="0" algn="l">
              <a:lnSpc>
                <a:spcPct val="100000"/>
              </a:lnSpc>
              <a:spcBef>
                <a:spcPts val="0"/>
              </a:spcBef>
              <a:spcAft>
                <a:spcPts val="0"/>
              </a:spcAft>
              <a:buSzPts val="1400"/>
              <a:buNone/>
            </a:pPr>
            <a:r>
              <a:rPr lang="tr-TR" sz="1200">
                <a:solidFill>
                  <a:srgbClr val="373A3C"/>
                </a:solidFill>
                <a:highlight>
                  <a:srgbClr val="FFFFFF"/>
                </a:highlight>
              </a:rPr>
              <a:t>The primary key is a column in our table that makes each row (aka, record) unique. </a:t>
            </a:r>
            <a:endParaRPr sz="1200">
              <a:solidFill>
                <a:srgbClr val="373A3C"/>
              </a:solidFill>
              <a:highlight>
                <a:srgbClr val="FFFFFF"/>
              </a:highlight>
            </a:endParaRPr>
          </a:p>
          <a:p>
            <a:pPr indent="0" lvl="0" marL="0" rtl="0" algn="l">
              <a:lnSpc>
                <a:spcPct val="100000"/>
              </a:lnSpc>
              <a:spcBef>
                <a:spcPts val="0"/>
              </a:spcBef>
              <a:spcAft>
                <a:spcPts val="0"/>
              </a:spcAft>
              <a:buSzPts val="1400"/>
              <a:buNone/>
            </a:pPr>
            <a:r>
              <a:rPr b="1" lang="tr-TR" sz="1200" u="sng">
                <a:latin typeface="Barlow"/>
                <a:ea typeface="Barlow"/>
                <a:cs typeface="Barlow"/>
                <a:sym typeface="Barlow"/>
              </a:rPr>
              <a:t>Foreign Key (FK):</a:t>
            </a:r>
            <a:endParaRPr b="1" sz="1200" u="sng">
              <a:latin typeface="Barlow"/>
              <a:ea typeface="Barlow"/>
              <a:cs typeface="Barlow"/>
              <a:sym typeface="Barlow"/>
            </a:endParaRPr>
          </a:p>
          <a:p>
            <a:pPr indent="0" lvl="0" marL="0" rtl="0" algn="l">
              <a:lnSpc>
                <a:spcPct val="100000"/>
              </a:lnSpc>
              <a:spcBef>
                <a:spcPts val="0"/>
              </a:spcBef>
              <a:spcAft>
                <a:spcPts val="0"/>
              </a:spcAft>
              <a:buSzPts val="1400"/>
              <a:buNone/>
            </a:pPr>
            <a:r>
              <a:rPr lang="tr-TR" sz="1200">
                <a:solidFill>
                  <a:srgbClr val="373A3C"/>
                </a:solidFill>
                <a:highlight>
                  <a:srgbClr val="FFFFFF"/>
                </a:highlight>
              </a:rPr>
              <a:t>Foreign key is a column in a table that uniquely identifies each row of another table. That column refers to a primary key of another table. This creates a kind of link between the tables. </a:t>
            </a:r>
            <a:endParaRPr sz="120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200">
              <a:solidFill>
                <a:srgbClr val="373A3C"/>
              </a:solidFill>
              <a:highlight>
                <a:srgbClr val="FFFFFF"/>
              </a:highlight>
            </a:endParaRPr>
          </a:p>
          <a:p>
            <a:pPr indent="0" lvl="0" marL="0" rtl="0" algn="l">
              <a:lnSpc>
                <a:spcPct val="100000"/>
              </a:lnSpc>
              <a:spcBef>
                <a:spcPts val="0"/>
              </a:spcBef>
              <a:spcAft>
                <a:spcPts val="0"/>
              </a:spcAft>
              <a:buSzPts val="1400"/>
              <a:buNone/>
            </a:pPr>
            <a:r>
              <a:rPr lang="tr-TR" sz="1200">
                <a:solidFill>
                  <a:srgbClr val="373A3C"/>
                </a:solidFill>
                <a:highlight>
                  <a:srgbClr val="FFFFFF"/>
                </a:highlight>
              </a:rPr>
              <a:t>For example, </a:t>
            </a:r>
            <a:endParaRPr sz="1200">
              <a:solidFill>
                <a:srgbClr val="373A3C"/>
              </a:solidFill>
              <a:highlight>
                <a:srgbClr val="FFFFFF"/>
              </a:highlight>
            </a:endParaRPr>
          </a:p>
          <a:p>
            <a:pPr indent="0" lvl="0" marL="0" rtl="0" algn="l">
              <a:lnSpc>
                <a:spcPct val="100000"/>
              </a:lnSpc>
              <a:spcBef>
                <a:spcPts val="0"/>
              </a:spcBef>
              <a:spcAft>
                <a:spcPts val="0"/>
              </a:spcAft>
              <a:buSzPts val="1400"/>
              <a:buNone/>
            </a:pPr>
            <a:r>
              <a:rPr lang="tr-TR" sz="1200">
                <a:solidFill>
                  <a:srgbClr val="373A3C"/>
                </a:solidFill>
                <a:highlight>
                  <a:srgbClr val="FFFFFF"/>
                </a:highlight>
              </a:rPr>
              <a:t>employee_id in employees table is primary key and it’s foreign key in departments table. We can combine our tables using these keys. Ok. Let’s move on.</a:t>
            </a:r>
            <a:endParaRPr sz="120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200">
              <a:solidFill>
                <a:srgbClr val="373A3C"/>
              </a:solidFill>
              <a:highlight>
                <a:srgbClr val="FFFFFF"/>
              </a:highlight>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tr-TR" sz="1450">
                <a:solidFill>
                  <a:srgbClr val="212529"/>
                </a:solidFill>
                <a:highlight>
                  <a:schemeClr val="lt1"/>
                </a:highlight>
              </a:rPr>
              <a:t>From now on, we will learn about how to </a:t>
            </a:r>
            <a:r>
              <a:rPr b="1" lang="tr-TR" sz="1450">
                <a:solidFill>
                  <a:srgbClr val="212529"/>
                </a:solidFill>
                <a:highlight>
                  <a:schemeClr val="lt1"/>
                </a:highlight>
              </a:rPr>
              <a:t>JOIN</a:t>
            </a:r>
            <a:r>
              <a:rPr lang="tr-TR" sz="1450">
                <a:solidFill>
                  <a:srgbClr val="212529"/>
                </a:solidFill>
                <a:highlight>
                  <a:schemeClr val="lt1"/>
                </a:highlight>
              </a:rPr>
              <a:t> the tables using SQL's most common join types which are INNER join and LEFT join.</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SzPts val="1400"/>
              <a:buNone/>
            </a:pPr>
            <a:r>
              <a:t/>
            </a:r>
            <a:endParaRPr sz="1200">
              <a:solidFill>
                <a:srgbClr val="333333"/>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200">
                <a:solidFill>
                  <a:srgbClr val="373A3C"/>
                </a:solidFill>
                <a:highlight>
                  <a:srgbClr val="FFFFFF"/>
                </a:highlight>
              </a:rPr>
              <a:t>For instance, let's assume that we have a song database and we don't know the writers of some of them. </a:t>
            </a:r>
            <a:endParaRPr/>
          </a:p>
          <a:p>
            <a:pPr indent="0" lvl="0" marL="0" rtl="0" algn="l">
              <a:lnSpc>
                <a:spcPct val="100000"/>
              </a:lnSpc>
              <a:spcBef>
                <a:spcPts val="0"/>
              </a:spcBef>
              <a:spcAft>
                <a:spcPts val="0"/>
              </a:spcAft>
              <a:buSzPts val="1400"/>
              <a:buNone/>
            </a:pPr>
            <a:r>
              <a:rPr lang="tr-TR" sz="1200">
                <a:solidFill>
                  <a:srgbClr val="373A3C"/>
                </a:solidFill>
                <a:highlight>
                  <a:srgbClr val="FFFFFF"/>
                </a:highlight>
              </a:rPr>
              <a:t>We don't have that information. So, to store these unknown songwriters in a database table, we must use </a:t>
            </a:r>
            <a:r>
              <a:rPr lang="tr-TR" sz="1200">
                <a:solidFill>
                  <a:srgbClr val="FF0000"/>
                </a:solidFill>
                <a:highlight>
                  <a:srgbClr val="F0F0F0"/>
                </a:highlight>
                <a:latin typeface="Courier New"/>
                <a:ea typeface="Courier New"/>
                <a:cs typeface="Courier New"/>
                <a:sym typeface="Courier New"/>
              </a:rPr>
              <a:t>NULL</a:t>
            </a:r>
            <a:r>
              <a:rPr lang="tr-TR" sz="1200">
                <a:solidFill>
                  <a:srgbClr val="373A3C"/>
                </a:solidFill>
                <a:highlight>
                  <a:srgbClr val="FFFFFF"/>
                </a:highlight>
              </a:rPr>
              <a:t>. </a:t>
            </a:r>
            <a:endParaRPr/>
          </a:p>
          <a:p>
            <a:pPr indent="0" lvl="0" marL="0" rtl="0" algn="l">
              <a:lnSpc>
                <a:spcPct val="100000"/>
              </a:lnSpc>
              <a:spcBef>
                <a:spcPts val="0"/>
              </a:spcBef>
              <a:spcAft>
                <a:spcPts val="0"/>
              </a:spcAft>
              <a:buSzPts val="1400"/>
              <a:buNone/>
            </a:pPr>
            <a:r>
              <a:rPr lang="tr-TR" sz="1200">
                <a:solidFill>
                  <a:srgbClr val="373A3C"/>
                </a:solidFill>
                <a:highlight>
                  <a:srgbClr val="FFFFFF"/>
                </a:highlight>
              </a:rPr>
              <a:t>If a table has </a:t>
            </a:r>
            <a:r>
              <a:rPr lang="tr-TR" sz="1200">
                <a:solidFill>
                  <a:srgbClr val="FF0000"/>
                </a:solidFill>
                <a:highlight>
                  <a:srgbClr val="F0F0F0"/>
                </a:highlight>
                <a:latin typeface="Courier New"/>
                <a:ea typeface="Courier New"/>
                <a:cs typeface="Courier New"/>
                <a:sym typeface="Courier New"/>
              </a:rPr>
              <a:t>NULL</a:t>
            </a:r>
            <a:r>
              <a:rPr lang="tr-TR" sz="1200">
                <a:solidFill>
                  <a:srgbClr val="373A3C"/>
                </a:solidFill>
                <a:highlight>
                  <a:srgbClr val="FFFFFF"/>
                </a:highlight>
              </a:rPr>
              <a:t> value, then it will be displayed as </a:t>
            </a:r>
            <a:r>
              <a:rPr lang="tr-TR" sz="1200">
                <a:solidFill>
                  <a:srgbClr val="FF0000"/>
                </a:solidFill>
                <a:highlight>
                  <a:srgbClr val="F0F0F0"/>
                </a:highlight>
                <a:latin typeface="Courier New"/>
                <a:ea typeface="Courier New"/>
                <a:cs typeface="Courier New"/>
                <a:sym typeface="Courier New"/>
              </a:rPr>
              <a:t>NULL</a:t>
            </a:r>
            <a:r>
              <a:rPr lang="tr-TR" sz="1200">
                <a:solidFill>
                  <a:srgbClr val="373A3C"/>
                </a:solidFill>
                <a:highlight>
                  <a:srgbClr val="FFFFFF"/>
                </a:highlight>
              </a:rPr>
              <a:t>.</a:t>
            </a:r>
            <a:endParaRPr/>
          </a:p>
          <a:p>
            <a:pPr indent="0" lvl="0" marL="0" rtl="0" algn="l">
              <a:lnSpc>
                <a:spcPct val="100000"/>
              </a:lnSpc>
              <a:spcBef>
                <a:spcPts val="0"/>
              </a:spcBef>
              <a:spcAft>
                <a:spcPts val="0"/>
              </a:spcAft>
              <a:buSzPts val="1400"/>
              <a:buNone/>
            </a:pPr>
            <a:r>
              <a:t/>
            </a:r>
            <a:endParaRPr sz="1200">
              <a:solidFill>
                <a:srgbClr val="373A3C"/>
              </a:solidFill>
              <a:highlight>
                <a:srgbClr val="FFFFFF"/>
              </a:highlight>
            </a:endParaRPr>
          </a:p>
          <a:p>
            <a:pPr indent="0" lvl="0" marL="0" rtl="0" algn="l">
              <a:lnSpc>
                <a:spcPct val="115000"/>
              </a:lnSpc>
              <a:spcBef>
                <a:spcPts val="1200"/>
              </a:spcBef>
              <a:spcAft>
                <a:spcPts val="1200"/>
              </a:spcAft>
              <a:buSzPts val="1400"/>
              <a:buNone/>
            </a:pPr>
            <a:r>
              <a:t/>
            </a:r>
            <a:endParaRPr sz="1450">
              <a:solidFill>
                <a:srgbClr val="373A3C"/>
              </a:solidFill>
              <a:highlight>
                <a:srgbClr val="FFFFFF"/>
              </a:highlight>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50">
                <a:solidFill>
                  <a:srgbClr val="212529"/>
                </a:solidFill>
                <a:highlight>
                  <a:srgbClr val="FFFFFF"/>
                </a:highlight>
              </a:rPr>
              <a:t>There are basically four types of JOINs: </a:t>
            </a:r>
            <a:r>
              <a:rPr lang="tr-TR">
                <a:solidFill>
                  <a:srgbClr val="FF0000"/>
                </a:solidFill>
                <a:highlight>
                  <a:srgbClr val="F0F0F0"/>
                </a:highlight>
                <a:latin typeface="Courier New"/>
                <a:ea typeface="Courier New"/>
                <a:cs typeface="Courier New"/>
                <a:sym typeface="Courier New"/>
              </a:rPr>
              <a:t>INNER JOIN</a:t>
            </a:r>
            <a:r>
              <a:rPr lang="tr-TR" sz="1450">
                <a:solidFill>
                  <a:srgbClr val="212529"/>
                </a:solidFill>
                <a:highlight>
                  <a:srgbClr val="FFFFFF"/>
                </a:highlight>
              </a:rPr>
              <a:t>, </a:t>
            </a:r>
            <a:r>
              <a:rPr lang="tr-TR">
                <a:solidFill>
                  <a:srgbClr val="FF0000"/>
                </a:solidFill>
                <a:highlight>
                  <a:srgbClr val="F0F0F0"/>
                </a:highlight>
                <a:latin typeface="Courier New"/>
                <a:ea typeface="Courier New"/>
                <a:cs typeface="Courier New"/>
                <a:sym typeface="Courier New"/>
              </a:rPr>
              <a:t>LEFT JOIN</a:t>
            </a:r>
            <a:r>
              <a:rPr lang="tr-TR" sz="1450">
                <a:solidFill>
                  <a:srgbClr val="212529"/>
                </a:solidFill>
                <a:highlight>
                  <a:srgbClr val="FFFFFF"/>
                </a:highlight>
              </a:rPr>
              <a:t>, </a:t>
            </a:r>
            <a:r>
              <a:rPr lang="tr-TR">
                <a:solidFill>
                  <a:srgbClr val="FF0000"/>
                </a:solidFill>
                <a:highlight>
                  <a:srgbClr val="F0F0F0"/>
                </a:highlight>
                <a:latin typeface="Courier New"/>
                <a:ea typeface="Courier New"/>
                <a:cs typeface="Courier New"/>
                <a:sym typeface="Courier New"/>
              </a:rPr>
              <a:t>RIGHT JOIN</a:t>
            </a:r>
            <a:r>
              <a:rPr lang="tr-TR" sz="1450">
                <a:solidFill>
                  <a:srgbClr val="212529"/>
                </a:solidFill>
                <a:highlight>
                  <a:srgbClr val="FFFFFF"/>
                </a:highlight>
              </a:rPr>
              <a:t> </a:t>
            </a:r>
            <a:r>
              <a:rPr lang="tr-TR" sz="1450">
                <a:solidFill>
                  <a:srgbClr val="212529"/>
                </a:solidFill>
                <a:highlight>
                  <a:schemeClr val="lt1"/>
                </a:highlight>
              </a:rPr>
              <a:t>and</a:t>
            </a:r>
            <a:r>
              <a:rPr lang="tr-TR" sz="1450">
                <a:solidFill>
                  <a:srgbClr val="212529"/>
                </a:solidFill>
                <a:highlight>
                  <a:srgbClr val="FFFFFF"/>
                </a:highlight>
              </a:rPr>
              <a:t> </a:t>
            </a:r>
            <a:r>
              <a:rPr lang="tr-TR">
                <a:solidFill>
                  <a:srgbClr val="FF0000"/>
                </a:solidFill>
                <a:highlight>
                  <a:srgbClr val="F0F0F0"/>
                </a:highlight>
                <a:latin typeface="Courier New"/>
                <a:ea typeface="Courier New"/>
                <a:cs typeface="Courier New"/>
                <a:sym typeface="Courier New"/>
              </a:rPr>
              <a:t>FULL OUTER JOIN</a:t>
            </a:r>
            <a:r>
              <a:rPr lang="tr-TR" sz="1450">
                <a:solidFill>
                  <a:srgbClr val="212529"/>
                </a:solidFill>
                <a:highlight>
                  <a:srgbClr val="FFFFFF"/>
                </a:highlight>
              </a:rPr>
              <a:t>. As a special case, a table can join to itself and this type is called </a:t>
            </a:r>
            <a:r>
              <a:rPr lang="tr-TR">
                <a:solidFill>
                  <a:srgbClr val="FF0000"/>
                </a:solidFill>
                <a:highlight>
                  <a:srgbClr val="F0F0F0"/>
                </a:highlight>
                <a:latin typeface="Courier New"/>
                <a:ea typeface="Courier New"/>
                <a:cs typeface="Courier New"/>
                <a:sym typeface="Courier New"/>
              </a:rPr>
              <a:t>SELF JOIN</a:t>
            </a:r>
            <a:r>
              <a:rPr lang="tr-TR" sz="1450">
                <a:solidFill>
                  <a:srgbClr val="212529"/>
                </a:solidFill>
                <a:highlight>
                  <a:srgbClr val="FFFFFF"/>
                </a:highlight>
              </a:rPr>
              <a:t>.</a:t>
            </a:r>
            <a:endParaRPr sz="1450">
              <a:solidFill>
                <a:srgbClr val="212529"/>
              </a:solidFill>
              <a:highlight>
                <a:srgbClr val="FFFFFF"/>
              </a:highlight>
            </a:endParaRPr>
          </a:p>
          <a:p>
            <a:pPr indent="0" lvl="0" marL="0" rtl="0" algn="l">
              <a:lnSpc>
                <a:spcPct val="100000"/>
              </a:lnSpc>
              <a:spcBef>
                <a:spcPts val="0"/>
              </a:spcBef>
              <a:spcAft>
                <a:spcPts val="0"/>
              </a:spcAft>
              <a:buSzPts val="1400"/>
              <a:buNone/>
            </a:pPr>
            <a:r>
              <a:t/>
            </a:r>
            <a:endParaRPr sz="1450">
              <a:solidFill>
                <a:srgbClr val="212529"/>
              </a:solidFill>
              <a:highlight>
                <a:srgbClr val="FFFFFF"/>
              </a:highlight>
            </a:endParaRPr>
          </a:p>
          <a:p>
            <a:pPr indent="0" lvl="0" marL="0" rtl="0" algn="l">
              <a:lnSpc>
                <a:spcPct val="100000"/>
              </a:lnSpc>
              <a:spcBef>
                <a:spcPts val="0"/>
              </a:spcBef>
              <a:spcAft>
                <a:spcPts val="0"/>
              </a:spcAft>
              <a:buSzPts val="1400"/>
              <a:buNone/>
            </a:pPr>
            <a:r>
              <a:rPr lang="tr-TR" sz="1450">
                <a:solidFill>
                  <a:srgbClr val="212529"/>
                </a:solidFill>
                <a:highlight>
                  <a:srgbClr val="FFFFFF"/>
                </a:highlight>
              </a:rPr>
              <a:t>Let's make a brief description of JOIN types without going in-depth</a:t>
            </a:r>
            <a:endParaRPr sz="1450">
              <a:solidFill>
                <a:srgbClr val="212529"/>
              </a:solidFill>
              <a:highlight>
                <a:srgbClr val="FFFFFF"/>
              </a:highlight>
            </a:endParaRPr>
          </a:p>
          <a:p>
            <a:pPr indent="0" lvl="0" marL="0" rtl="0" algn="l">
              <a:lnSpc>
                <a:spcPct val="100000"/>
              </a:lnSpc>
              <a:spcBef>
                <a:spcPts val="0"/>
              </a:spcBef>
              <a:spcAft>
                <a:spcPts val="0"/>
              </a:spcAft>
              <a:buSzPts val="1400"/>
              <a:buNone/>
            </a:pPr>
            <a:r>
              <a:t/>
            </a:r>
            <a:endParaRPr sz="1450">
              <a:solidFill>
                <a:srgbClr val="212529"/>
              </a:solidFill>
              <a:highlight>
                <a:srgbClr val="FFFFFF"/>
              </a:highlight>
            </a:endParaRPr>
          </a:p>
          <a:p>
            <a:pPr indent="0" lvl="0" marL="0" rtl="0" algn="l">
              <a:lnSpc>
                <a:spcPct val="100000"/>
              </a:lnSpc>
              <a:spcBef>
                <a:spcPts val="0"/>
              </a:spcBef>
              <a:spcAft>
                <a:spcPts val="0"/>
              </a:spcAft>
              <a:buSzPts val="1400"/>
              <a:buNone/>
            </a:pPr>
            <a:r>
              <a:rPr lang="tr-TR" sz="1450">
                <a:solidFill>
                  <a:srgbClr val="212529"/>
                </a:solidFill>
                <a:highlight>
                  <a:srgbClr val="FFFFFF"/>
                </a:highlight>
              </a:rPr>
              <a:t>In our lessons, we'll focus on INNER join and LEFT join which are commonly used.</a:t>
            </a:r>
            <a:endParaRPr sz="1450">
              <a:solidFill>
                <a:srgbClr val="212529"/>
              </a:solidFill>
              <a:highlight>
                <a:srgbClr val="FFFFFF"/>
              </a:highlight>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200">
                <a:highlight>
                  <a:srgbClr val="FFFFFF"/>
                </a:highlight>
              </a:rPr>
              <a:t>INNER JOIN selects all rows from both participating tables to appear in the result if and only if both tables meet the conditions specified in the ON clause. </a:t>
            </a:r>
            <a:r>
              <a:rPr lang="tr-TR" sz="1200">
                <a:solidFill>
                  <a:srgbClr val="292929"/>
                </a:solidFill>
                <a:highlight>
                  <a:srgbClr val="FFFFFF"/>
                </a:highlight>
                <a:latin typeface="Georgia"/>
                <a:ea typeface="Georgia"/>
                <a:cs typeface="Georgia"/>
                <a:sym typeface="Georgia"/>
              </a:rPr>
              <a:t> </a:t>
            </a:r>
            <a:r>
              <a:rPr lang="tr-TR" sz="1200">
                <a:solidFill>
                  <a:schemeClr val="dk1"/>
                </a:solidFill>
                <a:highlight>
                  <a:srgbClr val="FFFFFF"/>
                </a:highlight>
                <a:latin typeface="Roboto"/>
                <a:ea typeface="Roboto"/>
                <a:cs typeface="Roboto"/>
                <a:sym typeface="Roboto"/>
              </a:rPr>
              <a:t>If the join condition evaluates to true (or 1), the columns of rows from both tables are included in the result set.</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00"/>
              <a:buNone/>
            </a:pPr>
            <a:r>
              <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00"/>
              <a:buNone/>
            </a:pPr>
            <a:r>
              <a:rPr lang="tr-TR" sz="1450">
                <a:solidFill>
                  <a:srgbClr val="212529"/>
                </a:solidFill>
                <a:highlight>
                  <a:srgbClr val="FFFFFF"/>
                </a:highlight>
              </a:rPr>
              <a:t>To understand easily how </a:t>
            </a:r>
            <a:r>
              <a:rPr lang="tr-TR">
                <a:solidFill>
                  <a:srgbClr val="FF0000"/>
                </a:solidFill>
                <a:highlight>
                  <a:srgbClr val="F0F0F0"/>
                </a:highlight>
                <a:latin typeface="Courier New"/>
                <a:ea typeface="Courier New"/>
                <a:cs typeface="Courier New"/>
                <a:sym typeface="Courier New"/>
              </a:rPr>
              <a:t>INNER JOIN</a:t>
            </a:r>
            <a:r>
              <a:rPr lang="tr-TR" sz="1450">
                <a:solidFill>
                  <a:srgbClr val="212529"/>
                </a:solidFill>
                <a:highlight>
                  <a:srgbClr val="FFFFFF"/>
                </a:highlight>
              </a:rPr>
              <a:t> works, we can use the visual explanation on the screen. The intersection of the two tables represents the matching rows.</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00"/>
              <a:buNone/>
            </a:pPr>
            <a:r>
              <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tr-TR" sz="1450">
                <a:solidFill>
                  <a:srgbClr val="212529"/>
                </a:solidFill>
                <a:highlight>
                  <a:srgbClr val="FFFFFF"/>
                </a:highlight>
              </a:rPr>
              <a:t>In this syntax,</a:t>
            </a:r>
            <a:endParaRPr sz="1450">
              <a:solidFill>
                <a:srgbClr val="212529"/>
              </a:solidFill>
              <a:highlight>
                <a:srgbClr val="FFFFFF"/>
              </a:highlight>
            </a:endParaRPr>
          </a:p>
          <a:p>
            <a:pPr indent="-320675" lvl="0" marL="457200" rtl="0" algn="l">
              <a:lnSpc>
                <a:spcPct val="115000"/>
              </a:lnSpc>
              <a:spcBef>
                <a:spcPts val="0"/>
              </a:spcBef>
              <a:spcAft>
                <a:spcPts val="0"/>
              </a:spcAft>
              <a:buClr>
                <a:srgbClr val="212529"/>
              </a:buClr>
              <a:buSzPts val="1450"/>
              <a:buChar char="●"/>
            </a:pPr>
            <a:r>
              <a:rPr i="1" lang="tr-TR" sz="1450">
                <a:solidFill>
                  <a:srgbClr val="212529"/>
                </a:solidFill>
                <a:highlight>
                  <a:srgbClr val="FFFFFF"/>
                </a:highlight>
              </a:rPr>
              <a:t>columns</a:t>
            </a:r>
            <a:r>
              <a:rPr lang="tr-TR" sz="1450">
                <a:solidFill>
                  <a:srgbClr val="212529"/>
                </a:solidFill>
                <a:highlight>
                  <a:srgbClr val="FFFFFF"/>
                </a:highlight>
              </a:rPr>
              <a:t>: Column names from </a:t>
            </a:r>
            <a:r>
              <a:rPr i="1" lang="tr-TR" sz="1450">
                <a:solidFill>
                  <a:srgbClr val="212529"/>
                </a:solidFill>
                <a:highlight>
                  <a:srgbClr val="FFFFFF"/>
                </a:highlight>
              </a:rPr>
              <a:t>table_A</a:t>
            </a:r>
            <a:r>
              <a:rPr lang="tr-TR" sz="1450">
                <a:solidFill>
                  <a:srgbClr val="212529"/>
                </a:solidFill>
                <a:highlight>
                  <a:srgbClr val="FFFFFF"/>
                </a:highlight>
              </a:rPr>
              <a:t> or </a:t>
            </a:r>
            <a:r>
              <a:rPr i="1" lang="tr-TR" sz="1450">
                <a:solidFill>
                  <a:srgbClr val="212529"/>
                </a:solidFill>
                <a:highlight>
                  <a:srgbClr val="FFFFFF"/>
                </a:highlight>
              </a:rPr>
              <a:t>table_B.</a:t>
            </a:r>
            <a:endParaRPr i="1" sz="1450">
              <a:solidFill>
                <a:srgbClr val="212529"/>
              </a:solidFill>
              <a:highlight>
                <a:srgbClr val="FFFFFF"/>
              </a:highlight>
            </a:endParaRPr>
          </a:p>
          <a:p>
            <a:pPr indent="-320675" lvl="0" marL="457200" rtl="0" algn="l">
              <a:lnSpc>
                <a:spcPct val="115000"/>
              </a:lnSpc>
              <a:spcBef>
                <a:spcPts val="0"/>
              </a:spcBef>
              <a:spcAft>
                <a:spcPts val="0"/>
              </a:spcAft>
              <a:buClr>
                <a:srgbClr val="212529"/>
              </a:buClr>
              <a:buSzPts val="1450"/>
              <a:buChar char="●"/>
            </a:pPr>
            <a:r>
              <a:rPr i="1" lang="tr-TR" sz="1450">
                <a:solidFill>
                  <a:srgbClr val="212529"/>
                </a:solidFill>
                <a:highlight>
                  <a:srgbClr val="FFFFFF"/>
                </a:highlight>
              </a:rPr>
              <a:t>table_A, table_B</a:t>
            </a:r>
            <a:r>
              <a:rPr lang="tr-TR" sz="1450">
                <a:solidFill>
                  <a:srgbClr val="212529"/>
                </a:solidFill>
                <a:highlight>
                  <a:srgbClr val="FFFFFF"/>
                </a:highlight>
              </a:rPr>
              <a:t>: The names of the joined tables.</a:t>
            </a:r>
            <a:endParaRPr sz="1450">
              <a:solidFill>
                <a:srgbClr val="212529"/>
              </a:solidFill>
              <a:highlight>
                <a:srgbClr val="FFFFFF"/>
              </a:highlight>
            </a:endParaRPr>
          </a:p>
          <a:p>
            <a:pPr indent="-320675" lvl="0" marL="457200" rtl="0" algn="l">
              <a:lnSpc>
                <a:spcPct val="115000"/>
              </a:lnSpc>
              <a:spcBef>
                <a:spcPts val="0"/>
              </a:spcBef>
              <a:spcAft>
                <a:spcPts val="0"/>
              </a:spcAft>
              <a:buClr>
                <a:srgbClr val="212529"/>
              </a:buClr>
              <a:buSzPts val="1450"/>
              <a:buChar char="●"/>
            </a:pPr>
            <a:r>
              <a:rPr i="1" lang="tr-TR" sz="1450">
                <a:solidFill>
                  <a:srgbClr val="212529"/>
                </a:solidFill>
                <a:highlight>
                  <a:srgbClr val="FFFFFF"/>
                </a:highlight>
              </a:rPr>
              <a:t>join_conditions:</a:t>
            </a:r>
            <a:r>
              <a:rPr lang="tr-TR" sz="1450">
                <a:solidFill>
                  <a:srgbClr val="212529"/>
                </a:solidFill>
                <a:highlight>
                  <a:srgbClr val="FFFFFF"/>
                </a:highlight>
              </a:rPr>
              <a:t> It specifies the conditions to evaluate for each pair of joined rows.</a:t>
            </a:r>
            <a:endParaRPr sz="1450">
              <a:solidFill>
                <a:srgbClr val="212529"/>
              </a:solidFill>
              <a:highlight>
                <a:srgbClr val="FFFFFF"/>
              </a:highlight>
            </a:endParaRPr>
          </a:p>
          <a:p>
            <a:pPr indent="0" lvl="0" marL="0" rtl="0" algn="l">
              <a:lnSpc>
                <a:spcPct val="100000"/>
              </a:lnSpc>
              <a:spcBef>
                <a:spcPts val="1200"/>
              </a:spcBef>
              <a:spcAft>
                <a:spcPts val="0"/>
              </a:spcAft>
              <a:buSzPts val="1400"/>
              <a:buNone/>
            </a:pPr>
            <a:r>
              <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00"/>
              <a:buNone/>
            </a:pPr>
            <a:r>
              <a:rPr lang="tr-TR" sz="1450">
                <a:solidFill>
                  <a:srgbClr val="212529"/>
                </a:solidFill>
                <a:highlight>
                  <a:srgbClr val="FFFFFF"/>
                </a:highlight>
              </a:rPr>
              <a:t>The operator in this statement is usually an equal sign (=), so </a:t>
            </a:r>
            <a:r>
              <a:rPr lang="tr-TR" sz="1200">
                <a:solidFill>
                  <a:srgbClr val="292929"/>
                </a:solidFill>
                <a:highlight>
                  <a:srgbClr val="FFFFFF"/>
                </a:highlight>
                <a:latin typeface="Georgia"/>
                <a:ea typeface="Georgia"/>
                <a:cs typeface="Georgia"/>
                <a:sym typeface="Georgia"/>
              </a:rPr>
              <a:t>join conditions generally take the form of </a:t>
            </a:r>
            <a:endParaRPr sz="12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00"/>
              <a:buNone/>
            </a:pPr>
            <a:r>
              <a:rPr lang="tr-TR" sz="1200">
                <a:latin typeface="Barlow Light"/>
                <a:ea typeface="Barlow Light"/>
                <a:cs typeface="Barlow Light"/>
                <a:sym typeface="Barlow Light"/>
              </a:rPr>
              <a:t>table_A. common_field = table_B.common_field</a:t>
            </a:r>
            <a:endParaRPr sz="1200">
              <a:latin typeface="Barlow Light"/>
              <a:ea typeface="Barlow Light"/>
              <a:cs typeface="Barlow Light"/>
              <a:sym typeface="Barlow Light"/>
            </a:endParaRPr>
          </a:p>
          <a:p>
            <a:pPr indent="0" lvl="0" marL="0" rtl="0" algn="l">
              <a:lnSpc>
                <a:spcPct val="100000"/>
              </a:lnSpc>
              <a:spcBef>
                <a:spcPts val="0"/>
              </a:spcBef>
              <a:spcAft>
                <a:spcPts val="0"/>
              </a:spcAft>
              <a:buSzPts val="1400"/>
              <a:buNone/>
            </a:pPr>
            <a:r>
              <a:t/>
            </a:r>
            <a:endParaRPr sz="1200">
              <a:latin typeface="Barlow Light"/>
              <a:ea typeface="Barlow Light"/>
              <a:cs typeface="Barlow Light"/>
              <a:sym typeface="Barlow Light"/>
            </a:endParaRPr>
          </a:p>
          <a:p>
            <a:pPr indent="0" lvl="0" marL="0" rtl="0" algn="l">
              <a:lnSpc>
                <a:spcPct val="100000"/>
              </a:lnSpc>
              <a:spcBef>
                <a:spcPts val="0"/>
              </a:spcBef>
              <a:spcAft>
                <a:spcPts val="0"/>
              </a:spcAft>
              <a:buSzPts val="1400"/>
              <a:buNone/>
            </a:pPr>
            <a:r>
              <a:rPr lang="tr-TR" sz="1200">
                <a:solidFill>
                  <a:schemeClr val="dk1"/>
                </a:solidFill>
                <a:highlight>
                  <a:schemeClr val="lt1"/>
                </a:highlight>
              </a:rPr>
              <a:t>T</a:t>
            </a:r>
            <a:r>
              <a:rPr lang="tr-TR" sz="1200">
                <a:solidFill>
                  <a:srgbClr val="292929"/>
                </a:solidFill>
                <a:highlight>
                  <a:schemeClr val="lt1"/>
                </a:highlight>
                <a:latin typeface="Georgia"/>
                <a:ea typeface="Georgia"/>
                <a:cs typeface="Georgia"/>
                <a:sym typeface="Georgia"/>
              </a:rPr>
              <a:t>he </a:t>
            </a:r>
            <a:r>
              <a:rPr lang="tr-TR" sz="1200">
                <a:solidFill>
                  <a:srgbClr val="292929"/>
                </a:solidFill>
                <a:highlight>
                  <a:srgbClr val="F2F2F2"/>
                </a:highlight>
                <a:latin typeface="Courier New"/>
                <a:ea typeface="Courier New"/>
                <a:cs typeface="Courier New"/>
                <a:sym typeface="Courier New"/>
              </a:rPr>
              <a:t>INNER</a:t>
            </a:r>
            <a:r>
              <a:rPr lang="tr-TR" sz="1200">
                <a:solidFill>
                  <a:srgbClr val="292929"/>
                </a:solidFill>
                <a:highlight>
                  <a:schemeClr val="lt1"/>
                </a:highlight>
                <a:latin typeface="Georgia"/>
                <a:ea typeface="Georgia"/>
                <a:cs typeface="Georgia"/>
                <a:sym typeface="Georgia"/>
              </a:rPr>
              <a:t> keyword is optional for this type of </a:t>
            </a:r>
            <a:r>
              <a:rPr lang="tr-TR" sz="1200">
                <a:solidFill>
                  <a:srgbClr val="292929"/>
                </a:solidFill>
                <a:highlight>
                  <a:srgbClr val="F2F2F2"/>
                </a:highlight>
                <a:latin typeface="Courier New"/>
                <a:ea typeface="Courier New"/>
                <a:cs typeface="Courier New"/>
                <a:sym typeface="Courier New"/>
              </a:rPr>
              <a:t>JOIN</a:t>
            </a:r>
            <a:r>
              <a:rPr lang="tr-TR" sz="1200">
                <a:solidFill>
                  <a:srgbClr val="292929"/>
                </a:solidFill>
                <a:highlight>
                  <a:schemeClr val="lt1"/>
                </a:highlight>
                <a:latin typeface="Georgia"/>
                <a:ea typeface="Georgia"/>
                <a:cs typeface="Georgia"/>
                <a:sym typeface="Georgia"/>
              </a:rPr>
              <a:t>. </a:t>
            </a:r>
            <a:endParaRPr sz="1200">
              <a:solidFill>
                <a:srgbClr val="292929"/>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SzPts val="1400"/>
              <a:buNone/>
            </a:pPr>
            <a:r>
              <a:t/>
            </a:r>
            <a:endParaRPr sz="1200">
              <a:solidFill>
                <a:srgbClr val="292929"/>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SzPts val="1400"/>
              <a:buNone/>
            </a:pPr>
            <a:r>
              <a:t/>
            </a:r>
            <a:endParaRPr sz="1200">
              <a:solidFill>
                <a:srgbClr val="292929"/>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SzPts val="1400"/>
              <a:buNone/>
            </a:pPr>
            <a:r>
              <a:t/>
            </a:r>
            <a:endParaRPr sz="1200">
              <a:solidFill>
                <a:srgbClr val="292929"/>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SzPts val="1400"/>
              <a:buNone/>
            </a:pPr>
            <a:r>
              <a:t/>
            </a:r>
            <a:endParaRPr sz="1200">
              <a:solidFill>
                <a:srgbClr val="292929"/>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SzPts val="1400"/>
              <a:buNone/>
            </a:pPr>
            <a:r>
              <a:rPr lang="tr-TR" sz="1200">
                <a:solidFill>
                  <a:srgbClr val="292929"/>
                </a:solidFill>
                <a:highlight>
                  <a:schemeClr val="lt1"/>
                </a:highlight>
                <a:latin typeface="Georgia"/>
                <a:ea typeface="Georgia"/>
                <a:cs typeface="Georgia"/>
                <a:sym typeface="Georgia"/>
              </a:rPr>
              <a:t>TIP;</a:t>
            </a:r>
            <a:endParaRPr sz="1200">
              <a:solidFill>
                <a:srgbClr val="292929"/>
              </a:solidFill>
              <a:highlight>
                <a:schemeClr val="lt1"/>
              </a:highlight>
              <a:latin typeface="Georgia"/>
              <a:ea typeface="Georgia"/>
              <a:cs typeface="Georgia"/>
              <a:sym typeface="Georgia"/>
            </a:endParaRPr>
          </a:p>
          <a:p>
            <a:pPr indent="-320675" lvl="0" marL="457200" rtl="0" algn="l">
              <a:lnSpc>
                <a:spcPct val="115000"/>
              </a:lnSpc>
              <a:spcBef>
                <a:spcPts val="0"/>
              </a:spcBef>
              <a:spcAft>
                <a:spcPts val="0"/>
              </a:spcAft>
              <a:buClr>
                <a:srgbClr val="00434E"/>
              </a:buClr>
              <a:buSzPts val="1450"/>
              <a:buChar char="●"/>
            </a:pPr>
            <a:r>
              <a:rPr lang="tr-TR" sz="1450">
                <a:solidFill>
                  <a:srgbClr val="00434E"/>
                </a:solidFill>
              </a:rPr>
              <a:t>Note the </a:t>
            </a:r>
            <a:r>
              <a:rPr lang="tr-TR" sz="1450">
                <a:solidFill>
                  <a:srgbClr val="FF0000"/>
                </a:solidFill>
                <a:highlight>
                  <a:srgbClr val="F0F0F0"/>
                </a:highlight>
                <a:latin typeface="Courier New"/>
                <a:ea typeface="Courier New"/>
                <a:cs typeface="Courier New"/>
                <a:sym typeface="Courier New"/>
              </a:rPr>
              <a:t>ON</a:t>
            </a:r>
            <a:r>
              <a:rPr lang="tr-TR" sz="1450">
                <a:solidFill>
                  <a:srgbClr val="00434E"/>
                </a:solidFill>
              </a:rPr>
              <a:t> keyword for specifying the INNER JOIN condition.</a:t>
            </a:r>
            <a:endParaRPr sz="1450">
              <a:solidFill>
                <a:srgbClr val="00434E"/>
              </a:solidFill>
            </a:endParaRPr>
          </a:p>
          <a:p>
            <a:pPr indent="-320675" lvl="0" marL="457200" rtl="0" algn="l">
              <a:lnSpc>
                <a:spcPct val="115000"/>
              </a:lnSpc>
              <a:spcBef>
                <a:spcPts val="0"/>
              </a:spcBef>
              <a:spcAft>
                <a:spcPts val="0"/>
              </a:spcAft>
              <a:buClr>
                <a:srgbClr val="00434E"/>
              </a:buClr>
              <a:buSzPts val="1450"/>
              <a:buChar char="●"/>
            </a:pPr>
            <a:r>
              <a:rPr lang="tr-TR" sz="1450">
                <a:solidFill>
                  <a:srgbClr val="00434E"/>
                </a:solidFill>
              </a:rPr>
              <a:t>Multiple join conditions can be written using AND or OR statements.</a:t>
            </a:r>
            <a:endParaRPr sz="1450">
              <a:solidFill>
                <a:srgbClr val="00434E"/>
              </a:solidFill>
            </a:endParaRPr>
          </a:p>
          <a:p>
            <a:pPr indent="0" lvl="0" marL="0" rtl="0" algn="l">
              <a:lnSpc>
                <a:spcPct val="100000"/>
              </a:lnSpc>
              <a:spcBef>
                <a:spcPts val="1200"/>
              </a:spcBef>
              <a:spcAft>
                <a:spcPts val="0"/>
              </a:spcAft>
              <a:buClr>
                <a:schemeClr val="dk1"/>
              </a:buClr>
              <a:buSzPts val="1400"/>
              <a:buFont typeface="Arial"/>
              <a:buNone/>
            </a:pPr>
            <a:r>
              <a:t/>
            </a:r>
            <a:endParaRPr sz="1200">
              <a:solidFill>
                <a:srgbClr val="292929"/>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SzPts val="1400"/>
              <a:buNone/>
            </a:pPr>
            <a:r>
              <a:t/>
            </a:r>
            <a:endParaRPr sz="1200">
              <a:latin typeface="Barlow Light"/>
              <a:ea typeface="Barlow Light"/>
              <a:cs typeface="Barlow Light"/>
              <a:sym typeface="Barlow Light"/>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Let’s do an example. Suppose we have two tables one of them lists the available exams and their passing scores. Other is students who took the some exams and their grades. I want to combine the tables to see the students grades and the passing score of the exams to better understand who passed the exams or failed the exams.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Our common field is exam. So, I will combine the tables on this field.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Please notice that we are using table_name.column_name to specify the the field which we want to bring on SELECT statement.</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Since the common field is exam, the matching values and their corresponding rows are combined.</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As you see all rows matches except one; exam : Network (Because; Network is not the common field)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Since network doesn’t exist in the students table, we removed it.</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We also don’t want the exam column of the tests in our query. So, it won’t be in our result set.</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Here is the result table.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tr-TR" sz="1200">
                <a:solidFill>
                  <a:srgbClr val="373A3C"/>
                </a:solidFill>
                <a:highlight>
                  <a:srgbClr val="FFFFFF"/>
                </a:highlight>
              </a:rPr>
              <a:t>It's important to understand what nulls mean and to know how to work with them. They are often ignored in our aggregation functions.</a:t>
            </a:r>
            <a:endParaRPr/>
          </a:p>
          <a:p>
            <a:pPr indent="0" lvl="0" marL="0" rtl="0" algn="l">
              <a:lnSpc>
                <a:spcPct val="115000"/>
              </a:lnSpc>
              <a:spcBef>
                <a:spcPts val="1200"/>
              </a:spcBef>
              <a:spcAft>
                <a:spcPts val="0"/>
              </a:spcAft>
              <a:buSzPts val="1400"/>
              <a:buNone/>
            </a:pPr>
            <a:r>
              <a:rPr lang="tr-TR" sz="1200">
                <a:solidFill>
                  <a:srgbClr val="373A3C"/>
                </a:solidFill>
                <a:highlight>
                  <a:srgbClr val="FFFFFF"/>
                </a:highlight>
              </a:rPr>
              <a:t>In fact, it is undesirable for the data to be null in the tables, and it is usually tried to get rid of the null expressions in analysis studies.</a:t>
            </a:r>
            <a:endParaRPr/>
          </a:p>
          <a:p>
            <a:pPr indent="0" lvl="0" marL="0" rtl="0" algn="l">
              <a:lnSpc>
                <a:spcPct val="115000"/>
              </a:lnSpc>
              <a:spcBef>
                <a:spcPts val="1400"/>
              </a:spcBef>
              <a:spcAft>
                <a:spcPts val="0"/>
              </a:spcAft>
              <a:buClr>
                <a:schemeClr val="dk1"/>
              </a:buClr>
              <a:buSzPts val="1100"/>
              <a:buFont typeface="Arial"/>
              <a:buNone/>
            </a:pPr>
            <a:r>
              <a:rPr lang="tr-TR" sz="1050">
                <a:solidFill>
                  <a:schemeClr val="dk1"/>
                </a:solidFill>
                <a:highlight>
                  <a:srgbClr val="FFFFFF"/>
                </a:highlight>
                <a:latin typeface="Verdana"/>
                <a:ea typeface="Verdana"/>
                <a:cs typeface="Verdana"/>
                <a:sym typeface="Verdana"/>
              </a:rPr>
              <a:t>A field with a NULL value is a field with no value.</a:t>
            </a:r>
            <a:endParaRPr/>
          </a:p>
          <a:p>
            <a:pPr indent="0" lvl="0" marL="0" rtl="0" algn="l">
              <a:lnSpc>
                <a:spcPct val="115000"/>
              </a:lnSpc>
              <a:spcBef>
                <a:spcPts val="1400"/>
              </a:spcBef>
              <a:spcAft>
                <a:spcPts val="0"/>
              </a:spcAft>
              <a:buClr>
                <a:schemeClr val="dk1"/>
              </a:buClr>
              <a:buSzPts val="1100"/>
              <a:buFont typeface="Arial"/>
              <a:buNone/>
            </a:pPr>
            <a:r>
              <a:rPr lang="tr-TR" sz="1050">
                <a:solidFill>
                  <a:schemeClr val="dk1"/>
                </a:solidFill>
                <a:highlight>
                  <a:srgbClr val="FFFFFF"/>
                </a:highlight>
                <a:latin typeface="Verdana"/>
                <a:ea typeface="Verdana"/>
                <a:cs typeface="Verdana"/>
                <a:sym typeface="Verdana"/>
              </a:rPr>
              <a:t>If a field in a table is optional, it is possible to insert a new record or update a record without adding a value to this field. Then, the field will be saved with a NULL value.</a:t>
            </a:r>
            <a:endParaRPr/>
          </a:p>
          <a:p>
            <a:pPr indent="0" lvl="0" marL="0" rtl="0" algn="l">
              <a:lnSpc>
                <a:spcPct val="115000"/>
              </a:lnSpc>
              <a:spcBef>
                <a:spcPts val="1400"/>
              </a:spcBef>
              <a:spcAft>
                <a:spcPts val="0"/>
              </a:spcAft>
              <a:buClr>
                <a:schemeClr val="dk1"/>
              </a:buClr>
              <a:buSzPts val="1100"/>
              <a:buFont typeface="Arial"/>
              <a:buNone/>
            </a:pPr>
            <a:r>
              <a:rPr lang="tr-TR" sz="1050">
                <a:solidFill>
                  <a:schemeClr val="dk1"/>
                </a:solidFill>
                <a:highlight>
                  <a:srgbClr val="FFFFFF"/>
                </a:highlight>
                <a:latin typeface="Roboto"/>
                <a:ea typeface="Roboto"/>
                <a:cs typeface="Roboto"/>
                <a:sym typeface="Roboto"/>
              </a:rPr>
              <a:t>The following expression returns 0:</a:t>
            </a:r>
            <a:r>
              <a:rPr lang="tr-TR" sz="1050">
                <a:solidFill>
                  <a:schemeClr val="dk1"/>
                </a:solidFill>
                <a:highlight>
                  <a:srgbClr val="FFFFFF"/>
                </a:highlight>
                <a:latin typeface="Verdana"/>
                <a:ea typeface="Verdana"/>
                <a:cs typeface="Verdana"/>
                <a:sym typeface="Verdana"/>
              </a:rPr>
              <a:t>   NULL = NULL, </a:t>
            </a:r>
            <a:r>
              <a:rPr lang="tr-TR" sz="1050">
                <a:solidFill>
                  <a:schemeClr val="dk1"/>
                </a:solidFill>
                <a:highlight>
                  <a:srgbClr val="FFFFFF"/>
                </a:highlight>
                <a:latin typeface="Roboto"/>
                <a:ea typeface="Roboto"/>
                <a:cs typeface="Roboto"/>
                <a:sym typeface="Roboto"/>
              </a:rPr>
              <a:t>This is because two unknown information cannot be comparable.</a:t>
            </a:r>
            <a:endParaRPr sz="1050">
              <a:solidFill>
                <a:schemeClr val="dk1"/>
              </a:solidFill>
              <a:highlight>
                <a:srgbClr val="FFFFFF"/>
              </a:highlight>
              <a:latin typeface="Verdana"/>
              <a:ea typeface="Verdana"/>
              <a:cs typeface="Verdana"/>
              <a:sym typeface="Verdana"/>
            </a:endParaRPr>
          </a:p>
          <a:p>
            <a:pPr indent="0" lvl="0" marL="0" rtl="0" algn="l">
              <a:lnSpc>
                <a:spcPct val="115000"/>
              </a:lnSpc>
              <a:spcBef>
                <a:spcPts val="2900"/>
              </a:spcBef>
              <a:spcAft>
                <a:spcPts val="0"/>
              </a:spcAft>
              <a:buSzPts val="1400"/>
              <a:buNone/>
            </a:pPr>
            <a:r>
              <a:rPr lang="tr-TR" sz="1200">
                <a:solidFill>
                  <a:srgbClr val="373A3C"/>
                </a:solidFill>
                <a:highlight>
                  <a:srgbClr val="FFFFFF"/>
                </a:highlight>
              </a:rPr>
              <a:t>Alright, let's start with </a:t>
            </a:r>
            <a:r>
              <a:rPr lang="tr-TR" sz="1200">
                <a:solidFill>
                  <a:srgbClr val="FF0000"/>
                </a:solidFill>
                <a:highlight>
                  <a:srgbClr val="F0F0F0"/>
                </a:highlight>
                <a:latin typeface="Courier New"/>
                <a:ea typeface="Courier New"/>
                <a:cs typeface="Courier New"/>
                <a:sym typeface="Courier New"/>
              </a:rPr>
              <a:t>COUNT</a:t>
            </a:r>
            <a:r>
              <a:rPr lang="tr-TR" sz="1200">
                <a:solidFill>
                  <a:srgbClr val="373A3C"/>
                </a:solidFill>
                <a:highlight>
                  <a:srgbClr val="FFFFFF"/>
                </a:highlight>
              </a:rPr>
              <a:t> function.</a:t>
            </a:r>
            <a:endParaRPr/>
          </a:p>
          <a:p>
            <a:pPr indent="0" lvl="0" marL="0" rtl="0" algn="l">
              <a:lnSpc>
                <a:spcPct val="115000"/>
              </a:lnSpc>
              <a:spcBef>
                <a:spcPts val="4100"/>
              </a:spcBef>
              <a:spcAft>
                <a:spcPts val="1200"/>
              </a:spcAft>
              <a:buSzPts val="1400"/>
              <a:buNone/>
            </a:pPr>
            <a:r>
              <a:t/>
            </a:r>
            <a:endParaRPr sz="1450">
              <a:solidFill>
                <a:srgbClr val="373A3C"/>
              </a:solidFill>
              <a:highlight>
                <a:srgbClr val="FFFFFF"/>
              </a:highlight>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solidFill>
                  <a:srgbClr val="373A3C"/>
                </a:solidFill>
                <a:highlight>
                  <a:srgbClr val="FFFFFF"/>
                </a:highlight>
              </a:rPr>
              <a:t>In addition, three or more tables can be combined using the </a:t>
            </a:r>
            <a:r>
              <a:rPr lang="tr-TR" sz="1400">
                <a:solidFill>
                  <a:srgbClr val="FF0000"/>
                </a:solidFill>
                <a:highlight>
                  <a:srgbClr val="F0F0F0"/>
                </a:highlight>
                <a:latin typeface="Courier New"/>
                <a:ea typeface="Courier New"/>
                <a:cs typeface="Courier New"/>
                <a:sym typeface="Courier New"/>
              </a:rPr>
              <a:t>INNER JOIN</a:t>
            </a:r>
            <a:r>
              <a:rPr lang="tr-TR" sz="1400">
                <a:solidFill>
                  <a:srgbClr val="373A3C"/>
                </a:solidFill>
                <a:highlight>
                  <a:srgbClr val="FFFFFF"/>
                </a:highlight>
              </a:rPr>
              <a:t> clause. The syntax used to join three or more tables can be like this</a:t>
            </a:r>
            <a:endParaRPr sz="140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40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40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40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40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40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400">
              <a:solidFill>
                <a:srgbClr val="373A3C"/>
              </a:solidFill>
              <a:highlight>
                <a:srgbClr val="FFFFFF"/>
              </a:highlight>
            </a:endParaRPr>
          </a:p>
          <a:p>
            <a:pPr indent="0" lvl="0" marL="0" rtl="0" algn="l">
              <a:lnSpc>
                <a:spcPct val="100000"/>
              </a:lnSpc>
              <a:spcBef>
                <a:spcPts val="0"/>
              </a:spcBef>
              <a:spcAft>
                <a:spcPts val="0"/>
              </a:spcAft>
              <a:buSzPts val="1400"/>
              <a:buNone/>
            </a:pPr>
            <a:r>
              <a:rPr b="1" lang="tr-TR" sz="1200">
                <a:solidFill>
                  <a:schemeClr val="dk1"/>
                </a:solidFill>
                <a:highlight>
                  <a:srgbClr val="FFFFFF"/>
                </a:highlight>
                <a:latin typeface="Roboto"/>
                <a:ea typeface="Roboto"/>
                <a:cs typeface="Roboto"/>
                <a:sym typeface="Roboto"/>
              </a:rPr>
              <a:t>For exp</a:t>
            </a:r>
            <a:r>
              <a:rPr lang="tr-TR" sz="1200">
                <a:solidFill>
                  <a:schemeClr val="dk1"/>
                </a:solidFill>
                <a:highlight>
                  <a:srgbClr val="FFFFFF"/>
                </a:highlight>
                <a:latin typeface="Roboto"/>
                <a:ea typeface="Roboto"/>
                <a:cs typeface="Roboto"/>
                <a:sym typeface="Roboto"/>
              </a:rPr>
              <a:t>; we will use the </a:t>
            </a:r>
            <a:r>
              <a:rPr lang="tr-TR" sz="1200">
                <a:solidFill>
                  <a:schemeClr val="dk1"/>
                </a:solidFill>
              </a:rPr>
              <a:t>artists</a:t>
            </a:r>
            <a:r>
              <a:rPr lang="tr-TR" sz="1200">
                <a:solidFill>
                  <a:schemeClr val="dk1"/>
                </a:solidFill>
                <a:highlight>
                  <a:srgbClr val="FFFFFF"/>
                </a:highlight>
                <a:latin typeface="Roboto"/>
                <a:ea typeface="Roboto"/>
                <a:cs typeface="Roboto"/>
                <a:sym typeface="Roboto"/>
              </a:rPr>
              <a:t> and </a:t>
            </a:r>
            <a:r>
              <a:rPr lang="tr-TR" sz="1200">
                <a:solidFill>
                  <a:schemeClr val="dk1"/>
                </a:solidFill>
              </a:rPr>
              <a:t>albums</a:t>
            </a:r>
            <a:r>
              <a:rPr lang="tr-TR" sz="1200">
                <a:solidFill>
                  <a:schemeClr val="dk1"/>
                </a:solidFill>
                <a:highlight>
                  <a:srgbClr val="FFFFFF"/>
                </a:highlight>
                <a:latin typeface="Roboto"/>
                <a:ea typeface="Roboto"/>
                <a:cs typeface="Roboto"/>
                <a:sym typeface="Roboto"/>
              </a:rPr>
              <a:t> tables from the chinook.db</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00"/>
              <a:buNone/>
            </a:pPr>
            <a:r>
              <a:rPr lang="tr-TR" sz="1200">
                <a:solidFill>
                  <a:schemeClr val="dk1"/>
                </a:solidFill>
                <a:highlight>
                  <a:srgbClr val="FFFFFF"/>
                </a:highlight>
                <a:latin typeface="Roboto"/>
                <a:ea typeface="Roboto"/>
                <a:cs typeface="Roboto"/>
                <a:sym typeface="Roboto"/>
              </a:rPr>
              <a:t>The following statement returns the album titles and their artist names</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tr-TR" sz="1200">
                <a:solidFill>
                  <a:schemeClr val="dk1"/>
                </a:solidFill>
                <a:highlight>
                  <a:srgbClr val="FFFFFF"/>
                </a:highlight>
                <a:latin typeface="Roboto"/>
                <a:ea typeface="Roboto"/>
                <a:cs typeface="Roboto"/>
                <a:sym typeface="Roboto"/>
              </a:rPr>
              <a:t>SELECT </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tr-TR" sz="1200">
                <a:solidFill>
                  <a:schemeClr val="dk1"/>
                </a:solidFill>
                <a:highlight>
                  <a:srgbClr val="FFFFFF"/>
                </a:highlight>
                <a:latin typeface="Roboto"/>
                <a:ea typeface="Roboto"/>
                <a:cs typeface="Roboto"/>
                <a:sym typeface="Roboto"/>
              </a:rPr>
              <a:t>    Title,</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tr-TR" sz="1200">
                <a:solidFill>
                  <a:schemeClr val="dk1"/>
                </a:solidFill>
                <a:highlight>
                  <a:srgbClr val="FFFFFF"/>
                </a:highlight>
                <a:latin typeface="Roboto"/>
                <a:ea typeface="Roboto"/>
                <a:cs typeface="Roboto"/>
                <a:sym typeface="Roboto"/>
              </a:rPr>
              <a:t>    Name</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tr-TR" sz="1200">
                <a:solidFill>
                  <a:schemeClr val="dk1"/>
                </a:solidFill>
                <a:highlight>
                  <a:srgbClr val="FFFFFF"/>
                </a:highlight>
                <a:latin typeface="Roboto"/>
                <a:ea typeface="Roboto"/>
                <a:cs typeface="Roboto"/>
                <a:sym typeface="Roboto"/>
              </a:rPr>
              <a:t>FROM </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tr-TR" sz="1200">
                <a:solidFill>
                  <a:schemeClr val="dk1"/>
                </a:solidFill>
                <a:highlight>
                  <a:srgbClr val="FFFFFF"/>
                </a:highlight>
                <a:latin typeface="Roboto"/>
                <a:ea typeface="Roboto"/>
                <a:cs typeface="Roboto"/>
                <a:sym typeface="Roboto"/>
              </a:rPr>
              <a:t>    albums</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tr-TR" sz="1200">
                <a:solidFill>
                  <a:schemeClr val="dk1"/>
                </a:solidFill>
                <a:highlight>
                  <a:srgbClr val="FFFFFF"/>
                </a:highlight>
                <a:latin typeface="Roboto"/>
                <a:ea typeface="Roboto"/>
                <a:cs typeface="Roboto"/>
                <a:sym typeface="Roboto"/>
              </a:rPr>
              <a:t>INNER JOIN artists </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tr-TR" sz="1200">
                <a:solidFill>
                  <a:schemeClr val="dk1"/>
                </a:solidFill>
                <a:highlight>
                  <a:srgbClr val="FFFFFF"/>
                </a:highlight>
                <a:latin typeface="Roboto"/>
                <a:ea typeface="Roboto"/>
                <a:cs typeface="Roboto"/>
                <a:sym typeface="Roboto"/>
              </a:rPr>
              <a:t>    ON artists.ArtistId = albums.ArtistId;</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00"/>
              <a:buNone/>
            </a:pPr>
            <a:r>
              <a:rPr b="1" lang="tr-TR" sz="1200">
                <a:solidFill>
                  <a:srgbClr val="3A3F50"/>
                </a:solidFill>
                <a:highlight>
                  <a:srgbClr val="FFFFFF"/>
                </a:highlight>
              </a:rPr>
              <a:t>For exp</a:t>
            </a:r>
            <a:r>
              <a:rPr lang="tr-TR" sz="1200">
                <a:solidFill>
                  <a:srgbClr val="3A3F50"/>
                </a:solidFill>
                <a:highlight>
                  <a:srgbClr val="FFFFFF"/>
                </a:highlight>
              </a:rPr>
              <a:t>; we will use the </a:t>
            </a:r>
            <a:r>
              <a:rPr lang="tr-TR" sz="1200">
                <a:solidFill>
                  <a:srgbClr val="3A3F50"/>
                </a:solidFill>
              </a:rPr>
              <a:t>employees </a:t>
            </a:r>
            <a:r>
              <a:rPr lang="tr-TR" sz="1200">
                <a:solidFill>
                  <a:srgbClr val="3A3F50"/>
                </a:solidFill>
                <a:highlight>
                  <a:srgbClr val="FFFFFF"/>
                </a:highlight>
              </a:rPr>
              <a:t>and </a:t>
            </a:r>
            <a:r>
              <a:rPr lang="tr-TR" sz="1200">
                <a:solidFill>
                  <a:srgbClr val="3A3F50"/>
                </a:solidFill>
              </a:rPr>
              <a:t>departments </a:t>
            </a:r>
            <a:r>
              <a:rPr lang="tr-TR" sz="1200">
                <a:solidFill>
                  <a:srgbClr val="3A3F50"/>
                </a:solidFill>
                <a:highlight>
                  <a:srgbClr val="FFFFFF"/>
                </a:highlight>
              </a:rPr>
              <a:t>tables from the company.db</a:t>
            </a:r>
            <a:endParaRPr sz="1200">
              <a:solidFill>
                <a:srgbClr val="3A3F50"/>
              </a:solidFill>
              <a:highlight>
                <a:srgbClr val="FFFFFF"/>
              </a:highlight>
            </a:endParaRPr>
          </a:p>
          <a:p>
            <a:pPr indent="0" lvl="0" marL="0" rtl="0" algn="l">
              <a:lnSpc>
                <a:spcPct val="100000"/>
              </a:lnSpc>
              <a:spcBef>
                <a:spcPts val="0"/>
              </a:spcBef>
              <a:spcAft>
                <a:spcPts val="0"/>
              </a:spcAft>
              <a:buSzPts val="1400"/>
              <a:buNone/>
            </a:pPr>
            <a:r>
              <a:rPr lang="tr-TR" sz="1200">
                <a:solidFill>
                  <a:srgbClr val="3A3F50"/>
                </a:solidFill>
                <a:highlight>
                  <a:srgbClr val="FFFFFF"/>
                </a:highlight>
              </a:rPr>
              <a:t>The following statement returns the emp_id, first_name,last_name,dept_name and dept_id of the employees.</a:t>
            </a:r>
            <a:endParaRPr sz="1200">
              <a:solidFill>
                <a:srgbClr val="3A3F50"/>
              </a:solidFill>
              <a:highlight>
                <a:srgbClr val="FFFFFF"/>
              </a:highlight>
            </a:endParaRPr>
          </a:p>
          <a:p>
            <a:pPr indent="0" lvl="0" marL="0" rtl="0" algn="l">
              <a:lnSpc>
                <a:spcPct val="100000"/>
              </a:lnSpc>
              <a:spcBef>
                <a:spcPts val="0"/>
              </a:spcBef>
              <a:spcAft>
                <a:spcPts val="0"/>
              </a:spcAft>
              <a:buSzPts val="1400"/>
              <a:buNone/>
            </a:pPr>
            <a:r>
              <a:rPr lang="tr-TR" sz="1200">
                <a:solidFill>
                  <a:srgbClr val="212529"/>
                </a:solidFill>
              </a:rPr>
              <a:t>SELECT</a:t>
            </a:r>
            <a:endParaRPr sz="1200">
              <a:solidFill>
                <a:srgbClr val="212529"/>
              </a:solidFill>
            </a:endParaRPr>
          </a:p>
          <a:p>
            <a:pPr indent="0" lvl="0" marL="0" rtl="0" algn="l">
              <a:lnSpc>
                <a:spcPct val="100000"/>
              </a:lnSpc>
              <a:spcBef>
                <a:spcPts val="0"/>
              </a:spcBef>
              <a:spcAft>
                <a:spcPts val="0"/>
              </a:spcAft>
              <a:buSzPts val="1400"/>
              <a:buNone/>
            </a:pPr>
            <a:r>
              <a:rPr lang="tr-TR" sz="1200">
                <a:solidFill>
                  <a:srgbClr val="212529"/>
                </a:solidFill>
              </a:rPr>
              <a:t>    employees.emp_id,</a:t>
            </a:r>
            <a:endParaRPr sz="1200">
              <a:solidFill>
                <a:srgbClr val="212529"/>
              </a:solidFill>
            </a:endParaRPr>
          </a:p>
          <a:p>
            <a:pPr indent="0" lvl="0" marL="0" rtl="0" algn="l">
              <a:lnSpc>
                <a:spcPct val="100000"/>
              </a:lnSpc>
              <a:spcBef>
                <a:spcPts val="0"/>
              </a:spcBef>
              <a:spcAft>
                <a:spcPts val="0"/>
              </a:spcAft>
              <a:buSzPts val="1400"/>
              <a:buNone/>
            </a:pPr>
            <a:r>
              <a:rPr lang="tr-TR" sz="1200">
                <a:solidFill>
                  <a:srgbClr val="212529"/>
                </a:solidFill>
              </a:rPr>
              <a:t>    employees.first_name,</a:t>
            </a:r>
            <a:endParaRPr sz="1200">
              <a:solidFill>
                <a:srgbClr val="212529"/>
              </a:solidFill>
            </a:endParaRPr>
          </a:p>
          <a:p>
            <a:pPr indent="0" lvl="0" marL="0" rtl="0" algn="l">
              <a:lnSpc>
                <a:spcPct val="100000"/>
              </a:lnSpc>
              <a:spcBef>
                <a:spcPts val="0"/>
              </a:spcBef>
              <a:spcAft>
                <a:spcPts val="0"/>
              </a:spcAft>
              <a:buSzPts val="1400"/>
              <a:buNone/>
            </a:pPr>
            <a:r>
              <a:rPr lang="tr-TR" sz="1200">
                <a:solidFill>
                  <a:srgbClr val="212529"/>
                </a:solidFill>
              </a:rPr>
              <a:t>    employees.last_name,</a:t>
            </a:r>
            <a:endParaRPr sz="1200">
              <a:solidFill>
                <a:srgbClr val="212529"/>
              </a:solidFill>
            </a:endParaRPr>
          </a:p>
          <a:p>
            <a:pPr indent="0" lvl="0" marL="0" rtl="0" algn="l">
              <a:lnSpc>
                <a:spcPct val="100000"/>
              </a:lnSpc>
              <a:spcBef>
                <a:spcPts val="0"/>
              </a:spcBef>
              <a:spcAft>
                <a:spcPts val="0"/>
              </a:spcAft>
              <a:buSzPts val="1400"/>
              <a:buNone/>
            </a:pPr>
            <a:r>
              <a:rPr lang="tr-TR" sz="1200">
                <a:solidFill>
                  <a:srgbClr val="212529"/>
                </a:solidFill>
              </a:rPr>
              <a:t>    departments.dept_name,</a:t>
            </a:r>
            <a:endParaRPr sz="1200">
              <a:solidFill>
                <a:srgbClr val="212529"/>
              </a:solidFill>
            </a:endParaRPr>
          </a:p>
          <a:p>
            <a:pPr indent="0" lvl="0" marL="0" rtl="0" algn="l">
              <a:lnSpc>
                <a:spcPct val="100000"/>
              </a:lnSpc>
              <a:spcBef>
                <a:spcPts val="0"/>
              </a:spcBef>
              <a:spcAft>
                <a:spcPts val="0"/>
              </a:spcAft>
              <a:buSzPts val="1400"/>
              <a:buNone/>
            </a:pPr>
            <a:r>
              <a:rPr lang="tr-TR" sz="1200">
                <a:solidFill>
                  <a:srgbClr val="212529"/>
                </a:solidFill>
              </a:rPr>
              <a:t>    departments.dept_id</a:t>
            </a:r>
            <a:endParaRPr sz="1200">
              <a:solidFill>
                <a:srgbClr val="212529"/>
              </a:solidFill>
            </a:endParaRPr>
          </a:p>
          <a:p>
            <a:pPr indent="0" lvl="0" marL="0" rtl="0" algn="l">
              <a:lnSpc>
                <a:spcPct val="100000"/>
              </a:lnSpc>
              <a:spcBef>
                <a:spcPts val="0"/>
              </a:spcBef>
              <a:spcAft>
                <a:spcPts val="0"/>
              </a:spcAft>
              <a:buSzPts val="1400"/>
              <a:buNone/>
            </a:pPr>
            <a:r>
              <a:rPr lang="tr-TR" sz="1200">
                <a:solidFill>
                  <a:srgbClr val="212529"/>
                </a:solidFill>
              </a:rPr>
              <a:t>  FROM employees				--e</a:t>
            </a:r>
            <a:endParaRPr sz="1200">
              <a:solidFill>
                <a:srgbClr val="212529"/>
              </a:solidFill>
            </a:endParaRPr>
          </a:p>
          <a:p>
            <a:pPr indent="0" lvl="0" marL="0" rtl="0" algn="l">
              <a:lnSpc>
                <a:spcPct val="100000"/>
              </a:lnSpc>
              <a:spcBef>
                <a:spcPts val="0"/>
              </a:spcBef>
              <a:spcAft>
                <a:spcPts val="0"/>
              </a:spcAft>
              <a:buSzPts val="1400"/>
              <a:buNone/>
            </a:pPr>
            <a:r>
              <a:rPr lang="tr-TR" sz="1200">
                <a:solidFill>
                  <a:srgbClr val="212529"/>
                </a:solidFill>
              </a:rPr>
              <a:t>  INNER JOIN departments		--d</a:t>
            </a:r>
            <a:endParaRPr sz="1200">
              <a:solidFill>
                <a:srgbClr val="212529"/>
              </a:solidFill>
            </a:endParaRPr>
          </a:p>
          <a:p>
            <a:pPr indent="0" lvl="0" marL="127000" marR="127000" rtl="0" algn="l">
              <a:lnSpc>
                <a:spcPct val="115000"/>
              </a:lnSpc>
              <a:spcBef>
                <a:spcPts val="0"/>
              </a:spcBef>
              <a:spcAft>
                <a:spcPts val="0"/>
              </a:spcAft>
              <a:buClr>
                <a:schemeClr val="dk1"/>
              </a:buClr>
              <a:buSzPts val="1100"/>
              <a:buFont typeface="Arial"/>
              <a:buNone/>
            </a:pPr>
            <a:r>
              <a:rPr lang="tr-TR" sz="1200">
                <a:solidFill>
                  <a:srgbClr val="212529"/>
                </a:solidFill>
              </a:rPr>
              <a:t>    ON employees.emp_id = departments.emp_id;</a:t>
            </a:r>
            <a:endParaRPr sz="1200">
              <a:solidFill>
                <a:srgbClr val="212529"/>
              </a:solidFill>
            </a:endParaRPr>
          </a:p>
          <a:p>
            <a:pPr indent="0" lvl="0" marL="0" marR="127000" rtl="0" algn="l">
              <a:lnSpc>
                <a:spcPct val="115000"/>
              </a:lnSpc>
              <a:spcBef>
                <a:spcPts val="0"/>
              </a:spcBef>
              <a:spcAft>
                <a:spcPts val="0"/>
              </a:spcAft>
              <a:buClr>
                <a:schemeClr val="dk1"/>
              </a:buClr>
              <a:buSzPts val="1100"/>
              <a:buFont typeface="Arial"/>
              <a:buNone/>
            </a:pPr>
            <a:r>
              <a:t/>
            </a:r>
            <a:endParaRPr sz="1200">
              <a:solidFill>
                <a:srgbClr val="212529"/>
              </a:solidFill>
            </a:endParaRPr>
          </a:p>
          <a:p>
            <a:pPr indent="0" lvl="0" marL="0" marR="127000" rtl="0" algn="l">
              <a:lnSpc>
                <a:spcPct val="115000"/>
              </a:lnSpc>
              <a:spcBef>
                <a:spcPts val="0"/>
              </a:spcBef>
              <a:spcAft>
                <a:spcPts val="0"/>
              </a:spcAft>
              <a:buClr>
                <a:schemeClr val="dk1"/>
              </a:buClr>
              <a:buSzPts val="1100"/>
              <a:buFont typeface="Arial"/>
              <a:buNone/>
            </a:pPr>
            <a:r>
              <a:t/>
            </a:r>
            <a:endParaRPr sz="1200">
              <a:solidFill>
                <a:srgbClr val="212529"/>
              </a:solidFill>
            </a:endParaRPr>
          </a:p>
          <a:p>
            <a:pPr indent="0" lvl="0" marL="0" marR="127000" rtl="0" algn="l">
              <a:lnSpc>
                <a:spcPct val="115000"/>
              </a:lnSpc>
              <a:spcBef>
                <a:spcPts val="0"/>
              </a:spcBef>
              <a:spcAft>
                <a:spcPts val="0"/>
              </a:spcAft>
              <a:buClr>
                <a:schemeClr val="dk1"/>
              </a:buClr>
              <a:buSzPts val="1100"/>
              <a:buFont typeface="Arial"/>
              <a:buNone/>
            </a:pPr>
            <a:r>
              <a:rPr lang="tr-TR" sz="1200">
                <a:solidFill>
                  <a:srgbClr val="212529"/>
                </a:solidFill>
              </a:rPr>
              <a:t>***********</a:t>
            </a:r>
            <a:endParaRPr sz="1200">
              <a:solidFill>
                <a:srgbClr val="212529"/>
              </a:solidFill>
            </a:endParaRPr>
          </a:p>
          <a:p>
            <a:pPr indent="0" lvl="0" marL="0" marR="127000" rtl="0" algn="l">
              <a:lnSpc>
                <a:spcPct val="115000"/>
              </a:lnSpc>
              <a:spcBef>
                <a:spcPts val="0"/>
              </a:spcBef>
              <a:spcAft>
                <a:spcPts val="0"/>
              </a:spcAft>
              <a:buClr>
                <a:schemeClr val="dk1"/>
              </a:buClr>
              <a:buSzPts val="1100"/>
              <a:buFont typeface="Arial"/>
              <a:buNone/>
            </a:pPr>
            <a:r>
              <a:t/>
            </a:r>
            <a:endParaRPr sz="1200">
              <a:solidFill>
                <a:srgbClr val="212529"/>
              </a:solidFill>
            </a:endParaRPr>
          </a:p>
          <a:p>
            <a:pPr indent="0" lvl="0" marL="0" rtl="0" algn="l">
              <a:lnSpc>
                <a:spcPct val="100000"/>
              </a:lnSpc>
              <a:spcBef>
                <a:spcPts val="0"/>
              </a:spcBef>
              <a:spcAft>
                <a:spcPts val="0"/>
              </a:spcAft>
              <a:buClr>
                <a:srgbClr val="3A3F50"/>
              </a:buClr>
              <a:buSzPts val="1100"/>
              <a:buFont typeface="Arial"/>
              <a:buNone/>
            </a:pPr>
            <a:r>
              <a:rPr lang="tr-TR">
                <a:solidFill>
                  <a:schemeClr val="dk1"/>
                </a:solidFill>
              </a:rPr>
              <a:t>SELECT </a:t>
            </a:r>
            <a:endParaRPr>
              <a:solidFill>
                <a:schemeClr val="dk1"/>
              </a:solidFill>
            </a:endParaRPr>
          </a:p>
          <a:p>
            <a:pPr indent="0" lvl="0" marL="0" rtl="0" algn="l">
              <a:lnSpc>
                <a:spcPct val="100000"/>
              </a:lnSpc>
              <a:spcBef>
                <a:spcPts val="0"/>
              </a:spcBef>
              <a:spcAft>
                <a:spcPts val="0"/>
              </a:spcAft>
              <a:buClr>
                <a:srgbClr val="3A3F50"/>
              </a:buClr>
              <a:buSzPts val="1100"/>
              <a:buFont typeface="Arial"/>
              <a:buNone/>
            </a:pPr>
            <a:r>
              <a:rPr lang="tr-TR">
                <a:solidFill>
                  <a:schemeClr val="dk1"/>
                </a:solidFill>
              </a:rPr>
              <a:t>	employees.first_name,</a:t>
            </a:r>
            <a:endParaRPr>
              <a:solidFill>
                <a:schemeClr val="dk1"/>
              </a:solidFill>
            </a:endParaRPr>
          </a:p>
          <a:p>
            <a:pPr indent="0" lvl="0" marL="0" rtl="0" algn="l">
              <a:lnSpc>
                <a:spcPct val="100000"/>
              </a:lnSpc>
              <a:spcBef>
                <a:spcPts val="0"/>
              </a:spcBef>
              <a:spcAft>
                <a:spcPts val="0"/>
              </a:spcAft>
              <a:buClr>
                <a:srgbClr val="3A3F50"/>
              </a:buClr>
              <a:buSzPts val="1100"/>
              <a:buFont typeface="Arial"/>
              <a:buNone/>
            </a:pPr>
            <a:r>
              <a:rPr lang="tr-TR">
                <a:solidFill>
                  <a:schemeClr val="dk1"/>
                </a:solidFill>
              </a:rPr>
              <a:t>	employees.last_name,</a:t>
            </a:r>
            <a:endParaRPr>
              <a:solidFill>
                <a:schemeClr val="dk1"/>
              </a:solidFill>
            </a:endParaRPr>
          </a:p>
          <a:p>
            <a:pPr indent="0" lvl="0" marL="0" rtl="0" algn="l">
              <a:lnSpc>
                <a:spcPct val="100000"/>
              </a:lnSpc>
              <a:spcBef>
                <a:spcPts val="0"/>
              </a:spcBef>
              <a:spcAft>
                <a:spcPts val="0"/>
              </a:spcAft>
              <a:buClr>
                <a:srgbClr val="3A3F50"/>
              </a:buClr>
              <a:buSzPts val="1100"/>
              <a:buFont typeface="Arial"/>
              <a:buNone/>
            </a:pPr>
            <a:r>
              <a:rPr lang="tr-TR">
                <a:solidFill>
                  <a:schemeClr val="dk1"/>
                </a:solidFill>
              </a:rPr>
              <a:t>	-- employees.gender,</a:t>
            </a:r>
            <a:endParaRPr>
              <a:solidFill>
                <a:schemeClr val="dk1"/>
              </a:solidFill>
            </a:endParaRPr>
          </a:p>
          <a:p>
            <a:pPr indent="0" lvl="0" marL="0" rtl="0" algn="l">
              <a:lnSpc>
                <a:spcPct val="100000"/>
              </a:lnSpc>
              <a:spcBef>
                <a:spcPts val="0"/>
              </a:spcBef>
              <a:spcAft>
                <a:spcPts val="0"/>
              </a:spcAft>
              <a:buClr>
                <a:srgbClr val="3A3F50"/>
              </a:buClr>
              <a:buSzPts val="1100"/>
              <a:buFont typeface="Arial"/>
              <a:buNone/>
            </a:pPr>
            <a:r>
              <a:rPr lang="tr-TR">
                <a:solidFill>
                  <a:schemeClr val="dk1"/>
                </a:solidFill>
              </a:rPr>
              <a:t>	employees.salary,</a:t>
            </a:r>
            <a:endParaRPr>
              <a:solidFill>
                <a:schemeClr val="dk1"/>
              </a:solidFill>
            </a:endParaRPr>
          </a:p>
          <a:p>
            <a:pPr indent="0" lvl="0" marL="0" rtl="0" algn="l">
              <a:lnSpc>
                <a:spcPct val="100000"/>
              </a:lnSpc>
              <a:spcBef>
                <a:spcPts val="0"/>
              </a:spcBef>
              <a:spcAft>
                <a:spcPts val="0"/>
              </a:spcAft>
              <a:buClr>
                <a:srgbClr val="3A3F50"/>
              </a:buClr>
              <a:buSzPts val="1100"/>
              <a:buFont typeface="Arial"/>
              <a:buNone/>
            </a:pPr>
            <a:r>
              <a:rPr lang="tr-TR">
                <a:solidFill>
                  <a:schemeClr val="dk1"/>
                </a:solidFill>
              </a:rPr>
              <a:t>	departments.dept_name</a:t>
            </a:r>
            <a:endParaRPr>
              <a:solidFill>
                <a:schemeClr val="dk1"/>
              </a:solidFill>
            </a:endParaRPr>
          </a:p>
          <a:p>
            <a:pPr indent="0" lvl="0" marL="0" rtl="0" algn="l">
              <a:lnSpc>
                <a:spcPct val="100000"/>
              </a:lnSpc>
              <a:spcBef>
                <a:spcPts val="0"/>
              </a:spcBef>
              <a:spcAft>
                <a:spcPts val="0"/>
              </a:spcAft>
              <a:buClr>
                <a:srgbClr val="3A3F50"/>
              </a:buClr>
              <a:buSzPts val="1100"/>
              <a:buFont typeface="Arial"/>
              <a:buNone/>
            </a:pPr>
            <a:r>
              <a:rPr lang="tr-TR">
                <a:solidFill>
                  <a:schemeClr val="dk1"/>
                </a:solidFill>
              </a:rPr>
              <a:t>FROM employees </a:t>
            </a:r>
            <a:endParaRPr>
              <a:solidFill>
                <a:schemeClr val="dk1"/>
              </a:solidFill>
            </a:endParaRPr>
          </a:p>
          <a:p>
            <a:pPr indent="0" lvl="0" marL="0" rtl="0" algn="l">
              <a:lnSpc>
                <a:spcPct val="100000"/>
              </a:lnSpc>
              <a:spcBef>
                <a:spcPts val="0"/>
              </a:spcBef>
              <a:spcAft>
                <a:spcPts val="0"/>
              </a:spcAft>
              <a:buClr>
                <a:srgbClr val="3A3F50"/>
              </a:buClr>
              <a:buSzPts val="1100"/>
              <a:buFont typeface="Arial"/>
              <a:buNone/>
            </a:pPr>
            <a:r>
              <a:rPr lang="tr-TR">
                <a:solidFill>
                  <a:schemeClr val="dk1"/>
                </a:solidFill>
              </a:rPr>
              <a:t>JOIN departments </a:t>
            </a:r>
            <a:endParaRPr>
              <a:solidFill>
                <a:schemeClr val="dk1"/>
              </a:solidFill>
            </a:endParaRPr>
          </a:p>
          <a:p>
            <a:pPr indent="0" lvl="0" marL="0" rtl="0" algn="l">
              <a:lnSpc>
                <a:spcPct val="100000"/>
              </a:lnSpc>
              <a:spcBef>
                <a:spcPts val="0"/>
              </a:spcBef>
              <a:spcAft>
                <a:spcPts val="0"/>
              </a:spcAft>
              <a:buClr>
                <a:srgbClr val="3A3F50"/>
              </a:buClr>
              <a:buSzPts val="1100"/>
              <a:buFont typeface="Arial"/>
              <a:buNone/>
            </a:pPr>
            <a:r>
              <a:rPr lang="tr-TR">
                <a:solidFill>
                  <a:schemeClr val="dk1"/>
                </a:solidFill>
              </a:rPr>
              <a:t>ON employees.emp_id = departments.emp_id</a:t>
            </a:r>
            <a:endParaRPr>
              <a:solidFill>
                <a:schemeClr val="dk1"/>
              </a:solidFill>
            </a:endParaRPr>
          </a:p>
          <a:p>
            <a:pPr indent="0" lvl="0" marL="0" rtl="0" algn="l">
              <a:lnSpc>
                <a:spcPct val="100000"/>
              </a:lnSpc>
              <a:spcBef>
                <a:spcPts val="0"/>
              </a:spcBef>
              <a:spcAft>
                <a:spcPts val="0"/>
              </a:spcAft>
              <a:buClr>
                <a:srgbClr val="3A3F50"/>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TR">
                <a:solidFill>
                  <a:schemeClr val="dk1"/>
                </a:solidFill>
              </a:rPr>
              <a:t>(</a:t>
            </a:r>
            <a:r>
              <a:rPr lang="tr-TR">
                <a:solidFill>
                  <a:srgbClr val="3A3F50"/>
                </a:solidFill>
              </a:rPr>
              <a:t>what if we want to see the female ones →  </a:t>
            </a:r>
            <a:r>
              <a:rPr lang="tr-TR">
                <a:solidFill>
                  <a:schemeClr val="dk1"/>
                </a:solidFill>
              </a:rPr>
              <a:t>WHERE employees.gender = 'Female';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TR">
                <a:solidFill>
                  <a:srgbClr val="3A3F50"/>
                </a:solidFill>
              </a:rPr>
              <a:t>(3 results)</a:t>
            </a:r>
            <a:endParaRPr>
              <a:solidFill>
                <a:srgbClr val="3A3F50"/>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TR">
                <a:solidFill>
                  <a:schemeClr val="dk1"/>
                </a:solidFill>
              </a:rPr>
              <a:t>(what if we want to see the names starting L → WHERE employees.first_name LIKE 'L%';)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TR">
                <a:solidFill>
                  <a:srgbClr val="3A3F50"/>
                </a:solidFill>
              </a:rPr>
              <a:t>(2 results)</a:t>
            </a:r>
            <a:endParaRPr>
              <a:solidFill>
                <a:srgbClr val="3A3F50"/>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TR">
                <a:solidFill>
                  <a:srgbClr val="3A3F50"/>
                </a:solidFill>
              </a:rPr>
              <a:t>(what if we want to see the employees who have a salary higher than 80000 → WHERE employees.salary &gt; 80000;) </a:t>
            </a:r>
            <a:endParaRPr>
              <a:solidFill>
                <a:srgbClr val="3A3F50"/>
              </a:solidFill>
            </a:endParaRPr>
          </a:p>
          <a:p>
            <a:pPr indent="0" lvl="0" marL="0" rtl="0" algn="l">
              <a:lnSpc>
                <a:spcPct val="100000"/>
              </a:lnSpc>
              <a:spcBef>
                <a:spcPts val="0"/>
              </a:spcBef>
              <a:spcAft>
                <a:spcPts val="0"/>
              </a:spcAft>
              <a:buClr>
                <a:schemeClr val="dk1"/>
              </a:buClr>
              <a:buSzPts val="1100"/>
              <a:buFont typeface="Arial"/>
              <a:buNone/>
            </a:pPr>
            <a:r>
              <a:rPr lang="tr-TR">
                <a:solidFill>
                  <a:srgbClr val="3A3F50"/>
                </a:solidFill>
              </a:rPr>
              <a:t>(5 results)</a:t>
            </a:r>
            <a:endParaRPr>
              <a:solidFill>
                <a:srgbClr val="3A3F50"/>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rgbClr val="3A3F50"/>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127000" marR="127000" rtl="0" algn="l">
              <a:lnSpc>
                <a:spcPct val="115000"/>
              </a:lnSpc>
              <a:spcBef>
                <a:spcPts val="0"/>
              </a:spcBef>
              <a:spcAft>
                <a:spcPts val="0"/>
              </a:spcAft>
              <a:buClr>
                <a:schemeClr val="dk1"/>
              </a:buClr>
              <a:buSzPts val="1100"/>
              <a:buFont typeface="Arial"/>
              <a:buNone/>
            </a:pPr>
            <a:r>
              <a:t/>
            </a:r>
            <a:endParaRPr sz="1200">
              <a:solidFill>
                <a:srgbClr val="212529"/>
              </a:solidFill>
            </a:endParaRPr>
          </a:p>
          <a:p>
            <a:pPr indent="0" lvl="0" marL="0" rtl="0" algn="l">
              <a:lnSpc>
                <a:spcPct val="100000"/>
              </a:lnSpc>
              <a:spcBef>
                <a:spcPts val="0"/>
              </a:spcBef>
              <a:spcAft>
                <a:spcPts val="0"/>
              </a:spcAft>
              <a:buSzPts val="1400"/>
              <a:buNone/>
            </a:pPr>
            <a:r>
              <a:t/>
            </a:r>
            <a:endParaRPr sz="1200">
              <a:solidFill>
                <a:srgbClr val="3A3F50"/>
              </a:solidFill>
              <a:highlight>
                <a:srgbClr val="FFFFFF"/>
              </a:highlight>
            </a:endParaRPr>
          </a:p>
          <a:p>
            <a:pPr indent="0" lvl="0" marL="0" rtl="0" algn="l">
              <a:lnSpc>
                <a:spcPct val="100000"/>
              </a:lnSpc>
              <a:spcBef>
                <a:spcPts val="0"/>
              </a:spcBef>
              <a:spcAft>
                <a:spcPts val="0"/>
              </a:spcAft>
              <a:buClr>
                <a:schemeClr val="dk1"/>
              </a:buClr>
              <a:buSzPts val="1400"/>
              <a:buFont typeface="Arial"/>
              <a:buNone/>
            </a:pPr>
            <a:r>
              <a:t/>
            </a:r>
            <a:endParaRPr sz="1200">
              <a:solidFill>
                <a:srgbClr val="2125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00000"/>
              </a:lnSpc>
              <a:spcBef>
                <a:spcPts val="0"/>
              </a:spcBef>
              <a:spcAft>
                <a:spcPts val="0"/>
              </a:spcAft>
              <a:buSzPts val="1400"/>
              <a:buNone/>
            </a:pPr>
            <a:r>
              <a:t/>
            </a:r>
            <a:endParaRPr sz="1200">
              <a:solidFill>
                <a:schemeClr val="dk1"/>
              </a:solidFill>
              <a:highlight>
                <a:srgbClr val="FFFFFF"/>
              </a:highlight>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tr-TR"/>
              <a:t>Answer:</a:t>
            </a:r>
            <a:endParaRPr b="1"/>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lang="tr-TR"/>
              <a:t>SELECT tracks.Name, genres.name</a:t>
            </a:r>
            <a:endParaRPr/>
          </a:p>
          <a:p>
            <a:pPr indent="0" lvl="0" marL="0" rtl="0" algn="l">
              <a:lnSpc>
                <a:spcPct val="100000"/>
              </a:lnSpc>
              <a:spcBef>
                <a:spcPts val="0"/>
              </a:spcBef>
              <a:spcAft>
                <a:spcPts val="0"/>
              </a:spcAft>
              <a:buSzPts val="1400"/>
              <a:buNone/>
            </a:pPr>
            <a:r>
              <a:rPr b="1" lang="tr-TR"/>
              <a:t>FROM </a:t>
            </a:r>
            <a:r>
              <a:rPr lang="tr-TR"/>
              <a:t>tracks </a:t>
            </a:r>
            <a:endParaRPr/>
          </a:p>
          <a:p>
            <a:pPr indent="0" lvl="0" marL="0" rtl="0" algn="l">
              <a:lnSpc>
                <a:spcPct val="100000"/>
              </a:lnSpc>
              <a:spcBef>
                <a:spcPts val="0"/>
              </a:spcBef>
              <a:spcAft>
                <a:spcPts val="0"/>
              </a:spcAft>
              <a:buSzPts val="1400"/>
              <a:buNone/>
            </a:pPr>
            <a:r>
              <a:rPr b="1" lang="tr-TR"/>
              <a:t>JOIN </a:t>
            </a:r>
            <a:r>
              <a:rPr lang="tr-TR"/>
              <a:t>genres</a:t>
            </a:r>
            <a:endParaRPr/>
          </a:p>
          <a:p>
            <a:pPr indent="0" lvl="0" marL="0" rtl="0" algn="l">
              <a:lnSpc>
                <a:spcPct val="100000"/>
              </a:lnSpc>
              <a:spcBef>
                <a:spcPts val="0"/>
              </a:spcBef>
              <a:spcAft>
                <a:spcPts val="0"/>
              </a:spcAft>
              <a:buSzPts val="1400"/>
              <a:buNone/>
            </a:pPr>
            <a:r>
              <a:rPr lang="tr-TR"/>
              <a:t>ON tracks.GenreId = genres.GenreId;</a:t>
            </a:r>
            <a:endParaRPr/>
          </a:p>
          <a:p>
            <a:pPr indent="0" lvl="0" marL="0" rtl="0" algn="l">
              <a:lnSpc>
                <a:spcPct val="100000"/>
              </a:lnSpc>
              <a:spcBef>
                <a:spcPts val="0"/>
              </a:spcBef>
              <a:spcAft>
                <a:spcPts val="0"/>
              </a:spcAft>
              <a:buSzPts val="1400"/>
              <a:buNone/>
            </a:pPr>
            <a:r>
              <a:rPr lang="tr-TR"/>
              <a:t>-----------------------------------------------</a:t>
            </a:r>
            <a:endParaRPr/>
          </a:p>
          <a:p>
            <a:pPr indent="0" lvl="0" marL="0" rtl="0" algn="l">
              <a:lnSpc>
                <a:spcPct val="100000"/>
              </a:lnSpc>
              <a:spcBef>
                <a:spcPts val="0"/>
              </a:spcBef>
              <a:spcAft>
                <a:spcPts val="0"/>
              </a:spcAft>
              <a:buSzPts val="1400"/>
              <a:buNone/>
            </a:pPr>
            <a:r>
              <a:rPr lang="tr-TR">
                <a:solidFill>
                  <a:schemeClr val="dk1"/>
                </a:solidFill>
              </a:rPr>
              <a:t>SELECT t.Name, g.name</a:t>
            </a:r>
            <a:endParaRPr>
              <a:solidFill>
                <a:schemeClr val="dk1"/>
              </a:solidFill>
            </a:endParaRPr>
          </a:p>
          <a:p>
            <a:pPr indent="0" lvl="0" marL="0" rtl="0" algn="l">
              <a:lnSpc>
                <a:spcPct val="100000"/>
              </a:lnSpc>
              <a:spcBef>
                <a:spcPts val="0"/>
              </a:spcBef>
              <a:spcAft>
                <a:spcPts val="0"/>
              </a:spcAft>
              <a:buSzPts val="1400"/>
              <a:buNone/>
            </a:pPr>
            <a:r>
              <a:rPr lang="tr-TR">
                <a:solidFill>
                  <a:schemeClr val="dk1"/>
                </a:solidFill>
              </a:rPr>
              <a:t>FROM tracks t</a:t>
            </a:r>
            <a:endParaRPr>
              <a:solidFill>
                <a:schemeClr val="dk1"/>
              </a:solidFill>
            </a:endParaRPr>
          </a:p>
          <a:p>
            <a:pPr indent="0" lvl="0" marL="0" rtl="0" algn="l">
              <a:lnSpc>
                <a:spcPct val="100000"/>
              </a:lnSpc>
              <a:spcBef>
                <a:spcPts val="0"/>
              </a:spcBef>
              <a:spcAft>
                <a:spcPts val="0"/>
              </a:spcAft>
              <a:buSzPts val="1400"/>
              <a:buNone/>
            </a:pPr>
            <a:r>
              <a:rPr lang="tr-TR">
                <a:solidFill>
                  <a:schemeClr val="dk1"/>
                </a:solidFill>
              </a:rPr>
              <a:t>JOIN genres g</a:t>
            </a:r>
            <a:endParaRPr>
              <a:solidFill>
                <a:schemeClr val="dk1"/>
              </a:solidFill>
            </a:endParaRPr>
          </a:p>
          <a:p>
            <a:pPr indent="0" lvl="0" marL="0" rtl="0" algn="l">
              <a:lnSpc>
                <a:spcPct val="100000"/>
              </a:lnSpc>
              <a:spcBef>
                <a:spcPts val="0"/>
              </a:spcBef>
              <a:spcAft>
                <a:spcPts val="0"/>
              </a:spcAft>
              <a:buSzPts val="1400"/>
              <a:buNone/>
            </a:pPr>
            <a:r>
              <a:rPr lang="tr-TR">
                <a:solidFill>
                  <a:schemeClr val="dk1"/>
                </a:solidFill>
              </a:rPr>
              <a:t>ON t.GenreId = g.GenreId;</a:t>
            </a:r>
            <a:endParaRPr>
              <a:solidFill>
                <a:schemeClr val="dk1"/>
              </a:solidFill>
            </a:endParaRPr>
          </a:p>
          <a:p>
            <a:pPr indent="0" lvl="0" marL="0" rtl="0" algn="l">
              <a:lnSpc>
                <a:spcPct val="100000"/>
              </a:lnSpc>
              <a:spcBef>
                <a:spcPts val="0"/>
              </a:spcBef>
              <a:spcAft>
                <a:spcPts val="0"/>
              </a:spcAft>
              <a:buSzPts val="1400"/>
              <a:buNone/>
            </a:pPr>
            <a:r>
              <a:rPr lang="tr-TR">
                <a:solidFill>
                  <a:schemeClr val="dk1"/>
                </a:solidFill>
              </a:rPr>
              <a:t>---------------------------------</a:t>
            </a:r>
            <a:endParaRPr>
              <a:solidFill>
                <a:schemeClr val="dk1"/>
              </a:solidFill>
            </a:endParaRPr>
          </a:p>
          <a:p>
            <a:pPr indent="0" lvl="0" marL="0" rtl="0" algn="l">
              <a:lnSpc>
                <a:spcPct val="100000"/>
              </a:lnSpc>
              <a:spcBef>
                <a:spcPts val="0"/>
              </a:spcBef>
              <a:spcAft>
                <a:spcPts val="0"/>
              </a:spcAft>
              <a:buSzPts val="1400"/>
              <a:buNone/>
            </a:pPr>
            <a:r>
              <a:rPr lang="tr-TR">
                <a:solidFill>
                  <a:srgbClr val="3A3F50"/>
                </a:solidFill>
              </a:rPr>
              <a:t>SELECT t.Name as SongName,</a:t>
            </a:r>
            <a:endParaRPr>
              <a:solidFill>
                <a:srgbClr val="3A3F50"/>
              </a:solidFill>
            </a:endParaRPr>
          </a:p>
          <a:p>
            <a:pPr indent="0" lvl="0" marL="0" rtl="0" algn="l">
              <a:lnSpc>
                <a:spcPct val="100000"/>
              </a:lnSpc>
              <a:spcBef>
                <a:spcPts val="0"/>
              </a:spcBef>
              <a:spcAft>
                <a:spcPts val="0"/>
              </a:spcAft>
              <a:buClr>
                <a:schemeClr val="dk1"/>
              </a:buClr>
              <a:buSzPts val="1100"/>
              <a:buFont typeface="Arial"/>
              <a:buNone/>
            </a:pPr>
            <a:r>
              <a:rPr lang="tr-TR">
                <a:solidFill>
                  <a:srgbClr val="3A3F50"/>
                </a:solidFill>
              </a:rPr>
              <a:t>               g.name as GenreName</a:t>
            </a:r>
            <a:endParaRPr>
              <a:solidFill>
                <a:srgbClr val="3A3F50"/>
              </a:solidFill>
            </a:endParaRPr>
          </a:p>
          <a:p>
            <a:pPr indent="0" lvl="0" marL="0" rtl="0" algn="l">
              <a:lnSpc>
                <a:spcPct val="100000"/>
              </a:lnSpc>
              <a:spcBef>
                <a:spcPts val="0"/>
              </a:spcBef>
              <a:spcAft>
                <a:spcPts val="0"/>
              </a:spcAft>
              <a:buClr>
                <a:schemeClr val="dk1"/>
              </a:buClr>
              <a:buSzPts val="1100"/>
              <a:buFont typeface="Arial"/>
              <a:buNone/>
            </a:pPr>
            <a:r>
              <a:rPr lang="tr-TR">
                <a:solidFill>
                  <a:srgbClr val="3A3F50"/>
                </a:solidFill>
              </a:rPr>
              <a:t>FROM tracks t</a:t>
            </a:r>
            <a:endParaRPr>
              <a:solidFill>
                <a:srgbClr val="3A3F50"/>
              </a:solidFill>
            </a:endParaRPr>
          </a:p>
          <a:p>
            <a:pPr indent="0" lvl="0" marL="0" rtl="0" algn="l">
              <a:lnSpc>
                <a:spcPct val="100000"/>
              </a:lnSpc>
              <a:spcBef>
                <a:spcPts val="0"/>
              </a:spcBef>
              <a:spcAft>
                <a:spcPts val="0"/>
              </a:spcAft>
              <a:buClr>
                <a:schemeClr val="dk1"/>
              </a:buClr>
              <a:buSzPts val="1100"/>
              <a:buFont typeface="Arial"/>
              <a:buNone/>
            </a:pPr>
            <a:r>
              <a:rPr lang="tr-TR">
                <a:solidFill>
                  <a:srgbClr val="3A3F50"/>
                </a:solidFill>
              </a:rPr>
              <a:t>JOIN genres g</a:t>
            </a:r>
            <a:endParaRPr>
              <a:solidFill>
                <a:srgbClr val="3A3F50"/>
              </a:solidFill>
            </a:endParaRPr>
          </a:p>
          <a:p>
            <a:pPr indent="0" lvl="0" marL="0" rtl="0" algn="l">
              <a:lnSpc>
                <a:spcPct val="100000"/>
              </a:lnSpc>
              <a:spcBef>
                <a:spcPts val="0"/>
              </a:spcBef>
              <a:spcAft>
                <a:spcPts val="0"/>
              </a:spcAft>
              <a:buClr>
                <a:schemeClr val="dk1"/>
              </a:buClr>
              <a:buSzPts val="1100"/>
              <a:buFont typeface="Arial"/>
              <a:buNone/>
            </a:pPr>
            <a:r>
              <a:rPr lang="tr-TR">
                <a:solidFill>
                  <a:srgbClr val="3A3F50"/>
                </a:solidFill>
              </a:rPr>
              <a:t>ON t.GenreId = g.GenreId;</a:t>
            </a:r>
            <a:endParaRPr>
              <a:solidFill>
                <a:srgbClr val="3A3F50"/>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3" name="Google Shape;663;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2" name="Google Shape;682;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tr-TR"/>
              <a:t>SELECT </a:t>
            </a:r>
            <a:endParaRPr/>
          </a:p>
          <a:p>
            <a:pPr indent="0" lvl="0" marL="0" rtl="0" algn="l">
              <a:lnSpc>
                <a:spcPct val="100000"/>
              </a:lnSpc>
              <a:spcBef>
                <a:spcPts val="0"/>
              </a:spcBef>
              <a:spcAft>
                <a:spcPts val="0"/>
              </a:spcAft>
              <a:buClr>
                <a:schemeClr val="dk1"/>
              </a:buClr>
              <a:buSzPts val="1100"/>
              <a:buFont typeface="Arial"/>
              <a:buNone/>
            </a:pPr>
            <a:r>
              <a:rPr lang="tr-TR"/>
              <a:t>	employees.first_name,</a:t>
            </a:r>
            <a:endParaRPr/>
          </a:p>
          <a:p>
            <a:pPr indent="0" lvl="0" marL="0" rtl="0" algn="l">
              <a:lnSpc>
                <a:spcPct val="100000"/>
              </a:lnSpc>
              <a:spcBef>
                <a:spcPts val="0"/>
              </a:spcBef>
              <a:spcAft>
                <a:spcPts val="0"/>
              </a:spcAft>
              <a:buClr>
                <a:schemeClr val="dk1"/>
              </a:buClr>
              <a:buSzPts val="1100"/>
              <a:buFont typeface="Arial"/>
              <a:buNone/>
            </a:pPr>
            <a:r>
              <a:rPr lang="tr-TR"/>
              <a:t>	employees.last_name,</a:t>
            </a:r>
            <a:endParaRPr/>
          </a:p>
          <a:p>
            <a:pPr indent="0" lvl="0" marL="0" rtl="0" algn="l">
              <a:lnSpc>
                <a:spcPct val="100000"/>
              </a:lnSpc>
              <a:spcBef>
                <a:spcPts val="0"/>
              </a:spcBef>
              <a:spcAft>
                <a:spcPts val="0"/>
              </a:spcAft>
              <a:buClr>
                <a:schemeClr val="dk1"/>
              </a:buClr>
              <a:buSzPts val="1100"/>
              <a:buFont typeface="Arial"/>
              <a:buNone/>
            </a:pPr>
            <a:r>
              <a:rPr lang="tr-TR"/>
              <a:t>	-- employees.gender,</a:t>
            </a:r>
            <a:endParaRPr/>
          </a:p>
          <a:p>
            <a:pPr indent="0" lvl="0" marL="0" rtl="0" algn="l">
              <a:lnSpc>
                <a:spcPct val="100000"/>
              </a:lnSpc>
              <a:spcBef>
                <a:spcPts val="0"/>
              </a:spcBef>
              <a:spcAft>
                <a:spcPts val="0"/>
              </a:spcAft>
              <a:buClr>
                <a:schemeClr val="dk1"/>
              </a:buClr>
              <a:buSzPts val="1100"/>
              <a:buFont typeface="Arial"/>
              <a:buNone/>
            </a:pPr>
            <a:r>
              <a:rPr lang="tr-TR"/>
              <a:t>	employees.salary,</a:t>
            </a:r>
            <a:endParaRPr/>
          </a:p>
          <a:p>
            <a:pPr indent="0" lvl="0" marL="0" rtl="0" algn="l">
              <a:lnSpc>
                <a:spcPct val="100000"/>
              </a:lnSpc>
              <a:spcBef>
                <a:spcPts val="0"/>
              </a:spcBef>
              <a:spcAft>
                <a:spcPts val="0"/>
              </a:spcAft>
              <a:buClr>
                <a:schemeClr val="dk1"/>
              </a:buClr>
              <a:buSzPts val="1100"/>
              <a:buFont typeface="Arial"/>
              <a:buNone/>
            </a:pPr>
            <a:r>
              <a:rPr lang="tr-TR"/>
              <a:t>	departments.dept_name</a:t>
            </a:r>
            <a:endParaRPr/>
          </a:p>
          <a:p>
            <a:pPr indent="0" lvl="0" marL="0" rtl="0" algn="l">
              <a:lnSpc>
                <a:spcPct val="100000"/>
              </a:lnSpc>
              <a:spcBef>
                <a:spcPts val="0"/>
              </a:spcBef>
              <a:spcAft>
                <a:spcPts val="0"/>
              </a:spcAft>
              <a:buClr>
                <a:schemeClr val="dk1"/>
              </a:buClr>
              <a:buSzPts val="1100"/>
              <a:buFont typeface="Arial"/>
              <a:buNone/>
            </a:pPr>
            <a:r>
              <a:rPr lang="tr-TR"/>
              <a:t>FROM employees </a:t>
            </a:r>
            <a:endParaRPr/>
          </a:p>
          <a:p>
            <a:pPr indent="0" lvl="0" marL="0" rtl="0" algn="l">
              <a:lnSpc>
                <a:spcPct val="100000"/>
              </a:lnSpc>
              <a:spcBef>
                <a:spcPts val="0"/>
              </a:spcBef>
              <a:spcAft>
                <a:spcPts val="0"/>
              </a:spcAft>
              <a:buClr>
                <a:schemeClr val="dk1"/>
              </a:buClr>
              <a:buSzPts val="1100"/>
              <a:buFont typeface="Arial"/>
              <a:buNone/>
            </a:pPr>
            <a:r>
              <a:rPr lang="tr-TR"/>
              <a:t>JOIN departments </a:t>
            </a:r>
            <a:endParaRPr/>
          </a:p>
          <a:p>
            <a:pPr indent="0" lvl="0" marL="0" rtl="0" algn="l">
              <a:lnSpc>
                <a:spcPct val="100000"/>
              </a:lnSpc>
              <a:spcBef>
                <a:spcPts val="0"/>
              </a:spcBef>
              <a:spcAft>
                <a:spcPts val="0"/>
              </a:spcAft>
              <a:buClr>
                <a:schemeClr val="dk1"/>
              </a:buClr>
              <a:buSzPts val="1100"/>
              <a:buFont typeface="Arial"/>
              <a:buNone/>
            </a:pPr>
            <a:r>
              <a:rPr lang="tr-TR"/>
              <a:t>ON employees.emp_id = departments.emp_id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rPr lang="tr-TR"/>
              <a:t>(</a:t>
            </a:r>
            <a:r>
              <a:rPr lang="tr-TR">
                <a:solidFill>
                  <a:schemeClr val="dk1"/>
                </a:solidFill>
              </a:rPr>
              <a:t>what if we want to see the female ones →  </a:t>
            </a:r>
            <a:r>
              <a:rPr lang="tr-TR"/>
              <a:t>WHERE employees.gender = 'Female'; </a:t>
            </a:r>
            <a:endParaRPr/>
          </a:p>
          <a:p>
            <a:pPr indent="0" lvl="0" marL="0" rtl="0" algn="l">
              <a:lnSpc>
                <a:spcPct val="100000"/>
              </a:lnSpc>
              <a:spcBef>
                <a:spcPts val="0"/>
              </a:spcBef>
              <a:spcAft>
                <a:spcPts val="0"/>
              </a:spcAft>
              <a:buSzPts val="1400"/>
              <a:buNone/>
            </a:pPr>
            <a:r>
              <a:rPr lang="tr-TR">
                <a:solidFill>
                  <a:srgbClr val="3A3F50"/>
                </a:solidFill>
              </a:rPr>
              <a:t>(3 results)</a:t>
            </a:r>
            <a:endParaRPr>
              <a:solidFill>
                <a:srgbClr val="3A3F50"/>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(what if we want to see the names starting L → WHERE employees.first_name LIKE 'L%';)</a:t>
            </a:r>
            <a:endParaRPr/>
          </a:p>
          <a:p>
            <a:pPr indent="0" lvl="0" marL="0" rtl="0" algn="l">
              <a:lnSpc>
                <a:spcPct val="100000"/>
              </a:lnSpc>
              <a:spcBef>
                <a:spcPts val="0"/>
              </a:spcBef>
              <a:spcAft>
                <a:spcPts val="0"/>
              </a:spcAft>
              <a:buSzPts val="1400"/>
              <a:buNone/>
            </a:pPr>
            <a:r>
              <a:rPr lang="tr-TR">
                <a:solidFill>
                  <a:srgbClr val="3A3F50"/>
                </a:solidFill>
              </a:rPr>
              <a:t>(2 results)</a:t>
            </a:r>
            <a:endParaRPr>
              <a:solidFill>
                <a:srgbClr val="3A3F50"/>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solidFill>
                  <a:schemeClr val="dk1"/>
                </a:solidFill>
              </a:rPr>
              <a:t>(what if we want to see the employees who have a salary higher than 80000 → WHERE employees.salary &gt; 80000;) </a:t>
            </a:r>
            <a:endParaRPr>
              <a:solidFill>
                <a:schemeClr val="dk1"/>
              </a:solidFill>
            </a:endParaRPr>
          </a:p>
          <a:p>
            <a:pPr indent="0" lvl="0" marL="0" rtl="0" algn="l">
              <a:lnSpc>
                <a:spcPct val="100000"/>
              </a:lnSpc>
              <a:spcBef>
                <a:spcPts val="0"/>
              </a:spcBef>
              <a:spcAft>
                <a:spcPts val="0"/>
              </a:spcAft>
              <a:buSzPts val="1400"/>
              <a:buNone/>
            </a:pPr>
            <a:r>
              <a:rPr lang="tr-TR">
                <a:solidFill>
                  <a:schemeClr val="dk1"/>
                </a:solidFill>
              </a:rPr>
              <a:t>(5 results)</a:t>
            </a:r>
            <a:endParaRPr>
              <a:solidFill>
                <a:schemeClr val="dk1"/>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0" name="Google Shape;690;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Clr>
                <a:schemeClr val="dk1"/>
              </a:buClr>
              <a:buSzPts val="1100"/>
              <a:buFont typeface="Arial"/>
              <a:buNone/>
            </a:pPr>
            <a:r>
              <a:rPr lang="tr-TR"/>
              <a:t>SELECT i.InvoiceId, </a:t>
            </a:r>
            <a:endParaRPr/>
          </a:p>
          <a:p>
            <a:pPr indent="0" lvl="0" marL="0" rtl="0" algn="l">
              <a:lnSpc>
                <a:spcPct val="100000"/>
              </a:lnSpc>
              <a:spcBef>
                <a:spcPts val="0"/>
              </a:spcBef>
              <a:spcAft>
                <a:spcPts val="0"/>
              </a:spcAft>
              <a:buClr>
                <a:schemeClr val="dk1"/>
              </a:buClr>
              <a:buSzPts val="1100"/>
              <a:buFont typeface="Arial"/>
              <a:buNone/>
            </a:pPr>
            <a:r>
              <a:rPr lang="tr-TR"/>
              <a:t>              c.FirstName, </a:t>
            </a:r>
            <a:endParaRPr/>
          </a:p>
          <a:p>
            <a:pPr indent="0" lvl="0" marL="0" rtl="0" algn="l">
              <a:lnSpc>
                <a:spcPct val="100000"/>
              </a:lnSpc>
              <a:spcBef>
                <a:spcPts val="0"/>
              </a:spcBef>
              <a:spcAft>
                <a:spcPts val="0"/>
              </a:spcAft>
              <a:buClr>
                <a:schemeClr val="dk1"/>
              </a:buClr>
              <a:buSzPts val="1100"/>
              <a:buFont typeface="Arial"/>
              <a:buNone/>
            </a:pPr>
            <a:r>
              <a:rPr lang="tr-TR"/>
              <a:t>              c.LastName</a:t>
            </a:r>
            <a:endParaRPr/>
          </a:p>
          <a:p>
            <a:pPr indent="0" lvl="0" marL="0" rtl="0" algn="l">
              <a:lnSpc>
                <a:spcPct val="100000"/>
              </a:lnSpc>
              <a:spcBef>
                <a:spcPts val="0"/>
              </a:spcBef>
              <a:spcAft>
                <a:spcPts val="0"/>
              </a:spcAft>
              <a:buClr>
                <a:schemeClr val="dk1"/>
              </a:buClr>
              <a:buSzPts val="1100"/>
              <a:buFont typeface="Arial"/>
              <a:buNone/>
            </a:pPr>
            <a:r>
              <a:rPr b="1" lang="tr-TR"/>
              <a:t>FROM </a:t>
            </a:r>
            <a:r>
              <a:rPr lang="tr-TR"/>
              <a:t>invoices i</a:t>
            </a:r>
            <a:endParaRPr/>
          </a:p>
          <a:p>
            <a:pPr indent="0" lvl="0" marL="0" rtl="0" algn="l">
              <a:lnSpc>
                <a:spcPct val="100000"/>
              </a:lnSpc>
              <a:spcBef>
                <a:spcPts val="0"/>
              </a:spcBef>
              <a:spcAft>
                <a:spcPts val="0"/>
              </a:spcAft>
              <a:buClr>
                <a:schemeClr val="dk1"/>
              </a:buClr>
              <a:buSzPts val="1100"/>
              <a:buFont typeface="Arial"/>
              <a:buNone/>
            </a:pPr>
            <a:r>
              <a:rPr b="1" lang="tr-TR"/>
              <a:t>JOIN </a:t>
            </a:r>
            <a:r>
              <a:rPr lang="tr-TR"/>
              <a:t>customers c</a:t>
            </a:r>
            <a:endParaRPr/>
          </a:p>
          <a:p>
            <a:pPr indent="0" lvl="0" marL="0" rtl="0" algn="l">
              <a:lnSpc>
                <a:spcPct val="100000"/>
              </a:lnSpc>
              <a:spcBef>
                <a:spcPts val="0"/>
              </a:spcBef>
              <a:spcAft>
                <a:spcPts val="0"/>
              </a:spcAft>
              <a:buClr>
                <a:schemeClr val="dk1"/>
              </a:buClr>
              <a:buSzPts val="1100"/>
              <a:buFont typeface="Arial"/>
              <a:buNone/>
            </a:pPr>
            <a:r>
              <a:rPr lang="tr-TR"/>
              <a:t>ON i.CustomerId = c.CustomerId;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tr-TR"/>
              <a:t>INNER JOIN ile ilgili video on LMS;</a:t>
            </a:r>
            <a:endParaRPr/>
          </a:p>
          <a:p>
            <a:pPr indent="0" lvl="0" marL="0" rtl="0" algn="l">
              <a:lnSpc>
                <a:spcPct val="100000"/>
              </a:lnSpc>
              <a:spcBef>
                <a:spcPts val="0"/>
              </a:spcBef>
              <a:spcAft>
                <a:spcPts val="0"/>
              </a:spcAft>
              <a:buClr>
                <a:schemeClr val="dk1"/>
              </a:buClr>
              <a:buSzPts val="1100"/>
              <a:buFont typeface="Arial"/>
              <a:buNone/>
            </a:pPr>
            <a:r>
              <a:rPr lang="tr-TR" u="sng">
                <a:solidFill>
                  <a:schemeClr val="hlink"/>
                </a:solidFill>
                <a:hlinkClick r:id="rId2"/>
              </a:rPr>
              <a:t>https://lms.clarusway.com/mod/hvp/view.php?id=787&amp;forceview=1</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9" name="Google Shape;699;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tr-TR" sz="1450">
                <a:solidFill>
                  <a:srgbClr val="212529"/>
                </a:solidFill>
                <a:highlight>
                  <a:srgbClr val="FFFFFF"/>
                </a:highlight>
              </a:rPr>
              <a:t>In this syntax,</a:t>
            </a:r>
            <a:endParaRPr sz="1450">
              <a:solidFill>
                <a:srgbClr val="212529"/>
              </a:solidFill>
              <a:highlight>
                <a:srgbClr val="FFFFFF"/>
              </a:highlight>
            </a:endParaRPr>
          </a:p>
          <a:p>
            <a:pPr indent="-320675" lvl="0" marL="457200" rtl="0" algn="l">
              <a:lnSpc>
                <a:spcPct val="115000"/>
              </a:lnSpc>
              <a:spcBef>
                <a:spcPts val="0"/>
              </a:spcBef>
              <a:spcAft>
                <a:spcPts val="0"/>
              </a:spcAft>
              <a:buClr>
                <a:srgbClr val="212529"/>
              </a:buClr>
              <a:buSzPts val="1450"/>
              <a:buChar char="●"/>
            </a:pPr>
            <a:r>
              <a:rPr i="1" lang="tr-TR" sz="1450">
                <a:solidFill>
                  <a:srgbClr val="212529"/>
                </a:solidFill>
                <a:highlight>
                  <a:srgbClr val="FFFFFF"/>
                </a:highlight>
              </a:rPr>
              <a:t>columns</a:t>
            </a:r>
            <a:r>
              <a:rPr lang="tr-TR" sz="1450">
                <a:solidFill>
                  <a:srgbClr val="212529"/>
                </a:solidFill>
                <a:highlight>
                  <a:srgbClr val="FFFFFF"/>
                </a:highlight>
              </a:rPr>
              <a:t>: Column names from </a:t>
            </a:r>
            <a:r>
              <a:rPr i="1" lang="tr-TR" sz="1450">
                <a:solidFill>
                  <a:srgbClr val="212529"/>
                </a:solidFill>
                <a:highlight>
                  <a:srgbClr val="FFFFFF"/>
                </a:highlight>
              </a:rPr>
              <a:t>table_A</a:t>
            </a:r>
            <a:r>
              <a:rPr lang="tr-TR" sz="1450">
                <a:solidFill>
                  <a:srgbClr val="212529"/>
                </a:solidFill>
                <a:highlight>
                  <a:srgbClr val="FFFFFF"/>
                </a:highlight>
              </a:rPr>
              <a:t> or </a:t>
            </a:r>
            <a:r>
              <a:rPr i="1" lang="tr-TR" sz="1450">
                <a:solidFill>
                  <a:srgbClr val="212529"/>
                </a:solidFill>
                <a:highlight>
                  <a:srgbClr val="FFFFFF"/>
                </a:highlight>
              </a:rPr>
              <a:t>table_B.</a:t>
            </a:r>
            <a:endParaRPr i="1" sz="1450">
              <a:solidFill>
                <a:srgbClr val="212529"/>
              </a:solidFill>
              <a:highlight>
                <a:srgbClr val="FFFFFF"/>
              </a:highlight>
            </a:endParaRPr>
          </a:p>
          <a:p>
            <a:pPr indent="-320675" lvl="0" marL="457200" rtl="0" algn="l">
              <a:lnSpc>
                <a:spcPct val="115000"/>
              </a:lnSpc>
              <a:spcBef>
                <a:spcPts val="0"/>
              </a:spcBef>
              <a:spcAft>
                <a:spcPts val="0"/>
              </a:spcAft>
              <a:buClr>
                <a:srgbClr val="212529"/>
              </a:buClr>
              <a:buSzPts val="1450"/>
              <a:buChar char="●"/>
            </a:pPr>
            <a:r>
              <a:rPr i="1" lang="tr-TR" sz="1450">
                <a:solidFill>
                  <a:srgbClr val="212529"/>
                </a:solidFill>
                <a:highlight>
                  <a:srgbClr val="FFFFFF"/>
                </a:highlight>
              </a:rPr>
              <a:t>table_A, table_B</a:t>
            </a:r>
            <a:r>
              <a:rPr lang="tr-TR" sz="1450">
                <a:solidFill>
                  <a:srgbClr val="212529"/>
                </a:solidFill>
                <a:highlight>
                  <a:srgbClr val="FFFFFF"/>
                </a:highlight>
              </a:rPr>
              <a:t>: The names of the joined tables.</a:t>
            </a:r>
            <a:endParaRPr sz="1450">
              <a:solidFill>
                <a:srgbClr val="212529"/>
              </a:solidFill>
              <a:highlight>
                <a:srgbClr val="FFFFFF"/>
              </a:highlight>
            </a:endParaRPr>
          </a:p>
          <a:p>
            <a:pPr indent="-320675" lvl="0" marL="457200" rtl="0" algn="l">
              <a:lnSpc>
                <a:spcPct val="115000"/>
              </a:lnSpc>
              <a:spcBef>
                <a:spcPts val="0"/>
              </a:spcBef>
              <a:spcAft>
                <a:spcPts val="0"/>
              </a:spcAft>
              <a:buClr>
                <a:srgbClr val="212529"/>
              </a:buClr>
              <a:buSzPts val="1450"/>
              <a:buChar char="●"/>
            </a:pPr>
            <a:r>
              <a:rPr i="1" lang="tr-TR" sz="1450">
                <a:solidFill>
                  <a:srgbClr val="212529"/>
                </a:solidFill>
                <a:highlight>
                  <a:srgbClr val="FFFFFF"/>
                </a:highlight>
              </a:rPr>
              <a:t>join_conditions:</a:t>
            </a:r>
            <a:r>
              <a:rPr lang="tr-TR" sz="1450">
                <a:solidFill>
                  <a:srgbClr val="212529"/>
                </a:solidFill>
                <a:highlight>
                  <a:srgbClr val="FFFFFF"/>
                </a:highlight>
              </a:rPr>
              <a:t> It specifies the conditions to evaluate for each pair of joined rows.</a:t>
            </a:r>
            <a:endParaRPr sz="1450">
              <a:solidFill>
                <a:srgbClr val="212529"/>
              </a:solidFill>
              <a:highlight>
                <a:srgbClr val="FFFFFF"/>
              </a:highlight>
            </a:endParaRPr>
          </a:p>
          <a:p>
            <a:pPr indent="0" lvl="0" marL="0" rtl="0" algn="l">
              <a:lnSpc>
                <a:spcPct val="100000"/>
              </a:lnSpc>
              <a:spcBef>
                <a:spcPts val="1200"/>
              </a:spcBef>
              <a:spcAft>
                <a:spcPts val="0"/>
              </a:spcAft>
              <a:buSzPts val="1400"/>
              <a:buNone/>
            </a:pPr>
            <a:r>
              <a:t/>
            </a:r>
            <a:endParaRPr/>
          </a:p>
          <a:p>
            <a:pPr indent="0" lvl="0" marL="0" rtl="0" algn="l">
              <a:lnSpc>
                <a:spcPct val="100000"/>
              </a:lnSpc>
              <a:spcBef>
                <a:spcPts val="0"/>
              </a:spcBef>
              <a:spcAft>
                <a:spcPts val="0"/>
              </a:spcAft>
              <a:buSzPts val="1400"/>
              <a:buNone/>
            </a:pPr>
            <a:r>
              <a:rPr lang="tr-TR">
                <a:solidFill>
                  <a:srgbClr val="FF0000"/>
                </a:solidFill>
                <a:highlight>
                  <a:srgbClr val="F0F0F0"/>
                </a:highlight>
                <a:latin typeface="Courier New"/>
                <a:ea typeface="Courier New"/>
                <a:cs typeface="Courier New"/>
                <a:sym typeface="Courier New"/>
              </a:rPr>
              <a:t>LEFT JOIN</a:t>
            </a:r>
            <a:r>
              <a:rPr lang="tr-TR" sz="1450">
                <a:solidFill>
                  <a:srgbClr val="212529"/>
                </a:solidFill>
                <a:highlight>
                  <a:srgbClr val="FFFFFF"/>
                </a:highlight>
              </a:rPr>
              <a:t> and </a:t>
            </a:r>
            <a:r>
              <a:rPr lang="tr-TR">
                <a:solidFill>
                  <a:srgbClr val="FF0000"/>
                </a:solidFill>
                <a:highlight>
                  <a:srgbClr val="F0F0F0"/>
                </a:highlight>
                <a:latin typeface="Courier New"/>
                <a:ea typeface="Courier New"/>
                <a:cs typeface="Courier New"/>
                <a:sym typeface="Courier New"/>
              </a:rPr>
              <a:t>LEFT OUTER JOIN</a:t>
            </a:r>
            <a:r>
              <a:rPr lang="tr-TR" sz="1450">
                <a:solidFill>
                  <a:srgbClr val="212529"/>
                </a:solidFill>
                <a:highlight>
                  <a:srgbClr val="FFFFFF"/>
                </a:highlight>
              </a:rPr>
              <a:t> keywords are exactly the same. </a:t>
            </a:r>
            <a:r>
              <a:rPr lang="tr-TR">
                <a:solidFill>
                  <a:srgbClr val="FF0000"/>
                </a:solidFill>
                <a:highlight>
                  <a:srgbClr val="F0F0F0"/>
                </a:highlight>
                <a:latin typeface="Courier New"/>
                <a:ea typeface="Courier New"/>
                <a:cs typeface="Courier New"/>
                <a:sym typeface="Courier New"/>
              </a:rPr>
              <a:t>OUTER</a:t>
            </a:r>
            <a:r>
              <a:rPr lang="tr-TR" sz="1450">
                <a:solidFill>
                  <a:srgbClr val="212529"/>
                </a:solidFill>
                <a:highlight>
                  <a:srgbClr val="FFFFFF"/>
                </a:highlight>
              </a:rPr>
              <a:t> keyword is </a:t>
            </a:r>
            <a:r>
              <a:rPr i="1" lang="tr-TR" sz="1450">
                <a:solidFill>
                  <a:srgbClr val="212529"/>
                </a:solidFill>
                <a:highlight>
                  <a:srgbClr val="FFFFFF"/>
                </a:highlight>
              </a:rPr>
              <a:t>optional</a:t>
            </a:r>
            <a:r>
              <a:rPr lang="tr-TR" sz="1450">
                <a:solidFill>
                  <a:srgbClr val="212529"/>
                </a:solidFill>
                <a:highlight>
                  <a:srgbClr val="FFFFFF"/>
                </a:highlight>
              </a:rPr>
              <a:t>.</a:t>
            </a:r>
            <a:endParaRPr sz="1450">
              <a:solidFill>
                <a:srgbClr val="212529"/>
              </a:solidFill>
              <a:highlight>
                <a:srgbClr val="FFFFFF"/>
              </a:highlight>
            </a:endParaRPr>
          </a:p>
          <a:p>
            <a:pPr indent="0" lvl="0" marL="0" rtl="0" algn="l">
              <a:lnSpc>
                <a:spcPct val="100000"/>
              </a:lnSpc>
              <a:spcBef>
                <a:spcPts val="0"/>
              </a:spcBef>
              <a:spcAft>
                <a:spcPts val="0"/>
              </a:spcAft>
              <a:buSzPts val="1400"/>
              <a:buNone/>
            </a:pPr>
            <a:r>
              <a:t/>
            </a:r>
            <a:endParaRPr sz="1450">
              <a:solidFill>
                <a:srgbClr val="212529"/>
              </a:solidFill>
              <a:highlight>
                <a:srgbClr val="FFFFFF"/>
              </a:highlight>
            </a:endParaRPr>
          </a:p>
          <a:p>
            <a:pPr indent="0" lvl="0" marL="0" rtl="0" algn="l">
              <a:lnSpc>
                <a:spcPct val="100000"/>
              </a:lnSpc>
              <a:spcBef>
                <a:spcPts val="0"/>
              </a:spcBef>
              <a:spcAft>
                <a:spcPts val="0"/>
              </a:spcAft>
              <a:buSzPts val="1400"/>
              <a:buNone/>
            </a:pPr>
            <a:r>
              <a:t/>
            </a:r>
            <a:endParaRPr sz="1450">
              <a:solidFill>
                <a:srgbClr val="212529"/>
              </a:solidFill>
              <a:highlight>
                <a:srgbClr val="FFFFFF"/>
              </a:highlight>
            </a:endParaRPr>
          </a:p>
          <a:p>
            <a:pPr indent="0" lvl="0" marL="0" rtl="0" algn="l">
              <a:lnSpc>
                <a:spcPct val="100000"/>
              </a:lnSpc>
              <a:spcBef>
                <a:spcPts val="0"/>
              </a:spcBef>
              <a:spcAft>
                <a:spcPts val="0"/>
              </a:spcAft>
              <a:buSzPts val="1400"/>
              <a:buNone/>
            </a:pPr>
            <a:r>
              <a:rPr lang="tr-TR" sz="1450">
                <a:solidFill>
                  <a:srgbClr val="212529"/>
                </a:solidFill>
                <a:highlight>
                  <a:srgbClr val="FFFFFF"/>
                </a:highlight>
              </a:rPr>
              <a:t>To understand easily how </a:t>
            </a:r>
            <a:r>
              <a:rPr lang="tr-TR">
                <a:solidFill>
                  <a:srgbClr val="FF0000"/>
                </a:solidFill>
                <a:highlight>
                  <a:srgbClr val="F0F0F0"/>
                </a:highlight>
                <a:latin typeface="Courier New"/>
                <a:ea typeface="Courier New"/>
                <a:cs typeface="Courier New"/>
                <a:sym typeface="Courier New"/>
              </a:rPr>
              <a:t>LEFT JOIN</a:t>
            </a:r>
            <a:r>
              <a:rPr lang="tr-TR" sz="1450">
                <a:solidFill>
                  <a:srgbClr val="212529"/>
                </a:solidFill>
                <a:highlight>
                  <a:srgbClr val="FFFFFF"/>
                </a:highlight>
              </a:rPr>
              <a:t> works, we can use the visual explanation on the screen. The shaded area represents all rows in the "employees" table and all matching rows in the "departments" table.</a:t>
            </a:r>
            <a:endParaRPr sz="1450">
              <a:solidFill>
                <a:srgbClr val="212529"/>
              </a:solidFill>
              <a:highlight>
                <a:srgbClr val="FFFFFF"/>
              </a:highlight>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Now, let’s see the left join on our previous tables. This time we want all exams are held in the exam center and all students who took exams and their scores.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so we will change the order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5" name="Google Shape;725;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Our common field was exam. So, I will combine the tables on this field.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5" name="Google Shape;735;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All values from tests table and the matching values from students are returned.</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5" name="Google Shape;745;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Non matching value’s corresponding row return null.</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Since we want exam, passing_score, name and score columns;   exam column from the students table removed.</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5" name="Google Shape;765;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solidFill>
                  <a:schemeClr val="dk1"/>
                </a:solidFill>
              </a:rPr>
              <a:t>the output of the queries return like this</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Clr>
                <a:schemeClr val="dk1"/>
              </a:buClr>
              <a:buSzPts val="1400"/>
              <a:buFont typeface="Arial"/>
              <a:buNone/>
            </a:pPr>
            <a:r>
              <a:rPr b="1" lang="tr-TR" sz="1200">
                <a:solidFill>
                  <a:srgbClr val="3A3F50"/>
                </a:solidFill>
                <a:highlight>
                  <a:schemeClr val="lt1"/>
                </a:highlight>
              </a:rPr>
              <a:t>For exp</a:t>
            </a:r>
            <a:r>
              <a:rPr lang="tr-TR" sz="1200">
                <a:solidFill>
                  <a:srgbClr val="3A3F50"/>
                </a:solidFill>
                <a:highlight>
                  <a:schemeClr val="lt1"/>
                </a:highlight>
              </a:rPr>
              <a:t>; we will use the </a:t>
            </a:r>
            <a:r>
              <a:rPr lang="tr-TR" sz="1200">
                <a:solidFill>
                  <a:srgbClr val="3A3F50"/>
                </a:solidFill>
              </a:rPr>
              <a:t>employees </a:t>
            </a:r>
            <a:r>
              <a:rPr lang="tr-TR" sz="1200">
                <a:solidFill>
                  <a:srgbClr val="3A3F50"/>
                </a:solidFill>
                <a:highlight>
                  <a:schemeClr val="lt1"/>
                </a:highlight>
              </a:rPr>
              <a:t>and </a:t>
            </a:r>
            <a:r>
              <a:rPr lang="tr-TR" sz="1200">
                <a:solidFill>
                  <a:srgbClr val="3A3F50"/>
                </a:solidFill>
              </a:rPr>
              <a:t>departments </a:t>
            </a:r>
            <a:r>
              <a:rPr lang="tr-TR" sz="1200">
                <a:solidFill>
                  <a:srgbClr val="3A3F50"/>
                </a:solidFill>
                <a:highlight>
                  <a:schemeClr val="lt1"/>
                </a:highlight>
              </a:rPr>
              <a:t>tables from the company.db</a:t>
            </a:r>
            <a:endParaRPr sz="1200">
              <a:solidFill>
                <a:srgbClr val="3A3F50"/>
              </a:solidFill>
              <a:highlight>
                <a:schemeClr val="lt1"/>
              </a:highlight>
            </a:endParaRPr>
          </a:p>
          <a:p>
            <a:pPr indent="0" lvl="0" marL="0" rtl="0" algn="l">
              <a:lnSpc>
                <a:spcPct val="100000"/>
              </a:lnSpc>
              <a:spcBef>
                <a:spcPts val="0"/>
              </a:spcBef>
              <a:spcAft>
                <a:spcPts val="0"/>
              </a:spcAft>
              <a:buClr>
                <a:schemeClr val="dk1"/>
              </a:buClr>
              <a:buSzPts val="1400"/>
              <a:buFont typeface="Arial"/>
              <a:buNone/>
            </a:pPr>
            <a:r>
              <a:rPr lang="tr-TR" sz="1200">
                <a:solidFill>
                  <a:srgbClr val="3A3F50"/>
                </a:solidFill>
                <a:highlight>
                  <a:schemeClr val="lt1"/>
                </a:highlight>
              </a:rPr>
              <a:t>The following statement returns the emp_id, first_name,last_name,dept_name and dept_id of the employees.</a:t>
            </a:r>
            <a:endParaRPr sz="1200">
              <a:solidFill>
                <a:srgbClr val="3A3F50"/>
              </a:solidFill>
              <a:highlight>
                <a:schemeClr val="lt1"/>
              </a:highlight>
            </a:endParaRPr>
          </a:p>
          <a:p>
            <a:pPr indent="0" lvl="0" marL="0" rtl="0" algn="l">
              <a:lnSpc>
                <a:spcPct val="100000"/>
              </a:lnSpc>
              <a:spcBef>
                <a:spcPts val="0"/>
              </a:spcBef>
              <a:spcAft>
                <a:spcPts val="0"/>
              </a:spcAft>
              <a:buClr>
                <a:schemeClr val="dk1"/>
              </a:buClr>
              <a:buSzPts val="1400"/>
              <a:buFont typeface="Arial"/>
              <a:buNone/>
            </a:pPr>
            <a:r>
              <a:rPr lang="tr-TR" sz="1200">
                <a:solidFill>
                  <a:srgbClr val="212529"/>
                </a:solidFill>
              </a:rPr>
              <a:t>SELECT</a:t>
            </a:r>
            <a:endParaRPr sz="1200">
              <a:solidFill>
                <a:srgbClr val="212529"/>
              </a:solidFill>
            </a:endParaRPr>
          </a:p>
          <a:p>
            <a:pPr indent="0" lvl="0" marL="0" rtl="0" algn="l">
              <a:lnSpc>
                <a:spcPct val="100000"/>
              </a:lnSpc>
              <a:spcBef>
                <a:spcPts val="0"/>
              </a:spcBef>
              <a:spcAft>
                <a:spcPts val="0"/>
              </a:spcAft>
              <a:buClr>
                <a:schemeClr val="dk1"/>
              </a:buClr>
              <a:buSzPts val="1400"/>
              <a:buFont typeface="Arial"/>
              <a:buNone/>
            </a:pPr>
            <a:r>
              <a:rPr lang="tr-TR" sz="1200">
                <a:solidFill>
                  <a:srgbClr val="212529"/>
                </a:solidFill>
              </a:rPr>
              <a:t>    employees.emp_id,</a:t>
            </a:r>
            <a:endParaRPr sz="1200">
              <a:solidFill>
                <a:srgbClr val="212529"/>
              </a:solidFill>
            </a:endParaRPr>
          </a:p>
          <a:p>
            <a:pPr indent="0" lvl="0" marL="0" rtl="0" algn="l">
              <a:lnSpc>
                <a:spcPct val="100000"/>
              </a:lnSpc>
              <a:spcBef>
                <a:spcPts val="0"/>
              </a:spcBef>
              <a:spcAft>
                <a:spcPts val="0"/>
              </a:spcAft>
              <a:buClr>
                <a:schemeClr val="dk1"/>
              </a:buClr>
              <a:buSzPts val="1400"/>
              <a:buFont typeface="Arial"/>
              <a:buNone/>
            </a:pPr>
            <a:r>
              <a:rPr lang="tr-TR" sz="1200">
                <a:solidFill>
                  <a:srgbClr val="212529"/>
                </a:solidFill>
              </a:rPr>
              <a:t>    employees.first_name,</a:t>
            </a:r>
            <a:endParaRPr sz="1200">
              <a:solidFill>
                <a:srgbClr val="212529"/>
              </a:solidFill>
            </a:endParaRPr>
          </a:p>
          <a:p>
            <a:pPr indent="0" lvl="0" marL="0" rtl="0" algn="l">
              <a:lnSpc>
                <a:spcPct val="100000"/>
              </a:lnSpc>
              <a:spcBef>
                <a:spcPts val="0"/>
              </a:spcBef>
              <a:spcAft>
                <a:spcPts val="0"/>
              </a:spcAft>
              <a:buClr>
                <a:schemeClr val="dk1"/>
              </a:buClr>
              <a:buSzPts val="1400"/>
              <a:buFont typeface="Arial"/>
              <a:buNone/>
            </a:pPr>
            <a:r>
              <a:rPr lang="tr-TR" sz="1200">
                <a:solidFill>
                  <a:srgbClr val="212529"/>
                </a:solidFill>
              </a:rPr>
              <a:t>    employees.last_name,</a:t>
            </a:r>
            <a:endParaRPr sz="1200">
              <a:solidFill>
                <a:srgbClr val="212529"/>
              </a:solidFill>
            </a:endParaRPr>
          </a:p>
          <a:p>
            <a:pPr indent="0" lvl="0" marL="0" rtl="0" algn="l">
              <a:lnSpc>
                <a:spcPct val="100000"/>
              </a:lnSpc>
              <a:spcBef>
                <a:spcPts val="0"/>
              </a:spcBef>
              <a:spcAft>
                <a:spcPts val="0"/>
              </a:spcAft>
              <a:buClr>
                <a:schemeClr val="dk1"/>
              </a:buClr>
              <a:buSzPts val="1400"/>
              <a:buFont typeface="Arial"/>
              <a:buNone/>
            </a:pPr>
            <a:r>
              <a:rPr lang="tr-TR" sz="1200">
                <a:solidFill>
                  <a:srgbClr val="212529"/>
                </a:solidFill>
              </a:rPr>
              <a:t>    departments.dept_name,</a:t>
            </a:r>
            <a:endParaRPr sz="1200">
              <a:solidFill>
                <a:srgbClr val="212529"/>
              </a:solidFill>
            </a:endParaRPr>
          </a:p>
          <a:p>
            <a:pPr indent="0" lvl="0" marL="0" rtl="0" algn="l">
              <a:lnSpc>
                <a:spcPct val="100000"/>
              </a:lnSpc>
              <a:spcBef>
                <a:spcPts val="0"/>
              </a:spcBef>
              <a:spcAft>
                <a:spcPts val="0"/>
              </a:spcAft>
              <a:buClr>
                <a:schemeClr val="dk1"/>
              </a:buClr>
              <a:buSzPts val="1400"/>
              <a:buFont typeface="Arial"/>
              <a:buNone/>
            </a:pPr>
            <a:r>
              <a:rPr lang="tr-TR" sz="1200">
                <a:solidFill>
                  <a:srgbClr val="212529"/>
                </a:solidFill>
              </a:rPr>
              <a:t>    departments.dept_id</a:t>
            </a:r>
            <a:endParaRPr sz="1200">
              <a:solidFill>
                <a:srgbClr val="212529"/>
              </a:solidFill>
            </a:endParaRPr>
          </a:p>
          <a:p>
            <a:pPr indent="0" lvl="0" marL="0" rtl="0" algn="l">
              <a:lnSpc>
                <a:spcPct val="100000"/>
              </a:lnSpc>
              <a:spcBef>
                <a:spcPts val="0"/>
              </a:spcBef>
              <a:spcAft>
                <a:spcPts val="0"/>
              </a:spcAft>
              <a:buClr>
                <a:schemeClr val="dk1"/>
              </a:buClr>
              <a:buSzPts val="1400"/>
              <a:buFont typeface="Arial"/>
              <a:buNone/>
            </a:pPr>
            <a:r>
              <a:rPr lang="tr-TR" sz="1200">
                <a:solidFill>
                  <a:srgbClr val="212529"/>
                </a:solidFill>
              </a:rPr>
              <a:t>  FROM employees				--e</a:t>
            </a:r>
            <a:endParaRPr sz="1200">
              <a:solidFill>
                <a:srgbClr val="212529"/>
              </a:solidFill>
            </a:endParaRPr>
          </a:p>
          <a:p>
            <a:pPr indent="0" lvl="0" marL="0" rtl="0" algn="l">
              <a:lnSpc>
                <a:spcPct val="100000"/>
              </a:lnSpc>
              <a:spcBef>
                <a:spcPts val="0"/>
              </a:spcBef>
              <a:spcAft>
                <a:spcPts val="0"/>
              </a:spcAft>
              <a:buClr>
                <a:schemeClr val="dk1"/>
              </a:buClr>
              <a:buSzPts val="1400"/>
              <a:buFont typeface="Arial"/>
              <a:buNone/>
            </a:pPr>
            <a:r>
              <a:rPr lang="tr-TR" sz="1200">
                <a:solidFill>
                  <a:srgbClr val="212529"/>
                </a:solidFill>
              </a:rPr>
              <a:t>  LEFT JOIN departments			--d</a:t>
            </a:r>
            <a:endParaRPr sz="1200">
              <a:solidFill>
                <a:srgbClr val="212529"/>
              </a:solidFill>
            </a:endParaRPr>
          </a:p>
          <a:p>
            <a:pPr indent="0" lvl="0" marL="127000" marR="127000" rtl="0" algn="l">
              <a:lnSpc>
                <a:spcPct val="115000"/>
              </a:lnSpc>
              <a:spcBef>
                <a:spcPts val="0"/>
              </a:spcBef>
              <a:spcAft>
                <a:spcPts val="0"/>
              </a:spcAft>
              <a:buSzPts val="1400"/>
              <a:buNone/>
            </a:pPr>
            <a:r>
              <a:rPr lang="tr-TR" sz="1200">
                <a:solidFill>
                  <a:srgbClr val="212529"/>
                </a:solidFill>
              </a:rPr>
              <a:t>    ON employees.emp_id = departments.emp_id;</a:t>
            </a:r>
            <a:endParaRPr sz="1200">
              <a:solidFill>
                <a:srgbClr val="212529"/>
              </a:solidFill>
            </a:endParaRPr>
          </a:p>
          <a:p>
            <a:pPr indent="0" lvl="0" marL="127000" marR="127000" rtl="0" algn="l">
              <a:lnSpc>
                <a:spcPct val="115000"/>
              </a:lnSpc>
              <a:spcBef>
                <a:spcPts val="0"/>
              </a:spcBef>
              <a:spcAft>
                <a:spcPts val="0"/>
              </a:spcAft>
              <a:buSzPts val="1400"/>
              <a:buNone/>
            </a:pPr>
            <a:r>
              <a:t/>
            </a:r>
            <a:endParaRPr sz="1200">
              <a:solidFill>
                <a:srgbClr val="212529"/>
              </a:solidFill>
            </a:endParaRPr>
          </a:p>
          <a:p>
            <a:pPr indent="0" lvl="0" marL="0" rtl="0" algn="l">
              <a:lnSpc>
                <a:spcPct val="115000"/>
              </a:lnSpc>
              <a:spcBef>
                <a:spcPts val="0"/>
              </a:spcBef>
              <a:spcAft>
                <a:spcPts val="0"/>
              </a:spcAft>
              <a:buClr>
                <a:schemeClr val="dk1"/>
              </a:buClr>
              <a:buSzPts val="1100"/>
              <a:buFont typeface="Arial"/>
              <a:buNone/>
            </a:pPr>
            <a:r>
              <a:rPr lang="tr-TR" sz="1150">
                <a:solidFill>
                  <a:srgbClr val="001A1E"/>
                </a:solidFill>
                <a:latin typeface="Roboto"/>
                <a:ea typeface="Roboto"/>
                <a:cs typeface="Roboto"/>
                <a:sym typeface="Roboto"/>
              </a:rPr>
              <a:t>(10 result)</a:t>
            </a:r>
            <a:endParaRPr sz="1200">
              <a:solidFill>
                <a:srgbClr val="212529"/>
              </a:solidFill>
            </a:endParaRPr>
          </a:p>
          <a:p>
            <a:pPr indent="0" lvl="0" marL="127000" marR="127000" rtl="0" algn="l">
              <a:lnSpc>
                <a:spcPct val="115000"/>
              </a:lnSpc>
              <a:spcBef>
                <a:spcPts val="600"/>
              </a:spcBef>
              <a:spcAft>
                <a:spcPts val="0"/>
              </a:spcAft>
              <a:buSzPts val="1400"/>
              <a:buNone/>
            </a:pPr>
            <a:r>
              <a:t/>
            </a:r>
            <a:endParaRPr sz="1200">
              <a:solidFill>
                <a:srgbClr val="212529"/>
              </a:solidFill>
            </a:endParaRPr>
          </a:p>
          <a:p>
            <a:pPr indent="0" lvl="0" marL="127000" marR="127000" rtl="0" algn="l">
              <a:lnSpc>
                <a:spcPct val="115000"/>
              </a:lnSpc>
              <a:spcBef>
                <a:spcPts val="0"/>
              </a:spcBef>
              <a:spcAft>
                <a:spcPts val="0"/>
              </a:spcAft>
              <a:buSzPts val="1400"/>
              <a:buNone/>
            </a:pPr>
            <a:r>
              <a:rPr lang="tr-TR" sz="1450">
                <a:solidFill>
                  <a:srgbClr val="212529"/>
                </a:solidFill>
                <a:highlight>
                  <a:srgbClr val="FFFFFF"/>
                </a:highlight>
              </a:rPr>
              <a:t>As a result of the </a:t>
            </a:r>
            <a:r>
              <a:rPr lang="tr-TR">
                <a:solidFill>
                  <a:srgbClr val="FF0000"/>
                </a:solidFill>
                <a:highlight>
                  <a:srgbClr val="F0F0F0"/>
                </a:highlight>
                <a:latin typeface="Courier New"/>
                <a:ea typeface="Courier New"/>
                <a:cs typeface="Courier New"/>
                <a:sym typeface="Courier New"/>
              </a:rPr>
              <a:t>LEFT JOIN</a:t>
            </a:r>
            <a:r>
              <a:rPr lang="tr-TR" sz="1450">
                <a:solidFill>
                  <a:srgbClr val="212529"/>
                </a:solidFill>
                <a:highlight>
                  <a:srgbClr val="FFFFFF"/>
                </a:highlight>
              </a:rPr>
              <a:t> operation, all ten rows are returned from the "employees" table and all matching rows in the "departments" table are returned. The rows that do not match with the right table are returned as null.</a:t>
            </a:r>
            <a:endParaRPr sz="1450">
              <a:solidFill>
                <a:srgbClr val="212529"/>
              </a:solidFill>
              <a:highlight>
                <a:srgbClr val="FFFFFF"/>
              </a:highlight>
            </a:endParaRPr>
          </a:p>
          <a:p>
            <a:pPr indent="0" lvl="0" marL="127000" marR="127000" rtl="0" algn="l">
              <a:lnSpc>
                <a:spcPct val="115000"/>
              </a:lnSpc>
              <a:spcBef>
                <a:spcPts val="0"/>
              </a:spcBef>
              <a:spcAft>
                <a:spcPts val="0"/>
              </a:spcAft>
              <a:buSzPts val="1400"/>
              <a:buNone/>
            </a:pPr>
            <a:r>
              <a:t/>
            </a:r>
            <a:endParaRPr sz="1450">
              <a:solidFill>
                <a:srgbClr val="212529"/>
              </a:solidFill>
              <a:highlight>
                <a:srgbClr val="FFFFFF"/>
              </a:highlight>
            </a:endParaRPr>
          </a:p>
          <a:p>
            <a:pPr indent="0" lvl="0" marL="0" rtl="0" algn="l">
              <a:lnSpc>
                <a:spcPct val="115000"/>
              </a:lnSpc>
              <a:spcBef>
                <a:spcPts val="0"/>
              </a:spcBef>
              <a:spcAft>
                <a:spcPts val="0"/>
              </a:spcAft>
              <a:buSzPts val="1400"/>
              <a:buNone/>
            </a:pPr>
            <a:r>
              <a:rPr b="1" lang="tr-TR" sz="1200">
                <a:solidFill>
                  <a:srgbClr val="3A3F50"/>
                </a:solidFill>
                <a:highlight>
                  <a:schemeClr val="lt1"/>
                </a:highlight>
              </a:rPr>
              <a:t>For exp</a:t>
            </a:r>
            <a:r>
              <a:rPr lang="tr-TR" sz="1200">
                <a:solidFill>
                  <a:srgbClr val="3A3F50"/>
                </a:solidFill>
                <a:highlight>
                  <a:schemeClr val="lt1"/>
                </a:highlight>
              </a:rPr>
              <a:t>; </a:t>
            </a:r>
            <a:r>
              <a:rPr lang="tr-TR" sz="1150">
                <a:solidFill>
                  <a:srgbClr val="001A1E"/>
                </a:solidFill>
                <a:latin typeface="Roboto"/>
                <a:ea typeface="Roboto"/>
                <a:cs typeface="Roboto"/>
                <a:sym typeface="Roboto"/>
              </a:rPr>
              <a:t>write a query to return the departments of all male employees in the "employees" table. Show just first name, last name, department and department ID of the employees.</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rPr lang="tr-TR" sz="1150">
                <a:solidFill>
                  <a:srgbClr val="001A1E"/>
                </a:solidFill>
                <a:latin typeface="Roboto"/>
                <a:ea typeface="Roboto"/>
                <a:cs typeface="Roboto"/>
                <a:sym typeface="Roboto"/>
              </a:rPr>
              <a:t>SELECT</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rPr lang="tr-TR" sz="1150">
                <a:solidFill>
                  <a:srgbClr val="001A1E"/>
                </a:solidFill>
                <a:latin typeface="Roboto"/>
                <a:ea typeface="Roboto"/>
                <a:cs typeface="Roboto"/>
                <a:sym typeface="Roboto"/>
              </a:rPr>
              <a:t>    employees.first_name,</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rPr lang="tr-TR" sz="1150">
                <a:solidFill>
                  <a:srgbClr val="001A1E"/>
                </a:solidFill>
                <a:latin typeface="Roboto"/>
                <a:ea typeface="Roboto"/>
                <a:cs typeface="Roboto"/>
                <a:sym typeface="Roboto"/>
              </a:rPr>
              <a:t>    employees.last_name,</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rPr lang="tr-TR" sz="1150">
                <a:solidFill>
                  <a:srgbClr val="001A1E"/>
                </a:solidFill>
                <a:latin typeface="Roboto"/>
                <a:ea typeface="Roboto"/>
                <a:cs typeface="Roboto"/>
                <a:sym typeface="Roboto"/>
              </a:rPr>
              <a:t>    departments.dept_name,</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rPr lang="tr-TR" sz="1150">
                <a:solidFill>
                  <a:srgbClr val="001A1E"/>
                </a:solidFill>
                <a:latin typeface="Roboto"/>
                <a:ea typeface="Roboto"/>
                <a:cs typeface="Roboto"/>
                <a:sym typeface="Roboto"/>
              </a:rPr>
              <a:t>    departments.dept_id</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rPr lang="tr-TR" sz="1150">
                <a:solidFill>
                  <a:srgbClr val="001A1E"/>
                </a:solidFill>
                <a:latin typeface="Roboto"/>
                <a:ea typeface="Roboto"/>
                <a:cs typeface="Roboto"/>
                <a:sym typeface="Roboto"/>
              </a:rPr>
              <a:t>  FROM employees</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rPr lang="tr-TR" sz="1150">
                <a:solidFill>
                  <a:srgbClr val="001A1E"/>
                </a:solidFill>
                <a:latin typeface="Roboto"/>
                <a:ea typeface="Roboto"/>
                <a:cs typeface="Roboto"/>
                <a:sym typeface="Roboto"/>
              </a:rPr>
              <a:t>  LEFT JOIN departments</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rPr lang="tr-TR" sz="1150">
                <a:solidFill>
                  <a:srgbClr val="001A1E"/>
                </a:solidFill>
                <a:latin typeface="Roboto"/>
                <a:ea typeface="Roboto"/>
                <a:cs typeface="Roboto"/>
                <a:sym typeface="Roboto"/>
              </a:rPr>
              <a:t>                ON employees.emp_id = departments.emp_id</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rPr lang="tr-TR" sz="1150">
                <a:solidFill>
                  <a:srgbClr val="001A1E"/>
                </a:solidFill>
                <a:latin typeface="Roboto"/>
                <a:ea typeface="Roboto"/>
                <a:cs typeface="Roboto"/>
                <a:sym typeface="Roboto"/>
              </a:rPr>
              <a:t>  WHERE employees.gender = 'Male';</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rPr lang="tr-TR" sz="1150">
                <a:solidFill>
                  <a:srgbClr val="001A1E"/>
                </a:solidFill>
                <a:latin typeface="Roboto"/>
                <a:ea typeface="Roboto"/>
                <a:cs typeface="Roboto"/>
                <a:sym typeface="Roboto"/>
              </a:rPr>
              <a:t>(6 result)</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SzPts val="1400"/>
              <a:buNone/>
            </a:pPr>
            <a:r>
              <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t/>
            </a:r>
            <a:endParaRPr sz="1150">
              <a:solidFill>
                <a:srgbClr val="001A1E"/>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t/>
            </a:r>
            <a:endParaRPr>
              <a:solidFill>
                <a:schemeClr val="dk1"/>
              </a:solidFill>
            </a:endParaRPr>
          </a:p>
          <a:p>
            <a:pPr indent="0" lvl="0" marL="127000" marR="127000" rtl="0" algn="l">
              <a:lnSpc>
                <a:spcPct val="115000"/>
              </a:lnSpc>
              <a:spcBef>
                <a:spcPts val="0"/>
              </a:spcBef>
              <a:spcAft>
                <a:spcPts val="0"/>
              </a:spcAft>
              <a:buClr>
                <a:srgbClr val="3A3F50"/>
              </a:buClr>
              <a:buSzPts val="1100"/>
              <a:buFont typeface="Arial"/>
              <a:buNone/>
            </a:pPr>
            <a:r>
              <a:t/>
            </a:r>
            <a:endParaRPr sz="1450">
              <a:solidFill>
                <a:srgbClr val="212529"/>
              </a:solidFill>
              <a:highlight>
                <a:srgbClr val="FFFFFF"/>
              </a:highlight>
            </a:endParaRPr>
          </a:p>
          <a:p>
            <a:pPr indent="0" lvl="0" marL="0" rtl="0" algn="l">
              <a:lnSpc>
                <a:spcPct val="100000"/>
              </a:lnSpc>
              <a:spcBef>
                <a:spcPts val="0"/>
              </a:spcBef>
              <a:spcAft>
                <a:spcPts val="0"/>
              </a:spcAft>
              <a:buClr>
                <a:schemeClr val="dk1"/>
              </a:buClr>
              <a:buSzPts val="1400"/>
              <a:buFont typeface="Arial"/>
              <a:buNone/>
            </a:pPr>
            <a:r>
              <a:t/>
            </a:r>
            <a:endParaRPr sz="1200">
              <a:solidFill>
                <a:srgbClr val="3A3F50"/>
              </a:solidFill>
              <a:highlight>
                <a:schemeClr val="lt1"/>
              </a:highlight>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4" name="Google Shape;774;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tr-TR"/>
              <a:t>Answer:</a:t>
            </a:r>
            <a:endParaRPr b="1"/>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SELECT * OR artists.ArtistId,  artists.Name,  albums.AlbumId</a:t>
            </a:r>
            <a:endParaRPr/>
          </a:p>
          <a:p>
            <a:pPr indent="0" lvl="0" marL="0" rtl="0" algn="l">
              <a:lnSpc>
                <a:spcPct val="100000"/>
              </a:lnSpc>
              <a:spcBef>
                <a:spcPts val="0"/>
              </a:spcBef>
              <a:spcAft>
                <a:spcPts val="0"/>
              </a:spcAft>
              <a:buSzPts val="1400"/>
              <a:buNone/>
            </a:pPr>
            <a:r>
              <a:rPr b="1" lang="tr-TR"/>
              <a:t>FROM </a:t>
            </a:r>
            <a:r>
              <a:rPr lang="tr-TR"/>
              <a:t>artists</a:t>
            </a:r>
            <a:endParaRPr/>
          </a:p>
          <a:p>
            <a:pPr indent="0" lvl="0" marL="0" rtl="0" algn="l">
              <a:lnSpc>
                <a:spcPct val="100000"/>
              </a:lnSpc>
              <a:spcBef>
                <a:spcPts val="0"/>
              </a:spcBef>
              <a:spcAft>
                <a:spcPts val="0"/>
              </a:spcAft>
              <a:buSzPts val="1400"/>
              <a:buNone/>
            </a:pPr>
            <a:r>
              <a:rPr b="1" lang="tr-TR"/>
              <a:t>LEFT JOIN </a:t>
            </a:r>
            <a:r>
              <a:rPr lang="tr-TR"/>
              <a:t>albums </a:t>
            </a:r>
            <a:endParaRPr/>
          </a:p>
          <a:p>
            <a:pPr indent="0" lvl="0" marL="0" rtl="0" algn="l">
              <a:lnSpc>
                <a:spcPct val="100000"/>
              </a:lnSpc>
              <a:spcBef>
                <a:spcPts val="0"/>
              </a:spcBef>
              <a:spcAft>
                <a:spcPts val="0"/>
              </a:spcAft>
              <a:buSzPts val="1400"/>
              <a:buNone/>
            </a:pPr>
            <a:r>
              <a:rPr lang="tr-TR"/>
              <a:t>ON albums.ArtistId = artists.ArtistId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3" name="Google Shape;783;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8" name="Google Shape;788;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1" name="Google Shape;801;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50">
                <a:solidFill>
                  <a:srgbClr val="212529"/>
                </a:solidFill>
                <a:highlight>
                  <a:srgbClr val="FFFFFF"/>
                </a:highlight>
              </a:rPr>
              <a:t>The inner query is executed first before the outer query. The results of the inner query are passed to the outer query.</a:t>
            </a:r>
            <a:endParaRPr sz="1450">
              <a:solidFill>
                <a:srgbClr val="212529"/>
              </a:solidFill>
              <a:highlight>
                <a:srgbClr val="FFFFFF"/>
              </a:highlight>
            </a:endParaRPr>
          </a:p>
          <a:p>
            <a:pPr indent="0" lvl="0" marL="0" rtl="0" algn="l">
              <a:lnSpc>
                <a:spcPct val="100000"/>
              </a:lnSpc>
              <a:spcBef>
                <a:spcPts val="0"/>
              </a:spcBef>
              <a:spcAft>
                <a:spcPts val="0"/>
              </a:spcAft>
              <a:buSzPts val="1400"/>
              <a:buNone/>
            </a:pPr>
            <a:r>
              <a:t/>
            </a:r>
            <a:endParaRPr sz="1450">
              <a:solidFill>
                <a:srgbClr val="212529"/>
              </a:solidFill>
              <a:highlight>
                <a:srgbClr val="FFFFFF"/>
              </a:highlight>
            </a:endParaRPr>
          </a:p>
          <a:p>
            <a:pPr indent="0" lvl="0" marL="0" rtl="0" algn="l">
              <a:lnSpc>
                <a:spcPct val="100000"/>
              </a:lnSpc>
              <a:spcBef>
                <a:spcPts val="0"/>
              </a:spcBef>
              <a:spcAft>
                <a:spcPts val="0"/>
              </a:spcAft>
              <a:buSzPts val="1400"/>
              <a:buNone/>
            </a:pPr>
            <a:r>
              <a:t/>
            </a:r>
            <a:endParaRPr sz="1450">
              <a:solidFill>
                <a:srgbClr val="212529"/>
              </a:solidFill>
              <a:highlight>
                <a:srgbClr val="FFFFFF"/>
              </a:highlight>
            </a:endParaRPr>
          </a:p>
          <a:p>
            <a:pPr indent="0" lvl="0" marL="0" rtl="0" algn="l">
              <a:lnSpc>
                <a:spcPct val="100000"/>
              </a:lnSpc>
              <a:spcBef>
                <a:spcPts val="0"/>
              </a:spcBef>
              <a:spcAft>
                <a:spcPts val="0"/>
              </a:spcAft>
              <a:buSzPts val="1400"/>
              <a:buNone/>
            </a:pPr>
            <a:r>
              <a:rPr lang="tr-TR" sz="1450">
                <a:solidFill>
                  <a:srgbClr val="212529"/>
                </a:solidFill>
                <a:highlight>
                  <a:srgbClr val="FFFFFF"/>
                </a:highlight>
              </a:rPr>
              <a:t>*****************</a:t>
            </a:r>
            <a:endParaRPr sz="1450">
              <a:solidFill>
                <a:srgbClr val="2125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tr-TR" sz="1450">
                <a:solidFill>
                  <a:srgbClr val="212529"/>
                </a:solidFill>
                <a:highlight>
                  <a:srgbClr val="FFFFFF"/>
                </a:highlight>
              </a:rPr>
              <a:t>There are some rules when using subquery:</a:t>
            </a:r>
            <a:endParaRPr sz="1450">
              <a:solidFill>
                <a:srgbClr val="212529"/>
              </a:solidFill>
              <a:highlight>
                <a:srgbClr val="FFFFFF"/>
              </a:highlight>
            </a:endParaRPr>
          </a:p>
          <a:p>
            <a:pPr indent="-320675" lvl="0" marL="457200" rtl="0" algn="l">
              <a:lnSpc>
                <a:spcPct val="115000"/>
              </a:lnSpc>
              <a:spcBef>
                <a:spcPts val="0"/>
              </a:spcBef>
              <a:spcAft>
                <a:spcPts val="0"/>
              </a:spcAft>
              <a:buClr>
                <a:srgbClr val="212529"/>
              </a:buClr>
              <a:buSzPts val="1450"/>
              <a:buChar char="●"/>
            </a:pPr>
            <a:r>
              <a:rPr lang="tr-TR" sz="1450">
                <a:solidFill>
                  <a:srgbClr val="212529"/>
                </a:solidFill>
                <a:highlight>
                  <a:srgbClr val="FFFFFF"/>
                </a:highlight>
              </a:rPr>
              <a:t>A subquery must be enclosed in parentheses.</a:t>
            </a:r>
            <a:endParaRPr sz="1450">
              <a:solidFill>
                <a:srgbClr val="212529"/>
              </a:solidFill>
              <a:highlight>
                <a:srgbClr val="FFFFFF"/>
              </a:highlight>
            </a:endParaRPr>
          </a:p>
          <a:p>
            <a:pPr indent="-320675" lvl="0" marL="457200" rtl="0" algn="l">
              <a:lnSpc>
                <a:spcPct val="115000"/>
              </a:lnSpc>
              <a:spcBef>
                <a:spcPts val="0"/>
              </a:spcBef>
              <a:spcAft>
                <a:spcPts val="0"/>
              </a:spcAft>
              <a:buClr>
                <a:srgbClr val="212529"/>
              </a:buClr>
              <a:buSzPts val="1450"/>
              <a:buChar char="●"/>
            </a:pPr>
            <a:r>
              <a:rPr lang="tr-TR" sz="1450">
                <a:solidFill>
                  <a:srgbClr val="212529"/>
                </a:solidFill>
                <a:highlight>
                  <a:srgbClr val="FFFFFF"/>
                </a:highlight>
              </a:rPr>
              <a:t>An </a:t>
            </a:r>
            <a:r>
              <a:rPr lang="tr-TR" sz="1450">
                <a:solidFill>
                  <a:srgbClr val="FF0000"/>
                </a:solidFill>
                <a:highlight>
                  <a:srgbClr val="F0F0F0"/>
                </a:highlight>
                <a:latin typeface="Courier New"/>
                <a:ea typeface="Courier New"/>
                <a:cs typeface="Courier New"/>
                <a:sym typeface="Courier New"/>
              </a:rPr>
              <a:t>ORDER BY</a:t>
            </a:r>
            <a:r>
              <a:rPr lang="tr-TR" sz="1450">
                <a:solidFill>
                  <a:srgbClr val="212529"/>
                </a:solidFill>
                <a:highlight>
                  <a:srgbClr val="FFFFFF"/>
                </a:highlight>
              </a:rPr>
              <a:t> clause is not allowed to use in a subquery.</a:t>
            </a:r>
            <a:endParaRPr sz="1450">
              <a:solidFill>
                <a:srgbClr val="212529"/>
              </a:solidFill>
              <a:highlight>
                <a:srgbClr val="FFFFFF"/>
              </a:highlight>
            </a:endParaRPr>
          </a:p>
          <a:p>
            <a:pPr indent="-320675" lvl="0" marL="457200" rtl="0" algn="l">
              <a:lnSpc>
                <a:spcPct val="115000"/>
              </a:lnSpc>
              <a:spcBef>
                <a:spcPts val="0"/>
              </a:spcBef>
              <a:spcAft>
                <a:spcPts val="0"/>
              </a:spcAft>
              <a:buClr>
                <a:srgbClr val="212529"/>
              </a:buClr>
              <a:buSzPts val="1450"/>
              <a:buChar char="●"/>
            </a:pPr>
            <a:r>
              <a:rPr lang="tr-TR" sz="1450">
                <a:solidFill>
                  <a:srgbClr val="212529"/>
                </a:solidFill>
                <a:highlight>
                  <a:srgbClr val="FFFFFF"/>
                </a:highlight>
              </a:rPr>
              <a:t>The </a:t>
            </a:r>
            <a:r>
              <a:rPr lang="tr-TR" sz="1450">
                <a:solidFill>
                  <a:srgbClr val="FF0000"/>
                </a:solidFill>
                <a:highlight>
                  <a:srgbClr val="F0F0F0"/>
                </a:highlight>
                <a:latin typeface="Courier New"/>
                <a:ea typeface="Courier New"/>
                <a:cs typeface="Courier New"/>
                <a:sym typeface="Courier New"/>
              </a:rPr>
              <a:t>BETWEEN</a:t>
            </a:r>
            <a:r>
              <a:rPr lang="tr-TR" sz="1450">
                <a:solidFill>
                  <a:srgbClr val="212529"/>
                </a:solidFill>
                <a:highlight>
                  <a:srgbClr val="FFFFFF"/>
                </a:highlight>
              </a:rPr>
              <a:t> operator can't be used with a subquery. But you can use </a:t>
            </a:r>
            <a:r>
              <a:rPr lang="tr-TR" sz="1450">
                <a:solidFill>
                  <a:srgbClr val="FF0000"/>
                </a:solidFill>
                <a:highlight>
                  <a:srgbClr val="F0F0F0"/>
                </a:highlight>
                <a:latin typeface="Courier New"/>
                <a:ea typeface="Courier New"/>
                <a:cs typeface="Courier New"/>
                <a:sym typeface="Courier New"/>
              </a:rPr>
              <a:t>BETWEEN</a:t>
            </a:r>
            <a:r>
              <a:rPr lang="tr-TR" sz="1450">
                <a:solidFill>
                  <a:srgbClr val="212529"/>
                </a:solidFill>
                <a:highlight>
                  <a:srgbClr val="FFFFFF"/>
                </a:highlight>
              </a:rPr>
              <a:t> within the subquery.</a:t>
            </a:r>
            <a:endParaRPr sz="1450">
              <a:solidFill>
                <a:srgbClr val="212529"/>
              </a:solidFill>
              <a:highlight>
                <a:srgbClr val="FFFFFF"/>
              </a:highlight>
            </a:endParaRPr>
          </a:p>
          <a:p>
            <a:pPr indent="0" lvl="0" marL="0" rtl="0" algn="l">
              <a:lnSpc>
                <a:spcPct val="100000"/>
              </a:lnSpc>
              <a:spcBef>
                <a:spcPts val="1200"/>
              </a:spcBef>
              <a:spcAft>
                <a:spcPts val="0"/>
              </a:spcAft>
              <a:buSzPts val="1400"/>
              <a:buNone/>
            </a:pPr>
            <a:r>
              <a:t/>
            </a:r>
            <a:endParaRPr sz="1450">
              <a:solidFill>
                <a:srgbClr val="212529"/>
              </a:solidFill>
              <a:highlight>
                <a:srgbClr val="FFFFFF"/>
              </a:highlight>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6" name="Google Shape;816;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200">
                <a:solidFill>
                  <a:srgbClr val="333333"/>
                </a:solidFill>
                <a:highlight>
                  <a:srgbClr val="FFFFFF"/>
                </a:highlight>
              </a:rPr>
              <a:t>Actually, there is no general syntax; subqueries are regular queries placed inside parenthesis.</a:t>
            </a:r>
            <a:endParaRPr sz="1200">
              <a:solidFill>
                <a:srgbClr val="333333"/>
              </a:solidFill>
              <a:highlight>
                <a:srgbClr val="FFFFFF"/>
              </a:highlight>
            </a:endParaRPr>
          </a:p>
          <a:p>
            <a:pPr indent="0" lvl="0" marL="0" rtl="0" algn="l">
              <a:lnSpc>
                <a:spcPct val="100000"/>
              </a:lnSpc>
              <a:spcBef>
                <a:spcPts val="0"/>
              </a:spcBef>
              <a:spcAft>
                <a:spcPts val="0"/>
              </a:spcAft>
              <a:buSzPts val="1400"/>
              <a:buNone/>
            </a:pPr>
            <a:r>
              <a:rPr lang="tr-TR" sz="1200">
                <a:solidFill>
                  <a:srgbClr val="333333"/>
                </a:solidFill>
                <a:highlight>
                  <a:srgbClr val="FFFFFF"/>
                </a:highlight>
              </a:rPr>
              <a:t>Subqueries can be used in different ways and at different locations inside a query.</a:t>
            </a:r>
            <a:endParaRPr sz="1200">
              <a:solidFill>
                <a:srgbClr val="333333"/>
              </a:solidFill>
              <a:highlight>
                <a:srgbClr val="FFFFFF"/>
              </a:highlight>
            </a:endParaRPr>
          </a:p>
          <a:p>
            <a:pPr indent="0" lvl="0" marL="0" rtl="0" algn="l">
              <a:lnSpc>
                <a:spcPct val="115000"/>
              </a:lnSpc>
              <a:spcBef>
                <a:spcPts val="0"/>
              </a:spcBef>
              <a:spcAft>
                <a:spcPts val="0"/>
              </a:spcAft>
              <a:buSzPts val="1400"/>
              <a:buNone/>
            </a:pPr>
            <a:r>
              <a:rPr lang="tr-TR" sz="1200">
                <a:solidFill>
                  <a:srgbClr val="373A3C"/>
                </a:solidFill>
                <a:highlight>
                  <a:schemeClr val="lt1"/>
                </a:highlight>
                <a:latin typeface="Raleway"/>
                <a:ea typeface="Raleway"/>
                <a:cs typeface="Raleway"/>
                <a:sym typeface="Raleway"/>
              </a:rPr>
              <a:t>A subquery may be used in:</a:t>
            </a:r>
            <a:endParaRPr sz="1200">
              <a:solidFill>
                <a:srgbClr val="373A3C"/>
              </a:solidFill>
              <a:highlight>
                <a:schemeClr val="lt1"/>
              </a:highlight>
              <a:latin typeface="Raleway"/>
              <a:ea typeface="Raleway"/>
              <a:cs typeface="Raleway"/>
              <a:sym typeface="Raleway"/>
            </a:endParaRPr>
          </a:p>
          <a:p>
            <a:pPr indent="-304800" lvl="0" marL="457200" rtl="0" algn="l">
              <a:lnSpc>
                <a:spcPct val="115000"/>
              </a:lnSpc>
              <a:spcBef>
                <a:spcPts val="1200"/>
              </a:spcBef>
              <a:spcAft>
                <a:spcPts val="0"/>
              </a:spcAft>
              <a:buClr>
                <a:srgbClr val="373A3C"/>
              </a:buClr>
              <a:buSzPts val="1200"/>
              <a:buFont typeface="Raleway"/>
              <a:buChar char="●"/>
            </a:pPr>
            <a:r>
              <a:rPr lang="tr-TR" sz="1200">
                <a:solidFill>
                  <a:srgbClr val="373A3C"/>
                </a:solidFill>
                <a:highlight>
                  <a:schemeClr val="lt1"/>
                </a:highlight>
                <a:latin typeface="Raleway"/>
                <a:ea typeface="Raleway"/>
                <a:cs typeface="Raleway"/>
                <a:sym typeface="Raleway"/>
              </a:rPr>
              <a:t>SELECT clause</a:t>
            </a:r>
            <a:endParaRPr sz="1200">
              <a:solidFill>
                <a:srgbClr val="373A3C"/>
              </a:solidFill>
              <a:highlight>
                <a:schemeClr val="lt1"/>
              </a:highlight>
              <a:latin typeface="Raleway"/>
              <a:ea typeface="Raleway"/>
              <a:cs typeface="Raleway"/>
              <a:sym typeface="Raleway"/>
            </a:endParaRPr>
          </a:p>
          <a:p>
            <a:pPr indent="-304800" lvl="0" marL="457200" rtl="0" algn="l">
              <a:lnSpc>
                <a:spcPct val="115000"/>
              </a:lnSpc>
              <a:spcBef>
                <a:spcPts val="0"/>
              </a:spcBef>
              <a:spcAft>
                <a:spcPts val="0"/>
              </a:spcAft>
              <a:buClr>
                <a:srgbClr val="373A3C"/>
              </a:buClr>
              <a:buSzPts val="1200"/>
              <a:buFont typeface="Raleway"/>
              <a:buChar char="●"/>
            </a:pPr>
            <a:r>
              <a:rPr lang="tr-TR" sz="1200">
                <a:solidFill>
                  <a:srgbClr val="373A3C"/>
                </a:solidFill>
                <a:highlight>
                  <a:schemeClr val="lt1"/>
                </a:highlight>
                <a:latin typeface="Raleway"/>
                <a:ea typeface="Raleway"/>
                <a:cs typeface="Raleway"/>
                <a:sym typeface="Raleway"/>
              </a:rPr>
              <a:t>FROM clause</a:t>
            </a:r>
            <a:endParaRPr sz="1200">
              <a:solidFill>
                <a:srgbClr val="373A3C"/>
              </a:solidFill>
              <a:highlight>
                <a:schemeClr val="lt1"/>
              </a:highlight>
              <a:latin typeface="Raleway"/>
              <a:ea typeface="Raleway"/>
              <a:cs typeface="Raleway"/>
              <a:sym typeface="Raleway"/>
            </a:endParaRPr>
          </a:p>
          <a:p>
            <a:pPr indent="-304800" lvl="0" marL="457200" rtl="0" algn="l">
              <a:lnSpc>
                <a:spcPct val="115000"/>
              </a:lnSpc>
              <a:spcBef>
                <a:spcPts val="0"/>
              </a:spcBef>
              <a:spcAft>
                <a:spcPts val="0"/>
              </a:spcAft>
              <a:buClr>
                <a:srgbClr val="373A3C"/>
              </a:buClr>
              <a:buSzPts val="1200"/>
              <a:buFont typeface="Raleway"/>
              <a:buChar char="●"/>
            </a:pPr>
            <a:r>
              <a:rPr lang="tr-TR" sz="1200">
                <a:solidFill>
                  <a:srgbClr val="373A3C"/>
                </a:solidFill>
                <a:highlight>
                  <a:schemeClr val="lt1"/>
                </a:highlight>
                <a:latin typeface="Raleway"/>
                <a:ea typeface="Raleway"/>
                <a:cs typeface="Raleway"/>
                <a:sym typeface="Raleway"/>
              </a:rPr>
              <a:t>WHERE clause</a:t>
            </a:r>
            <a:endParaRPr sz="1200">
              <a:solidFill>
                <a:srgbClr val="373A3C"/>
              </a:solidFill>
              <a:highlight>
                <a:schemeClr val="lt1"/>
              </a:highlight>
              <a:latin typeface="Raleway"/>
              <a:ea typeface="Raleway"/>
              <a:cs typeface="Raleway"/>
              <a:sym typeface="Raleway"/>
            </a:endParaRPr>
          </a:p>
          <a:p>
            <a:pPr indent="0" lvl="0" marL="0" rtl="0" algn="l">
              <a:lnSpc>
                <a:spcPct val="115000"/>
              </a:lnSpc>
              <a:spcBef>
                <a:spcPts val="1200"/>
              </a:spcBef>
              <a:spcAft>
                <a:spcPts val="1200"/>
              </a:spcAft>
              <a:buSzPts val="1400"/>
              <a:buNone/>
            </a:pPr>
            <a:r>
              <a:rPr lang="tr-TR" sz="1450">
                <a:solidFill>
                  <a:srgbClr val="212529"/>
                </a:solidFill>
                <a:highlight>
                  <a:srgbClr val="FFFFFF"/>
                </a:highlight>
              </a:rPr>
              <a:t>But a subquery is usually embedded inside the </a:t>
            </a:r>
            <a:r>
              <a:rPr lang="tr-TR">
                <a:solidFill>
                  <a:srgbClr val="FF0000"/>
                </a:solidFill>
                <a:highlight>
                  <a:srgbClr val="F0F0F0"/>
                </a:highlight>
                <a:latin typeface="Courier New"/>
                <a:ea typeface="Courier New"/>
                <a:cs typeface="Courier New"/>
                <a:sym typeface="Courier New"/>
              </a:rPr>
              <a:t>WHERE</a:t>
            </a:r>
            <a:r>
              <a:rPr lang="tr-TR" sz="1450">
                <a:solidFill>
                  <a:srgbClr val="212529"/>
                </a:solidFill>
                <a:highlight>
                  <a:srgbClr val="FFFFFF"/>
                </a:highlight>
              </a:rPr>
              <a:t> clause. You may use comparison operators in WHERE clauses.</a:t>
            </a:r>
            <a:endParaRPr sz="1200">
              <a:solidFill>
                <a:srgbClr val="373A3C"/>
              </a:solidFill>
              <a:highlight>
                <a:schemeClr val="lt1"/>
              </a:highlight>
              <a:latin typeface="Raleway"/>
              <a:ea typeface="Raleway"/>
              <a:cs typeface="Raleway"/>
              <a:sym typeface="Raleway"/>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3" name="Google Shape;823;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50">
                <a:solidFill>
                  <a:srgbClr val="373A3C"/>
                </a:solidFill>
                <a:highlight>
                  <a:srgbClr val="FFFFFF"/>
                </a:highlight>
              </a:rPr>
              <a:t>Now, let's start with single-row subqueries.</a:t>
            </a:r>
            <a:endParaRPr sz="1450">
              <a:solidFill>
                <a:srgbClr val="373A3C"/>
              </a:solidFill>
              <a:highlight>
                <a:srgbClr val="FFFFFF"/>
              </a:highlight>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rPr lang="tr-TR" sz="1450">
                <a:solidFill>
                  <a:srgbClr val="4A1E1E"/>
                </a:solidFill>
                <a:highlight>
                  <a:srgbClr val="FFFFFF"/>
                </a:highlight>
              </a:rPr>
              <a:t>Q: What is a Subquery?</a:t>
            </a:r>
            <a:endParaRPr sz="1450">
              <a:solidFill>
                <a:srgbClr val="4A1E1E"/>
              </a:solidFill>
              <a:highlight>
                <a:srgbClr val="FFFFFF"/>
              </a:highlight>
            </a:endParaRPr>
          </a:p>
          <a:p>
            <a:pPr indent="0" lvl="0" marL="0" rtl="0" algn="l">
              <a:lnSpc>
                <a:spcPct val="100000"/>
              </a:lnSpc>
              <a:spcBef>
                <a:spcPts val="0"/>
              </a:spcBef>
              <a:spcAft>
                <a:spcPts val="0"/>
              </a:spcAft>
              <a:buSzPts val="1400"/>
              <a:buNone/>
            </a:pPr>
            <a:r>
              <a:rPr lang="tr-TR" sz="1450">
                <a:solidFill>
                  <a:srgbClr val="4A1E1E"/>
                </a:solidFill>
                <a:highlight>
                  <a:srgbClr val="FFFFFF"/>
                </a:highlight>
              </a:rPr>
              <a:t>A: A subquery is a query within another query, also known as nested query or inner query . It is used to restrict or enhance the data to be queried by the main query, thus restricting or enhancing the output of the main query respectively.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200">
                <a:solidFill>
                  <a:srgbClr val="373A3C"/>
                </a:solidFill>
                <a:highlight>
                  <a:srgbClr val="FFFFFF"/>
                </a:highlight>
              </a:rPr>
              <a:t>We use </a:t>
            </a:r>
            <a:r>
              <a:rPr lang="tr-TR" sz="1200">
                <a:solidFill>
                  <a:srgbClr val="FF0000"/>
                </a:solidFill>
                <a:highlight>
                  <a:srgbClr val="F0F0F0"/>
                </a:highlight>
                <a:latin typeface="Courier New"/>
                <a:ea typeface="Courier New"/>
                <a:cs typeface="Courier New"/>
                <a:sym typeface="Courier New"/>
              </a:rPr>
              <a:t>COUNT</a:t>
            </a:r>
            <a:r>
              <a:rPr lang="tr-TR" sz="1200">
                <a:solidFill>
                  <a:srgbClr val="373A3C"/>
                </a:solidFill>
                <a:highlight>
                  <a:srgbClr val="FFFFFF"/>
                </a:highlight>
              </a:rPr>
              <a:t> function to count the numbers of records (a.k.a row) in a table. Here is the syntax of the COUNT function:</a:t>
            </a:r>
            <a:endParaRPr sz="120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200">
              <a:solidFill>
                <a:srgbClr val="373A3C"/>
              </a:solidFill>
              <a:highlight>
                <a:srgbClr val="FFFFFF"/>
              </a:highlight>
            </a:endParaRPr>
          </a:p>
          <a:p>
            <a:pPr indent="0" lvl="0" marL="0" rtl="0" algn="l">
              <a:lnSpc>
                <a:spcPct val="100000"/>
              </a:lnSpc>
              <a:spcBef>
                <a:spcPts val="0"/>
              </a:spcBef>
              <a:spcAft>
                <a:spcPts val="0"/>
              </a:spcAft>
              <a:buSzPts val="1400"/>
              <a:buNone/>
            </a:pPr>
            <a:r>
              <a:rPr lang="tr-TR" sz="1200">
                <a:solidFill>
                  <a:srgbClr val="373A3C"/>
                </a:solidFill>
                <a:highlight>
                  <a:srgbClr val="FFFFFF"/>
                </a:highlight>
              </a:rPr>
              <a:t>Use </a:t>
            </a:r>
            <a:r>
              <a:rPr lang="tr-TR" sz="1200">
                <a:solidFill>
                  <a:srgbClr val="FF0000"/>
                </a:solidFill>
                <a:highlight>
                  <a:srgbClr val="F0F0F0"/>
                </a:highlight>
                <a:latin typeface="Courier New"/>
                <a:ea typeface="Courier New"/>
                <a:cs typeface="Courier New"/>
                <a:sym typeface="Courier New"/>
              </a:rPr>
              <a:t>COUNT</a:t>
            </a:r>
            <a:r>
              <a:rPr lang="tr-TR" sz="1200">
                <a:solidFill>
                  <a:srgbClr val="373A3C"/>
                </a:solidFill>
                <a:highlight>
                  <a:srgbClr val="FFFFFF"/>
                </a:highlight>
              </a:rPr>
              <a:t> keyword immediately after </a:t>
            </a:r>
            <a:r>
              <a:rPr lang="tr-TR" sz="1200">
                <a:solidFill>
                  <a:srgbClr val="FF0000"/>
                </a:solidFill>
                <a:highlight>
                  <a:srgbClr val="F0F0F0"/>
                </a:highlight>
                <a:latin typeface="Courier New"/>
                <a:ea typeface="Courier New"/>
                <a:cs typeface="Courier New"/>
                <a:sym typeface="Courier New"/>
              </a:rPr>
              <a:t>SELECT</a:t>
            </a:r>
            <a:r>
              <a:rPr lang="tr-TR" sz="1200">
                <a:solidFill>
                  <a:srgbClr val="373A3C"/>
                </a:solidFill>
                <a:highlight>
                  <a:srgbClr val="FFFFFF"/>
                </a:highlight>
              </a:rPr>
              <a:t> keyword. Then specify the column on which you want to operate in parentheses </a:t>
            </a:r>
            <a:endParaRPr sz="1200">
              <a:solidFill>
                <a:srgbClr val="373A3C"/>
              </a:solidFill>
              <a:highlight>
                <a:srgbClr val="FFFFFF"/>
              </a:highlight>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0" name="Google Shape;830;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5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tr-TR" sz="1450">
                <a:solidFill>
                  <a:srgbClr val="212529"/>
                </a:solidFill>
                <a:highlight>
                  <a:srgbClr val="FFFFFF"/>
                </a:highlight>
              </a:rPr>
              <a:t>Mostly they are being used with “WHERE” clauses since it includes some conditions.</a:t>
            </a:r>
            <a:endParaRPr sz="145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tr-TR" sz="1450">
                <a:solidFill>
                  <a:srgbClr val="212529"/>
                </a:solidFill>
                <a:highlight>
                  <a:schemeClr val="lt1"/>
                </a:highlight>
              </a:rPr>
              <a:t>comparison operators</a:t>
            </a:r>
            <a:endParaRPr>
              <a:solidFill>
                <a:schemeClr val="dk1"/>
              </a:solidFill>
            </a:endParaRPr>
          </a:p>
          <a:p>
            <a:pPr indent="0" lvl="0" marL="0" rtl="0" algn="l">
              <a:lnSpc>
                <a:spcPct val="100000"/>
              </a:lnSpc>
              <a:spcBef>
                <a:spcPts val="1200"/>
              </a:spcBef>
              <a:spcAft>
                <a:spcPts val="0"/>
              </a:spcAft>
              <a:buSzPts val="1400"/>
              <a:buNone/>
            </a:pPr>
            <a:r>
              <a:t/>
            </a:r>
            <a:endParaRPr sz="1450">
              <a:solidFill>
                <a:srgbClr val="4A1E1E"/>
              </a:solidFill>
              <a:highlight>
                <a:srgbClr val="FFFFFF"/>
              </a:highlight>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7" name="Google Shape;837;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50">
                <a:solidFill>
                  <a:srgbClr val="373A3C"/>
                </a:solidFill>
                <a:highlight>
                  <a:srgbClr val="FFFFFF"/>
                </a:highlight>
              </a:rPr>
              <a:t>We'll find the employees who get paid more than Rodney Weaver. Our query should return first name, last name, and salary info of the employees.</a:t>
            </a:r>
            <a:endParaRPr sz="145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450">
              <a:solidFill>
                <a:srgbClr val="373A3C"/>
              </a:solidFill>
              <a:highlight>
                <a:srgbClr val="FFFFFF"/>
              </a:highlight>
            </a:endParaRPr>
          </a:p>
          <a:p>
            <a:pPr indent="0" lvl="0" marL="0" rtl="0" algn="l">
              <a:lnSpc>
                <a:spcPct val="100000"/>
              </a:lnSpc>
              <a:spcBef>
                <a:spcPts val="0"/>
              </a:spcBef>
              <a:spcAft>
                <a:spcPts val="0"/>
              </a:spcAft>
              <a:buSzPts val="1400"/>
              <a:buNone/>
            </a:pPr>
            <a:r>
              <a:rPr lang="tr-TR" sz="1450">
                <a:solidFill>
                  <a:srgbClr val="373A3C"/>
                </a:solidFill>
                <a:highlight>
                  <a:srgbClr val="FFFFFF"/>
                </a:highlight>
              </a:rPr>
              <a:t>Let’s see in detail</a:t>
            </a:r>
            <a:endParaRPr sz="1450">
              <a:solidFill>
                <a:srgbClr val="373A3C"/>
              </a:solidFill>
              <a:highlight>
                <a:srgbClr val="FFFFFF"/>
              </a:highlight>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6" name="Google Shape;846;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50">
                <a:solidFill>
                  <a:srgbClr val="373A3C"/>
                </a:solidFill>
                <a:highlight>
                  <a:srgbClr val="FFFFFF"/>
                </a:highlight>
              </a:rPr>
              <a:t>First of all, inner query is executed first.</a:t>
            </a:r>
            <a:endParaRPr sz="1450">
              <a:solidFill>
                <a:srgbClr val="373A3C"/>
              </a:solidFill>
              <a:highlight>
                <a:srgbClr val="FFFFFF"/>
              </a:highlight>
            </a:endParaRPr>
          </a:p>
          <a:p>
            <a:pPr indent="0" lvl="0" marL="0" rtl="0" algn="l">
              <a:lnSpc>
                <a:spcPct val="100000"/>
              </a:lnSpc>
              <a:spcBef>
                <a:spcPts val="0"/>
              </a:spcBef>
              <a:spcAft>
                <a:spcPts val="0"/>
              </a:spcAft>
              <a:buSzPts val="1400"/>
              <a:buNone/>
            </a:pPr>
            <a:r>
              <a:rPr lang="tr-TR" sz="1450">
                <a:solidFill>
                  <a:srgbClr val="373A3C"/>
                </a:solidFill>
                <a:highlight>
                  <a:srgbClr val="FFFFFF"/>
                </a:highlight>
              </a:rPr>
              <a:t>The inner query returns 87000 which is the salary of Rodney.</a:t>
            </a:r>
            <a:endParaRPr sz="1450">
              <a:solidFill>
                <a:srgbClr val="373A3C"/>
              </a:solidFill>
              <a:highlight>
                <a:srgbClr val="FFFFFF"/>
              </a:highlight>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0" name="Google Shape;860;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50">
                <a:solidFill>
                  <a:srgbClr val="373A3C"/>
                </a:solidFill>
                <a:highlight>
                  <a:srgbClr val="FFFFFF"/>
                </a:highlight>
              </a:rPr>
              <a:t>Then 87000 is passed to the outer query, in particular to the WHERE clause. (WHERE salary &gt; 87000)</a:t>
            </a:r>
            <a:endParaRPr sz="1450">
              <a:solidFill>
                <a:srgbClr val="373A3C"/>
              </a:solidFill>
              <a:highlight>
                <a:srgbClr val="FFFFFF"/>
              </a:highlight>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9" name="Google Shape;879;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50">
                <a:solidFill>
                  <a:srgbClr val="373A3C"/>
                </a:solidFill>
                <a:highlight>
                  <a:srgbClr val="FFFFFF"/>
                </a:highlight>
              </a:rPr>
              <a:t>Then 87000 is passed to the outer query, in particular to the WHERE clause. (WHERE salary &gt; 87000)</a:t>
            </a:r>
            <a:endParaRPr sz="1450">
              <a:solidFill>
                <a:srgbClr val="373A3C"/>
              </a:solidFill>
              <a:highlight>
                <a:srgbClr val="FFFFFF"/>
              </a:highlight>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0" name="Google Shape;900;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50">
                <a:solidFill>
                  <a:srgbClr val="373A3C"/>
                </a:solidFill>
                <a:highlight>
                  <a:srgbClr val="FFFFFF"/>
                </a:highlight>
              </a:rPr>
              <a:t>In the outer query, WHERE clause filters the employees whose salary is more than 87000 and returns the first name, last name, and salary info of those.</a:t>
            </a:r>
            <a:endParaRPr sz="1450">
              <a:solidFill>
                <a:srgbClr val="373A3C"/>
              </a:solidFill>
              <a:highlight>
                <a:srgbClr val="FFFFFF"/>
              </a:highlight>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8" name="Google Shape;918;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50">
                <a:solidFill>
                  <a:srgbClr val="212529"/>
                </a:solidFill>
                <a:highlight>
                  <a:srgbClr val="FFFFFF"/>
                </a:highlight>
              </a:rPr>
              <a:t>We can also use aggregated functions since it returns a single row with a single column. Now let' s find out the employees who get paid more than the average salary. Our query should return first name, last name, and salary info of the employees. </a:t>
            </a:r>
            <a:endParaRPr sz="1450">
              <a:solidFill>
                <a:srgbClr val="212529"/>
              </a:solidFill>
              <a:highlight>
                <a:srgbClr val="FFFFFF"/>
              </a:highlight>
            </a:endParaRPr>
          </a:p>
          <a:p>
            <a:pPr indent="0" lvl="0" marL="0" rtl="0" algn="l">
              <a:lnSpc>
                <a:spcPct val="100000"/>
              </a:lnSpc>
              <a:spcBef>
                <a:spcPts val="0"/>
              </a:spcBef>
              <a:spcAft>
                <a:spcPts val="0"/>
              </a:spcAft>
              <a:buSzPts val="1400"/>
              <a:buNone/>
            </a:pPr>
            <a:r>
              <a:t/>
            </a:r>
            <a:endParaRPr sz="1450">
              <a:solidFill>
                <a:srgbClr val="212529"/>
              </a:solidFill>
              <a:highlight>
                <a:srgbClr val="FFFFFF"/>
              </a:highlight>
            </a:endParaRPr>
          </a:p>
          <a:p>
            <a:pPr indent="0" lvl="0" marL="0" rtl="0" algn="l">
              <a:lnSpc>
                <a:spcPct val="100000"/>
              </a:lnSpc>
              <a:spcBef>
                <a:spcPts val="0"/>
              </a:spcBef>
              <a:spcAft>
                <a:spcPts val="0"/>
              </a:spcAft>
              <a:buSzPts val="1400"/>
              <a:buNone/>
            </a:pPr>
            <a:r>
              <a:rPr b="1" lang="tr-TR" sz="1050">
                <a:solidFill>
                  <a:srgbClr val="212529"/>
                </a:solidFill>
                <a:highlight>
                  <a:schemeClr val="accent4"/>
                </a:highlight>
              </a:rPr>
              <a:t>EXAMPLE</a:t>
            </a:r>
            <a:endParaRPr b="1" sz="1050">
              <a:solidFill>
                <a:srgbClr val="212529"/>
              </a:solidFill>
              <a:highlight>
                <a:schemeClr val="accent4"/>
              </a:highlight>
            </a:endParaRPr>
          </a:p>
          <a:p>
            <a:pPr indent="0" lvl="0" marL="0" rtl="0" algn="l">
              <a:lnSpc>
                <a:spcPct val="100000"/>
              </a:lnSpc>
              <a:spcBef>
                <a:spcPts val="0"/>
              </a:spcBef>
              <a:spcAft>
                <a:spcPts val="0"/>
              </a:spcAft>
              <a:buSzPts val="1400"/>
              <a:buNone/>
            </a:pPr>
            <a:r>
              <a:t/>
            </a:r>
            <a:endParaRPr sz="1450">
              <a:solidFill>
                <a:srgbClr val="212529"/>
              </a:solidFill>
              <a:highlight>
                <a:srgbClr val="FFFFFF"/>
              </a:highlight>
            </a:endParaRPr>
          </a:p>
          <a:p>
            <a:pPr indent="0" lvl="0" marL="0" rtl="0" algn="l">
              <a:lnSpc>
                <a:spcPct val="100000"/>
              </a:lnSpc>
              <a:spcBef>
                <a:spcPts val="0"/>
              </a:spcBef>
              <a:spcAft>
                <a:spcPts val="0"/>
              </a:spcAft>
              <a:buSzPts val="1400"/>
              <a:buNone/>
            </a:pPr>
            <a:r>
              <a:rPr lang="tr-TR" sz="1250">
                <a:solidFill>
                  <a:srgbClr val="212529"/>
                </a:solidFill>
              </a:rPr>
              <a:t>SELECT first_name, last_name, salary</a:t>
            </a:r>
            <a:endParaRPr sz="1250">
              <a:solidFill>
                <a:srgbClr val="212529"/>
              </a:solidFill>
            </a:endParaRPr>
          </a:p>
          <a:p>
            <a:pPr indent="0" lvl="0" marL="0" rtl="0" algn="l">
              <a:lnSpc>
                <a:spcPct val="100000"/>
              </a:lnSpc>
              <a:spcBef>
                <a:spcPts val="0"/>
              </a:spcBef>
              <a:spcAft>
                <a:spcPts val="0"/>
              </a:spcAft>
              <a:buSzPts val="1400"/>
              <a:buNone/>
            </a:pPr>
            <a:r>
              <a:rPr lang="tr-TR" sz="1250">
                <a:solidFill>
                  <a:srgbClr val="212529"/>
                </a:solidFill>
              </a:rPr>
              <a:t>FROM employees</a:t>
            </a:r>
            <a:endParaRPr sz="1250">
              <a:solidFill>
                <a:srgbClr val="212529"/>
              </a:solidFill>
            </a:endParaRPr>
          </a:p>
          <a:p>
            <a:pPr indent="0" lvl="0" marL="0" rtl="0" algn="l">
              <a:lnSpc>
                <a:spcPct val="100000"/>
              </a:lnSpc>
              <a:spcBef>
                <a:spcPts val="0"/>
              </a:spcBef>
              <a:spcAft>
                <a:spcPts val="0"/>
              </a:spcAft>
              <a:buSzPts val="1400"/>
              <a:buNone/>
            </a:pPr>
            <a:r>
              <a:rPr lang="tr-TR" sz="1250">
                <a:solidFill>
                  <a:srgbClr val="212529"/>
                </a:solidFill>
              </a:rPr>
              <a:t>WHERE salary &gt; </a:t>
            </a:r>
            <a:endParaRPr sz="1250">
              <a:solidFill>
                <a:srgbClr val="212529"/>
              </a:solidFill>
            </a:endParaRPr>
          </a:p>
          <a:p>
            <a:pPr indent="0" lvl="0" marL="0" rtl="0" algn="l">
              <a:lnSpc>
                <a:spcPct val="100000"/>
              </a:lnSpc>
              <a:spcBef>
                <a:spcPts val="0"/>
              </a:spcBef>
              <a:spcAft>
                <a:spcPts val="0"/>
              </a:spcAft>
              <a:buSzPts val="1400"/>
              <a:buNone/>
            </a:pPr>
            <a:r>
              <a:rPr lang="tr-TR" sz="1250">
                <a:solidFill>
                  <a:srgbClr val="212529"/>
                </a:solidFill>
              </a:rPr>
              <a:t>    (SELECT AVG(salary) </a:t>
            </a:r>
            <a:endParaRPr sz="1250">
              <a:solidFill>
                <a:srgbClr val="212529"/>
              </a:solidFill>
            </a:endParaRPr>
          </a:p>
          <a:p>
            <a:pPr indent="0" lvl="0" marL="127000" marR="127000" rtl="0" algn="l">
              <a:lnSpc>
                <a:spcPct val="115000"/>
              </a:lnSpc>
              <a:spcBef>
                <a:spcPts val="0"/>
              </a:spcBef>
              <a:spcAft>
                <a:spcPts val="0"/>
              </a:spcAft>
              <a:buSzPts val="1400"/>
              <a:buNone/>
            </a:pPr>
            <a:r>
              <a:rPr lang="tr-TR" sz="1250">
                <a:solidFill>
                  <a:srgbClr val="212529"/>
                </a:solidFill>
              </a:rPr>
              <a:t>     FROM employees);</a:t>
            </a:r>
            <a:endParaRPr sz="1250">
              <a:solidFill>
                <a:srgbClr val="212529"/>
              </a:solidFill>
            </a:endParaRPr>
          </a:p>
          <a:p>
            <a:pPr indent="0" lvl="0" marL="127000" marR="127000" rtl="0" algn="l">
              <a:lnSpc>
                <a:spcPct val="115000"/>
              </a:lnSpc>
              <a:spcBef>
                <a:spcPts val="0"/>
              </a:spcBef>
              <a:spcAft>
                <a:spcPts val="0"/>
              </a:spcAft>
              <a:buSzPts val="1400"/>
              <a:buNone/>
            </a:pPr>
            <a:r>
              <a:t/>
            </a:r>
            <a:endParaRPr sz="1250">
              <a:solidFill>
                <a:srgbClr val="212529"/>
              </a:solidFill>
              <a:latin typeface="Courier New"/>
              <a:ea typeface="Courier New"/>
              <a:cs typeface="Courier New"/>
              <a:sym typeface="Courier New"/>
            </a:endParaRPr>
          </a:p>
          <a:p>
            <a:pPr indent="0" lvl="0" marL="127000" marR="127000" rtl="0" algn="l">
              <a:lnSpc>
                <a:spcPct val="115000"/>
              </a:lnSpc>
              <a:spcBef>
                <a:spcPts val="0"/>
              </a:spcBef>
              <a:spcAft>
                <a:spcPts val="0"/>
              </a:spcAft>
              <a:buSzPts val="1400"/>
              <a:buNone/>
            </a:pPr>
            <a:r>
              <a:rPr lang="tr-TR" sz="1250">
                <a:solidFill>
                  <a:srgbClr val="212529"/>
                </a:solidFill>
                <a:latin typeface="Courier New"/>
                <a:ea typeface="Courier New"/>
                <a:cs typeface="Courier New"/>
                <a:sym typeface="Courier New"/>
              </a:rPr>
              <a:t>Result: 6 rows returned</a:t>
            </a:r>
            <a:endParaRPr sz="1250">
              <a:solidFill>
                <a:srgbClr val="212529"/>
              </a:solidFill>
              <a:latin typeface="Courier New"/>
              <a:ea typeface="Courier New"/>
              <a:cs typeface="Courier New"/>
              <a:sym typeface="Courier New"/>
            </a:endParaRPr>
          </a:p>
          <a:p>
            <a:pPr indent="0" lvl="0" marL="127000" marR="127000" rtl="0" algn="l">
              <a:lnSpc>
                <a:spcPct val="115000"/>
              </a:lnSpc>
              <a:spcBef>
                <a:spcPts val="0"/>
              </a:spcBef>
              <a:spcAft>
                <a:spcPts val="0"/>
              </a:spcAft>
              <a:buSzPts val="1400"/>
              <a:buNone/>
            </a:pPr>
            <a:r>
              <a:t/>
            </a:r>
            <a:endParaRPr sz="1250">
              <a:solidFill>
                <a:srgbClr val="212529"/>
              </a:solidFill>
              <a:latin typeface="Courier New"/>
              <a:ea typeface="Courier New"/>
              <a:cs typeface="Courier New"/>
              <a:sym typeface="Courier New"/>
            </a:endParaRPr>
          </a:p>
          <a:p>
            <a:pPr indent="0" lvl="0" marL="0" rtl="0" algn="l">
              <a:lnSpc>
                <a:spcPct val="120000"/>
              </a:lnSpc>
              <a:spcBef>
                <a:spcPts val="0"/>
              </a:spcBef>
              <a:spcAft>
                <a:spcPts val="0"/>
              </a:spcAft>
              <a:buSzPts val="1400"/>
              <a:buNone/>
            </a:pPr>
            <a:r>
              <a:rPr lang="tr-TR" sz="1000">
                <a:solidFill>
                  <a:srgbClr val="212529"/>
                </a:solidFill>
                <a:highlight>
                  <a:srgbClr val="FFFFFF"/>
                </a:highlight>
              </a:rPr>
              <a:t>Let's analyze the query;:</a:t>
            </a:r>
            <a:endParaRPr sz="1000">
              <a:solidFill>
                <a:srgbClr val="212529"/>
              </a:solidFill>
              <a:highlight>
                <a:srgbClr val="FFFFFF"/>
              </a:highlight>
            </a:endParaRPr>
          </a:p>
          <a:p>
            <a:pPr indent="-292100" lvl="0" marL="457200" rtl="0" algn="l">
              <a:lnSpc>
                <a:spcPct val="115000"/>
              </a:lnSpc>
              <a:spcBef>
                <a:spcPts val="200"/>
              </a:spcBef>
              <a:spcAft>
                <a:spcPts val="0"/>
              </a:spcAft>
              <a:buClr>
                <a:srgbClr val="212529"/>
              </a:buClr>
              <a:buSzPts val="1000"/>
              <a:buChar char="●"/>
            </a:pPr>
            <a:r>
              <a:rPr lang="tr-TR" sz="1000">
                <a:solidFill>
                  <a:srgbClr val="212529"/>
                </a:solidFill>
                <a:highlight>
                  <a:srgbClr val="FFFFFF"/>
                </a:highlight>
              </a:rPr>
              <a:t>We've used </a:t>
            </a:r>
            <a:r>
              <a:rPr lang="tr-TR" sz="1000">
                <a:solidFill>
                  <a:srgbClr val="FF0000"/>
                </a:solidFill>
                <a:highlight>
                  <a:srgbClr val="F0F0F0"/>
                </a:highlight>
                <a:latin typeface="Courier New"/>
                <a:ea typeface="Courier New"/>
                <a:cs typeface="Courier New"/>
                <a:sym typeface="Courier New"/>
              </a:rPr>
              <a:t>&gt;</a:t>
            </a:r>
            <a:r>
              <a:rPr lang="tr-TR" sz="1000">
                <a:solidFill>
                  <a:srgbClr val="212529"/>
                </a:solidFill>
                <a:highlight>
                  <a:srgbClr val="FFFFFF"/>
                </a:highlight>
              </a:rPr>
              <a:t> operator with </a:t>
            </a:r>
            <a:r>
              <a:rPr lang="tr-TR" sz="1000">
                <a:solidFill>
                  <a:srgbClr val="FF0000"/>
                </a:solidFill>
                <a:highlight>
                  <a:srgbClr val="F0F0F0"/>
                </a:highlight>
                <a:latin typeface="Courier New"/>
                <a:ea typeface="Courier New"/>
                <a:cs typeface="Courier New"/>
                <a:sym typeface="Courier New"/>
              </a:rPr>
              <a:t>WHERE</a:t>
            </a:r>
            <a:r>
              <a:rPr lang="tr-TR" sz="1000">
                <a:solidFill>
                  <a:srgbClr val="212529"/>
                </a:solidFill>
                <a:highlight>
                  <a:srgbClr val="FFFFFF"/>
                </a:highlight>
              </a:rPr>
              <a:t> clause.</a:t>
            </a:r>
            <a:endParaRPr sz="1000">
              <a:solidFill>
                <a:srgbClr val="212529"/>
              </a:solidFill>
              <a:highlight>
                <a:srgbClr val="FFFFFF"/>
              </a:highlight>
            </a:endParaRPr>
          </a:p>
          <a:p>
            <a:pPr indent="-292100" lvl="0" marL="457200" rtl="0" algn="l">
              <a:lnSpc>
                <a:spcPct val="115000"/>
              </a:lnSpc>
              <a:spcBef>
                <a:spcPts val="0"/>
              </a:spcBef>
              <a:spcAft>
                <a:spcPts val="0"/>
              </a:spcAft>
              <a:buClr>
                <a:srgbClr val="212529"/>
              </a:buClr>
              <a:buSzPts val="1000"/>
              <a:buChar char="●"/>
            </a:pPr>
            <a:r>
              <a:rPr lang="tr-TR" sz="1000">
                <a:solidFill>
                  <a:srgbClr val="212529"/>
                </a:solidFill>
                <a:highlight>
                  <a:srgbClr val="FFFFFF"/>
                </a:highlight>
              </a:rPr>
              <a:t>The inner query returns the average salary which is 83600 and passes this single value to the outer query.</a:t>
            </a:r>
            <a:endParaRPr sz="1000">
              <a:solidFill>
                <a:srgbClr val="212529"/>
              </a:solidFill>
              <a:highlight>
                <a:srgbClr val="FFFFFF"/>
              </a:highlight>
            </a:endParaRPr>
          </a:p>
          <a:p>
            <a:pPr indent="-292100" lvl="0" marL="457200" rtl="0" algn="l">
              <a:lnSpc>
                <a:spcPct val="115000"/>
              </a:lnSpc>
              <a:spcBef>
                <a:spcPts val="0"/>
              </a:spcBef>
              <a:spcAft>
                <a:spcPts val="0"/>
              </a:spcAft>
              <a:buClr>
                <a:srgbClr val="212529"/>
              </a:buClr>
              <a:buSzPts val="1000"/>
              <a:buChar char="●"/>
            </a:pPr>
            <a:r>
              <a:rPr lang="tr-TR" sz="1000">
                <a:solidFill>
                  <a:srgbClr val="212529"/>
                </a:solidFill>
                <a:highlight>
                  <a:srgbClr val="FFFFFF"/>
                </a:highlight>
              </a:rPr>
              <a:t>Outer query filters those employees and returns those whose salary is more than 83600.</a:t>
            </a:r>
            <a:endParaRPr sz="1000">
              <a:solidFill>
                <a:srgbClr val="212529"/>
              </a:solidFill>
              <a:highlight>
                <a:srgbClr val="FFFFFF"/>
              </a:highlight>
            </a:endParaRPr>
          </a:p>
          <a:p>
            <a:pPr indent="0" lvl="0" marL="0" rtl="0" algn="l">
              <a:lnSpc>
                <a:spcPct val="120000"/>
              </a:lnSpc>
              <a:spcBef>
                <a:spcPts val="1200"/>
              </a:spcBef>
              <a:spcAft>
                <a:spcPts val="0"/>
              </a:spcAft>
              <a:buSzPts val="1400"/>
              <a:buNone/>
            </a:pPr>
            <a:r>
              <a:rPr lang="tr-TR" sz="1000">
                <a:solidFill>
                  <a:srgbClr val="212529"/>
                </a:solidFill>
                <a:highlight>
                  <a:srgbClr val="FFFFFF"/>
                </a:highlight>
              </a:rPr>
              <a:t>As you see that combining aggregate functions with subqueries, we have more power to answer our analytical questions.</a:t>
            </a:r>
            <a:endParaRPr sz="1000">
              <a:solidFill>
                <a:srgbClr val="212529"/>
              </a:solidFill>
              <a:highlight>
                <a:srgbClr val="FFFFFF"/>
              </a:highlight>
            </a:endParaRPr>
          </a:p>
          <a:p>
            <a:pPr indent="0" lvl="0" marL="127000" marR="127000" rtl="0" algn="l">
              <a:lnSpc>
                <a:spcPct val="115000"/>
              </a:lnSpc>
              <a:spcBef>
                <a:spcPts val="1200"/>
              </a:spcBef>
              <a:spcAft>
                <a:spcPts val="0"/>
              </a:spcAft>
              <a:buClr>
                <a:schemeClr val="dk1"/>
              </a:buClr>
              <a:buSzPts val="1100"/>
              <a:buFont typeface="Arial"/>
              <a:buNone/>
            </a:pPr>
            <a:r>
              <a:t/>
            </a:r>
            <a:endParaRPr sz="1250">
              <a:solidFill>
                <a:srgbClr val="212529"/>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sz="1450">
              <a:solidFill>
                <a:srgbClr val="212529"/>
              </a:solidFill>
              <a:highlight>
                <a:srgbClr val="FFFFFF"/>
              </a:highlight>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7" name="Google Shape;927;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4" name="Google Shape;934;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tr-TR">
                <a:highlight>
                  <a:srgbClr val="FFFF00"/>
                </a:highlight>
              </a:rPr>
              <a:t>Answer:</a:t>
            </a:r>
            <a:endParaRPr b="1">
              <a:highlight>
                <a:srgbClr val="FFFF00"/>
              </a:highlight>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tr-TR"/>
              <a:t>SELECT </a:t>
            </a:r>
            <a:r>
              <a:rPr lang="tr-TR"/>
              <a:t>trackid,</a:t>
            </a:r>
            <a:endParaRPr/>
          </a:p>
          <a:p>
            <a:pPr indent="0" lvl="0" marL="0" rtl="0" algn="l">
              <a:lnSpc>
                <a:spcPct val="100000"/>
              </a:lnSpc>
              <a:spcBef>
                <a:spcPts val="0"/>
              </a:spcBef>
              <a:spcAft>
                <a:spcPts val="0"/>
              </a:spcAft>
              <a:buSzPts val="1400"/>
              <a:buNone/>
            </a:pPr>
            <a:r>
              <a:rPr lang="tr-TR"/>
              <a:t>       name,</a:t>
            </a:r>
            <a:endParaRPr/>
          </a:p>
          <a:p>
            <a:pPr indent="0" lvl="0" marL="0" rtl="0" algn="l">
              <a:lnSpc>
                <a:spcPct val="100000"/>
              </a:lnSpc>
              <a:spcBef>
                <a:spcPts val="0"/>
              </a:spcBef>
              <a:spcAft>
                <a:spcPts val="0"/>
              </a:spcAft>
              <a:buSzPts val="1400"/>
              <a:buNone/>
            </a:pPr>
            <a:r>
              <a:rPr lang="tr-TR"/>
              <a:t>       albumid</a:t>
            </a:r>
            <a:endParaRPr/>
          </a:p>
          <a:p>
            <a:pPr indent="0" lvl="0" marL="0" rtl="0" algn="l">
              <a:lnSpc>
                <a:spcPct val="100000"/>
              </a:lnSpc>
              <a:spcBef>
                <a:spcPts val="0"/>
              </a:spcBef>
              <a:spcAft>
                <a:spcPts val="0"/>
              </a:spcAft>
              <a:buSzPts val="1400"/>
              <a:buNone/>
            </a:pPr>
            <a:r>
              <a:rPr b="1" lang="tr-TR"/>
              <a:t>FROM </a:t>
            </a:r>
            <a:r>
              <a:rPr lang="tr-TR"/>
              <a:t>tracks</a:t>
            </a:r>
            <a:endParaRPr/>
          </a:p>
          <a:p>
            <a:pPr indent="0" lvl="0" marL="0" rtl="0" algn="l">
              <a:lnSpc>
                <a:spcPct val="100000"/>
              </a:lnSpc>
              <a:spcBef>
                <a:spcPts val="0"/>
              </a:spcBef>
              <a:spcAft>
                <a:spcPts val="0"/>
              </a:spcAft>
              <a:buSzPts val="1400"/>
              <a:buNone/>
            </a:pPr>
            <a:r>
              <a:rPr b="1" lang="tr-TR"/>
              <a:t>WHERE </a:t>
            </a:r>
            <a:r>
              <a:rPr lang="tr-TR"/>
              <a:t>albumid = (</a:t>
            </a:r>
            <a:endParaRPr/>
          </a:p>
          <a:p>
            <a:pPr indent="0" lvl="0" marL="0" rtl="0" algn="l">
              <a:lnSpc>
                <a:spcPct val="100000"/>
              </a:lnSpc>
              <a:spcBef>
                <a:spcPts val="0"/>
              </a:spcBef>
              <a:spcAft>
                <a:spcPts val="0"/>
              </a:spcAft>
              <a:buSzPts val="1400"/>
              <a:buNone/>
            </a:pPr>
            <a:r>
              <a:rPr lang="tr-TR"/>
              <a:t>   SELECT albumid</a:t>
            </a:r>
            <a:endParaRPr/>
          </a:p>
          <a:p>
            <a:pPr indent="0" lvl="0" marL="0" rtl="0" algn="l">
              <a:lnSpc>
                <a:spcPct val="100000"/>
              </a:lnSpc>
              <a:spcBef>
                <a:spcPts val="0"/>
              </a:spcBef>
              <a:spcAft>
                <a:spcPts val="0"/>
              </a:spcAft>
              <a:buSzPts val="1400"/>
              <a:buNone/>
            </a:pPr>
            <a:r>
              <a:rPr lang="tr-TR"/>
              <a:t>   FROM albums</a:t>
            </a:r>
            <a:endParaRPr/>
          </a:p>
          <a:p>
            <a:pPr indent="0" lvl="0" marL="0" rtl="0" algn="l">
              <a:lnSpc>
                <a:spcPct val="100000"/>
              </a:lnSpc>
              <a:spcBef>
                <a:spcPts val="0"/>
              </a:spcBef>
              <a:spcAft>
                <a:spcPts val="0"/>
              </a:spcAft>
              <a:buSzPts val="1400"/>
              <a:buNone/>
            </a:pPr>
            <a:r>
              <a:rPr lang="tr-TR"/>
              <a:t>   </a:t>
            </a:r>
            <a:r>
              <a:rPr b="1" lang="tr-TR"/>
              <a:t>WHERE </a:t>
            </a:r>
            <a:r>
              <a:rPr lang="tr-TR"/>
              <a:t>title = 'Faceless');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Burada SELECT albumid</a:t>
            </a:r>
            <a:endParaRPr/>
          </a:p>
          <a:p>
            <a:pPr indent="0" lvl="0" marL="0" rtl="0" algn="l">
              <a:lnSpc>
                <a:spcPct val="100000"/>
              </a:lnSpc>
              <a:spcBef>
                <a:spcPts val="0"/>
              </a:spcBef>
              <a:spcAft>
                <a:spcPts val="0"/>
              </a:spcAft>
              <a:buSzPts val="1400"/>
              <a:buNone/>
            </a:pPr>
            <a:r>
              <a:rPr lang="tr-TR"/>
              <a:t>   FROM albums</a:t>
            </a:r>
            <a:endParaRPr/>
          </a:p>
          <a:p>
            <a:pPr indent="0" lvl="0" marL="0" rtl="0" algn="l">
              <a:lnSpc>
                <a:spcPct val="100000"/>
              </a:lnSpc>
              <a:spcBef>
                <a:spcPts val="0"/>
              </a:spcBef>
              <a:spcAft>
                <a:spcPts val="0"/>
              </a:spcAft>
              <a:buSzPts val="1400"/>
              <a:buNone/>
            </a:pPr>
            <a:r>
              <a:rPr lang="tr-TR"/>
              <a:t>   WHERE title = 'Faceless'</a:t>
            </a:r>
            <a:endParaRPr/>
          </a:p>
          <a:p>
            <a:pPr indent="0" lvl="0" marL="0" rtl="0" algn="l">
              <a:lnSpc>
                <a:spcPct val="100000"/>
              </a:lnSpc>
              <a:spcBef>
                <a:spcPts val="0"/>
              </a:spcBef>
              <a:spcAft>
                <a:spcPts val="0"/>
              </a:spcAft>
              <a:buSzPts val="1400"/>
              <a:buNone/>
            </a:pPr>
            <a:r>
              <a:rPr lang="tr-TR"/>
              <a:t>sorgusunu ayrı çalıştır ve tek bir row döndürdüğünü göster.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There are 2 conditions here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Result: 12 rows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3" name="Google Shape;943;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2" name="Google Shape;12;p2"/>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1"/>
          <p:cNvSpPr txBox="1"/>
          <p:nvPr>
            <p:ph type="title"/>
          </p:nvPr>
        </p:nvSpPr>
        <p:spPr>
          <a:xfrm>
            <a:off x="311700" y="445025"/>
            <a:ext cx="8520600" cy="57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60" name="Google Shape;60;p11"/>
          <p:cNvSpPr txBox="1"/>
          <p:nvPr>
            <p:ph idx="12" type="sldNum"/>
          </p:nvPr>
        </p:nvSpPr>
        <p:spPr>
          <a:xfrm>
            <a:off x="8472458" y="4663217"/>
            <a:ext cx="548700" cy="393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17" name="Google Shape;17;p3"/>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0" name="Shape 20"/>
        <p:cNvGrpSpPr/>
        <p:nvPr/>
      </p:nvGrpSpPr>
      <p:grpSpPr>
        <a:xfrm>
          <a:off x="0" y="0"/>
          <a:ext cx="0" cy="0"/>
          <a:chOff x="0" y="0"/>
          <a:chExt cx="0" cy="0"/>
        </a:xfrm>
      </p:grpSpPr>
      <p:sp>
        <p:nvSpPr>
          <p:cNvPr id="21" name="Google Shape;21;p4"/>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24" name="Google Shape;24;p4"/>
          <p:cNvSpPr txBox="1"/>
          <p:nvPr>
            <p:ph idx="1" type="body"/>
          </p:nvPr>
        </p:nvSpPr>
        <p:spPr>
          <a:xfrm>
            <a:off x="501500" y="1508650"/>
            <a:ext cx="6605700" cy="36033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a:lvl1pPr>
            <a:lvl2pPr indent="-342900" lvl="1" marL="914400" algn="l">
              <a:lnSpc>
                <a:spcPct val="110000"/>
              </a:lnSpc>
              <a:spcBef>
                <a:spcPts val="600"/>
              </a:spcBef>
              <a:spcAft>
                <a:spcPts val="0"/>
              </a:spcAft>
              <a:buClr>
                <a:srgbClr val="741B47"/>
              </a:buClr>
              <a:buSzPts val="1800"/>
              <a:buChar char="▹"/>
              <a:defRPr/>
            </a:lvl2pPr>
            <a:lvl3pPr indent="-342900" lvl="2" marL="1371600" algn="l">
              <a:lnSpc>
                <a:spcPct val="110000"/>
              </a:lnSpc>
              <a:spcBef>
                <a:spcPts val="600"/>
              </a:spcBef>
              <a:spcAft>
                <a:spcPts val="0"/>
              </a:spcAft>
              <a:buClr>
                <a:srgbClr val="741B47"/>
              </a:buClr>
              <a:buSzPts val="1800"/>
              <a:buChar char="▹"/>
              <a:defRPr/>
            </a:lvl3pPr>
            <a:lvl4pPr indent="-355600" lvl="3" marL="1828800" algn="l">
              <a:lnSpc>
                <a:spcPct val="110000"/>
              </a:lnSpc>
              <a:spcBef>
                <a:spcPts val="600"/>
              </a:spcBef>
              <a:spcAft>
                <a:spcPts val="0"/>
              </a:spcAft>
              <a:buClr>
                <a:srgbClr val="741B47"/>
              </a:buClr>
              <a:buSzPts val="2000"/>
              <a:buChar char="▹"/>
              <a:defRPr/>
            </a:lvl4pPr>
            <a:lvl5pPr indent="-355600" lvl="4" marL="2286000" algn="l">
              <a:lnSpc>
                <a:spcPct val="110000"/>
              </a:lnSpc>
              <a:spcBef>
                <a:spcPts val="600"/>
              </a:spcBef>
              <a:spcAft>
                <a:spcPts val="0"/>
              </a:spcAft>
              <a:buClr>
                <a:srgbClr val="741B47"/>
              </a:buClr>
              <a:buSzPts val="2000"/>
              <a:buChar char="▹"/>
              <a:defRPr/>
            </a:lvl5pPr>
            <a:lvl6pPr indent="-355600" lvl="5" marL="2743200" algn="l">
              <a:lnSpc>
                <a:spcPct val="110000"/>
              </a:lnSpc>
              <a:spcBef>
                <a:spcPts val="600"/>
              </a:spcBef>
              <a:spcAft>
                <a:spcPts val="0"/>
              </a:spcAft>
              <a:buClr>
                <a:srgbClr val="741B47"/>
              </a:buClr>
              <a:buSzPts val="2000"/>
              <a:buChar char="▹"/>
              <a:defRPr/>
            </a:lvl6pPr>
            <a:lvl7pPr indent="-355600" lvl="6" marL="3200400" algn="l">
              <a:lnSpc>
                <a:spcPct val="110000"/>
              </a:lnSpc>
              <a:spcBef>
                <a:spcPts val="600"/>
              </a:spcBef>
              <a:spcAft>
                <a:spcPts val="0"/>
              </a:spcAft>
              <a:buClr>
                <a:srgbClr val="741B47"/>
              </a:buClr>
              <a:buSzPts val="2000"/>
              <a:buChar char="▹"/>
              <a:defRPr/>
            </a:lvl7pPr>
            <a:lvl8pPr indent="-355600" lvl="7" marL="3657600" algn="l">
              <a:lnSpc>
                <a:spcPct val="110000"/>
              </a:lnSpc>
              <a:spcBef>
                <a:spcPts val="600"/>
              </a:spcBef>
              <a:spcAft>
                <a:spcPts val="0"/>
              </a:spcAft>
              <a:buClr>
                <a:srgbClr val="741B47"/>
              </a:buClr>
              <a:buSzPts val="2000"/>
              <a:buChar char="▹"/>
              <a:defRPr/>
            </a:lvl8pPr>
            <a:lvl9pPr indent="-355600" lvl="8" marL="4114800" algn="l">
              <a:lnSpc>
                <a:spcPct val="110000"/>
              </a:lnSpc>
              <a:spcBef>
                <a:spcPts val="600"/>
              </a:spcBef>
              <a:spcAft>
                <a:spcPts val="0"/>
              </a:spcAft>
              <a:buClr>
                <a:srgbClr val="741B47"/>
              </a:buClr>
              <a:buSzPts val="2000"/>
              <a:buChar char="▹"/>
              <a:defRPr/>
            </a:lvl9pPr>
          </a:lstStyle>
          <a:p/>
        </p:txBody>
      </p:sp>
      <p:sp>
        <p:nvSpPr>
          <p:cNvPr id="25" name="Google Shape;25;p4"/>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26" name="Google Shape;26;p4"/>
          <p:cNvPicPr preferRelativeResize="0"/>
          <p:nvPr/>
        </p:nvPicPr>
        <p:blipFill rotWithShape="1">
          <a:blip r:embed="rId2">
            <a:alphaModFix/>
          </a:blip>
          <a:srcRect b="0" l="0" r="0" t="0"/>
          <a:stretch/>
        </p:blipFill>
        <p:spPr>
          <a:xfrm>
            <a:off x="69266" y="4849238"/>
            <a:ext cx="1269600" cy="272225"/>
          </a:xfrm>
          <a:prstGeom prst="rect">
            <a:avLst/>
          </a:prstGeom>
          <a:noFill/>
          <a:ln>
            <a:noFill/>
          </a:ln>
        </p:spPr>
      </p:pic>
      <p:sp>
        <p:nvSpPr>
          <p:cNvPr id="27" name="Google Shape;27;p4"/>
          <p:cNvSpPr txBox="1"/>
          <p:nvPr/>
        </p:nvSpPr>
        <p:spPr>
          <a:xfrm>
            <a:off x="1264600" y="46924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8" name="Shape 28"/>
        <p:cNvGrpSpPr/>
        <p:nvPr/>
      </p:nvGrpSpPr>
      <p:grpSpPr>
        <a:xfrm>
          <a:off x="0" y="0"/>
          <a:ext cx="0" cy="0"/>
          <a:chOff x="0" y="0"/>
          <a:chExt cx="0" cy="0"/>
        </a:xfrm>
      </p:grpSpPr>
      <p:sp>
        <p:nvSpPr>
          <p:cNvPr id="29" name="Google Shape;29;p5"/>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30" name="Google Shape;30;p5"/>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31" name="Google Shape;31;p5"/>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 name="Google Shape;32;p5"/>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33" name="Google Shape;33;p5"/>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1">
  <p:cSld name="TITLE_1_1_1">
    <p:spTree>
      <p:nvGrpSpPr>
        <p:cNvPr id="34" name="Shape 34"/>
        <p:cNvGrpSpPr/>
        <p:nvPr/>
      </p:nvGrpSpPr>
      <p:grpSpPr>
        <a:xfrm>
          <a:off x="0" y="0"/>
          <a:ext cx="0" cy="0"/>
          <a:chOff x="0" y="0"/>
          <a:chExt cx="0" cy="0"/>
        </a:xfrm>
      </p:grpSpPr>
      <p:sp>
        <p:nvSpPr>
          <p:cNvPr id="35" name="Google Shape;35;p6"/>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36" name="Google Shape;36;p6"/>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37" name="Google Shape;37;p6"/>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6"/>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39" name="Google Shape;39;p6"/>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_1_1">
    <p:spTree>
      <p:nvGrpSpPr>
        <p:cNvPr id="40" name="Shape 40"/>
        <p:cNvGrpSpPr/>
        <p:nvPr/>
      </p:nvGrpSpPr>
      <p:grpSpPr>
        <a:xfrm>
          <a:off x="0" y="0"/>
          <a:ext cx="0" cy="0"/>
          <a:chOff x="0" y="0"/>
          <a:chExt cx="0" cy="0"/>
        </a:xfrm>
      </p:grpSpPr>
      <p:sp>
        <p:nvSpPr>
          <p:cNvPr id="41" name="Google Shape;41;p7"/>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42" name="Google Shape;42;p7"/>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4" name="Google Shape;44;p7"/>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8"/>
          <p:cNvSpPr txBox="1"/>
          <p:nvPr>
            <p:ph type="title"/>
          </p:nvPr>
        </p:nvSpPr>
        <p:spPr>
          <a:xfrm>
            <a:off x="311700" y="2150850"/>
            <a:ext cx="8520600" cy="841800"/>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SzPts val="3600"/>
              <a:buNone/>
              <a:defRPr sz="3600"/>
            </a:lvl1pPr>
            <a:lvl2pPr lvl="1" algn="ctr">
              <a:lnSpc>
                <a:spcPct val="80000"/>
              </a:lnSpc>
              <a:spcBef>
                <a:spcPts val="0"/>
              </a:spcBef>
              <a:spcAft>
                <a:spcPts val="0"/>
              </a:spcAft>
              <a:buSzPts val="3600"/>
              <a:buNone/>
              <a:defRPr sz="3600"/>
            </a:lvl2pPr>
            <a:lvl3pPr lvl="2" algn="ctr">
              <a:lnSpc>
                <a:spcPct val="80000"/>
              </a:lnSpc>
              <a:spcBef>
                <a:spcPts val="0"/>
              </a:spcBef>
              <a:spcAft>
                <a:spcPts val="0"/>
              </a:spcAft>
              <a:buSzPts val="3600"/>
              <a:buNone/>
              <a:defRPr sz="3600"/>
            </a:lvl3pPr>
            <a:lvl4pPr lvl="3" algn="ctr">
              <a:lnSpc>
                <a:spcPct val="80000"/>
              </a:lnSpc>
              <a:spcBef>
                <a:spcPts val="0"/>
              </a:spcBef>
              <a:spcAft>
                <a:spcPts val="0"/>
              </a:spcAft>
              <a:buSzPts val="3600"/>
              <a:buNone/>
              <a:defRPr sz="3600"/>
            </a:lvl4pPr>
            <a:lvl5pPr lvl="4" algn="ctr">
              <a:lnSpc>
                <a:spcPct val="80000"/>
              </a:lnSpc>
              <a:spcBef>
                <a:spcPts val="0"/>
              </a:spcBef>
              <a:spcAft>
                <a:spcPts val="0"/>
              </a:spcAft>
              <a:buSzPts val="3600"/>
              <a:buNone/>
              <a:defRPr sz="3600"/>
            </a:lvl5pPr>
            <a:lvl6pPr lvl="5" algn="ctr">
              <a:lnSpc>
                <a:spcPct val="80000"/>
              </a:lnSpc>
              <a:spcBef>
                <a:spcPts val="0"/>
              </a:spcBef>
              <a:spcAft>
                <a:spcPts val="0"/>
              </a:spcAft>
              <a:buSzPts val="3600"/>
              <a:buNone/>
              <a:defRPr sz="3600"/>
            </a:lvl6pPr>
            <a:lvl7pPr lvl="6" algn="ctr">
              <a:lnSpc>
                <a:spcPct val="80000"/>
              </a:lnSpc>
              <a:spcBef>
                <a:spcPts val="0"/>
              </a:spcBef>
              <a:spcAft>
                <a:spcPts val="0"/>
              </a:spcAft>
              <a:buSzPts val="3600"/>
              <a:buNone/>
              <a:defRPr sz="3600"/>
            </a:lvl7pPr>
            <a:lvl8pPr lvl="7" algn="ctr">
              <a:lnSpc>
                <a:spcPct val="80000"/>
              </a:lnSpc>
              <a:spcBef>
                <a:spcPts val="0"/>
              </a:spcBef>
              <a:spcAft>
                <a:spcPts val="0"/>
              </a:spcAft>
              <a:buSzPts val="3600"/>
              <a:buNone/>
              <a:defRPr sz="3600"/>
            </a:lvl8pPr>
            <a:lvl9pPr lvl="8" algn="ctr">
              <a:lnSpc>
                <a:spcPct val="80000"/>
              </a:lnSpc>
              <a:spcBef>
                <a:spcPts val="0"/>
              </a:spcBef>
              <a:spcAft>
                <a:spcPts val="0"/>
              </a:spcAft>
              <a:buSzPts val="3600"/>
              <a:buNone/>
              <a:defRPr sz="3600"/>
            </a:lvl9pPr>
          </a:lstStyle>
          <a:p/>
        </p:txBody>
      </p:sp>
      <p:sp>
        <p:nvSpPr>
          <p:cNvPr id="47" name="Google Shape;47;p8"/>
          <p:cNvSpPr txBox="1"/>
          <p:nvPr>
            <p:ph idx="12" type="sldNum"/>
          </p:nvPr>
        </p:nvSpPr>
        <p:spPr>
          <a:xfrm>
            <a:off x="8472458" y="4663217"/>
            <a:ext cx="548700" cy="393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50" name="Google Shape;50;p9"/>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51" name="Google Shape;51;p9"/>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52" name="Google Shape;52;p9"/>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2">
    <p:spTree>
      <p:nvGrpSpPr>
        <p:cNvPr id="53" name="Shape 53"/>
        <p:cNvGrpSpPr/>
        <p:nvPr/>
      </p:nvGrpSpPr>
      <p:grpSpPr>
        <a:xfrm>
          <a:off x="0" y="0"/>
          <a:ext cx="0" cy="0"/>
          <a:chOff x="0" y="0"/>
          <a:chExt cx="0" cy="0"/>
        </a:xfrm>
      </p:grpSpPr>
      <p:sp>
        <p:nvSpPr>
          <p:cNvPr id="54" name="Google Shape;54;p10"/>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55" name="Google Shape;55;p10"/>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 name="Google Shape;56;p10"/>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57" name="Google Shape;57;p10"/>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1pPr>
            <a:lvl2pPr lvl="1"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2pPr>
            <a:lvl3pPr lvl="2"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3pPr>
            <a:lvl4pPr lvl="3"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4pPr>
            <a:lvl5pPr lvl="4"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5pPr>
            <a:lvl6pPr lvl="5"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6pPr>
            <a:lvl7pPr lvl="6"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7pPr>
            <a:lvl8pPr lvl="7"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8pPr>
            <a:lvl9pPr lvl="8"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1">
            <a:alphaModFix/>
          </a:blip>
          <a:srcRect b="0" l="0" r="0" t="0"/>
          <a:stretch/>
        </p:blipFill>
        <p:spPr>
          <a:xfrm>
            <a:off x="8766751" y="59900"/>
            <a:ext cx="339175" cy="3745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20.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5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40.png"/><Relationship Id="rId4" Type="http://schemas.openxmlformats.org/officeDocument/2006/relationships/image" Target="../media/image47.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40.png"/><Relationship Id="rId4" Type="http://schemas.openxmlformats.org/officeDocument/2006/relationships/image" Target="../media/image47.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40.png"/><Relationship Id="rId4" Type="http://schemas.openxmlformats.org/officeDocument/2006/relationships/image" Target="../media/image4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40.png"/><Relationship Id="rId4" Type="http://schemas.openxmlformats.org/officeDocument/2006/relationships/image" Target="../media/image4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40.png"/><Relationship Id="rId4" Type="http://schemas.openxmlformats.org/officeDocument/2006/relationships/image" Target="../media/image47.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20.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48.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1.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9.png"/><Relationship Id="rId4" Type="http://schemas.openxmlformats.org/officeDocument/2006/relationships/image" Target="../media/image2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4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 Id="rId3" Type="http://schemas.openxmlformats.org/officeDocument/2006/relationships/image" Target="../media/image31.png"/><Relationship Id="rId4" Type="http://schemas.openxmlformats.org/officeDocument/2006/relationships/image" Target="../media/image4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 Id="rId3" Type="http://schemas.openxmlformats.org/officeDocument/2006/relationships/image" Target="../media/image31.png"/><Relationship Id="rId4" Type="http://schemas.openxmlformats.org/officeDocument/2006/relationships/image" Target="../media/image44.png"/><Relationship Id="rId5" Type="http://schemas.openxmlformats.org/officeDocument/2006/relationships/image" Target="../media/image3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4.png"/><Relationship Id="rId4" Type="http://schemas.openxmlformats.org/officeDocument/2006/relationships/image" Target="../media/image5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2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43.png"/><Relationship Id="rId4" Type="http://schemas.openxmlformats.org/officeDocument/2006/relationships/image" Target="../media/image4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2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5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33.png"/><Relationship Id="rId4" Type="http://schemas.openxmlformats.org/officeDocument/2006/relationships/image" Target="../media/image4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33.png"/><Relationship Id="rId4" Type="http://schemas.openxmlformats.org/officeDocument/2006/relationships/image" Target="../media/image4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33.png"/><Relationship Id="rId4" Type="http://schemas.openxmlformats.org/officeDocument/2006/relationships/image" Target="../media/image40.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33.png"/><Relationship Id="rId4" Type="http://schemas.openxmlformats.org/officeDocument/2006/relationships/image" Target="../media/image4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3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46.png"/><Relationship Id="rId4" Type="http://schemas.openxmlformats.org/officeDocument/2006/relationships/image" Target="../media/image4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21.png"/><Relationship Id="rId4" Type="http://schemas.openxmlformats.org/officeDocument/2006/relationships/image" Target="../media/image2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20.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2"/>
          <p:cNvSpPr txBox="1"/>
          <p:nvPr>
            <p:ph type="ctrTitle"/>
          </p:nvPr>
        </p:nvSpPr>
        <p:spPr>
          <a:xfrm>
            <a:off x="1006350" y="1824750"/>
            <a:ext cx="3797100" cy="14940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7200">
                <a:solidFill>
                  <a:srgbClr val="741B47"/>
                </a:solidFill>
                <a:latin typeface="Raleway Medium"/>
                <a:ea typeface="Raleway Medium"/>
                <a:cs typeface="Raleway Medium"/>
                <a:sym typeface="Raleway Medium"/>
              </a:rPr>
              <a:t>SQL</a:t>
            </a:r>
            <a:endParaRPr sz="72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5000">
                <a:solidFill>
                  <a:srgbClr val="741B47"/>
                </a:solidFill>
                <a:latin typeface="Raleway Medium"/>
                <a:ea typeface="Raleway Medium"/>
                <a:cs typeface="Raleway Medium"/>
                <a:sym typeface="Raleway Medium"/>
              </a:rPr>
              <a:t>Session 2</a:t>
            </a:r>
            <a:endParaRPr sz="33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33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3300">
              <a:solidFill>
                <a:srgbClr val="741B47"/>
              </a:solidFill>
              <a:latin typeface="Raleway Medium"/>
              <a:ea typeface="Raleway Medium"/>
              <a:cs typeface="Raleway Medium"/>
              <a:sym typeface="Raleway Medium"/>
            </a:endParaRPr>
          </a:p>
        </p:txBody>
      </p:sp>
      <p:pic>
        <p:nvPicPr>
          <p:cNvPr id="66" name="Google Shape;66;p12"/>
          <p:cNvPicPr preferRelativeResize="0"/>
          <p:nvPr/>
        </p:nvPicPr>
        <p:blipFill rotWithShape="1">
          <a:blip r:embed="rId3">
            <a:alphaModFix/>
          </a:blip>
          <a:srcRect b="0" l="0" r="0" t="0"/>
          <a:stretch/>
        </p:blipFill>
        <p:spPr>
          <a:xfrm>
            <a:off x="5357625" y="1273975"/>
            <a:ext cx="2379650" cy="2305750"/>
          </a:xfrm>
          <a:prstGeom prst="rect">
            <a:avLst/>
          </a:prstGeom>
          <a:noFill/>
          <a:ln>
            <a:noFill/>
          </a:ln>
        </p:spPr>
      </p:pic>
      <p:sp>
        <p:nvSpPr>
          <p:cNvPr id="67" name="Google Shape;67;p12"/>
          <p:cNvSpPr/>
          <p:nvPr/>
        </p:nvSpPr>
        <p:spPr>
          <a:xfrm>
            <a:off x="6542325" y="1704800"/>
            <a:ext cx="859800" cy="12678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31" name="Google Shape;131;p21"/>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COUNT Function</a:t>
            </a:r>
            <a:endParaRPr sz="4000">
              <a:solidFill>
                <a:srgbClr val="419DD3"/>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132" name="Google Shape;132;p21"/>
          <p:cNvSpPr txBox="1"/>
          <p:nvPr/>
        </p:nvSpPr>
        <p:spPr>
          <a:xfrm>
            <a:off x="2245575" y="621450"/>
            <a:ext cx="55629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00000"/>
                </a:solidFill>
                <a:latin typeface="Barlow"/>
                <a:ea typeface="Barlow"/>
                <a:cs typeface="Barlow"/>
                <a:sym typeface="Barlow"/>
              </a:rPr>
              <a:t>How many employees does the company have?</a:t>
            </a:r>
            <a:endParaRPr b="1" i="0" sz="1800" u="none" cap="none" strike="noStrike">
              <a:solidFill>
                <a:srgbClr val="000000"/>
              </a:solidFill>
              <a:latin typeface="Barlow"/>
              <a:ea typeface="Barlow"/>
              <a:cs typeface="Barlow"/>
              <a:sym typeface="Barlow"/>
            </a:endParaRPr>
          </a:p>
        </p:txBody>
      </p:sp>
      <p:pic>
        <p:nvPicPr>
          <p:cNvPr id="133" name="Google Shape;133;p21"/>
          <p:cNvPicPr preferRelativeResize="0"/>
          <p:nvPr/>
        </p:nvPicPr>
        <p:blipFill rotWithShape="1">
          <a:blip r:embed="rId3">
            <a:alphaModFix/>
          </a:blip>
          <a:srcRect b="0" l="0" r="0" t="0"/>
          <a:stretch/>
        </p:blipFill>
        <p:spPr>
          <a:xfrm>
            <a:off x="4819008" y="3088364"/>
            <a:ext cx="1306791" cy="898420"/>
          </a:xfrm>
          <a:prstGeom prst="rect">
            <a:avLst/>
          </a:prstGeom>
          <a:noFill/>
          <a:ln>
            <a:noFill/>
          </a:ln>
        </p:spPr>
      </p:pic>
      <p:sp>
        <p:nvSpPr>
          <p:cNvPr id="134" name="Google Shape;134;p21"/>
          <p:cNvSpPr txBox="1"/>
          <p:nvPr/>
        </p:nvSpPr>
        <p:spPr>
          <a:xfrm>
            <a:off x="4335946" y="1247850"/>
            <a:ext cx="5251371" cy="62640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SELECT COUNT </a:t>
            </a:r>
            <a:r>
              <a:rPr b="0" i="0" lang="tr-TR" sz="2000" u="none" cap="none" strike="noStrike">
                <a:solidFill>
                  <a:srgbClr val="202122"/>
                </a:solidFill>
                <a:latin typeface="Arial"/>
                <a:ea typeface="Arial"/>
                <a:cs typeface="Arial"/>
                <a:sym typeface="Arial"/>
              </a:rPr>
              <a:t>(*)</a:t>
            </a:r>
            <a:endParaRPr/>
          </a:p>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FROM employees</a:t>
            </a:r>
            <a:r>
              <a:rPr b="0" i="0" lang="tr-TR" sz="2000" u="none" cap="none" strike="noStrike">
                <a:solidFill>
                  <a:srgbClr val="202122"/>
                </a:solidFill>
                <a:latin typeface="Arial"/>
                <a:ea typeface="Arial"/>
                <a:cs typeface="Arial"/>
                <a:sym typeface="Arial"/>
              </a:rPr>
              <a:t>;</a:t>
            </a:r>
            <a:endParaRPr/>
          </a:p>
        </p:txBody>
      </p:sp>
      <p:pic>
        <p:nvPicPr>
          <p:cNvPr id="135" name="Google Shape;135;p21"/>
          <p:cNvPicPr preferRelativeResize="0"/>
          <p:nvPr/>
        </p:nvPicPr>
        <p:blipFill rotWithShape="1">
          <a:blip r:embed="rId4">
            <a:alphaModFix/>
          </a:blip>
          <a:srcRect b="0" l="0" r="0" t="0"/>
          <a:stretch/>
        </p:blipFill>
        <p:spPr>
          <a:xfrm>
            <a:off x="235930" y="1685480"/>
            <a:ext cx="4019290" cy="1772539"/>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111"/>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sp>
        <p:nvSpPr>
          <p:cNvPr id="954" name="Google Shape;954;p111"/>
          <p:cNvSpPr txBox="1"/>
          <p:nvPr/>
        </p:nvSpPr>
        <p:spPr>
          <a:xfrm>
            <a:off x="219800" y="175925"/>
            <a:ext cx="8206200" cy="1002000"/>
          </a:xfrm>
          <a:prstGeom prst="rect">
            <a:avLst/>
          </a:prstGeom>
          <a:solidFill>
            <a:srgbClr val="FFF2CC"/>
          </a:solidFill>
          <a:ln cap="flat" cmpd="sng" w="9525">
            <a:solidFill>
              <a:srgbClr val="409AC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900"/>
              <a:buFont typeface="Arial"/>
              <a:buNone/>
            </a:pPr>
            <a:r>
              <a:rPr b="0" i="0" lang="tr-TR" sz="2900" u="none" cap="none" strike="noStrike">
                <a:solidFill>
                  <a:srgbClr val="000000"/>
                </a:solidFill>
                <a:latin typeface="Raleway Light"/>
                <a:ea typeface="Raleway Light"/>
                <a:cs typeface="Raleway Light"/>
                <a:sym typeface="Raleway Light"/>
              </a:rPr>
              <a:t>Retrieve track id, track name, album id info of the Album title ‘Faceless’.  (</a:t>
            </a:r>
            <a:r>
              <a:rPr b="1" i="0" lang="tr-TR" sz="2500" u="none" cap="none" strike="noStrike">
                <a:solidFill>
                  <a:srgbClr val="000000"/>
                </a:solidFill>
                <a:latin typeface="Raleway"/>
                <a:ea typeface="Raleway"/>
                <a:cs typeface="Raleway"/>
                <a:sym typeface="Raleway"/>
              </a:rPr>
              <a:t>use : Joins</a:t>
            </a:r>
            <a:r>
              <a:rPr b="0" i="0" lang="tr-TR" sz="2900" u="none" cap="none" strike="noStrike">
                <a:solidFill>
                  <a:srgbClr val="000000"/>
                </a:solidFill>
                <a:latin typeface="Raleway Light"/>
                <a:ea typeface="Raleway Light"/>
                <a:cs typeface="Raleway Light"/>
                <a:sym typeface="Raleway Light"/>
              </a:rPr>
              <a:t>)</a:t>
            </a:r>
            <a:endParaRPr b="0" i="0" sz="2900" u="none" cap="none" strike="noStrike">
              <a:solidFill>
                <a:srgbClr val="000000"/>
              </a:solidFill>
              <a:latin typeface="Raleway Light"/>
              <a:ea typeface="Raleway Light"/>
              <a:cs typeface="Raleway Light"/>
              <a:sym typeface="Raleway Light"/>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Raleway Light"/>
              <a:ea typeface="Raleway Light"/>
              <a:cs typeface="Raleway Light"/>
              <a:sym typeface="Raleway Light"/>
            </a:endParaRPr>
          </a:p>
        </p:txBody>
      </p:sp>
      <p:grpSp>
        <p:nvGrpSpPr>
          <p:cNvPr id="955" name="Google Shape;955;p111"/>
          <p:cNvGrpSpPr/>
          <p:nvPr/>
        </p:nvGrpSpPr>
        <p:grpSpPr>
          <a:xfrm>
            <a:off x="1565433" y="1177921"/>
            <a:ext cx="6516540" cy="3825878"/>
            <a:chOff x="597913" y="547750"/>
            <a:chExt cx="7699126" cy="3846650"/>
          </a:xfrm>
        </p:grpSpPr>
        <p:pic>
          <p:nvPicPr>
            <p:cNvPr id="956" name="Google Shape;956;p111"/>
            <p:cNvPicPr preferRelativeResize="0"/>
            <p:nvPr/>
          </p:nvPicPr>
          <p:blipFill rotWithShape="1">
            <a:blip r:embed="rId3">
              <a:alphaModFix/>
            </a:blip>
            <a:srcRect b="0" l="0" r="0" t="0"/>
            <a:stretch/>
          </p:blipFill>
          <p:spPr>
            <a:xfrm>
              <a:off x="597913" y="547750"/>
              <a:ext cx="7699126" cy="3846650"/>
            </a:xfrm>
            <a:prstGeom prst="rect">
              <a:avLst/>
            </a:prstGeom>
            <a:noFill/>
            <a:ln>
              <a:noFill/>
            </a:ln>
          </p:spPr>
        </p:pic>
        <p:sp>
          <p:nvSpPr>
            <p:cNvPr id="957" name="Google Shape;957;p111"/>
            <p:cNvSpPr/>
            <p:nvPr/>
          </p:nvSpPr>
          <p:spPr>
            <a:xfrm>
              <a:off x="608650" y="642950"/>
              <a:ext cx="1860300" cy="7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12"/>
          <p:cNvSpPr txBox="1"/>
          <p:nvPr>
            <p:ph type="title"/>
          </p:nvPr>
        </p:nvSpPr>
        <p:spPr>
          <a:xfrm>
            <a:off x="457200" y="192650"/>
            <a:ext cx="7338300" cy="521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Multiple-row Subqueries</a:t>
            </a:r>
            <a:endParaRPr/>
          </a:p>
        </p:txBody>
      </p:sp>
      <p:sp>
        <p:nvSpPr>
          <p:cNvPr id="963" name="Google Shape;963;p112"/>
          <p:cNvSpPr txBox="1"/>
          <p:nvPr>
            <p:ph idx="1" type="body"/>
          </p:nvPr>
        </p:nvSpPr>
        <p:spPr>
          <a:xfrm>
            <a:off x="457200" y="925800"/>
            <a:ext cx="8285400" cy="1070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800"/>
              <a:buNone/>
            </a:pPr>
            <a:r>
              <a:rPr lang="tr-TR" sz="2400">
                <a:solidFill>
                  <a:srgbClr val="373A3C"/>
                </a:solidFill>
                <a:latin typeface="Arial"/>
                <a:ea typeface="Arial"/>
                <a:cs typeface="Arial"/>
                <a:sym typeface="Arial"/>
              </a:rPr>
              <a:t>Multiple-row subqueries return sets of rows and are used with multiple-row operators such as </a:t>
            </a:r>
            <a:r>
              <a:rPr b="1" lang="tr-TR" sz="2400">
                <a:solidFill>
                  <a:srgbClr val="FF0000"/>
                </a:solidFill>
                <a:latin typeface="Courier New"/>
                <a:ea typeface="Courier New"/>
                <a:cs typeface="Courier New"/>
                <a:sym typeface="Courier New"/>
              </a:rPr>
              <a:t>IN</a:t>
            </a:r>
            <a:r>
              <a:rPr b="1" lang="tr-TR" sz="2400">
                <a:solidFill>
                  <a:srgbClr val="373A3C"/>
                </a:solidFill>
                <a:latin typeface="Arial"/>
                <a:ea typeface="Arial"/>
                <a:cs typeface="Arial"/>
                <a:sym typeface="Arial"/>
              </a:rPr>
              <a:t>, </a:t>
            </a:r>
            <a:r>
              <a:rPr b="1" lang="tr-TR" sz="2400">
                <a:solidFill>
                  <a:srgbClr val="FF0000"/>
                </a:solidFill>
                <a:latin typeface="Courier New"/>
                <a:ea typeface="Courier New"/>
                <a:cs typeface="Courier New"/>
                <a:sym typeface="Courier New"/>
              </a:rPr>
              <a:t>NOT IN</a:t>
            </a:r>
            <a:r>
              <a:rPr b="1" lang="tr-TR" sz="2400">
                <a:solidFill>
                  <a:srgbClr val="373A3C"/>
                </a:solidFill>
                <a:latin typeface="Arial"/>
                <a:ea typeface="Arial"/>
                <a:cs typeface="Arial"/>
                <a:sym typeface="Arial"/>
              </a:rPr>
              <a:t>, </a:t>
            </a:r>
            <a:r>
              <a:rPr b="1" lang="tr-TR" sz="2400">
                <a:solidFill>
                  <a:srgbClr val="FF0000"/>
                </a:solidFill>
                <a:latin typeface="Courier New"/>
                <a:ea typeface="Courier New"/>
                <a:cs typeface="Courier New"/>
                <a:sym typeface="Courier New"/>
              </a:rPr>
              <a:t>ANY</a:t>
            </a:r>
            <a:r>
              <a:rPr b="1" lang="tr-TR" sz="2400">
                <a:solidFill>
                  <a:srgbClr val="373A3C"/>
                </a:solidFill>
                <a:latin typeface="Arial"/>
                <a:ea typeface="Arial"/>
                <a:cs typeface="Arial"/>
                <a:sym typeface="Arial"/>
              </a:rPr>
              <a:t>, </a:t>
            </a:r>
            <a:r>
              <a:rPr b="1" lang="tr-TR" sz="2400">
                <a:solidFill>
                  <a:srgbClr val="FF0000"/>
                </a:solidFill>
                <a:latin typeface="Courier New"/>
                <a:ea typeface="Courier New"/>
                <a:cs typeface="Courier New"/>
                <a:sym typeface="Courier New"/>
              </a:rPr>
              <a:t>ALL</a:t>
            </a:r>
            <a:r>
              <a:rPr lang="tr-TR" sz="2400">
                <a:solidFill>
                  <a:srgbClr val="373A3C"/>
                </a:solidFill>
                <a:latin typeface="Arial"/>
                <a:ea typeface="Arial"/>
                <a:cs typeface="Arial"/>
                <a:sym typeface="Arial"/>
              </a:rPr>
              <a:t>. </a:t>
            </a:r>
            <a:endParaRPr sz="2400"/>
          </a:p>
        </p:txBody>
      </p:sp>
      <p:sp>
        <p:nvSpPr>
          <p:cNvPr id="964" name="Google Shape;964;p112"/>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pic>
        <p:nvPicPr>
          <p:cNvPr id="965" name="Google Shape;965;p112"/>
          <p:cNvPicPr preferRelativeResize="0"/>
          <p:nvPr/>
        </p:nvPicPr>
        <p:blipFill rotWithShape="1">
          <a:blip r:embed="rId3">
            <a:alphaModFix/>
          </a:blip>
          <a:srcRect b="0" l="0" r="0" t="0"/>
          <a:stretch/>
        </p:blipFill>
        <p:spPr>
          <a:xfrm>
            <a:off x="3283525" y="1996200"/>
            <a:ext cx="2057400" cy="2351324"/>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11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sp>
        <p:nvSpPr>
          <p:cNvPr id="971" name="Google Shape;971;p113"/>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Example</a:t>
            </a:r>
            <a:endParaRPr sz="4000">
              <a:solidFill>
                <a:srgbClr val="419DD3"/>
              </a:solidFill>
              <a:latin typeface="Raleway Medium"/>
              <a:ea typeface="Raleway Medium"/>
              <a:cs typeface="Raleway Medium"/>
              <a:sym typeface="Raleway Medium"/>
            </a:endParaRPr>
          </a:p>
        </p:txBody>
      </p:sp>
      <p:pic>
        <p:nvPicPr>
          <p:cNvPr id="972" name="Google Shape;972;p113"/>
          <p:cNvPicPr preferRelativeResize="0"/>
          <p:nvPr/>
        </p:nvPicPr>
        <p:blipFill rotWithShape="1">
          <a:blip r:embed="rId3">
            <a:alphaModFix/>
          </a:blip>
          <a:srcRect b="-3165" l="0" r="0" t="-2019"/>
          <a:stretch/>
        </p:blipFill>
        <p:spPr>
          <a:xfrm>
            <a:off x="0" y="598775"/>
            <a:ext cx="3948699" cy="4225025"/>
          </a:xfrm>
          <a:prstGeom prst="rect">
            <a:avLst/>
          </a:prstGeom>
          <a:noFill/>
          <a:ln>
            <a:noFill/>
          </a:ln>
        </p:spPr>
      </p:pic>
      <p:sp>
        <p:nvSpPr>
          <p:cNvPr id="973" name="Google Shape;973;p113"/>
          <p:cNvSpPr txBox="1"/>
          <p:nvPr/>
        </p:nvSpPr>
        <p:spPr>
          <a:xfrm>
            <a:off x="4049250" y="244200"/>
            <a:ext cx="4343700" cy="86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50"/>
              <a:buFont typeface="Arial"/>
              <a:buNone/>
            </a:pPr>
            <a:r>
              <a:rPr b="1" i="0" lang="tr-TR" sz="1450" u="none" cap="none" strike="noStrike">
                <a:solidFill>
                  <a:srgbClr val="373A3C"/>
                </a:solidFill>
                <a:highlight>
                  <a:srgbClr val="FFFFFF"/>
                </a:highlight>
                <a:latin typeface="Arial"/>
                <a:ea typeface="Arial"/>
                <a:cs typeface="Arial"/>
                <a:sym typeface="Arial"/>
              </a:rPr>
              <a:t>Find the employees (first name, last name from employees table) who work under the Operations department (departments table)</a:t>
            </a:r>
            <a:endParaRPr b="1" i="0" sz="1800" u="none" cap="none" strike="noStrike">
              <a:solidFill>
                <a:srgbClr val="000000"/>
              </a:solidFill>
              <a:latin typeface="Raleway"/>
              <a:ea typeface="Raleway"/>
              <a:cs typeface="Raleway"/>
              <a:sym typeface="Raleway"/>
            </a:endParaRPr>
          </a:p>
        </p:txBody>
      </p:sp>
      <p:pic>
        <p:nvPicPr>
          <p:cNvPr id="974" name="Google Shape;974;p113"/>
          <p:cNvPicPr preferRelativeResize="0"/>
          <p:nvPr/>
        </p:nvPicPr>
        <p:blipFill rotWithShape="1">
          <a:blip r:embed="rId4">
            <a:alphaModFix/>
          </a:blip>
          <a:srcRect b="0" l="0" r="0" t="0"/>
          <a:stretch/>
        </p:blipFill>
        <p:spPr>
          <a:xfrm>
            <a:off x="3948700" y="1311375"/>
            <a:ext cx="5042901" cy="2562148"/>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pic>
        <p:nvPicPr>
          <p:cNvPr id="979" name="Google Shape;979;p114"/>
          <p:cNvPicPr preferRelativeResize="0"/>
          <p:nvPr/>
        </p:nvPicPr>
        <p:blipFill rotWithShape="1">
          <a:blip r:embed="rId3">
            <a:alphaModFix/>
          </a:blip>
          <a:srcRect b="-3164" l="20295" r="22354" t="51352"/>
          <a:stretch/>
        </p:blipFill>
        <p:spPr>
          <a:xfrm>
            <a:off x="4831450" y="800200"/>
            <a:ext cx="3721626" cy="3420350"/>
          </a:xfrm>
          <a:prstGeom prst="rect">
            <a:avLst/>
          </a:prstGeom>
          <a:noFill/>
          <a:ln>
            <a:noFill/>
          </a:ln>
        </p:spPr>
      </p:pic>
      <p:pic>
        <p:nvPicPr>
          <p:cNvPr id="980" name="Google Shape;980;p114"/>
          <p:cNvPicPr preferRelativeResize="0"/>
          <p:nvPr/>
        </p:nvPicPr>
        <p:blipFill rotWithShape="1">
          <a:blip r:embed="rId4">
            <a:alphaModFix/>
          </a:blip>
          <a:srcRect b="51966" l="0" r="45393" t="8747"/>
          <a:stretch/>
        </p:blipFill>
        <p:spPr>
          <a:xfrm>
            <a:off x="289787" y="1117375"/>
            <a:ext cx="4287026" cy="1566925"/>
          </a:xfrm>
          <a:prstGeom prst="rect">
            <a:avLst/>
          </a:prstGeom>
          <a:noFill/>
          <a:ln>
            <a:noFill/>
          </a:ln>
        </p:spPr>
      </p:pic>
      <p:sp>
        <p:nvSpPr>
          <p:cNvPr id="981" name="Google Shape;981;p11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sp>
        <p:nvSpPr>
          <p:cNvPr id="982" name="Google Shape;982;p114"/>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Analyze the query-1</a:t>
            </a:r>
            <a:endParaRPr sz="4000">
              <a:solidFill>
                <a:srgbClr val="419DD3"/>
              </a:solidFill>
              <a:latin typeface="Raleway Medium"/>
              <a:ea typeface="Raleway Medium"/>
              <a:cs typeface="Raleway Medium"/>
              <a:sym typeface="Raleway Medium"/>
            </a:endParaRPr>
          </a:p>
        </p:txBody>
      </p:sp>
      <p:sp>
        <p:nvSpPr>
          <p:cNvPr id="983" name="Google Shape;983;p114"/>
          <p:cNvSpPr/>
          <p:nvPr/>
        </p:nvSpPr>
        <p:spPr>
          <a:xfrm>
            <a:off x="1092800" y="1810475"/>
            <a:ext cx="3147300" cy="7248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14"/>
          <p:cNvSpPr txBox="1"/>
          <p:nvPr/>
        </p:nvSpPr>
        <p:spPr>
          <a:xfrm>
            <a:off x="586538" y="3162000"/>
            <a:ext cx="4202700" cy="62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1600"/>
              <a:buFont typeface="Arial"/>
              <a:buNone/>
            </a:pPr>
            <a:r>
              <a:rPr b="0" i="0" lang="tr-TR" sz="1600" u="none" cap="none" strike="noStrike">
                <a:solidFill>
                  <a:srgbClr val="373A3C"/>
                </a:solidFill>
                <a:highlight>
                  <a:srgbClr val="FFFFFF"/>
                </a:highlight>
                <a:latin typeface="Arial"/>
                <a:ea typeface="Arial"/>
                <a:cs typeface="Arial"/>
                <a:sym typeface="Arial"/>
              </a:rPr>
              <a:t>The inner query returns the employees ids who work under the Operations department</a:t>
            </a:r>
            <a:endParaRPr b="0" i="0" sz="1600" u="none" cap="none" strike="noStrike">
              <a:solidFill>
                <a:srgbClr val="000000"/>
              </a:solidFill>
              <a:latin typeface="Barlow Light"/>
              <a:ea typeface="Barlow Light"/>
              <a:cs typeface="Barlow Light"/>
              <a:sym typeface="Barlow Light"/>
            </a:endParaRPr>
          </a:p>
        </p:txBody>
      </p:sp>
      <p:sp>
        <p:nvSpPr>
          <p:cNvPr id="985" name="Google Shape;985;p114"/>
          <p:cNvSpPr/>
          <p:nvPr/>
        </p:nvSpPr>
        <p:spPr>
          <a:xfrm>
            <a:off x="87425" y="3240900"/>
            <a:ext cx="456900" cy="468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986" name="Google Shape;986;p114"/>
          <p:cNvSpPr/>
          <p:nvPr/>
        </p:nvSpPr>
        <p:spPr>
          <a:xfrm>
            <a:off x="5660150" y="1577375"/>
            <a:ext cx="1625400" cy="2331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7" name="Google Shape;987;p114"/>
          <p:cNvCxnSpPr>
            <a:stCxn id="983" idx="3"/>
            <a:endCxn id="986" idx="1"/>
          </p:cNvCxnSpPr>
          <p:nvPr/>
        </p:nvCxnSpPr>
        <p:spPr>
          <a:xfrm flipH="1" rot="10800000">
            <a:off x="4240100" y="1693775"/>
            <a:ext cx="1420200" cy="479100"/>
          </a:xfrm>
          <a:prstGeom prst="straightConnector1">
            <a:avLst/>
          </a:prstGeom>
          <a:noFill/>
          <a:ln cap="flat" cmpd="sng" w="28575">
            <a:solidFill>
              <a:schemeClr val="dk2"/>
            </a:solidFill>
            <a:prstDash val="solid"/>
            <a:round/>
            <a:headEnd len="sm" w="sm" type="none"/>
            <a:tailEnd len="med" w="med" type="triangle"/>
          </a:ln>
        </p:spPr>
      </p:cxnSp>
      <p:sp>
        <p:nvSpPr>
          <p:cNvPr id="988" name="Google Shape;988;p114"/>
          <p:cNvSpPr/>
          <p:nvPr/>
        </p:nvSpPr>
        <p:spPr>
          <a:xfrm>
            <a:off x="5660150" y="2123738"/>
            <a:ext cx="1625400" cy="2331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9" name="Google Shape;989;p114"/>
          <p:cNvCxnSpPr>
            <a:stCxn id="983" idx="3"/>
            <a:endCxn id="988" idx="1"/>
          </p:cNvCxnSpPr>
          <p:nvPr/>
        </p:nvCxnSpPr>
        <p:spPr>
          <a:xfrm>
            <a:off x="4240100" y="2172875"/>
            <a:ext cx="1420200" cy="67500"/>
          </a:xfrm>
          <a:prstGeom prst="straightConnector1">
            <a:avLst/>
          </a:prstGeom>
          <a:noFill/>
          <a:ln cap="flat" cmpd="sng" w="28575">
            <a:solidFill>
              <a:schemeClr val="dk2"/>
            </a:solidFill>
            <a:prstDash val="solid"/>
            <a:round/>
            <a:headEnd len="sm" w="sm" type="none"/>
            <a:tailEnd len="med" w="med" type="triangle"/>
          </a:ln>
        </p:spPr>
      </p:cxnSp>
      <p:sp>
        <p:nvSpPr>
          <p:cNvPr id="990" name="Google Shape;990;p114"/>
          <p:cNvSpPr/>
          <p:nvPr/>
        </p:nvSpPr>
        <p:spPr>
          <a:xfrm>
            <a:off x="5660150" y="2670113"/>
            <a:ext cx="1625400" cy="2331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14"/>
          <p:cNvSpPr/>
          <p:nvPr/>
        </p:nvSpPr>
        <p:spPr>
          <a:xfrm>
            <a:off x="5725125" y="3476404"/>
            <a:ext cx="1625400" cy="2331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92" name="Google Shape;992;p114"/>
          <p:cNvCxnSpPr>
            <a:stCxn id="983" idx="3"/>
            <a:endCxn id="990" idx="1"/>
          </p:cNvCxnSpPr>
          <p:nvPr/>
        </p:nvCxnSpPr>
        <p:spPr>
          <a:xfrm>
            <a:off x="4240100" y="2172875"/>
            <a:ext cx="1420200" cy="613800"/>
          </a:xfrm>
          <a:prstGeom prst="straightConnector1">
            <a:avLst/>
          </a:prstGeom>
          <a:noFill/>
          <a:ln cap="flat" cmpd="sng" w="28575">
            <a:solidFill>
              <a:schemeClr val="dk2"/>
            </a:solidFill>
            <a:prstDash val="solid"/>
            <a:round/>
            <a:headEnd len="sm" w="sm" type="none"/>
            <a:tailEnd len="med" w="med" type="triangle"/>
          </a:ln>
        </p:spPr>
      </p:cxnSp>
      <p:cxnSp>
        <p:nvCxnSpPr>
          <p:cNvPr id="993" name="Google Shape;993;p114"/>
          <p:cNvCxnSpPr>
            <a:stCxn id="983" idx="3"/>
            <a:endCxn id="991" idx="1"/>
          </p:cNvCxnSpPr>
          <p:nvPr/>
        </p:nvCxnSpPr>
        <p:spPr>
          <a:xfrm>
            <a:off x="4240100" y="2172875"/>
            <a:ext cx="1485000" cy="1420200"/>
          </a:xfrm>
          <a:prstGeom prst="straightConnector1">
            <a:avLst/>
          </a:prstGeom>
          <a:noFill/>
          <a:ln cap="flat" cmpd="sng" w="28575">
            <a:solidFill>
              <a:schemeClr val="dk2"/>
            </a:solidFill>
            <a:prstDash val="solid"/>
            <a:round/>
            <a:headEnd len="sm" w="sm" type="none"/>
            <a:tailEnd len="med" w="med" type="triangle"/>
          </a:ln>
        </p:spPr>
      </p:cxnSp>
      <p:sp>
        <p:nvSpPr>
          <p:cNvPr id="994" name="Google Shape;994;p114"/>
          <p:cNvSpPr/>
          <p:nvPr/>
        </p:nvSpPr>
        <p:spPr>
          <a:xfrm>
            <a:off x="635900" y="1938575"/>
            <a:ext cx="456900" cy="468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pic>
        <p:nvPicPr>
          <p:cNvPr id="999" name="Google Shape;999;p115"/>
          <p:cNvPicPr preferRelativeResize="0"/>
          <p:nvPr/>
        </p:nvPicPr>
        <p:blipFill rotWithShape="1">
          <a:blip r:embed="rId3">
            <a:alphaModFix/>
          </a:blip>
          <a:srcRect b="-3164" l="20295" r="22354" t="51352"/>
          <a:stretch/>
        </p:blipFill>
        <p:spPr>
          <a:xfrm>
            <a:off x="4831450" y="800200"/>
            <a:ext cx="3721626" cy="3420350"/>
          </a:xfrm>
          <a:prstGeom prst="rect">
            <a:avLst/>
          </a:prstGeom>
          <a:noFill/>
          <a:ln>
            <a:noFill/>
          </a:ln>
        </p:spPr>
      </p:pic>
      <p:pic>
        <p:nvPicPr>
          <p:cNvPr id="1000" name="Google Shape;1000;p115"/>
          <p:cNvPicPr preferRelativeResize="0"/>
          <p:nvPr/>
        </p:nvPicPr>
        <p:blipFill rotWithShape="1">
          <a:blip r:embed="rId4">
            <a:alphaModFix/>
          </a:blip>
          <a:srcRect b="51966" l="0" r="45393" t="8747"/>
          <a:stretch/>
        </p:blipFill>
        <p:spPr>
          <a:xfrm>
            <a:off x="289787" y="1117375"/>
            <a:ext cx="4287026" cy="1566925"/>
          </a:xfrm>
          <a:prstGeom prst="rect">
            <a:avLst/>
          </a:prstGeom>
          <a:noFill/>
          <a:ln>
            <a:noFill/>
          </a:ln>
        </p:spPr>
      </p:pic>
      <p:sp>
        <p:nvSpPr>
          <p:cNvPr id="1001" name="Google Shape;1001;p115"/>
          <p:cNvSpPr/>
          <p:nvPr/>
        </p:nvSpPr>
        <p:spPr>
          <a:xfrm>
            <a:off x="1092800" y="1839617"/>
            <a:ext cx="3147300" cy="7248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1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sp>
        <p:nvSpPr>
          <p:cNvPr id="1003" name="Google Shape;1003;p115"/>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Analyze the query-2</a:t>
            </a:r>
            <a:endParaRPr sz="4000">
              <a:solidFill>
                <a:srgbClr val="419DD3"/>
              </a:solidFill>
              <a:latin typeface="Raleway Medium"/>
              <a:ea typeface="Raleway Medium"/>
              <a:cs typeface="Raleway Medium"/>
              <a:sym typeface="Raleway Medium"/>
            </a:endParaRPr>
          </a:p>
        </p:txBody>
      </p:sp>
      <p:sp>
        <p:nvSpPr>
          <p:cNvPr id="1004" name="Google Shape;1004;p115"/>
          <p:cNvSpPr txBox="1"/>
          <p:nvPr/>
        </p:nvSpPr>
        <p:spPr>
          <a:xfrm>
            <a:off x="586538" y="3162000"/>
            <a:ext cx="4202700" cy="62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1600"/>
              <a:buFont typeface="Arial"/>
              <a:buNone/>
            </a:pPr>
            <a:r>
              <a:rPr b="0" i="0" lang="tr-TR" sz="1600" u="none" cap="none" strike="noStrike">
                <a:solidFill>
                  <a:srgbClr val="373A3C"/>
                </a:solidFill>
                <a:highlight>
                  <a:srgbClr val="FFFFFF"/>
                </a:highlight>
                <a:latin typeface="Arial"/>
                <a:ea typeface="Arial"/>
                <a:cs typeface="Arial"/>
                <a:sym typeface="Arial"/>
              </a:rPr>
              <a:t>The inner query returns the employees ids who work under the Operations department</a:t>
            </a:r>
            <a:endParaRPr b="0" i="0" sz="1600" u="none" cap="none" strike="noStrike">
              <a:solidFill>
                <a:srgbClr val="000000"/>
              </a:solidFill>
              <a:latin typeface="Barlow Light"/>
              <a:ea typeface="Barlow Light"/>
              <a:cs typeface="Barlow Light"/>
              <a:sym typeface="Barlow Light"/>
            </a:endParaRPr>
          </a:p>
        </p:txBody>
      </p:sp>
      <p:sp>
        <p:nvSpPr>
          <p:cNvPr id="1005" name="Google Shape;1005;p115"/>
          <p:cNvSpPr/>
          <p:nvPr/>
        </p:nvSpPr>
        <p:spPr>
          <a:xfrm>
            <a:off x="87425" y="3240900"/>
            <a:ext cx="456900" cy="468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006" name="Google Shape;1006;p115"/>
          <p:cNvSpPr/>
          <p:nvPr/>
        </p:nvSpPr>
        <p:spPr>
          <a:xfrm>
            <a:off x="5660150" y="1577375"/>
            <a:ext cx="1625400" cy="2331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15"/>
          <p:cNvSpPr/>
          <p:nvPr/>
        </p:nvSpPr>
        <p:spPr>
          <a:xfrm>
            <a:off x="5660150" y="2123738"/>
            <a:ext cx="1625400" cy="2331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15"/>
          <p:cNvSpPr/>
          <p:nvPr/>
        </p:nvSpPr>
        <p:spPr>
          <a:xfrm>
            <a:off x="5660150" y="2670113"/>
            <a:ext cx="1625400" cy="2331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15"/>
          <p:cNvSpPr/>
          <p:nvPr/>
        </p:nvSpPr>
        <p:spPr>
          <a:xfrm>
            <a:off x="5695983" y="3476404"/>
            <a:ext cx="1625400" cy="2331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15"/>
          <p:cNvSpPr/>
          <p:nvPr/>
        </p:nvSpPr>
        <p:spPr>
          <a:xfrm>
            <a:off x="635900" y="1938575"/>
            <a:ext cx="456900" cy="468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011" name="Google Shape;1011;p115"/>
          <p:cNvSpPr txBox="1"/>
          <p:nvPr/>
        </p:nvSpPr>
        <p:spPr>
          <a:xfrm>
            <a:off x="586525" y="3809800"/>
            <a:ext cx="4202700" cy="62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tr-TR" sz="1600" u="none" cap="none" strike="noStrike">
                <a:solidFill>
                  <a:srgbClr val="373A3C"/>
                </a:solidFill>
                <a:highlight>
                  <a:srgbClr val="FFFFFF"/>
                </a:highlight>
                <a:latin typeface="Arial"/>
                <a:ea typeface="Arial"/>
                <a:cs typeface="Arial"/>
                <a:sym typeface="Arial"/>
              </a:rPr>
              <a:t>Employees ids are passed to the outer query.</a:t>
            </a:r>
            <a:endParaRPr b="0" i="0" sz="1600" u="none" cap="none" strike="noStrike">
              <a:solidFill>
                <a:srgbClr val="373A3C"/>
              </a:solidFill>
              <a:highlight>
                <a:srgbClr val="FFFFFF"/>
              </a:highlight>
              <a:latin typeface="Arial"/>
              <a:ea typeface="Arial"/>
              <a:cs typeface="Arial"/>
              <a:sym typeface="Arial"/>
            </a:endParaRPr>
          </a:p>
          <a:p>
            <a:pPr indent="0" lvl="0" marL="0" marR="0" rtl="0" algn="l">
              <a:lnSpc>
                <a:spcPct val="115000"/>
              </a:lnSpc>
              <a:spcBef>
                <a:spcPts val="1200"/>
              </a:spcBef>
              <a:spcAft>
                <a:spcPts val="1200"/>
              </a:spcAft>
              <a:buClr>
                <a:srgbClr val="000000"/>
              </a:buClr>
              <a:buSzPts val="1600"/>
              <a:buFont typeface="Arial"/>
              <a:buNone/>
            </a:pPr>
            <a:r>
              <a:t/>
            </a:r>
            <a:endParaRPr b="0" i="0" sz="1600" u="none" cap="none" strike="noStrike">
              <a:solidFill>
                <a:srgbClr val="373A3C"/>
              </a:solidFill>
              <a:highlight>
                <a:srgbClr val="FFFFFF"/>
              </a:highlight>
              <a:latin typeface="Arial"/>
              <a:ea typeface="Arial"/>
              <a:cs typeface="Arial"/>
              <a:sym typeface="Arial"/>
            </a:endParaRPr>
          </a:p>
        </p:txBody>
      </p:sp>
      <p:sp>
        <p:nvSpPr>
          <p:cNvPr id="1012" name="Google Shape;1012;p115"/>
          <p:cNvSpPr/>
          <p:nvPr/>
        </p:nvSpPr>
        <p:spPr>
          <a:xfrm>
            <a:off x="859650" y="1213775"/>
            <a:ext cx="3147300" cy="6138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15"/>
          <p:cNvSpPr/>
          <p:nvPr/>
        </p:nvSpPr>
        <p:spPr>
          <a:xfrm>
            <a:off x="91575" y="3853700"/>
            <a:ext cx="456900" cy="468600"/>
          </a:xfrm>
          <a:prstGeom prst="flowChartConnector">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014" name="Google Shape;1014;p115"/>
          <p:cNvSpPr/>
          <p:nvPr/>
        </p:nvSpPr>
        <p:spPr>
          <a:xfrm>
            <a:off x="378925" y="1286375"/>
            <a:ext cx="456900" cy="468600"/>
          </a:xfrm>
          <a:prstGeom prst="flowChartConnector">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1015" name="Google Shape;1015;p115"/>
          <p:cNvCxnSpPr>
            <a:stCxn id="1006" idx="1"/>
            <a:endCxn id="1012" idx="3"/>
          </p:cNvCxnSpPr>
          <p:nvPr/>
        </p:nvCxnSpPr>
        <p:spPr>
          <a:xfrm rot="10800000">
            <a:off x="4006850" y="1520825"/>
            <a:ext cx="1653300" cy="173100"/>
          </a:xfrm>
          <a:prstGeom prst="straightConnector1">
            <a:avLst/>
          </a:prstGeom>
          <a:noFill/>
          <a:ln cap="flat" cmpd="sng" w="9525">
            <a:solidFill>
              <a:schemeClr val="dk2"/>
            </a:solidFill>
            <a:prstDash val="solid"/>
            <a:round/>
            <a:headEnd len="sm" w="sm" type="none"/>
            <a:tailEnd len="med" w="med" type="triangle"/>
          </a:ln>
        </p:spPr>
      </p:cxnSp>
      <p:cxnSp>
        <p:nvCxnSpPr>
          <p:cNvPr id="1016" name="Google Shape;1016;p115"/>
          <p:cNvCxnSpPr>
            <a:stCxn id="1007" idx="1"/>
            <a:endCxn id="1012" idx="3"/>
          </p:cNvCxnSpPr>
          <p:nvPr/>
        </p:nvCxnSpPr>
        <p:spPr>
          <a:xfrm rot="10800000">
            <a:off x="4006850" y="1520588"/>
            <a:ext cx="1653300" cy="719700"/>
          </a:xfrm>
          <a:prstGeom prst="straightConnector1">
            <a:avLst/>
          </a:prstGeom>
          <a:noFill/>
          <a:ln cap="flat" cmpd="sng" w="9525">
            <a:solidFill>
              <a:schemeClr val="dk2"/>
            </a:solidFill>
            <a:prstDash val="solid"/>
            <a:round/>
            <a:headEnd len="sm" w="sm" type="none"/>
            <a:tailEnd len="med" w="med" type="triangle"/>
          </a:ln>
        </p:spPr>
      </p:cxnSp>
      <p:cxnSp>
        <p:nvCxnSpPr>
          <p:cNvPr id="1017" name="Google Shape;1017;p115"/>
          <p:cNvCxnSpPr>
            <a:stCxn id="1008" idx="1"/>
            <a:endCxn id="1012" idx="3"/>
          </p:cNvCxnSpPr>
          <p:nvPr/>
        </p:nvCxnSpPr>
        <p:spPr>
          <a:xfrm rot="10800000">
            <a:off x="4006850" y="1520663"/>
            <a:ext cx="1653300" cy="1266000"/>
          </a:xfrm>
          <a:prstGeom prst="straightConnector1">
            <a:avLst/>
          </a:prstGeom>
          <a:noFill/>
          <a:ln cap="flat" cmpd="sng" w="9525">
            <a:solidFill>
              <a:schemeClr val="dk2"/>
            </a:solidFill>
            <a:prstDash val="solid"/>
            <a:round/>
            <a:headEnd len="sm" w="sm" type="none"/>
            <a:tailEnd len="med" w="med" type="triangle"/>
          </a:ln>
        </p:spPr>
      </p:cxnSp>
      <p:cxnSp>
        <p:nvCxnSpPr>
          <p:cNvPr id="1018" name="Google Shape;1018;p115"/>
          <p:cNvCxnSpPr>
            <a:stCxn id="1009" idx="1"/>
            <a:endCxn id="1012" idx="3"/>
          </p:cNvCxnSpPr>
          <p:nvPr/>
        </p:nvCxnSpPr>
        <p:spPr>
          <a:xfrm rot="10800000">
            <a:off x="4006983" y="1520554"/>
            <a:ext cx="1689000" cy="20724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pic>
        <p:nvPicPr>
          <p:cNvPr id="1023" name="Google Shape;1023;p116"/>
          <p:cNvPicPr preferRelativeResize="0"/>
          <p:nvPr/>
        </p:nvPicPr>
        <p:blipFill rotWithShape="1">
          <a:blip r:embed="rId3">
            <a:alphaModFix/>
          </a:blip>
          <a:srcRect b="-3164" l="20295" r="22354" t="51352"/>
          <a:stretch/>
        </p:blipFill>
        <p:spPr>
          <a:xfrm>
            <a:off x="4831450" y="800200"/>
            <a:ext cx="3721626" cy="3420350"/>
          </a:xfrm>
          <a:prstGeom prst="rect">
            <a:avLst/>
          </a:prstGeom>
          <a:noFill/>
          <a:ln>
            <a:noFill/>
          </a:ln>
        </p:spPr>
      </p:pic>
      <p:pic>
        <p:nvPicPr>
          <p:cNvPr id="1024" name="Google Shape;1024;p116"/>
          <p:cNvPicPr preferRelativeResize="0"/>
          <p:nvPr/>
        </p:nvPicPr>
        <p:blipFill rotWithShape="1">
          <a:blip r:embed="rId4">
            <a:alphaModFix/>
          </a:blip>
          <a:srcRect b="51966" l="0" r="45393" t="8747"/>
          <a:stretch/>
        </p:blipFill>
        <p:spPr>
          <a:xfrm>
            <a:off x="289787" y="1117375"/>
            <a:ext cx="4287026" cy="1566925"/>
          </a:xfrm>
          <a:prstGeom prst="rect">
            <a:avLst/>
          </a:prstGeom>
          <a:noFill/>
          <a:ln>
            <a:noFill/>
          </a:ln>
        </p:spPr>
      </p:pic>
      <p:sp>
        <p:nvSpPr>
          <p:cNvPr id="1025" name="Google Shape;1025;p116"/>
          <p:cNvSpPr/>
          <p:nvPr/>
        </p:nvSpPr>
        <p:spPr>
          <a:xfrm>
            <a:off x="1092800" y="1839617"/>
            <a:ext cx="3147300" cy="7248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1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sp>
        <p:nvSpPr>
          <p:cNvPr id="1027" name="Google Shape;1027;p116"/>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Analyze the query-3</a:t>
            </a:r>
            <a:endParaRPr sz="4000">
              <a:solidFill>
                <a:srgbClr val="419DD3"/>
              </a:solidFill>
              <a:latin typeface="Raleway Medium"/>
              <a:ea typeface="Raleway Medium"/>
              <a:cs typeface="Raleway Medium"/>
              <a:sym typeface="Raleway Medium"/>
            </a:endParaRPr>
          </a:p>
        </p:txBody>
      </p:sp>
      <p:sp>
        <p:nvSpPr>
          <p:cNvPr id="1028" name="Google Shape;1028;p116"/>
          <p:cNvSpPr txBox="1"/>
          <p:nvPr/>
        </p:nvSpPr>
        <p:spPr>
          <a:xfrm>
            <a:off x="586538" y="3162000"/>
            <a:ext cx="4202700" cy="62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1600"/>
              <a:buFont typeface="Arial"/>
              <a:buNone/>
            </a:pPr>
            <a:r>
              <a:rPr b="0" i="0" lang="tr-TR" sz="1600" u="none" cap="none" strike="noStrike">
                <a:solidFill>
                  <a:srgbClr val="373A3C"/>
                </a:solidFill>
                <a:highlight>
                  <a:srgbClr val="FFFFFF"/>
                </a:highlight>
                <a:latin typeface="Arial"/>
                <a:ea typeface="Arial"/>
                <a:cs typeface="Arial"/>
                <a:sym typeface="Arial"/>
              </a:rPr>
              <a:t>The inner query returns the employees ids who work under the Operations department</a:t>
            </a:r>
            <a:endParaRPr b="0" i="0" sz="1600" u="none" cap="none" strike="noStrike">
              <a:solidFill>
                <a:srgbClr val="000000"/>
              </a:solidFill>
              <a:latin typeface="Barlow Light"/>
              <a:ea typeface="Barlow Light"/>
              <a:cs typeface="Barlow Light"/>
              <a:sym typeface="Barlow Light"/>
            </a:endParaRPr>
          </a:p>
        </p:txBody>
      </p:sp>
      <p:sp>
        <p:nvSpPr>
          <p:cNvPr id="1029" name="Google Shape;1029;p116"/>
          <p:cNvSpPr/>
          <p:nvPr/>
        </p:nvSpPr>
        <p:spPr>
          <a:xfrm>
            <a:off x="87425" y="3240900"/>
            <a:ext cx="456900" cy="468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030" name="Google Shape;1030;p116"/>
          <p:cNvSpPr/>
          <p:nvPr/>
        </p:nvSpPr>
        <p:spPr>
          <a:xfrm>
            <a:off x="5660150" y="1577375"/>
            <a:ext cx="1625400" cy="2331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16"/>
          <p:cNvSpPr/>
          <p:nvPr/>
        </p:nvSpPr>
        <p:spPr>
          <a:xfrm>
            <a:off x="5660150" y="2123738"/>
            <a:ext cx="1625400" cy="2331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16"/>
          <p:cNvSpPr/>
          <p:nvPr/>
        </p:nvSpPr>
        <p:spPr>
          <a:xfrm>
            <a:off x="5660150" y="2670113"/>
            <a:ext cx="1625400" cy="2331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16"/>
          <p:cNvSpPr/>
          <p:nvPr/>
        </p:nvSpPr>
        <p:spPr>
          <a:xfrm>
            <a:off x="5695983" y="3476404"/>
            <a:ext cx="1625400" cy="2331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16"/>
          <p:cNvSpPr/>
          <p:nvPr/>
        </p:nvSpPr>
        <p:spPr>
          <a:xfrm>
            <a:off x="635900" y="1938575"/>
            <a:ext cx="456900" cy="468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035" name="Google Shape;1035;p116"/>
          <p:cNvSpPr txBox="1"/>
          <p:nvPr/>
        </p:nvSpPr>
        <p:spPr>
          <a:xfrm>
            <a:off x="586525" y="3809800"/>
            <a:ext cx="4202700" cy="62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tr-TR" sz="1600" u="none" cap="none" strike="noStrike">
                <a:solidFill>
                  <a:srgbClr val="373A3C"/>
                </a:solidFill>
                <a:highlight>
                  <a:srgbClr val="FFFFFF"/>
                </a:highlight>
                <a:latin typeface="Arial"/>
                <a:ea typeface="Arial"/>
                <a:cs typeface="Arial"/>
                <a:sym typeface="Arial"/>
              </a:rPr>
              <a:t>Employees ids are passed to the outer query.</a:t>
            </a:r>
            <a:endParaRPr b="0" i="0" sz="1600" u="none" cap="none" strike="noStrike">
              <a:solidFill>
                <a:srgbClr val="373A3C"/>
              </a:solidFill>
              <a:highlight>
                <a:srgbClr val="FFFFFF"/>
              </a:highlight>
              <a:latin typeface="Arial"/>
              <a:ea typeface="Arial"/>
              <a:cs typeface="Arial"/>
              <a:sym typeface="Arial"/>
            </a:endParaRPr>
          </a:p>
          <a:p>
            <a:pPr indent="0" lvl="0" marL="0" marR="0" rtl="0" algn="l">
              <a:lnSpc>
                <a:spcPct val="115000"/>
              </a:lnSpc>
              <a:spcBef>
                <a:spcPts val="1200"/>
              </a:spcBef>
              <a:spcAft>
                <a:spcPts val="1200"/>
              </a:spcAft>
              <a:buClr>
                <a:srgbClr val="000000"/>
              </a:buClr>
              <a:buSzPts val="1600"/>
              <a:buFont typeface="Arial"/>
              <a:buNone/>
            </a:pPr>
            <a:r>
              <a:t/>
            </a:r>
            <a:endParaRPr b="0" i="0" sz="1600" u="none" cap="none" strike="noStrike">
              <a:solidFill>
                <a:srgbClr val="373A3C"/>
              </a:solidFill>
              <a:highlight>
                <a:srgbClr val="FFFFFF"/>
              </a:highlight>
              <a:latin typeface="Arial"/>
              <a:ea typeface="Arial"/>
              <a:cs typeface="Arial"/>
              <a:sym typeface="Arial"/>
            </a:endParaRPr>
          </a:p>
        </p:txBody>
      </p:sp>
      <p:sp>
        <p:nvSpPr>
          <p:cNvPr id="1036" name="Google Shape;1036;p116"/>
          <p:cNvSpPr/>
          <p:nvPr/>
        </p:nvSpPr>
        <p:spPr>
          <a:xfrm>
            <a:off x="859650" y="1213775"/>
            <a:ext cx="3147300" cy="6138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16"/>
          <p:cNvSpPr/>
          <p:nvPr/>
        </p:nvSpPr>
        <p:spPr>
          <a:xfrm>
            <a:off x="91575" y="3853700"/>
            <a:ext cx="456900" cy="468600"/>
          </a:xfrm>
          <a:prstGeom prst="flowChartConnector">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038" name="Google Shape;1038;p116"/>
          <p:cNvSpPr/>
          <p:nvPr/>
        </p:nvSpPr>
        <p:spPr>
          <a:xfrm>
            <a:off x="378925" y="1286375"/>
            <a:ext cx="456900" cy="468600"/>
          </a:xfrm>
          <a:prstGeom prst="flowChartConnector">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1039" name="Google Shape;1039;p116"/>
          <p:cNvCxnSpPr>
            <a:stCxn id="1030" idx="1"/>
            <a:endCxn id="1036" idx="3"/>
          </p:cNvCxnSpPr>
          <p:nvPr/>
        </p:nvCxnSpPr>
        <p:spPr>
          <a:xfrm rot="10800000">
            <a:off x="4006850" y="1520825"/>
            <a:ext cx="1653300" cy="173100"/>
          </a:xfrm>
          <a:prstGeom prst="straightConnector1">
            <a:avLst/>
          </a:prstGeom>
          <a:noFill/>
          <a:ln cap="flat" cmpd="sng" w="9525">
            <a:solidFill>
              <a:schemeClr val="dk2"/>
            </a:solidFill>
            <a:prstDash val="solid"/>
            <a:round/>
            <a:headEnd len="sm" w="sm" type="none"/>
            <a:tailEnd len="med" w="med" type="triangle"/>
          </a:ln>
        </p:spPr>
      </p:cxnSp>
      <p:cxnSp>
        <p:nvCxnSpPr>
          <p:cNvPr id="1040" name="Google Shape;1040;p116"/>
          <p:cNvCxnSpPr>
            <a:stCxn id="1031" idx="1"/>
            <a:endCxn id="1036" idx="3"/>
          </p:cNvCxnSpPr>
          <p:nvPr/>
        </p:nvCxnSpPr>
        <p:spPr>
          <a:xfrm rot="10800000">
            <a:off x="4006850" y="1520588"/>
            <a:ext cx="1653300" cy="719700"/>
          </a:xfrm>
          <a:prstGeom prst="straightConnector1">
            <a:avLst/>
          </a:prstGeom>
          <a:noFill/>
          <a:ln cap="flat" cmpd="sng" w="9525">
            <a:solidFill>
              <a:schemeClr val="dk2"/>
            </a:solidFill>
            <a:prstDash val="solid"/>
            <a:round/>
            <a:headEnd len="sm" w="sm" type="none"/>
            <a:tailEnd len="med" w="med" type="triangle"/>
          </a:ln>
        </p:spPr>
      </p:cxnSp>
      <p:cxnSp>
        <p:nvCxnSpPr>
          <p:cNvPr id="1041" name="Google Shape;1041;p116"/>
          <p:cNvCxnSpPr>
            <a:stCxn id="1032" idx="1"/>
            <a:endCxn id="1036" idx="3"/>
          </p:cNvCxnSpPr>
          <p:nvPr/>
        </p:nvCxnSpPr>
        <p:spPr>
          <a:xfrm rot="10800000">
            <a:off x="4006850" y="1520663"/>
            <a:ext cx="1653300" cy="1266000"/>
          </a:xfrm>
          <a:prstGeom prst="straightConnector1">
            <a:avLst/>
          </a:prstGeom>
          <a:noFill/>
          <a:ln cap="flat" cmpd="sng" w="9525">
            <a:solidFill>
              <a:schemeClr val="dk2"/>
            </a:solidFill>
            <a:prstDash val="solid"/>
            <a:round/>
            <a:headEnd len="sm" w="sm" type="none"/>
            <a:tailEnd len="med" w="med" type="triangle"/>
          </a:ln>
        </p:spPr>
      </p:cxnSp>
      <p:cxnSp>
        <p:nvCxnSpPr>
          <p:cNvPr id="1042" name="Google Shape;1042;p116"/>
          <p:cNvCxnSpPr>
            <a:stCxn id="1033" idx="1"/>
            <a:endCxn id="1036" idx="3"/>
          </p:cNvCxnSpPr>
          <p:nvPr/>
        </p:nvCxnSpPr>
        <p:spPr>
          <a:xfrm rot="10800000">
            <a:off x="4006983" y="1520554"/>
            <a:ext cx="1689000" cy="2072400"/>
          </a:xfrm>
          <a:prstGeom prst="straightConnector1">
            <a:avLst/>
          </a:prstGeom>
          <a:noFill/>
          <a:ln cap="flat" cmpd="sng" w="9525">
            <a:solidFill>
              <a:schemeClr val="dk2"/>
            </a:solidFill>
            <a:prstDash val="solid"/>
            <a:round/>
            <a:headEnd len="sm" w="sm" type="none"/>
            <a:tailEnd len="med" w="med" type="triangle"/>
          </a:ln>
        </p:spPr>
      </p:cxnSp>
      <p:sp>
        <p:nvSpPr>
          <p:cNvPr id="1043" name="Google Shape;1043;p116"/>
          <p:cNvSpPr txBox="1"/>
          <p:nvPr/>
        </p:nvSpPr>
        <p:spPr>
          <a:xfrm>
            <a:off x="2302200" y="1548242"/>
            <a:ext cx="2010900" cy="2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tr-TR" sz="1000" u="none" cap="none" strike="noStrike">
                <a:solidFill>
                  <a:srgbClr val="BF9000"/>
                </a:solidFill>
                <a:latin typeface="Barlow"/>
                <a:ea typeface="Barlow"/>
                <a:cs typeface="Barlow"/>
                <a:sym typeface="Barlow"/>
              </a:rPr>
              <a:t>(17679, 30840, 51821, 76589)</a:t>
            </a:r>
            <a:endParaRPr b="1" i="0" sz="1000" u="none" cap="none" strike="noStrike">
              <a:solidFill>
                <a:srgbClr val="BF9000"/>
              </a:solidFill>
              <a:latin typeface="Barlow"/>
              <a:ea typeface="Barlow"/>
              <a:cs typeface="Barlow"/>
              <a:sym typeface="Barlow"/>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pic>
        <p:nvPicPr>
          <p:cNvPr id="1048" name="Google Shape;1048;p117"/>
          <p:cNvPicPr preferRelativeResize="0"/>
          <p:nvPr/>
        </p:nvPicPr>
        <p:blipFill rotWithShape="1">
          <a:blip r:embed="rId3">
            <a:alphaModFix/>
          </a:blip>
          <a:srcRect b="48661" l="3130" r="-3129" t="0"/>
          <a:stretch/>
        </p:blipFill>
        <p:spPr>
          <a:xfrm>
            <a:off x="4903225" y="675687"/>
            <a:ext cx="4202699" cy="2194735"/>
          </a:xfrm>
          <a:prstGeom prst="rect">
            <a:avLst/>
          </a:prstGeom>
          <a:noFill/>
          <a:ln>
            <a:noFill/>
          </a:ln>
        </p:spPr>
      </p:pic>
      <p:pic>
        <p:nvPicPr>
          <p:cNvPr id="1049" name="Google Shape;1049;p117"/>
          <p:cNvPicPr preferRelativeResize="0"/>
          <p:nvPr/>
        </p:nvPicPr>
        <p:blipFill rotWithShape="1">
          <a:blip r:embed="rId4">
            <a:alphaModFix/>
          </a:blip>
          <a:srcRect b="51966" l="0" r="45393" t="8747"/>
          <a:stretch/>
        </p:blipFill>
        <p:spPr>
          <a:xfrm>
            <a:off x="289787" y="1117375"/>
            <a:ext cx="4287026" cy="1566925"/>
          </a:xfrm>
          <a:prstGeom prst="rect">
            <a:avLst/>
          </a:prstGeom>
          <a:noFill/>
          <a:ln>
            <a:noFill/>
          </a:ln>
        </p:spPr>
      </p:pic>
      <p:sp>
        <p:nvSpPr>
          <p:cNvPr id="1050" name="Google Shape;1050;p11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sp>
        <p:nvSpPr>
          <p:cNvPr id="1051" name="Google Shape;1051;p117"/>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Analyze the query-4</a:t>
            </a:r>
            <a:endParaRPr sz="4000">
              <a:solidFill>
                <a:srgbClr val="419DD3"/>
              </a:solidFill>
              <a:latin typeface="Raleway Medium"/>
              <a:ea typeface="Raleway Medium"/>
              <a:cs typeface="Raleway Medium"/>
              <a:sym typeface="Raleway Medium"/>
            </a:endParaRPr>
          </a:p>
        </p:txBody>
      </p:sp>
      <p:sp>
        <p:nvSpPr>
          <p:cNvPr id="1052" name="Google Shape;1052;p117"/>
          <p:cNvSpPr txBox="1"/>
          <p:nvPr/>
        </p:nvSpPr>
        <p:spPr>
          <a:xfrm>
            <a:off x="160225" y="3409700"/>
            <a:ext cx="4743000" cy="62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tr-TR" sz="1600" u="none" cap="none" strike="noStrike">
                <a:solidFill>
                  <a:srgbClr val="373A3C"/>
                </a:solidFill>
                <a:highlight>
                  <a:srgbClr val="FFFFFF"/>
                </a:highlight>
                <a:latin typeface="Arial"/>
                <a:ea typeface="Arial"/>
                <a:cs typeface="Arial"/>
                <a:sym typeface="Arial"/>
              </a:rPr>
              <a:t>Outer query filters those employees ids and returns their first name and last name as a result set.</a:t>
            </a:r>
            <a:endParaRPr b="0" i="0" sz="1600" u="none" cap="none" strike="noStrike">
              <a:solidFill>
                <a:srgbClr val="373A3C"/>
              </a:solidFill>
              <a:highlight>
                <a:srgbClr val="FFFFFF"/>
              </a:highlight>
              <a:latin typeface="Arial"/>
              <a:ea typeface="Arial"/>
              <a:cs typeface="Arial"/>
              <a:sym typeface="Arial"/>
            </a:endParaRPr>
          </a:p>
          <a:p>
            <a:pPr indent="0" lvl="0" marL="0" marR="0" rtl="0" algn="l">
              <a:lnSpc>
                <a:spcPct val="115000"/>
              </a:lnSpc>
              <a:spcBef>
                <a:spcPts val="1200"/>
              </a:spcBef>
              <a:spcAft>
                <a:spcPts val="1200"/>
              </a:spcAft>
              <a:buClr>
                <a:srgbClr val="000000"/>
              </a:buClr>
              <a:buSzPts val="1600"/>
              <a:buFont typeface="Arial"/>
              <a:buNone/>
            </a:pPr>
            <a:r>
              <a:t/>
            </a:r>
            <a:endParaRPr b="0" i="0" sz="1600" u="none" cap="none" strike="noStrike">
              <a:solidFill>
                <a:srgbClr val="373A3C"/>
              </a:solidFill>
              <a:highlight>
                <a:srgbClr val="FFFFFF"/>
              </a:highlight>
              <a:latin typeface="Arial"/>
              <a:ea typeface="Arial"/>
              <a:cs typeface="Arial"/>
              <a:sym typeface="Arial"/>
            </a:endParaRPr>
          </a:p>
        </p:txBody>
      </p:sp>
      <p:sp>
        <p:nvSpPr>
          <p:cNvPr id="1053" name="Google Shape;1053;p117"/>
          <p:cNvSpPr/>
          <p:nvPr/>
        </p:nvSpPr>
        <p:spPr>
          <a:xfrm>
            <a:off x="859650" y="1213775"/>
            <a:ext cx="3147300" cy="6138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17"/>
          <p:cNvSpPr txBox="1"/>
          <p:nvPr/>
        </p:nvSpPr>
        <p:spPr>
          <a:xfrm>
            <a:off x="2302200" y="1548242"/>
            <a:ext cx="2010900" cy="2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tr-TR" sz="1000" u="none" cap="none" strike="noStrike">
                <a:solidFill>
                  <a:srgbClr val="BF9000"/>
                </a:solidFill>
                <a:latin typeface="Barlow"/>
                <a:ea typeface="Barlow"/>
                <a:cs typeface="Barlow"/>
                <a:sym typeface="Barlow"/>
              </a:rPr>
              <a:t>(17679, 30840, 51821, 76589)</a:t>
            </a:r>
            <a:endParaRPr b="1" i="0" sz="1000" u="none" cap="none" strike="noStrike">
              <a:solidFill>
                <a:srgbClr val="BF9000"/>
              </a:solidFill>
              <a:latin typeface="Barlow"/>
              <a:ea typeface="Barlow"/>
              <a:cs typeface="Barlow"/>
              <a:sym typeface="Barlow"/>
            </a:endParaRPr>
          </a:p>
        </p:txBody>
      </p:sp>
      <p:pic>
        <p:nvPicPr>
          <p:cNvPr id="1055" name="Google Shape;1055;p117"/>
          <p:cNvPicPr preferRelativeResize="0"/>
          <p:nvPr/>
        </p:nvPicPr>
        <p:blipFill rotWithShape="1">
          <a:blip r:embed="rId4">
            <a:alphaModFix/>
          </a:blip>
          <a:srcRect b="0" l="0" r="60123" t="48906"/>
          <a:stretch/>
        </p:blipFill>
        <p:spPr>
          <a:xfrm>
            <a:off x="5219763" y="2870425"/>
            <a:ext cx="3278426" cy="2134250"/>
          </a:xfrm>
          <a:prstGeom prst="rect">
            <a:avLst/>
          </a:prstGeom>
          <a:noFill/>
          <a:ln>
            <a:noFill/>
          </a:ln>
        </p:spPr>
      </p:pic>
      <p:cxnSp>
        <p:nvCxnSpPr>
          <p:cNvPr id="1056" name="Google Shape;1056;p117"/>
          <p:cNvCxnSpPr>
            <a:endCxn id="1048" idx="1"/>
          </p:cNvCxnSpPr>
          <p:nvPr/>
        </p:nvCxnSpPr>
        <p:spPr>
          <a:xfrm>
            <a:off x="4036225" y="1724154"/>
            <a:ext cx="867000" cy="48900"/>
          </a:xfrm>
          <a:prstGeom prst="straightConnector1">
            <a:avLst/>
          </a:prstGeom>
          <a:noFill/>
          <a:ln cap="flat" cmpd="sng" w="28575">
            <a:solidFill>
              <a:schemeClr val="dk2"/>
            </a:solidFill>
            <a:prstDash val="solid"/>
            <a:round/>
            <a:headEnd len="sm" w="sm" type="none"/>
            <a:tailEnd len="med" w="med" type="triangle"/>
          </a:ln>
        </p:spPr>
      </p:cxnSp>
      <p:cxnSp>
        <p:nvCxnSpPr>
          <p:cNvPr id="1057" name="Google Shape;1057;p117"/>
          <p:cNvCxnSpPr/>
          <p:nvPr/>
        </p:nvCxnSpPr>
        <p:spPr>
          <a:xfrm>
            <a:off x="6855088" y="2870429"/>
            <a:ext cx="7800" cy="495300"/>
          </a:xfrm>
          <a:prstGeom prst="straightConnector1">
            <a:avLst/>
          </a:prstGeom>
          <a:noFill/>
          <a:ln cap="flat" cmpd="sng" w="28575">
            <a:solidFill>
              <a:schemeClr val="dk2"/>
            </a:solidFill>
            <a:prstDash val="solid"/>
            <a:round/>
            <a:headEnd len="sm" w="sm" type="none"/>
            <a:tailEnd len="med" w="med" type="triangle"/>
          </a:ln>
        </p:spPr>
      </p:cxn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118"/>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sp>
        <p:nvSpPr>
          <p:cNvPr id="1063" name="Google Shape;1063;p118"/>
          <p:cNvSpPr txBox="1"/>
          <p:nvPr/>
        </p:nvSpPr>
        <p:spPr>
          <a:xfrm>
            <a:off x="219800" y="175925"/>
            <a:ext cx="8206200" cy="1014000"/>
          </a:xfrm>
          <a:prstGeom prst="rect">
            <a:avLst/>
          </a:prstGeom>
          <a:solidFill>
            <a:srgbClr val="FFF2CC"/>
          </a:solidFill>
          <a:ln cap="flat" cmpd="sng" w="9525">
            <a:solidFill>
              <a:srgbClr val="409AC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tr-TR" sz="2800" u="none" cap="none" strike="noStrike">
                <a:solidFill>
                  <a:srgbClr val="000000"/>
                </a:solidFill>
                <a:latin typeface="Raleway Light"/>
                <a:ea typeface="Raleway Light"/>
                <a:cs typeface="Raleway Light"/>
                <a:sym typeface="Raleway Light"/>
              </a:rPr>
              <a:t>Retrieve track id, track name, album id info of the Album title ‘Faceless’ and ‘Let There Be Rock’</a:t>
            </a:r>
            <a:endParaRPr b="0" i="0" sz="2800" u="none" cap="none" strike="noStrike">
              <a:solidFill>
                <a:srgbClr val="000000"/>
              </a:solidFill>
              <a:latin typeface="Raleway Light"/>
              <a:ea typeface="Raleway Light"/>
              <a:cs typeface="Raleway Light"/>
              <a:sym typeface="Raleway Light"/>
            </a:endParaRPr>
          </a:p>
        </p:txBody>
      </p:sp>
      <p:grpSp>
        <p:nvGrpSpPr>
          <p:cNvPr id="1064" name="Google Shape;1064;p118"/>
          <p:cNvGrpSpPr/>
          <p:nvPr/>
        </p:nvGrpSpPr>
        <p:grpSpPr>
          <a:xfrm>
            <a:off x="1351422" y="1189919"/>
            <a:ext cx="6515000" cy="3872807"/>
            <a:chOff x="597913" y="547750"/>
            <a:chExt cx="7699126" cy="3846650"/>
          </a:xfrm>
        </p:grpSpPr>
        <p:pic>
          <p:nvPicPr>
            <p:cNvPr id="1065" name="Google Shape;1065;p118"/>
            <p:cNvPicPr preferRelativeResize="0"/>
            <p:nvPr/>
          </p:nvPicPr>
          <p:blipFill rotWithShape="1">
            <a:blip r:embed="rId3">
              <a:alphaModFix/>
            </a:blip>
            <a:srcRect b="0" l="0" r="0" t="0"/>
            <a:stretch/>
          </p:blipFill>
          <p:spPr>
            <a:xfrm>
              <a:off x="597913" y="547750"/>
              <a:ext cx="7699126" cy="3846650"/>
            </a:xfrm>
            <a:prstGeom prst="rect">
              <a:avLst/>
            </a:prstGeom>
            <a:noFill/>
            <a:ln>
              <a:noFill/>
            </a:ln>
          </p:spPr>
        </p:pic>
        <p:sp>
          <p:nvSpPr>
            <p:cNvPr id="1066" name="Google Shape;1066;p118"/>
            <p:cNvSpPr/>
            <p:nvPr/>
          </p:nvSpPr>
          <p:spPr>
            <a:xfrm>
              <a:off x="608650" y="642950"/>
              <a:ext cx="1860300" cy="7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19"/>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pSp>
        <p:nvGrpSpPr>
          <p:cNvPr id="1072" name="Google Shape;1072;p119"/>
          <p:cNvGrpSpPr/>
          <p:nvPr/>
        </p:nvGrpSpPr>
        <p:grpSpPr>
          <a:xfrm>
            <a:off x="5410301" y="719490"/>
            <a:ext cx="3356124" cy="3829046"/>
            <a:chOff x="2602525" y="317054"/>
            <a:chExt cx="4174283" cy="4762495"/>
          </a:xfrm>
        </p:grpSpPr>
        <p:sp>
          <p:nvSpPr>
            <p:cNvPr id="1073" name="Google Shape;1073;p119"/>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4" name="Google Shape;1074;p119"/>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5" name="Google Shape;1075;p119"/>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6" name="Google Shape;1076;p119"/>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7" name="Google Shape;1077;p119"/>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8" name="Google Shape;1078;p119"/>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9" name="Google Shape;1079;p119"/>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0" name="Google Shape;1080;p119"/>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1" name="Google Shape;1081;p119"/>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2" name="Google Shape;1082;p119"/>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3" name="Google Shape;1083;p119"/>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4" name="Google Shape;1084;p119"/>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5" name="Google Shape;1085;p119"/>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6" name="Google Shape;1086;p119"/>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7" name="Google Shape;1087;p119"/>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8" name="Google Shape;1088;p119"/>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9" name="Google Shape;1089;p119"/>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0" name="Google Shape;1090;p119"/>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1" name="Google Shape;1091;p119"/>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2" name="Google Shape;1092;p119"/>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3" name="Google Shape;1093;p119"/>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4" name="Google Shape;1094;p119"/>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5" name="Google Shape;1095;p119"/>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6" name="Google Shape;1096;p119"/>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7" name="Google Shape;1097;p119"/>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8" name="Google Shape;1098;p119"/>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9" name="Google Shape;1099;p119"/>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0" name="Google Shape;1100;p119"/>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1" name="Google Shape;1101;p119"/>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2" name="Google Shape;1102;p119"/>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3" name="Google Shape;1103;p119"/>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4" name="Google Shape;1104;p119"/>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5" name="Google Shape;1105;p119"/>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6" name="Google Shape;1106;p119"/>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7" name="Google Shape;1107;p119"/>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8" name="Google Shape;1108;p119"/>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9" name="Google Shape;1109;p119"/>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0" name="Google Shape;1110;p119"/>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1" name="Google Shape;1111;p119"/>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823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2" name="Google Shape;1112;p119"/>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3" name="Google Shape;1113;p119"/>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4" name="Google Shape;1114;p119"/>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5" name="Google Shape;1115;p119"/>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6" name="Google Shape;1116;p119"/>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7" name="Google Shape;1117;p119"/>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823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8" name="Google Shape;1118;p119"/>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9" name="Google Shape;1119;p119"/>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0" name="Google Shape;1120;p119"/>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1" name="Google Shape;1121;p119"/>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2" name="Google Shape;1122;p119"/>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3" name="Google Shape;1123;p119"/>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4" name="Google Shape;1124;p119"/>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5" name="Google Shape;1125;p119"/>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6" name="Google Shape;1126;p119"/>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7" name="Google Shape;1127;p119"/>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8" name="Google Shape;1128;p119"/>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9" name="Google Shape;1129;p119"/>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130" name="Google Shape;1130;p119"/>
            <p:cNvGrpSpPr/>
            <p:nvPr/>
          </p:nvGrpSpPr>
          <p:grpSpPr>
            <a:xfrm>
              <a:off x="2941619" y="3895613"/>
              <a:ext cx="483621" cy="510995"/>
              <a:chOff x="4345944" y="4626313"/>
              <a:chExt cx="483621" cy="510995"/>
            </a:xfrm>
          </p:grpSpPr>
          <p:grpSp>
            <p:nvGrpSpPr>
              <p:cNvPr id="1131" name="Google Shape;1131;p119"/>
              <p:cNvGrpSpPr/>
              <p:nvPr/>
            </p:nvGrpSpPr>
            <p:grpSpPr>
              <a:xfrm>
                <a:off x="4345944" y="4852987"/>
                <a:ext cx="474200" cy="284321"/>
                <a:chOff x="4345944" y="4852987"/>
                <a:chExt cx="474200" cy="284321"/>
              </a:xfrm>
            </p:grpSpPr>
            <p:sp>
              <p:nvSpPr>
                <p:cNvPr id="1132" name="Google Shape;1132;p119"/>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3" name="Google Shape;1133;p119"/>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4" name="Google Shape;1134;p119"/>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135" name="Google Shape;1135;p119"/>
                <p:cNvGrpSpPr/>
                <p:nvPr/>
              </p:nvGrpSpPr>
              <p:grpSpPr>
                <a:xfrm>
                  <a:off x="4457040" y="4985575"/>
                  <a:ext cx="133724" cy="77247"/>
                  <a:chOff x="4457040" y="4985575"/>
                  <a:chExt cx="133724" cy="77247"/>
                </a:xfrm>
              </p:grpSpPr>
              <p:sp>
                <p:nvSpPr>
                  <p:cNvPr id="1136" name="Google Shape;1136;p119"/>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7" name="Google Shape;1137;p119"/>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38" name="Google Shape;1138;p119"/>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9" name="Google Shape;1139;p119"/>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0" name="Google Shape;1140;p119"/>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1" name="Google Shape;1141;p119"/>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2" name="Google Shape;1142;p119"/>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3" name="Google Shape;1143;p119"/>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4" name="Google Shape;1144;p119"/>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5" name="Google Shape;1145;p119"/>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6" name="Google Shape;1146;p119"/>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7" name="Google Shape;1147;p119"/>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8" name="Google Shape;1148;p119"/>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9" name="Google Shape;1149;p119"/>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0" name="Google Shape;1150;p119"/>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1" name="Google Shape;1151;p119"/>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2" name="Google Shape;1152;p119"/>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3" name="Google Shape;1153;p119"/>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4" name="Google Shape;1154;p119"/>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5" name="Google Shape;1155;p119"/>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6" name="Google Shape;1156;p119"/>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7" name="Google Shape;1157;p119"/>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8" name="Google Shape;1158;p119"/>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9" name="Google Shape;1159;p119"/>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0" name="Google Shape;1160;p119"/>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1" name="Google Shape;1161;p119"/>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2" name="Google Shape;1162;p119"/>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3" name="Google Shape;1163;p119"/>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4" name="Google Shape;1164;p119"/>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5" name="Google Shape;1165;p119"/>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6" name="Google Shape;1166;p119"/>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7" name="Google Shape;1167;p119"/>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8" name="Google Shape;1168;p119"/>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9" name="Google Shape;1169;p119"/>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0" name="Google Shape;1170;p119"/>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1" name="Google Shape;1171;p119"/>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2" name="Google Shape;1172;p119"/>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3" name="Google Shape;1173;p119"/>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4" name="Google Shape;1174;p119"/>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5" name="Google Shape;1175;p119"/>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6" name="Google Shape;1176;p119"/>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7" name="Google Shape;1177;p119"/>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8" name="Google Shape;1178;p119"/>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9" name="Google Shape;1179;p119"/>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0" name="Google Shape;1180;p119"/>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1" name="Google Shape;1181;p119"/>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2" name="Google Shape;1182;p119"/>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3" name="Google Shape;1183;p119"/>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4" name="Google Shape;1184;p119"/>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5" name="Google Shape;1185;p119"/>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6" name="Google Shape;1186;p119"/>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7" name="Google Shape;1187;p119"/>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8" name="Google Shape;1188;p119"/>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9" name="Google Shape;1189;p119"/>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0" name="Google Shape;1190;p119"/>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1" name="Google Shape;1191;p119"/>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2" name="Google Shape;1192;p119"/>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3" name="Google Shape;1193;p119"/>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4" name="Google Shape;1194;p119"/>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5" name="Google Shape;1195;p119"/>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6" name="Google Shape;1196;p119"/>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7" name="Google Shape;1197;p119"/>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8" name="Google Shape;1198;p119"/>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9" name="Google Shape;1199;p119"/>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0" name="Google Shape;1200;p119"/>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1" name="Google Shape;1201;p119"/>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02" name="Google Shape;1202;p119"/>
              <p:cNvGrpSpPr/>
              <p:nvPr/>
            </p:nvGrpSpPr>
            <p:grpSpPr>
              <a:xfrm>
                <a:off x="4543079" y="4626313"/>
                <a:ext cx="286486" cy="386884"/>
                <a:chOff x="4543079" y="4626313"/>
                <a:chExt cx="286486" cy="386884"/>
              </a:xfrm>
            </p:grpSpPr>
            <p:grpSp>
              <p:nvGrpSpPr>
                <p:cNvPr id="1203" name="Google Shape;1203;p119"/>
                <p:cNvGrpSpPr/>
                <p:nvPr/>
              </p:nvGrpSpPr>
              <p:grpSpPr>
                <a:xfrm>
                  <a:off x="4543079" y="4626313"/>
                  <a:ext cx="286486" cy="386884"/>
                  <a:chOff x="4543079" y="4626313"/>
                  <a:chExt cx="286486" cy="386884"/>
                </a:xfrm>
              </p:grpSpPr>
              <p:sp>
                <p:nvSpPr>
                  <p:cNvPr id="1204" name="Google Shape;1204;p119"/>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5" name="Google Shape;1205;p119"/>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6" name="Google Shape;1206;p119"/>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7" name="Google Shape;1207;p119"/>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8" name="Google Shape;1208;p119"/>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209" name="Google Shape;1209;p119"/>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0" name="Google Shape;1210;p119"/>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1" name="Google Shape;1211;p119"/>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1212" name="Google Shape;1212;p119"/>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3" name="Google Shape;1213;p119"/>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4" name="Google Shape;1214;p119"/>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5" name="Google Shape;1215;p119"/>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6" name="Google Shape;1216;p119"/>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7" name="Google Shape;1217;p119"/>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218" name="Google Shape;1218;p119"/>
          <p:cNvSpPr txBox="1"/>
          <p:nvPr>
            <p:ph idx="4294967295" type="ctrTitle"/>
          </p:nvPr>
        </p:nvSpPr>
        <p:spPr>
          <a:xfrm>
            <a:off x="685800" y="1202438"/>
            <a:ext cx="4343700" cy="8328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2"/>
              </a:buClr>
              <a:buSzPts val="4800"/>
              <a:buFont typeface="Raleway SemiBold"/>
              <a:buNone/>
            </a:pPr>
            <a:r>
              <a:rPr b="0" i="0" lang="tr-TR" sz="7200" u="none" cap="none" strike="noStrike">
                <a:solidFill>
                  <a:srgbClr val="741B47"/>
                </a:solidFill>
                <a:latin typeface="Raleway SemiBold"/>
                <a:ea typeface="Raleway SemiBold"/>
                <a:cs typeface="Raleway SemiBold"/>
                <a:sym typeface="Raleway SemiBold"/>
              </a:rPr>
              <a:t>THANKS!</a:t>
            </a:r>
            <a:endParaRPr b="0" i="0" sz="7200" u="none" cap="none" strike="noStrike">
              <a:solidFill>
                <a:srgbClr val="741B47"/>
              </a:solidFill>
              <a:latin typeface="Raleway SemiBold"/>
              <a:ea typeface="Raleway SemiBold"/>
              <a:cs typeface="Raleway SemiBold"/>
              <a:sym typeface="Raleway SemiBold"/>
            </a:endParaRPr>
          </a:p>
        </p:txBody>
      </p:sp>
      <p:sp>
        <p:nvSpPr>
          <p:cNvPr id="1219" name="Google Shape;1219;p119"/>
          <p:cNvSpPr txBox="1"/>
          <p:nvPr>
            <p:ph idx="4294967295" type="subTitle"/>
          </p:nvPr>
        </p:nvSpPr>
        <p:spPr>
          <a:xfrm>
            <a:off x="685800" y="2021059"/>
            <a:ext cx="4343700" cy="19200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600"/>
              </a:spcBef>
              <a:spcAft>
                <a:spcPts val="0"/>
              </a:spcAft>
              <a:buClr>
                <a:schemeClr val="accent1"/>
              </a:buClr>
              <a:buSzPts val="1800"/>
              <a:buFont typeface="Barlow Light"/>
              <a:buNone/>
            </a:pPr>
            <a:r>
              <a:rPr b="1" i="0" lang="tr-TR" sz="3600" u="none" cap="none" strike="noStrike">
                <a:solidFill>
                  <a:srgbClr val="000000"/>
                </a:solidFill>
                <a:latin typeface="Barlow"/>
                <a:ea typeface="Barlow"/>
                <a:cs typeface="Barlow"/>
                <a:sym typeface="Barlow"/>
              </a:rPr>
              <a:t>Any questions?</a:t>
            </a:r>
            <a:endParaRPr b="1" i="0" sz="3600" u="none" cap="none" strike="noStrike">
              <a:solidFill>
                <a:srgbClr val="000000"/>
              </a:solidFill>
              <a:latin typeface="Barlow"/>
              <a:ea typeface="Barlow"/>
              <a:cs typeface="Barlow"/>
              <a:sym typeface="Barlow"/>
            </a:endParaRPr>
          </a:p>
        </p:txBody>
      </p:sp>
      <p:pic>
        <p:nvPicPr>
          <p:cNvPr id="1220" name="Google Shape;1220;p119"/>
          <p:cNvPicPr preferRelativeResize="0"/>
          <p:nvPr/>
        </p:nvPicPr>
        <p:blipFill rotWithShape="1">
          <a:blip r:embed="rId3">
            <a:alphaModFix/>
          </a:blip>
          <a:srcRect b="0" l="0" r="0" t="0"/>
          <a:stretch/>
        </p:blipFill>
        <p:spPr>
          <a:xfrm>
            <a:off x="4512147" y="623245"/>
            <a:ext cx="2361997" cy="25834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41" name="Google Shape;141;p22"/>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COUNT Function</a:t>
            </a:r>
            <a:endParaRPr sz="4000">
              <a:solidFill>
                <a:srgbClr val="419DD3"/>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142" name="Google Shape;142;p22"/>
          <p:cNvSpPr txBox="1"/>
          <p:nvPr/>
        </p:nvSpPr>
        <p:spPr>
          <a:xfrm>
            <a:off x="315200" y="1010575"/>
            <a:ext cx="7828500" cy="139050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tr-TR" sz="2400" u="none" cap="none" strike="noStrike">
                <a:solidFill>
                  <a:srgbClr val="000000"/>
                </a:solidFill>
                <a:latin typeface="Arial"/>
                <a:ea typeface="Arial"/>
                <a:cs typeface="Arial"/>
                <a:sym typeface="Arial"/>
              </a:rPr>
              <a:t>There is another special character returning the number of rows in a table. That is </a:t>
            </a:r>
            <a:r>
              <a:rPr b="0" i="0" lang="tr-TR" sz="2400" u="none" cap="none" strike="noStrike">
                <a:solidFill>
                  <a:srgbClr val="000000"/>
                </a:solidFill>
                <a:latin typeface="Courier New"/>
                <a:ea typeface="Courier New"/>
                <a:cs typeface="Courier New"/>
                <a:sym typeface="Courier New"/>
              </a:rPr>
              <a:t>*</a:t>
            </a:r>
            <a:r>
              <a:rPr b="0" i="0" lang="tr-TR" sz="2400" u="none" cap="none" strike="noStrike">
                <a:solidFill>
                  <a:srgbClr val="000000"/>
                </a:solidFill>
                <a:latin typeface="Arial"/>
                <a:ea typeface="Arial"/>
                <a:cs typeface="Arial"/>
                <a:sym typeface="Arial"/>
              </a:rPr>
              <a:t> character.  Use it inside the COUNT function as </a:t>
            </a:r>
            <a:r>
              <a:rPr b="1" i="0" lang="tr-TR" sz="2400" u="none" cap="none" strike="noStrike">
                <a:solidFill>
                  <a:srgbClr val="FF0000"/>
                </a:solidFill>
                <a:latin typeface="Courier New"/>
                <a:ea typeface="Courier New"/>
                <a:cs typeface="Courier New"/>
                <a:sym typeface="Courier New"/>
              </a:rPr>
              <a:t>COUNT(*)</a:t>
            </a:r>
            <a:r>
              <a:rPr b="0" i="0" lang="tr-TR" sz="2400" u="none" cap="none" strike="noStrike">
                <a:solidFill>
                  <a:srgbClr val="373A3C"/>
                </a:solidFill>
                <a:latin typeface="Arial"/>
                <a:ea typeface="Arial"/>
                <a:cs typeface="Arial"/>
                <a:sym typeface="Arial"/>
              </a:rPr>
              <a:t>. </a:t>
            </a:r>
            <a:endParaRPr b="0" i="0" sz="2400" u="none" cap="none" strike="noStrike">
              <a:solidFill>
                <a:srgbClr val="000000"/>
              </a:solidFill>
              <a:latin typeface="Raleway Light"/>
              <a:ea typeface="Raleway Light"/>
              <a:cs typeface="Raleway Light"/>
              <a:sym typeface="Raleway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48" name="Google Shape;148;p23"/>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COUNT Function</a:t>
            </a:r>
            <a:endParaRPr sz="4000">
              <a:solidFill>
                <a:srgbClr val="419DD3"/>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149" name="Google Shape;149;p23"/>
          <p:cNvSpPr txBox="1"/>
          <p:nvPr/>
        </p:nvSpPr>
        <p:spPr>
          <a:xfrm>
            <a:off x="1154125" y="1404888"/>
            <a:ext cx="7494900" cy="175470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tr-TR" sz="2400" u="none" cap="none" strike="noStrike">
                <a:solidFill>
                  <a:srgbClr val="000000"/>
                </a:solidFill>
                <a:latin typeface="Arial"/>
                <a:ea typeface="Arial"/>
                <a:cs typeface="Arial"/>
                <a:sym typeface="Arial"/>
              </a:rPr>
              <a:t>An important point for </a:t>
            </a:r>
            <a:r>
              <a:rPr b="1" i="0" lang="tr-TR" sz="2400" u="none" cap="none" strike="noStrike">
                <a:solidFill>
                  <a:srgbClr val="CC4125"/>
                </a:solidFill>
                <a:latin typeface="Raleway"/>
                <a:ea typeface="Raleway"/>
                <a:cs typeface="Raleway"/>
                <a:sym typeface="Raleway"/>
              </a:rPr>
              <a:t>COUNT(*)</a:t>
            </a:r>
            <a:r>
              <a:rPr b="0" i="0" lang="tr-TR" sz="2400" u="none" cap="none" strike="noStrike">
                <a:solidFill>
                  <a:srgbClr val="373A3C"/>
                </a:solidFill>
                <a:latin typeface="Arial"/>
                <a:ea typeface="Arial"/>
                <a:cs typeface="Arial"/>
                <a:sym typeface="Arial"/>
              </a:rPr>
              <a:t> </a:t>
            </a:r>
            <a:r>
              <a:rPr b="0" i="0" lang="tr-TR" sz="2400" u="none" cap="none" strike="noStrike">
                <a:solidFill>
                  <a:srgbClr val="000000"/>
                </a:solidFill>
                <a:latin typeface="Arial"/>
                <a:ea typeface="Arial"/>
                <a:cs typeface="Arial"/>
                <a:sym typeface="Arial"/>
              </a:rPr>
              <a:t>function is that the result table includes </a:t>
            </a:r>
            <a:r>
              <a:rPr b="1" i="0" lang="tr-TR" sz="2400" u="none" cap="none" strike="noStrike">
                <a:solidFill>
                  <a:srgbClr val="CC4125"/>
                </a:solidFill>
                <a:latin typeface="Raleway"/>
                <a:ea typeface="Raleway"/>
                <a:cs typeface="Raleway"/>
                <a:sym typeface="Raleway"/>
              </a:rPr>
              <a:t>NULL</a:t>
            </a:r>
            <a:r>
              <a:rPr b="0" i="0" lang="tr-TR" sz="2400" u="none" cap="none" strike="noStrike">
                <a:solidFill>
                  <a:srgbClr val="373A3C"/>
                </a:solidFill>
                <a:latin typeface="Arial"/>
                <a:ea typeface="Arial"/>
                <a:cs typeface="Arial"/>
                <a:sym typeface="Arial"/>
              </a:rPr>
              <a:t>. </a:t>
            </a:r>
            <a:r>
              <a:rPr b="0" i="0" lang="tr-TR" sz="2400" u="none" cap="none" strike="noStrike">
                <a:solidFill>
                  <a:srgbClr val="000000"/>
                </a:solidFill>
                <a:latin typeface="Arial"/>
                <a:ea typeface="Arial"/>
                <a:cs typeface="Arial"/>
                <a:sym typeface="Arial"/>
              </a:rPr>
              <a:t>If you want the number of non-null values, use the syntax: </a:t>
            </a:r>
            <a:r>
              <a:rPr b="1" i="0" lang="tr-TR" sz="2400" u="none" cap="none" strike="noStrike">
                <a:solidFill>
                  <a:srgbClr val="CC4125"/>
                </a:solidFill>
                <a:latin typeface="Raleway"/>
                <a:ea typeface="Raleway"/>
                <a:cs typeface="Raleway"/>
                <a:sym typeface="Raleway"/>
              </a:rPr>
              <a:t>COUNT(column_name)</a:t>
            </a:r>
            <a:r>
              <a:rPr b="1" i="0" lang="tr-TR" sz="2400" u="none" cap="none" strike="noStrike">
                <a:solidFill>
                  <a:srgbClr val="373A3C"/>
                </a:solidFill>
                <a:latin typeface="Raleway"/>
                <a:ea typeface="Raleway"/>
                <a:cs typeface="Raleway"/>
                <a:sym typeface="Raleway"/>
              </a:rPr>
              <a:t>.</a:t>
            </a:r>
            <a:endParaRPr b="1" i="0" sz="2400" u="none" cap="none" strike="noStrike">
              <a:solidFill>
                <a:srgbClr val="000000"/>
              </a:solidFill>
              <a:latin typeface="Raleway"/>
              <a:ea typeface="Raleway"/>
              <a:cs typeface="Raleway"/>
              <a:sym typeface="Raleway"/>
            </a:endParaRPr>
          </a:p>
        </p:txBody>
      </p:sp>
      <p:pic>
        <p:nvPicPr>
          <p:cNvPr id="150" name="Google Shape;150;p23"/>
          <p:cNvPicPr preferRelativeResize="0"/>
          <p:nvPr/>
        </p:nvPicPr>
        <p:blipFill rotWithShape="1">
          <a:blip r:embed="rId3">
            <a:alphaModFix/>
          </a:blip>
          <a:srcRect b="0" l="0" r="0" t="0"/>
          <a:stretch/>
        </p:blipFill>
        <p:spPr>
          <a:xfrm>
            <a:off x="295225" y="1476650"/>
            <a:ext cx="604200" cy="1611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56" name="Google Shape;156;p24"/>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AS (Alias) Keyword</a:t>
            </a:r>
            <a:endParaRPr sz="4000">
              <a:solidFill>
                <a:srgbClr val="419DD3"/>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157" name="Google Shape;157;p24"/>
          <p:cNvSpPr txBox="1"/>
          <p:nvPr/>
        </p:nvSpPr>
        <p:spPr>
          <a:xfrm>
            <a:off x="378925" y="800200"/>
            <a:ext cx="8194800" cy="323190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000000"/>
                </a:solidFill>
                <a:latin typeface="Arial"/>
                <a:ea typeface="Arial"/>
                <a:cs typeface="Arial"/>
                <a:sym typeface="Arial"/>
              </a:rPr>
              <a:t>We can customize the column name or table name using</a:t>
            </a:r>
            <a:r>
              <a:rPr b="0" i="0" lang="tr-TR" sz="2400" u="none" cap="none" strike="noStrike">
                <a:solidFill>
                  <a:srgbClr val="373A3C"/>
                </a:solidFill>
                <a:latin typeface="Arial"/>
                <a:ea typeface="Arial"/>
                <a:cs typeface="Arial"/>
                <a:sym typeface="Arial"/>
              </a:rPr>
              <a:t> </a:t>
            </a:r>
            <a:r>
              <a:rPr b="1" i="0" lang="tr-TR" sz="2400" u="none" cap="none" strike="noStrike">
                <a:solidFill>
                  <a:srgbClr val="CC4125"/>
                </a:solidFill>
                <a:latin typeface="Raleway"/>
                <a:ea typeface="Raleway"/>
                <a:cs typeface="Raleway"/>
                <a:sym typeface="Raleway"/>
              </a:rPr>
              <a:t>AS</a:t>
            </a:r>
            <a:r>
              <a:rPr b="0" i="0" lang="tr-TR" sz="2400" u="none" cap="none" strike="noStrike">
                <a:solidFill>
                  <a:srgbClr val="373A3C"/>
                </a:solidFill>
                <a:latin typeface="Arial"/>
                <a:ea typeface="Arial"/>
                <a:cs typeface="Arial"/>
                <a:sym typeface="Arial"/>
              </a:rPr>
              <a:t> </a:t>
            </a:r>
            <a:r>
              <a:rPr b="0" i="0" lang="tr-TR" sz="2400" u="none" cap="none" strike="noStrike">
                <a:solidFill>
                  <a:srgbClr val="000000"/>
                </a:solidFill>
                <a:latin typeface="Arial"/>
                <a:ea typeface="Arial"/>
                <a:cs typeface="Arial"/>
                <a:sym typeface="Arial"/>
              </a:rPr>
              <a:t>keyword. AS is used to rename a column or table with an alias.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000000"/>
                </a:solidFill>
                <a:latin typeface="Arial"/>
                <a:ea typeface="Arial"/>
                <a:cs typeface="Arial"/>
                <a:sym typeface="Arial"/>
              </a:rPr>
              <a:t>This is the syntax for aliasing a column name:</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tr-TR" sz="2400" u="none" cap="none" strike="noStrike">
                <a:solidFill>
                  <a:srgbClr val="CC4125"/>
                </a:solidFill>
                <a:latin typeface="Raleway"/>
                <a:ea typeface="Raleway"/>
                <a:cs typeface="Raleway"/>
                <a:sym typeface="Raleway"/>
              </a:rPr>
              <a:t>column_name [AS] alias_name</a:t>
            </a:r>
            <a:endParaRPr b="1" i="0" sz="2400" u="none" cap="none" strike="noStrike">
              <a:solidFill>
                <a:srgbClr val="CC4125"/>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800"/>
              <a:buFont typeface="Arial"/>
              <a:buNone/>
            </a:pPr>
            <a:r>
              <a:rPr b="0" i="0" lang="tr-TR" sz="2400" u="none" cap="none" strike="noStrike">
                <a:solidFill>
                  <a:schemeClr val="dk2"/>
                </a:solidFill>
                <a:latin typeface="Raleway"/>
                <a:ea typeface="Raleway"/>
                <a:cs typeface="Raleway"/>
                <a:sym typeface="Raleway"/>
              </a:rPr>
              <a:t>---------------------------------------------------------</a:t>
            </a:r>
            <a:endParaRPr b="0" i="0" sz="2400" u="none" cap="none" strike="noStrike">
              <a:solidFill>
                <a:schemeClr val="dk2"/>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000000"/>
                </a:solidFill>
                <a:latin typeface="Arial"/>
                <a:ea typeface="Arial"/>
                <a:cs typeface="Arial"/>
                <a:sym typeface="Arial"/>
              </a:rPr>
              <a:t>This is the syntax for aliasing a table name:</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tr-TR" sz="2400" u="none" cap="none" strike="noStrike">
                <a:solidFill>
                  <a:srgbClr val="CC4125"/>
                </a:solidFill>
                <a:latin typeface="Arial"/>
                <a:ea typeface="Arial"/>
                <a:cs typeface="Arial"/>
                <a:sym typeface="Arial"/>
              </a:rPr>
              <a:t>table_name [AS] alias_name</a:t>
            </a:r>
            <a:endParaRPr b="1" i="0" sz="2400" u="none" cap="none" strike="noStrike">
              <a:solidFill>
                <a:srgbClr val="CC4125"/>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63" name="Google Shape;163;p25"/>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AS (Alias) Keyword</a:t>
            </a:r>
            <a:endParaRPr sz="4000">
              <a:solidFill>
                <a:srgbClr val="419DD3"/>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164" name="Google Shape;164;p25"/>
          <p:cNvSpPr txBox="1"/>
          <p:nvPr/>
        </p:nvSpPr>
        <p:spPr>
          <a:xfrm>
            <a:off x="1377450" y="1331613"/>
            <a:ext cx="7167000" cy="128250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1" lang="tr-TR" sz="2400" u="none" cap="none" strike="noStrike">
                <a:solidFill>
                  <a:srgbClr val="000000"/>
                </a:solidFill>
                <a:latin typeface="Raleway"/>
                <a:ea typeface="Raleway"/>
                <a:cs typeface="Raleway"/>
                <a:sym typeface="Raleway"/>
              </a:rPr>
              <a:t>AS</a:t>
            </a:r>
            <a:r>
              <a:rPr b="0" i="0" lang="tr-TR" sz="2400" u="none" cap="none" strike="noStrike">
                <a:solidFill>
                  <a:srgbClr val="000000"/>
                </a:solidFill>
                <a:latin typeface="Raleway"/>
                <a:ea typeface="Raleway"/>
                <a:cs typeface="Raleway"/>
                <a:sym typeface="Raleway"/>
              </a:rPr>
              <a:t> keyword is optional. Most programmers specify the </a:t>
            </a:r>
            <a:r>
              <a:rPr b="0" i="1" lang="tr-TR" sz="2400" u="none" cap="none" strike="noStrike">
                <a:solidFill>
                  <a:srgbClr val="000000"/>
                </a:solidFill>
                <a:latin typeface="Raleway"/>
                <a:ea typeface="Raleway"/>
                <a:cs typeface="Raleway"/>
                <a:sym typeface="Raleway"/>
              </a:rPr>
              <a:t>AS</a:t>
            </a:r>
            <a:r>
              <a:rPr b="0" i="0" lang="tr-TR" sz="2400" u="none" cap="none" strike="noStrike">
                <a:solidFill>
                  <a:srgbClr val="000000"/>
                </a:solidFill>
                <a:latin typeface="Raleway"/>
                <a:ea typeface="Raleway"/>
                <a:cs typeface="Raleway"/>
                <a:sym typeface="Raleway"/>
              </a:rPr>
              <a:t> keyword when aliasing a column name, but not when aliasing a table name. </a:t>
            </a:r>
            <a:endParaRPr b="0" i="0" sz="24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CC4125"/>
              </a:solidFill>
              <a:latin typeface="Arial"/>
              <a:ea typeface="Arial"/>
              <a:cs typeface="Arial"/>
              <a:sym typeface="Arial"/>
            </a:endParaRPr>
          </a:p>
        </p:txBody>
      </p:sp>
      <p:pic>
        <p:nvPicPr>
          <p:cNvPr id="165" name="Google Shape;165;p25"/>
          <p:cNvPicPr preferRelativeResize="0"/>
          <p:nvPr/>
        </p:nvPicPr>
        <p:blipFill rotWithShape="1">
          <a:blip r:embed="rId3">
            <a:alphaModFix/>
          </a:blip>
          <a:srcRect b="0" l="0" r="0" t="0"/>
          <a:stretch/>
        </p:blipFill>
        <p:spPr>
          <a:xfrm>
            <a:off x="209525" y="1405950"/>
            <a:ext cx="992100" cy="1133825"/>
          </a:xfrm>
          <a:prstGeom prst="rect">
            <a:avLst/>
          </a:prstGeom>
          <a:noFill/>
          <a:ln>
            <a:noFill/>
          </a:ln>
        </p:spPr>
      </p:pic>
      <p:sp>
        <p:nvSpPr>
          <p:cNvPr id="166" name="Google Shape;166;p25"/>
          <p:cNvSpPr txBox="1"/>
          <p:nvPr/>
        </p:nvSpPr>
        <p:spPr>
          <a:xfrm>
            <a:off x="477125" y="2082575"/>
            <a:ext cx="607200" cy="38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Raleway"/>
                <a:ea typeface="Raleway"/>
                <a:cs typeface="Raleway"/>
                <a:sym typeface="Raleway"/>
              </a:rPr>
              <a:t>TIP</a:t>
            </a:r>
            <a:endParaRPr b="1" i="0" sz="1500" u="none" cap="none" strike="noStrike">
              <a:solidFill>
                <a:srgbClr val="000000"/>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ctrTitle"/>
          </p:nvPr>
        </p:nvSpPr>
        <p:spPr>
          <a:xfrm>
            <a:off x="946150" y="2019300"/>
            <a:ext cx="7744500" cy="8274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COUNT DISTINCT</a:t>
            </a:r>
            <a:endParaRPr sz="3600">
              <a:solidFill>
                <a:srgbClr val="741B47"/>
              </a:solidFill>
              <a:latin typeface="Raleway Medium"/>
              <a:ea typeface="Raleway Medium"/>
              <a:cs typeface="Raleway Medium"/>
              <a:sym typeface="Raleway Medium"/>
            </a:endParaRPr>
          </a:p>
        </p:txBody>
      </p:sp>
      <p:sp>
        <p:nvSpPr>
          <p:cNvPr id="172" name="Google Shape;172;p26"/>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3</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78" name="Google Shape;178;p27"/>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COUNT DISTINCT</a:t>
            </a:r>
            <a:endParaRPr sz="4000">
              <a:solidFill>
                <a:srgbClr val="419DD3"/>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179" name="Google Shape;179;p27"/>
          <p:cNvSpPr txBox="1"/>
          <p:nvPr/>
        </p:nvSpPr>
        <p:spPr>
          <a:xfrm>
            <a:off x="474600" y="800200"/>
            <a:ext cx="8194800" cy="94350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tr-TR" sz="2400" u="none" cap="none" strike="noStrike">
                <a:solidFill>
                  <a:srgbClr val="373A3C"/>
                </a:solidFill>
                <a:latin typeface="Arial"/>
                <a:ea typeface="Arial"/>
                <a:cs typeface="Arial"/>
                <a:sym typeface="Arial"/>
              </a:rPr>
              <a:t>In some cases, we may want unique values. In those cases, we use </a:t>
            </a:r>
            <a:r>
              <a:rPr b="0" i="0" lang="tr-TR" sz="2400" u="none" cap="none" strike="noStrike">
                <a:solidFill>
                  <a:srgbClr val="A61C00"/>
                </a:solidFill>
                <a:latin typeface="Arial"/>
                <a:ea typeface="Arial"/>
                <a:cs typeface="Arial"/>
                <a:sym typeface="Arial"/>
              </a:rPr>
              <a:t>COUNT DISTINCT</a:t>
            </a:r>
            <a:r>
              <a:rPr b="0" i="0" lang="tr-TR" sz="2400" u="none" cap="none" strike="noStrike">
                <a:solidFill>
                  <a:srgbClr val="373A3C"/>
                </a:solidFill>
                <a:latin typeface="Arial"/>
                <a:ea typeface="Arial"/>
                <a:cs typeface="Arial"/>
                <a:sym typeface="Arial"/>
              </a:rPr>
              <a:t> function.</a:t>
            </a:r>
            <a:endParaRPr b="0" i="0" sz="2400" u="none" cap="none" strike="noStrike">
              <a:solidFill>
                <a:srgbClr val="333333"/>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80" name="Google Shape;180;p27"/>
          <p:cNvSpPr txBox="1"/>
          <p:nvPr/>
        </p:nvSpPr>
        <p:spPr>
          <a:xfrm>
            <a:off x="378925" y="2564550"/>
            <a:ext cx="7927800" cy="62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tr-TR" sz="2000" u="none" cap="none" strike="noStrike">
                <a:solidFill>
                  <a:srgbClr val="000000"/>
                </a:solidFill>
                <a:latin typeface="Barlow"/>
                <a:ea typeface="Barlow"/>
                <a:cs typeface="Barlow"/>
                <a:sym typeface="Barlow"/>
              </a:rPr>
              <a:t>COUNT (</a:t>
            </a:r>
            <a:r>
              <a:rPr b="1" i="0" lang="tr-TR" sz="2000" u="none" cap="none" strike="noStrike">
                <a:solidFill>
                  <a:srgbClr val="38761D"/>
                </a:solidFill>
                <a:latin typeface="Barlow"/>
                <a:ea typeface="Barlow"/>
                <a:cs typeface="Barlow"/>
                <a:sym typeface="Barlow"/>
              </a:rPr>
              <a:t>DISTINCT </a:t>
            </a:r>
            <a:r>
              <a:rPr b="1" i="0" lang="tr-TR" sz="2000" u="none" cap="none" strike="noStrike">
                <a:solidFill>
                  <a:srgbClr val="000000"/>
                </a:solidFill>
                <a:latin typeface="Barlow"/>
                <a:ea typeface="Barlow"/>
                <a:cs typeface="Barlow"/>
                <a:sym typeface="Barlow"/>
              </a:rPr>
              <a:t>column_name)</a:t>
            </a:r>
            <a:endParaRPr b="1" i="0" sz="2000" u="none" cap="none" strike="noStrike">
              <a:solidFill>
                <a:srgbClr val="000000"/>
              </a:solidFill>
              <a:latin typeface="Barlow"/>
              <a:ea typeface="Barlow"/>
              <a:cs typeface="Barlow"/>
              <a:sym typeface="Barlow"/>
            </a:endParaRPr>
          </a:p>
        </p:txBody>
      </p:sp>
      <p:sp>
        <p:nvSpPr>
          <p:cNvPr id="181" name="Google Shape;181;p27"/>
          <p:cNvSpPr txBox="1"/>
          <p:nvPr/>
        </p:nvSpPr>
        <p:spPr>
          <a:xfrm>
            <a:off x="378925" y="2095500"/>
            <a:ext cx="21981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Syntax</a:t>
            </a:r>
            <a:endParaRPr b="1" i="0" sz="1600" u="none" cap="none" strike="noStrike">
              <a:solidFill>
                <a:srgbClr val="000000"/>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87" name="Google Shape;187;p28"/>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COUNT DISTINCT</a:t>
            </a:r>
            <a:endParaRPr sz="4000">
              <a:solidFill>
                <a:srgbClr val="419DD3"/>
              </a:solidFill>
              <a:latin typeface="Raleway Medium"/>
              <a:ea typeface="Raleway Medium"/>
              <a:cs typeface="Raleway Medium"/>
              <a:sym typeface="Raleway Medium"/>
            </a:endParaRPr>
          </a:p>
        </p:txBody>
      </p:sp>
      <p:sp>
        <p:nvSpPr>
          <p:cNvPr id="188" name="Google Shape;188;p28"/>
          <p:cNvSpPr txBox="1"/>
          <p:nvPr/>
        </p:nvSpPr>
        <p:spPr>
          <a:xfrm>
            <a:off x="1132125" y="800200"/>
            <a:ext cx="71421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tr-TR" sz="1900" u="none" cap="none" strike="noStrike">
                <a:solidFill>
                  <a:srgbClr val="000000"/>
                </a:solidFill>
                <a:latin typeface="Raleway"/>
                <a:ea typeface="Raleway"/>
                <a:cs typeface="Raleway"/>
                <a:sym typeface="Raleway"/>
              </a:rPr>
              <a:t>How many unique fields are there in the employees table?</a:t>
            </a:r>
            <a:endParaRPr b="1" i="0" sz="1900" u="none" cap="none" strike="noStrike">
              <a:solidFill>
                <a:srgbClr val="000000"/>
              </a:solidFill>
              <a:latin typeface="Raleway"/>
              <a:ea typeface="Raleway"/>
              <a:cs typeface="Raleway"/>
              <a:sym typeface="Raleway"/>
            </a:endParaRPr>
          </a:p>
        </p:txBody>
      </p:sp>
      <p:pic>
        <p:nvPicPr>
          <p:cNvPr id="189" name="Google Shape;189;p28"/>
          <p:cNvPicPr preferRelativeResize="0"/>
          <p:nvPr/>
        </p:nvPicPr>
        <p:blipFill rotWithShape="1">
          <a:blip r:embed="rId3">
            <a:alphaModFix/>
          </a:blip>
          <a:srcRect b="0" l="0" r="0" t="0"/>
          <a:stretch/>
        </p:blipFill>
        <p:spPr>
          <a:xfrm>
            <a:off x="0" y="1696125"/>
            <a:ext cx="3971017" cy="1751250"/>
          </a:xfrm>
          <a:prstGeom prst="rect">
            <a:avLst/>
          </a:prstGeom>
          <a:noFill/>
          <a:ln>
            <a:noFill/>
          </a:ln>
        </p:spPr>
      </p:pic>
      <p:sp>
        <p:nvSpPr>
          <p:cNvPr id="190" name="Google Shape;190;p28"/>
          <p:cNvSpPr txBox="1"/>
          <p:nvPr/>
        </p:nvSpPr>
        <p:spPr>
          <a:xfrm>
            <a:off x="4335946" y="1247850"/>
            <a:ext cx="4430102" cy="9467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SELECT COUNT </a:t>
            </a:r>
            <a:r>
              <a:rPr b="0" i="0" lang="tr-TR" sz="2000" u="none" cap="none" strike="noStrike">
                <a:solidFill>
                  <a:srgbClr val="202122"/>
                </a:solidFill>
                <a:latin typeface="Arial"/>
                <a:ea typeface="Arial"/>
                <a:cs typeface="Arial"/>
                <a:sym typeface="Arial"/>
              </a:rPr>
              <a:t>(DISTINCT job)</a:t>
            </a:r>
            <a:endParaRPr/>
          </a:p>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FROM </a:t>
            </a:r>
            <a:r>
              <a:rPr b="0" i="0" lang="tr-TR" sz="2000" u="none" cap="none" strike="noStrike">
                <a:solidFill>
                  <a:srgbClr val="202122"/>
                </a:solidFill>
                <a:latin typeface="Arial"/>
                <a:ea typeface="Arial"/>
                <a:cs typeface="Arial"/>
                <a:sym typeface="Arial"/>
              </a:rPr>
              <a:t>employees;</a:t>
            </a:r>
            <a:endParaRPr/>
          </a:p>
        </p:txBody>
      </p:sp>
      <p:pic>
        <p:nvPicPr>
          <p:cNvPr id="191" name="Google Shape;191;p28"/>
          <p:cNvPicPr preferRelativeResize="0"/>
          <p:nvPr/>
        </p:nvPicPr>
        <p:blipFill rotWithShape="1">
          <a:blip r:embed="rId4">
            <a:alphaModFix/>
          </a:blip>
          <a:srcRect b="0" l="0" r="0" t="0"/>
          <a:stretch/>
        </p:blipFill>
        <p:spPr>
          <a:xfrm>
            <a:off x="5058131" y="2553001"/>
            <a:ext cx="1245133" cy="116100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ctrTitle"/>
          </p:nvPr>
        </p:nvSpPr>
        <p:spPr>
          <a:xfrm>
            <a:off x="940010" y="1863600"/>
            <a:ext cx="79641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MIN and MAX</a:t>
            </a:r>
            <a:endParaRPr>
              <a:solidFill>
                <a:srgbClr val="741B47"/>
              </a:solidFill>
              <a:latin typeface="Raleway Medium"/>
              <a:ea typeface="Raleway Medium"/>
              <a:cs typeface="Raleway Medium"/>
              <a:sym typeface="Raleway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202" name="Google Shape;202;p30"/>
          <p:cNvSpPr txBox="1"/>
          <p:nvPr>
            <p:ph type="title"/>
          </p:nvPr>
        </p:nvSpPr>
        <p:spPr>
          <a:xfrm>
            <a:off x="378923" y="173800"/>
            <a:ext cx="7802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MIN Function</a:t>
            </a:r>
            <a:endParaRPr sz="4000">
              <a:solidFill>
                <a:srgbClr val="419DD3"/>
              </a:solidFill>
              <a:latin typeface="Raleway Medium"/>
              <a:ea typeface="Raleway Medium"/>
              <a:cs typeface="Raleway Medium"/>
              <a:sym typeface="Raleway Medium"/>
            </a:endParaRPr>
          </a:p>
        </p:txBody>
      </p:sp>
      <p:sp>
        <p:nvSpPr>
          <p:cNvPr id="203" name="Google Shape;203;p30"/>
          <p:cNvSpPr txBox="1"/>
          <p:nvPr/>
        </p:nvSpPr>
        <p:spPr>
          <a:xfrm>
            <a:off x="451250" y="973775"/>
            <a:ext cx="8197800" cy="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FF0000"/>
                </a:solidFill>
                <a:latin typeface="Raleway"/>
                <a:ea typeface="Raleway"/>
                <a:cs typeface="Raleway"/>
                <a:sym typeface="Raleway"/>
              </a:rPr>
              <a:t>MIN</a:t>
            </a:r>
            <a:r>
              <a:rPr b="0" i="0" lang="tr-TR" sz="2400" u="none" cap="none" strike="noStrike">
                <a:solidFill>
                  <a:srgbClr val="373A3C"/>
                </a:solidFill>
                <a:highlight>
                  <a:srgbClr val="FFFFFF"/>
                </a:highlight>
                <a:latin typeface="Raleway"/>
                <a:ea typeface="Raleway"/>
                <a:cs typeface="Raleway"/>
                <a:sym typeface="Raleway"/>
              </a:rPr>
              <a:t> function returns the minimum value in the selected column. The </a:t>
            </a:r>
            <a:r>
              <a:rPr b="0" i="0" lang="tr-TR" sz="2400" u="none" cap="none" strike="noStrike">
                <a:solidFill>
                  <a:srgbClr val="FF0000"/>
                </a:solidFill>
                <a:latin typeface="Raleway"/>
                <a:ea typeface="Raleway"/>
                <a:cs typeface="Raleway"/>
                <a:sym typeface="Raleway"/>
              </a:rPr>
              <a:t>MIN</a:t>
            </a:r>
            <a:r>
              <a:rPr b="0" i="0" lang="tr-TR" sz="2400" u="none" cap="none" strike="noStrike">
                <a:solidFill>
                  <a:srgbClr val="373A3C"/>
                </a:solidFill>
                <a:highlight>
                  <a:srgbClr val="FFFFFF"/>
                </a:highlight>
                <a:latin typeface="Raleway"/>
                <a:ea typeface="Raleway"/>
                <a:cs typeface="Raleway"/>
                <a:sym typeface="Raleway"/>
              </a:rPr>
              <a:t> function ignores the </a:t>
            </a:r>
            <a:r>
              <a:rPr b="0" i="0" lang="tr-TR" sz="2400" u="none" cap="none" strike="noStrike">
                <a:solidFill>
                  <a:srgbClr val="FF0000"/>
                </a:solidFill>
                <a:latin typeface="Raleway"/>
                <a:ea typeface="Raleway"/>
                <a:cs typeface="Raleway"/>
                <a:sym typeface="Raleway"/>
              </a:rPr>
              <a:t>NULL</a:t>
            </a:r>
            <a:r>
              <a:rPr b="0" i="0" lang="tr-TR" sz="2400" u="none" cap="none" strike="noStrike">
                <a:solidFill>
                  <a:srgbClr val="373A3C"/>
                </a:solidFill>
                <a:latin typeface="Raleway"/>
                <a:ea typeface="Raleway"/>
                <a:cs typeface="Raleway"/>
                <a:sym typeface="Raleway"/>
              </a:rPr>
              <a:t> </a:t>
            </a:r>
            <a:r>
              <a:rPr b="0" i="0" lang="tr-TR" sz="2400" u="none" cap="none" strike="noStrike">
                <a:solidFill>
                  <a:srgbClr val="373A3C"/>
                </a:solidFill>
                <a:highlight>
                  <a:srgbClr val="FFFFFF"/>
                </a:highlight>
                <a:latin typeface="Raleway"/>
                <a:ea typeface="Raleway"/>
                <a:cs typeface="Raleway"/>
                <a:sym typeface="Raleway"/>
              </a:rPr>
              <a:t>values.</a:t>
            </a:r>
            <a:endParaRPr b="0" i="0" sz="2400" u="none" cap="none" strike="noStrike">
              <a:solidFill>
                <a:srgbClr val="000000"/>
              </a:solidFill>
              <a:latin typeface="Raleway Light"/>
              <a:ea typeface="Raleway Light"/>
              <a:cs typeface="Raleway Light"/>
              <a:sym typeface="Raleway Light"/>
            </a:endParaRPr>
          </a:p>
        </p:txBody>
      </p:sp>
      <p:sp>
        <p:nvSpPr>
          <p:cNvPr id="204" name="Google Shape;204;p30"/>
          <p:cNvSpPr txBox="1"/>
          <p:nvPr/>
        </p:nvSpPr>
        <p:spPr>
          <a:xfrm>
            <a:off x="3469975" y="2170550"/>
            <a:ext cx="1620600" cy="32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00000"/>
                </a:solidFill>
                <a:latin typeface="Raleway"/>
                <a:ea typeface="Raleway"/>
                <a:cs typeface="Raleway"/>
                <a:sym typeface="Raleway"/>
              </a:rPr>
              <a:t>Syntax</a:t>
            </a:r>
            <a:endParaRPr b="1" i="0" sz="1800" u="none" cap="none" strike="noStrike">
              <a:solidFill>
                <a:srgbClr val="000000"/>
              </a:solidFill>
              <a:latin typeface="Raleway"/>
              <a:ea typeface="Raleway"/>
              <a:cs typeface="Raleway"/>
              <a:sym typeface="Raleway"/>
            </a:endParaRPr>
          </a:p>
        </p:txBody>
      </p:sp>
      <p:sp>
        <p:nvSpPr>
          <p:cNvPr id="205" name="Google Shape;205;p30"/>
          <p:cNvSpPr txBox="1"/>
          <p:nvPr/>
        </p:nvSpPr>
        <p:spPr>
          <a:xfrm>
            <a:off x="2190154" y="2771107"/>
            <a:ext cx="4430102" cy="9467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SELECT MIN </a:t>
            </a:r>
            <a:r>
              <a:rPr b="0" i="0" lang="tr-TR" sz="2000" u="none" cap="none" strike="noStrike">
                <a:solidFill>
                  <a:srgbClr val="202122"/>
                </a:solidFill>
                <a:latin typeface="Arial"/>
                <a:ea typeface="Arial"/>
                <a:cs typeface="Arial"/>
                <a:sym typeface="Arial"/>
              </a:rPr>
              <a:t>(column_name)</a:t>
            </a:r>
            <a:endParaRPr/>
          </a:p>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FROM </a:t>
            </a:r>
            <a:r>
              <a:rPr b="0" i="0" lang="tr-TR" sz="2000" u="none" cap="none" strike="noStrike">
                <a:solidFill>
                  <a:srgbClr val="202122"/>
                </a:solidFill>
                <a:latin typeface="Arial"/>
                <a:ea typeface="Arial"/>
                <a:cs typeface="Arial"/>
                <a:sym typeface="Arial"/>
              </a:rPr>
              <a:t>table_name;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73" name="Google Shape;73;p13"/>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SemiBold"/>
              <a:buNone/>
            </a:pPr>
            <a:r>
              <a:rPr b="0" i="0" lang="tr-TR" sz="4800" u="none" cap="none" strike="noStrike">
                <a:solidFill>
                  <a:srgbClr val="741B47"/>
                </a:solidFill>
                <a:latin typeface="Raleway Medium"/>
                <a:ea typeface="Raleway Medium"/>
                <a:cs typeface="Raleway Medium"/>
                <a:sym typeface="Raleway Medium"/>
              </a:rPr>
              <a:t>Table of Contents</a:t>
            </a:r>
            <a:endParaRPr b="0" i="0" sz="4800" u="none" cap="none" strike="noStrike">
              <a:solidFill>
                <a:srgbClr val="741B47"/>
              </a:solidFill>
              <a:latin typeface="Raleway Medium"/>
              <a:ea typeface="Raleway Medium"/>
              <a:cs typeface="Raleway Medium"/>
              <a:sym typeface="Raleway Medium"/>
            </a:endParaRPr>
          </a:p>
        </p:txBody>
      </p:sp>
      <p:sp>
        <p:nvSpPr>
          <p:cNvPr id="74" name="Google Shape;74;p13"/>
          <p:cNvSpPr txBox="1"/>
          <p:nvPr>
            <p:ph idx="4294967295" type="subTitle"/>
          </p:nvPr>
        </p:nvSpPr>
        <p:spPr>
          <a:xfrm>
            <a:off x="650850" y="1011505"/>
            <a:ext cx="7842300" cy="2120400"/>
          </a:xfrm>
          <a:prstGeom prst="rect">
            <a:avLst/>
          </a:prstGeom>
          <a:noFill/>
          <a:ln>
            <a:noFill/>
          </a:ln>
        </p:spPr>
        <p:txBody>
          <a:bodyPr anchorCtr="0" anchor="t" bIns="0" lIns="0" spcFirstLastPara="1" rIns="0" wrap="square" tIns="0">
            <a:noAutofit/>
          </a:bodyPr>
          <a:lstStyle/>
          <a:p>
            <a:pPr indent="-387350" lvl="0" marL="457200" marR="0" rtl="0" algn="l">
              <a:lnSpc>
                <a:spcPct val="110000"/>
              </a:lnSpc>
              <a:spcBef>
                <a:spcPts val="600"/>
              </a:spcBef>
              <a:spcAft>
                <a:spcPts val="0"/>
              </a:spcAft>
              <a:buClr>
                <a:srgbClr val="741B47"/>
              </a:buClr>
              <a:buSzPts val="2500"/>
              <a:buFont typeface="Raleway"/>
              <a:buChar char="▶"/>
            </a:pPr>
            <a:r>
              <a:rPr b="0" i="0" lang="tr-TR" sz="2500" u="none" cap="none" strike="noStrike">
                <a:solidFill>
                  <a:schemeClr val="dk1"/>
                </a:solidFill>
                <a:latin typeface="Raleway"/>
                <a:ea typeface="Raleway"/>
                <a:cs typeface="Raleway"/>
                <a:sym typeface="Raleway"/>
              </a:rPr>
              <a:t>What are type of Aggregate Functions, why do we need them?</a:t>
            </a:r>
            <a:endParaRPr/>
          </a:p>
          <a:p>
            <a:pPr indent="-387350" lvl="0" marL="457200" marR="0" rtl="0" algn="l">
              <a:lnSpc>
                <a:spcPct val="110000"/>
              </a:lnSpc>
              <a:spcBef>
                <a:spcPts val="600"/>
              </a:spcBef>
              <a:spcAft>
                <a:spcPts val="0"/>
              </a:spcAft>
              <a:buClr>
                <a:srgbClr val="741B47"/>
              </a:buClr>
              <a:buSzPts val="2500"/>
              <a:buFont typeface="Raleway"/>
              <a:buChar char="▶"/>
            </a:pPr>
            <a:r>
              <a:rPr b="0" i="0" lang="tr-TR" sz="2500" u="none" cap="none" strike="noStrike">
                <a:solidFill>
                  <a:schemeClr val="dk1"/>
                </a:solidFill>
                <a:latin typeface="Raleway"/>
                <a:ea typeface="Raleway"/>
                <a:cs typeface="Raleway"/>
                <a:sym typeface="Raleway"/>
              </a:rPr>
              <a:t>Group By Clause</a:t>
            </a:r>
            <a:endParaRPr/>
          </a:p>
          <a:p>
            <a:pPr indent="-387350" lvl="0" marL="457200" marR="0" rtl="0" algn="l">
              <a:lnSpc>
                <a:spcPct val="110000"/>
              </a:lnSpc>
              <a:spcBef>
                <a:spcPts val="600"/>
              </a:spcBef>
              <a:spcAft>
                <a:spcPts val="0"/>
              </a:spcAft>
              <a:buClr>
                <a:srgbClr val="741B47"/>
              </a:buClr>
              <a:buSzPts val="2500"/>
              <a:buFont typeface="Raleway"/>
              <a:buChar char="▶"/>
            </a:pPr>
            <a:r>
              <a:rPr b="0" i="0" lang="tr-TR" sz="2500" u="none" cap="none" strike="noStrike">
                <a:solidFill>
                  <a:schemeClr val="dk1"/>
                </a:solidFill>
                <a:latin typeface="Raleway"/>
                <a:ea typeface="Raleway"/>
                <a:cs typeface="Raleway"/>
                <a:sym typeface="Raleway"/>
              </a:rPr>
              <a:t>What are type of Joins in SQL, why do we need them</a:t>
            </a:r>
            <a:endParaRPr b="0" i="0" sz="2500" u="none" cap="none" strike="noStrike">
              <a:solidFill>
                <a:schemeClr val="dk1"/>
              </a:solidFill>
              <a:latin typeface="Raleway"/>
              <a:ea typeface="Raleway"/>
              <a:cs typeface="Raleway"/>
              <a:sym typeface="Raleway"/>
            </a:endParaRPr>
          </a:p>
          <a:p>
            <a:pPr indent="0" lvl="0" marL="457200" marR="0" rtl="0" algn="l">
              <a:lnSpc>
                <a:spcPct val="110000"/>
              </a:lnSpc>
              <a:spcBef>
                <a:spcPts val="600"/>
              </a:spcBef>
              <a:spcAft>
                <a:spcPts val="0"/>
              </a:spcAft>
              <a:buClr>
                <a:schemeClr val="accent1"/>
              </a:buClr>
              <a:buSzPts val="1800"/>
              <a:buFont typeface="Barlow Light"/>
              <a:buNone/>
            </a:pPr>
            <a:r>
              <a:t/>
            </a:r>
            <a:endParaRPr b="0" i="0" sz="2500" u="none" cap="none" strike="noStrike">
              <a:solidFill>
                <a:schemeClr val="dk1"/>
              </a:solidFill>
              <a:latin typeface="Raleway"/>
              <a:ea typeface="Raleway"/>
              <a:cs typeface="Raleway"/>
              <a:sym typeface="Raleway"/>
            </a:endParaRPr>
          </a:p>
          <a:p>
            <a:pPr indent="0" lvl="0" marL="457200" marR="0" rtl="0" algn="l">
              <a:lnSpc>
                <a:spcPct val="110000"/>
              </a:lnSpc>
              <a:spcBef>
                <a:spcPts val="600"/>
              </a:spcBef>
              <a:spcAft>
                <a:spcPts val="0"/>
              </a:spcAft>
              <a:buClr>
                <a:schemeClr val="accent1"/>
              </a:buClr>
              <a:buSzPts val="1800"/>
              <a:buFont typeface="Barlow Light"/>
              <a:buNone/>
            </a:pPr>
            <a:r>
              <a:t/>
            </a:r>
            <a:endParaRPr b="0" i="0" sz="2500" u="none" cap="none" strike="noStrike">
              <a:solidFill>
                <a:schemeClr val="dk1"/>
              </a:solidFill>
              <a:latin typeface="Raleway"/>
              <a:ea typeface="Raleway"/>
              <a:cs typeface="Raleway"/>
              <a:sym typeface="Raleway"/>
            </a:endParaRPr>
          </a:p>
          <a:p>
            <a:pPr indent="0" lvl="0" marL="0" marR="0" rtl="0" algn="l">
              <a:lnSpc>
                <a:spcPct val="110000"/>
              </a:lnSpc>
              <a:spcBef>
                <a:spcPts val="600"/>
              </a:spcBef>
              <a:spcAft>
                <a:spcPts val="0"/>
              </a:spcAft>
              <a:buClr>
                <a:schemeClr val="accent1"/>
              </a:buClr>
              <a:buSzPts val="1800"/>
              <a:buFont typeface="Barlow Light"/>
              <a:buNone/>
            </a:pPr>
            <a:r>
              <a:t/>
            </a:r>
            <a:endParaRPr b="0" i="0" sz="2500" u="none" cap="none" strike="noStrike">
              <a:solidFill>
                <a:schemeClr val="dk1"/>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211" name="Google Shape;211;p31"/>
          <p:cNvSpPr txBox="1"/>
          <p:nvPr>
            <p:ph type="title"/>
          </p:nvPr>
        </p:nvSpPr>
        <p:spPr>
          <a:xfrm>
            <a:off x="378923" y="173800"/>
            <a:ext cx="7802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MIN Function</a:t>
            </a:r>
            <a:endParaRPr sz="4000">
              <a:solidFill>
                <a:srgbClr val="419DD3"/>
              </a:solidFill>
              <a:latin typeface="Raleway Medium"/>
              <a:ea typeface="Raleway Medium"/>
              <a:cs typeface="Raleway Medium"/>
              <a:sym typeface="Raleway Medium"/>
            </a:endParaRPr>
          </a:p>
        </p:txBody>
      </p:sp>
      <p:sp>
        <p:nvSpPr>
          <p:cNvPr id="212" name="Google Shape;212;p31"/>
          <p:cNvSpPr txBox="1"/>
          <p:nvPr/>
        </p:nvSpPr>
        <p:spPr>
          <a:xfrm>
            <a:off x="1801075" y="800200"/>
            <a:ext cx="61797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tr-TR" sz="2000" u="none" cap="none" strike="noStrike">
                <a:solidFill>
                  <a:srgbClr val="373A3C"/>
                </a:solidFill>
                <a:highlight>
                  <a:srgbClr val="FFFFFF"/>
                </a:highlight>
                <a:latin typeface="Arial"/>
                <a:ea typeface="Arial"/>
                <a:cs typeface="Arial"/>
                <a:sym typeface="Arial"/>
              </a:rPr>
              <a:t>What is the lowest wage in the company?</a:t>
            </a:r>
            <a:endParaRPr b="1" i="0" sz="2000" u="none" cap="none" strike="noStrike">
              <a:solidFill>
                <a:srgbClr val="000000"/>
              </a:solidFill>
              <a:latin typeface="Barlow"/>
              <a:ea typeface="Barlow"/>
              <a:cs typeface="Barlow"/>
              <a:sym typeface="Barlow"/>
            </a:endParaRPr>
          </a:p>
        </p:txBody>
      </p:sp>
      <p:pic>
        <p:nvPicPr>
          <p:cNvPr id="213" name="Google Shape;213;p31"/>
          <p:cNvPicPr preferRelativeResize="0"/>
          <p:nvPr/>
        </p:nvPicPr>
        <p:blipFill rotWithShape="1">
          <a:blip r:embed="rId3">
            <a:alphaModFix/>
          </a:blip>
          <a:srcRect b="0" l="0" r="0" t="0"/>
          <a:stretch/>
        </p:blipFill>
        <p:spPr>
          <a:xfrm>
            <a:off x="0" y="1696125"/>
            <a:ext cx="3971017" cy="1751250"/>
          </a:xfrm>
          <a:prstGeom prst="rect">
            <a:avLst/>
          </a:prstGeom>
          <a:noFill/>
          <a:ln>
            <a:noFill/>
          </a:ln>
        </p:spPr>
      </p:pic>
      <p:sp>
        <p:nvSpPr>
          <p:cNvPr id="214" name="Google Shape;214;p31"/>
          <p:cNvSpPr txBox="1"/>
          <p:nvPr/>
        </p:nvSpPr>
        <p:spPr>
          <a:xfrm>
            <a:off x="4335946" y="1247850"/>
            <a:ext cx="4430102" cy="9467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SELECT MIN </a:t>
            </a:r>
            <a:r>
              <a:rPr b="0" i="0" lang="tr-TR" sz="2000" u="none" cap="none" strike="noStrike">
                <a:solidFill>
                  <a:srgbClr val="202122"/>
                </a:solidFill>
                <a:latin typeface="Arial"/>
                <a:ea typeface="Arial"/>
                <a:cs typeface="Arial"/>
                <a:sym typeface="Arial"/>
              </a:rPr>
              <a:t>(salary)</a:t>
            </a:r>
            <a:endParaRPr/>
          </a:p>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FROM </a:t>
            </a:r>
            <a:r>
              <a:rPr b="0" i="0" lang="tr-TR" sz="2000" u="none" cap="none" strike="noStrike">
                <a:solidFill>
                  <a:srgbClr val="202122"/>
                </a:solidFill>
                <a:latin typeface="Arial"/>
                <a:ea typeface="Arial"/>
                <a:cs typeface="Arial"/>
                <a:sym typeface="Arial"/>
              </a:rPr>
              <a:t>employees;</a:t>
            </a:r>
            <a:endParaRPr/>
          </a:p>
        </p:txBody>
      </p:sp>
      <p:pic>
        <p:nvPicPr>
          <p:cNvPr id="215" name="Google Shape;215;p31"/>
          <p:cNvPicPr preferRelativeResize="0"/>
          <p:nvPr/>
        </p:nvPicPr>
        <p:blipFill rotWithShape="1">
          <a:blip r:embed="rId4">
            <a:alphaModFix/>
          </a:blip>
          <a:srcRect b="0" l="0" r="0" t="0"/>
          <a:stretch/>
        </p:blipFill>
        <p:spPr>
          <a:xfrm>
            <a:off x="5058131" y="2553001"/>
            <a:ext cx="1245133" cy="116100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221" name="Google Shape;221;p32"/>
          <p:cNvSpPr txBox="1"/>
          <p:nvPr>
            <p:ph type="title"/>
          </p:nvPr>
        </p:nvSpPr>
        <p:spPr>
          <a:xfrm>
            <a:off x="378923" y="173800"/>
            <a:ext cx="7802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MAX Function</a:t>
            </a:r>
            <a:endParaRPr sz="4000">
              <a:solidFill>
                <a:srgbClr val="419DD3"/>
              </a:solidFill>
              <a:latin typeface="Raleway Medium"/>
              <a:ea typeface="Raleway Medium"/>
              <a:cs typeface="Raleway Medium"/>
              <a:sym typeface="Raleway Medium"/>
            </a:endParaRPr>
          </a:p>
        </p:txBody>
      </p:sp>
      <p:sp>
        <p:nvSpPr>
          <p:cNvPr id="222" name="Google Shape;222;p32"/>
          <p:cNvSpPr txBox="1"/>
          <p:nvPr/>
        </p:nvSpPr>
        <p:spPr>
          <a:xfrm>
            <a:off x="451250" y="973775"/>
            <a:ext cx="8197800" cy="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FF0000"/>
                </a:solidFill>
                <a:latin typeface="Raleway"/>
                <a:ea typeface="Raleway"/>
                <a:cs typeface="Raleway"/>
                <a:sym typeface="Raleway"/>
              </a:rPr>
              <a:t>MAX</a:t>
            </a:r>
            <a:r>
              <a:rPr b="0" i="0" lang="tr-TR" sz="2400" u="none" cap="none" strike="noStrike">
                <a:solidFill>
                  <a:srgbClr val="373A3C"/>
                </a:solidFill>
                <a:latin typeface="Raleway"/>
                <a:ea typeface="Raleway"/>
                <a:cs typeface="Raleway"/>
                <a:sym typeface="Raleway"/>
              </a:rPr>
              <a:t> </a:t>
            </a:r>
            <a:r>
              <a:rPr b="0" i="0" lang="tr-TR" sz="2400" u="none" cap="none" strike="noStrike">
                <a:solidFill>
                  <a:srgbClr val="373A3C"/>
                </a:solidFill>
                <a:highlight>
                  <a:srgbClr val="FFFFFF"/>
                </a:highlight>
                <a:latin typeface="Raleway"/>
                <a:ea typeface="Raleway"/>
                <a:cs typeface="Raleway"/>
                <a:sym typeface="Raleway"/>
              </a:rPr>
              <a:t>function returns the maximum value in the selected column.</a:t>
            </a:r>
            <a:endParaRPr b="0" i="0" sz="2400" u="none" cap="none" strike="noStrike">
              <a:solidFill>
                <a:srgbClr val="000000"/>
              </a:solidFill>
              <a:latin typeface="Raleway Light"/>
              <a:ea typeface="Raleway Light"/>
              <a:cs typeface="Raleway Light"/>
              <a:sym typeface="Raleway Light"/>
            </a:endParaRPr>
          </a:p>
        </p:txBody>
      </p:sp>
      <p:sp>
        <p:nvSpPr>
          <p:cNvPr id="223" name="Google Shape;223;p32"/>
          <p:cNvSpPr txBox="1"/>
          <p:nvPr/>
        </p:nvSpPr>
        <p:spPr>
          <a:xfrm>
            <a:off x="3610900" y="2334350"/>
            <a:ext cx="1620600" cy="32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00000"/>
                </a:solidFill>
                <a:latin typeface="Raleway"/>
                <a:ea typeface="Raleway"/>
                <a:cs typeface="Raleway"/>
                <a:sym typeface="Raleway"/>
              </a:rPr>
              <a:t>Syntax</a:t>
            </a:r>
            <a:endParaRPr b="1" i="0" sz="1800" u="none" cap="none" strike="noStrike">
              <a:solidFill>
                <a:srgbClr val="000000"/>
              </a:solidFill>
              <a:latin typeface="Raleway"/>
              <a:ea typeface="Raleway"/>
              <a:cs typeface="Raleway"/>
              <a:sym typeface="Raleway"/>
            </a:endParaRPr>
          </a:p>
        </p:txBody>
      </p:sp>
      <p:sp>
        <p:nvSpPr>
          <p:cNvPr id="224" name="Google Shape;224;p32"/>
          <p:cNvSpPr txBox="1"/>
          <p:nvPr/>
        </p:nvSpPr>
        <p:spPr>
          <a:xfrm>
            <a:off x="2190154" y="2771107"/>
            <a:ext cx="4430102" cy="9467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SELECT MAX </a:t>
            </a:r>
            <a:r>
              <a:rPr b="0" i="0" lang="tr-TR" sz="2000" u="none" cap="none" strike="noStrike">
                <a:solidFill>
                  <a:srgbClr val="202122"/>
                </a:solidFill>
                <a:latin typeface="Arial"/>
                <a:ea typeface="Arial"/>
                <a:cs typeface="Arial"/>
                <a:sym typeface="Arial"/>
              </a:rPr>
              <a:t>(column_name)</a:t>
            </a:r>
            <a:endParaRPr/>
          </a:p>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FROM </a:t>
            </a:r>
            <a:r>
              <a:rPr b="0" i="0" lang="tr-TR" sz="2000" u="none" cap="none" strike="noStrike">
                <a:solidFill>
                  <a:srgbClr val="202122"/>
                </a:solidFill>
                <a:latin typeface="Arial"/>
                <a:ea typeface="Arial"/>
                <a:cs typeface="Arial"/>
                <a:sym typeface="Arial"/>
              </a:rPr>
              <a:t>table_name;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230" name="Google Shape;230;p33"/>
          <p:cNvSpPr txBox="1"/>
          <p:nvPr>
            <p:ph type="title"/>
          </p:nvPr>
        </p:nvSpPr>
        <p:spPr>
          <a:xfrm>
            <a:off x="378923" y="173800"/>
            <a:ext cx="7802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MAX Function</a:t>
            </a:r>
            <a:endParaRPr sz="4000">
              <a:solidFill>
                <a:srgbClr val="419DD3"/>
              </a:solidFill>
              <a:latin typeface="Raleway Medium"/>
              <a:ea typeface="Raleway Medium"/>
              <a:cs typeface="Raleway Medium"/>
              <a:sym typeface="Raleway Medium"/>
            </a:endParaRPr>
          </a:p>
        </p:txBody>
      </p:sp>
      <p:sp>
        <p:nvSpPr>
          <p:cNvPr id="231" name="Google Shape;231;p33"/>
          <p:cNvSpPr txBox="1"/>
          <p:nvPr/>
        </p:nvSpPr>
        <p:spPr>
          <a:xfrm>
            <a:off x="1698025" y="800200"/>
            <a:ext cx="51645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373A3C"/>
                </a:solidFill>
                <a:highlight>
                  <a:srgbClr val="FFFFFF"/>
                </a:highlight>
                <a:latin typeface="Arial"/>
                <a:ea typeface="Arial"/>
                <a:cs typeface="Arial"/>
                <a:sym typeface="Arial"/>
              </a:rPr>
              <a:t>What is the last hired employees’s date?</a:t>
            </a:r>
            <a:endParaRPr b="1" i="0" sz="1800" u="none" cap="none" strike="noStrike">
              <a:solidFill>
                <a:srgbClr val="000000"/>
              </a:solidFill>
              <a:latin typeface="Barlow"/>
              <a:ea typeface="Barlow"/>
              <a:cs typeface="Barlow"/>
              <a:sym typeface="Barlow"/>
            </a:endParaRPr>
          </a:p>
        </p:txBody>
      </p:sp>
      <p:pic>
        <p:nvPicPr>
          <p:cNvPr id="232" name="Google Shape;232;p33"/>
          <p:cNvPicPr preferRelativeResize="0"/>
          <p:nvPr/>
        </p:nvPicPr>
        <p:blipFill rotWithShape="1">
          <a:blip r:embed="rId3">
            <a:alphaModFix/>
          </a:blip>
          <a:srcRect b="0" l="0" r="0" t="0"/>
          <a:stretch/>
        </p:blipFill>
        <p:spPr>
          <a:xfrm>
            <a:off x="0" y="1696125"/>
            <a:ext cx="3971017" cy="1751250"/>
          </a:xfrm>
          <a:prstGeom prst="rect">
            <a:avLst/>
          </a:prstGeom>
          <a:noFill/>
          <a:ln>
            <a:noFill/>
          </a:ln>
        </p:spPr>
      </p:pic>
      <p:sp>
        <p:nvSpPr>
          <p:cNvPr id="233" name="Google Shape;233;p33"/>
          <p:cNvSpPr txBox="1"/>
          <p:nvPr/>
        </p:nvSpPr>
        <p:spPr>
          <a:xfrm>
            <a:off x="4280273" y="1516788"/>
            <a:ext cx="4430102" cy="9467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SELECT MAX </a:t>
            </a:r>
            <a:r>
              <a:rPr b="0" i="0" lang="tr-TR" sz="2000" u="none" cap="none" strike="noStrike">
                <a:solidFill>
                  <a:srgbClr val="202122"/>
                </a:solidFill>
                <a:latin typeface="Arial"/>
                <a:ea typeface="Arial"/>
                <a:cs typeface="Arial"/>
                <a:sym typeface="Arial"/>
              </a:rPr>
              <a:t>(hiredate)</a:t>
            </a:r>
            <a:endParaRPr/>
          </a:p>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FROM </a:t>
            </a:r>
            <a:r>
              <a:rPr b="0" i="0" lang="tr-TR" sz="2000" u="none" cap="none" strike="noStrike">
                <a:solidFill>
                  <a:srgbClr val="202122"/>
                </a:solidFill>
                <a:latin typeface="Arial"/>
                <a:ea typeface="Arial"/>
                <a:cs typeface="Arial"/>
                <a:sym typeface="Arial"/>
              </a:rPr>
              <a:t>employees;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ctrTitle"/>
          </p:nvPr>
        </p:nvSpPr>
        <p:spPr>
          <a:xfrm>
            <a:off x="940010" y="1863600"/>
            <a:ext cx="79641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SUM and AVG</a:t>
            </a:r>
            <a:endParaRPr>
              <a:solidFill>
                <a:srgbClr val="741B47"/>
              </a:solidFill>
              <a:latin typeface="Raleway Medium"/>
              <a:ea typeface="Raleway Medium"/>
              <a:cs typeface="Raleway Medium"/>
              <a:sym typeface="Raleway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244" name="Google Shape;244;p35"/>
          <p:cNvSpPr txBox="1"/>
          <p:nvPr>
            <p:ph type="title"/>
          </p:nvPr>
        </p:nvSpPr>
        <p:spPr>
          <a:xfrm>
            <a:off x="378923" y="173800"/>
            <a:ext cx="7802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SUM Function</a:t>
            </a:r>
            <a:endParaRPr sz="4000">
              <a:solidFill>
                <a:srgbClr val="419DD3"/>
              </a:solidFill>
              <a:latin typeface="Raleway Medium"/>
              <a:ea typeface="Raleway Medium"/>
              <a:cs typeface="Raleway Medium"/>
              <a:sym typeface="Raleway Medium"/>
            </a:endParaRPr>
          </a:p>
        </p:txBody>
      </p:sp>
      <p:sp>
        <p:nvSpPr>
          <p:cNvPr id="245" name="Google Shape;245;p35"/>
          <p:cNvSpPr txBox="1"/>
          <p:nvPr/>
        </p:nvSpPr>
        <p:spPr>
          <a:xfrm>
            <a:off x="785250" y="1003025"/>
            <a:ext cx="75735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FF0000"/>
                </a:solidFill>
                <a:latin typeface="Raleway"/>
                <a:ea typeface="Raleway"/>
                <a:cs typeface="Raleway"/>
                <a:sym typeface="Raleway"/>
              </a:rPr>
              <a:t>SUM</a:t>
            </a:r>
            <a:r>
              <a:rPr b="0" i="0" lang="tr-TR" sz="2400" u="none" cap="none" strike="noStrike">
                <a:solidFill>
                  <a:srgbClr val="373A3C"/>
                </a:solidFill>
                <a:highlight>
                  <a:srgbClr val="FFFFFF"/>
                </a:highlight>
                <a:latin typeface="Raleway"/>
                <a:ea typeface="Raleway"/>
                <a:cs typeface="Raleway"/>
                <a:sym typeface="Raleway"/>
              </a:rPr>
              <a:t> function returns the sum of a numeric column. </a:t>
            </a:r>
            <a:endParaRPr b="0" i="0" sz="2400" u="none" cap="none" strike="noStrike">
              <a:solidFill>
                <a:srgbClr val="000000"/>
              </a:solidFill>
              <a:latin typeface="Raleway Light"/>
              <a:ea typeface="Raleway Light"/>
              <a:cs typeface="Raleway Light"/>
              <a:sym typeface="Raleway Light"/>
            </a:endParaRPr>
          </a:p>
        </p:txBody>
      </p:sp>
      <p:sp>
        <p:nvSpPr>
          <p:cNvPr id="246" name="Google Shape;246;p35"/>
          <p:cNvSpPr txBox="1"/>
          <p:nvPr/>
        </p:nvSpPr>
        <p:spPr>
          <a:xfrm>
            <a:off x="3717625" y="2231400"/>
            <a:ext cx="1125300" cy="32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00000"/>
                </a:solidFill>
                <a:latin typeface="Raleway"/>
                <a:ea typeface="Raleway"/>
                <a:cs typeface="Raleway"/>
                <a:sym typeface="Raleway"/>
              </a:rPr>
              <a:t>Syntax</a:t>
            </a:r>
            <a:endParaRPr b="1" i="0" sz="1800" u="none" cap="none" strike="noStrike">
              <a:solidFill>
                <a:srgbClr val="000000"/>
              </a:solidFill>
              <a:latin typeface="Raleway"/>
              <a:ea typeface="Raleway"/>
              <a:cs typeface="Raleway"/>
              <a:sym typeface="Raleway"/>
            </a:endParaRPr>
          </a:p>
        </p:txBody>
      </p:sp>
      <p:sp>
        <p:nvSpPr>
          <p:cNvPr id="247" name="Google Shape;247;p35"/>
          <p:cNvSpPr txBox="1"/>
          <p:nvPr/>
        </p:nvSpPr>
        <p:spPr>
          <a:xfrm>
            <a:off x="2190154" y="2771107"/>
            <a:ext cx="4430102" cy="9467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SELECT SUM </a:t>
            </a:r>
            <a:r>
              <a:rPr b="0" i="0" lang="tr-TR" sz="2000" u="none" cap="none" strike="noStrike">
                <a:solidFill>
                  <a:srgbClr val="202122"/>
                </a:solidFill>
                <a:latin typeface="Arial"/>
                <a:ea typeface="Arial"/>
                <a:cs typeface="Arial"/>
                <a:sym typeface="Arial"/>
              </a:rPr>
              <a:t>(column_name)</a:t>
            </a:r>
            <a:endParaRPr/>
          </a:p>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FROM </a:t>
            </a:r>
            <a:r>
              <a:rPr b="0" i="0" lang="tr-TR" sz="2000" u="none" cap="none" strike="noStrike">
                <a:solidFill>
                  <a:srgbClr val="202122"/>
                </a:solidFill>
                <a:latin typeface="Arial"/>
                <a:ea typeface="Arial"/>
                <a:cs typeface="Arial"/>
                <a:sym typeface="Arial"/>
              </a:rPr>
              <a:t>table_name;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253" name="Google Shape;253;p36"/>
          <p:cNvSpPr txBox="1"/>
          <p:nvPr>
            <p:ph type="title"/>
          </p:nvPr>
        </p:nvSpPr>
        <p:spPr>
          <a:xfrm>
            <a:off x="378923" y="173800"/>
            <a:ext cx="7802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SUM Function</a:t>
            </a:r>
            <a:endParaRPr sz="4000">
              <a:solidFill>
                <a:srgbClr val="419DD3"/>
              </a:solidFill>
              <a:latin typeface="Raleway Medium"/>
              <a:ea typeface="Raleway Medium"/>
              <a:cs typeface="Raleway Medium"/>
              <a:sym typeface="Raleway Medium"/>
            </a:endParaRPr>
          </a:p>
        </p:txBody>
      </p:sp>
      <p:sp>
        <p:nvSpPr>
          <p:cNvPr id="254" name="Google Shape;254;p36"/>
          <p:cNvSpPr txBox="1"/>
          <p:nvPr/>
        </p:nvSpPr>
        <p:spPr>
          <a:xfrm>
            <a:off x="1709375" y="800200"/>
            <a:ext cx="61446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tr-TR" sz="2000" u="none" cap="none" strike="noStrike">
                <a:solidFill>
                  <a:srgbClr val="373A3C"/>
                </a:solidFill>
                <a:highlight>
                  <a:srgbClr val="FFFFFF"/>
                </a:highlight>
                <a:latin typeface="Raleway"/>
                <a:ea typeface="Raleway"/>
                <a:cs typeface="Raleway"/>
                <a:sym typeface="Raleway"/>
              </a:rPr>
              <a:t>What is total amount salary of the employees?</a:t>
            </a:r>
            <a:endParaRPr b="1" i="0" sz="2000" u="none" cap="none" strike="noStrike">
              <a:solidFill>
                <a:srgbClr val="000000"/>
              </a:solidFill>
              <a:latin typeface="Raleway"/>
              <a:ea typeface="Raleway"/>
              <a:cs typeface="Raleway"/>
              <a:sym typeface="Raleway"/>
            </a:endParaRPr>
          </a:p>
        </p:txBody>
      </p:sp>
      <p:pic>
        <p:nvPicPr>
          <p:cNvPr id="255" name="Google Shape;255;p36"/>
          <p:cNvPicPr preferRelativeResize="0"/>
          <p:nvPr/>
        </p:nvPicPr>
        <p:blipFill rotWithShape="1">
          <a:blip r:embed="rId3">
            <a:alphaModFix/>
          </a:blip>
          <a:srcRect b="0" l="0" r="0" t="0"/>
          <a:stretch/>
        </p:blipFill>
        <p:spPr>
          <a:xfrm>
            <a:off x="143691" y="1659640"/>
            <a:ext cx="3971017" cy="1751250"/>
          </a:xfrm>
          <a:prstGeom prst="rect">
            <a:avLst/>
          </a:prstGeom>
          <a:noFill/>
          <a:ln>
            <a:noFill/>
          </a:ln>
        </p:spPr>
      </p:pic>
      <p:sp>
        <p:nvSpPr>
          <p:cNvPr id="256" name="Google Shape;256;p36"/>
          <p:cNvSpPr txBox="1"/>
          <p:nvPr/>
        </p:nvSpPr>
        <p:spPr>
          <a:xfrm>
            <a:off x="4280273" y="1516788"/>
            <a:ext cx="4430102" cy="9467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SELECT SUM </a:t>
            </a:r>
            <a:r>
              <a:rPr b="0" i="0" lang="tr-TR" sz="2000" u="none" cap="none" strike="noStrike">
                <a:solidFill>
                  <a:srgbClr val="202122"/>
                </a:solidFill>
                <a:latin typeface="Arial"/>
                <a:ea typeface="Arial"/>
                <a:cs typeface="Arial"/>
                <a:sym typeface="Arial"/>
              </a:rPr>
              <a:t>(salary)</a:t>
            </a:r>
            <a:endParaRPr/>
          </a:p>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FROM </a:t>
            </a:r>
            <a:r>
              <a:rPr b="0" i="0" lang="tr-TR" sz="2000" u="none" cap="none" strike="noStrike">
                <a:solidFill>
                  <a:srgbClr val="202122"/>
                </a:solidFill>
                <a:latin typeface="Arial"/>
                <a:ea typeface="Arial"/>
                <a:cs typeface="Arial"/>
                <a:sym typeface="Arial"/>
              </a:rPr>
              <a:t>employees;</a:t>
            </a:r>
            <a:endParaRPr/>
          </a:p>
        </p:txBody>
      </p:sp>
      <p:pic>
        <p:nvPicPr>
          <p:cNvPr id="257" name="Google Shape;257;p36"/>
          <p:cNvPicPr preferRelativeResize="0"/>
          <p:nvPr/>
        </p:nvPicPr>
        <p:blipFill rotWithShape="1">
          <a:blip r:embed="rId4">
            <a:alphaModFix/>
          </a:blip>
          <a:srcRect b="0" l="0" r="0" t="0"/>
          <a:stretch/>
        </p:blipFill>
        <p:spPr>
          <a:xfrm>
            <a:off x="4885155" y="2917273"/>
            <a:ext cx="1332765" cy="98723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ctrTitle"/>
          </p:nvPr>
        </p:nvSpPr>
        <p:spPr>
          <a:xfrm>
            <a:off x="946150" y="2019300"/>
            <a:ext cx="7744500" cy="8274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AVG Function</a:t>
            </a:r>
            <a:endParaRPr sz="3600">
              <a:solidFill>
                <a:srgbClr val="741B47"/>
              </a:solidFill>
              <a:latin typeface="Raleway Medium"/>
              <a:ea typeface="Raleway Medium"/>
              <a:cs typeface="Raleway Medium"/>
              <a:sym typeface="Raleway Medium"/>
            </a:endParaRPr>
          </a:p>
        </p:txBody>
      </p:sp>
      <p:sp>
        <p:nvSpPr>
          <p:cNvPr id="263" name="Google Shape;263;p37"/>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2</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269" name="Google Shape;269;p38"/>
          <p:cNvSpPr txBox="1"/>
          <p:nvPr>
            <p:ph type="title"/>
          </p:nvPr>
        </p:nvSpPr>
        <p:spPr>
          <a:xfrm>
            <a:off x="378923" y="173800"/>
            <a:ext cx="7802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AVG Function</a:t>
            </a:r>
            <a:endParaRPr sz="4000">
              <a:solidFill>
                <a:srgbClr val="419DD3"/>
              </a:solidFill>
              <a:latin typeface="Raleway Medium"/>
              <a:ea typeface="Raleway Medium"/>
              <a:cs typeface="Raleway Medium"/>
              <a:sym typeface="Raleway Medium"/>
            </a:endParaRPr>
          </a:p>
        </p:txBody>
      </p:sp>
      <p:sp>
        <p:nvSpPr>
          <p:cNvPr id="270" name="Google Shape;270;p38"/>
          <p:cNvSpPr txBox="1"/>
          <p:nvPr/>
        </p:nvSpPr>
        <p:spPr>
          <a:xfrm>
            <a:off x="451250" y="973775"/>
            <a:ext cx="8413500" cy="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FF0000"/>
                </a:solidFill>
                <a:latin typeface="Raleway"/>
                <a:ea typeface="Raleway"/>
                <a:cs typeface="Raleway"/>
                <a:sym typeface="Raleway"/>
              </a:rPr>
              <a:t>AVG</a:t>
            </a:r>
            <a:r>
              <a:rPr b="0" i="0" lang="tr-TR" sz="2400" u="none" cap="none" strike="noStrike">
                <a:solidFill>
                  <a:srgbClr val="373A3C"/>
                </a:solidFill>
                <a:highlight>
                  <a:srgbClr val="FFFFFF"/>
                </a:highlight>
                <a:latin typeface="Raleway"/>
                <a:ea typeface="Raleway"/>
                <a:cs typeface="Raleway"/>
                <a:sym typeface="Raleway"/>
              </a:rPr>
              <a:t> function calculates the average of a numeric column.</a:t>
            </a:r>
            <a:endParaRPr b="0" i="0" sz="2400" u="none" cap="none" strike="noStrike">
              <a:solidFill>
                <a:srgbClr val="000000"/>
              </a:solidFill>
              <a:latin typeface="Raleway Light"/>
              <a:ea typeface="Raleway Light"/>
              <a:cs typeface="Raleway Light"/>
              <a:sym typeface="Raleway Light"/>
            </a:endParaRPr>
          </a:p>
        </p:txBody>
      </p:sp>
      <p:sp>
        <p:nvSpPr>
          <p:cNvPr id="271" name="Google Shape;271;p38"/>
          <p:cNvSpPr txBox="1"/>
          <p:nvPr/>
        </p:nvSpPr>
        <p:spPr>
          <a:xfrm>
            <a:off x="3580125" y="2407488"/>
            <a:ext cx="1620600" cy="32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00000"/>
                </a:solidFill>
                <a:latin typeface="Raleway"/>
                <a:ea typeface="Raleway"/>
                <a:cs typeface="Raleway"/>
                <a:sym typeface="Raleway"/>
              </a:rPr>
              <a:t>Syntax</a:t>
            </a:r>
            <a:endParaRPr b="1" i="0" sz="1800" u="none" cap="none" strike="noStrike">
              <a:solidFill>
                <a:srgbClr val="000000"/>
              </a:solidFill>
              <a:latin typeface="Raleway"/>
              <a:ea typeface="Raleway"/>
              <a:cs typeface="Raleway"/>
              <a:sym typeface="Raleway"/>
            </a:endParaRPr>
          </a:p>
        </p:txBody>
      </p:sp>
      <p:sp>
        <p:nvSpPr>
          <p:cNvPr id="272" name="Google Shape;272;p38"/>
          <p:cNvSpPr txBox="1"/>
          <p:nvPr/>
        </p:nvSpPr>
        <p:spPr>
          <a:xfrm>
            <a:off x="2190154" y="2771107"/>
            <a:ext cx="4430102" cy="9467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SELECT MAX </a:t>
            </a:r>
            <a:r>
              <a:rPr b="0" i="0" lang="tr-TR" sz="2000" u="none" cap="none" strike="noStrike">
                <a:solidFill>
                  <a:srgbClr val="202122"/>
                </a:solidFill>
                <a:latin typeface="Arial"/>
                <a:ea typeface="Arial"/>
                <a:cs typeface="Arial"/>
                <a:sym typeface="Arial"/>
              </a:rPr>
              <a:t>(column_name)</a:t>
            </a:r>
            <a:endParaRPr/>
          </a:p>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FROM </a:t>
            </a:r>
            <a:r>
              <a:rPr b="0" i="0" lang="tr-TR" sz="2000" u="none" cap="none" strike="noStrike">
                <a:solidFill>
                  <a:srgbClr val="202122"/>
                </a:solidFill>
                <a:latin typeface="Arial"/>
                <a:ea typeface="Arial"/>
                <a:cs typeface="Arial"/>
                <a:sym typeface="Arial"/>
              </a:rPr>
              <a:t>table_name;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278" name="Google Shape;278;p39"/>
          <p:cNvSpPr txBox="1"/>
          <p:nvPr>
            <p:ph type="title"/>
          </p:nvPr>
        </p:nvSpPr>
        <p:spPr>
          <a:xfrm>
            <a:off x="378923" y="173800"/>
            <a:ext cx="7802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AVG Function</a:t>
            </a:r>
            <a:endParaRPr sz="4000">
              <a:solidFill>
                <a:srgbClr val="419DD3"/>
              </a:solidFill>
              <a:latin typeface="Raleway Medium"/>
              <a:ea typeface="Raleway Medium"/>
              <a:cs typeface="Raleway Medium"/>
              <a:sym typeface="Raleway Medium"/>
            </a:endParaRPr>
          </a:p>
        </p:txBody>
      </p:sp>
      <p:sp>
        <p:nvSpPr>
          <p:cNvPr id="279" name="Google Shape;279;p39"/>
          <p:cNvSpPr txBox="1"/>
          <p:nvPr/>
        </p:nvSpPr>
        <p:spPr>
          <a:xfrm>
            <a:off x="1795800" y="800200"/>
            <a:ext cx="55524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373A3C"/>
                </a:solidFill>
                <a:highlight>
                  <a:srgbClr val="FFFFFF"/>
                </a:highlight>
                <a:latin typeface="Arial"/>
                <a:ea typeface="Arial"/>
                <a:cs typeface="Arial"/>
                <a:sym typeface="Arial"/>
              </a:rPr>
              <a:t>What is the average salary of the employees?</a:t>
            </a:r>
            <a:endParaRPr b="1" i="0" sz="1800" u="none" cap="none" strike="noStrike">
              <a:solidFill>
                <a:srgbClr val="000000"/>
              </a:solidFill>
              <a:latin typeface="Barlow"/>
              <a:ea typeface="Barlow"/>
              <a:cs typeface="Barlow"/>
              <a:sym typeface="Barlow"/>
            </a:endParaRPr>
          </a:p>
        </p:txBody>
      </p:sp>
      <p:pic>
        <p:nvPicPr>
          <p:cNvPr id="280" name="Google Shape;280;p39"/>
          <p:cNvPicPr preferRelativeResize="0"/>
          <p:nvPr/>
        </p:nvPicPr>
        <p:blipFill rotWithShape="1">
          <a:blip r:embed="rId3">
            <a:alphaModFix/>
          </a:blip>
          <a:srcRect b="0" l="0" r="0" t="0"/>
          <a:stretch/>
        </p:blipFill>
        <p:spPr>
          <a:xfrm>
            <a:off x="0" y="1696125"/>
            <a:ext cx="3971017" cy="1751250"/>
          </a:xfrm>
          <a:prstGeom prst="rect">
            <a:avLst/>
          </a:prstGeom>
          <a:noFill/>
          <a:ln>
            <a:noFill/>
          </a:ln>
        </p:spPr>
      </p:pic>
      <p:sp>
        <p:nvSpPr>
          <p:cNvPr id="281" name="Google Shape;281;p39"/>
          <p:cNvSpPr txBox="1"/>
          <p:nvPr/>
        </p:nvSpPr>
        <p:spPr>
          <a:xfrm>
            <a:off x="4280273" y="1516788"/>
            <a:ext cx="4430102" cy="9467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SELECT AVG </a:t>
            </a:r>
            <a:r>
              <a:rPr b="0" i="0" lang="tr-TR" sz="2000" u="none" cap="none" strike="noStrike">
                <a:solidFill>
                  <a:srgbClr val="202122"/>
                </a:solidFill>
                <a:latin typeface="Arial"/>
                <a:ea typeface="Arial"/>
                <a:cs typeface="Arial"/>
                <a:sym typeface="Arial"/>
              </a:rPr>
              <a:t>(salary)</a:t>
            </a:r>
            <a:endParaRPr/>
          </a:p>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FROM </a:t>
            </a:r>
            <a:r>
              <a:rPr b="0" i="0" lang="tr-TR" sz="2000" u="none" cap="none" strike="noStrike">
                <a:solidFill>
                  <a:srgbClr val="202122"/>
                </a:solidFill>
                <a:latin typeface="Arial"/>
                <a:ea typeface="Arial"/>
                <a:cs typeface="Arial"/>
                <a:sym typeface="Arial"/>
              </a:rPr>
              <a:t>employees;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ctrTitle"/>
          </p:nvPr>
        </p:nvSpPr>
        <p:spPr>
          <a:xfrm>
            <a:off x="946150" y="2019300"/>
            <a:ext cx="8365800" cy="8274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GROUP BY Clause</a:t>
            </a:r>
            <a:endParaRPr sz="3600">
              <a:solidFill>
                <a:srgbClr val="741B47"/>
              </a:solidFill>
              <a:latin typeface="Raleway Medium"/>
              <a:ea typeface="Raleway Medium"/>
              <a:cs typeface="Raleway Medium"/>
              <a:sym typeface="Raleway Medium"/>
            </a:endParaRPr>
          </a:p>
        </p:txBody>
      </p:sp>
      <p:sp>
        <p:nvSpPr>
          <p:cNvPr id="287" name="Google Shape;287;p40"/>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1</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ctrTitle"/>
          </p:nvPr>
        </p:nvSpPr>
        <p:spPr>
          <a:xfrm>
            <a:off x="1090750" y="1863600"/>
            <a:ext cx="6332400" cy="19242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4800"/>
              <a:buNone/>
            </a:pPr>
            <a:r>
              <a:rPr lang="tr-TR">
                <a:solidFill>
                  <a:srgbClr val="741B47"/>
                </a:solidFill>
                <a:latin typeface="Arial"/>
                <a:ea typeface="Arial"/>
                <a:cs typeface="Arial"/>
                <a:sym typeface="Arial"/>
              </a:rPr>
              <a:t>Aggregate Functions </a:t>
            </a:r>
            <a:endParaRPr>
              <a:solidFill>
                <a:srgbClr val="741B47"/>
              </a:solidFill>
              <a:latin typeface="Arial"/>
              <a:ea typeface="Arial"/>
              <a:cs typeface="Arial"/>
              <a:sym typeface="Arial"/>
            </a:endParaRPr>
          </a:p>
          <a:p>
            <a:pPr indent="0" lvl="0" marL="0" rtl="0" algn="ctr">
              <a:lnSpc>
                <a:spcPct val="90000"/>
              </a:lnSpc>
              <a:spcBef>
                <a:spcPts val="0"/>
              </a:spcBef>
              <a:spcAft>
                <a:spcPts val="0"/>
              </a:spcAft>
              <a:buSzPts val="4800"/>
              <a:buNone/>
            </a:pPr>
            <a:r>
              <a:t/>
            </a:r>
            <a:endParaRPr>
              <a:solidFill>
                <a:srgbClr val="741B47"/>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293" name="Google Shape;293;p41"/>
          <p:cNvSpPr txBox="1"/>
          <p:nvPr>
            <p:ph type="title"/>
          </p:nvPr>
        </p:nvSpPr>
        <p:spPr>
          <a:xfrm>
            <a:off x="378923" y="173800"/>
            <a:ext cx="7802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GROUP BY Clause</a:t>
            </a:r>
            <a:endParaRPr sz="4000">
              <a:solidFill>
                <a:srgbClr val="419DD3"/>
              </a:solidFill>
              <a:latin typeface="Raleway Medium"/>
              <a:ea typeface="Raleway Medium"/>
              <a:cs typeface="Raleway Medium"/>
              <a:sym typeface="Raleway Medium"/>
            </a:endParaRPr>
          </a:p>
        </p:txBody>
      </p:sp>
      <p:sp>
        <p:nvSpPr>
          <p:cNvPr id="294" name="Google Shape;294;p41"/>
          <p:cNvSpPr txBox="1"/>
          <p:nvPr/>
        </p:nvSpPr>
        <p:spPr>
          <a:xfrm>
            <a:off x="473100" y="708225"/>
            <a:ext cx="8197800" cy="17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373A3C"/>
                </a:solidFill>
                <a:highlight>
                  <a:srgbClr val="FFFFFF"/>
                </a:highlight>
                <a:latin typeface="Raleway"/>
                <a:ea typeface="Raleway"/>
                <a:cs typeface="Raleway"/>
                <a:sym typeface="Raleway"/>
              </a:rPr>
              <a:t>The </a:t>
            </a:r>
            <a:r>
              <a:rPr b="0" i="0" lang="tr-TR" sz="2400" u="none" cap="none" strike="noStrike">
                <a:solidFill>
                  <a:srgbClr val="FF0000"/>
                </a:solidFill>
                <a:latin typeface="Raleway"/>
                <a:ea typeface="Raleway"/>
                <a:cs typeface="Raleway"/>
                <a:sym typeface="Raleway"/>
              </a:rPr>
              <a:t>GROUP BY</a:t>
            </a:r>
            <a:r>
              <a:rPr b="0" i="0" lang="tr-TR" sz="2400" u="none" cap="none" strike="noStrike">
                <a:solidFill>
                  <a:srgbClr val="373A3C"/>
                </a:solidFill>
                <a:latin typeface="Raleway"/>
                <a:ea typeface="Raleway"/>
                <a:cs typeface="Raleway"/>
                <a:sym typeface="Raleway"/>
              </a:rPr>
              <a:t> </a:t>
            </a:r>
            <a:r>
              <a:rPr b="0" i="0" lang="tr-TR" sz="2400" u="none" cap="none" strike="noStrike">
                <a:solidFill>
                  <a:srgbClr val="373A3C"/>
                </a:solidFill>
                <a:highlight>
                  <a:srgbClr val="FFFFFF"/>
                </a:highlight>
                <a:latin typeface="Raleway"/>
                <a:ea typeface="Raleway"/>
                <a:cs typeface="Raleway"/>
                <a:sym typeface="Raleway"/>
              </a:rPr>
              <a:t>clause groups the rows into summary rows. It returns one value for each group and is typically used with aggregate functions (COUNT, MAX, MIN, SUM, AVG).</a:t>
            </a:r>
            <a:endParaRPr b="0" i="0" sz="2400" u="none" cap="none" strike="noStrike">
              <a:solidFill>
                <a:srgbClr val="000000"/>
              </a:solidFill>
              <a:latin typeface="Raleway Light"/>
              <a:ea typeface="Raleway Light"/>
              <a:cs typeface="Raleway Light"/>
              <a:sym typeface="Raleway Light"/>
            </a:endParaRPr>
          </a:p>
        </p:txBody>
      </p:sp>
      <p:graphicFrame>
        <p:nvGraphicFramePr>
          <p:cNvPr id="295" name="Google Shape;295;p41"/>
          <p:cNvGraphicFramePr/>
          <p:nvPr/>
        </p:nvGraphicFramePr>
        <p:xfrm>
          <a:off x="533225" y="2635175"/>
          <a:ext cx="3000000" cy="3000000"/>
        </p:xfrm>
        <a:graphic>
          <a:graphicData uri="http://schemas.openxmlformats.org/drawingml/2006/table">
            <a:tbl>
              <a:tblPr>
                <a:noFill/>
                <a:tableStyleId>{04258934-0638-469E-80E7-35C531D986AE}</a:tableStyleId>
              </a:tblPr>
              <a:tblGrid>
                <a:gridCol w="860275"/>
                <a:gridCol w="860200"/>
                <a:gridCol w="843175"/>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Gender</a:t>
                      </a:r>
                      <a:endParaRPr sz="1400" u="none" cap="none" strike="noStrike"/>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D9D9D9"/>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Male</a:t>
                      </a:r>
                      <a:endParaRPr sz="1400" u="none" cap="none" strike="noStrike"/>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EABCD"/>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Male</a:t>
                      </a:r>
                      <a:endParaRPr sz="1400" u="none" cap="none" strike="noStrike"/>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EABCD"/>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Female</a:t>
                      </a:r>
                      <a:endParaRPr sz="1400" u="none" cap="none" strike="noStrike"/>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EAD1DC"/>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Female</a:t>
                      </a:r>
                      <a:endParaRPr sz="1400" u="none" cap="none" strike="noStrike"/>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EAD1DC"/>
                    </a:solidFill>
                  </a:tcPr>
                </a:tc>
              </a:tr>
            </a:tbl>
          </a:graphicData>
        </a:graphic>
      </p:graphicFrame>
      <p:sp>
        <p:nvSpPr>
          <p:cNvPr id="296" name="Google Shape;296;p41"/>
          <p:cNvSpPr txBox="1"/>
          <p:nvPr/>
        </p:nvSpPr>
        <p:spPr>
          <a:xfrm>
            <a:off x="3178575" y="2682675"/>
            <a:ext cx="1998600" cy="36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COUNT(Gender)</a:t>
            </a:r>
            <a:endParaRPr b="0" i="0" sz="1400" u="none" cap="none" strike="noStrike">
              <a:solidFill>
                <a:srgbClr val="000000"/>
              </a:solidFill>
              <a:latin typeface="Arial"/>
              <a:ea typeface="Arial"/>
              <a:cs typeface="Arial"/>
              <a:sym typeface="Arial"/>
            </a:endParaRPr>
          </a:p>
        </p:txBody>
      </p:sp>
      <p:sp>
        <p:nvSpPr>
          <p:cNvPr id="297" name="Google Shape;297;p41"/>
          <p:cNvSpPr/>
          <p:nvPr/>
        </p:nvSpPr>
        <p:spPr>
          <a:xfrm>
            <a:off x="5533900" y="2682675"/>
            <a:ext cx="684900" cy="36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1"/>
          <p:cNvSpPr txBox="1"/>
          <p:nvPr/>
        </p:nvSpPr>
        <p:spPr>
          <a:xfrm>
            <a:off x="6341271" y="2606487"/>
            <a:ext cx="391500" cy="36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tr-TR" sz="1600" u="none" cap="none" strike="noStrike">
                <a:solidFill>
                  <a:srgbClr val="000000"/>
                </a:solidFill>
                <a:latin typeface="Raleway"/>
                <a:ea typeface="Raleway"/>
                <a:cs typeface="Raleway"/>
                <a:sym typeface="Raleway"/>
              </a:rPr>
              <a:t>4</a:t>
            </a:r>
            <a:endParaRPr b="0" i="0" sz="1600" u="none" cap="none" strike="noStrike">
              <a:solidFill>
                <a:srgbClr val="000000"/>
              </a:solidFill>
              <a:latin typeface="Raleway"/>
              <a:ea typeface="Raleway"/>
              <a:cs typeface="Raleway"/>
              <a:sym typeface="Raleway"/>
            </a:endParaRPr>
          </a:p>
        </p:txBody>
      </p:sp>
      <p:sp>
        <p:nvSpPr>
          <p:cNvPr id="299" name="Google Shape;299;p41"/>
          <p:cNvSpPr txBox="1"/>
          <p:nvPr/>
        </p:nvSpPr>
        <p:spPr>
          <a:xfrm>
            <a:off x="3138400" y="3301725"/>
            <a:ext cx="2395500" cy="36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COUNT(Gender)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WHERE Gender = ‘Male’</a:t>
            </a:r>
            <a:endParaRPr b="0" i="0" sz="1400" u="none" cap="none" strike="noStrike">
              <a:solidFill>
                <a:srgbClr val="000000"/>
              </a:solidFill>
              <a:latin typeface="Arial"/>
              <a:ea typeface="Arial"/>
              <a:cs typeface="Arial"/>
              <a:sym typeface="Arial"/>
            </a:endParaRPr>
          </a:p>
        </p:txBody>
      </p:sp>
      <p:sp>
        <p:nvSpPr>
          <p:cNvPr id="300" name="Google Shape;300;p41"/>
          <p:cNvSpPr/>
          <p:nvPr/>
        </p:nvSpPr>
        <p:spPr>
          <a:xfrm>
            <a:off x="5575417" y="3441502"/>
            <a:ext cx="684900" cy="36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1"/>
          <p:cNvSpPr txBox="1"/>
          <p:nvPr/>
        </p:nvSpPr>
        <p:spPr>
          <a:xfrm>
            <a:off x="6341275" y="3385587"/>
            <a:ext cx="391500" cy="36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tr-TR" sz="1800" u="none" cap="none" strike="noStrike">
                <a:solidFill>
                  <a:srgbClr val="000000"/>
                </a:solidFill>
                <a:latin typeface="Raleway"/>
                <a:ea typeface="Raleway"/>
                <a:cs typeface="Raleway"/>
                <a:sym typeface="Raleway"/>
              </a:rPr>
              <a:t>2</a:t>
            </a:r>
            <a:endParaRPr b="0" i="0" sz="2000" u="none" cap="none" strike="noStrike">
              <a:solidFill>
                <a:srgbClr val="000000"/>
              </a:solidFill>
              <a:latin typeface="Raleway"/>
              <a:ea typeface="Raleway"/>
              <a:cs typeface="Raleway"/>
              <a:sym typeface="Raleway"/>
            </a:endParaRPr>
          </a:p>
        </p:txBody>
      </p:sp>
      <p:sp>
        <p:nvSpPr>
          <p:cNvPr id="302" name="Google Shape;302;p41"/>
          <p:cNvSpPr txBox="1"/>
          <p:nvPr/>
        </p:nvSpPr>
        <p:spPr>
          <a:xfrm>
            <a:off x="3178575" y="4139000"/>
            <a:ext cx="2395500" cy="36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COUNT(Gender)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WHERE Gender = ‘Female’</a:t>
            </a:r>
            <a:endParaRPr b="0" i="0" sz="1400" u="none" cap="none" strike="noStrike">
              <a:solidFill>
                <a:srgbClr val="000000"/>
              </a:solidFill>
              <a:latin typeface="Arial"/>
              <a:ea typeface="Arial"/>
              <a:cs typeface="Arial"/>
              <a:sym typeface="Arial"/>
            </a:endParaRPr>
          </a:p>
        </p:txBody>
      </p:sp>
      <p:sp>
        <p:nvSpPr>
          <p:cNvPr id="303" name="Google Shape;303;p41"/>
          <p:cNvSpPr/>
          <p:nvPr/>
        </p:nvSpPr>
        <p:spPr>
          <a:xfrm>
            <a:off x="5575417" y="4278777"/>
            <a:ext cx="684900" cy="36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1"/>
          <p:cNvSpPr txBox="1"/>
          <p:nvPr/>
        </p:nvSpPr>
        <p:spPr>
          <a:xfrm>
            <a:off x="6341275" y="4222862"/>
            <a:ext cx="391500" cy="36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tr-TR" sz="1800" u="none" cap="none" strike="noStrike">
                <a:solidFill>
                  <a:srgbClr val="000000"/>
                </a:solidFill>
                <a:latin typeface="Raleway"/>
                <a:ea typeface="Raleway"/>
                <a:cs typeface="Raleway"/>
                <a:sym typeface="Raleway"/>
              </a:rPr>
              <a:t>2</a:t>
            </a:r>
            <a:endParaRPr b="0" i="0" sz="2000" u="none" cap="none" strike="noStrike">
              <a:solidFill>
                <a:srgbClr val="000000"/>
              </a:solidFill>
              <a:latin typeface="Raleway"/>
              <a:ea typeface="Raleway"/>
              <a:cs typeface="Raleway"/>
              <a:sym typeface="Ralewa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310" name="Google Shape;310;p42"/>
          <p:cNvSpPr txBox="1"/>
          <p:nvPr>
            <p:ph type="title"/>
          </p:nvPr>
        </p:nvSpPr>
        <p:spPr>
          <a:xfrm>
            <a:off x="378923" y="173800"/>
            <a:ext cx="7802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GROUP BY Clause</a:t>
            </a:r>
            <a:endParaRPr sz="4000">
              <a:solidFill>
                <a:srgbClr val="419DD3"/>
              </a:solidFill>
              <a:latin typeface="Raleway Medium"/>
              <a:ea typeface="Raleway Medium"/>
              <a:cs typeface="Raleway Medium"/>
              <a:sym typeface="Raleway Medium"/>
            </a:endParaRPr>
          </a:p>
        </p:txBody>
      </p:sp>
      <p:sp>
        <p:nvSpPr>
          <p:cNvPr id="311" name="Google Shape;311;p42"/>
          <p:cNvSpPr txBox="1"/>
          <p:nvPr/>
        </p:nvSpPr>
        <p:spPr>
          <a:xfrm>
            <a:off x="3609750" y="800200"/>
            <a:ext cx="959700" cy="32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00000"/>
                </a:solidFill>
                <a:latin typeface="Raleway"/>
                <a:ea typeface="Raleway"/>
                <a:cs typeface="Raleway"/>
                <a:sym typeface="Raleway"/>
              </a:rPr>
              <a:t>Syntax</a:t>
            </a:r>
            <a:endParaRPr b="1" i="0" sz="1800" u="none" cap="none" strike="noStrike">
              <a:solidFill>
                <a:srgbClr val="000000"/>
              </a:solidFill>
              <a:latin typeface="Raleway"/>
              <a:ea typeface="Raleway"/>
              <a:cs typeface="Raleway"/>
              <a:sym typeface="Raleway"/>
            </a:endParaRPr>
          </a:p>
        </p:txBody>
      </p:sp>
      <p:pic>
        <p:nvPicPr>
          <p:cNvPr id="312" name="Google Shape;312;p42"/>
          <p:cNvPicPr preferRelativeResize="0"/>
          <p:nvPr/>
        </p:nvPicPr>
        <p:blipFill rotWithShape="1">
          <a:blip r:embed="rId3">
            <a:alphaModFix/>
          </a:blip>
          <a:srcRect b="0" l="0" r="40730" t="0"/>
          <a:stretch/>
        </p:blipFill>
        <p:spPr>
          <a:xfrm>
            <a:off x="940575" y="1313825"/>
            <a:ext cx="6679401" cy="1324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318" name="Google Shape;318;p43"/>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GROUP BY Clause</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319" name="Google Shape;319;p43"/>
          <p:cNvSpPr txBox="1"/>
          <p:nvPr/>
        </p:nvSpPr>
        <p:spPr>
          <a:xfrm>
            <a:off x="1139250" y="990695"/>
            <a:ext cx="7737300" cy="1350000"/>
          </a:xfrm>
          <a:prstGeom prst="rect">
            <a:avLst/>
          </a:prstGeom>
          <a:solidFill>
            <a:schemeClr val="accent1"/>
          </a:solid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000000"/>
              </a:buClr>
              <a:buSzPts val="2200"/>
              <a:buFont typeface="Arial"/>
              <a:buChar char="●"/>
            </a:pPr>
            <a:r>
              <a:rPr b="0" i="0" lang="tr-TR" sz="2200" u="none" cap="none" strike="noStrike">
                <a:solidFill>
                  <a:srgbClr val="000000"/>
                </a:solidFill>
                <a:latin typeface="Arial"/>
                <a:ea typeface="Arial"/>
                <a:cs typeface="Arial"/>
                <a:sym typeface="Arial"/>
              </a:rPr>
              <a:t>GROUP BY returns only one result per group of data.</a:t>
            </a:r>
            <a:endParaRPr b="0" i="0" sz="2200" u="none" cap="none" strike="noStrike">
              <a:solidFill>
                <a:srgbClr val="000000"/>
              </a:solidFill>
              <a:latin typeface="Arial"/>
              <a:ea typeface="Arial"/>
              <a:cs typeface="Arial"/>
              <a:sym typeface="Arial"/>
            </a:endParaRPr>
          </a:p>
          <a:p>
            <a:pPr indent="-368300" lvl="0" marL="457200" marR="0" rtl="0" algn="l">
              <a:lnSpc>
                <a:spcPct val="115000"/>
              </a:lnSpc>
              <a:spcBef>
                <a:spcPts val="0"/>
              </a:spcBef>
              <a:spcAft>
                <a:spcPts val="0"/>
              </a:spcAft>
              <a:buClr>
                <a:srgbClr val="000000"/>
              </a:buClr>
              <a:buSzPts val="2200"/>
              <a:buFont typeface="Arial"/>
              <a:buChar char="●"/>
            </a:pPr>
            <a:r>
              <a:rPr b="0" i="0" lang="tr-TR" sz="2200" u="none" cap="none" strike="noStrike">
                <a:solidFill>
                  <a:srgbClr val="000000"/>
                </a:solidFill>
                <a:latin typeface="Arial"/>
                <a:ea typeface="Arial"/>
                <a:cs typeface="Arial"/>
                <a:sym typeface="Arial"/>
              </a:rPr>
              <a:t>GROUP BY Clause always follows the WHERE Clause.</a:t>
            </a:r>
            <a:endParaRPr b="0" i="0" sz="2200" u="none" cap="none" strike="noStrike">
              <a:solidFill>
                <a:srgbClr val="000000"/>
              </a:solidFill>
              <a:latin typeface="Arial"/>
              <a:ea typeface="Arial"/>
              <a:cs typeface="Arial"/>
              <a:sym typeface="Arial"/>
            </a:endParaRPr>
          </a:p>
          <a:p>
            <a:pPr indent="-368300" lvl="0" marL="457200" marR="0" rtl="0" algn="l">
              <a:lnSpc>
                <a:spcPct val="115000"/>
              </a:lnSpc>
              <a:spcBef>
                <a:spcPts val="0"/>
              </a:spcBef>
              <a:spcAft>
                <a:spcPts val="0"/>
              </a:spcAft>
              <a:buClr>
                <a:srgbClr val="000000"/>
              </a:buClr>
              <a:buSzPts val="2200"/>
              <a:buFont typeface="Arial"/>
              <a:buChar char="●"/>
            </a:pPr>
            <a:r>
              <a:rPr b="0" i="0" lang="tr-TR" sz="2200" u="none" cap="none" strike="noStrike">
                <a:solidFill>
                  <a:srgbClr val="000000"/>
                </a:solidFill>
                <a:latin typeface="Arial"/>
                <a:ea typeface="Arial"/>
                <a:cs typeface="Arial"/>
                <a:sym typeface="Arial"/>
              </a:rPr>
              <a:t>GROUP BY Clause always precedes the ORDER BY.</a:t>
            </a:r>
            <a:endParaRPr b="0" i="1" sz="2200" u="none" cap="none" strike="noStrike">
              <a:solidFill>
                <a:srgbClr val="000000"/>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2400"/>
              <a:buFont typeface="Arial"/>
              <a:buNone/>
            </a:pPr>
            <a:r>
              <a:t/>
            </a:r>
            <a:endParaRPr b="1" i="0" sz="2400" u="none" cap="none" strike="noStrike">
              <a:solidFill>
                <a:srgbClr val="CC4125"/>
              </a:solidFill>
              <a:latin typeface="Arial"/>
              <a:ea typeface="Arial"/>
              <a:cs typeface="Arial"/>
              <a:sym typeface="Arial"/>
            </a:endParaRPr>
          </a:p>
        </p:txBody>
      </p:sp>
      <p:pic>
        <p:nvPicPr>
          <p:cNvPr id="320" name="Google Shape;320;p43"/>
          <p:cNvPicPr preferRelativeResize="0"/>
          <p:nvPr/>
        </p:nvPicPr>
        <p:blipFill rotWithShape="1">
          <a:blip r:embed="rId3">
            <a:alphaModFix/>
          </a:blip>
          <a:srcRect b="0" l="0" r="0" t="0"/>
          <a:stretch/>
        </p:blipFill>
        <p:spPr>
          <a:xfrm>
            <a:off x="378929" y="1122315"/>
            <a:ext cx="456900" cy="1218380"/>
          </a:xfrm>
          <a:prstGeom prst="rect">
            <a:avLst/>
          </a:prstGeom>
          <a:noFill/>
          <a:ln>
            <a:noFill/>
          </a:ln>
        </p:spPr>
      </p:pic>
      <p:sp>
        <p:nvSpPr>
          <p:cNvPr id="321" name="Google Shape;321;p43"/>
          <p:cNvSpPr txBox="1"/>
          <p:nvPr/>
        </p:nvSpPr>
        <p:spPr>
          <a:xfrm>
            <a:off x="1731264" y="2599390"/>
            <a:ext cx="6132576" cy="132495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SELECT </a:t>
            </a:r>
            <a:r>
              <a:rPr b="0" i="0" lang="tr-TR" sz="2000" u="none" cap="none" strike="noStrike">
                <a:solidFill>
                  <a:srgbClr val="202122"/>
                </a:solidFill>
                <a:latin typeface="Arial"/>
                <a:ea typeface="Arial"/>
                <a:cs typeface="Arial"/>
                <a:sym typeface="Arial"/>
              </a:rPr>
              <a:t>column1,aggregate_function(column2)</a:t>
            </a:r>
            <a:endParaRPr/>
          </a:p>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FROM </a:t>
            </a:r>
            <a:r>
              <a:rPr b="0" i="0" lang="tr-TR" sz="2000" u="none" cap="none" strike="noStrike">
                <a:solidFill>
                  <a:srgbClr val="202122"/>
                </a:solidFill>
                <a:latin typeface="Arial"/>
                <a:ea typeface="Arial"/>
                <a:cs typeface="Arial"/>
                <a:sym typeface="Arial"/>
              </a:rPr>
              <a:t>tabel_name</a:t>
            </a:r>
            <a:endParaRPr b="0" i="0" sz="2000" u="none" cap="none" strike="noStrike">
              <a:solidFill>
                <a:srgbClr val="202122"/>
              </a:solidFill>
              <a:latin typeface="Arial"/>
              <a:ea typeface="Arial"/>
              <a:cs typeface="Arial"/>
              <a:sym typeface="Arial"/>
            </a:endParaRPr>
          </a:p>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GROUP BY </a:t>
            </a:r>
            <a:r>
              <a:rPr b="0" i="0" lang="tr-TR" sz="2000" u="none" cap="none" strike="noStrike">
                <a:solidFill>
                  <a:srgbClr val="202122"/>
                </a:solidFill>
                <a:latin typeface="Arial"/>
                <a:ea typeface="Arial"/>
                <a:cs typeface="Arial"/>
                <a:sym typeface="Arial"/>
              </a:rPr>
              <a:t>column_1;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ctrTitle"/>
          </p:nvPr>
        </p:nvSpPr>
        <p:spPr>
          <a:xfrm>
            <a:off x="946150" y="2019300"/>
            <a:ext cx="8365800" cy="8274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GROUP BY with COUNT Function</a:t>
            </a:r>
            <a:endParaRPr sz="3600">
              <a:solidFill>
                <a:srgbClr val="741B47"/>
              </a:solidFill>
              <a:latin typeface="Raleway Medium"/>
              <a:ea typeface="Raleway Medium"/>
              <a:cs typeface="Raleway Medium"/>
              <a:sym typeface="Raleway Medium"/>
            </a:endParaRPr>
          </a:p>
        </p:txBody>
      </p:sp>
      <p:sp>
        <p:nvSpPr>
          <p:cNvPr id="327" name="Google Shape;327;p44"/>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2</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333" name="Google Shape;333;p45"/>
          <p:cNvSpPr txBox="1"/>
          <p:nvPr>
            <p:ph type="title"/>
          </p:nvPr>
        </p:nvSpPr>
        <p:spPr>
          <a:xfrm>
            <a:off x="378925" y="173800"/>
            <a:ext cx="8462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GROUP BY with COUNT Function</a:t>
            </a:r>
            <a:endParaRPr sz="4000">
              <a:solidFill>
                <a:srgbClr val="419DD3"/>
              </a:solidFill>
              <a:latin typeface="Raleway Medium"/>
              <a:ea typeface="Raleway Medium"/>
              <a:cs typeface="Raleway Medium"/>
              <a:sym typeface="Raleway Medium"/>
            </a:endParaRPr>
          </a:p>
        </p:txBody>
      </p:sp>
      <p:sp>
        <p:nvSpPr>
          <p:cNvPr id="334" name="Google Shape;334;p45"/>
          <p:cNvSpPr txBox="1"/>
          <p:nvPr/>
        </p:nvSpPr>
        <p:spPr>
          <a:xfrm>
            <a:off x="1795800" y="800200"/>
            <a:ext cx="53877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373A3C"/>
                </a:solidFill>
                <a:highlight>
                  <a:srgbClr val="FFFFFF"/>
                </a:highlight>
                <a:latin typeface="Arial"/>
                <a:ea typeface="Arial"/>
                <a:cs typeface="Arial"/>
                <a:sym typeface="Arial"/>
              </a:rPr>
              <a:t>What is the number of employees per gender?</a:t>
            </a:r>
            <a:endParaRPr b="1" i="0" sz="1800" u="none" cap="none" strike="noStrike">
              <a:solidFill>
                <a:srgbClr val="373A3C"/>
              </a:solidFill>
              <a:highlight>
                <a:srgbClr val="FFFFFF"/>
              </a:highlight>
              <a:latin typeface="Arial"/>
              <a:ea typeface="Arial"/>
              <a:cs typeface="Arial"/>
              <a:sym typeface="Arial"/>
            </a:endParaRPr>
          </a:p>
        </p:txBody>
      </p:sp>
      <p:pic>
        <p:nvPicPr>
          <p:cNvPr id="335" name="Google Shape;335;p45"/>
          <p:cNvPicPr preferRelativeResize="0"/>
          <p:nvPr/>
        </p:nvPicPr>
        <p:blipFill rotWithShape="1">
          <a:blip r:embed="rId3">
            <a:alphaModFix/>
          </a:blip>
          <a:srcRect b="0" l="0" r="0" t="0"/>
          <a:stretch/>
        </p:blipFill>
        <p:spPr>
          <a:xfrm>
            <a:off x="0" y="1696125"/>
            <a:ext cx="3971017" cy="1751250"/>
          </a:xfrm>
          <a:prstGeom prst="rect">
            <a:avLst/>
          </a:prstGeom>
          <a:noFill/>
          <a:ln>
            <a:noFill/>
          </a:ln>
        </p:spPr>
      </p:pic>
      <p:pic>
        <p:nvPicPr>
          <p:cNvPr id="336" name="Google Shape;336;p45"/>
          <p:cNvPicPr preferRelativeResize="0"/>
          <p:nvPr/>
        </p:nvPicPr>
        <p:blipFill rotWithShape="1">
          <a:blip r:embed="rId4">
            <a:alphaModFix/>
          </a:blip>
          <a:srcRect b="0" l="0" r="0" t="0"/>
          <a:stretch/>
        </p:blipFill>
        <p:spPr>
          <a:xfrm>
            <a:off x="5172985" y="3249859"/>
            <a:ext cx="1666750" cy="992957"/>
          </a:xfrm>
          <a:prstGeom prst="rect">
            <a:avLst/>
          </a:prstGeom>
          <a:noFill/>
          <a:ln>
            <a:noFill/>
          </a:ln>
        </p:spPr>
      </p:pic>
      <p:sp>
        <p:nvSpPr>
          <p:cNvPr id="337" name="Google Shape;337;p45"/>
          <p:cNvSpPr txBox="1"/>
          <p:nvPr/>
        </p:nvSpPr>
        <p:spPr>
          <a:xfrm>
            <a:off x="4280273" y="1516787"/>
            <a:ext cx="4430102" cy="1264471"/>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SELECT </a:t>
            </a:r>
            <a:r>
              <a:rPr b="0" i="0" lang="tr-TR" sz="2000" u="none" cap="none" strike="noStrike">
                <a:solidFill>
                  <a:srgbClr val="202122"/>
                </a:solidFill>
                <a:latin typeface="Arial"/>
                <a:ea typeface="Arial"/>
                <a:cs typeface="Arial"/>
                <a:sym typeface="Arial"/>
              </a:rPr>
              <a:t>gender, </a:t>
            </a:r>
            <a:r>
              <a:rPr b="1" i="0" lang="tr-TR" sz="2000" u="none" cap="none" strike="noStrike">
                <a:solidFill>
                  <a:srgbClr val="202122"/>
                </a:solidFill>
                <a:latin typeface="Arial"/>
                <a:ea typeface="Arial"/>
                <a:cs typeface="Arial"/>
                <a:sym typeface="Arial"/>
              </a:rPr>
              <a:t>COUNT</a:t>
            </a:r>
            <a:r>
              <a:rPr b="0" i="0" lang="tr-TR" sz="2000" u="none" cap="none" strike="noStrike">
                <a:solidFill>
                  <a:srgbClr val="202122"/>
                </a:solidFill>
                <a:latin typeface="Arial"/>
                <a:ea typeface="Arial"/>
                <a:cs typeface="Arial"/>
                <a:sym typeface="Arial"/>
              </a:rPr>
              <a:t> (gender)</a:t>
            </a:r>
            <a:endParaRPr/>
          </a:p>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FROM </a:t>
            </a:r>
            <a:r>
              <a:rPr b="0" i="0" lang="tr-TR" sz="2000" u="none" cap="none" strike="noStrike">
                <a:solidFill>
                  <a:srgbClr val="202122"/>
                </a:solidFill>
                <a:latin typeface="Arial"/>
                <a:ea typeface="Arial"/>
                <a:cs typeface="Arial"/>
                <a:sym typeface="Arial"/>
              </a:rPr>
              <a:t>employees</a:t>
            </a:r>
            <a:endParaRPr b="0" i="0" sz="2000" u="none" cap="none" strike="noStrike">
              <a:solidFill>
                <a:srgbClr val="202122"/>
              </a:solidFill>
              <a:latin typeface="Arial"/>
              <a:ea typeface="Arial"/>
              <a:cs typeface="Arial"/>
              <a:sym typeface="Arial"/>
            </a:endParaRPr>
          </a:p>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GROUP BY </a:t>
            </a:r>
            <a:r>
              <a:rPr b="0" i="0" lang="tr-TR" sz="2000" u="none" cap="none" strike="noStrike">
                <a:solidFill>
                  <a:srgbClr val="202122"/>
                </a:solidFill>
                <a:latin typeface="Arial"/>
                <a:ea typeface="Arial"/>
                <a:cs typeface="Arial"/>
                <a:sym typeface="Arial"/>
              </a:rPr>
              <a:t>gender;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343" name="Google Shape;343;p46"/>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GROUP BY Clause</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344" name="Google Shape;344;p46"/>
          <p:cNvSpPr txBox="1"/>
          <p:nvPr/>
        </p:nvSpPr>
        <p:spPr>
          <a:xfrm>
            <a:off x="246425" y="800200"/>
            <a:ext cx="4380000" cy="284790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tr-TR" sz="2400" u="none" cap="none" strike="noStrike">
                <a:solidFill>
                  <a:srgbClr val="000000"/>
                </a:solidFill>
                <a:latin typeface="Arial"/>
                <a:ea typeface="Arial"/>
                <a:cs typeface="Arial"/>
                <a:sym typeface="Arial"/>
              </a:rPr>
              <a:t>The GROUP BY clause groups results before calling the aggregate function. This allows you to apply aggregate function to groups than the entire query.</a:t>
            </a:r>
            <a:endParaRPr b="0" i="1" sz="2400" u="none" cap="none" strike="noStrike">
              <a:solidFill>
                <a:srgbClr val="000000"/>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2400"/>
              <a:buFont typeface="Arial"/>
              <a:buNone/>
            </a:pPr>
            <a:r>
              <a:t/>
            </a:r>
            <a:endParaRPr b="1" i="0" sz="2400" u="none" cap="none" strike="noStrike">
              <a:solidFill>
                <a:srgbClr val="CC4125"/>
              </a:solidFill>
              <a:latin typeface="Arial"/>
              <a:ea typeface="Arial"/>
              <a:cs typeface="Arial"/>
              <a:sym typeface="Arial"/>
            </a:endParaRPr>
          </a:p>
        </p:txBody>
      </p:sp>
      <p:graphicFrame>
        <p:nvGraphicFramePr>
          <p:cNvPr id="345" name="Google Shape;345;p46"/>
          <p:cNvGraphicFramePr/>
          <p:nvPr/>
        </p:nvGraphicFramePr>
        <p:xfrm>
          <a:off x="5284413" y="800188"/>
          <a:ext cx="3000000" cy="3000000"/>
        </p:xfrm>
        <a:graphic>
          <a:graphicData uri="http://schemas.openxmlformats.org/drawingml/2006/table">
            <a:tbl>
              <a:tblPr>
                <a:noFill/>
                <a:tableStyleId>{04258934-0638-469E-80E7-35C531D986AE}</a:tableStyleId>
              </a:tblPr>
              <a:tblGrid>
                <a:gridCol w="735400"/>
              </a:tblGrid>
              <a:tr h="336025">
                <a:tc>
                  <a:txBody>
                    <a:bodyPr/>
                    <a:lstStyle/>
                    <a:p>
                      <a:pPr indent="0" lvl="0" marL="0" marR="0" rtl="0" algn="l">
                        <a:lnSpc>
                          <a:spcPct val="100000"/>
                        </a:lnSpc>
                        <a:spcBef>
                          <a:spcPts val="0"/>
                        </a:spcBef>
                        <a:spcAft>
                          <a:spcPts val="0"/>
                        </a:spcAft>
                        <a:buClr>
                          <a:srgbClr val="000000"/>
                        </a:buClr>
                        <a:buSzPts val="1100"/>
                        <a:buFont typeface="Arial"/>
                        <a:buNone/>
                      </a:pPr>
                      <a:r>
                        <a:rPr lang="tr-TR" sz="1100" u="none" cap="none" strike="noStrike"/>
                        <a:t>gender</a:t>
                      </a:r>
                      <a:endParaRPr sz="1100" u="none" cap="none" strike="noStrike"/>
                    </a:p>
                  </a:txBody>
                  <a:tcPr marT="91425" marB="91425" marR="91425" marL="91425">
                    <a:solidFill>
                      <a:srgbClr val="CCCCCC"/>
                    </a:solidFill>
                  </a:tcPr>
                </a:tc>
              </a:tr>
              <a:tr h="336025">
                <a:tc>
                  <a:txBody>
                    <a:bodyPr/>
                    <a:lstStyle/>
                    <a:p>
                      <a:pPr indent="0" lvl="0" marL="0" marR="0" rtl="0" algn="l">
                        <a:lnSpc>
                          <a:spcPct val="100000"/>
                        </a:lnSpc>
                        <a:spcBef>
                          <a:spcPts val="0"/>
                        </a:spcBef>
                        <a:spcAft>
                          <a:spcPts val="0"/>
                        </a:spcAft>
                        <a:buClr>
                          <a:srgbClr val="000000"/>
                        </a:buClr>
                        <a:buSzPts val="1100"/>
                        <a:buFont typeface="Arial"/>
                        <a:buNone/>
                      </a:pPr>
                      <a:r>
                        <a:rPr lang="tr-TR" sz="1100" u="none" cap="none" strike="noStrike"/>
                        <a:t>Male</a:t>
                      </a:r>
                      <a:endParaRPr sz="1100" u="none" cap="none" strike="noStrike"/>
                    </a:p>
                  </a:txBody>
                  <a:tcPr marT="91425" marB="91425" marR="91425" marL="91425">
                    <a:solidFill>
                      <a:srgbClr val="9FC5E8"/>
                    </a:solidFill>
                  </a:tcPr>
                </a:tc>
              </a:tr>
              <a:tr h="336025">
                <a:tc>
                  <a:txBody>
                    <a:bodyPr/>
                    <a:lstStyle/>
                    <a:p>
                      <a:pPr indent="0" lvl="0" marL="0" marR="0" rtl="0" algn="l">
                        <a:lnSpc>
                          <a:spcPct val="100000"/>
                        </a:lnSpc>
                        <a:spcBef>
                          <a:spcPts val="0"/>
                        </a:spcBef>
                        <a:spcAft>
                          <a:spcPts val="0"/>
                        </a:spcAft>
                        <a:buClr>
                          <a:srgbClr val="000000"/>
                        </a:buClr>
                        <a:buSzPts val="1100"/>
                        <a:buFont typeface="Arial"/>
                        <a:buNone/>
                      </a:pPr>
                      <a:r>
                        <a:rPr lang="tr-TR" sz="1100" u="none" cap="none" strike="noStrike"/>
                        <a:t>Male</a:t>
                      </a:r>
                      <a:endParaRPr sz="1100" u="none" cap="none" strike="noStrike"/>
                    </a:p>
                  </a:txBody>
                  <a:tcPr marT="91425" marB="91425" marR="91425" marL="91425">
                    <a:solidFill>
                      <a:srgbClr val="9FC5E8"/>
                    </a:solidFill>
                  </a:tcPr>
                </a:tc>
              </a:tr>
              <a:tr h="336025">
                <a:tc>
                  <a:txBody>
                    <a:bodyPr/>
                    <a:lstStyle/>
                    <a:p>
                      <a:pPr indent="0" lvl="0" marL="0" marR="0" rtl="0" algn="l">
                        <a:lnSpc>
                          <a:spcPct val="100000"/>
                        </a:lnSpc>
                        <a:spcBef>
                          <a:spcPts val="0"/>
                        </a:spcBef>
                        <a:spcAft>
                          <a:spcPts val="0"/>
                        </a:spcAft>
                        <a:buClr>
                          <a:srgbClr val="000000"/>
                        </a:buClr>
                        <a:buSzPts val="1100"/>
                        <a:buFont typeface="Arial"/>
                        <a:buNone/>
                      </a:pPr>
                      <a:r>
                        <a:rPr lang="tr-TR" sz="1100" u="none" cap="none" strike="noStrike"/>
                        <a:t>Male</a:t>
                      </a:r>
                      <a:endParaRPr sz="1100" u="none" cap="none" strike="noStrike"/>
                    </a:p>
                  </a:txBody>
                  <a:tcPr marT="91425" marB="91425" marR="91425" marL="91425">
                    <a:solidFill>
                      <a:srgbClr val="9FC5E8"/>
                    </a:solidFill>
                  </a:tcPr>
                </a:tc>
              </a:tr>
              <a:tr h="336025">
                <a:tc>
                  <a:txBody>
                    <a:bodyPr/>
                    <a:lstStyle/>
                    <a:p>
                      <a:pPr indent="0" lvl="0" marL="0" marR="0" rtl="0" algn="l">
                        <a:lnSpc>
                          <a:spcPct val="100000"/>
                        </a:lnSpc>
                        <a:spcBef>
                          <a:spcPts val="0"/>
                        </a:spcBef>
                        <a:spcAft>
                          <a:spcPts val="0"/>
                        </a:spcAft>
                        <a:buClr>
                          <a:srgbClr val="000000"/>
                        </a:buClr>
                        <a:buSzPts val="1100"/>
                        <a:buFont typeface="Arial"/>
                        <a:buNone/>
                      </a:pPr>
                      <a:r>
                        <a:rPr lang="tr-TR" sz="1100" u="none" cap="none" strike="noStrike"/>
                        <a:t>Male</a:t>
                      </a:r>
                      <a:endParaRPr sz="1100" u="none" cap="none" strike="noStrike"/>
                    </a:p>
                  </a:txBody>
                  <a:tcPr marT="91425" marB="91425" marR="91425" marL="91425">
                    <a:solidFill>
                      <a:srgbClr val="9FC5E8"/>
                    </a:solidFill>
                  </a:tcPr>
                </a:tc>
              </a:tr>
              <a:tr h="336025">
                <a:tc>
                  <a:txBody>
                    <a:bodyPr/>
                    <a:lstStyle/>
                    <a:p>
                      <a:pPr indent="0" lvl="0" marL="0" marR="0" rtl="0" algn="l">
                        <a:lnSpc>
                          <a:spcPct val="100000"/>
                        </a:lnSpc>
                        <a:spcBef>
                          <a:spcPts val="0"/>
                        </a:spcBef>
                        <a:spcAft>
                          <a:spcPts val="0"/>
                        </a:spcAft>
                        <a:buClr>
                          <a:srgbClr val="000000"/>
                        </a:buClr>
                        <a:buSzPts val="1100"/>
                        <a:buFont typeface="Arial"/>
                        <a:buNone/>
                      </a:pPr>
                      <a:r>
                        <a:rPr lang="tr-TR" sz="1100" u="none" cap="none" strike="noStrike"/>
                        <a:t>Male</a:t>
                      </a:r>
                      <a:endParaRPr sz="1100" u="none" cap="none" strike="noStrike"/>
                    </a:p>
                  </a:txBody>
                  <a:tcPr marT="91425" marB="91425" marR="91425" marL="91425">
                    <a:solidFill>
                      <a:srgbClr val="9FC5E8"/>
                    </a:solidFill>
                  </a:tcPr>
                </a:tc>
              </a:tr>
              <a:tr h="336025">
                <a:tc>
                  <a:txBody>
                    <a:bodyPr/>
                    <a:lstStyle/>
                    <a:p>
                      <a:pPr indent="0" lvl="0" marL="0" marR="0" rtl="0" algn="l">
                        <a:lnSpc>
                          <a:spcPct val="100000"/>
                        </a:lnSpc>
                        <a:spcBef>
                          <a:spcPts val="0"/>
                        </a:spcBef>
                        <a:spcAft>
                          <a:spcPts val="0"/>
                        </a:spcAft>
                        <a:buClr>
                          <a:srgbClr val="000000"/>
                        </a:buClr>
                        <a:buSzPts val="1100"/>
                        <a:buFont typeface="Arial"/>
                        <a:buNone/>
                      </a:pPr>
                      <a:r>
                        <a:rPr lang="tr-TR" sz="1100" u="none" cap="none" strike="noStrike"/>
                        <a:t>Male</a:t>
                      </a:r>
                      <a:endParaRPr sz="1100" u="none" cap="none" strike="noStrike"/>
                    </a:p>
                  </a:txBody>
                  <a:tcPr marT="91425" marB="91425" marR="91425" marL="91425">
                    <a:solidFill>
                      <a:srgbClr val="9FC5E8"/>
                    </a:solidFill>
                  </a:tcPr>
                </a:tc>
              </a:tr>
            </a:tbl>
          </a:graphicData>
        </a:graphic>
      </p:graphicFrame>
      <p:graphicFrame>
        <p:nvGraphicFramePr>
          <p:cNvPr id="346" name="Google Shape;346;p46"/>
          <p:cNvGraphicFramePr/>
          <p:nvPr/>
        </p:nvGraphicFramePr>
        <p:xfrm>
          <a:off x="5284425" y="3280288"/>
          <a:ext cx="3000000" cy="3000000"/>
        </p:xfrm>
        <a:graphic>
          <a:graphicData uri="http://schemas.openxmlformats.org/drawingml/2006/table">
            <a:tbl>
              <a:tblPr>
                <a:noFill/>
                <a:tableStyleId>{04258934-0638-469E-80E7-35C531D986AE}</a:tableStyleId>
              </a:tblPr>
              <a:tblGrid>
                <a:gridCol w="735400"/>
              </a:tblGrid>
              <a:tr h="358100">
                <a:tc>
                  <a:txBody>
                    <a:bodyPr/>
                    <a:lstStyle/>
                    <a:p>
                      <a:pPr indent="0" lvl="0" marL="0" marR="0" rtl="0" algn="l">
                        <a:lnSpc>
                          <a:spcPct val="100000"/>
                        </a:lnSpc>
                        <a:spcBef>
                          <a:spcPts val="0"/>
                        </a:spcBef>
                        <a:spcAft>
                          <a:spcPts val="0"/>
                        </a:spcAft>
                        <a:buClr>
                          <a:srgbClr val="000000"/>
                        </a:buClr>
                        <a:buSzPts val="1100"/>
                        <a:buFont typeface="Arial"/>
                        <a:buNone/>
                      </a:pPr>
                      <a:r>
                        <a:rPr lang="tr-TR" sz="1100" u="none" cap="none" strike="noStrike"/>
                        <a:t>Female</a:t>
                      </a:r>
                      <a:endParaRPr sz="1100" u="none" cap="none" strike="noStrike"/>
                    </a:p>
                  </a:txBody>
                  <a:tcPr marT="91425" marB="91425" marR="91425" marL="91425">
                    <a:solidFill>
                      <a:srgbClr val="D5A6BD"/>
                    </a:solidFill>
                  </a:tcPr>
                </a:tc>
              </a:tr>
              <a:tr h="358100">
                <a:tc>
                  <a:txBody>
                    <a:bodyPr/>
                    <a:lstStyle/>
                    <a:p>
                      <a:pPr indent="0" lvl="0" marL="0" marR="0" rtl="0" algn="l">
                        <a:lnSpc>
                          <a:spcPct val="100000"/>
                        </a:lnSpc>
                        <a:spcBef>
                          <a:spcPts val="0"/>
                        </a:spcBef>
                        <a:spcAft>
                          <a:spcPts val="0"/>
                        </a:spcAft>
                        <a:buClr>
                          <a:srgbClr val="000000"/>
                        </a:buClr>
                        <a:buSzPts val="1100"/>
                        <a:buFont typeface="Arial"/>
                        <a:buNone/>
                      </a:pPr>
                      <a:r>
                        <a:rPr lang="tr-TR" sz="1100" u="none" cap="none" strike="noStrike"/>
                        <a:t>Female</a:t>
                      </a:r>
                      <a:endParaRPr sz="1100" u="none" cap="none" strike="noStrike"/>
                    </a:p>
                  </a:txBody>
                  <a:tcPr marT="91425" marB="91425" marR="91425" marL="91425">
                    <a:solidFill>
                      <a:srgbClr val="D5A6BD"/>
                    </a:solidFill>
                  </a:tcPr>
                </a:tc>
              </a:tr>
              <a:tr h="358100">
                <a:tc>
                  <a:txBody>
                    <a:bodyPr/>
                    <a:lstStyle/>
                    <a:p>
                      <a:pPr indent="0" lvl="0" marL="0" marR="0" rtl="0" algn="l">
                        <a:lnSpc>
                          <a:spcPct val="100000"/>
                        </a:lnSpc>
                        <a:spcBef>
                          <a:spcPts val="0"/>
                        </a:spcBef>
                        <a:spcAft>
                          <a:spcPts val="0"/>
                        </a:spcAft>
                        <a:buClr>
                          <a:srgbClr val="000000"/>
                        </a:buClr>
                        <a:buSzPts val="1100"/>
                        <a:buFont typeface="Arial"/>
                        <a:buNone/>
                      </a:pPr>
                      <a:r>
                        <a:rPr lang="tr-TR" sz="1100" u="none" cap="none" strike="noStrike"/>
                        <a:t>Female</a:t>
                      </a:r>
                      <a:endParaRPr sz="1100" u="none" cap="none" strike="noStrike"/>
                    </a:p>
                  </a:txBody>
                  <a:tcPr marT="91425" marB="91425" marR="91425" marL="91425">
                    <a:solidFill>
                      <a:srgbClr val="D5A6BD"/>
                    </a:solidFill>
                  </a:tcPr>
                </a:tc>
              </a:tr>
              <a:tr h="358100">
                <a:tc>
                  <a:txBody>
                    <a:bodyPr/>
                    <a:lstStyle/>
                    <a:p>
                      <a:pPr indent="0" lvl="0" marL="0" marR="0" rtl="0" algn="l">
                        <a:lnSpc>
                          <a:spcPct val="100000"/>
                        </a:lnSpc>
                        <a:spcBef>
                          <a:spcPts val="0"/>
                        </a:spcBef>
                        <a:spcAft>
                          <a:spcPts val="0"/>
                        </a:spcAft>
                        <a:buClr>
                          <a:srgbClr val="000000"/>
                        </a:buClr>
                        <a:buSzPts val="1100"/>
                        <a:buFont typeface="Arial"/>
                        <a:buNone/>
                      </a:pPr>
                      <a:r>
                        <a:rPr lang="tr-TR" sz="1100" u="none" cap="none" strike="noStrike"/>
                        <a:t>Female</a:t>
                      </a:r>
                      <a:endParaRPr sz="1100" u="none" cap="none" strike="noStrike"/>
                    </a:p>
                  </a:txBody>
                  <a:tcPr marT="91425" marB="91425" marR="91425" marL="91425">
                    <a:solidFill>
                      <a:srgbClr val="D5A6BD"/>
                    </a:solidFill>
                  </a:tcPr>
                </a:tc>
              </a:tr>
            </a:tbl>
          </a:graphicData>
        </a:graphic>
      </p:graphicFrame>
      <p:graphicFrame>
        <p:nvGraphicFramePr>
          <p:cNvPr id="347" name="Google Shape;347;p46"/>
          <p:cNvGraphicFramePr/>
          <p:nvPr/>
        </p:nvGraphicFramePr>
        <p:xfrm>
          <a:off x="6430588" y="2185713"/>
          <a:ext cx="3000000" cy="3000000"/>
        </p:xfrm>
        <a:graphic>
          <a:graphicData uri="http://schemas.openxmlformats.org/drawingml/2006/table">
            <a:tbl>
              <a:tblPr>
                <a:noFill/>
                <a:tableStyleId>{04258934-0638-469E-80E7-35C531D986AE}</a:tableStyleId>
              </a:tblPr>
              <a:tblGrid>
                <a:gridCol w="1018725"/>
                <a:gridCol w="1356150"/>
              </a:tblGrid>
              <a:tr h="336025">
                <a:tc>
                  <a:txBody>
                    <a:bodyPr/>
                    <a:lstStyle/>
                    <a:p>
                      <a:pPr indent="0" lvl="0" marL="0" marR="0" rtl="0" algn="l">
                        <a:lnSpc>
                          <a:spcPct val="100000"/>
                        </a:lnSpc>
                        <a:spcBef>
                          <a:spcPts val="0"/>
                        </a:spcBef>
                        <a:spcAft>
                          <a:spcPts val="0"/>
                        </a:spcAft>
                        <a:buClr>
                          <a:srgbClr val="000000"/>
                        </a:buClr>
                        <a:buSzPts val="1100"/>
                        <a:buFont typeface="Arial"/>
                        <a:buNone/>
                      </a:pPr>
                      <a:r>
                        <a:rPr lang="tr-TR" sz="1100" u="none" cap="none" strike="noStrike"/>
                        <a:t>gender</a:t>
                      </a:r>
                      <a:endParaRPr sz="1100" u="none" cap="none" strike="noStrike"/>
                    </a:p>
                  </a:txBody>
                  <a:tcPr marT="91425" marB="91425" marR="91425" marL="91425">
                    <a:solidFill>
                      <a:srgbClr val="B6D7A8"/>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tr-TR" sz="1000" u="none" cap="none" strike="noStrike"/>
                        <a:t>COUNT(gender)</a:t>
                      </a:r>
                      <a:endParaRPr sz="1000" u="none" cap="none" strike="noStrike"/>
                    </a:p>
                  </a:txBody>
                  <a:tcPr marT="91425" marB="91425" marR="91425" marL="91425">
                    <a:solidFill>
                      <a:srgbClr val="B6D7A8"/>
                    </a:solidFill>
                  </a:tcPr>
                </a:tc>
              </a:tr>
              <a:tr h="385975">
                <a:tc>
                  <a:txBody>
                    <a:bodyPr/>
                    <a:lstStyle/>
                    <a:p>
                      <a:pPr indent="0" lvl="0" marL="0" marR="0" rtl="0" algn="l">
                        <a:lnSpc>
                          <a:spcPct val="100000"/>
                        </a:lnSpc>
                        <a:spcBef>
                          <a:spcPts val="0"/>
                        </a:spcBef>
                        <a:spcAft>
                          <a:spcPts val="0"/>
                        </a:spcAft>
                        <a:buClr>
                          <a:srgbClr val="000000"/>
                        </a:buClr>
                        <a:buSzPts val="1100"/>
                        <a:buFont typeface="Arial"/>
                        <a:buNone/>
                      </a:pPr>
                      <a:r>
                        <a:rPr lang="tr-TR" sz="1100" u="none" cap="none" strike="noStrike"/>
                        <a:t>Male</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tr-TR" sz="1100" u="none" cap="none" strike="noStrike"/>
                        <a:t>6</a:t>
                      </a:r>
                      <a:endParaRPr sz="1100" u="none" cap="none" strike="noStrike"/>
                    </a:p>
                  </a:txBody>
                  <a:tcPr marT="91425" marB="91425" marR="91425" marL="91425"/>
                </a:tc>
              </a:tr>
              <a:tr h="336025">
                <a:tc>
                  <a:txBody>
                    <a:bodyPr/>
                    <a:lstStyle/>
                    <a:p>
                      <a:pPr indent="0" lvl="0" marL="0" marR="0" rtl="0" algn="l">
                        <a:lnSpc>
                          <a:spcPct val="100000"/>
                        </a:lnSpc>
                        <a:spcBef>
                          <a:spcPts val="0"/>
                        </a:spcBef>
                        <a:spcAft>
                          <a:spcPts val="0"/>
                        </a:spcAft>
                        <a:buClr>
                          <a:srgbClr val="000000"/>
                        </a:buClr>
                        <a:buSzPts val="1100"/>
                        <a:buFont typeface="Arial"/>
                        <a:buNone/>
                      </a:pPr>
                      <a:r>
                        <a:rPr lang="tr-TR" sz="1100" u="none" cap="none" strike="noStrike"/>
                        <a:t>Female</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tr-TR" sz="1100" u="none" cap="none" strike="noStrike"/>
                        <a:t>4</a:t>
                      </a:r>
                      <a:endParaRPr sz="1100" u="none" cap="none" strike="noStrike"/>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353" name="Google Shape;353;p47"/>
          <p:cNvSpPr txBox="1"/>
          <p:nvPr>
            <p:ph type="title"/>
          </p:nvPr>
        </p:nvSpPr>
        <p:spPr>
          <a:xfrm>
            <a:off x="378925" y="173800"/>
            <a:ext cx="8462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GROUP BY with COUNT Function</a:t>
            </a:r>
            <a:endParaRPr sz="4000">
              <a:solidFill>
                <a:srgbClr val="419DD3"/>
              </a:solidFill>
              <a:latin typeface="Raleway Medium"/>
              <a:ea typeface="Raleway Medium"/>
              <a:cs typeface="Raleway Medium"/>
              <a:sym typeface="Raleway Medium"/>
            </a:endParaRPr>
          </a:p>
        </p:txBody>
      </p:sp>
      <p:sp>
        <p:nvSpPr>
          <p:cNvPr id="354" name="Google Shape;354;p47"/>
          <p:cNvSpPr txBox="1"/>
          <p:nvPr/>
        </p:nvSpPr>
        <p:spPr>
          <a:xfrm>
            <a:off x="715200" y="800200"/>
            <a:ext cx="7713600" cy="6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tr-TR" sz="1800" u="none" cap="none" strike="noStrike">
                <a:solidFill>
                  <a:srgbClr val="373A3C"/>
                </a:solidFill>
                <a:highlight>
                  <a:srgbClr val="FFFFFF"/>
                </a:highlight>
                <a:latin typeface="Arial"/>
                <a:ea typeface="Arial"/>
                <a:cs typeface="Arial"/>
                <a:sym typeface="Arial"/>
              </a:rPr>
              <a:t>What is the number of employees working as a salesperson broken by gender?</a:t>
            </a:r>
            <a:endParaRPr b="1" i="0" sz="1800" u="none" cap="none" strike="noStrike">
              <a:solidFill>
                <a:srgbClr val="000000"/>
              </a:solidFill>
              <a:latin typeface="Barlow"/>
              <a:ea typeface="Barlow"/>
              <a:cs typeface="Barlow"/>
              <a:sym typeface="Barlow"/>
            </a:endParaRPr>
          </a:p>
        </p:txBody>
      </p:sp>
      <p:pic>
        <p:nvPicPr>
          <p:cNvPr id="355" name="Google Shape;355;p47"/>
          <p:cNvPicPr preferRelativeResize="0"/>
          <p:nvPr/>
        </p:nvPicPr>
        <p:blipFill rotWithShape="1">
          <a:blip r:embed="rId3">
            <a:alphaModFix/>
          </a:blip>
          <a:srcRect b="0" l="0" r="0" t="0"/>
          <a:stretch/>
        </p:blipFill>
        <p:spPr>
          <a:xfrm>
            <a:off x="0" y="1696125"/>
            <a:ext cx="3811858" cy="1681060"/>
          </a:xfrm>
          <a:prstGeom prst="rect">
            <a:avLst/>
          </a:prstGeom>
          <a:noFill/>
          <a:ln>
            <a:noFill/>
          </a:ln>
        </p:spPr>
      </p:pic>
      <p:sp>
        <p:nvSpPr>
          <p:cNvPr id="356" name="Google Shape;356;p47"/>
          <p:cNvSpPr txBox="1"/>
          <p:nvPr/>
        </p:nvSpPr>
        <p:spPr>
          <a:xfrm>
            <a:off x="4218923" y="1565555"/>
            <a:ext cx="4430102" cy="1264471"/>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SELECT </a:t>
            </a:r>
            <a:r>
              <a:rPr b="0" i="0" lang="tr-TR" sz="2000" u="none" cap="none" strike="noStrike">
                <a:solidFill>
                  <a:srgbClr val="202122"/>
                </a:solidFill>
                <a:latin typeface="Arial"/>
                <a:ea typeface="Arial"/>
                <a:cs typeface="Arial"/>
                <a:sym typeface="Arial"/>
              </a:rPr>
              <a:t>gender, </a:t>
            </a:r>
            <a:r>
              <a:rPr b="1" i="0" lang="tr-TR" sz="2000" u="none" cap="none" strike="noStrike">
                <a:solidFill>
                  <a:srgbClr val="202122"/>
                </a:solidFill>
                <a:latin typeface="Arial"/>
                <a:ea typeface="Arial"/>
                <a:cs typeface="Arial"/>
                <a:sym typeface="Arial"/>
              </a:rPr>
              <a:t>COUNT</a:t>
            </a:r>
            <a:r>
              <a:rPr b="0" i="0" lang="tr-TR" sz="2000" u="none" cap="none" strike="noStrike">
                <a:solidFill>
                  <a:srgbClr val="202122"/>
                </a:solidFill>
                <a:latin typeface="Arial"/>
                <a:ea typeface="Arial"/>
                <a:cs typeface="Arial"/>
                <a:sym typeface="Arial"/>
              </a:rPr>
              <a:t> (job)</a:t>
            </a:r>
            <a:endParaRPr/>
          </a:p>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FROM </a:t>
            </a:r>
            <a:r>
              <a:rPr b="0" i="0" lang="tr-TR" sz="2000" u="none" cap="none" strike="noStrike">
                <a:solidFill>
                  <a:srgbClr val="202122"/>
                </a:solidFill>
                <a:latin typeface="Arial"/>
                <a:ea typeface="Arial"/>
                <a:cs typeface="Arial"/>
                <a:sym typeface="Arial"/>
              </a:rPr>
              <a:t>employees</a:t>
            </a:r>
            <a:endParaRPr b="0" i="0" sz="2000" u="none" cap="none" strike="noStrike">
              <a:solidFill>
                <a:srgbClr val="202122"/>
              </a:solidFill>
              <a:latin typeface="Arial"/>
              <a:ea typeface="Arial"/>
              <a:cs typeface="Arial"/>
              <a:sym typeface="Arial"/>
            </a:endParaRPr>
          </a:p>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WHERE</a:t>
            </a:r>
            <a:r>
              <a:rPr b="0" i="0" lang="tr-TR" sz="2000" u="none" cap="none" strike="noStrike">
                <a:solidFill>
                  <a:srgbClr val="202122"/>
                </a:solidFill>
                <a:latin typeface="Arial"/>
                <a:ea typeface="Arial"/>
                <a:cs typeface="Arial"/>
                <a:sym typeface="Arial"/>
              </a:rPr>
              <a:t> job='Salesperson'</a:t>
            </a:r>
            <a:endParaRPr/>
          </a:p>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GROUP BY </a:t>
            </a:r>
            <a:r>
              <a:rPr b="0" i="0" lang="tr-TR" sz="2000" u="none" cap="none" strike="noStrike">
                <a:solidFill>
                  <a:srgbClr val="202122"/>
                </a:solidFill>
                <a:latin typeface="Arial"/>
                <a:ea typeface="Arial"/>
                <a:cs typeface="Arial"/>
                <a:sym typeface="Arial"/>
              </a:rPr>
              <a:t>gender;</a:t>
            </a:r>
            <a:endParaRPr/>
          </a:p>
        </p:txBody>
      </p:sp>
      <p:pic>
        <p:nvPicPr>
          <p:cNvPr id="357" name="Google Shape;357;p47"/>
          <p:cNvPicPr preferRelativeResize="0"/>
          <p:nvPr/>
        </p:nvPicPr>
        <p:blipFill rotWithShape="1">
          <a:blip r:embed="rId4">
            <a:alphaModFix/>
          </a:blip>
          <a:srcRect b="0" l="0" r="0" t="0"/>
          <a:stretch/>
        </p:blipFill>
        <p:spPr>
          <a:xfrm>
            <a:off x="4312105" y="3935649"/>
            <a:ext cx="1226926" cy="7011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363" name="Google Shape;363;p48"/>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GROUP BY Clause</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364" name="Google Shape;364;p48"/>
          <p:cNvSpPr txBox="1"/>
          <p:nvPr/>
        </p:nvSpPr>
        <p:spPr>
          <a:xfrm>
            <a:off x="1099050" y="1607225"/>
            <a:ext cx="7737300" cy="1616700"/>
          </a:xfrm>
          <a:prstGeom prst="rect">
            <a:avLst/>
          </a:prstGeom>
          <a:solidFill>
            <a:schemeClr val="accent1"/>
          </a:solid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Arial"/>
              <a:buChar char="●"/>
            </a:pPr>
            <a:r>
              <a:rPr b="0" i="0" lang="tr-TR" sz="2000" u="none" cap="none" strike="noStrike">
                <a:solidFill>
                  <a:srgbClr val="000000"/>
                </a:solidFill>
                <a:latin typeface="Arial"/>
                <a:ea typeface="Arial"/>
                <a:cs typeface="Arial"/>
                <a:sym typeface="Arial"/>
              </a:rPr>
              <a:t>WHERE clause operates on the data before the aggregation.</a:t>
            </a:r>
            <a:endParaRPr b="0" i="0" sz="2000" u="none" cap="none" strike="noStrike">
              <a:solidFill>
                <a:srgbClr val="000000"/>
              </a:solidFill>
              <a:latin typeface="Arial"/>
              <a:ea typeface="Arial"/>
              <a:cs typeface="Arial"/>
              <a:sym typeface="Arial"/>
            </a:endParaRPr>
          </a:p>
          <a:p>
            <a:pPr indent="-355600" lvl="0" marL="457200" marR="0" rtl="0" algn="l">
              <a:lnSpc>
                <a:spcPct val="115000"/>
              </a:lnSpc>
              <a:spcBef>
                <a:spcPts val="0"/>
              </a:spcBef>
              <a:spcAft>
                <a:spcPts val="0"/>
              </a:spcAft>
              <a:buClr>
                <a:srgbClr val="000000"/>
              </a:buClr>
              <a:buSzPts val="2000"/>
              <a:buFont typeface="Arial"/>
              <a:buChar char="●"/>
            </a:pPr>
            <a:r>
              <a:rPr b="0" i="0" lang="tr-TR" sz="2000" u="none" cap="none" strike="noStrike">
                <a:solidFill>
                  <a:srgbClr val="000000"/>
                </a:solidFill>
                <a:latin typeface="Arial"/>
                <a:ea typeface="Arial"/>
                <a:cs typeface="Arial"/>
                <a:sym typeface="Arial"/>
              </a:rPr>
              <a:t>WHERE clause happens before the GROUP BY clause. </a:t>
            </a:r>
            <a:endParaRPr b="0" i="0" sz="2000" u="none" cap="none" strike="noStrike">
              <a:solidFill>
                <a:srgbClr val="000000"/>
              </a:solidFill>
              <a:latin typeface="Arial"/>
              <a:ea typeface="Arial"/>
              <a:cs typeface="Arial"/>
              <a:sym typeface="Arial"/>
            </a:endParaRPr>
          </a:p>
          <a:p>
            <a:pPr indent="-355600" lvl="0" marL="457200" marR="0" rtl="0" algn="l">
              <a:lnSpc>
                <a:spcPct val="115000"/>
              </a:lnSpc>
              <a:spcBef>
                <a:spcPts val="0"/>
              </a:spcBef>
              <a:spcAft>
                <a:spcPts val="0"/>
              </a:spcAft>
              <a:buClr>
                <a:srgbClr val="000000"/>
              </a:buClr>
              <a:buSzPts val="2000"/>
              <a:buFont typeface="Arial"/>
              <a:buChar char="●"/>
            </a:pPr>
            <a:r>
              <a:rPr b="0" i="0" lang="tr-TR" sz="2000" u="none" cap="none" strike="noStrike">
                <a:solidFill>
                  <a:srgbClr val="000000"/>
                </a:solidFill>
                <a:latin typeface="Arial"/>
                <a:ea typeface="Arial"/>
                <a:cs typeface="Arial"/>
                <a:sym typeface="Arial"/>
              </a:rPr>
              <a:t>Only the rows that meet the conditions in the WHERE clause are grouped.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t/>
            </a:r>
            <a:endParaRPr b="1" i="0" sz="2400" u="none" cap="none" strike="noStrike">
              <a:solidFill>
                <a:srgbClr val="CC4125"/>
              </a:solidFill>
              <a:latin typeface="Arial"/>
              <a:ea typeface="Arial"/>
              <a:cs typeface="Arial"/>
              <a:sym typeface="Arial"/>
            </a:endParaRPr>
          </a:p>
        </p:txBody>
      </p:sp>
      <p:pic>
        <p:nvPicPr>
          <p:cNvPr id="365" name="Google Shape;365;p48"/>
          <p:cNvPicPr preferRelativeResize="0"/>
          <p:nvPr/>
        </p:nvPicPr>
        <p:blipFill rotWithShape="1">
          <a:blip r:embed="rId3">
            <a:alphaModFix/>
          </a:blip>
          <a:srcRect b="0" l="0" r="0" t="0"/>
          <a:stretch/>
        </p:blipFill>
        <p:spPr>
          <a:xfrm>
            <a:off x="441775" y="1673032"/>
            <a:ext cx="456900" cy="121838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9"/>
          <p:cNvSpPr txBox="1"/>
          <p:nvPr>
            <p:ph type="ctrTitle"/>
          </p:nvPr>
        </p:nvSpPr>
        <p:spPr>
          <a:xfrm>
            <a:off x="981725" y="2252550"/>
            <a:ext cx="7744500" cy="8274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GROUP BY with MIN&amp;MAX Functions</a:t>
            </a:r>
            <a:endParaRPr sz="3600">
              <a:solidFill>
                <a:srgbClr val="741B47"/>
              </a:solidFill>
              <a:latin typeface="Raleway Medium"/>
              <a:ea typeface="Raleway Medium"/>
              <a:cs typeface="Raleway Medium"/>
              <a:sym typeface="Raleway Medium"/>
            </a:endParaRPr>
          </a:p>
        </p:txBody>
      </p:sp>
      <p:sp>
        <p:nvSpPr>
          <p:cNvPr id="371" name="Google Shape;371;p49"/>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3</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377" name="Google Shape;377;p50"/>
          <p:cNvSpPr txBox="1"/>
          <p:nvPr>
            <p:ph type="title"/>
          </p:nvPr>
        </p:nvSpPr>
        <p:spPr>
          <a:xfrm>
            <a:off x="378925" y="173800"/>
            <a:ext cx="81246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3600">
                <a:solidFill>
                  <a:srgbClr val="741B47"/>
                </a:solidFill>
                <a:latin typeface="Raleway Medium"/>
                <a:ea typeface="Raleway Medium"/>
                <a:cs typeface="Raleway Medium"/>
                <a:sym typeface="Raleway Medium"/>
              </a:rPr>
              <a:t>GROUP BY with MIN&amp;MAX Functions</a:t>
            </a:r>
            <a:endParaRPr sz="36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3600">
              <a:solidFill>
                <a:srgbClr val="741B47"/>
              </a:solidFill>
              <a:latin typeface="Raleway Medium"/>
              <a:ea typeface="Raleway Medium"/>
              <a:cs typeface="Raleway Medium"/>
              <a:sym typeface="Raleway Medium"/>
            </a:endParaRPr>
          </a:p>
        </p:txBody>
      </p:sp>
      <p:sp>
        <p:nvSpPr>
          <p:cNvPr id="378" name="Google Shape;378;p50"/>
          <p:cNvSpPr txBox="1"/>
          <p:nvPr/>
        </p:nvSpPr>
        <p:spPr>
          <a:xfrm>
            <a:off x="108229" y="1034500"/>
            <a:ext cx="8997696"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373A3C"/>
                </a:solidFill>
                <a:highlight>
                  <a:srgbClr val="FFFFFF"/>
                </a:highlight>
                <a:latin typeface="Arial"/>
                <a:ea typeface="Arial"/>
                <a:cs typeface="Arial"/>
                <a:sym typeface="Arial"/>
              </a:rPr>
              <a:t>Let’s find the minimum salaries of each gender group using the </a:t>
            </a:r>
            <a:r>
              <a:rPr b="1" i="0" lang="tr-TR" sz="2000" u="none" cap="none" strike="noStrike">
                <a:solidFill>
                  <a:srgbClr val="FF0000"/>
                </a:solidFill>
                <a:latin typeface="Courier New"/>
                <a:ea typeface="Courier New"/>
                <a:cs typeface="Courier New"/>
                <a:sym typeface="Courier New"/>
              </a:rPr>
              <a:t>MIN </a:t>
            </a:r>
            <a:r>
              <a:rPr b="0" i="0" lang="tr-TR" sz="2000" u="none" cap="none" strike="noStrike">
                <a:solidFill>
                  <a:srgbClr val="373A3C"/>
                </a:solidFill>
                <a:highlight>
                  <a:srgbClr val="FFFFFF"/>
                </a:highlight>
                <a:latin typeface="Arial"/>
                <a:ea typeface="Arial"/>
                <a:cs typeface="Arial"/>
                <a:sym typeface="Arial"/>
              </a:rPr>
              <a:t>function.</a:t>
            </a:r>
            <a:endParaRPr b="0" i="0" sz="2000" u="none" cap="none" strike="noStrike">
              <a:solidFill>
                <a:srgbClr val="000000"/>
              </a:solidFill>
              <a:latin typeface="Barlow Light"/>
              <a:ea typeface="Barlow Light"/>
              <a:cs typeface="Barlow Light"/>
              <a:sym typeface="Barlow Light"/>
            </a:endParaRPr>
          </a:p>
        </p:txBody>
      </p:sp>
      <p:pic>
        <p:nvPicPr>
          <p:cNvPr id="379" name="Google Shape;379;p50"/>
          <p:cNvPicPr preferRelativeResize="0"/>
          <p:nvPr/>
        </p:nvPicPr>
        <p:blipFill rotWithShape="1">
          <a:blip r:embed="rId3">
            <a:alphaModFix/>
          </a:blip>
          <a:srcRect b="0" l="0" r="0" t="0"/>
          <a:stretch/>
        </p:blipFill>
        <p:spPr>
          <a:xfrm>
            <a:off x="0" y="1772625"/>
            <a:ext cx="3971017" cy="1667183"/>
          </a:xfrm>
          <a:prstGeom prst="rect">
            <a:avLst/>
          </a:prstGeom>
          <a:noFill/>
          <a:ln>
            <a:noFill/>
          </a:ln>
        </p:spPr>
      </p:pic>
      <p:sp>
        <p:nvSpPr>
          <p:cNvPr id="380" name="Google Shape;380;p50"/>
          <p:cNvSpPr txBox="1"/>
          <p:nvPr/>
        </p:nvSpPr>
        <p:spPr>
          <a:xfrm>
            <a:off x="4218923" y="1565555"/>
            <a:ext cx="4430102" cy="1203771"/>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SELECT </a:t>
            </a:r>
            <a:r>
              <a:rPr b="0" i="0" lang="tr-TR" sz="2000" u="none" cap="none" strike="noStrike">
                <a:solidFill>
                  <a:srgbClr val="202122"/>
                </a:solidFill>
                <a:latin typeface="Arial"/>
                <a:ea typeface="Arial"/>
                <a:cs typeface="Arial"/>
                <a:sym typeface="Arial"/>
              </a:rPr>
              <a:t>gender, </a:t>
            </a:r>
            <a:r>
              <a:rPr b="1" i="0" lang="tr-TR" sz="2000" u="none" cap="none" strike="noStrike">
                <a:solidFill>
                  <a:srgbClr val="202122"/>
                </a:solidFill>
                <a:latin typeface="Arial"/>
                <a:ea typeface="Arial"/>
                <a:cs typeface="Arial"/>
                <a:sym typeface="Arial"/>
              </a:rPr>
              <a:t>MIN</a:t>
            </a:r>
            <a:r>
              <a:rPr b="0" i="0" lang="tr-TR" sz="2000" u="none" cap="none" strike="noStrike">
                <a:solidFill>
                  <a:srgbClr val="202122"/>
                </a:solidFill>
                <a:latin typeface="Arial"/>
                <a:ea typeface="Arial"/>
                <a:cs typeface="Arial"/>
                <a:sym typeface="Arial"/>
              </a:rPr>
              <a:t> (salary)</a:t>
            </a:r>
            <a:endParaRPr/>
          </a:p>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FROM </a:t>
            </a:r>
            <a:r>
              <a:rPr b="0" i="0" lang="tr-TR" sz="2000" u="none" cap="none" strike="noStrike">
                <a:solidFill>
                  <a:srgbClr val="202122"/>
                </a:solidFill>
                <a:latin typeface="Arial"/>
                <a:ea typeface="Arial"/>
                <a:cs typeface="Arial"/>
                <a:sym typeface="Arial"/>
              </a:rPr>
              <a:t>employees</a:t>
            </a:r>
            <a:endParaRPr b="0" i="0" sz="2000" u="none" cap="none" strike="noStrike">
              <a:solidFill>
                <a:srgbClr val="202122"/>
              </a:solidFill>
              <a:latin typeface="Arial"/>
              <a:ea typeface="Arial"/>
              <a:cs typeface="Arial"/>
              <a:sym typeface="Arial"/>
            </a:endParaRPr>
          </a:p>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GROUP BY </a:t>
            </a:r>
            <a:r>
              <a:rPr b="0" i="0" lang="tr-TR" sz="2000" u="none" cap="none" strike="noStrike">
                <a:solidFill>
                  <a:srgbClr val="202122"/>
                </a:solidFill>
                <a:latin typeface="Arial"/>
                <a:ea typeface="Arial"/>
                <a:cs typeface="Arial"/>
                <a:sym typeface="Arial"/>
              </a:rPr>
              <a:t>gender;</a:t>
            </a:r>
            <a:endParaRPr/>
          </a:p>
        </p:txBody>
      </p:sp>
      <p:pic>
        <p:nvPicPr>
          <p:cNvPr id="381" name="Google Shape;381;p50"/>
          <p:cNvPicPr preferRelativeResize="0"/>
          <p:nvPr/>
        </p:nvPicPr>
        <p:blipFill rotWithShape="1">
          <a:blip r:embed="rId4">
            <a:alphaModFix/>
          </a:blip>
          <a:srcRect b="0" l="0" r="0" t="0"/>
          <a:stretch/>
        </p:blipFill>
        <p:spPr>
          <a:xfrm>
            <a:off x="4813503" y="3184755"/>
            <a:ext cx="1568101" cy="8798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85" name="Google Shape;85;p15"/>
          <p:cNvSpPr txBox="1"/>
          <p:nvPr>
            <p:ph type="title"/>
          </p:nvPr>
        </p:nvSpPr>
        <p:spPr>
          <a:xfrm>
            <a:off x="378923" y="173800"/>
            <a:ext cx="7802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SQL</a:t>
            </a:r>
            <a:br>
              <a:rPr lang="tr-TR" sz="2400">
                <a:solidFill>
                  <a:srgbClr val="741B47"/>
                </a:solidFill>
                <a:latin typeface="Raleway Medium"/>
                <a:ea typeface="Raleway Medium"/>
                <a:cs typeface="Raleway Medium"/>
                <a:sym typeface="Raleway Medium"/>
              </a:rPr>
            </a:br>
            <a:r>
              <a:rPr lang="tr-TR" sz="2400">
                <a:solidFill>
                  <a:srgbClr val="741B47"/>
                </a:solidFill>
                <a:latin typeface="Raleway Medium"/>
                <a:ea typeface="Raleway Medium"/>
                <a:cs typeface="Raleway Medium"/>
                <a:sym typeface="Raleway Medium"/>
              </a:rPr>
              <a:t>What is an aggregate function?</a:t>
            </a:r>
            <a:endParaRPr sz="4000">
              <a:solidFill>
                <a:srgbClr val="419DD3"/>
              </a:solidFill>
              <a:latin typeface="Raleway Medium"/>
              <a:ea typeface="Raleway Medium"/>
              <a:cs typeface="Raleway Medium"/>
              <a:sym typeface="Raleway Medium"/>
            </a:endParaRPr>
          </a:p>
        </p:txBody>
      </p:sp>
      <p:pic>
        <p:nvPicPr>
          <p:cNvPr id="86" name="Google Shape;86;p15"/>
          <p:cNvPicPr preferRelativeResize="0"/>
          <p:nvPr/>
        </p:nvPicPr>
        <p:blipFill rotWithShape="1">
          <a:blip r:embed="rId3">
            <a:alphaModFix/>
          </a:blip>
          <a:srcRect b="0" l="0" r="0" t="0"/>
          <a:stretch/>
        </p:blipFill>
        <p:spPr>
          <a:xfrm>
            <a:off x="152400" y="1079770"/>
            <a:ext cx="8496625" cy="2487517"/>
          </a:xfrm>
          <a:prstGeom prst="rect">
            <a:avLst/>
          </a:prstGeom>
          <a:noFill/>
          <a:ln>
            <a:noFill/>
          </a:ln>
        </p:spPr>
      </p:pic>
      <p:sp>
        <p:nvSpPr>
          <p:cNvPr id="87" name="Google Shape;87;p15"/>
          <p:cNvSpPr txBox="1"/>
          <p:nvPr/>
        </p:nvSpPr>
        <p:spPr>
          <a:xfrm>
            <a:off x="175375" y="3753775"/>
            <a:ext cx="8739900" cy="85470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tr-TR" sz="2300" u="none" cap="none" strike="noStrike">
                <a:solidFill>
                  <a:srgbClr val="000000"/>
                </a:solidFill>
                <a:latin typeface="Raleway"/>
                <a:ea typeface="Raleway"/>
                <a:cs typeface="Raleway"/>
                <a:sym typeface="Raleway"/>
              </a:rPr>
              <a:t>Aggregate functions are functions that take a collection of values as input and </a:t>
            </a:r>
            <a:r>
              <a:rPr b="0" i="0" lang="tr-TR" sz="2300" u="none" cap="none" strike="noStrike">
                <a:solidFill>
                  <a:srgbClr val="FF0000"/>
                </a:solidFill>
                <a:latin typeface="Raleway"/>
                <a:ea typeface="Raleway"/>
                <a:cs typeface="Raleway"/>
                <a:sym typeface="Raleway"/>
              </a:rPr>
              <a:t>return a single value</a:t>
            </a:r>
            <a:endParaRPr b="0" i="0" sz="2300" u="none" cap="none" strike="noStrike">
              <a:solidFill>
                <a:srgbClr val="FF0000"/>
              </a:solidFill>
              <a:latin typeface="Raleway"/>
              <a:ea typeface="Raleway"/>
              <a:cs typeface="Raleway"/>
              <a:sym typeface="Raleway"/>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387" name="Google Shape;387;p51"/>
          <p:cNvSpPr txBox="1"/>
          <p:nvPr>
            <p:ph type="title"/>
          </p:nvPr>
        </p:nvSpPr>
        <p:spPr>
          <a:xfrm>
            <a:off x="378925" y="173800"/>
            <a:ext cx="81246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3600">
                <a:solidFill>
                  <a:srgbClr val="741B47"/>
                </a:solidFill>
                <a:latin typeface="Raleway Medium"/>
                <a:ea typeface="Raleway Medium"/>
                <a:cs typeface="Raleway Medium"/>
                <a:sym typeface="Raleway Medium"/>
              </a:rPr>
              <a:t>GROUP BY with MIN&amp;MAX Functions</a:t>
            </a:r>
            <a:endParaRPr sz="36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3600">
              <a:solidFill>
                <a:srgbClr val="741B47"/>
              </a:solidFill>
              <a:latin typeface="Raleway Medium"/>
              <a:ea typeface="Raleway Medium"/>
              <a:cs typeface="Raleway Medium"/>
              <a:sym typeface="Raleway Medium"/>
            </a:endParaRPr>
          </a:p>
        </p:txBody>
      </p:sp>
      <p:sp>
        <p:nvSpPr>
          <p:cNvPr id="388" name="Google Shape;388;p51"/>
          <p:cNvSpPr txBox="1"/>
          <p:nvPr/>
        </p:nvSpPr>
        <p:spPr>
          <a:xfrm>
            <a:off x="307725" y="732700"/>
            <a:ext cx="8341200" cy="130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tr-TR" sz="1800" u="none" cap="none" strike="noStrike">
                <a:solidFill>
                  <a:srgbClr val="373A3C"/>
                </a:solidFill>
                <a:highlight>
                  <a:srgbClr val="FFFFFF"/>
                </a:highlight>
                <a:latin typeface="Arial"/>
                <a:ea typeface="Arial"/>
                <a:cs typeface="Arial"/>
                <a:sym typeface="Arial"/>
              </a:rPr>
              <a:t>Similarly, we can find the maximum salaries of each group using the </a:t>
            </a:r>
            <a:r>
              <a:rPr b="0" i="0" lang="tr-TR" sz="1800" u="none" cap="none" strike="noStrike">
                <a:solidFill>
                  <a:srgbClr val="FF0000"/>
                </a:solidFill>
                <a:latin typeface="Courier New"/>
                <a:ea typeface="Courier New"/>
                <a:cs typeface="Courier New"/>
                <a:sym typeface="Courier New"/>
              </a:rPr>
              <a:t>MAX</a:t>
            </a:r>
            <a:r>
              <a:rPr b="0" i="0" lang="tr-TR" sz="1800" u="none" cap="none" strike="noStrike">
                <a:solidFill>
                  <a:srgbClr val="373A3C"/>
                </a:solidFill>
                <a:highlight>
                  <a:srgbClr val="FFFFFF"/>
                </a:highlight>
                <a:latin typeface="Arial"/>
                <a:ea typeface="Arial"/>
                <a:cs typeface="Arial"/>
                <a:sym typeface="Arial"/>
              </a:rPr>
              <a:t> function. You may also use the </a:t>
            </a:r>
            <a:r>
              <a:rPr b="0" i="0" lang="tr-TR" sz="1800" u="none" cap="none" strike="noStrike">
                <a:solidFill>
                  <a:srgbClr val="FF0000"/>
                </a:solidFill>
                <a:latin typeface="Courier New"/>
                <a:ea typeface="Courier New"/>
                <a:cs typeface="Courier New"/>
                <a:sym typeface="Courier New"/>
              </a:rPr>
              <a:t>ORDER BY</a:t>
            </a:r>
            <a:r>
              <a:rPr b="0" i="0" lang="tr-TR" sz="1800" u="none" cap="none" strike="noStrike">
                <a:solidFill>
                  <a:srgbClr val="373A3C"/>
                </a:solidFill>
                <a:highlight>
                  <a:srgbClr val="FFFFFF"/>
                </a:highlight>
                <a:latin typeface="Arial"/>
                <a:ea typeface="Arial"/>
                <a:cs typeface="Arial"/>
                <a:sym typeface="Arial"/>
              </a:rPr>
              <a:t> clause to sort the salaries in descending or ascending order.  The</a:t>
            </a:r>
            <a:r>
              <a:rPr b="0" i="0" lang="tr-TR" sz="1800" u="none" cap="none" strike="noStrike">
                <a:solidFill>
                  <a:srgbClr val="373A3C"/>
                </a:solidFill>
                <a:latin typeface="Arial"/>
                <a:ea typeface="Arial"/>
                <a:cs typeface="Arial"/>
                <a:sym typeface="Arial"/>
              </a:rPr>
              <a:t> </a:t>
            </a:r>
            <a:r>
              <a:rPr b="0" i="0" lang="tr-TR" sz="1800" u="none" cap="none" strike="noStrike">
                <a:solidFill>
                  <a:srgbClr val="FF0000"/>
                </a:solidFill>
                <a:latin typeface="Courier New"/>
                <a:ea typeface="Courier New"/>
                <a:cs typeface="Courier New"/>
                <a:sym typeface="Courier New"/>
              </a:rPr>
              <a:t>ORDER BY</a:t>
            </a:r>
            <a:r>
              <a:rPr b="0" i="0" lang="tr-TR" sz="1800" u="none" cap="none" strike="noStrike">
                <a:solidFill>
                  <a:srgbClr val="373A3C"/>
                </a:solidFill>
                <a:highlight>
                  <a:srgbClr val="FFFFFF"/>
                </a:highlight>
                <a:latin typeface="Arial"/>
                <a:ea typeface="Arial"/>
                <a:cs typeface="Arial"/>
                <a:sym typeface="Arial"/>
              </a:rPr>
              <a:t> follows </a:t>
            </a:r>
            <a:r>
              <a:rPr b="0" i="0" lang="tr-TR" sz="1800" u="none" cap="none" strike="noStrike">
                <a:solidFill>
                  <a:srgbClr val="FF0000"/>
                </a:solidFill>
                <a:latin typeface="Courier New"/>
                <a:ea typeface="Courier New"/>
                <a:cs typeface="Courier New"/>
                <a:sym typeface="Courier New"/>
              </a:rPr>
              <a:t>GROUP BY</a:t>
            </a:r>
            <a:r>
              <a:rPr b="0" i="0" lang="tr-TR" sz="1800" u="none" cap="none" strike="noStrike">
                <a:solidFill>
                  <a:srgbClr val="373A3C"/>
                </a:solidFill>
                <a:highlight>
                  <a:srgbClr val="FFFFFF"/>
                </a:highlight>
                <a:latin typeface="Arial"/>
                <a:ea typeface="Arial"/>
                <a:cs typeface="Arial"/>
                <a:sym typeface="Arial"/>
              </a:rPr>
              <a:t>. For instance, sort the maximum salaries in descending order.</a:t>
            </a:r>
            <a:endParaRPr b="0" i="0" sz="1800" u="none" cap="none" strike="noStrike">
              <a:solidFill>
                <a:srgbClr val="000000"/>
              </a:solidFill>
              <a:latin typeface="Barlow Light"/>
              <a:ea typeface="Barlow Light"/>
              <a:cs typeface="Barlow Light"/>
              <a:sym typeface="Barlow Light"/>
            </a:endParaRPr>
          </a:p>
        </p:txBody>
      </p:sp>
      <p:pic>
        <p:nvPicPr>
          <p:cNvPr id="389" name="Google Shape;389;p51"/>
          <p:cNvPicPr preferRelativeResize="0"/>
          <p:nvPr/>
        </p:nvPicPr>
        <p:blipFill rotWithShape="1">
          <a:blip r:embed="rId3">
            <a:alphaModFix/>
          </a:blip>
          <a:srcRect b="0" l="0" r="0" t="0"/>
          <a:stretch/>
        </p:blipFill>
        <p:spPr>
          <a:xfrm>
            <a:off x="133044" y="2272874"/>
            <a:ext cx="3476932" cy="1667654"/>
          </a:xfrm>
          <a:prstGeom prst="rect">
            <a:avLst/>
          </a:prstGeom>
          <a:noFill/>
          <a:ln>
            <a:noFill/>
          </a:ln>
        </p:spPr>
      </p:pic>
      <p:sp>
        <p:nvSpPr>
          <p:cNvPr id="390" name="Google Shape;390;p51"/>
          <p:cNvSpPr txBox="1"/>
          <p:nvPr/>
        </p:nvSpPr>
        <p:spPr>
          <a:xfrm>
            <a:off x="3752850" y="2111879"/>
            <a:ext cx="5391150" cy="202993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SELECT </a:t>
            </a:r>
            <a:r>
              <a:rPr b="0" i="0" lang="tr-TR" sz="2000" u="none" cap="none" strike="noStrike">
                <a:solidFill>
                  <a:srgbClr val="202122"/>
                </a:solidFill>
                <a:latin typeface="Arial"/>
                <a:ea typeface="Arial"/>
                <a:cs typeface="Arial"/>
                <a:sym typeface="Arial"/>
              </a:rPr>
              <a:t>gender, </a:t>
            </a:r>
            <a:r>
              <a:rPr b="1" i="0" lang="tr-TR" sz="2000" u="none" cap="none" strike="noStrike">
                <a:solidFill>
                  <a:srgbClr val="202122"/>
                </a:solidFill>
                <a:latin typeface="Arial"/>
                <a:ea typeface="Arial"/>
                <a:cs typeface="Arial"/>
                <a:sym typeface="Arial"/>
              </a:rPr>
              <a:t>MAX</a:t>
            </a:r>
            <a:r>
              <a:rPr b="0" i="0" lang="tr-TR" sz="2000" u="none" cap="none" strike="noStrike">
                <a:solidFill>
                  <a:srgbClr val="202122"/>
                </a:solidFill>
                <a:latin typeface="Arial"/>
                <a:ea typeface="Arial"/>
                <a:cs typeface="Arial"/>
                <a:sym typeface="Arial"/>
              </a:rPr>
              <a:t> (salary) </a:t>
            </a:r>
            <a:r>
              <a:rPr b="1" i="0" lang="tr-TR" sz="2000" u="none" cap="none" strike="noStrike">
                <a:solidFill>
                  <a:srgbClr val="202122"/>
                </a:solidFill>
                <a:latin typeface="Arial"/>
                <a:ea typeface="Arial"/>
                <a:cs typeface="Arial"/>
                <a:sym typeface="Arial"/>
              </a:rPr>
              <a:t>AS</a:t>
            </a:r>
            <a:r>
              <a:rPr b="0" i="0" lang="tr-TR" sz="2000" u="none" cap="none" strike="noStrike">
                <a:solidFill>
                  <a:srgbClr val="202122"/>
                </a:solidFill>
                <a:latin typeface="Arial"/>
                <a:ea typeface="Arial"/>
                <a:cs typeface="Arial"/>
                <a:sym typeface="Arial"/>
              </a:rPr>
              <a:t> maxsalary </a:t>
            </a:r>
            <a:endParaRPr/>
          </a:p>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FROM </a:t>
            </a:r>
            <a:r>
              <a:rPr b="0" i="0" lang="tr-TR" sz="2000" u="none" cap="none" strike="noStrike">
                <a:solidFill>
                  <a:srgbClr val="202122"/>
                </a:solidFill>
                <a:latin typeface="Arial"/>
                <a:ea typeface="Arial"/>
                <a:cs typeface="Arial"/>
                <a:sym typeface="Arial"/>
              </a:rPr>
              <a:t>employees</a:t>
            </a:r>
            <a:endParaRPr b="0" i="0" sz="2000" u="none" cap="none" strike="noStrike">
              <a:solidFill>
                <a:srgbClr val="202122"/>
              </a:solidFill>
              <a:latin typeface="Arial"/>
              <a:ea typeface="Arial"/>
              <a:cs typeface="Arial"/>
              <a:sym typeface="Arial"/>
            </a:endParaRPr>
          </a:p>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GROUP BY </a:t>
            </a:r>
            <a:r>
              <a:rPr b="0" i="0" lang="tr-TR" sz="2000" u="none" cap="none" strike="noStrike">
                <a:solidFill>
                  <a:srgbClr val="202122"/>
                </a:solidFill>
                <a:latin typeface="Arial"/>
                <a:ea typeface="Arial"/>
                <a:cs typeface="Arial"/>
                <a:sym typeface="Arial"/>
              </a:rPr>
              <a:t>gender</a:t>
            </a:r>
            <a:endParaRPr b="0" i="0" sz="2000" u="none" cap="none" strike="noStrike">
              <a:solidFill>
                <a:srgbClr val="202122"/>
              </a:solidFill>
              <a:latin typeface="Arial"/>
              <a:ea typeface="Arial"/>
              <a:cs typeface="Arial"/>
              <a:sym typeface="Arial"/>
            </a:endParaRPr>
          </a:p>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ORDER BY </a:t>
            </a:r>
            <a:r>
              <a:rPr b="0" i="0" lang="tr-TR" sz="2000" u="none" cap="none" strike="noStrike">
                <a:solidFill>
                  <a:srgbClr val="202122"/>
                </a:solidFill>
                <a:latin typeface="Arial"/>
                <a:ea typeface="Arial"/>
                <a:cs typeface="Arial"/>
                <a:sym typeface="Arial"/>
              </a:rPr>
              <a:t>maxsalary </a:t>
            </a:r>
            <a:r>
              <a:rPr b="1" i="0" lang="tr-TR" sz="2000" u="none" cap="none" strike="noStrike">
                <a:solidFill>
                  <a:srgbClr val="202122"/>
                </a:solidFill>
                <a:latin typeface="Arial"/>
                <a:ea typeface="Arial"/>
                <a:cs typeface="Arial"/>
                <a:sym typeface="Arial"/>
              </a:rPr>
              <a:t>DESC</a:t>
            </a:r>
            <a:r>
              <a:rPr b="0" i="0" lang="tr-TR" sz="2000" u="none" cap="none" strike="noStrike">
                <a:solidFill>
                  <a:srgbClr val="202122"/>
                </a:solidFill>
                <a:latin typeface="Arial"/>
                <a:ea typeface="Arial"/>
                <a:cs typeface="Arial"/>
                <a:sym typeface="Arial"/>
              </a:rPr>
              <a:t>;</a:t>
            </a:r>
            <a:endParaRPr/>
          </a:p>
        </p:txBody>
      </p:sp>
      <p:pic>
        <p:nvPicPr>
          <p:cNvPr id="391" name="Google Shape;391;p51"/>
          <p:cNvPicPr preferRelativeResize="0"/>
          <p:nvPr/>
        </p:nvPicPr>
        <p:blipFill rotWithShape="1">
          <a:blip r:embed="rId4">
            <a:alphaModFix/>
          </a:blip>
          <a:srcRect b="0" l="0" r="0" t="0"/>
          <a:stretch/>
        </p:blipFill>
        <p:spPr>
          <a:xfrm>
            <a:off x="4972297" y="4141809"/>
            <a:ext cx="1628528" cy="86515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2"/>
          <p:cNvSpPr txBox="1"/>
          <p:nvPr>
            <p:ph type="ctrTitle"/>
          </p:nvPr>
        </p:nvSpPr>
        <p:spPr>
          <a:xfrm>
            <a:off x="981725" y="2252550"/>
            <a:ext cx="7744500" cy="8274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GROUP BY with SUM&amp;AVG Functions</a:t>
            </a:r>
            <a:endParaRPr sz="3600">
              <a:solidFill>
                <a:srgbClr val="741B47"/>
              </a:solidFill>
              <a:latin typeface="Raleway Medium"/>
              <a:ea typeface="Raleway Medium"/>
              <a:cs typeface="Raleway Medium"/>
              <a:sym typeface="Raleway Medium"/>
            </a:endParaRPr>
          </a:p>
        </p:txBody>
      </p:sp>
      <p:sp>
        <p:nvSpPr>
          <p:cNvPr id="397" name="Google Shape;397;p52"/>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4</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403" name="Google Shape;403;p53"/>
          <p:cNvSpPr txBox="1"/>
          <p:nvPr>
            <p:ph type="title"/>
          </p:nvPr>
        </p:nvSpPr>
        <p:spPr>
          <a:xfrm>
            <a:off x="378925" y="173800"/>
            <a:ext cx="84426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3800">
                <a:solidFill>
                  <a:srgbClr val="741B47"/>
                </a:solidFill>
                <a:latin typeface="Raleway Medium"/>
                <a:ea typeface="Raleway Medium"/>
                <a:cs typeface="Raleway Medium"/>
                <a:sym typeface="Raleway Medium"/>
              </a:rPr>
              <a:t>GROUP BY with SUM&amp;AVG Functions</a:t>
            </a:r>
            <a:endParaRPr sz="3800">
              <a:solidFill>
                <a:srgbClr val="419DD3"/>
              </a:solidFill>
              <a:latin typeface="Raleway Medium"/>
              <a:ea typeface="Raleway Medium"/>
              <a:cs typeface="Raleway Medium"/>
              <a:sym typeface="Raleway Medium"/>
            </a:endParaRPr>
          </a:p>
        </p:txBody>
      </p:sp>
      <p:sp>
        <p:nvSpPr>
          <p:cNvPr id="404" name="Google Shape;404;p53"/>
          <p:cNvSpPr txBox="1"/>
          <p:nvPr/>
        </p:nvSpPr>
        <p:spPr>
          <a:xfrm>
            <a:off x="682525" y="906075"/>
            <a:ext cx="8139000" cy="5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373A3C"/>
                </a:solidFill>
                <a:highlight>
                  <a:srgbClr val="FFFFFF"/>
                </a:highlight>
                <a:latin typeface="Arial"/>
                <a:ea typeface="Arial"/>
                <a:cs typeface="Arial"/>
                <a:sym typeface="Arial"/>
              </a:rPr>
              <a:t>Let’s calculate the total and avarage salaries of each group (gender).</a:t>
            </a:r>
            <a:endParaRPr b="0" i="0" sz="2400" u="none" cap="none" strike="noStrike">
              <a:solidFill>
                <a:srgbClr val="000000"/>
              </a:solidFill>
              <a:latin typeface="Barlow Light"/>
              <a:ea typeface="Barlow Light"/>
              <a:cs typeface="Barlow Light"/>
              <a:sym typeface="Barlow Light"/>
            </a:endParaRPr>
          </a:p>
        </p:txBody>
      </p:sp>
      <p:pic>
        <p:nvPicPr>
          <p:cNvPr id="405" name="Google Shape;405;p53"/>
          <p:cNvPicPr preferRelativeResize="0"/>
          <p:nvPr/>
        </p:nvPicPr>
        <p:blipFill rotWithShape="1">
          <a:blip r:embed="rId3">
            <a:alphaModFix/>
          </a:blip>
          <a:srcRect b="0" l="0" r="0" t="0"/>
          <a:stretch/>
        </p:blipFill>
        <p:spPr>
          <a:xfrm>
            <a:off x="152401" y="1737923"/>
            <a:ext cx="3476932" cy="1667654"/>
          </a:xfrm>
          <a:prstGeom prst="rect">
            <a:avLst/>
          </a:prstGeom>
          <a:noFill/>
          <a:ln>
            <a:noFill/>
          </a:ln>
        </p:spPr>
      </p:pic>
      <p:sp>
        <p:nvSpPr>
          <p:cNvPr id="406" name="Google Shape;406;p53"/>
          <p:cNvSpPr txBox="1"/>
          <p:nvPr/>
        </p:nvSpPr>
        <p:spPr>
          <a:xfrm>
            <a:off x="3829050" y="1737923"/>
            <a:ext cx="5391150" cy="1264471"/>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SELECT </a:t>
            </a:r>
            <a:r>
              <a:rPr b="0" i="0" lang="tr-TR" sz="2000" u="none" cap="none" strike="noStrike">
                <a:solidFill>
                  <a:srgbClr val="202122"/>
                </a:solidFill>
                <a:latin typeface="Arial"/>
                <a:ea typeface="Arial"/>
                <a:cs typeface="Arial"/>
                <a:sym typeface="Arial"/>
              </a:rPr>
              <a:t>gender, </a:t>
            </a:r>
            <a:r>
              <a:rPr b="1" i="0" lang="tr-TR" sz="2000" u="none" cap="none" strike="noStrike">
                <a:solidFill>
                  <a:srgbClr val="202122"/>
                </a:solidFill>
                <a:latin typeface="Arial"/>
                <a:ea typeface="Arial"/>
                <a:cs typeface="Arial"/>
                <a:sym typeface="Arial"/>
              </a:rPr>
              <a:t>SUM</a:t>
            </a:r>
            <a:r>
              <a:rPr b="0" i="0" lang="tr-TR" sz="2000" u="none" cap="none" strike="noStrike">
                <a:solidFill>
                  <a:srgbClr val="202122"/>
                </a:solidFill>
                <a:latin typeface="Arial"/>
                <a:ea typeface="Arial"/>
                <a:cs typeface="Arial"/>
                <a:sym typeface="Arial"/>
              </a:rPr>
              <a:t> (salary) </a:t>
            </a:r>
            <a:r>
              <a:rPr b="1" i="0" lang="tr-TR" sz="2000" u="none" cap="none" strike="noStrike">
                <a:solidFill>
                  <a:srgbClr val="202122"/>
                </a:solidFill>
                <a:latin typeface="Arial"/>
                <a:ea typeface="Arial"/>
                <a:cs typeface="Arial"/>
                <a:sym typeface="Arial"/>
              </a:rPr>
              <a:t>AS</a:t>
            </a:r>
            <a:r>
              <a:rPr b="0" i="0" lang="tr-TR" sz="2000" u="none" cap="none" strike="noStrike">
                <a:solidFill>
                  <a:srgbClr val="202122"/>
                </a:solidFill>
                <a:latin typeface="Arial"/>
                <a:ea typeface="Arial"/>
                <a:cs typeface="Arial"/>
                <a:sym typeface="Arial"/>
              </a:rPr>
              <a:t> totalsalary,</a:t>
            </a:r>
            <a:endParaRPr/>
          </a:p>
          <a:p>
            <a:pPr indent="0" lvl="0" marL="0" marR="0" rtl="0" algn="l">
              <a:lnSpc>
                <a:spcPct val="150000"/>
              </a:lnSpc>
              <a:spcBef>
                <a:spcPts val="0"/>
              </a:spcBef>
              <a:spcAft>
                <a:spcPts val="0"/>
              </a:spcAft>
              <a:buNone/>
            </a:pPr>
            <a:r>
              <a:rPr b="0" i="0" lang="tr-TR" sz="2000" u="none" cap="none" strike="noStrike">
                <a:solidFill>
                  <a:srgbClr val="202122"/>
                </a:solidFill>
                <a:latin typeface="Arial"/>
                <a:ea typeface="Arial"/>
                <a:cs typeface="Arial"/>
                <a:sym typeface="Arial"/>
              </a:rPr>
              <a:t>		   </a:t>
            </a:r>
            <a:r>
              <a:rPr b="1" i="0" lang="tr-TR" sz="2000" u="none" cap="none" strike="noStrike">
                <a:solidFill>
                  <a:srgbClr val="202122"/>
                </a:solidFill>
                <a:latin typeface="Arial"/>
                <a:ea typeface="Arial"/>
                <a:cs typeface="Arial"/>
                <a:sym typeface="Arial"/>
              </a:rPr>
              <a:t>AVG</a:t>
            </a:r>
            <a:r>
              <a:rPr b="0" i="0" lang="tr-TR" sz="2000" u="none" cap="none" strike="noStrike">
                <a:solidFill>
                  <a:srgbClr val="202122"/>
                </a:solidFill>
                <a:latin typeface="Arial"/>
                <a:ea typeface="Arial"/>
                <a:cs typeface="Arial"/>
                <a:sym typeface="Arial"/>
              </a:rPr>
              <a:t> (salary) </a:t>
            </a:r>
            <a:r>
              <a:rPr b="1" i="0" lang="tr-TR" sz="2000" u="none" cap="none" strike="noStrike">
                <a:solidFill>
                  <a:srgbClr val="202122"/>
                </a:solidFill>
                <a:latin typeface="Arial"/>
                <a:ea typeface="Arial"/>
                <a:cs typeface="Arial"/>
                <a:sym typeface="Arial"/>
              </a:rPr>
              <a:t>AS</a:t>
            </a:r>
            <a:r>
              <a:rPr b="0" i="0" lang="tr-TR" sz="2000" u="none" cap="none" strike="noStrike">
                <a:solidFill>
                  <a:srgbClr val="202122"/>
                </a:solidFill>
                <a:latin typeface="Arial"/>
                <a:ea typeface="Arial"/>
                <a:cs typeface="Arial"/>
                <a:sym typeface="Arial"/>
              </a:rPr>
              <a:t> avgsalary  </a:t>
            </a:r>
            <a:r>
              <a:rPr b="1" i="0" lang="tr-TR" sz="2000" u="none" cap="none" strike="noStrike">
                <a:solidFill>
                  <a:srgbClr val="202122"/>
                </a:solidFill>
                <a:latin typeface="Arial"/>
                <a:ea typeface="Arial"/>
                <a:cs typeface="Arial"/>
                <a:sym typeface="Arial"/>
              </a:rPr>
              <a:t>FROM </a:t>
            </a:r>
            <a:r>
              <a:rPr b="0" i="0" lang="tr-TR" sz="2000" u="none" cap="none" strike="noStrike">
                <a:solidFill>
                  <a:srgbClr val="202122"/>
                </a:solidFill>
                <a:latin typeface="Arial"/>
                <a:ea typeface="Arial"/>
                <a:cs typeface="Arial"/>
                <a:sym typeface="Arial"/>
              </a:rPr>
              <a:t>employees</a:t>
            </a:r>
            <a:endParaRPr b="0" i="0" sz="2000" u="none" cap="none" strike="noStrike">
              <a:solidFill>
                <a:srgbClr val="202122"/>
              </a:solidFill>
              <a:latin typeface="Arial"/>
              <a:ea typeface="Arial"/>
              <a:cs typeface="Arial"/>
              <a:sym typeface="Arial"/>
            </a:endParaRPr>
          </a:p>
          <a:p>
            <a:pPr indent="0" lvl="0" marL="0" marR="0" rtl="0" algn="l">
              <a:lnSpc>
                <a:spcPct val="150000"/>
              </a:lnSpc>
              <a:spcBef>
                <a:spcPts val="0"/>
              </a:spcBef>
              <a:spcAft>
                <a:spcPts val="0"/>
              </a:spcAft>
              <a:buNone/>
            </a:pPr>
            <a:r>
              <a:rPr b="1" i="0" lang="tr-TR" sz="2000" u="none" cap="none" strike="noStrike">
                <a:solidFill>
                  <a:srgbClr val="202122"/>
                </a:solidFill>
                <a:latin typeface="Arial"/>
                <a:ea typeface="Arial"/>
                <a:cs typeface="Arial"/>
                <a:sym typeface="Arial"/>
              </a:rPr>
              <a:t>GROUP BY </a:t>
            </a:r>
            <a:r>
              <a:rPr b="0" i="0" lang="tr-TR" sz="2000" u="none" cap="none" strike="noStrike">
                <a:solidFill>
                  <a:srgbClr val="202122"/>
                </a:solidFill>
                <a:latin typeface="Arial"/>
                <a:ea typeface="Arial"/>
                <a:cs typeface="Arial"/>
                <a:sym typeface="Arial"/>
              </a:rPr>
              <a:t>gender;</a:t>
            </a:r>
            <a:endParaRPr/>
          </a:p>
        </p:txBody>
      </p:sp>
      <p:pic>
        <p:nvPicPr>
          <p:cNvPr id="407" name="Google Shape;407;p53"/>
          <p:cNvPicPr preferRelativeResize="0"/>
          <p:nvPr/>
        </p:nvPicPr>
        <p:blipFill rotWithShape="1">
          <a:blip r:embed="rId4">
            <a:alphaModFix/>
          </a:blip>
          <a:srcRect b="0" l="0" r="0" t="0"/>
          <a:stretch/>
        </p:blipFill>
        <p:spPr>
          <a:xfrm>
            <a:off x="4131738" y="3806161"/>
            <a:ext cx="3700412" cy="101348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4"/>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t>Query Time</a:t>
            </a:r>
            <a:endParaRPr/>
          </a:p>
        </p:txBody>
      </p:sp>
      <p:pic>
        <p:nvPicPr>
          <p:cNvPr id="413" name="Google Shape;413;p54"/>
          <p:cNvPicPr preferRelativeResize="0"/>
          <p:nvPr/>
        </p:nvPicPr>
        <p:blipFill rotWithShape="1">
          <a:blip r:embed="rId3">
            <a:alphaModFix/>
          </a:blip>
          <a:srcRect b="0" l="0" r="0" t="0"/>
          <a:stretch/>
        </p:blipFill>
        <p:spPr>
          <a:xfrm>
            <a:off x="5333500" y="1760450"/>
            <a:ext cx="1419775" cy="1622600"/>
          </a:xfrm>
          <a:prstGeom prst="rect">
            <a:avLst/>
          </a:prstGeom>
          <a:noFill/>
          <a:ln>
            <a:noFill/>
          </a:ln>
        </p:spPr>
      </p:pic>
      <p:pic>
        <p:nvPicPr>
          <p:cNvPr id="414" name="Google Shape;414;p54"/>
          <p:cNvPicPr preferRelativeResize="0"/>
          <p:nvPr/>
        </p:nvPicPr>
        <p:blipFill rotWithShape="1">
          <a:blip r:embed="rId4">
            <a:alphaModFix/>
          </a:blip>
          <a:srcRect b="0" l="0" r="0" t="0"/>
          <a:stretch/>
        </p:blipFill>
        <p:spPr>
          <a:xfrm>
            <a:off x="5048188" y="1000650"/>
            <a:ext cx="1990401" cy="19904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5"/>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420" name="Google Shape;420;p55"/>
          <p:cNvSpPr txBox="1"/>
          <p:nvPr/>
        </p:nvSpPr>
        <p:spPr>
          <a:xfrm>
            <a:off x="293525" y="217850"/>
            <a:ext cx="8498100" cy="578700"/>
          </a:xfrm>
          <a:prstGeom prst="rect">
            <a:avLst/>
          </a:prstGeom>
          <a:solidFill>
            <a:srgbClr val="FFF2CC"/>
          </a:solidFill>
          <a:ln cap="flat" cmpd="sng" w="9525">
            <a:solidFill>
              <a:srgbClr val="409AC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1" i="0" lang="tr-TR" sz="2700" u="none" cap="none" strike="noStrike">
                <a:solidFill>
                  <a:srgbClr val="000000"/>
                </a:solidFill>
                <a:latin typeface="Raleway"/>
                <a:ea typeface="Raleway"/>
                <a:cs typeface="Raleway"/>
                <a:sym typeface="Raleway"/>
              </a:rPr>
              <a:t>How many invoices are in the digital music store?</a:t>
            </a:r>
            <a:endParaRPr b="1" i="0" sz="2700" u="none" cap="none" strike="noStrike">
              <a:solidFill>
                <a:srgbClr val="000000"/>
              </a:solidFill>
              <a:latin typeface="Raleway"/>
              <a:ea typeface="Raleway"/>
              <a:cs typeface="Raleway"/>
              <a:sym typeface="Raleway"/>
            </a:endParaRPr>
          </a:p>
        </p:txBody>
      </p:sp>
      <p:grpSp>
        <p:nvGrpSpPr>
          <p:cNvPr id="421" name="Google Shape;421;p55"/>
          <p:cNvGrpSpPr/>
          <p:nvPr/>
        </p:nvGrpSpPr>
        <p:grpSpPr>
          <a:xfrm>
            <a:off x="1313823" y="796553"/>
            <a:ext cx="6218584" cy="3829725"/>
            <a:chOff x="597913" y="547750"/>
            <a:chExt cx="7699126" cy="3846650"/>
          </a:xfrm>
        </p:grpSpPr>
        <p:pic>
          <p:nvPicPr>
            <p:cNvPr id="422" name="Google Shape;422;p55"/>
            <p:cNvPicPr preferRelativeResize="0"/>
            <p:nvPr/>
          </p:nvPicPr>
          <p:blipFill rotWithShape="1">
            <a:blip r:embed="rId3">
              <a:alphaModFix/>
            </a:blip>
            <a:srcRect b="0" l="0" r="0" t="0"/>
            <a:stretch/>
          </p:blipFill>
          <p:spPr>
            <a:xfrm>
              <a:off x="597913" y="547750"/>
              <a:ext cx="7699126" cy="3846650"/>
            </a:xfrm>
            <a:prstGeom prst="rect">
              <a:avLst/>
            </a:prstGeom>
            <a:noFill/>
            <a:ln>
              <a:noFill/>
            </a:ln>
          </p:spPr>
        </p:pic>
        <p:sp>
          <p:nvSpPr>
            <p:cNvPr id="423" name="Google Shape;423;p55"/>
            <p:cNvSpPr/>
            <p:nvPr/>
          </p:nvSpPr>
          <p:spPr>
            <a:xfrm>
              <a:off x="608650" y="642950"/>
              <a:ext cx="1860300" cy="7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6"/>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grpSp>
        <p:nvGrpSpPr>
          <p:cNvPr id="429" name="Google Shape;429;p56"/>
          <p:cNvGrpSpPr/>
          <p:nvPr/>
        </p:nvGrpSpPr>
        <p:grpSpPr>
          <a:xfrm>
            <a:off x="1386667" y="1201874"/>
            <a:ext cx="5928327" cy="3823955"/>
            <a:chOff x="597913" y="547750"/>
            <a:chExt cx="7699126" cy="3846650"/>
          </a:xfrm>
        </p:grpSpPr>
        <p:pic>
          <p:nvPicPr>
            <p:cNvPr id="430" name="Google Shape;430;p56"/>
            <p:cNvPicPr preferRelativeResize="0"/>
            <p:nvPr/>
          </p:nvPicPr>
          <p:blipFill rotWithShape="1">
            <a:blip r:embed="rId3">
              <a:alphaModFix/>
            </a:blip>
            <a:srcRect b="0" l="0" r="0" t="0"/>
            <a:stretch/>
          </p:blipFill>
          <p:spPr>
            <a:xfrm>
              <a:off x="597913" y="547750"/>
              <a:ext cx="7699126" cy="3846650"/>
            </a:xfrm>
            <a:prstGeom prst="rect">
              <a:avLst/>
            </a:prstGeom>
            <a:noFill/>
            <a:ln>
              <a:noFill/>
            </a:ln>
          </p:spPr>
        </p:pic>
        <p:sp>
          <p:nvSpPr>
            <p:cNvPr id="431" name="Google Shape;431;p56"/>
            <p:cNvSpPr/>
            <p:nvPr/>
          </p:nvSpPr>
          <p:spPr>
            <a:xfrm>
              <a:off x="608650" y="642950"/>
              <a:ext cx="1860300" cy="7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2" name="Google Shape;432;p56"/>
          <p:cNvSpPr txBox="1"/>
          <p:nvPr/>
        </p:nvSpPr>
        <p:spPr>
          <a:xfrm>
            <a:off x="209650" y="217850"/>
            <a:ext cx="8582100" cy="984000"/>
          </a:xfrm>
          <a:prstGeom prst="rect">
            <a:avLst/>
          </a:prstGeom>
          <a:solidFill>
            <a:srgbClr val="FFF2CC"/>
          </a:solidFill>
          <a:ln cap="flat" cmpd="sng" w="9525">
            <a:solidFill>
              <a:srgbClr val="409AC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tr-TR" sz="2800" u="none" cap="none" strike="noStrike">
                <a:solidFill>
                  <a:srgbClr val="000000"/>
                </a:solidFill>
                <a:latin typeface="Raleway"/>
                <a:ea typeface="Raleway"/>
                <a:cs typeface="Raleway"/>
                <a:sym typeface="Raleway"/>
              </a:rPr>
              <a:t>How many composers are there in the digital music store?</a:t>
            </a:r>
            <a:endParaRPr b="1" i="0" sz="2800" u="none" cap="none" strike="noStrike">
              <a:solidFill>
                <a:srgbClr val="000000"/>
              </a:solidFill>
              <a:latin typeface="Raleway"/>
              <a:ea typeface="Raleway"/>
              <a:cs typeface="Raleway"/>
              <a:sym typeface="Raleway"/>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7"/>
          <p:cNvSpPr txBox="1"/>
          <p:nvPr>
            <p:ph idx="12" type="sldNum"/>
          </p:nvPr>
        </p:nvSpPr>
        <p:spPr>
          <a:xfrm>
            <a:off x="8889300" y="4903875"/>
            <a:ext cx="2166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grpSp>
        <p:nvGrpSpPr>
          <p:cNvPr id="438" name="Google Shape;438;p57"/>
          <p:cNvGrpSpPr/>
          <p:nvPr/>
        </p:nvGrpSpPr>
        <p:grpSpPr>
          <a:xfrm>
            <a:off x="1386667" y="1201874"/>
            <a:ext cx="5928327" cy="3823955"/>
            <a:chOff x="597913" y="547750"/>
            <a:chExt cx="7699126" cy="3846650"/>
          </a:xfrm>
        </p:grpSpPr>
        <p:pic>
          <p:nvPicPr>
            <p:cNvPr id="439" name="Google Shape;439;p57"/>
            <p:cNvPicPr preferRelativeResize="0"/>
            <p:nvPr/>
          </p:nvPicPr>
          <p:blipFill rotWithShape="1">
            <a:blip r:embed="rId3">
              <a:alphaModFix/>
            </a:blip>
            <a:srcRect b="0" l="0" r="0" t="0"/>
            <a:stretch/>
          </p:blipFill>
          <p:spPr>
            <a:xfrm>
              <a:off x="597913" y="547750"/>
              <a:ext cx="7699126" cy="3846650"/>
            </a:xfrm>
            <a:prstGeom prst="rect">
              <a:avLst/>
            </a:prstGeom>
            <a:noFill/>
            <a:ln>
              <a:noFill/>
            </a:ln>
          </p:spPr>
        </p:pic>
        <p:sp>
          <p:nvSpPr>
            <p:cNvPr id="440" name="Google Shape;440;p57"/>
            <p:cNvSpPr/>
            <p:nvPr/>
          </p:nvSpPr>
          <p:spPr>
            <a:xfrm>
              <a:off x="608650" y="642950"/>
              <a:ext cx="1860300" cy="7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1" name="Google Shape;441;p57"/>
          <p:cNvSpPr txBox="1"/>
          <p:nvPr/>
        </p:nvSpPr>
        <p:spPr>
          <a:xfrm>
            <a:off x="209650" y="217850"/>
            <a:ext cx="8582100" cy="984000"/>
          </a:xfrm>
          <a:prstGeom prst="rect">
            <a:avLst/>
          </a:prstGeom>
          <a:solidFill>
            <a:srgbClr val="FFF2CC"/>
          </a:solidFill>
          <a:ln cap="flat" cmpd="sng" w="9525">
            <a:solidFill>
              <a:srgbClr val="409AC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tr-TR" sz="2800" u="none" cap="none" strike="noStrike">
                <a:solidFill>
                  <a:srgbClr val="000000"/>
                </a:solidFill>
                <a:latin typeface="Raleway"/>
                <a:ea typeface="Raleway"/>
                <a:cs typeface="Raleway"/>
                <a:sym typeface="Raleway"/>
              </a:rPr>
              <a:t>Find the track name having the minimum duration.</a:t>
            </a:r>
            <a:endParaRPr b="1" i="0" sz="2800" u="none" cap="none" strike="noStrike">
              <a:solidFill>
                <a:srgbClr val="000000"/>
              </a:solidFill>
              <a:latin typeface="Raleway"/>
              <a:ea typeface="Raleway"/>
              <a:cs typeface="Raleway"/>
              <a:sym typeface="Raleway"/>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8"/>
          <p:cNvSpPr txBox="1"/>
          <p:nvPr>
            <p:ph idx="12" type="sldNum"/>
          </p:nvPr>
        </p:nvSpPr>
        <p:spPr>
          <a:xfrm>
            <a:off x="8889300" y="4903875"/>
            <a:ext cx="2166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grpSp>
        <p:nvGrpSpPr>
          <p:cNvPr id="447" name="Google Shape;447;p58"/>
          <p:cNvGrpSpPr/>
          <p:nvPr/>
        </p:nvGrpSpPr>
        <p:grpSpPr>
          <a:xfrm>
            <a:off x="1386667" y="1201874"/>
            <a:ext cx="5928327" cy="3823955"/>
            <a:chOff x="597913" y="547750"/>
            <a:chExt cx="7699126" cy="3846650"/>
          </a:xfrm>
        </p:grpSpPr>
        <p:pic>
          <p:nvPicPr>
            <p:cNvPr id="448" name="Google Shape;448;p58"/>
            <p:cNvPicPr preferRelativeResize="0"/>
            <p:nvPr/>
          </p:nvPicPr>
          <p:blipFill rotWithShape="1">
            <a:blip r:embed="rId3">
              <a:alphaModFix/>
            </a:blip>
            <a:srcRect b="0" l="0" r="0" t="0"/>
            <a:stretch/>
          </p:blipFill>
          <p:spPr>
            <a:xfrm>
              <a:off x="597913" y="547750"/>
              <a:ext cx="7699126" cy="3846650"/>
            </a:xfrm>
            <a:prstGeom prst="rect">
              <a:avLst/>
            </a:prstGeom>
            <a:noFill/>
            <a:ln>
              <a:noFill/>
            </a:ln>
          </p:spPr>
        </p:pic>
        <p:sp>
          <p:nvSpPr>
            <p:cNvPr id="449" name="Google Shape;449;p58"/>
            <p:cNvSpPr/>
            <p:nvPr/>
          </p:nvSpPr>
          <p:spPr>
            <a:xfrm>
              <a:off x="608650" y="642950"/>
              <a:ext cx="1860300" cy="7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0" name="Google Shape;450;p58"/>
          <p:cNvSpPr txBox="1"/>
          <p:nvPr/>
        </p:nvSpPr>
        <p:spPr>
          <a:xfrm>
            <a:off x="209650" y="217850"/>
            <a:ext cx="8582100" cy="984000"/>
          </a:xfrm>
          <a:prstGeom prst="rect">
            <a:avLst/>
          </a:prstGeom>
          <a:solidFill>
            <a:srgbClr val="FFF2CC"/>
          </a:solidFill>
          <a:ln cap="flat" cmpd="sng" w="9525">
            <a:solidFill>
              <a:srgbClr val="409AC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tr-TR" sz="2800" u="none" cap="none" strike="noStrike">
                <a:solidFill>
                  <a:srgbClr val="000000"/>
                </a:solidFill>
                <a:latin typeface="Raleway"/>
                <a:ea typeface="Raleway"/>
                <a:cs typeface="Raleway"/>
                <a:sym typeface="Raleway"/>
              </a:rPr>
              <a:t>Find the track name having the maximum duration.</a:t>
            </a:r>
            <a:endParaRPr b="1" i="0" sz="2800" u="none" cap="none" strike="noStrike">
              <a:solidFill>
                <a:srgbClr val="000000"/>
              </a:solidFill>
              <a:latin typeface="Raleway"/>
              <a:ea typeface="Raleway"/>
              <a:cs typeface="Raleway"/>
              <a:sym typeface="Raleway"/>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9"/>
          <p:cNvSpPr txBox="1"/>
          <p:nvPr>
            <p:ph idx="12" type="sldNum"/>
          </p:nvPr>
        </p:nvSpPr>
        <p:spPr>
          <a:xfrm>
            <a:off x="8889300" y="4903875"/>
            <a:ext cx="2166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grpSp>
        <p:nvGrpSpPr>
          <p:cNvPr id="456" name="Google Shape;456;p59"/>
          <p:cNvGrpSpPr/>
          <p:nvPr/>
        </p:nvGrpSpPr>
        <p:grpSpPr>
          <a:xfrm>
            <a:off x="1411692" y="838547"/>
            <a:ext cx="6488823" cy="3935507"/>
            <a:chOff x="597913" y="547750"/>
            <a:chExt cx="7699126" cy="3846650"/>
          </a:xfrm>
        </p:grpSpPr>
        <p:pic>
          <p:nvPicPr>
            <p:cNvPr id="457" name="Google Shape;457;p59"/>
            <p:cNvPicPr preferRelativeResize="0"/>
            <p:nvPr/>
          </p:nvPicPr>
          <p:blipFill rotWithShape="1">
            <a:blip r:embed="rId3">
              <a:alphaModFix/>
            </a:blip>
            <a:srcRect b="0" l="0" r="0" t="0"/>
            <a:stretch/>
          </p:blipFill>
          <p:spPr>
            <a:xfrm>
              <a:off x="597913" y="547750"/>
              <a:ext cx="7699126" cy="3846650"/>
            </a:xfrm>
            <a:prstGeom prst="rect">
              <a:avLst/>
            </a:prstGeom>
            <a:noFill/>
            <a:ln>
              <a:noFill/>
            </a:ln>
          </p:spPr>
        </p:pic>
        <p:sp>
          <p:nvSpPr>
            <p:cNvPr id="458" name="Google Shape;458;p59"/>
            <p:cNvSpPr/>
            <p:nvPr/>
          </p:nvSpPr>
          <p:spPr>
            <a:xfrm>
              <a:off x="608650" y="642950"/>
              <a:ext cx="1860300" cy="7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9" name="Google Shape;459;p59"/>
          <p:cNvSpPr txBox="1"/>
          <p:nvPr/>
        </p:nvSpPr>
        <p:spPr>
          <a:xfrm>
            <a:off x="209650" y="217850"/>
            <a:ext cx="8582100" cy="620700"/>
          </a:xfrm>
          <a:prstGeom prst="rect">
            <a:avLst/>
          </a:prstGeom>
          <a:solidFill>
            <a:srgbClr val="FFF2CC"/>
          </a:solidFill>
          <a:ln cap="flat" cmpd="sng" w="9525">
            <a:solidFill>
              <a:srgbClr val="409AC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tr-TR" sz="2800" u="none" cap="none" strike="noStrike">
                <a:solidFill>
                  <a:srgbClr val="000000"/>
                </a:solidFill>
                <a:latin typeface="Raleway"/>
                <a:ea typeface="Raleway"/>
                <a:cs typeface="Raleway"/>
                <a:sym typeface="Raleway"/>
              </a:rPr>
              <a:t>How much money did our store earn?</a:t>
            </a:r>
            <a:endParaRPr b="1" i="0" sz="2800" u="none" cap="none" strike="noStrike">
              <a:solidFill>
                <a:srgbClr val="000000"/>
              </a:solidFill>
              <a:latin typeface="Raleway"/>
              <a:ea typeface="Raleway"/>
              <a:cs typeface="Raleway"/>
              <a:sym typeface="Raleway"/>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0"/>
          <p:cNvSpPr txBox="1"/>
          <p:nvPr>
            <p:ph idx="12" type="sldNum"/>
          </p:nvPr>
        </p:nvSpPr>
        <p:spPr>
          <a:xfrm>
            <a:off x="8889300" y="4903875"/>
            <a:ext cx="2166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grpSp>
        <p:nvGrpSpPr>
          <p:cNvPr id="465" name="Google Shape;465;p60"/>
          <p:cNvGrpSpPr/>
          <p:nvPr/>
        </p:nvGrpSpPr>
        <p:grpSpPr>
          <a:xfrm>
            <a:off x="1466207" y="1220195"/>
            <a:ext cx="5669636" cy="3661241"/>
            <a:chOff x="597913" y="547750"/>
            <a:chExt cx="7699126" cy="3846650"/>
          </a:xfrm>
        </p:grpSpPr>
        <p:pic>
          <p:nvPicPr>
            <p:cNvPr id="466" name="Google Shape;466;p60"/>
            <p:cNvPicPr preferRelativeResize="0"/>
            <p:nvPr/>
          </p:nvPicPr>
          <p:blipFill rotWithShape="1">
            <a:blip r:embed="rId3">
              <a:alphaModFix/>
            </a:blip>
            <a:srcRect b="0" l="0" r="0" t="0"/>
            <a:stretch/>
          </p:blipFill>
          <p:spPr>
            <a:xfrm>
              <a:off x="597913" y="547750"/>
              <a:ext cx="7699126" cy="3846650"/>
            </a:xfrm>
            <a:prstGeom prst="rect">
              <a:avLst/>
            </a:prstGeom>
            <a:noFill/>
            <a:ln>
              <a:noFill/>
            </a:ln>
          </p:spPr>
        </p:pic>
        <p:sp>
          <p:nvSpPr>
            <p:cNvPr id="467" name="Google Shape;467;p60"/>
            <p:cNvSpPr/>
            <p:nvPr/>
          </p:nvSpPr>
          <p:spPr>
            <a:xfrm>
              <a:off x="608650" y="642950"/>
              <a:ext cx="1860300" cy="7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8" name="Google Shape;468;p60"/>
          <p:cNvSpPr txBox="1"/>
          <p:nvPr/>
        </p:nvSpPr>
        <p:spPr>
          <a:xfrm>
            <a:off x="209650" y="371575"/>
            <a:ext cx="8582100" cy="848700"/>
          </a:xfrm>
          <a:prstGeom prst="rect">
            <a:avLst/>
          </a:prstGeom>
          <a:solidFill>
            <a:srgbClr val="FFF2CC"/>
          </a:solidFill>
          <a:ln cap="flat" cmpd="sng" w="9525">
            <a:solidFill>
              <a:srgbClr val="409AC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tr-TR" sz="2600" u="none" cap="none" strike="noStrike">
                <a:solidFill>
                  <a:srgbClr val="000000"/>
                </a:solidFill>
                <a:latin typeface="Raleway"/>
                <a:ea typeface="Raleway"/>
                <a:cs typeface="Raleway"/>
                <a:sym typeface="Raleway"/>
              </a:rPr>
              <a:t>Find the tracks having duration bigger than the average duration.</a:t>
            </a:r>
            <a:endParaRPr b="1" i="0" sz="2600" u="none" cap="none" strike="noStrike">
              <a:solidFill>
                <a:srgbClr val="000000"/>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pic>
        <p:nvPicPr>
          <p:cNvPr id="93" name="Google Shape;93;p16"/>
          <p:cNvPicPr preferRelativeResize="0"/>
          <p:nvPr/>
        </p:nvPicPr>
        <p:blipFill rotWithShape="1">
          <a:blip r:embed="rId3">
            <a:alphaModFix/>
          </a:blip>
          <a:srcRect b="0" l="0" r="0" t="0"/>
          <a:stretch/>
        </p:blipFill>
        <p:spPr>
          <a:xfrm>
            <a:off x="304533" y="1177047"/>
            <a:ext cx="4724667" cy="3138691"/>
          </a:xfrm>
          <a:prstGeom prst="rect">
            <a:avLst/>
          </a:prstGeom>
          <a:noFill/>
          <a:ln>
            <a:noFill/>
          </a:ln>
        </p:spPr>
      </p:pic>
      <p:sp>
        <p:nvSpPr>
          <p:cNvPr id="94" name="Google Shape;94;p16"/>
          <p:cNvSpPr txBox="1"/>
          <p:nvPr/>
        </p:nvSpPr>
        <p:spPr>
          <a:xfrm>
            <a:off x="5640650" y="1084300"/>
            <a:ext cx="3465300" cy="4206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50"/>
              <a:buFont typeface="Arial"/>
              <a:buNone/>
            </a:pPr>
            <a:r>
              <a:rPr b="1" i="0" lang="tr-TR" sz="1450" u="none" cap="none" strike="noStrike">
                <a:solidFill>
                  <a:srgbClr val="373A3C"/>
                </a:solidFill>
                <a:highlight>
                  <a:schemeClr val="lt1"/>
                </a:highlight>
                <a:latin typeface="Arial"/>
                <a:ea typeface="Arial"/>
                <a:cs typeface="Arial"/>
                <a:sym typeface="Arial"/>
              </a:rPr>
              <a:t>SUM and AVG → numeric values</a:t>
            </a:r>
            <a:endParaRPr b="1" i="0" sz="1450" u="none" cap="none" strike="noStrike">
              <a:solidFill>
                <a:srgbClr val="373A3C"/>
              </a:solidFill>
              <a:highlight>
                <a:schemeClr val="lt1"/>
              </a:highlight>
              <a:latin typeface="Arial"/>
              <a:ea typeface="Arial"/>
              <a:cs typeface="Arial"/>
              <a:sym typeface="Arial"/>
            </a:endParaRPr>
          </a:p>
          <a:p>
            <a:pPr indent="0" lvl="0" marL="0" marR="0" rtl="0" algn="l">
              <a:lnSpc>
                <a:spcPct val="115000"/>
              </a:lnSpc>
              <a:spcBef>
                <a:spcPts val="1200"/>
              </a:spcBef>
              <a:spcAft>
                <a:spcPts val="0"/>
              </a:spcAft>
              <a:buClr>
                <a:srgbClr val="000000"/>
              </a:buClr>
              <a:buSzPts val="1450"/>
              <a:buFont typeface="Arial"/>
              <a:buNone/>
            </a:pPr>
            <a:r>
              <a:t/>
            </a:r>
            <a:endParaRPr b="1" i="0" sz="1450" u="none" cap="none" strike="noStrike">
              <a:solidFill>
                <a:srgbClr val="373A3C"/>
              </a:solidFill>
              <a:highlight>
                <a:schemeClr val="lt1"/>
              </a:highlight>
              <a:latin typeface="Arial"/>
              <a:ea typeface="Arial"/>
              <a:cs typeface="Arial"/>
              <a:sym typeface="Arial"/>
            </a:endParaRPr>
          </a:p>
          <a:p>
            <a:pPr indent="0" lvl="0" marL="0" marR="0" rtl="0" algn="l">
              <a:lnSpc>
                <a:spcPct val="115000"/>
              </a:lnSpc>
              <a:spcBef>
                <a:spcPts val="1200"/>
              </a:spcBef>
              <a:spcAft>
                <a:spcPts val="0"/>
              </a:spcAft>
              <a:buClr>
                <a:srgbClr val="000000"/>
              </a:buClr>
              <a:buSzPts val="1450"/>
              <a:buFont typeface="Arial"/>
              <a:buNone/>
            </a:pPr>
            <a:r>
              <a:rPr b="1" i="0" lang="tr-TR" sz="1450" u="none" cap="none" strike="noStrike">
                <a:solidFill>
                  <a:srgbClr val="373A3C"/>
                </a:solidFill>
                <a:highlight>
                  <a:schemeClr val="lt1"/>
                </a:highlight>
                <a:latin typeface="Arial"/>
                <a:ea typeface="Arial"/>
                <a:cs typeface="Arial"/>
                <a:sym typeface="Arial"/>
              </a:rPr>
              <a:t>MIN, MAX, COUNT → numeric &amp; non-numeric (strings, date, etc.)</a:t>
            </a:r>
            <a:endParaRPr b="1" i="0" sz="1450" u="none" cap="none" strike="noStrike">
              <a:solidFill>
                <a:srgbClr val="373A3C"/>
              </a:solidFill>
              <a:highlight>
                <a:schemeClr val="lt1"/>
              </a:highlight>
              <a:latin typeface="Arial"/>
              <a:ea typeface="Arial"/>
              <a:cs typeface="Arial"/>
              <a:sym typeface="Arial"/>
            </a:endParaRPr>
          </a:p>
          <a:p>
            <a:pPr indent="0" lvl="0" marL="0" marR="0" rtl="0" algn="l">
              <a:lnSpc>
                <a:spcPct val="115000"/>
              </a:lnSpc>
              <a:spcBef>
                <a:spcPts val="1200"/>
              </a:spcBef>
              <a:spcAft>
                <a:spcPts val="0"/>
              </a:spcAft>
              <a:buClr>
                <a:srgbClr val="000000"/>
              </a:buClr>
              <a:buSzPts val="1450"/>
              <a:buFont typeface="Arial"/>
              <a:buNone/>
            </a:pPr>
            <a:r>
              <a:t/>
            </a:r>
            <a:endParaRPr b="1" i="0" sz="1450" u="none" cap="none" strike="noStrike">
              <a:solidFill>
                <a:srgbClr val="373A3C"/>
              </a:solidFill>
              <a:highlight>
                <a:schemeClr val="lt1"/>
              </a:highlight>
              <a:latin typeface="Arial"/>
              <a:ea typeface="Arial"/>
              <a:cs typeface="Arial"/>
              <a:sym typeface="Arial"/>
            </a:endParaRPr>
          </a:p>
          <a:p>
            <a:pPr indent="0" lvl="0" marL="0" marR="0" rtl="0" algn="l">
              <a:lnSpc>
                <a:spcPct val="115000"/>
              </a:lnSpc>
              <a:spcBef>
                <a:spcPts val="1200"/>
              </a:spcBef>
              <a:spcAft>
                <a:spcPts val="0"/>
              </a:spcAft>
              <a:buClr>
                <a:srgbClr val="000000"/>
              </a:buClr>
              <a:buSzPts val="1450"/>
              <a:buFont typeface="Arial"/>
              <a:buNone/>
            </a:pPr>
            <a:r>
              <a:rPr b="1" i="0" lang="tr-TR" sz="1450" u="none" cap="none" strike="noStrike">
                <a:solidFill>
                  <a:srgbClr val="373A3C"/>
                </a:solidFill>
                <a:highlight>
                  <a:schemeClr val="lt1"/>
                </a:highlight>
                <a:latin typeface="Arial"/>
                <a:ea typeface="Arial"/>
                <a:cs typeface="Arial"/>
                <a:sym typeface="Arial"/>
              </a:rPr>
              <a:t>We will learn GROUP BY clause and HAVING clause later.</a:t>
            </a:r>
            <a:endParaRPr b="1" i="0" sz="1450" u="none" cap="none" strike="noStrike">
              <a:solidFill>
                <a:srgbClr val="373A3C"/>
              </a:solidFill>
              <a:highlight>
                <a:schemeClr val="lt1"/>
              </a:highlight>
              <a:latin typeface="Arial"/>
              <a:ea typeface="Arial"/>
              <a:cs typeface="Arial"/>
              <a:sym typeface="Arial"/>
            </a:endParaRPr>
          </a:p>
          <a:p>
            <a:pPr indent="0" lvl="0" marL="0" marR="0" rtl="0" algn="l">
              <a:lnSpc>
                <a:spcPct val="115000"/>
              </a:lnSpc>
              <a:spcBef>
                <a:spcPts val="1200"/>
              </a:spcBef>
              <a:spcAft>
                <a:spcPts val="0"/>
              </a:spcAft>
              <a:buClr>
                <a:srgbClr val="000000"/>
              </a:buClr>
              <a:buSzPts val="1450"/>
              <a:buFont typeface="Arial"/>
              <a:buNone/>
            </a:pPr>
            <a:r>
              <a:t/>
            </a:r>
            <a:endParaRPr b="1" i="0" sz="1450" u="none" cap="none" strike="noStrike">
              <a:solidFill>
                <a:srgbClr val="373A3C"/>
              </a:solidFill>
              <a:highlight>
                <a:schemeClr val="lt1"/>
              </a:highlight>
              <a:latin typeface="Arial"/>
              <a:ea typeface="Arial"/>
              <a:cs typeface="Arial"/>
              <a:sym typeface="Arial"/>
            </a:endParaRPr>
          </a:p>
          <a:p>
            <a:pPr indent="0" lvl="0" marL="0" marR="0" rtl="0" algn="l">
              <a:lnSpc>
                <a:spcPct val="115000"/>
              </a:lnSpc>
              <a:spcBef>
                <a:spcPts val="1200"/>
              </a:spcBef>
              <a:spcAft>
                <a:spcPts val="0"/>
              </a:spcAft>
              <a:buClr>
                <a:srgbClr val="000000"/>
              </a:buClr>
              <a:buSzPts val="1450"/>
              <a:buFont typeface="Arial"/>
              <a:buNone/>
            </a:pPr>
            <a:r>
              <a:rPr b="1" i="0" lang="tr-TR" sz="1450" u="none" cap="none" strike="noStrike">
                <a:solidFill>
                  <a:srgbClr val="373A3C"/>
                </a:solidFill>
                <a:highlight>
                  <a:schemeClr val="lt1"/>
                </a:highlight>
                <a:latin typeface="Arial"/>
                <a:ea typeface="Arial"/>
                <a:cs typeface="Arial"/>
                <a:sym typeface="Arial"/>
              </a:rPr>
              <a:t>What is NULL?</a:t>
            </a:r>
            <a:endParaRPr b="1" i="0" sz="1450" u="none" cap="none" strike="noStrike">
              <a:solidFill>
                <a:srgbClr val="373A3C"/>
              </a:solidFill>
              <a:highlight>
                <a:schemeClr val="lt1"/>
              </a:highlight>
              <a:latin typeface="Arial"/>
              <a:ea typeface="Arial"/>
              <a:cs typeface="Arial"/>
              <a:sym typeface="Arial"/>
            </a:endParaRPr>
          </a:p>
          <a:p>
            <a:pPr indent="0" lvl="0" marL="0" marR="0" rtl="0" algn="l">
              <a:lnSpc>
                <a:spcPct val="115000"/>
              </a:lnSpc>
              <a:spcBef>
                <a:spcPts val="1200"/>
              </a:spcBef>
              <a:spcAft>
                <a:spcPts val="0"/>
              </a:spcAft>
              <a:buClr>
                <a:srgbClr val="000000"/>
              </a:buClr>
              <a:buSzPts val="1450"/>
              <a:buFont typeface="Arial"/>
              <a:buNone/>
            </a:pPr>
            <a:r>
              <a:t/>
            </a:r>
            <a:endParaRPr b="1" i="0" sz="1450" u="none" cap="none" strike="noStrike">
              <a:solidFill>
                <a:srgbClr val="373A3C"/>
              </a:solidFill>
              <a:highlight>
                <a:schemeClr val="lt1"/>
              </a:highlight>
              <a:latin typeface="Arial"/>
              <a:ea typeface="Arial"/>
              <a:cs typeface="Arial"/>
              <a:sym typeface="Arial"/>
            </a:endParaRPr>
          </a:p>
          <a:p>
            <a:pPr indent="0" lvl="0" marL="0" marR="0" rtl="0" algn="l">
              <a:lnSpc>
                <a:spcPct val="115000"/>
              </a:lnSpc>
              <a:spcBef>
                <a:spcPts val="1200"/>
              </a:spcBef>
              <a:spcAft>
                <a:spcPts val="1200"/>
              </a:spcAft>
              <a:buClr>
                <a:srgbClr val="000000"/>
              </a:buClr>
              <a:buSzPts val="1450"/>
              <a:buFont typeface="Arial"/>
              <a:buNone/>
            </a:pPr>
            <a:r>
              <a:t/>
            </a:r>
            <a:endParaRPr b="1" i="0" sz="1450" u="none" cap="none" strike="noStrike">
              <a:solidFill>
                <a:srgbClr val="373A3C"/>
              </a:solidFill>
              <a:highlight>
                <a:schemeClr val="lt1"/>
              </a:highlight>
              <a:latin typeface="Arial"/>
              <a:ea typeface="Arial"/>
              <a:cs typeface="Arial"/>
              <a:sym typeface="Arial"/>
            </a:endParaRPr>
          </a:p>
        </p:txBody>
      </p:sp>
      <p:sp>
        <p:nvSpPr>
          <p:cNvPr id="95" name="Google Shape;95;p16"/>
          <p:cNvSpPr txBox="1"/>
          <p:nvPr/>
        </p:nvSpPr>
        <p:spPr>
          <a:xfrm>
            <a:off x="378923" y="173800"/>
            <a:ext cx="78027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2"/>
              </a:buClr>
              <a:buSzPts val="4800"/>
              <a:buFont typeface="Raleway SemiBold"/>
              <a:buNone/>
            </a:pPr>
            <a:r>
              <a:rPr b="0" i="0" lang="tr-TR" sz="4000" u="none" cap="none" strike="noStrike">
                <a:solidFill>
                  <a:srgbClr val="741B47"/>
                </a:solidFill>
                <a:latin typeface="Raleway Medium"/>
                <a:ea typeface="Raleway Medium"/>
                <a:cs typeface="Raleway Medium"/>
                <a:sym typeface="Raleway Medium"/>
              </a:rPr>
              <a:t>SQL</a:t>
            </a:r>
            <a:br>
              <a:rPr b="0" i="0" lang="tr-TR" sz="2400" u="none" cap="none" strike="noStrike">
                <a:solidFill>
                  <a:srgbClr val="741B47"/>
                </a:solidFill>
                <a:latin typeface="Raleway Medium"/>
                <a:ea typeface="Raleway Medium"/>
                <a:cs typeface="Raleway Medium"/>
                <a:sym typeface="Raleway Medium"/>
              </a:rPr>
            </a:br>
            <a:r>
              <a:rPr b="0" i="0" lang="tr-TR" sz="2400" u="none" cap="none" strike="noStrike">
                <a:solidFill>
                  <a:srgbClr val="741B47"/>
                </a:solidFill>
                <a:latin typeface="Raleway Medium"/>
                <a:ea typeface="Raleway Medium"/>
                <a:cs typeface="Raleway Medium"/>
                <a:sym typeface="Raleway Medium"/>
              </a:rPr>
              <a:t>What is an aggregate function?</a:t>
            </a:r>
            <a:endParaRPr b="0" i="0" sz="4000" u="none" cap="none" strike="noStrike">
              <a:solidFill>
                <a:srgbClr val="419DD3"/>
              </a:solidFill>
              <a:latin typeface="Raleway Medium"/>
              <a:ea typeface="Raleway Medium"/>
              <a:cs typeface="Raleway Medium"/>
              <a:sym typeface="Raleway Medium"/>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1"/>
          <p:cNvSpPr txBox="1"/>
          <p:nvPr>
            <p:ph idx="12" type="sldNum"/>
          </p:nvPr>
        </p:nvSpPr>
        <p:spPr>
          <a:xfrm>
            <a:off x="8889300" y="4903875"/>
            <a:ext cx="2166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pSp>
        <p:nvGrpSpPr>
          <p:cNvPr id="474" name="Google Shape;474;p61"/>
          <p:cNvGrpSpPr/>
          <p:nvPr/>
        </p:nvGrpSpPr>
        <p:grpSpPr>
          <a:xfrm>
            <a:off x="1748639" y="1579544"/>
            <a:ext cx="5504105" cy="3372358"/>
            <a:chOff x="597913" y="547750"/>
            <a:chExt cx="7699126" cy="3846650"/>
          </a:xfrm>
        </p:grpSpPr>
        <p:pic>
          <p:nvPicPr>
            <p:cNvPr id="475" name="Google Shape;475;p61"/>
            <p:cNvPicPr preferRelativeResize="0"/>
            <p:nvPr/>
          </p:nvPicPr>
          <p:blipFill rotWithShape="1">
            <a:blip r:embed="rId3">
              <a:alphaModFix/>
            </a:blip>
            <a:srcRect b="0" l="0" r="0" t="0"/>
            <a:stretch/>
          </p:blipFill>
          <p:spPr>
            <a:xfrm>
              <a:off x="597913" y="547750"/>
              <a:ext cx="7699126" cy="3846650"/>
            </a:xfrm>
            <a:prstGeom prst="rect">
              <a:avLst/>
            </a:prstGeom>
            <a:noFill/>
            <a:ln>
              <a:noFill/>
            </a:ln>
          </p:spPr>
        </p:pic>
        <p:sp>
          <p:nvSpPr>
            <p:cNvPr id="476" name="Google Shape;476;p61"/>
            <p:cNvSpPr/>
            <p:nvPr/>
          </p:nvSpPr>
          <p:spPr>
            <a:xfrm>
              <a:off x="608650" y="642950"/>
              <a:ext cx="1860300" cy="7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7" name="Google Shape;477;p61"/>
          <p:cNvSpPr txBox="1"/>
          <p:nvPr/>
        </p:nvSpPr>
        <p:spPr>
          <a:xfrm>
            <a:off x="209650" y="217850"/>
            <a:ext cx="8582100" cy="1361700"/>
          </a:xfrm>
          <a:prstGeom prst="rect">
            <a:avLst/>
          </a:prstGeom>
          <a:solidFill>
            <a:srgbClr val="FFF2CC"/>
          </a:solidFill>
          <a:ln cap="flat" cmpd="sng" w="9525">
            <a:solidFill>
              <a:srgbClr val="409AC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tr-TR" sz="2800" u="none" cap="none" strike="noStrike">
                <a:solidFill>
                  <a:srgbClr val="000000"/>
                </a:solidFill>
                <a:latin typeface="Raleway"/>
                <a:ea typeface="Raleway"/>
                <a:cs typeface="Raleway"/>
                <a:sym typeface="Raleway"/>
              </a:rPr>
              <a:t>Find the total number of each composer’s track. Your result will include name of the composer and number.</a:t>
            </a:r>
            <a:endParaRPr b="1" i="0" sz="2800" u="none" cap="none" strike="noStrike">
              <a:solidFill>
                <a:srgbClr val="000000"/>
              </a:solidFill>
              <a:latin typeface="Raleway"/>
              <a:ea typeface="Raleway"/>
              <a:cs typeface="Raleway"/>
              <a:sym typeface="Raleway"/>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2"/>
          <p:cNvSpPr txBox="1"/>
          <p:nvPr>
            <p:ph idx="12" type="sldNum"/>
          </p:nvPr>
        </p:nvSpPr>
        <p:spPr>
          <a:xfrm>
            <a:off x="8889300" y="4903875"/>
            <a:ext cx="2166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pSp>
        <p:nvGrpSpPr>
          <p:cNvPr id="483" name="Google Shape;483;p62"/>
          <p:cNvGrpSpPr/>
          <p:nvPr/>
        </p:nvGrpSpPr>
        <p:grpSpPr>
          <a:xfrm>
            <a:off x="1930366" y="1705262"/>
            <a:ext cx="4806564" cy="3102323"/>
            <a:chOff x="597913" y="547750"/>
            <a:chExt cx="7699126" cy="3846650"/>
          </a:xfrm>
        </p:grpSpPr>
        <p:pic>
          <p:nvPicPr>
            <p:cNvPr id="484" name="Google Shape;484;p62"/>
            <p:cNvPicPr preferRelativeResize="0"/>
            <p:nvPr/>
          </p:nvPicPr>
          <p:blipFill rotWithShape="1">
            <a:blip r:embed="rId3">
              <a:alphaModFix/>
            </a:blip>
            <a:srcRect b="0" l="0" r="0" t="0"/>
            <a:stretch/>
          </p:blipFill>
          <p:spPr>
            <a:xfrm>
              <a:off x="597913" y="547750"/>
              <a:ext cx="7699126" cy="3846650"/>
            </a:xfrm>
            <a:prstGeom prst="rect">
              <a:avLst/>
            </a:prstGeom>
            <a:noFill/>
            <a:ln>
              <a:noFill/>
            </a:ln>
          </p:spPr>
        </p:pic>
        <p:sp>
          <p:nvSpPr>
            <p:cNvPr id="485" name="Google Shape;485;p62"/>
            <p:cNvSpPr/>
            <p:nvPr/>
          </p:nvSpPr>
          <p:spPr>
            <a:xfrm>
              <a:off x="608650" y="642950"/>
              <a:ext cx="1860300" cy="7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6" name="Google Shape;486;p62"/>
          <p:cNvSpPr txBox="1"/>
          <p:nvPr/>
        </p:nvSpPr>
        <p:spPr>
          <a:xfrm>
            <a:off x="209650" y="217850"/>
            <a:ext cx="8582100" cy="1487400"/>
          </a:xfrm>
          <a:prstGeom prst="rect">
            <a:avLst/>
          </a:prstGeom>
          <a:solidFill>
            <a:srgbClr val="FFF2CC"/>
          </a:solidFill>
          <a:ln cap="flat" cmpd="sng" w="9525">
            <a:solidFill>
              <a:srgbClr val="409AC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tr-TR" sz="2800" u="none" cap="none" strike="noStrike">
                <a:solidFill>
                  <a:srgbClr val="000000"/>
                </a:solidFill>
                <a:latin typeface="Raleway"/>
                <a:ea typeface="Raleway"/>
                <a:cs typeface="Raleway"/>
                <a:sym typeface="Raleway"/>
              </a:rPr>
              <a:t>How many customers do we have from each country? </a:t>
            </a:r>
            <a:r>
              <a:rPr b="1" i="0" lang="tr-TR" sz="2800" u="none" cap="none" strike="noStrike">
                <a:solidFill>
                  <a:schemeClr val="dk1"/>
                </a:solidFill>
                <a:latin typeface="Raleway"/>
                <a:ea typeface="Raleway"/>
                <a:cs typeface="Raleway"/>
                <a:sym typeface="Raleway"/>
              </a:rPr>
              <a:t>Your result will include name of the country and number.</a:t>
            </a:r>
            <a:endParaRPr b="1" i="0" sz="2800" u="none" cap="none" strike="noStrike">
              <a:solidFill>
                <a:schemeClr val="dk1"/>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00000"/>
              </a:solidFill>
              <a:latin typeface="Raleway"/>
              <a:ea typeface="Raleway"/>
              <a:cs typeface="Raleway"/>
              <a:sym typeface="Raleway"/>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3"/>
          <p:cNvSpPr txBox="1"/>
          <p:nvPr>
            <p:ph idx="12" type="sldNum"/>
          </p:nvPr>
        </p:nvSpPr>
        <p:spPr>
          <a:xfrm>
            <a:off x="8889300" y="4903875"/>
            <a:ext cx="2166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pSp>
        <p:nvGrpSpPr>
          <p:cNvPr id="492" name="Google Shape;492;p63"/>
          <p:cNvGrpSpPr/>
          <p:nvPr/>
        </p:nvGrpSpPr>
        <p:grpSpPr>
          <a:xfrm>
            <a:off x="1748639" y="1579544"/>
            <a:ext cx="5504105" cy="3372358"/>
            <a:chOff x="597913" y="547750"/>
            <a:chExt cx="7699126" cy="3846650"/>
          </a:xfrm>
        </p:grpSpPr>
        <p:pic>
          <p:nvPicPr>
            <p:cNvPr id="493" name="Google Shape;493;p63"/>
            <p:cNvPicPr preferRelativeResize="0"/>
            <p:nvPr/>
          </p:nvPicPr>
          <p:blipFill rotWithShape="1">
            <a:blip r:embed="rId3">
              <a:alphaModFix/>
            </a:blip>
            <a:srcRect b="0" l="0" r="0" t="0"/>
            <a:stretch/>
          </p:blipFill>
          <p:spPr>
            <a:xfrm>
              <a:off x="597913" y="547750"/>
              <a:ext cx="7699126" cy="3846650"/>
            </a:xfrm>
            <a:prstGeom prst="rect">
              <a:avLst/>
            </a:prstGeom>
            <a:noFill/>
            <a:ln>
              <a:noFill/>
            </a:ln>
          </p:spPr>
        </p:pic>
        <p:sp>
          <p:nvSpPr>
            <p:cNvPr id="494" name="Google Shape;494;p63"/>
            <p:cNvSpPr/>
            <p:nvPr/>
          </p:nvSpPr>
          <p:spPr>
            <a:xfrm>
              <a:off x="608650" y="642950"/>
              <a:ext cx="1860300" cy="7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5" name="Google Shape;495;p63"/>
          <p:cNvSpPr txBox="1"/>
          <p:nvPr/>
        </p:nvSpPr>
        <p:spPr>
          <a:xfrm>
            <a:off x="209650" y="217850"/>
            <a:ext cx="8582100" cy="1361700"/>
          </a:xfrm>
          <a:prstGeom prst="rect">
            <a:avLst/>
          </a:prstGeom>
          <a:solidFill>
            <a:srgbClr val="FFF2CC"/>
          </a:solidFill>
          <a:ln cap="flat" cmpd="sng" w="9525">
            <a:solidFill>
              <a:srgbClr val="409AC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tr-TR" sz="2800" u="none" cap="none" strike="noStrike">
                <a:solidFill>
                  <a:srgbClr val="000000"/>
                </a:solidFill>
                <a:latin typeface="Raleway"/>
                <a:ea typeface="Raleway"/>
                <a:cs typeface="Raleway"/>
                <a:sym typeface="Raleway"/>
              </a:rPr>
              <a:t>Find the minimum duration of track for each album. Your result will include album id and min duration.</a:t>
            </a:r>
            <a:endParaRPr b="1" i="0" sz="2800" u="none" cap="none" strike="noStrike">
              <a:solidFill>
                <a:srgbClr val="000000"/>
              </a:solidFill>
              <a:latin typeface="Raleway"/>
              <a:ea typeface="Raleway"/>
              <a:cs typeface="Raleway"/>
              <a:sym typeface="Raleway"/>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4"/>
          <p:cNvSpPr txBox="1"/>
          <p:nvPr>
            <p:ph idx="12" type="sldNum"/>
          </p:nvPr>
        </p:nvSpPr>
        <p:spPr>
          <a:xfrm>
            <a:off x="8889300" y="4903875"/>
            <a:ext cx="2166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pSp>
        <p:nvGrpSpPr>
          <p:cNvPr id="501" name="Google Shape;501;p64"/>
          <p:cNvGrpSpPr/>
          <p:nvPr/>
        </p:nvGrpSpPr>
        <p:grpSpPr>
          <a:xfrm>
            <a:off x="1748639" y="1579544"/>
            <a:ext cx="5504105" cy="3372358"/>
            <a:chOff x="597913" y="547750"/>
            <a:chExt cx="7699126" cy="3846650"/>
          </a:xfrm>
        </p:grpSpPr>
        <p:pic>
          <p:nvPicPr>
            <p:cNvPr id="502" name="Google Shape;502;p64"/>
            <p:cNvPicPr preferRelativeResize="0"/>
            <p:nvPr/>
          </p:nvPicPr>
          <p:blipFill rotWithShape="1">
            <a:blip r:embed="rId3">
              <a:alphaModFix/>
            </a:blip>
            <a:srcRect b="0" l="0" r="0" t="0"/>
            <a:stretch/>
          </p:blipFill>
          <p:spPr>
            <a:xfrm>
              <a:off x="597913" y="547750"/>
              <a:ext cx="7699126" cy="3846650"/>
            </a:xfrm>
            <a:prstGeom prst="rect">
              <a:avLst/>
            </a:prstGeom>
            <a:noFill/>
            <a:ln>
              <a:noFill/>
            </a:ln>
          </p:spPr>
        </p:pic>
        <p:sp>
          <p:nvSpPr>
            <p:cNvPr id="503" name="Google Shape;503;p64"/>
            <p:cNvSpPr/>
            <p:nvPr/>
          </p:nvSpPr>
          <p:spPr>
            <a:xfrm>
              <a:off x="608650" y="642950"/>
              <a:ext cx="1860300" cy="7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4" name="Google Shape;504;p64"/>
          <p:cNvSpPr txBox="1"/>
          <p:nvPr/>
        </p:nvSpPr>
        <p:spPr>
          <a:xfrm>
            <a:off x="209650" y="217850"/>
            <a:ext cx="8582100" cy="1361700"/>
          </a:xfrm>
          <a:prstGeom prst="rect">
            <a:avLst/>
          </a:prstGeom>
          <a:solidFill>
            <a:srgbClr val="FFF2CC"/>
          </a:solidFill>
          <a:ln cap="flat" cmpd="sng" w="9525">
            <a:solidFill>
              <a:srgbClr val="409AC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tr-TR" sz="2800" u="none" cap="none" strike="noStrike">
                <a:solidFill>
                  <a:srgbClr val="000000"/>
                </a:solidFill>
                <a:latin typeface="Raleway"/>
                <a:ea typeface="Raleway"/>
                <a:cs typeface="Raleway"/>
                <a:sym typeface="Raleway"/>
              </a:rPr>
              <a:t>Find the total amount of invoice for each country. Your result will include country name and total amount.</a:t>
            </a:r>
            <a:endParaRPr b="1" i="0" sz="2800" u="none" cap="none" strike="noStrike">
              <a:solidFill>
                <a:srgbClr val="000000"/>
              </a:solidFill>
              <a:latin typeface="Raleway"/>
              <a:ea typeface="Raleway"/>
              <a:cs typeface="Raleway"/>
              <a:sym typeface="Raleway"/>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5"/>
          <p:cNvSpPr txBox="1"/>
          <p:nvPr>
            <p:ph type="ctrTitle"/>
          </p:nvPr>
        </p:nvSpPr>
        <p:spPr>
          <a:xfrm>
            <a:off x="940010" y="1863600"/>
            <a:ext cx="79641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sz="3600">
                <a:solidFill>
                  <a:srgbClr val="741B47"/>
                </a:solidFill>
                <a:latin typeface="Raleway Medium"/>
                <a:ea typeface="Raleway Medium"/>
                <a:cs typeface="Raleway Medium"/>
                <a:sym typeface="Raleway Medium"/>
              </a:rPr>
              <a:t>JOINs</a:t>
            </a:r>
            <a:endParaRPr sz="3600">
              <a:solidFill>
                <a:srgbClr val="741B47"/>
              </a:solidFill>
              <a:latin typeface="Raleway Medium"/>
              <a:ea typeface="Raleway Medium"/>
              <a:cs typeface="Raleway Medium"/>
              <a:sym typeface="Raleway Medium"/>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6"/>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515" name="Google Shape;515;p66"/>
          <p:cNvSpPr txBox="1"/>
          <p:nvPr/>
        </p:nvSpPr>
        <p:spPr>
          <a:xfrm>
            <a:off x="349450" y="726663"/>
            <a:ext cx="3305400" cy="114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tr-TR" sz="1500" u="sng" cap="none" strike="noStrike">
                <a:solidFill>
                  <a:srgbClr val="000000"/>
                </a:solidFill>
                <a:latin typeface="Barlow"/>
                <a:ea typeface="Barlow"/>
                <a:cs typeface="Barlow"/>
                <a:sym typeface="Barlow"/>
              </a:rPr>
              <a:t>Primary Key (PK):</a:t>
            </a:r>
            <a:endParaRPr b="1" i="0" sz="1500" u="sng"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500"/>
              <a:buFont typeface="Arial"/>
              <a:buNone/>
            </a:pPr>
            <a:r>
              <a:rPr b="0" i="0" lang="tr-TR" sz="1500" u="none" cap="none" strike="noStrike">
                <a:solidFill>
                  <a:srgbClr val="373A3C"/>
                </a:solidFill>
                <a:highlight>
                  <a:srgbClr val="FFFFFF"/>
                </a:highlight>
                <a:latin typeface="Arial"/>
                <a:ea typeface="Arial"/>
                <a:cs typeface="Arial"/>
                <a:sym typeface="Arial"/>
              </a:rPr>
              <a:t>The primary key is a column in our table that makes each row (aka, record) unique. </a:t>
            </a:r>
            <a:endParaRPr b="0" i="0" sz="1500" u="none" cap="none" strike="noStrike">
              <a:solidFill>
                <a:srgbClr val="000000"/>
              </a:solidFill>
              <a:latin typeface="Barlow Light"/>
              <a:ea typeface="Barlow Light"/>
              <a:cs typeface="Barlow Light"/>
              <a:sym typeface="Barlow Light"/>
            </a:endParaRPr>
          </a:p>
        </p:txBody>
      </p:sp>
      <p:sp>
        <p:nvSpPr>
          <p:cNvPr id="516" name="Google Shape;516;p66"/>
          <p:cNvSpPr txBox="1"/>
          <p:nvPr/>
        </p:nvSpPr>
        <p:spPr>
          <a:xfrm>
            <a:off x="349450" y="195675"/>
            <a:ext cx="2082600" cy="5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tr-TR" sz="1400" u="none" cap="none" strike="noStrike">
                <a:solidFill>
                  <a:srgbClr val="990000"/>
                </a:solidFill>
                <a:latin typeface="Raleway"/>
                <a:ea typeface="Raleway"/>
                <a:cs typeface="Raleway"/>
                <a:sym typeface="Raleway"/>
              </a:rPr>
              <a:t>Important Concepts</a:t>
            </a:r>
            <a:endParaRPr b="1" i="0" sz="1400" u="none" cap="none" strike="noStrike">
              <a:solidFill>
                <a:srgbClr val="990000"/>
              </a:solidFill>
              <a:latin typeface="Raleway"/>
              <a:ea typeface="Raleway"/>
              <a:cs typeface="Raleway"/>
              <a:sym typeface="Raleway"/>
            </a:endParaRPr>
          </a:p>
        </p:txBody>
      </p:sp>
      <p:sp>
        <p:nvSpPr>
          <p:cNvPr id="517" name="Google Shape;517;p66"/>
          <p:cNvSpPr txBox="1"/>
          <p:nvPr/>
        </p:nvSpPr>
        <p:spPr>
          <a:xfrm>
            <a:off x="349450" y="1872682"/>
            <a:ext cx="3305400" cy="176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tr-TR" sz="1500" u="sng" cap="none" strike="noStrike">
                <a:solidFill>
                  <a:srgbClr val="000000"/>
                </a:solidFill>
                <a:latin typeface="Barlow"/>
                <a:ea typeface="Barlow"/>
                <a:cs typeface="Barlow"/>
                <a:sym typeface="Barlow"/>
              </a:rPr>
              <a:t>Foreign Key (FK):</a:t>
            </a:r>
            <a:endParaRPr b="1" i="0" sz="1500" u="sng"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500"/>
              <a:buFont typeface="Arial"/>
              <a:buNone/>
            </a:pPr>
            <a:r>
              <a:rPr b="0" i="0" lang="tr-TR" sz="1500" u="none" cap="none" strike="noStrike">
                <a:solidFill>
                  <a:srgbClr val="373A3C"/>
                </a:solidFill>
                <a:highlight>
                  <a:srgbClr val="FFFFFF"/>
                </a:highlight>
                <a:latin typeface="Arial"/>
                <a:ea typeface="Arial"/>
                <a:cs typeface="Arial"/>
                <a:sym typeface="Arial"/>
              </a:rPr>
              <a:t>Foreign key is a column in a table that uniquely identifies each row of another table. That column refers to a primary key of another table. This creates a kind of link between the tables. </a:t>
            </a:r>
            <a:endParaRPr b="0" i="0" sz="1500" u="none" cap="none" strike="noStrike">
              <a:solidFill>
                <a:srgbClr val="000000"/>
              </a:solidFill>
              <a:latin typeface="Barlow Light"/>
              <a:ea typeface="Barlow Light"/>
              <a:cs typeface="Barlow Light"/>
              <a:sym typeface="Barlow Light"/>
            </a:endParaRPr>
          </a:p>
        </p:txBody>
      </p:sp>
      <p:grpSp>
        <p:nvGrpSpPr>
          <p:cNvPr id="518" name="Google Shape;518;p66"/>
          <p:cNvGrpSpPr/>
          <p:nvPr/>
        </p:nvGrpSpPr>
        <p:grpSpPr>
          <a:xfrm>
            <a:off x="3456364" y="638994"/>
            <a:ext cx="5504105" cy="3372358"/>
            <a:chOff x="-301619" y="340496"/>
            <a:chExt cx="7699126" cy="3846650"/>
          </a:xfrm>
        </p:grpSpPr>
        <p:pic>
          <p:nvPicPr>
            <p:cNvPr id="519" name="Google Shape;519;p66"/>
            <p:cNvPicPr preferRelativeResize="0"/>
            <p:nvPr/>
          </p:nvPicPr>
          <p:blipFill rotWithShape="1">
            <a:blip r:embed="rId3">
              <a:alphaModFix/>
            </a:blip>
            <a:srcRect b="0" l="0" r="0" t="0"/>
            <a:stretch/>
          </p:blipFill>
          <p:spPr>
            <a:xfrm>
              <a:off x="-301619" y="340496"/>
              <a:ext cx="7699126" cy="3846650"/>
            </a:xfrm>
            <a:prstGeom prst="rect">
              <a:avLst/>
            </a:prstGeom>
            <a:noFill/>
            <a:ln>
              <a:noFill/>
            </a:ln>
          </p:spPr>
        </p:pic>
        <p:sp>
          <p:nvSpPr>
            <p:cNvPr id="520" name="Google Shape;520;p66"/>
            <p:cNvSpPr/>
            <p:nvPr/>
          </p:nvSpPr>
          <p:spPr>
            <a:xfrm>
              <a:off x="-301617" y="440515"/>
              <a:ext cx="1860300" cy="7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7"/>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526" name="Google Shape;526;p67"/>
          <p:cNvSpPr txBox="1"/>
          <p:nvPr>
            <p:ph idx="4294967295" type="ctrTitle"/>
          </p:nvPr>
        </p:nvSpPr>
        <p:spPr>
          <a:xfrm>
            <a:off x="1226700" y="117225"/>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SemiBold"/>
              <a:buNone/>
            </a:pPr>
            <a:r>
              <a:rPr b="0" i="0" lang="tr-TR" sz="4800" u="none" cap="none" strike="noStrike">
                <a:solidFill>
                  <a:srgbClr val="741B47"/>
                </a:solidFill>
                <a:latin typeface="Raleway Medium"/>
                <a:ea typeface="Raleway Medium"/>
                <a:cs typeface="Raleway Medium"/>
                <a:sym typeface="Raleway Medium"/>
              </a:rPr>
              <a:t>Table of Contents</a:t>
            </a:r>
            <a:endParaRPr b="0" i="0" sz="4800" u="none" cap="none" strike="noStrike">
              <a:solidFill>
                <a:srgbClr val="741B47"/>
              </a:solidFill>
              <a:latin typeface="Raleway Medium"/>
              <a:ea typeface="Raleway Medium"/>
              <a:cs typeface="Raleway Medium"/>
              <a:sym typeface="Raleway Medium"/>
            </a:endParaRPr>
          </a:p>
        </p:txBody>
      </p:sp>
      <p:sp>
        <p:nvSpPr>
          <p:cNvPr id="527" name="Google Shape;527;p67"/>
          <p:cNvSpPr txBox="1"/>
          <p:nvPr>
            <p:ph idx="4294967295" type="subTitle"/>
          </p:nvPr>
        </p:nvSpPr>
        <p:spPr>
          <a:xfrm>
            <a:off x="650850" y="1011498"/>
            <a:ext cx="7842300" cy="2549400"/>
          </a:xfrm>
          <a:prstGeom prst="rect">
            <a:avLst/>
          </a:prstGeom>
          <a:noFill/>
          <a:ln>
            <a:noFill/>
          </a:ln>
        </p:spPr>
        <p:txBody>
          <a:bodyPr anchorCtr="0" anchor="t" bIns="0" lIns="0" spcFirstLastPara="1" rIns="0" wrap="square" tIns="0">
            <a:noAutofit/>
          </a:bodyPr>
          <a:lstStyle/>
          <a:p>
            <a:pPr indent="-457200" lvl="0" marL="457200" marR="0" rtl="0" algn="l">
              <a:lnSpc>
                <a:spcPct val="110000"/>
              </a:lnSpc>
              <a:spcBef>
                <a:spcPts val="600"/>
              </a:spcBef>
              <a:spcAft>
                <a:spcPts val="0"/>
              </a:spcAft>
              <a:buClr>
                <a:srgbClr val="A61C00"/>
              </a:buClr>
              <a:buSzPts val="3600"/>
              <a:buFont typeface="Raleway"/>
              <a:buChar char="▶"/>
            </a:pPr>
            <a:r>
              <a:rPr b="0" i="0" lang="tr-TR" sz="3600" u="none" cap="none" strike="noStrike">
                <a:solidFill>
                  <a:schemeClr val="dk1"/>
                </a:solidFill>
                <a:latin typeface="Raleway"/>
                <a:ea typeface="Raleway"/>
                <a:cs typeface="Raleway"/>
                <a:sym typeface="Raleway"/>
              </a:rPr>
              <a:t>Introduction</a:t>
            </a:r>
            <a:endParaRPr b="0" i="0" sz="3600" u="none" cap="none" strike="noStrike">
              <a:solidFill>
                <a:schemeClr val="dk1"/>
              </a:solidFill>
              <a:latin typeface="Raleway"/>
              <a:ea typeface="Raleway"/>
              <a:cs typeface="Raleway"/>
              <a:sym typeface="Raleway"/>
            </a:endParaRPr>
          </a:p>
          <a:p>
            <a:pPr indent="-457200" lvl="0" marL="457200" marR="0" rtl="0" algn="l">
              <a:lnSpc>
                <a:spcPct val="110000"/>
              </a:lnSpc>
              <a:spcBef>
                <a:spcPts val="600"/>
              </a:spcBef>
              <a:spcAft>
                <a:spcPts val="0"/>
              </a:spcAft>
              <a:buClr>
                <a:srgbClr val="A61C00"/>
              </a:buClr>
              <a:buSzPts val="3600"/>
              <a:buFont typeface="Raleway"/>
              <a:buChar char="▶"/>
            </a:pPr>
            <a:r>
              <a:rPr b="0" i="0" lang="tr-TR" sz="3600" u="none" cap="none" strike="noStrike">
                <a:solidFill>
                  <a:schemeClr val="dk1"/>
                </a:solidFill>
                <a:latin typeface="Raleway"/>
                <a:ea typeface="Raleway"/>
                <a:cs typeface="Raleway"/>
                <a:sym typeface="Raleway"/>
              </a:rPr>
              <a:t>JOIN Types</a:t>
            </a:r>
            <a:endParaRPr b="0" i="0" sz="3600" u="none" cap="none" strike="noStrike">
              <a:solidFill>
                <a:schemeClr val="dk1"/>
              </a:solidFill>
              <a:latin typeface="Raleway"/>
              <a:ea typeface="Raleway"/>
              <a:cs typeface="Raleway"/>
              <a:sym typeface="Raleway"/>
            </a:endParaRPr>
          </a:p>
          <a:p>
            <a:pPr indent="-457200" lvl="0" marL="457200" marR="0" rtl="0" algn="l">
              <a:lnSpc>
                <a:spcPct val="110000"/>
              </a:lnSpc>
              <a:spcBef>
                <a:spcPts val="600"/>
              </a:spcBef>
              <a:spcAft>
                <a:spcPts val="0"/>
              </a:spcAft>
              <a:buClr>
                <a:srgbClr val="A61C00"/>
              </a:buClr>
              <a:buSzPts val="3600"/>
              <a:buFont typeface="Raleway"/>
              <a:buChar char="▶"/>
            </a:pPr>
            <a:r>
              <a:rPr b="0" i="0" lang="tr-TR" sz="3600" u="none" cap="none" strike="noStrike">
                <a:solidFill>
                  <a:schemeClr val="dk1"/>
                </a:solidFill>
                <a:latin typeface="Raleway"/>
                <a:ea typeface="Raleway"/>
                <a:cs typeface="Raleway"/>
                <a:sym typeface="Raleway"/>
              </a:rPr>
              <a:t>Inner JOIN</a:t>
            </a:r>
            <a:endParaRPr b="0" i="0" sz="3600" u="none" cap="none" strike="noStrike">
              <a:solidFill>
                <a:schemeClr val="dk1"/>
              </a:solidFill>
              <a:latin typeface="Raleway"/>
              <a:ea typeface="Raleway"/>
              <a:cs typeface="Raleway"/>
              <a:sym typeface="Raleway"/>
            </a:endParaRPr>
          </a:p>
          <a:p>
            <a:pPr indent="-457200" lvl="0" marL="457200" marR="0" rtl="0" algn="l">
              <a:lnSpc>
                <a:spcPct val="110000"/>
              </a:lnSpc>
              <a:spcBef>
                <a:spcPts val="600"/>
              </a:spcBef>
              <a:spcAft>
                <a:spcPts val="0"/>
              </a:spcAft>
              <a:buClr>
                <a:srgbClr val="A61C00"/>
              </a:buClr>
              <a:buSzPts val="3600"/>
              <a:buFont typeface="Raleway"/>
              <a:buChar char="▶"/>
            </a:pPr>
            <a:r>
              <a:rPr b="0" i="0" lang="tr-TR" sz="3600" u="none" cap="none" strike="noStrike">
                <a:solidFill>
                  <a:schemeClr val="dk1"/>
                </a:solidFill>
                <a:latin typeface="Raleway"/>
                <a:ea typeface="Raleway"/>
                <a:cs typeface="Raleway"/>
                <a:sym typeface="Raleway"/>
              </a:rPr>
              <a:t>Left JOIN</a:t>
            </a:r>
            <a:endParaRPr b="0" i="0" sz="3600" u="none" cap="none" strike="noStrike">
              <a:solidFill>
                <a:schemeClr val="dk1"/>
              </a:solidFill>
              <a:latin typeface="Raleway"/>
              <a:ea typeface="Raleway"/>
              <a:cs typeface="Raleway"/>
              <a:sym typeface="Raleway"/>
            </a:endParaRPr>
          </a:p>
          <a:p>
            <a:pPr indent="0" lvl="0" marL="457200" marR="0" rtl="0" algn="l">
              <a:lnSpc>
                <a:spcPct val="110000"/>
              </a:lnSpc>
              <a:spcBef>
                <a:spcPts val="600"/>
              </a:spcBef>
              <a:spcAft>
                <a:spcPts val="0"/>
              </a:spcAft>
              <a:buClr>
                <a:schemeClr val="accent1"/>
              </a:buClr>
              <a:buSzPts val="1800"/>
              <a:buFont typeface="Barlow Light"/>
              <a:buNone/>
            </a:pPr>
            <a:r>
              <a:t/>
            </a:r>
            <a:endParaRPr b="0" i="0" sz="3600" u="none" cap="none" strike="noStrike">
              <a:solidFill>
                <a:schemeClr val="dk1"/>
              </a:solidFill>
              <a:latin typeface="Raleway"/>
              <a:ea typeface="Raleway"/>
              <a:cs typeface="Raleway"/>
              <a:sym typeface="Raleway"/>
            </a:endParaRPr>
          </a:p>
          <a:p>
            <a:pPr indent="0" lvl="0" marL="457200" marR="0" rtl="0" algn="l">
              <a:lnSpc>
                <a:spcPct val="110000"/>
              </a:lnSpc>
              <a:spcBef>
                <a:spcPts val="600"/>
              </a:spcBef>
              <a:spcAft>
                <a:spcPts val="0"/>
              </a:spcAft>
              <a:buClr>
                <a:schemeClr val="accent1"/>
              </a:buClr>
              <a:buSzPts val="1800"/>
              <a:buFont typeface="Barlow Light"/>
              <a:buNone/>
            </a:pPr>
            <a:r>
              <a:t/>
            </a:r>
            <a:endParaRPr b="0" i="0" sz="3600" u="none" cap="none" strike="noStrike">
              <a:solidFill>
                <a:schemeClr val="dk1"/>
              </a:solidFill>
              <a:latin typeface="Raleway"/>
              <a:ea typeface="Raleway"/>
              <a:cs typeface="Raleway"/>
              <a:sym typeface="Raleway"/>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8"/>
          <p:cNvSpPr txBox="1"/>
          <p:nvPr>
            <p:ph type="ctrTitle"/>
          </p:nvPr>
        </p:nvSpPr>
        <p:spPr>
          <a:xfrm>
            <a:off x="946150" y="2019300"/>
            <a:ext cx="5403900" cy="8274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Introduction</a:t>
            </a:r>
            <a:endParaRPr sz="3600">
              <a:solidFill>
                <a:srgbClr val="741B47"/>
              </a:solidFill>
              <a:latin typeface="Raleway Medium"/>
              <a:ea typeface="Raleway Medium"/>
              <a:cs typeface="Raleway Medium"/>
              <a:sym typeface="Raleway Medium"/>
            </a:endParaRPr>
          </a:p>
        </p:txBody>
      </p:sp>
      <p:sp>
        <p:nvSpPr>
          <p:cNvPr id="533" name="Google Shape;533;p68"/>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1</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539" name="Google Shape;539;p69"/>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Introduction</a:t>
            </a:r>
            <a:endParaRPr sz="4000">
              <a:solidFill>
                <a:srgbClr val="419DD3"/>
              </a:solidFill>
              <a:latin typeface="Raleway Medium"/>
              <a:ea typeface="Raleway Medium"/>
              <a:cs typeface="Raleway Medium"/>
              <a:sym typeface="Raleway Medium"/>
            </a:endParaRPr>
          </a:p>
        </p:txBody>
      </p:sp>
      <p:sp>
        <p:nvSpPr>
          <p:cNvPr id="540" name="Google Shape;540;p69"/>
          <p:cNvSpPr txBox="1"/>
          <p:nvPr/>
        </p:nvSpPr>
        <p:spPr>
          <a:xfrm>
            <a:off x="378925" y="873475"/>
            <a:ext cx="8124000" cy="840900"/>
          </a:xfrm>
          <a:prstGeom prst="rect">
            <a:avLst/>
          </a:prstGeom>
          <a:solidFill>
            <a:srgbClr val="FFE59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373A3C"/>
                </a:solidFill>
                <a:latin typeface="Raleway"/>
                <a:ea typeface="Raleway"/>
                <a:cs typeface="Raleway"/>
                <a:sym typeface="Raleway"/>
              </a:rPr>
              <a:t>A JOIN clause is used to combine two or more tables into a single table. </a:t>
            </a:r>
            <a:endParaRPr b="0" i="0" sz="2400" u="none" cap="none" strike="noStrike">
              <a:solidFill>
                <a:srgbClr val="373A3C"/>
              </a:solidFill>
              <a:highlight>
                <a:srgbClr val="FFFFFF"/>
              </a:highlight>
              <a:latin typeface="Raleway"/>
              <a:ea typeface="Raleway"/>
              <a:cs typeface="Raleway"/>
              <a:sym typeface="Raleway"/>
            </a:endParaRPr>
          </a:p>
        </p:txBody>
      </p:sp>
      <p:sp>
        <p:nvSpPr>
          <p:cNvPr id="541" name="Google Shape;541;p69"/>
          <p:cNvSpPr txBox="1"/>
          <p:nvPr/>
        </p:nvSpPr>
        <p:spPr>
          <a:xfrm>
            <a:off x="378925" y="1919700"/>
            <a:ext cx="8124000" cy="1304100"/>
          </a:xfrm>
          <a:prstGeom prst="rect">
            <a:avLst/>
          </a:prstGeom>
          <a:solidFill>
            <a:srgbClr val="B6D7A8"/>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373A3C"/>
                </a:solidFill>
                <a:latin typeface="Raleway"/>
                <a:ea typeface="Raleway"/>
                <a:cs typeface="Raleway"/>
                <a:sym typeface="Raleway"/>
              </a:rPr>
              <a:t>Joins are usually applied based on the keys that define the relationship between those tables or on common fields. </a:t>
            </a:r>
            <a:endParaRPr b="0" i="0" sz="2400" u="none" cap="none" strike="noStrike">
              <a:solidFill>
                <a:srgbClr val="373A3C"/>
              </a:solidFill>
              <a:latin typeface="Raleway"/>
              <a:ea typeface="Raleway"/>
              <a:cs typeface="Raleway"/>
              <a:sym typeface="Raleway"/>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547" name="Google Shape;547;p70"/>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Introduction</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548" name="Google Shape;548;p70"/>
          <p:cNvSpPr txBox="1"/>
          <p:nvPr/>
        </p:nvSpPr>
        <p:spPr>
          <a:xfrm>
            <a:off x="1040425" y="1576475"/>
            <a:ext cx="7935000" cy="141150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tr-TR" sz="2400" u="none" cap="none" strike="noStrike">
                <a:solidFill>
                  <a:srgbClr val="000000"/>
                </a:solidFill>
                <a:latin typeface="Raleway"/>
                <a:ea typeface="Raleway"/>
                <a:cs typeface="Raleway"/>
                <a:sym typeface="Raleway"/>
              </a:rPr>
              <a:t>In most cases this joins are created using the primary key of one table and the foreign key of the other table we want to join it with.</a:t>
            </a:r>
            <a:endParaRPr b="0" i="0" sz="2400" u="none" cap="none" strike="noStrike">
              <a:solidFill>
                <a:srgbClr val="000000"/>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2400"/>
              <a:buFont typeface="Arial"/>
              <a:buNone/>
            </a:pPr>
            <a:r>
              <a:t/>
            </a:r>
            <a:endParaRPr b="1" i="0" sz="2400" u="none" cap="none" strike="noStrike">
              <a:solidFill>
                <a:srgbClr val="CC4125"/>
              </a:solidFill>
              <a:latin typeface="Arial"/>
              <a:ea typeface="Arial"/>
              <a:cs typeface="Arial"/>
              <a:sym typeface="Arial"/>
            </a:endParaRPr>
          </a:p>
        </p:txBody>
      </p:sp>
      <p:pic>
        <p:nvPicPr>
          <p:cNvPr id="549" name="Google Shape;549;p70"/>
          <p:cNvPicPr preferRelativeResize="0"/>
          <p:nvPr/>
        </p:nvPicPr>
        <p:blipFill rotWithShape="1">
          <a:blip r:embed="rId3">
            <a:alphaModFix/>
          </a:blip>
          <a:srcRect b="0" l="0" r="0" t="0"/>
          <a:stretch/>
        </p:blipFill>
        <p:spPr>
          <a:xfrm>
            <a:off x="441775" y="1673032"/>
            <a:ext cx="456900" cy="12183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01" name="Google Shape;101;p17"/>
          <p:cNvSpPr txBox="1"/>
          <p:nvPr>
            <p:ph type="title"/>
          </p:nvPr>
        </p:nvSpPr>
        <p:spPr>
          <a:xfrm>
            <a:off x="378923" y="173800"/>
            <a:ext cx="7802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SQL</a:t>
            </a:r>
            <a:br>
              <a:rPr lang="tr-TR" sz="2400">
                <a:solidFill>
                  <a:srgbClr val="741B47"/>
                </a:solidFill>
                <a:latin typeface="Raleway Medium"/>
                <a:ea typeface="Raleway Medium"/>
                <a:cs typeface="Raleway Medium"/>
                <a:sym typeface="Raleway Medium"/>
              </a:rPr>
            </a:br>
            <a:r>
              <a:rPr lang="tr-TR" sz="2400">
                <a:solidFill>
                  <a:srgbClr val="741B47"/>
                </a:solidFill>
                <a:latin typeface="Raleway Medium"/>
                <a:ea typeface="Raleway Medium"/>
                <a:cs typeface="Raleway Medium"/>
                <a:sym typeface="Raleway Medium"/>
              </a:rPr>
              <a:t>What is NULL?</a:t>
            </a:r>
            <a:endParaRPr sz="4000">
              <a:solidFill>
                <a:srgbClr val="419DD3"/>
              </a:solidFill>
              <a:latin typeface="Raleway Medium"/>
              <a:ea typeface="Raleway Medium"/>
              <a:cs typeface="Raleway Medium"/>
              <a:sym typeface="Raleway Medium"/>
            </a:endParaRPr>
          </a:p>
        </p:txBody>
      </p:sp>
      <p:sp>
        <p:nvSpPr>
          <p:cNvPr id="102" name="Google Shape;102;p17"/>
          <p:cNvSpPr txBox="1"/>
          <p:nvPr/>
        </p:nvSpPr>
        <p:spPr>
          <a:xfrm>
            <a:off x="378923" y="1033200"/>
            <a:ext cx="8502429" cy="1194507"/>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tr-TR" sz="2400" u="none" cap="none" strike="noStrike">
                <a:solidFill>
                  <a:srgbClr val="CC4125"/>
                </a:solidFill>
                <a:latin typeface="Courier New"/>
                <a:ea typeface="Courier New"/>
                <a:cs typeface="Courier New"/>
                <a:sym typeface="Courier New"/>
              </a:rPr>
              <a:t>NULL</a:t>
            </a:r>
            <a:r>
              <a:rPr b="0" i="0" lang="tr-TR" sz="2400" u="none" cap="none" strike="noStrike">
                <a:solidFill>
                  <a:srgbClr val="373A3C"/>
                </a:solidFill>
                <a:latin typeface="Arial"/>
                <a:ea typeface="Arial"/>
                <a:cs typeface="Arial"/>
                <a:sym typeface="Arial"/>
              </a:rPr>
              <a:t> means no data and is a special value in SQL. </a:t>
            </a:r>
            <a:endParaRPr b="0" i="0" sz="2400" u="none" cap="none" strike="noStrike">
              <a:solidFill>
                <a:srgbClr val="373A3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373A3C"/>
                </a:solidFill>
                <a:latin typeface="Arial"/>
                <a:ea typeface="Arial"/>
                <a:cs typeface="Arial"/>
                <a:sym typeface="Arial"/>
              </a:rPr>
              <a:t>It shows us that a piece of information is unknown or missing or not applicable. </a:t>
            </a:r>
            <a:endParaRPr b="0" i="0" sz="2400" u="none" cap="none" strike="noStrike">
              <a:solidFill>
                <a:srgbClr val="000000"/>
              </a:solidFill>
              <a:latin typeface="Barlow Light"/>
              <a:ea typeface="Barlow Light"/>
              <a:cs typeface="Barlow Light"/>
              <a:sym typeface="Barlow Light"/>
            </a:endParaRPr>
          </a:p>
        </p:txBody>
      </p:sp>
      <p:pic>
        <p:nvPicPr>
          <p:cNvPr id="103" name="Google Shape;103;p17"/>
          <p:cNvPicPr preferRelativeResize="0"/>
          <p:nvPr/>
        </p:nvPicPr>
        <p:blipFill rotWithShape="1">
          <a:blip r:embed="rId3">
            <a:alphaModFix/>
          </a:blip>
          <a:srcRect b="0" l="0" r="0" t="0"/>
          <a:stretch/>
        </p:blipFill>
        <p:spPr>
          <a:xfrm>
            <a:off x="1796215" y="2227707"/>
            <a:ext cx="5922932" cy="2741993"/>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1"/>
          <p:cNvSpPr txBox="1"/>
          <p:nvPr>
            <p:ph type="ctrTitle"/>
          </p:nvPr>
        </p:nvSpPr>
        <p:spPr>
          <a:xfrm>
            <a:off x="946150" y="2019300"/>
            <a:ext cx="6660900" cy="8274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JOIN Types</a:t>
            </a:r>
            <a:endParaRPr sz="3600">
              <a:solidFill>
                <a:srgbClr val="741B47"/>
              </a:solidFill>
              <a:latin typeface="Raleway Medium"/>
              <a:ea typeface="Raleway Medium"/>
              <a:cs typeface="Raleway Medium"/>
              <a:sym typeface="Raleway Medium"/>
            </a:endParaRPr>
          </a:p>
        </p:txBody>
      </p:sp>
      <p:sp>
        <p:nvSpPr>
          <p:cNvPr id="555" name="Google Shape;555;p71"/>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2</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561" name="Google Shape;561;p72"/>
          <p:cNvSpPr txBox="1"/>
          <p:nvPr>
            <p:ph type="title"/>
          </p:nvPr>
        </p:nvSpPr>
        <p:spPr>
          <a:xfrm>
            <a:off x="378923" y="173800"/>
            <a:ext cx="77841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JOIN Types</a:t>
            </a:r>
            <a:endParaRPr sz="4000">
              <a:solidFill>
                <a:srgbClr val="419DD3"/>
              </a:solidFill>
              <a:latin typeface="Raleway Medium"/>
              <a:ea typeface="Raleway Medium"/>
              <a:cs typeface="Raleway Medium"/>
              <a:sym typeface="Raleway Medium"/>
            </a:endParaRPr>
          </a:p>
        </p:txBody>
      </p:sp>
      <p:sp>
        <p:nvSpPr>
          <p:cNvPr id="562" name="Google Shape;562;p72"/>
          <p:cNvSpPr txBox="1"/>
          <p:nvPr/>
        </p:nvSpPr>
        <p:spPr>
          <a:xfrm>
            <a:off x="510400" y="2681050"/>
            <a:ext cx="8046300" cy="2168400"/>
          </a:xfrm>
          <a:prstGeom prst="rect">
            <a:avLst/>
          </a:prstGeom>
          <a:noFill/>
          <a:ln>
            <a:noFill/>
          </a:ln>
        </p:spPr>
        <p:txBody>
          <a:bodyPr anchorCtr="0" anchor="t" bIns="91425" lIns="91425" spcFirstLastPara="1" rIns="91425" wrap="square" tIns="91425">
            <a:noAutofit/>
          </a:bodyPr>
          <a:lstStyle/>
          <a:p>
            <a:pPr indent="-320675" lvl="0" marL="457200" marR="0" rtl="0" algn="l">
              <a:lnSpc>
                <a:spcPct val="115000"/>
              </a:lnSpc>
              <a:spcBef>
                <a:spcPts val="0"/>
              </a:spcBef>
              <a:spcAft>
                <a:spcPts val="0"/>
              </a:spcAft>
              <a:buClr>
                <a:srgbClr val="373A3C"/>
              </a:buClr>
              <a:buSzPts val="1450"/>
              <a:buFont typeface="Arial"/>
              <a:buChar char="●"/>
            </a:pPr>
            <a:r>
              <a:rPr b="1" i="0" lang="tr-TR" sz="1450" u="none" cap="none" strike="noStrike">
                <a:solidFill>
                  <a:srgbClr val="373A3C"/>
                </a:solidFill>
                <a:highlight>
                  <a:srgbClr val="FFFFFF"/>
                </a:highlight>
                <a:latin typeface="Arial"/>
                <a:ea typeface="Arial"/>
                <a:cs typeface="Arial"/>
                <a:sym typeface="Arial"/>
              </a:rPr>
              <a:t>INNER JOIN:</a:t>
            </a:r>
            <a:r>
              <a:rPr b="0" i="0" lang="tr-TR" sz="1450" u="none" cap="none" strike="noStrike">
                <a:solidFill>
                  <a:srgbClr val="373A3C"/>
                </a:solidFill>
                <a:highlight>
                  <a:srgbClr val="FFFFFF"/>
                </a:highlight>
                <a:latin typeface="Arial"/>
                <a:ea typeface="Arial"/>
                <a:cs typeface="Arial"/>
                <a:sym typeface="Arial"/>
              </a:rPr>
              <a:t> Returns the common records in both tables.</a:t>
            </a:r>
            <a:endParaRPr b="0" i="0" sz="1450" u="none" cap="none" strike="noStrike">
              <a:solidFill>
                <a:srgbClr val="373A3C"/>
              </a:solidFill>
              <a:highlight>
                <a:srgbClr val="FFFFFF"/>
              </a:highlight>
              <a:latin typeface="Arial"/>
              <a:ea typeface="Arial"/>
              <a:cs typeface="Arial"/>
              <a:sym typeface="Arial"/>
            </a:endParaRPr>
          </a:p>
          <a:p>
            <a:pPr indent="-320675" lvl="0" marL="457200" marR="0" rtl="0" algn="l">
              <a:lnSpc>
                <a:spcPct val="115000"/>
              </a:lnSpc>
              <a:spcBef>
                <a:spcPts val="0"/>
              </a:spcBef>
              <a:spcAft>
                <a:spcPts val="0"/>
              </a:spcAft>
              <a:buClr>
                <a:srgbClr val="373A3C"/>
              </a:buClr>
              <a:buSzPts val="1450"/>
              <a:buFont typeface="Arial"/>
              <a:buChar char="●"/>
            </a:pPr>
            <a:r>
              <a:rPr b="1" i="0" lang="tr-TR" sz="1450" u="none" cap="none" strike="noStrike">
                <a:solidFill>
                  <a:srgbClr val="373A3C"/>
                </a:solidFill>
                <a:highlight>
                  <a:srgbClr val="FFFFFF"/>
                </a:highlight>
                <a:latin typeface="Arial"/>
                <a:ea typeface="Arial"/>
                <a:cs typeface="Arial"/>
                <a:sym typeface="Arial"/>
              </a:rPr>
              <a:t>LEFT OUTER JOIN:</a:t>
            </a:r>
            <a:r>
              <a:rPr b="0" i="0" lang="tr-TR" sz="1450" u="none" cap="none" strike="noStrike">
                <a:solidFill>
                  <a:srgbClr val="373A3C"/>
                </a:solidFill>
                <a:highlight>
                  <a:srgbClr val="FFFFFF"/>
                </a:highlight>
                <a:latin typeface="Arial"/>
                <a:ea typeface="Arial"/>
                <a:cs typeface="Arial"/>
                <a:sym typeface="Arial"/>
              </a:rPr>
              <a:t> Returns all records from the left table and matching records from the right table.</a:t>
            </a:r>
            <a:endParaRPr b="0" i="0" sz="1450" u="none" cap="none" strike="noStrike">
              <a:solidFill>
                <a:srgbClr val="373A3C"/>
              </a:solidFill>
              <a:highlight>
                <a:srgbClr val="FFFFFF"/>
              </a:highlight>
              <a:latin typeface="Arial"/>
              <a:ea typeface="Arial"/>
              <a:cs typeface="Arial"/>
              <a:sym typeface="Arial"/>
            </a:endParaRPr>
          </a:p>
          <a:p>
            <a:pPr indent="-320675" lvl="0" marL="457200" marR="0" rtl="0" algn="l">
              <a:lnSpc>
                <a:spcPct val="115000"/>
              </a:lnSpc>
              <a:spcBef>
                <a:spcPts val="0"/>
              </a:spcBef>
              <a:spcAft>
                <a:spcPts val="0"/>
              </a:spcAft>
              <a:buClr>
                <a:srgbClr val="373A3C"/>
              </a:buClr>
              <a:buSzPts val="1450"/>
              <a:buFont typeface="Arial"/>
              <a:buChar char="●"/>
            </a:pPr>
            <a:r>
              <a:rPr b="1" i="0" lang="tr-TR" sz="1450" u="none" cap="none" strike="noStrike">
                <a:solidFill>
                  <a:srgbClr val="373A3C"/>
                </a:solidFill>
                <a:highlight>
                  <a:srgbClr val="FFFFFF"/>
                </a:highlight>
                <a:latin typeface="Arial"/>
                <a:ea typeface="Arial"/>
                <a:cs typeface="Arial"/>
                <a:sym typeface="Arial"/>
              </a:rPr>
              <a:t>RIGHT OUTER JOIN:</a:t>
            </a:r>
            <a:r>
              <a:rPr b="0" i="0" lang="tr-TR" sz="1450" u="none" cap="none" strike="noStrike">
                <a:solidFill>
                  <a:srgbClr val="373A3C"/>
                </a:solidFill>
                <a:highlight>
                  <a:srgbClr val="FFFFFF"/>
                </a:highlight>
                <a:latin typeface="Arial"/>
                <a:ea typeface="Arial"/>
                <a:cs typeface="Arial"/>
                <a:sym typeface="Arial"/>
              </a:rPr>
              <a:t> Returns all records from the right table and matching records from the left table.</a:t>
            </a:r>
            <a:endParaRPr b="0" i="0" sz="1450" u="none" cap="none" strike="noStrike">
              <a:solidFill>
                <a:srgbClr val="373A3C"/>
              </a:solidFill>
              <a:highlight>
                <a:srgbClr val="FFFFFF"/>
              </a:highlight>
              <a:latin typeface="Arial"/>
              <a:ea typeface="Arial"/>
              <a:cs typeface="Arial"/>
              <a:sym typeface="Arial"/>
            </a:endParaRPr>
          </a:p>
          <a:p>
            <a:pPr indent="-320675" lvl="0" marL="457200" marR="0" rtl="0" algn="l">
              <a:lnSpc>
                <a:spcPct val="115000"/>
              </a:lnSpc>
              <a:spcBef>
                <a:spcPts val="0"/>
              </a:spcBef>
              <a:spcAft>
                <a:spcPts val="0"/>
              </a:spcAft>
              <a:buClr>
                <a:srgbClr val="373A3C"/>
              </a:buClr>
              <a:buSzPts val="1450"/>
              <a:buFont typeface="Arial"/>
              <a:buChar char="●"/>
            </a:pPr>
            <a:r>
              <a:rPr b="1" i="0" lang="tr-TR" sz="1450" u="none" cap="none" strike="noStrike">
                <a:solidFill>
                  <a:srgbClr val="373A3C"/>
                </a:solidFill>
                <a:highlight>
                  <a:srgbClr val="FFFFFF"/>
                </a:highlight>
                <a:latin typeface="Arial"/>
                <a:ea typeface="Arial"/>
                <a:cs typeface="Arial"/>
                <a:sym typeface="Arial"/>
              </a:rPr>
              <a:t>FULL OUTER JOIN:</a:t>
            </a:r>
            <a:r>
              <a:rPr b="0" i="0" lang="tr-TR" sz="1450" u="none" cap="none" strike="noStrike">
                <a:solidFill>
                  <a:srgbClr val="373A3C"/>
                </a:solidFill>
                <a:highlight>
                  <a:srgbClr val="FFFFFF"/>
                </a:highlight>
                <a:latin typeface="Arial"/>
                <a:ea typeface="Arial"/>
                <a:cs typeface="Arial"/>
                <a:sym typeface="Arial"/>
              </a:rPr>
              <a:t> Returns all records of both left and right tables.</a:t>
            </a:r>
            <a:endParaRPr b="0" i="0" sz="1450" u="none" cap="none" strike="noStrike">
              <a:solidFill>
                <a:srgbClr val="373A3C"/>
              </a:solidFill>
              <a:highlight>
                <a:srgbClr val="FFFFFF"/>
              </a:highlight>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Barlow Light"/>
              <a:ea typeface="Barlow Light"/>
              <a:cs typeface="Barlow Light"/>
              <a:sym typeface="Barlow Light"/>
            </a:endParaRPr>
          </a:p>
        </p:txBody>
      </p:sp>
      <p:pic>
        <p:nvPicPr>
          <p:cNvPr id="563" name="Google Shape;563;p72"/>
          <p:cNvPicPr preferRelativeResize="0"/>
          <p:nvPr/>
        </p:nvPicPr>
        <p:blipFill rotWithShape="1">
          <a:blip r:embed="rId3">
            <a:alphaModFix/>
          </a:blip>
          <a:srcRect b="0" l="0" r="0" t="0"/>
          <a:stretch/>
        </p:blipFill>
        <p:spPr>
          <a:xfrm>
            <a:off x="381000" y="876400"/>
            <a:ext cx="8267700" cy="16954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3"/>
          <p:cNvSpPr txBox="1"/>
          <p:nvPr>
            <p:ph type="ctrTitle"/>
          </p:nvPr>
        </p:nvSpPr>
        <p:spPr>
          <a:xfrm>
            <a:off x="946150" y="2019300"/>
            <a:ext cx="3010500" cy="8274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INNER JOIN</a:t>
            </a:r>
            <a:endParaRPr sz="3600">
              <a:solidFill>
                <a:srgbClr val="741B47"/>
              </a:solidFill>
              <a:latin typeface="Raleway Medium"/>
              <a:ea typeface="Raleway Medium"/>
              <a:cs typeface="Raleway Medium"/>
              <a:sym typeface="Raleway Medium"/>
            </a:endParaRPr>
          </a:p>
        </p:txBody>
      </p:sp>
      <p:sp>
        <p:nvSpPr>
          <p:cNvPr id="569" name="Google Shape;569;p73"/>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3</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575" name="Google Shape;575;p74"/>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INNER JOIN</a:t>
            </a:r>
            <a:endParaRPr sz="4000">
              <a:solidFill>
                <a:srgbClr val="419DD3"/>
              </a:solidFill>
              <a:latin typeface="Raleway Medium"/>
              <a:ea typeface="Raleway Medium"/>
              <a:cs typeface="Raleway Medium"/>
              <a:sym typeface="Raleway Medium"/>
            </a:endParaRPr>
          </a:p>
        </p:txBody>
      </p:sp>
      <p:sp>
        <p:nvSpPr>
          <p:cNvPr id="576" name="Google Shape;576;p74"/>
          <p:cNvSpPr txBox="1"/>
          <p:nvPr/>
        </p:nvSpPr>
        <p:spPr>
          <a:xfrm>
            <a:off x="378925" y="800100"/>
            <a:ext cx="7837800" cy="114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tr-TR" sz="2000" u="none" cap="none" strike="noStrike">
                <a:solidFill>
                  <a:srgbClr val="FF0000"/>
                </a:solidFill>
                <a:latin typeface="Raleway"/>
                <a:ea typeface="Raleway"/>
                <a:cs typeface="Raleway"/>
                <a:sym typeface="Raleway"/>
              </a:rPr>
              <a:t>INNER JOIN</a:t>
            </a:r>
            <a:r>
              <a:rPr b="0" i="0" lang="tr-TR" sz="2000" u="none" cap="none" strike="noStrike">
                <a:solidFill>
                  <a:srgbClr val="373A3C"/>
                </a:solidFill>
                <a:latin typeface="Raleway"/>
                <a:ea typeface="Raleway"/>
                <a:cs typeface="Raleway"/>
                <a:sym typeface="Raleway"/>
              </a:rPr>
              <a:t> is the most common type of JOINs. The INNER JOIN selects records that have matching values in both tables. </a:t>
            </a:r>
            <a:r>
              <a:rPr b="0" i="0" lang="tr-TR" sz="2000" u="none" cap="none" strike="noStrike">
                <a:solidFill>
                  <a:srgbClr val="292929"/>
                </a:solidFill>
                <a:latin typeface="Raleway"/>
                <a:ea typeface="Raleway"/>
                <a:cs typeface="Raleway"/>
                <a:sym typeface="Raleway"/>
              </a:rPr>
              <a:t>INNER keyword is optional for this type of JOIN. </a:t>
            </a:r>
            <a:endParaRPr b="0" i="0" sz="20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Light"/>
              <a:ea typeface="Barlow Light"/>
              <a:cs typeface="Barlow Light"/>
              <a:sym typeface="Barlow Light"/>
            </a:endParaRPr>
          </a:p>
          <a:p>
            <a:pPr indent="0" lvl="0" marL="0" marR="0" rtl="0" algn="l">
              <a:lnSpc>
                <a:spcPct val="100000"/>
              </a:lnSpc>
              <a:spcBef>
                <a:spcPts val="0"/>
              </a:spcBef>
              <a:spcAft>
                <a:spcPts val="0"/>
              </a:spcAft>
              <a:buClr>
                <a:srgbClr val="000000"/>
              </a:buClr>
              <a:buSzPts val="2400"/>
              <a:buFont typeface="Arial"/>
              <a:buNone/>
            </a:pPr>
            <a:r>
              <a:t/>
            </a:r>
            <a:endParaRPr b="0" i="0" sz="2000" u="none" cap="none" strike="noStrike">
              <a:solidFill>
                <a:srgbClr val="373A3C"/>
              </a:solidFill>
              <a:latin typeface="Raleway"/>
              <a:ea typeface="Raleway"/>
              <a:cs typeface="Raleway"/>
              <a:sym typeface="Raleway"/>
            </a:endParaRPr>
          </a:p>
        </p:txBody>
      </p:sp>
      <p:sp>
        <p:nvSpPr>
          <p:cNvPr id="577" name="Google Shape;577;p74"/>
          <p:cNvSpPr txBox="1"/>
          <p:nvPr/>
        </p:nvSpPr>
        <p:spPr>
          <a:xfrm>
            <a:off x="3752125" y="2536750"/>
            <a:ext cx="1091400" cy="37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tr-TR" sz="1700" u="none" cap="none" strike="noStrike">
                <a:solidFill>
                  <a:srgbClr val="000000"/>
                </a:solidFill>
                <a:latin typeface="Barlow"/>
                <a:ea typeface="Barlow"/>
                <a:cs typeface="Barlow"/>
                <a:sym typeface="Barlow"/>
              </a:rPr>
              <a:t>Syntax</a:t>
            </a:r>
            <a:endParaRPr b="1" i="0" sz="1700" u="none" cap="none" strike="noStrike">
              <a:solidFill>
                <a:srgbClr val="000000"/>
              </a:solidFill>
              <a:latin typeface="Barlow"/>
              <a:ea typeface="Barlow"/>
              <a:cs typeface="Barlow"/>
              <a:sym typeface="Barlow"/>
            </a:endParaRPr>
          </a:p>
        </p:txBody>
      </p:sp>
      <p:pic>
        <p:nvPicPr>
          <p:cNvPr id="578" name="Google Shape;578;p74"/>
          <p:cNvPicPr preferRelativeResize="0"/>
          <p:nvPr/>
        </p:nvPicPr>
        <p:blipFill rotWithShape="1">
          <a:blip r:embed="rId3">
            <a:alphaModFix/>
          </a:blip>
          <a:srcRect b="0" l="0" r="0" t="0"/>
          <a:stretch/>
        </p:blipFill>
        <p:spPr>
          <a:xfrm>
            <a:off x="150244" y="2912339"/>
            <a:ext cx="8955680" cy="939125"/>
          </a:xfrm>
          <a:prstGeom prst="rect">
            <a:avLst/>
          </a:prstGeom>
          <a:noFill/>
          <a:ln>
            <a:noFill/>
          </a:ln>
        </p:spPr>
      </p:pic>
      <p:sp>
        <p:nvSpPr>
          <p:cNvPr id="579" name="Google Shape;579;p74"/>
          <p:cNvSpPr txBox="1"/>
          <p:nvPr/>
        </p:nvSpPr>
        <p:spPr>
          <a:xfrm>
            <a:off x="1904350" y="4133225"/>
            <a:ext cx="4933500" cy="3756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tr-TR" sz="1800" u="none" cap="none" strike="noStrike">
                <a:solidFill>
                  <a:srgbClr val="000000"/>
                </a:solidFill>
                <a:latin typeface="Barlow Light"/>
                <a:ea typeface="Barlow Light"/>
                <a:cs typeface="Barlow Light"/>
                <a:sym typeface="Barlow Light"/>
              </a:rPr>
              <a:t>table_A. common_field = table_B.common_field</a:t>
            </a:r>
            <a:endParaRPr b="0" i="0" sz="1800" u="none" cap="none" strike="noStrike">
              <a:solidFill>
                <a:srgbClr val="000000"/>
              </a:solidFill>
              <a:latin typeface="Barlow Light"/>
              <a:ea typeface="Barlow Light"/>
              <a:cs typeface="Barlow Light"/>
              <a:sym typeface="Barlow Light"/>
            </a:endParaRPr>
          </a:p>
        </p:txBody>
      </p:sp>
      <p:sp>
        <p:nvSpPr>
          <p:cNvPr id="580" name="Google Shape;580;p74"/>
          <p:cNvSpPr txBox="1"/>
          <p:nvPr/>
        </p:nvSpPr>
        <p:spPr>
          <a:xfrm>
            <a:off x="3533650" y="3757625"/>
            <a:ext cx="1674900" cy="37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tr-TR" sz="1400" u="none" cap="none" strike="noStrike">
                <a:solidFill>
                  <a:srgbClr val="000000"/>
                </a:solidFill>
                <a:latin typeface="Raleway"/>
                <a:ea typeface="Raleway"/>
                <a:cs typeface="Raleway"/>
                <a:sym typeface="Raleway"/>
              </a:rPr>
              <a:t>join_conditions</a:t>
            </a:r>
            <a:endParaRPr b="1" i="0" sz="1400" u="none" cap="none" strike="noStrike">
              <a:solidFill>
                <a:srgbClr val="000000"/>
              </a:solidFill>
              <a:latin typeface="Raleway"/>
              <a:ea typeface="Raleway"/>
              <a:cs typeface="Raleway"/>
              <a:sym typeface="Raleway"/>
            </a:endParaRPr>
          </a:p>
        </p:txBody>
      </p:sp>
      <p:pic>
        <p:nvPicPr>
          <p:cNvPr id="581" name="Google Shape;581;p74"/>
          <p:cNvPicPr preferRelativeResize="0"/>
          <p:nvPr/>
        </p:nvPicPr>
        <p:blipFill rotWithShape="1">
          <a:blip r:embed="rId4">
            <a:alphaModFix/>
          </a:blip>
          <a:srcRect b="0" l="0" r="0" t="16826"/>
          <a:stretch/>
        </p:blipFill>
        <p:spPr>
          <a:xfrm>
            <a:off x="6500950" y="1763650"/>
            <a:ext cx="1905000" cy="11487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5"/>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aphicFrame>
        <p:nvGraphicFramePr>
          <p:cNvPr id="587" name="Google Shape;587;p75"/>
          <p:cNvGraphicFramePr/>
          <p:nvPr/>
        </p:nvGraphicFramePr>
        <p:xfrm>
          <a:off x="1171063" y="1414075"/>
          <a:ext cx="3000000" cy="3000000"/>
        </p:xfrm>
        <a:graphic>
          <a:graphicData uri="http://schemas.openxmlformats.org/drawingml/2006/table">
            <a:tbl>
              <a:tblPr>
                <a:noFill/>
                <a:tableStyleId>{04258934-0638-469E-80E7-35C531D986AE}</a:tableStyleId>
              </a:tblPr>
              <a:tblGrid>
                <a:gridCol w="1026450"/>
                <a:gridCol w="1130200"/>
                <a:gridCol w="7010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name</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John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Mary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Clark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graphicFrame>
        <p:nvGraphicFramePr>
          <p:cNvPr id="588" name="Google Shape;588;p75"/>
          <p:cNvGraphicFramePr/>
          <p:nvPr/>
        </p:nvGraphicFramePr>
        <p:xfrm>
          <a:off x="5088100" y="1414075"/>
          <a:ext cx="3000000" cy="3000000"/>
        </p:xfrm>
        <a:graphic>
          <a:graphicData uri="http://schemas.openxmlformats.org/drawingml/2006/table">
            <a:tbl>
              <a:tblPr>
                <a:noFill/>
                <a:tableStyleId>{04258934-0638-469E-80E7-35C531D986AE}</a:tableStyleId>
              </a:tblPr>
              <a:tblGrid>
                <a:gridCol w="1025775"/>
                <a:gridCol w="13877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passing_score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Network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sp>
        <p:nvSpPr>
          <p:cNvPr id="589" name="Google Shape;589;p75"/>
          <p:cNvSpPr txBox="1"/>
          <p:nvPr/>
        </p:nvSpPr>
        <p:spPr>
          <a:xfrm>
            <a:off x="5757775" y="893875"/>
            <a:ext cx="7035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tests</a:t>
            </a:r>
            <a:endParaRPr b="1" i="0" sz="1600" u="none" cap="none" strike="noStrike">
              <a:solidFill>
                <a:srgbClr val="000000"/>
              </a:solidFill>
              <a:latin typeface="Raleway"/>
              <a:ea typeface="Raleway"/>
              <a:cs typeface="Raleway"/>
              <a:sym typeface="Raleway"/>
            </a:endParaRPr>
          </a:p>
        </p:txBody>
      </p:sp>
      <p:sp>
        <p:nvSpPr>
          <p:cNvPr id="590" name="Google Shape;590;p75"/>
          <p:cNvSpPr txBox="1"/>
          <p:nvPr/>
        </p:nvSpPr>
        <p:spPr>
          <a:xfrm>
            <a:off x="1856239" y="893875"/>
            <a:ext cx="14874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students</a:t>
            </a:r>
            <a:endParaRPr b="1" i="0" sz="1600" u="none" cap="none" strike="noStrike">
              <a:solidFill>
                <a:srgbClr val="000000"/>
              </a:solidFill>
              <a:latin typeface="Raleway"/>
              <a:ea typeface="Raleway"/>
              <a:cs typeface="Raleway"/>
              <a:sym typeface="Raleway"/>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6"/>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aphicFrame>
        <p:nvGraphicFramePr>
          <p:cNvPr id="596" name="Google Shape;596;p76"/>
          <p:cNvGraphicFramePr/>
          <p:nvPr/>
        </p:nvGraphicFramePr>
        <p:xfrm>
          <a:off x="908488" y="2278675"/>
          <a:ext cx="3000000" cy="3000000"/>
        </p:xfrm>
        <a:graphic>
          <a:graphicData uri="http://schemas.openxmlformats.org/drawingml/2006/table">
            <a:tbl>
              <a:tblPr>
                <a:noFill/>
                <a:tableStyleId>{04258934-0638-469E-80E7-35C531D986AE}</a:tableStyleId>
              </a:tblPr>
              <a:tblGrid>
                <a:gridCol w="1026450"/>
                <a:gridCol w="1130200"/>
                <a:gridCol w="7010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name</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John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Mary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Clark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graphicFrame>
        <p:nvGraphicFramePr>
          <p:cNvPr id="597" name="Google Shape;597;p76"/>
          <p:cNvGraphicFramePr/>
          <p:nvPr/>
        </p:nvGraphicFramePr>
        <p:xfrm>
          <a:off x="4825525" y="2278675"/>
          <a:ext cx="3000000" cy="3000000"/>
        </p:xfrm>
        <a:graphic>
          <a:graphicData uri="http://schemas.openxmlformats.org/drawingml/2006/table">
            <a:tbl>
              <a:tblPr>
                <a:noFill/>
                <a:tableStyleId>{04258934-0638-469E-80E7-35C531D986AE}</a:tableStyleId>
              </a:tblPr>
              <a:tblGrid>
                <a:gridCol w="1025775"/>
                <a:gridCol w="13877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passing_score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Network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sp>
        <p:nvSpPr>
          <p:cNvPr id="598" name="Google Shape;598;p76"/>
          <p:cNvSpPr txBox="1"/>
          <p:nvPr/>
        </p:nvSpPr>
        <p:spPr>
          <a:xfrm>
            <a:off x="5495200" y="1758475"/>
            <a:ext cx="7035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tests</a:t>
            </a:r>
            <a:endParaRPr b="1" i="0" sz="1600" u="none" cap="none" strike="noStrike">
              <a:solidFill>
                <a:srgbClr val="000000"/>
              </a:solidFill>
              <a:latin typeface="Raleway"/>
              <a:ea typeface="Raleway"/>
              <a:cs typeface="Raleway"/>
              <a:sym typeface="Raleway"/>
            </a:endParaRPr>
          </a:p>
        </p:txBody>
      </p:sp>
      <p:sp>
        <p:nvSpPr>
          <p:cNvPr id="599" name="Google Shape;599;p76"/>
          <p:cNvSpPr txBox="1"/>
          <p:nvPr/>
        </p:nvSpPr>
        <p:spPr>
          <a:xfrm>
            <a:off x="1593664" y="1758475"/>
            <a:ext cx="14874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students</a:t>
            </a:r>
            <a:endParaRPr b="1" i="0" sz="1600" u="none" cap="none" strike="noStrike">
              <a:solidFill>
                <a:srgbClr val="000000"/>
              </a:solidFill>
              <a:latin typeface="Raleway"/>
              <a:ea typeface="Raleway"/>
              <a:cs typeface="Raleway"/>
              <a:sym typeface="Raleway"/>
            </a:endParaRPr>
          </a:p>
        </p:txBody>
      </p:sp>
      <p:sp>
        <p:nvSpPr>
          <p:cNvPr id="600" name="Google Shape;600;p76"/>
          <p:cNvSpPr txBox="1"/>
          <p:nvPr/>
        </p:nvSpPr>
        <p:spPr>
          <a:xfrm>
            <a:off x="1245575" y="337025"/>
            <a:ext cx="6066600" cy="11283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SELECT students.name, students.exam,</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       students.score, tests.passing_score</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FROM students</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INNER JOIN tests ON students.exam = tests.exam;</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Barlow"/>
              <a:ea typeface="Barlow"/>
              <a:cs typeface="Barlow"/>
              <a:sym typeface="Barlo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7"/>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aphicFrame>
        <p:nvGraphicFramePr>
          <p:cNvPr id="606" name="Google Shape;606;p77"/>
          <p:cNvGraphicFramePr/>
          <p:nvPr/>
        </p:nvGraphicFramePr>
        <p:xfrm>
          <a:off x="908488" y="2278675"/>
          <a:ext cx="3000000" cy="3000000"/>
        </p:xfrm>
        <a:graphic>
          <a:graphicData uri="http://schemas.openxmlformats.org/drawingml/2006/table">
            <a:tbl>
              <a:tblPr>
                <a:noFill/>
                <a:tableStyleId>{04258934-0638-469E-80E7-35C531D986AE}</a:tableStyleId>
              </a:tblPr>
              <a:tblGrid>
                <a:gridCol w="1026450"/>
                <a:gridCol w="1130200"/>
                <a:gridCol w="7010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name</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John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Mary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Clark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graphicFrame>
        <p:nvGraphicFramePr>
          <p:cNvPr id="607" name="Google Shape;607;p77"/>
          <p:cNvGraphicFramePr/>
          <p:nvPr/>
        </p:nvGraphicFramePr>
        <p:xfrm>
          <a:off x="3766225" y="2278675"/>
          <a:ext cx="3000000" cy="3000000"/>
        </p:xfrm>
        <a:graphic>
          <a:graphicData uri="http://schemas.openxmlformats.org/drawingml/2006/table">
            <a:tbl>
              <a:tblPr>
                <a:noFill/>
                <a:tableStyleId>{04258934-0638-469E-80E7-35C531D986AE}</a:tableStyleId>
              </a:tblPr>
              <a:tblGrid>
                <a:gridCol w="1025775"/>
                <a:gridCol w="13877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passing_score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Network</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sp>
        <p:nvSpPr>
          <p:cNvPr id="608" name="Google Shape;608;p77"/>
          <p:cNvSpPr txBox="1"/>
          <p:nvPr/>
        </p:nvSpPr>
        <p:spPr>
          <a:xfrm>
            <a:off x="4557375" y="1758475"/>
            <a:ext cx="7035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tests</a:t>
            </a:r>
            <a:endParaRPr b="1" i="0" sz="1600" u="none" cap="none" strike="noStrike">
              <a:solidFill>
                <a:srgbClr val="000000"/>
              </a:solidFill>
              <a:latin typeface="Raleway"/>
              <a:ea typeface="Raleway"/>
              <a:cs typeface="Raleway"/>
              <a:sym typeface="Raleway"/>
            </a:endParaRPr>
          </a:p>
        </p:txBody>
      </p:sp>
      <p:sp>
        <p:nvSpPr>
          <p:cNvPr id="609" name="Google Shape;609;p77"/>
          <p:cNvSpPr txBox="1"/>
          <p:nvPr/>
        </p:nvSpPr>
        <p:spPr>
          <a:xfrm>
            <a:off x="1593664" y="1758475"/>
            <a:ext cx="14874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students</a:t>
            </a:r>
            <a:endParaRPr b="1" i="0" sz="1600" u="none" cap="none" strike="noStrike">
              <a:solidFill>
                <a:srgbClr val="000000"/>
              </a:solidFill>
              <a:latin typeface="Raleway"/>
              <a:ea typeface="Raleway"/>
              <a:cs typeface="Raleway"/>
              <a:sym typeface="Raleway"/>
            </a:endParaRPr>
          </a:p>
        </p:txBody>
      </p:sp>
      <p:sp>
        <p:nvSpPr>
          <p:cNvPr id="610" name="Google Shape;610;p77"/>
          <p:cNvSpPr txBox="1"/>
          <p:nvPr/>
        </p:nvSpPr>
        <p:spPr>
          <a:xfrm>
            <a:off x="908500" y="549475"/>
            <a:ext cx="6066600" cy="11283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SELECT students.name, students.exam,</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       students.score, tests.passing_score</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FROM students</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INNER JOIN tests ON students.exam = tests.exam;</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Barlow"/>
              <a:ea typeface="Barlow"/>
              <a:cs typeface="Barlow"/>
              <a:sym typeface="Barlo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78"/>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aphicFrame>
        <p:nvGraphicFramePr>
          <p:cNvPr id="616" name="Google Shape;616;p78"/>
          <p:cNvGraphicFramePr/>
          <p:nvPr/>
        </p:nvGraphicFramePr>
        <p:xfrm>
          <a:off x="908488" y="2278675"/>
          <a:ext cx="3000000" cy="3000000"/>
        </p:xfrm>
        <a:graphic>
          <a:graphicData uri="http://schemas.openxmlformats.org/drawingml/2006/table">
            <a:tbl>
              <a:tblPr>
                <a:noFill/>
                <a:tableStyleId>{04258934-0638-469E-80E7-35C531D986AE}</a:tableStyleId>
              </a:tblPr>
              <a:tblGrid>
                <a:gridCol w="1026450"/>
                <a:gridCol w="1130200"/>
                <a:gridCol w="7010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name</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John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Mary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Clark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graphicFrame>
        <p:nvGraphicFramePr>
          <p:cNvPr id="617" name="Google Shape;617;p78"/>
          <p:cNvGraphicFramePr/>
          <p:nvPr/>
        </p:nvGraphicFramePr>
        <p:xfrm>
          <a:off x="3766225" y="2278675"/>
          <a:ext cx="3000000" cy="3000000"/>
        </p:xfrm>
        <a:graphic>
          <a:graphicData uri="http://schemas.openxmlformats.org/drawingml/2006/table">
            <a:tbl>
              <a:tblPr>
                <a:noFill/>
                <a:tableStyleId>{04258934-0638-469E-80E7-35C531D986AE}</a:tableStyleId>
              </a:tblPr>
              <a:tblGrid>
                <a:gridCol w="1025775"/>
                <a:gridCol w="13877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passing_score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Network</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sp>
        <p:nvSpPr>
          <p:cNvPr id="618" name="Google Shape;618;p78"/>
          <p:cNvSpPr txBox="1"/>
          <p:nvPr/>
        </p:nvSpPr>
        <p:spPr>
          <a:xfrm>
            <a:off x="4557375" y="1758475"/>
            <a:ext cx="7035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tests</a:t>
            </a:r>
            <a:endParaRPr b="1" i="0" sz="1600" u="none" cap="none" strike="noStrike">
              <a:solidFill>
                <a:srgbClr val="000000"/>
              </a:solidFill>
              <a:latin typeface="Raleway"/>
              <a:ea typeface="Raleway"/>
              <a:cs typeface="Raleway"/>
              <a:sym typeface="Raleway"/>
            </a:endParaRPr>
          </a:p>
        </p:txBody>
      </p:sp>
      <p:sp>
        <p:nvSpPr>
          <p:cNvPr id="619" name="Google Shape;619;p78"/>
          <p:cNvSpPr txBox="1"/>
          <p:nvPr/>
        </p:nvSpPr>
        <p:spPr>
          <a:xfrm>
            <a:off x="1593664" y="1758475"/>
            <a:ext cx="14874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students</a:t>
            </a:r>
            <a:endParaRPr b="1" i="0" sz="1600" u="none" cap="none" strike="noStrike">
              <a:solidFill>
                <a:srgbClr val="000000"/>
              </a:solidFill>
              <a:latin typeface="Raleway"/>
              <a:ea typeface="Raleway"/>
              <a:cs typeface="Raleway"/>
              <a:sym typeface="Raleway"/>
            </a:endParaRPr>
          </a:p>
        </p:txBody>
      </p:sp>
      <p:sp>
        <p:nvSpPr>
          <p:cNvPr id="620" name="Google Shape;620;p78"/>
          <p:cNvSpPr txBox="1"/>
          <p:nvPr/>
        </p:nvSpPr>
        <p:spPr>
          <a:xfrm>
            <a:off x="908500" y="549475"/>
            <a:ext cx="6066600" cy="11283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SELECT students.name, students.exam,</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       students.score, tests.passing_score</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FROM students</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INNER JOIN tests ON students.exam = tests.exam;</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Barlow"/>
              <a:ea typeface="Barlow"/>
              <a:cs typeface="Barlow"/>
              <a:sym typeface="Barlow"/>
            </a:endParaRPr>
          </a:p>
        </p:txBody>
      </p:sp>
      <p:cxnSp>
        <p:nvCxnSpPr>
          <p:cNvPr id="621" name="Google Shape;621;p78"/>
          <p:cNvCxnSpPr/>
          <p:nvPr/>
        </p:nvCxnSpPr>
        <p:spPr>
          <a:xfrm>
            <a:off x="3385050" y="4029800"/>
            <a:ext cx="3253200" cy="0"/>
          </a:xfrm>
          <a:prstGeom prst="straightConnector1">
            <a:avLst/>
          </a:prstGeom>
          <a:noFill/>
          <a:ln cap="flat" cmpd="sng" w="9525">
            <a:solidFill>
              <a:srgbClr val="000000"/>
            </a:solidFill>
            <a:prstDash val="solid"/>
            <a:round/>
            <a:headEnd len="sm" w="sm" type="none"/>
            <a:tailEnd len="sm" w="sm" type="none"/>
          </a:ln>
        </p:spPr>
      </p:cxnSp>
      <p:cxnSp>
        <p:nvCxnSpPr>
          <p:cNvPr id="622" name="Google Shape;622;p78"/>
          <p:cNvCxnSpPr/>
          <p:nvPr/>
        </p:nvCxnSpPr>
        <p:spPr>
          <a:xfrm>
            <a:off x="2561125" y="2787550"/>
            <a:ext cx="1205100" cy="0"/>
          </a:xfrm>
          <a:prstGeom prst="straightConnector1">
            <a:avLst/>
          </a:prstGeom>
          <a:noFill/>
          <a:ln cap="flat" cmpd="sng" w="9525">
            <a:solidFill>
              <a:schemeClr val="dk2"/>
            </a:solidFill>
            <a:prstDash val="solid"/>
            <a:round/>
            <a:headEnd len="sm" w="sm" type="none"/>
            <a:tailEnd len="med" w="med" type="triangle"/>
          </a:ln>
        </p:spPr>
      </p:cxnSp>
      <p:cxnSp>
        <p:nvCxnSpPr>
          <p:cNvPr id="623" name="Google Shape;623;p78"/>
          <p:cNvCxnSpPr/>
          <p:nvPr/>
        </p:nvCxnSpPr>
        <p:spPr>
          <a:xfrm>
            <a:off x="2565400" y="3155750"/>
            <a:ext cx="1205100" cy="0"/>
          </a:xfrm>
          <a:prstGeom prst="straightConnector1">
            <a:avLst/>
          </a:prstGeom>
          <a:noFill/>
          <a:ln cap="flat" cmpd="sng" w="9525">
            <a:solidFill>
              <a:schemeClr val="dk2"/>
            </a:solidFill>
            <a:prstDash val="solid"/>
            <a:round/>
            <a:headEnd len="sm" w="sm" type="none"/>
            <a:tailEnd len="med" w="med" type="triangle"/>
          </a:ln>
        </p:spPr>
      </p:cxnSp>
      <p:cxnSp>
        <p:nvCxnSpPr>
          <p:cNvPr id="624" name="Google Shape;624;p78"/>
          <p:cNvCxnSpPr/>
          <p:nvPr/>
        </p:nvCxnSpPr>
        <p:spPr>
          <a:xfrm>
            <a:off x="2587650" y="3532075"/>
            <a:ext cx="12051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9"/>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aphicFrame>
        <p:nvGraphicFramePr>
          <p:cNvPr id="630" name="Google Shape;630;p79"/>
          <p:cNvGraphicFramePr/>
          <p:nvPr/>
        </p:nvGraphicFramePr>
        <p:xfrm>
          <a:off x="908488" y="2278675"/>
          <a:ext cx="3000000" cy="3000000"/>
        </p:xfrm>
        <a:graphic>
          <a:graphicData uri="http://schemas.openxmlformats.org/drawingml/2006/table">
            <a:tbl>
              <a:tblPr>
                <a:noFill/>
                <a:tableStyleId>{04258934-0638-469E-80E7-35C531D986AE}</a:tableStyleId>
              </a:tblPr>
              <a:tblGrid>
                <a:gridCol w="1026450"/>
                <a:gridCol w="1130200"/>
                <a:gridCol w="7010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name</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John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Mary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Clark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graphicFrame>
        <p:nvGraphicFramePr>
          <p:cNvPr id="631" name="Google Shape;631;p79"/>
          <p:cNvGraphicFramePr/>
          <p:nvPr/>
        </p:nvGraphicFramePr>
        <p:xfrm>
          <a:off x="3766225" y="2278675"/>
          <a:ext cx="3000000" cy="3000000"/>
        </p:xfrm>
        <a:graphic>
          <a:graphicData uri="http://schemas.openxmlformats.org/drawingml/2006/table">
            <a:tbl>
              <a:tblPr>
                <a:noFill/>
                <a:tableStyleId>{04258934-0638-469E-80E7-35C531D986AE}</a:tableStyleId>
              </a:tblPr>
              <a:tblGrid>
                <a:gridCol w="1025775"/>
                <a:gridCol w="13877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passing_score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bl>
          </a:graphicData>
        </a:graphic>
      </p:graphicFrame>
      <p:sp>
        <p:nvSpPr>
          <p:cNvPr id="632" name="Google Shape;632;p79"/>
          <p:cNvSpPr txBox="1"/>
          <p:nvPr/>
        </p:nvSpPr>
        <p:spPr>
          <a:xfrm>
            <a:off x="4557375" y="1758475"/>
            <a:ext cx="7035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tests</a:t>
            </a:r>
            <a:endParaRPr b="1" i="0" sz="1600" u="none" cap="none" strike="noStrike">
              <a:solidFill>
                <a:srgbClr val="000000"/>
              </a:solidFill>
              <a:latin typeface="Raleway"/>
              <a:ea typeface="Raleway"/>
              <a:cs typeface="Raleway"/>
              <a:sym typeface="Raleway"/>
            </a:endParaRPr>
          </a:p>
        </p:txBody>
      </p:sp>
      <p:sp>
        <p:nvSpPr>
          <p:cNvPr id="633" name="Google Shape;633;p79"/>
          <p:cNvSpPr txBox="1"/>
          <p:nvPr/>
        </p:nvSpPr>
        <p:spPr>
          <a:xfrm>
            <a:off x="1593664" y="1758475"/>
            <a:ext cx="14874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students</a:t>
            </a:r>
            <a:endParaRPr b="1" i="0" sz="1600" u="none" cap="none" strike="noStrike">
              <a:solidFill>
                <a:srgbClr val="000000"/>
              </a:solidFill>
              <a:latin typeface="Raleway"/>
              <a:ea typeface="Raleway"/>
              <a:cs typeface="Raleway"/>
              <a:sym typeface="Raleway"/>
            </a:endParaRPr>
          </a:p>
        </p:txBody>
      </p:sp>
      <p:sp>
        <p:nvSpPr>
          <p:cNvPr id="634" name="Google Shape;634;p79"/>
          <p:cNvSpPr txBox="1"/>
          <p:nvPr/>
        </p:nvSpPr>
        <p:spPr>
          <a:xfrm>
            <a:off x="908500" y="549475"/>
            <a:ext cx="6066600" cy="11283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tr-TR" sz="1500" u="none" cap="none" strike="noStrike">
                <a:solidFill>
                  <a:srgbClr val="000000"/>
                </a:solidFill>
                <a:latin typeface="Courier New"/>
                <a:ea typeface="Courier New"/>
                <a:cs typeface="Courier New"/>
                <a:sym typeface="Courier New"/>
              </a:rPr>
              <a:t>SELECT students.name, students.exam,</a:t>
            </a:r>
            <a:endParaRPr b="0"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0" lang="tr-TR" sz="1500" u="none" cap="none" strike="noStrike">
                <a:solidFill>
                  <a:srgbClr val="000000"/>
                </a:solidFill>
                <a:latin typeface="Courier New"/>
                <a:ea typeface="Courier New"/>
                <a:cs typeface="Courier New"/>
                <a:sym typeface="Courier New"/>
              </a:rPr>
              <a:t>       students.score, tests.passing_score</a:t>
            </a:r>
            <a:endParaRPr b="0"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0" lang="tr-TR" sz="1500" u="none" cap="none" strike="noStrike">
                <a:solidFill>
                  <a:srgbClr val="000000"/>
                </a:solidFill>
                <a:latin typeface="Courier New"/>
                <a:ea typeface="Courier New"/>
                <a:cs typeface="Courier New"/>
                <a:sym typeface="Courier New"/>
              </a:rPr>
              <a:t>FROM students</a:t>
            </a:r>
            <a:endParaRPr b="0"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0" lang="tr-TR" sz="1500" u="none" cap="none" strike="noStrike">
                <a:solidFill>
                  <a:srgbClr val="000000"/>
                </a:solidFill>
                <a:latin typeface="Courier New"/>
                <a:ea typeface="Courier New"/>
                <a:cs typeface="Courier New"/>
                <a:sym typeface="Courier New"/>
              </a:rPr>
              <a:t>INNER JOIN tests ON students.exam = tests.exam;</a:t>
            </a:r>
            <a:endParaRPr b="0"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Light"/>
              <a:ea typeface="Barlow Light"/>
              <a:cs typeface="Barlow Light"/>
              <a:sym typeface="Barlow Ligh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80"/>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aphicFrame>
        <p:nvGraphicFramePr>
          <p:cNvPr id="640" name="Google Shape;640;p80"/>
          <p:cNvGraphicFramePr/>
          <p:nvPr/>
        </p:nvGraphicFramePr>
        <p:xfrm>
          <a:off x="1992863" y="2322625"/>
          <a:ext cx="3000000" cy="3000000"/>
        </p:xfrm>
        <a:graphic>
          <a:graphicData uri="http://schemas.openxmlformats.org/drawingml/2006/table">
            <a:tbl>
              <a:tblPr>
                <a:noFill/>
                <a:tableStyleId>{04258934-0638-469E-80E7-35C531D986AE}</a:tableStyleId>
              </a:tblPr>
              <a:tblGrid>
                <a:gridCol w="1026450"/>
                <a:gridCol w="1130200"/>
                <a:gridCol w="7010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name</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John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Mary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Clark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graphicFrame>
        <p:nvGraphicFramePr>
          <p:cNvPr id="641" name="Google Shape;641;p80"/>
          <p:cNvGraphicFramePr/>
          <p:nvPr/>
        </p:nvGraphicFramePr>
        <p:xfrm>
          <a:off x="4850600" y="2322625"/>
          <a:ext cx="3000000" cy="3000000"/>
        </p:xfrm>
        <a:graphic>
          <a:graphicData uri="http://schemas.openxmlformats.org/drawingml/2006/table">
            <a:tbl>
              <a:tblPr>
                <a:noFill/>
                <a:tableStyleId>{04258934-0638-469E-80E7-35C531D986AE}</a:tableStyleId>
              </a:tblPr>
              <a:tblGrid>
                <a:gridCol w="13877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passing_score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bl>
          </a:graphicData>
        </a:graphic>
      </p:graphicFrame>
      <p:sp>
        <p:nvSpPr>
          <p:cNvPr id="642" name="Google Shape;642;p80"/>
          <p:cNvSpPr txBox="1"/>
          <p:nvPr/>
        </p:nvSpPr>
        <p:spPr>
          <a:xfrm>
            <a:off x="3019331" y="1780450"/>
            <a:ext cx="22749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output of the query</a:t>
            </a:r>
            <a:endParaRPr b="1" i="0" sz="1600" u="none" cap="none" strike="noStrike">
              <a:solidFill>
                <a:srgbClr val="000000"/>
              </a:solidFill>
              <a:latin typeface="Raleway"/>
              <a:ea typeface="Raleway"/>
              <a:cs typeface="Raleway"/>
              <a:sym typeface="Raleway"/>
            </a:endParaRPr>
          </a:p>
        </p:txBody>
      </p:sp>
      <p:sp>
        <p:nvSpPr>
          <p:cNvPr id="643" name="Google Shape;643;p80"/>
          <p:cNvSpPr txBox="1"/>
          <p:nvPr/>
        </p:nvSpPr>
        <p:spPr>
          <a:xfrm>
            <a:off x="1260200" y="549475"/>
            <a:ext cx="6066600" cy="11283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SELECT students.name, students.exam,</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       students.score, tests.passing_score</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FROM students</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INNER JOIN tests ON students.exam = tests.exam;</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09" name="Google Shape;109;p18"/>
          <p:cNvSpPr txBox="1"/>
          <p:nvPr>
            <p:ph type="title"/>
          </p:nvPr>
        </p:nvSpPr>
        <p:spPr>
          <a:xfrm>
            <a:off x="378923" y="173800"/>
            <a:ext cx="7802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SQL</a:t>
            </a:r>
            <a:br>
              <a:rPr lang="tr-TR" sz="2400">
                <a:solidFill>
                  <a:srgbClr val="741B47"/>
                </a:solidFill>
                <a:latin typeface="Raleway Medium"/>
                <a:ea typeface="Raleway Medium"/>
                <a:cs typeface="Raleway Medium"/>
                <a:sym typeface="Raleway Medium"/>
              </a:rPr>
            </a:br>
            <a:r>
              <a:rPr lang="tr-TR" sz="2400">
                <a:solidFill>
                  <a:srgbClr val="741B47"/>
                </a:solidFill>
                <a:latin typeface="Raleway Medium"/>
                <a:ea typeface="Raleway Medium"/>
                <a:cs typeface="Raleway Medium"/>
                <a:sym typeface="Raleway Medium"/>
              </a:rPr>
              <a:t>What is NULL?</a:t>
            </a:r>
            <a:endParaRPr sz="4000">
              <a:solidFill>
                <a:srgbClr val="419DD3"/>
              </a:solidFill>
              <a:latin typeface="Raleway Medium"/>
              <a:ea typeface="Raleway Medium"/>
              <a:cs typeface="Raleway Medium"/>
              <a:sym typeface="Raleway Medium"/>
            </a:endParaRPr>
          </a:p>
        </p:txBody>
      </p:sp>
      <p:sp>
        <p:nvSpPr>
          <p:cNvPr id="110" name="Google Shape;110;p18"/>
          <p:cNvSpPr txBox="1"/>
          <p:nvPr/>
        </p:nvSpPr>
        <p:spPr>
          <a:xfrm>
            <a:off x="615450" y="1151710"/>
            <a:ext cx="7913100" cy="1766400"/>
          </a:xfrm>
          <a:prstGeom prst="rect">
            <a:avLst/>
          </a:prstGeom>
          <a:solidFill>
            <a:schemeClr val="accent1"/>
          </a:solid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tr-TR" sz="2400" u="none" cap="none" strike="noStrike">
                <a:solidFill>
                  <a:srgbClr val="000000"/>
                </a:solidFill>
                <a:latin typeface="Arial"/>
                <a:ea typeface="Arial"/>
                <a:cs typeface="Arial"/>
                <a:sym typeface="Arial"/>
              </a:rPr>
              <a:t>NULL value represents the unknown value or missing value or not applicable.</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tr-TR" sz="2400" u="none" cap="none" strike="noStrike">
                <a:solidFill>
                  <a:srgbClr val="000000"/>
                </a:solidFill>
                <a:latin typeface="Arial"/>
                <a:ea typeface="Arial"/>
                <a:cs typeface="Arial"/>
                <a:sym typeface="Arial"/>
              </a:rPr>
              <a:t>NULL is not equal to zero or empty string.</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tr-TR" sz="2400" u="none" cap="none" strike="noStrike">
                <a:solidFill>
                  <a:srgbClr val="000000"/>
                </a:solidFill>
                <a:latin typeface="Arial"/>
                <a:ea typeface="Arial"/>
                <a:cs typeface="Arial"/>
                <a:sym typeface="Arial"/>
              </a:rPr>
              <a:t>NULL is not equal to itself.</a:t>
            </a:r>
            <a:endParaRPr b="0" i="0" sz="2400" u="none" cap="none" strike="noStrike">
              <a:solidFill>
                <a:srgbClr val="000000"/>
              </a:solidFill>
              <a:latin typeface="Courier New"/>
              <a:ea typeface="Courier New"/>
              <a:cs typeface="Courier New"/>
              <a:sym typeface="Courier New"/>
            </a:endParaRPr>
          </a:p>
        </p:txBody>
      </p:sp>
      <p:pic>
        <p:nvPicPr>
          <p:cNvPr id="111" name="Google Shape;111;p18"/>
          <p:cNvPicPr preferRelativeResize="0"/>
          <p:nvPr/>
        </p:nvPicPr>
        <p:blipFill rotWithShape="1">
          <a:blip r:embed="rId3">
            <a:alphaModFix/>
          </a:blip>
          <a:srcRect b="0" l="0" r="0" t="0"/>
          <a:stretch/>
        </p:blipFill>
        <p:spPr>
          <a:xfrm>
            <a:off x="11250" y="1229322"/>
            <a:ext cx="604200" cy="161117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8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649" name="Google Shape;649;p81"/>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INNER JOIN</a:t>
            </a:r>
            <a:endParaRPr sz="4000">
              <a:solidFill>
                <a:srgbClr val="419DD3"/>
              </a:solidFill>
              <a:latin typeface="Raleway Medium"/>
              <a:ea typeface="Raleway Medium"/>
              <a:cs typeface="Raleway Medium"/>
              <a:sym typeface="Raleway Medium"/>
            </a:endParaRPr>
          </a:p>
        </p:txBody>
      </p:sp>
      <p:sp>
        <p:nvSpPr>
          <p:cNvPr id="650" name="Google Shape;650;p81"/>
          <p:cNvSpPr txBox="1"/>
          <p:nvPr/>
        </p:nvSpPr>
        <p:spPr>
          <a:xfrm>
            <a:off x="3110625" y="1091625"/>
            <a:ext cx="3040200" cy="37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tr-TR" sz="1400" u="none" cap="none" strike="noStrike">
                <a:solidFill>
                  <a:srgbClr val="000000"/>
                </a:solidFill>
                <a:latin typeface="Barlow"/>
                <a:ea typeface="Barlow"/>
                <a:cs typeface="Barlow"/>
                <a:sym typeface="Barlow"/>
              </a:rPr>
              <a:t>Syntax of Join of Multiple Tables</a:t>
            </a:r>
            <a:endParaRPr b="1" i="0" sz="1400" u="none" cap="none" strike="noStrike">
              <a:solidFill>
                <a:srgbClr val="000000"/>
              </a:solidFill>
              <a:latin typeface="Barlow"/>
              <a:ea typeface="Barlow"/>
              <a:cs typeface="Barlow"/>
              <a:sym typeface="Barlow"/>
            </a:endParaRPr>
          </a:p>
        </p:txBody>
      </p:sp>
      <p:pic>
        <p:nvPicPr>
          <p:cNvPr id="651" name="Google Shape;651;p81"/>
          <p:cNvPicPr preferRelativeResize="0"/>
          <p:nvPr/>
        </p:nvPicPr>
        <p:blipFill rotWithShape="1">
          <a:blip r:embed="rId3">
            <a:alphaModFix/>
          </a:blip>
          <a:srcRect b="0" l="0" r="0" t="0"/>
          <a:stretch/>
        </p:blipFill>
        <p:spPr>
          <a:xfrm>
            <a:off x="519800" y="1467225"/>
            <a:ext cx="7729441" cy="16674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82"/>
          <p:cNvSpPr txBox="1"/>
          <p:nvPr>
            <p:ph idx="12" type="sldNum"/>
          </p:nvPr>
        </p:nvSpPr>
        <p:spPr>
          <a:xfrm>
            <a:off x="8889300" y="4903875"/>
            <a:ext cx="2166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pSp>
        <p:nvGrpSpPr>
          <p:cNvPr id="657" name="Google Shape;657;p82"/>
          <p:cNvGrpSpPr/>
          <p:nvPr/>
        </p:nvGrpSpPr>
        <p:grpSpPr>
          <a:xfrm>
            <a:off x="1523063" y="754842"/>
            <a:ext cx="5955274" cy="4154382"/>
            <a:chOff x="597913" y="547750"/>
            <a:chExt cx="7699126" cy="3846650"/>
          </a:xfrm>
        </p:grpSpPr>
        <p:pic>
          <p:nvPicPr>
            <p:cNvPr id="658" name="Google Shape;658;p82"/>
            <p:cNvPicPr preferRelativeResize="0"/>
            <p:nvPr/>
          </p:nvPicPr>
          <p:blipFill rotWithShape="1">
            <a:blip r:embed="rId3">
              <a:alphaModFix/>
            </a:blip>
            <a:srcRect b="0" l="0" r="0" t="0"/>
            <a:stretch/>
          </p:blipFill>
          <p:spPr>
            <a:xfrm>
              <a:off x="597913" y="547750"/>
              <a:ext cx="7699126" cy="3846650"/>
            </a:xfrm>
            <a:prstGeom prst="rect">
              <a:avLst/>
            </a:prstGeom>
            <a:noFill/>
            <a:ln>
              <a:noFill/>
            </a:ln>
          </p:spPr>
        </p:pic>
        <p:sp>
          <p:nvSpPr>
            <p:cNvPr id="659" name="Google Shape;659;p82"/>
            <p:cNvSpPr/>
            <p:nvPr/>
          </p:nvSpPr>
          <p:spPr>
            <a:xfrm>
              <a:off x="608650" y="642950"/>
              <a:ext cx="1860300" cy="7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0" name="Google Shape;660;p82"/>
          <p:cNvSpPr txBox="1"/>
          <p:nvPr/>
        </p:nvSpPr>
        <p:spPr>
          <a:xfrm>
            <a:off x="209650" y="217850"/>
            <a:ext cx="8582100" cy="537000"/>
          </a:xfrm>
          <a:prstGeom prst="rect">
            <a:avLst/>
          </a:prstGeom>
          <a:solidFill>
            <a:srgbClr val="FFF2CC"/>
          </a:solidFill>
          <a:ln cap="flat" cmpd="sng" w="9525">
            <a:solidFill>
              <a:srgbClr val="409AC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tr-TR" sz="2800" u="none" cap="none" strike="noStrike">
                <a:solidFill>
                  <a:srgbClr val="000000"/>
                </a:solidFill>
                <a:latin typeface="Raleway"/>
                <a:ea typeface="Raleway"/>
                <a:cs typeface="Raleway"/>
                <a:sym typeface="Raleway"/>
              </a:rPr>
              <a:t>Find the genre of each track.</a:t>
            </a:r>
            <a:endParaRPr b="1" i="0" sz="2800" u="none" cap="none" strike="noStrike">
              <a:solidFill>
                <a:srgbClr val="000000"/>
              </a:solidFill>
              <a:latin typeface="Raleway"/>
              <a:ea typeface="Raleway"/>
              <a:cs typeface="Raleway"/>
              <a:sym typeface="Raleway"/>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83"/>
          <p:cNvSpPr txBox="1"/>
          <p:nvPr>
            <p:ph idx="12" type="sldNum"/>
          </p:nvPr>
        </p:nvSpPr>
        <p:spPr>
          <a:xfrm>
            <a:off x="8472458" y="4663217"/>
            <a:ext cx="548700" cy="393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pic>
        <p:nvPicPr>
          <p:cNvPr id="666" name="Google Shape;666;p83"/>
          <p:cNvPicPr preferRelativeResize="0"/>
          <p:nvPr/>
        </p:nvPicPr>
        <p:blipFill rotWithShape="1">
          <a:blip r:embed="rId3">
            <a:alphaModFix/>
          </a:blip>
          <a:srcRect b="0" l="0" r="45471" t="0"/>
          <a:stretch/>
        </p:blipFill>
        <p:spPr>
          <a:xfrm>
            <a:off x="125900" y="1267400"/>
            <a:ext cx="4819774" cy="2446850"/>
          </a:xfrm>
          <a:prstGeom prst="rect">
            <a:avLst/>
          </a:prstGeom>
          <a:noFill/>
          <a:ln>
            <a:noFill/>
          </a:ln>
        </p:spPr>
      </p:pic>
      <p:pic>
        <p:nvPicPr>
          <p:cNvPr id="667" name="Google Shape;667;p83"/>
          <p:cNvPicPr preferRelativeResize="0"/>
          <p:nvPr/>
        </p:nvPicPr>
        <p:blipFill rotWithShape="1">
          <a:blip r:embed="rId4">
            <a:alphaModFix/>
          </a:blip>
          <a:srcRect b="0" l="0" r="0" t="0"/>
          <a:stretch/>
        </p:blipFill>
        <p:spPr>
          <a:xfrm>
            <a:off x="6303024" y="1267400"/>
            <a:ext cx="1971675" cy="2990850"/>
          </a:xfrm>
          <a:prstGeom prst="rect">
            <a:avLst/>
          </a:prstGeom>
          <a:noFill/>
          <a:ln>
            <a:noFill/>
          </a:ln>
        </p:spPr>
      </p:pic>
      <p:sp>
        <p:nvSpPr>
          <p:cNvPr id="668" name="Google Shape;668;p83"/>
          <p:cNvSpPr txBox="1"/>
          <p:nvPr/>
        </p:nvSpPr>
        <p:spPr>
          <a:xfrm>
            <a:off x="2302000" y="799700"/>
            <a:ext cx="7374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tracks</a:t>
            </a:r>
            <a:endParaRPr b="0" i="0" sz="1400" u="none" cap="none" strike="noStrike">
              <a:solidFill>
                <a:srgbClr val="000000"/>
              </a:solidFill>
              <a:latin typeface="Arial"/>
              <a:ea typeface="Arial"/>
              <a:cs typeface="Arial"/>
              <a:sym typeface="Arial"/>
            </a:endParaRPr>
          </a:p>
        </p:txBody>
      </p:sp>
      <p:sp>
        <p:nvSpPr>
          <p:cNvPr id="669" name="Google Shape;669;p83"/>
          <p:cNvSpPr txBox="1"/>
          <p:nvPr/>
        </p:nvSpPr>
        <p:spPr>
          <a:xfrm>
            <a:off x="6824575" y="889625"/>
            <a:ext cx="7374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genres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84"/>
          <p:cNvSpPr txBox="1"/>
          <p:nvPr>
            <p:ph idx="12" type="sldNum"/>
          </p:nvPr>
        </p:nvSpPr>
        <p:spPr>
          <a:xfrm>
            <a:off x="8472458" y="4663217"/>
            <a:ext cx="548700" cy="393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pic>
        <p:nvPicPr>
          <p:cNvPr id="675" name="Google Shape;675;p84"/>
          <p:cNvPicPr preferRelativeResize="0"/>
          <p:nvPr/>
        </p:nvPicPr>
        <p:blipFill rotWithShape="1">
          <a:blip r:embed="rId3">
            <a:alphaModFix/>
          </a:blip>
          <a:srcRect b="0" l="0" r="45471" t="0"/>
          <a:stretch/>
        </p:blipFill>
        <p:spPr>
          <a:xfrm>
            <a:off x="0" y="404175"/>
            <a:ext cx="4819774" cy="2446850"/>
          </a:xfrm>
          <a:prstGeom prst="rect">
            <a:avLst/>
          </a:prstGeom>
          <a:noFill/>
          <a:ln cap="flat" cmpd="sng" w="9525">
            <a:solidFill>
              <a:srgbClr val="B7B7B7"/>
            </a:solidFill>
            <a:prstDash val="solid"/>
            <a:round/>
            <a:headEnd len="sm" w="sm" type="none"/>
            <a:tailEnd len="sm" w="sm" type="none"/>
          </a:ln>
        </p:spPr>
      </p:pic>
      <p:pic>
        <p:nvPicPr>
          <p:cNvPr id="676" name="Google Shape;676;p84"/>
          <p:cNvPicPr preferRelativeResize="0"/>
          <p:nvPr/>
        </p:nvPicPr>
        <p:blipFill rotWithShape="1">
          <a:blip r:embed="rId4">
            <a:alphaModFix/>
          </a:blip>
          <a:srcRect b="0" l="0" r="0" t="0"/>
          <a:stretch/>
        </p:blipFill>
        <p:spPr>
          <a:xfrm>
            <a:off x="6243399" y="404176"/>
            <a:ext cx="1613096" cy="2446850"/>
          </a:xfrm>
          <a:prstGeom prst="rect">
            <a:avLst/>
          </a:prstGeom>
          <a:noFill/>
          <a:ln cap="flat" cmpd="sng" w="9525">
            <a:solidFill>
              <a:srgbClr val="999999"/>
            </a:solidFill>
            <a:prstDash val="solid"/>
            <a:round/>
            <a:headEnd len="sm" w="sm" type="none"/>
            <a:tailEnd len="sm" w="sm" type="none"/>
          </a:ln>
        </p:spPr>
      </p:pic>
      <p:sp>
        <p:nvSpPr>
          <p:cNvPr id="677" name="Google Shape;677;p84"/>
          <p:cNvSpPr txBox="1"/>
          <p:nvPr/>
        </p:nvSpPr>
        <p:spPr>
          <a:xfrm>
            <a:off x="2248025" y="98325"/>
            <a:ext cx="7374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tracks</a:t>
            </a:r>
            <a:endParaRPr b="0" i="0" sz="1400" u="none" cap="none" strike="noStrike">
              <a:solidFill>
                <a:srgbClr val="000000"/>
              </a:solidFill>
              <a:latin typeface="Arial"/>
              <a:ea typeface="Arial"/>
              <a:cs typeface="Arial"/>
              <a:sym typeface="Arial"/>
            </a:endParaRPr>
          </a:p>
        </p:txBody>
      </p:sp>
      <p:sp>
        <p:nvSpPr>
          <p:cNvPr id="678" name="Google Shape;678;p84"/>
          <p:cNvSpPr txBox="1"/>
          <p:nvPr/>
        </p:nvSpPr>
        <p:spPr>
          <a:xfrm>
            <a:off x="6612900" y="98325"/>
            <a:ext cx="7374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genres</a:t>
            </a:r>
            <a:endParaRPr b="0" i="0" sz="1400" u="none" cap="none" strike="noStrike">
              <a:solidFill>
                <a:srgbClr val="000000"/>
              </a:solidFill>
              <a:latin typeface="Arial"/>
              <a:ea typeface="Arial"/>
              <a:cs typeface="Arial"/>
              <a:sym typeface="Arial"/>
            </a:endParaRPr>
          </a:p>
        </p:txBody>
      </p:sp>
      <p:pic>
        <p:nvPicPr>
          <p:cNvPr id="679" name="Google Shape;679;p84"/>
          <p:cNvPicPr preferRelativeResize="0"/>
          <p:nvPr/>
        </p:nvPicPr>
        <p:blipFill rotWithShape="1">
          <a:blip r:embed="rId5">
            <a:alphaModFix/>
          </a:blip>
          <a:srcRect b="0" l="0" r="0" t="0"/>
          <a:stretch/>
        </p:blipFill>
        <p:spPr>
          <a:xfrm>
            <a:off x="4064450" y="2950225"/>
            <a:ext cx="2548450" cy="2016700"/>
          </a:xfrm>
          <a:prstGeom prst="rect">
            <a:avLst/>
          </a:prstGeom>
          <a:noFill/>
          <a:ln cap="flat" cmpd="sng" w="9525">
            <a:solidFill>
              <a:srgbClr val="B7B7B7"/>
            </a:solidFill>
            <a:prstDash val="solid"/>
            <a:round/>
            <a:headEnd len="sm" w="sm" type="none"/>
            <a:tailEnd len="sm" w="sm" type="none"/>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3" name="Shape 683"/>
        <p:cNvGrpSpPr/>
        <p:nvPr/>
      </p:nvGrpSpPr>
      <p:grpSpPr>
        <a:xfrm>
          <a:off x="0" y="0"/>
          <a:ext cx="0" cy="0"/>
          <a:chOff x="0" y="0"/>
          <a:chExt cx="0" cy="0"/>
        </a:xfrm>
      </p:grpSpPr>
      <p:sp>
        <p:nvSpPr>
          <p:cNvPr id="684" name="Google Shape;684;p85"/>
          <p:cNvSpPr txBox="1"/>
          <p:nvPr>
            <p:ph idx="12" type="sldNum"/>
          </p:nvPr>
        </p:nvSpPr>
        <p:spPr>
          <a:xfrm>
            <a:off x="8889300" y="4903875"/>
            <a:ext cx="2166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685" name="Google Shape;685;p85"/>
          <p:cNvSpPr txBox="1"/>
          <p:nvPr/>
        </p:nvSpPr>
        <p:spPr>
          <a:xfrm>
            <a:off x="133450" y="217850"/>
            <a:ext cx="8582100" cy="1459500"/>
          </a:xfrm>
          <a:prstGeom prst="rect">
            <a:avLst/>
          </a:prstGeom>
          <a:solidFill>
            <a:srgbClr val="FFF2CC"/>
          </a:solidFill>
          <a:ln cap="flat" cmpd="sng" w="9525">
            <a:solidFill>
              <a:srgbClr val="409AC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tr-TR" sz="2600" u="none" cap="none" strike="noStrike">
                <a:solidFill>
                  <a:srgbClr val="000000"/>
                </a:solidFill>
                <a:latin typeface="Raleway"/>
                <a:ea typeface="Raleway"/>
                <a:cs typeface="Raleway"/>
                <a:sym typeface="Raleway"/>
              </a:rPr>
              <a:t>Write a query to return the departments of female employees. Show just first name, last name, salary and department of the employees.</a:t>
            </a:r>
            <a:endParaRPr b="1" i="0" sz="2600" u="none" cap="none" strike="noStrike">
              <a:solidFill>
                <a:srgbClr val="000000"/>
              </a:solidFill>
              <a:latin typeface="Raleway"/>
              <a:ea typeface="Raleway"/>
              <a:cs typeface="Raleway"/>
              <a:sym typeface="Raleway"/>
            </a:endParaRPr>
          </a:p>
        </p:txBody>
      </p:sp>
      <p:pic>
        <p:nvPicPr>
          <p:cNvPr id="686" name="Google Shape;686;p85"/>
          <p:cNvPicPr preferRelativeResize="0"/>
          <p:nvPr/>
        </p:nvPicPr>
        <p:blipFill rotWithShape="1">
          <a:blip r:embed="rId3">
            <a:alphaModFix/>
          </a:blip>
          <a:srcRect b="0" l="0" r="0" t="0"/>
          <a:stretch/>
        </p:blipFill>
        <p:spPr>
          <a:xfrm>
            <a:off x="76200" y="1905950"/>
            <a:ext cx="6029325" cy="3133725"/>
          </a:xfrm>
          <a:prstGeom prst="rect">
            <a:avLst/>
          </a:prstGeom>
          <a:noFill/>
          <a:ln>
            <a:noFill/>
          </a:ln>
        </p:spPr>
      </p:pic>
      <p:pic>
        <p:nvPicPr>
          <p:cNvPr id="687" name="Google Shape;687;p85"/>
          <p:cNvPicPr preferRelativeResize="0"/>
          <p:nvPr/>
        </p:nvPicPr>
        <p:blipFill rotWithShape="1">
          <a:blip r:embed="rId4">
            <a:alphaModFix/>
          </a:blip>
          <a:srcRect b="0" l="0" r="0" t="0"/>
          <a:stretch/>
        </p:blipFill>
        <p:spPr>
          <a:xfrm>
            <a:off x="6334125" y="1905950"/>
            <a:ext cx="2657475" cy="230984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86"/>
          <p:cNvSpPr txBox="1"/>
          <p:nvPr>
            <p:ph idx="12" type="sldNum"/>
          </p:nvPr>
        </p:nvSpPr>
        <p:spPr>
          <a:xfrm>
            <a:off x="8889300" y="4903875"/>
            <a:ext cx="2166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pSp>
        <p:nvGrpSpPr>
          <p:cNvPr id="693" name="Google Shape;693;p86"/>
          <p:cNvGrpSpPr/>
          <p:nvPr/>
        </p:nvGrpSpPr>
        <p:grpSpPr>
          <a:xfrm>
            <a:off x="1888352" y="1312830"/>
            <a:ext cx="5150715" cy="3398515"/>
            <a:chOff x="597913" y="547750"/>
            <a:chExt cx="7699126" cy="3846650"/>
          </a:xfrm>
        </p:grpSpPr>
        <p:pic>
          <p:nvPicPr>
            <p:cNvPr id="694" name="Google Shape;694;p86"/>
            <p:cNvPicPr preferRelativeResize="0"/>
            <p:nvPr/>
          </p:nvPicPr>
          <p:blipFill rotWithShape="1">
            <a:blip r:embed="rId3">
              <a:alphaModFix/>
            </a:blip>
            <a:srcRect b="0" l="0" r="0" t="0"/>
            <a:stretch/>
          </p:blipFill>
          <p:spPr>
            <a:xfrm>
              <a:off x="597913" y="547750"/>
              <a:ext cx="7699126" cy="3846650"/>
            </a:xfrm>
            <a:prstGeom prst="rect">
              <a:avLst/>
            </a:prstGeom>
            <a:noFill/>
            <a:ln>
              <a:noFill/>
            </a:ln>
          </p:spPr>
        </p:pic>
        <p:sp>
          <p:nvSpPr>
            <p:cNvPr id="695" name="Google Shape;695;p86"/>
            <p:cNvSpPr/>
            <p:nvPr/>
          </p:nvSpPr>
          <p:spPr>
            <a:xfrm>
              <a:off x="608650" y="642950"/>
              <a:ext cx="1860300" cy="7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6" name="Google Shape;696;p86"/>
          <p:cNvSpPr txBox="1"/>
          <p:nvPr/>
        </p:nvSpPr>
        <p:spPr>
          <a:xfrm>
            <a:off x="209650" y="217850"/>
            <a:ext cx="8896200" cy="1041000"/>
          </a:xfrm>
          <a:prstGeom prst="rect">
            <a:avLst/>
          </a:prstGeom>
          <a:solidFill>
            <a:srgbClr val="FFF2CC"/>
          </a:solidFill>
          <a:ln cap="flat" cmpd="sng" w="9525">
            <a:solidFill>
              <a:srgbClr val="409AC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tr-TR" sz="2600" u="none" cap="none" strike="noStrike">
                <a:solidFill>
                  <a:srgbClr val="000000"/>
                </a:solidFill>
                <a:latin typeface="Raleway"/>
                <a:ea typeface="Raleway"/>
                <a:cs typeface="Raleway"/>
                <a:sym typeface="Raleway"/>
              </a:rPr>
              <a:t>Find the customer name of each invoice.</a:t>
            </a:r>
            <a:endParaRPr b="1" i="0" sz="2600" u="none" cap="none" strike="noStrike">
              <a:solidFill>
                <a:srgbClr val="000000"/>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2600"/>
              <a:buFont typeface="Arial"/>
              <a:buNone/>
            </a:pPr>
            <a:r>
              <a:rPr b="1" i="0" lang="tr-TR" sz="2600" u="none" cap="none" strike="noStrike">
                <a:solidFill>
                  <a:srgbClr val="000000"/>
                </a:solidFill>
                <a:latin typeface="Raleway"/>
                <a:ea typeface="Raleway"/>
                <a:cs typeface="Raleway"/>
                <a:sym typeface="Raleway"/>
              </a:rPr>
              <a:t>Your result will include Invoice id and customer name.</a:t>
            </a:r>
            <a:endParaRPr b="1" i="0" sz="2600" u="none" cap="none" strike="noStrike">
              <a:solidFill>
                <a:srgbClr val="000000"/>
              </a:solidFill>
              <a:latin typeface="Raleway"/>
              <a:ea typeface="Raleway"/>
              <a:cs typeface="Raleway"/>
              <a:sym typeface="Raleway"/>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87"/>
          <p:cNvSpPr txBox="1"/>
          <p:nvPr>
            <p:ph type="ctrTitle"/>
          </p:nvPr>
        </p:nvSpPr>
        <p:spPr>
          <a:xfrm>
            <a:off x="940010" y="1863600"/>
            <a:ext cx="79641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LEFT JOIN</a:t>
            </a:r>
            <a:endParaRPr>
              <a:solidFill>
                <a:srgbClr val="741B47"/>
              </a:solidFill>
              <a:latin typeface="Raleway Medium"/>
              <a:ea typeface="Raleway Medium"/>
              <a:cs typeface="Raleway Medium"/>
              <a:sym typeface="Raleway Medium"/>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88"/>
          <p:cNvSpPr txBox="1"/>
          <p:nvPr>
            <p:ph idx="12" type="sldNum"/>
          </p:nvPr>
        </p:nvSpPr>
        <p:spPr>
          <a:xfrm>
            <a:off x="8649025" y="49415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
        <p:nvSpPr>
          <p:cNvPr id="707" name="Google Shape;707;p88"/>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LEFT JOIN</a:t>
            </a:r>
            <a:endParaRPr sz="4000">
              <a:solidFill>
                <a:srgbClr val="419DD3"/>
              </a:solidFill>
              <a:latin typeface="Raleway Medium"/>
              <a:ea typeface="Raleway Medium"/>
              <a:cs typeface="Raleway Medium"/>
              <a:sym typeface="Raleway Medium"/>
            </a:endParaRPr>
          </a:p>
        </p:txBody>
      </p:sp>
      <p:sp>
        <p:nvSpPr>
          <p:cNvPr id="708" name="Google Shape;708;p88"/>
          <p:cNvSpPr txBox="1"/>
          <p:nvPr/>
        </p:nvSpPr>
        <p:spPr>
          <a:xfrm>
            <a:off x="226525" y="876300"/>
            <a:ext cx="5538000" cy="222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tr-TR" sz="1800" u="none" cap="none" strike="noStrike">
                <a:solidFill>
                  <a:srgbClr val="373A3C"/>
                </a:solidFill>
                <a:highlight>
                  <a:srgbClr val="FFFFFF"/>
                </a:highlight>
                <a:latin typeface="Raleway"/>
                <a:ea typeface="Raleway"/>
                <a:cs typeface="Raleway"/>
                <a:sym typeface="Raleway"/>
              </a:rPr>
              <a:t>In this JOIN statement, all the records of the left table and the common records of the right table are returned in the query. If no matching rows are found in the right table during the JOIN operation, these values are assigned as NULL.</a:t>
            </a:r>
            <a:endParaRPr b="0" i="0" sz="1800" u="none" cap="none" strike="noStrike">
              <a:solidFill>
                <a:srgbClr val="373A3C"/>
              </a:solidFill>
              <a:highlight>
                <a:srgbClr val="FFFFFF"/>
              </a:highlight>
              <a:latin typeface="Raleway"/>
              <a:ea typeface="Raleway"/>
              <a:cs typeface="Raleway"/>
              <a:sym typeface="Raleway"/>
            </a:endParaRPr>
          </a:p>
        </p:txBody>
      </p:sp>
      <p:sp>
        <p:nvSpPr>
          <p:cNvPr id="709" name="Google Shape;709;p88"/>
          <p:cNvSpPr txBox="1"/>
          <p:nvPr/>
        </p:nvSpPr>
        <p:spPr>
          <a:xfrm>
            <a:off x="3685775" y="2593725"/>
            <a:ext cx="739500" cy="37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tr-TR" sz="1400" u="none" cap="none" strike="noStrike">
                <a:solidFill>
                  <a:srgbClr val="000000"/>
                </a:solidFill>
                <a:latin typeface="Barlow"/>
                <a:ea typeface="Barlow"/>
                <a:cs typeface="Barlow"/>
                <a:sym typeface="Barlow"/>
              </a:rPr>
              <a:t>Syntax</a:t>
            </a:r>
            <a:endParaRPr b="1" i="0" sz="1400" u="none" cap="none" strike="noStrike">
              <a:solidFill>
                <a:srgbClr val="000000"/>
              </a:solidFill>
              <a:latin typeface="Barlow"/>
              <a:ea typeface="Barlow"/>
              <a:cs typeface="Barlow"/>
              <a:sym typeface="Barlow"/>
            </a:endParaRPr>
          </a:p>
        </p:txBody>
      </p:sp>
      <p:pic>
        <p:nvPicPr>
          <p:cNvPr id="710" name="Google Shape;710;p88"/>
          <p:cNvPicPr preferRelativeResize="0"/>
          <p:nvPr/>
        </p:nvPicPr>
        <p:blipFill rotWithShape="1">
          <a:blip r:embed="rId3">
            <a:alphaModFix/>
          </a:blip>
          <a:srcRect b="0" l="0" r="0" t="0"/>
          <a:stretch/>
        </p:blipFill>
        <p:spPr>
          <a:xfrm>
            <a:off x="586350" y="3000325"/>
            <a:ext cx="7735564" cy="822000"/>
          </a:xfrm>
          <a:prstGeom prst="rect">
            <a:avLst/>
          </a:prstGeom>
          <a:noFill/>
          <a:ln>
            <a:noFill/>
          </a:ln>
        </p:spPr>
      </p:pic>
      <p:sp>
        <p:nvSpPr>
          <p:cNvPr id="711" name="Google Shape;711;p88"/>
          <p:cNvSpPr txBox="1"/>
          <p:nvPr/>
        </p:nvSpPr>
        <p:spPr>
          <a:xfrm>
            <a:off x="2027150" y="4438025"/>
            <a:ext cx="4933500" cy="37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tr-TR" sz="1800" u="none" cap="none" strike="noStrike">
                <a:solidFill>
                  <a:srgbClr val="000000"/>
                </a:solidFill>
                <a:latin typeface="Barlow Light"/>
                <a:ea typeface="Barlow Light"/>
                <a:cs typeface="Barlow Light"/>
                <a:sym typeface="Barlow Light"/>
              </a:rPr>
              <a:t>table_A. common_field = table_B.common_field</a:t>
            </a:r>
            <a:endParaRPr b="0" i="0" sz="1800" u="none" cap="none" strike="noStrike">
              <a:solidFill>
                <a:srgbClr val="000000"/>
              </a:solidFill>
              <a:latin typeface="Barlow Light"/>
              <a:ea typeface="Barlow Light"/>
              <a:cs typeface="Barlow Light"/>
              <a:sym typeface="Barlow Light"/>
            </a:endParaRPr>
          </a:p>
        </p:txBody>
      </p:sp>
      <p:sp>
        <p:nvSpPr>
          <p:cNvPr id="712" name="Google Shape;712;p88"/>
          <p:cNvSpPr txBox="1"/>
          <p:nvPr/>
        </p:nvSpPr>
        <p:spPr>
          <a:xfrm>
            <a:off x="3460375" y="4062425"/>
            <a:ext cx="1674900" cy="37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tr-TR" sz="1400" u="none" cap="none" strike="noStrike">
                <a:solidFill>
                  <a:srgbClr val="000000"/>
                </a:solidFill>
                <a:latin typeface="Raleway"/>
                <a:ea typeface="Raleway"/>
                <a:cs typeface="Raleway"/>
                <a:sym typeface="Raleway"/>
              </a:rPr>
              <a:t>join_conditions</a:t>
            </a:r>
            <a:endParaRPr b="1" i="0" sz="1400" u="none" cap="none" strike="noStrike">
              <a:solidFill>
                <a:srgbClr val="000000"/>
              </a:solidFill>
              <a:latin typeface="Raleway"/>
              <a:ea typeface="Raleway"/>
              <a:cs typeface="Raleway"/>
              <a:sym typeface="Raleway"/>
            </a:endParaRPr>
          </a:p>
        </p:txBody>
      </p:sp>
      <p:pic>
        <p:nvPicPr>
          <p:cNvPr id="713" name="Google Shape;713;p88"/>
          <p:cNvPicPr preferRelativeResize="0"/>
          <p:nvPr/>
        </p:nvPicPr>
        <p:blipFill rotWithShape="1">
          <a:blip r:embed="rId4">
            <a:alphaModFix/>
          </a:blip>
          <a:srcRect b="0" l="0" r="0" t="0"/>
          <a:stretch/>
        </p:blipFill>
        <p:spPr>
          <a:xfrm>
            <a:off x="5869600" y="595775"/>
            <a:ext cx="3254900" cy="22211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9"/>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aphicFrame>
        <p:nvGraphicFramePr>
          <p:cNvPr id="719" name="Google Shape;719;p89"/>
          <p:cNvGraphicFramePr/>
          <p:nvPr/>
        </p:nvGraphicFramePr>
        <p:xfrm>
          <a:off x="1406738" y="1399425"/>
          <a:ext cx="3000000" cy="3000000"/>
        </p:xfrm>
        <a:graphic>
          <a:graphicData uri="http://schemas.openxmlformats.org/drawingml/2006/table">
            <a:tbl>
              <a:tblPr>
                <a:noFill/>
                <a:tableStyleId>{04258934-0638-469E-80E7-35C531D986AE}</a:tableStyleId>
              </a:tblPr>
              <a:tblGrid>
                <a:gridCol w="1026450"/>
                <a:gridCol w="1130200"/>
                <a:gridCol w="7010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name</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John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Mary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Clark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graphicFrame>
        <p:nvGraphicFramePr>
          <p:cNvPr id="720" name="Google Shape;720;p89"/>
          <p:cNvGraphicFramePr/>
          <p:nvPr/>
        </p:nvGraphicFramePr>
        <p:xfrm>
          <a:off x="5323775" y="1399425"/>
          <a:ext cx="3000000" cy="3000000"/>
        </p:xfrm>
        <a:graphic>
          <a:graphicData uri="http://schemas.openxmlformats.org/drawingml/2006/table">
            <a:tbl>
              <a:tblPr>
                <a:noFill/>
                <a:tableStyleId>{04258934-0638-469E-80E7-35C531D986AE}</a:tableStyleId>
              </a:tblPr>
              <a:tblGrid>
                <a:gridCol w="1025775"/>
                <a:gridCol w="13877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passing_score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Network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sp>
        <p:nvSpPr>
          <p:cNvPr id="721" name="Google Shape;721;p89"/>
          <p:cNvSpPr txBox="1"/>
          <p:nvPr/>
        </p:nvSpPr>
        <p:spPr>
          <a:xfrm>
            <a:off x="6065400" y="879225"/>
            <a:ext cx="7035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tests</a:t>
            </a:r>
            <a:endParaRPr b="1" i="0" sz="1600" u="none" cap="none" strike="noStrike">
              <a:solidFill>
                <a:srgbClr val="000000"/>
              </a:solidFill>
              <a:latin typeface="Raleway"/>
              <a:ea typeface="Raleway"/>
              <a:cs typeface="Raleway"/>
              <a:sym typeface="Raleway"/>
            </a:endParaRPr>
          </a:p>
        </p:txBody>
      </p:sp>
      <p:sp>
        <p:nvSpPr>
          <p:cNvPr id="722" name="Google Shape;722;p89"/>
          <p:cNvSpPr txBox="1"/>
          <p:nvPr/>
        </p:nvSpPr>
        <p:spPr>
          <a:xfrm>
            <a:off x="2253764" y="879225"/>
            <a:ext cx="14874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students</a:t>
            </a:r>
            <a:endParaRPr b="1" i="0" sz="1600" u="none" cap="none" strike="noStrike">
              <a:solidFill>
                <a:srgbClr val="000000"/>
              </a:solidFill>
              <a:latin typeface="Raleway"/>
              <a:ea typeface="Raleway"/>
              <a:cs typeface="Raleway"/>
              <a:sym typeface="Raleway"/>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90"/>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aphicFrame>
        <p:nvGraphicFramePr>
          <p:cNvPr id="728" name="Google Shape;728;p90"/>
          <p:cNvGraphicFramePr/>
          <p:nvPr/>
        </p:nvGraphicFramePr>
        <p:xfrm>
          <a:off x="5128788" y="2425225"/>
          <a:ext cx="3000000" cy="3000000"/>
        </p:xfrm>
        <a:graphic>
          <a:graphicData uri="http://schemas.openxmlformats.org/drawingml/2006/table">
            <a:tbl>
              <a:tblPr>
                <a:noFill/>
                <a:tableStyleId>{04258934-0638-469E-80E7-35C531D986AE}</a:tableStyleId>
              </a:tblPr>
              <a:tblGrid>
                <a:gridCol w="1026450"/>
                <a:gridCol w="1130200"/>
                <a:gridCol w="7010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name</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John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Mary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Clark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graphicFrame>
        <p:nvGraphicFramePr>
          <p:cNvPr id="729" name="Google Shape;729;p90"/>
          <p:cNvGraphicFramePr/>
          <p:nvPr/>
        </p:nvGraphicFramePr>
        <p:xfrm>
          <a:off x="810375" y="2425225"/>
          <a:ext cx="3000000" cy="3000000"/>
        </p:xfrm>
        <a:graphic>
          <a:graphicData uri="http://schemas.openxmlformats.org/drawingml/2006/table">
            <a:tbl>
              <a:tblPr>
                <a:noFill/>
                <a:tableStyleId>{04258934-0638-469E-80E7-35C531D986AE}</a:tableStyleId>
              </a:tblPr>
              <a:tblGrid>
                <a:gridCol w="1025775"/>
                <a:gridCol w="13877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passing_score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Network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sp>
        <p:nvSpPr>
          <p:cNvPr id="730" name="Google Shape;730;p90"/>
          <p:cNvSpPr txBox="1"/>
          <p:nvPr/>
        </p:nvSpPr>
        <p:spPr>
          <a:xfrm>
            <a:off x="1582600" y="1875725"/>
            <a:ext cx="7035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tests</a:t>
            </a:r>
            <a:endParaRPr b="1" i="0" sz="1600" u="none" cap="none" strike="noStrike">
              <a:solidFill>
                <a:srgbClr val="000000"/>
              </a:solidFill>
              <a:latin typeface="Raleway"/>
              <a:ea typeface="Raleway"/>
              <a:cs typeface="Raleway"/>
              <a:sym typeface="Raleway"/>
            </a:endParaRPr>
          </a:p>
        </p:txBody>
      </p:sp>
      <p:sp>
        <p:nvSpPr>
          <p:cNvPr id="731" name="Google Shape;731;p90"/>
          <p:cNvSpPr txBox="1"/>
          <p:nvPr/>
        </p:nvSpPr>
        <p:spPr>
          <a:xfrm>
            <a:off x="5813950" y="1875725"/>
            <a:ext cx="11028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students</a:t>
            </a:r>
            <a:endParaRPr b="1" i="0" sz="1600" u="none" cap="none" strike="noStrike">
              <a:solidFill>
                <a:srgbClr val="000000"/>
              </a:solidFill>
              <a:latin typeface="Raleway"/>
              <a:ea typeface="Raleway"/>
              <a:cs typeface="Raleway"/>
              <a:sym typeface="Raleway"/>
            </a:endParaRPr>
          </a:p>
        </p:txBody>
      </p:sp>
      <p:sp>
        <p:nvSpPr>
          <p:cNvPr id="732" name="Google Shape;732;p90"/>
          <p:cNvSpPr txBox="1"/>
          <p:nvPr/>
        </p:nvSpPr>
        <p:spPr>
          <a:xfrm>
            <a:off x="1245575" y="337025"/>
            <a:ext cx="6066600" cy="11283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SELECT tests.exam, tests.passing_score,</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       students.name, students.score</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FROM tests</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LEFT JOIN students ON tests.exam = students.exam;</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ctrTitle"/>
          </p:nvPr>
        </p:nvSpPr>
        <p:spPr>
          <a:xfrm>
            <a:off x="946150" y="2019300"/>
            <a:ext cx="7744500" cy="8274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COUNT Function</a:t>
            </a:r>
            <a:endParaRPr sz="3600">
              <a:solidFill>
                <a:srgbClr val="741B47"/>
              </a:solidFill>
              <a:latin typeface="Raleway Medium"/>
              <a:ea typeface="Raleway Medium"/>
              <a:cs typeface="Raleway Medium"/>
              <a:sym typeface="Raleway Medium"/>
            </a:endParaRPr>
          </a:p>
        </p:txBody>
      </p:sp>
      <p:sp>
        <p:nvSpPr>
          <p:cNvPr id="117" name="Google Shape;117;p19"/>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2</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91"/>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aphicFrame>
        <p:nvGraphicFramePr>
          <p:cNvPr id="738" name="Google Shape;738;p91"/>
          <p:cNvGraphicFramePr/>
          <p:nvPr/>
        </p:nvGraphicFramePr>
        <p:xfrm>
          <a:off x="3866488" y="2302375"/>
          <a:ext cx="3000000" cy="3000000"/>
        </p:xfrm>
        <a:graphic>
          <a:graphicData uri="http://schemas.openxmlformats.org/drawingml/2006/table">
            <a:tbl>
              <a:tblPr>
                <a:noFill/>
                <a:tableStyleId>{04258934-0638-469E-80E7-35C531D986AE}</a:tableStyleId>
              </a:tblPr>
              <a:tblGrid>
                <a:gridCol w="1026450"/>
                <a:gridCol w="1130200"/>
                <a:gridCol w="7010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name</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John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Mary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Clark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graphicFrame>
        <p:nvGraphicFramePr>
          <p:cNvPr id="739" name="Google Shape;739;p91"/>
          <p:cNvGraphicFramePr/>
          <p:nvPr/>
        </p:nvGraphicFramePr>
        <p:xfrm>
          <a:off x="1453013" y="2302375"/>
          <a:ext cx="3000000" cy="3000000"/>
        </p:xfrm>
        <a:graphic>
          <a:graphicData uri="http://schemas.openxmlformats.org/drawingml/2006/table">
            <a:tbl>
              <a:tblPr>
                <a:noFill/>
                <a:tableStyleId>{04258934-0638-469E-80E7-35C531D986AE}</a:tableStyleId>
              </a:tblPr>
              <a:tblGrid>
                <a:gridCol w="1025775"/>
                <a:gridCol w="13877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passing_score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Network</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sp>
        <p:nvSpPr>
          <p:cNvPr id="740" name="Google Shape;740;p91"/>
          <p:cNvSpPr txBox="1"/>
          <p:nvPr/>
        </p:nvSpPr>
        <p:spPr>
          <a:xfrm>
            <a:off x="2308013" y="1862875"/>
            <a:ext cx="7035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tests</a:t>
            </a:r>
            <a:endParaRPr b="1" i="0" sz="1600" u="none" cap="none" strike="noStrike">
              <a:solidFill>
                <a:srgbClr val="000000"/>
              </a:solidFill>
              <a:latin typeface="Raleway"/>
              <a:ea typeface="Raleway"/>
              <a:cs typeface="Raleway"/>
              <a:sym typeface="Raleway"/>
            </a:endParaRPr>
          </a:p>
        </p:txBody>
      </p:sp>
      <p:sp>
        <p:nvSpPr>
          <p:cNvPr id="741" name="Google Shape;741;p91"/>
          <p:cNvSpPr txBox="1"/>
          <p:nvPr/>
        </p:nvSpPr>
        <p:spPr>
          <a:xfrm>
            <a:off x="4333914" y="1862875"/>
            <a:ext cx="14874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students</a:t>
            </a:r>
            <a:endParaRPr b="1" i="0" sz="1600" u="none" cap="none" strike="noStrike">
              <a:solidFill>
                <a:srgbClr val="000000"/>
              </a:solidFill>
              <a:latin typeface="Raleway"/>
              <a:ea typeface="Raleway"/>
              <a:cs typeface="Raleway"/>
              <a:sym typeface="Raleway"/>
            </a:endParaRPr>
          </a:p>
        </p:txBody>
      </p:sp>
      <p:sp>
        <p:nvSpPr>
          <p:cNvPr id="742" name="Google Shape;742;p91"/>
          <p:cNvSpPr txBox="1"/>
          <p:nvPr/>
        </p:nvSpPr>
        <p:spPr>
          <a:xfrm>
            <a:off x="1230875" y="505500"/>
            <a:ext cx="6066600" cy="11283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SELECT tests.exam, tests.passing_score,</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       students.name, students.score</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FROM tests</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LEFT JOIN students ON tests.exam = students.exam;</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Barlow"/>
              <a:ea typeface="Barlow"/>
              <a:cs typeface="Barlow"/>
              <a:sym typeface="Barlow"/>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92"/>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aphicFrame>
        <p:nvGraphicFramePr>
          <p:cNvPr id="748" name="Google Shape;748;p92"/>
          <p:cNvGraphicFramePr/>
          <p:nvPr/>
        </p:nvGraphicFramePr>
        <p:xfrm>
          <a:off x="3895813" y="2346350"/>
          <a:ext cx="3000000" cy="3000000"/>
        </p:xfrm>
        <a:graphic>
          <a:graphicData uri="http://schemas.openxmlformats.org/drawingml/2006/table">
            <a:tbl>
              <a:tblPr>
                <a:noFill/>
                <a:tableStyleId>{04258934-0638-469E-80E7-35C531D986AE}</a:tableStyleId>
              </a:tblPr>
              <a:tblGrid>
                <a:gridCol w="1026450"/>
                <a:gridCol w="1130200"/>
                <a:gridCol w="7010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name</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John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Mary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Clark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Null</a:t>
                      </a:r>
                      <a:endParaRPr sz="1400" u="none" cap="none" strike="noStrike"/>
                    </a:p>
                  </a:txBody>
                  <a:tcPr marT="91425" marB="91425" marR="91425" marL="91425">
                    <a:solidFill>
                      <a:srgbClr val="FFF2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Null</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Null</a:t>
                      </a:r>
                      <a:endParaRPr sz="1400" u="none" cap="none" strike="noStrike"/>
                    </a:p>
                  </a:txBody>
                  <a:tcPr marT="91425" marB="91425" marR="91425" marL="91425">
                    <a:solidFill>
                      <a:srgbClr val="FFF2CC"/>
                    </a:solidFill>
                  </a:tcPr>
                </a:tc>
              </a:tr>
            </a:tbl>
          </a:graphicData>
        </a:graphic>
      </p:graphicFrame>
      <p:graphicFrame>
        <p:nvGraphicFramePr>
          <p:cNvPr id="749" name="Google Shape;749;p92"/>
          <p:cNvGraphicFramePr/>
          <p:nvPr/>
        </p:nvGraphicFramePr>
        <p:xfrm>
          <a:off x="1482338" y="2346350"/>
          <a:ext cx="3000000" cy="3000000"/>
        </p:xfrm>
        <a:graphic>
          <a:graphicData uri="http://schemas.openxmlformats.org/drawingml/2006/table">
            <a:tbl>
              <a:tblPr>
                <a:noFill/>
                <a:tableStyleId>{04258934-0638-469E-80E7-35C531D986AE}</a:tableStyleId>
              </a:tblPr>
              <a:tblGrid>
                <a:gridCol w="1025775"/>
                <a:gridCol w="13877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passing_score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Network</a:t>
                      </a:r>
                      <a:endParaRPr sz="1400" u="none" cap="none" strike="noStrike"/>
                    </a:p>
                  </a:txBody>
                  <a:tcPr marT="91425" marB="91425" marR="91425" marL="91425">
                    <a:solidFill>
                      <a:srgbClr val="FFF2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sp>
        <p:nvSpPr>
          <p:cNvPr id="750" name="Google Shape;750;p92"/>
          <p:cNvSpPr txBox="1"/>
          <p:nvPr/>
        </p:nvSpPr>
        <p:spPr>
          <a:xfrm>
            <a:off x="2337338" y="1906850"/>
            <a:ext cx="7035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tests</a:t>
            </a:r>
            <a:endParaRPr b="1" i="0" sz="1600" u="none" cap="none" strike="noStrike">
              <a:solidFill>
                <a:srgbClr val="000000"/>
              </a:solidFill>
              <a:latin typeface="Raleway"/>
              <a:ea typeface="Raleway"/>
              <a:cs typeface="Raleway"/>
              <a:sym typeface="Raleway"/>
            </a:endParaRPr>
          </a:p>
        </p:txBody>
      </p:sp>
      <p:sp>
        <p:nvSpPr>
          <p:cNvPr id="751" name="Google Shape;751;p92"/>
          <p:cNvSpPr txBox="1"/>
          <p:nvPr/>
        </p:nvSpPr>
        <p:spPr>
          <a:xfrm>
            <a:off x="4363239" y="1906850"/>
            <a:ext cx="14874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students</a:t>
            </a:r>
            <a:endParaRPr b="1" i="0" sz="1600" u="none" cap="none" strike="noStrike">
              <a:solidFill>
                <a:srgbClr val="000000"/>
              </a:solidFill>
              <a:latin typeface="Raleway"/>
              <a:ea typeface="Raleway"/>
              <a:cs typeface="Raleway"/>
              <a:sym typeface="Raleway"/>
            </a:endParaRPr>
          </a:p>
        </p:txBody>
      </p:sp>
      <p:sp>
        <p:nvSpPr>
          <p:cNvPr id="752" name="Google Shape;752;p92"/>
          <p:cNvSpPr txBox="1"/>
          <p:nvPr/>
        </p:nvSpPr>
        <p:spPr>
          <a:xfrm>
            <a:off x="1260200" y="549475"/>
            <a:ext cx="6066600" cy="11283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SELECT tests.exam, tests.passing_score,</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       students.name, students.score</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FROM tests</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LEFT JOIN students ON tests.exam = students.exam;</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Barlow"/>
              <a:ea typeface="Barlow"/>
              <a:cs typeface="Barlow"/>
              <a:sym typeface="Barlow"/>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93"/>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aphicFrame>
        <p:nvGraphicFramePr>
          <p:cNvPr id="758" name="Google Shape;758;p93"/>
          <p:cNvGraphicFramePr/>
          <p:nvPr/>
        </p:nvGraphicFramePr>
        <p:xfrm>
          <a:off x="3895813" y="2375650"/>
          <a:ext cx="3000000" cy="3000000"/>
        </p:xfrm>
        <a:graphic>
          <a:graphicData uri="http://schemas.openxmlformats.org/drawingml/2006/table">
            <a:tbl>
              <a:tblPr>
                <a:noFill/>
                <a:tableStyleId>{04258934-0638-469E-80E7-35C531D986AE}</a:tableStyleId>
              </a:tblPr>
              <a:tblGrid>
                <a:gridCol w="1026450"/>
                <a:gridCol w="1130200"/>
                <a:gridCol w="7010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name</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John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Mary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Clark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Null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Null</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Null</a:t>
                      </a:r>
                      <a:endParaRPr sz="1400" u="none" cap="none" strike="noStrike"/>
                    </a:p>
                  </a:txBody>
                  <a:tcPr marT="91425" marB="91425" marR="91425" marL="91425"/>
                </a:tc>
              </a:tr>
            </a:tbl>
          </a:graphicData>
        </a:graphic>
      </p:graphicFrame>
      <p:graphicFrame>
        <p:nvGraphicFramePr>
          <p:cNvPr id="759" name="Google Shape;759;p93"/>
          <p:cNvGraphicFramePr/>
          <p:nvPr/>
        </p:nvGraphicFramePr>
        <p:xfrm>
          <a:off x="1482338" y="2375650"/>
          <a:ext cx="3000000" cy="3000000"/>
        </p:xfrm>
        <a:graphic>
          <a:graphicData uri="http://schemas.openxmlformats.org/drawingml/2006/table">
            <a:tbl>
              <a:tblPr>
                <a:noFill/>
                <a:tableStyleId>{04258934-0638-469E-80E7-35C531D986AE}</a:tableStyleId>
              </a:tblPr>
              <a:tblGrid>
                <a:gridCol w="1025775"/>
                <a:gridCol w="13877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passing_score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Network</a:t>
                      </a:r>
                      <a:endParaRPr sz="1400" u="none" cap="none" strike="noStrike"/>
                    </a:p>
                  </a:txBody>
                  <a:tcPr marT="91425" marB="91425" marR="91425" marL="91425">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sp>
        <p:nvSpPr>
          <p:cNvPr id="760" name="Google Shape;760;p93"/>
          <p:cNvSpPr txBox="1"/>
          <p:nvPr/>
        </p:nvSpPr>
        <p:spPr>
          <a:xfrm>
            <a:off x="2337338" y="1936150"/>
            <a:ext cx="7035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tests</a:t>
            </a:r>
            <a:endParaRPr b="1" i="0" sz="1600" u="none" cap="none" strike="noStrike">
              <a:solidFill>
                <a:srgbClr val="000000"/>
              </a:solidFill>
              <a:latin typeface="Raleway"/>
              <a:ea typeface="Raleway"/>
              <a:cs typeface="Raleway"/>
              <a:sym typeface="Raleway"/>
            </a:endParaRPr>
          </a:p>
        </p:txBody>
      </p:sp>
      <p:sp>
        <p:nvSpPr>
          <p:cNvPr id="761" name="Google Shape;761;p93"/>
          <p:cNvSpPr txBox="1"/>
          <p:nvPr/>
        </p:nvSpPr>
        <p:spPr>
          <a:xfrm>
            <a:off x="4363239" y="1936150"/>
            <a:ext cx="14874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students</a:t>
            </a:r>
            <a:endParaRPr b="1" i="0" sz="1600" u="none" cap="none" strike="noStrike">
              <a:solidFill>
                <a:srgbClr val="000000"/>
              </a:solidFill>
              <a:latin typeface="Raleway"/>
              <a:ea typeface="Raleway"/>
              <a:cs typeface="Raleway"/>
              <a:sym typeface="Raleway"/>
            </a:endParaRPr>
          </a:p>
        </p:txBody>
      </p:sp>
      <p:sp>
        <p:nvSpPr>
          <p:cNvPr id="762" name="Google Shape;762;p93"/>
          <p:cNvSpPr txBox="1"/>
          <p:nvPr/>
        </p:nvSpPr>
        <p:spPr>
          <a:xfrm>
            <a:off x="1260200" y="578775"/>
            <a:ext cx="6066600" cy="11283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SELECT tests.exam, tests.passing_score,</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       students.name, students.score</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FROM tests</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LEFT JOIN students ON tests.exam = students.exam;</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Barlow"/>
              <a:ea typeface="Barlow"/>
              <a:cs typeface="Barlow"/>
              <a:sym typeface="Barlow"/>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94"/>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aphicFrame>
        <p:nvGraphicFramePr>
          <p:cNvPr id="768" name="Google Shape;768;p94"/>
          <p:cNvGraphicFramePr/>
          <p:nvPr/>
        </p:nvGraphicFramePr>
        <p:xfrm>
          <a:off x="3895813" y="2317050"/>
          <a:ext cx="3000000" cy="3000000"/>
        </p:xfrm>
        <a:graphic>
          <a:graphicData uri="http://schemas.openxmlformats.org/drawingml/2006/table">
            <a:tbl>
              <a:tblPr>
                <a:noFill/>
                <a:tableStyleId>{04258934-0638-469E-80E7-35C531D986AE}</a:tableStyleId>
              </a:tblPr>
              <a:tblGrid>
                <a:gridCol w="1026450"/>
                <a:gridCol w="7010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name</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John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Mary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Clark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Null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Null</a:t>
                      </a:r>
                      <a:endParaRPr sz="1400" u="none" cap="none" strike="noStrike"/>
                    </a:p>
                  </a:txBody>
                  <a:tcPr marT="91425" marB="91425" marR="91425" marL="91425"/>
                </a:tc>
              </a:tr>
            </a:tbl>
          </a:graphicData>
        </a:graphic>
      </p:graphicFrame>
      <p:graphicFrame>
        <p:nvGraphicFramePr>
          <p:cNvPr id="769" name="Google Shape;769;p94"/>
          <p:cNvGraphicFramePr/>
          <p:nvPr/>
        </p:nvGraphicFramePr>
        <p:xfrm>
          <a:off x="1482338" y="2317050"/>
          <a:ext cx="3000000" cy="3000000"/>
        </p:xfrm>
        <a:graphic>
          <a:graphicData uri="http://schemas.openxmlformats.org/drawingml/2006/table">
            <a:tbl>
              <a:tblPr>
                <a:noFill/>
                <a:tableStyleId>{04258934-0638-469E-80E7-35C531D986AE}</a:tableStyleId>
              </a:tblPr>
              <a:tblGrid>
                <a:gridCol w="1025775"/>
                <a:gridCol w="13877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exam</a:t>
                      </a:r>
                      <a:endParaRPr sz="1400" u="none" cap="none" strike="noStrike"/>
                    </a:p>
                  </a:txBody>
                  <a:tcPr marT="91425" marB="91425" marR="91425" marL="91425">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passing_score</a:t>
                      </a:r>
                      <a:endParaRPr sz="1400" u="none" cap="none" strike="noStrike"/>
                    </a:p>
                  </a:txBody>
                  <a:tcPr marT="91425" marB="91425" marR="91425" marL="91425">
                    <a:solidFill>
                      <a:srgbClr val="F3F3F3"/>
                    </a:solidFill>
                  </a:tcPr>
                </a:tc>
              </a:tr>
              <a:tr h="36635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SQL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AWS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Python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70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Network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60</a:t>
                      </a:r>
                      <a:endParaRPr sz="1400" u="none" cap="none" strike="noStrike"/>
                    </a:p>
                  </a:txBody>
                  <a:tcPr marT="91425" marB="91425" marR="91425" marL="91425"/>
                </a:tc>
              </a:tr>
            </a:tbl>
          </a:graphicData>
        </a:graphic>
      </p:graphicFrame>
      <p:sp>
        <p:nvSpPr>
          <p:cNvPr id="770" name="Google Shape;770;p94"/>
          <p:cNvSpPr txBox="1"/>
          <p:nvPr/>
        </p:nvSpPr>
        <p:spPr>
          <a:xfrm>
            <a:off x="2508125" y="1877550"/>
            <a:ext cx="24135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Raleway"/>
                <a:ea typeface="Raleway"/>
                <a:cs typeface="Raleway"/>
                <a:sym typeface="Raleway"/>
              </a:rPr>
              <a:t>output of the query</a:t>
            </a:r>
            <a:endParaRPr b="1" i="0" sz="1600" u="none" cap="none" strike="noStrike">
              <a:solidFill>
                <a:srgbClr val="000000"/>
              </a:solidFill>
              <a:latin typeface="Raleway"/>
              <a:ea typeface="Raleway"/>
              <a:cs typeface="Raleway"/>
              <a:sym typeface="Raleway"/>
            </a:endParaRPr>
          </a:p>
        </p:txBody>
      </p:sp>
      <p:sp>
        <p:nvSpPr>
          <p:cNvPr id="771" name="Google Shape;771;p94"/>
          <p:cNvSpPr txBox="1"/>
          <p:nvPr/>
        </p:nvSpPr>
        <p:spPr>
          <a:xfrm>
            <a:off x="1260200" y="520175"/>
            <a:ext cx="6066600" cy="11283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SELECT tests.exam, tests.passing_score,</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       students.name, students.score</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FROM tests</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Courier New"/>
                <a:ea typeface="Courier New"/>
                <a:cs typeface="Courier New"/>
                <a:sym typeface="Courier New"/>
              </a:rPr>
              <a:t>LEFT JOIN students ON tests.exam = students.exam;</a:t>
            </a:r>
            <a:endParaRPr b="1" i="0" sz="1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Barlow"/>
              <a:ea typeface="Barlow"/>
              <a:cs typeface="Barlow"/>
              <a:sym typeface="Barlow"/>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95"/>
          <p:cNvSpPr txBox="1"/>
          <p:nvPr>
            <p:ph idx="12" type="sldNum"/>
          </p:nvPr>
        </p:nvSpPr>
        <p:spPr>
          <a:xfrm>
            <a:off x="8889300" y="4903875"/>
            <a:ext cx="2166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grpSp>
        <p:nvGrpSpPr>
          <p:cNvPr id="777" name="Google Shape;777;p95"/>
          <p:cNvGrpSpPr/>
          <p:nvPr/>
        </p:nvGrpSpPr>
        <p:grpSpPr>
          <a:xfrm>
            <a:off x="1523063" y="754842"/>
            <a:ext cx="5955274" cy="4154382"/>
            <a:chOff x="597913" y="547750"/>
            <a:chExt cx="7699126" cy="3846650"/>
          </a:xfrm>
        </p:grpSpPr>
        <p:pic>
          <p:nvPicPr>
            <p:cNvPr id="778" name="Google Shape;778;p95"/>
            <p:cNvPicPr preferRelativeResize="0"/>
            <p:nvPr/>
          </p:nvPicPr>
          <p:blipFill rotWithShape="1">
            <a:blip r:embed="rId3">
              <a:alphaModFix/>
            </a:blip>
            <a:srcRect b="0" l="0" r="0" t="0"/>
            <a:stretch/>
          </p:blipFill>
          <p:spPr>
            <a:xfrm>
              <a:off x="597913" y="547750"/>
              <a:ext cx="7699126" cy="3846650"/>
            </a:xfrm>
            <a:prstGeom prst="rect">
              <a:avLst/>
            </a:prstGeom>
            <a:noFill/>
            <a:ln>
              <a:noFill/>
            </a:ln>
          </p:spPr>
        </p:pic>
        <p:sp>
          <p:nvSpPr>
            <p:cNvPr id="779" name="Google Shape;779;p95"/>
            <p:cNvSpPr/>
            <p:nvPr/>
          </p:nvSpPr>
          <p:spPr>
            <a:xfrm>
              <a:off x="608650" y="642950"/>
              <a:ext cx="1860300" cy="7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0" name="Google Shape;780;p95"/>
          <p:cNvSpPr txBox="1"/>
          <p:nvPr/>
        </p:nvSpPr>
        <p:spPr>
          <a:xfrm>
            <a:off x="209650" y="217850"/>
            <a:ext cx="8582100" cy="537000"/>
          </a:xfrm>
          <a:prstGeom prst="rect">
            <a:avLst/>
          </a:prstGeom>
          <a:solidFill>
            <a:srgbClr val="FFF2CC"/>
          </a:solidFill>
          <a:ln cap="flat" cmpd="sng" w="9525">
            <a:solidFill>
              <a:srgbClr val="409AC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tr-TR" sz="2800" u="none" cap="none" strike="noStrike">
                <a:solidFill>
                  <a:srgbClr val="000000"/>
                </a:solidFill>
                <a:latin typeface="Raleway"/>
                <a:ea typeface="Raleway"/>
                <a:cs typeface="Raleway"/>
                <a:sym typeface="Raleway"/>
              </a:rPr>
              <a:t>Find the artists’ album info</a:t>
            </a:r>
            <a:endParaRPr b="1" i="0" sz="2800" u="none" cap="none" strike="noStrike">
              <a:solidFill>
                <a:srgbClr val="000000"/>
              </a:solidFill>
              <a:latin typeface="Raleway"/>
              <a:ea typeface="Raleway"/>
              <a:cs typeface="Raleway"/>
              <a:sym typeface="Raleway"/>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96"/>
          <p:cNvSpPr txBox="1"/>
          <p:nvPr>
            <p:ph type="ctrTitle"/>
          </p:nvPr>
        </p:nvSpPr>
        <p:spPr>
          <a:xfrm>
            <a:off x="940010" y="1863600"/>
            <a:ext cx="79641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Subqueries</a:t>
            </a:r>
            <a:endParaRPr>
              <a:solidFill>
                <a:srgbClr val="741B47"/>
              </a:solidFill>
              <a:latin typeface="Raleway Medium"/>
              <a:ea typeface="Raleway Medium"/>
              <a:cs typeface="Raleway Medium"/>
              <a:sym typeface="Raleway Medium"/>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9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sp>
        <p:nvSpPr>
          <p:cNvPr id="791" name="Google Shape;791;p97"/>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Introduction</a:t>
            </a:r>
            <a:endParaRPr sz="4000">
              <a:solidFill>
                <a:srgbClr val="419DD3"/>
              </a:solidFill>
              <a:latin typeface="Raleway Medium"/>
              <a:ea typeface="Raleway Medium"/>
              <a:cs typeface="Raleway Medium"/>
              <a:sym typeface="Raleway Medium"/>
            </a:endParaRPr>
          </a:p>
        </p:txBody>
      </p:sp>
      <p:sp>
        <p:nvSpPr>
          <p:cNvPr id="792" name="Google Shape;792;p97"/>
          <p:cNvSpPr txBox="1"/>
          <p:nvPr/>
        </p:nvSpPr>
        <p:spPr>
          <a:xfrm>
            <a:off x="299350" y="800200"/>
            <a:ext cx="7837800" cy="149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Clr>
                <a:srgbClr val="000000"/>
              </a:buClr>
              <a:buSzPts val="2400"/>
              <a:buFont typeface="Arial"/>
              <a:buNone/>
            </a:pPr>
            <a:r>
              <a:rPr b="0" i="0" lang="tr-TR" sz="2400" u="none" cap="none" strike="noStrike">
                <a:solidFill>
                  <a:srgbClr val="373A3C"/>
                </a:solidFill>
                <a:highlight>
                  <a:srgbClr val="FFFFFF"/>
                </a:highlight>
                <a:latin typeface="Raleway"/>
                <a:ea typeface="Raleway"/>
                <a:cs typeface="Raleway"/>
                <a:sym typeface="Raleway"/>
              </a:rPr>
              <a:t>A subquery is a </a:t>
            </a:r>
            <a:r>
              <a:rPr b="0" i="0" lang="tr-TR" sz="2400" u="none" cap="none" strike="noStrike">
                <a:solidFill>
                  <a:srgbClr val="FF0000"/>
                </a:solidFill>
                <a:latin typeface="Raleway"/>
                <a:ea typeface="Raleway"/>
                <a:cs typeface="Raleway"/>
                <a:sym typeface="Raleway"/>
              </a:rPr>
              <a:t>SELECT</a:t>
            </a:r>
            <a:r>
              <a:rPr b="0" i="0" lang="tr-TR" sz="2400" u="none" cap="none" strike="noStrike">
                <a:solidFill>
                  <a:srgbClr val="373A3C"/>
                </a:solidFill>
                <a:latin typeface="Raleway"/>
                <a:ea typeface="Raleway"/>
                <a:cs typeface="Raleway"/>
                <a:sym typeface="Raleway"/>
              </a:rPr>
              <a:t> </a:t>
            </a:r>
            <a:r>
              <a:rPr b="0" i="0" lang="tr-TR" sz="2400" u="none" cap="none" strike="noStrike">
                <a:solidFill>
                  <a:srgbClr val="373A3C"/>
                </a:solidFill>
                <a:highlight>
                  <a:srgbClr val="FFFFFF"/>
                </a:highlight>
                <a:latin typeface="Raleway"/>
                <a:ea typeface="Raleway"/>
                <a:cs typeface="Raleway"/>
                <a:sym typeface="Raleway"/>
              </a:rPr>
              <a:t>statement that is nested within another statement. The subquery is also called the inner query or nested query.</a:t>
            </a:r>
            <a:endParaRPr b="0" i="0" sz="2400" u="none" cap="none" strike="noStrike">
              <a:solidFill>
                <a:srgbClr val="373A3C"/>
              </a:solidFill>
              <a:highlight>
                <a:srgbClr val="FFFFFF"/>
              </a:highlight>
              <a:latin typeface="Raleway"/>
              <a:ea typeface="Raleway"/>
              <a:cs typeface="Raleway"/>
              <a:sym typeface="Raleway"/>
            </a:endParaRPr>
          </a:p>
        </p:txBody>
      </p:sp>
      <p:sp>
        <p:nvSpPr>
          <p:cNvPr id="793" name="Google Shape;793;p97"/>
          <p:cNvSpPr/>
          <p:nvPr/>
        </p:nvSpPr>
        <p:spPr>
          <a:xfrm>
            <a:off x="3336700" y="2447900"/>
            <a:ext cx="1763100" cy="179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97"/>
          <p:cNvSpPr/>
          <p:nvPr/>
        </p:nvSpPr>
        <p:spPr>
          <a:xfrm>
            <a:off x="3631450" y="2789900"/>
            <a:ext cx="1173600" cy="1108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95" name="Google Shape;795;p97"/>
          <p:cNvCxnSpPr>
            <a:stCxn id="793" idx="7"/>
          </p:cNvCxnSpPr>
          <p:nvPr/>
        </p:nvCxnSpPr>
        <p:spPr>
          <a:xfrm flipH="1" rot="10800000">
            <a:off x="4841600" y="2695662"/>
            <a:ext cx="768300" cy="14700"/>
          </a:xfrm>
          <a:prstGeom prst="straightConnector1">
            <a:avLst/>
          </a:prstGeom>
          <a:noFill/>
          <a:ln cap="flat" cmpd="sng" w="9525">
            <a:solidFill>
              <a:schemeClr val="dk2"/>
            </a:solidFill>
            <a:prstDash val="solid"/>
            <a:round/>
            <a:headEnd len="sm" w="sm" type="none"/>
            <a:tailEnd len="med" w="med" type="triangle"/>
          </a:ln>
        </p:spPr>
      </p:cxnSp>
      <p:sp>
        <p:nvSpPr>
          <p:cNvPr id="796" name="Google Shape;796;p97"/>
          <p:cNvSpPr txBox="1"/>
          <p:nvPr/>
        </p:nvSpPr>
        <p:spPr>
          <a:xfrm>
            <a:off x="5609900" y="2468700"/>
            <a:ext cx="12384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Barlow Light"/>
                <a:ea typeface="Barlow Light"/>
                <a:cs typeface="Barlow Light"/>
                <a:sym typeface="Barlow Light"/>
              </a:rPr>
              <a:t>Outer query</a:t>
            </a:r>
            <a:endParaRPr b="0" i="0" sz="1400" u="none" cap="none" strike="noStrike">
              <a:solidFill>
                <a:srgbClr val="000000"/>
              </a:solidFill>
              <a:latin typeface="Barlow Light"/>
              <a:ea typeface="Barlow Light"/>
              <a:cs typeface="Barlow Light"/>
              <a:sym typeface="Barlow Light"/>
            </a:endParaRPr>
          </a:p>
        </p:txBody>
      </p:sp>
      <p:sp>
        <p:nvSpPr>
          <p:cNvPr id="797" name="Google Shape;797;p97"/>
          <p:cNvSpPr txBox="1"/>
          <p:nvPr/>
        </p:nvSpPr>
        <p:spPr>
          <a:xfrm>
            <a:off x="5609900" y="3109700"/>
            <a:ext cx="12384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Barlow Light"/>
                <a:ea typeface="Barlow Light"/>
                <a:cs typeface="Barlow Light"/>
                <a:sym typeface="Barlow Light"/>
              </a:rPr>
              <a:t>Inner query</a:t>
            </a:r>
            <a:endParaRPr b="0" i="0" sz="1400" u="none" cap="none" strike="noStrike">
              <a:solidFill>
                <a:srgbClr val="000000"/>
              </a:solidFill>
              <a:latin typeface="Barlow Light"/>
              <a:ea typeface="Barlow Light"/>
              <a:cs typeface="Barlow Light"/>
              <a:sym typeface="Barlow Light"/>
            </a:endParaRPr>
          </a:p>
        </p:txBody>
      </p:sp>
      <p:cxnSp>
        <p:nvCxnSpPr>
          <p:cNvPr id="798" name="Google Shape;798;p97"/>
          <p:cNvCxnSpPr/>
          <p:nvPr/>
        </p:nvCxnSpPr>
        <p:spPr>
          <a:xfrm flipH="1" rot="10800000">
            <a:off x="4805050" y="3336662"/>
            <a:ext cx="768300" cy="147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98"/>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pic>
        <p:nvPicPr>
          <p:cNvPr id="804" name="Google Shape;804;p98"/>
          <p:cNvPicPr preferRelativeResize="0"/>
          <p:nvPr/>
        </p:nvPicPr>
        <p:blipFill rotWithShape="1">
          <a:blip r:embed="rId3">
            <a:alphaModFix/>
          </a:blip>
          <a:srcRect b="0" l="0" r="53653" t="0"/>
          <a:stretch/>
        </p:blipFill>
        <p:spPr>
          <a:xfrm>
            <a:off x="609725" y="511675"/>
            <a:ext cx="5182001" cy="2213050"/>
          </a:xfrm>
          <a:prstGeom prst="rect">
            <a:avLst/>
          </a:prstGeom>
          <a:noFill/>
          <a:ln>
            <a:noFill/>
          </a:ln>
        </p:spPr>
      </p:pic>
      <p:sp>
        <p:nvSpPr>
          <p:cNvPr id="805" name="Google Shape;805;p98"/>
          <p:cNvSpPr txBox="1"/>
          <p:nvPr/>
        </p:nvSpPr>
        <p:spPr>
          <a:xfrm>
            <a:off x="4051575" y="238075"/>
            <a:ext cx="1834200" cy="27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Raleway"/>
              <a:ea typeface="Raleway"/>
              <a:cs typeface="Raleway"/>
              <a:sym typeface="Raleway"/>
            </a:endParaRPr>
          </a:p>
        </p:txBody>
      </p:sp>
      <p:sp>
        <p:nvSpPr>
          <p:cNvPr id="806" name="Google Shape;806;p98"/>
          <p:cNvSpPr/>
          <p:nvPr/>
        </p:nvSpPr>
        <p:spPr>
          <a:xfrm>
            <a:off x="1631925" y="1810113"/>
            <a:ext cx="3147300" cy="612000"/>
          </a:xfrm>
          <a:prstGeom prst="roundRect">
            <a:avLst>
              <a:gd fmla="val 16667" name="adj"/>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98"/>
          <p:cNvSpPr/>
          <p:nvPr/>
        </p:nvSpPr>
        <p:spPr>
          <a:xfrm>
            <a:off x="1420050" y="910075"/>
            <a:ext cx="3534000" cy="867600"/>
          </a:xfrm>
          <a:prstGeom prst="roundRect">
            <a:avLst>
              <a:gd fmla="val 16667" name="adj"/>
            </a:avLst>
          </a:prstGeom>
          <a:noFill/>
          <a:ln cap="flat" cmpd="sng" w="3810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8" name="Google Shape;808;p98"/>
          <p:cNvCxnSpPr/>
          <p:nvPr/>
        </p:nvCxnSpPr>
        <p:spPr>
          <a:xfrm flipH="1" rot="10800000">
            <a:off x="4954050" y="1340624"/>
            <a:ext cx="378900" cy="300"/>
          </a:xfrm>
          <a:prstGeom prst="straightConnector1">
            <a:avLst/>
          </a:prstGeom>
          <a:noFill/>
          <a:ln cap="flat" cmpd="sng" w="9525">
            <a:solidFill>
              <a:schemeClr val="dk2"/>
            </a:solidFill>
            <a:prstDash val="solid"/>
            <a:round/>
            <a:headEnd len="sm" w="sm" type="none"/>
            <a:tailEnd len="med" w="med" type="triangle"/>
          </a:ln>
        </p:spPr>
      </p:cxnSp>
      <p:sp>
        <p:nvSpPr>
          <p:cNvPr id="809" name="Google Shape;809;p98"/>
          <p:cNvSpPr txBox="1"/>
          <p:nvPr/>
        </p:nvSpPr>
        <p:spPr>
          <a:xfrm>
            <a:off x="5119325" y="1849325"/>
            <a:ext cx="1238400" cy="77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tr-TR" sz="1400" u="none" cap="none" strike="noStrike">
                <a:solidFill>
                  <a:srgbClr val="274E13"/>
                </a:solidFill>
                <a:latin typeface="Barlow"/>
                <a:ea typeface="Barlow"/>
                <a:cs typeface="Barlow"/>
                <a:sym typeface="Barlow"/>
              </a:rPr>
              <a:t>Inner query, nested query or subquery</a:t>
            </a:r>
            <a:endParaRPr b="1" i="0" sz="1400" u="none" cap="none" strike="noStrike">
              <a:solidFill>
                <a:srgbClr val="274E13"/>
              </a:solidFill>
              <a:latin typeface="Barlow"/>
              <a:ea typeface="Barlow"/>
              <a:cs typeface="Barlow"/>
              <a:sym typeface="Barlow"/>
            </a:endParaRPr>
          </a:p>
        </p:txBody>
      </p:sp>
      <p:cxnSp>
        <p:nvCxnSpPr>
          <p:cNvPr id="810" name="Google Shape;810;p98"/>
          <p:cNvCxnSpPr/>
          <p:nvPr/>
        </p:nvCxnSpPr>
        <p:spPr>
          <a:xfrm flipH="1" rot="10800000">
            <a:off x="4779225" y="2083474"/>
            <a:ext cx="378900" cy="300"/>
          </a:xfrm>
          <a:prstGeom prst="straightConnector1">
            <a:avLst/>
          </a:prstGeom>
          <a:noFill/>
          <a:ln cap="flat" cmpd="sng" w="9525">
            <a:solidFill>
              <a:schemeClr val="dk2"/>
            </a:solidFill>
            <a:prstDash val="solid"/>
            <a:round/>
            <a:headEnd len="sm" w="sm" type="none"/>
            <a:tailEnd len="med" w="med" type="triangle"/>
          </a:ln>
        </p:spPr>
      </p:cxnSp>
      <p:sp>
        <p:nvSpPr>
          <p:cNvPr id="811" name="Google Shape;811;p98"/>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Syntax</a:t>
            </a:r>
            <a:endParaRPr sz="4000">
              <a:solidFill>
                <a:srgbClr val="419DD3"/>
              </a:solidFill>
              <a:latin typeface="Raleway Medium"/>
              <a:ea typeface="Raleway Medium"/>
              <a:cs typeface="Raleway Medium"/>
              <a:sym typeface="Raleway Medium"/>
            </a:endParaRPr>
          </a:p>
        </p:txBody>
      </p:sp>
      <p:sp>
        <p:nvSpPr>
          <p:cNvPr id="812" name="Google Shape;812;p98"/>
          <p:cNvSpPr txBox="1"/>
          <p:nvPr/>
        </p:nvSpPr>
        <p:spPr>
          <a:xfrm>
            <a:off x="653100" y="2864725"/>
            <a:ext cx="7837800" cy="15816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373A3C"/>
              </a:buClr>
              <a:buSzPts val="2000"/>
              <a:buFont typeface="Raleway"/>
              <a:buChar char="●"/>
            </a:pPr>
            <a:r>
              <a:rPr b="0" i="0" lang="tr-TR" sz="2000" u="none" cap="none" strike="noStrike">
                <a:solidFill>
                  <a:srgbClr val="333333"/>
                </a:solidFill>
                <a:highlight>
                  <a:srgbClr val="FFFFFF"/>
                </a:highlight>
                <a:latin typeface="Raleway"/>
                <a:ea typeface="Raleway"/>
                <a:cs typeface="Raleway"/>
                <a:sym typeface="Raleway"/>
              </a:rPr>
              <a:t>Subqueries are nested queries that provide data to the enclosing query.</a:t>
            </a:r>
            <a:endParaRPr b="0" i="0" sz="2000" u="none" cap="none" strike="noStrike">
              <a:solidFill>
                <a:srgbClr val="373A3C"/>
              </a:solidFill>
              <a:highlight>
                <a:srgbClr val="FFFFFF"/>
              </a:highlight>
              <a:latin typeface="Raleway"/>
              <a:ea typeface="Raleway"/>
              <a:cs typeface="Raleway"/>
              <a:sym typeface="Raleway"/>
            </a:endParaRPr>
          </a:p>
          <a:p>
            <a:pPr indent="-355600" lvl="0" marL="457200" marR="0" rtl="0" algn="l">
              <a:lnSpc>
                <a:spcPct val="115000"/>
              </a:lnSpc>
              <a:spcBef>
                <a:spcPts val="0"/>
              </a:spcBef>
              <a:spcAft>
                <a:spcPts val="0"/>
              </a:spcAft>
              <a:buClr>
                <a:srgbClr val="373A3C"/>
              </a:buClr>
              <a:buSzPts val="2000"/>
              <a:buFont typeface="Raleway"/>
              <a:buChar char="●"/>
            </a:pPr>
            <a:r>
              <a:rPr b="0" i="0" lang="tr-TR" sz="2000" u="none" cap="none" strike="noStrike">
                <a:solidFill>
                  <a:srgbClr val="333333"/>
                </a:solidFill>
                <a:highlight>
                  <a:srgbClr val="FFFFFF"/>
                </a:highlight>
                <a:latin typeface="Raleway"/>
                <a:ea typeface="Raleway"/>
                <a:cs typeface="Raleway"/>
                <a:sym typeface="Raleway"/>
              </a:rPr>
              <a:t>Subqueries can return individual values or a list of records</a:t>
            </a:r>
            <a:endParaRPr b="0" i="0" sz="2000" u="none" cap="none" strike="noStrike">
              <a:solidFill>
                <a:srgbClr val="373A3C"/>
              </a:solidFill>
              <a:highlight>
                <a:srgbClr val="FFFFFF"/>
              </a:highlight>
              <a:latin typeface="Raleway"/>
              <a:ea typeface="Raleway"/>
              <a:cs typeface="Raleway"/>
              <a:sym typeface="Raleway"/>
            </a:endParaRPr>
          </a:p>
          <a:p>
            <a:pPr indent="-355600" lvl="0" marL="457200" marR="0" rtl="0" algn="l">
              <a:lnSpc>
                <a:spcPct val="115000"/>
              </a:lnSpc>
              <a:spcBef>
                <a:spcPts val="0"/>
              </a:spcBef>
              <a:spcAft>
                <a:spcPts val="0"/>
              </a:spcAft>
              <a:buClr>
                <a:srgbClr val="373A3C"/>
              </a:buClr>
              <a:buSzPts val="2000"/>
              <a:buFont typeface="Raleway"/>
              <a:buChar char="●"/>
            </a:pPr>
            <a:r>
              <a:rPr b="0" i="0" lang="tr-TR" sz="2000" u="none" cap="none" strike="noStrike">
                <a:solidFill>
                  <a:srgbClr val="333333"/>
                </a:solidFill>
                <a:highlight>
                  <a:srgbClr val="FFFFFF"/>
                </a:highlight>
                <a:latin typeface="Raleway"/>
                <a:ea typeface="Raleway"/>
                <a:cs typeface="Raleway"/>
                <a:sym typeface="Raleway"/>
              </a:rPr>
              <a:t>Subqueries must be enclosed with parentheses</a:t>
            </a:r>
            <a:endParaRPr b="0" i="0" sz="2000" u="none" cap="none" strike="noStrike">
              <a:solidFill>
                <a:srgbClr val="373A3C"/>
              </a:solidFill>
              <a:highlight>
                <a:srgbClr val="FFFFFF"/>
              </a:highlight>
              <a:latin typeface="Raleway"/>
              <a:ea typeface="Raleway"/>
              <a:cs typeface="Raleway"/>
              <a:sym typeface="Raleway"/>
            </a:endParaRPr>
          </a:p>
        </p:txBody>
      </p:sp>
      <p:sp>
        <p:nvSpPr>
          <p:cNvPr id="813" name="Google Shape;813;p98"/>
          <p:cNvSpPr txBox="1"/>
          <p:nvPr/>
        </p:nvSpPr>
        <p:spPr>
          <a:xfrm>
            <a:off x="5332951" y="1090450"/>
            <a:ext cx="16755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tr-TR" sz="1400" u="none" cap="none" strike="noStrike">
                <a:solidFill>
                  <a:srgbClr val="783F04"/>
                </a:solidFill>
                <a:latin typeface="Barlow"/>
                <a:ea typeface="Barlow"/>
                <a:cs typeface="Barlow"/>
                <a:sym typeface="Barlow"/>
              </a:rPr>
              <a:t>Outer query or enclosing query</a:t>
            </a:r>
            <a:endParaRPr b="1" i="0" sz="1400" u="none" cap="none" strike="noStrike">
              <a:solidFill>
                <a:srgbClr val="783F04"/>
              </a:solidFill>
              <a:latin typeface="Barlow"/>
              <a:ea typeface="Barlow"/>
              <a:cs typeface="Barlow"/>
              <a:sym typeface="Barlow"/>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17" name="Shape 817"/>
        <p:cNvGrpSpPr/>
        <p:nvPr/>
      </p:nvGrpSpPr>
      <p:grpSpPr>
        <a:xfrm>
          <a:off x="0" y="0"/>
          <a:ext cx="0" cy="0"/>
          <a:chOff x="0" y="0"/>
          <a:chExt cx="0" cy="0"/>
        </a:xfrm>
      </p:grpSpPr>
      <p:sp>
        <p:nvSpPr>
          <p:cNvPr id="818" name="Google Shape;818;p99"/>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Introduction</a:t>
            </a:r>
            <a:r>
              <a:rPr lang="tr-TR"/>
              <a:t>  </a:t>
            </a:r>
            <a:endParaRPr/>
          </a:p>
        </p:txBody>
      </p:sp>
      <p:sp>
        <p:nvSpPr>
          <p:cNvPr id="819" name="Google Shape;819;p99"/>
          <p:cNvSpPr txBox="1"/>
          <p:nvPr>
            <p:ph idx="1" type="body"/>
          </p:nvPr>
        </p:nvSpPr>
        <p:spPr>
          <a:xfrm>
            <a:off x="457200" y="1024450"/>
            <a:ext cx="6605700" cy="1082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800"/>
              <a:buNone/>
            </a:pPr>
            <a:r>
              <a:rPr lang="tr-TR" sz="2400">
                <a:solidFill>
                  <a:srgbClr val="373A3C"/>
                </a:solidFill>
                <a:highlight>
                  <a:srgbClr val="FFFFFF"/>
                </a:highlight>
                <a:latin typeface="Raleway"/>
                <a:ea typeface="Raleway"/>
                <a:cs typeface="Raleway"/>
                <a:sym typeface="Raleway"/>
              </a:rPr>
              <a:t>A subquery may be used in:</a:t>
            </a:r>
            <a:endParaRPr sz="2400">
              <a:solidFill>
                <a:srgbClr val="373A3C"/>
              </a:solidFill>
              <a:highlight>
                <a:srgbClr val="FFFFFF"/>
              </a:highlight>
              <a:latin typeface="Raleway"/>
              <a:ea typeface="Raleway"/>
              <a:cs typeface="Raleway"/>
              <a:sym typeface="Raleway"/>
            </a:endParaRPr>
          </a:p>
          <a:p>
            <a:pPr indent="-381000" lvl="0" marL="457200" rtl="0" algn="l">
              <a:lnSpc>
                <a:spcPct val="115000"/>
              </a:lnSpc>
              <a:spcBef>
                <a:spcPts val="1200"/>
              </a:spcBef>
              <a:spcAft>
                <a:spcPts val="0"/>
              </a:spcAft>
              <a:buClr>
                <a:srgbClr val="373A3C"/>
              </a:buClr>
              <a:buSzPts val="2400"/>
              <a:buFont typeface="Raleway"/>
              <a:buChar char="●"/>
            </a:pPr>
            <a:r>
              <a:rPr lang="tr-TR" sz="2400">
                <a:solidFill>
                  <a:srgbClr val="373A3C"/>
                </a:solidFill>
                <a:highlight>
                  <a:srgbClr val="FFFFFF"/>
                </a:highlight>
                <a:latin typeface="Raleway"/>
                <a:ea typeface="Raleway"/>
                <a:cs typeface="Raleway"/>
                <a:sym typeface="Raleway"/>
              </a:rPr>
              <a:t>SELECT clause</a:t>
            </a:r>
            <a:endParaRPr sz="2400">
              <a:solidFill>
                <a:srgbClr val="373A3C"/>
              </a:solidFill>
              <a:highlight>
                <a:srgbClr val="FFFFFF"/>
              </a:highlight>
              <a:latin typeface="Raleway"/>
              <a:ea typeface="Raleway"/>
              <a:cs typeface="Raleway"/>
              <a:sym typeface="Raleway"/>
            </a:endParaRPr>
          </a:p>
          <a:p>
            <a:pPr indent="-381000" lvl="0" marL="457200" rtl="0" algn="l">
              <a:lnSpc>
                <a:spcPct val="115000"/>
              </a:lnSpc>
              <a:spcBef>
                <a:spcPts val="0"/>
              </a:spcBef>
              <a:spcAft>
                <a:spcPts val="0"/>
              </a:spcAft>
              <a:buClr>
                <a:srgbClr val="373A3C"/>
              </a:buClr>
              <a:buSzPts val="2400"/>
              <a:buFont typeface="Raleway"/>
              <a:buChar char="●"/>
            </a:pPr>
            <a:r>
              <a:rPr lang="tr-TR" sz="2400">
                <a:solidFill>
                  <a:srgbClr val="373A3C"/>
                </a:solidFill>
                <a:highlight>
                  <a:srgbClr val="FFFFFF"/>
                </a:highlight>
                <a:latin typeface="Raleway"/>
                <a:ea typeface="Raleway"/>
                <a:cs typeface="Raleway"/>
                <a:sym typeface="Raleway"/>
              </a:rPr>
              <a:t>FROM clause</a:t>
            </a:r>
            <a:endParaRPr sz="2400">
              <a:solidFill>
                <a:srgbClr val="373A3C"/>
              </a:solidFill>
              <a:highlight>
                <a:srgbClr val="FFFFFF"/>
              </a:highlight>
              <a:latin typeface="Raleway"/>
              <a:ea typeface="Raleway"/>
              <a:cs typeface="Raleway"/>
              <a:sym typeface="Raleway"/>
            </a:endParaRPr>
          </a:p>
          <a:p>
            <a:pPr indent="-381000" lvl="0" marL="457200" rtl="0" algn="l">
              <a:lnSpc>
                <a:spcPct val="115000"/>
              </a:lnSpc>
              <a:spcBef>
                <a:spcPts val="0"/>
              </a:spcBef>
              <a:spcAft>
                <a:spcPts val="0"/>
              </a:spcAft>
              <a:buClr>
                <a:srgbClr val="373A3C"/>
              </a:buClr>
              <a:buSzPts val="2400"/>
              <a:buFont typeface="Raleway"/>
              <a:buChar char="●"/>
            </a:pPr>
            <a:r>
              <a:rPr lang="tr-TR" sz="2400">
                <a:solidFill>
                  <a:srgbClr val="373A3C"/>
                </a:solidFill>
                <a:highlight>
                  <a:srgbClr val="FFFFFF"/>
                </a:highlight>
                <a:latin typeface="Raleway"/>
                <a:ea typeface="Raleway"/>
                <a:cs typeface="Raleway"/>
                <a:sym typeface="Raleway"/>
              </a:rPr>
              <a:t>WHERE clause</a:t>
            </a:r>
            <a:endParaRPr sz="2400">
              <a:solidFill>
                <a:srgbClr val="373A3C"/>
              </a:solidFill>
              <a:highlight>
                <a:srgbClr val="FFFFFF"/>
              </a:highlight>
              <a:latin typeface="Raleway"/>
              <a:ea typeface="Raleway"/>
              <a:cs typeface="Raleway"/>
              <a:sym typeface="Raleway"/>
            </a:endParaRPr>
          </a:p>
          <a:p>
            <a:pPr indent="0" lvl="0" marL="0" rtl="0" algn="l">
              <a:lnSpc>
                <a:spcPct val="110000"/>
              </a:lnSpc>
              <a:spcBef>
                <a:spcPts val="1200"/>
              </a:spcBef>
              <a:spcAft>
                <a:spcPts val="0"/>
              </a:spcAft>
              <a:buSzPts val="1800"/>
              <a:buNone/>
            </a:pPr>
            <a:r>
              <a:t/>
            </a:r>
            <a:endParaRPr sz="2400">
              <a:latin typeface="Raleway Light"/>
              <a:ea typeface="Raleway Light"/>
              <a:cs typeface="Raleway Light"/>
              <a:sym typeface="Raleway Light"/>
            </a:endParaRPr>
          </a:p>
        </p:txBody>
      </p:sp>
      <p:sp>
        <p:nvSpPr>
          <p:cNvPr id="820" name="Google Shape;820;p99"/>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00"/>
          <p:cNvSpPr txBox="1"/>
          <p:nvPr>
            <p:ph type="title"/>
          </p:nvPr>
        </p:nvSpPr>
        <p:spPr>
          <a:xfrm>
            <a:off x="457200" y="192649"/>
            <a:ext cx="5640900" cy="579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Types of Subqueries</a:t>
            </a:r>
            <a:endParaRPr/>
          </a:p>
        </p:txBody>
      </p:sp>
      <p:sp>
        <p:nvSpPr>
          <p:cNvPr id="826" name="Google Shape;826;p100"/>
          <p:cNvSpPr txBox="1"/>
          <p:nvPr>
            <p:ph idx="1" type="body"/>
          </p:nvPr>
        </p:nvSpPr>
        <p:spPr>
          <a:xfrm>
            <a:off x="516075" y="770100"/>
            <a:ext cx="6605700" cy="19254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600"/>
              </a:spcBef>
              <a:spcAft>
                <a:spcPts val="0"/>
              </a:spcAft>
              <a:buSzPts val="1800"/>
              <a:buNone/>
            </a:pPr>
            <a:r>
              <a:rPr lang="tr-TR" sz="2400">
                <a:solidFill>
                  <a:srgbClr val="373A3C"/>
                </a:solidFill>
                <a:highlight>
                  <a:srgbClr val="FFFFFF"/>
                </a:highlight>
                <a:latin typeface="Arial"/>
                <a:ea typeface="Arial"/>
                <a:cs typeface="Arial"/>
                <a:sym typeface="Arial"/>
              </a:rPr>
              <a:t>There are two main types of subqueries:</a:t>
            </a:r>
            <a:endParaRPr sz="2400">
              <a:solidFill>
                <a:srgbClr val="373A3C"/>
              </a:solidFill>
              <a:highlight>
                <a:srgbClr val="FFFFFF"/>
              </a:highlight>
              <a:latin typeface="Arial"/>
              <a:ea typeface="Arial"/>
              <a:cs typeface="Arial"/>
              <a:sym typeface="Arial"/>
            </a:endParaRPr>
          </a:p>
          <a:p>
            <a:pPr indent="0" lvl="0" marL="0" rtl="0" algn="l">
              <a:lnSpc>
                <a:spcPct val="110000"/>
              </a:lnSpc>
              <a:spcBef>
                <a:spcPts val="600"/>
              </a:spcBef>
              <a:spcAft>
                <a:spcPts val="0"/>
              </a:spcAft>
              <a:buSzPts val="1800"/>
              <a:buNone/>
            </a:pPr>
            <a:r>
              <a:t/>
            </a:r>
            <a:endParaRPr sz="2400">
              <a:solidFill>
                <a:srgbClr val="373A3C"/>
              </a:solidFill>
              <a:highlight>
                <a:srgbClr val="FFFFFF"/>
              </a:highlight>
              <a:latin typeface="Arial"/>
              <a:ea typeface="Arial"/>
              <a:cs typeface="Arial"/>
              <a:sym typeface="Arial"/>
            </a:endParaRPr>
          </a:p>
          <a:p>
            <a:pPr indent="-381000" lvl="0" marL="457200" rtl="0" algn="l">
              <a:lnSpc>
                <a:spcPct val="115000"/>
              </a:lnSpc>
              <a:spcBef>
                <a:spcPts val="0"/>
              </a:spcBef>
              <a:spcAft>
                <a:spcPts val="0"/>
              </a:spcAft>
              <a:buClr>
                <a:srgbClr val="373A3C"/>
              </a:buClr>
              <a:buSzPts val="2400"/>
              <a:buFont typeface="Arial"/>
              <a:buChar char="●"/>
            </a:pPr>
            <a:r>
              <a:rPr lang="tr-TR" sz="2400">
                <a:solidFill>
                  <a:srgbClr val="373A3C"/>
                </a:solidFill>
                <a:latin typeface="Arial"/>
                <a:ea typeface="Arial"/>
                <a:cs typeface="Arial"/>
                <a:sym typeface="Arial"/>
              </a:rPr>
              <a:t>Single-row subqueries</a:t>
            </a:r>
            <a:endParaRPr sz="2400">
              <a:solidFill>
                <a:srgbClr val="373A3C"/>
              </a:solidFill>
              <a:latin typeface="Arial"/>
              <a:ea typeface="Arial"/>
              <a:cs typeface="Arial"/>
              <a:sym typeface="Arial"/>
            </a:endParaRPr>
          </a:p>
          <a:p>
            <a:pPr indent="-381000" lvl="0" marL="457200" rtl="0" algn="l">
              <a:lnSpc>
                <a:spcPct val="115000"/>
              </a:lnSpc>
              <a:spcBef>
                <a:spcPts val="0"/>
              </a:spcBef>
              <a:spcAft>
                <a:spcPts val="0"/>
              </a:spcAft>
              <a:buClr>
                <a:srgbClr val="373A3C"/>
              </a:buClr>
              <a:buSzPts val="2400"/>
              <a:buFont typeface="Arial"/>
              <a:buChar char="●"/>
            </a:pPr>
            <a:r>
              <a:rPr lang="tr-TR" sz="2400">
                <a:solidFill>
                  <a:srgbClr val="373A3C"/>
                </a:solidFill>
                <a:latin typeface="Arial"/>
                <a:ea typeface="Arial"/>
                <a:cs typeface="Arial"/>
                <a:sym typeface="Arial"/>
              </a:rPr>
              <a:t>Multiple-row subqueries</a:t>
            </a:r>
            <a:endParaRPr sz="2400">
              <a:solidFill>
                <a:srgbClr val="373A3C"/>
              </a:solidFill>
              <a:latin typeface="Arial"/>
              <a:ea typeface="Arial"/>
              <a:cs typeface="Arial"/>
              <a:sym typeface="Arial"/>
            </a:endParaRPr>
          </a:p>
          <a:p>
            <a:pPr indent="0" lvl="0" marL="457200" rtl="0" algn="l">
              <a:lnSpc>
                <a:spcPct val="115000"/>
              </a:lnSpc>
              <a:spcBef>
                <a:spcPts val="1200"/>
              </a:spcBef>
              <a:spcAft>
                <a:spcPts val="0"/>
              </a:spcAft>
              <a:buSzPts val="1800"/>
              <a:buNone/>
            </a:pPr>
            <a:r>
              <a:t/>
            </a:r>
            <a:endParaRPr sz="2400">
              <a:solidFill>
                <a:srgbClr val="373A3C"/>
              </a:solidFill>
              <a:latin typeface="Arial"/>
              <a:ea typeface="Arial"/>
              <a:cs typeface="Arial"/>
              <a:sym typeface="Arial"/>
            </a:endParaRPr>
          </a:p>
          <a:p>
            <a:pPr indent="0" lvl="0" marL="0" rtl="0" algn="l">
              <a:lnSpc>
                <a:spcPct val="110000"/>
              </a:lnSpc>
              <a:spcBef>
                <a:spcPts val="1200"/>
              </a:spcBef>
              <a:spcAft>
                <a:spcPts val="0"/>
              </a:spcAft>
              <a:buSzPts val="1800"/>
              <a:buNone/>
            </a:pPr>
            <a:r>
              <a:t/>
            </a:r>
            <a:endParaRPr sz="2400">
              <a:solidFill>
                <a:srgbClr val="373A3C"/>
              </a:solidFill>
              <a:highlight>
                <a:srgbClr val="FFFFFF"/>
              </a:highlight>
              <a:latin typeface="Arial"/>
              <a:ea typeface="Arial"/>
              <a:cs typeface="Arial"/>
              <a:sym typeface="Arial"/>
            </a:endParaRPr>
          </a:p>
        </p:txBody>
      </p:sp>
      <p:sp>
        <p:nvSpPr>
          <p:cNvPr id="827" name="Google Shape;827;p100"/>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23" name="Google Shape;123;p20"/>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SQL</a:t>
            </a:r>
            <a:br>
              <a:rPr lang="tr-TR" sz="2400">
                <a:solidFill>
                  <a:srgbClr val="741B47"/>
                </a:solidFill>
                <a:latin typeface="Raleway Medium"/>
                <a:ea typeface="Raleway Medium"/>
                <a:cs typeface="Raleway Medium"/>
                <a:sym typeface="Raleway Medium"/>
              </a:rPr>
            </a:br>
            <a:r>
              <a:rPr lang="tr-TR" sz="2400">
                <a:solidFill>
                  <a:srgbClr val="741B47"/>
                </a:solidFill>
                <a:latin typeface="Raleway Medium"/>
                <a:ea typeface="Raleway Medium"/>
                <a:cs typeface="Raleway Medium"/>
                <a:sym typeface="Raleway Medium"/>
              </a:rPr>
              <a:t>COUNT Function</a:t>
            </a:r>
            <a:endParaRPr sz="2400">
              <a:solidFill>
                <a:srgbClr val="419DD3"/>
              </a:solidFill>
              <a:latin typeface="Raleway Medium"/>
              <a:ea typeface="Raleway Medium"/>
              <a:cs typeface="Raleway Medium"/>
              <a:sym typeface="Raleway Medium"/>
            </a:endParaRPr>
          </a:p>
        </p:txBody>
      </p:sp>
      <p:sp>
        <p:nvSpPr>
          <p:cNvPr id="124" name="Google Shape;124;p20"/>
          <p:cNvSpPr txBox="1"/>
          <p:nvPr/>
        </p:nvSpPr>
        <p:spPr>
          <a:xfrm>
            <a:off x="274050" y="1177217"/>
            <a:ext cx="8595900" cy="100950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tr-TR" sz="2600" u="none" cap="none" strike="noStrike">
                <a:solidFill>
                  <a:srgbClr val="000000"/>
                </a:solidFill>
                <a:latin typeface="Raleway"/>
                <a:ea typeface="Raleway"/>
                <a:cs typeface="Raleway"/>
                <a:sym typeface="Raleway"/>
              </a:rPr>
              <a:t>We use</a:t>
            </a:r>
            <a:r>
              <a:rPr b="0" i="0" lang="tr-TR" sz="2600" u="none" cap="none" strike="noStrike">
                <a:solidFill>
                  <a:srgbClr val="373A3C"/>
                </a:solidFill>
                <a:latin typeface="Raleway"/>
                <a:ea typeface="Raleway"/>
                <a:cs typeface="Raleway"/>
                <a:sym typeface="Raleway"/>
              </a:rPr>
              <a:t> </a:t>
            </a:r>
            <a:r>
              <a:rPr b="0" i="0" lang="tr-TR" sz="2600" u="none" cap="none" strike="noStrike">
                <a:solidFill>
                  <a:srgbClr val="FF0000"/>
                </a:solidFill>
                <a:latin typeface="Raleway"/>
                <a:ea typeface="Raleway"/>
                <a:cs typeface="Raleway"/>
                <a:sym typeface="Raleway"/>
              </a:rPr>
              <a:t>COUNT</a:t>
            </a:r>
            <a:r>
              <a:rPr b="0" i="0" lang="tr-TR" sz="2600" u="none" cap="none" strike="noStrike">
                <a:solidFill>
                  <a:srgbClr val="373A3C"/>
                </a:solidFill>
                <a:latin typeface="Raleway"/>
                <a:ea typeface="Raleway"/>
                <a:cs typeface="Raleway"/>
                <a:sym typeface="Raleway"/>
              </a:rPr>
              <a:t> </a:t>
            </a:r>
            <a:r>
              <a:rPr b="0" i="0" lang="tr-TR" sz="2600" u="none" cap="none" strike="noStrike">
                <a:solidFill>
                  <a:srgbClr val="000000"/>
                </a:solidFill>
                <a:latin typeface="Raleway"/>
                <a:ea typeface="Raleway"/>
                <a:cs typeface="Raleway"/>
                <a:sym typeface="Raleway"/>
              </a:rPr>
              <a:t>function to count the numbers of records (a.k.a row) in a table.</a:t>
            </a:r>
            <a:endParaRPr b="0" i="0" sz="2600" u="none" cap="none" strike="noStrike">
              <a:solidFill>
                <a:srgbClr val="000000"/>
              </a:solidFill>
              <a:latin typeface="Raleway Light"/>
              <a:ea typeface="Raleway Light"/>
              <a:cs typeface="Raleway Light"/>
              <a:sym typeface="Raleway Light"/>
            </a:endParaRPr>
          </a:p>
        </p:txBody>
      </p:sp>
      <p:sp>
        <p:nvSpPr>
          <p:cNvPr id="125" name="Google Shape;125;p20"/>
          <p:cNvSpPr txBox="1"/>
          <p:nvPr/>
        </p:nvSpPr>
        <p:spPr>
          <a:xfrm>
            <a:off x="1946314" y="3206987"/>
            <a:ext cx="5251371" cy="62640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SELECT COUNT </a:t>
            </a:r>
            <a:r>
              <a:rPr b="0" i="0" lang="tr-TR" sz="2000" u="none" cap="none" strike="noStrike">
                <a:solidFill>
                  <a:srgbClr val="202122"/>
                </a:solidFill>
                <a:latin typeface="Arial"/>
                <a:ea typeface="Arial"/>
                <a:cs typeface="Arial"/>
                <a:sym typeface="Arial"/>
              </a:rPr>
              <a:t>(column_name)</a:t>
            </a:r>
            <a:endParaRPr/>
          </a:p>
          <a:p>
            <a:pPr indent="0" lvl="0" marL="0" marR="0" rtl="0" algn="l">
              <a:lnSpc>
                <a:spcPct val="100000"/>
              </a:lnSpc>
              <a:spcBef>
                <a:spcPts val="0"/>
              </a:spcBef>
              <a:spcAft>
                <a:spcPts val="0"/>
              </a:spcAft>
              <a:buNone/>
            </a:pPr>
            <a:r>
              <a:rPr b="1" i="0" lang="tr-TR" sz="2000" u="none" cap="none" strike="noStrike">
                <a:solidFill>
                  <a:srgbClr val="202122"/>
                </a:solidFill>
                <a:latin typeface="Arial"/>
                <a:ea typeface="Arial"/>
                <a:cs typeface="Arial"/>
                <a:sym typeface="Arial"/>
              </a:rPr>
              <a:t>FROM </a:t>
            </a:r>
            <a:r>
              <a:rPr b="0" i="0" lang="tr-TR" sz="2000" u="none" cap="none" strike="noStrike">
                <a:solidFill>
                  <a:srgbClr val="202122"/>
                </a:solidFill>
                <a:latin typeface="Arial"/>
                <a:ea typeface="Arial"/>
                <a:cs typeface="Arial"/>
                <a:sym typeface="Arial"/>
              </a:rPr>
              <a:t>table_name;</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101"/>
          <p:cNvSpPr txBox="1"/>
          <p:nvPr>
            <p:ph type="title"/>
          </p:nvPr>
        </p:nvSpPr>
        <p:spPr>
          <a:xfrm>
            <a:off x="457200" y="192649"/>
            <a:ext cx="5640900" cy="521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Single-row Subqueries</a:t>
            </a:r>
            <a:endParaRPr/>
          </a:p>
        </p:txBody>
      </p:sp>
      <p:sp>
        <p:nvSpPr>
          <p:cNvPr id="833" name="Google Shape;833;p101"/>
          <p:cNvSpPr txBox="1"/>
          <p:nvPr>
            <p:ph idx="1" type="body"/>
          </p:nvPr>
        </p:nvSpPr>
        <p:spPr>
          <a:xfrm>
            <a:off x="457200" y="925800"/>
            <a:ext cx="7979400" cy="1070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rgbClr val="000000"/>
              </a:buClr>
              <a:buSzPts val="4800"/>
              <a:buFont typeface="Arial"/>
              <a:buNone/>
            </a:pPr>
            <a:r>
              <a:rPr lang="tr-TR" sz="2400">
                <a:solidFill>
                  <a:srgbClr val="373A3C"/>
                </a:solidFill>
                <a:highlight>
                  <a:srgbClr val="FFFFFF"/>
                </a:highlight>
                <a:latin typeface="Arial"/>
                <a:ea typeface="Arial"/>
                <a:cs typeface="Arial"/>
                <a:sym typeface="Arial"/>
              </a:rPr>
              <a:t>Single-row subqueries return one row with only one column and are typically used with single-row operators such as =, &gt;, &gt;=, &lt;=, &lt;&gt;, != especially in WHERE clause.</a:t>
            </a:r>
            <a:endParaRPr sz="2400"/>
          </a:p>
        </p:txBody>
      </p:sp>
      <p:sp>
        <p:nvSpPr>
          <p:cNvPr id="834" name="Google Shape;834;p101"/>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0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sp>
        <p:nvSpPr>
          <p:cNvPr id="840" name="Google Shape;840;p102"/>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Example</a:t>
            </a:r>
            <a:endParaRPr sz="4000">
              <a:solidFill>
                <a:srgbClr val="419DD3"/>
              </a:solidFill>
              <a:latin typeface="Raleway Medium"/>
              <a:ea typeface="Raleway Medium"/>
              <a:cs typeface="Raleway Medium"/>
              <a:sym typeface="Raleway Medium"/>
            </a:endParaRPr>
          </a:p>
        </p:txBody>
      </p:sp>
      <p:pic>
        <p:nvPicPr>
          <p:cNvPr id="841" name="Google Shape;841;p102"/>
          <p:cNvPicPr preferRelativeResize="0"/>
          <p:nvPr/>
        </p:nvPicPr>
        <p:blipFill rotWithShape="1">
          <a:blip r:embed="rId3">
            <a:alphaModFix/>
          </a:blip>
          <a:srcRect b="0" l="0" r="0" t="0"/>
          <a:stretch/>
        </p:blipFill>
        <p:spPr>
          <a:xfrm>
            <a:off x="4209525" y="1360475"/>
            <a:ext cx="4936276" cy="2294537"/>
          </a:xfrm>
          <a:prstGeom prst="rect">
            <a:avLst/>
          </a:prstGeom>
          <a:noFill/>
          <a:ln>
            <a:noFill/>
          </a:ln>
        </p:spPr>
      </p:pic>
      <p:pic>
        <p:nvPicPr>
          <p:cNvPr id="842" name="Google Shape;842;p102"/>
          <p:cNvPicPr preferRelativeResize="0"/>
          <p:nvPr/>
        </p:nvPicPr>
        <p:blipFill rotWithShape="1">
          <a:blip r:embed="rId4">
            <a:alphaModFix/>
          </a:blip>
          <a:srcRect b="46932" l="0" r="0" t="0"/>
          <a:stretch/>
        </p:blipFill>
        <p:spPr>
          <a:xfrm>
            <a:off x="1" y="1424488"/>
            <a:ext cx="4209521" cy="2294525"/>
          </a:xfrm>
          <a:prstGeom prst="rect">
            <a:avLst/>
          </a:prstGeom>
          <a:noFill/>
          <a:ln>
            <a:noFill/>
          </a:ln>
        </p:spPr>
      </p:pic>
      <p:sp>
        <p:nvSpPr>
          <p:cNvPr id="843" name="Google Shape;843;p102"/>
          <p:cNvSpPr txBox="1"/>
          <p:nvPr/>
        </p:nvSpPr>
        <p:spPr>
          <a:xfrm>
            <a:off x="1063675" y="846025"/>
            <a:ext cx="73584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tr-TR" sz="1850" u="none" cap="none" strike="noStrike">
                <a:solidFill>
                  <a:srgbClr val="373A3C"/>
                </a:solidFill>
                <a:highlight>
                  <a:srgbClr val="FFFFFF"/>
                </a:highlight>
                <a:latin typeface="Raleway"/>
                <a:ea typeface="Raleway"/>
                <a:cs typeface="Raleway"/>
                <a:sym typeface="Raleway"/>
              </a:rPr>
              <a:t>Find the employees who get paid more than Rodney Weaver</a:t>
            </a:r>
            <a:endParaRPr b="1" i="0" sz="1800" u="none" cap="none" strike="noStrike">
              <a:solidFill>
                <a:srgbClr val="000000"/>
              </a:solidFill>
              <a:latin typeface="Raleway"/>
              <a:ea typeface="Raleway"/>
              <a:cs typeface="Raleway"/>
              <a:sym typeface="Raleway"/>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0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sp>
        <p:nvSpPr>
          <p:cNvPr id="849" name="Google Shape;849;p103"/>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Analyze the query-1</a:t>
            </a:r>
            <a:endParaRPr sz="4000">
              <a:solidFill>
                <a:srgbClr val="419DD3"/>
              </a:solidFill>
              <a:latin typeface="Raleway Medium"/>
              <a:ea typeface="Raleway Medium"/>
              <a:cs typeface="Raleway Medium"/>
              <a:sym typeface="Raleway Medium"/>
            </a:endParaRPr>
          </a:p>
        </p:txBody>
      </p:sp>
      <p:pic>
        <p:nvPicPr>
          <p:cNvPr id="850" name="Google Shape;850;p103"/>
          <p:cNvPicPr preferRelativeResize="0"/>
          <p:nvPr/>
        </p:nvPicPr>
        <p:blipFill rotWithShape="1">
          <a:blip r:embed="rId3">
            <a:alphaModFix/>
          </a:blip>
          <a:srcRect b="43332" l="0" r="39990" t="8406"/>
          <a:stretch/>
        </p:blipFill>
        <p:spPr>
          <a:xfrm>
            <a:off x="0" y="1180225"/>
            <a:ext cx="5027900" cy="1879650"/>
          </a:xfrm>
          <a:prstGeom prst="rect">
            <a:avLst/>
          </a:prstGeom>
          <a:noFill/>
          <a:ln>
            <a:noFill/>
          </a:ln>
        </p:spPr>
      </p:pic>
      <p:pic>
        <p:nvPicPr>
          <p:cNvPr id="851" name="Google Shape;851;p103"/>
          <p:cNvPicPr preferRelativeResize="0"/>
          <p:nvPr/>
        </p:nvPicPr>
        <p:blipFill rotWithShape="1">
          <a:blip r:embed="rId4">
            <a:alphaModFix/>
          </a:blip>
          <a:srcRect b="46932" l="0" r="0" t="0"/>
          <a:stretch/>
        </p:blipFill>
        <p:spPr>
          <a:xfrm>
            <a:off x="4319584" y="800200"/>
            <a:ext cx="4573266" cy="2492801"/>
          </a:xfrm>
          <a:prstGeom prst="rect">
            <a:avLst/>
          </a:prstGeom>
          <a:noFill/>
          <a:ln>
            <a:noFill/>
          </a:ln>
        </p:spPr>
      </p:pic>
      <p:sp>
        <p:nvSpPr>
          <p:cNvPr id="852" name="Google Shape;852;p103"/>
          <p:cNvSpPr/>
          <p:nvPr/>
        </p:nvSpPr>
        <p:spPr>
          <a:xfrm>
            <a:off x="1034525" y="1996200"/>
            <a:ext cx="3147300" cy="7578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03"/>
          <p:cNvSpPr txBox="1"/>
          <p:nvPr/>
        </p:nvSpPr>
        <p:spPr>
          <a:xfrm>
            <a:off x="474625" y="3680375"/>
            <a:ext cx="5449500" cy="62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650" u="none" cap="none" strike="noStrike">
                <a:solidFill>
                  <a:srgbClr val="373A3C"/>
                </a:solidFill>
                <a:highlight>
                  <a:srgbClr val="FFFFFF"/>
                </a:highlight>
                <a:latin typeface="Arial"/>
                <a:ea typeface="Arial"/>
                <a:cs typeface="Arial"/>
                <a:sym typeface="Arial"/>
              </a:rPr>
              <a:t>The inner query is executed first and returns 87000 which is the salary of Rodney.</a:t>
            </a:r>
            <a:endParaRPr b="0" i="0" sz="1600" u="none" cap="none" strike="noStrike">
              <a:solidFill>
                <a:srgbClr val="000000"/>
              </a:solidFill>
              <a:latin typeface="Barlow Light"/>
              <a:ea typeface="Barlow Light"/>
              <a:cs typeface="Barlow Light"/>
              <a:sym typeface="Barlow Light"/>
            </a:endParaRPr>
          </a:p>
        </p:txBody>
      </p:sp>
      <p:sp>
        <p:nvSpPr>
          <p:cNvPr id="854" name="Google Shape;854;p103"/>
          <p:cNvSpPr/>
          <p:nvPr/>
        </p:nvSpPr>
        <p:spPr>
          <a:xfrm>
            <a:off x="58275" y="3759275"/>
            <a:ext cx="456900" cy="468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855" name="Google Shape;855;p103"/>
          <p:cNvSpPr/>
          <p:nvPr/>
        </p:nvSpPr>
        <p:spPr>
          <a:xfrm>
            <a:off x="5237600" y="2418750"/>
            <a:ext cx="1625400" cy="2331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6" name="Google Shape;856;p103"/>
          <p:cNvCxnSpPr>
            <a:stCxn id="852" idx="3"/>
            <a:endCxn id="855" idx="1"/>
          </p:cNvCxnSpPr>
          <p:nvPr/>
        </p:nvCxnSpPr>
        <p:spPr>
          <a:xfrm>
            <a:off x="4181825" y="2375100"/>
            <a:ext cx="1055700" cy="160200"/>
          </a:xfrm>
          <a:prstGeom prst="straightConnector1">
            <a:avLst/>
          </a:prstGeom>
          <a:noFill/>
          <a:ln cap="flat" cmpd="sng" w="28575">
            <a:solidFill>
              <a:schemeClr val="dk2"/>
            </a:solidFill>
            <a:prstDash val="solid"/>
            <a:round/>
            <a:headEnd len="sm" w="sm" type="none"/>
            <a:tailEnd len="med" w="med" type="triangle"/>
          </a:ln>
        </p:spPr>
      </p:cxnSp>
      <p:sp>
        <p:nvSpPr>
          <p:cNvPr id="857" name="Google Shape;857;p103"/>
          <p:cNvSpPr/>
          <p:nvPr/>
        </p:nvSpPr>
        <p:spPr>
          <a:xfrm>
            <a:off x="577625" y="2140800"/>
            <a:ext cx="456900" cy="468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0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sp>
        <p:nvSpPr>
          <p:cNvPr id="863" name="Google Shape;863;p104"/>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Analyze the query-2</a:t>
            </a:r>
            <a:endParaRPr sz="4000">
              <a:solidFill>
                <a:srgbClr val="419DD3"/>
              </a:solidFill>
              <a:latin typeface="Raleway Medium"/>
              <a:ea typeface="Raleway Medium"/>
              <a:cs typeface="Raleway Medium"/>
              <a:sym typeface="Raleway Medium"/>
            </a:endParaRPr>
          </a:p>
        </p:txBody>
      </p:sp>
      <p:pic>
        <p:nvPicPr>
          <p:cNvPr id="864" name="Google Shape;864;p104"/>
          <p:cNvPicPr preferRelativeResize="0"/>
          <p:nvPr/>
        </p:nvPicPr>
        <p:blipFill rotWithShape="1">
          <a:blip r:embed="rId3">
            <a:alphaModFix/>
          </a:blip>
          <a:srcRect b="43332" l="0" r="39990" t="8406"/>
          <a:stretch/>
        </p:blipFill>
        <p:spPr>
          <a:xfrm>
            <a:off x="0" y="1180225"/>
            <a:ext cx="5027900" cy="1879650"/>
          </a:xfrm>
          <a:prstGeom prst="rect">
            <a:avLst/>
          </a:prstGeom>
          <a:noFill/>
          <a:ln>
            <a:noFill/>
          </a:ln>
        </p:spPr>
      </p:pic>
      <p:pic>
        <p:nvPicPr>
          <p:cNvPr id="865" name="Google Shape;865;p104"/>
          <p:cNvPicPr preferRelativeResize="0"/>
          <p:nvPr/>
        </p:nvPicPr>
        <p:blipFill rotWithShape="1">
          <a:blip r:embed="rId4">
            <a:alphaModFix/>
          </a:blip>
          <a:srcRect b="46932" l="0" r="0" t="0"/>
          <a:stretch/>
        </p:blipFill>
        <p:spPr>
          <a:xfrm>
            <a:off x="4319584" y="800200"/>
            <a:ext cx="4573266" cy="2492801"/>
          </a:xfrm>
          <a:prstGeom prst="rect">
            <a:avLst/>
          </a:prstGeom>
          <a:noFill/>
          <a:ln>
            <a:noFill/>
          </a:ln>
        </p:spPr>
      </p:pic>
      <p:sp>
        <p:nvSpPr>
          <p:cNvPr id="866" name="Google Shape;866;p104"/>
          <p:cNvSpPr/>
          <p:nvPr/>
        </p:nvSpPr>
        <p:spPr>
          <a:xfrm>
            <a:off x="1034525" y="1996200"/>
            <a:ext cx="3147300" cy="7578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04"/>
          <p:cNvSpPr txBox="1"/>
          <p:nvPr/>
        </p:nvSpPr>
        <p:spPr>
          <a:xfrm>
            <a:off x="577625" y="3361000"/>
            <a:ext cx="5449500" cy="62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50"/>
              <a:buFont typeface="Arial"/>
              <a:buNone/>
            </a:pPr>
            <a:r>
              <a:rPr b="0" i="0" lang="tr-TR" sz="1650" u="none" cap="none" strike="noStrike">
                <a:solidFill>
                  <a:srgbClr val="373A3C"/>
                </a:solidFill>
                <a:highlight>
                  <a:srgbClr val="FFFFFF"/>
                </a:highlight>
                <a:latin typeface="Arial"/>
                <a:ea typeface="Arial"/>
                <a:cs typeface="Arial"/>
                <a:sym typeface="Arial"/>
              </a:rPr>
              <a:t>The inner query is execute first and returns 87000 which is the salary of Rodney.</a:t>
            </a:r>
            <a:endParaRPr b="0" i="0" sz="1600" u="none" cap="none" strike="noStrike">
              <a:solidFill>
                <a:srgbClr val="000000"/>
              </a:solidFill>
              <a:latin typeface="Barlow Light"/>
              <a:ea typeface="Barlow Light"/>
              <a:cs typeface="Barlow Light"/>
              <a:sym typeface="Barlow Light"/>
            </a:endParaRPr>
          </a:p>
        </p:txBody>
      </p:sp>
      <p:sp>
        <p:nvSpPr>
          <p:cNvPr id="868" name="Google Shape;868;p104"/>
          <p:cNvSpPr/>
          <p:nvPr/>
        </p:nvSpPr>
        <p:spPr>
          <a:xfrm>
            <a:off x="120725" y="3439900"/>
            <a:ext cx="456900" cy="468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869" name="Google Shape;869;p104"/>
          <p:cNvSpPr/>
          <p:nvPr/>
        </p:nvSpPr>
        <p:spPr>
          <a:xfrm>
            <a:off x="5237600" y="2418750"/>
            <a:ext cx="1625400" cy="2331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70" name="Google Shape;870;p104"/>
          <p:cNvCxnSpPr>
            <a:stCxn id="866" idx="3"/>
            <a:endCxn id="869" idx="1"/>
          </p:cNvCxnSpPr>
          <p:nvPr/>
        </p:nvCxnSpPr>
        <p:spPr>
          <a:xfrm>
            <a:off x="4181825" y="2375100"/>
            <a:ext cx="1055700" cy="160200"/>
          </a:xfrm>
          <a:prstGeom prst="straightConnector1">
            <a:avLst/>
          </a:prstGeom>
          <a:noFill/>
          <a:ln cap="flat" cmpd="sng" w="28575">
            <a:solidFill>
              <a:schemeClr val="dk2"/>
            </a:solidFill>
            <a:prstDash val="solid"/>
            <a:round/>
            <a:headEnd len="sm" w="sm" type="none"/>
            <a:tailEnd len="med" w="med" type="triangle"/>
          </a:ln>
        </p:spPr>
      </p:cxnSp>
      <p:sp>
        <p:nvSpPr>
          <p:cNvPr id="871" name="Google Shape;871;p104"/>
          <p:cNvSpPr/>
          <p:nvPr/>
        </p:nvSpPr>
        <p:spPr>
          <a:xfrm>
            <a:off x="577625" y="2140800"/>
            <a:ext cx="456900" cy="468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872" name="Google Shape;872;p104"/>
          <p:cNvSpPr txBox="1"/>
          <p:nvPr/>
        </p:nvSpPr>
        <p:spPr>
          <a:xfrm>
            <a:off x="577625" y="4055400"/>
            <a:ext cx="5449500" cy="62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50"/>
              <a:buFont typeface="Arial"/>
              <a:buNone/>
            </a:pPr>
            <a:r>
              <a:rPr b="0" i="0" lang="tr-TR" sz="1650" u="none" cap="none" strike="noStrike">
                <a:solidFill>
                  <a:srgbClr val="373A3C"/>
                </a:solidFill>
                <a:highlight>
                  <a:srgbClr val="FFFFFF"/>
                </a:highlight>
                <a:latin typeface="Arial"/>
                <a:ea typeface="Arial"/>
                <a:cs typeface="Arial"/>
                <a:sym typeface="Arial"/>
              </a:rPr>
              <a:t>The value 87000 is passed to the outer query, in particular to the WHERE clause. </a:t>
            </a:r>
            <a:endParaRPr b="0" i="0" sz="1800" u="none" cap="none" strike="noStrike">
              <a:solidFill>
                <a:srgbClr val="000000"/>
              </a:solidFill>
              <a:latin typeface="Barlow Light"/>
              <a:ea typeface="Barlow Light"/>
              <a:cs typeface="Barlow Light"/>
              <a:sym typeface="Barlow Light"/>
            </a:endParaRPr>
          </a:p>
        </p:txBody>
      </p:sp>
      <p:sp>
        <p:nvSpPr>
          <p:cNvPr id="873" name="Google Shape;873;p104"/>
          <p:cNvSpPr/>
          <p:nvPr/>
        </p:nvSpPr>
        <p:spPr>
          <a:xfrm>
            <a:off x="120725" y="4134300"/>
            <a:ext cx="456900" cy="468600"/>
          </a:xfrm>
          <a:prstGeom prst="flowChartConnector">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874" name="Google Shape;874;p104"/>
          <p:cNvCxnSpPr>
            <a:endCxn id="875" idx="3"/>
          </p:cNvCxnSpPr>
          <p:nvPr/>
        </p:nvCxnSpPr>
        <p:spPr>
          <a:xfrm rot="10800000">
            <a:off x="4414925" y="1645925"/>
            <a:ext cx="2127300" cy="758400"/>
          </a:xfrm>
          <a:prstGeom prst="straightConnector1">
            <a:avLst/>
          </a:prstGeom>
          <a:noFill/>
          <a:ln cap="flat" cmpd="sng" w="28575">
            <a:solidFill>
              <a:schemeClr val="dk2"/>
            </a:solidFill>
            <a:prstDash val="solid"/>
            <a:round/>
            <a:headEnd len="sm" w="sm" type="none"/>
            <a:tailEnd len="med" w="med" type="triangle"/>
          </a:ln>
        </p:spPr>
      </p:cxnSp>
      <p:sp>
        <p:nvSpPr>
          <p:cNvPr id="875" name="Google Shape;875;p104"/>
          <p:cNvSpPr/>
          <p:nvPr/>
        </p:nvSpPr>
        <p:spPr>
          <a:xfrm>
            <a:off x="577625" y="1303475"/>
            <a:ext cx="3837300" cy="684900"/>
          </a:xfrm>
          <a:prstGeom prst="roundRect">
            <a:avLst>
              <a:gd fmla="val 16667" name="adj"/>
            </a:avLst>
          </a:prstGeom>
          <a:noFill/>
          <a:ln cap="flat" cmpd="sng" w="2857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04"/>
          <p:cNvSpPr/>
          <p:nvPr/>
        </p:nvSpPr>
        <p:spPr>
          <a:xfrm>
            <a:off x="91583" y="1397054"/>
            <a:ext cx="456900" cy="468600"/>
          </a:xfrm>
          <a:prstGeom prst="flowChartConnector">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0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sp>
        <p:nvSpPr>
          <p:cNvPr id="882" name="Google Shape;882;p105"/>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Analyze the query-3</a:t>
            </a:r>
            <a:endParaRPr sz="4000">
              <a:solidFill>
                <a:srgbClr val="419DD3"/>
              </a:solidFill>
              <a:latin typeface="Raleway Medium"/>
              <a:ea typeface="Raleway Medium"/>
              <a:cs typeface="Raleway Medium"/>
              <a:sym typeface="Raleway Medium"/>
            </a:endParaRPr>
          </a:p>
        </p:txBody>
      </p:sp>
      <p:pic>
        <p:nvPicPr>
          <p:cNvPr id="883" name="Google Shape;883;p105"/>
          <p:cNvPicPr preferRelativeResize="0"/>
          <p:nvPr/>
        </p:nvPicPr>
        <p:blipFill rotWithShape="1">
          <a:blip r:embed="rId3">
            <a:alphaModFix/>
          </a:blip>
          <a:srcRect b="43332" l="0" r="39990" t="8406"/>
          <a:stretch/>
        </p:blipFill>
        <p:spPr>
          <a:xfrm>
            <a:off x="0" y="1180225"/>
            <a:ext cx="5027900" cy="1879650"/>
          </a:xfrm>
          <a:prstGeom prst="rect">
            <a:avLst/>
          </a:prstGeom>
          <a:noFill/>
          <a:ln>
            <a:noFill/>
          </a:ln>
        </p:spPr>
      </p:pic>
      <p:pic>
        <p:nvPicPr>
          <p:cNvPr id="884" name="Google Shape;884;p105"/>
          <p:cNvPicPr preferRelativeResize="0"/>
          <p:nvPr/>
        </p:nvPicPr>
        <p:blipFill rotWithShape="1">
          <a:blip r:embed="rId4">
            <a:alphaModFix/>
          </a:blip>
          <a:srcRect b="46932" l="0" r="0" t="0"/>
          <a:stretch/>
        </p:blipFill>
        <p:spPr>
          <a:xfrm>
            <a:off x="4319584" y="800200"/>
            <a:ext cx="4573266" cy="2492801"/>
          </a:xfrm>
          <a:prstGeom prst="rect">
            <a:avLst/>
          </a:prstGeom>
          <a:noFill/>
          <a:ln>
            <a:noFill/>
          </a:ln>
        </p:spPr>
      </p:pic>
      <p:sp>
        <p:nvSpPr>
          <p:cNvPr id="885" name="Google Shape;885;p105"/>
          <p:cNvSpPr/>
          <p:nvPr/>
        </p:nvSpPr>
        <p:spPr>
          <a:xfrm>
            <a:off x="1034525" y="1996200"/>
            <a:ext cx="3147300" cy="7578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05"/>
          <p:cNvSpPr txBox="1"/>
          <p:nvPr/>
        </p:nvSpPr>
        <p:spPr>
          <a:xfrm>
            <a:off x="577625" y="3361000"/>
            <a:ext cx="5449500" cy="62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50"/>
              <a:buFont typeface="Arial"/>
              <a:buNone/>
            </a:pPr>
            <a:r>
              <a:rPr b="0" i="0" lang="tr-TR" sz="1650" u="none" cap="none" strike="noStrike">
                <a:solidFill>
                  <a:srgbClr val="373A3C"/>
                </a:solidFill>
                <a:highlight>
                  <a:srgbClr val="FFFFFF"/>
                </a:highlight>
                <a:latin typeface="Arial"/>
                <a:ea typeface="Arial"/>
                <a:cs typeface="Arial"/>
                <a:sym typeface="Arial"/>
              </a:rPr>
              <a:t>The inner query is execute first and returns 87000 which is the salary of Rodney.</a:t>
            </a:r>
            <a:endParaRPr b="0" i="0" sz="1600" u="none" cap="none" strike="noStrike">
              <a:solidFill>
                <a:srgbClr val="000000"/>
              </a:solidFill>
              <a:latin typeface="Barlow Light"/>
              <a:ea typeface="Barlow Light"/>
              <a:cs typeface="Barlow Light"/>
              <a:sym typeface="Barlow Light"/>
            </a:endParaRPr>
          </a:p>
        </p:txBody>
      </p:sp>
      <p:sp>
        <p:nvSpPr>
          <p:cNvPr id="887" name="Google Shape;887;p105"/>
          <p:cNvSpPr/>
          <p:nvPr/>
        </p:nvSpPr>
        <p:spPr>
          <a:xfrm>
            <a:off x="120725" y="3439900"/>
            <a:ext cx="456900" cy="468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888" name="Google Shape;888;p105"/>
          <p:cNvSpPr/>
          <p:nvPr/>
        </p:nvSpPr>
        <p:spPr>
          <a:xfrm>
            <a:off x="5237600" y="2418750"/>
            <a:ext cx="1625400" cy="2331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9" name="Google Shape;889;p105"/>
          <p:cNvCxnSpPr>
            <a:stCxn id="885" idx="3"/>
            <a:endCxn id="888" idx="1"/>
          </p:cNvCxnSpPr>
          <p:nvPr/>
        </p:nvCxnSpPr>
        <p:spPr>
          <a:xfrm>
            <a:off x="4181825" y="2375100"/>
            <a:ext cx="1055700" cy="160200"/>
          </a:xfrm>
          <a:prstGeom prst="straightConnector1">
            <a:avLst/>
          </a:prstGeom>
          <a:noFill/>
          <a:ln cap="flat" cmpd="sng" w="28575">
            <a:solidFill>
              <a:schemeClr val="dk2"/>
            </a:solidFill>
            <a:prstDash val="solid"/>
            <a:round/>
            <a:headEnd len="sm" w="sm" type="none"/>
            <a:tailEnd len="med" w="med" type="triangle"/>
          </a:ln>
        </p:spPr>
      </p:cxnSp>
      <p:sp>
        <p:nvSpPr>
          <p:cNvPr id="890" name="Google Shape;890;p105"/>
          <p:cNvSpPr/>
          <p:nvPr/>
        </p:nvSpPr>
        <p:spPr>
          <a:xfrm>
            <a:off x="577625" y="2140800"/>
            <a:ext cx="456900" cy="468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891" name="Google Shape;891;p105"/>
          <p:cNvSpPr txBox="1"/>
          <p:nvPr/>
        </p:nvSpPr>
        <p:spPr>
          <a:xfrm>
            <a:off x="577625" y="4055400"/>
            <a:ext cx="5449500" cy="62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50"/>
              <a:buFont typeface="Arial"/>
              <a:buNone/>
            </a:pPr>
            <a:r>
              <a:rPr b="0" i="0" lang="tr-TR" sz="1650" u="none" cap="none" strike="noStrike">
                <a:solidFill>
                  <a:srgbClr val="373A3C"/>
                </a:solidFill>
                <a:highlight>
                  <a:srgbClr val="FFFFFF"/>
                </a:highlight>
                <a:latin typeface="Arial"/>
                <a:ea typeface="Arial"/>
                <a:cs typeface="Arial"/>
                <a:sym typeface="Arial"/>
              </a:rPr>
              <a:t>The value 87000 is passed to the outer query, in particular to the WHERE clause. </a:t>
            </a:r>
            <a:endParaRPr b="0" i="0" sz="1800" u="none" cap="none" strike="noStrike">
              <a:solidFill>
                <a:srgbClr val="000000"/>
              </a:solidFill>
              <a:latin typeface="Barlow Light"/>
              <a:ea typeface="Barlow Light"/>
              <a:cs typeface="Barlow Light"/>
              <a:sym typeface="Barlow Light"/>
            </a:endParaRPr>
          </a:p>
        </p:txBody>
      </p:sp>
      <p:sp>
        <p:nvSpPr>
          <p:cNvPr id="892" name="Google Shape;892;p105"/>
          <p:cNvSpPr/>
          <p:nvPr/>
        </p:nvSpPr>
        <p:spPr>
          <a:xfrm>
            <a:off x="120725" y="4134300"/>
            <a:ext cx="456900" cy="468600"/>
          </a:xfrm>
          <a:prstGeom prst="flowChartConnector">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893" name="Google Shape;893;p105"/>
          <p:cNvCxnSpPr>
            <a:endCxn id="894" idx="3"/>
          </p:cNvCxnSpPr>
          <p:nvPr/>
        </p:nvCxnSpPr>
        <p:spPr>
          <a:xfrm rot="10800000">
            <a:off x="4414925" y="1645925"/>
            <a:ext cx="2127300" cy="758400"/>
          </a:xfrm>
          <a:prstGeom prst="straightConnector1">
            <a:avLst/>
          </a:prstGeom>
          <a:noFill/>
          <a:ln cap="flat" cmpd="sng" w="28575">
            <a:solidFill>
              <a:schemeClr val="dk2"/>
            </a:solidFill>
            <a:prstDash val="solid"/>
            <a:round/>
            <a:headEnd len="sm" w="sm" type="none"/>
            <a:tailEnd len="med" w="med" type="triangle"/>
          </a:ln>
        </p:spPr>
      </p:cxnSp>
      <p:sp>
        <p:nvSpPr>
          <p:cNvPr id="895" name="Google Shape;895;p105"/>
          <p:cNvSpPr txBox="1"/>
          <p:nvPr/>
        </p:nvSpPr>
        <p:spPr>
          <a:xfrm>
            <a:off x="2079425" y="1645925"/>
            <a:ext cx="709200" cy="37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BF9000"/>
                </a:solidFill>
                <a:latin typeface="Barlow"/>
                <a:ea typeface="Barlow"/>
                <a:cs typeface="Barlow"/>
                <a:sym typeface="Barlow"/>
              </a:rPr>
              <a:t>87000</a:t>
            </a:r>
            <a:endParaRPr b="1" i="0" sz="1500" u="none" cap="none" strike="noStrike">
              <a:solidFill>
                <a:srgbClr val="BF9000"/>
              </a:solidFill>
              <a:latin typeface="Barlow"/>
              <a:ea typeface="Barlow"/>
              <a:cs typeface="Barlow"/>
              <a:sym typeface="Barlow"/>
            </a:endParaRPr>
          </a:p>
        </p:txBody>
      </p:sp>
      <p:sp>
        <p:nvSpPr>
          <p:cNvPr id="894" name="Google Shape;894;p105"/>
          <p:cNvSpPr/>
          <p:nvPr/>
        </p:nvSpPr>
        <p:spPr>
          <a:xfrm>
            <a:off x="577625" y="1303475"/>
            <a:ext cx="3837300" cy="684900"/>
          </a:xfrm>
          <a:prstGeom prst="roundRect">
            <a:avLst>
              <a:gd fmla="val 16667" name="adj"/>
            </a:avLst>
          </a:prstGeom>
          <a:noFill/>
          <a:ln cap="flat" cmpd="sng" w="2857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05"/>
          <p:cNvSpPr/>
          <p:nvPr/>
        </p:nvSpPr>
        <p:spPr>
          <a:xfrm>
            <a:off x="91583" y="1397054"/>
            <a:ext cx="456900" cy="468600"/>
          </a:xfrm>
          <a:prstGeom prst="flowChartConnector">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897" name="Google Shape;897;p105"/>
          <p:cNvCxnSpPr>
            <a:stCxn id="894" idx="3"/>
          </p:cNvCxnSpPr>
          <p:nvPr/>
        </p:nvCxnSpPr>
        <p:spPr>
          <a:xfrm flipH="1">
            <a:off x="2841425" y="1645925"/>
            <a:ext cx="1573500" cy="219300"/>
          </a:xfrm>
          <a:prstGeom prst="straightConnector1">
            <a:avLst/>
          </a:prstGeom>
          <a:noFill/>
          <a:ln cap="flat" cmpd="sng" w="28575">
            <a:solidFill>
              <a:schemeClr val="dk2"/>
            </a:solidFill>
            <a:prstDash val="solid"/>
            <a:round/>
            <a:headEnd len="sm" w="sm" type="none"/>
            <a:tailEnd len="med" w="med" type="triangle"/>
          </a:ln>
        </p:spPr>
      </p:cxn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sp>
        <p:nvSpPr>
          <p:cNvPr id="903" name="Google Shape;903;p106"/>
          <p:cNvSpPr txBox="1"/>
          <p:nvPr>
            <p:ph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Analyze the query-4</a:t>
            </a:r>
            <a:endParaRPr sz="4000">
              <a:solidFill>
                <a:srgbClr val="419DD3"/>
              </a:solidFill>
              <a:latin typeface="Raleway Medium"/>
              <a:ea typeface="Raleway Medium"/>
              <a:cs typeface="Raleway Medium"/>
              <a:sym typeface="Raleway Medium"/>
            </a:endParaRPr>
          </a:p>
        </p:txBody>
      </p:sp>
      <p:pic>
        <p:nvPicPr>
          <p:cNvPr id="904" name="Google Shape;904;p106"/>
          <p:cNvPicPr preferRelativeResize="0"/>
          <p:nvPr/>
        </p:nvPicPr>
        <p:blipFill rotWithShape="1">
          <a:blip r:embed="rId3">
            <a:alphaModFix/>
          </a:blip>
          <a:srcRect b="43332" l="0" r="39990" t="8406"/>
          <a:stretch/>
        </p:blipFill>
        <p:spPr>
          <a:xfrm>
            <a:off x="0" y="1180225"/>
            <a:ext cx="5027900" cy="1879650"/>
          </a:xfrm>
          <a:prstGeom prst="rect">
            <a:avLst/>
          </a:prstGeom>
          <a:noFill/>
          <a:ln>
            <a:noFill/>
          </a:ln>
        </p:spPr>
      </p:pic>
      <p:sp>
        <p:nvSpPr>
          <p:cNvPr id="905" name="Google Shape;905;p106"/>
          <p:cNvSpPr/>
          <p:nvPr/>
        </p:nvSpPr>
        <p:spPr>
          <a:xfrm>
            <a:off x="1034525" y="1996200"/>
            <a:ext cx="3147300" cy="7578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06"/>
          <p:cNvSpPr txBox="1"/>
          <p:nvPr/>
        </p:nvSpPr>
        <p:spPr>
          <a:xfrm>
            <a:off x="548475" y="3080400"/>
            <a:ext cx="5449500" cy="62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50"/>
              <a:buFont typeface="Arial"/>
              <a:buNone/>
            </a:pPr>
            <a:r>
              <a:rPr b="0" i="0" lang="tr-TR" sz="1650" u="none" cap="none" strike="noStrike">
                <a:solidFill>
                  <a:srgbClr val="373A3C"/>
                </a:solidFill>
                <a:highlight>
                  <a:srgbClr val="FFFFFF"/>
                </a:highlight>
                <a:latin typeface="Arial"/>
                <a:ea typeface="Arial"/>
                <a:cs typeface="Arial"/>
                <a:sym typeface="Arial"/>
              </a:rPr>
              <a:t>The inner query is execute first and returns 87000 which is the salary of Rodney.</a:t>
            </a:r>
            <a:endParaRPr b="0" i="0" sz="1600" u="none" cap="none" strike="noStrike">
              <a:solidFill>
                <a:srgbClr val="000000"/>
              </a:solidFill>
              <a:latin typeface="Barlow Light"/>
              <a:ea typeface="Barlow Light"/>
              <a:cs typeface="Barlow Light"/>
              <a:sym typeface="Barlow Light"/>
            </a:endParaRPr>
          </a:p>
        </p:txBody>
      </p:sp>
      <p:sp>
        <p:nvSpPr>
          <p:cNvPr id="907" name="Google Shape;907;p106"/>
          <p:cNvSpPr/>
          <p:nvPr/>
        </p:nvSpPr>
        <p:spPr>
          <a:xfrm>
            <a:off x="91575" y="3159300"/>
            <a:ext cx="456900" cy="468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908" name="Google Shape;908;p106"/>
          <p:cNvSpPr/>
          <p:nvPr/>
        </p:nvSpPr>
        <p:spPr>
          <a:xfrm>
            <a:off x="577625" y="2140800"/>
            <a:ext cx="456900" cy="468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909" name="Google Shape;909;p106"/>
          <p:cNvSpPr txBox="1"/>
          <p:nvPr/>
        </p:nvSpPr>
        <p:spPr>
          <a:xfrm>
            <a:off x="548475" y="3774800"/>
            <a:ext cx="5449500" cy="62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50"/>
              <a:buFont typeface="Arial"/>
              <a:buNone/>
            </a:pPr>
            <a:r>
              <a:rPr b="0" i="0" lang="tr-TR" sz="1650" u="none" cap="none" strike="noStrike">
                <a:solidFill>
                  <a:srgbClr val="373A3C"/>
                </a:solidFill>
                <a:highlight>
                  <a:srgbClr val="FFFFFF"/>
                </a:highlight>
                <a:latin typeface="Arial"/>
                <a:ea typeface="Arial"/>
                <a:cs typeface="Arial"/>
                <a:sym typeface="Arial"/>
              </a:rPr>
              <a:t>The value 87000 is passed this value to the outer query, in particular to the WHERE clause. </a:t>
            </a:r>
            <a:endParaRPr b="0" i="0" sz="1800" u="none" cap="none" strike="noStrike">
              <a:solidFill>
                <a:srgbClr val="000000"/>
              </a:solidFill>
              <a:latin typeface="Barlow Light"/>
              <a:ea typeface="Barlow Light"/>
              <a:cs typeface="Barlow Light"/>
              <a:sym typeface="Barlow Light"/>
            </a:endParaRPr>
          </a:p>
        </p:txBody>
      </p:sp>
      <p:sp>
        <p:nvSpPr>
          <p:cNvPr id="910" name="Google Shape;910;p106"/>
          <p:cNvSpPr/>
          <p:nvPr/>
        </p:nvSpPr>
        <p:spPr>
          <a:xfrm>
            <a:off x="91575" y="3853700"/>
            <a:ext cx="456900" cy="468600"/>
          </a:xfrm>
          <a:prstGeom prst="flowChartConnector">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911" name="Google Shape;911;p106"/>
          <p:cNvCxnSpPr>
            <a:stCxn id="912" idx="3"/>
            <a:endCxn id="913" idx="1"/>
          </p:cNvCxnSpPr>
          <p:nvPr/>
        </p:nvCxnSpPr>
        <p:spPr>
          <a:xfrm>
            <a:off x="4414925" y="1645925"/>
            <a:ext cx="722700" cy="294300"/>
          </a:xfrm>
          <a:prstGeom prst="straightConnector1">
            <a:avLst/>
          </a:prstGeom>
          <a:noFill/>
          <a:ln cap="flat" cmpd="sng" w="28575">
            <a:solidFill>
              <a:schemeClr val="dk2"/>
            </a:solidFill>
            <a:prstDash val="solid"/>
            <a:round/>
            <a:headEnd len="sm" w="sm" type="none"/>
            <a:tailEnd len="med" w="med" type="triangle"/>
          </a:ln>
        </p:spPr>
      </p:cxnSp>
      <p:sp>
        <p:nvSpPr>
          <p:cNvPr id="914" name="Google Shape;914;p106"/>
          <p:cNvSpPr txBox="1"/>
          <p:nvPr/>
        </p:nvSpPr>
        <p:spPr>
          <a:xfrm>
            <a:off x="2079425" y="1645925"/>
            <a:ext cx="709200" cy="37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BF9000"/>
                </a:solidFill>
                <a:latin typeface="Barlow"/>
                <a:ea typeface="Barlow"/>
                <a:cs typeface="Barlow"/>
                <a:sym typeface="Barlow"/>
              </a:rPr>
              <a:t>87000</a:t>
            </a:r>
            <a:endParaRPr b="1" i="0" sz="1500" u="none" cap="none" strike="noStrike">
              <a:solidFill>
                <a:srgbClr val="BF9000"/>
              </a:solidFill>
              <a:latin typeface="Barlow"/>
              <a:ea typeface="Barlow"/>
              <a:cs typeface="Barlow"/>
              <a:sym typeface="Barlow"/>
            </a:endParaRPr>
          </a:p>
        </p:txBody>
      </p:sp>
      <p:sp>
        <p:nvSpPr>
          <p:cNvPr id="912" name="Google Shape;912;p106"/>
          <p:cNvSpPr/>
          <p:nvPr/>
        </p:nvSpPr>
        <p:spPr>
          <a:xfrm>
            <a:off x="577625" y="1303475"/>
            <a:ext cx="3837300" cy="684900"/>
          </a:xfrm>
          <a:prstGeom prst="roundRect">
            <a:avLst>
              <a:gd fmla="val 16667" name="adj"/>
            </a:avLst>
          </a:prstGeom>
          <a:noFill/>
          <a:ln cap="flat" cmpd="sng" w="2857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06"/>
          <p:cNvSpPr/>
          <p:nvPr/>
        </p:nvSpPr>
        <p:spPr>
          <a:xfrm>
            <a:off x="91583" y="1397054"/>
            <a:ext cx="456900" cy="468600"/>
          </a:xfrm>
          <a:prstGeom prst="flowChartConnector">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pic>
        <p:nvPicPr>
          <p:cNvPr id="913" name="Google Shape;913;p106"/>
          <p:cNvPicPr preferRelativeResize="0"/>
          <p:nvPr/>
        </p:nvPicPr>
        <p:blipFill rotWithShape="1">
          <a:blip r:embed="rId3">
            <a:alphaModFix/>
          </a:blip>
          <a:srcRect b="0" l="0" r="47212" t="55011"/>
          <a:stretch/>
        </p:blipFill>
        <p:spPr>
          <a:xfrm>
            <a:off x="5137500" y="1180225"/>
            <a:ext cx="3837299" cy="1520142"/>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07"/>
          <p:cNvSpPr txBox="1"/>
          <p:nvPr>
            <p:ph idx="4294967295"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tr-TR" sz="1200" u="none" cap="none" strike="noStrike">
                <a:solidFill>
                  <a:srgbClr val="FFFFFF"/>
                </a:solidFill>
                <a:latin typeface="Barlow Light"/>
                <a:ea typeface="Barlow Light"/>
                <a:cs typeface="Barlow Light"/>
                <a:sym typeface="Barlow Light"/>
              </a:rPr>
              <a:t>‹#›</a:t>
            </a:fld>
            <a:endParaRPr b="0" i="0" sz="1200" u="none" cap="none" strike="noStrike">
              <a:solidFill>
                <a:srgbClr val="FFFFFF"/>
              </a:solidFill>
              <a:latin typeface="Barlow Light"/>
              <a:ea typeface="Barlow Light"/>
              <a:cs typeface="Barlow Light"/>
              <a:sym typeface="Barlow Light"/>
            </a:endParaRPr>
          </a:p>
        </p:txBody>
      </p:sp>
      <p:sp>
        <p:nvSpPr>
          <p:cNvPr id="921" name="Google Shape;921;p107"/>
          <p:cNvSpPr txBox="1"/>
          <p:nvPr>
            <p:ph idx="4294967295" type="title"/>
          </p:nvPr>
        </p:nvSpPr>
        <p:spPr>
          <a:xfrm>
            <a:off x="378929"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Example</a:t>
            </a:r>
            <a:endParaRPr sz="4000">
              <a:solidFill>
                <a:srgbClr val="419DD3"/>
              </a:solidFill>
              <a:latin typeface="Raleway Medium"/>
              <a:ea typeface="Raleway Medium"/>
              <a:cs typeface="Raleway Medium"/>
              <a:sym typeface="Raleway Medium"/>
            </a:endParaRPr>
          </a:p>
        </p:txBody>
      </p:sp>
      <p:sp>
        <p:nvSpPr>
          <p:cNvPr id="922" name="Google Shape;922;p107"/>
          <p:cNvSpPr txBox="1"/>
          <p:nvPr/>
        </p:nvSpPr>
        <p:spPr>
          <a:xfrm>
            <a:off x="1063675" y="846025"/>
            <a:ext cx="80424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tr-TR" sz="1850" u="none" cap="none" strike="noStrike">
                <a:solidFill>
                  <a:srgbClr val="373A3C"/>
                </a:solidFill>
                <a:highlight>
                  <a:srgbClr val="FFFFFF"/>
                </a:highlight>
                <a:latin typeface="Raleway"/>
                <a:ea typeface="Raleway"/>
                <a:cs typeface="Raleway"/>
                <a:sym typeface="Raleway"/>
              </a:rPr>
              <a:t>Find out the employees who get paid more than the average salary</a:t>
            </a:r>
            <a:endParaRPr b="1" i="0" sz="1850" u="none" cap="none" strike="noStrike">
              <a:solidFill>
                <a:srgbClr val="373A3C"/>
              </a:solidFill>
              <a:highlight>
                <a:srgbClr val="FFFFFF"/>
              </a:highlight>
              <a:latin typeface="Raleway"/>
              <a:ea typeface="Raleway"/>
              <a:cs typeface="Raleway"/>
              <a:sym typeface="Raleway"/>
            </a:endParaRPr>
          </a:p>
        </p:txBody>
      </p:sp>
      <p:pic>
        <p:nvPicPr>
          <p:cNvPr id="923" name="Google Shape;923;p107"/>
          <p:cNvPicPr preferRelativeResize="0"/>
          <p:nvPr/>
        </p:nvPicPr>
        <p:blipFill rotWithShape="1">
          <a:blip r:embed="rId3">
            <a:alphaModFix/>
          </a:blip>
          <a:srcRect b="0" l="0" r="0" t="0"/>
          <a:stretch/>
        </p:blipFill>
        <p:spPr>
          <a:xfrm>
            <a:off x="-76200" y="1467025"/>
            <a:ext cx="5167699" cy="2910631"/>
          </a:xfrm>
          <a:prstGeom prst="rect">
            <a:avLst/>
          </a:prstGeom>
          <a:noFill/>
          <a:ln>
            <a:noFill/>
          </a:ln>
        </p:spPr>
      </p:pic>
      <p:pic>
        <p:nvPicPr>
          <p:cNvPr id="924" name="Google Shape;924;p107"/>
          <p:cNvPicPr preferRelativeResize="0"/>
          <p:nvPr/>
        </p:nvPicPr>
        <p:blipFill rotWithShape="1">
          <a:blip r:embed="rId4">
            <a:alphaModFix/>
          </a:blip>
          <a:srcRect b="0" l="0" r="32449" t="0"/>
          <a:stretch/>
        </p:blipFill>
        <p:spPr>
          <a:xfrm>
            <a:off x="4966675" y="2324987"/>
            <a:ext cx="4126836" cy="1355562"/>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08"/>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t>Query Time</a:t>
            </a:r>
            <a:endParaRPr/>
          </a:p>
        </p:txBody>
      </p:sp>
      <p:pic>
        <p:nvPicPr>
          <p:cNvPr id="930" name="Google Shape;930;p108"/>
          <p:cNvPicPr preferRelativeResize="0"/>
          <p:nvPr/>
        </p:nvPicPr>
        <p:blipFill rotWithShape="1">
          <a:blip r:embed="rId3">
            <a:alphaModFix/>
          </a:blip>
          <a:srcRect b="0" l="0" r="0" t="0"/>
          <a:stretch/>
        </p:blipFill>
        <p:spPr>
          <a:xfrm>
            <a:off x="5333500" y="1760450"/>
            <a:ext cx="1419775" cy="1622600"/>
          </a:xfrm>
          <a:prstGeom prst="rect">
            <a:avLst/>
          </a:prstGeom>
          <a:noFill/>
          <a:ln>
            <a:noFill/>
          </a:ln>
        </p:spPr>
      </p:pic>
      <p:pic>
        <p:nvPicPr>
          <p:cNvPr id="931" name="Google Shape;931;p108"/>
          <p:cNvPicPr preferRelativeResize="0"/>
          <p:nvPr/>
        </p:nvPicPr>
        <p:blipFill rotWithShape="1">
          <a:blip r:embed="rId4">
            <a:alphaModFix/>
          </a:blip>
          <a:srcRect b="0" l="0" r="0" t="0"/>
          <a:stretch/>
        </p:blipFill>
        <p:spPr>
          <a:xfrm>
            <a:off x="5048188" y="1000650"/>
            <a:ext cx="1990401" cy="19904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09"/>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sp>
        <p:nvSpPr>
          <p:cNvPr id="937" name="Google Shape;937;p109"/>
          <p:cNvSpPr txBox="1"/>
          <p:nvPr/>
        </p:nvSpPr>
        <p:spPr>
          <a:xfrm>
            <a:off x="219800" y="175925"/>
            <a:ext cx="8206200" cy="1002000"/>
          </a:xfrm>
          <a:prstGeom prst="rect">
            <a:avLst/>
          </a:prstGeom>
          <a:solidFill>
            <a:srgbClr val="FFF2CC"/>
          </a:solidFill>
          <a:ln cap="flat" cmpd="sng" w="9525">
            <a:solidFill>
              <a:srgbClr val="409AC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900"/>
              <a:buFont typeface="Arial"/>
              <a:buNone/>
            </a:pPr>
            <a:r>
              <a:rPr b="0" i="0" lang="tr-TR" sz="2900" u="none" cap="none" strike="noStrike">
                <a:solidFill>
                  <a:srgbClr val="000000"/>
                </a:solidFill>
                <a:latin typeface="Raleway Light"/>
                <a:ea typeface="Raleway Light"/>
                <a:cs typeface="Raleway Light"/>
                <a:sym typeface="Raleway Light"/>
              </a:rPr>
              <a:t>Retrieve track id, track name, album id info of the Album title ‘Faceless’.  (</a:t>
            </a:r>
            <a:r>
              <a:rPr b="1" i="0" lang="tr-TR" sz="2500" u="none" cap="none" strike="noStrike">
                <a:solidFill>
                  <a:srgbClr val="000000"/>
                </a:solidFill>
                <a:latin typeface="Raleway"/>
                <a:ea typeface="Raleway"/>
                <a:cs typeface="Raleway"/>
                <a:sym typeface="Raleway"/>
              </a:rPr>
              <a:t>use : Subquery</a:t>
            </a:r>
            <a:r>
              <a:rPr b="0" i="0" lang="tr-TR" sz="2900" u="none" cap="none" strike="noStrike">
                <a:solidFill>
                  <a:srgbClr val="000000"/>
                </a:solidFill>
                <a:latin typeface="Raleway Light"/>
                <a:ea typeface="Raleway Light"/>
                <a:cs typeface="Raleway Light"/>
                <a:sym typeface="Raleway Light"/>
              </a:rPr>
              <a:t>)</a:t>
            </a:r>
            <a:endParaRPr b="0" i="0" sz="2900" u="none" cap="none" strike="noStrike">
              <a:solidFill>
                <a:srgbClr val="000000"/>
              </a:solidFill>
              <a:latin typeface="Raleway Light"/>
              <a:ea typeface="Raleway Light"/>
              <a:cs typeface="Raleway Light"/>
              <a:sym typeface="Raleway Light"/>
            </a:endParaRPr>
          </a:p>
        </p:txBody>
      </p:sp>
      <p:grpSp>
        <p:nvGrpSpPr>
          <p:cNvPr id="938" name="Google Shape;938;p109"/>
          <p:cNvGrpSpPr/>
          <p:nvPr/>
        </p:nvGrpSpPr>
        <p:grpSpPr>
          <a:xfrm>
            <a:off x="1565433" y="1177921"/>
            <a:ext cx="6516540" cy="3825878"/>
            <a:chOff x="597913" y="547750"/>
            <a:chExt cx="7699126" cy="3846650"/>
          </a:xfrm>
        </p:grpSpPr>
        <p:pic>
          <p:nvPicPr>
            <p:cNvPr id="939" name="Google Shape;939;p109"/>
            <p:cNvPicPr preferRelativeResize="0"/>
            <p:nvPr/>
          </p:nvPicPr>
          <p:blipFill rotWithShape="1">
            <a:blip r:embed="rId3">
              <a:alphaModFix/>
            </a:blip>
            <a:srcRect b="0" l="0" r="0" t="0"/>
            <a:stretch/>
          </p:blipFill>
          <p:spPr>
            <a:xfrm>
              <a:off x="597913" y="547750"/>
              <a:ext cx="7699126" cy="3846650"/>
            </a:xfrm>
            <a:prstGeom prst="rect">
              <a:avLst/>
            </a:prstGeom>
            <a:noFill/>
            <a:ln>
              <a:noFill/>
            </a:ln>
          </p:spPr>
        </p:pic>
        <p:sp>
          <p:nvSpPr>
            <p:cNvPr id="940" name="Google Shape;940;p109"/>
            <p:cNvSpPr/>
            <p:nvPr/>
          </p:nvSpPr>
          <p:spPr>
            <a:xfrm>
              <a:off x="608650" y="642950"/>
              <a:ext cx="1860300" cy="7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10"/>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tr-TR" sz="1200" u="none" cap="none" strike="noStrike">
                <a:solidFill>
                  <a:srgbClr val="FFFFFF"/>
                </a:solidFill>
                <a:latin typeface="Barlow Light"/>
                <a:ea typeface="Barlow Light"/>
                <a:cs typeface="Barlow Light"/>
                <a:sym typeface="Barlow Light"/>
              </a:rPr>
              <a:t>‹#›</a:t>
            </a:fld>
            <a:endParaRPr b="1" i="0" sz="1200" u="none" cap="none" strike="noStrike">
              <a:solidFill>
                <a:srgbClr val="FFFFFF"/>
              </a:solidFill>
              <a:latin typeface="Barlow Light"/>
              <a:ea typeface="Barlow Light"/>
              <a:cs typeface="Barlow Light"/>
              <a:sym typeface="Barlow Light"/>
            </a:endParaRPr>
          </a:p>
        </p:txBody>
      </p:sp>
      <p:pic>
        <p:nvPicPr>
          <p:cNvPr id="946" name="Google Shape;946;p110"/>
          <p:cNvPicPr preferRelativeResize="0"/>
          <p:nvPr/>
        </p:nvPicPr>
        <p:blipFill rotWithShape="1">
          <a:blip r:embed="rId3">
            <a:alphaModFix/>
          </a:blip>
          <a:srcRect b="0" l="0" r="0" t="0"/>
          <a:stretch/>
        </p:blipFill>
        <p:spPr>
          <a:xfrm>
            <a:off x="209525" y="1405950"/>
            <a:ext cx="992100" cy="1133825"/>
          </a:xfrm>
          <a:prstGeom prst="rect">
            <a:avLst/>
          </a:prstGeom>
          <a:noFill/>
          <a:ln>
            <a:noFill/>
          </a:ln>
        </p:spPr>
      </p:pic>
      <p:sp>
        <p:nvSpPr>
          <p:cNvPr id="947" name="Google Shape;947;p110"/>
          <p:cNvSpPr txBox="1"/>
          <p:nvPr/>
        </p:nvSpPr>
        <p:spPr>
          <a:xfrm>
            <a:off x="477125" y="2082575"/>
            <a:ext cx="607200" cy="38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tr-TR" sz="1500" u="none" cap="none" strike="noStrike">
                <a:solidFill>
                  <a:srgbClr val="000000"/>
                </a:solidFill>
                <a:latin typeface="Raleway"/>
                <a:ea typeface="Raleway"/>
                <a:cs typeface="Raleway"/>
                <a:sym typeface="Raleway"/>
              </a:rPr>
              <a:t>TIP</a:t>
            </a:r>
            <a:endParaRPr b="1" i="0" sz="1500" u="none" cap="none" strike="noStrike">
              <a:solidFill>
                <a:srgbClr val="000000"/>
              </a:solidFill>
              <a:latin typeface="Raleway"/>
              <a:ea typeface="Raleway"/>
              <a:cs typeface="Raleway"/>
              <a:sym typeface="Raleway"/>
            </a:endParaRPr>
          </a:p>
        </p:txBody>
      </p:sp>
      <p:sp>
        <p:nvSpPr>
          <p:cNvPr id="948" name="Google Shape;948;p110"/>
          <p:cNvSpPr/>
          <p:nvPr/>
        </p:nvSpPr>
        <p:spPr>
          <a:xfrm>
            <a:off x="1257975" y="955101"/>
            <a:ext cx="7395000" cy="191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tr-TR" sz="2600" u="none" cap="none" strike="noStrike">
                <a:solidFill>
                  <a:srgbClr val="171717"/>
                </a:solidFill>
                <a:latin typeface="Raleway"/>
                <a:ea typeface="Raleway"/>
                <a:cs typeface="Raleway"/>
                <a:sym typeface="Raleway"/>
              </a:rPr>
              <a:t>Most queries using a join can be rewritten using a subquery (a query nested within another query), and most subqueries can be rewritten as joins.</a:t>
            </a:r>
            <a:endParaRPr b="0" i="0" sz="38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