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9"/>
  </p:notesMasterIdLst>
  <p:sldIdLst>
    <p:sldId id="256" r:id="rId2"/>
    <p:sldId id="257"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4" r:id="rId24"/>
    <p:sldId id="335" r:id="rId25"/>
    <p:sldId id="336" r:id="rId26"/>
    <p:sldId id="337" r:id="rId27"/>
    <p:sldId id="338" r:id="rId28"/>
    <p:sldId id="339" r:id="rId29"/>
    <p:sldId id="340" r:id="rId30"/>
    <p:sldId id="341" r:id="rId31"/>
    <p:sldId id="342" r:id="rId32"/>
    <p:sldId id="343" r:id="rId33"/>
    <p:sldId id="348" r:id="rId34"/>
    <p:sldId id="350" r:id="rId35"/>
    <p:sldId id="261" r:id="rId36"/>
    <p:sldId id="262"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259" r:id="rId57"/>
    <p:sldId id="344" r:id="rId58"/>
  </p:sldIdLst>
  <p:sldSz cx="9144000" cy="5143500" type="screen16x9"/>
  <p:notesSz cx="6858000" cy="9144000"/>
  <p:embeddedFontLst>
    <p:embeddedFont>
      <p:font typeface="Barlow" panose="00000500000000000000" pitchFamily="2" charset="0"/>
      <p:regular r:id="rId60"/>
      <p:bold r:id="rId61"/>
      <p:italic r:id="rId62"/>
      <p:boldItalic r:id="rId63"/>
    </p:embeddedFont>
    <p:embeddedFont>
      <p:font typeface="Barlow Light" panose="00000400000000000000" pitchFamily="2" charset="0"/>
      <p:regular r:id="rId64"/>
      <p:bold r:id="rId65"/>
      <p:italic r:id="rId66"/>
      <p:boldItalic r:id="rId67"/>
    </p:embeddedFont>
    <p:embeddedFont>
      <p:font typeface="Calibri" panose="020F0502020204030204" pitchFamily="34" charset="0"/>
      <p:regular r:id="rId68"/>
      <p:bold r:id="rId69"/>
      <p:italic r:id="rId70"/>
      <p:boldItalic r:id="rId71"/>
    </p:embeddedFont>
    <p:embeddedFont>
      <p:font typeface="Georgia" panose="02040502050405020303" pitchFamily="18" charset="0"/>
      <p:regular r:id="rId72"/>
      <p:bold r:id="rId73"/>
      <p:italic r:id="rId74"/>
      <p:boldItalic r:id="rId75"/>
    </p:embeddedFont>
    <p:embeddedFont>
      <p:font typeface="Raleway" pitchFamily="2" charset="0"/>
      <p:regular r:id="rId76"/>
      <p:bold r:id="rId77"/>
      <p:italic r:id="rId78"/>
      <p:boldItalic r:id="rId79"/>
    </p:embeddedFont>
    <p:embeddedFont>
      <p:font typeface="Raleway Light" pitchFamily="2" charset="0"/>
      <p:regular r:id="rId80"/>
      <p:bold r:id="rId81"/>
      <p:italic r:id="rId82"/>
      <p:boldItalic r:id="rId83"/>
    </p:embeddedFont>
    <p:embeddedFont>
      <p:font typeface="Raleway Medium" pitchFamily="2" charset="0"/>
      <p:regular r:id="rId84"/>
      <p:bold r:id="rId85"/>
      <p:italic r:id="rId86"/>
      <p:boldItalic r:id="rId87"/>
    </p:embeddedFont>
    <p:embeddedFont>
      <p:font typeface="Raleway SemiBold" pitchFamily="2" charset="0"/>
      <p:regular r:id="rId88"/>
      <p:bold r:id="rId89"/>
      <p:italic r:id="rId90"/>
      <p:boldItalic r:id="rId91"/>
    </p:embeddedFont>
    <p:embeddedFont>
      <p:font typeface="Roboto" panose="02000000000000000000" pitchFamily="2"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4FC2DC-2722-4577-9E51-06CC13DB457C}">
  <a:tblStyle styleId="{3E4FC2DC-2722-4577-9E51-06CC13DB45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36" autoAdjust="0"/>
    <p:restoredTop sz="96681" autoAdjust="0"/>
  </p:normalViewPr>
  <p:slideViewPr>
    <p:cSldViewPr snapToGrid="0">
      <p:cViewPr varScale="1">
        <p:scale>
          <a:sx n="148" d="100"/>
          <a:sy n="148" d="100"/>
        </p:scale>
        <p:origin x="1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font" Target="fonts/font25.fntdata"/><Relationship Id="rId89" Type="http://schemas.openxmlformats.org/officeDocument/2006/relationships/font" Target="fonts/font3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4.xml"/><Relationship Id="rId90" Type="http://schemas.openxmlformats.org/officeDocument/2006/relationships/font" Target="fonts/font31.fntdata"/><Relationship Id="rId95" Type="http://schemas.openxmlformats.org/officeDocument/2006/relationships/font" Target="fonts/font3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5.fntdata"/><Relationship Id="rId69" Type="http://schemas.openxmlformats.org/officeDocument/2006/relationships/font" Target="fonts/font10.fntdata"/><Relationship Id="rId80" Type="http://schemas.openxmlformats.org/officeDocument/2006/relationships/font" Target="fonts/font21.fntdata"/><Relationship Id="rId85"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88" Type="http://schemas.openxmlformats.org/officeDocument/2006/relationships/font" Target="fonts/font29.fntdata"/><Relationship Id="rId91" Type="http://schemas.openxmlformats.org/officeDocument/2006/relationships/font" Target="fonts/font32.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font" Target="fonts/font27.fntdata"/><Relationship Id="rId94" Type="http://schemas.openxmlformats.org/officeDocument/2006/relationships/font" Target="fonts/font35.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7.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2.fntdata"/><Relationship Id="rId92" Type="http://schemas.openxmlformats.org/officeDocument/2006/relationships/font" Target="fonts/font3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7.fntdata"/><Relationship Id="rId87" Type="http://schemas.openxmlformats.org/officeDocument/2006/relationships/font" Target="fonts/font28.fntdata"/><Relationship Id="rId61" Type="http://schemas.openxmlformats.org/officeDocument/2006/relationships/font" Target="fonts/font2.fntdata"/><Relationship Id="rId82" Type="http://schemas.openxmlformats.org/officeDocument/2006/relationships/font" Target="fonts/font2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93" Type="http://schemas.openxmlformats.org/officeDocument/2006/relationships/font" Target="fonts/font34.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ms.clarusway.com/mod/hvp/view.php?id=787&amp;forceview=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d6c8a02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8d6c8a02e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b59ae8a99a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gb59ae8a99a_0_2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212529"/>
                </a:solidFill>
                <a:highlight>
                  <a:srgbClr val="FFFFFF"/>
                </a:highlight>
              </a:rPr>
              <a:t>There are basically four types of JOINs: </a:t>
            </a:r>
            <a:r>
              <a:rPr lang="tr-TR">
                <a:solidFill>
                  <a:srgbClr val="FF0000"/>
                </a:solidFill>
                <a:highlight>
                  <a:srgbClr val="F0F0F0"/>
                </a:highlight>
                <a:latin typeface="Courier New"/>
                <a:ea typeface="Courier New"/>
                <a:cs typeface="Courier New"/>
                <a:sym typeface="Courier New"/>
              </a:rPr>
              <a:t>INNER JOIN</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RIGHT JOIN</a:t>
            </a:r>
            <a:r>
              <a:rPr lang="tr-TR" sz="1450">
                <a:solidFill>
                  <a:srgbClr val="212529"/>
                </a:solidFill>
                <a:highlight>
                  <a:srgbClr val="FFFFFF"/>
                </a:highlight>
              </a:rPr>
              <a:t> </a:t>
            </a:r>
            <a:r>
              <a:rPr lang="tr-TR" sz="1450">
                <a:solidFill>
                  <a:srgbClr val="212529"/>
                </a:solidFill>
                <a:highlight>
                  <a:schemeClr val="lt1"/>
                </a:highlight>
              </a:rPr>
              <a:t>and</a:t>
            </a:r>
            <a:r>
              <a:rPr lang="tr-TR" sz="1450">
                <a:solidFill>
                  <a:srgbClr val="212529"/>
                </a:solidFill>
                <a:highlight>
                  <a:srgbClr val="FFFFFF"/>
                </a:highlight>
              </a:rPr>
              <a:t> </a:t>
            </a:r>
            <a:r>
              <a:rPr lang="tr-TR">
                <a:solidFill>
                  <a:srgbClr val="FF0000"/>
                </a:solidFill>
                <a:highlight>
                  <a:srgbClr val="F0F0F0"/>
                </a:highlight>
                <a:latin typeface="Courier New"/>
                <a:ea typeface="Courier New"/>
                <a:cs typeface="Courier New"/>
                <a:sym typeface="Courier New"/>
              </a:rPr>
              <a:t>FULL OUTER JOIN</a:t>
            </a:r>
            <a:r>
              <a:rPr lang="tr-TR" sz="1450">
                <a:solidFill>
                  <a:srgbClr val="212529"/>
                </a:solidFill>
                <a:highlight>
                  <a:srgbClr val="FFFFFF"/>
                </a:highlight>
              </a:rPr>
              <a:t>. As a special case, a table can join to itself and this type is called </a:t>
            </a:r>
            <a:r>
              <a:rPr lang="tr-TR">
                <a:solidFill>
                  <a:srgbClr val="FF0000"/>
                </a:solidFill>
                <a:highlight>
                  <a:srgbClr val="F0F0F0"/>
                </a:highlight>
                <a:latin typeface="Courier New"/>
                <a:ea typeface="Courier New"/>
                <a:cs typeface="Courier New"/>
                <a:sym typeface="Courier New"/>
              </a:rPr>
              <a:t>SELF JOIN</a:t>
            </a:r>
            <a:r>
              <a:rPr lang="tr-TR" sz="1450">
                <a:solidFill>
                  <a:srgbClr val="212529"/>
                </a:solidFill>
                <a:highlight>
                  <a:srgbClr val="FFFFFF"/>
                </a:highlight>
              </a:rPr>
              <a:t>.</a:t>
            </a:r>
            <a:endParaRPr sz="1450">
              <a:solidFill>
                <a:srgbClr val="212529"/>
              </a:solidFill>
              <a:highlight>
                <a:srgbClr val="FFFFFF"/>
              </a:highlight>
            </a:endParaRPr>
          </a:p>
          <a:p>
            <a:pPr marL="0" lvl="0" indent="0" algn="l" rtl="0">
              <a:lnSpc>
                <a:spcPct val="100000"/>
              </a:lnSpc>
              <a:spcBef>
                <a:spcPts val="0"/>
              </a:spcBef>
              <a:spcAft>
                <a:spcPts val="0"/>
              </a:spcAft>
              <a:buSzPts val="1400"/>
              <a:buNone/>
            </a:pPr>
            <a:endParaRPr sz="1450">
              <a:solidFill>
                <a:srgbClr val="212529"/>
              </a:solidFill>
              <a:highlight>
                <a:srgbClr val="FFFFFF"/>
              </a:highlight>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Let's make a brief description of JOIN types without going in-depth</a:t>
            </a:r>
            <a:endParaRPr sz="1450">
              <a:solidFill>
                <a:srgbClr val="212529"/>
              </a:solidFill>
              <a:highlight>
                <a:srgbClr val="FFFFFF"/>
              </a:highlight>
            </a:endParaRPr>
          </a:p>
          <a:p>
            <a:pPr marL="0" lvl="0" indent="0" algn="l" rtl="0">
              <a:lnSpc>
                <a:spcPct val="100000"/>
              </a:lnSpc>
              <a:spcBef>
                <a:spcPts val="0"/>
              </a:spcBef>
              <a:spcAft>
                <a:spcPts val="0"/>
              </a:spcAft>
              <a:buSzPts val="1400"/>
              <a:buNone/>
            </a:pPr>
            <a:endParaRPr sz="1450">
              <a:solidFill>
                <a:srgbClr val="212529"/>
              </a:solidFill>
              <a:highlight>
                <a:srgbClr val="FFFFFF"/>
              </a:highlight>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In our lessons, we'll focus on INNER join and LEFT join which are commonly used.</a:t>
            </a:r>
            <a:endParaRPr sz="1450">
              <a:solidFill>
                <a:srgbClr val="212529"/>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b59ae8a99a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0" name="Google Shape;690;gb59ae8a99a_0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b59ae8a99a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6" name="Google Shape;696;gb59ae8a99a_0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200">
                <a:highlight>
                  <a:srgbClr val="FFFFFF"/>
                </a:highlight>
              </a:rPr>
              <a:t>INNER JOIN selects all rows from both participating tables to appear in the result if and only if both tables meet the conditions specified in the ON clause. </a:t>
            </a:r>
            <a:r>
              <a:rPr lang="tr-TR" sz="1200">
                <a:solidFill>
                  <a:srgbClr val="292929"/>
                </a:solidFill>
                <a:highlight>
                  <a:srgbClr val="FFFFFF"/>
                </a:highlight>
                <a:latin typeface="Georgia"/>
                <a:ea typeface="Georgia"/>
                <a:cs typeface="Georgia"/>
                <a:sym typeface="Georgia"/>
              </a:rPr>
              <a:t> </a:t>
            </a:r>
            <a:r>
              <a:rPr lang="tr-TR" sz="1200">
                <a:solidFill>
                  <a:schemeClr val="dk1"/>
                </a:solidFill>
                <a:highlight>
                  <a:srgbClr val="FFFFFF"/>
                </a:highlight>
                <a:latin typeface="Roboto"/>
                <a:ea typeface="Roboto"/>
                <a:cs typeface="Roboto"/>
                <a:sym typeface="Roboto"/>
              </a:rPr>
              <a:t>If the join condition evaluates to true (or 1), the columns of rows from both tables are included in the result set.</a:t>
            </a:r>
            <a:endParaRPr sz="120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sz="120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To understand easily how </a:t>
            </a:r>
            <a:r>
              <a:rPr lang="tr-TR">
                <a:solidFill>
                  <a:srgbClr val="FF0000"/>
                </a:solidFill>
                <a:highlight>
                  <a:srgbClr val="F0F0F0"/>
                </a:highlight>
                <a:latin typeface="Courier New"/>
                <a:ea typeface="Courier New"/>
                <a:cs typeface="Courier New"/>
                <a:sym typeface="Courier New"/>
              </a:rPr>
              <a:t>INNER JOIN</a:t>
            </a:r>
            <a:r>
              <a:rPr lang="tr-TR" sz="1450">
                <a:solidFill>
                  <a:srgbClr val="212529"/>
                </a:solidFill>
                <a:highlight>
                  <a:srgbClr val="FFFFFF"/>
                </a:highlight>
              </a:rPr>
              <a:t> works, we can use the visual explanation on the screen. The intersection of the two tables represents the matching rows.</a:t>
            </a:r>
            <a:endParaRPr sz="120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sz="120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450">
                <a:solidFill>
                  <a:srgbClr val="212529"/>
                </a:solidFill>
                <a:highlight>
                  <a:srgbClr val="FFFFFF"/>
                </a:highlight>
              </a:rPr>
              <a:t>In this syntax,</a:t>
            </a:r>
            <a:endParaRPr sz="145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columns</a:t>
            </a:r>
            <a:r>
              <a:rPr lang="tr-TR" sz="1450">
                <a:solidFill>
                  <a:srgbClr val="212529"/>
                </a:solidFill>
                <a:highlight>
                  <a:srgbClr val="FFFFFF"/>
                </a:highlight>
              </a:rPr>
              <a:t>: Column names from </a:t>
            </a:r>
            <a:r>
              <a:rPr lang="tr-TR" sz="1450" i="1">
                <a:solidFill>
                  <a:srgbClr val="212529"/>
                </a:solidFill>
                <a:highlight>
                  <a:srgbClr val="FFFFFF"/>
                </a:highlight>
              </a:rPr>
              <a:t>table_A</a:t>
            </a:r>
            <a:r>
              <a:rPr lang="tr-TR" sz="1450">
                <a:solidFill>
                  <a:srgbClr val="212529"/>
                </a:solidFill>
                <a:highlight>
                  <a:srgbClr val="FFFFFF"/>
                </a:highlight>
              </a:rPr>
              <a:t> or </a:t>
            </a:r>
            <a:r>
              <a:rPr lang="tr-TR" sz="1450" i="1">
                <a:solidFill>
                  <a:srgbClr val="212529"/>
                </a:solidFill>
                <a:highlight>
                  <a:srgbClr val="FFFFFF"/>
                </a:highlight>
              </a:rPr>
              <a:t>table_B.</a:t>
            </a:r>
            <a:endParaRPr sz="1450" i="1">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table_A, table_B</a:t>
            </a:r>
            <a:r>
              <a:rPr lang="tr-TR" sz="1450">
                <a:solidFill>
                  <a:srgbClr val="212529"/>
                </a:solidFill>
                <a:highlight>
                  <a:srgbClr val="FFFFFF"/>
                </a:highlight>
              </a:rPr>
              <a:t>: The names of the joined tables.</a:t>
            </a:r>
            <a:endParaRPr sz="145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join_conditions:</a:t>
            </a:r>
            <a:r>
              <a:rPr lang="tr-TR" sz="1450">
                <a:solidFill>
                  <a:srgbClr val="212529"/>
                </a:solidFill>
                <a:highlight>
                  <a:srgbClr val="FFFFFF"/>
                </a:highlight>
              </a:rPr>
              <a:t> It specifies the conditions to evaluate for each pair of joined rows.</a:t>
            </a:r>
            <a:endParaRPr sz="1450">
              <a:solidFill>
                <a:srgbClr val="212529"/>
              </a:solidFill>
              <a:highlight>
                <a:srgbClr val="FFFFFF"/>
              </a:highlight>
            </a:endParaRPr>
          </a:p>
          <a:p>
            <a:pPr marL="0" lvl="0" indent="0" algn="l" rtl="0">
              <a:lnSpc>
                <a:spcPct val="100000"/>
              </a:lnSpc>
              <a:spcBef>
                <a:spcPts val="1200"/>
              </a:spcBef>
              <a:spcAft>
                <a:spcPts val="0"/>
              </a:spcAft>
              <a:buSzPts val="1400"/>
              <a:buNone/>
            </a:pPr>
            <a:endParaRPr sz="120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The operator in this statement is usually an equal sign (=), so </a:t>
            </a:r>
            <a:r>
              <a:rPr lang="tr-TR" sz="1200">
                <a:solidFill>
                  <a:srgbClr val="292929"/>
                </a:solidFill>
                <a:highlight>
                  <a:srgbClr val="FFFFFF"/>
                </a:highlight>
                <a:latin typeface="Georgia"/>
                <a:ea typeface="Georgia"/>
                <a:cs typeface="Georgia"/>
                <a:sym typeface="Georgia"/>
              </a:rPr>
              <a:t>join conditions generally take the form of </a:t>
            </a:r>
            <a:endParaRPr sz="1200">
              <a:solidFill>
                <a:srgbClr val="292929"/>
              </a:solidFill>
              <a:highlight>
                <a:srgbClr val="FFFFFF"/>
              </a:highlight>
              <a:latin typeface="Georgia"/>
              <a:ea typeface="Georgia"/>
              <a:cs typeface="Georgia"/>
              <a:sym typeface="Georgia"/>
            </a:endParaRPr>
          </a:p>
          <a:p>
            <a:pPr marL="0" lvl="0" indent="0" algn="l" rtl="0">
              <a:lnSpc>
                <a:spcPct val="100000"/>
              </a:lnSpc>
              <a:spcBef>
                <a:spcPts val="0"/>
              </a:spcBef>
              <a:spcAft>
                <a:spcPts val="0"/>
              </a:spcAft>
              <a:buSzPts val="1400"/>
              <a:buNone/>
            </a:pPr>
            <a:r>
              <a:rPr lang="tr-TR" sz="1200">
                <a:latin typeface="Barlow Light"/>
                <a:ea typeface="Barlow Light"/>
                <a:cs typeface="Barlow Light"/>
                <a:sym typeface="Barlow Light"/>
              </a:rPr>
              <a:t>table_A. common_field = table_B.common_field</a:t>
            </a:r>
            <a:endParaRPr sz="1200">
              <a:latin typeface="Barlow Light"/>
              <a:ea typeface="Barlow Light"/>
              <a:cs typeface="Barlow Light"/>
              <a:sym typeface="Barlow Light"/>
            </a:endParaRPr>
          </a:p>
          <a:p>
            <a:pPr marL="0" lvl="0" indent="0" algn="l" rtl="0">
              <a:lnSpc>
                <a:spcPct val="100000"/>
              </a:lnSpc>
              <a:spcBef>
                <a:spcPts val="0"/>
              </a:spcBef>
              <a:spcAft>
                <a:spcPts val="0"/>
              </a:spcAft>
              <a:buSzPts val="1400"/>
              <a:buNone/>
            </a:pPr>
            <a:endParaRPr sz="1200">
              <a:latin typeface="Barlow Light"/>
              <a:ea typeface="Barlow Light"/>
              <a:cs typeface="Barlow Light"/>
              <a:sym typeface="Barlow Light"/>
            </a:endParaRPr>
          </a:p>
          <a:p>
            <a:pPr marL="0" lvl="0" indent="0" algn="l" rtl="0">
              <a:spcBef>
                <a:spcPts val="0"/>
              </a:spcBef>
              <a:spcAft>
                <a:spcPts val="0"/>
              </a:spcAft>
              <a:buSzPts val="1400"/>
              <a:buNone/>
            </a:pPr>
            <a:r>
              <a:rPr lang="tr-TR" sz="1200">
                <a:solidFill>
                  <a:schemeClr val="dk1"/>
                </a:solidFill>
                <a:highlight>
                  <a:schemeClr val="lt1"/>
                </a:highlight>
              </a:rPr>
              <a:t>T</a:t>
            </a:r>
            <a:r>
              <a:rPr lang="tr-TR" sz="1200">
                <a:solidFill>
                  <a:srgbClr val="292929"/>
                </a:solidFill>
                <a:highlight>
                  <a:schemeClr val="lt1"/>
                </a:highlight>
                <a:latin typeface="Georgia"/>
                <a:ea typeface="Georgia"/>
                <a:cs typeface="Georgia"/>
                <a:sym typeface="Georgia"/>
              </a:rPr>
              <a:t>he </a:t>
            </a:r>
            <a:r>
              <a:rPr lang="tr-TR" sz="1200">
                <a:solidFill>
                  <a:srgbClr val="292929"/>
                </a:solidFill>
                <a:highlight>
                  <a:srgbClr val="F2F2F2"/>
                </a:highlight>
                <a:latin typeface="Courier New"/>
                <a:ea typeface="Courier New"/>
                <a:cs typeface="Courier New"/>
                <a:sym typeface="Courier New"/>
              </a:rPr>
              <a:t>INNER</a:t>
            </a:r>
            <a:r>
              <a:rPr lang="tr-TR" sz="1200">
                <a:solidFill>
                  <a:srgbClr val="292929"/>
                </a:solidFill>
                <a:highlight>
                  <a:schemeClr val="lt1"/>
                </a:highlight>
                <a:latin typeface="Georgia"/>
                <a:ea typeface="Georgia"/>
                <a:cs typeface="Georgia"/>
                <a:sym typeface="Georgia"/>
              </a:rPr>
              <a:t> keyword is optional for this type of </a:t>
            </a:r>
            <a:r>
              <a:rPr lang="tr-TR" sz="1200">
                <a:solidFill>
                  <a:srgbClr val="292929"/>
                </a:solidFill>
                <a:highlight>
                  <a:srgbClr val="F2F2F2"/>
                </a:highlight>
                <a:latin typeface="Courier New"/>
                <a:ea typeface="Courier New"/>
                <a:cs typeface="Courier New"/>
                <a:sym typeface="Courier New"/>
              </a:rPr>
              <a:t>JOIN</a:t>
            </a:r>
            <a:r>
              <a:rPr lang="tr-TR" sz="1200">
                <a:solidFill>
                  <a:srgbClr val="292929"/>
                </a:solidFill>
                <a:highlight>
                  <a:schemeClr val="lt1"/>
                </a:highlight>
                <a:latin typeface="Georgia"/>
                <a:ea typeface="Georgia"/>
                <a:cs typeface="Georgia"/>
                <a:sym typeface="Georgia"/>
              </a:rPr>
              <a:t>. </a:t>
            </a:r>
            <a:endParaRPr sz="12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SzPts val="1400"/>
              <a:buNone/>
            </a:pPr>
            <a:endParaRPr sz="12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SzPts val="1400"/>
              <a:buNone/>
            </a:pPr>
            <a:endParaRPr sz="12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SzPts val="1400"/>
              <a:buNone/>
            </a:pPr>
            <a:endParaRPr sz="12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SzPts val="1400"/>
              <a:buNone/>
            </a:pPr>
            <a:endParaRPr sz="1200">
              <a:solidFill>
                <a:srgbClr val="292929"/>
              </a:solidFill>
              <a:highlight>
                <a:schemeClr val="lt1"/>
              </a:highlight>
              <a:latin typeface="Georgia"/>
              <a:ea typeface="Georgia"/>
              <a:cs typeface="Georgia"/>
              <a:sym typeface="Georgia"/>
            </a:endParaRPr>
          </a:p>
          <a:p>
            <a:pPr marL="0" lvl="0" indent="0" algn="l" rtl="0">
              <a:spcBef>
                <a:spcPts val="0"/>
              </a:spcBef>
              <a:spcAft>
                <a:spcPts val="0"/>
              </a:spcAft>
              <a:buSzPts val="1400"/>
              <a:buNone/>
            </a:pPr>
            <a:r>
              <a:rPr lang="tr-TR" sz="1200">
                <a:solidFill>
                  <a:srgbClr val="292929"/>
                </a:solidFill>
                <a:highlight>
                  <a:schemeClr val="lt1"/>
                </a:highlight>
                <a:latin typeface="Georgia"/>
                <a:ea typeface="Georgia"/>
                <a:cs typeface="Georgia"/>
                <a:sym typeface="Georgia"/>
              </a:rPr>
              <a:t>TIP;</a:t>
            </a:r>
            <a:endParaRPr sz="1200">
              <a:solidFill>
                <a:srgbClr val="292929"/>
              </a:solidFill>
              <a:highlight>
                <a:schemeClr val="lt1"/>
              </a:highlight>
              <a:latin typeface="Georgia"/>
              <a:ea typeface="Georgia"/>
              <a:cs typeface="Georgia"/>
              <a:sym typeface="Georgia"/>
            </a:endParaRPr>
          </a:p>
          <a:p>
            <a:pPr marL="457200" lvl="0" indent="-320675" algn="l" rtl="0">
              <a:lnSpc>
                <a:spcPct val="115000"/>
              </a:lnSpc>
              <a:spcBef>
                <a:spcPts val="0"/>
              </a:spcBef>
              <a:spcAft>
                <a:spcPts val="0"/>
              </a:spcAft>
              <a:buClr>
                <a:srgbClr val="00434E"/>
              </a:buClr>
              <a:buSzPts val="1450"/>
              <a:buChar char="●"/>
            </a:pPr>
            <a:r>
              <a:rPr lang="tr-TR" sz="1450">
                <a:solidFill>
                  <a:srgbClr val="00434E"/>
                </a:solidFill>
              </a:rPr>
              <a:t>Note the </a:t>
            </a:r>
            <a:r>
              <a:rPr lang="tr-TR" sz="1450">
                <a:solidFill>
                  <a:srgbClr val="FF0000"/>
                </a:solidFill>
                <a:highlight>
                  <a:srgbClr val="F0F0F0"/>
                </a:highlight>
                <a:latin typeface="Courier New"/>
                <a:ea typeface="Courier New"/>
                <a:cs typeface="Courier New"/>
                <a:sym typeface="Courier New"/>
              </a:rPr>
              <a:t>ON</a:t>
            </a:r>
            <a:r>
              <a:rPr lang="tr-TR" sz="1450">
                <a:solidFill>
                  <a:srgbClr val="00434E"/>
                </a:solidFill>
              </a:rPr>
              <a:t> keyword for specifying the INNER JOIN condition.</a:t>
            </a:r>
            <a:endParaRPr sz="1450">
              <a:solidFill>
                <a:srgbClr val="00434E"/>
              </a:solidFill>
            </a:endParaRPr>
          </a:p>
          <a:p>
            <a:pPr marL="457200" lvl="0" indent="-320675" algn="l" rtl="0">
              <a:lnSpc>
                <a:spcPct val="115000"/>
              </a:lnSpc>
              <a:spcBef>
                <a:spcPts val="0"/>
              </a:spcBef>
              <a:spcAft>
                <a:spcPts val="0"/>
              </a:spcAft>
              <a:buClr>
                <a:srgbClr val="00434E"/>
              </a:buClr>
              <a:buSzPts val="1450"/>
              <a:buChar char="●"/>
            </a:pPr>
            <a:r>
              <a:rPr lang="tr-TR" sz="1450">
                <a:solidFill>
                  <a:srgbClr val="00434E"/>
                </a:solidFill>
              </a:rPr>
              <a:t>Multiple join conditions can be written using AND or OR statements.</a:t>
            </a:r>
            <a:endParaRPr sz="1450">
              <a:solidFill>
                <a:srgbClr val="00434E"/>
              </a:solidFill>
            </a:endParaRPr>
          </a:p>
          <a:p>
            <a:pPr marL="0" lvl="0" indent="0" algn="l" rtl="0">
              <a:spcBef>
                <a:spcPts val="1200"/>
              </a:spcBef>
              <a:spcAft>
                <a:spcPts val="0"/>
              </a:spcAft>
              <a:buClr>
                <a:schemeClr val="dk1"/>
              </a:buClr>
              <a:buSzPts val="1400"/>
              <a:buFont typeface="Arial"/>
              <a:buNone/>
            </a:pPr>
            <a:endParaRPr sz="1200">
              <a:solidFill>
                <a:srgbClr val="292929"/>
              </a:solidFill>
              <a:highlight>
                <a:schemeClr val="lt1"/>
              </a:highlight>
              <a:latin typeface="Georgia"/>
              <a:ea typeface="Georgia"/>
              <a:cs typeface="Georgia"/>
              <a:sym typeface="Georgia"/>
            </a:endParaRPr>
          </a:p>
          <a:p>
            <a:pPr marL="0" lvl="0" indent="0" algn="l" rtl="0">
              <a:lnSpc>
                <a:spcPct val="100000"/>
              </a:lnSpc>
              <a:spcBef>
                <a:spcPts val="0"/>
              </a:spcBef>
              <a:spcAft>
                <a:spcPts val="0"/>
              </a:spcAft>
              <a:buSzPts val="1400"/>
              <a:buNone/>
            </a:pPr>
            <a:endParaRPr sz="1200">
              <a:latin typeface="Barlow Light"/>
              <a:ea typeface="Barlow Light"/>
              <a:cs typeface="Barlow Light"/>
              <a:sym typeface="Barlow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b59ae8a99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b59ae8a99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Let’s do an example. Suppose we have two tables one of them lists the available exams and their passing scores. Other is students who took the some exams and their grades. I want to combine the tables to see the students grades and the passing score of the exams to better understand who passed the exams or failed the exams.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b59ae8a99a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b59ae8a99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Our common field is exam. So, I will combine the tables on this field.</a:t>
            </a:r>
            <a:endParaRPr/>
          </a:p>
          <a:p>
            <a:pPr marL="0" lvl="0" indent="0" algn="l" rtl="0">
              <a:spcBef>
                <a:spcPts val="0"/>
              </a:spcBef>
              <a:spcAft>
                <a:spcPts val="0"/>
              </a:spcAft>
              <a:buNone/>
            </a:pPr>
            <a:endParaRPr/>
          </a:p>
          <a:p>
            <a:pPr marL="0" lvl="0" indent="0" algn="l" rtl="0">
              <a:spcBef>
                <a:spcPts val="0"/>
              </a:spcBef>
              <a:spcAft>
                <a:spcPts val="0"/>
              </a:spcAft>
              <a:buNone/>
            </a:pPr>
            <a:r>
              <a:rPr lang="tr-TR"/>
              <a:t>Please notice that we are using table_name.column_name to specify the the field which we want to bring on SELECT statement.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b59ae8a99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b59ae8a99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Since the common field is exam, the matching values and their corresponding rows are combined.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b59ae8a99a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b59ae8a99a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As you see all rows matches except one; exam : Network (Because; Network is not the common field)</a:t>
            </a:r>
            <a:endParaRPr/>
          </a:p>
          <a:p>
            <a:pPr marL="0" lvl="0" indent="0" algn="l" rtl="0">
              <a:spcBef>
                <a:spcPts val="0"/>
              </a:spcBef>
              <a:spcAft>
                <a:spcPts val="0"/>
              </a:spcAft>
              <a:buNone/>
            </a:pPr>
            <a:endParaRPr/>
          </a:p>
          <a:p>
            <a:pPr marL="0" lvl="0" indent="0" algn="l" rtl="0">
              <a:spcBef>
                <a:spcPts val="0"/>
              </a:spcBef>
              <a:spcAft>
                <a:spcPts val="0"/>
              </a:spcAft>
              <a:buNone/>
            </a:pPr>
            <a:r>
              <a:rPr lang="tr-TR"/>
              <a:t>Since network doesn’t exist in the students table, we removed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b59ae8a99a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b59ae8a99a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We also don’t want the exam column of the tests in our query. So, it won’t be in our result set.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59ae8a99a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59ae8a99a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Here is the result table.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b59ae8a99a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gb59ae8a99a_0_3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00" dirty="0" err="1">
                <a:solidFill>
                  <a:srgbClr val="373A3C"/>
                </a:solidFill>
                <a:highlight>
                  <a:srgbClr val="FFFFFF"/>
                </a:highlight>
              </a:rPr>
              <a:t>In</a:t>
            </a:r>
            <a:r>
              <a:rPr lang="tr-TR" sz="1400" dirty="0">
                <a:solidFill>
                  <a:srgbClr val="373A3C"/>
                </a:solidFill>
                <a:highlight>
                  <a:srgbClr val="FFFFFF"/>
                </a:highlight>
              </a:rPr>
              <a:t> </a:t>
            </a:r>
            <a:r>
              <a:rPr lang="tr-TR" sz="1400" dirty="0" err="1">
                <a:solidFill>
                  <a:srgbClr val="373A3C"/>
                </a:solidFill>
                <a:highlight>
                  <a:srgbClr val="FFFFFF"/>
                </a:highlight>
              </a:rPr>
              <a:t>addition</a:t>
            </a:r>
            <a:r>
              <a:rPr lang="tr-TR" sz="1400" dirty="0">
                <a:solidFill>
                  <a:srgbClr val="373A3C"/>
                </a:solidFill>
                <a:highlight>
                  <a:srgbClr val="FFFFFF"/>
                </a:highlight>
              </a:rPr>
              <a:t>, </a:t>
            </a:r>
            <a:r>
              <a:rPr lang="tr-TR" sz="1400" dirty="0" err="1">
                <a:solidFill>
                  <a:srgbClr val="373A3C"/>
                </a:solidFill>
                <a:highlight>
                  <a:srgbClr val="FFFFFF"/>
                </a:highlight>
              </a:rPr>
              <a:t>three</a:t>
            </a:r>
            <a:r>
              <a:rPr lang="tr-TR" sz="1400" dirty="0">
                <a:solidFill>
                  <a:srgbClr val="373A3C"/>
                </a:solidFill>
                <a:highlight>
                  <a:srgbClr val="FFFFFF"/>
                </a:highlight>
              </a:rPr>
              <a:t> </a:t>
            </a:r>
            <a:r>
              <a:rPr lang="tr-TR" sz="1400" dirty="0" err="1">
                <a:solidFill>
                  <a:srgbClr val="373A3C"/>
                </a:solidFill>
                <a:highlight>
                  <a:srgbClr val="FFFFFF"/>
                </a:highlight>
              </a:rPr>
              <a:t>or</a:t>
            </a:r>
            <a:r>
              <a:rPr lang="tr-TR" sz="1400" dirty="0">
                <a:solidFill>
                  <a:srgbClr val="373A3C"/>
                </a:solidFill>
                <a:highlight>
                  <a:srgbClr val="FFFFFF"/>
                </a:highlight>
              </a:rPr>
              <a:t> </a:t>
            </a:r>
            <a:r>
              <a:rPr lang="tr-TR" sz="1400" dirty="0" err="1">
                <a:solidFill>
                  <a:srgbClr val="373A3C"/>
                </a:solidFill>
                <a:highlight>
                  <a:srgbClr val="FFFFFF"/>
                </a:highlight>
              </a:rPr>
              <a:t>more</a:t>
            </a:r>
            <a:r>
              <a:rPr lang="tr-TR" sz="1400" dirty="0">
                <a:solidFill>
                  <a:srgbClr val="373A3C"/>
                </a:solidFill>
                <a:highlight>
                  <a:srgbClr val="FFFFFF"/>
                </a:highlight>
              </a:rPr>
              <a:t> </a:t>
            </a:r>
            <a:r>
              <a:rPr lang="tr-TR" sz="1400" dirty="0" err="1">
                <a:solidFill>
                  <a:srgbClr val="373A3C"/>
                </a:solidFill>
                <a:highlight>
                  <a:srgbClr val="FFFFFF"/>
                </a:highlight>
              </a:rPr>
              <a:t>tables</a:t>
            </a:r>
            <a:r>
              <a:rPr lang="tr-TR" sz="1400" dirty="0">
                <a:solidFill>
                  <a:srgbClr val="373A3C"/>
                </a:solidFill>
                <a:highlight>
                  <a:srgbClr val="FFFFFF"/>
                </a:highlight>
              </a:rPr>
              <a:t> can be </a:t>
            </a:r>
            <a:r>
              <a:rPr lang="tr-TR" sz="1400" dirty="0" err="1">
                <a:solidFill>
                  <a:srgbClr val="373A3C"/>
                </a:solidFill>
                <a:highlight>
                  <a:srgbClr val="FFFFFF"/>
                </a:highlight>
              </a:rPr>
              <a:t>combined</a:t>
            </a:r>
            <a:r>
              <a:rPr lang="tr-TR" sz="1400" dirty="0">
                <a:solidFill>
                  <a:srgbClr val="373A3C"/>
                </a:solidFill>
                <a:highlight>
                  <a:srgbClr val="FFFFFF"/>
                </a:highlight>
              </a:rPr>
              <a:t> </a:t>
            </a:r>
            <a:r>
              <a:rPr lang="tr-TR" sz="1400" dirty="0" err="1">
                <a:solidFill>
                  <a:srgbClr val="373A3C"/>
                </a:solidFill>
                <a:highlight>
                  <a:srgbClr val="FFFFFF"/>
                </a:highlight>
              </a:rPr>
              <a:t>using</a:t>
            </a:r>
            <a:r>
              <a:rPr lang="tr-TR" sz="1400" dirty="0">
                <a:solidFill>
                  <a:srgbClr val="373A3C"/>
                </a:solidFill>
                <a:highlight>
                  <a:srgbClr val="FFFFFF"/>
                </a:highlight>
              </a:rPr>
              <a:t> </a:t>
            </a:r>
            <a:r>
              <a:rPr lang="tr-TR" sz="1400" dirty="0" err="1">
                <a:solidFill>
                  <a:srgbClr val="373A3C"/>
                </a:solidFill>
                <a:highlight>
                  <a:srgbClr val="FFFFFF"/>
                </a:highlight>
              </a:rPr>
              <a:t>the</a:t>
            </a:r>
            <a:r>
              <a:rPr lang="tr-TR" sz="1400" dirty="0">
                <a:solidFill>
                  <a:srgbClr val="373A3C"/>
                </a:solidFill>
                <a:highlight>
                  <a:srgbClr val="FFFFFF"/>
                </a:highlight>
              </a:rPr>
              <a:t> </a:t>
            </a:r>
            <a:r>
              <a:rPr lang="tr-TR" sz="1400" dirty="0">
                <a:solidFill>
                  <a:srgbClr val="FF0000"/>
                </a:solidFill>
                <a:highlight>
                  <a:srgbClr val="F0F0F0"/>
                </a:highlight>
                <a:latin typeface="Courier New"/>
                <a:ea typeface="Courier New"/>
                <a:cs typeface="Courier New"/>
                <a:sym typeface="Courier New"/>
              </a:rPr>
              <a:t>INNER JOIN</a:t>
            </a:r>
            <a:r>
              <a:rPr lang="tr-TR" sz="1400" dirty="0">
                <a:solidFill>
                  <a:srgbClr val="373A3C"/>
                </a:solidFill>
                <a:highlight>
                  <a:srgbClr val="FFFFFF"/>
                </a:highlight>
              </a:rPr>
              <a:t> </a:t>
            </a:r>
            <a:r>
              <a:rPr lang="tr-TR" sz="1400" dirty="0" err="1">
                <a:solidFill>
                  <a:srgbClr val="373A3C"/>
                </a:solidFill>
                <a:highlight>
                  <a:srgbClr val="FFFFFF"/>
                </a:highlight>
              </a:rPr>
              <a:t>clause</a:t>
            </a:r>
            <a:r>
              <a:rPr lang="tr-TR" sz="1400" dirty="0">
                <a:solidFill>
                  <a:srgbClr val="373A3C"/>
                </a:solidFill>
                <a:highlight>
                  <a:srgbClr val="FFFFFF"/>
                </a:highlight>
              </a:rPr>
              <a:t>. </a:t>
            </a:r>
            <a:r>
              <a:rPr lang="tr-TR" sz="1400" dirty="0" err="1">
                <a:solidFill>
                  <a:srgbClr val="373A3C"/>
                </a:solidFill>
                <a:highlight>
                  <a:srgbClr val="FFFFFF"/>
                </a:highlight>
              </a:rPr>
              <a:t>The</a:t>
            </a:r>
            <a:r>
              <a:rPr lang="tr-TR" sz="1400" dirty="0">
                <a:solidFill>
                  <a:srgbClr val="373A3C"/>
                </a:solidFill>
                <a:highlight>
                  <a:srgbClr val="FFFFFF"/>
                </a:highlight>
              </a:rPr>
              <a:t> </a:t>
            </a:r>
            <a:r>
              <a:rPr lang="tr-TR" sz="1400" dirty="0" err="1">
                <a:solidFill>
                  <a:srgbClr val="373A3C"/>
                </a:solidFill>
                <a:highlight>
                  <a:srgbClr val="FFFFFF"/>
                </a:highlight>
              </a:rPr>
              <a:t>syntax</a:t>
            </a:r>
            <a:r>
              <a:rPr lang="tr-TR" sz="1400" dirty="0">
                <a:solidFill>
                  <a:srgbClr val="373A3C"/>
                </a:solidFill>
                <a:highlight>
                  <a:srgbClr val="FFFFFF"/>
                </a:highlight>
              </a:rPr>
              <a:t> </a:t>
            </a:r>
            <a:r>
              <a:rPr lang="tr-TR" sz="1400" dirty="0" err="1">
                <a:solidFill>
                  <a:srgbClr val="373A3C"/>
                </a:solidFill>
                <a:highlight>
                  <a:srgbClr val="FFFFFF"/>
                </a:highlight>
              </a:rPr>
              <a:t>used</a:t>
            </a:r>
            <a:r>
              <a:rPr lang="tr-TR" sz="1400" dirty="0">
                <a:solidFill>
                  <a:srgbClr val="373A3C"/>
                </a:solidFill>
                <a:highlight>
                  <a:srgbClr val="FFFFFF"/>
                </a:highlight>
              </a:rPr>
              <a:t> </a:t>
            </a:r>
            <a:r>
              <a:rPr lang="tr-TR" sz="1400" dirty="0" err="1">
                <a:solidFill>
                  <a:srgbClr val="373A3C"/>
                </a:solidFill>
                <a:highlight>
                  <a:srgbClr val="FFFFFF"/>
                </a:highlight>
              </a:rPr>
              <a:t>to</a:t>
            </a:r>
            <a:r>
              <a:rPr lang="tr-TR" sz="1400" dirty="0">
                <a:solidFill>
                  <a:srgbClr val="373A3C"/>
                </a:solidFill>
                <a:highlight>
                  <a:srgbClr val="FFFFFF"/>
                </a:highlight>
              </a:rPr>
              <a:t> </a:t>
            </a:r>
            <a:r>
              <a:rPr lang="tr-TR" sz="1400" dirty="0" err="1">
                <a:solidFill>
                  <a:srgbClr val="373A3C"/>
                </a:solidFill>
                <a:highlight>
                  <a:srgbClr val="FFFFFF"/>
                </a:highlight>
              </a:rPr>
              <a:t>join</a:t>
            </a:r>
            <a:r>
              <a:rPr lang="tr-TR" sz="1400" dirty="0">
                <a:solidFill>
                  <a:srgbClr val="373A3C"/>
                </a:solidFill>
                <a:highlight>
                  <a:srgbClr val="FFFFFF"/>
                </a:highlight>
              </a:rPr>
              <a:t> </a:t>
            </a:r>
            <a:r>
              <a:rPr lang="tr-TR" sz="1400" dirty="0" err="1">
                <a:solidFill>
                  <a:srgbClr val="373A3C"/>
                </a:solidFill>
                <a:highlight>
                  <a:srgbClr val="FFFFFF"/>
                </a:highlight>
              </a:rPr>
              <a:t>three</a:t>
            </a:r>
            <a:r>
              <a:rPr lang="tr-TR" sz="1400" dirty="0">
                <a:solidFill>
                  <a:srgbClr val="373A3C"/>
                </a:solidFill>
                <a:highlight>
                  <a:srgbClr val="FFFFFF"/>
                </a:highlight>
              </a:rPr>
              <a:t> </a:t>
            </a:r>
            <a:r>
              <a:rPr lang="tr-TR" sz="1400" dirty="0" err="1">
                <a:solidFill>
                  <a:srgbClr val="373A3C"/>
                </a:solidFill>
                <a:highlight>
                  <a:srgbClr val="FFFFFF"/>
                </a:highlight>
              </a:rPr>
              <a:t>or</a:t>
            </a:r>
            <a:r>
              <a:rPr lang="tr-TR" sz="1400" dirty="0">
                <a:solidFill>
                  <a:srgbClr val="373A3C"/>
                </a:solidFill>
                <a:highlight>
                  <a:srgbClr val="FFFFFF"/>
                </a:highlight>
              </a:rPr>
              <a:t> </a:t>
            </a:r>
            <a:r>
              <a:rPr lang="tr-TR" sz="1400" dirty="0" err="1">
                <a:solidFill>
                  <a:srgbClr val="373A3C"/>
                </a:solidFill>
                <a:highlight>
                  <a:srgbClr val="FFFFFF"/>
                </a:highlight>
              </a:rPr>
              <a:t>more</a:t>
            </a:r>
            <a:r>
              <a:rPr lang="tr-TR" sz="1400" dirty="0">
                <a:solidFill>
                  <a:srgbClr val="373A3C"/>
                </a:solidFill>
                <a:highlight>
                  <a:srgbClr val="FFFFFF"/>
                </a:highlight>
              </a:rPr>
              <a:t> </a:t>
            </a:r>
            <a:r>
              <a:rPr lang="tr-TR" sz="1400" dirty="0" err="1">
                <a:solidFill>
                  <a:srgbClr val="373A3C"/>
                </a:solidFill>
                <a:highlight>
                  <a:srgbClr val="FFFFFF"/>
                </a:highlight>
              </a:rPr>
              <a:t>tables</a:t>
            </a:r>
            <a:r>
              <a:rPr lang="tr-TR" sz="1400" dirty="0">
                <a:solidFill>
                  <a:srgbClr val="373A3C"/>
                </a:solidFill>
                <a:highlight>
                  <a:srgbClr val="FFFFFF"/>
                </a:highlight>
              </a:rPr>
              <a:t> can be </a:t>
            </a:r>
            <a:r>
              <a:rPr lang="tr-TR" sz="1400" dirty="0" err="1">
                <a:solidFill>
                  <a:srgbClr val="373A3C"/>
                </a:solidFill>
                <a:highlight>
                  <a:srgbClr val="FFFFFF"/>
                </a:highlight>
              </a:rPr>
              <a:t>like</a:t>
            </a:r>
            <a:r>
              <a:rPr lang="tr-TR" sz="1400" dirty="0">
                <a:solidFill>
                  <a:srgbClr val="373A3C"/>
                </a:solidFill>
                <a:highlight>
                  <a:srgbClr val="FFFFFF"/>
                </a:highlight>
              </a:rPr>
              <a:t> </a:t>
            </a:r>
            <a:r>
              <a:rPr lang="tr-TR" sz="1400" dirty="0" err="1">
                <a:solidFill>
                  <a:srgbClr val="373A3C"/>
                </a:solidFill>
                <a:highlight>
                  <a:srgbClr val="FFFFFF"/>
                </a:highlight>
              </a:rPr>
              <a:t>this</a:t>
            </a:r>
            <a:endParaRPr sz="140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0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200" b="1" dirty="0" err="1">
                <a:solidFill>
                  <a:schemeClr val="dk1"/>
                </a:solidFill>
                <a:highlight>
                  <a:srgbClr val="FFFFFF"/>
                </a:highlight>
                <a:latin typeface="Roboto"/>
                <a:ea typeface="Roboto"/>
                <a:cs typeface="Roboto"/>
                <a:sym typeface="Roboto"/>
              </a:rPr>
              <a:t>For</a:t>
            </a:r>
            <a:r>
              <a:rPr lang="tr-TR" sz="1200" b="1" dirty="0">
                <a:solidFill>
                  <a:schemeClr val="dk1"/>
                </a:solidFill>
                <a:highlight>
                  <a:srgbClr val="FFFFFF"/>
                </a:highlight>
                <a:latin typeface="Roboto"/>
                <a:ea typeface="Roboto"/>
                <a:cs typeface="Roboto"/>
                <a:sym typeface="Roboto"/>
              </a:rPr>
              <a:t> </a:t>
            </a:r>
            <a:r>
              <a:rPr lang="tr-TR" sz="1200" b="1" dirty="0" err="1">
                <a:solidFill>
                  <a:schemeClr val="dk1"/>
                </a:solidFill>
                <a:highlight>
                  <a:srgbClr val="FFFFFF"/>
                </a:highlight>
                <a:latin typeface="Roboto"/>
                <a:ea typeface="Roboto"/>
                <a:cs typeface="Roboto"/>
                <a:sym typeface="Roboto"/>
              </a:rPr>
              <a:t>exp</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we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will</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use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the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rPr>
              <a:t>artists</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and</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rPr>
              <a:t>albums</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tables</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from</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the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chinook.db</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r>
              <a:rPr lang="tr-TR" sz="1200" dirty="0" err="1">
                <a:solidFill>
                  <a:schemeClr val="dk1"/>
                </a:solidFill>
                <a:highlight>
                  <a:srgbClr val="FFFFFF"/>
                </a:highlight>
                <a:latin typeface="Roboto"/>
                <a:ea typeface="Roboto"/>
                <a:cs typeface="Roboto"/>
                <a:sym typeface="Roboto"/>
              </a:rPr>
              <a:t>The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following</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statement</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returns</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the</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album</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titles</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and</a:t>
            </a: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their</a:t>
            </a:r>
            <a:r>
              <a:rPr lang="tr-TR" sz="1200" dirty="0">
                <a:solidFill>
                  <a:schemeClr val="dk1"/>
                </a:solidFill>
                <a:highlight>
                  <a:srgbClr val="FFFFFF"/>
                </a:highlight>
                <a:latin typeface="Roboto"/>
                <a:ea typeface="Roboto"/>
                <a:cs typeface="Roboto"/>
                <a:sym typeface="Roboto"/>
              </a:rPr>
              <a:t> artist </a:t>
            </a:r>
            <a:r>
              <a:rPr lang="tr-TR" sz="1200" dirty="0" err="1">
                <a:solidFill>
                  <a:schemeClr val="dk1"/>
                </a:solidFill>
                <a:highlight>
                  <a:srgbClr val="FFFFFF"/>
                </a:highlight>
                <a:latin typeface="Roboto"/>
                <a:ea typeface="Roboto"/>
                <a:cs typeface="Roboto"/>
                <a:sym typeface="Roboto"/>
              </a:rPr>
              <a:t>names</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SELECT </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Title</a:t>
            </a:r>
            <a:r>
              <a:rPr lang="tr-TR" sz="1200" dirty="0">
                <a:solidFill>
                  <a:schemeClr val="dk1"/>
                </a:solidFill>
                <a:highlight>
                  <a:srgbClr val="FFFFFF"/>
                </a:highlight>
                <a:latin typeface="Roboto"/>
                <a:ea typeface="Roboto"/>
                <a:cs typeface="Roboto"/>
                <a:sym typeface="Roboto"/>
              </a:rPr>
              <a:t>,</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    Name</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FROM </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    </a:t>
            </a:r>
            <a:r>
              <a:rPr lang="tr-TR" sz="1200" dirty="0" err="1">
                <a:solidFill>
                  <a:schemeClr val="dk1"/>
                </a:solidFill>
                <a:highlight>
                  <a:srgbClr val="FFFFFF"/>
                </a:highlight>
                <a:latin typeface="Roboto"/>
                <a:ea typeface="Roboto"/>
                <a:cs typeface="Roboto"/>
                <a:sym typeface="Roboto"/>
              </a:rPr>
              <a:t>albums</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r>
              <a:rPr lang="tr-TR" sz="1200" dirty="0">
                <a:solidFill>
                  <a:schemeClr val="dk1"/>
                </a:solidFill>
                <a:highlight>
                  <a:srgbClr val="FFFFFF"/>
                </a:highlight>
                <a:latin typeface="Roboto"/>
                <a:ea typeface="Roboto"/>
                <a:cs typeface="Roboto"/>
                <a:sym typeface="Roboto"/>
              </a:rPr>
              <a:t>INNER JOIN </a:t>
            </a:r>
            <a:r>
              <a:rPr lang="tr-TR" sz="1200" dirty="0" err="1">
                <a:solidFill>
                  <a:schemeClr val="dk1"/>
                </a:solidFill>
                <a:highlight>
                  <a:srgbClr val="FFFFFF"/>
                </a:highlight>
                <a:latin typeface="Roboto"/>
                <a:ea typeface="Roboto"/>
                <a:cs typeface="Roboto"/>
                <a:sym typeface="Roboto"/>
              </a:rPr>
              <a:t>artists</a:t>
            </a:r>
            <a:r>
              <a:rPr lang="tr-TR" sz="1200" dirty="0">
                <a:solidFill>
                  <a:schemeClr val="dk1"/>
                </a:solidFill>
                <a:highlight>
                  <a:srgbClr val="FFFFFF"/>
                </a:highlight>
                <a:latin typeface="Roboto"/>
                <a:ea typeface="Roboto"/>
                <a:cs typeface="Roboto"/>
                <a:sym typeface="Roboto"/>
              </a:rPr>
              <a:t> </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100"/>
              <a:buNone/>
            </a:pPr>
            <a:r>
              <a:rPr lang="tr-TR" sz="1200" dirty="0">
                <a:solidFill>
                  <a:schemeClr val="dk1"/>
                </a:solidFill>
                <a:highlight>
                  <a:srgbClr val="FFFFFF"/>
                </a:highlight>
                <a:latin typeface="Roboto"/>
                <a:ea typeface="Roboto"/>
                <a:cs typeface="Roboto"/>
                <a:sym typeface="Roboto"/>
              </a:rPr>
              <a:t>    ON </a:t>
            </a:r>
            <a:r>
              <a:rPr lang="tr-TR" sz="1200" dirty="0" err="1">
                <a:solidFill>
                  <a:schemeClr val="dk1"/>
                </a:solidFill>
                <a:highlight>
                  <a:srgbClr val="FFFFFF"/>
                </a:highlight>
                <a:latin typeface="Roboto"/>
                <a:ea typeface="Roboto"/>
                <a:cs typeface="Roboto"/>
                <a:sym typeface="Roboto"/>
              </a:rPr>
              <a:t>artists.ArtistId</a:t>
            </a:r>
            <a:r>
              <a:rPr lang="tr-TR" sz="1200" dirty="0">
                <a:solidFill>
                  <a:schemeClr val="dk1"/>
                </a:solidFill>
                <a:highlight>
                  <a:srgbClr val="FFFFFF"/>
                </a:highlight>
                <a:latin typeface="Roboto"/>
                <a:ea typeface="Roboto"/>
                <a:cs typeface="Roboto"/>
                <a:sym typeface="Roboto"/>
              </a:rPr>
              <a:t> = </a:t>
            </a:r>
            <a:r>
              <a:rPr lang="tr-TR" sz="1200" dirty="0" err="1">
                <a:solidFill>
                  <a:schemeClr val="dk1"/>
                </a:solidFill>
                <a:highlight>
                  <a:srgbClr val="FFFFFF"/>
                </a:highlight>
                <a:latin typeface="Roboto"/>
                <a:ea typeface="Roboto"/>
                <a:cs typeface="Roboto"/>
                <a:sym typeface="Roboto"/>
              </a:rPr>
              <a:t>albums.ArtistId</a:t>
            </a:r>
            <a:r>
              <a:rPr lang="tr-TR" sz="1200" dirty="0">
                <a:solidFill>
                  <a:schemeClr val="dk1"/>
                </a:solidFill>
                <a:highlight>
                  <a:srgbClr val="FFFFFF"/>
                </a:highlight>
                <a:latin typeface="Roboto"/>
                <a:ea typeface="Roboto"/>
                <a:cs typeface="Roboto"/>
                <a:sym typeface="Roboto"/>
              </a:rPr>
              <a:t>;</a:t>
            </a:r>
            <a:endParaRPr sz="1200" dirty="0">
              <a:solidFill>
                <a:schemeClr val="dk1"/>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100"/>
              <a:buNone/>
            </a:pPr>
            <a:endParaRPr sz="1200"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SzPts val="1400"/>
              <a:buNone/>
            </a:pPr>
            <a:r>
              <a:rPr lang="tr-TR" sz="1200" b="1" dirty="0" err="1">
                <a:solidFill>
                  <a:srgbClr val="3A3F50"/>
                </a:solidFill>
                <a:highlight>
                  <a:srgbClr val="FFFFFF"/>
                </a:highlight>
              </a:rPr>
              <a:t>For</a:t>
            </a:r>
            <a:r>
              <a:rPr lang="tr-TR" sz="1200" b="1" dirty="0">
                <a:solidFill>
                  <a:srgbClr val="3A3F50"/>
                </a:solidFill>
                <a:highlight>
                  <a:srgbClr val="FFFFFF"/>
                </a:highlight>
              </a:rPr>
              <a:t> </a:t>
            </a:r>
            <a:r>
              <a:rPr lang="tr-TR" sz="1200" b="1" dirty="0" err="1">
                <a:solidFill>
                  <a:srgbClr val="3A3F50"/>
                </a:solidFill>
                <a:highlight>
                  <a:srgbClr val="FFFFFF"/>
                </a:highlight>
              </a:rPr>
              <a:t>exp</a:t>
            </a:r>
            <a:r>
              <a:rPr lang="tr-TR" sz="1200" dirty="0">
                <a:solidFill>
                  <a:srgbClr val="3A3F50"/>
                </a:solidFill>
                <a:highlight>
                  <a:srgbClr val="FFFFFF"/>
                </a:highlight>
              </a:rPr>
              <a:t>; </a:t>
            </a:r>
            <a:r>
              <a:rPr lang="tr-TR" sz="1200" dirty="0" err="1">
                <a:solidFill>
                  <a:srgbClr val="3A3F50"/>
                </a:solidFill>
                <a:highlight>
                  <a:srgbClr val="FFFFFF"/>
                </a:highlight>
              </a:rPr>
              <a:t>we</a:t>
            </a:r>
            <a:r>
              <a:rPr lang="tr-TR" sz="1200" dirty="0">
                <a:solidFill>
                  <a:srgbClr val="3A3F50"/>
                </a:solidFill>
                <a:highlight>
                  <a:srgbClr val="FFFFFF"/>
                </a:highlight>
              </a:rPr>
              <a:t> </a:t>
            </a:r>
            <a:r>
              <a:rPr lang="tr-TR" sz="1200" dirty="0" err="1">
                <a:solidFill>
                  <a:srgbClr val="3A3F50"/>
                </a:solidFill>
                <a:highlight>
                  <a:srgbClr val="FFFFFF"/>
                </a:highlight>
              </a:rPr>
              <a:t>will</a:t>
            </a:r>
            <a:r>
              <a:rPr lang="tr-TR" sz="1200" dirty="0">
                <a:solidFill>
                  <a:srgbClr val="3A3F50"/>
                </a:solidFill>
                <a:highlight>
                  <a:srgbClr val="FFFFFF"/>
                </a:highlight>
              </a:rPr>
              <a:t> </a:t>
            </a:r>
            <a:r>
              <a:rPr lang="tr-TR" sz="1200" dirty="0" err="1">
                <a:solidFill>
                  <a:srgbClr val="3A3F50"/>
                </a:solidFill>
                <a:highlight>
                  <a:srgbClr val="FFFFFF"/>
                </a:highlight>
              </a:rPr>
              <a:t>use</a:t>
            </a:r>
            <a:r>
              <a:rPr lang="tr-TR" sz="1200" dirty="0">
                <a:solidFill>
                  <a:srgbClr val="3A3F50"/>
                </a:solidFill>
                <a:highlight>
                  <a:srgbClr val="FFFFFF"/>
                </a:highlight>
              </a:rPr>
              <a:t> </a:t>
            </a:r>
            <a:r>
              <a:rPr lang="tr-TR" sz="1200" dirty="0" err="1">
                <a:solidFill>
                  <a:srgbClr val="3A3F50"/>
                </a:solidFill>
                <a:highlight>
                  <a:srgbClr val="FFFFFF"/>
                </a:highlight>
              </a:rPr>
              <a:t>the</a:t>
            </a:r>
            <a:r>
              <a:rPr lang="tr-TR" sz="1200" dirty="0">
                <a:solidFill>
                  <a:srgbClr val="3A3F50"/>
                </a:solidFill>
                <a:highlight>
                  <a:srgbClr val="FFFFFF"/>
                </a:highlight>
              </a:rPr>
              <a:t> </a:t>
            </a:r>
            <a:r>
              <a:rPr lang="tr-TR" sz="1200" dirty="0" err="1">
                <a:solidFill>
                  <a:srgbClr val="3A3F50"/>
                </a:solidFill>
              </a:rPr>
              <a:t>employees</a:t>
            </a:r>
            <a:r>
              <a:rPr lang="tr-TR" sz="1200" dirty="0">
                <a:solidFill>
                  <a:srgbClr val="3A3F50"/>
                </a:solidFill>
              </a:rPr>
              <a:t> </a:t>
            </a:r>
            <a:r>
              <a:rPr lang="tr-TR" sz="1200" dirty="0" err="1">
                <a:solidFill>
                  <a:srgbClr val="3A3F50"/>
                </a:solidFill>
                <a:highlight>
                  <a:srgbClr val="FFFFFF"/>
                </a:highlight>
              </a:rPr>
              <a:t>and</a:t>
            </a:r>
            <a:r>
              <a:rPr lang="tr-TR" sz="1200" dirty="0">
                <a:solidFill>
                  <a:srgbClr val="3A3F50"/>
                </a:solidFill>
                <a:highlight>
                  <a:srgbClr val="FFFFFF"/>
                </a:highlight>
              </a:rPr>
              <a:t> </a:t>
            </a:r>
            <a:r>
              <a:rPr lang="tr-TR" sz="1200" dirty="0" err="1">
                <a:solidFill>
                  <a:srgbClr val="3A3F50"/>
                </a:solidFill>
              </a:rPr>
              <a:t>departments</a:t>
            </a:r>
            <a:r>
              <a:rPr lang="tr-TR" sz="1200" dirty="0">
                <a:solidFill>
                  <a:srgbClr val="3A3F50"/>
                </a:solidFill>
              </a:rPr>
              <a:t> </a:t>
            </a:r>
            <a:r>
              <a:rPr lang="tr-TR" sz="1200" dirty="0" err="1">
                <a:solidFill>
                  <a:srgbClr val="3A3F50"/>
                </a:solidFill>
                <a:highlight>
                  <a:srgbClr val="FFFFFF"/>
                </a:highlight>
              </a:rPr>
              <a:t>tables</a:t>
            </a:r>
            <a:r>
              <a:rPr lang="tr-TR" sz="1200" dirty="0">
                <a:solidFill>
                  <a:srgbClr val="3A3F50"/>
                </a:solidFill>
                <a:highlight>
                  <a:srgbClr val="FFFFFF"/>
                </a:highlight>
              </a:rPr>
              <a:t> </a:t>
            </a:r>
            <a:r>
              <a:rPr lang="tr-TR" sz="1200" dirty="0" err="1">
                <a:solidFill>
                  <a:srgbClr val="3A3F50"/>
                </a:solidFill>
                <a:highlight>
                  <a:srgbClr val="FFFFFF"/>
                </a:highlight>
              </a:rPr>
              <a:t>from</a:t>
            </a:r>
            <a:r>
              <a:rPr lang="tr-TR" sz="1200" dirty="0">
                <a:solidFill>
                  <a:srgbClr val="3A3F50"/>
                </a:solidFill>
                <a:highlight>
                  <a:srgbClr val="FFFFFF"/>
                </a:highlight>
              </a:rPr>
              <a:t> </a:t>
            </a:r>
            <a:r>
              <a:rPr lang="tr-TR" sz="1200" dirty="0" err="1">
                <a:solidFill>
                  <a:srgbClr val="3A3F50"/>
                </a:solidFill>
                <a:highlight>
                  <a:srgbClr val="FFFFFF"/>
                </a:highlight>
              </a:rPr>
              <a:t>the</a:t>
            </a:r>
            <a:r>
              <a:rPr lang="tr-TR" sz="1200" dirty="0">
                <a:solidFill>
                  <a:srgbClr val="3A3F50"/>
                </a:solidFill>
                <a:highlight>
                  <a:srgbClr val="FFFFFF"/>
                </a:highlight>
              </a:rPr>
              <a:t> </a:t>
            </a:r>
            <a:r>
              <a:rPr lang="tr-TR" sz="1200" dirty="0" err="1">
                <a:solidFill>
                  <a:srgbClr val="3A3F50"/>
                </a:solidFill>
                <a:highlight>
                  <a:srgbClr val="FFFFFF"/>
                </a:highlight>
              </a:rPr>
              <a:t>company.db</a:t>
            </a:r>
            <a:endParaRPr sz="1200" dirty="0">
              <a:solidFill>
                <a:srgbClr val="3A3F50"/>
              </a:solidFill>
              <a:highlight>
                <a:srgbClr val="FFFFFF"/>
              </a:highlight>
            </a:endParaRPr>
          </a:p>
          <a:p>
            <a:pPr marL="0" lvl="0" indent="0" algn="l" rtl="0">
              <a:spcBef>
                <a:spcPts val="0"/>
              </a:spcBef>
              <a:spcAft>
                <a:spcPts val="0"/>
              </a:spcAft>
              <a:buSzPts val="1400"/>
              <a:buNone/>
            </a:pPr>
            <a:r>
              <a:rPr lang="tr-TR" sz="1200" dirty="0" err="1">
                <a:solidFill>
                  <a:srgbClr val="3A3F50"/>
                </a:solidFill>
                <a:highlight>
                  <a:srgbClr val="FFFFFF"/>
                </a:highlight>
              </a:rPr>
              <a:t>The</a:t>
            </a:r>
            <a:r>
              <a:rPr lang="tr-TR" sz="1200" dirty="0">
                <a:solidFill>
                  <a:srgbClr val="3A3F50"/>
                </a:solidFill>
                <a:highlight>
                  <a:srgbClr val="FFFFFF"/>
                </a:highlight>
              </a:rPr>
              <a:t> </a:t>
            </a:r>
            <a:r>
              <a:rPr lang="tr-TR" sz="1200" dirty="0" err="1">
                <a:solidFill>
                  <a:srgbClr val="3A3F50"/>
                </a:solidFill>
                <a:highlight>
                  <a:srgbClr val="FFFFFF"/>
                </a:highlight>
              </a:rPr>
              <a:t>following</a:t>
            </a:r>
            <a:r>
              <a:rPr lang="tr-TR" sz="1200" dirty="0">
                <a:solidFill>
                  <a:srgbClr val="3A3F50"/>
                </a:solidFill>
                <a:highlight>
                  <a:srgbClr val="FFFFFF"/>
                </a:highlight>
              </a:rPr>
              <a:t> </a:t>
            </a:r>
            <a:r>
              <a:rPr lang="tr-TR" sz="1200" dirty="0" err="1">
                <a:solidFill>
                  <a:srgbClr val="3A3F50"/>
                </a:solidFill>
                <a:highlight>
                  <a:srgbClr val="FFFFFF"/>
                </a:highlight>
              </a:rPr>
              <a:t>statement</a:t>
            </a:r>
            <a:r>
              <a:rPr lang="tr-TR" sz="1200" dirty="0">
                <a:solidFill>
                  <a:srgbClr val="3A3F50"/>
                </a:solidFill>
                <a:highlight>
                  <a:srgbClr val="FFFFFF"/>
                </a:highlight>
              </a:rPr>
              <a:t> </a:t>
            </a:r>
            <a:r>
              <a:rPr lang="tr-TR" sz="1200" dirty="0" err="1">
                <a:solidFill>
                  <a:srgbClr val="3A3F50"/>
                </a:solidFill>
                <a:highlight>
                  <a:srgbClr val="FFFFFF"/>
                </a:highlight>
              </a:rPr>
              <a:t>returns</a:t>
            </a:r>
            <a:r>
              <a:rPr lang="tr-TR" sz="1200" dirty="0">
                <a:solidFill>
                  <a:srgbClr val="3A3F50"/>
                </a:solidFill>
                <a:highlight>
                  <a:srgbClr val="FFFFFF"/>
                </a:highlight>
              </a:rPr>
              <a:t> </a:t>
            </a:r>
            <a:r>
              <a:rPr lang="tr-TR" sz="1200" dirty="0" err="1">
                <a:solidFill>
                  <a:srgbClr val="3A3F50"/>
                </a:solidFill>
                <a:highlight>
                  <a:srgbClr val="FFFFFF"/>
                </a:highlight>
              </a:rPr>
              <a:t>the</a:t>
            </a:r>
            <a:r>
              <a:rPr lang="tr-TR" sz="1200" dirty="0">
                <a:solidFill>
                  <a:srgbClr val="3A3F50"/>
                </a:solidFill>
                <a:highlight>
                  <a:srgbClr val="FFFFFF"/>
                </a:highlight>
              </a:rPr>
              <a:t> </a:t>
            </a:r>
            <a:r>
              <a:rPr lang="tr-TR" sz="1200" dirty="0" err="1">
                <a:solidFill>
                  <a:srgbClr val="3A3F50"/>
                </a:solidFill>
                <a:highlight>
                  <a:srgbClr val="FFFFFF"/>
                </a:highlight>
              </a:rPr>
              <a:t>emp_id</a:t>
            </a:r>
            <a:r>
              <a:rPr lang="tr-TR" sz="1200" dirty="0">
                <a:solidFill>
                  <a:srgbClr val="3A3F50"/>
                </a:solidFill>
                <a:highlight>
                  <a:srgbClr val="FFFFFF"/>
                </a:highlight>
              </a:rPr>
              <a:t>, </a:t>
            </a:r>
            <a:r>
              <a:rPr lang="tr-TR" sz="1200" dirty="0" err="1">
                <a:solidFill>
                  <a:srgbClr val="3A3F50"/>
                </a:solidFill>
                <a:highlight>
                  <a:srgbClr val="FFFFFF"/>
                </a:highlight>
              </a:rPr>
              <a:t>first_name,last_name,dept_name</a:t>
            </a:r>
            <a:r>
              <a:rPr lang="tr-TR" sz="1200" dirty="0">
                <a:solidFill>
                  <a:srgbClr val="3A3F50"/>
                </a:solidFill>
                <a:highlight>
                  <a:srgbClr val="FFFFFF"/>
                </a:highlight>
              </a:rPr>
              <a:t> </a:t>
            </a:r>
            <a:r>
              <a:rPr lang="tr-TR" sz="1200" dirty="0" err="1">
                <a:solidFill>
                  <a:srgbClr val="3A3F50"/>
                </a:solidFill>
                <a:highlight>
                  <a:srgbClr val="FFFFFF"/>
                </a:highlight>
              </a:rPr>
              <a:t>and</a:t>
            </a:r>
            <a:r>
              <a:rPr lang="tr-TR" sz="1200" dirty="0">
                <a:solidFill>
                  <a:srgbClr val="3A3F50"/>
                </a:solidFill>
                <a:highlight>
                  <a:srgbClr val="FFFFFF"/>
                </a:highlight>
              </a:rPr>
              <a:t> </a:t>
            </a:r>
            <a:r>
              <a:rPr lang="tr-TR" sz="1200" dirty="0" err="1">
                <a:solidFill>
                  <a:srgbClr val="3A3F50"/>
                </a:solidFill>
                <a:highlight>
                  <a:srgbClr val="FFFFFF"/>
                </a:highlight>
              </a:rPr>
              <a:t>dept_id</a:t>
            </a:r>
            <a:r>
              <a:rPr lang="tr-TR" sz="1200" dirty="0">
                <a:solidFill>
                  <a:srgbClr val="3A3F50"/>
                </a:solidFill>
                <a:highlight>
                  <a:srgbClr val="FFFFFF"/>
                </a:highlight>
              </a:rPr>
              <a:t> of </a:t>
            </a:r>
            <a:r>
              <a:rPr lang="tr-TR" sz="1200" dirty="0" err="1">
                <a:solidFill>
                  <a:srgbClr val="3A3F50"/>
                </a:solidFill>
                <a:highlight>
                  <a:srgbClr val="FFFFFF"/>
                </a:highlight>
              </a:rPr>
              <a:t>the</a:t>
            </a:r>
            <a:r>
              <a:rPr lang="tr-TR" sz="1200" dirty="0">
                <a:solidFill>
                  <a:srgbClr val="3A3F50"/>
                </a:solidFill>
                <a:highlight>
                  <a:srgbClr val="FFFFFF"/>
                </a:highlight>
              </a:rPr>
              <a:t> </a:t>
            </a:r>
            <a:r>
              <a:rPr lang="tr-TR" sz="1200" dirty="0" err="1">
                <a:solidFill>
                  <a:srgbClr val="3A3F50"/>
                </a:solidFill>
                <a:highlight>
                  <a:srgbClr val="FFFFFF"/>
                </a:highlight>
              </a:rPr>
              <a:t>employees</a:t>
            </a:r>
            <a:r>
              <a:rPr lang="tr-TR" sz="1200" dirty="0">
                <a:solidFill>
                  <a:srgbClr val="3A3F50"/>
                </a:solidFill>
                <a:highlight>
                  <a:srgbClr val="FFFFFF"/>
                </a:highlight>
              </a:rPr>
              <a:t>.</a:t>
            </a:r>
            <a:endParaRPr sz="1200" dirty="0">
              <a:solidFill>
                <a:srgbClr val="3A3F50"/>
              </a:solidFill>
              <a:highlight>
                <a:srgbClr val="FFFFFF"/>
              </a:highlight>
            </a:endParaRPr>
          </a:p>
          <a:p>
            <a:pPr marL="0" lvl="0" indent="0" algn="l" rtl="0">
              <a:spcBef>
                <a:spcPts val="0"/>
              </a:spcBef>
              <a:spcAft>
                <a:spcPts val="0"/>
              </a:spcAft>
              <a:buSzPts val="1400"/>
              <a:buNone/>
            </a:pPr>
            <a:r>
              <a:rPr lang="tr-TR" sz="1200" dirty="0">
                <a:solidFill>
                  <a:srgbClr val="212529"/>
                </a:solidFill>
              </a:rPr>
              <a:t>SELECT</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a:t>
            </a:r>
            <a:r>
              <a:rPr lang="tr-TR" sz="1200" dirty="0" err="1">
                <a:solidFill>
                  <a:srgbClr val="212529"/>
                </a:solidFill>
              </a:rPr>
              <a:t>employees.emp_id</a:t>
            </a:r>
            <a:r>
              <a:rPr lang="tr-TR" sz="1200" dirty="0">
                <a:solidFill>
                  <a:srgbClr val="212529"/>
                </a:solidFill>
              </a:rPr>
              <a:t>,</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a:t>
            </a:r>
            <a:r>
              <a:rPr lang="tr-TR" sz="1200" dirty="0" err="1">
                <a:solidFill>
                  <a:srgbClr val="212529"/>
                </a:solidFill>
              </a:rPr>
              <a:t>employees.first_name</a:t>
            </a:r>
            <a:r>
              <a:rPr lang="tr-TR" sz="1200" dirty="0">
                <a:solidFill>
                  <a:srgbClr val="212529"/>
                </a:solidFill>
              </a:rPr>
              <a:t>,</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a:t>
            </a:r>
            <a:r>
              <a:rPr lang="tr-TR" sz="1200" dirty="0" err="1">
                <a:solidFill>
                  <a:srgbClr val="212529"/>
                </a:solidFill>
              </a:rPr>
              <a:t>employees.last_name</a:t>
            </a:r>
            <a:r>
              <a:rPr lang="tr-TR" sz="1200" dirty="0">
                <a:solidFill>
                  <a:srgbClr val="212529"/>
                </a:solidFill>
              </a:rPr>
              <a:t>,</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a:t>
            </a:r>
            <a:r>
              <a:rPr lang="tr-TR" sz="1200" dirty="0" err="1">
                <a:solidFill>
                  <a:srgbClr val="212529"/>
                </a:solidFill>
              </a:rPr>
              <a:t>departments.dept_name</a:t>
            </a:r>
            <a:r>
              <a:rPr lang="tr-TR" sz="1200" dirty="0">
                <a:solidFill>
                  <a:srgbClr val="212529"/>
                </a:solidFill>
              </a:rPr>
              <a:t>,</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a:t>
            </a:r>
            <a:r>
              <a:rPr lang="tr-TR" sz="1200" dirty="0" err="1">
                <a:solidFill>
                  <a:srgbClr val="212529"/>
                </a:solidFill>
              </a:rPr>
              <a:t>departments.dept_id</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FROM </a:t>
            </a:r>
            <a:r>
              <a:rPr lang="tr-TR" sz="1200" dirty="0" err="1">
                <a:solidFill>
                  <a:srgbClr val="212529"/>
                </a:solidFill>
              </a:rPr>
              <a:t>employees</a:t>
            </a:r>
            <a:r>
              <a:rPr lang="tr-TR" sz="1200" dirty="0">
                <a:solidFill>
                  <a:srgbClr val="212529"/>
                </a:solidFill>
              </a:rPr>
              <a:t>				--e</a:t>
            </a:r>
            <a:endParaRPr sz="1200" dirty="0">
              <a:solidFill>
                <a:srgbClr val="212529"/>
              </a:solidFill>
            </a:endParaRPr>
          </a:p>
          <a:p>
            <a:pPr marL="0" lvl="0" indent="0" algn="l" rtl="0">
              <a:spcBef>
                <a:spcPts val="0"/>
              </a:spcBef>
              <a:spcAft>
                <a:spcPts val="0"/>
              </a:spcAft>
              <a:buSzPts val="1400"/>
              <a:buNone/>
            </a:pPr>
            <a:r>
              <a:rPr lang="tr-TR" sz="1200" dirty="0">
                <a:solidFill>
                  <a:srgbClr val="212529"/>
                </a:solidFill>
              </a:rPr>
              <a:t>  INNER JOIN </a:t>
            </a:r>
            <a:r>
              <a:rPr lang="tr-TR" sz="1200" dirty="0" err="1">
                <a:solidFill>
                  <a:srgbClr val="212529"/>
                </a:solidFill>
              </a:rPr>
              <a:t>departments</a:t>
            </a:r>
            <a:r>
              <a:rPr lang="tr-TR" sz="1200" dirty="0">
                <a:solidFill>
                  <a:srgbClr val="212529"/>
                </a:solidFill>
              </a:rPr>
              <a:t>		--d</a:t>
            </a:r>
            <a:endParaRPr sz="1200" dirty="0">
              <a:solidFill>
                <a:srgbClr val="212529"/>
              </a:solidFill>
            </a:endParaRPr>
          </a:p>
          <a:p>
            <a:pPr marL="127000" marR="127000" lvl="0" indent="0" algn="l" rtl="0">
              <a:lnSpc>
                <a:spcPct val="115000"/>
              </a:lnSpc>
              <a:spcBef>
                <a:spcPts val="0"/>
              </a:spcBef>
              <a:spcAft>
                <a:spcPts val="0"/>
              </a:spcAft>
              <a:buClr>
                <a:schemeClr val="dk1"/>
              </a:buClr>
              <a:buSzPts val="1100"/>
              <a:buFont typeface="Arial"/>
              <a:buNone/>
            </a:pPr>
            <a:r>
              <a:rPr lang="tr-TR" sz="1200" dirty="0">
                <a:solidFill>
                  <a:srgbClr val="212529"/>
                </a:solidFill>
              </a:rPr>
              <a:t>    ON </a:t>
            </a:r>
            <a:r>
              <a:rPr lang="tr-TR" sz="1200" dirty="0" err="1">
                <a:solidFill>
                  <a:srgbClr val="212529"/>
                </a:solidFill>
              </a:rPr>
              <a:t>employees.emp_id</a:t>
            </a:r>
            <a:r>
              <a:rPr lang="tr-TR" sz="1200" dirty="0">
                <a:solidFill>
                  <a:srgbClr val="212529"/>
                </a:solidFill>
              </a:rPr>
              <a:t> = </a:t>
            </a:r>
            <a:r>
              <a:rPr lang="tr-TR" sz="1200" dirty="0" err="1">
                <a:solidFill>
                  <a:srgbClr val="212529"/>
                </a:solidFill>
              </a:rPr>
              <a:t>departments.emp_id</a:t>
            </a:r>
            <a:r>
              <a:rPr lang="tr-TR" sz="1200" dirty="0">
                <a:solidFill>
                  <a:srgbClr val="212529"/>
                </a:solidFill>
              </a:rPr>
              <a:t>;</a:t>
            </a:r>
            <a:endParaRPr sz="1200" dirty="0">
              <a:solidFill>
                <a:srgbClr val="212529"/>
              </a:solidFill>
            </a:endParaRPr>
          </a:p>
          <a:p>
            <a:pPr marL="0" marR="127000" lvl="0" indent="0" algn="l" rtl="0">
              <a:lnSpc>
                <a:spcPct val="115000"/>
              </a:lnSpc>
              <a:spcBef>
                <a:spcPts val="0"/>
              </a:spcBef>
              <a:spcAft>
                <a:spcPts val="0"/>
              </a:spcAft>
              <a:buClr>
                <a:schemeClr val="dk1"/>
              </a:buClr>
              <a:buSzPts val="1100"/>
              <a:buFont typeface="Arial"/>
              <a:buNone/>
            </a:pPr>
            <a:endParaRPr sz="1200" dirty="0">
              <a:solidFill>
                <a:srgbClr val="212529"/>
              </a:solidFill>
            </a:endParaRPr>
          </a:p>
          <a:p>
            <a:pPr marL="0" marR="127000" lvl="0" indent="0" algn="l" rtl="0">
              <a:lnSpc>
                <a:spcPct val="115000"/>
              </a:lnSpc>
              <a:spcBef>
                <a:spcPts val="0"/>
              </a:spcBef>
              <a:spcAft>
                <a:spcPts val="0"/>
              </a:spcAft>
              <a:buClr>
                <a:schemeClr val="dk1"/>
              </a:buClr>
              <a:buSzPts val="1100"/>
              <a:buFont typeface="Arial"/>
              <a:buNone/>
            </a:pPr>
            <a:endParaRPr sz="1200" dirty="0">
              <a:solidFill>
                <a:srgbClr val="212529"/>
              </a:solidFill>
            </a:endParaRPr>
          </a:p>
          <a:p>
            <a:pPr marL="0" marR="127000" lvl="0" indent="0" algn="l" rtl="0">
              <a:lnSpc>
                <a:spcPct val="115000"/>
              </a:lnSpc>
              <a:spcBef>
                <a:spcPts val="0"/>
              </a:spcBef>
              <a:spcAft>
                <a:spcPts val="0"/>
              </a:spcAft>
              <a:buClr>
                <a:schemeClr val="dk1"/>
              </a:buClr>
              <a:buSzPts val="1100"/>
              <a:buFont typeface="Arial"/>
              <a:buNone/>
            </a:pPr>
            <a:r>
              <a:rPr lang="tr-TR" sz="1200" dirty="0">
                <a:solidFill>
                  <a:srgbClr val="212529"/>
                </a:solidFill>
              </a:rPr>
              <a:t>***********</a:t>
            </a:r>
            <a:endParaRPr sz="1200" dirty="0">
              <a:solidFill>
                <a:srgbClr val="212529"/>
              </a:solidFill>
            </a:endParaRPr>
          </a:p>
          <a:p>
            <a:pPr marL="0" marR="127000" lvl="0" indent="0" algn="l" rtl="0">
              <a:lnSpc>
                <a:spcPct val="115000"/>
              </a:lnSpc>
              <a:spcBef>
                <a:spcPts val="0"/>
              </a:spcBef>
              <a:spcAft>
                <a:spcPts val="0"/>
              </a:spcAft>
              <a:buClr>
                <a:schemeClr val="dk1"/>
              </a:buClr>
              <a:buSzPts val="1100"/>
              <a:buFont typeface="Arial"/>
              <a:buNone/>
            </a:pPr>
            <a:endParaRPr sz="1200" dirty="0">
              <a:solidFill>
                <a:srgbClr val="212529"/>
              </a:solidFill>
            </a:endParaRPr>
          </a:p>
          <a:p>
            <a:pPr marL="0" lvl="0" indent="0" algn="l" rtl="0">
              <a:spcBef>
                <a:spcPts val="0"/>
              </a:spcBef>
              <a:spcAft>
                <a:spcPts val="0"/>
              </a:spcAft>
              <a:buClr>
                <a:srgbClr val="3A3F50"/>
              </a:buClr>
              <a:buSzPts val="1100"/>
              <a:buFont typeface="Arial"/>
              <a:buNone/>
            </a:pPr>
            <a:r>
              <a:rPr lang="tr-TR" dirty="0">
                <a:solidFill>
                  <a:schemeClr val="dk1"/>
                </a:solidFill>
              </a:rPr>
              <a:t>SELECT </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	</a:t>
            </a:r>
            <a:r>
              <a:rPr lang="tr-TR" dirty="0" err="1">
                <a:solidFill>
                  <a:schemeClr val="dk1"/>
                </a:solidFill>
              </a:rPr>
              <a:t>employees.first_name</a:t>
            </a:r>
            <a:r>
              <a:rPr lang="tr-TR" dirty="0">
                <a:solidFill>
                  <a:schemeClr val="dk1"/>
                </a:solidFill>
              </a:rPr>
              <a:t>,</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	</a:t>
            </a:r>
            <a:r>
              <a:rPr lang="tr-TR" dirty="0" err="1">
                <a:solidFill>
                  <a:schemeClr val="dk1"/>
                </a:solidFill>
              </a:rPr>
              <a:t>employees.last_name</a:t>
            </a:r>
            <a:r>
              <a:rPr lang="tr-TR" dirty="0">
                <a:solidFill>
                  <a:schemeClr val="dk1"/>
                </a:solidFill>
              </a:rPr>
              <a:t>,</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	-- </a:t>
            </a:r>
            <a:r>
              <a:rPr lang="tr-TR" dirty="0" err="1">
                <a:solidFill>
                  <a:schemeClr val="dk1"/>
                </a:solidFill>
              </a:rPr>
              <a:t>employees.gender</a:t>
            </a:r>
            <a:r>
              <a:rPr lang="tr-TR" dirty="0">
                <a:solidFill>
                  <a:schemeClr val="dk1"/>
                </a:solidFill>
              </a:rPr>
              <a:t>,</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	</a:t>
            </a:r>
            <a:r>
              <a:rPr lang="tr-TR" dirty="0" err="1">
                <a:solidFill>
                  <a:schemeClr val="dk1"/>
                </a:solidFill>
              </a:rPr>
              <a:t>employees.salary</a:t>
            </a:r>
            <a:r>
              <a:rPr lang="tr-TR" dirty="0">
                <a:solidFill>
                  <a:schemeClr val="dk1"/>
                </a:solidFill>
              </a:rPr>
              <a:t>,</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	</a:t>
            </a:r>
            <a:r>
              <a:rPr lang="tr-TR" dirty="0" err="1">
                <a:solidFill>
                  <a:schemeClr val="dk1"/>
                </a:solidFill>
              </a:rPr>
              <a:t>departments.dept_name</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FROM </a:t>
            </a:r>
            <a:r>
              <a:rPr lang="tr-TR" dirty="0" err="1">
                <a:solidFill>
                  <a:schemeClr val="dk1"/>
                </a:solidFill>
              </a:rPr>
              <a:t>employees</a:t>
            </a:r>
            <a:r>
              <a:rPr lang="tr-TR" dirty="0">
                <a:solidFill>
                  <a:schemeClr val="dk1"/>
                </a:solidFill>
              </a:rPr>
              <a:t> </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JOIN </a:t>
            </a:r>
            <a:r>
              <a:rPr lang="tr-TR" dirty="0" err="1">
                <a:solidFill>
                  <a:schemeClr val="dk1"/>
                </a:solidFill>
              </a:rPr>
              <a:t>departments</a:t>
            </a:r>
            <a:r>
              <a:rPr lang="tr-TR" dirty="0">
                <a:solidFill>
                  <a:schemeClr val="dk1"/>
                </a:solidFill>
              </a:rPr>
              <a:t> </a:t>
            </a:r>
            <a:endParaRPr dirty="0">
              <a:solidFill>
                <a:schemeClr val="dk1"/>
              </a:solidFill>
            </a:endParaRPr>
          </a:p>
          <a:p>
            <a:pPr marL="0" lvl="0" indent="0" algn="l" rtl="0">
              <a:spcBef>
                <a:spcPts val="0"/>
              </a:spcBef>
              <a:spcAft>
                <a:spcPts val="0"/>
              </a:spcAft>
              <a:buClr>
                <a:srgbClr val="3A3F50"/>
              </a:buClr>
              <a:buSzPts val="1100"/>
              <a:buFont typeface="Arial"/>
              <a:buNone/>
            </a:pPr>
            <a:r>
              <a:rPr lang="tr-TR" dirty="0">
                <a:solidFill>
                  <a:schemeClr val="dk1"/>
                </a:solidFill>
              </a:rPr>
              <a:t>ON </a:t>
            </a:r>
            <a:r>
              <a:rPr lang="tr-TR" dirty="0" err="1">
                <a:solidFill>
                  <a:schemeClr val="dk1"/>
                </a:solidFill>
              </a:rPr>
              <a:t>employees.emp_id</a:t>
            </a:r>
            <a:r>
              <a:rPr lang="tr-TR" dirty="0">
                <a:solidFill>
                  <a:schemeClr val="dk1"/>
                </a:solidFill>
              </a:rPr>
              <a:t> = </a:t>
            </a:r>
            <a:r>
              <a:rPr lang="tr-TR" dirty="0" err="1">
                <a:solidFill>
                  <a:schemeClr val="dk1"/>
                </a:solidFill>
              </a:rPr>
              <a:t>departments.emp_id</a:t>
            </a:r>
            <a:endParaRPr dirty="0">
              <a:solidFill>
                <a:schemeClr val="dk1"/>
              </a:solidFill>
            </a:endParaRPr>
          </a:p>
          <a:p>
            <a:pPr marL="0" lvl="0" indent="0" algn="l" rtl="0">
              <a:spcBef>
                <a:spcPts val="0"/>
              </a:spcBef>
              <a:spcAft>
                <a:spcPts val="0"/>
              </a:spcAft>
              <a:buClr>
                <a:srgbClr val="3A3F50"/>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chemeClr val="dk1"/>
                </a:solidFill>
              </a:rPr>
              <a:t>(</a:t>
            </a:r>
            <a:r>
              <a:rPr lang="tr-TR" dirty="0" err="1">
                <a:solidFill>
                  <a:srgbClr val="3A3F50"/>
                </a:solidFill>
              </a:rPr>
              <a:t>what</a:t>
            </a:r>
            <a:r>
              <a:rPr lang="tr-TR" dirty="0">
                <a:solidFill>
                  <a:srgbClr val="3A3F50"/>
                </a:solidFill>
              </a:rPr>
              <a:t> </a:t>
            </a:r>
            <a:r>
              <a:rPr lang="tr-TR" dirty="0" err="1">
                <a:solidFill>
                  <a:srgbClr val="3A3F50"/>
                </a:solidFill>
              </a:rPr>
              <a:t>if</a:t>
            </a:r>
            <a:r>
              <a:rPr lang="tr-TR" dirty="0">
                <a:solidFill>
                  <a:srgbClr val="3A3F50"/>
                </a:solidFill>
              </a:rPr>
              <a:t> </a:t>
            </a:r>
            <a:r>
              <a:rPr lang="tr-TR" dirty="0" err="1">
                <a:solidFill>
                  <a:srgbClr val="3A3F50"/>
                </a:solidFill>
              </a:rPr>
              <a:t>we</a:t>
            </a:r>
            <a:r>
              <a:rPr lang="tr-TR" dirty="0">
                <a:solidFill>
                  <a:srgbClr val="3A3F50"/>
                </a:solidFill>
              </a:rPr>
              <a:t> </a:t>
            </a:r>
            <a:r>
              <a:rPr lang="tr-TR" dirty="0" err="1">
                <a:solidFill>
                  <a:srgbClr val="3A3F50"/>
                </a:solidFill>
              </a:rPr>
              <a:t>want</a:t>
            </a:r>
            <a:r>
              <a:rPr lang="tr-TR" dirty="0">
                <a:solidFill>
                  <a:srgbClr val="3A3F50"/>
                </a:solidFill>
              </a:rPr>
              <a:t> </a:t>
            </a:r>
            <a:r>
              <a:rPr lang="tr-TR" dirty="0" err="1">
                <a:solidFill>
                  <a:srgbClr val="3A3F50"/>
                </a:solidFill>
              </a:rPr>
              <a:t>to</a:t>
            </a:r>
            <a:r>
              <a:rPr lang="tr-TR" dirty="0">
                <a:solidFill>
                  <a:srgbClr val="3A3F50"/>
                </a:solidFill>
              </a:rPr>
              <a:t> </a:t>
            </a:r>
            <a:r>
              <a:rPr lang="tr-TR" dirty="0" err="1">
                <a:solidFill>
                  <a:srgbClr val="3A3F50"/>
                </a:solidFill>
              </a:rPr>
              <a:t>see</a:t>
            </a:r>
            <a:r>
              <a:rPr lang="tr-TR" dirty="0">
                <a:solidFill>
                  <a:srgbClr val="3A3F50"/>
                </a:solidFill>
              </a:rPr>
              <a:t> </a:t>
            </a:r>
            <a:r>
              <a:rPr lang="tr-TR" dirty="0" err="1">
                <a:solidFill>
                  <a:srgbClr val="3A3F50"/>
                </a:solidFill>
              </a:rPr>
              <a:t>the</a:t>
            </a:r>
            <a:r>
              <a:rPr lang="tr-TR" dirty="0">
                <a:solidFill>
                  <a:srgbClr val="3A3F50"/>
                </a:solidFill>
              </a:rPr>
              <a:t> </a:t>
            </a:r>
            <a:r>
              <a:rPr lang="tr-TR" dirty="0" err="1">
                <a:solidFill>
                  <a:srgbClr val="3A3F50"/>
                </a:solidFill>
              </a:rPr>
              <a:t>female</a:t>
            </a:r>
            <a:r>
              <a:rPr lang="tr-TR" dirty="0">
                <a:solidFill>
                  <a:srgbClr val="3A3F50"/>
                </a:solidFill>
              </a:rPr>
              <a:t> </a:t>
            </a:r>
            <a:r>
              <a:rPr lang="tr-TR" dirty="0" err="1">
                <a:solidFill>
                  <a:srgbClr val="3A3F50"/>
                </a:solidFill>
              </a:rPr>
              <a:t>ones</a:t>
            </a:r>
            <a:r>
              <a:rPr lang="tr-TR" dirty="0">
                <a:solidFill>
                  <a:srgbClr val="3A3F50"/>
                </a:solidFill>
              </a:rPr>
              <a:t> →  </a:t>
            </a:r>
            <a:r>
              <a:rPr lang="tr-TR" dirty="0">
                <a:solidFill>
                  <a:schemeClr val="dk1"/>
                </a:solidFill>
              </a:rPr>
              <a:t>WHERE </a:t>
            </a:r>
            <a:r>
              <a:rPr lang="tr-TR" dirty="0" err="1">
                <a:solidFill>
                  <a:schemeClr val="dk1"/>
                </a:solidFill>
              </a:rPr>
              <a:t>employees.gender</a:t>
            </a:r>
            <a:r>
              <a:rPr lang="tr-TR" dirty="0">
                <a:solidFill>
                  <a:schemeClr val="dk1"/>
                </a:solidFill>
              </a:rPr>
              <a:t> = '</a:t>
            </a:r>
            <a:r>
              <a:rPr lang="tr-TR" dirty="0" err="1">
                <a:solidFill>
                  <a:schemeClr val="dk1"/>
                </a:solidFill>
              </a:rPr>
              <a:t>Female</a:t>
            </a:r>
            <a:r>
              <a:rPr lang="tr-TR"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rgbClr val="3A3F50"/>
                </a:solidFill>
              </a:rPr>
              <a:t>(3 </a:t>
            </a:r>
            <a:r>
              <a:rPr lang="tr-TR" dirty="0" err="1">
                <a:solidFill>
                  <a:srgbClr val="3A3F50"/>
                </a:solidFill>
              </a:rPr>
              <a:t>results</a:t>
            </a:r>
            <a:r>
              <a:rPr lang="tr-TR" dirty="0">
                <a:solidFill>
                  <a:srgbClr val="3A3F50"/>
                </a:solidFill>
              </a:rPr>
              <a:t>)</a:t>
            </a:r>
            <a:endParaRPr dirty="0">
              <a:solidFill>
                <a:srgbClr val="3A3F50"/>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chemeClr val="dk1"/>
                </a:solidFill>
              </a:rPr>
              <a:t>(</a:t>
            </a:r>
            <a:r>
              <a:rPr lang="tr-TR" dirty="0" err="1">
                <a:solidFill>
                  <a:schemeClr val="dk1"/>
                </a:solidFill>
              </a:rPr>
              <a:t>what</a:t>
            </a:r>
            <a:r>
              <a:rPr lang="tr-TR" dirty="0">
                <a:solidFill>
                  <a:schemeClr val="dk1"/>
                </a:solidFill>
              </a:rPr>
              <a:t> </a:t>
            </a:r>
            <a:r>
              <a:rPr lang="tr-TR" dirty="0" err="1">
                <a:solidFill>
                  <a:schemeClr val="dk1"/>
                </a:solidFill>
              </a:rPr>
              <a:t>if</a:t>
            </a:r>
            <a:r>
              <a:rPr lang="tr-TR" dirty="0">
                <a:solidFill>
                  <a:schemeClr val="dk1"/>
                </a:solidFill>
              </a:rPr>
              <a:t> </a:t>
            </a:r>
            <a:r>
              <a:rPr lang="tr-TR" dirty="0" err="1">
                <a:solidFill>
                  <a:schemeClr val="dk1"/>
                </a:solidFill>
              </a:rPr>
              <a:t>we</a:t>
            </a:r>
            <a:r>
              <a:rPr lang="tr-TR" dirty="0">
                <a:solidFill>
                  <a:schemeClr val="dk1"/>
                </a:solidFill>
              </a:rPr>
              <a:t> </a:t>
            </a:r>
            <a:r>
              <a:rPr lang="tr-TR" dirty="0" err="1">
                <a:solidFill>
                  <a:schemeClr val="dk1"/>
                </a:solidFill>
              </a:rPr>
              <a:t>want</a:t>
            </a:r>
            <a:r>
              <a:rPr lang="tr-TR" dirty="0">
                <a:solidFill>
                  <a:schemeClr val="dk1"/>
                </a:solidFill>
              </a:rPr>
              <a:t> </a:t>
            </a:r>
            <a:r>
              <a:rPr lang="tr-TR" dirty="0" err="1">
                <a:solidFill>
                  <a:schemeClr val="dk1"/>
                </a:solidFill>
              </a:rPr>
              <a:t>to</a:t>
            </a:r>
            <a:r>
              <a:rPr lang="tr-TR" dirty="0">
                <a:solidFill>
                  <a:schemeClr val="dk1"/>
                </a:solidFill>
              </a:rPr>
              <a:t> </a:t>
            </a:r>
            <a:r>
              <a:rPr lang="tr-TR" dirty="0" err="1">
                <a:solidFill>
                  <a:schemeClr val="dk1"/>
                </a:solidFill>
              </a:rPr>
              <a:t>see</a:t>
            </a:r>
            <a:r>
              <a:rPr lang="tr-TR" dirty="0">
                <a:solidFill>
                  <a:schemeClr val="dk1"/>
                </a:solidFill>
              </a:rPr>
              <a:t> </a:t>
            </a:r>
            <a:r>
              <a:rPr lang="tr-TR" dirty="0" err="1">
                <a:solidFill>
                  <a:schemeClr val="dk1"/>
                </a:solidFill>
              </a:rPr>
              <a:t>the</a:t>
            </a:r>
            <a:r>
              <a:rPr lang="tr-TR" dirty="0">
                <a:solidFill>
                  <a:schemeClr val="dk1"/>
                </a:solidFill>
              </a:rPr>
              <a:t> </a:t>
            </a:r>
            <a:r>
              <a:rPr lang="tr-TR" dirty="0" err="1">
                <a:solidFill>
                  <a:schemeClr val="dk1"/>
                </a:solidFill>
              </a:rPr>
              <a:t>names</a:t>
            </a:r>
            <a:r>
              <a:rPr lang="tr-TR" dirty="0">
                <a:solidFill>
                  <a:schemeClr val="dk1"/>
                </a:solidFill>
              </a:rPr>
              <a:t> </a:t>
            </a:r>
            <a:r>
              <a:rPr lang="tr-TR" dirty="0" err="1">
                <a:solidFill>
                  <a:schemeClr val="dk1"/>
                </a:solidFill>
              </a:rPr>
              <a:t>starting</a:t>
            </a:r>
            <a:r>
              <a:rPr lang="tr-TR" dirty="0">
                <a:solidFill>
                  <a:schemeClr val="dk1"/>
                </a:solidFill>
              </a:rPr>
              <a:t> L → WHERE </a:t>
            </a:r>
            <a:r>
              <a:rPr lang="tr-TR" dirty="0" err="1">
                <a:solidFill>
                  <a:schemeClr val="dk1"/>
                </a:solidFill>
              </a:rPr>
              <a:t>employees.first_name</a:t>
            </a:r>
            <a:r>
              <a:rPr lang="tr-TR" dirty="0">
                <a:solidFill>
                  <a:schemeClr val="dk1"/>
                </a:solidFill>
              </a:rPr>
              <a:t> LIKE 'L%';)</a:t>
            </a: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rgbClr val="3A3F50"/>
                </a:solidFill>
              </a:rPr>
              <a:t>(2 </a:t>
            </a:r>
            <a:r>
              <a:rPr lang="tr-TR" dirty="0" err="1">
                <a:solidFill>
                  <a:srgbClr val="3A3F50"/>
                </a:solidFill>
              </a:rPr>
              <a:t>results</a:t>
            </a:r>
            <a:r>
              <a:rPr lang="tr-TR" dirty="0">
                <a:solidFill>
                  <a:srgbClr val="3A3F50"/>
                </a:solidFill>
              </a:rPr>
              <a:t>)</a:t>
            </a:r>
            <a:endParaRPr dirty="0">
              <a:solidFill>
                <a:srgbClr val="3A3F50"/>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tr-TR" dirty="0">
                <a:solidFill>
                  <a:srgbClr val="3A3F50"/>
                </a:solidFill>
              </a:rPr>
              <a:t>(</a:t>
            </a:r>
            <a:r>
              <a:rPr lang="tr-TR" dirty="0" err="1">
                <a:solidFill>
                  <a:srgbClr val="3A3F50"/>
                </a:solidFill>
              </a:rPr>
              <a:t>what</a:t>
            </a:r>
            <a:r>
              <a:rPr lang="tr-TR" dirty="0">
                <a:solidFill>
                  <a:srgbClr val="3A3F50"/>
                </a:solidFill>
              </a:rPr>
              <a:t> </a:t>
            </a:r>
            <a:r>
              <a:rPr lang="tr-TR" dirty="0" err="1">
                <a:solidFill>
                  <a:srgbClr val="3A3F50"/>
                </a:solidFill>
              </a:rPr>
              <a:t>if</a:t>
            </a:r>
            <a:r>
              <a:rPr lang="tr-TR" dirty="0">
                <a:solidFill>
                  <a:srgbClr val="3A3F50"/>
                </a:solidFill>
              </a:rPr>
              <a:t> </a:t>
            </a:r>
            <a:r>
              <a:rPr lang="tr-TR" dirty="0" err="1">
                <a:solidFill>
                  <a:srgbClr val="3A3F50"/>
                </a:solidFill>
              </a:rPr>
              <a:t>we</a:t>
            </a:r>
            <a:r>
              <a:rPr lang="tr-TR" dirty="0">
                <a:solidFill>
                  <a:srgbClr val="3A3F50"/>
                </a:solidFill>
              </a:rPr>
              <a:t> </a:t>
            </a:r>
            <a:r>
              <a:rPr lang="tr-TR" dirty="0" err="1">
                <a:solidFill>
                  <a:srgbClr val="3A3F50"/>
                </a:solidFill>
              </a:rPr>
              <a:t>want</a:t>
            </a:r>
            <a:r>
              <a:rPr lang="tr-TR" dirty="0">
                <a:solidFill>
                  <a:srgbClr val="3A3F50"/>
                </a:solidFill>
              </a:rPr>
              <a:t> </a:t>
            </a:r>
            <a:r>
              <a:rPr lang="tr-TR" dirty="0" err="1">
                <a:solidFill>
                  <a:srgbClr val="3A3F50"/>
                </a:solidFill>
              </a:rPr>
              <a:t>to</a:t>
            </a:r>
            <a:r>
              <a:rPr lang="tr-TR" dirty="0">
                <a:solidFill>
                  <a:srgbClr val="3A3F50"/>
                </a:solidFill>
              </a:rPr>
              <a:t> </a:t>
            </a:r>
            <a:r>
              <a:rPr lang="tr-TR" dirty="0" err="1">
                <a:solidFill>
                  <a:srgbClr val="3A3F50"/>
                </a:solidFill>
              </a:rPr>
              <a:t>see</a:t>
            </a:r>
            <a:r>
              <a:rPr lang="tr-TR" dirty="0">
                <a:solidFill>
                  <a:srgbClr val="3A3F50"/>
                </a:solidFill>
              </a:rPr>
              <a:t> </a:t>
            </a:r>
            <a:r>
              <a:rPr lang="tr-TR" dirty="0" err="1">
                <a:solidFill>
                  <a:srgbClr val="3A3F50"/>
                </a:solidFill>
              </a:rPr>
              <a:t>the</a:t>
            </a:r>
            <a:r>
              <a:rPr lang="tr-TR" dirty="0">
                <a:solidFill>
                  <a:srgbClr val="3A3F50"/>
                </a:solidFill>
              </a:rPr>
              <a:t> </a:t>
            </a:r>
            <a:r>
              <a:rPr lang="tr-TR" dirty="0" err="1">
                <a:solidFill>
                  <a:srgbClr val="3A3F50"/>
                </a:solidFill>
              </a:rPr>
              <a:t>employees</a:t>
            </a:r>
            <a:r>
              <a:rPr lang="tr-TR" dirty="0">
                <a:solidFill>
                  <a:srgbClr val="3A3F50"/>
                </a:solidFill>
              </a:rPr>
              <a:t> </a:t>
            </a:r>
            <a:r>
              <a:rPr lang="tr-TR" dirty="0" err="1">
                <a:solidFill>
                  <a:srgbClr val="3A3F50"/>
                </a:solidFill>
              </a:rPr>
              <a:t>who</a:t>
            </a:r>
            <a:r>
              <a:rPr lang="tr-TR" dirty="0">
                <a:solidFill>
                  <a:srgbClr val="3A3F50"/>
                </a:solidFill>
              </a:rPr>
              <a:t> </a:t>
            </a:r>
            <a:r>
              <a:rPr lang="tr-TR" dirty="0" err="1">
                <a:solidFill>
                  <a:srgbClr val="3A3F50"/>
                </a:solidFill>
              </a:rPr>
              <a:t>have</a:t>
            </a:r>
            <a:r>
              <a:rPr lang="tr-TR" dirty="0">
                <a:solidFill>
                  <a:srgbClr val="3A3F50"/>
                </a:solidFill>
              </a:rPr>
              <a:t> a </a:t>
            </a:r>
            <a:r>
              <a:rPr lang="tr-TR" dirty="0" err="1">
                <a:solidFill>
                  <a:srgbClr val="3A3F50"/>
                </a:solidFill>
              </a:rPr>
              <a:t>salary</a:t>
            </a:r>
            <a:r>
              <a:rPr lang="tr-TR" dirty="0">
                <a:solidFill>
                  <a:srgbClr val="3A3F50"/>
                </a:solidFill>
              </a:rPr>
              <a:t> </a:t>
            </a:r>
            <a:r>
              <a:rPr lang="tr-TR" dirty="0" err="1">
                <a:solidFill>
                  <a:srgbClr val="3A3F50"/>
                </a:solidFill>
              </a:rPr>
              <a:t>higher</a:t>
            </a:r>
            <a:r>
              <a:rPr lang="tr-TR" dirty="0">
                <a:solidFill>
                  <a:srgbClr val="3A3F50"/>
                </a:solidFill>
              </a:rPr>
              <a:t> </a:t>
            </a:r>
            <a:r>
              <a:rPr lang="tr-TR" dirty="0" err="1">
                <a:solidFill>
                  <a:srgbClr val="3A3F50"/>
                </a:solidFill>
              </a:rPr>
              <a:t>than</a:t>
            </a:r>
            <a:r>
              <a:rPr lang="tr-TR" dirty="0">
                <a:solidFill>
                  <a:srgbClr val="3A3F50"/>
                </a:solidFill>
              </a:rPr>
              <a:t> 80000 → WHERE </a:t>
            </a:r>
            <a:r>
              <a:rPr lang="tr-TR" dirty="0" err="1">
                <a:solidFill>
                  <a:srgbClr val="3A3F50"/>
                </a:solidFill>
              </a:rPr>
              <a:t>employees.salary</a:t>
            </a:r>
            <a:r>
              <a:rPr lang="tr-TR" dirty="0">
                <a:solidFill>
                  <a:srgbClr val="3A3F50"/>
                </a:solidFill>
              </a:rPr>
              <a:t> &gt; 80000;) </a:t>
            </a:r>
            <a:endParaRPr dirty="0">
              <a:solidFill>
                <a:srgbClr val="3A3F50"/>
              </a:solidFill>
            </a:endParaRPr>
          </a:p>
          <a:p>
            <a:pPr marL="0" lvl="0" indent="0" algn="l" rtl="0">
              <a:spcBef>
                <a:spcPts val="0"/>
              </a:spcBef>
              <a:spcAft>
                <a:spcPts val="0"/>
              </a:spcAft>
              <a:buClr>
                <a:schemeClr val="dk1"/>
              </a:buClr>
              <a:buSzPts val="1100"/>
              <a:buFont typeface="Arial"/>
              <a:buNone/>
            </a:pPr>
            <a:r>
              <a:rPr lang="tr-TR" dirty="0">
                <a:solidFill>
                  <a:srgbClr val="3A3F50"/>
                </a:solidFill>
              </a:rPr>
              <a:t>(5 </a:t>
            </a:r>
            <a:r>
              <a:rPr lang="tr-TR" dirty="0" err="1">
                <a:solidFill>
                  <a:srgbClr val="3A3F50"/>
                </a:solidFill>
              </a:rPr>
              <a:t>results</a:t>
            </a:r>
            <a:r>
              <a:rPr lang="tr-TR" dirty="0">
                <a:solidFill>
                  <a:srgbClr val="3A3F50"/>
                </a:solidFill>
              </a:rPr>
              <a:t>)</a:t>
            </a:r>
            <a:endParaRPr dirty="0">
              <a:solidFill>
                <a:srgbClr val="3A3F50"/>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rgbClr val="3A3F50"/>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127000" marR="127000" lvl="0" indent="0" algn="l" rtl="0">
              <a:lnSpc>
                <a:spcPct val="115000"/>
              </a:lnSpc>
              <a:spcBef>
                <a:spcPts val="0"/>
              </a:spcBef>
              <a:spcAft>
                <a:spcPts val="0"/>
              </a:spcAft>
              <a:buClr>
                <a:schemeClr val="dk1"/>
              </a:buClr>
              <a:buSzPts val="1100"/>
              <a:buFont typeface="Arial"/>
              <a:buNone/>
            </a:pPr>
            <a:endParaRPr sz="1200" dirty="0">
              <a:solidFill>
                <a:srgbClr val="212529"/>
              </a:solidFill>
            </a:endParaRPr>
          </a:p>
          <a:p>
            <a:pPr marL="0" lvl="0" indent="0" algn="l" rtl="0">
              <a:spcBef>
                <a:spcPts val="0"/>
              </a:spcBef>
              <a:spcAft>
                <a:spcPts val="0"/>
              </a:spcAft>
              <a:buSzPts val="1400"/>
              <a:buNone/>
            </a:pPr>
            <a:endParaRPr sz="1200" dirty="0">
              <a:solidFill>
                <a:srgbClr val="3A3F50"/>
              </a:solidFill>
              <a:highlight>
                <a:srgbClr val="FFFFFF"/>
              </a:highlight>
            </a:endParaRPr>
          </a:p>
          <a:p>
            <a:pPr marL="0" lvl="0" indent="0" algn="l" rtl="0">
              <a:spcBef>
                <a:spcPts val="0"/>
              </a:spcBef>
              <a:spcAft>
                <a:spcPts val="0"/>
              </a:spcAft>
              <a:buClr>
                <a:schemeClr val="dk1"/>
              </a:buClr>
              <a:buSzPts val="1400"/>
              <a:buFont typeface="Arial"/>
              <a:buNone/>
            </a:pPr>
            <a:endParaRPr sz="1200" dirty="0">
              <a:solidFill>
                <a:srgbClr val="212529"/>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sz="1200" dirty="0">
              <a:solidFill>
                <a:schemeClr val="dk1"/>
              </a:solidFill>
              <a:highlight>
                <a:srgbClr val="FFFFFF"/>
              </a:highlight>
            </a:endParaRPr>
          </a:p>
          <a:p>
            <a:pPr marL="0" lvl="0" indent="0" algn="l" rtl="0">
              <a:lnSpc>
                <a:spcPct val="100000"/>
              </a:lnSpc>
              <a:spcBef>
                <a:spcPts val="0"/>
              </a:spcBef>
              <a:spcAft>
                <a:spcPts val="0"/>
              </a:spcAft>
              <a:buSzPts val="1400"/>
              <a:buNone/>
            </a:pPr>
            <a:endParaRPr sz="1200" dirty="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6c8a02e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8d6c8a02eb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212529"/>
                </a:solidFill>
                <a:highlight>
                  <a:srgbClr val="FFFFFF"/>
                </a:highlight>
              </a:rPr>
              <a:t>In this lesson, we will learn about what an </a:t>
            </a:r>
            <a:r>
              <a:rPr lang="tr-TR" sz="1450" b="1">
                <a:solidFill>
                  <a:srgbClr val="212529"/>
                </a:solidFill>
                <a:highlight>
                  <a:srgbClr val="FFFFFF"/>
                </a:highlight>
              </a:rPr>
              <a:t>Aggregate function </a:t>
            </a:r>
            <a:r>
              <a:rPr lang="tr-TR" sz="1450">
                <a:solidFill>
                  <a:srgbClr val="212529"/>
                </a:solidFill>
                <a:highlight>
                  <a:srgbClr val="FFFFFF"/>
                </a:highlight>
              </a:rPr>
              <a:t>is, five built-in aggregate functions and how they are used in SQL queries. </a:t>
            </a:r>
            <a:endParaRPr sz="1450">
              <a:solidFill>
                <a:srgbClr val="212529"/>
              </a:solidFill>
              <a:highlight>
                <a:srgbClr val="FFFFFF"/>
              </a:highlight>
            </a:endParaRPr>
          </a:p>
          <a:p>
            <a:pPr marL="0" lvl="0" indent="0" algn="l" rtl="0">
              <a:lnSpc>
                <a:spcPct val="100000"/>
              </a:lnSpc>
              <a:spcBef>
                <a:spcPts val="0"/>
              </a:spcBef>
              <a:spcAft>
                <a:spcPts val="0"/>
              </a:spcAft>
              <a:buSzPts val="1400"/>
              <a:buNone/>
            </a:pPr>
            <a:endParaRPr sz="1450">
              <a:solidFill>
                <a:srgbClr val="212529"/>
              </a:solidFill>
              <a:highlight>
                <a:srgbClr val="FFFFFF"/>
              </a:highlight>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Then we will learn </a:t>
            </a:r>
            <a:r>
              <a:rPr lang="tr-TR" sz="1450" b="1">
                <a:solidFill>
                  <a:srgbClr val="212529"/>
                </a:solidFill>
                <a:highlight>
                  <a:srgbClr val="FFFFFF"/>
                </a:highlight>
              </a:rPr>
              <a:t>Group By clauses</a:t>
            </a:r>
            <a:r>
              <a:rPr lang="tr-TR" sz="1450">
                <a:solidFill>
                  <a:srgbClr val="212529"/>
                </a:solidFill>
                <a:highlight>
                  <a:srgbClr val="FFFFFF"/>
                </a:highlight>
              </a:rPr>
              <a:t> and their usage with </a:t>
            </a:r>
            <a:r>
              <a:rPr lang="tr-TR" sz="1450">
                <a:solidFill>
                  <a:srgbClr val="212529"/>
                </a:solidFill>
                <a:highlight>
                  <a:schemeClr val="lt1"/>
                </a:highlight>
              </a:rPr>
              <a:t>aggregate functions </a:t>
            </a:r>
            <a:endParaRPr sz="1450">
              <a:solidFill>
                <a:srgbClr val="212529"/>
              </a:solidFill>
              <a:highlight>
                <a:schemeClr val="lt1"/>
              </a:highlight>
            </a:endParaRPr>
          </a:p>
          <a:p>
            <a:pPr marL="0" lvl="0" indent="0" algn="l" rtl="0">
              <a:lnSpc>
                <a:spcPct val="100000"/>
              </a:lnSpc>
              <a:spcBef>
                <a:spcPts val="0"/>
              </a:spcBef>
              <a:spcAft>
                <a:spcPts val="0"/>
              </a:spcAft>
              <a:buSzPts val="1400"/>
              <a:buNone/>
            </a:pPr>
            <a:endParaRPr sz="1450">
              <a:solidFill>
                <a:srgbClr val="212529"/>
              </a:solidFill>
              <a:highlight>
                <a:schemeClr val="lt1"/>
              </a:highlight>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Besides, if we have time, we will also learn about how to </a:t>
            </a:r>
            <a:r>
              <a:rPr lang="tr-TR" sz="1450" b="1">
                <a:solidFill>
                  <a:srgbClr val="212529"/>
                </a:solidFill>
                <a:highlight>
                  <a:srgbClr val="FFFFFF"/>
                </a:highlight>
              </a:rPr>
              <a:t>JOIN</a:t>
            </a:r>
            <a:r>
              <a:rPr lang="tr-TR" sz="1450">
                <a:solidFill>
                  <a:srgbClr val="212529"/>
                </a:solidFill>
                <a:highlight>
                  <a:srgbClr val="FFFFFF"/>
                </a:highlight>
              </a:rPr>
              <a:t> the tables using SQL's most common join types which are INNER join and LEFT join.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b59ae8a99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b59ae8a99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a:t>Answer:</a:t>
            </a:r>
            <a:endParaRPr b="1"/>
          </a:p>
          <a:p>
            <a:pPr marL="0" lvl="0" indent="0" algn="l" rtl="0">
              <a:spcBef>
                <a:spcPts val="0"/>
              </a:spcBef>
              <a:spcAft>
                <a:spcPts val="0"/>
              </a:spcAft>
              <a:buNone/>
            </a:pPr>
            <a:endParaRPr b="1"/>
          </a:p>
          <a:p>
            <a:pPr marL="0" lvl="0" indent="0" algn="l" rtl="0">
              <a:spcBef>
                <a:spcPts val="0"/>
              </a:spcBef>
              <a:spcAft>
                <a:spcPts val="0"/>
              </a:spcAft>
              <a:buNone/>
            </a:pPr>
            <a:r>
              <a:rPr lang="tr-TR"/>
              <a:t>SELECT tracks.Name, genres.name</a:t>
            </a:r>
            <a:endParaRPr/>
          </a:p>
          <a:p>
            <a:pPr marL="0" lvl="0" indent="0" algn="l" rtl="0">
              <a:spcBef>
                <a:spcPts val="0"/>
              </a:spcBef>
              <a:spcAft>
                <a:spcPts val="0"/>
              </a:spcAft>
              <a:buNone/>
            </a:pPr>
            <a:r>
              <a:rPr lang="tr-TR" b="1"/>
              <a:t>FROM </a:t>
            </a:r>
            <a:r>
              <a:rPr lang="tr-TR"/>
              <a:t>tracks </a:t>
            </a:r>
            <a:endParaRPr/>
          </a:p>
          <a:p>
            <a:pPr marL="0" lvl="0" indent="0" algn="l" rtl="0">
              <a:spcBef>
                <a:spcPts val="0"/>
              </a:spcBef>
              <a:spcAft>
                <a:spcPts val="0"/>
              </a:spcAft>
              <a:buNone/>
            </a:pPr>
            <a:r>
              <a:rPr lang="tr-TR" b="1"/>
              <a:t>JOIN </a:t>
            </a:r>
            <a:r>
              <a:rPr lang="tr-TR"/>
              <a:t>genres</a:t>
            </a:r>
            <a:endParaRPr/>
          </a:p>
          <a:p>
            <a:pPr marL="0" lvl="0" indent="0" algn="l" rtl="0">
              <a:spcBef>
                <a:spcPts val="0"/>
              </a:spcBef>
              <a:spcAft>
                <a:spcPts val="0"/>
              </a:spcAft>
              <a:buNone/>
            </a:pPr>
            <a:r>
              <a:rPr lang="tr-TR"/>
              <a:t>ON tracks.GenreId = genres.GenreId;</a:t>
            </a:r>
            <a:endParaRPr/>
          </a:p>
          <a:p>
            <a:pPr marL="0" lvl="0" indent="0" algn="l" rtl="0">
              <a:spcBef>
                <a:spcPts val="0"/>
              </a:spcBef>
              <a:spcAft>
                <a:spcPts val="0"/>
              </a:spcAft>
              <a:buNone/>
            </a:pPr>
            <a:r>
              <a:rPr lang="tr-TR"/>
              <a:t>-----------------------------------------------</a:t>
            </a:r>
            <a:endParaRPr/>
          </a:p>
          <a:p>
            <a:pPr marL="0" lvl="0" indent="0" algn="l" rtl="0">
              <a:spcBef>
                <a:spcPts val="0"/>
              </a:spcBef>
              <a:spcAft>
                <a:spcPts val="0"/>
              </a:spcAft>
              <a:buNone/>
            </a:pPr>
            <a:r>
              <a:rPr lang="tr-TR">
                <a:solidFill>
                  <a:schemeClr val="dk1"/>
                </a:solidFill>
              </a:rPr>
              <a:t>SELECT t.Name, g.name</a:t>
            </a:r>
            <a:endParaRPr>
              <a:solidFill>
                <a:schemeClr val="dk1"/>
              </a:solidFill>
            </a:endParaRPr>
          </a:p>
          <a:p>
            <a:pPr marL="0" lvl="0" indent="0" algn="l" rtl="0">
              <a:spcBef>
                <a:spcPts val="0"/>
              </a:spcBef>
              <a:spcAft>
                <a:spcPts val="0"/>
              </a:spcAft>
              <a:buNone/>
            </a:pPr>
            <a:r>
              <a:rPr lang="tr-TR">
                <a:solidFill>
                  <a:schemeClr val="dk1"/>
                </a:solidFill>
              </a:rPr>
              <a:t>FROM tracks t</a:t>
            </a:r>
            <a:endParaRPr>
              <a:solidFill>
                <a:schemeClr val="dk1"/>
              </a:solidFill>
            </a:endParaRPr>
          </a:p>
          <a:p>
            <a:pPr marL="0" lvl="0" indent="0" algn="l" rtl="0">
              <a:spcBef>
                <a:spcPts val="0"/>
              </a:spcBef>
              <a:spcAft>
                <a:spcPts val="0"/>
              </a:spcAft>
              <a:buNone/>
            </a:pPr>
            <a:r>
              <a:rPr lang="tr-TR">
                <a:solidFill>
                  <a:schemeClr val="dk1"/>
                </a:solidFill>
              </a:rPr>
              <a:t>JOIN genres g</a:t>
            </a:r>
            <a:endParaRPr>
              <a:solidFill>
                <a:schemeClr val="dk1"/>
              </a:solidFill>
            </a:endParaRPr>
          </a:p>
          <a:p>
            <a:pPr marL="0" lvl="0" indent="0" algn="l" rtl="0">
              <a:spcBef>
                <a:spcPts val="0"/>
              </a:spcBef>
              <a:spcAft>
                <a:spcPts val="0"/>
              </a:spcAft>
              <a:buNone/>
            </a:pPr>
            <a:r>
              <a:rPr lang="tr-TR">
                <a:solidFill>
                  <a:schemeClr val="dk1"/>
                </a:solidFill>
              </a:rPr>
              <a:t>ON t.GenreId = g.GenreId;</a:t>
            </a:r>
            <a:endParaRPr>
              <a:solidFill>
                <a:schemeClr val="dk1"/>
              </a:solidFill>
            </a:endParaRPr>
          </a:p>
          <a:p>
            <a:pPr marL="0" lvl="0" indent="0" algn="l" rtl="0">
              <a:spcBef>
                <a:spcPts val="0"/>
              </a:spcBef>
              <a:spcAft>
                <a:spcPts val="0"/>
              </a:spcAft>
              <a:buNone/>
            </a:pPr>
            <a:r>
              <a:rPr lang="tr-TR">
                <a:solidFill>
                  <a:schemeClr val="dk1"/>
                </a:solidFill>
              </a:rPr>
              <a:t>---------------------------------</a:t>
            </a:r>
            <a:endParaRPr>
              <a:solidFill>
                <a:schemeClr val="dk1"/>
              </a:solidFill>
            </a:endParaRPr>
          </a:p>
          <a:p>
            <a:pPr marL="0" lvl="0" indent="0" algn="l" rtl="0">
              <a:spcBef>
                <a:spcPts val="0"/>
              </a:spcBef>
              <a:spcAft>
                <a:spcPts val="0"/>
              </a:spcAft>
              <a:buNone/>
            </a:pPr>
            <a:r>
              <a:rPr lang="tr-TR">
                <a:solidFill>
                  <a:srgbClr val="3A3F50"/>
                </a:solidFill>
              </a:rPr>
              <a:t>SELECT t.Name as SongName,</a:t>
            </a:r>
            <a:endParaRPr>
              <a:solidFill>
                <a:srgbClr val="3A3F50"/>
              </a:solidFill>
            </a:endParaRPr>
          </a:p>
          <a:p>
            <a:pPr marL="0" lvl="0" indent="0" algn="l" rtl="0">
              <a:spcBef>
                <a:spcPts val="0"/>
              </a:spcBef>
              <a:spcAft>
                <a:spcPts val="0"/>
              </a:spcAft>
              <a:buClr>
                <a:schemeClr val="dk1"/>
              </a:buClr>
              <a:buSzPts val="1100"/>
              <a:buFont typeface="Arial"/>
              <a:buNone/>
            </a:pPr>
            <a:r>
              <a:rPr lang="tr-TR">
                <a:solidFill>
                  <a:srgbClr val="3A3F50"/>
                </a:solidFill>
              </a:rPr>
              <a:t>               g.name as GenreName</a:t>
            </a:r>
            <a:endParaRPr>
              <a:solidFill>
                <a:srgbClr val="3A3F50"/>
              </a:solidFill>
            </a:endParaRPr>
          </a:p>
          <a:p>
            <a:pPr marL="0" lvl="0" indent="0" algn="l" rtl="0">
              <a:spcBef>
                <a:spcPts val="0"/>
              </a:spcBef>
              <a:spcAft>
                <a:spcPts val="0"/>
              </a:spcAft>
              <a:buClr>
                <a:schemeClr val="dk1"/>
              </a:buClr>
              <a:buSzPts val="1100"/>
              <a:buFont typeface="Arial"/>
              <a:buNone/>
            </a:pPr>
            <a:r>
              <a:rPr lang="tr-TR">
                <a:solidFill>
                  <a:srgbClr val="3A3F50"/>
                </a:solidFill>
              </a:rPr>
              <a:t>FROM tracks t</a:t>
            </a:r>
            <a:endParaRPr>
              <a:solidFill>
                <a:srgbClr val="3A3F50"/>
              </a:solidFill>
            </a:endParaRPr>
          </a:p>
          <a:p>
            <a:pPr marL="0" lvl="0" indent="0" algn="l" rtl="0">
              <a:spcBef>
                <a:spcPts val="0"/>
              </a:spcBef>
              <a:spcAft>
                <a:spcPts val="0"/>
              </a:spcAft>
              <a:buClr>
                <a:schemeClr val="dk1"/>
              </a:buClr>
              <a:buSzPts val="1100"/>
              <a:buFont typeface="Arial"/>
              <a:buNone/>
            </a:pPr>
            <a:r>
              <a:rPr lang="tr-TR">
                <a:solidFill>
                  <a:srgbClr val="3A3F50"/>
                </a:solidFill>
              </a:rPr>
              <a:t>JOIN genres g</a:t>
            </a:r>
            <a:endParaRPr>
              <a:solidFill>
                <a:srgbClr val="3A3F50"/>
              </a:solidFill>
            </a:endParaRPr>
          </a:p>
          <a:p>
            <a:pPr marL="0" lvl="0" indent="0" algn="l" rtl="0">
              <a:spcBef>
                <a:spcPts val="0"/>
              </a:spcBef>
              <a:spcAft>
                <a:spcPts val="0"/>
              </a:spcAft>
              <a:buClr>
                <a:schemeClr val="dk1"/>
              </a:buClr>
              <a:buSzPts val="1100"/>
              <a:buFont typeface="Arial"/>
              <a:buNone/>
            </a:pPr>
            <a:r>
              <a:rPr lang="tr-TR">
                <a:solidFill>
                  <a:srgbClr val="3A3F50"/>
                </a:solidFill>
              </a:rPr>
              <a:t>ON t.GenreId = g.GenreId;</a:t>
            </a:r>
            <a:endParaRPr>
              <a:solidFill>
                <a:srgbClr val="3A3F5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b59ae8a99a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b59ae8a99a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b59ae8a99a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b59ae8a99a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b59ae8a9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b59ae8a9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Clr>
                <a:schemeClr val="dk1"/>
              </a:buClr>
              <a:buSzPts val="1100"/>
              <a:buFont typeface="Arial"/>
              <a:buNone/>
            </a:pPr>
            <a:r>
              <a:rPr lang="tr-TR"/>
              <a:t>SELECT i.InvoiceId, </a:t>
            </a:r>
            <a:endParaRPr/>
          </a:p>
          <a:p>
            <a:pPr marL="0" lvl="0" indent="0" algn="l" rtl="0">
              <a:spcBef>
                <a:spcPts val="0"/>
              </a:spcBef>
              <a:spcAft>
                <a:spcPts val="0"/>
              </a:spcAft>
              <a:buClr>
                <a:schemeClr val="dk1"/>
              </a:buClr>
              <a:buSzPts val="1100"/>
              <a:buFont typeface="Arial"/>
              <a:buNone/>
            </a:pPr>
            <a:r>
              <a:rPr lang="tr-TR"/>
              <a:t>              c.FirstName, </a:t>
            </a:r>
            <a:endParaRPr/>
          </a:p>
          <a:p>
            <a:pPr marL="0" lvl="0" indent="0" algn="l" rtl="0">
              <a:spcBef>
                <a:spcPts val="0"/>
              </a:spcBef>
              <a:spcAft>
                <a:spcPts val="0"/>
              </a:spcAft>
              <a:buClr>
                <a:schemeClr val="dk1"/>
              </a:buClr>
              <a:buSzPts val="1100"/>
              <a:buFont typeface="Arial"/>
              <a:buNone/>
            </a:pPr>
            <a:r>
              <a:rPr lang="tr-TR"/>
              <a:t>              c.LastName</a:t>
            </a:r>
            <a:endParaRPr/>
          </a:p>
          <a:p>
            <a:pPr marL="0" lvl="0" indent="0" algn="l" rtl="0">
              <a:spcBef>
                <a:spcPts val="0"/>
              </a:spcBef>
              <a:spcAft>
                <a:spcPts val="0"/>
              </a:spcAft>
              <a:buClr>
                <a:schemeClr val="dk1"/>
              </a:buClr>
              <a:buSzPts val="1100"/>
              <a:buFont typeface="Arial"/>
              <a:buNone/>
            </a:pPr>
            <a:r>
              <a:rPr lang="tr-TR" b="1"/>
              <a:t>FROM </a:t>
            </a:r>
            <a:r>
              <a:rPr lang="tr-TR"/>
              <a:t>invoices i</a:t>
            </a:r>
            <a:endParaRPr/>
          </a:p>
          <a:p>
            <a:pPr marL="0" lvl="0" indent="0" algn="l" rtl="0">
              <a:spcBef>
                <a:spcPts val="0"/>
              </a:spcBef>
              <a:spcAft>
                <a:spcPts val="0"/>
              </a:spcAft>
              <a:buClr>
                <a:schemeClr val="dk1"/>
              </a:buClr>
              <a:buSzPts val="1100"/>
              <a:buFont typeface="Arial"/>
              <a:buNone/>
            </a:pPr>
            <a:r>
              <a:rPr lang="tr-TR" b="1"/>
              <a:t>JOIN </a:t>
            </a:r>
            <a:r>
              <a:rPr lang="tr-TR"/>
              <a:t>customers c</a:t>
            </a:r>
            <a:endParaRPr/>
          </a:p>
          <a:p>
            <a:pPr marL="0" lvl="0" indent="0" algn="l" rtl="0">
              <a:spcBef>
                <a:spcPts val="0"/>
              </a:spcBef>
              <a:spcAft>
                <a:spcPts val="0"/>
              </a:spcAft>
              <a:buClr>
                <a:schemeClr val="dk1"/>
              </a:buClr>
              <a:buSzPts val="1100"/>
              <a:buFont typeface="Arial"/>
              <a:buNone/>
            </a:pPr>
            <a:r>
              <a:rPr lang="tr-TR"/>
              <a:t>ON i.CustomerId = c.CustomerId;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tr-TR"/>
              <a:t>INNER JOIN ile ilgili video on LMS;</a:t>
            </a:r>
            <a:endParaRPr/>
          </a:p>
          <a:p>
            <a:pPr marL="0" lvl="0" indent="0" algn="l" rtl="0">
              <a:spcBef>
                <a:spcPts val="0"/>
              </a:spcBef>
              <a:spcAft>
                <a:spcPts val="0"/>
              </a:spcAft>
              <a:buClr>
                <a:schemeClr val="dk1"/>
              </a:buClr>
              <a:buSzPts val="1100"/>
              <a:buFont typeface="Arial"/>
              <a:buNone/>
            </a:pPr>
            <a:r>
              <a:rPr lang="tr-TR" u="sng">
                <a:solidFill>
                  <a:schemeClr val="hlink"/>
                </a:solidFill>
                <a:hlinkClick r:id="rId3"/>
              </a:rPr>
              <a:t>https://lms.clarusway.com/mod/hvp/view.php?id=787&amp;forceview=1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b59ae8a99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3" name="Google Shape;823;gb59ae8a99a_0_3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b59ae8a99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8" name="Google Shape;828;gb59ae8a99a_0_3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tr-TR" sz="1450">
                <a:solidFill>
                  <a:srgbClr val="212529"/>
                </a:solidFill>
                <a:highlight>
                  <a:srgbClr val="FFFFFF"/>
                </a:highlight>
              </a:rPr>
              <a:t>In this syntax,</a:t>
            </a:r>
            <a:endParaRPr sz="145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columns</a:t>
            </a:r>
            <a:r>
              <a:rPr lang="tr-TR" sz="1450">
                <a:solidFill>
                  <a:srgbClr val="212529"/>
                </a:solidFill>
                <a:highlight>
                  <a:srgbClr val="FFFFFF"/>
                </a:highlight>
              </a:rPr>
              <a:t>: Column names from </a:t>
            </a:r>
            <a:r>
              <a:rPr lang="tr-TR" sz="1450" i="1">
                <a:solidFill>
                  <a:srgbClr val="212529"/>
                </a:solidFill>
                <a:highlight>
                  <a:srgbClr val="FFFFFF"/>
                </a:highlight>
              </a:rPr>
              <a:t>table_A</a:t>
            </a:r>
            <a:r>
              <a:rPr lang="tr-TR" sz="1450">
                <a:solidFill>
                  <a:srgbClr val="212529"/>
                </a:solidFill>
                <a:highlight>
                  <a:srgbClr val="FFFFFF"/>
                </a:highlight>
              </a:rPr>
              <a:t> or </a:t>
            </a:r>
            <a:r>
              <a:rPr lang="tr-TR" sz="1450" i="1">
                <a:solidFill>
                  <a:srgbClr val="212529"/>
                </a:solidFill>
                <a:highlight>
                  <a:srgbClr val="FFFFFF"/>
                </a:highlight>
              </a:rPr>
              <a:t>table_B.</a:t>
            </a:r>
            <a:endParaRPr sz="1450" i="1">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table_A, table_B</a:t>
            </a:r>
            <a:r>
              <a:rPr lang="tr-TR" sz="1450">
                <a:solidFill>
                  <a:srgbClr val="212529"/>
                </a:solidFill>
                <a:highlight>
                  <a:srgbClr val="FFFFFF"/>
                </a:highlight>
              </a:rPr>
              <a:t>: The names of the joined tables.</a:t>
            </a:r>
            <a:endParaRPr sz="145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i="1">
                <a:solidFill>
                  <a:srgbClr val="212529"/>
                </a:solidFill>
                <a:highlight>
                  <a:srgbClr val="FFFFFF"/>
                </a:highlight>
              </a:rPr>
              <a:t>join_conditions:</a:t>
            </a:r>
            <a:r>
              <a:rPr lang="tr-TR" sz="1450">
                <a:solidFill>
                  <a:srgbClr val="212529"/>
                </a:solidFill>
                <a:highlight>
                  <a:srgbClr val="FFFFFF"/>
                </a:highlight>
              </a:rPr>
              <a:t> It specifies the conditions to evaluate for each pair of joined rows.</a:t>
            </a:r>
            <a:endParaRPr sz="1450">
              <a:solidFill>
                <a:srgbClr val="212529"/>
              </a:solidFill>
              <a:highlight>
                <a:srgbClr val="FFFFFF"/>
              </a:highlight>
            </a:endParaRPr>
          </a:p>
          <a:p>
            <a:pPr marL="0" lvl="0" indent="0" algn="l" rtl="0">
              <a:lnSpc>
                <a:spcPct val="100000"/>
              </a:lnSpc>
              <a:spcBef>
                <a:spcPts val="1200"/>
              </a:spcBef>
              <a:spcAft>
                <a:spcPts val="0"/>
              </a:spcAft>
              <a:buSzPts val="1400"/>
              <a:buNone/>
            </a:pPr>
            <a:endParaRPr/>
          </a:p>
          <a:p>
            <a:pPr marL="0" lvl="0" indent="0" algn="l" rtl="0">
              <a:lnSpc>
                <a:spcPct val="100000"/>
              </a:lnSpc>
              <a:spcBef>
                <a:spcPts val="0"/>
              </a:spcBef>
              <a:spcAft>
                <a:spcPts val="0"/>
              </a:spcAft>
              <a:buSzPts val="1400"/>
              <a:buNone/>
            </a:pP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and </a:t>
            </a:r>
            <a:r>
              <a:rPr lang="tr-TR">
                <a:solidFill>
                  <a:srgbClr val="FF0000"/>
                </a:solidFill>
                <a:highlight>
                  <a:srgbClr val="F0F0F0"/>
                </a:highlight>
                <a:latin typeface="Courier New"/>
                <a:ea typeface="Courier New"/>
                <a:cs typeface="Courier New"/>
                <a:sym typeface="Courier New"/>
              </a:rPr>
              <a:t>LEFT OUTER JOIN</a:t>
            </a:r>
            <a:r>
              <a:rPr lang="tr-TR" sz="1450">
                <a:solidFill>
                  <a:srgbClr val="212529"/>
                </a:solidFill>
                <a:highlight>
                  <a:srgbClr val="FFFFFF"/>
                </a:highlight>
              </a:rPr>
              <a:t> keywords are exactly the same. </a:t>
            </a:r>
            <a:r>
              <a:rPr lang="tr-TR">
                <a:solidFill>
                  <a:srgbClr val="FF0000"/>
                </a:solidFill>
                <a:highlight>
                  <a:srgbClr val="F0F0F0"/>
                </a:highlight>
                <a:latin typeface="Courier New"/>
                <a:ea typeface="Courier New"/>
                <a:cs typeface="Courier New"/>
                <a:sym typeface="Courier New"/>
              </a:rPr>
              <a:t>OUTER</a:t>
            </a:r>
            <a:r>
              <a:rPr lang="tr-TR" sz="1450">
                <a:solidFill>
                  <a:srgbClr val="212529"/>
                </a:solidFill>
                <a:highlight>
                  <a:srgbClr val="FFFFFF"/>
                </a:highlight>
              </a:rPr>
              <a:t> keyword is </a:t>
            </a:r>
            <a:r>
              <a:rPr lang="tr-TR" sz="1450" i="1">
                <a:solidFill>
                  <a:srgbClr val="212529"/>
                </a:solidFill>
                <a:highlight>
                  <a:srgbClr val="FFFFFF"/>
                </a:highlight>
              </a:rPr>
              <a:t>optional</a:t>
            </a:r>
            <a:r>
              <a:rPr lang="tr-TR" sz="1450">
                <a:solidFill>
                  <a:srgbClr val="212529"/>
                </a:solidFill>
                <a:highlight>
                  <a:srgbClr val="FFFFFF"/>
                </a:highlight>
              </a:rPr>
              <a:t>.</a:t>
            </a:r>
            <a:endParaRPr sz="1450">
              <a:solidFill>
                <a:srgbClr val="212529"/>
              </a:solidFill>
              <a:highlight>
                <a:srgbClr val="FFFFFF"/>
              </a:highlight>
            </a:endParaRPr>
          </a:p>
          <a:p>
            <a:pPr marL="0" lvl="0" indent="0" algn="l" rtl="0">
              <a:lnSpc>
                <a:spcPct val="100000"/>
              </a:lnSpc>
              <a:spcBef>
                <a:spcPts val="0"/>
              </a:spcBef>
              <a:spcAft>
                <a:spcPts val="0"/>
              </a:spcAft>
              <a:buSzPts val="1400"/>
              <a:buNone/>
            </a:pPr>
            <a:endParaRPr sz="1450">
              <a:solidFill>
                <a:srgbClr val="212529"/>
              </a:solidFill>
              <a:highlight>
                <a:srgbClr val="FFFFFF"/>
              </a:highlight>
            </a:endParaRPr>
          </a:p>
          <a:p>
            <a:pPr marL="0" lvl="0" indent="0" algn="l" rtl="0">
              <a:lnSpc>
                <a:spcPct val="100000"/>
              </a:lnSpc>
              <a:spcBef>
                <a:spcPts val="0"/>
              </a:spcBef>
              <a:spcAft>
                <a:spcPts val="0"/>
              </a:spcAft>
              <a:buSzPts val="1400"/>
              <a:buNone/>
            </a:pPr>
            <a:endParaRPr sz="1450">
              <a:solidFill>
                <a:srgbClr val="212529"/>
              </a:solidFill>
              <a:highlight>
                <a:srgbClr val="FFFFFF"/>
              </a:highlight>
            </a:endParaRPr>
          </a:p>
          <a:p>
            <a:pPr marL="0" lvl="0" indent="0" algn="l" rtl="0">
              <a:lnSpc>
                <a:spcPct val="100000"/>
              </a:lnSpc>
              <a:spcBef>
                <a:spcPts val="0"/>
              </a:spcBef>
              <a:spcAft>
                <a:spcPts val="0"/>
              </a:spcAft>
              <a:buSzPts val="1400"/>
              <a:buNone/>
            </a:pPr>
            <a:r>
              <a:rPr lang="tr-TR" sz="1450">
                <a:solidFill>
                  <a:srgbClr val="212529"/>
                </a:solidFill>
                <a:highlight>
                  <a:srgbClr val="FFFFFF"/>
                </a:highlight>
              </a:rPr>
              <a:t>To understand easily how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works, we can use the visual explanation on the screen. The shaded area represents all rows in the "employees" table and all matching rows in the "departments" table.</a:t>
            </a:r>
            <a:endParaRPr sz="1450">
              <a:solidFill>
                <a:srgbClr val="212529"/>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b59ae8a99a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b59ae8a99a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Now, let’s see the left join on our previous tables. This time we want all exams are held in the exam center and all students who took exams and their scores.</a:t>
            </a:r>
            <a:endParaRPr/>
          </a:p>
          <a:p>
            <a:pPr marL="0" lvl="0" indent="0" algn="l" rtl="0">
              <a:spcBef>
                <a:spcPts val="0"/>
              </a:spcBef>
              <a:spcAft>
                <a:spcPts val="0"/>
              </a:spcAft>
              <a:buNone/>
            </a:pPr>
            <a:endParaRPr/>
          </a:p>
          <a:p>
            <a:pPr marL="0" lvl="0" indent="0" algn="l" rtl="0">
              <a:spcBef>
                <a:spcPts val="0"/>
              </a:spcBef>
              <a:spcAft>
                <a:spcPts val="0"/>
              </a:spcAft>
              <a:buNone/>
            </a:pPr>
            <a:r>
              <a:rPr lang="tr-TR"/>
              <a:t>so we will change the order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b59ae8a99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b59ae8a99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Our common field was exam. So, I will combine the tables on this field.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b59ae8a99a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b59ae8a99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All</a:t>
            </a:r>
            <a:r>
              <a:rPr lang="tr-TR" dirty="0"/>
              <a:t> </a:t>
            </a:r>
            <a:r>
              <a:rPr lang="tr-TR" dirty="0" err="1"/>
              <a:t>values</a:t>
            </a:r>
            <a:r>
              <a:rPr lang="tr-TR" dirty="0"/>
              <a:t> </a:t>
            </a:r>
            <a:r>
              <a:rPr lang="tr-TR" dirty="0" err="1"/>
              <a:t>from</a:t>
            </a:r>
            <a:r>
              <a:rPr lang="tr-TR" dirty="0"/>
              <a:t> </a:t>
            </a:r>
            <a:r>
              <a:rPr lang="tr-TR" dirty="0" err="1"/>
              <a:t>tests</a:t>
            </a:r>
            <a:r>
              <a:rPr lang="tr-TR" dirty="0"/>
              <a:t> </a:t>
            </a:r>
            <a:r>
              <a:rPr lang="tr-TR" dirty="0" err="1"/>
              <a:t>table</a:t>
            </a:r>
            <a:r>
              <a:rPr lang="tr-TR" dirty="0"/>
              <a:t> </a:t>
            </a:r>
            <a:r>
              <a:rPr lang="tr-TR" dirty="0" err="1"/>
              <a:t>and</a:t>
            </a:r>
            <a:r>
              <a:rPr lang="tr-TR" dirty="0"/>
              <a:t> </a:t>
            </a:r>
            <a:r>
              <a:rPr lang="tr-TR" dirty="0" err="1"/>
              <a:t>the</a:t>
            </a:r>
            <a:r>
              <a:rPr lang="tr-TR" dirty="0"/>
              <a:t> </a:t>
            </a:r>
            <a:r>
              <a:rPr lang="tr-TR" dirty="0" err="1"/>
              <a:t>matching</a:t>
            </a:r>
            <a:r>
              <a:rPr lang="tr-TR" dirty="0"/>
              <a:t> </a:t>
            </a:r>
            <a:r>
              <a:rPr lang="tr-TR" dirty="0" err="1"/>
              <a:t>values</a:t>
            </a:r>
            <a:r>
              <a:rPr lang="tr-TR" dirty="0"/>
              <a:t> </a:t>
            </a:r>
            <a:r>
              <a:rPr lang="tr-TR" dirty="0" err="1"/>
              <a:t>from</a:t>
            </a:r>
            <a:r>
              <a:rPr lang="tr-TR" dirty="0"/>
              <a:t> </a:t>
            </a:r>
            <a:r>
              <a:rPr lang="tr-TR" dirty="0" err="1"/>
              <a:t>students</a:t>
            </a:r>
            <a:r>
              <a:rPr lang="tr-TR" dirty="0"/>
              <a:t> </a:t>
            </a:r>
            <a:r>
              <a:rPr lang="tr-TR" dirty="0" err="1"/>
              <a:t>are</a:t>
            </a:r>
            <a:r>
              <a:rPr lang="tr-TR" dirty="0"/>
              <a:t> </a:t>
            </a:r>
            <a:r>
              <a:rPr lang="tr-TR" dirty="0" err="1"/>
              <a:t>returned</a:t>
            </a:r>
            <a:r>
              <a:rPr lang="tr-TR" dirty="0"/>
              <a:t>.</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59ae8a99a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59ae8a99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Non matching value’s corresponding row return null.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b59ae8a99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1" name="Google Shape;631;gb59ae8a99a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b59ae8a99a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b59ae8a99a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Since we want exam, passing_score, name and score columns;   exam column from the students table removed.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b59ae8a99a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b59ae8a99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solidFill>
                  <a:schemeClr val="dk1"/>
                </a:solidFill>
              </a:rPr>
              <a:t>the output of the queries return like this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400"/>
              <a:buFont typeface="Arial"/>
              <a:buNone/>
            </a:pPr>
            <a:r>
              <a:rPr lang="tr-TR" sz="1200" b="1">
                <a:solidFill>
                  <a:srgbClr val="3A3F50"/>
                </a:solidFill>
                <a:highlight>
                  <a:schemeClr val="lt1"/>
                </a:highlight>
              </a:rPr>
              <a:t>For exp</a:t>
            </a:r>
            <a:r>
              <a:rPr lang="tr-TR" sz="1200">
                <a:solidFill>
                  <a:srgbClr val="3A3F50"/>
                </a:solidFill>
                <a:highlight>
                  <a:schemeClr val="lt1"/>
                </a:highlight>
              </a:rPr>
              <a:t>; we will use the </a:t>
            </a:r>
            <a:r>
              <a:rPr lang="tr-TR" sz="1200">
                <a:solidFill>
                  <a:srgbClr val="3A3F50"/>
                </a:solidFill>
              </a:rPr>
              <a:t>employees </a:t>
            </a:r>
            <a:r>
              <a:rPr lang="tr-TR" sz="1200">
                <a:solidFill>
                  <a:srgbClr val="3A3F50"/>
                </a:solidFill>
                <a:highlight>
                  <a:schemeClr val="lt1"/>
                </a:highlight>
              </a:rPr>
              <a:t>and </a:t>
            </a:r>
            <a:r>
              <a:rPr lang="tr-TR" sz="1200">
                <a:solidFill>
                  <a:srgbClr val="3A3F50"/>
                </a:solidFill>
              </a:rPr>
              <a:t>departments </a:t>
            </a:r>
            <a:r>
              <a:rPr lang="tr-TR" sz="1200">
                <a:solidFill>
                  <a:srgbClr val="3A3F50"/>
                </a:solidFill>
                <a:highlight>
                  <a:schemeClr val="lt1"/>
                </a:highlight>
              </a:rPr>
              <a:t>tables from the company.db</a:t>
            </a:r>
            <a:endParaRPr sz="1200">
              <a:solidFill>
                <a:srgbClr val="3A3F50"/>
              </a:solidFill>
              <a:highlight>
                <a:schemeClr val="lt1"/>
              </a:highlight>
            </a:endParaRPr>
          </a:p>
          <a:p>
            <a:pPr marL="0" lvl="0" indent="0" algn="l" rtl="0">
              <a:spcBef>
                <a:spcPts val="0"/>
              </a:spcBef>
              <a:spcAft>
                <a:spcPts val="0"/>
              </a:spcAft>
              <a:buClr>
                <a:schemeClr val="dk1"/>
              </a:buClr>
              <a:buSzPts val="1400"/>
              <a:buFont typeface="Arial"/>
              <a:buNone/>
            </a:pPr>
            <a:r>
              <a:rPr lang="tr-TR" sz="1200">
                <a:solidFill>
                  <a:srgbClr val="3A3F50"/>
                </a:solidFill>
                <a:highlight>
                  <a:schemeClr val="lt1"/>
                </a:highlight>
              </a:rPr>
              <a:t>The following statement returns the emp_id, first_name,last_name,dept_name and dept_id of the employees.</a:t>
            </a:r>
            <a:endParaRPr sz="1200">
              <a:solidFill>
                <a:srgbClr val="3A3F50"/>
              </a:solidFill>
              <a:highlight>
                <a:schemeClr val="lt1"/>
              </a:highlight>
            </a:endParaRPr>
          </a:p>
          <a:p>
            <a:pPr marL="0" lvl="0" indent="0" algn="l" rtl="0">
              <a:spcBef>
                <a:spcPts val="0"/>
              </a:spcBef>
              <a:spcAft>
                <a:spcPts val="0"/>
              </a:spcAft>
              <a:buClr>
                <a:schemeClr val="dk1"/>
              </a:buClr>
              <a:buSzPts val="1400"/>
              <a:buFont typeface="Arial"/>
              <a:buNone/>
            </a:pPr>
            <a:r>
              <a:rPr lang="tr-TR" sz="1200">
                <a:solidFill>
                  <a:srgbClr val="212529"/>
                </a:solidFill>
              </a:rPr>
              <a:t>SELECT</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employees.emp_id,</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employees.first_name,</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employees.last_name,</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departments.dept_name,</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departments.dept_id</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FROM employees				--e</a:t>
            </a:r>
            <a:endParaRPr sz="1200">
              <a:solidFill>
                <a:srgbClr val="212529"/>
              </a:solidFill>
            </a:endParaRPr>
          </a:p>
          <a:p>
            <a:pPr marL="0" lvl="0" indent="0" algn="l" rtl="0">
              <a:spcBef>
                <a:spcPts val="0"/>
              </a:spcBef>
              <a:spcAft>
                <a:spcPts val="0"/>
              </a:spcAft>
              <a:buClr>
                <a:schemeClr val="dk1"/>
              </a:buClr>
              <a:buSzPts val="1400"/>
              <a:buFont typeface="Arial"/>
              <a:buNone/>
            </a:pPr>
            <a:r>
              <a:rPr lang="tr-TR" sz="1200">
                <a:solidFill>
                  <a:srgbClr val="212529"/>
                </a:solidFill>
              </a:rPr>
              <a:t>  LEFT JOIN departments			--d</a:t>
            </a:r>
            <a:endParaRPr sz="1200">
              <a:solidFill>
                <a:srgbClr val="212529"/>
              </a:solidFill>
            </a:endParaRPr>
          </a:p>
          <a:p>
            <a:pPr marL="127000" marR="127000" lvl="0" indent="0" algn="l" rtl="0">
              <a:lnSpc>
                <a:spcPct val="115000"/>
              </a:lnSpc>
              <a:spcBef>
                <a:spcPts val="0"/>
              </a:spcBef>
              <a:spcAft>
                <a:spcPts val="0"/>
              </a:spcAft>
              <a:buNone/>
            </a:pPr>
            <a:r>
              <a:rPr lang="tr-TR" sz="1200">
                <a:solidFill>
                  <a:srgbClr val="212529"/>
                </a:solidFill>
              </a:rPr>
              <a:t>    ON employees.emp_id = departments.emp_id;</a:t>
            </a:r>
            <a:endParaRPr sz="1200">
              <a:solidFill>
                <a:srgbClr val="212529"/>
              </a:solidFill>
            </a:endParaRPr>
          </a:p>
          <a:p>
            <a:pPr marL="127000" marR="127000" lvl="0" indent="0" algn="l" rtl="0">
              <a:lnSpc>
                <a:spcPct val="115000"/>
              </a:lnSpc>
              <a:spcBef>
                <a:spcPts val="0"/>
              </a:spcBef>
              <a:spcAft>
                <a:spcPts val="0"/>
              </a:spcAft>
              <a:buNone/>
            </a:pPr>
            <a:endParaRPr sz="1200">
              <a:solidFill>
                <a:srgbClr val="212529"/>
              </a:solidFill>
            </a:endParaRPr>
          </a:p>
          <a:p>
            <a:pPr marL="0" lvl="0" indent="0" algn="l" rtl="0">
              <a:lnSpc>
                <a:spcPct val="115000"/>
              </a:lnSpc>
              <a:spcBef>
                <a:spcPts val="0"/>
              </a:spcBef>
              <a:spcAft>
                <a:spcPts val="0"/>
              </a:spcAft>
              <a:buClr>
                <a:schemeClr val="dk1"/>
              </a:buClr>
              <a:buSzPts val="1100"/>
              <a:buFont typeface="Arial"/>
              <a:buNone/>
            </a:pPr>
            <a:r>
              <a:rPr lang="tr-TR" sz="1150">
                <a:solidFill>
                  <a:srgbClr val="001A1E"/>
                </a:solidFill>
                <a:latin typeface="Roboto"/>
                <a:ea typeface="Roboto"/>
                <a:cs typeface="Roboto"/>
                <a:sym typeface="Roboto"/>
              </a:rPr>
              <a:t>(10 result)</a:t>
            </a:r>
            <a:endParaRPr sz="1200">
              <a:solidFill>
                <a:srgbClr val="212529"/>
              </a:solidFill>
            </a:endParaRPr>
          </a:p>
          <a:p>
            <a:pPr marL="127000" marR="127000" lvl="0" indent="0" algn="l" rtl="0">
              <a:lnSpc>
                <a:spcPct val="115000"/>
              </a:lnSpc>
              <a:spcBef>
                <a:spcPts val="600"/>
              </a:spcBef>
              <a:spcAft>
                <a:spcPts val="0"/>
              </a:spcAft>
              <a:buNone/>
            </a:pPr>
            <a:endParaRPr sz="1200">
              <a:solidFill>
                <a:srgbClr val="212529"/>
              </a:solidFill>
            </a:endParaRPr>
          </a:p>
          <a:p>
            <a:pPr marL="127000" marR="127000" lvl="0" indent="0" algn="l" rtl="0">
              <a:lnSpc>
                <a:spcPct val="115000"/>
              </a:lnSpc>
              <a:spcBef>
                <a:spcPts val="0"/>
              </a:spcBef>
              <a:spcAft>
                <a:spcPts val="0"/>
              </a:spcAft>
              <a:buNone/>
            </a:pPr>
            <a:r>
              <a:rPr lang="tr-TR" sz="1450">
                <a:solidFill>
                  <a:srgbClr val="212529"/>
                </a:solidFill>
                <a:highlight>
                  <a:srgbClr val="FFFFFF"/>
                </a:highlight>
              </a:rPr>
              <a:t>As a result of the </a:t>
            </a:r>
            <a:r>
              <a:rPr lang="tr-TR">
                <a:solidFill>
                  <a:srgbClr val="FF0000"/>
                </a:solidFill>
                <a:highlight>
                  <a:srgbClr val="F0F0F0"/>
                </a:highlight>
                <a:latin typeface="Courier New"/>
                <a:ea typeface="Courier New"/>
                <a:cs typeface="Courier New"/>
                <a:sym typeface="Courier New"/>
              </a:rPr>
              <a:t>LEFT JOIN</a:t>
            </a:r>
            <a:r>
              <a:rPr lang="tr-TR" sz="1450">
                <a:solidFill>
                  <a:srgbClr val="212529"/>
                </a:solidFill>
                <a:highlight>
                  <a:srgbClr val="FFFFFF"/>
                </a:highlight>
              </a:rPr>
              <a:t> operation, all ten rows are returned from the "employees" table and all matching rows in the "departments" table are returned. The rows that do not match with the right table are returned as null.</a:t>
            </a:r>
            <a:endParaRPr sz="1450">
              <a:solidFill>
                <a:srgbClr val="212529"/>
              </a:solidFill>
              <a:highlight>
                <a:srgbClr val="FFFFFF"/>
              </a:highlight>
            </a:endParaRPr>
          </a:p>
          <a:p>
            <a:pPr marL="127000" marR="127000" lvl="0" indent="0" algn="l" rtl="0">
              <a:lnSpc>
                <a:spcPct val="115000"/>
              </a:lnSpc>
              <a:spcBef>
                <a:spcPts val="0"/>
              </a:spcBef>
              <a:spcAft>
                <a:spcPts val="0"/>
              </a:spcAft>
              <a:buNone/>
            </a:pPr>
            <a:endParaRPr sz="1450">
              <a:solidFill>
                <a:srgbClr val="212529"/>
              </a:solidFill>
              <a:highlight>
                <a:srgbClr val="FFFFFF"/>
              </a:highlight>
            </a:endParaRPr>
          </a:p>
          <a:p>
            <a:pPr marL="0" lvl="0" indent="0" algn="l" rtl="0">
              <a:lnSpc>
                <a:spcPct val="115000"/>
              </a:lnSpc>
              <a:spcBef>
                <a:spcPts val="0"/>
              </a:spcBef>
              <a:spcAft>
                <a:spcPts val="0"/>
              </a:spcAft>
              <a:buNone/>
            </a:pPr>
            <a:r>
              <a:rPr lang="tr-TR" sz="1200" b="1">
                <a:solidFill>
                  <a:srgbClr val="3A3F50"/>
                </a:solidFill>
                <a:highlight>
                  <a:schemeClr val="lt1"/>
                </a:highlight>
              </a:rPr>
              <a:t>For exp</a:t>
            </a:r>
            <a:r>
              <a:rPr lang="tr-TR" sz="1200">
                <a:solidFill>
                  <a:srgbClr val="3A3F50"/>
                </a:solidFill>
                <a:highlight>
                  <a:schemeClr val="lt1"/>
                </a:highlight>
              </a:rPr>
              <a:t>; </a:t>
            </a:r>
            <a:r>
              <a:rPr lang="tr-TR" sz="1150">
                <a:solidFill>
                  <a:srgbClr val="001A1E"/>
                </a:solidFill>
                <a:latin typeface="Roboto"/>
                <a:ea typeface="Roboto"/>
                <a:cs typeface="Roboto"/>
                <a:sym typeface="Roboto"/>
              </a:rPr>
              <a:t>write a query to return the departments of all male employees in the "employees" table. Show just first name, last name, department and department ID of the employees.</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SELECT</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employees.first_name,</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employees.last_name,</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departments.dept_name,</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departments.dept_id</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FROM employees</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LEFT JOIN departments</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ON employees.emp_id = departments.emp_id</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  WHERE employees.gender = 'Male';</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a:solidFill>
                  <a:srgbClr val="001A1E"/>
                </a:solidFill>
                <a:latin typeface="Roboto"/>
                <a:ea typeface="Roboto"/>
                <a:cs typeface="Roboto"/>
                <a:sym typeface="Roboto"/>
              </a:rPr>
              <a:t>(6 result)</a:t>
            </a: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endParaRPr sz="115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endParaRPr>
              <a:solidFill>
                <a:schemeClr val="dk1"/>
              </a:solidFill>
            </a:endParaRPr>
          </a:p>
          <a:p>
            <a:pPr marL="127000" marR="127000" lvl="0" indent="0" algn="l" rtl="0">
              <a:lnSpc>
                <a:spcPct val="115000"/>
              </a:lnSpc>
              <a:spcBef>
                <a:spcPts val="0"/>
              </a:spcBef>
              <a:spcAft>
                <a:spcPts val="0"/>
              </a:spcAft>
              <a:buClr>
                <a:srgbClr val="3A3F50"/>
              </a:buClr>
              <a:buSzPts val="1100"/>
              <a:buFont typeface="Arial"/>
              <a:buNone/>
            </a:pPr>
            <a:endParaRPr sz="1450">
              <a:solidFill>
                <a:srgbClr val="212529"/>
              </a:solidFill>
              <a:highlight>
                <a:srgbClr val="FFFFFF"/>
              </a:highlight>
            </a:endParaRPr>
          </a:p>
          <a:p>
            <a:pPr marL="0" lvl="0" indent="0" algn="l" rtl="0">
              <a:spcBef>
                <a:spcPts val="0"/>
              </a:spcBef>
              <a:spcAft>
                <a:spcPts val="0"/>
              </a:spcAft>
              <a:buClr>
                <a:schemeClr val="dk1"/>
              </a:buClr>
              <a:buSzPts val="1400"/>
              <a:buFont typeface="Arial"/>
              <a:buNone/>
            </a:pPr>
            <a:endParaRPr sz="1200">
              <a:solidFill>
                <a:srgbClr val="3A3F50"/>
              </a:solidFill>
              <a:highlight>
                <a:schemeClr val="lt1"/>
              </a:highlight>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b59ae8a99a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b59ae8a99a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t>Answer</a:t>
            </a:r>
            <a:r>
              <a:rPr lang="tr-TR" b="1" dirty="0"/>
              <a:t>:</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tr-TR" dirty="0"/>
              <a:t>SELECT * OR </a:t>
            </a:r>
            <a:r>
              <a:rPr lang="tr-TR" dirty="0" err="1"/>
              <a:t>artists.ArtistId</a:t>
            </a:r>
            <a:r>
              <a:rPr lang="tr-TR" dirty="0"/>
              <a:t>,  </a:t>
            </a:r>
            <a:r>
              <a:rPr lang="tr-TR" dirty="0" err="1"/>
              <a:t>artists.Name</a:t>
            </a:r>
            <a:r>
              <a:rPr lang="tr-TR" dirty="0"/>
              <a:t>,  </a:t>
            </a:r>
            <a:r>
              <a:rPr lang="tr-TR" dirty="0" err="1"/>
              <a:t>albums.AlbumId</a:t>
            </a:r>
            <a:endParaRPr dirty="0"/>
          </a:p>
          <a:p>
            <a:pPr marL="0" lvl="0" indent="0" algn="l" rtl="0">
              <a:spcBef>
                <a:spcPts val="0"/>
              </a:spcBef>
              <a:spcAft>
                <a:spcPts val="0"/>
              </a:spcAft>
              <a:buNone/>
            </a:pPr>
            <a:r>
              <a:rPr lang="tr-TR" b="1" dirty="0"/>
              <a:t>FROM </a:t>
            </a:r>
            <a:r>
              <a:rPr lang="tr-TR" dirty="0" err="1"/>
              <a:t>artists</a:t>
            </a:r>
            <a:endParaRPr dirty="0"/>
          </a:p>
          <a:p>
            <a:pPr marL="0" lvl="0" indent="0" algn="l" rtl="0">
              <a:spcBef>
                <a:spcPts val="0"/>
              </a:spcBef>
              <a:spcAft>
                <a:spcPts val="0"/>
              </a:spcAft>
              <a:buNone/>
            </a:pPr>
            <a:r>
              <a:rPr lang="tr-TR" b="1" dirty="0"/>
              <a:t>LEFT JOIN </a:t>
            </a:r>
            <a:r>
              <a:rPr lang="tr-TR" dirty="0" err="1"/>
              <a:t>albums</a:t>
            </a:r>
            <a:r>
              <a:rPr lang="tr-TR" dirty="0"/>
              <a:t> </a:t>
            </a:r>
            <a:endParaRPr dirty="0"/>
          </a:p>
          <a:p>
            <a:pPr marL="0" lvl="0" indent="0" algn="l" rtl="0">
              <a:spcBef>
                <a:spcPts val="0"/>
              </a:spcBef>
              <a:spcAft>
                <a:spcPts val="0"/>
              </a:spcAft>
              <a:buNone/>
            </a:pPr>
            <a:r>
              <a:rPr lang="tr-TR" dirty="0"/>
              <a:t>ON </a:t>
            </a:r>
            <a:r>
              <a:rPr lang="tr-TR" dirty="0" err="1"/>
              <a:t>albums.ArtistId</a:t>
            </a:r>
            <a:r>
              <a:rPr lang="tr-TR" dirty="0"/>
              <a:t> = </a:t>
            </a:r>
            <a:r>
              <a:rPr lang="tr-TR" dirty="0" err="1"/>
              <a:t>artists.ArtistId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a8bd52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a8bd52aa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a8bd52aa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8a8bd52aa0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a8bd52aa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a8bd52aa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inner</a:t>
            </a:r>
            <a:r>
              <a:rPr lang="tr-TR" sz="1450" dirty="0">
                <a:solidFill>
                  <a:srgbClr val="212529"/>
                </a:solidFill>
                <a:highlight>
                  <a:srgbClr val="FFFFFF"/>
                </a:highlight>
              </a:rPr>
              <a:t> </a:t>
            </a:r>
            <a:r>
              <a:rPr lang="tr-TR" sz="1450" dirty="0" err="1">
                <a:solidFill>
                  <a:srgbClr val="212529"/>
                </a:solidFill>
                <a:highlight>
                  <a:srgbClr val="FFFFFF"/>
                </a:highlight>
              </a:rPr>
              <a:t>query</a:t>
            </a:r>
            <a:r>
              <a:rPr lang="tr-TR" sz="1450" dirty="0">
                <a:solidFill>
                  <a:srgbClr val="212529"/>
                </a:solidFill>
                <a:highlight>
                  <a:srgbClr val="FFFFFF"/>
                </a:highlight>
              </a:rPr>
              <a:t> is </a:t>
            </a:r>
            <a:r>
              <a:rPr lang="tr-TR" sz="1450" dirty="0" err="1">
                <a:solidFill>
                  <a:srgbClr val="212529"/>
                </a:solidFill>
                <a:highlight>
                  <a:srgbClr val="FFFFFF"/>
                </a:highlight>
              </a:rPr>
              <a:t>executed</a:t>
            </a:r>
            <a:r>
              <a:rPr lang="tr-TR" sz="1450" dirty="0">
                <a:solidFill>
                  <a:srgbClr val="212529"/>
                </a:solidFill>
                <a:highlight>
                  <a:srgbClr val="FFFFFF"/>
                </a:highlight>
              </a:rPr>
              <a:t> </a:t>
            </a:r>
            <a:r>
              <a:rPr lang="tr-TR" sz="1450" dirty="0" err="1">
                <a:solidFill>
                  <a:srgbClr val="212529"/>
                </a:solidFill>
                <a:highlight>
                  <a:srgbClr val="FFFFFF"/>
                </a:highlight>
              </a:rPr>
              <a:t>first</a:t>
            </a:r>
            <a:r>
              <a:rPr lang="tr-TR" sz="1450" dirty="0">
                <a:solidFill>
                  <a:srgbClr val="212529"/>
                </a:solidFill>
                <a:highlight>
                  <a:srgbClr val="FFFFFF"/>
                </a:highlight>
              </a:rPr>
              <a:t> </a:t>
            </a:r>
            <a:r>
              <a:rPr lang="tr-TR" sz="1450" dirty="0" err="1">
                <a:solidFill>
                  <a:srgbClr val="212529"/>
                </a:solidFill>
                <a:highlight>
                  <a:srgbClr val="FFFFFF"/>
                </a:highlight>
              </a:rPr>
              <a:t>before</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outer</a:t>
            </a:r>
            <a:r>
              <a:rPr lang="tr-TR" sz="1450" dirty="0">
                <a:solidFill>
                  <a:srgbClr val="212529"/>
                </a:solidFill>
                <a:highlight>
                  <a:srgbClr val="FFFFFF"/>
                </a:highlight>
              </a:rPr>
              <a:t> </a:t>
            </a:r>
            <a:r>
              <a:rPr lang="tr-TR" sz="1450" dirty="0" err="1">
                <a:solidFill>
                  <a:srgbClr val="212529"/>
                </a:solidFill>
                <a:highlight>
                  <a:srgbClr val="FFFFFF"/>
                </a:highlight>
              </a:rPr>
              <a:t>query</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results</a:t>
            </a:r>
            <a:r>
              <a:rPr lang="tr-TR" sz="1450" dirty="0">
                <a:solidFill>
                  <a:srgbClr val="212529"/>
                </a:solidFill>
                <a:highlight>
                  <a:srgbClr val="FFFFFF"/>
                </a:highlight>
              </a:rPr>
              <a:t> of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inner</a:t>
            </a:r>
            <a:r>
              <a:rPr lang="tr-TR" sz="1450" dirty="0">
                <a:solidFill>
                  <a:srgbClr val="212529"/>
                </a:solidFill>
                <a:highlight>
                  <a:srgbClr val="FFFFFF"/>
                </a:highlight>
              </a:rPr>
              <a:t> </a:t>
            </a:r>
            <a:r>
              <a:rPr lang="tr-TR" sz="1450" dirty="0" err="1">
                <a:solidFill>
                  <a:srgbClr val="212529"/>
                </a:solidFill>
                <a:highlight>
                  <a:srgbClr val="FFFFFF"/>
                </a:highlight>
              </a:rPr>
              <a:t>query</a:t>
            </a:r>
            <a:r>
              <a:rPr lang="tr-TR" sz="1450" dirty="0">
                <a:solidFill>
                  <a:srgbClr val="212529"/>
                </a:solidFill>
                <a:highlight>
                  <a:srgbClr val="FFFFFF"/>
                </a:highlight>
              </a:rPr>
              <a:t> </a:t>
            </a:r>
            <a:r>
              <a:rPr lang="tr-TR" sz="1450" dirty="0" err="1">
                <a:solidFill>
                  <a:srgbClr val="212529"/>
                </a:solidFill>
                <a:highlight>
                  <a:srgbClr val="FFFFFF"/>
                </a:highlight>
              </a:rPr>
              <a:t>are</a:t>
            </a:r>
            <a:r>
              <a:rPr lang="tr-TR" sz="1450" dirty="0">
                <a:solidFill>
                  <a:srgbClr val="212529"/>
                </a:solidFill>
                <a:highlight>
                  <a:srgbClr val="FFFFFF"/>
                </a:highlight>
              </a:rPr>
              <a:t> </a:t>
            </a:r>
            <a:r>
              <a:rPr lang="tr-TR" sz="1450" dirty="0" err="1">
                <a:solidFill>
                  <a:srgbClr val="212529"/>
                </a:solidFill>
                <a:highlight>
                  <a:srgbClr val="FFFFFF"/>
                </a:highlight>
              </a:rPr>
              <a:t>passed</a:t>
            </a:r>
            <a:r>
              <a:rPr lang="tr-TR" sz="1450" dirty="0">
                <a:solidFill>
                  <a:srgbClr val="212529"/>
                </a:solidFill>
                <a:highlight>
                  <a:srgbClr val="FFFFFF"/>
                </a:highlight>
              </a:rPr>
              <a:t> </a:t>
            </a:r>
            <a:r>
              <a:rPr lang="tr-TR" sz="1450" dirty="0" err="1">
                <a:solidFill>
                  <a:srgbClr val="212529"/>
                </a:solidFill>
                <a:highlight>
                  <a:srgbClr val="FFFFFF"/>
                </a:highlight>
              </a:rPr>
              <a:t>to</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outer</a:t>
            </a:r>
            <a:r>
              <a:rPr lang="tr-TR" sz="1450" dirty="0">
                <a:solidFill>
                  <a:srgbClr val="212529"/>
                </a:solidFill>
                <a:highlight>
                  <a:srgbClr val="FFFFFF"/>
                </a:highlight>
              </a:rPr>
              <a:t> </a:t>
            </a:r>
            <a:r>
              <a:rPr lang="tr-TR" sz="1450" dirty="0" err="1">
                <a:solidFill>
                  <a:srgbClr val="212529"/>
                </a:solidFill>
                <a:highlight>
                  <a:srgbClr val="FFFFFF"/>
                </a:highlight>
              </a:rPr>
              <a:t>query</a:t>
            </a:r>
            <a:r>
              <a:rPr lang="tr-TR" sz="1450" dirty="0">
                <a:solidFill>
                  <a:srgbClr val="212529"/>
                </a:solidFill>
                <a:highlight>
                  <a:srgbClr val="FFFFFF"/>
                </a:highlight>
              </a:rPr>
              <a:t>.</a:t>
            </a:r>
            <a:endParaRPr sz="1450" dirty="0">
              <a:solidFill>
                <a:srgbClr val="212529"/>
              </a:solidFill>
              <a:highlight>
                <a:srgbClr val="FFFFFF"/>
              </a:highlight>
            </a:endParaRPr>
          </a:p>
          <a:p>
            <a:pPr marL="0" lvl="0" indent="0" algn="l" rtl="0">
              <a:spcBef>
                <a:spcPts val="0"/>
              </a:spcBef>
              <a:spcAft>
                <a:spcPts val="0"/>
              </a:spcAft>
              <a:buNone/>
            </a:pPr>
            <a:endParaRPr sz="1450" dirty="0">
              <a:solidFill>
                <a:srgbClr val="212529"/>
              </a:solidFill>
              <a:highlight>
                <a:srgbClr val="FFFFFF"/>
              </a:highlight>
            </a:endParaRPr>
          </a:p>
          <a:p>
            <a:pPr marL="0" lvl="0" indent="0" algn="l" rtl="0">
              <a:spcBef>
                <a:spcPts val="0"/>
              </a:spcBef>
              <a:spcAft>
                <a:spcPts val="0"/>
              </a:spcAft>
              <a:buNone/>
            </a:pPr>
            <a:endParaRPr sz="1450" dirty="0">
              <a:solidFill>
                <a:srgbClr val="212529"/>
              </a:solidFill>
              <a:highlight>
                <a:srgbClr val="FFFFFF"/>
              </a:highlight>
            </a:endParaRPr>
          </a:p>
          <a:p>
            <a:pPr marL="0" lvl="0" indent="0" algn="l" rtl="0">
              <a:spcBef>
                <a:spcPts val="0"/>
              </a:spcBef>
              <a:spcAft>
                <a:spcPts val="0"/>
              </a:spcAft>
              <a:buNone/>
            </a:pPr>
            <a:r>
              <a:rPr lang="tr-TR" sz="1450" dirty="0">
                <a:solidFill>
                  <a:srgbClr val="212529"/>
                </a:solidFill>
                <a:highlight>
                  <a:srgbClr val="FFFFFF"/>
                </a:highlight>
              </a:rPr>
              <a:t>*****************</a:t>
            </a:r>
            <a:endParaRPr sz="1450" dirty="0">
              <a:solidFill>
                <a:srgbClr val="212529"/>
              </a:solidFill>
              <a:highlight>
                <a:srgbClr val="FFFFFF"/>
              </a:highlight>
            </a:endParaRPr>
          </a:p>
          <a:p>
            <a:pPr marL="0" lvl="0" indent="0" algn="l" rtl="0">
              <a:spcBef>
                <a:spcPts val="0"/>
              </a:spcBef>
              <a:spcAft>
                <a:spcPts val="0"/>
              </a:spcAft>
              <a:buClr>
                <a:schemeClr val="dk1"/>
              </a:buClr>
              <a:buSzPts val="1100"/>
              <a:buFont typeface="Arial"/>
              <a:buNone/>
            </a:pPr>
            <a:r>
              <a:rPr lang="tr-TR" sz="1450" dirty="0" err="1">
                <a:solidFill>
                  <a:srgbClr val="212529"/>
                </a:solidFill>
                <a:highlight>
                  <a:srgbClr val="FFFFFF"/>
                </a:highlight>
              </a:rPr>
              <a:t>There</a:t>
            </a:r>
            <a:r>
              <a:rPr lang="tr-TR" sz="1450" dirty="0">
                <a:solidFill>
                  <a:srgbClr val="212529"/>
                </a:solidFill>
                <a:highlight>
                  <a:srgbClr val="FFFFFF"/>
                </a:highlight>
              </a:rPr>
              <a:t> </a:t>
            </a:r>
            <a:r>
              <a:rPr lang="tr-TR" sz="1450" dirty="0" err="1">
                <a:solidFill>
                  <a:srgbClr val="212529"/>
                </a:solidFill>
                <a:highlight>
                  <a:srgbClr val="FFFFFF"/>
                </a:highlight>
              </a:rPr>
              <a:t>are</a:t>
            </a:r>
            <a:r>
              <a:rPr lang="tr-TR" sz="1450" dirty="0">
                <a:solidFill>
                  <a:srgbClr val="212529"/>
                </a:solidFill>
                <a:highlight>
                  <a:srgbClr val="FFFFFF"/>
                </a:highlight>
              </a:rPr>
              <a:t> </a:t>
            </a:r>
            <a:r>
              <a:rPr lang="tr-TR" sz="1450" dirty="0" err="1">
                <a:solidFill>
                  <a:srgbClr val="212529"/>
                </a:solidFill>
                <a:highlight>
                  <a:srgbClr val="FFFFFF"/>
                </a:highlight>
              </a:rPr>
              <a:t>some</a:t>
            </a:r>
            <a:r>
              <a:rPr lang="tr-TR" sz="1450" dirty="0">
                <a:solidFill>
                  <a:srgbClr val="212529"/>
                </a:solidFill>
                <a:highlight>
                  <a:srgbClr val="FFFFFF"/>
                </a:highlight>
              </a:rPr>
              <a:t> </a:t>
            </a:r>
            <a:r>
              <a:rPr lang="tr-TR" sz="1450" dirty="0" err="1">
                <a:solidFill>
                  <a:srgbClr val="212529"/>
                </a:solidFill>
                <a:highlight>
                  <a:srgbClr val="FFFFFF"/>
                </a:highlight>
              </a:rPr>
              <a:t>rules</a:t>
            </a:r>
            <a:r>
              <a:rPr lang="tr-TR" sz="1450" dirty="0">
                <a:solidFill>
                  <a:srgbClr val="212529"/>
                </a:solidFill>
                <a:highlight>
                  <a:srgbClr val="FFFFFF"/>
                </a:highlight>
              </a:rPr>
              <a:t> </a:t>
            </a:r>
            <a:r>
              <a:rPr lang="tr-TR" sz="1450" dirty="0" err="1">
                <a:solidFill>
                  <a:srgbClr val="212529"/>
                </a:solidFill>
                <a:highlight>
                  <a:srgbClr val="FFFFFF"/>
                </a:highlight>
              </a:rPr>
              <a:t>when</a:t>
            </a:r>
            <a:r>
              <a:rPr lang="tr-TR" sz="1450" dirty="0">
                <a:solidFill>
                  <a:srgbClr val="212529"/>
                </a:solidFill>
                <a:highlight>
                  <a:srgbClr val="FFFFFF"/>
                </a:highlight>
              </a:rPr>
              <a:t> </a:t>
            </a:r>
            <a:r>
              <a:rPr lang="tr-TR" sz="1450" dirty="0" err="1">
                <a:solidFill>
                  <a:srgbClr val="212529"/>
                </a:solidFill>
                <a:highlight>
                  <a:srgbClr val="FFFFFF"/>
                </a:highlight>
              </a:rPr>
              <a:t>using</a:t>
            </a:r>
            <a:r>
              <a:rPr lang="tr-TR" sz="1450" dirty="0">
                <a:solidFill>
                  <a:srgbClr val="212529"/>
                </a:solidFill>
                <a:highlight>
                  <a:srgbClr val="FFFFFF"/>
                </a:highlight>
              </a:rPr>
              <a:t> </a:t>
            </a:r>
            <a:r>
              <a:rPr lang="tr-TR" sz="1450" dirty="0" err="1">
                <a:solidFill>
                  <a:srgbClr val="212529"/>
                </a:solidFill>
                <a:highlight>
                  <a:srgbClr val="FFFFFF"/>
                </a:highlight>
              </a:rPr>
              <a:t>subquery</a:t>
            </a:r>
            <a:r>
              <a:rPr lang="tr-TR" sz="1450" dirty="0">
                <a:solidFill>
                  <a:srgbClr val="212529"/>
                </a:solidFill>
                <a:highlight>
                  <a:srgbClr val="FFFFFF"/>
                </a:highlight>
              </a:rPr>
              <a:t>:</a:t>
            </a:r>
            <a:endParaRPr sz="1450" dirty="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dirty="0">
                <a:solidFill>
                  <a:srgbClr val="212529"/>
                </a:solidFill>
                <a:highlight>
                  <a:srgbClr val="FFFFFF"/>
                </a:highlight>
              </a:rPr>
              <a:t>A </a:t>
            </a:r>
            <a:r>
              <a:rPr lang="tr-TR" sz="1450" dirty="0" err="1">
                <a:solidFill>
                  <a:srgbClr val="212529"/>
                </a:solidFill>
                <a:highlight>
                  <a:srgbClr val="FFFFFF"/>
                </a:highlight>
              </a:rPr>
              <a:t>subquery</a:t>
            </a:r>
            <a:r>
              <a:rPr lang="tr-TR" sz="1450" dirty="0">
                <a:solidFill>
                  <a:srgbClr val="212529"/>
                </a:solidFill>
                <a:highlight>
                  <a:srgbClr val="FFFFFF"/>
                </a:highlight>
              </a:rPr>
              <a:t> </a:t>
            </a:r>
            <a:r>
              <a:rPr lang="tr-TR" sz="1450" dirty="0" err="1">
                <a:solidFill>
                  <a:srgbClr val="212529"/>
                </a:solidFill>
                <a:highlight>
                  <a:srgbClr val="FFFFFF"/>
                </a:highlight>
              </a:rPr>
              <a:t>must</a:t>
            </a:r>
            <a:r>
              <a:rPr lang="tr-TR" sz="1450" dirty="0">
                <a:solidFill>
                  <a:srgbClr val="212529"/>
                </a:solidFill>
                <a:highlight>
                  <a:srgbClr val="FFFFFF"/>
                </a:highlight>
              </a:rPr>
              <a:t> be </a:t>
            </a:r>
            <a:r>
              <a:rPr lang="tr-TR" sz="1450" dirty="0" err="1">
                <a:solidFill>
                  <a:srgbClr val="212529"/>
                </a:solidFill>
                <a:highlight>
                  <a:srgbClr val="FFFFFF"/>
                </a:highlight>
              </a:rPr>
              <a:t>enclosed</a:t>
            </a:r>
            <a:r>
              <a:rPr lang="tr-TR" sz="1450" dirty="0">
                <a:solidFill>
                  <a:srgbClr val="212529"/>
                </a:solidFill>
                <a:highlight>
                  <a:srgbClr val="FFFFFF"/>
                </a:highlight>
              </a:rPr>
              <a:t> in </a:t>
            </a:r>
            <a:r>
              <a:rPr lang="tr-TR" sz="1450" dirty="0" err="1">
                <a:solidFill>
                  <a:srgbClr val="212529"/>
                </a:solidFill>
                <a:highlight>
                  <a:srgbClr val="FFFFFF"/>
                </a:highlight>
              </a:rPr>
              <a:t>parentheses</a:t>
            </a:r>
            <a:r>
              <a:rPr lang="tr-TR" sz="1450" dirty="0">
                <a:solidFill>
                  <a:srgbClr val="212529"/>
                </a:solidFill>
                <a:highlight>
                  <a:srgbClr val="FFFFFF"/>
                </a:highlight>
              </a:rPr>
              <a:t>.</a:t>
            </a:r>
            <a:endParaRPr sz="1450" dirty="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dirty="0">
                <a:solidFill>
                  <a:srgbClr val="212529"/>
                </a:solidFill>
                <a:highlight>
                  <a:srgbClr val="FFFFFF"/>
                </a:highlight>
              </a:rPr>
              <a:t>An </a:t>
            </a:r>
            <a:r>
              <a:rPr lang="tr-TR" sz="1450" dirty="0">
                <a:solidFill>
                  <a:srgbClr val="FF0000"/>
                </a:solidFill>
                <a:highlight>
                  <a:srgbClr val="F0F0F0"/>
                </a:highlight>
                <a:latin typeface="Courier New"/>
                <a:ea typeface="Courier New"/>
                <a:cs typeface="Courier New"/>
                <a:sym typeface="Courier New"/>
              </a:rPr>
              <a:t>ORDER BY</a:t>
            </a:r>
            <a:r>
              <a:rPr lang="tr-TR" sz="1450" dirty="0">
                <a:solidFill>
                  <a:srgbClr val="212529"/>
                </a:solidFill>
                <a:highlight>
                  <a:srgbClr val="FFFFFF"/>
                </a:highlight>
              </a:rPr>
              <a:t> </a:t>
            </a:r>
            <a:r>
              <a:rPr lang="tr-TR" sz="1450" dirty="0" err="1">
                <a:solidFill>
                  <a:srgbClr val="212529"/>
                </a:solidFill>
                <a:highlight>
                  <a:srgbClr val="FFFFFF"/>
                </a:highlight>
              </a:rPr>
              <a:t>clause</a:t>
            </a:r>
            <a:r>
              <a:rPr lang="tr-TR" sz="1450" dirty="0">
                <a:solidFill>
                  <a:srgbClr val="212529"/>
                </a:solidFill>
                <a:highlight>
                  <a:srgbClr val="FFFFFF"/>
                </a:highlight>
              </a:rPr>
              <a:t> is not </a:t>
            </a:r>
            <a:r>
              <a:rPr lang="tr-TR" sz="1450" dirty="0" err="1">
                <a:solidFill>
                  <a:srgbClr val="212529"/>
                </a:solidFill>
                <a:highlight>
                  <a:srgbClr val="FFFFFF"/>
                </a:highlight>
              </a:rPr>
              <a:t>allowed</a:t>
            </a:r>
            <a:r>
              <a:rPr lang="tr-TR" sz="1450" dirty="0">
                <a:solidFill>
                  <a:srgbClr val="212529"/>
                </a:solidFill>
                <a:highlight>
                  <a:srgbClr val="FFFFFF"/>
                </a:highlight>
              </a:rPr>
              <a:t> </a:t>
            </a:r>
            <a:r>
              <a:rPr lang="tr-TR" sz="1450" dirty="0" err="1">
                <a:solidFill>
                  <a:srgbClr val="212529"/>
                </a:solidFill>
                <a:highlight>
                  <a:srgbClr val="FFFFFF"/>
                </a:highlight>
              </a:rPr>
              <a:t>to</a:t>
            </a:r>
            <a:r>
              <a:rPr lang="tr-TR" sz="1450" dirty="0">
                <a:solidFill>
                  <a:srgbClr val="212529"/>
                </a:solidFill>
                <a:highlight>
                  <a:srgbClr val="FFFFFF"/>
                </a:highlight>
              </a:rPr>
              <a:t> </a:t>
            </a:r>
            <a:r>
              <a:rPr lang="tr-TR" sz="1450" dirty="0" err="1">
                <a:solidFill>
                  <a:srgbClr val="212529"/>
                </a:solidFill>
                <a:highlight>
                  <a:srgbClr val="FFFFFF"/>
                </a:highlight>
              </a:rPr>
              <a:t>use</a:t>
            </a:r>
            <a:r>
              <a:rPr lang="tr-TR" sz="1450" dirty="0">
                <a:solidFill>
                  <a:srgbClr val="212529"/>
                </a:solidFill>
                <a:highlight>
                  <a:srgbClr val="FFFFFF"/>
                </a:highlight>
              </a:rPr>
              <a:t> in a </a:t>
            </a:r>
            <a:r>
              <a:rPr lang="tr-TR" sz="1450" dirty="0" err="1">
                <a:solidFill>
                  <a:srgbClr val="212529"/>
                </a:solidFill>
                <a:highlight>
                  <a:srgbClr val="FFFFFF"/>
                </a:highlight>
              </a:rPr>
              <a:t>subquery</a:t>
            </a:r>
            <a:r>
              <a:rPr lang="tr-TR" sz="1450" dirty="0">
                <a:solidFill>
                  <a:srgbClr val="212529"/>
                </a:solidFill>
                <a:highlight>
                  <a:srgbClr val="FFFFFF"/>
                </a:highlight>
              </a:rPr>
              <a:t>.</a:t>
            </a:r>
            <a:endParaRPr sz="1450" dirty="0">
              <a:solidFill>
                <a:srgbClr val="212529"/>
              </a:solidFill>
              <a:highlight>
                <a:srgbClr val="FFFFFF"/>
              </a:highlight>
            </a:endParaRPr>
          </a:p>
          <a:p>
            <a:pPr marL="457200" lvl="0" indent="-320675" algn="l" rtl="0">
              <a:lnSpc>
                <a:spcPct val="115000"/>
              </a:lnSpc>
              <a:spcBef>
                <a:spcPts val="0"/>
              </a:spcBef>
              <a:spcAft>
                <a:spcPts val="0"/>
              </a:spcAft>
              <a:buClr>
                <a:srgbClr val="212529"/>
              </a:buClr>
              <a:buSzPts val="1450"/>
              <a:buChar char="●"/>
            </a:pP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a:solidFill>
                  <a:srgbClr val="FF0000"/>
                </a:solidFill>
                <a:highlight>
                  <a:srgbClr val="F0F0F0"/>
                </a:highlight>
                <a:latin typeface="Courier New"/>
                <a:ea typeface="Courier New"/>
                <a:cs typeface="Courier New"/>
                <a:sym typeface="Courier New"/>
              </a:rPr>
              <a:t>BETWEEN</a:t>
            </a:r>
            <a:r>
              <a:rPr lang="tr-TR" sz="1450" dirty="0">
                <a:solidFill>
                  <a:srgbClr val="212529"/>
                </a:solidFill>
                <a:highlight>
                  <a:srgbClr val="FFFFFF"/>
                </a:highlight>
              </a:rPr>
              <a:t> </a:t>
            </a:r>
            <a:r>
              <a:rPr lang="tr-TR" sz="1450" dirty="0" err="1">
                <a:solidFill>
                  <a:srgbClr val="212529"/>
                </a:solidFill>
                <a:highlight>
                  <a:srgbClr val="FFFFFF"/>
                </a:highlight>
              </a:rPr>
              <a:t>operator</a:t>
            </a:r>
            <a:r>
              <a:rPr lang="tr-TR" sz="1450" dirty="0">
                <a:solidFill>
                  <a:srgbClr val="212529"/>
                </a:solidFill>
                <a:highlight>
                  <a:srgbClr val="FFFFFF"/>
                </a:highlight>
              </a:rPr>
              <a:t> </a:t>
            </a:r>
            <a:r>
              <a:rPr lang="tr-TR" sz="1450" dirty="0" err="1">
                <a:solidFill>
                  <a:srgbClr val="212529"/>
                </a:solidFill>
                <a:highlight>
                  <a:srgbClr val="FFFFFF"/>
                </a:highlight>
              </a:rPr>
              <a:t>can't</a:t>
            </a:r>
            <a:r>
              <a:rPr lang="tr-TR" sz="1450" dirty="0">
                <a:solidFill>
                  <a:srgbClr val="212529"/>
                </a:solidFill>
                <a:highlight>
                  <a:srgbClr val="FFFFFF"/>
                </a:highlight>
              </a:rPr>
              <a:t> be </a:t>
            </a:r>
            <a:r>
              <a:rPr lang="tr-TR" sz="1450" dirty="0" err="1">
                <a:solidFill>
                  <a:srgbClr val="212529"/>
                </a:solidFill>
                <a:highlight>
                  <a:srgbClr val="FFFFFF"/>
                </a:highlight>
              </a:rPr>
              <a:t>used</a:t>
            </a:r>
            <a:r>
              <a:rPr lang="tr-TR" sz="1450" dirty="0">
                <a:solidFill>
                  <a:srgbClr val="212529"/>
                </a:solidFill>
                <a:highlight>
                  <a:srgbClr val="FFFFFF"/>
                </a:highlight>
              </a:rPr>
              <a:t> </a:t>
            </a:r>
            <a:r>
              <a:rPr lang="tr-TR" sz="1450" dirty="0" err="1">
                <a:solidFill>
                  <a:srgbClr val="212529"/>
                </a:solidFill>
                <a:highlight>
                  <a:srgbClr val="FFFFFF"/>
                </a:highlight>
              </a:rPr>
              <a:t>with</a:t>
            </a:r>
            <a:r>
              <a:rPr lang="tr-TR" sz="1450" dirty="0">
                <a:solidFill>
                  <a:srgbClr val="212529"/>
                </a:solidFill>
                <a:highlight>
                  <a:srgbClr val="FFFFFF"/>
                </a:highlight>
              </a:rPr>
              <a:t> a </a:t>
            </a:r>
            <a:r>
              <a:rPr lang="tr-TR" sz="1450" dirty="0" err="1">
                <a:solidFill>
                  <a:srgbClr val="212529"/>
                </a:solidFill>
                <a:highlight>
                  <a:srgbClr val="FFFFFF"/>
                </a:highlight>
              </a:rPr>
              <a:t>subquery</a:t>
            </a:r>
            <a:r>
              <a:rPr lang="tr-TR" sz="1450" dirty="0">
                <a:solidFill>
                  <a:srgbClr val="212529"/>
                </a:solidFill>
                <a:highlight>
                  <a:srgbClr val="FFFFFF"/>
                </a:highlight>
              </a:rPr>
              <a:t>. But </a:t>
            </a:r>
            <a:r>
              <a:rPr lang="tr-TR" sz="1450" dirty="0" err="1">
                <a:solidFill>
                  <a:srgbClr val="212529"/>
                </a:solidFill>
                <a:highlight>
                  <a:srgbClr val="FFFFFF"/>
                </a:highlight>
              </a:rPr>
              <a:t>you</a:t>
            </a:r>
            <a:r>
              <a:rPr lang="tr-TR" sz="1450" dirty="0">
                <a:solidFill>
                  <a:srgbClr val="212529"/>
                </a:solidFill>
                <a:highlight>
                  <a:srgbClr val="FFFFFF"/>
                </a:highlight>
              </a:rPr>
              <a:t> can </a:t>
            </a:r>
            <a:r>
              <a:rPr lang="tr-TR" sz="1450" dirty="0" err="1">
                <a:solidFill>
                  <a:srgbClr val="212529"/>
                </a:solidFill>
                <a:highlight>
                  <a:srgbClr val="FFFFFF"/>
                </a:highlight>
              </a:rPr>
              <a:t>use</a:t>
            </a:r>
            <a:r>
              <a:rPr lang="tr-TR" sz="1450" dirty="0">
                <a:solidFill>
                  <a:srgbClr val="212529"/>
                </a:solidFill>
                <a:highlight>
                  <a:srgbClr val="FFFFFF"/>
                </a:highlight>
              </a:rPr>
              <a:t> </a:t>
            </a:r>
            <a:r>
              <a:rPr lang="tr-TR" sz="1450" dirty="0">
                <a:solidFill>
                  <a:srgbClr val="FF0000"/>
                </a:solidFill>
                <a:highlight>
                  <a:srgbClr val="F0F0F0"/>
                </a:highlight>
                <a:latin typeface="Courier New"/>
                <a:ea typeface="Courier New"/>
                <a:cs typeface="Courier New"/>
                <a:sym typeface="Courier New"/>
              </a:rPr>
              <a:t>BETWEEN</a:t>
            </a:r>
            <a:r>
              <a:rPr lang="tr-TR" sz="1450" dirty="0">
                <a:solidFill>
                  <a:srgbClr val="212529"/>
                </a:solidFill>
                <a:highlight>
                  <a:srgbClr val="FFFFFF"/>
                </a:highlight>
              </a:rPr>
              <a:t> </a:t>
            </a:r>
            <a:r>
              <a:rPr lang="tr-TR" sz="1450" dirty="0" err="1">
                <a:solidFill>
                  <a:srgbClr val="212529"/>
                </a:solidFill>
                <a:highlight>
                  <a:srgbClr val="FFFFFF"/>
                </a:highlight>
              </a:rPr>
              <a:t>within</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subquery</a:t>
            </a:r>
            <a:r>
              <a:rPr lang="tr-TR" sz="1450" dirty="0">
                <a:solidFill>
                  <a:srgbClr val="212529"/>
                </a:solidFill>
                <a:highlight>
                  <a:srgbClr val="FFFFFF"/>
                </a:highlight>
              </a:rPr>
              <a:t>.</a:t>
            </a:r>
            <a:endParaRPr sz="1450" dirty="0">
              <a:solidFill>
                <a:srgbClr val="212529"/>
              </a:solidFill>
              <a:highlight>
                <a:srgbClr val="FFFFFF"/>
              </a:highlight>
            </a:endParaRPr>
          </a:p>
          <a:p>
            <a:pPr marL="0" lvl="0" indent="0" algn="l" rtl="0">
              <a:spcBef>
                <a:spcPts val="1200"/>
              </a:spcBef>
              <a:spcAft>
                <a:spcPts val="0"/>
              </a:spcAft>
              <a:buNone/>
            </a:pPr>
            <a:endParaRPr sz="1450" dirty="0">
              <a:solidFill>
                <a:srgbClr val="212529"/>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8bd52aa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8bd52aa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200" dirty="0" err="1">
                <a:solidFill>
                  <a:srgbClr val="333333"/>
                </a:solidFill>
                <a:highlight>
                  <a:srgbClr val="FFFFFF"/>
                </a:highlight>
              </a:rPr>
              <a:t>Actually</a:t>
            </a:r>
            <a:r>
              <a:rPr lang="tr-TR" sz="1200" dirty="0">
                <a:solidFill>
                  <a:srgbClr val="333333"/>
                </a:solidFill>
                <a:highlight>
                  <a:srgbClr val="FFFFFF"/>
                </a:highlight>
              </a:rPr>
              <a:t>, </a:t>
            </a:r>
            <a:r>
              <a:rPr lang="tr-TR" sz="1200" dirty="0" err="1">
                <a:solidFill>
                  <a:srgbClr val="333333"/>
                </a:solidFill>
                <a:highlight>
                  <a:srgbClr val="FFFFFF"/>
                </a:highlight>
              </a:rPr>
              <a:t>there</a:t>
            </a:r>
            <a:r>
              <a:rPr lang="tr-TR" sz="1200" dirty="0">
                <a:solidFill>
                  <a:srgbClr val="333333"/>
                </a:solidFill>
                <a:highlight>
                  <a:srgbClr val="FFFFFF"/>
                </a:highlight>
              </a:rPr>
              <a:t> is </a:t>
            </a:r>
            <a:r>
              <a:rPr lang="tr-TR" sz="1200" dirty="0" err="1">
                <a:solidFill>
                  <a:srgbClr val="333333"/>
                </a:solidFill>
                <a:highlight>
                  <a:srgbClr val="FFFFFF"/>
                </a:highlight>
              </a:rPr>
              <a:t>no</a:t>
            </a:r>
            <a:r>
              <a:rPr lang="tr-TR" sz="1200" dirty="0">
                <a:solidFill>
                  <a:srgbClr val="333333"/>
                </a:solidFill>
                <a:highlight>
                  <a:srgbClr val="FFFFFF"/>
                </a:highlight>
              </a:rPr>
              <a:t> general </a:t>
            </a:r>
            <a:r>
              <a:rPr lang="tr-TR" sz="1200" dirty="0" err="1">
                <a:solidFill>
                  <a:srgbClr val="333333"/>
                </a:solidFill>
                <a:highlight>
                  <a:srgbClr val="FFFFFF"/>
                </a:highlight>
              </a:rPr>
              <a:t>syntax</a:t>
            </a:r>
            <a:r>
              <a:rPr lang="tr-TR" sz="1200" dirty="0">
                <a:solidFill>
                  <a:srgbClr val="333333"/>
                </a:solidFill>
                <a:highlight>
                  <a:srgbClr val="FFFFFF"/>
                </a:highlight>
              </a:rPr>
              <a:t>; </a:t>
            </a:r>
            <a:r>
              <a:rPr lang="tr-TR" sz="1200" dirty="0" err="1">
                <a:solidFill>
                  <a:srgbClr val="333333"/>
                </a:solidFill>
                <a:highlight>
                  <a:srgbClr val="FFFFFF"/>
                </a:highlight>
              </a:rPr>
              <a:t>subqueries</a:t>
            </a:r>
            <a:r>
              <a:rPr lang="tr-TR" sz="1200" dirty="0">
                <a:solidFill>
                  <a:srgbClr val="333333"/>
                </a:solidFill>
                <a:highlight>
                  <a:srgbClr val="FFFFFF"/>
                </a:highlight>
              </a:rPr>
              <a:t> </a:t>
            </a:r>
            <a:r>
              <a:rPr lang="tr-TR" sz="1200" dirty="0" err="1">
                <a:solidFill>
                  <a:srgbClr val="333333"/>
                </a:solidFill>
                <a:highlight>
                  <a:srgbClr val="FFFFFF"/>
                </a:highlight>
              </a:rPr>
              <a:t>are</a:t>
            </a:r>
            <a:r>
              <a:rPr lang="tr-TR" sz="1200" dirty="0">
                <a:solidFill>
                  <a:srgbClr val="333333"/>
                </a:solidFill>
                <a:highlight>
                  <a:srgbClr val="FFFFFF"/>
                </a:highlight>
              </a:rPr>
              <a:t> </a:t>
            </a:r>
            <a:r>
              <a:rPr lang="tr-TR" sz="1200" dirty="0" err="1">
                <a:solidFill>
                  <a:srgbClr val="333333"/>
                </a:solidFill>
                <a:highlight>
                  <a:srgbClr val="FFFFFF"/>
                </a:highlight>
              </a:rPr>
              <a:t>regular</a:t>
            </a:r>
            <a:r>
              <a:rPr lang="tr-TR" sz="1200" dirty="0">
                <a:solidFill>
                  <a:srgbClr val="333333"/>
                </a:solidFill>
                <a:highlight>
                  <a:srgbClr val="FFFFFF"/>
                </a:highlight>
              </a:rPr>
              <a:t> </a:t>
            </a:r>
            <a:r>
              <a:rPr lang="tr-TR" sz="1200" dirty="0" err="1">
                <a:solidFill>
                  <a:srgbClr val="333333"/>
                </a:solidFill>
                <a:highlight>
                  <a:srgbClr val="FFFFFF"/>
                </a:highlight>
              </a:rPr>
              <a:t>queries</a:t>
            </a:r>
            <a:r>
              <a:rPr lang="tr-TR" sz="1200" dirty="0">
                <a:solidFill>
                  <a:srgbClr val="333333"/>
                </a:solidFill>
                <a:highlight>
                  <a:srgbClr val="FFFFFF"/>
                </a:highlight>
              </a:rPr>
              <a:t> </a:t>
            </a:r>
            <a:r>
              <a:rPr lang="tr-TR" sz="1200" dirty="0" err="1">
                <a:solidFill>
                  <a:srgbClr val="333333"/>
                </a:solidFill>
                <a:highlight>
                  <a:srgbClr val="FFFFFF"/>
                </a:highlight>
              </a:rPr>
              <a:t>placed</a:t>
            </a:r>
            <a:r>
              <a:rPr lang="tr-TR" sz="1200" dirty="0">
                <a:solidFill>
                  <a:srgbClr val="333333"/>
                </a:solidFill>
                <a:highlight>
                  <a:srgbClr val="FFFFFF"/>
                </a:highlight>
              </a:rPr>
              <a:t> inside </a:t>
            </a:r>
            <a:r>
              <a:rPr lang="tr-TR" sz="1200" dirty="0" err="1">
                <a:solidFill>
                  <a:srgbClr val="333333"/>
                </a:solidFill>
                <a:highlight>
                  <a:srgbClr val="FFFFFF"/>
                </a:highlight>
              </a:rPr>
              <a:t>parenthesis</a:t>
            </a:r>
            <a:r>
              <a:rPr lang="tr-TR" sz="1200" dirty="0">
                <a:solidFill>
                  <a:srgbClr val="333333"/>
                </a:solidFill>
                <a:highlight>
                  <a:srgbClr val="FFFFFF"/>
                </a:highlight>
              </a:rPr>
              <a:t>.</a:t>
            </a:r>
            <a:endParaRPr sz="1200" dirty="0">
              <a:solidFill>
                <a:srgbClr val="333333"/>
              </a:solidFill>
              <a:highlight>
                <a:srgbClr val="FFFFFF"/>
              </a:highlight>
            </a:endParaRPr>
          </a:p>
          <a:p>
            <a:pPr marL="0" lvl="0" indent="0" algn="l" rtl="0">
              <a:spcBef>
                <a:spcPts val="0"/>
              </a:spcBef>
              <a:spcAft>
                <a:spcPts val="0"/>
              </a:spcAft>
              <a:buNone/>
            </a:pPr>
            <a:r>
              <a:rPr lang="tr-TR" sz="1200" dirty="0" err="1">
                <a:solidFill>
                  <a:srgbClr val="333333"/>
                </a:solidFill>
                <a:highlight>
                  <a:srgbClr val="FFFFFF"/>
                </a:highlight>
              </a:rPr>
              <a:t>Subqueries</a:t>
            </a:r>
            <a:r>
              <a:rPr lang="tr-TR" sz="1200" dirty="0">
                <a:solidFill>
                  <a:srgbClr val="333333"/>
                </a:solidFill>
                <a:highlight>
                  <a:srgbClr val="FFFFFF"/>
                </a:highlight>
              </a:rPr>
              <a:t> can be </a:t>
            </a:r>
            <a:r>
              <a:rPr lang="tr-TR" sz="1200" dirty="0" err="1">
                <a:solidFill>
                  <a:srgbClr val="333333"/>
                </a:solidFill>
                <a:highlight>
                  <a:srgbClr val="FFFFFF"/>
                </a:highlight>
              </a:rPr>
              <a:t>used</a:t>
            </a:r>
            <a:r>
              <a:rPr lang="tr-TR" sz="1200" dirty="0">
                <a:solidFill>
                  <a:srgbClr val="333333"/>
                </a:solidFill>
                <a:highlight>
                  <a:srgbClr val="FFFFFF"/>
                </a:highlight>
              </a:rPr>
              <a:t> in </a:t>
            </a:r>
            <a:r>
              <a:rPr lang="tr-TR" sz="1200" dirty="0" err="1">
                <a:solidFill>
                  <a:srgbClr val="333333"/>
                </a:solidFill>
                <a:highlight>
                  <a:srgbClr val="FFFFFF"/>
                </a:highlight>
              </a:rPr>
              <a:t>different</a:t>
            </a:r>
            <a:r>
              <a:rPr lang="tr-TR" sz="1200" dirty="0">
                <a:solidFill>
                  <a:srgbClr val="333333"/>
                </a:solidFill>
                <a:highlight>
                  <a:srgbClr val="FFFFFF"/>
                </a:highlight>
              </a:rPr>
              <a:t> </a:t>
            </a:r>
            <a:r>
              <a:rPr lang="tr-TR" sz="1200" dirty="0" err="1">
                <a:solidFill>
                  <a:srgbClr val="333333"/>
                </a:solidFill>
                <a:highlight>
                  <a:srgbClr val="FFFFFF"/>
                </a:highlight>
              </a:rPr>
              <a:t>ways</a:t>
            </a:r>
            <a:r>
              <a:rPr lang="tr-TR" sz="1200" dirty="0">
                <a:solidFill>
                  <a:srgbClr val="333333"/>
                </a:solidFill>
                <a:highlight>
                  <a:srgbClr val="FFFFFF"/>
                </a:highlight>
              </a:rPr>
              <a:t> </a:t>
            </a:r>
            <a:r>
              <a:rPr lang="tr-TR" sz="1200" dirty="0" err="1">
                <a:solidFill>
                  <a:srgbClr val="333333"/>
                </a:solidFill>
                <a:highlight>
                  <a:srgbClr val="FFFFFF"/>
                </a:highlight>
              </a:rPr>
              <a:t>and</a:t>
            </a:r>
            <a:r>
              <a:rPr lang="tr-TR" sz="1200" dirty="0">
                <a:solidFill>
                  <a:srgbClr val="333333"/>
                </a:solidFill>
                <a:highlight>
                  <a:srgbClr val="FFFFFF"/>
                </a:highlight>
              </a:rPr>
              <a:t> at </a:t>
            </a:r>
            <a:r>
              <a:rPr lang="tr-TR" sz="1200" dirty="0" err="1">
                <a:solidFill>
                  <a:srgbClr val="333333"/>
                </a:solidFill>
                <a:highlight>
                  <a:srgbClr val="FFFFFF"/>
                </a:highlight>
              </a:rPr>
              <a:t>different</a:t>
            </a:r>
            <a:r>
              <a:rPr lang="tr-TR" sz="1200" dirty="0">
                <a:solidFill>
                  <a:srgbClr val="333333"/>
                </a:solidFill>
                <a:highlight>
                  <a:srgbClr val="FFFFFF"/>
                </a:highlight>
              </a:rPr>
              <a:t> </a:t>
            </a:r>
            <a:r>
              <a:rPr lang="tr-TR" sz="1200" dirty="0" err="1">
                <a:solidFill>
                  <a:srgbClr val="333333"/>
                </a:solidFill>
                <a:highlight>
                  <a:srgbClr val="FFFFFF"/>
                </a:highlight>
              </a:rPr>
              <a:t>locations</a:t>
            </a:r>
            <a:r>
              <a:rPr lang="tr-TR" sz="1200" dirty="0">
                <a:solidFill>
                  <a:srgbClr val="333333"/>
                </a:solidFill>
                <a:highlight>
                  <a:srgbClr val="FFFFFF"/>
                </a:highlight>
              </a:rPr>
              <a:t> inside a </a:t>
            </a:r>
            <a:r>
              <a:rPr lang="tr-TR" sz="1200" dirty="0" err="1">
                <a:solidFill>
                  <a:srgbClr val="333333"/>
                </a:solidFill>
                <a:highlight>
                  <a:srgbClr val="FFFFFF"/>
                </a:highlight>
              </a:rPr>
              <a:t>query</a:t>
            </a:r>
            <a:r>
              <a:rPr lang="tr-TR" sz="1200" dirty="0">
                <a:solidFill>
                  <a:srgbClr val="333333"/>
                </a:solidFill>
                <a:highlight>
                  <a:srgbClr val="FFFFFF"/>
                </a:highlight>
              </a:rPr>
              <a:t>.</a:t>
            </a:r>
            <a:endParaRPr sz="1200" dirty="0">
              <a:solidFill>
                <a:srgbClr val="333333"/>
              </a:solidFill>
              <a:highlight>
                <a:srgbClr val="FFFFFF"/>
              </a:highlight>
            </a:endParaRPr>
          </a:p>
          <a:p>
            <a:pPr marL="0" lvl="0" indent="0" algn="l" rtl="0">
              <a:lnSpc>
                <a:spcPct val="115000"/>
              </a:lnSpc>
              <a:spcBef>
                <a:spcPts val="0"/>
              </a:spcBef>
              <a:spcAft>
                <a:spcPts val="0"/>
              </a:spcAft>
              <a:buNone/>
            </a:pPr>
            <a:r>
              <a:rPr lang="tr-TR" sz="1200" dirty="0">
                <a:solidFill>
                  <a:srgbClr val="373A3C"/>
                </a:solidFill>
                <a:highlight>
                  <a:schemeClr val="lt1"/>
                </a:highlight>
                <a:latin typeface="Raleway"/>
                <a:ea typeface="Raleway"/>
                <a:cs typeface="Raleway"/>
                <a:sym typeface="Raleway"/>
              </a:rPr>
              <a:t>A </a:t>
            </a:r>
            <a:r>
              <a:rPr lang="tr-TR" sz="1200" dirty="0" err="1">
                <a:solidFill>
                  <a:srgbClr val="373A3C"/>
                </a:solidFill>
                <a:highlight>
                  <a:schemeClr val="lt1"/>
                </a:highlight>
                <a:latin typeface="Raleway"/>
                <a:ea typeface="Raleway"/>
                <a:cs typeface="Raleway"/>
                <a:sym typeface="Raleway"/>
              </a:rPr>
              <a:t>subquery</a:t>
            </a:r>
            <a:r>
              <a:rPr lang="tr-TR" sz="1200" dirty="0">
                <a:solidFill>
                  <a:srgbClr val="373A3C"/>
                </a:solidFill>
                <a:highlight>
                  <a:schemeClr val="lt1"/>
                </a:highlight>
                <a:latin typeface="Raleway"/>
                <a:ea typeface="Raleway"/>
                <a:cs typeface="Raleway"/>
                <a:sym typeface="Raleway"/>
              </a:rPr>
              <a:t> </a:t>
            </a:r>
            <a:r>
              <a:rPr lang="tr-TR" sz="1200" dirty="0" err="1">
                <a:solidFill>
                  <a:srgbClr val="373A3C"/>
                </a:solidFill>
                <a:highlight>
                  <a:schemeClr val="lt1"/>
                </a:highlight>
                <a:latin typeface="Raleway"/>
                <a:ea typeface="Raleway"/>
                <a:cs typeface="Raleway"/>
                <a:sym typeface="Raleway"/>
              </a:rPr>
              <a:t>may</a:t>
            </a:r>
            <a:r>
              <a:rPr lang="tr-TR" sz="1200" dirty="0">
                <a:solidFill>
                  <a:srgbClr val="373A3C"/>
                </a:solidFill>
                <a:highlight>
                  <a:schemeClr val="lt1"/>
                </a:highlight>
                <a:latin typeface="Raleway"/>
                <a:ea typeface="Raleway"/>
                <a:cs typeface="Raleway"/>
                <a:sym typeface="Raleway"/>
              </a:rPr>
              <a:t> be </a:t>
            </a:r>
            <a:r>
              <a:rPr lang="tr-TR" sz="1200" dirty="0" err="1">
                <a:solidFill>
                  <a:srgbClr val="373A3C"/>
                </a:solidFill>
                <a:highlight>
                  <a:schemeClr val="lt1"/>
                </a:highlight>
                <a:latin typeface="Raleway"/>
                <a:ea typeface="Raleway"/>
                <a:cs typeface="Raleway"/>
                <a:sym typeface="Raleway"/>
              </a:rPr>
              <a:t>used</a:t>
            </a:r>
            <a:r>
              <a:rPr lang="tr-TR" sz="1200" dirty="0">
                <a:solidFill>
                  <a:srgbClr val="373A3C"/>
                </a:solidFill>
                <a:highlight>
                  <a:schemeClr val="lt1"/>
                </a:highlight>
                <a:latin typeface="Raleway"/>
                <a:ea typeface="Raleway"/>
                <a:cs typeface="Raleway"/>
                <a:sym typeface="Raleway"/>
              </a:rPr>
              <a:t> in:</a:t>
            </a:r>
            <a:endParaRPr sz="1200" dirty="0">
              <a:solidFill>
                <a:srgbClr val="373A3C"/>
              </a:solidFill>
              <a:highlight>
                <a:schemeClr val="lt1"/>
              </a:highlight>
              <a:latin typeface="Raleway"/>
              <a:ea typeface="Raleway"/>
              <a:cs typeface="Raleway"/>
              <a:sym typeface="Raleway"/>
            </a:endParaRPr>
          </a:p>
          <a:p>
            <a:pPr marL="457200" lvl="0" indent="-304800" algn="l" rtl="0">
              <a:lnSpc>
                <a:spcPct val="115000"/>
              </a:lnSpc>
              <a:spcBef>
                <a:spcPts val="1200"/>
              </a:spcBef>
              <a:spcAft>
                <a:spcPts val="0"/>
              </a:spcAft>
              <a:buClr>
                <a:srgbClr val="373A3C"/>
              </a:buClr>
              <a:buSzPts val="1200"/>
              <a:buFont typeface="Raleway"/>
              <a:buChar char="●"/>
            </a:pPr>
            <a:r>
              <a:rPr lang="tr-TR" sz="1200" dirty="0">
                <a:solidFill>
                  <a:srgbClr val="373A3C"/>
                </a:solidFill>
                <a:highlight>
                  <a:schemeClr val="lt1"/>
                </a:highlight>
                <a:latin typeface="Raleway"/>
                <a:ea typeface="Raleway"/>
                <a:cs typeface="Raleway"/>
                <a:sym typeface="Raleway"/>
              </a:rPr>
              <a:t>SELECT </a:t>
            </a:r>
            <a:r>
              <a:rPr lang="tr-TR" sz="1200" dirty="0" err="1">
                <a:solidFill>
                  <a:srgbClr val="373A3C"/>
                </a:solidFill>
                <a:highlight>
                  <a:schemeClr val="lt1"/>
                </a:highlight>
                <a:latin typeface="Raleway"/>
                <a:ea typeface="Raleway"/>
                <a:cs typeface="Raleway"/>
                <a:sym typeface="Raleway"/>
              </a:rPr>
              <a:t>clause</a:t>
            </a:r>
            <a:endParaRPr sz="1200" dirty="0">
              <a:solidFill>
                <a:srgbClr val="373A3C"/>
              </a:solidFill>
              <a:highlight>
                <a:schemeClr val="lt1"/>
              </a:highlight>
              <a:latin typeface="Raleway"/>
              <a:ea typeface="Raleway"/>
              <a:cs typeface="Raleway"/>
              <a:sym typeface="Raleway"/>
            </a:endParaRPr>
          </a:p>
          <a:p>
            <a:pPr marL="457200" lvl="0" indent="-304800" algn="l" rtl="0">
              <a:lnSpc>
                <a:spcPct val="115000"/>
              </a:lnSpc>
              <a:spcBef>
                <a:spcPts val="0"/>
              </a:spcBef>
              <a:spcAft>
                <a:spcPts val="0"/>
              </a:spcAft>
              <a:buClr>
                <a:srgbClr val="373A3C"/>
              </a:buClr>
              <a:buSzPts val="1200"/>
              <a:buFont typeface="Raleway"/>
              <a:buChar char="●"/>
            </a:pPr>
            <a:r>
              <a:rPr lang="tr-TR" sz="1200" dirty="0">
                <a:solidFill>
                  <a:srgbClr val="373A3C"/>
                </a:solidFill>
                <a:highlight>
                  <a:schemeClr val="lt1"/>
                </a:highlight>
                <a:latin typeface="Raleway"/>
                <a:ea typeface="Raleway"/>
                <a:cs typeface="Raleway"/>
                <a:sym typeface="Raleway"/>
              </a:rPr>
              <a:t>FROM </a:t>
            </a:r>
            <a:r>
              <a:rPr lang="tr-TR" sz="1200" dirty="0" err="1">
                <a:solidFill>
                  <a:srgbClr val="373A3C"/>
                </a:solidFill>
                <a:highlight>
                  <a:schemeClr val="lt1"/>
                </a:highlight>
                <a:latin typeface="Raleway"/>
                <a:ea typeface="Raleway"/>
                <a:cs typeface="Raleway"/>
                <a:sym typeface="Raleway"/>
              </a:rPr>
              <a:t>clause</a:t>
            </a:r>
            <a:endParaRPr sz="1200" dirty="0">
              <a:solidFill>
                <a:srgbClr val="373A3C"/>
              </a:solidFill>
              <a:highlight>
                <a:schemeClr val="lt1"/>
              </a:highlight>
              <a:latin typeface="Raleway"/>
              <a:ea typeface="Raleway"/>
              <a:cs typeface="Raleway"/>
              <a:sym typeface="Raleway"/>
            </a:endParaRPr>
          </a:p>
          <a:p>
            <a:pPr marL="457200" lvl="0" indent="-304800" algn="l" rtl="0">
              <a:lnSpc>
                <a:spcPct val="115000"/>
              </a:lnSpc>
              <a:spcBef>
                <a:spcPts val="0"/>
              </a:spcBef>
              <a:spcAft>
                <a:spcPts val="0"/>
              </a:spcAft>
              <a:buClr>
                <a:srgbClr val="373A3C"/>
              </a:buClr>
              <a:buSzPts val="1200"/>
              <a:buFont typeface="Raleway"/>
              <a:buChar char="●"/>
            </a:pPr>
            <a:r>
              <a:rPr lang="tr-TR" sz="1200" dirty="0">
                <a:solidFill>
                  <a:srgbClr val="373A3C"/>
                </a:solidFill>
                <a:highlight>
                  <a:schemeClr val="lt1"/>
                </a:highlight>
                <a:latin typeface="Raleway"/>
                <a:ea typeface="Raleway"/>
                <a:cs typeface="Raleway"/>
                <a:sym typeface="Raleway"/>
              </a:rPr>
              <a:t>WHERE </a:t>
            </a:r>
            <a:r>
              <a:rPr lang="tr-TR" sz="1200" dirty="0" err="1">
                <a:solidFill>
                  <a:srgbClr val="373A3C"/>
                </a:solidFill>
                <a:highlight>
                  <a:schemeClr val="lt1"/>
                </a:highlight>
                <a:latin typeface="Raleway"/>
                <a:ea typeface="Raleway"/>
                <a:cs typeface="Raleway"/>
                <a:sym typeface="Raleway"/>
              </a:rPr>
              <a:t>clause</a:t>
            </a:r>
            <a:endParaRPr sz="1200" dirty="0">
              <a:solidFill>
                <a:srgbClr val="373A3C"/>
              </a:solidFill>
              <a:highlight>
                <a:schemeClr val="lt1"/>
              </a:highlight>
              <a:latin typeface="Raleway"/>
              <a:ea typeface="Raleway"/>
              <a:cs typeface="Raleway"/>
              <a:sym typeface="Raleway"/>
            </a:endParaRPr>
          </a:p>
          <a:p>
            <a:pPr marL="0" lvl="0" indent="0" algn="l" rtl="0">
              <a:lnSpc>
                <a:spcPct val="115000"/>
              </a:lnSpc>
              <a:spcBef>
                <a:spcPts val="1200"/>
              </a:spcBef>
              <a:spcAft>
                <a:spcPts val="1200"/>
              </a:spcAft>
              <a:buNone/>
            </a:pPr>
            <a:r>
              <a:rPr lang="tr-TR" sz="1450" dirty="0">
                <a:solidFill>
                  <a:srgbClr val="212529"/>
                </a:solidFill>
                <a:highlight>
                  <a:srgbClr val="FFFFFF"/>
                </a:highlight>
              </a:rPr>
              <a:t>But a </a:t>
            </a:r>
            <a:r>
              <a:rPr lang="tr-TR" sz="1450" dirty="0" err="1">
                <a:solidFill>
                  <a:srgbClr val="212529"/>
                </a:solidFill>
                <a:highlight>
                  <a:srgbClr val="FFFFFF"/>
                </a:highlight>
              </a:rPr>
              <a:t>subquery</a:t>
            </a:r>
            <a:r>
              <a:rPr lang="tr-TR" sz="1450" dirty="0">
                <a:solidFill>
                  <a:srgbClr val="212529"/>
                </a:solidFill>
                <a:highlight>
                  <a:srgbClr val="FFFFFF"/>
                </a:highlight>
              </a:rPr>
              <a:t> is </a:t>
            </a:r>
            <a:r>
              <a:rPr lang="tr-TR" sz="1450" dirty="0" err="1">
                <a:solidFill>
                  <a:srgbClr val="212529"/>
                </a:solidFill>
                <a:highlight>
                  <a:srgbClr val="FFFFFF"/>
                </a:highlight>
              </a:rPr>
              <a:t>usually</a:t>
            </a:r>
            <a:r>
              <a:rPr lang="tr-TR" sz="1450" dirty="0">
                <a:solidFill>
                  <a:srgbClr val="212529"/>
                </a:solidFill>
                <a:highlight>
                  <a:srgbClr val="FFFFFF"/>
                </a:highlight>
              </a:rPr>
              <a:t> </a:t>
            </a:r>
            <a:r>
              <a:rPr lang="tr-TR" sz="1450" dirty="0" err="1">
                <a:solidFill>
                  <a:srgbClr val="212529"/>
                </a:solidFill>
                <a:highlight>
                  <a:srgbClr val="FFFFFF"/>
                </a:highlight>
              </a:rPr>
              <a:t>embedded</a:t>
            </a:r>
            <a:r>
              <a:rPr lang="tr-TR" sz="1450" dirty="0">
                <a:solidFill>
                  <a:srgbClr val="212529"/>
                </a:solidFill>
                <a:highlight>
                  <a:srgbClr val="FFFFFF"/>
                </a:highlight>
              </a:rPr>
              <a:t> inside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dirty="0">
                <a:solidFill>
                  <a:srgbClr val="FF0000"/>
                </a:solidFill>
                <a:highlight>
                  <a:srgbClr val="F0F0F0"/>
                </a:highlight>
                <a:latin typeface="Courier New"/>
                <a:ea typeface="Courier New"/>
                <a:cs typeface="Courier New"/>
                <a:sym typeface="Courier New"/>
              </a:rPr>
              <a:t>WHERE</a:t>
            </a:r>
            <a:r>
              <a:rPr lang="tr-TR" sz="1450" dirty="0">
                <a:solidFill>
                  <a:srgbClr val="212529"/>
                </a:solidFill>
                <a:highlight>
                  <a:srgbClr val="FFFFFF"/>
                </a:highlight>
              </a:rPr>
              <a:t> </a:t>
            </a:r>
            <a:r>
              <a:rPr lang="tr-TR" sz="1450" dirty="0" err="1">
                <a:solidFill>
                  <a:srgbClr val="212529"/>
                </a:solidFill>
                <a:highlight>
                  <a:srgbClr val="FFFFFF"/>
                </a:highlight>
              </a:rPr>
              <a:t>clause</a:t>
            </a:r>
            <a:r>
              <a:rPr lang="tr-TR" sz="1450" dirty="0">
                <a:solidFill>
                  <a:srgbClr val="212529"/>
                </a:solidFill>
                <a:highlight>
                  <a:srgbClr val="FFFFFF"/>
                </a:highlight>
              </a:rPr>
              <a:t>. </a:t>
            </a:r>
            <a:r>
              <a:rPr lang="tr-TR" sz="1450" dirty="0" err="1">
                <a:solidFill>
                  <a:srgbClr val="212529"/>
                </a:solidFill>
                <a:highlight>
                  <a:srgbClr val="FFFFFF"/>
                </a:highlight>
              </a:rPr>
              <a:t>You</a:t>
            </a:r>
            <a:r>
              <a:rPr lang="tr-TR" sz="1450" dirty="0">
                <a:solidFill>
                  <a:srgbClr val="212529"/>
                </a:solidFill>
                <a:highlight>
                  <a:srgbClr val="FFFFFF"/>
                </a:highlight>
              </a:rPr>
              <a:t> </a:t>
            </a:r>
            <a:r>
              <a:rPr lang="tr-TR" sz="1450" dirty="0" err="1">
                <a:solidFill>
                  <a:srgbClr val="212529"/>
                </a:solidFill>
                <a:highlight>
                  <a:srgbClr val="FFFFFF"/>
                </a:highlight>
              </a:rPr>
              <a:t>may</a:t>
            </a:r>
            <a:r>
              <a:rPr lang="tr-TR" sz="1450" dirty="0">
                <a:solidFill>
                  <a:srgbClr val="212529"/>
                </a:solidFill>
                <a:highlight>
                  <a:srgbClr val="FFFFFF"/>
                </a:highlight>
              </a:rPr>
              <a:t> </a:t>
            </a:r>
            <a:r>
              <a:rPr lang="tr-TR" sz="1450" dirty="0" err="1">
                <a:solidFill>
                  <a:srgbClr val="212529"/>
                </a:solidFill>
                <a:highlight>
                  <a:srgbClr val="FFFFFF"/>
                </a:highlight>
              </a:rPr>
              <a:t>use</a:t>
            </a:r>
            <a:r>
              <a:rPr lang="tr-TR" sz="1450" dirty="0">
                <a:solidFill>
                  <a:srgbClr val="212529"/>
                </a:solidFill>
                <a:highlight>
                  <a:srgbClr val="FFFFFF"/>
                </a:highlight>
              </a:rPr>
              <a:t> </a:t>
            </a:r>
            <a:r>
              <a:rPr lang="tr-TR" sz="1450" dirty="0" err="1">
                <a:solidFill>
                  <a:srgbClr val="212529"/>
                </a:solidFill>
                <a:highlight>
                  <a:srgbClr val="FFFFFF"/>
                </a:highlight>
              </a:rPr>
              <a:t>comparison</a:t>
            </a:r>
            <a:r>
              <a:rPr lang="tr-TR" sz="1450" dirty="0">
                <a:solidFill>
                  <a:srgbClr val="212529"/>
                </a:solidFill>
                <a:highlight>
                  <a:srgbClr val="FFFFFF"/>
                </a:highlight>
              </a:rPr>
              <a:t> </a:t>
            </a:r>
            <a:r>
              <a:rPr lang="tr-TR" sz="1450" dirty="0" err="1">
                <a:solidFill>
                  <a:srgbClr val="212529"/>
                </a:solidFill>
                <a:highlight>
                  <a:srgbClr val="FFFFFF"/>
                </a:highlight>
              </a:rPr>
              <a:t>operators</a:t>
            </a:r>
            <a:r>
              <a:rPr lang="tr-TR" sz="1450" dirty="0">
                <a:solidFill>
                  <a:srgbClr val="212529"/>
                </a:solidFill>
                <a:highlight>
                  <a:srgbClr val="FFFFFF"/>
                </a:highlight>
              </a:rPr>
              <a:t> in WHERE </a:t>
            </a:r>
            <a:r>
              <a:rPr lang="tr-TR" sz="1450" dirty="0" err="1">
                <a:solidFill>
                  <a:srgbClr val="212529"/>
                </a:solidFill>
                <a:highlight>
                  <a:srgbClr val="FFFFFF"/>
                </a:highlight>
              </a:rPr>
              <a:t>clauses</a:t>
            </a:r>
            <a:r>
              <a:rPr lang="tr-TR" sz="1450" dirty="0">
                <a:solidFill>
                  <a:srgbClr val="212529"/>
                </a:solidFill>
                <a:highlight>
                  <a:srgbClr val="FFFFFF"/>
                </a:highlight>
              </a:rPr>
              <a:t>.</a:t>
            </a:r>
            <a:endParaRPr sz="1200" dirty="0">
              <a:solidFill>
                <a:srgbClr val="373A3C"/>
              </a:solidFill>
              <a:highlight>
                <a:schemeClr val="lt1"/>
              </a:highlight>
              <a:latin typeface="Raleway"/>
              <a:ea typeface="Raleway"/>
              <a:cs typeface="Raleway"/>
              <a:sym typeface="Raleway"/>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8bd52aa0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8bd52aa0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err="1">
                <a:solidFill>
                  <a:srgbClr val="373A3C"/>
                </a:solidFill>
                <a:highlight>
                  <a:srgbClr val="FFFFFF"/>
                </a:highlight>
              </a:rPr>
              <a:t>Now</a:t>
            </a:r>
            <a:r>
              <a:rPr lang="tr-TR" sz="1450" dirty="0">
                <a:solidFill>
                  <a:srgbClr val="373A3C"/>
                </a:solidFill>
                <a:highlight>
                  <a:srgbClr val="FFFFFF"/>
                </a:highlight>
              </a:rPr>
              <a:t>, </a:t>
            </a:r>
            <a:r>
              <a:rPr lang="tr-TR" sz="1450" dirty="0" err="1">
                <a:solidFill>
                  <a:srgbClr val="373A3C"/>
                </a:solidFill>
                <a:highlight>
                  <a:srgbClr val="FFFFFF"/>
                </a:highlight>
              </a:rPr>
              <a:t>let's</a:t>
            </a:r>
            <a:r>
              <a:rPr lang="tr-TR" sz="1450" dirty="0">
                <a:solidFill>
                  <a:srgbClr val="373A3C"/>
                </a:solidFill>
                <a:highlight>
                  <a:srgbClr val="FFFFFF"/>
                </a:highlight>
              </a:rPr>
              <a:t> start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err="1">
                <a:solidFill>
                  <a:srgbClr val="373A3C"/>
                </a:solidFill>
                <a:highlight>
                  <a:srgbClr val="FFFFFF"/>
                </a:highlight>
              </a:rPr>
              <a:t>single-row</a:t>
            </a:r>
            <a:r>
              <a:rPr lang="tr-TR" sz="1450" dirty="0">
                <a:solidFill>
                  <a:srgbClr val="373A3C"/>
                </a:solidFill>
                <a:highlight>
                  <a:srgbClr val="FFFFFF"/>
                </a:highlight>
              </a:rPr>
              <a:t> </a:t>
            </a:r>
            <a:r>
              <a:rPr lang="tr-TR" sz="1450" dirty="0" err="1">
                <a:solidFill>
                  <a:srgbClr val="373A3C"/>
                </a:solidFill>
                <a:highlight>
                  <a:srgbClr val="FFFFFF"/>
                </a:highlight>
              </a:rPr>
              <a:t>subqueries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sz="1450" dirty="0">
                <a:solidFill>
                  <a:srgbClr val="4A1E1E"/>
                </a:solidFill>
                <a:highlight>
                  <a:srgbClr val="FFFFFF"/>
                </a:highlight>
              </a:rPr>
              <a:t>Q: </a:t>
            </a:r>
            <a:r>
              <a:rPr lang="tr-TR" sz="1450" dirty="0" err="1">
                <a:solidFill>
                  <a:srgbClr val="4A1E1E"/>
                </a:solidFill>
                <a:highlight>
                  <a:srgbClr val="FFFFFF"/>
                </a:highlight>
              </a:rPr>
              <a:t>What</a:t>
            </a:r>
            <a:r>
              <a:rPr lang="tr-TR" sz="1450" dirty="0">
                <a:solidFill>
                  <a:srgbClr val="4A1E1E"/>
                </a:solidFill>
                <a:highlight>
                  <a:srgbClr val="FFFFFF"/>
                </a:highlight>
              </a:rPr>
              <a:t> is a </a:t>
            </a:r>
            <a:r>
              <a:rPr lang="tr-TR" sz="1450" dirty="0" err="1">
                <a:solidFill>
                  <a:srgbClr val="4A1E1E"/>
                </a:solidFill>
                <a:highlight>
                  <a:srgbClr val="FFFFFF"/>
                </a:highlight>
              </a:rPr>
              <a:t>Subquery</a:t>
            </a:r>
            <a:r>
              <a:rPr lang="tr-TR" sz="1450" dirty="0">
                <a:solidFill>
                  <a:srgbClr val="4A1E1E"/>
                </a:solidFill>
                <a:highlight>
                  <a:srgbClr val="FFFFFF"/>
                </a:highlight>
              </a:rPr>
              <a:t>?</a:t>
            </a:r>
            <a:endParaRPr sz="1450" dirty="0">
              <a:solidFill>
                <a:srgbClr val="4A1E1E"/>
              </a:solidFill>
              <a:highlight>
                <a:srgbClr val="FFFFFF"/>
              </a:highlight>
            </a:endParaRPr>
          </a:p>
          <a:p>
            <a:pPr marL="0" lvl="0" indent="0" algn="l" rtl="0">
              <a:spcBef>
                <a:spcPts val="0"/>
              </a:spcBef>
              <a:spcAft>
                <a:spcPts val="0"/>
              </a:spcAft>
              <a:buNone/>
            </a:pPr>
            <a:r>
              <a:rPr lang="tr-TR" sz="1450" dirty="0">
                <a:solidFill>
                  <a:srgbClr val="4A1E1E"/>
                </a:solidFill>
                <a:highlight>
                  <a:srgbClr val="FFFFFF"/>
                </a:highlight>
              </a:rPr>
              <a:t>A: A </a:t>
            </a:r>
            <a:r>
              <a:rPr lang="tr-TR" sz="1450" dirty="0" err="1">
                <a:solidFill>
                  <a:srgbClr val="4A1E1E"/>
                </a:solidFill>
                <a:highlight>
                  <a:srgbClr val="FFFFFF"/>
                </a:highlight>
              </a:rPr>
              <a:t>subquery</a:t>
            </a:r>
            <a:r>
              <a:rPr lang="tr-TR" sz="1450" dirty="0">
                <a:solidFill>
                  <a:srgbClr val="4A1E1E"/>
                </a:solidFill>
                <a:highlight>
                  <a:srgbClr val="FFFFFF"/>
                </a:highlight>
              </a:rPr>
              <a:t> is a </a:t>
            </a:r>
            <a:r>
              <a:rPr lang="tr-TR" sz="1450" dirty="0" err="1">
                <a:solidFill>
                  <a:srgbClr val="4A1E1E"/>
                </a:solidFill>
                <a:highlight>
                  <a:srgbClr val="FFFFFF"/>
                </a:highlight>
              </a:rPr>
              <a:t>query</a:t>
            </a:r>
            <a:r>
              <a:rPr lang="tr-TR" sz="1450" dirty="0">
                <a:solidFill>
                  <a:srgbClr val="4A1E1E"/>
                </a:solidFill>
                <a:highlight>
                  <a:srgbClr val="FFFFFF"/>
                </a:highlight>
              </a:rPr>
              <a:t> </a:t>
            </a:r>
            <a:r>
              <a:rPr lang="tr-TR" sz="1450" dirty="0" err="1">
                <a:solidFill>
                  <a:srgbClr val="4A1E1E"/>
                </a:solidFill>
                <a:highlight>
                  <a:srgbClr val="FFFFFF"/>
                </a:highlight>
              </a:rPr>
              <a:t>within</a:t>
            </a:r>
            <a:r>
              <a:rPr lang="tr-TR" sz="1450" dirty="0">
                <a:solidFill>
                  <a:srgbClr val="4A1E1E"/>
                </a:solidFill>
                <a:highlight>
                  <a:srgbClr val="FFFFFF"/>
                </a:highlight>
              </a:rPr>
              <a:t> </a:t>
            </a:r>
            <a:r>
              <a:rPr lang="tr-TR" sz="1450" dirty="0" err="1">
                <a:solidFill>
                  <a:srgbClr val="4A1E1E"/>
                </a:solidFill>
                <a:highlight>
                  <a:srgbClr val="FFFFFF"/>
                </a:highlight>
              </a:rPr>
              <a:t>another</a:t>
            </a:r>
            <a:r>
              <a:rPr lang="tr-TR" sz="1450" dirty="0">
                <a:solidFill>
                  <a:srgbClr val="4A1E1E"/>
                </a:solidFill>
                <a:highlight>
                  <a:srgbClr val="FFFFFF"/>
                </a:highlight>
              </a:rPr>
              <a:t> </a:t>
            </a:r>
            <a:r>
              <a:rPr lang="tr-TR" sz="1450" dirty="0" err="1">
                <a:solidFill>
                  <a:srgbClr val="4A1E1E"/>
                </a:solidFill>
                <a:highlight>
                  <a:srgbClr val="FFFFFF"/>
                </a:highlight>
              </a:rPr>
              <a:t>query</a:t>
            </a:r>
            <a:r>
              <a:rPr lang="tr-TR" sz="1450" dirty="0">
                <a:solidFill>
                  <a:srgbClr val="4A1E1E"/>
                </a:solidFill>
                <a:highlight>
                  <a:srgbClr val="FFFFFF"/>
                </a:highlight>
              </a:rPr>
              <a:t>, </a:t>
            </a:r>
            <a:r>
              <a:rPr lang="tr-TR" sz="1450" dirty="0" err="1">
                <a:solidFill>
                  <a:srgbClr val="4A1E1E"/>
                </a:solidFill>
                <a:highlight>
                  <a:srgbClr val="FFFFFF"/>
                </a:highlight>
              </a:rPr>
              <a:t>also</a:t>
            </a:r>
            <a:r>
              <a:rPr lang="tr-TR" sz="1450" dirty="0">
                <a:solidFill>
                  <a:srgbClr val="4A1E1E"/>
                </a:solidFill>
                <a:highlight>
                  <a:srgbClr val="FFFFFF"/>
                </a:highlight>
              </a:rPr>
              <a:t> </a:t>
            </a:r>
            <a:r>
              <a:rPr lang="tr-TR" sz="1450" dirty="0" err="1">
                <a:solidFill>
                  <a:srgbClr val="4A1E1E"/>
                </a:solidFill>
                <a:highlight>
                  <a:srgbClr val="FFFFFF"/>
                </a:highlight>
              </a:rPr>
              <a:t>known</a:t>
            </a:r>
            <a:r>
              <a:rPr lang="tr-TR" sz="1450" dirty="0">
                <a:solidFill>
                  <a:srgbClr val="4A1E1E"/>
                </a:solidFill>
                <a:highlight>
                  <a:srgbClr val="FFFFFF"/>
                </a:highlight>
              </a:rPr>
              <a:t> as </a:t>
            </a:r>
            <a:r>
              <a:rPr lang="tr-TR" sz="1450" dirty="0" err="1">
                <a:solidFill>
                  <a:srgbClr val="4A1E1E"/>
                </a:solidFill>
                <a:highlight>
                  <a:srgbClr val="FFFFFF"/>
                </a:highlight>
              </a:rPr>
              <a:t>nested</a:t>
            </a:r>
            <a:r>
              <a:rPr lang="tr-TR" sz="1450" dirty="0">
                <a:solidFill>
                  <a:srgbClr val="4A1E1E"/>
                </a:solidFill>
                <a:highlight>
                  <a:srgbClr val="FFFFFF"/>
                </a:highlight>
              </a:rPr>
              <a:t> </a:t>
            </a:r>
            <a:r>
              <a:rPr lang="tr-TR" sz="1450" dirty="0" err="1">
                <a:solidFill>
                  <a:srgbClr val="4A1E1E"/>
                </a:solidFill>
                <a:highlight>
                  <a:srgbClr val="FFFFFF"/>
                </a:highlight>
              </a:rPr>
              <a:t>query</a:t>
            </a:r>
            <a:r>
              <a:rPr lang="tr-TR" sz="1450" dirty="0">
                <a:solidFill>
                  <a:srgbClr val="4A1E1E"/>
                </a:solidFill>
                <a:highlight>
                  <a:srgbClr val="FFFFFF"/>
                </a:highlight>
              </a:rPr>
              <a:t> </a:t>
            </a:r>
            <a:r>
              <a:rPr lang="tr-TR" sz="1450" dirty="0" err="1">
                <a:solidFill>
                  <a:srgbClr val="4A1E1E"/>
                </a:solidFill>
                <a:highlight>
                  <a:srgbClr val="FFFFFF"/>
                </a:highlight>
              </a:rPr>
              <a:t>or</a:t>
            </a:r>
            <a:r>
              <a:rPr lang="tr-TR" sz="1450" dirty="0">
                <a:solidFill>
                  <a:srgbClr val="4A1E1E"/>
                </a:solidFill>
                <a:highlight>
                  <a:srgbClr val="FFFFFF"/>
                </a:highlight>
              </a:rPr>
              <a:t> </a:t>
            </a:r>
            <a:r>
              <a:rPr lang="tr-TR" sz="1450" dirty="0" err="1">
                <a:solidFill>
                  <a:srgbClr val="4A1E1E"/>
                </a:solidFill>
                <a:highlight>
                  <a:srgbClr val="FFFFFF"/>
                </a:highlight>
              </a:rPr>
              <a:t>inner</a:t>
            </a:r>
            <a:r>
              <a:rPr lang="tr-TR" sz="1450" dirty="0">
                <a:solidFill>
                  <a:srgbClr val="4A1E1E"/>
                </a:solidFill>
                <a:highlight>
                  <a:srgbClr val="FFFFFF"/>
                </a:highlight>
              </a:rPr>
              <a:t> </a:t>
            </a:r>
            <a:r>
              <a:rPr lang="tr-TR" sz="1450" dirty="0" err="1">
                <a:solidFill>
                  <a:srgbClr val="4A1E1E"/>
                </a:solidFill>
                <a:highlight>
                  <a:srgbClr val="FFFFFF"/>
                </a:highlight>
              </a:rPr>
              <a:t>query</a:t>
            </a:r>
            <a:r>
              <a:rPr lang="tr-TR" sz="1450" dirty="0">
                <a:solidFill>
                  <a:srgbClr val="4A1E1E"/>
                </a:solidFill>
                <a:highlight>
                  <a:srgbClr val="FFFFFF"/>
                </a:highlight>
              </a:rPr>
              <a:t> . </a:t>
            </a:r>
            <a:r>
              <a:rPr lang="tr-TR" sz="1450" dirty="0" err="1">
                <a:solidFill>
                  <a:srgbClr val="4A1E1E"/>
                </a:solidFill>
                <a:highlight>
                  <a:srgbClr val="FFFFFF"/>
                </a:highlight>
              </a:rPr>
              <a:t>It</a:t>
            </a:r>
            <a:r>
              <a:rPr lang="tr-TR" sz="1450" dirty="0">
                <a:solidFill>
                  <a:srgbClr val="4A1E1E"/>
                </a:solidFill>
                <a:highlight>
                  <a:srgbClr val="FFFFFF"/>
                </a:highlight>
              </a:rPr>
              <a:t> is </a:t>
            </a:r>
            <a:r>
              <a:rPr lang="tr-TR" sz="1450" dirty="0" err="1">
                <a:solidFill>
                  <a:srgbClr val="4A1E1E"/>
                </a:solidFill>
                <a:highlight>
                  <a:srgbClr val="FFFFFF"/>
                </a:highlight>
              </a:rPr>
              <a:t>used</a:t>
            </a:r>
            <a:r>
              <a:rPr lang="tr-TR" sz="1450" dirty="0">
                <a:solidFill>
                  <a:srgbClr val="4A1E1E"/>
                </a:solidFill>
                <a:highlight>
                  <a:srgbClr val="FFFFFF"/>
                </a:highlight>
              </a:rPr>
              <a:t> </a:t>
            </a:r>
            <a:r>
              <a:rPr lang="tr-TR" sz="1450" dirty="0" err="1">
                <a:solidFill>
                  <a:srgbClr val="4A1E1E"/>
                </a:solidFill>
                <a:highlight>
                  <a:srgbClr val="FFFFFF"/>
                </a:highlight>
              </a:rPr>
              <a:t>to</a:t>
            </a:r>
            <a:r>
              <a:rPr lang="tr-TR" sz="1450" dirty="0">
                <a:solidFill>
                  <a:srgbClr val="4A1E1E"/>
                </a:solidFill>
                <a:highlight>
                  <a:srgbClr val="FFFFFF"/>
                </a:highlight>
              </a:rPr>
              <a:t> </a:t>
            </a:r>
            <a:r>
              <a:rPr lang="tr-TR" sz="1450" dirty="0" err="1">
                <a:solidFill>
                  <a:srgbClr val="4A1E1E"/>
                </a:solidFill>
                <a:highlight>
                  <a:srgbClr val="FFFFFF"/>
                </a:highlight>
              </a:rPr>
              <a:t>restrict</a:t>
            </a:r>
            <a:r>
              <a:rPr lang="tr-TR" sz="1450" dirty="0">
                <a:solidFill>
                  <a:srgbClr val="4A1E1E"/>
                </a:solidFill>
                <a:highlight>
                  <a:srgbClr val="FFFFFF"/>
                </a:highlight>
              </a:rPr>
              <a:t> </a:t>
            </a:r>
            <a:r>
              <a:rPr lang="tr-TR" sz="1450" dirty="0" err="1">
                <a:solidFill>
                  <a:srgbClr val="4A1E1E"/>
                </a:solidFill>
                <a:highlight>
                  <a:srgbClr val="FFFFFF"/>
                </a:highlight>
              </a:rPr>
              <a:t>or</a:t>
            </a:r>
            <a:r>
              <a:rPr lang="tr-TR" sz="1450" dirty="0">
                <a:solidFill>
                  <a:srgbClr val="4A1E1E"/>
                </a:solidFill>
                <a:highlight>
                  <a:srgbClr val="FFFFFF"/>
                </a:highlight>
              </a:rPr>
              <a:t> </a:t>
            </a:r>
            <a:r>
              <a:rPr lang="tr-TR" sz="1450" dirty="0" err="1">
                <a:solidFill>
                  <a:srgbClr val="4A1E1E"/>
                </a:solidFill>
                <a:highlight>
                  <a:srgbClr val="FFFFFF"/>
                </a:highlight>
              </a:rPr>
              <a:t>enhance</a:t>
            </a:r>
            <a:r>
              <a:rPr lang="tr-TR" sz="1450" dirty="0">
                <a:solidFill>
                  <a:srgbClr val="4A1E1E"/>
                </a:solidFill>
                <a:highlight>
                  <a:srgbClr val="FFFFFF"/>
                </a:highlight>
              </a:rPr>
              <a:t> </a:t>
            </a:r>
            <a:r>
              <a:rPr lang="tr-TR" sz="1450" dirty="0" err="1">
                <a:solidFill>
                  <a:srgbClr val="4A1E1E"/>
                </a:solidFill>
                <a:highlight>
                  <a:srgbClr val="FFFFFF"/>
                </a:highlight>
              </a:rPr>
              <a:t>the</a:t>
            </a:r>
            <a:r>
              <a:rPr lang="tr-TR" sz="1450" dirty="0">
                <a:solidFill>
                  <a:srgbClr val="4A1E1E"/>
                </a:solidFill>
                <a:highlight>
                  <a:srgbClr val="FFFFFF"/>
                </a:highlight>
              </a:rPr>
              <a:t> data </a:t>
            </a:r>
            <a:r>
              <a:rPr lang="tr-TR" sz="1450" dirty="0" err="1">
                <a:solidFill>
                  <a:srgbClr val="4A1E1E"/>
                </a:solidFill>
                <a:highlight>
                  <a:srgbClr val="FFFFFF"/>
                </a:highlight>
              </a:rPr>
              <a:t>to</a:t>
            </a:r>
            <a:r>
              <a:rPr lang="tr-TR" sz="1450" dirty="0">
                <a:solidFill>
                  <a:srgbClr val="4A1E1E"/>
                </a:solidFill>
                <a:highlight>
                  <a:srgbClr val="FFFFFF"/>
                </a:highlight>
              </a:rPr>
              <a:t> be </a:t>
            </a:r>
            <a:r>
              <a:rPr lang="tr-TR" sz="1450" dirty="0" err="1">
                <a:solidFill>
                  <a:srgbClr val="4A1E1E"/>
                </a:solidFill>
                <a:highlight>
                  <a:srgbClr val="FFFFFF"/>
                </a:highlight>
              </a:rPr>
              <a:t>queried</a:t>
            </a:r>
            <a:r>
              <a:rPr lang="tr-TR" sz="1450" dirty="0">
                <a:solidFill>
                  <a:srgbClr val="4A1E1E"/>
                </a:solidFill>
                <a:highlight>
                  <a:srgbClr val="FFFFFF"/>
                </a:highlight>
              </a:rPr>
              <a:t> </a:t>
            </a:r>
            <a:r>
              <a:rPr lang="tr-TR" sz="1450" dirty="0" err="1">
                <a:solidFill>
                  <a:srgbClr val="4A1E1E"/>
                </a:solidFill>
                <a:highlight>
                  <a:srgbClr val="FFFFFF"/>
                </a:highlight>
              </a:rPr>
              <a:t>by</a:t>
            </a:r>
            <a:r>
              <a:rPr lang="tr-TR" sz="1450" dirty="0">
                <a:solidFill>
                  <a:srgbClr val="4A1E1E"/>
                </a:solidFill>
                <a:highlight>
                  <a:srgbClr val="FFFFFF"/>
                </a:highlight>
              </a:rPr>
              <a:t> </a:t>
            </a:r>
            <a:r>
              <a:rPr lang="tr-TR" sz="1450" dirty="0" err="1">
                <a:solidFill>
                  <a:srgbClr val="4A1E1E"/>
                </a:solidFill>
                <a:highlight>
                  <a:srgbClr val="FFFFFF"/>
                </a:highlight>
              </a:rPr>
              <a:t>the</a:t>
            </a:r>
            <a:r>
              <a:rPr lang="tr-TR" sz="1450" dirty="0">
                <a:solidFill>
                  <a:srgbClr val="4A1E1E"/>
                </a:solidFill>
                <a:highlight>
                  <a:srgbClr val="FFFFFF"/>
                </a:highlight>
              </a:rPr>
              <a:t> main </a:t>
            </a:r>
            <a:r>
              <a:rPr lang="tr-TR" sz="1450" dirty="0" err="1">
                <a:solidFill>
                  <a:srgbClr val="4A1E1E"/>
                </a:solidFill>
                <a:highlight>
                  <a:srgbClr val="FFFFFF"/>
                </a:highlight>
              </a:rPr>
              <a:t>query</a:t>
            </a:r>
            <a:r>
              <a:rPr lang="tr-TR" sz="1450" dirty="0">
                <a:solidFill>
                  <a:srgbClr val="4A1E1E"/>
                </a:solidFill>
                <a:highlight>
                  <a:srgbClr val="FFFFFF"/>
                </a:highlight>
              </a:rPr>
              <a:t>, </a:t>
            </a:r>
            <a:r>
              <a:rPr lang="tr-TR" sz="1450" dirty="0" err="1">
                <a:solidFill>
                  <a:srgbClr val="4A1E1E"/>
                </a:solidFill>
                <a:highlight>
                  <a:srgbClr val="FFFFFF"/>
                </a:highlight>
              </a:rPr>
              <a:t>thus</a:t>
            </a:r>
            <a:r>
              <a:rPr lang="tr-TR" sz="1450" dirty="0">
                <a:solidFill>
                  <a:srgbClr val="4A1E1E"/>
                </a:solidFill>
                <a:highlight>
                  <a:srgbClr val="FFFFFF"/>
                </a:highlight>
              </a:rPr>
              <a:t> </a:t>
            </a:r>
            <a:r>
              <a:rPr lang="tr-TR" sz="1450" dirty="0" err="1">
                <a:solidFill>
                  <a:srgbClr val="4A1E1E"/>
                </a:solidFill>
                <a:highlight>
                  <a:srgbClr val="FFFFFF"/>
                </a:highlight>
              </a:rPr>
              <a:t>restricting</a:t>
            </a:r>
            <a:r>
              <a:rPr lang="tr-TR" sz="1450" dirty="0">
                <a:solidFill>
                  <a:srgbClr val="4A1E1E"/>
                </a:solidFill>
                <a:highlight>
                  <a:srgbClr val="FFFFFF"/>
                </a:highlight>
              </a:rPr>
              <a:t> </a:t>
            </a:r>
            <a:r>
              <a:rPr lang="tr-TR" sz="1450" dirty="0" err="1">
                <a:solidFill>
                  <a:srgbClr val="4A1E1E"/>
                </a:solidFill>
                <a:highlight>
                  <a:srgbClr val="FFFFFF"/>
                </a:highlight>
              </a:rPr>
              <a:t>or</a:t>
            </a:r>
            <a:r>
              <a:rPr lang="tr-TR" sz="1450" dirty="0">
                <a:solidFill>
                  <a:srgbClr val="4A1E1E"/>
                </a:solidFill>
                <a:highlight>
                  <a:srgbClr val="FFFFFF"/>
                </a:highlight>
              </a:rPr>
              <a:t> </a:t>
            </a:r>
            <a:r>
              <a:rPr lang="tr-TR" sz="1450" dirty="0" err="1">
                <a:solidFill>
                  <a:srgbClr val="4A1E1E"/>
                </a:solidFill>
                <a:highlight>
                  <a:srgbClr val="FFFFFF"/>
                </a:highlight>
              </a:rPr>
              <a:t>enhancing</a:t>
            </a:r>
            <a:r>
              <a:rPr lang="tr-TR" sz="1450" dirty="0">
                <a:solidFill>
                  <a:srgbClr val="4A1E1E"/>
                </a:solidFill>
                <a:highlight>
                  <a:srgbClr val="FFFFFF"/>
                </a:highlight>
              </a:rPr>
              <a:t> </a:t>
            </a:r>
            <a:r>
              <a:rPr lang="tr-TR" sz="1450" dirty="0" err="1">
                <a:solidFill>
                  <a:srgbClr val="4A1E1E"/>
                </a:solidFill>
                <a:highlight>
                  <a:srgbClr val="FFFFFF"/>
                </a:highlight>
              </a:rPr>
              <a:t>the</a:t>
            </a:r>
            <a:r>
              <a:rPr lang="tr-TR" sz="1450" dirty="0">
                <a:solidFill>
                  <a:srgbClr val="4A1E1E"/>
                </a:solidFill>
                <a:highlight>
                  <a:srgbClr val="FFFFFF"/>
                </a:highlight>
              </a:rPr>
              <a:t> </a:t>
            </a:r>
            <a:r>
              <a:rPr lang="tr-TR" sz="1450" dirty="0" err="1">
                <a:solidFill>
                  <a:srgbClr val="4A1E1E"/>
                </a:solidFill>
                <a:highlight>
                  <a:srgbClr val="FFFFFF"/>
                </a:highlight>
              </a:rPr>
              <a:t>output</a:t>
            </a:r>
            <a:r>
              <a:rPr lang="tr-TR" sz="1450" dirty="0">
                <a:solidFill>
                  <a:srgbClr val="4A1E1E"/>
                </a:solidFill>
                <a:highlight>
                  <a:srgbClr val="FFFFFF"/>
                </a:highlight>
              </a:rPr>
              <a:t> of </a:t>
            </a:r>
            <a:r>
              <a:rPr lang="tr-TR" sz="1450" dirty="0" err="1">
                <a:solidFill>
                  <a:srgbClr val="4A1E1E"/>
                </a:solidFill>
                <a:highlight>
                  <a:srgbClr val="FFFFFF"/>
                </a:highlight>
              </a:rPr>
              <a:t>the</a:t>
            </a:r>
            <a:r>
              <a:rPr lang="tr-TR" sz="1450" dirty="0">
                <a:solidFill>
                  <a:srgbClr val="4A1E1E"/>
                </a:solidFill>
                <a:highlight>
                  <a:srgbClr val="FFFFFF"/>
                </a:highlight>
              </a:rPr>
              <a:t> main </a:t>
            </a:r>
            <a:r>
              <a:rPr lang="tr-TR" sz="1450" dirty="0" err="1">
                <a:solidFill>
                  <a:srgbClr val="4A1E1E"/>
                </a:solidFill>
                <a:highlight>
                  <a:srgbClr val="FFFFFF"/>
                </a:highlight>
              </a:rPr>
              <a:t>query</a:t>
            </a:r>
            <a:r>
              <a:rPr lang="tr-TR" sz="1450" dirty="0">
                <a:solidFill>
                  <a:srgbClr val="4A1E1E"/>
                </a:solidFill>
                <a:highlight>
                  <a:srgbClr val="FFFFFF"/>
                </a:highlight>
              </a:rPr>
              <a:t> </a:t>
            </a:r>
            <a:r>
              <a:rPr lang="tr-TR" sz="1450" dirty="0" err="1">
                <a:solidFill>
                  <a:srgbClr val="4A1E1E"/>
                </a:solidFill>
                <a:highlight>
                  <a:srgbClr val="FFFFFF"/>
                </a:highlight>
              </a:rPr>
              <a:t>respectively</a:t>
            </a:r>
            <a:r>
              <a:rPr lang="tr-TR" sz="1450" dirty="0">
                <a:solidFill>
                  <a:srgbClr val="4A1E1E"/>
                </a:solidFill>
                <a:highlight>
                  <a:srgbClr val="FFFFFF"/>
                </a:highlight>
              </a:rPr>
              <a:t>.</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8bd52aa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8bd52aa0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450" dirty="0">
              <a:solidFill>
                <a:srgbClr val="212529"/>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tr-TR" sz="1450" dirty="0" err="1">
                <a:solidFill>
                  <a:srgbClr val="212529"/>
                </a:solidFill>
                <a:highlight>
                  <a:srgbClr val="FFFFFF"/>
                </a:highlight>
              </a:rPr>
              <a:t>Mostly</a:t>
            </a:r>
            <a:r>
              <a:rPr lang="tr-TR" sz="1450" dirty="0">
                <a:solidFill>
                  <a:srgbClr val="212529"/>
                </a:solidFill>
                <a:highlight>
                  <a:srgbClr val="FFFFFF"/>
                </a:highlight>
              </a:rPr>
              <a:t> they </a:t>
            </a:r>
            <a:r>
              <a:rPr lang="tr-TR" sz="1450" dirty="0" err="1">
                <a:solidFill>
                  <a:srgbClr val="212529"/>
                </a:solidFill>
                <a:highlight>
                  <a:srgbClr val="FFFFFF"/>
                </a:highlight>
              </a:rPr>
              <a:t>are</a:t>
            </a:r>
            <a:r>
              <a:rPr lang="tr-TR" sz="1450" dirty="0">
                <a:solidFill>
                  <a:srgbClr val="212529"/>
                </a:solidFill>
                <a:highlight>
                  <a:srgbClr val="FFFFFF"/>
                </a:highlight>
              </a:rPr>
              <a:t> </a:t>
            </a:r>
            <a:r>
              <a:rPr lang="tr-TR" sz="1450" dirty="0" err="1">
                <a:solidFill>
                  <a:srgbClr val="212529"/>
                </a:solidFill>
                <a:highlight>
                  <a:srgbClr val="FFFFFF"/>
                </a:highlight>
              </a:rPr>
              <a:t>being</a:t>
            </a:r>
            <a:r>
              <a:rPr lang="tr-TR" sz="1450" dirty="0">
                <a:solidFill>
                  <a:srgbClr val="212529"/>
                </a:solidFill>
                <a:highlight>
                  <a:srgbClr val="FFFFFF"/>
                </a:highlight>
              </a:rPr>
              <a:t> </a:t>
            </a:r>
            <a:r>
              <a:rPr lang="tr-TR" sz="1450" dirty="0" err="1">
                <a:solidFill>
                  <a:srgbClr val="212529"/>
                </a:solidFill>
                <a:highlight>
                  <a:srgbClr val="FFFFFF"/>
                </a:highlight>
              </a:rPr>
              <a:t>used</a:t>
            </a:r>
            <a:r>
              <a:rPr lang="tr-TR" sz="1450" dirty="0">
                <a:solidFill>
                  <a:srgbClr val="212529"/>
                </a:solidFill>
                <a:highlight>
                  <a:srgbClr val="FFFFFF"/>
                </a:highlight>
              </a:rPr>
              <a:t> </a:t>
            </a:r>
            <a:r>
              <a:rPr lang="tr-TR" sz="1450" dirty="0" err="1">
                <a:solidFill>
                  <a:srgbClr val="212529"/>
                </a:solidFill>
                <a:highlight>
                  <a:srgbClr val="FFFFFF"/>
                </a:highlight>
              </a:rPr>
              <a:t>with</a:t>
            </a:r>
            <a:r>
              <a:rPr lang="tr-TR" sz="1450" dirty="0">
                <a:solidFill>
                  <a:srgbClr val="212529"/>
                </a:solidFill>
                <a:highlight>
                  <a:srgbClr val="FFFFFF"/>
                </a:highlight>
              </a:rPr>
              <a:t> “WHERE” </a:t>
            </a:r>
            <a:r>
              <a:rPr lang="tr-TR" sz="1450" dirty="0" err="1">
                <a:solidFill>
                  <a:srgbClr val="212529"/>
                </a:solidFill>
                <a:highlight>
                  <a:srgbClr val="FFFFFF"/>
                </a:highlight>
              </a:rPr>
              <a:t>clauses</a:t>
            </a:r>
            <a:r>
              <a:rPr lang="tr-TR" sz="1450" dirty="0">
                <a:solidFill>
                  <a:srgbClr val="212529"/>
                </a:solidFill>
                <a:highlight>
                  <a:srgbClr val="FFFFFF"/>
                </a:highlight>
              </a:rPr>
              <a:t> since it </a:t>
            </a:r>
            <a:r>
              <a:rPr lang="tr-TR" sz="1450" dirty="0" err="1">
                <a:solidFill>
                  <a:srgbClr val="212529"/>
                </a:solidFill>
                <a:highlight>
                  <a:srgbClr val="FFFFFF"/>
                </a:highlight>
              </a:rPr>
              <a:t>includes</a:t>
            </a:r>
            <a:r>
              <a:rPr lang="tr-TR" sz="1450" dirty="0">
                <a:solidFill>
                  <a:srgbClr val="212529"/>
                </a:solidFill>
                <a:highlight>
                  <a:srgbClr val="FFFFFF"/>
                </a:highlight>
              </a:rPr>
              <a:t> </a:t>
            </a:r>
            <a:r>
              <a:rPr lang="tr-TR" sz="1450" dirty="0" err="1">
                <a:solidFill>
                  <a:srgbClr val="212529"/>
                </a:solidFill>
                <a:highlight>
                  <a:srgbClr val="FFFFFF"/>
                </a:highlight>
              </a:rPr>
              <a:t>some</a:t>
            </a:r>
            <a:r>
              <a:rPr lang="tr-TR" sz="1450" dirty="0">
                <a:solidFill>
                  <a:srgbClr val="212529"/>
                </a:solidFill>
                <a:highlight>
                  <a:srgbClr val="FFFFFF"/>
                </a:highlight>
              </a:rPr>
              <a:t> </a:t>
            </a:r>
            <a:r>
              <a:rPr lang="tr-TR" sz="1450" dirty="0" err="1">
                <a:solidFill>
                  <a:srgbClr val="212529"/>
                </a:solidFill>
                <a:highlight>
                  <a:srgbClr val="FFFFFF"/>
                </a:highlight>
              </a:rPr>
              <a:t>conditions</a:t>
            </a:r>
            <a:r>
              <a:rPr lang="tr-TR" sz="1450" dirty="0">
                <a:solidFill>
                  <a:srgbClr val="212529"/>
                </a:solidFill>
                <a:highlight>
                  <a:srgbClr val="FFFFFF"/>
                </a:highlight>
              </a:rPr>
              <a:t>.</a:t>
            </a:r>
            <a:endParaRPr sz="1450" dirty="0">
              <a:solidFill>
                <a:srgbClr val="212529"/>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tr-TR" sz="1450" dirty="0" err="1">
                <a:solidFill>
                  <a:srgbClr val="212529"/>
                </a:solidFill>
                <a:highlight>
                  <a:schemeClr val="lt1"/>
                </a:highlight>
              </a:rPr>
              <a:t>comparison</a:t>
            </a:r>
            <a:r>
              <a:rPr lang="tr-TR" sz="1450" dirty="0">
                <a:solidFill>
                  <a:srgbClr val="212529"/>
                </a:solidFill>
                <a:highlight>
                  <a:schemeClr val="lt1"/>
                </a:highlight>
              </a:rPr>
              <a:t> </a:t>
            </a:r>
            <a:r>
              <a:rPr lang="tr-TR" sz="1450" dirty="0" err="1">
                <a:solidFill>
                  <a:srgbClr val="212529"/>
                </a:solidFill>
                <a:highlight>
                  <a:schemeClr val="lt1"/>
                </a:highlight>
              </a:rPr>
              <a:t>operators</a:t>
            </a:r>
            <a:endParaRPr dirty="0">
              <a:solidFill>
                <a:schemeClr val="dk1"/>
              </a:solidFill>
            </a:endParaRPr>
          </a:p>
          <a:p>
            <a:pPr marL="0" lvl="0" indent="0" algn="l" rtl="0">
              <a:spcBef>
                <a:spcPts val="1200"/>
              </a:spcBef>
              <a:spcAft>
                <a:spcPts val="0"/>
              </a:spcAft>
              <a:buNone/>
            </a:pPr>
            <a:endParaRPr sz="1450" dirty="0">
              <a:solidFill>
                <a:srgbClr val="4A1E1E"/>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a8bd52aa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8a8bd52aa0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We'll</a:t>
            </a:r>
            <a:r>
              <a:rPr lang="tr-TR" sz="1450" dirty="0">
                <a:solidFill>
                  <a:srgbClr val="373A3C"/>
                </a:solidFill>
                <a:highlight>
                  <a:srgbClr val="FFFFFF"/>
                </a:highlight>
              </a:rPr>
              <a:t> </a:t>
            </a:r>
            <a:r>
              <a:rPr lang="tr-TR" sz="1450" dirty="0" err="1">
                <a:solidFill>
                  <a:srgbClr val="373A3C"/>
                </a:solidFill>
                <a:highlight>
                  <a:srgbClr val="FFFFFF"/>
                </a:highlight>
              </a:rPr>
              <a:t>find</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who</a:t>
            </a:r>
            <a:r>
              <a:rPr lang="tr-TR" sz="1450" dirty="0">
                <a:solidFill>
                  <a:srgbClr val="373A3C"/>
                </a:solidFill>
                <a:highlight>
                  <a:srgbClr val="FFFFFF"/>
                </a:highlight>
              </a:rPr>
              <a:t> </a:t>
            </a:r>
            <a:r>
              <a:rPr lang="tr-TR" sz="1450" dirty="0" err="1">
                <a:solidFill>
                  <a:srgbClr val="373A3C"/>
                </a:solidFill>
                <a:highlight>
                  <a:srgbClr val="FFFFFF"/>
                </a:highlight>
              </a:rPr>
              <a:t>get</a:t>
            </a:r>
            <a:r>
              <a:rPr lang="tr-TR" sz="1450" dirty="0">
                <a:solidFill>
                  <a:srgbClr val="373A3C"/>
                </a:solidFill>
                <a:highlight>
                  <a:srgbClr val="FFFFFF"/>
                </a:highlight>
              </a:rPr>
              <a:t> </a:t>
            </a:r>
            <a:r>
              <a:rPr lang="tr-TR" sz="1450" dirty="0" err="1">
                <a:solidFill>
                  <a:srgbClr val="373A3C"/>
                </a:solidFill>
                <a:highlight>
                  <a:srgbClr val="FFFFFF"/>
                </a:highlight>
              </a:rPr>
              <a:t>paid</a:t>
            </a:r>
            <a:r>
              <a:rPr lang="tr-TR" sz="1450" dirty="0">
                <a:solidFill>
                  <a:srgbClr val="373A3C"/>
                </a:solidFill>
                <a:highlight>
                  <a:srgbClr val="FFFFFF"/>
                </a:highlight>
              </a:rPr>
              <a:t> </a:t>
            </a:r>
            <a:r>
              <a:rPr lang="tr-TR" sz="1450" dirty="0" err="1">
                <a:solidFill>
                  <a:srgbClr val="373A3C"/>
                </a:solidFill>
                <a:highlight>
                  <a:srgbClr val="FFFFFF"/>
                </a:highlight>
              </a:rPr>
              <a:t>more</a:t>
            </a:r>
            <a:r>
              <a:rPr lang="tr-TR" sz="1450" dirty="0">
                <a:solidFill>
                  <a:srgbClr val="373A3C"/>
                </a:solidFill>
                <a:highlight>
                  <a:srgbClr val="FFFFFF"/>
                </a:highlight>
              </a:rPr>
              <a:t> </a:t>
            </a:r>
            <a:r>
              <a:rPr lang="tr-TR" sz="1450" dirty="0" err="1">
                <a:solidFill>
                  <a:srgbClr val="373A3C"/>
                </a:solidFill>
                <a:highlight>
                  <a:srgbClr val="FFFFFF"/>
                </a:highlight>
              </a:rPr>
              <a:t>than</a:t>
            </a:r>
            <a:r>
              <a:rPr lang="tr-TR" sz="1450" dirty="0">
                <a:solidFill>
                  <a:srgbClr val="373A3C"/>
                </a:solidFill>
                <a:highlight>
                  <a:srgbClr val="FFFFFF"/>
                </a:highlight>
              </a:rPr>
              <a:t> </a:t>
            </a:r>
            <a:r>
              <a:rPr lang="tr-TR" sz="1450" dirty="0" err="1">
                <a:solidFill>
                  <a:srgbClr val="373A3C"/>
                </a:solidFill>
                <a:highlight>
                  <a:srgbClr val="FFFFFF"/>
                </a:highlight>
              </a:rPr>
              <a:t>Rodney</a:t>
            </a:r>
            <a:r>
              <a:rPr lang="tr-TR" sz="1450" dirty="0">
                <a:solidFill>
                  <a:srgbClr val="373A3C"/>
                </a:solidFill>
                <a:highlight>
                  <a:srgbClr val="FFFFFF"/>
                </a:highlight>
              </a:rPr>
              <a:t> </a:t>
            </a:r>
            <a:r>
              <a:rPr lang="tr-TR" sz="1450" dirty="0" err="1">
                <a:solidFill>
                  <a:srgbClr val="373A3C"/>
                </a:solidFill>
                <a:highlight>
                  <a:srgbClr val="FFFFFF"/>
                </a:highlight>
              </a:rPr>
              <a:t>Weaver</a:t>
            </a:r>
            <a:r>
              <a:rPr lang="tr-TR" sz="1450" dirty="0">
                <a:solidFill>
                  <a:srgbClr val="373A3C"/>
                </a:solidFill>
                <a:highlight>
                  <a:srgbClr val="FFFFFF"/>
                </a:highlight>
              </a:rPr>
              <a:t>. </a:t>
            </a:r>
            <a:r>
              <a:rPr lang="tr-TR" sz="1450" dirty="0" err="1">
                <a:solidFill>
                  <a:srgbClr val="373A3C"/>
                </a:solidFill>
                <a:highlight>
                  <a:srgbClr val="FFFFFF"/>
                </a:highlight>
              </a:rPr>
              <a:t>Our</a:t>
            </a:r>
            <a:r>
              <a:rPr lang="tr-TR" sz="1450" dirty="0">
                <a:solidFill>
                  <a:srgbClr val="373A3C"/>
                </a:solidFill>
                <a:highlight>
                  <a:srgbClr val="FFFFFF"/>
                </a:highlight>
              </a:rPr>
              <a:t> </a:t>
            </a:r>
            <a:r>
              <a:rPr lang="tr-TR" sz="1450" dirty="0" err="1">
                <a:solidFill>
                  <a:srgbClr val="373A3C"/>
                </a:solidFill>
                <a:highlight>
                  <a:srgbClr val="FFFFFF"/>
                </a:highlight>
              </a:rPr>
              <a:t>query</a:t>
            </a:r>
            <a:r>
              <a:rPr lang="tr-TR" sz="1450" dirty="0">
                <a:solidFill>
                  <a:srgbClr val="373A3C"/>
                </a:solidFill>
                <a:highlight>
                  <a:srgbClr val="FFFFFF"/>
                </a:highlight>
              </a:rPr>
              <a:t> </a:t>
            </a:r>
            <a:r>
              <a:rPr lang="tr-TR" sz="1450" dirty="0" err="1">
                <a:solidFill>
                  <a:srgbClr val="373A3C"/>
                </a:solidFill>
                <a:highlight>
                  <a:srgbClr val="FFFFFF"/>
                </a:highlight>
              </a:rPr>
              <a:t>should</a:t>
            </a:r>
            <a:r>
              <a:rPr lang="tr-TR" sz="1450" dirty="0">
                <a:solidFill>
                  <a:srgbClr val="373A3C"/>
                </a:solidFill>
                <a:highlight>
                  <a:srgbClr val="FFFFFF"/>
                </a:highlight>
              </a:rPr>
              <a:t> </a:t>
            </a:r>
            <a:r>
              <a:rPr lang="tr-TR" sz="1450" dirty="0" err="1">
                <a:solidFill>
                  <a:srgbClr val="373A3C"/>
                </a:solidFill>
                <a:highlight>
                  <a:srgbClr val="FFFFFF"/>
                </a:highlight>
              </a:rPr>
              <a:t>return</a:t>
            </a:r>
            <a:r>
              <a:rPr lang="tr-TR" sz="1450" dirty="0">
                <a:solidFill>
                  <a:srgbClr val="373A3C"/>
                </a:solidFill>
                <a:highlight>
                  <a:srgbClr val="FFFFFF"/>
                </a:highlight>
              </a:rPr>
              <a:t> </a:t>
            </a:r>
            <a:r>
              <a:rPr lang="tr-TR" sz="1450" dirty="0" err="1">
                <a:solidFill>
                  <a:srgbClr val="373A3C"/>
                </a:solidFill>
                <a:highlight>
                  <a:srgbClr val="FFFFFF"/>
                </a:highlight>
              </a:rPr>
              <a:t>first</a:t>
            </a:r>
            <a:r>
              <a:rPr lang="tr-TR" sz="1450" dirty="0">
                <a:solidFill>
                  <a:srgbClr val="373A3C"/>
                </a:solidFill>
                <a:highlight>
                  <a:srgbClr val="FFFFFF"/>
                </a:highlight>
              </a:rPr>
              <a:t> name, </a:t>
            </a:r>
            <a:r>
              <a:rPr lang="tr-TR" sz="1450" dirty="0" err="1">
                <a:solidFill>
                  <a:srgbClr val="373A3C"/>
                </a:solidFill>
                <a:highlight>
                  <a:srgbClr val="FFFFFF"/>
                </a:highlight>
              </a:rPr>
              <a:t>last</a:t>
            </a:r>
            <a:r>
              <a:rPr lang="tr-TR" sz="1450" dirty="0">
                <a:solidFill>
                  <a:srgbClr val="373A3C"/>
                </a:solidFill>
                <a:highlight>
                  <a:srgbClr val="FFFFFF"/>
                </a:highlight>
              </a:rPr>
              <a:t> name,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salary</a:t>
            </a:r>
            <a:r>
              <a:rPr lang="tr-TR" sz="1450" dirty="0">
                <a:solidFill>
                  <a:srgbClr val="373A3C"/>
                </a:solidFill>
                <a:highlight>
                  <a:srgbClr val="FFFFFF"/>
                </a:highlight>
              </a:rPr>
              <a:t> </a:t>
            </a:r>
            <a:r>
              <a:rPr lang="tr-TR" sz="1450" dirty="0" err="1">
                <a:solidFill>
                  <a:srgbClr val="373A3C"/>
                </a:solidFill>
                <a:highlight>
                  <a:srgbClr val="FFFFFF"/>
                </a:highlight>
              </a:rPr>
              <a:t>info</a:t>
            </a:r>
            <a:r>
              <a:rPr lang="tr-TR" sz="1450" dirty="0">
                <a:solidFill>
                  <a:srgbClr val="373A3C"/>
                </a:solidFill>
                <a:highlight>
                  <a:srgbClr val="FFFFFF"/>
                </a:highlight>
              </a:rPr>
              <a:t> of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employees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see</a:t>
            </a:r>
            <a:r>
              <a:rPr lang="tr-TR" sz="1450" dirty="0">
                <a:solidFill>
                  <a:srgbClr val="373A3C"/>
                </a:solidFill>
                <a:highlight>
                  <a:srgbClr val="FFFFFF"/>
                </a:highlight>
              </a:rPr>
              <a:t> in </a:t>
            </a:r>
            <a:r>
              <a:rPr lang="tr-TR" sz="1450" dirty="0" err="1">
                <a:solidFill>
                  <a:srgbClr val="373A3C"/>
                </a:solidFill>
                <a:highlight>
                  <a:srgbClr val="FFFFFF"/>
                </a:highlight>
              </a:rPr>
              <a:t>detail</a:t>
            </a:r>
            <a:endParaRPr sz="1450" dirty="0">
              <a:solidFill>
                <a:srgbClr val="373A3C"/>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b59ae8a99a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b59ae8a99a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200"/>
              <a:t>Now, it’s time to learn what the primary and foreign keys.</a:t>
            </a:r>
            <a:endParaRPr sz="1200"/>
          </a:p>
          <a:p>
            <a:pPr marL="0" lvl="0" indent="0" algn="l" rtl="0">
              <a:spcBef>
                <a:spcPts val="0"/>
              </a:spcBef>
              <a:spcAft>
                <a:spcPts val="0"/>
              </a:spcAft>
              <a:buNone/>
            </a:pPr>
            <a:r>
              <a:rPr lang="tr-TR" sz="1200"/>
              <a:t>Because these are important concepts which we will use as related columns when we do joins.</a:t>
            </a:r>
            <a:endParaRPr sz="1200"/>
          </a:p>
          <a:p>
            <a:pPr marL="0" lvl="0" indent="0" algn="l" rtl="0">
              <a:spcBef>
                <a:spcPts val="0"/>
              </a:spcBef>
              <a:spcAft>
                <a:spcPts val="0"/>
              </a:spcAft>
              <a:buNone/>
            </a:pPr>
            <a:r>
              <a:rPr lang="tr-TR" sz="1200" b="1" u="sng">
                <a:latin typeface="Barlow"/>
                <a:ea typeface="Barlow"/>
                <a:cs typeface="Barlow"/>
                <a:sym typeface="Barlow"/>
              </a:rPr>
              <a:t>Primary Key (PK):</a:t>
            </a:r>
            <a:endParaRPr sz="1200" b="1" u="sng">
              <a:latin typeface="Barlow"/>
              <a:ea typeface="Barlow"/>
              <a:cs typeface="Barlow"/>
              <a:sym typeface="Barlow"/>
            </a:endParaRPr>
          </a:p>
          <a:p>
            <a:pPr marL="0" lvl="0" indent="0" algn="l" rtl="0">
              <a:spcBef>
                <a:spcPts val="0"/>
              </a:spcBef>
              <a:spcAft>
                <a:spcPts val="0"/>
              </a:spcAft>
              <a:buNone/>
            </a:pPr>
            <a:r>
              <a:rPr lang="tr-TR" sz="1200">
                <a:solidFill>
                  <a:srgbClr val="373A3C"/>
                </a:solidFill>
                <a:highlight>
                  <a:srgbClr val="FFFFFF"/>
                </a:highlight>
              </a:rPr>
              <a:t>The primary key is a column in our table that makes each row (aka, record) unique. </a:t>
            </a:r>
            <a:endParaRPr sz="1200">
              <a:solidFill>
                <a:srgbClr val="373A3C"/>
              </a:solidFill>
              <a:highlight>
                <a:srgbClr val="FFFFFF"/>
              </a:highlight>
            </a:endParaRPr>
          </a:p>
          <a:p>
            <a:pPr marL="0" lvl="0" indent="0" algn="l" rtl="0">
              <a:spcBef>
                <a:spcPts val="0"/>
              </a:spcBef>
              <a:spcAft>
                <a:spcPts val="0"/>
              </a:spcAft>
              <a:buNone/>
            </a:pPr>
            <a:r>
              <a:rPr lang="tr-TR" sz="1200" b="1" u="sng">
                <a:latin typeface="Barlow"/>
                <a:ea typeface="Barlow"/>
                <a:cs typeface="Barlow"/>
                <a:sym typeface="Barlow"/>
              </a:rPr>
              <a:t>Foreign Key (FK):</a:t>
            </a:r>
            <a:endParaRPr sz="1200" b="1" u="sng">
              <a:latin typeface="Barlow"/>
              <a:ea typeface="Barlow"/>
              <a:cs typeface="Barlow"/>
              <a:sym typeface="Barlow"/>
            </a:endParaRPr>
          </a:p>
          <a:p>
            <a:pPr marL="0" lvl="0" indent="0" algn="l" rtl="0">
              <a:spcBef>
                <a:spcPts val="0"/>
              </a:spcBef>
              <a:spcAft>
                <a:spcPts val="0"/>
              </a:spcAft>
              <a:buNone/>
            </a:pPr>
            <a:r>
              <a:rPr lang="tr-TR" sz="1200">
                <a:solidFill>
                  <a:srgbClr val="373A3C"/>
                </a:solidFill>
                <a:highlight>
                  <a:srgbClr val="FFFFFF"/>
                </a:highlight>
              </a:rPr>
              <a:t>Foreign key is a column in a table that uniquely identifies each row of another table. That column refers to a primary key of another table. This creates a kind of link between the tables. </a:t>
            </a:r>
            <a:endParaRPr sz="1200">
              <a:solidFill>
                <a:srgbClr val="373A3C"/>
              </a:solidFill>
              <a:highlight>
                <a:srgbClr val="FFFFFF"/>
              </a:highlight>
            </a:endParaRPr>
          </a:p>
          <a:p>
            <a:pPr marL="0" lvl="0" indent="0" algn="l" rtl="0">
              <a:spcBef>
                <a:spcPts val="0"/>
              </a:spcBef>
              <a:spcAft>
                <a:spcPts val="0"/>
              </a:spcAft>
              <a:buNone/>
            </a:pPr>
            <a:endParaRPr sz="1200">
              <a:solidFill>
                <a:srgbClr val="373A3C"/>
              </a:solidFill>
              <a:highlight>
                <a:srgbClr val="FFFFFF"/>
              </a:highlight>
            </a:endParaRPr>
          </a:p>
          <a:p>
            <a:pPr marL="0" lvl="0" indent="0" algn="l" rtl="0">
              <a:spcBef>
                <a:spcPts val="0"/>
              </a:spcBef>
              <a:spcAft>
                <a:spcPts val="0"/>
              </a:spcAft>
              <a:buNone/>
            </a:pPr>
            <a:r>
              <a:rPr lang="tr-TR" sz="1200">
                <a:solidFill>
                  <a:srgbClr val="373A3C"/>
                </a:solidFill>
                <a:highlight>
                  <a:srgbClr val="FFFFFF"/>
                </a:highlight>
              </a:rPr>
              <a:t>For example, </a:t>
            </a:r>
            <a:endParaRPr sz="1200">
              <a:solidFill>
                <a:srgbClr val="373A3C"/>
              </a:solidFill>
              <a:highlight>
                <a:srgbClr val="FFFFFF"/>
              </a:highlight>
            </a:endParaRPr>
          </a:p>
          <a:p>
            <a:pPr marL="0" lvl="0" indent="0" algn="l" rtl="0">
              <a:spcBef>
                <a:spcPts val="0"/>
              </a:spcBef>
              <a:spcAft>
                <a:spcPts val="0"/>
              </a:spcAft>
              <a:buNone/>
            </a:pPr>
            <a:r>
              <a:rPr lang="tr-TR" sz="1200">
                <a:solidFill>
                  <a:srgbClr val="373A3C"/>
                </a:solidFill>
                <a:highlight>
                  <a:srgbClr val="FFFFFF"/>
                </a:highlight>
              </a:rPr>
              <a:t>employee_id in employees table is primary key and it’s foreign key in departments table. We can combine our tables using these keys. Ok. Let’s move on.</a:t>
            </a:r>
            <a:endParaRPr sz="1200">
              <a:solidFill>
                <a:srgbClr val="373A3C"/>
              </a:solidFill>
              <a:highlight>
                <a:srgbClr val="FFFFFF"/>
              </a:highlight>
            </a:endParaRPr>
          </a:p>
          <a:p>
            <a:pPr marL="0" lvl="0" indent="0" algn="l" rtl="0">
              <a:spcBef>
                <a:spcPts val="0"/>
              </a:spcBef>
              <a:spcAft>
                <a:spcPts val="0"/>
              </a:spcAft>
              <a:buNone/>
            </a:pPr>
            <a:endParaRPr sz="1200">
              <a:solidFill>
                <a:srgbClr val="373A3C"/>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a8bd52aa0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8a8bd52aa0_1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373A3C"/>
                </a:solidFill>
                <a:highlight>
                  <a:srgbClr val="FFFFFF"/>
                </a:highlight>
              </a:rPr>
              <a:t>First of all, inner query is executed first.</a:t>
            </a:r>
            <a:endParaRPr sz="145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a:solidFill>
                  <a:srgbClr val="373A3C"/>
                </a:solidFill>
                <a:highlight>
                  <a:srgbClr val="FFFFFF"/>
                </a:highlight>
              </a:rPr>
              <a:t>The inner query returns 87000 which is the salary of Rodney.</a:t>
            </a:r>
            <a:endParaRPr sz="1450">
              <a:solidFill>
                <a:srgbClr val="373A3C"/>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a8bd52aa0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8a8bd52aa0_1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373A3C"/>
                </a:solidFill>
                <a:highlight>
                  <a:srgbClr val="FFFFFF"/>
                </a:highlight>
              </a:rPr>
              <a:t>Then 87000 is passed to the outer query, in particular to the WHERE clause. (WHERE salary &gt; 87000)</a:t>
            </a:r>
            <a:endParaRPr sz="1450">
              <a:solidFill>
                <a:srgbClr val="373A3C"/>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a8bd52aa0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8a8bd52aa0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373A3C"/>
                </a:solidFill>
                <a:highlight>
                  <a:srgbClr val="FFFFFF"/>
                </a:highlight>
              </a:rPr>
              <a:t>Then 87000 is passed to the outer query, in particular to the WHERE clause. (WHERE salary &gt; 87000)</a:t>
            </a:r>
            <a:endParaRPr sz="1450">
              <a:solidFill>
                <a:srgbClr val="373A3C"/>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8bd52aa0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8a8bd52aa0_1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a:solidFill>
                  <a:srgbClr val="373A3C"/>
                </a:solidFill>
                <a:highlight>
                  <a:srgbClr val="FFFFFF"/>
                </a:highlight>
              </a:rPr>
              <a:t>In the outer query, WHERE clause filters the employees whose salary is more than 87000 and returns the first name, last name, and salary info of those.</a:t>
            </a:r>
            <a:endParaRPr sz="1450">
              <a:solidFill>
                <a:srgbClr val="373A3C"/>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a100aa4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a100aa4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50" dirty="0" err="1">
                <a:solidFill>
                  <a:srgbClr val="212529"/>
                </a:solidFill>
                <a:highlight>
                  <a:srgbClr val="FFFFFF"/>
                </a:highlight>
              </a:rPr>
              <a:t>We</a:t>
            </a:r>
            <a:r>
              <a:rPr lang="tr-TR" sz="1450" dirty="0">
                <a:solidFill>
                  <a:srgbClr val="212529"/>
                </a:solidFill>
                <a:highlight>
                  <a:srgbClr val="FFFFFF"/>
                </a:highlight>
              </a:rPr>
              <a:t> can </a:t>
            </a:r>
            <a:r>
              <a:rPr lang="tr-TR" sz="1450" dirty="0" err="1">
                <a:solidFill>
                  <a:srgbClr val="212529"/>
                </a:solidFill>
                <a:highlight>
                  <a:srgbClr val="FFFFFF"/>
                </a:highlight>
              </a:rPr>
              <a:t>also</a:t>
            </a:r>
            <a:r>
              <a:rPr lang="tr-TR" sz="1450" dirty="0">
                <a:solidFill>
                  <a:srgbClr val="212529"/>
                </a:solidFill>
                <a:highlight>
                  <a:srgbClr val="FFFFFF"/>
                </a:highlight>
              </a:rPr>
              <a:t> </a:t>
            </a:r>
            <a:r>
              <a:rPr lang="tr-TR" sz="1450" dirty="0" err="1">
                <a:solidFill>
                  <a:srgbClr val="212529"/>
                </a:solidFill>
                <a:highlight>
                  <a:srgbClr val="FFFFFF"/>
                </a:highlight>
              </a:rPr>
              <a:t>use</a:t>
            </a:r>
            <a:r>
              <a:rPr lang="tr-TR" sz="1450" dirty="0">
                <a:solidFill>
                  <a:srgbClr val="212529"/>
                </a:solidFill>
                <a:highlight>
                  <a:srgbClr val="FFFFFF"/>
                </a:highlight>
              </a:rPr>
              <a:t> </a:t>
            </a:r>
            <a:r>
              <a:rPr lang="tr-TR" sz="1450" dirty="0" err="1">
                <a:solidFill>
                  <a:srgbClr val="212529"/>
                </a:solidFill>
                <a:highlight>
                  <a:srgbClr val="FFFFFF"/>
                </a:highlight>
              </a:rPr>
              <a:t>aggregated</a:t>
            </a:r>
            <a:r>
              <a:rPr lang="tr-TR" sz="1450" dirty="0">
                <a:solidFill>
                  <a:srgbClr val="212529"/>
                </a:solidFill>
                <a:highlight>
                  <a:srgbClr val="FFFFFF"/>
                </a:highlight>
              </a:rPr>
              <a:t> </a:t>
            </a:r>
            <a:r>
              <a:rPr lang="tr-TR" sz="1450" dirty="0" err="1">
                <a:solidFill>
                  <a:srgbClr val="212529"/>
                </a:solidFill>
                <a:highlight>
                  <a:srgbClr val="FFFFFF"/>
                </a:highlight>
              </a:rPr>
              <a:t>functions</a:t>
            </a:r>
            <a:r>
              <a:rPr lang="tr-TR" sz="1450" dirty="0">
                <a:solidFill>
                  <a:srgbClr val="212529"/>
                </a:solidFill>
                <a:highlight>
                  <a:srgbClr val="FFFFFF"/>
                </a:highlight>
              </a:rPr>
              <a:t> since it </a:t>
            </a:r>
            <a:r>
              <a:rPr lang="tr-TR" sz="1450" dirty="0" err="1">
                <a:solidFill>
                  <a:srgbClr val="212529"/>
                </a:solidFill>
                <a:highlight>
                  <a:srgbClr val="FFFFFF"/>
                </a:highlight>
              </a:rPr>
              <a:t>returns</a:t>
            </a:r>
            <a:r>
              <a:rPr lang="tr-TR" sz="1450" dirty="0">
                <a:solidFill>
                  <a:srgbClr val="212529"/>
                </a:solidFill>
                <a:highlight>
                  <a:srgbClr val="FFFFFF"/>
                </a:highlight>
              </a:rPr>
              <a:t> a </a:t>
            </a:r>
            <a:r>
              <a:rPr lang="tr-TR" sz="1450" dirty="0" err="1">
                <a:solidFill>
                  <a:srgbClr val="212529"/>
                </a:solidFill>
                <a:highlight>
                  <a:srgbClr val="FFFFFF"/>
                </a:highlight>
              </a:rPr>
              <a:t>single</a:t>
            </a:r>
            <a:r>
              <a:rPr lang="tr-TR" sz="1450" dirty="0">
                <a:solidFill>
                  <a:srgbClr val="212529"/>
                </a:solidFill>
                <a:highlight>
                  <a:srgbClr val="FFFFFF"/>
                </a:highlight>
              </a:rPr>
              <a:t> </a:t>
            </a:r>
            <a:r>
              <a:rPr lang="tr-TR" sz="1450" dirty="0" err="1">
                <a:solidFill>
                  <a:srgbClr val="212529"/>
                </a:solidFill>
                <a:highlight>
                  <a:srgbClr val="FFFFFF"/>
                </a:highlight>
              </a:rPr>
              <a:t>row</a:t>
            </a:r>
            <a:r>
              <a:rPr lang="tr-TR" sz="1450" dirty="0">
                <a:solidFill>
                  <a:srgbClr val="212529"/>
                </a:solidFill>
                <a:highlight>
                  <a:srgbClr val="FFFFFF"/>
                </a:highlight>
              </a:rPr>
              <a:t> </a:t>
            </a:r>
            <a:r>
              <a:rPr lang="tr-TR" sz="1450" dirty="0" err="1">
                <a:solidFill>
                  <a:srgbClr val="212529"/>
                </a:solidFill>
                <a:highlight>
                  <a:srgbClr val="FFFFFF"/>
                </a:highlight>
              </a:rPr>
              <a:t>with</a:t>
            </a:r>
            <a:r>
              <a:rPr lang="tr-TR" sz="1450" dirty="0">
                <a:solidFill>
                  <a:srgbClr val="212529"/>
                </a:solidFill>
                <a:highlight>
                  <a:srgbClr val="FFFFFF"/>
                </a:highlight>
              </a:rPr>
              <a:t> a </a:t>
            </a:r>
            <a:r>
              <a:rPr lang="tr-TR" sz="1450" dirty="0" err="1">
                <a:solidFill>
                  <a:srgbClr val="212529"/>
                </a:solidFill>
                <a:highlight>
                  <a:srgbClr val="FFFFFF"/>
                </a:highlight>
              </a:rPr>
              <a:t>single</a:t>
            </a:r>
            <a:r>
              <a:rPr lang="tr-TR" sz="1450" dirty="0">
                <a:solidFill>
                  <a:srgbClr val="212529"/>
                </a:solidFill>
                <a:highlight>
                  <a:srgbClr val="FFFFFF"/>
                </a:highlight>
              </a:rPr>
              <a:t> </a:t>
            </a:r>
            <a:r>
              <a:rPr lang="tr-TR" sz="1450" dirty="0" err="1">
                <a:solidFill>
                  <a:srgbClr val="212529"/>
                </a:solidFill>
                <a:highlight>
                  <a:srgbClr val="FFFFFF"/>
                </a:highlight>
              </a:rPr>
              <a:t>column</a:t>
            </a:r>
            <a:r>
              <a:rPr lang="tr-TR" sz="1450" dirty="0">
                <a:solidFill>
                  <a:srgbClr val="212529"/>
                </a:solidFill>
                <a:highlight>
                  <a:srgbClr val="FFFFFF"/>
                </a:highlight>
              </a:rPr>
              <a:t>. </a:t>
            </a:r>
            <a:r>
              <a:rPr lang="tr-TR" sz="1450" dirty="0" err="1">
                <a:solidFill>
                  <a:srgbClr val="212529"/>
                </a:solidFill>
                <a:highlight>
                  <a:srgbClr val="FFFFFF"/>
                </a:highlight>
              </a:rPr>
              <a:t>Now</a:t>
            </a:r>
            <a:r>
              <a:rPr lang="tr-TR" sz="1450" dirty="0">
                <a:solidFill>
                  <a:srgbClr val="212529"/>
                </a:solidFill>
                <a:highlight>
                  <a:srgbClr val="FFFFFF"/>
                </a:highlight>
              </a:rPr>
              <a:t> </a:t>
            </a:r>
            <a:r>
              <a:rPr lang="tr-TR" sz="1450" dirty="0" err="1">
                <a:solidFill>
                  <a:srgbClr val="212529"/>
                </a:solidFill>
                <a:highlight>
                  <a:srgbClr val="FFFFFF"/>
                </a:highlight>
              </a:rPr>
              <a:t>let</a:t>
            </a:r>
            <a:r>
              <a:rPr lang="tr-TR" sz="1450" dirty="0">
                <a:solidFill>
                  <a:srgbClr val="212529"/>
                </a:solidFill>
                <a:highlight>
                  <a:srgbClr val="FFFFFF"/>
                </a:highlight>
              </a:rPr>
              <a:t>' s </a:t>
            </a:r>
            <a:r>
              <a:rPr lang="tr-TR" sz="1450" dirty="0" err="1">
                <a:solidFill>
                  <a:srgbClr val="212529"/>
                </a:solidFill>
                <a:highlight>
                  <a:srgbClr val="FFFFFF"/>
                </a:highlight>
              </a:rPr>
              <a:t>find</a:t>
            </a:r>
            <a:r>
              <a:rPr lang="tr-TR" sz="1450" dirty="0">
                <a:solidFill>
                  <a:srgbClr val="212529"/>
                </a:solidFill>
                <a:highlight>
                  <a:srgbClr val="FFFFFF"/>
                </a:highlight>
              </a:rPr>
              <a:t> </a:t>
            </a:r>
            <a:r>
              <a:rPr lang="tr-TR" sz="1450" dirty="0" err="1">
                <a:solidFill>
                  <a:srgbClr val="212529"/>
                </a:solidFill>
                <a:highlight>
                  <a:srgbClr val="FFFFFF"/>
                </a:highlight>
              </a:rPr>
              <a:t>out</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employees</a:t>
            </a:r>
            <a:r>
              <a:rPr lang="tr-TR" sz="1450" dirty="0">
                <a:solidFill>
                  <a:srgbClr val="212529"/>
                </a:solidFill>
                <a:highlight>
                  <a:srgbClr val="FFFFFF"/>
                </a:highlight>
              </a:rPr>
              <a:t> </a:t>
            </a:r>
            <a:r>
              <a:rPr lang="tr-TR" sz="1450" dirty="0" err="1">
                <a:solidFill>
                  <a:srgbClr val="212529"/>
                </a:solidFill>
                <a:highlight>
                  <a:srgbClr val="FFFFFF"/>
                </a:highlight>
              </a:rPr>
              <a:t>who</a:t>
            </a:r>
            <a:r>
              <a:rPr lang="tr-TR" sz="1450" dirty="0">
                <a:solidFill>
                  <a:srgbClr val="212529"/>
                </a:solidFill>
                <a:highlight>
                  <a:srgbClr val="FFFFFF"/>
                </a:highlight>
              </a:rPr>
              <a:t> </a:t>
            </a:r>
            <a:r>
              <a:rPr lang="tr-TR" sz="1450" dirty="0" err="1">
                <a:solidFill>
                  <a:srgbClr val="212529"/>
                </a:solidFill>
                <a:highlight>
                  <a:srgbClr val="FFFFFF"/>
                </a:highlight>
              </a:rPr>
              <a:t>get</a:t>
            </a:r>
            <a:r>
              <a:rPr lang="tr-TR" sz="1450" dirty="0">
                <a:solidFill>
                  <a:srgbClr val="212529"/>
                </a:solidFill>
                <a:highlight>
                  <a:srgbClr val="FFFFFF"/>
                </a:highlight>
              </a:rPr>
              <a:t> </a:t>
            </a:r>
            <a:r>
              <a:rPr lang="tr-TR" sz="1450" dirty="0" err="1">
                <a:solidFill>
                  <a:srgbClr val="212529"/>
                </a:solidFill>
                <a:highlight>
                  <a:srgbClr val="FFFFFF"/>
                </a:highlight>
              </a:rPr>
              <a:t>paid</a:t>
            </a:r>
            <a:r>
              <a:rPr lang="tr-TR" sz="1450" dirty="0">
                <a:solidFill>
                  <a:srgbClr val="212529"/>
                </a:solidFill>
                <a:highlight>
                  <a:srgbClr val="FFFFFF"/>
                </a:highlight>
              </a:rPr>
              <a:t> </a:t>
            </a:r>
            <a:r>
              <a:rPr lang="tr-TR" sz="1450" dirty="0" err="1">
                <a:solidFill>
                  <a:srgbClr val="212529"/>
                </a:solidFill>
                <a:highlight>
                  <a:srgbClr val="FFFFFF"/>
                </a:highlight>
              </a:rPr>
              <a:t>more</a:t>
            </a:r>
            <a:r>
              <a:rPr lang="tr-TR" sz="1450" dirty="0">
                <a:solidFill>
                  <a:srgbClr val="212529"/>
                </a:solidFill>
                <a:highlight>
                  <a:srgbClr val="FFFFFF"/>
                </a:highlight>
              </a:rPr>
              <a:t> </a:t>
            </a:r>
            <a:r>
              <a:rPr lang="tr-TR" sz="1450" dirty="0" err="1">
                <a:solidFill>
                  <a:srgbClr val="212529"/>
                </a:solidFill>
                <a:highlight>
                  <a:srgbClr val="FFFFFF"/>
                </a:highlight>
              </a:rPr>
              <a:t>than</a:t>
            </a:r>
            <a:r>
              <a:rPr lang="tr-TR" sz="1450" dirty="0">
                <a:solidFill>
                  <a:srgbClr val="212529"/>
                </a:solidFill>
                <a:highlight>
                  <a:srgbClr val="FFFFFF"/>
                </a:highlight>
              </a:rPr>
              <a:t>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average</a:t>
            </a:r>
            <a:r>
              <a:rPr lang="tr-TR" sz="1450" dirty="0">
                <a:solidFill>
                  <a:srgbClr val="212529"/>
                </a:solidFill>
                <a:highlight>
                  <a:srgbClr val="FFFFFF"/>
                </a:highlight>
              </a:rPr>
              <a:t> </a:t>
            </a:r>
            <a:r>
              <a:rPr lang="tr-TR" sz="1450" dirty="0" err="1">
                <a:solidFill>
                  <a:srgbClr val="212529"/>
                </a:solidFill>
                <a:highlight>
                  <a:srgbClr val="FFFFFF"/>
                </a:highlight>
              </a:rPr>
              <a:t>salary</a:t>
            </a:r>
            <a:r>
              <a:rPr lang="tr-TR" sz="1450" dirty="0">
                <a:solidFill>
                  <a:srgbClr val="212529"/>
                </a:solidFill>
                <a:highlight>
                  <a:srgbClr val="FFFFFF"/>
                </a:highlight>
              </a:rPr>
              <a:t>. </a:t>
            </a:r>
            <a:r>
              <a:rPr lang="tr-TR" sz="1450" dirty="0" err="1">
                <a:solidFill>
                  <a:srgbClr val="212529"/>
                </a:solidFill>
                <a:highlight>
                  <a:srgbClr val="FFFFFF"/>
                </a:highlight>
              </a:rPr>
              <a:t>Our</a:t>
            </a:r>
            <a:r>
              <a:rPr lang="tr-TR" sz="1450" dirty="0">
                <a:solidFill>
                  <a:srgbClr val="212529"/>
                </a:solidFill>
                <a:highlight>
                  <a:srgbClr val="FFFFFF"/>
                </a:highlight>
              </a:rPr>
              <a:t> </a:t>
            </a:r>
            <a:r>
              <a:rPr lang="tr-TR" sz="1450" dirty="0" err="1">
                <a:solidFill>
                  <a:srgbClr val="212529"/>
                </a:solidFill>
                <a:highlight>
                  <a:srgbClr val="FFFFFF"/>
                </a:highlight>
              </a:rPr>
              <a:t>query</a:t>
            </a:r>
            <a:r>
              <a:rPr lang="tr-TR" sz="1450" dirty="0">
                <a:solidFill>
                  <a:srgbClr val="212529"/>
                </a:solidFill>
                <a:highlight>
                  <a:srgbClr val="FFFFFF"/>
                </a:highlight>
              </a:rPr>
              <a:t> </a:t>
            </a:r>
            <a:r>
              <a:rPr lang="tr-TR" sz="1450" dirty="0" err="1">
                <a:solidFill>
                  <a:srgbClr val="212529"/>
                </a:solidFill>
                <a:highlight>
                  <a:srgbClr val="FFFFFF"/>
                </a:highlight>
              </a:rPr>
              <a:t>should</a:t>
            </a:r>
            <a:r>
              <a:rPr lang="tr-TR" sz="1450" dirty="0">
                <a:solidFill>
                  <a:srgbClr val="212529"/>
                </a:solidFill>
                <a:highlight>
                  <a:srgbClr val="FFFFFF"/>
                </a:highlight>
              </a:rPr>
              <a:t> </a:t>
            </a:r>
            <a:r>
              <a:rPr lang="tr-TR" sz="1450" dirty="0" err="1">
                <a:solidFill>
                  <a:srgbClr val="212529"/>
                </a:solidFill>
                <a:highlight>
                  <a:srgbClr val="FFFFFF"/>
                </a:highlight>
              </a:rPr>
              <a:t>return</a:t>
            </a:r>
            <a:r>
              <a:rPr lang="tr-TR" sz="1450" dirty="0">
                <a:solidFill>
                  <a:srgbClr val="212529"/>
                </a:solidFill>
                <a:highlight>
                  <a:srgbClr val="FFFFFF"/>
                </a:highlight>
              </a:rPr>
              <a:t> </a:t>
            </a:r>
            <a:r>
              <a:rPr lang="tr-TR" sz="1450" dirty="0" err="1">
                <a:solidFill>
                  <a:srgbClr val="212529"/>
                </a:solidFill>
                <a:highlight>
                  <a:srgbClr val="FFFFFF"/>
                </a:highlight>
              </a:rPr>
              <a:t>first</a:t>
            </a:r>
            <a:r>
              <a:rPr lang="tr-TR" sz="1450" dirty="0">
                <a:solidFill>
                  <a:srgbClr val="212529"/>
                </a:solidFill>
                <a:highlight>
                  <a:srgbClr val="FFFFFF"/>
                </a:highlight>
              </a:rPr>
              <a:t> name, </a:t>
            </a:r>
            <a:r>
              <a:rPr lang="tr-TR" sz="1450" dirty="0" err="1">
                <a:solidFill>
                  <a:srgbClr val="212529"/>
                </a:solidFill>
                <a:highlight>
                  <a:srgbClr val="FFFFFF"/>
                </a:highlight>
              </a:rPr>
              <a:t>last</a:t>
            </a:r>
            <a:r>
              <a:rPr lang="tr-TR" sz="1450" dirty="0">
                <a:solidFill>
                  <a:srgbClr val="212529"/>
                </a:solidFill>
                <a:highlight>
                  <a:srgbClr val="FFFFFF"/>
                </a:highlight>
              </a:rPr>
              <a:t> name, </a:t>
            </a:r>
            <a:r>
              <a:rPr lang="tr-TR" sz="1450" dirty="0" err="1">
                <a:solidFill>
                  <a:srgbClr val="212529"/>
                </a:solidFill>
                <a:highlight>
                  <a:srgbClr val="FFFFFF"/>
                </a:highlight>
              </a:rPr>
              <a:t>and</a:t>
            </a:r>
            <a:r>
              <a:rPr lang="tr-TR" sz="1450" dirty="0">
                <a:solidFill>
                  <a:srgbClr val="212529"/>
                </a:solidFill>
                <a:highlight>
                  <a:srgbClr val="FFFFFF"/>
                </a:highlight>
              </a:rPr>
              <a:t> </a:t>
            </a:r>
            <a:r>
              <a:rPr lang="tr-TR" sz="1450" dirty="0" err="1">
                <a:solidFill>
                  <a:srgbClr val="212529"/>
                </a:solidFill>
                <a:highlight>
                  <a:srgbClr val="FFFFFF"/>
                </a:highlight>
              </a:rPr>
              <a:t>salary</a:t>
            </a:r>
            <a:r>
              <a:rPr lang="tr-TR" sz="1450" dirty="0">
                <a:solidFill>
                  <a:srgbClr val="212529"/>
                </a:solidFill>
                <a:highlight>
                  <a:srgbClr val="FFFFFF"/>
                </a:highlight>
              </a:rPr>
              <a:t> </a:t>
            </a:r>
            <a:r>
              <a:rPr lang="tr-TR" sz="1450" dirty="0" err="1">
                <a:solidFill>
                  <a:srgbClr val="212529"/>
                </a:solidFill>
                <a:highlight>
                  <a:srgbClr val="FFFFFF"/>
                </a:highlight>
              </a:rPr>
              <a:t>info</a:t>
            </a:r>
            <a:r>
              <a:rPr lang="tr-TR" sz="1450" dirty="0">
                <a:solidFill>
                  <a:srgbClr val="212529"/>
                </a:solidFill>
                <a:highlight>
                  <a:srgbClr val="FFFFFF"/>
                </a:highlight>
              </a:rPr>
              <a:t> of </a:t>
            </a:r>
            <a:r>
              <a:rPr lang="tr-TR" sz="1450" dirty="0" err="1">
                <a:solidFill>
                  <a:srgbClr val="212529"/>
                </a:solidFill>
                <a:highlight>
                  <a:srgbClr val="FFFFFF"/>
                </a:highlight>
              </a:rPr>
              <a:t>the</a:t>
            </a:r>
            <a:r>
              <a:rPr lang="tr-TR" sz="1450" dirty="0">
                <a:solidFill>
                  <a:srgbClr val="212529"/>
                </a:solidFill>
                <a:highlight>
                  <a:srgbClr val="FFFFFF"/>
                </a:highlight>
              </a:rPr>
              <a:t> </a:t>
            </a:r>
            <a:r>
              <a:rPr lang="tr-TR" sz="1450" dirty="0" err="1">
                <a:solidFill>
                  <a:srgbClr val="212529"/>
                </a:solidFill>
                <a:highlight>
                  <a:srgbClr val="FFFFFF"/>
                </a:highlight>
              </a:rPr>
              <a:t>employees</a:t>
            </a:r>
            <a:r>
              <a:rPr lang="tr-TR" sz="1450" dirty="0">
                <a:solidFill>
                  <a:srgbClr val="212529"/>
                </a:solidFill>
                <a:highlight>
                  <a:srgbClr val="FFFFFF"/>
                </a:highlight>
              </a:rPr>
              <a:t>. </a:t>
            </a:r>
            <a:endParaRPr sz="1450" dirty="0">
              <a:solidFill>
                <a:srgbClr val="212529"/>
              </a:solidFill>
              <a:highlight>
                <a:srgbClr val="FFFFFF"/>
              </a:highlight>
            </a:endParaRPr>
          </a:p>
          <a:p>
            <a:pPr marL="0" lvl="0" indent="0" algn="l" rtl="0">
              <a:spcBef>
                <a:spcPts val="0"/>
              </a:spcBef>
              <a:spcAft>
                <a:spcPts val="0"/>
              </a:spcAft>
              <a:buNone/>
            </a:pPr>
            <a:endParaRPr sz="1450" dirty="0">
              <a:solidFill>
                <a:srgbClr val="212529"/>
              </a:solidFill>
              <a:highlight>
                <a:srgbClr val="FFFFFF"/>
              </a:highlight>
            </a:endParaRPr>
          </a:p>
          <a:p>
            <a:pPr marL="0" lvl="0" indent="0" algn="l" rtl="0">
              <a:spcBef>
                <a:spcPts val="0"/>
              </a:spcBef>
              <a:spcAft>
                <a:spcPts val="0"/>
              </a:spcAft>
              <a:buNone/>
            </a:pPr>
            <a:r>
              <a:rPr lang="tr-TR" sz="1050" b="1" dirty="0">
                <a:solidFill>
                  <a:srgbClr val="212529"/>
                </a:solidFill>
                <a:highlight>
                  <a:schemeClr val="accent4"/>
                </a:highlight>
              </a:rPr>
              <a:t>EXAMPLE</a:t>
            </a:r>
            <a:endParaRPr sz="1050" b="1" dirty="0">
              <a:solidFill>
                <a:srgbClr val="212529"/>
              </a:solidFill>
              <a:highlight>
                <a:schemeClr val="accent4"/>
              </a:highlight>
            </a:endParaRPr>
          </a:p>
          <a:p>
            <a:pPr marL="0" lvl="0" indent="0" algn="l" rtl="0">
              <a:spcBef>
                <a:spcPts val="0"/>
              </a:spcBef>
              <a:spcAft>
                <a:spcPts val="0"/>
              </a:spcAft>
              <a:buNone/>
            </a:pPr>
            <a:endParaRPr sz="1450" dirty="0">
              <a:solidFill>
                <a:srgbClr val="212529"/>
              </a:solidFill>
              <a:highlight>
                <a:srgbClr val="FFFFFF"/>
              </a:highlight>
            </a:endParaRPr>
          </a:p>
          <a:p>
            <a:pPr marL="0" lvl="0" indent="0" algn="l" rtl="0">
              <a:spcBef>
                <a:spcPts val="0"/>
              </a:spcBef>
              <a:spcAft>
                <a:spcPts val="0"/>
              </a:spcAft>
              <a:buNone/>
            </a:pPr>
            <a:r>
              <a:rPr lang="tr-TR" sz="1250" dirty="0">
                <a:solidFill>
                  <a:srgbClr val="212529"/>
                </a:solidFill>
              </a:rPr>
              <a:t>SELECT </a:t>
            </a:r>
            <a:r>
              <a:rPr lang="tr-TR" sz="1250" dirty="0" err="1">
                <a:solidFill>
                  <a:srgbClr val="212529"/>
                </a:solidFill>
              </a:rPr>
              <a:t>first_name</a:t>
            </a:r>
            <a:r>
              <a:rPr lang="tr-TR" sz="1250" dirty="0">
                <a:solidFill>
                  <a:srgbClr val="212529"/>
                </a:solidFill>
              </a:rPr>
              <a:t>, </a:t>
            </a:r>
            <a:r>
              <a:rPr lang="tr-TR" sz="1250" dirty="0" err="1">
                <a:solidFill>
                  <a:srgbClr val="212529"/>
                </a:solidFill>
              </a:rPr>
              <a:t>last_name</a:t>
            </a:r>
            <a:r>
              <a:rPr lang="tr-TR" sz="1250" dirty="0">
                <a:solidFill>
                  <a:srgbClr val="212529"/>
                </a:solidFill>
              </a:rPr>
              <a:t>, </a:t>
            </a:r>
            <a:r>
              <a:rPr lang="tr-TR" sz="1250" dirty="0" err="1">
                <a:solidFill>
                  <a:srgbClr val="212529"/>
                </a:solidFill>
              </a:rPr>
              <a:t>salary</a:t>
            </a:r>
            <a:endParaRPr sz="1250" dirty="0">
              <a:solidFill>
                <a:srgbClr val="212529"/>
              </a:solidFill>
            </a:endParaRPr>
          </a:p>
          <a:p>
            <a:pPr marL="0" lvl="0" indent="0" algn="l" rtl="0">
              <a:spcBef>
                <a:spcPts val="0"/>
              </a:spcBef>
              <a:spcAft>
                <a:spcPts val="0"/>
              </a:spcAft>
              <a:buNone/>
            </a:pPr>
            <a:r>
              <a:rPr lang="tr-TR" sz="1250" dirty="0">
                <a:solidFill>
                  <a:srgbClr val="212529"/>
                </a:solidFill>
              </a:rPr>
              <a:t>FROM </a:t>
            </a:r>
            <a:r>
              <a:rPr lang="tr-TR" sz="1250" dirty="0" err="1">
                <a:solidFill>
                  <a:srgbClr val="212529"/>
                </a:solidFill>
              </a:rPr>
              <a:t>employees</a:t>
            </a:r>
            <a:endParaRPr sz="1250" dirty="0">
              <a:solidFill>
                <a:srgbClr val="212529"/>
              </a:solidFill>
            </a:endParaRPr>
          </a:p>
          <a:p>
            <a:pPr marL="0" lvl="0" indent="0" algn="l" rtl="0">
              <a:spcBef>
                <a:spcPts val="0"/>
              </a:spcBef>
              <a:spcAft>
                <a:spcPts val="0"/>
              </a:spcAft>
              <a:buNone/>
            </a:pPr>
            <a:r>
              <a:rPr lang="tr-TR" sz="1250" dirty="0">
                <a:solidFill>
                  <a:srgbClr val="212529"/>
                </a:solidFill>
              </a:rPr>
              <a:t>WHERE </a:t>
            </a:r>
            <a:r>
              <a:rPr lang="tr-TR" sz="1250" dirty="0" err="1">
                <a:solidFill>
                  <a:srgbClr val="212529"/>
                </a:solidFill>
              </a:rPr>
              <a:t>salary</a:t>
            </a:r>
            <a:r>
              <a:rPr lang="tr-TR" sz="1250" dirty="0">
                <a:solidFill>
                  <a:srgbClr val="212529"/>
                </a:solidFill>
              </a:rPr>
              <a:t> &gt; </a:t>
            </a:r>
            <a:endParaRPr sz="1250" dirty="0">
              <a:solidFill>
                <a:srgbClr val="212529"/>
              </a:solidFill>
            </a:endParaRPr>
          </a:p>
          <a:p>
            <a:pPr marL="0" lvl="0" indent="0" algn="l" rtl="0">
              <a:spcBef>
                <a:spcPts val="0"/>
              </a:spcBef>
              <a:spcAft>
                <a:spcPts val="0"/>
              </a:spcAft>
              <a:buNone/>
            </a:pPr>
            <a:r>
              <a:rPr lang="tr-TR" sz="1250" dirty="0">
                <a:solidFill>
                  <a:srgbClr val="212529"/>
                </a:solidFill>
              </a:rPr>
              <a:t>    (SELECT AVG(</a:t>
            </a:r>
            <a:r>
              <a:rPr lang="tr-TR" sz="1250" dirty="0" err="1">
                <a:solidFill>
                  <a:srgbClr val="212529"/>
                </a:solidFill>
              </a:rPr>
              <a:t>salary</a:t>
            </a:r>
            <a:r>
              <a:rPr lang="tr-TR" sz="1250" dirty="0">
                <a:solidFill>
                  <a:srgbClr val="212529"/>
                </a:solidFill>
              </a:rPr>
              <a:t>) </a:t>
            </a:r>
            <a:endParaRPr sz="1250" dirty="0">
              <a:solidFill>
                <a:srgbClr val="212529"/>
              </a:solidFill>
            </a:endParaRPr>
          </a:p>
          <a:p>
            <a:pPr marL="127000" marR="127000" lvl="0" indent="0" algn="l" rtl="0">
              <a:lnSpc>
                <a:spcPct val="115000"/>
              </a:lnSpc>
              <a:spcBef>
                <a:spcPts val="0"/>
              </a:spcBef>
              <a:spcAft>
                <a:spcPts val="0"/>
              </a:spcAft>
              <a:buNone/>
            </a:pPr>
            <a:r>
              <a:rPr lang="tr-TR" sz="1250" dirty="0">
                <a:solidFill>
                  <a:srgbClr val="212529"/>
                </a:solidFill>
              </a:rPr>
              <a:t>     FROM </a:t>
            </a:r>
            <a:r>
              <a:rPr lang="tr-TR" sz="1250" dirty="0" err="1">
                <a:solidFill>
                  <a:srgbClr val="212529"/>
                </a:solidFill>
              </a:rPr>
              <a:t>employees</a:t>
            </a:r>
            <a:r>
              <a:rPr lang="tr-TR" sz="1250" dirty="0">
                <a:solidFill>
                  <a:srgbClr val="212529"/>
                </a:solidFill>
              </a:rPr>
              <a:t>);</a:t>
            </a:r>
            <a:endParaRPr sz="1250" dirty="0">
              <a:solidFill>
                <a:srgbClr val="212529"/>
              </a:solidFill>
            </a:endParaRPr>
          </a:p>
          <a:p>
            <a:pPr marL="127000" marR="127000" lvl="0" indent="0" algn="l" rtl="0">
              <a:lnSpc>
                <a:spcPct val="115000"/>
              </a:lnSpc>
              <a:spcBef>
                <a:spcPts val="0"/>
              </a:spcBef>
              <a:spcAft>
                <a:spcPts val="0"/>
              </a:spcAft>
              <a:buNone/>
            </a:pPr>
            <a:endParaRPr sz="1250" dirty="0">
              <a:solidFill>
                <a:srgbClr val="212529"/>
              </a:solidFill>
              <a:latin typeface="Courier New"/>
              <a:ea typeface="Courier New"/>
              <a:cs typeface="Courier New"/>
              <a:sym typeface="Courier New"/>
            </a:endParaRPr>
          </a:p>
          <a:p>
            <a:pPr marL="127000" marR="127000" lvl="0" indent="0" algn="l" rtl="0">
              <a:lnSpc>
                <a:spcPct val="115000"/>
              </a:lnSpc>
              <a:spcBef>
                <a:spcPts val="0"/>
              </a:spcBef>
              <a:spcAft>
                <a:spcPts val="0"/>
              </a:spcAft>
              <a:buNone/>
            </a:pPr>
            <a:r>
              <a:rPr lang="tr-TR" sz="1250" dirty="0" err="1">
                <a:solidFill>
                  <a:srgbClr val="212529"/>
                </a:solidFill>
                <a:latin typeface="Courier New"/>
                <a:ea typeface="Courier New"/>
                <a:cs typeface="Courier New"/>
                <a:sym typeface="Courier New"/>
              </a:rPr>
              <a:t>Result</a:t>
            </a:r>
            <a:r>
              <a:rPr lang="tr-TR" sz="1250" dirty="0">
                <a:solidFill>
                  <a:srgbClr val="212529"/>
                </a:solidFill>
                <a:latin typeface="Courier New"/>
                <a:ea typeface="Courier New"/>
                <a:cs typeface="Courier New"/>
                <a:sym typeface="Courier New"/>
              </a:rPr>
              <a:t>: 6 </a:t>
            </a:r>
            <a:r>
              <a:rPr lang="tr-TR" sz="1250" dirty="0" err="1">
                <a:solidFill>
                  <a:srgbClr val="212529"/>
                </a:solidFill>
                <a:latin typeface="Courier New"/>
                <a:ea typeface="Courier New"/>
                <a:cs typeface="Courier New"/>
                <a:sym typeface="Courier New"/>
              </a:rPr>
              <a:t>rows</a:t>
            </a:r>
            <a:r>
              <a:rPr lang="tr-TR" sz="1250" dirty="0">
                <a:solidFill>
                  <a:srgbClr val="212529"/>
                </a:solidFill>
                <a:latin typeface="Courier New"/>
                <a:ea typeface="Courier New"/>
                <a:cs typeface="Courier New"/>
                <a:sym typeface="Courier New"/>
              </a:rPr>
              <a:t> </a:t>
            </a:r>
            <a:r>
              <a:rPr lang="tr-TR" sz="1250" dirty="0" err="1">
                <a:solidFill>
                  <a:srgbClr val="212529"/>
                </a:solidFill>
                <a:latin typeface="Courier New"/>
                <a:ea typeface="Courier New"/>
                <a:cs typeface="Courier New"/>
                <a:sym typeface="Courier New"/>
              </a:rPr>
              <a:t>returned</a:t>
            </a:r>
            <a:endParaRPr sz="1250" dirty="0">
              <a:solidFill>
                <a:srgbClr val="212529"/>
              </a:solidFill>
              <a:latin typeface="Courier New"/>
              <a:ea typeface="Courier New"/>
              <a:cs typeface="Courier New"/>
              <a:sym typeface="Courier New"/>
            </a:endParaRPr>
          </a:p>
          <a:p>
            <a:pPr marL="127000" marR="127000" lvl="0" indent="0" algn="l" rtl="0">
              <a:lnSpc>
                <a:spcPct val="115000"/>
              </a:lnSpc>
              <a:spcBef>
                <a:spcPts val="0"/>
              </a:spcBef>
              <a:spcAft>
                <a:spcPts val="0"/>
              </a:spcAft>
              <a:buNone/>
            </a:pPr>
            <a:endParaRPr sz="1250" dirty="0">
              <a:solidFill>
                <a:srgbClr val="212529"/>
              </a:solidFill>
              <a:latin typeface="Courier New"/>
              <a:ea typeface="Courier New"/>
              <a:cs typeface="Courier New"/>
              <a:sym typeface="Courier New"/>
            </a:endParaRPr>
          </a:p>
          <a:p>
            <a:pPr marL="0" lvl="0" indent="0" algn="l" rtl="0">
              <a:lnSpc>
                <a:spcPct val="120000"/>
              </a:lnSpc>
              <a:spcBef>
                <a:spcPts val="0"/>
              </a:spcBef>
              <a:spcAft>
                <a:spcPts val="0"/>
              </a:spcAft>
              <a:buNone/>
            </a:pPr>
            <a:r>
              <a:rPr lang="tr-TR" sz="1000" dirty="0" err="1">
                <a:solidFill>
                  <a:srgbClr val="212529"/>
                </a:solidFill>
                <a:highlight>
                  <a:srgbClr val="FFFFFF"/>
                </a:highlight>
              </a:rPr>
              <a:t>Let's</a:t>
            </a:r>
            <a:r>
              <a:rPr lang="tr-TR" sz="1000" dirty="0">
                <a:solidFill>
                  <a:srgbClr val="212529"/>
                </a:solidFill>
                <a:highlight>
                  <a:srgbClr val="FFFFFF"/>
                </a:highlight>
              </a:rPr>
              <a:t> </a:t>
            </a:r>
            <a:r>
              <a:rPr lang="tr-TR" sz="1000" dirty="0" err="1">
                <a:solidFill>
                  <a:srgbClr val="212529"/>
                </a:solidFill>
                <a:highlight>
                  <a:srgbClr val="FFFFFF"/>
                </a:highlight>
              </a:rPr>
              <a:t>analyze</a:t>
            </a:r>
            <a:r>
              <a:rPr lang="tr-TR" sz="1000" dirty="0">
                <a:solidFill>
                  <a:srgbClr val="212529"/>
                </a:solidFill>
                <a:highlight>
                  <a:srgbClr val="FFFFFF"/>
                </a:highlight>
              </a:rPr>
              <a:t> </a:t>
            </a:r>
            <a:r>
              <a:rPr lang="tr-TR" sz="1000" dirty="0" err="1">
                <a:solidFill>
                  <a:srgbClr val="212529"/>
                </a:solidFill>
                <a:highlight>
                  <a:srgbClr val="FFFFFF"/>
                </a:highlight>
              </a:rPr>
              <a:t>the</a:t>
            </a:r>
            <a:r>
              <a:rPr lang="tr-TR" sz="1000" dirty="0">
                <a:solidFill>
                  <a:srgbClr val="212529"/>
                </a:solidFill>
                <a:highlight>
                  <a:srgbClr val="FFFFFF"/>
                </a:highlight>
              </a:rPr>
              <a:t> </a:t>
            </a:r>
            <a:r>
              <a:rPr lang="tr-TR" sz="1000" dirty="0" err="1">
                <a:solidFill>
                  <a:srgbClr val="212529"/>
                </a:solidFill>
                <a:highlight>
                  <a:srgbClr val="FFFFFF"/>
                </a:highlight>
              </a:rPr>
              <a:t>query</a:t>
            </a:r>
            <a:r>
              <a:rPr lang="tr-TR" sz="1000" dirty="0">
                <a:solidFill>
                  <a:srgbClr val="212529"/>
                </a:solidFill>
                <a:highlight>
                  <a:srgbClr val="FFFFFF"/>
                </a:highlight>
              </a:rPr>
              <a:t>;:</a:t>
            </a:r>
            <a:endParaRPr sz="1000" dirty="0">
              <a:solidFill>
                <a:srgbClr val="212529"/>
              </a:solidFill>
              <a:highlight>
                <a:srgbClr val="FFFFFF"/>
              </a:highlight>
            </a:endParaRPr>
          </a:p>
          <a:p>
            <a:pPr marL="457200" lvl="0" indent="-292100" algn="l" rtl="0">
              <a:lnSpc>
                <a:spcPct val="115000"/>
              </a:lnSpc>
              <a:spcBef>
                <a:spcPts val="200"/>
              </a:spcBef>
              <a:spcAft>
                <a:spcPts val="0"/>
              </a:spcAft>
              <a:buClr>
                <a:srgbClr val="212529"/>
              </a:buClr>
              <a:buSzPts val="1000"/>
              <a:buChar char="●"/>
            </a:pPr>
            <a:r>
              <a:rPr lang="tr-TR" sz="1000" dirty="0" err="1">
                <a:solidFill>
                  <a:srgbClr val="212529"/>
                </a:solidFill>
                <a:highlight>
                  <a:srgbClr val="FFFFFF"/>
                </a:highlight>
              </a:rPr>
              <a:t>We've</a:t>
            </a:r>
            <a:r>
              <a:rPr lang="tr-TR" sz="1000" dirty="0">
                <a:solidFill>
                  <a:srgbClr val="212529"/>
                </a:solidFill>
                <a:highlight>
                  <a:srgbClr val="FFFFFF"/>
                </a:highlight>
              </a:rPr>
              <a:t> </a:t>
            </a:r>
            <a:r>
              <a:rPr lang="tr-TR" sz="1000" dirty="0" err="1">
                <a:solidFill>
                  <a:srgbClr val="212529"/>
                </a:solidFill>
                <a:highlight>
                  <a:srgbClr val="FFFFFF"/>
                </a:highlight>
              </a:rPr>
              <a:t>used</a:t>
            </a:r>
            <a:r>
              <a:rPr lang="tr-TR" sz="1000" dirty="0">
                <a:solidFill>
                  <a:srgbClr val="212529"/>
                </a:solidFill>
                <a:highlight>
                  <a:srgbClr val="FFFFFF"/>
                </a:highlight>
              </a:rPr>
              <a:t> </a:t>
            </a:r>
            <a:r>
              <a:rPr lang="tr-TR" sz="1000" dirty="0">
                <a:solidFill>
                  <a:srgbClr val="FF0000"/>
                </a:solidFill>
                <a:highlight>
                  <a:srgbClr val="F0F0F0"/>
                </a:highlight>
                <a:latin typeface="Courier New"/>
                <a:ea typeface="Courier New"/>
                <a:cs typeface="Courier New"/>
                <a:sym typeface="Courier New"/>
              </a:rPr>
              <a:t>&gt;</a:t>
            </a:r>
            <a:r>
              <a:rPr lang="tr-TR" sz="1000" dirty="0">
                <a:solidFill>
                  <a:srgbClr val="212529"/>
                </a:solidFill>
                <a:highlight>
                  <a:srgbClr val="FFFFFF"/>
                </a:highlight>
              </a:rPr>
              <a:t> </a:t>
            </a:r>
            <a:r>
              <a:rPr lang="tr-TR" sz="1000" dirty="0" err="1">
                <a:solidFill>
                  <a:srgbClr val="212529"/>
                </a:solidFill>
                <a:highlight>
                  <a:srgbClr val="FFFFFF"/>
                </a:highlight>
              </a:rPr>
              <a:t>operator</a:t>
            </a:r>
            <a:r>
              <a:rPr lang="tr-TR" sz="1000" dirty="0">
                <a:solidFill>
                  <a:srgbClr val="212529"/>
                </a:solidFill>
                <a:highlight>
                  <a:srgbClr val="FFFFFF"/>
                </a:highlight>
              </a:rPr>
              <a:t> </a:t>
            </a:r>
            <a:r>
              <a:rPr lang="tr-TR" sz="1000" dirty="0" err="1">
                <a:solidFill>
                  <a:srgbClr val="212529"/>
                </a:solidFill>
                <a:highlight>
                  <a:srgbClr val="FFFFFF"/>
                </a:highlight>
              </a:rPr>
              <a:t>with</a:t>
            </a:r>
            <a:r>
              <a:rPr lang="tr-TR" sz="1000" dirty="0">
                <a:solidFill>
                  <a:srgbClr val="212529"/>
                </a:solidFill>
                <a:highlight>
                  <a:srgbClr val="FFFFFF"/>
                </a:highlight>
              </a:rPr>
              <a:t> </a:t>
            </a:r>
            <a:r>
              <a:rPr lang="tr-TR" sz="1000" dirty="0">
                <a:solidFill>
                  <a:srgbClr val="FF0000"/>
                </a:solidFill>
                <a:highlight>
                  <a:srgbClr val="F0F0F0"/>
                </a:highlight>
                <a:latin typeface="Courier New"/>
                <a:ea typeface="Courier New"/>
                <a:cs typeface="Courier New"/>
                <a:sym typeface="Courier New"/>
              </a:rPr>
              <a:t>WHERE</a:t>
            </a:r>
            <a:r>
              <a:rPr lang="tr-TR" sz="1000" dirty="0">
                <a:solidFill>
                  <a:srgbClr val="212529"/>
                </a:solidFill>
                <a:highlight>
                  <a:srgbClr val="FFFFFF"/>
                </a:highlight>
              </a:rPr>
              <a:t> </a:t>
            </a:r>
            <a:r>
              <a:rPr lang="tr-TR" sz="1000" dirty="0" err="1">
                <a:solidFill>
                  <a:srgbClr val="212529"/>
                </a:solidFill>
                <a:highlight>
                  <a:srgbClr val="FFFFFF"/>
                </a:highlight>
              </a:rPr>
              <a:t>clause</a:t>
            </a:r>
            <a:r>
              <a:rPr lang="tr-TR" sz="1000" dirty="0">
                <a:solidFill>
                  <a:srgbClr val="212529"/>
                </a:solidFill>
                <a:highlight>
                  <a:srgbClr val="FFFFFF"/>
                </a:highlight>
              </a:rPr>
              <a:t>.</a:t>
            </a:r>
            <a:endParaRPr sz="1000" dirty="0">
              <a:solidFill>
                <a:srgbClr val="212529"/>
              </a:solidFill>
              <a:highlight>
                <a:srgbClr val="FFFFFF"/>
              </a:highlight>
            </a:endParaRPr>
          </a:p>
          <a:p>
            <a:pPr marL="457200" lvl="0" indent="-292100" algn="l" rtl="0">
              <a:lnSpc>
                <a:spcPct val="115000"/>
              </a:lnSpc>
              <a:spcBef>
                <a:spcPts val="0"/>
              </a:spcBef>
              <a:spcAft>
                <a:spcPts val="0"/>
              </a:spcAft>
              <a:buClr>
                <a:srgbClr val="212529"/>
              </a:buClr>
              <a:buSzPts val="1000"/>
              <a:buChar char="●"/>
            </a:pPr>
            <a:r>
              <a:rPr lang="tr-TR" sz="1000" dirty="0" err="1">
                <a:solidFill>
                  <a:srgbClr val="212529"/>
                </a:solidFill>
                <a:highlight>
                  <a:srgbClr val="FFFFFF"/>
                </a:highlight>
              </a:rPr>
              <a:t>The</a:t>
            </a:r>
            <a:r>
              <a:rPr lang="tr-TR" sz="1000" dirty="0">
                <a:solidFill>
                  <a:srgbClr val="212529"/>
                </a:solidFill>
                <a:highlight>
                  <a:srgbClr val="FFFFFF"/>
                </a:highlight>
              </a:rPr>
              <a:t> </a:t>
            </a:r>
            <a:r>
              <a:rPr lang="tr-TR" sz="1000" dirty="0" err="1">
                <a:solidFill>
                  <a:srgbClr val="212529"/>
                </a:solidFill>
                <a:highlight>
                  <a:srgbClr val="FFFFFF"/>
                </a:highlight>
              </a:rPr>
              <a:t>inner</a:t>
            </a:r>
            <a:r>
              <a:rPr lang="tr-TR" sz="1000" dirty="0">
                <a:solidFill>
                  <a:srgbClr val="212529"/>
                </a:solidFill>
                <a:highlight>
                  <a:srgbClr val="FFFFFF"/>
                </a:highlight>
              </a:rPr>
              <a:t> </a:t>
            </a:r>
            <a:r>
              <a:rPr lang="tr-TR" sz="1000" dirty="0" err="1">
                <a:solidFill>
                  <a:srgbClr val="212529"/>
                </a:solidFill>
                <a:highlight>
                  <a:srgbClr val="FFFFFF"/>
                </a:highlight>
              </a:rPr>
              <a:t>query</a:t>
            </a:r>
            <a:r>
              <a:rPr lang="tr-TR" sz="1000" dirty="0">
                <a:solidFill>
                  <a:srgbClr val="212529"/>
                </a:solidFill>
                <a:highlight>
                  <a:srgbClr val="FFFFFF"/>
                </a:highlight>
              </a:rPr>
              <a:t> </a:t>
            </a:r>
            <a:r>
              <a:rPr lang="tr-TR" sz="1000" dirty="0" err="1">
                <a:solidFill>
                  <a:srgbClr val="212529"/>
                </a:solidFill>
                <a:highlight>
                  <a:srgbClr val="FFFFFF"/>
                </a:highlight>
              </a:rPr>
              <a:t>returns</a:t>
            </a:r>
            <a:r>
              <a:rPr lang="tr-TR" sz="1000" dirty="0">
                <a:solidFill>
                  <a:srgbClr val="212529"/>
                </a:solidFill>
                <a:highlight>
                  <a:srgbClr val="FFFFFF"/>
                </a:highlight>
              </a:rPr>
              <a:t> </a:t>
            </a:r>
            <a:r>
              <a:rPr lang="tr-TR" sz="1000" dirty="0" err="1">
                <a:solidFill>
                  <a:srgbClr val="212529"/>
                </a:solidFill>
                <a:highlight>
                  <a:srgbClr val="FFFFFF"/>
                </a:highlight>
              </a:rPr>
              <a:t>the</a:t>
            </a:r>
            <a:r>
              <a:rPr lang="tr-TR" sz="1000" dirty="0">
                <a:solidFill>
                  <a:srgbClr val="212529"/>
                </a:solidFill>
                <a:highlight>
                  <a:srgbClr val="FFFFFF"/>
                </a:highlight>
              </a:rPr>
              <a:t> </a:t>
            </a:r>
            <a:r>
              <a:rPr lang="tr-TR" sz="1000" dirty="0" err="1">
                <a:solidFill>
                  <a:srgbClr val="212529"/>
                </a:solidFill>
                <a:highlight>
                  <a:srgbClr val="FFFFFF"/>
                </a:highlight>
              </a:rPr>
              <a:t>average</a:t>
            </a:r>
            <a:r>
              <a:rPr lang="tr-TR" sz="1000" dirty="0">
                <a:solidFill>
                  <a:srgbClr val="212529"/>
                </a:solidFill>
                <a:highlight>
                  <a:srgbClr val="FFFFFF"/>
                </a:highlight>
              </a:rPr>
              <a:t> </a:t>
            </a:r>
            <a:r>
              <a:rPr lang="tr-TR" sz="1000" dirty="0" err="1">
                <a:solidFill>
                  <a:srgbClr val="212529"/>
                </a:solidFill>
                <a:highlight>
                  <a:srgbClr val="FFFFFF"/>
                </a:highlight>
              </a:rPr>
              <a:t>salary</a:t>
            </a:r>
            <a:r>
              <a:rPr lang="tr-TR" sz="1000" dirty="0">
                <a:solidFill>
                  <a:srgbClr val="212529"/>
                </a:solidFill>
                <a:highlight>
                  <a:srgbClr val="FFFFFF"/>
                </a:highlight>
              </a:rPr>
              <a:t> </a:t>
            </a:r>
            <a:r>
              <a:rPr lang="tr-TR" sz="1000" dirty="0" err="1">
                <a:solidFill>
                  <a:srgbClr val="212529"/>
                </a:solidFill>
                <a:highlight>
                  <a:srgbClr val="FFFFFF"/>
                </a:highlight>
              </a:rPr>
              <a:t>which</a:t>
            </a:r>
            <a:r>
              <a:rPr lang="tr-TR" sz="1000" dirty="0">
                <a:solidFill>
                  <a:srgbClr val="212529"/>
                </a:solidFill>
                <a:highlight>
                  <a:srgbClr val="FFFFFF"/>
                </a:highlight>
              </a:rPr>
              <a:t> is 83600 </a:t>
            </a:r>
            <a:r>
              <a:rPr lang="tr-TR" sz="1000" dirty="0" err="1">
                <a:solidFill>
                  <a:srgbClr val="212529"/>
                </a:solidFill>
                <a:highlight>
                  <a:srgbClr val="FFFFFF"/>
                </a:highlight>
              </a:rPr>
              <a:t>and</a:t>
            </a:r>
            <a:r>
              <a:rPr lang="tr-TR" sz="1000" dirty="0">
                <a:solidFill>
                  <a:srgbClr val="212529"/>
                </a:solidFill>
                <a:highlight>
                  <a:srgbClr val="FFFFFF"/>
                </a:highlight>
              </a:rPr>
              <a:t> </a:t>
            </a:r>
            <a:r>
              <a:rPr lang="tr-TR" sz="1000" dirty="0" err="1">
                <a:solidFill>
                  <a:srgbClr val="212529"/>
                </a:solidFill>
                <a:highlight>
                  <a:srgbClr val="FFFFFF"/>
                </a:highlight>
              </a:rPr>
              <a:t>passes</a:t>
            </a:r>
            <a:r>
              <a:rPr lang="tr-TR" sz="1000" dirty="0">
                <a:solidFill>
                  <a:srgbClr val="212529"/>
                </a:solidFill>
                <a:highlight>
                  <a:srgbClr val="FFFFFF"/>
                </a:highlight>
              </a:rPr>
              <a:t> </a:t>
            </a:r>
            <a:r>
              <a:rPr lang="tr-TR" sz="1000" dirty="0" err="1">
                <a:solidFill>
                  <a:srgbClr val="212529"/>
                </a:solidFill>
                <a:highlight>
                  <a:srgbClr val="FFFFFF"/>
                </a:highlight>
              </a:rPr>
              <a:t>this</a:t>
            </a:r>
            <a:r>
              <a:rPr lang="tr-TR" sz="1000" dirty="0">
                <a:solidFill>
                  <a:srgbClr val="212529"/>
                </a:solidFill>
                <a:highlight>
                  <a:srgbClr val="FFFFFF"/>
                </a:highlight>
              </a:rPr>
              <a:t> </a:t>
            </a:r>
            <a:r>
              <a:rPr lang="tr-TR" sz="1000" dirty="0" err="1">
                <a:solidFill>
                  <a:srgbClr val="212529"/>
                </a:solidFill>
                <a:highlight>
                  <a:srgbClr val="FFFFFF"/>
                </a:highlight>
              </a:rPr>
              <a:t>single</a:t>
            </a:r>
            <a:r>
              <a:rPr lang="tr-TR" sz="1000" dirty="0">
                <a:solidFill>
                  <a:srgbClr val="212529"/>
                </a:solidFill>
                <a:highlight>
                  <a:srgbClr val="FFFFFF"/>
                </a:highlight>
              </a:rPr>
              <a:t> </a:t>
            </a:r>
            <a:r>
              <a:rPr lang="tr-TR" sz="1000" dirty="0" err="1">
                <a:solidFill>
                  <a:srgbClr val="212529"/>
                </a:solidFill>
                <a:highlight>
                  <a:srgbClr val="FFFFFF"/>
                </a:highlight>
              </a:rPr>
              <a:t>value</a:t>
            </a:r>
            <a:r>
              <a:rPr lang="tr-TR" sz="1000" dirty="0">
                <a:solidFill>
                  <a:srgbClr val="212529"/>
                </a:solidFill>
                <a:highlight>
                  <a:srgbClr val="FFFFFF"/>
                </a:highlight>
              </a:rPr>
              <a:t> </a:t>
            </a:r>
            <a:r>
              <a:rPr lang="tr-TR" sz="1000" dirty="0" err="1">
                <a:solidFill>
                  <a:srgbClr val="212529"/>
                </a:solidFill>
                <a:highlight>
                  <a:srgbClr val="FFFFFF"/>
                </a:highlight>
              </a:rPr>
              <a:t>to</a:t>
            </a:r>
            <a:r>
              <a:rPr lang="tr-TR" sz="1000" dirty="0">
                <a:solidFill>
                  <a:srgbClr val="212529"/>
                </a:solidFill>
                <a:highlight>
                  <a:srgbClr val="FFFFFF"/>
                </a:highlight>
              </a:rPr>
              <a:t> </a:t>
            </a:r>
            <a:r>
              <a:rPr lang="tr-TR" sz="1000" dirty="0" err="1">
                <a:solidFill>
                  <a:srgbClr val="212529"/>
                </a:solidFill>
                <a:highlight>
                  <a:srgbClr val="FFFFFF"/>
                </a:highlight>
              </a:rPr>
              <a:t>the</a:t>
            </a:r>
            <a:r>
              <a:rPr lang="tr-TR" sz="1000" dirty="0">
                <a:solidFill>
                  <a:srgbClr val="212529"/>
                </a:solidFill>
                <a:highlight>
                  <a:srgbClr val="FFFFFF"/>
                </a:highlight>
              </a:rPr>
              <a:t> </a:t>
            </a:r>
            <a:r>
              <a:rPr lang="tr-TR" sz="1000" dirty="0" err="1">
                <a:solidFill>
                  <a:srgbClr val="212529"/>
                </a:solidFill>
                <a:highlight>
                  <a:srgbClr val="FFFFFF"/>
                </a:highlight>
              </a:rPr>
              <a:t>outer</a:t>
            </a:r>
            <a:r>
              <a:rPr lang="tr-TR" sz="1000" dirty="0">
                <a:solidFill>
                  <a:srgbClr val="212529"/>
                </a:solidFill>
                <a:highlight>
                  <a:srgbClr val="FFFFFF"/>
                </a:highlight>
              </a:rPr>
              <a:t> </a:t>
            </a:r>
            <a:r>
              <a:rPr lang="tr-TR" sz="1000" dirty="0" err="1">
                <a:solidFill>
                  <a:srgbClr val="212529"/>
                </a:solidFill>
                <a:highlight>
                  <a:srgbClr val="FFFFFF"/>
                </a:highlight>
              </a:rPr>
              <a:t>query</a:t>
            </a:r>
            <a:r>
              <a:rPr lang="tr-TR" sz="1000" dirty="0">
                <a:solidFill>
                  <a:srgbClr val="212529"/>
                </a:solidFill>
                <a:highlight>
                  <a:srgbClr val="FFFFFF"/>
                </a:highlight>
              </a:rPr>
              <a:t>.</a:t>
            </a:r>
            <a:endParaRPr sz="1000" dirty="0">
              <a:solidFill>
                <a:srgbClr val="212529"/>
              </a:solidFill>
              <a:highlight>
                <a:srgbClr val="FFFFFF"/>
              </a:highlight>
            </a:endParaRPr>
          </a:p>
          <a:p>
            <a:pPr marL="457200" lvl="0" indent="-292100" algn="l" rtl="0">
              <a:lnSpc>
                <a:spcPct val="115000"/>
              </a:lnSpc>
              <a:spcBef>
                <a:spcPts val="0"/>
              </a:spcBef>
              <a:spcAft>
                <a:spcPts val="0"/>
              </a:spcAft>
              <a:buClr>
                <a:srgbClr val="212529"/>
              </a:buClr>
              <a:buSzPts val="1000"/>
              <a:buChar char="●"/>
            </a:pPr>
            <a:r>
              <a:rPr lang="tr-TR" sz="1000" dirty="0">
                <a:solidFill>
                  <a:srgbClr val="212529"/>
                </a:solidFill>
                <a:highlight>
                  <a:srgbClr val="FFFFFF"/>
                </a:highlight>
              </a:rPr>
              <a:t>Outer </a:t>
            </a:r>
            <a:r>
              <a:rPr lang="tr-TR" sz="1000" dirty="0" err="1">
                <a:solidFill>
                  <a:srgbClr val="212529"/>
                </a:solidFill>
                <a:highlight>
                  <a:srgbClr val="FFFFFF"/>
                </a:highlight>
              </a:rPr>
              <a:t>query</a:t>
            </a:r>
            <a:r>
              <a:rPr lang="tr-TR" sz="1000" dirty="0">
                <a:solidFill>
                  <a:srgbClr val="212529"/>
                </a:solidFill>
                <a:highlight>
                  <a:srgbClr val="FFFFFF"/>
                </a:highlight>
              </a:rPr>
              <a:t> </a:t>
            </a:r>
            <a:r>
              <a:rPr lang="tr-TR" sz="1000" dirty="0" err="1">
                <a:solidFill>
                  <a:srgbClr val="212529"/>
                </a:solidFill>
                <a:highlight>
                  <a:srgbClr val="FFFFFF"/>
                </a:highlight>
              </a:rPr>
              <a:t>filters</a:t>
            </a:r>
            <a:r>
              <a:rPr lang="tr-TR" sz="1000" dirty="0">
                <a:solidFill>
                  <a:srgbClr val="212529"/>
                </a:solidFill>
                <a:highlight>
                  <a:srgbClr val="FFFFFF"/>
                </a:highlight>
              </a:rPr>
              <a:t> </a:t>
            </a:r>
            <a:r>
              <a:rPr lang="tr-TR" sz="1000" dirty="0" err="1">
                <a:solidFill>
                  <a:srgbClr val="212529"/>
                </a:solidFill>
                <a:highlight>
                  <a:srgbClr val="FFFFFF"/>
                </a:highlight>
              </a:rPr>
              <a:t>those</a:t>
            </a:r>
            <a:r>
              <a:rPr lang="tr-TR" sz="1000" dirty="0">
                <a:solidFill>
                  <a:srgbClr val="212529"/>
                </a:solidFill>
                <a:highlight>
                  <a:srgbClr val="FFFFFF"/>
                </a:highlight>
              </a:rPr>
              <a:t> </a:t>
            </a:r>
            <a:r>
              <a:rPr lang="tr-TR" sz="1000" dirty="0" err="1">
                <a:solidFill>
                  <a:srgbClr val="212529"/>
                </a:solidFill>
                <a:highlight>
                  <a:srgbClr val="FFFFFF"/>
                </a:highlight>
              </a:rPr>
              <a:t>employees</a:t>
            </a:r>
            <a:r>
              <a:rPr lang="tr-TR" sz="1000" dirty="0">
                <a:solidFill>
                  <a:srgbClr val="212529"/>
                </a:solidFill>
                <a:highlight>
                  <a:srgbClr val="FFFFFF"/>
                </a:highlight>
              </a:rPr>
              <a:t> </a:t>
            </a:r>
            <a:r>
              <a:rPr lang="tr-TR" sz="1000" dirty="0" err="1">
                <a:solidFill>
                  <a:srgbClr val="212529"/>
                </a:solidFill>
                <a:highlight>
                  <a:srgbClr val="FFFFFF"/>
                </a:highlight>
              </a:rPr>
              <a:t>and</a:t>
            </a:r>
            <a:r>
              <a:rPr lang="tr-TR" sz="1000" dirty="0">
                <a:solidFill>
                  <a:srgbClr val="212529"/>
                </a:solidFill>
                <a:highlight>
                  <a:srgbClr val="FFFFFF"/>
                </a:highlight>
              </a:rPr>
              <a:t> </a:t>
            </a:r>
            <a:r>
              <a:rPr lang="tr-TR" sz="1000" dirty="0" err="1">
                <a:solidFill>
                  <a:srgbClr val="212529"/>
                </a:solidFill>
                <a:highlight>
                  <a:srgbClr val="FFFFFF"/>
                </a:highlight>
              </a:rPr>
              <a:t>returns</a:t>
            </a:r>
            <a:r>
              <a:rPr lang="tr-TR" sz="1000" dirty="0">
                <a:solidFill>
                  <a:srgbClr val="212529"/>
                </a:solidFill>
                <a:highlight>
                  <a:srgbClr val="FFFFFF"/>
                </a:highlight>
              </a:rPr>
              <a:t> </a:t>
            </a:r>
            <a:r>
              <a:rPr lang="tr-TR" sz="1000" dirty="0" err="1">
                <a:solidFill>
                  <a:srgbClr val="212529"/>
                </a:solidFill>
                <a:highlight>
                  <a:srgbClr val="FFFFFF"/>
                </a:highlight>
              </a:rPr>
              <a:t>those</a:t>
            </a:r>
            <a:r>
              <a:rPr lang="tr-TR" sz="1000" dirty="0">
                <a:solidFill>
                  <a:srgbClr val="212529"/>
                </a:solidFill>
                <a:highlight>
                  <a:srgbClr val="FFFFFF"/>
                </a:highlight>
              </a:rPr>
              <a:t> </a:t>
            </a:r>
            <a:r>
              <a:rPr lang="tr-TR" sz="1000" dirty="0" err="1">
                <a:solidFill>
                  <a:srgbClr val="212529"/>
                </a:solidFill>
                <a:highlight>
                  <a:srgbClr val="FFFFFF"/>
                </a:highlight>
              </a:rPr>
              <a:t>whose</a:t>
            </a:r>
            <a:r>
              <a:rPr lang="tr-TR" sz="1000" dirty="0">
                <a:solidFill>
                  <a:srgbClr val="212529"/>
                </a:solidFill>
                <a:highlight>
                  <a:srgbClr val="FFFFFF"/>
                </a:highlight>
              </a:rPr>
              <a:t> </a:t>
            </a:r>
            <a:r>
              <a:rPr lang="tr-TR" sz="1000" dirty="0" err="1">
                <a:solidFill>
                  <a:srgbClr val="212529"/>
                </a:solidFill>
                <a:highlight>
                  <a:srgbClr val="FFFFFF"/>
                </a:highlight>
              </a:rPr>
              <a:t>salary</a:t>
            </a:r>
            <a:r>
              <a:rPr lang="tr-TR" sz="1000" dirty="0">
                <a:solidFill>
                  <a:srgbClr val="212529"/>
                </a:solidFill>
                <a:highlight>
                  <a:srgbClr val="FFFFFF"/>
                </a:highlight>
              </a:rPr>
              <a:t> is </a:t>
            </a:r>
            <a:r>
              <a:rPr lang="tr-TR" sz="1000" dirty="0" err="1">
                <a:solidFill>
                  <a:srgbClr val="212529"/>
                </a:solidFill>
                <a:highlight>
                  <a:srgbClr val="FFFFFF"/>
                </a:highlight>
              </a:rPr>
              <a:t>more</a:t>
            </a:r>
            <a:r>
              <a:rPr lang="tr-TR" sz="1000" dirty="0">
                <a:solidFill>
                  <a:srgbClr val="212529"/>
                </a:solidFill>
                <a:highlight>
                  <a:srgbClr val="FFFFFF"/>
                </a:highlight>
              </a:rPr>
              <a:t> </a:t>
            </a:r>
            <a:r>
              <a:rPr lang="tr-TR" sz="1000" dirty="0" err="1">
                <a:solidFill>
                  <a:srgbClr val="212529"/>
                </a:solidFill>
                <a:highlight>
                  <a:srgbClr val="FFFFFF"/>
                </a:highlight>
              </a:rPr>
              <a:t>than</a:t>
            </a:r>
            <a:r>
              <a:rPr lang="tr-TR" sz="1000" dirty="0">
                <a:solidFill>
                  <a:srgbClr val="212529"/>
                </a:solidFill>
                <a:highlight>
                  <a:srgbClr val="FFFFFF"/>
                </a:highlight>
              </a:rPr>
              <a:t> 83600.</a:t>
            </a:r>
            <a:endParaRPr sz="1000" dirty="0">
              <a:solidFill>
                <a:srgbClr val="212529"/>
              </a:solidFill>
              <a:highlight>
                <a:srgbClr val="FFFFFF"/>
              </a:highlight>
            </a:endParaRPr>
          </a:p>
          <a:p>
            <a:pPr marL="0" lvl="0" indent="0" algn="l" rtl="0">
              <a:lnSpc>
                <a:spcPct val="120000"/>
              </a:lnSpc>
              <a:spcBef>
                <a:spcPts val="1200"/>
              </a:spcBef>
              <a:spcAft>
                <a:spcPts val="0"/>
              </a:spcAft>
              <a:buNone/>
            </a:pPr>
            <a:r>
              <a:rPr lang="tr-TR" sz="1000" dirty="0">
                <a:solidFill>
                  <a:srgbClr val="212529"/>
                </a:solidFill>
                <a:highlight>
                  <a:srgbClr val="FFFFFF"/>
                </a:highlight>
              </a:rPr>
              <a:t>As </a:t>
            </a:r>
            <a:r>
              <a:rPr lang="tr-TR" sz="1000" dirty="0" err="1">
                <a:solidFill>
                  <a:srgbClr val="212529"/>
                </a:solidFill>
                <a:highlight>
                  <a:srgbClr val="FFFFFF"/>
                </a:highlight>
              </a:rPr>
              <a:t>you</a:t>
            </a:r>
            <a:r>
              <a:rPr lang="tr-TR" sz="1000" dirty="0">
                <a:solidFill>
                  <a:srgbClr val="212529"/>
                </a:solidFill>
                <a:highlight>
                  <a:srgbClr val="FFFFFF"/>
                </a:highlight>
              </a:rPr>
              <a:t> </a:t>
            </a:r>
            <a:r>
              <a:rPr lang="tr-TR" sz="1000" dirty="0" err="1">
                <a:solidFill>
                  <a:srgbClr val="212529"/>
                </a:solidFill>
                <a:highlight>
                  <a:srgbClr val="FFFFFF"/>
                </a:highlight>
              </a:rPr>
              <a:t>see</a:t>
            </a:r>
            <a:r>
              <a:rPr lang="tr-TR" sz="1000" dirty="0">
                <a:solidFill>
                  <a:srgbClr val="212529"/>
                </a:solidFill>
                <a:highlight>
                  <a:srgbClr val="FFFFFF"/>
                </a:highlight>
              </a:rPr>
              <a:t> </a:t>
            </a:r>
            <a:r>
              <a:rPr lang="tr-TR" sz="1000" dirty="0" err="1">
                <a:solidFill>
                  <a:srgbClr val="212529"/>
                </a:solidFill>
                <a:highlight>
                  <a:srgbClr val="FFFFFF"/>
                </a:highlight>
              </a:rPr>
              <a:t>that</a:t>
            </a:r>
            <a:r>
              <a:rPr lang="tr-TR" sz="1000" dirty="0">
                <a:solidFill>
                  <a:srgbClr val="212529"/>
                </a:solidFill>
                <a:highlight>
                  <a:srgbClr val="FFFFFF"/>
                </a:highlight>
              </a:rPr>
              <a:t> </a:t>
            </a:r>
            <a:r>
              <a:rPr lang="tr-TR" sz="1000" dirty="0" err="1">
                <a:solidFill>
                  <a:srgbClr val="212529"/>
                </a:solidFill>
                <a:highlight>
                  <a:srgbClr val="FFFFFF"/>
                </a:highlight>
              </a:rPr>
              <a:t>combining</a:t>
            </a:r>
            <a:r>
              <a:rPr lang="tr-TR" sz="1000" dirty="0">
                <a:solidFill>
                  <a:srgbClr val="212529"/>
                </a:solidFill>
                <a:highlight>
                  <a:srgbClr val="FFFFFF"/>
                </a:highlight>
              </a:rPr>
              <a:t> </a:t>
            </a:r>
            <a:r>
              <a:rPr lang="tr-TR" sz="1000" dirty="0" err="1">
                <a:solidFill>
                  <a:srgbClr val="212529"/>
                </a:solidFill>
                <a:highlight>
                  <a:srgbClr val="FFFFFF"/>
                </a:highlight>
              </a:rPr>
              <a:t>aggregate</a:t>
            </a:r>
            <a:r>
              <a:rPr lang="tr-TR" sz="1000" dirty="0">
                <a:solidFill>
                  <a:srgbClr val="212529"/>
                </a:solidFill>
                <a:highlight>
                  <a:srgbClr val="FFFFFF"/>
                </a:highlight>
              </a:rPr>
              <a:t> </a:t>
            </a:r>
            <a:r>
              <a:rPr lang="tr-TR" sz="1000" dirty="0" err="1">
                <a:solidFill>
                  <a:srgbClr val="212529"/>
                </a:solidFill>
                <a:highlight>
                  <a:srgbClr val="FFFFFF"/>
                </a:highlight>
              </a:rPr>
              <a:t>functions</a:t>
            </a:r>
            <a:r>
              <a:rPr lang="tr-TR" sz="1000" dirty="0">
                <a:solidFill>
                  <a:srgbClr val="212529"/>
                </a:solidFill>
                <a:highlight>
                  <a:srgbClr val="FFFFFF"/>
                </a:highlight>
              </a:rPr>
              <a:t> </a:t>
            </a:r>
            <a:r>
              <a:rPr lang="tr-TR" sz="1000" dirty="0" err="1">
                <a:solidFill>
                  <a:srgbClr val="212529"/>
                </a:solidFill>
                <a:highlight>
                  <a:srgbClr val="FFFFFF"/>
                </a:highlight>
              </a:rPr>
              <a:t>with</a:t>
            </a:r>
            <a:r>
              <a:rPr lang="tr-TR" sz="1000" dirty="0">
                <a:solidFill>
                  <a:srgbClr val="212529"/>
                </a:solidFill>
                <a:highlight>
                  <a:srgbClr val="FFFFFF"/>
                </a:highlight>
              </a:rPr>
              <a:t> </a:t>
            </a:r>
            <a:r>
              <a:rPr lang="tr-TR" sz="1000" dirty="0" err="1">
                <a:solidFill>
                  <a:srgbClr val="212529"/>
                </a:solidFill>
                <a:highlight>
                  <a:srgbClr val="FFFFFF"/>
                </a:highlight>
              </a:rPr>
              <a:t>subqueries</a:t>
            </a:r>
            <a:r>
              <a:rPr lang="tr-TR" sz="1000" dirty="0">
                <a:solidFill>
                  <a:srgbClr val="212529"/>
                </a:solidFill>
                <a:highlight>
                  <a:srgbClr val="FFFFFF"/>
                </a:highlight>
              </a:rPr>
              <a:t>, </a:t>
            </a:r>
            <a:r>
              <a:rPr lang="tr-TR" sz="1000" dirty="0" err="1">
                <a:solidFill>
                  <a:srgbClr val="212529"/>
                </a:solidFill>
                <a:highlight>
                  <a:srgbClr val="FFFFFF"/>
                </a:highlight>
              </a:rPr>
              <a:t>we</a:t>
            </a:r>
            <a:r>
              <a:rPr lang="tr-TR" sz="1000" dirty="0">
                <a:solidFill>
                  <a:srgbClr val="212529"/>
                </a:solidFill>
                <a:highlight>
                  <a:srgbClr val="FFFFFF"/>
                </a:highlight>
              </a:rPr>
              <a:t> </a:t>
            </a:r>
            <a:r>
              <a:rPr lang="tr-TR" sz="1000" dirty="0" err="1">
                <a:solidFill>
                  <a:srgbClr val="212529"/>
                </a:solidFill>
                <a:highlight>
                  <a:srgbClr val="FFFFFF"/>
                </a:highlight>
              </a:rPr>
              <a:t>have</a:t>
            </a:r>
            <a:r>
              <a:rPr lang="tr-TR" sz="1000" dirty="0">
                <a:solidFill>
                  <a:srgbClr val="212529"/>
                </a:solidFill>
                <a:highlight>
                  <a:srgbClr val="FFFFFF"/>
                </a:highlight>
              </a:rPr>
              <a:t> </a:t>
            </a:r>
            <a:r>
              <a:rPr lang="tr-TR" sz="1000" dirty="0" err="1">
                <a:solidFill>
                  <a:srgbClr val="212529"/>
                </a:solidFill>
                <a:highlight>
                  <a:srgbClr val="FFFFFF"/>
                </a:highlight>
              </a:rPr>
              <a:t>more</a:t>
            </a:r>
            <a:r>
              <a:rPr lang="tr-TR" sz="1000" dirty="0">
                <a:solidFill>
                  <a:srgbClr val="212529"/>
                </a:solidFill>
                <a:highlight>
                  <a:srgbClr val="FFFFFF"/>
                </a:highlight>
              </a:rPr>
              <a:t> </a:t>
            </a:r>
            <a:r>
              <a:rPr lang="tr-TR" sz="1000" dirty="0" err="1">
                <a:solidFill>
                  <a:srgbClr val="212529"/>
                </a:solidFill>
                <a:highlight>
                  <a:srgbClr val="FFFFFF"/>
                </a:highlight>
              </a:rPr>
              <a:t>power</a:t>
            </a:r>
            <a:r>
              <a:rPr lang="tr-TR" sz="1000" dirty="0">
                <a:solidFill>
                  <a:srgbClr val="212529"/>
                </a:solidFill>
                <a:highlight>
                  <a:srgbClr val="FFFFFF"/>
                </a:highlight>
              </a:rPr>
              <a:t> </a:t>
            </a:r>
            <a:r>
              <a:rPr lang="tr-TR" sz="1000" dirty="0" err="1">
                <a:solidFill>
                  <a:srgbClr val="212529"/>
                </a:solidFill>
                <a:highlight>
                  <a:srgbClr val="FFFFFF"/>
                </a:highlight>
              </a:rPr>
              <a:t>to</a:t>
            </a:r>
            <a:r>
              <a:rPr lang="tr-TR" sz="1000" dirty="0">
                <a:solidFill>
                  <a:srgbClr val="212529"/>
                </a:solidFill>
                <a:highlight>
                  <a:srgbClr val="FFFFFF"/>
                </a:highlight>
              </a:rPr>
              <a:t> </a:t>
            </a:r>
            <a:r>
              <a:rPr lang="tr-TR" sz="1000" dirty="0" err="1">
                <a:solidFill>
                  <a:srgbClr val="212529"/>
                </a:solidFill>
                <a:highlight>
                  <a:srgbClr val="FFFFFF"/>
                </a:highlight>
              </a:rPr>
              <a:t>answer</a:t>
            </a:r>
            <a:r>
              <a:rPr lang="tr-TR" sz="1000" dirty="0">
                <a:solidFill>
                  <a:srgbClr val="212529"/>
                </a:solidFill>
                <a:highlight>
                  <a:srgbClr val="FFFFFF"/>
                </a:highlight>
              </a:rPr>
              <a:t> </a:t>
            </a:r>
            <a:r>
              <a:rPr lang="tr-TR" sz="1000" dirty="0" err="1">
                <a:solidFill>
                  <a:srgbClr val="212529"/>
                </a:solidFill>
                <a:highlight>
                  <a:srgbClr val="FFFFFF"/>
                </a:highlight>
              </a:rPr>
              <a:t>our</a:t>
            </a:r>
            <a:r>
              <a:rPr lang="tr-TR" sz="1000" dirty="0">
                <a:solidFill>
                  <a:srgbClr val="212529"/>
                </a:solidFill>
                <a:highlight>
                  <a:srgbClr val="FFFFFF"/>
                </a:highlight>
              </a:rPr>
              <a:t> </a:t>
            </a:r>
            <a:r>
              <a:rPr lang="tr-TR" sz="1000" dirty="0" err="1">
                <a:solidFill>
                  <a:srgbClr val="212529"/>
                </a:solidFill>
                <a:highlight>
                  <a:srgbClr val="FFFFFF"/>
                </a:highlight>
              </a:rPr>
              <a:t>analytical</a:t>
            </a:r>
            <a:r>
              <a:rPr lang="tr-TR" sz="1000" dirty="0">
                <a:solidFill>
                  <a:srgbClr val="212529"/>
                </a:solidFill>
                <a:highlight>
                  <a:srgbClr val="FFFFFF"/>
                </a:highlight>
              </a:rPr>
              <a:t> </a:t>
            </a:r>
            <a:r>
              <a:rPr lang="tr-TR" sz="1000" dirty="0" err="1">
                <a:solidFill>
                  <a:srgbClr val="212529"/>
                </a:solidFill>
                <a:highlight>
                  <a:srgbClr val="FFFFFF"/>
                </a:highlight>
              </a:rPr>
              <a:t>questions</a:t>
            </a:r>
            <a:r>
              <a:rPr lang="tr-TR" sz="1000" dirty="0">
                <a:solidFill>
                  <a:srgbClr val="212529"/>
                </a:solidFill>
                <a:highlight>
                  <a:srgbClr val="FFFFFF"/>
                </a:highlight>
              </a:rPr>
              <a:t>.</a:t>
            </a:r>
            <a:endParaRPr sz="1000" dirty="0">
              <a:solidFill>
                <a:srgbClr val="212529"/>
              </a:solidFill>
              <a:highlight>
                <a:srgbClr val="FFFFFF"/>
              </a:highlight>
            </a:endParaRPr>
          </a:p>
          <a:p>
            <a:pPr marL="127000" marR="127000" lvl="0" indent="0" algn="l" rtl="0">
              <a:lnSpc>
                <a:spcPct val="115000"/>
              </a:lnSpc>
              <a:spcBef>
                <a:spcPts val="1200"/>
              </a:spcBef>
              <a:spcAft>
                <a:spcPts val="0"/>
              </a:spcAft>
              <a:buClr>
                <a:schemeClr val="dk1"/>
              </a:buClr>
              <a:buSzPts val="1100"/>
              <a:buFont typeface="Arial"/>
              <a:buNone/>
            </a:pPr>
            <a:endParaRPr sz="1250" dirty="0">
              <a:solidFill>
                <a:srgbClr val="212529"/>
              </a:solidFill>
              <a:latin typeface="Courier New"/>
              <a:ea typeface="Courier New"/>
              <a:cs typeface="Courier New"/>
              <a:sym typeface="Courier New"/>
            </a:endParaRPr>
          </a:p>
          <a:p>
            <a:pPr marL="0" lvl="0" indent="0" algn="l" rtl="0">
              <a:spcBef>
                <a:spcPts val="0"/>
              </a:spcBef>
              <a:spcAft>
                <a:spcPts val="0"/>
              </a:spcAft>
              <a:buNone/>
            </a:pPr>
            <a:endParaRPr sz="1450" dirty="0">
              <a:solidFill>
                <a:srgbClr val="212529"/>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a8bd52aa0_1_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a8bd52aa0_1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a8bd52aa0_1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a8bd52aa0_1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err="1">
                <a:highlight>
                  <a:srgbClr val="FFFF00"/>
                </a:highlight>
              </a:rPr>
              <a:t>Answer</a:t>
            </a:r>
            <a:r>
              <a:rPr lang="tr-TR" b="1" dirty="0">
                <a:highlight>
                  <a:srgbClr val="FFFF00"/>
                </a:highlight>
              </a:rPr>
              <a:t>:</a:t>
            </a:r>
            <a:endParaRPr b="1" dirty="0">
              <a:highlight>
                <a:srgbClr val="FFFF00"/>
              </a:highlight>
            </a:endParaRPr>
          </a:p>
          <a:p>
            <a:pPr marL="0" lvl="0" indent="0" algn="l" rtl="0">
              <a:spcBef>
                <a:spcPts val="0"/>
              </a:spcBef>
              <a:spcAft>
                <a:spcPts val="0"/>
              </a:spcAft>
              <a:buNone/>
            </a:pPr>
            <a:endParaRPr b="1" dirty="0"/>
          </a:p>
          <a:p>
            <a:pPr marL="0" lvl="0" indent="0" algn="l" rtl="0">
              <a:spcBef>
                <a:spcPts val="0"/>
              </a:spcBef>
              <a:spcAft>
                <a:spcPts val="0"/>
              </a:spcAft>
              <a:buNone/>
            </a:pPr>
            <a:r>
              <a:rPr lang="tr-TR" b="1" dirty="0"/>
              <a:t>SELECT </a:t>
            </a:r>
            <a:r>
              <a:rPr lang="tr-TR" dirty="0" err="1"/>
              <a:t>trackid</a:t>
            </a:r>
            <a:r>
              <a:rPr lang="tr-TR" dirty="0"/>
              <a:t>,</a:t>
            </a:r>
            <a:endParaRPr dirty="0"/>
          </a:p>
          <a:p>
            <a:pPr marL="0" lvl="0" indent="0" algn="l" rtl="0">
              <a:spcBef>
                <a:spcPts val="0"/>
              </a:spcBef>
              <a:spcAft>
                <a:spcPts val="0"/>
              </a:spcAft>
              <a:buNone/>
            </a:pPr>
            <a:r>
              <a:rPr lang="tr-TR" dirty="0"/>
              <a:t>       name,</a:t>
            </a:r>
            <a:endParaRPr dirty="0"/>
          </a:p>
          <a:p>
            <a:pPr marL="0" lvl="0" indent="0" algn="l" rtl="0">
              <a:spcBef>
                <a:spcPts val="0"/>
              </a:spcBef>
              <a:spcAft>
                <a:spcPts val="0"/>
              </a:spcAft>
              <a:buNone/>
            </a:pPr>
            <a:r>
              <a:rPr lang="tr-TR" dirty="0"/>
              <a:t>       </a:t>
            </a:r>
            <a:r>
              <a:rPr lang="tr-TR" dirty="0" err="1"/>
              <a:t>albumid</a:t>
            </a:r>
            <a:endParaRPr dirty="0"/>
          </a:p>
          <a:p>
            <a:pPr marL="0" lvl="0" indent="0" algn="l" rtl="0">
              <a:spcBef>
                <a:spcPts val="0"/>
              </a:spcBef>
              <a:spcAft>
                <a:spcPts val="0"/>
              </a:spcAft>
              <a:buNone/>
            </a:pPr>
            <a:r>
              <a:rPr lang="tr-TR" b="1" dirty="0"/>
              <a:t>FROM </a:t>
            </a:r>
            <a:r>
              <a:rPr lang="tr-TR" dirty="0" err="1"/>
              <a:t>tracks</a:t>
            </a:r>
            <a:endParaRPr dirty="0"/>
          </a:p>
          <a:p>
            <a:pPr marL="0" lvl="0" indent="0" algn="l" rtl="0">
              <a:spcBef>
                <a:spcPts val="0"/>
              </a:spcBef>
              <a:spcAft>
                <a:spcPts val="0"/>
              </a:spcAft>
              <a:buNone/>
            </a:pPr>
            <a:r>
              <a:rPr lang="tr-TR" b="1" dirty="0"/>
              <a:t>WHERE </a:t>
            </a:r>
            <a:r>
              <a:rPr lang="tr-TR" dirty="0" err="1"/>
              <a:t>albumid</a:t>
            </a:r>
            <a:r>
              <a:rPr lang="tr-TR" dirty="0"/>
              <a:t> = (</a:t>
            </a:r>
            <a:endParaRPr dirty="0"/>
          </a:p>
          <a:p>
            <a:pPr marL="0" lvl="0" indent="0" algn="l" rtl="0">
              <a:spcBef>
                <a:spcPts val="0"/>
              </a:spcBef>
              <a:spcAft>
                <a:spcPts val="0"/>
              </a:spcAft>
              <a:buNone/>
            </a:pPr>
            <a:r>
              <a:rPr lang="tr-TR" dirty="0"/>
              <a:t>   SELECT </a:t>
            </a:r>
            <a:r>
              <a:rPr lang="tr-TR" dirty="0" err="1"/>
              <a:t>albumid</a:t>
            </a:r>
            <a:endParaRPr dirty="0"/>
          </a:p>
          <a:p>
            <a:pPr marL="0" lvl="0" indent="0" algn="l" rtl="0">
              <a:spcBef>
                <a:spcPts val="0"/>
              </a:spcBef>
              <a:spcAft>
                <a:spcPts val="0"/>
              </a:spcAft>
              <a:buNone/>
            </a:pPr>
            <a:r>
              <a:rPr lang="tr-TR" dirty="0"/>
              <a:t>   FROM </a:t>
            </a:r>
            <a:r>
              <a:rPr lang="tr-TR" dirty="0" err="1"/>
              <a:t>albums</a:t>
            </a:r>
            <a:endParaRPr dirty="0"/>
          </a:p>
          <a:p>
            <a:pPr marL="0" lvl="0" indent="0" algn="l" rtl="0">
              <a:spcBef>
                <a:spcPts val="0"/>
              </a:spcBef>
              <a:spcAft>
                <a:spcPts val="0"/>
              </a:spcAft>
              <a:buNone/>
            </a:pPr>
            <a:r>
              <a:rPr lang="tr-TR" dirty="0"/>
              <a:t>   </a:t>
            </a:r>
            <a:r>
              <a:rPr lang="tr-TR" b="1" dirty="0"/>
              <a:t>WHERE </a:t>
            </a:r>
            <a:r>
              <a:rPr lang="tr-TR" dirty="0" err="1"/>
              <a:t>title</a:t>
            </a:r>
            <a:r>
              <a:rPr lang="tr-TR" dirty="0"/>
              <a:t> = '</a:t>
            </a:r>
            <a:r>
              <a:rPr lang="tr-TR" dirty="0" err="1"/>
              <a:t>Faceless</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Burada SELECT </a:t>
            </a:r>
            <a:r>
              <a:rPr lang="tr-TR" dirty="0" err="1"/>
              <a:t>albumid</a:t>
            </a:r>
            <a:endParaRPr dirty="0"/>
          </a:p>
          <a:p>
            <a:pPr marL="0" lvl="0" indent="0" algn="l" rtl="0">
              <a:spcBef>
                <a:spcPts val="0"/>
              </a:spcBef>
              <a:spcAft>
                <a:spcPts val="0"/>
              </a:spcAft>
              <a:buNone/>
            </a:pPr>
            <a:r>
              <a:rPr lang="tr-TR" dirty="0"/>
              <a:t>   FROM </a:t>
            </a:r>
            <a:r>
              <a:rPr lang="tr-TR" dirty="0" err="1"/>
              <a:t>albums</a:t>
            </a:r>
            <a:endParaRPr dirty="0"/>
          </a:p>
          <a:p>
            <a:pPr marL="0" lvl="0" indent="0" algn="l" rtl="0">
              <a:spcBef>
                <a:spcPts val="0"/>
              </a:spcBef>
              <a:spcAft>
                <a:spcPts val="0"/>
              </a:spcAft>
              <a:buNone/>
            </a:pPr>
            <a:r>
              <a:rPr lang="tr-TR" dirty="0"/>
              <a:t>   WHERE </a:t>
            </a:r>
            <a:r>
              <a:rPr lang="tr-TR" dirty="0" err="1"/>
              <a:t>title</a:t>
            </a:r>
            <a:r>
              <a:rPr lang="tr-TR" dirty="0"/>
              <a:t> = '</a:t>
            </a:r>
            <a:r>
              <a:rPr lang="tr-TR" dirty="0" err="1"/>
              <a:t>Faceless</a:t>
            </a:r>
            <a:r>
              <a:rPr lang="tr-TR" dirty="0"/>
              <a:t>'</a:t>
            </a:r>
            <a:endParaRPr dirty="0"/>
          </a:p>
          <a:p>
            <a:pPr marL="0" lvl="0" indent="0" algn="l" rtl="0">
              <a:spcBef>
                <a:spcPts val="0"/>
              </a:spcBef>
              <a:spcAft>
                <a:spcPts val="0"/>
              </a:spcAft>
              <a:buNone/>
            </a:pPr>
            <a:r>
              <a:rPr lang="tr-TR" dirty="0"/>
              <a:t>sorgusunu ayrı çalıştır ve tek bir </a:t>
            </a:r>
            <a:r>
              <a:rPr lang="tr-TR" dirty="0" err="1"/>
              <a:t>row</a:t>
            </a:r>
            <a:r>
              <a:rPr lang="tr-TR" dirty="0"/>
              <a:t> döndürdüğünü göster.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There</a:t>
            </a:r>
            <a:r>
              <a:rPr lang="tr-TR" dirty="0"/>
              <a:t> </a:t>
            </a:r>
            <a:r>
              <a:rPr lang="tr-TR" dirty="0" err="1"/>
              <a:t>are</a:t>
            </a:r>
            <a:r>
              <a:rPr lang="tr-TR" dirty="0"/>
              <a:t> 2 </a:t>
            </a:r>
            <a:r>
              <a:rPr lang="tr-TR" dirty="0" err="1"/>
              <a:t>conditions</a:t>
            </a:r>
            <a:r>
              <a:rPr lang="tr-TR" dirty="0"/>
              <a:t> here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err="1"/>
              <a:t>Result</a:t>
            </a:r>
            <a:r>
              <a:rPr lang="tr-TR" dirty="0"/>
              <a:t>: 12 </a:t>
            </a:r>
            <a:r>
              <a:rPr lang="tr-TR" dirty="0" err="1"/>
              <a:t>rows</a:t>
            </a:r>
            <a:r>
              <a:rPr lang="tr-TR" dirty="0"/>
              <a:t> </a:t>
            </a:r>
            <a:endParaRPr dirty="0"/>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e6d9216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e6d9216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e6d92168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e6d92168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t>JOIN kullanarak yapınız.</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tr-TR" b="1" dirty="0" err="1">
                <a:highlight>
                  <a:srgbClr val="FFFF00"/>
                </a:highlight>
              </a:rPr>
              <a:t>Answer</a:t>
            </a:r>
            <a:r>
              <a:rPr lang="tr-TR" b="1" dirty="0">
                <a:highlight>
                  <a:srgbClr val="FFFF00"/>
                </a:highlight>
              </a:rPr>
              <a:t>:</a:t>
            </a:r>
            <a:endParaRPr b="1" dirty="0">
              <a:highlight>
                <a:srgbClr val="FFFF00"/>
              </a:highlight>
            </a:endParaRPr>
          </a:p>
          <a:p>
            <a:pPr marL="0" lvl="0" indent="0" algn="l" rtl="0">
              <a:spcBef>
                <a:spcPts val="0"/>
              </a:spcBef>
              <a:spcAft>
                <a:spcPts val="0"/>
              </a:spcAft>
              <a:buNone/>
            </a:pPr>
            <a:endParaRPr b="1" dirty="0"/>
          </a:p>
          <a:p>
            <a:pPr marL="0" lvl="0" indent="0" algn="l" rtl="0">
              <a:spcBef>
                <a:spcPts val="0"/>
              </a:spcBef>
              <a:spcAft>
                <a:spcPts val="0"/>
              </a:spcAft>
              <a:buNone/>
            </a:pPr>
            <a:r>
              <a:rPr lang="tr-TR" b="1" dirty="0"/>
              <a:t>SELECT </a:t>
            </a:r>
            <a:r>
              <a:rPr lang="tr-TR" dirty="0" err="1"/>
              <a:t>tracks.TrackId</a:t>
            </a:r>
            <a:r>
              <a:rPr lang="tr-TR" dirty="0"/>
              <a:t>,</a:t>
            </a:r>
            <a:endParaRPr dirty="0"/>
          </a:p>
          <a:p>
            <a:pPr marL="0" lvl="0" indent="0" algn="l" rtl="0">
              <a:spcBef>
                <a:spcPts val="0"/>
              </a:spcBef>
              <a:spcAft>
                <a:spcPts val="0"/>
              </a:spcAft>
              <a:buNone/>
            </a:pPr>
            <a:r>
              <a:rPr lang="tr-TR" dirty="0"/>
              <a:t>	   </a:t>
            </a:r>
            <a:r>
              <a:rPr lang="tr-TR" dirty="0" err="1"/>
              <a:t>tracks.Name</a:t>
            </a:r>
            <a:r>
              <a:rPr lang="tr-TR" dirty="0"/>
              <a:t>,</a:t>
            </a:r>
            <a:endParaRPr dirty="0"/>
          </a:p>
          <a:p>
            <a:pPr marL="0" lvl="0" indent="0" algn="l" rtl="0">
              <a:spcBef>
                <a:spcPts val="0"/>
              </a:spcBef>
              <a:spcAft>
                <a:spcPts val="0"/>
              </a:spcAft>
              <a:buNone/>
            </a:pPr>
            <a:r>
              <a:rPr lang="tr-TR" dirty="0"/>
              <a:t>	   </a:t>
            </a:r>
            <a:r>
              <a:rPr lang="tr-TR" dirty="0" err="1"/>
              <a:t>tracks.AlbumId</a:t>
            </a:r>
            <a:r>
              <a:rPr lang="tr-TR" dirty="0"/>
              <a:t>,</a:t>
            </a:r>
            <a:endParaRPr dirty="0"/>
          </a:p>
          <a:p>
            <a:pPr marL="0" lvl="0" indent="0" algn="l" rtl="0">
              <a:spcBef>
                <a:spcPts val="0"/>
              </a:spcBef>
              <a:spcAft>
                <a:spcPts val="0"/>
              </a:spcAft>
              <a:buNone/>
            </a:pPr>
            <a:r>
              <a:rPr lang="tr-TR" dirty="0"/>
              <a:t> 	   </a:t>
            </a:r>
            <a:r>
              <a:rPr lang="tr-TR" dirty="0" err="1"/>
              <a:t>albums.Title</a:t>
            </a:r>
            <a:endParaRPr dirty="0"/>
          </a:p>
          <a:p>
            <a:pPr marL="0" lvl="0" indent="0" algn="l" rtl="0">
              <a:spcBef>
                <a:spcPts val="0"/>
              </a:spcBef>
              <a:spcAft>
                <a:spcPts val="0"/>
              </a:spcAft>
              <a:buNone/>
            </a:pPr>
            <a:r>
              <a:rPr lang="tr-TR" b="1" dirty="0"/>
              <a:t>FROM </a:t>
            </a:r>
            <a:r>
              <a:rPr lang="tr-TR" dirty="0" err="1"/>
              <a:t>tracks</a:t>
            </a:r>
            <a:endParaRPr dirty="0"/>
          </a:p>
          <a:p>
            <a:pPr marL="0" lvl="0" indent="0" algn="l" rtl="0">
              <a:spcBef>
                <a:spcPts val="0"/>
              </a:spcBef>
              <a:spcAft>
                <a:spcPts val="0"/>
              </a:spcAft>
              <a:buNone/>
            </a:pPr>
            <a:r>
              <a:rPr lang="tr-TR" b="1" dirty="0"/>
              <a:t>JOIN </a:t>
            </a:r>
            <a:r>
              <a:rPr lang="tr-TR" dirty="0" err="1"/>
              <a:t>albums</a:t>
            </a:r>
            <a:endParaRPr dirty="0"/>
          </a:p>
          <a:p>
            <a:pPr marL="0" lvl="0" indent="0" algn="l" rtl="0">
              <a:spcBef>
                <a:spcPts val="0"/>
              </a:spcBef>
              <a:spcAft>
                <a:spcPts val="0"/>
              </a:spcAft>
              <a:buNone/>
            </a:pPr>
            <a:r>
              <a:rPr lang="tr-TR" dirty="0"/>
              <a:t>        </a:t>
            </a:r>
            <a:r>
              <a:rPr lang="tr-TR" b="1" dirty="0"/>
              <a:t>ON</a:t>
            </a:r>
            <a:r>
              <a:rPr lang="tr-TR" dirty="0"/>
              <a:t> </a:t>
            </a:r>
            <a:r>
              <a:rPr lang="tr-TR" dirty="0" err="1"/>
              <a:t>tracks.AlbumId</a:t>
            </a:r>
            <a:r>
              <a:rPr lang="tr-TR" dirty="0"/>
              <a:t> = </a:t>
            </a:r>
            <a:r>
              <a:rPr lang="tr-TR" dirty="0" err="1"/>
              <a:t>albums.AlbumId</a:t>
            </a:r>
            <a:endParaRPr dirty="0"/>
          </a:p>
          <a:p>
            <a:pPr marL="0" lvl="0" indent="0" algn="l" rtl="0">
              <a:spcBef>
                <a:spcPts val="0"/>
              </a:spcBef>
              <a:spcAft>
                <a:spcPts val="0"/>
              </a:spcAft>
              <a:buNone/>
            </a:pPr>
            <a:r>
              <a:rPr lang="tr-TR" b="1" dirty="0"/>
              <a:t>WHERE </a:t>
            </a:r>
            <a:r>
              <a:rPr lang="tr-TR" dirty="0" err="1"/>
              <a:t>albums.Title</a:t>
            </a:r>
            <a:r>
              <a:rPr lang="tr-TR" dirty="0"/>
              <a:t> = '</a:t>
            </a:r>
            <a:r>
              <a:rPr lang="tr-TR" dirty="0" err="1"/>
              <a:t>Faceless</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dirty="0" err="1">
                <a:solidFill>
                  <a:schemeClr val="dk1"/>
                </a:solidFill>
              </a:rPr>
              <a:t>Result</a:t>
            </a:r>
            <a:r>
              <a:rPr lang="tr-TR" dirty="0">
                <a:solidFill>
                  <a:schemeClr val="dk1"/>
                </a:solidFill>
              </a:rPr>
              <a:t>: 12 </a:t>
            </a:r>
            <a:r>
              <a:rPr lang="tr-TR" dirty="0" err="1">
                <a:solidFill>
                  <a:schemeClr val="dk1"/>
                </a:solidFill>
              </a:rPr>
              <a:t>rows</a:t>
            </a:r>
            <a:r>
              <a:rPr lang="tr-TR" dirty="0">
                <a:solidFill>
                  <a:schemeClr val="dk1"/>
                </a:solidFill>
              </a:rPr>
              <a:t> </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8a8bd52aa0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8a8bd52aa0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b59ae8a99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gb59ae8a99a_0_2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tr-TR" sz="1450">
                <a:solidFill>
                  <a:srgbClr val="212529"/>
                </a:solidFill>
                <a:highlight>
                  <a:schemeClr val="lt1"/>
                </a:highlight>
              </a:rPr>
              <a:t>From now on, we will learn about how to </a:t>
            </a:r>
            <a:r>
              <a:rPr lang="tr-TR" sz="1450" b="1">
                <a:solidFill>
                  <a:srgbClr val="212529"/>
                </a:solidFill>
                <a:highlight>
                  <a:schemeClr val="lt1"/>
                </a:highlight>
              </a:rPr>
              <a:t>JOIN</a:t>
            </a:r>
            <a:r>
              <a:rPr lang="tr-TR" sz="1450">
                <a:solidFill>
                  <a:srgbClr val="212529"/>
                </a:solidFill>
                <a:highlight>
                  <a:schemeClr val="lt1"/>
                </a:highlight>
              </a:rPr>
              <a:t> the tables using SQL's most common join types which are INNER join and LEFT join.</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a8bd52aa0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8a8bd52aa0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tr-TR" sz="1450" dirty="0">
                <a:solidFill>
                  <a:srgbClr val="373A3C"/>
                </a:solidFill>
                <a:highlight>
                  <a:srgbClr val="FFFFFF"/>
                </a:highlight>
              </a:rPr>
              <a:t>As </a:t>
            </a:r>
            <a:r>
              <a:rPr lang="tr-TR" sz="1450" dirty="0" err="1">
                <a:solidFill>
                  <a:srgbClr val="373A3C"/>
                </a:solidFill>
                <a:highlight>
                  <a:srgbClr val="FFFFFF"/>
                </a:highlight>
              </a:rPr>
              <a:t>you</a:t>
            </a:r>
            <a:r>
              <a:rPr lang="tr-TR" sz="1450" dirty="0">
                <a:solidFill>
                  <a:srgbClr val="373A3C"/>
                </a:solidFill>
                <a:highlight>
                  <a:srgbClr val="FFFFFF"/>
                </a:highlight>
              </a:rPr>
              <a:t> </a:t>
            </a:r>
            <a:r>
              <a:rPr lang="tr-TR" sz="1450" dirty="0" err="1">
                <a:solidFill>
                  <a:srgbClr val="373A3C"/>
                </a:solidFill>
                <a:highlight>
                  <a:srgbClr val="FFFFFF"/>
                </a:highlight>
              </a:rPr>
              <a:t>know</a:t>
            </a:r>
            <a:r>
              <a:rPr lang="tr-TR" sz="1450" dirty="0">
                <a:solidFill>
                  <a:srgbClr val="373A3C"/>
                </a:solidFill>
                <a:highlight>
                  <a:srgbClr val="FFFFFF"/>
                </a:highlight>
              </a:rPr>
              <a:t> </a:t>
            </a:r>
            <a:r>
              <a:rPr lang="tr-TR" sz="1450" dirty="0" err="1">
                <a:solidFill>
                  <a:srgbClr val="373A3C"/>
                </a:solidFill>
                <a:highlight>
                  <a:srgbClr val="FFFFFF"/>
                </a:highlight>
              </a:rPr>
              <a:t>that</a:t>
            </a:r>
            <a:r>
              <a:rPr lang="tr-TR" sz="1450" dirty="0">
                <a:solidFill>
                  <a:srgbClr val="373A3C"/>
                </a:solidFill>
                <a:highlight>
                  <a:srgbClr val="FFFFFF"/>
                </a:highlight>
              </a:rPr>
              <a:t> </a:t>
            </a:r>
            <a:r>
              <a:rPr lang="tr-TR" sz="1450" dirty="0" err="1">
                <a:solidFill>
                  <a:srgbClr val="373A3C"/>
                </a:solidFill>
                <a:highlight>
                  <a:srgbClr val="FFFFFF"/>
                </a:highlight>
              </a:rPr>
              <a:t>we</a:t>
            </a:r>
            <a:r>
              <a:rPr lang="tr-TR" sz="1450" dirty="0">
                <a:solidFill>
                  <a:srgbClr val="373A3C"/>
                </a:solidFill>
                <a:highlight>
                  <a:srgbClr val="FFFFFF"/>
                </a:highlight>
              </a:rPr>
              <a:t> </a:t>
            </a:r>
            <a:r>
              <a:rPr lang="tr-TR" sz="1450" dirty="0" err="1">
                <a:solidFill>
                  <a:srgbClr val="373A3C"/>
                </a:solidFill>
                <a:highlight>
                  <a:srgbClr val="FFFFFF"/>
                </a:highlight>
              </a:rPr>
              <a:t>have</a:t>
            </a:r>
            <a:r>
              <a:rPr lang="tr-TR" sz="1450" dirty="0">
                <a:solidFill>
                  <a:srgbClr val="373A3C"/>
                </a:solidFill>
                <a:highlight>
                  <a:srgbClr val="FFFFFF"/>
                </a:highlight>
              </a:rPr>
              <a:t> </a:t>
            </a:r>
            <a:r>
              <a:rPr lang="tr-TR" sz="1450" dirty="0" err="1">
                <a:solidFill>
                  <a:srgbClr val="373A3C"/>
                </a:solidFill>
                <a:highlight>
                  <a:srgbClr val="FFFFFF"/>
                </a:highlight>
              </a:rPr>
              <a:t>added</a:t>
            </a:r>
            <a:r>
              <a:rPr lang="tr-TR" sz="1450" dirty="0">
                <a:solidFill>
                  <a:srgbClr val="373A3C"/>
                </a:solidFill>
                <a:highlight>
                  <a:srgbClr val="FFFFFF"/>
                </a:highlight>
              </a:rPr>
              <a:t> a </a:t>
            </a:r>
            <a:r>
              <a:rPr lang="tr-TR" sz="1450" dirty="0" err="1">
                <a:solidFill>
                  <a:srgbClr val="373A3C"/>
                </a:solidFill>
                <a:highlight>
                  <a:srgbClr val="FFFFFF"/>
                </a:highlight>
              </a:rPr>
              <a:t>new</a:t>
            </a:r>
            <a:r>
              <a:rPr lang="tr-TR" sz="1450" dirty="0">
                <a:solidFill>
                  <a:srgbClr val="373A3C"/>
                </a:solidFill>
                <a:highlight>
                  <a:srgbClr val="FFFFFF"/>
                </a:highlight>
              </a:rPr>
              <a:t> </a:t>
            </a:r>
            <a:r>
              <a:rPr lang="tr-TR" sz="1450" dirty="0" err="1">
                <a:solidFill>
                  <a:srgbClr val="373A3C"/>
                </a:solidFill>
                <a:highlight>
                  <a:srgbClr val="FFFFFF"/>
                </a:highlight>
              </a:rPr>
              <a:t>table</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company</a:t>
            </a:r>
            <a:r>
              <a:rPr lang="tr-TR" sz="1450" dirty="0">
                <a:solidFill>
                  <a:srgbClr val="373A3C"/>
                </a:solidFill>
                <a:highlight>
                  <a:srgbClr val="FFFFFF"/>
                </a:highlight>
              </a:rPr>
              <a:t> </a:t>
            </a:r>
            <a:r>
              <a:rPr lang="tr-TR" sz="1450" dirty="0" err="1">
                <a:solidFill>
                  <a:srgbClr val="373A3C"/>
                </a:solidFill>
                <a:highlight>
                  <a:srgbClr val="FFFFFF"/>
                </a:highlight>
              </a:rPr>
              <a:t>database</a:t>
            </a:r>
            <a:r>
              <a:rPr lang="tr-TR" sz="1450" dirty="0">
                <a:solidFill>
                  <a:srgbClr val="373A3C"/>
                </a:solidFill>
                <a:highlight>
                  <a:srgbClr val="FFFFFF"/>
                </a:highlight>
              </a:rPr>
              <a:t> </a:t>
            </a:r>
            <a:r>
              <a:rPr lang="tr-TR" sz="1450" dirty="0" err="1">
                <a:solidFill>
                  <a:srgbClr val="373A3C"/>
                </a:solidFill>
                <a:highlight>
                  <a:srgbClr val="FFFFFF"/>
                </a:highlight>
              </a:rPr>
              <a:t>consisting</a:t>
            </a:r>
            <a:r>
              <a:rPr lang="tr-TR" sz="1450" dirty="0">
                <a:solidFill>
                  <a:srgbClr val="373A3C"/>
                </a:solidFill>
                <a:highlight>
                  <a:srgbClr val="FFFFFF"/>
                </a:highlight>
              </a:rPr>
              <a:t> of </a:t>
            </a:r>
            <a:r>
              <a:rPr lang="tr-TR" sz="1450" dirty="0" err="1">
                <a:solidFill>
                  <a:srgbClr val="373A3C"/>
                </a:solidFill>
                <a:highlight>
                  <a:srgbClr val="FFFFFF"/>
                </a:highlight>
              </a:rPr>
              <a:t>one</a:t>
            </a:r>
            <a:r>
              <a:rPr lang="tr-TR" sz="1450" dirty="0">
                <a:solidFill>
                  <a:srgbClr val="373A3C"/>
                </a:solidFill>
                <a:highlight>
                  <a:srgbClr val="FFFFFF"/>
                </a:highlight>
              </a:rPr>
              <a:t> </a:t>
            </a:r>
            <a:r>
              <a:rPr lang="tr-TR" sz="1450" dirty="0" err="1">
                <a:solidFill>
                  <a:srgbClr val="373A3C"/>
                </a:solidFill>
                <a:highlight>
                  <a:srgbClr val="FFFFFF"/>
                </a:highlight>
              </a:rPr>
              <a:t>table</a:t>
            </a:r>
            <a:r>
              <a:rPr lang="tr-TR" sz="1450" dirty="0">
                <a:solidFill>
                  <a:srgbClr val="373A3C"/>
                </a:solidFill>
                <a:highlight>
                  <a:srgbClr val="FFFFFF"/>
                </a:highlight>
              </a:rPr>
              <a:t>. </a:t>
            </a:r>
            <a:r>
              <a:rPr lang="tr-TR" sz="1450" dirty="0" err="1">
                <a:solidFill>
                  <a:srgbClr val="373A3C"/>
                </a:solidFill>
                <a:highlight>
                  <a:srgbClr val="FFFFFF"/>
                </a:highlight>
              </a:rPr>
              <a:t>Our</a:t>
            </a:r>
            <a:r>
              <a:rPr lang="tr-TR" sz="1450" dirty="0">
                <a:solidFill>
                  <a:srgbClr val="373A3C"/>
                </a:solidFill>
                <a:highlight>
                  <a:srgbClr val="FFFFFF"/>
                </a:highlight>
              </a:rPr>
              <a:t> </a:t>
            </a:r>
            <a:r>
              <a:rPr lang="tr-TR" sz="1450" dirty="0" err="1">
                <a:solidFill>
                  <a:srgbClr val="373A3C"/>
                </a:solidFill>
                <a:highlight>
                  <a:srgbClr val="FFFFFF"/>
                </a:highlight>
              </a:rPr>
              <a:t>new</a:t>
            </a:r>
            <a:r>
              <a:rPr lang="tr-TR" sz="1450" dirty="0">
                <a:solidFill>
                  <a:srgbClr val="373A3C"/>
                </a:solidFill>
                <a:highlight>
                  <a:srgbClr val="FFFFFF"/>
                </a:highlight>
              </a:rPr>
              <a:t> </a:t>
            </a:r>
            <a:r>
              <a:rPr lang="tr-TR" sz="1450" dirty="0" err="1">
                <a:solidFill>
                  <a:srgbClr val="373A3C"/>
                </a:solidFill>
                <a:highlight>
                  <a:srgbClr val="FFFFFF"/>
                </a:highlight>
              </a:rPr>
              <a:t>table</a:t>
            </a:r>
            <a:r>
              <a:rPr lang="tr-TR" sz="1450" dirty="0">
                <a:solidFill>
                  <a:srgbClr val="373A3C"/>
                </a:solidFill>
                <a:highlight>
                  <a:srgbClr val="FFFFFF"/>
                </a:highlight>
              </a:rPr>
              <a:t> is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departments</a:t>
            </a:r>
            <a:r>
              <a:rPr lang="tr-TR" sz="1450" dirty="0">
                <a:solidFill>
                  <a:srgbClr val="373A3C"/>
                </a:solidFill>
                <a:highlight>
                  <a:srgbClr val="FFFFFF"/>
                </a:highlight>
              </a:rPr>
              <a:t> </a:t>
            </a:r>
            <a:r>
              <a:rPr lang="tr-TR" sz="1450" dirty="0" err="1">
                <a:solidFill>
                  <a:srgbClr val="373A3C"/>
                </a:solidFill>
                <a:highlight>
                  <a:srgbClr val="FFFFFF"/>
                </a:highlight>
              </a:rPr>
              <a:t>table</a:t>
            </a:r>
            <a:r>
              <a:rPr lang="tr-TR" sz="1450" dirty="0">
                <a:solidFill>
                  <a:srgbClr val="373A3C"/>
                </a:solidFill>
                <a:highlight>
                  <a:srgbClr val="FFFFFF"/>
                </a:highlight>
              </a:rPr>
              <a:t>. </a:t>
            </a:r>
            <a:r>
              <a:rPr lang="tr-TR" sz="1450" dirty="0" err="1">
                <a:solidFill>
                  <a:srgbClr val="373A3C"/>
                </a:solidFill>
                <a:highlight>
                  <a:srgbClr val="FFFFFF"/>
                </a:highlight>
              </a:rPr>
              <a:t>It</a:t>
            </a:r>
            <a:r>
              <a:rPr lang="tr-TR" sz="1450" dirty="0">
                <a:solidFill>
                  <a:srgbClr val="373A3C"/>
                </a:solidFill>
                <a:highlight>
                  <a:srgbClr val="FFFFFF"/>
                </a:highlight>
              </a:rPr>
              <a:t> has </a:t>
            </a:r>
            <a:r>
              <a:rPr lang="tr-TR" sz="1450" dirty="0" err="1">
                <a:solidFill>
                  <a:srgbClr val="373A3C"/>
                </a:solidFill>
                <a:highlight>
                  <a:srgbClr val="FFFFFF"/>
                </a:highlight>
              </a:rPr>
              <a:t>three</a:t>
            </a:r>
            <a:r>
              <a:rPr lang="tr-TR" sz="1450" dirty="0">
                <a:solidFill>
                  <a:srgbClr val="373A3C"/>
                </a:solidFill>
                <a:highlight>
                  <a:srgbClr val="FFFFFF"/>
                </a:highlight>
              </a:rPr>
              <a:t> </a:t>
            </a:r>
            <a:r>
              <a:rPr lang="tr-TR" sz="1450" dirty="0" err="1">
                <a:solidFill>
                  <a:srgbClr val="373A3C"/>
                </a:solidFill>
                <a:highlight>
                  <a:srgbClr val="FFFFFF"/>
                </a:highlight>
              </a:rPr>
              <a:t>columns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nine </a:t>
            </a:r>
            <a:r>
              <a:rPr lang="tr-TR" sz="1450" dirty="0" err="1">
                <a:solidFill>
                  <a:srgbClr val="373A3C"/>
                </a:solidFill>
                <a:highlight>
                  <a:srgbClr val="FFFFFF"/>
                </a:highlight>
              </a:rPr>
              <a:t>rows</a:t>
            </a:r>
            <a:r>
              <a:rPr lang="tr-TR" sz="1450" dirty="0">
                <a:solidFill>
                  <a:srgbClr val="373A3C"/>
                </a:solidFill>
                <a:highlight>
                  <a:srgbClr val="FFFFFF"/>
                </a:highlight>
              </a:rPr>
              <a:t>. </a:t>
            </a:r>
            <a:r>
              <a:rPr lang="tr-TR" sz="1450" dirty="0" err="1">
                <a:solidFill>
                  <a:srgbClr val="373A3C"/>
                </a:solidFill>
                <a:highlight>
                  <a:srgbClr val="FFFFFF"/>
                </a:highlight>
              </a:rPr>
              <a:t>Every</a:t>
            </a:r>
            <a:r>
              <a:rPr lang="tr-TR" sz="1450" dirty="0">
                <a:solidFill>
                  <a:srgbClr val="373A3C"/>
                </a:solidFill>
                <a:highlight>
                  <a:srgbClr val="FFFFFF"/>
                </a:highlight>
              </a:rPr>
              <a:t> </a:t>
            </a:r>
            <a:r>
              <a:rPr lang="tr-TR" sz="1450" dirty="0" err="1">
                <a:solidFill>
                  <a:srgbClr val="373A3C"/>
                </a:solidFill>
                <a:highlight>
                  <a:srgbClr val="FFFFFF"/>
                </a:highlight>
              </a:rPr>
              <a:t>row</a:t>
            </a:r>
            <a:r>
              <a:rPr lang="tr-TR" sz="1450" dirty="0">
                <a:solidFill>
                  <a:srgbClr val="373A3C"/>
                </a:solidFill>
                <a:highlight>
                  <a:srgbClr val="FFFFFF"/>
                </a:highlight>
              </a:rPr>
              <a:t> </a:t>
            </a:r>
            <a:r>
              <a:rPr lang="tr-TR" sz="1450" dirty="0" err="1">
                <a:solidFill>
                  <a:srgbClr val="373A3C"/>
                </a:solidFill>
                <a:highlight>
                  <a:srgbClr val="FFFFFF"/>
                </a:highlight>
              </a:rPr>
              <a:t>represents</a:t>
            </a:r>
            <a:r>
              <a:rPr lang="tr-TR" sz="1450" dirty="0">
                <a:solidFill>
                  <a:srgbClr val="373A3C"/>
                </a:solidFill>
                <a:highlight>
                  <a:srgbClr val="FFFFFF"/>
                </a:highlight>
              </a:rPr>
              <a:t> an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department</a:t>
            </a:r>
            <a:r>
              <a:rPr lang="tr-TR" sz="1450" dirty="0">
                <a:solidFill>
                  <a:srgbClr val="373A3C"/>
                </a:solidFill>
                <a:highlight>
                  <a:srgbClr val="FFFFFF"/>
                </a:highlight>
              </a:rPr>
              <a:t> </a:t>
            </a:r>
            <a:r>
              <a:rPr lang="tr-TR" sz="1450" dirty="0" err="1">
                <a:solidFill>
                  <a:srgbClr val="373A3C"/>
                </a:solidFill>
                <a:highlight>
                  <a:srgbClr val="FFFFFF"/>
                </a:highlight>
              </a:rPr>
              <a:t>info</a:t>
            </a:r>
            <a:r>
              <a:rPr lang="tr-TR" sz="1450" dirty="0">
                <a:solidFill>
                  <a:srgbClr val="373A3C"/>
                </a:solidFill>
                <a:highlight>
                  <a:srgbClr val="FFFFFF"/>
                </a:highlight>
              </a:rPr>
              <a:t>. Here </a:t>
            </a:r>
            <a:r>
              <a:rPr lang="tr-TR" sz="1450" dirty="0" err="1">
                <a:solidFill>
                  <a:srgbClr val="373A3C"/>
                </a:solidFill>
                <a:highlight>
                  <a:srgbClr val="FFFFFF"/>
                </a:highlight>
              </a:rPr>
              <a:t>are</a:t>
            </a:r>
            <a:r>
              <a:rPr lang="tr-TR" sz="1450" dirty="0">
                <a:solidFill>
                  <a:srgbClr val="373A3C"/>
                </a:solidFill>
                <a:highlight>
                  <a:srgbClr val="FFFFFF"/>
                </a:highlight>
              </a:rPr>
              <a:t> </a:t>
            </a:r>
            <a:r>
              <a:rPr lang="tr-TR" sz="1450" dirty="0" err="1">
                <a:solidFill>
                  <a:srgbClr val="373A3C"/>
                </a:solidFill>
                <a:highlight>
                  <a:srgbClr val="FFFFFF"/>
                </a:highlight>
              </a:rPr>
              <a:t>our</a:t>
            </a:r>
            <a:r>
              <a:rPr lang="tr-TR" sz="1450" dirty="0">
                <a:solidFill>
                  <a:srgbClr val="373A3C"/>
                </a:solidFill>
                <a:highlight>
                  <a:srgbClr val="FFFFFF"/>
                </a:highlight>
              </a:rPr>
              <a:t> </a:t>
            </a:r>
            <a:r>
              <a:rPr lang="tr-TR" sz="1450" dirty="0" err="1">
                <a:solidFill>
                  <a:srgbClr val="373A3C"/>
                </a:solidFill>
                <a:highlight>
                  <a:srgbClr val="FFFFFF"/>
                </a:highlight>
              </a:rPr>
              <a:t>database</a:t>
            </a:r>
            <a:r>
              <a:rPr lang="tr-TR" sz="1450" dirty="0">
                <a:solidFill>
                  <a:srgbClr val="373A3C"/>
                </a:solidFill>
                <a:highlight>
                  <a:srgbClr val="FFFFFF"/>
                </a:highlight>
              </a:rPr>
              <a:t> </a:t>
            </a:r>
            <a:r>
              <a:rPr lang="tr-TR" sz="1450" dirty="0" err="1">
                <a:solidFill>
                  <a:srgbClr val="373A3C"/>
                </a:solidFill>
                <a:highlight>
                  <a:srgbClr val="FFFFFF"/>
                </a:highlight>
              </a:rPr>
              <a:t>tables</a:t>
            </a: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endParaRPr sz="1450" dirty="0">
              <a:solidFill>
                <a:srgbClr val="373A3C"/>
              </a:solidFill>
              <a:highlight>
                <a:srgbClr val="FFFFFF"/>
              </a:highlight>
            </a:endParaRPr>
          </a:p>
          <a:p>
            <a:pPr marL="0" lvl="0" indent="0" algn="l" rtl="0">
              <a:lnSpc>
                <a:spcPct val="100000"/>
              </a:lnSpc>
              <a:spcBef>
                <a:spcPts val="0"/>
              </a:spcBef>
              <a:spcAft>
                <a:spcPts val="0"/>
              </a:spcAft>
              <a:buSzPts val="1400"/>
              <a:buNone/>
            </a:pP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see</a:t>
            </a:r>
            <a:r>
              <a:rPr lang="tr-TR" sz="1450" dirty="0">
                <a:solidFill>
                  <a:srgbClr val="373A3C"/>
                </a:solidFill>
                <a:highlight>
                  <a:srgbClr val="FFFFFF"/>
                </a:highlight>
              </a:rPr>
              <a:t> in </a:t>
            </a:r>
            <a:r>
              <a:rPr lang="tr-TR" sz="1450" dirty="0" err="1">
                <a:solidFill>
                  <a:srgbClr val="373A3C"/>
                </a:solidFill>
                <a:highlight>
                  <a:srgbClr val="FFFFFF"/>
                </a:highlight>
              </a:rPr>
              <a:t>detail</a:t>
            </a:r>
            <a:endParaRPr sz="1450" dirty="0">
              <a:solidFill>
                <a:srgbClr val="373A3C"/>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a8bd52aa0_1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8a8bd52aa0_1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tr-TR" sz="1450" dirty="0" err="1">
                <a:solidFill>
                  <a:srgbClr val="373A3C"/>
                </a:solidFill>
                <a:highlight>
                  <a:srgbClr val="FFFFFF"/>
                </a:highlight>
              </a:rPr>
              <a:t>Let's</a:t>
            </a:r>
            <a:r>
              <a:rPr lang="tr-TR" sz="1450" dirty="0">
                <a:solidFill>
                  <a:srgbClr val="373A3C"/>
                </a:solidFill>
                <a:highlight>
                  <a:srgbClr val="FFFFFF"/>
                </a:highlight>
              </a:rPr>
              <a:t> </a:t>
            </a:r>
            <a:r>
              <a:rPr lang="tr-TR" sz="1450" dirty="0" err="1">
                <a:solidFill>
                  <a:srgbClr val="373A3C"/>
                </a:solidFill>
                <a:highlight>
                  <a:srgbClr val="FFFFFF"/>
                </a:highlight>
              </a:rPr>
              <a:t>analyze</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query</a:t>
            </a:r>
            <a:r>
              <a:rPr lang="tr-TR" sz="1450" dirty="0">
                <a:solidFill>
                  <a:srgbClr val="373A3C"/>
                </a:solidFill>
                <a:highlight>
                  <a:srgbClr val="FFFFFF"/>
                </a:highlight>
              </a:rPr>
              <a:t> on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screen</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err="1">
                <a:solidFill>
                  <a:srgbClr val="373A3C"/>
                </a:solidFill>
                <a:highlight>
                  <a:srgbClr val="FFFFFF"/>
                </a:highlight>
              </a:rPr>
              <a:t>We've</a:t>
            </a:r>
            <a:r>
              <a:rPr lang="tr-TR" sz="1450" dirty="0">
                <a:solidFill>
                  <a:srgbClr val="373A3C"/>
                </a:solidFill>
                <a:highlight>
                  <a:srgbClr val="FFFFFF"/>
                </a:highlight>
              </a:rPr>
              <a:t> </a:t>
            </a:r>
            <a:r>
              <a:rPr lang="tr-TR" sz="1450" dirty="0" err="1">
                <a:solidFill>
                  <a:srgbClr val="373A3C"/>
                </a:solidFill>
                <a:highlight>
                  <a:srgbClr val="FFFFFF"/>
                </a:highlight>
              </a:rPr>
              <a:t>used</a:t>
            </a:r>
            <a:r>
              <a:rPr lang="tr-TR" sz="1450" dirty="0">
                <a:solidFill>
                  <a:srgbClr val="373A3C"/>
                </a:solidFill>
                <a:highlight>
                  <a:srgbClr val="FFFFFF"/>
                </a:highlight>
              </a:rPr>
              <a:t> </a:t>
            </a:r>
            <a:r>
              <a:rPr lang="tr-TR" sz="1450" dirty="0">
                <a:solidFill>
                  <a:srgbClr val="FF0000"/>
                </a:solidFill>
                <a:highlight>
                  <a:srgbClr val="F0F0F0"/>
                </a:highlight>
                <a:latin typeface="Courier New"/>
                <a:ea typeface="Courier New"/>
                <a:cs typeface="Courier New"/>
                <a:sym typeface="Courier New"/>
              </a:rPr>
              <a:t>IN</a:t>
            </a:r>
            <a:r>
              <a:rPr lang="tr-TR" sz="1450" dirty="0">
                <a:solidFill>
                  <a:srgbClr val="373A3C"/>
                </a:solidFill>
                <a:highlight>
                  <a:srgbClr val="FFFFFF"/>
                </a:highlight>
              </a:rPr>
              <a:t> </a:t>
            </a:r>
            <a:r>
              <a:rPr lang="tr-TR" sz="1450" dirty="0" err="1">
                <a:solidFill>
                  <a:srgbClr val="373A3C"/>
                </a:solidFill>
                <a:highlight>
                  <a:srgbClr val="FFFFFF"/>
                </a:highlight>
              </a:rPr>
              <a:t>operator</a:t>
            </a:r>
            <a:r>
              <a:rPr lang="tr-TR" sz="1450" dirty="0">
                <a:solidFill>
                  <a:srgbClr val="373A3C"/>
                </a:solidFill>
                <a:highlight>
                  <a:srgbClr val="FFFFFF"/>
                </a:highlight>
              </a:rPr>
              <a:t> </a:t>
            </a:r>
            <a:r>
              <a:rPr lang="tr-TR" sz="1450" dirty="0" err="1">
                <a:solidFill>
                  <a:srgbClr val="373A3C"/>
                </a:solidFill>
                <a:highlight>
                  <a:srgbClr val="FFFFFF"/>
                </a:highlight>
              </a:rPr>
              <a:t>with</a:t>
            </a:r>
            <a:r>
              <a:rPr lang="tr-TR" sz="1450" dirty="0">
                <a:solidFill>
                  <a:srgbClr val="373A3C"/>
                </a:solidFill>
                <a:highlight>
                  <a:srgbClr val="FFFFFF"/>
                </a:highlight>
              </a:rPr>
              <a:t> </a:t>
            </a:r>
            <a:r>
              <a:rPr lang="tr-TR" sz="1450" dirty="0">
                <a:solidFill>
                  <a:srgbClr val="FF0000"/>
                </a:solidFill>
                <a:highlight>
                  <a:srgbClr val="F0F0F0"/>
                </a:highlight>
                <a:latin typeface="Courier New"/>
                <a:ea typeface="Courier New"/>
                <a:cs typeface="Courier New"/>
                <a:sym typeface="Courier New"/>
              </a:rPr>
              <a:t>WHERE</a:t>
            </a:r>
            <a:r>
              <a:rPr lang="tr-TR" sz="1450" dirty="0">
                <a:solidFill>
                  <a:srgbClr val="373A3C"/>
                </a:solidFill>
                <a:highlight>
                  <a:srgbClr val="FFFFFF"/>
                </a:highlight>
              </a:rPr>
              <a:t> </a:t>
            </a:r>
            <a:r>
              <a:rPr lang="tr-TR" sz="1450" dirty="0" err="1">
                <a:solidFill>
                  <a:srgbClr val="373A3C"/>
                </a:solidFill>
                <a:highlight>
                  <a:srgbClr val="FFFFFF"/>
                </a:highlight>
              </a:rPr>
              <a:t>clause</a:t>
            </a:r>
            <a:r>
              <a:rPr lang="tr-TR" sz="1450" dirty="0">
                <a:solidFill>
                  <a:srgbClr val="373A3C"/>
                </a:solidFill>
                <a:highlight>
                  <a:srgbClr val="FFFFFF"/>
                </a:highlight>
              </a:rPr>
              <a:t>.</a:t>
            </a:r>
            <a:endParaRPr sz="1450" dirty="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inner</a:t>
            </a:r>
            <a:r>
              <a:rPr lang="tr-TR" sz="1450" dirty="0">
                <a:solidFill>
                  <a:srgbClr val="373A3C"/>
                </a:solidFill>
                <a:highlight>
                  <a:srgbClr val="FFFFFF"/>
                </a:highlight>
              </a:rPr>
              <a:t> </a:t>
            </a:r>
            <a:r>
              <a:rPr lang="tr-TR" sz="1450" dirty="0" err="1">
                <a:solidFill>
                  <a:srgbClr val="373A3C"/>
                </a:solidFill>
                <a:highlight>
                  <a:srgbClr val="FFFFFF"/>
                </a:highlight>
              </a:rPr>
              <a:t>query</a:t>
            </a:r>
            <a:r>
              <a:rPr lang="tr-TR" sz="1450" dirty="0">
                <a:solidFill>
                  <a:srgbClr val="373A3C"/>
                </a:solidFill>
                <a:highlight>
                  <a:srgbClr val="FFFFFF"/>
                </a:highlight>
              </a:rPr>
              <a:t> </a:t>
            </a:r>
            <a:r>
              <a:rPr lang="tr-TR" sz="1450" dirty="0" err="1">
                <a:solidFill>
                  <a:srgbClr val="373A3C"/>
                </a:solidFill>
                <a:highlight>
                  <a:srgbClr val="FFFFFF"/>
                </a:highlight>
              </a:rPr>
              <a:t>returns</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employee</a:t>
            </a:r>
            <a:r>
              <a:rPr lang="tr-TR" sz="1450" dirty="0">
                <a:solidFill>
                  <a:srgbClr val="373A3C"/>
                </a:solidFill>
                <a:highlight>
                  <a:srgbClr val="FFFFFF"/>
                </a:highlight>
              </a:rPr>
              <a:t> </a:t>
            </a:r>
            <a:r>
              <a:rPr lang="tr-TR" sz="1450" dirty="0" err="1">
                <a:solidFill>
                  <a:srgbClr val="373A3C"/>
                </a:solidFill>
                <a:highlight>
                  <a:srgbClr val="FFFFFF"/>
                </a:highlight>
              </a:rPr>
              <a:t>ids</a:t>
            </a:r>
            <a:r>
              <a:rPr lang="tr-TR" sz="1450" dirty="0">
                <a:solidFill>
                  <a:srgbClr val="373A3C"/>
                </a:solidFill>
                <a:highlight>
                  <a:srgbClr val="FFFFFF"/>
                </a:highlight>
              </a:rPr>
              <a:t> </a:t>
            </a:r>
            <a:r>
              <a:rPr lang="tr-TR" sz="1450" dirty="0" err="1">
                <a:solidFill>
                  <a:srgbClr val="373A3C"/>
                </a:solidFill>
                <a:highlight>
                  <a:srgbClr val="FFFFFF"/>
                </a:highlight>
              </a:rPr>
              <a:t>who</a:t>
            </a:r>
            <a:r>
              <a:rPr lang="tr-TR" sz="1450" dirty="0">
                <a:solidFill>
                  <a:srgbClr val="373A3C"/>
                </a:solidFill>
                <a:highlight>
                  <a:srgbClr val="FFFFFF"/>
                </a:highlight>
              </a:rPr>
              <a:t> </a:t>
            </a:r>
            <a:r>
              <a:rPr lang="tr-TR" sz="1450" dirty="0" err="1">
                <a:solidFill>
                  <a:srgbClr val="373A3C"/>
                </a:solidFill>
                <a:highlight>
                  <a:srgbClr val="FFFFFF"/>
                </a:highlight>
              </a:rPr>
              <a:t>work</a:t>
            </a:r>
            <a:r>
              <a:rPr lang="tr-TR" sz="1450" dirty="0">
                <a:solidFill>
                  <a:srgbClr val="373A3C"/>
                </a:solidFill>
                <a:highlight>
                  <a:srgbClr val="FFFFFF"/>
                </a:highlight>
              </a:rPr>
              <a:t> </a:t>
            </a:r>
            <a:r>
              <a:rPr lang="tr-TR" sz="1450" dirty="0" err="1">
                <a:solidFill>
                  <a:srgbClr val="373A3C"/>
                </a:solidFill>
                <a:highlight>
                  <a:srgbClr val="FFFFFF"/>
                </a:highlight>
              </a:rPr>
              <a:t>under</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Operations </a:t>
            </a:r>
            <a:r>
              <a:rPr lang="tr-TR" sz="1450" dirty="0" err="1">
                <a:solidFill>
                  <a:srgbClr val="373A3C"/>
                </a:solidFill>
                <a:highlight>
                  <a:srgbClr val="FFFFFF"/>
                </a:highlight>
              </a:rPr>
              <a:t>department</a:t>
            </a:r>
            <a:r>
              <a:rPr lang="tr-TR" sz="1450" dirty="0">
                <a:solidFill>
                  <a:srgbClr val="373A3C"/>
                </a:solidFill>
                <a:highlight>
                  <a:srgbClr val="FFFFFF"/>
                </a:highlight>
              </a:rPr>
              <a:t>.</a:t>
            </a:r>
            <a:endParaRPr sz="1450" dirty="0">
              <a:solidFill>
                <a:srgbClr val="373A3C"/>
              </a:solidFill>
              <a:highlight>
                <a:srgbClr val="FFFFFF"/>
              </a:high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a8bd52aa0_1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8a8bd52aa0_1_2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tr-TR" sz="1450" dirty="0" err="1">
                <a:solidFill>
                  <a:srgbClr val="373A3C"/>
                </a:solidFill>
                <a:highlight>
                  <a:srgbClr val="FFFFFF"/>
                </a:highlight>
              </a:rPr>
              <a:t>Then</a:t>
            </a:r>
            <a:r>
              <a:rPr lang="tr-TR" sz="1450" dirty="0">
                <a:solidFill>
                  <a:srgbClr val="373A3C"/>
                </a:solidFill>
                <a:highlight>
                  <a:srgbClr val="FFFFFF"/>
                </a:highlight>
              </a:rPr>
              <a:t>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ids</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a:t>
            </a:r>
            <a:r>
              <a:rPr lang="tr-TR" sz="1450" dirty="0" err="1">
                <a:solidFill>
                  <a:srgbClr val="373A3C"/>
                </a:solidFill>
                <a:highlight>
                  <a:srgbClr val="FFFFFF"/>
                </a:highlight>
              </a:rPr>
              <a:t>passed</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outer</a:t>
            </a:r>
            <a:r>
              <a:rPr lang="tr-TR" sz="1450" dirty="0">
                <a:solidFill>
                  <a:srgbClr val="373A3C"/>
                </a:solidFill>
                <a:highlight>
                  <a:srgbClr val="FFFFFF"/>
                </a:highlight>
              </a:rPr>
              <a:t> </a:t>
            </a:r>
            <a:r>
              <a:rPr lang="tr-TR" sz="1450" dirty="0" err="1">
                <a:solidFill>
                  <a:srgbClr val="373A3C"/>
                </a:solidFill>
                <a:highlight>
                  <a:srgbClr val="FFFFFF"/>
                </a:highlight>
              </a:rPr>
              <a:t>query</a:t>
            </a:r>
            <a:r>
              <a:rPr lang="tr-TR" sz="1450" dirty="0">
                <a:solidFill>
                  <a:srgbClr val="373A3C"/>
                </a:solidFill>
                <a:highlight>
                  <a:srgbClr val="FFFFFF"/>
                </a:highlight>
              </a:rPr>
              <a:t>.</a:t>
            </a:r>
            <a:endParaRPr sz="1450" dirty="0">
              <a:solidFill>
                <a:srgbClr val="373A3C"/>
              </a:solidFill>
              <a:highlight>
                <a:srgbClr val="FFFFFF"/>
              </a:highlight>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a8bd52aa0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8a8bd52aa0_1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tr-TR" sz="1450" dirty="0" err="1">
                <a:solidFill>
                  <a:srgbClr val="373A3C"/>
                </a:solidFill>
                <a:highlight>
                  <a:srgbClr val="FFFFFF"/>
                </a:highlight>
              </a:rPr>
              <a:t>Then</a:t>
            </a:r>
            <a:r>
              <a:rPr lang="tr-TR" sz="1450" dirty="0">
                <a:solidFill>
                  <a:srgbClr val="373A3C"/>
                </a:solidFill>
                <a:highlight>
                  <a:srgbClr val="FFFFFF"/>
                </a:highlight>
              </a:rPr>
              <a:t>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ids</a:t>
            </a:r>
            <a:r>
              <a:rPr lang="tr-TR" sz="1450" dirty="0">
                <a:solidFill>
                  <a:srgbClr val="373A3C"/>
                </a:solidFill>
                <a:highlight>
                  <a:srgbClr val="FFFFFF"/>
                </a:highlight>
              </a:rPr>
              <a:t> </a:t>
            </a:r>
            <a:r>
              <a:rPr lang="tr-TR" sz="1450" dirty="0" err="1">
                <a:solidFill>
                  <a:srgbClr val="373A3C"/>
                </a:solidFill>
                <a:highlight>
                  <a:srgbClr val="FFFFFF"/>
                </a:highlight>
              </a:rPr>
              <a:t>are</a:t>
            </a:r>
            <a:r>
              <a:rPr lang="tr-TR" sz="1450" dirty="0">
                <a:solidFill>
                  <a:srgbClr val="373A3C"/>
                </a:solidFill>
                <a:highlight>
                  <a:srgbClr val="FFFFFF"/>
                </a:highlight>
              </a:rPr>
              <a:t> </a:t>
            </a:r>
            <a:r>
              <a:rPr lang="tr-TR" sz="1450" dirty="0" err="1">
                <a:solidFill>
                  <a:srgbClr val="373A3C"/>
                </a:solidFill>
                <a:highlight>
                  <a:srgbClr val="FFFFFF"/>
                </a:highlight>
              </a:rPr>
              <a:t>passed</a:t>
            </a:r>
            <a:r>
              <a:rPr lang="tr-TR" sz="1450" dirty="0">
                <a:solidFill>
                  <a:srgbClr val="373A3C"/>
                </a:solidFill>
                <a:highlight>
                  <a:srgbClr val="FFFFFF"/>
                </a:highlight>
              </a:rPr>
              <a:t> </a:t>
            </a:r>
            <a:r>
              <a:rPr lang="tr-TR" sz="1450" dirty="0" err="1">
                <a:solidFill>
                  <a:srgbClr val="373A3C"/>
                </a:solidFill>
                <a:highlight>
                  <a:srgbClr val="FFFFFF"/>
                </a:highlight>
              </a:rPr>
              <a:t>to</a:t>
            </a:r>
            <a:r>
              <a:rPr lang="tr-TR" sz="1450" dirty="0">
                <a:solidFill>
                  <a:srgbClr val="373A3C"/>
                </a:solidFill>
                <a:highlight>
                  <a:srgbClr val="FFFFFF"/>
                </a:highlight>
              </a:rPr>
              <a:t> </a:t>
            </a:r>
            <a:r>
              <a:rPr lang="tr-TR" sz="1450" dirty="0" err="1">
                <a:solidFill>
                  <a:srgbClr val="373A3C"/>
                </a:solidFill>
                <a:highlight>
                  <a:srgbClr val="FFFFFF"/>
                </a:highlight>
              </a:rPr>
              <a:t>the</a:t>
            </a:r>
            <a:r>
              <a:rPr lang="tr-TR" sz="1450" dirty="0">
                <a:solidFill>
                  <a:srgbClr val="373A3C"/>
                </a:solidFill>
                <a:highlight>
                  <a:srgbClr val="FFFFFF"/>
                </a:highlight>
              </a:rPr>
              <a:t> </a:t>
            </a:r>
            <a:r>
              <a:rPr lang="tr-TR" sz="1450" dirty="0" err="1">
                <a:solidFill>
                  <a:srgbClr val="373A3C"/>
                </a:solidFill>
                <a:highlight>
                  <a:srgbClr val="FFFFFF"/>
                </a:highlight>
              </a:rPr>
              <a:t>outer</a:t>
            </a:r>
            <a:r>
              <a:rPr lang="tr-TR" sz="1450" dirty="0">
                <a:solidFill>
                  <a:srgbClr val="373A3C"/>
                </a:solidFill>
                <a:highlight>
                  <a:srgbClr val="FFFFFF"/>
                </a:highlight>
              </a:rPr>
              <a:t> </a:t>
            </a:r>
            <a:r>
              <a:rPr lang="tr-TR" sz="1450" dirty="0" err="1">
                <a:solidFill>
                  <a:srgbClr val="373A3C"/>
                </a:solidFill>
                <a:highlight>
                  <a:srgbClr val="FFFFFF"/>
                </a:highlight>
              </a:rPr>
              <a:t>query</a:t>
            </a:r>
            <a:r>
              <a:rPr lang="tr-TR" sz="1450" dirty="0">
                <a:solidFill>
                  <a:srgbClr val="373A3C"/>
                </a:solidFill>
                <a:highlight>
                  <a:srgbClr val="FFFFFF"/>
                </a:highlight>
              </a:rPr>
              <a:t>.</a:t>
            </a:r>
            <a:endParaRPr sz="1450" dirty="0">
              <a:solidFill>
                <a:srgbClr val="373A3C"/>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a8bd52aa0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8a8bd52aa0_1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tr-TR" sz="1450" dirty="0">
                <a:solidFill>
                  <a:srgbClr val="373A3C"/>
                </a:solidFill>
                <a:highlight>
                  <a:srgbClr val="FFFFFF"/>
                </a:highlight>
              </a:rPr>
              <a:t>Outer </a:t>
            </a:r>
            <a:r>
              <a:rPr lang="tr-TR" sz="1450" dirty="0" err="1">
                <a:solidFill>
                  <a:srgbClr val="373A3C"/>
                </a:solidFill>
                <a:highlight>
                  <a:srgbClr val="FFFFFF"/>
                </a:highlight>
              </a:rPr>
              <a:t>query</a:t>
            </a:r>
            <a:r>
              <a:rPr lang="tr-TR" sz="1450" dirty="0">
                <a:solidFill>
                  <a:srgbClr val="373A3C"/>
                </a:solidFill>
                <a:highlight>
                  <a:srgbClr val="FFFFFF"/>
                </a:highlight>
              </a:rPr>
              <a:t> </a:t>
            </a:r>
            <a:r>
              <a:rPr lang="tr-TR" sz="1450" dirty="0" err="1">
                <a:solidFill>
                  <a:srgbClr val="373A3C"/>
                </a:solidFill>
                <a:highlight>
                  <a:srgbClr val="FFFFFF"/>
                </a:highlight>
              </a:rPr>
              <a:t>filters</a:t>
            </a:r>
            <a:r>
              <a:rPr lang="tr-TR" sz="1450" dirty="0">
                <a:solidFill>
                  <a:srgbClr val="373A3C"/>
                </a:solidFill>
                <a:highlight>
                  <a:srgbClr val="FFFFFF"/>
                </a:highlight>
              </a:rPr>
              <a:t> </a:t>
            </a:r>
            <a:r>
              <a:rPr lang="tr-TR" sz="1450" dirty="0" err="1">
                <a:solidFill>
                  <a:srgbClr val="373A3C"/>
                </a:solidFill>
                <a:highlight>
                  <a:srgbClr val="FFFFFF"/>
                </a:highlight>
              </a:rPr>
              <a:t>those</a:t>
            </a:r>
            <a:r>
              <a:rPr lang="tr-TR" sz="1450" dirty="0">
                <a:solidFill>
                  <a:srgbClr val="373A3C"/>
                </a:solidFill>
                <a:highlight>
                  <a:srgbClr val="FFFFFF"/>
                </a:highlight>
              </a:rPr>
              <a:t> </a:t>
            </a:r>
            <a:r>
              <a:rPr lang="tr-TR" sz="1450" dirty="0" err="1">
                <a:solidFill>
                  <a:srgbClr val="373A3C"/>
                </a:solidFill>
                <a:highlight>
                  <a:srgbClr val="FFFFFF"/>
                </a:highlight>
              </a:rPr>
              <a:t>employees</a:t>
            </a:r>
            <a:r>
              <a:rPr lang="tr-TR" sz="1450" dirty="0">
                <a:solidFill>
                  <a:srgbClr val="373A3C"/>
                </a:solidFill>
                <a:highlight>
                  <a:srgbClr val="FFFFFF"/>
                </a:highlight>
              </a:rPr>
              <a:t> </a:t>
            </a:r>
            <a:r>
              <a:rPr lang="tr-TR" sz="1450" dirty="0" err="1">
                <a:solidFill>
                  <a:srgbClr val="373A3C"/>
                </a:solidFill>
                <a:highlight>
                  <a:srgbClr val="FFFFFF"/>
                </a:highlight>
              </a:rPr>
              <a:t>ids</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returns</a:t>
            </a:r>
            <a:r>
              <a:rPr lang="tr-TR" sz="1450" dirty="0">
                <a:solidFill>
                  <a:srgbClr val="373A3C"/>
                </a:solidFill>
                <a:highlight>
                  <a:srgbClr val="FFFFFF"/>
                </a:highlight>
              </a:rPr>
              <a:t> </a:t>
            </a:r>
            <a:r>
              <a:rPr lang="tr-TR" sz="1450" dirty="0" err="1">
                <a:solidFill>
                  <a:srgbClr val="373A3C"/>
                </a:solidFill>
                <a:highlight>
                  <a:srgbClr val="FFFFFF"/>
                </a:highlight>
              </a:rPr>
              <a:t>their</a:t>
            </a:r>
            <a:r>
              <a:rPr lang="tr-TR" sz="1450" dirty="0">
                <a:solidFill>
                  <a:srgbClr val="373A3C"/>
                </a:solidFill>
                <a:highlight>
                  <a:srgbClr val="FFFFFF"/>
                </a:highlight>
              </a:rPr>
              <a:t> </a:t>
            </a:r>
            <a:r>
              <a:rPr lang="tr-TR" sz="1450" dirty="0" err="1">
                <a:solidFill>
                  <a:srgbClr val="373A3C"/>
                </a:solidFill>
                <a:highlight>
                  <a:srgbClr val="FFFFFF"/>
                </a:highlight>
              </a:rPr>
              <a:t>first_name</a:t>
            </a:r>
            <a:r>
              <a:rPr lang="tr-TR" sz="1450" dirty="0">
                <a:solidFill>
                  <a:srgbClr val="373A3C"/>
                </a:solidFill>
                <a:highlight>
                  <a:srgbClr val="FFFFFF"/>
                </a:highlight>
              </a:rPr>
              <a:t> </a:t>
            </a:r>
            <a:r>
              <a:rPr lang="tr-TR" sz="1450" dirty="0" err="1">
                <a:solidFill>
                  <a:srgbClr val="373A3C"/>
                </a:solidFill>
                <a:highlight>
                  <a:srgbClr val="FFFFFF"/>
                </a:highlight>
              </a:rPr>
              <a:t>and</a:t>
            </a:r>
            <a:r>
              <a:rPr lang="tr-TR" sz="1450" dirty="0">
                <a:solidFill>
                  <a:srgbClr val="373A3C"/>
                </a:solidFill>
                <a:highlight>
                  <a:srgbClr val="FFFFFF"/>
                </a:highlight>
              </a:rPr>
              <a:t> </a:t>
            </a:r>
            <a:r>
              <a:rPr lang="tr-TR" sz="1450" dirty="0" err="1">
                <a:solidFill>
                  <a:srgbClr val="373A3C"/>
                </a:solidFill>
                <a:highlight>
                  <a:srgbClr val="FFFFFF"/>
                </a:highlight>
              </a:rPr>
              <a:t>last_name</a:t>
            </a:r>
            <a:r>
              <a:rPr lang="tr-TR" sz="1450" dirty="0">
                <a:solidFill>
                  <a:srgbClr val="373A3C"/>
                </a:solidFill>
                <a:highlight>
                  <a:srgbClr val="FFFFFF"/>
                </a:highlight>
              </a:rPr>
              <a:t> as a </a:t>
            </a:r>
            <a:r>
              <a:rPr lang="tr-TR" sz="1450" dirty="0" err="1">
                <a:solidFill>
                  <a:srgbClr val="373A3C"/>
                </a:solidFill>
                <a:highlight>
                  <a:srgbClr val="FFFFFF"/>
                </a:highlight>
              </a:rPr>
              <a:t>result</a:t>
            </a:r>
            <a:r>
              <a:rPr lang="tr-TR" sz="1450" dirty="0">
                <a:solidFill>
                  <a:srgbClr val="373A3C"/>
                </a:solidFill>
                <a:highlight>
                  <a:srgbClr val="FFFFFF"/>
                </a:highlight>
              </a:rPr>
              <a:t> set.</a:t>
            </a:r>
            <a:endParaRPr sz="1450" dirty="0">
              <a:solidFill>
                <a:srgbClr val="373A3C"/>
              </a:solidFill>
              <a:highlight>
                <a:srgbClr val="FFFFFF"/>
              </a:highlight>
            </a:endParaRPr>
          </a:p>
          <a:p>
            <a:pPr marL="0" lvl="0" indent="0" algn="l" rtl="0">
              <a:lnSpc>
                <a:spcPct val="115000"/>
              </a:lnSpc>
              <a:spcBef>
                <a:spcPts val="1200"/>
              </a:spcBef>
              <a:spcAft>
                <a:spcPts val="0"/>
              </a:spcAft>
              <a:buNone/>
            </a:pPr>
            <a:r>
              <a:rPr lang="tr-TR" sz="1450" dirty="0">
                <a:solidFill>
                  <a:srgbClr val="373A3C"/>
                </a:solidFill>
                <a:highlight>
                  <a:srgbClr val="FFFFFF"/>
                </a:highlight>
              </a:rPr>
              <a:t>**************</a:t>
            </a:r>
            <a:endParaRPr sz="1450" dirty="0">
              <a:solidFill>
                <a:srgbClr val="373A3C"/>
              </a:solidFill>
              <a:highlight>
                <a:srgbClr val="FFFFFF"/>
              </a:highlight>
            </a:endParaRPr>
          </a:p>
          <a:p>
            <a:pPr marL="0" lvl="0" indent="0" algn="l" rtl="0">
              <a:lnSpc>
                <a:spcPct val="115000"/>
              </a:lnSpc>
              <a:spcBef>
                <a:spcPts val="1200"/>
              </a:spcBef>
              <a:spcAft>
                <a:spcPts val="0"/>
              </a:spcAft>
              <a:buNone/>
            </a:pPr>
            <a:r>
              <a:rPr lang="tr-TR" sz="1450" b="1" dirty="0" err="1">
                <a:solidFill>
                  <a:srgbClr val="373A3C"/>
                </a:solidFill>
                <a:highlight>
                  <a:srgbClr val="FFFFFF"/>
                </a:highlight>
              </a:rPr>
              <a:t>Exp</a:t>
            </a:r>
            <a:r>
              <a:rPr lang="tr-TR" sz="1450" b="1" dirty="0">
                <a:solidFill>
                  <a:srgbClr val="373A3C"/>
                </a:solidFill>
                <a:highlight>
                  <a:srgbClr val="FFFFFF"/>
                </a:highlight>
              </a:rPr>
              <a:t>;</a:t>
            </a:r>
            <a:endParaRPr sz="1450" b="1" dirty="0">
              <a:solidFill>
                <a:srgbClr val="373A3C"/>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How </a:t>
            </a:r>
            <a:r>
              <a:rPr lang="tr-TR" sz="1150" dirty="0" err="1">
                <a:solidFill>
                  <a:srgbClr val="001A1E"/>
                </a:solidFill>
                <a:latin typeface="Roboto"/>
                <a:ea typeface="Roboto"/>
                <a:cs typeface="Roboto"/>
                <a:sym typeface="Roboto"/>
              </a:rPr>
              <a:t>many</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male</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employees</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work</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under</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the</a:t>
            </a:r>
            <a:r>
              <a:rPr lang="tr-TR" sz="1150" dirty="0">
                <a:solidFill>
                  <a:srgbClr val="001A1E"/>
                </a:solidFill>
                <a:latin typeface="Roboto"/>
                <a:ea typeface="Roboto"/>
                <a:cs typeface="Roboto"/>
                <a:sym typeface="Roboto"/>
              </a:rPr>
              <a:t> Operations </a:t>
            </a:r>
            <a:r>
              <a:rPr lang="tr-TR" sz="1150" dirty="0" err="1">
                <a:solidFill>
                  <a:srgbClr val="001A1E"/>
                </a:solidFill>
                <a:latin typeface="Roboto"/>
                <a:ea typeface="Roboto"/>
                <a:cs typeface="Roboto"/>
                <a:sym typeface="Roboto"/>
              </a:rPr>
              <a:t>department</a:t>
            </a:r>
            <a:r>
              <a:rPr lang="tr-TR" sz="1150" dirty="0">
                <a:solidFill>
                  <a:srgbClr val="001A1E"/>
                </a:solidFill>
                <a:latin typeface="Roboto"/>
                <a:ea typeface="Roboto"/>
                <a:cs typeface="Roboto"/>
                <a:sym typeface="Roboto"/>
              </a:rPr>
              <a:t>?</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a:solidFill>
                  <a:srgbClr val="001A1E"/>
                </a:solidFill>
                <a:latin typeface="Roboto"/>
                <a:ea typeface="Roboto"/>
                <a:cs typeface="Roboto"/>
                <a:sym typeface="Roboto"/>
              </a:rPr>
              <a:t>(</a:t>
            </a:r>
            <a:r>
              <a:rPr lang="tr-TR" sz="1150" dirty="0" err="1">
                <a:solidFill>
                  <a:srgbClr val="001A1E"/>
                </a:solidFill>
                <a:latin typeface="Roboto"/>
                <a:ea typeface="Roboto"/>
                <a:cs typeface="Roboto"/>
                <a:sym typeface="Roboto"/>
              </a:rPr>
              <a:t>Note</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Your</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result</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table</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will</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consist</a:t>
            </a:r>
            <a:r>
              <a:rPr lang="tr-TR" sz="1150" dirty="0">
                <a:solidFill>
                  <a:srgbClr val="001A1E"/>
                </a:solidFill>
                <a:latin typeface="Roboto"/>
                <a:ea typeface="Roboto"/>
                <a:cs typeface="Roboto"/>
                <a:sym typeface="Roboto"/>
              </a:rPr>
              <a:t> of </a:t>
            </a:r>
            <a:r>
              <a:rPr lang="tr-TR" sz="1150" dirty="0" err="1">
                <a:solidFill>
                  <a:srgbClr val="001A1E"/>
                </a:solidFill>
                <a:latin typeface="Roboto"/>
                <a:ea typeface="Roboto"/>
                <a:cs typeface="Roboto"/>
                <a:sym typeface="Roboto"/>
              </a:rPr>
              <a:t>one</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column</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named</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count_male</a:t>
            </a:r>
            <a:r>
              <a:rPr lang="tr-TR" sz="1150" dirty="0">
                <a:solidFill>
                  <a:srgbClr val="001A1E"/>
                </a:solidFill>
                <a:latin typeface="Roboto"/>
                <a:ea typeface="Roboto"/>
                <a:cs typeface="Roboto"/>
                <a:sym typeface="Roboto"/>
              </a:rPr>
              <a:t>')</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a:solidFill>
                  <a:srgbClr val="001A1E"/>
                </a:solidFill>
                <a:latin typeface="Roboto"/>
                <a:ea typeface="Roboto"/>
                <a:cs typeface="Roboto"/>
                <a:sym typeface="Roboto"/>
              </a:rPr>
              <a:t>SELECT COUNT(</a:t>
            </a:r>
            <a:r>
              <a:rPr lang="tr-TR" sz="1150" dirty="0" err="1">
                <a:solidFill>
                  <a:srgbClr val="001A1E"/>
                </a:solidFill>
                <a:latin typeface="Roboto"/>
                <a:ea typeface="Roboto"/>
                <a:cs typeface="Roboto"/>
                <a:sym typeface="Roboto"/>
              </a:rPr>
              <a:t>gender</a:t>
            </a:r>
            <a:r>
              <a:rPr lang="tr-TR" sz="1150" dirty="0">
                <a:solidFill>
                  <a:srgbClr val="001A1E"/>
                </a:solidFill>
                <a:latin typeface="Roboto"/>
                <a:ea typeface="Roboto"/>
                <a:cs typeface="Roboto"/>
                <a:sym typeface="Roboto"/>
              </a:rPr>
              <a:t>) as </a:t>
            </a:r>
            <a:r>
              <a:rPr lang="tr-TR" sz="1150" dirty="0" err="1">
                <a:solidFill>
                  <a:srgbClr val="001A1E"/>
                </a:solidFill>
                <a:latin typeface="Roboto"/>
                <a:ea typeface="Roboto"/>
                <a:cs typeface="Roboto"/>
                <a:sym typeface="Roboto"/>
              </a:rPr>
              <a:t>count_male</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a:solidFill>
                  <a:srgbClr val="001A1E"/>
                </a:solidFill>
                <a:latin typeface="Roboto"/>
                <a:ea typeface="Roboto"/>
                <a:cs typeface="Roboto"/>
                <a:sym typeface="Roboto"/>
              </a:rPr>
              <a:t>FROM </a:t>
            </a:r>
            <a:r>
              <a:rPr lang="tr-TR" sz="1150" dirty="0" err="1">
                <a:solidFill>
                  <a:srgbClr val="001A1E"/>
                </a:solidFill>
                <a:latin typeface="Roboto"/>
                <a:ea typeface="Roboto"/>
                <a:cs typeface="Roboto"/>
                <a:sym typeface="Roboto"/>
              </a:rPr>
              <a:t>employees</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a:solidFill>
                  <a:srgbClr val="001A1E"/>
                </a:solidFill>
                <a:latin typeface="Roboto"/>
                <a:ea typeface="Roboto"/>
                <a:cs typeface="Roboto"/>
                <a:sym typeface="Roboto"/>
              </a:rPr>
              <a:t>WHERE </a:t>
            </a:r>
            <a:r>
              <a:rPr lang="tr-TR" sz="1150" dirty="0" err="1">
                <a:solidFill>
                  <a:srgbClr val="001A1E"/>
                </a:solidFill>
                <a:latin typeface="Roboto"/>
                <a:ea typeface="Roboto"/>
                <a:cs typeface="Roboto"/>
                <a:sym typeface="Roboto"/>
              </a:rPr>
              <a:t>gender</a:t>
            </a:r>
            <a:r>
              <a:rPr lang="tr-TR" sz="1150" dirty="0">
                <a:solidFill>
                  <a:srgbClr val="001A1E"/>
                </a:solidFill>
                <a:latin typeface="Roboto"/>
                <a:ea typeface="Roboto"/>
                <a:cs typeface="Roboto"/>
                <a:sym typeface="Roboto"/>
              </a:rPr>
              <a:t>='Male' AND </a:t>
            </a:r>
            <a:r>
              <a:rPr lang="tr-TR" sz="1150" dirty="0" err="1">
                <a:solidFill>
                  <a:srgbClr val="001A1E"/>
                </a:solidFill>
                <a:latin typeface="Roboto"/>
                <a:ea typeface="Roboto"/>
                <a:cs typeface="Roboto"/>
                <a:sym typeface="Roboto"/>
              </a:rPr>
              <a:t>emp_id</a:t>
            </a:r>
            <a:r>
              <a:rPr lang="tr-TR" sz="1150" dirty="0">
                <a:solidFill>
                  <a:srgbClr val="001A1E"/>
                </a:solidFill>
                <a:latin typeface="Roboto"/>
                <a:ea typeface="Roboto"/>
                <a:cs typeface="Roboto"/>
                <a:sym typeface="Roboto"/>
              </a:rPr>
              <a:t> IN(</a:t>
            </a:r>
            <a:r>
              <a:rPr lang="tr-TR" sz="1150" dirty="0" err="1">
                <a:solidFill>
                  <a:srgbClr val="001A1E"/>
                </a:solidFill>
                <a:latin typeface="Roboto"/>
                <a:ea typeface="Roboto"/>
                <a:cs typeface="Roboto"/>
                <a:sym typeface="Roboto"/>
              </a:rPr>
              <a:t>select</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emp_id</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from</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departments</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where</a:t>
            </a:r>
            <a:r>
              <a:rPr lang="tr-TR" sz="1150" dirty="0">
                <a:solidFill>
                  <a:srgbClr val="001A1E"/>
                </a:solidFill>
                <a:latin typeface="Roboto"/>
                <a:ea typeface="Roboto"/>
                <a:cs typeface="Roboto"/>
                <a:sym typeface="Roboto"/>
              </a:rPr>
              <a:t> </a:t>
            </a:r>
            <a:r>
              <a:rPr lang="tr-TR" sz="1150" dirty="0" err="1">
                <a:solidFill>
                  <a:srgbClr val="001A1E"/>
                </a:solidFill>
                <a:latin typeface="Roboto"/>
                <a:ea typeface="Roboto"/>
                <a:cs typeface="Roboto"/>
                <a:sym typeface="Roboto"/>
              </a:rPr>
              <a:t>dept_name</a:t>
            </a:r>
            <a:r>
              <a:rPr lang="tr-TR" sz="1150" dirty="0">
                <a:solidFill>
                  <a:srgbClr val="001A1E"/>
                </a:solidFill>
                <a:latin typeface="Roboto"/>
                <a:ea typeface="Roboto"/>
                <a:cs typeface="Roboto"/>
                <a:sym typeface="Roboto"/>
              </a:rPr>
              <a:t>='Operations');</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err="1">
                <a:solidFill>
                  <a:srgbClr val="001A1E"/>
                </a:solidFill>
                <a:latin typeface="Roboto"/>
                <a:ea typeface="Roboto"/>
                <a:cs typeface="Roboto"/>
                <a:sym typeface="Roboto"/>
              </a:rPr>
              <a:t>result</a:t>
            </a:r>
            <a:r>
              <a:rPr lang="tr-TR" sz="1150" dirty="0">
                <a:solidFill>
                  <a:srgbClr val="001A1E"/>
                </a:solidFill>
                <a:latin typeface="Roboto"/>
                <a:ea typeface="Roboto"/>
                <a:cs typeface="Roboto"/>
                <a:sym typeface="Roboto"/>
              </a:rPr>
              <a:t>  : 3</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r>
              <a:rPr lang="tr-TR" sz="1150" dirty="0">
                <a:solidFill>
                  <a:srgbClr val="001A1E"/>
                </a:solidFill>
                <a:latin typeface="Roboto"/>
                <a:ea typeface="Roboto"/>
                <a:cs typeface="Roboto"/>
                <a:sym typeface="Roboto"/>
              </a:rPr>
              <a:t>*******************************</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SELECT COUNT(</a:t>
            </a:r>
            <a:r>
              <a:rPr lang="tr-TR" sz="1150" dirty="0" err="1">
                <a:solidFill>
                  <a:srgbClr val="001A1E"/>
                </a:solidFill>
                <a:latin typeface="Roboto"/>
                <a:ea typeface="Roboto"/>
                <a:cs typeface="Roboto"/>
                <a:sym typeface="Roboto"/>
              </a:rPr>
              <a:t>gender</a:t>
            </a:r>
            <a:r>
              <a:rPr lang="tr-TR" sz="1150" dirty="0">
                <a:solidFill>
                  <a:srgbClr val="001A1E"/>
                </a:solidFill>
                <a:latin typeface="Roboto"/>
                <a:ea typeface="Roboto"/>
                <a:cs typeface="Roboto"/>
                <a:sym typeface="Roboto"/>
              </a:rPr>
              <a:t>) as </a:t>
            </a:r>
            <a:r>
              <a:rPr lang="tr-TR" sz="1150" dirty="0" err="1">
                <a:solidFill>
                  <a:srgbClr val="001A1E"/>
                </a:solidFill>
                <a:latin typeface="Roboto"/>
                <a:ea typeface="Roboto"/>
                <a:cs typeface="Roboto"/>
                <a:sym typeface="Roboto"/>
              </a:rPr>
              <a:t>count_male</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FROM </a:t>
            </a:r>
            <a:r>
              <a:rPr lang="tr-TR" sz="1150" dirty="0" err="1">
                <a:solidFill>
                  <a:srgbClr val="001A1E"/>
                </a:solidFill>
                <a:latin typeface="Roboto"/>
                <a:ea typeface="Roboto"/>
                <a:cs typeface="Roboto"/>
                <a:sym typeface="Roboto"/>
              </a:rPr>
              <a:t>employees</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b="1" dirty="0">
                <a:solidFill>
                  <a:srgbClr val="001A1E"/>
                </a:solidFill>
                <a:latin typeface="Roboto"/>
                <a:ea typeface="Roboto"/>
                <a:cs typeface="Roboto"/>
                <a:sym typeface="Roboto"/>
              </a:rPr>
              <a:t>JOIN </a:t>
            </a:r>
            <a:r>
              <a:rPr lang="tr-TR" sz="1150" dirty="0" err="1">
                <a:solidFill>
                  <a:srgbClr val="001A1E"/>
                </a:solidFill>
                <a:latin typeface="Roboto"/>
                <a:ea typeface="Roboto"/>
                <a:cs typeface="Roboto"/>
                <a:sym typeface="Roboto"/>
              </a:rPr>
              <a:t>departments</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	ON </a:t>
            </a:r>
            <a:r>
              <a:rPr lang="tr-TR" sz="1150" dirty="0" err="1">
                <a:solidFill>
                  <a:srgbClr val="001A1E"/>
                </a:solidFill>
                <a:latin typeface="Roboto"/>
                <a:ea typeface="Roboto"/>
                <a:cs typeface="Roboto"/>
                <a:sym typeface="Roboto"/>
              </a:rPr>
              <a:t>employees.emp_id</a:t>
            </a:r>
            <a:r>
              <a:rPr lang="tr-TR" sz="1150" dirty="0">
                <a:solidFill>
                  <a:srgbClr val="001A1E"/>
                </a:solidFill>
                <a:latin typeface="Roboto"/>
                <a:ea typeface="Roboto"/>
                <a:cs typeface="Roboto"/>
                <a:sym typeface="Roboto"/>
              </a:rPr>
              <a:t>=</a:t>
            </a:r>
            <a:r>
              <a:rPr lang="tr-TR" sz="1150" dirty="0" err="1">
                <a:solidFill>
                  <a:srgbClr val="001A1E"/>
                </a:solidFill>
                <a:latin typeface="Roboto"/>
                <a:ea typeface="Roboto"/>
                <a:cs typeface="Roboto"/>
                <a:sym typeface="Roboto"/>
              </a:rPr>
              <a:t>departments.emp_id</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WHERE </a:t>
            </a:r>
            <a:r>
              <a:rPr lang="tr-TR" sz="1150" dirty="0" err="1">
                <a:solidFill>
                  <a:srgbClr val="001A1E"/>
                </a:solidFill>
                <a:latin typeface="Roboto"/>
                <a:ea typeface="Roboto"/>
                <a:cs typeface="Roboto"/>
                <a:sym typeface="Roboto"/>
              </a:rPr>
              <a:t>employees.gender</a:t>
            </a:r>
            <a:r>
              <a:rPr lang="tr-TR" sz="1150" dirty="0">
                <a:solidFill>
                  <a:srgbClr val="001A1E"/>
                </a:solidFill>
                <a:latin typeface="Roboto"/>
                <a:ea typeface="Roboto"/>
                <a:cs typeface="Roboto"/>
                <a:sym typeface="Roboto"/>
              </a:rPr>
              <a:t> = 'Male' </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AND </a:t>
            </a:r>
            <a:r>
              <a:rPr lang="tr-TR" sz="1150" dirty="0" err="1">
                <a:solidFill>
                  <a:srgbClr val="001A1E"/>
                </a:solidFill>
                <a:latin typeface="Roboto"/>
                <a:ea typeface="Roboto"/>
                <a:cs typeface="Roboto"/>
                <a:sym typeface="Roboto"/>
              </a:rPr>
              <a:t>employees.emp_id</a:t>
            </a:r>
            <a:r>
              <a:rPr lang="tr-TR" sz="1150" dirty="0">
                <a:solidFill>
                  <a:srgbClr val="001A1E"/>
                </a:solidFill>
                <a:latin typeface="Roboto"/>
                <a:ea typeface="Roboto"/>
                <a:cs typeface="Roboto"/>
                <a:sym typeface="Roboto"/>
              </a:rPr>
              <a:t> IN(</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	SELECT </a:t>
            </a:r>
            <a:r>
              <a:rPr lang="tr-TR" sz="1150" dirty="0" err="1">
                <a:solidFill>
                  <a:srgbClr val="001A1E"/>
                </a:solidFill>
                <a:latin typeface="Roboto"/>
                <a:ea typeface="Roboto"/>
                <a:cs typeface="Roboto"/>
                <a:sym typeface="Roboto"/>
              </a:rPr>
              <a:t>emp_id</a:t>
            </a:r>
            <a:r>
              <a:rPr lang="tr-TR" sz="1150" dirty="0">
                <a:solidFill>
                  <a:srgbClr val="001A1E"/>
                </a:solidFill>
                <a:latin typeface="Roboto"/>
                <a:ea typeface="Roboto"/>
                <a:cs typeface="Roboto"/>
                <a:sym typeface="Roboto"/>
              </a:rPr>
              <a:t> </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	FROM </a:t>
            </a:r>
            <a:r>
              <a:rPr lang="tr-TR" sz="1150" dirty="0" err="1">
                <a:solidFill>
                  <a:srgbClr val="001A1E"/>
                </a:solidFill>
                <a:latin typeface="Roboto"/>
                <a:ea typeface="Roboto"/>
                <a:cs typeface="Roboto"/>
                <a:sym typeface="Roboto"/>
              </a:rPr>
              <a:t>departments</a:t>
            </a:r>
            <a:r>
              <a:rPr lang="tr-TR" sz="1150" dirty="0">
                <a:solidFill>
                  <a:srgbClr val="001A1E"/>
                </a:solidFill>
                <a:latin typeface="Roboto"/>
                <a:ea typeface="Roboto"/>
                <a:cs typeface="Roboto"/>
                <a:sym typeface="Roboto"/>
              </a:rPr>
              <a:t> </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r>
              <a:rPr lang="tr-TR" sz="1150" dirty="0">
                <a:solidFill>
                  <a:srgbClr val="001A1E"/>
                </a:solidFill>
                <a:latin typeface="Roboto"/>
                <a:ea typeface="Roboto"/>
                <a:cs typeface="Roboto"/>
                <a:sym typeface="Roboto"/>
              </a:rPr>
              <a:t>	WHERE </a:t>
            </a:r>
            <a:r>
              <a:rPr lang="tr-TR" sz="1150" dirty="0" err="1">
                <a:solidFill>
                  <a:srgbClr val="001A1E"/>
                </a:solidFill>
                <a:latin typeface="Roboto"/>
                <a:ea typeface="Roboto"/>
                <a:cs typeface="Roboto"/>
                <a:sym typeface="Roboto"/>
              </a:rPr>
              <a:t>dept_name</a:t>
            </a:r>
            <a:r>
              <a:rPr lang="tr-TR" sz="1150" dirty="0">
                <a:solidFill>
                  <a:srgbClr val="001A1E"/>
                </a:solidFill>
                <a:latin typeface="Roboto"/>
                <a:ea typeface="Roboto"/>
                <a:cs typeface="Roboto"/>
                <a:sym typeface="Roboto"/>
              </a:rPr>
              <a:t>='Operations');</a:t>
            </a: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None/>
            </a:pPr>
            <a:endParaRPr sz="1150" dirty="0">
              <a:solidFill>
                <a:srgbClr val="001A1E"/>
              </a:solidFill>
              <a:latin typeface="Roboto"/>
              <a:ea typeface="Roboto"/>
              <a:cs typeface="Roboto"/>
              <a:sym typeface="Roboto"/>
            </a:endParaRPr>
          </a:p>
          <a:p>
            <a:pPr marL="0" lvl="0" indent="0" algn="l" rtl="0">
              <a:lnSpc>
                <a:spcPct val="115000"/>
              </a:lnSpc>
              <a:spcBef>
                <a:spcPts val="600"/>
              </a:spcBef>
              <a:spcAft>
                <a:spcPts val="0"/>
              </a:spcAft>
              <a:buClr>
                <a:schemeClr val="dk1"/>
              </a:buClr>
              <a:buSzPts val="1100"/>
              <a:buFont typeface="Arial"/>
              <a:buNone/>
            </a:pPr>
            <a:endParaRPr sz="1150" dirty="0">
              <a:solidFill>
                <a:srgbClr val="001A1E"/>
              </a:solidFill>
              <a:latin typeface="Roboto"/>
              <a:ea typeface="Roboto"/>
              <a:cs typeface="Roboto"/>
              <a:sym typeface="Roboto"/>
            </a:endParaRPr>
          </a:p>
          <a:p>
            <a:pPr marL="457200" lvl="0" indent="0" algn="l" rtl="0">
              <a:lnSpc>
                <a:spcPct val="115000"/>
              </a:lnSpc>
              <a:spcBef>
                <a:spcPts val="600"/>
              </a:spcBef>
              <a:spcAft>
                <a:spcPts val="0"/>
              </a:spcAft>
              <a:buNone/>
            </a:pPr>
            <a:endParaRPr sz="1450" dirty="0">
              <a:solidFill>
                <a:srgbClr val="373A3C"/>
              </a:solidFill>
              <a:highlight>
                <a:srgbClr val="FFFFFF"/>
              </a:highlight>
            </a:endParaRPr>
          </a:p>
          <a:p>
            <a:pPr marL="457200" lvl="0" indent="0" algn="l" rtl="0">
              <a:lnSpc>
                <a:spcPct val="115000"/>
              </a:lnSpc>
              <a:spcBef>
                <a:spcPts val="1200"/>
              </a:spcBef>
              <a:spcAft>
                <a:spcPts val="1200"/>
              </a:spcAft>
              <a:buNone/>
            </a:pPr>
            <a:endParaRPr sz="1450" dirty="0">
              <a:solidFill>
                <a:srgbClr val="373A3C"/>
              </a:solidFill>
              <a:highlight>
                <a:srgbClr val="FFFFFF"/>
              </a:high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8e6d92168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8e6d92168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t>SUBQUERY kullanarak yapınız.</a:t>
            </a:r>
            <a:endParaRPr b="1" dirty="0"/>
          </a:p>
          <a:p>
            <a:pPr marL="0" lvl="0" indent="0" algn="l" rtl="0">
              <a:spcBef>
                <a:spcPts val="0"/>
              </a:spcBef>
              <a:spcAft>
                <a:spcPts val="0"/>
              </a:spcAft>
              <a:buNone/>
            </a:pPr>
            <a:endParaRPr b="1" dirty="0">
              <a:highlight>
                <a:schemeClr val="accent4"/>
              </a:highlight>
            </a:endParaRPr>
          </a:p>
          <a:p>
            <a:pPr marL="0" lvl="0" indent="0" algn="l" rtl="0">
              <a:spcBef>
                <a:spcPts val="0"/>
              </a:spcBef>
              <a:spcAft>
                <a:spcPts val="0"/>
              </a:spcAft>
              <a:buNone/>
            </a:pPr>
            <a:r>
              <a:rPr lang="tr-TR" b="1" dirty="0" err="1">
                <a:highlight>
                  <a:schemeClr val="accent4"/>
                </a:highlight>
              </a:rPr>
              <a:t>Answer</a:t>
            </a:r>
            <a:r>
              <a:rPr lang="tr-TR" b="1" dirty="0"/>
              <a:t>:</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tr-TR" dirty="0"/>
              <a:t>SELECT </a:t>
            </a:r>
            <a:r>
              <a:rPr lang="tr-TR" dirty="0" err="1"/>
              <a:t>trackid</a:t>
            </a:r>
            <a:r>
              <a:rPr lang="tr-TR" dirty="0"/>
              <a:t>,</a:t>
            </a:r>
            <a:endParaRPr dirty="0"/>
          </a:p>
          <a:p>
            <a:pPr marL="0" lvl="0" indent="0" algn="l" rtl="0">
              <a:spcBef>
                <a:spcPts val="0"/>
              </a:spcBef>
              <a:spcAft>
                <a:spcPts val="0"/>
              </a:spcAft>
              <a:buNone/>
            </a:pPr>
            <a:r>
              <a:rPr lang="tr-TR" dirty="0"/>
              <a:t>       name,</a:t>
            </a:r>
            <a:endParaRPr dirty="0"/>
          </a:p>
          <a:p>
            <a:pPr marL="0" lvl="0" indent="0" algn="l" rtl="0">
              <a:spcBef>
                <a:spcPts val="0"/>
              </a:spcBef>
              <a:spcAft>
                <a:spcPts val="0"/>
              </a:spcAft>
              <a:buNone/>
            </a:pPr>
            <a:r>
              <a:rPr lang="tr-TR" dirty="0"/>
              <a:t>       </a:t>
            </a:r>
            <a:r>
              <a:rPr lang="tr-TR" dirty="0" err="1"/>
              <a:t>albumid</a:t>
            </a:r>
            <a:endParaRPr dirty="0"/>
          </a:p>
          <a:p>
            <a:pPr marL="0" lvl="0" indent="0" algn="l" rtl="0">
              <a:spcBef>
                <a:spcPts val="0"/>
              </a:spcBef>
              <a:spcAft>
                <a:spcPts val="0"/>
              </a:spcAft>
              <a:buNone/>
            </a:pPr>
            <a:r>
              <a:rPr lang="tr-TR" dirty="0"/>
              <a:t>FROM </a:t>
            </a:r>
            <a:r>
              <a:rPr lang="tr-TR" dirty="0" err="1"/>
              <a:t>tracks</a:t>
            </a:r>
            <a:endParaRPr dirty="0"/>
          </a:p>
          <a:p>
            <a:pPr marL="0" lvl="0" indent="0" algn="l" rtl="0">
              <a:spcBef>
                <a:spcPts val="0"/>
              </a:spcBef>
              <a:spcAft>
                <a:spcPts val="0"/>
              </a:spcAft>
              <a:buNone/>
            </a:pPr>
            <a:r>
              <a:rPr lang="tr-TR" dirty="0"/>
              <a:t>WHERE </a:t>
            </a:r>
            <a:r>
              <a:rPr lang="tr-TR" dirty="0" err="1"/>
              <a:t>albumid</a:t>
            </a:r>
            <a:r>
              <a:rPr lang="tr-TR" dirty="0"/>
              <a:t> IN (</a:t>
            </a:r>
            <a:endParaRPr dirty="0"/>
          </a:p>
          <a:p>
            <a:pPr marL="0" lvl="0" indent="0" algn="l" rtl="0">
              <a:spcBef>
                <a:spcPts val="0"/>
              </a:spcBef>
              <a:spcAft>
                <a:spcPts val="0"/>
              </a:spcAft>
              <a:buNone/>
            </a:pPr>
            <a:r>
              <a:rPr lang="tr-TR" dirty="0"/>
              <a:t>   SELECT </a:t>
            </a:r>
            <a:r>
              <a:rPr lang="tr-TR" dirty="0" err="1"/>
              <a:t>AlbumId</a:t>
            </a:r>
            <a:endParaRPr dirty="0"/>
          </a:p>
          <a:p>
            <a:pPr marL="0" lvl="0" indent="0" algn="l" rtl="0">
              <a:spcBef>
                <a:spcPts val="0"/>
              </a:spcBef>
              <a:spcAft>
                <a:spcPts val="0"/>
              </a:spcAft>
              <a:buNone/>
            </a:pPr>
            <a:r>
              <a:rPr lang="tr-TR" dirty="0"/>
              <a:t>   FROM </a:t>
            </a:r>
            <a:r>
              <a:rPr lang="tr-TR" dirty="0" err="1"/>
              <a:t>albums</a:t>
            </a:r>
            <a:endParaRPr dirty="0"/>
          </a:p>
          <a:p>
            <a:pPr marL="0" lvl="0" indent="0" algn="l" rtl="0">
              <a:spcBef>
                <a:spcPts val="0"/>
              </a:spcBef>
              <a:spcAft>
                <a:spcPts val="0"/>
              </a:spcAft>
              <a:buNone/>
            </a:pPr>
            <a:r>
              <a:rPr lang="tr-TR" dirty="0"/>
              <a:t>   WHERE </a:t>
            </a:r>
            <a:r>
              <a:rPr lang="tr-TR" dirty="0" err="1"/>
              <a:t>title</a:t>
            </a:r>
            <a:r>
              <a:rPr lang="tr-TR" dirty="0"/>
              <a:t> IN ('</a:t>
            </a:r>
            <a:r>
              <a:rPr lang="tr-TR" dirty="0" err="1"/>
              <a:t>Faceless</a:t>
            </a:r>
            <a:r>
              <a:rPr lang="tr-TR" dirty="0"/>
              <a:t>', '</a:t>
            </a:r>
            <a:r>
              <a:rPr lang="tr-TR" dirty="0" err="1"/>
              <a:t>Let</a:t>
            </a:r>
            <a:r>
              <a:rPr lang="tr-TR" dirty="0"/>
              <a:t> </a:t>
            </a:r>
            <a:r>
              <a:rPr lang="tr-TR" dirty="0" err="1"/>
              <a:t>There</a:t>
            </a:r>
            <a:r>
              <a:rPr lang="tr-TR" dirty="0"/>
              <a:t> Be </a:t>
            </a:r>
            <a:r>
              <a:rPr lang="tr-TR" dirty="0" err="1"/>
              <a:t>Rock</a:t>
            </a:r>
            <a:r>
              <a:rPr lang="tr-TR" dirty="0"/>
              <a:t>')</a:t>
            </a:r>
            <a:endParaRPr dirty="0"/>
          </a:p>
          <a:p>
            <a:pPr marL="0" lvl="0" indent="0" algn="l" rtl="0">
              <a:spcBef>
                <a:spcPts val="0"/>
              </a:spcBef>
              <a:spcAft>
                <a:spcPts val="0"/>
              </a:spcAft>
              <a:buNone/>
            </a:pP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dirty="0"/>
              <a:t>(</a:t>
            </a:r>
            <a:r>
              <a:rPr lang="tr-TR" dirty="0" err="1"/>
              <a:t>result</a:t>
            </a:r>
            <a:r>
              <a:rPr lang="tr-TR" dirty="0"/>
              <a:t> 20)</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tr-TR" b="1" dirty="0">
                <a:solidFill>
                  <a:schemeClr val="dk1"/>
                </a:solidFill>
              </a:rPr>
              <a:t>JOIN kullanarak yapınız</a:t>
            </a: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tr-TR" dirty="0"/>
              <a:t>SELECT </a:t>
            </a:r>
            <a:r>
              <a:rPr lang="tr-TR" dirty="0" err="1"/>
              <a:t>tracks.trackid</a:t>
            </a:r>
            <a:r>
              <a:rPr lang="tr-TR" dirty="0"/>
              <a:t>,</a:t>
            </a:r>
            <a:endParaRPr dirty="0"/>
          </a:p>
          <a:p>
            <a:pPr marL="0" lvl="0" indent="0" algn="l" rtl="0">
              <a:spcBef>
                <a:spcPts val="0"/>
              </a:spcBef>
              <a:spcAft>
                <a:spcPts val="0"/>
              </a:spcAft>
              <a:buClr>
                <a:schemeClr val="dk1"/>
              </a:buClr>
              <a:buSzPts val="1100"/>
              <a:buFont typeface="Arial"/>
              <a:buNone/>
            </a:pPr>
            <a:r>
              <a:rPr lang="tr-TR" dirty="0"/>
              <a:t>       tracks.name,</a:t>
            </a:r>
            <a:endParaRPr dirty="0"/>
          </a:p>
          <a:p>
            <a:pPr marL="0" lvl="0" indent="0" algn="l" rtl="0">
              <a:spcBef>
                <a:spcPts val="0"/>
              </a:spcBef>
              <a:spcAft>
                <a:spcPts val="0"/>
              </a:spcAft>
              <a:buClr>
                <a:schemeClr val="dk1"/>
              </a:buClr>
              <a:buSzPts val="1100"/>
              <a:buFont typeface="Arial"/>
              <a:buNone/>
            </a:pPr>
            <a:r>
              <a:rPr lang="tr-TR" dirty="0"/>
              <a:t>       </a:t>
            </a:r>
            <a:r>
              <a:rPr lang="tr-TR" dirty="0" err="1"/>
              <a:t>tracks.albumid</a:t>
            </a:r>
            <a:endParaRPr dirty="0"/>
          </a:p>
          <a:p>
            <a:pPr marL="0" lvl="0" indent="0" algn="l" rtl="0">
              <a:spcBef>
                <a:spcPts val="0"/>
              </a:spcBef>
              <a:spcAft>
                <a:spcPts val="0"/>
              </a:spcAft>
              <a:buClr>
                <a:schemeClr val="dk1"/>
              </a:buClr>
              <a:buSzPts val="1100"/>
              <a:buFont typeface="Arial"/>
              <a:buNone/>
            </a:pPr>
            <a:r>
              <a:rPr lang="tr-TR" dirty="0"/>
              <a:t>FROM </a:t>
            </a:r>
            <a:r>
              <a:rPr lang="tr-TR" dirty="0" err="1"/>
              <a:t>tracks</a:t>
            </a:r>
            <a:endParaRPr dirty="0"/>
          </a:p>
          <a:p>
            <a:pPr marL="0" lvl="0" indent="0" algn="l" rtl="0">
              <a:spcBef>
                <a:spcPts val="0"/>
              </a:spcBef>
              <a:spcAft>
                <a:spcPts val="0"/>
              </a:spcAft>
              <a:buClr>
                <a:schemeClr val="dk1"/>
              </a:buClr>
              <a:buSzPts val="1100"/>
              <a:buFont typeface="Arial"/>
              <a:buNone/>
            </a:pPr>
            <a:r>
              <a:rPr lang="tr-TR" b="1" dirty="0"/>
              <a:t>JOIN </a:t>
            </a:r>
            <a:r>
              <a:rPr lang="tr-TR" dirty="0" err="1"/>
              <a:t>albums</a:t>
            </a:r>
            <a:endParaRPr dirty="0"/>
          </a:p>
          <a:p>
            <a:pPr marL="0" lvl="0" indent="0" algn="l" rtl="0">
              <a:spcBef>
                <a:spcPts val="0"/>
              </a:spcBef>
              <a:spcAft>
                <a:spcPts val="0"/>
              </a:spcAft>
              <a:buClr>
                <a:schemeClr val="dk1"/>
              </a:buClr>
              <a:buSzPts val="1100"/>
              <a:buFont typeface="Arial"/>
              <a:buNone/>
            </a:pPr>
            <a:r>
              <a:rPr lang="tr-TR" dirty="0"/>
              <a:t>ON </a:t>
            </a:r>
            <a:r>
              <a:rPr lang="tr-TR" dirty="0" err="1"/>
              <a:t>tracks.AlbumId</a:t>
            </a:r>
            <a:r>
              <a:rPr lang="tr-TR" dirty="0"/>
              <a:t>=</a:t>
            </a:r>
            <a:r>
              <a:rPr lang="tr-TR" dirty="0" err="1"/>
              <a:t>albums.AlbumId</a:t>
            </a:r>
            <a:endParaRPr dirty="0"/>
          </a:p>
          <a:p>
            <a:pPr marL="0" lvl="0" indent="0" algn="l" rtl="0">
              <a:spcBef>
                <a:spcPts val="0"/>
              </a:spcBef>
              <a:spcAft>
                <a:spcPts val="0"/>
              </a:spcAft>
              <a:buClr>
                <a:schemeClr val="dk1"/>
              </a:buClr>
              <a:buSzPts val="1100"/>
              <a:buFont typeface="Arial"/>
              <a:buNone/>
            </a:pPr>
            <a:r>
              <a:rPr lang="tr-TR" dirty="0"/>
              <a:t>WHERE </a:t>
            </a:r>
            <a:r>
              <a:rPr lang="tr-TR" dirty="0" err="1"/>
              <a:t>title</a:t>
            </a:r>
            <a:r>
              <a:rPr lang="tr-TR" dirty="0"/>
              <a:t> IN ('</a:t>
            </a:r>
            <a:r>
              <a:rPr lang="tr-TR" dirty="0" err="1"/>
              <a:t>Faceless</a:t>
            </a:r>
            <a:r>
              <a:rPr lang="tr-TR" dirty="0"/>
              <a:t>', '</a:t>
            </a:r>
            <a:r>
              <a:rPr lang="tr-TR" dirty="0" err="1"/>
              <a:t>Let</a:t>
            </a:r>
            <a:r>
              <a:rPr lang="tr-TR" dirty="0"/>
              <a:t> </a:t>
            </a:r>
            <a:r>
              <a:rPr lang="tr-TR" dirty="0" err="1"/>
              <a:t>There</a:t>
            </a:r>
            <a:r>
              <a:rPr lang="tr-TR" dirty="0"/>
              <a:t> Be </a:t>
            </a:r>
            <a:r>
              <a:rPr lang="tr-TR" dirty="0" err="1"/>
              <a:t>Rock</a:t>
            </a:r>
            <a:r>
              <a:rPr lang="tr-TR" dirty="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5f4bae1d5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5f4bae1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a:t>Before starting subqueries, you should know how the queries are executed.</a:t>
            </a:r>
            <a:endParaRPr/>
          </a:p>
          <a:p>
            <a:pPr marL="0" lvl="0" indent="0" algn="l" rtl="0">
              <a:spcBef>
                <a:spcPts val="0"/>
              </a:spcBef>
              <a:spcAft>
                <a:spcPts val="0"/>
              </a:spcAft>
              <a:buNone/>
            </a:pPr>
            <a:r>
              <a:rPr lang="tr-TR"/>
              <a:t>It’s different than you write:</a:t>
            </a:r>
            <a:endParaRPr/>
          </a:p>
          <a:p>
            <a:pPr marL="0" lvl="0" indent="0" algn="l" rtl="0">
              <a:spcBef>
                <a:spcPts val="0"/>
              </a:spcBef>
              <a:spcAft>
                <a:spcPts val="0"/>
              </a:spcAft>
              <a:buNone/>
            </a:pPr>
            <a:endParaRPr/>
          </a:p>
          <a:p>
            <a:pPr marL="0" lvl="0" indent="0" algn="l" rtl="0">
              <a:spcBef>
                <a:spcPts val="0"/>
              </a:spcBef>
              <a:spcAft>
                <a:spcPts val="0"/>
              </a:spcAft>
              <a:buNone/>
            </a:pPr>
            <a:r>
              <a:rPr lang="tr-TR"/>
              <a:t>starts from the FROM and JOIN statements</a:t>
            </a:r>
            <a:endParaRPr/>
          </a:p>
          <a:p>
            <a:pPr marL="0" lvl="0" indent="0" algn="l" rtl="0">
              <a:spcBef>
                <a:spcPts val="0"/>
              </a:spcBef>
              <a:spcAft>
                <a:spcPts val="0"/>
              </a:spcAft>
              <a:buNone/>
            </a:pPr>
            <a:r>
              <a:rPr lang="tr-TR"/>
              <a:t>then filters it on WHERE clause</a:t>
            </a:r>
            <a:endParaRPr/>
          </a:p>
          <a:p>
            <a:pPr marL="0" lvl="0" indent="0" algn="l" rtl="0">
              <a:spcBef>
                <a:spcPts val="0"/>
              </a:spcBef>
              <a:spcAft>
                <a:spcPts val="0"/>
              </a:spcAft>
              <a:buNone/>
            </a:pPr>
            <a:r>
              <a:rPr lang="tr-TR"/>
              <a:t>then GROUP BY and HAVING</a:t>
            </a:r>
            <a:endParaRPr/>
          </a:p>
          <a:p>
            <a:pPr marL="0" lvl="0" indent="0" algn="l" rtl="0">
              <a:spcBef>
                <a:spcPts val="0"/>
              </a:spcBef>
              <a:spcAft>
                <a:spcPts val="0"/>
              </a:spcAft>
              <a:buNone/>
            </a:pPr>
            <a:r>
              <a:rPr lang="tr-TR"/>
              <a:t>then SELECT the column names accordingly</a:t>
            </a:r>
            <a:endParaRPr/>
          </a:p>
          <a:p>
            <a:pPr marL="0" lvl="0" indent="0" algn="l" rtl="0">
              <a:spcBef>
                <a:spcPts val="0"/>
              </a:spcBef>
              <a:spcAft>
                <a:spcPts val="0"/>
              </a:spcAft>
              <a:buNone/>
            </a:pPr>
            <a:r>
              <a:rPr lang="tr-TR"/>
              <a:t>at this point we have the necessary columns and rows</a:t>
            </a:r>
            <a:endParaRPr/>
          </a:p>
          <a:p>
            <a:pPr marL="0" lvl="0" indent="0" algn="l" rtl="0">
              <a:spcBef>
                <a:spcPts val="0"/>
              </a:spcBef>
              <a:spcAft>
                <a:spcPts val="0"/>
              </a:spcAft>
              <a:buNone/>
            </a:pPr>
            <a:r>
              <a:rPr lang="tr-TR"/>
              <a:t>then it sorts the data on ORDER BY clause</a:t>
            </a:r>
            <a:endParaRPr/>
          </a:p>
          <a:p>
            <a:pPr marL="0" lvl="0" indent="0" algn="l" rtl="0">
              <a:spcBef>
                <a:spcPts val="0"/>
              </a:spcBef>
              <a:spcAft>
                <a:spcPts val="0"/>
              </a:spcAft>
              <a:buNone/>
            </a:pPr>
            <a:r>
              <a:rPr lang="tr-TR"/>
              <a:t>lastly limit the results accordingly</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866ba2e6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866ba2e6d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b59ae8a99a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b59ae8a99a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b59ae8a99a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gb59ae8a99a_0_2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b59ae8a99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b59ae8a99a_0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800"/>
              </a:spcAft>
              <a:buNone/>
            </a:pPr>
            <a:endParaRPr sz="1200">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b59ae8a99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b59ae8a99a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a:endParaRPr/>
          </a:p>
        </p:txBody>
      </p:sp>
      <p:sp>
        <p:nvSpPr>
          <p:cNvPr id="12" name="Google Shape;12;p2"/>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17" name="Google Shape;17;p3"/>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
          <p:cNvSpPr txBox="1">
            <a:spLocks noGrp="1"/>
          </p:cNvSpPr>
          <p:nvPr>
            <p:ph type="title"/>
          </p:nvPr>
        </p:nvSpPr>
        <p:spPr>
          <a:xfrm>
            <a:off x="457200" y="192648"/>
            <a:ext cx="5640900" cy="1082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a:endParaRPr/>
          </a:p>
        </p:txBody>
      </p:sp>
      <p:sp>
        <p:nvSpPr>
          <p:cNvPr id="30" name="Google Shape;30;p5"/>
          <p:cNvSpPr txBox="1">
            <a:spLocks noGrp="1"/>
          </p:cNvSpPr>
          <p:nvPr>
            <p:ph type="body" idx="1"/>
          </p:nvPr>
        </p:nvSpPr>
        <p:spPr>
          <a:xfrm>
            <a:off x="501500" y="1508650"/>
            <a:ext cx="6605700" cy="360330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rgbClr val="741B47"/>
              </a:buClr>
              <a:buSzPts val="1800"/>
              <a:buChar char="▸"/>
              <a:defRPr/>
            </a:lvl1pPr>
            <a:lvl2pPr marL="914400" lvl="1" indent="-342900" algn="l">
              <a:lnSpc>
                <a:spcPct val="110000"/>
              </a:lnSpc>
              <a:spcBef>
                <a:spcPts val="600"/>
              </a:spcBef>
              <a:spcAft>
                <a:spcPts val="0"/>
              </a:spcAft>
              <a:buClr>
                <a:srgbClr val="741B47"/>
              </a:buClr>
              <a:buSzPts val="1800"/>
              <a:buChar char="▹"/>
              <a:defRPr/>
            </a:lvl2pPr>
            <a:lvl3pPr marL="1371600" lvl="2" indent="-342900" algn="l">
              <a:lnSpc>
                <a:spcPct val="110000"/>
              </a:lnSpc>
              <a:spcBef>
                <a:spcPts val="600"/>
              </a:spcBef>
              <a:spcAft>
                <a:spcPts val="0"/>
              </a:spcAft>
              <a:buClr>
                <a:srgbClr val="741B47"/>
              </a:buClr>
              <a:buSzPts val="1800"/>
              <a:buChar char="▹"/>
              <a:defRPr/>
            </a:lvl3pPr>
            <a:lvl4pPr marL="1828800" lvl="3" indent="-355600" algn="l">
              <a:lnSpc>
                <a:spcPct val="110000"/>
              </a:lnSpc>
              <a:spcBef>
                <a:spcPts val="600"/>
              </a:spcBef>
              <a:spcAft>
                <a:spcPts val="0"/>
              </a:spcAft>
              <a:buClr>
                <a:srgbClr val="741B47"/>
              </a:buClr>
              <a:buSzPts val="2000"/>
              <a:buChar char="▹"/>
              <a:defRPr/>
            </a:lvl4pPr>
            <a:lvl5pPr marL="2286000" lvl="4" indent="-355600" algn="l">
              <a:lnSpc>
                <a:spcPct val="110000"/>
              </a:lnSpc>
              <a:spcBef>
                <a:spcPts val="600"/>
              </a:spcBef>
              <a:spcAft>
                <a:spcPts val="0"/>
              </a:spcAft>
              <a:buClr>
                <a:srgbClr val="741B47"/>
              </a:buClr>
              <a:buSzPts val="2000"/>
              <a:buChar char="▹"/>
              <a:defRPr/>
            </a:lvl5pPr>
            <a:lvl6pPr marL="2743200" lvl="5" indent="-355600" algn="l">
              <a:lnSpc>
                <a:spcPct val="110000"/>
              </a:lnSpc>
              <a:spcBef>
                <a:spcPts val="600"/>
              </a:spcBef>
              <a:spcAft>
                <a:spcPts val="0"/>
              </a:spcAft>
              <a:buClr>
                <a:srgbClr val="741B47"/>
              </a:buClr>
              <a:buSzPts val="2000"/>
              <a:buChar char="▹"/>
              <a:defRPr/>
            </a:lvl6pPr>
            <a:lvl7pPr marL="3200400" lvl="6" indent="-355600" algn="l">
              <a:lnSpc>
                <a:spcPct val="110000"/>
              </a:lnSpc>
              <a:spcBef>
                <a:spcPts val="600"/>
              </a:spcBef>
              <a:spcAft>
                <a:spcPts val="0"/>
              </a:spcAft>
              <a:buClr>
                <a:srgbClr val="741B47"/>
              </a:buClr>
              <a:buSzPts val="2000"/>
              <a:buChar char="▹"/>
              <a:defRPr/>
            </a:lvl7pPr>
            <a:lvl8pPr marL="3657600" lvl="7" indent="-355600" algn="l">
              <a:lnSpc>
                <a:spcPct val="110000"/>
              </a:lnSpc>
              <a:spcBef>
                <a:spcPts val="600"/>
              </a:spcBef>
              <a:spcAft>
                <a:spcPts val="0"/>
              </a:spcAft>
              <a:buClr>
                <a:srgbClr val="741B47"/>
              </a:buClr>
              <a:buSzPts val="2000"/>
              <a:buChar char="▹"/>
              <a:defRPr/>
            </a:lvl8pPr>
            <a:lvl9pPr marL="4114800" lvl="8" indent="-355600" algn="l">
              <a:lnSpc>
                <a:spcPct val="110000"/>
              </a:lnSpc>
              <a:spcBef>
                <a:spcPts val="600"/>
              </a:spcBef>
              <a:spcAft>
                <a:spcPts val="0"/>
              </a:spcAft>
              <a:buClr>
                <a:srgbClr val="741B47"/>
              </a:buClr>
              <a:buSzPts val="2000"/>
              <a:buChar char="▹"/>
              <a:defRPr/>
            </a:lvl9pPr>
          </a:lstStyle>
          <a:p>
            <a:endParaRPr/>
          </a:p>
        </p:txBody>
      </p:sp>
      <p:sp>
        <p:nvSpPr>
          <p:cNvPr id="31" name="Google Shape;31;p5"/>
          <p:cNvSpPr txBox="1">
            <a:spLocks noGrp="1"/>
          </p:cNvSpPr>
          <p:nvPr>
            <p:ph type="sldNum" idx="12"/>
          </p:nvPr>
        </p:nvSpPr>
        <p:spPr>
          <a:xfrm>
            <a:off x="8909123" y="4934346"/>
            <a:ext cx="205500" cy="177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9ED4"/>
              </a:solidFill>
              <a:latin typeface="Arial"/>
              <a:ea typeface="Arial"/>
              <a:cs typeface="Arial"/>
              <a:sym typeface="Arial"/>
            </a:endParaRPr>
          </a:p>
        </p:txBody>
      </p:sp>
      <p:sp>
        <p:nvSpPr>
          <p:cNvPr id="36" name="Google Shape;36;p6"/>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38" name="Google Shape;38;p6"/>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4800"/>
              <a:buNone/>
              <a:defRPr>
                <a:solidFill>
                  <a:srgbClr val="5190CE"/>
                </a:solidFill>
              </a:defRPr>
            </a:lvl1pPr>
            <a:lvl2pPr lvl="1" algn="l" rtl="0">
              <a:lnSpc>
                <a:spcPct val="90000"/>
              </a:lnSpc>
              <a:spcBef>
                <a:spcPts val="0"/>
              </a:spcBef>
              <a:spcAft>
                <a:spcPts val="0"/>
              </a:spcAft>
              <a:buSzPts val="4800"/>
              <a:buNone/>
              <a:defRPr/>
            </a:lvl2pPr>
            <a:lvl3pPr lvl="2" algn="l" rtl="0">
              <a:lnSpc>
                <a:spcPct val="90000"/>
              </a:lnSpc>
              <a:spcBef>
                <a:spcPts val="0"/>
              </a:spcBef>
              <a:spcAft>
                <a:spcPts val="0"/>
              </a:spcAft>
              <a:buSzPts val="4800"/>
              <a:buNone/>
              <a:defRPr/>
            </a:lvl3pPr>
            <a:lvl4pPr lvl="3" algn="l" rtl="0">
              <a:lnSpc>
                <a:spcPct val="90000"/>
              </a:lnSpc>
              <a:spcBef>
                <a:spcPts val="0"/>
              </a:spcBef>
              <a:spcAft>
                <a:spcPts val="0"/>
              </a:spcAft>
              <a:buSzPts val="4800"/>
              <a:buNone/>
              <a:defRPr/>
            </a:lvl4pPr>
            <a:lvl5pPr lvl="4" algn="l" rtl="0">
              <a:lnSpc>
                <a:spcPct val="90000"/>
              </a:lnSpc>
              <a:spcBef>
                <a:spcPts val="0"/>
              </a:spcBef>
              <a:spcAft>
                <a:spcPts val="0"/>
              </a:spcAft>
              <a:buSzPts val="4800"/>
              <a:buNone/>
              <a:defRPr/>
            </a:lvl5pPr>
            <a:lvl6pPr lvl="5" algn="l" rtl="0">
              <a:lnSpc>
                <a:spcPct val="90000"/>
              </a:lnSpc>
              <a:spcBef>
                <a:spcPts val="0"/>
              </a:spcBef>
              <a:spcAft>
                <a:spcPts val="0"/>
              </a:spcAft>
              <a:buSzPts val="4800"/>
              <a:buNone/>
              <a:defRPr/>
            </a:lvl6pPr>
            <a:lvl7pPr lvl="6" algn="l" rtl="0">
              <a:lnSpc>
                <a:spcPct val="90000"/>
              </a:lnSpc>
              <a:spcBef>
                <a:spcPts val="0"/>
              </a:spcBef>
              <a:spcAft>
                <a:spcPts val="0"/>
              </a:spcAft>
              <a:buSzPts val="4800"/>
              <a:buNone/>
              <a:defRPr/>
            </a:lvl7pPr>
            <a:lvl8pPr lvl="7" algn="l" rtl="0">
              <a:lnSpc>
                <a:spcPct val="90000"/>
              </a:lnSpc>
              <a:spcBef>
                <a:spcPts val="0"/>
              </a:spcBef>
              <a:spcAft>
                <a:spcPts val="0"/>
              </a:spcAft>
              <a:buSzPts val="4800"/>
              <a:buNone/>
              <a:defRPr/>
            </a:lvl8pPr>
            <a:lvl9pPr lvl="8" algn="l" rtl="0">
              <a:lnSpc>
                <a:spcPct val="90000"/>
              </a:lnSpc>
              <a:spcBef>
                <a:spcPts val="0"/>
              </a:spcBef>
              <a:spcAft>
                <a:spcPts val="0"/>
              </a:spcAft>
              <a:buSzPts val="4800"/>
              <a:buNone/>
              <a:defRPr/>
            </a:lvl9pPr>
          </a:lstStyle>
          <a:p>
            <a:endParaRPr/>
          </a:p>
        </p:txBody>
      </p:sp>
      <p:sp>
        <p:nvSpPr>
          <p:cNvPr id="41" name="Google Shape;41;p7"/>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 name="Google Shape;42;p7"/>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3" name="Google Shape;43;p7"/>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p:cSld name="TITLE_1_1">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4800"/>
              <a:buNone/>
              <a:defRPr>
                <a:solidFill>
                  <a:srgbClr val="5190CE"/>
                </a:solidFill>
              </a:defRPr>
            </a:lvl1pPr>
            <a:lvl2pPr lvl="1" algn="l" rtl="0">
              <a:lnSpc>
                <a:spcPct val="90000"/>
              </a:lnSpc>
              <a:spcBef>
                <a:spcPts val="0"/>
              </a:spcBef>
              <a:spcAft>
                <a:spcPts val="0"/>
              </a:spcAft>
              <a:buSzPts val="4800"/>
              <a:buNone/>
              <a:defRPr/>
            </a:lvl2pPr>
            <a:lvl3pPr lvl="2" algn="l" rtl="0">
              <a:lnSpc>
                <a:spcPct val="90000"/>
              </a:lnSpc>
              <a:spcBef>
                <a:spcPts val="0"/>
              </a:spcBef>
              <a:spcAft>
                <a:spcPts val="0"/>
              </a:spcAft>
              <a:buSzPts val="4800"/>
              <a:buNone/>
              <a:defRPr/>
            </a:lvl3pPr>
            <a:lvl4pPr lvl="3" algn="l" rtl="0">
              <a:lnSpc>
                <a:spcPct val="90000"/>
              </a:lnSpc>
              <a:spcBef>
                <a:spcPts val="0"/>
              </a:spcBef>
              <a:spcAft>
                <a:spcPts val="0"/>
              </a:spcAft>
              <a:buSzPts val="4800"/>
              <a:buNone/>
              <a:defRPr/>
            </a:lvl4pPr>
            <a:lvl5pPr lvl="4" algn="l" rtl="0">
              <a:lnSpc>
                <a:spcPct val="90000"/>
              </a:lnSpc>
              <a:spcBef>
                <a:spcPts val="0"/>
              </a:spcBef>
              <a:spcAft>
                <a:spcPts val="0"/>
              </a:spcAft>
              <a:buSzPts val="4800"/>
              <a:buNone/>
              <a:defRPr/>
            </a:lvl5pPr>
            <a:lvl6pPr lvl="5" algn="l" rtl="0">
              <a:lnSpc>
                <a:spcPct val="90000"/>
              </a:lnSpc>
              <a:spcBef>
                <a:spcPts val="0"/>
              </a:spcBef>
              <a:spcAft>
                <a:spcPts val="0"/>
              </a:spcAft>
              <a:buSzPts val="4800"/>
              <a:buNone/>
              <a:defRPr/>
            </a:lvl6pPr>
            <a:lvl7pPr lvl="6" algn="l" rtl="0">
              <a:lnSpc>
                <a:spcPct val="90000"/>
              </a:lnSpc>
              <a:spcBef>
                <a:spcPts val="0"/>
              </a:spcBef>
              <a:spcAft>
                <a:spcPts val="0"/>
              </a:spcAft>
              <a:buSzPts val="4800"/>
              <a:buNone/>
              <a:defRPr/>
            </a:lvl7pPr>
            <a:lvl8pPr lvl="7" algn="l" rtl="0">
              <a:lnSpc>
                <a:spcPct val="90000"/>
              </a:lnSpc>
              <a:spcBef>
                <a:spcPts val="0"/>
              </a:spcBef>
              <a:spcAft>
                <a:spcPts val="0"/>
              </a:spcAft>
              <a:buSzPts val="4800"/>
              <a:buNone/>
              <a:defRPr/>
            </a:lvl8pPr>
            <a:lvl9pPr lvl="8" algn="l" rtl="0">
              <a:lnSpc>
                <a:spcPct val="90000"/>
              </a:lnSpc>
              <a:spcBef>
                <a:spcPts val="0"/>
              </a:spcBef>
              <a:spcAft>
                <a:spcPts val="0"/>
              </a:spcAft>
              <a:buSzPts val="4800"/>
              <a:buNone/>
              <a:defRPr/>
            </a:lvl9pPr>
          </a:lstStyle>
          <a:p>
            <a:endParaRPr/>
          </a:p>
        </p:txBody>
      </p:sp>
      <p:sp>
        <p:nvSpPr>
          <p:cNvPr id="46" name="Google Shape;46;p8"/>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 name="Google Shape;47;p8"/>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48" name="Google Shape;48;p8"/>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1">
  <p:cSld name="TITLE_1_1_1">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085850" y="1991850"/>
            <a:ext cx="4676700" cy="1159800"/>
          </a:xfrm>
          <a:prstGeom prst="rect">
            <a:avLst/>
          </a:prstGeom>
          <a:noFill/>
          <a:ln>
            <a:noFill/>
          </a:ln>
        </p:spPr>
        <p:txBody>
          <a:bodyPr spcFirstLastPara="1" wrap="square" lIns="0" tIns="0" rIns="0" bIns="0" anchor="b" anchorCtr="0">
            <a:noAutofit/>
          </a:bodyPr>
          <a:lstStyle>
            <a:lvl1pPr lvl="0" algn="l" rtl="0">
              <a:lnSpc>
                <a:spcPct val="80000"/>
              </a:lnSpc>
              <a:spcBef>
                <a:spcPts val="0"/>
              </a:spcBef>
              <a:spcAft>
                <a:spcPts val="0"/>
              </a:spcAft>
              <a:buSzPts val="4800"/>
              <a:buNone/>
              <a:defRPr sz="4800">
                <a:solidFill>
                  <a:srgbClr val="5B92CA"/>
                </a:solidFill>
              </a:defRPr>
            </a:lvl1pPr>
            <a:lvl2pPr lvl="1" algn="l" rtl="0">
              <a:lnSpc>
                <a:spcPct val="80000"/>
              </a:lnSpc>
              <a:spcBef>
                <a:spcPts val="0"/>
              </a:spcBef>
              <a:spcAft>
                <a:spcPts val="0"/>
              </a:spcAft>
              <a:buSzPts val="4800"/>
              <a:buNone/>
              <a:defRPr sz="4800"/>
            </a:lvl2pPr>
            <a:lvl3pPr lvl="2" algn="l" rtl="0">
              <a:lnSpc>
                <a:spcPct val="80000"/>
              </a:lnSpc>
              <a:spcBef>
                <a:spcPts val="0"/>
              </a:spcBef>
              <a:spcAft>
                <a:spcPts val="0"/>
              </a:spcAft>
              <a:buSzPts val="4800"/>
              <a:buNone/>
              <a:defRPr sz="4800"/>
            </a:lvl3pPr>
            <a:lvl4pPr lvl="3" algn="l" rtl="0">
              <a:lnSpc>
                <a:spcPct val="80000"/>
              </a:lnSpc>
              <a:spcBef>
                <a:spcPts val="0"/>
              </a:spcBef>
              <a:spcAft>
                <a:spcPts val="0"/>
              </a:spcAft>
              <a:buSzPts val="4800"/>
              <a:buNone/>
              <a:defRPr sz="4800"/>
            </a:lvl4pPr>
            <a:lvl5pPr lvl="4" algn="l" rtl="0">
              <a:lnSpc>
                <a:spcPct val="80000"/>
              </a:lnSpc>
              <a:spcBef>
                <a:spcPts val="0"/>
              </a:spcBef>
              <a:spcAft>
                <a:spcPts val="0"/>
              </a:spcAft>
              <a:buSzPts val="4800"/>
              <a:buNone/>
              <a:defRPr sz="4800"/>
            </a:lvl5pPr>
            <a:lvl6pPr lvl="5" algn="l" rtl="0">
              <a:lnSpc>
                <a:spcPct val="80000"/>
              </a:lnSpc>
              <a:spcBef>
                <a:spcPts val="0"/>
              </a:spcBef>
              <a:spcAft>
                <a:spcPts val="0"/>
              </a:spcAft>
              <a:buSzPts val="4800"/>
              <a:buNone/>
              <a:defRPr sz="4800"/>
            </a:lvl6pPr>
            <a:lvl7pPr lvl="6" algn="l" rtl="0">
              <a:lnSpc>
                <a:spcPct val="80000"/>
              </a:lnSpc>
              <a:spcBef>
                <a:spcPts val="0"/>
              </a:spcBef>
              <a:spcAft>
                <a:spcPts val="0"/>
              </a:spcAft>
              <a:buSzPts val="4800"/>
              <a:buNone/>
              <a:defRPr sz="4800"/>
            </a:lvl7pPr>
            <a:lvl8pPr lvl="7" algn="l" rtl="0">
              <a:lnSpc>
                <a:spcPct val="80000"/>
              </a:lnSpc>
              <a:spcBef>
                <a:spcPts val="0"/>
              </a:spcBef>
              <a:spcAft>
                <a:spcPts val="0"/>
              </a:spcAft>
              <a:buSzPts val="4800"/>
              <a:buNone/>
              <a:defRPr sz="4800"/>
            </a:lvl8pPr>
            <a:lvl9pPr lvl="8" algn="l" rtl="0">
              <a:lnSpc>
                <a:spcPct val="80000"/>
              </a:lnSpc>
              <a:spcBef>
                <a:spcPts val="0"/>
              </a:spcBef>
              <a:spcAft>
                <a:spcPts val="0"/>
              </a:spcAft>
              <a:buSzPts val="4800"/>
              <a:buNone/>
              <a:defRPr sz="4800"/>
            </a:lvl9pPr>
          </a:lstStyle>
          <a:p>
            <a:endParaRPr/>
          </a:p>
        </p:txBody>
      </p:sp>
      <p:sp>
        <p:nvSpPr>
          <p:cNvPr id="51" name="Google Shape;51;p9"/>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rtl="0">
              <a:lnSpc>
                <a:spcPct val="110000"/>
              </a:lnSpc>
              <a:spcBef>
                <a:spcPts val="0"/>
              </a:spcBef>
              <a:spcAft>
                <a:spcPts val="0"/>
              </a:spcAft>
              <a:buClr>
                <a:schemeClr val="dk2"/>
              </a:buClr>
              <a:buSzPts val="1800"/>
              <a:buNone/>
              <a:defRPr>
                <a:solidFill>
                  <a:schemeClr val="dk2"/>
                </a:solidFill>
              </a:defRPr>
            </a:lvl1pPr>
            <a:lvl2pPr lvl="1" algn="l" rtl="0">
              <a:lnSpc>
                <a:spcPct val="110000"/>
              </a:lnSpc>
              <a:spcBef>
                <a:spcPts val="0"/>
              </a:spcBef>
              <a:spcAft>
                <a:spcPts val="0"/>
              </a:spcAft>
              <a:buClr>
                <a:schemeClr val="dk2"/>
              </a:buClr>
              <a:buSzPts val="3000"/>
              <a:buNone/>
              <a:defRPr sz="3000">
                <a:solidFill>
                  <a:schemeClr val="dk2"/>
                </a:solidFill>
              </a:defRPr>
            </a:lvl2pPr>
            <a:lvl3pPr lvl="2" algn="l" rtl="0">
              <a:lnSpc>
                <a:spcPct val="110000"/>
              </a:lnSpc>
              <a:spcBef>
                <a:spcPts val="0"/>
              </a:spcBef>
              <a:spcAft>
                <a:spcPts val="0"/>
              </a:spcAft>
              <a:buClr>
                <a:schemeClr val="dk2"/>
              </a:buClr>
              <a:buSzPts val="3000"/>
              <a:buNone/>
              <a:defRPr sz="3000">
                <a:solidFill>
                  <a:schemeClr val="dk2"/>
                </a:solidFill>
              </a:defRPr>
            </a:lvl3pPr>
            <a:lvl4pPr lvl="3" algn="l" rtl="0">
              <a:lnSpc>
                <a:spcPct val="110000"/>
              </a:lnSpc>
              <a:spcBef>
                <a:spcPts val="0"/>
              </a:spcBef>
              <a:spcAft>
                <a:spcPts val="0"/>
              </a:spcAft>
              <a:buClr>
                <a:schemeClr val="dk2"/>
              </a:buClr>
              <a:buSzPts val="3000"/>
              <a:buNone/>
              <a:defRPr sz="3000">
                <a:solidFill>
                  <a:schemeClr val="dk2"/>
                </a:solidFill>
              </a:defRPr>
            </a:lvl4pPr>
            <a:lvl5pPr lvl="4" algn="l" rtl="0">
              <a:lnSpc>
                <a:spcPct val="110000"/>
              </a:lnSpc>
              <a:spcBef>
                <a:spcPts val="0"/>
              </a:spcBef>
              <a:spcAft>
                <a:spcPts val="0"/>
              </a:spcAft>
              <a:buClr>
                <a:schemeClr val="dk2"/>
              </a:buClr>
              <a:buSzPts val="3000"/>
              <a:buNone/>
              <a:defRPr sz="3000">
                <a:solidFill>
                  <a:schemeClr val="dk2"/>
                </a:solidFill>
              </a:defRPr>
            </a:lvl5pPr>
            <a:lvl6pPr lvl="5" algn="l" rtl="0">
              <a:lnSpc>
                <a:spcPct val="110000"/>
              </a:lnSpc>
              <a:spcBef>
                <a:spcPts val="0"/>
              </a:spcBef>
              <a:spcAft>
                <a:spcPts val="0"/>
              </a:spcAft>
              <a:buClr>
                <a:schemeClr val="dk2"/>
              </a:buClr>
              <a:buSzPts val="3000"/>
              <a:buNone/>
              <a:defRPr sz="3000">
                <a:solidFill>
                  <a:schemeClr val="dk2"/>
                </a:solidFill>
              </a:defRPr>
            </a:lvl6pPr>
            <a:lvl7pPr lvl="6" algn="l" rtl="0">
              <a:lnSpc>
                <a:spcPct val="110000"/>
              </a:lnSpc>
              <a:spcBef>
                <a:spcPts val="0"/>
              </a:spcBef>
              <a:spcAft>
                <a:spcPts val="0"/>
              </a:spcAft>
              <a:buClr>
                <a:schemeClr val="dk2"/>
              </a:buClr>
              <a:buSzPts val="3000"/>
              <a:buNone/>
              <a:defRPr sz="3000">
                <a:solidFill>
                  <a:schemeClr val="dk2"/>
                </a:solidFill>
              </a:defRPr>
            </a:lvl7pPr>
            <a:lvl8pPr lvl="7" algn="l" rtl="0">
              <a:lnSpc>
                <a:spcPct val="110000"/>
              </a:lnSpc>
              <a:spcBef>
                <a:spcPts val="0"/>
              </a:spcBef>
              <a:spcAft>
                <a:spcPts val="0"/>
              </a:spcAft>
              <a:buClr>
                <a:schemeClr val="dk2"/>
              </a:buClr>
              <a:buSzPts val="3000"/>
              <a:buNone/>
              <a:defRPr sz="3000">
                <a:solidFill>
                  <a:schemeClr val="dk2"/>
                </a:solidFill>
              </a:defRPr>
            </a:lvl8pPr>
            <a:lvl9pPr lvl="8" algn="l" rtl="0">
              <a:lnSpc>
                <a:spcPct val="110000"/>
              </a:lnSpc>
              <a:spcBef>
                <a:spcPts val="0"/>
              </a:spcBef>
              <a:spcAft>
                <a:spcPts val="0"/>
              </a:spcAft>
              <a:buClr>
                <a:schemeClr val="dk2"/>
              </a:buClr>
              <a:buSzPts val="3000"/>
              <a:buNone/>
              <a:defRPr sz="3000">
                <a:solidFill>
                  <a:schemeClr val="dk2"/>
                </a:solidFill>
              </a:defRPr>
            </a:lvl9pPr>
          </a:lstStyle>
          <a:p>
            <a:endParaRPr/>
          </a:p>
        </p:txBody>
      </p:sp>
      <p:sp>
        <p:nvSpPr>
          <p:cNvPr id="52" name="Google Shape;52;p9"/>
          <p:cNvSpPr/>
          <p:nvPr/>
        </p:nvSpPr>
        <p:spPr>
          <a:xfrm rot="5400000">
            <a:off x="-303375" y="2166905"/>
            <a:ext cx="1416300" cy="809700"/>
          </a:xfrm>
          <a:prstGeom prst="triangle">
            <a:avLst>
              <a:gd name="adj" fmla="val 50000"/>
            </a:avLst>
          </a:prstGeom>
          <a:solidFill>
            <a:srgbClr val="C27B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 name="Google Shape;53;p9"/>
          <p:cNvPicPr preferRelativeResize="0"/>
          <p:nvPr/>
        </p:nvPicPr>
        <p:blipFill rotWithShape="1">
          <a:blip r:embed="rId2">
            <a:alphaModFix/>
          </a:blip>
          <a:srcRect/>
          <a:stretch/>
        </p:blipFill>
        <p:spPr>
          <a:xfrm>
            <a:off x="69266" y="4773038"/>
            <a:ext cx="1269600" cy="272225"/>
          </a:xfrm>
          <a:prstGeom prst="rect">
            <a:avLst/>
          </a:prstGeom>
          <a:noFill/>
          <a:ln>
            <a:noFill/>
          </a:ln>
        </p:spPr>
      </p:pic>
      <p:sp>
        <p:nvSpPr>
          <p:cNvPr id="54" name="Google Shape;54;p9"/>
          <p:cNvSpPr txBox="1"/>
          <p:nvPr/>
        </p:nvSpPr>
        <p:spPr>
          <a:xfrm>
            <a:off x="1264600" y="4616275"/>
            <a:ext cx="332100" cy="32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311700" y="445025"/>
            <a:ext cx="8520600" cy="57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311700" y="2150850"/>
            <a:ext cx="85206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12"/>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1">
            <a:alphaModFix/>
          </a:blip>
          <a:srcRect/>
          <a:stretch/>
        </p:blipFill>
        <p:spPr>
          <a:xfrm>
            <a:off x="8766751" y="59900"/>
            <a:ext cx="339175" cy="374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006350" y="1824750"/>
            <a:ext cx="3797100" cy="14940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7200" dirty="0">
                <a:solidFill>
                  <a:srgbClr val="741B47"/>
                </a:solidFill>
                <a:latin typeface="Raleway Medium"/>
                <a:ea typeface="Raleway Medium"/>
                <a:cs typeface="Raleway Medium"/>
                <a:sym typeface="Raleway Medium"/>
              </a:rPr>
              <a:t>SQL</a:t>
            </a:r>
            <a:endParaRPr sz="72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r>
              <a:rPr lang="tr-TR" sz="5000" dirty="0" err="1">
                <a:solidFill>
                  <a:srgbClr val="741B47"/>
                </a:solidFill>
                <a:latin typeface="Raleway Medium"/>
                <a:ea typeface="Raleway Medium"/>
                <a:cs typeface="Raleway Medium"/>
                <a:sym typeface="Raleway Medium"/>
              </a:rPr>
              <a:t>Session</a:t>
            </a:r>
            <a:r>
              <a:rPr lang="tr-TR" sz="5000" dirty="0">
                <a:solidFill>
                  <a:srgbClr val="741B47"/>
                </a:solidFill>
                <a:latin typeface="Raleway Medium"/>
                <a:ea typeface="Raleway Medium"/>
                <a:cs typeface="Raleway Medium"/>
                <a:sym typeface="Raleway Medium"/>
              </a:rPr>
              <a:t> 3</a:t>
            </a:r>
            <a:endParaRPr sz="33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300" dirty="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3300" dirty="0">
              <a:solidFill>
                <a:srgbClr val="741B47"/>
              </a:solidFill>
              <a:latin typeface="Raleway Medium"/>
              <a:ea typeface="Raleway Medium"/>
              <a:cs typeface="Raleway Medium"/>
              <a:sym typeface="Raleway Medium"/>
            </a:endParaRPr>
          </a:p>
        </p:txBody>
      </p:sp>
      <p:pic>
        <p:nvPicPr>
          <p:cNvPr id="71" name="Google Shape;71;p13"/>
          <p:cNvPicPr preferRelativeResize="0"/>
          <p:nvPr/>
        </p:nvPicPr>
        <p:blipFill>
          <a:blip r:embed="rId3">
            <a:alphaModFix/>
          </a:blip>
          <a:stretch>
            <a:fillRect/>
          </a:stretch>
        </p:blipFill>
        <p:spPr>
          <a:xfrm>
            <a:off x="5357625" y="1273975"/>
            <a:ext cx="2379650" cy="2305750"/>
          </a:xfrm>
          <a:prstGeom prst="rect">
            <a:avLst/>
          </a:prstGeom>
          <a:noFill/>
          <a:ln>
            <a:noFill/>
          </a:ln>
        </p:spPr>
      </p:pic>
      <p:sp>
        <p:nvSpPr>
          <p:cNvPr id="72" name="Google Shape;72;p13"/>
          <p:cNvSpPr/>
          <p:nvPr/>
        </p:nvSpPr>
        <p:spPr>
          <a:xfrm>
            <a:off x="6542325" y="1704800"/>
            <a:ext cx="859800" cy="12678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10</a:t>
            </a:fld>
            <a:endParaRPr/>
          </a:p>
        </p:txBody>
      </p:sp>
      <p:sp>
        <p:nvSpPr>
          <p:cNvPr id="685" name="Google Shape;685;p77"/>
          <p:cNvSpPr txBox="1">
            <a:spLocks noGrp="1"/>
          </p:cNvSpPr>
          <p:nvPr>
            <p:ph type="title"/>
          </p:nvPr>
        </p:nvSpPr>
        <p:spPr>
          <a:xfrm>
            <a:off x="378923" y="173800"/>
            <a:ext cx="77841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JOIN Types</a:t>
            </a:r>
            <a:endParaRPr sz="4000">
              <a:solidFill>
                <a:srgbClr val="419DD3"/>
              </a:solidFill>
              <a:latin typeface="Raleway Medium"/>
              <a:ea typeface="Raleway Medium"/>
              <a:cs typeface="Raleway Medium"/>
              <a:sym typeface="Raleway Medium"/>
            </a:endParaRPr>
          </a:p>
        </p:txBody>
      </p:sp>
      <p:sp>
        <p:nvSpPr>
          <p:cNvPr id="686" name="Google Shape;686;p77"/>
          <p:cNvSpPr txBox="1"/>
          <p:nvPr/>
        </p:nvSpPr>
        <p:spPr>
          <a:xfrm>
            <a:off x="510400" y="2681050"/>
            <a:ext cx="8046300" cy="2168400"/>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Clr>
                <a:srgbClr val="373A3C"/>
              </a:buClr>
              <a:buSzPts val="1450"/>
              <a:buChar char="●"/>
            </a:pPr>
            <a:r>
              <a:rPr lang="tr-TR" sz="1450" b="1">
                <a:solidFill>
                  <a:srgbClr val="373A3C"/>
                </a:solidFill>
                <a:highlight>
                  <a:srgbClr val="FFFFFF"/>
                </a:highlight>
              </a:rPr>
              <a:t>INNER JOIN:</a:t>
            </a:r>
            <a:r>
              <a:rPr lang="tr-TR" sz="1450">
                <a:solidFill>
                  <a:srgbClr val="373A3C"/>
                </a:solidFill>
                <a:highlight>
                  <a:srgbClr val="FFFFFF"/>
                </a:highlight>
              </a:rPr>
              <a:t> Returns the common records in both tables.</a:t>
            </a:r>
            <a:endParaRPr sz="145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a:solidFill>
                  <a:srgbClr val="373A3C"/>
                </a:solidFill>
                <a:highlight>
                  <a:srgbClr val="FFFFFF"/>
                </a:highlight>
              </a:rPr>
              <a:t>LEFT OUTER JOIN:</a:t>
            </a:r>
            <a:r>
              <a:rPr lang="tr-TR" sz="1450">
                <a:solidFill>
                  <a:srgbClr val="373A3C"/>
                </a:solidFill>
                <a:highlight>
                  <a:srgbClr val="FFFFFF"/>
                </a:highlight>
              </a:rPr>
              <a:t> Returns all records from the left table and matching records from the right table.</a:t>
            </a:r>
            <a:endParaRPr sz="145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a:solidFill>
                  <a:srgbClr val="373A3C"/>
                </a:solidFill>
                <a:highlight>
                  <a:srgbClr val="FFFFFF"/>
                </a:highlight>
              </a:rPr>
              <a:t>RIGHT OUTER JOIN:</a:t>
            </a:r>
            <a:r>
              <a:rPr lang="tr-TR" sz="1450">
                <a:solidFill>
                  <a:srgbClr val="373A3C"/>
                </a:solidFill>
                <a:highlight>
                  <a:srgbClr val="FFFFFF"/>
                </a:highlight>
              </a:rPr>
              <a:t> Returns all records from the right table and matching records from the left table.</a:t>
            </a:r>
            <a:endParaRPr sz="1450">
              <a:solidFill>
                <a:srgbClr val="373A3C"/>
              </a:solidFill>
              <a:highlight>
                <a:srgbClr val="FFFFFF"/>
              </a:highlight>
            </a:endParaRPr>
          </a:p>
          <a:p>
            <a:pPr marL="457200" lvl="0" indent="-320675" algn="l" rtl="0">
              <a:lnSpc>
                <a:spcPct val="115000"/>
              </a:lnSpc>
              <a:spcBef>
                <a:spcPts val="0"/>
              </a:spcBef>
              <a:spcAft>
                <a:spcPts val="0"/>
              </a:spcAft>
              <a:buClr>
                <a:srgbClr val="373A3C"/>
              </a:buClr>
              <a:buSzPts val="1450"/>
              <a:buChar char="●"/>
            </a:pPr>
            <a:r>
              <a:rPr lang="tr-TR" sz="1450" b="1">
                <a:solidFill>
                  <a:srgbClr val="373A3C"/>
                </a:solidFill>
                <a:highlight>
                  <a:srgbClr val="FFFFFF"/>
                </a:highlight>
              </a:rPr>
              <a:t>FULL OUTER JOIN:</a:t>
            </a:r>
            <a:r>
              <a:rPr lang="tr-TR" sz="1450">
                <a:solidFill>
                  <a:srgbClr val="373A3C"/>
                </a:solidFill>
                <a:highlight>
                  <a:srgbClr val="FFFFFF"/>
                </a:highlight>
              </a:rPr>
              <a:t> Returns all records of both left and right tables.</a:t>
            </a:r>
            <a:endParaRPr sz="1450">
              <a:solidFill>
                <a:srgbClr val="373A3C"/>
              </a:solidFill>
              <a:highlight>
                <a:srgbClr val="FFFFFF"/>
              </a:highlight>
            </a:endParaRPr>
          </a:p>
          <a:p>
            <a:pPr marL="0" lvl="0" indent="0" algn="l" rtl="0">
              <a:spcBef>
                <a:spcPts val="1200"/>
              </a:spcBef>
              <a:spcAft>
                <a:spcPts val="0"/>
              </a:spcAft>
              <a:buNone/>
            </a:pPr>
            <a:endParaRPr>
              <a:latin typeface="Barlow Light"/>
              <a:ea typeface="Barlow Light"/>
              <a:cs typeface="Barlow Light"/>
              <a:sym typeface="Barlow Light"/>
            </a:endParaRPr>
          </a:p>
        </p:txBody>
      </p:sp>
      <p:pic>
        <p:nvPicPr>
          <p:cNvPr id="687" name="Google Shape;687;p77"/>
          <p:cNvPicPr preferRelativeResize="0"/>
          <p:nvPr/>
        </p:nvPicPr>
        <p:blipFill>
          <a:blip r:embed="rId3">
            <a:alphaModFix/>
          </a:blip>
          <a:stretch>
            <a:fillRect/>
          </a:stretch>
        </p:blipFill>
        <p:spPr>
          <a:xfrm>
            <a:off x="381000" y="876400"/>
            <a:ext cx="8267700" cy="169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8"/>
          <p:cNvSpPr txBox="1">
            <a:spLocks noGrp="1"/>
          </p:cNvSpPr>
          <p:nvPr>
            <p:ph type="ctrTitle"/>
          </p:nvPr>
        </p:nvSpPr>
        <p:spPr>
          <a:xfrm>
            <a:off x="946150" y="2019300"/>
            <a:ext cx="30105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3600">
              <a:solidFill>
                <a:srgbClr val="741B47"/>
              </a:solidFill>
              <a:latin typeface="Raleway Medium"/>
              <a:ea typeface="Raleway Medium"/>
              <a:cs typeface="Raleway Medium"/>
              <a:sym typeface="Raleway Medium"/>
            </a:endParaRPr>
          </a:p>
        </p:txBody>
      </p:sp>
      <p:sp>
        <p:nvSpPr>
          <p:cNvPr id="693" name="Google Shape;693;p78"/>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79"/>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12</a:t>
            </a:fld>
            <a:endParaRPr/>
          </a:p>
        </p:txBody>
      </p:sp>
      <p:sp>
        <p:nvSpPr>
          <p:cNvPr id="699" name="Google Shape;699;p79"/>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4000">
              <a:solidFill>
                <a:srgbClr val="419DD3"/>
              </a:solidFill>
              <a:latin typeface="Raleway Medium"/>
              <a:ea typeface="Raleway Medium"/>
              <a:cs typeface="Raleway Medium"/>
              <a:sym typeface="Raleway Medium"/>
            </a:endParaRPr>
          </a:p>
        </p:txBody>
      </p:sp>
      <p:sp>
        <p:nvSpPr>
          <p:cNvPr id="700" name="Google Shape;700;p79"/>
          <p:cNvSpPr txBox="1"/>
          <p:nvPr/>
        </p:nvSpPr>
        <p:spPr>
          <a:xfrm>
            <a:off x="378925" y="800100"/>
            <a:ext cx="7837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000">
                <a:solidFill>
                  <a:srgbClr val="FF0000"/>
                </a:solidFill>
                <a:latin typeface="Raleway"/>
                <a:ea typeface="Raleway"/>
                <a:cs typeface="Raleway"/>
                <a:sym typeface="Raleway"/>
              </a:rPr>
              <a:t>INNER JOIN</a:t>
            </a:r>
            <a:r>
              <a:rPr lang="tr-TR" sz="2000">
                <a:solidFill>
                  <a:srgbClr val="373A3C"/>
                </a:solidFill>
                <a:latin typeface="Raleway"/>
                <a:ea typeface="Raleway"/>
                <a:cs typeface="Raleway"/>
                <a:sym typeface="Raleway"/>
              </a:rPr>
              <a:t> is the most common type of JOINs. The INNER JOIN selects records that have matching values in both tables. </a:t>
            </a:r>
            <a:r>
              <a:rPr lang="tr-TR" sz="2000">
                <a:solidFill>
                  <a:srgbClr val="292929"/>
                </a:solidFill>
                <a:latin typeface="Raleway"/>
                <a:ea typeface="Raleway"/>
                <a:cs typeface="Raleway"/>
                <a:sym typeface="Raleway"/>
              </a:rPr>
              <a:t>INNER keyword is optional for this type of JOIN. </a:t>
            </a:r>
            <a:endParaRPr sz="2000">
              <a:latin typeface="Raleway"/>
              <a:ea typeface="Raleway"/>
              <a:cs typeface="Raleway"/>
              <a:sym typeface="Raleway"/>
            </a:endParaRPr>
          </a:p>
          <a:p>
            <a:pPr marL="0" lvl="0" indent="0" algn="l" rtl="0">
              <a:spcBef>
                <a:spcPts val="0"/>
              </a:spcBef>
              <a:spcAft>
                <a:spcPts val="0"/>
              </a:spcAft>
              <a:buNone/>
            </a:pPr>
            <a:endParaRPr>
              <a:latin typeface="Barlow Light"/>
              <a:ea typeface="Barlow Light"/>
              <a:cs typeface="Barlow Light"/>
              <a:sym typeface="Barlow Light"/>
            </a:endParaRPr>
          </a:p>
          <a:p>
            <a:pPr marL="0" marR="0" lvl="0" indent="0" algn="l" rtl="0">
              <a:lnSpc>
                <a:spcPct val="100000"/>
              </a:lnSpc>
              <a:spcBef>
                <a:spcPts val="0"/>
              </a:spcBef>
              <a:spcAft>
                <a:spcPts val="0"/>
              </a:spcAft>
              <a:buClr>
                <a:srgbClr val="000000"/>
              </a:buClr>
              <a:buSzPts val="2400"/>
              <a:buFont typeface="Arial"/>
              <a:buNone/>
            </a:pPr>
            <a:endParaRPr sz="2000">
              <a:solidFill>
                <a:srgbClr val="373A3C"/>
              </a:solidFill>
              <a:latin typeface="Raleway"/>
              <a:ea typeface="Raleway"/>
              <a:cs typeface="Raleway"/>
              <a:sym typeface="Raleway"/>
            </a:endParaRPr>
          </a:p>
        </p:txBody>
      </p:sp>
      <p:sp>
        <p:nvSpPr>
          <p:cNvPr id="701" name="Google Shape;701;p79"/>
          <p:cNvSpPr txBox="1"/>
          <p:nvPr/>
        </p:nvSpPr>
        <p:spPr>
          <a:xfrm>
            <a:off x="3752125" y="2536750"/>
            <a:ext cx="10914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700" b="1">
                <a:latin typeface="Barlow"/>
                <a:ea typeface="Barlow"/>
                <a:cs typeface="Barlow"/>
                <a:sym typeface="Barlow"/>
              </a:rPr>
              <a:t>Syntax</a:t>
            </a:r>
            <a:endParaRPr sz="1700" b="1">
              <a:latin typeface="Barlow"/>
              <a:ea typeface="Barlow"/>
              <a:cs typeface="Barlow"/>
              <a:sym typeface="Barlow"/>
            </a:endParaRPr>
          </a:p>
        </p:txBody>
      </p:sp>
      <p:pic>
        <p:nvPicPr>
          <p:cNvPr id="702" name="Google Shape;702;p79"/>
          <p:cNvPicPr preferRelativeResize="0"/>
          <p:nvPr/>
        </p:nvPicPr>
        <p:blipFill>
          <a:blip r:embed="rId3">
            <a:alphaModFix/>
          </a:blip>
          <a:stretch>
            <a:fillRect/>
          </a:stretch>
        </p:blipFill>
        <p:spPr>
          <a:xfrm>
            <a:off x="150244" y="2912339"/>
            <a:ext cx="8955680" cy="939125"/>
          </a:xfrm>
          <a:prstGeom prst="rect">
            <a:avLst/>
          </a:prstGeom>
          <a:noFill/>
          <a:ln>
            <a:noFill/>
          </a:ln>
        </p:spPr>
      </p:pic>
      <p:sp>
        <p:nvSpPr>
          <p:cNvPr id="703" name="Google Shape;703;p79"/>
          <p:cNvSpPr txBox="1"/>
          <p:nvPr/>
        </p:nvSpPr>
        <p:spPr>
          <a:xfrm>
            <a:off x="1904350" y="4133225"/>
            <a:ext cx="4933500" cy="3756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tr-TR" sz="1800">
                <a:latin typeface="Barlow Light"/>
                <a:ea typeface="Barlow Light"/>
                <a:cs typeface="Barlow Light"/>
                <a:sym typeface="Barlow Light"/>
              </a:rPr>
              <a:t>table_A. common_field = table_B.common_field</a:t>
            </a:r>
            <a:endParaRPr sz="1800">
              <a:latin typeface="Barlow Light"/>
              <a:ea typeface="Barlow Light"/>
              <a:cs typeface="Barlow Light"/>
              <a:sym typeface="Barlow Light"/>
            </a:endParaRPr>
          </a:p>
        </p:txBody>
      </p:sp>
      <p:sp>
        <p:nvSpPr>
          <p:cNvPr id="704" name="Google Shape;704;p79"/>
          <p:cNvSpPr txBox="1"/>
          <p:nvPr/>
        </p:nvSpPr>
        <p:spPr>
          <a:xfrm>
            <a:off x="3533650" y="3757625"/>
            <a:ext cx="16749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b="1">
                <a:latin typeface="Raleway"/>
                <a:ea typeface="Raleway"/>
                <a:cs typeface="Raleway"/>
                <a:sym typeface="Raleway"/>
              </a:rPr>
              <a:t>join_conditions</a:t>
            </a:r>
            <a:endParaRPr b="1">
              <a:latin typeface="Raleway"/>
              <a:ea typeface="Raleway"/>
              <a:cs typeface="Raleway"/>
              <a:sym typeface="Raleway"/>
            </a:endParaRPr>
          </a:p>
        </p:txBody>
      </p:sp>
      <p:pic>
        <p:nvPicPr>
          <p:cNvPr id="705" name="Google Shape;705;p79"/>
          <p:cNvPicPr preferRelativeResize="0"/>
          <p:nvPr/>
        </p:nvPicPr>
        <p:blipFill rotWithShape="1">
          <a:blip r:embed="rId4">
            <a:alphaModFix/>
          </a:blip>
          <a:srcRect t="16826"/>
          <a:stretch/>
        </p:blipFill>
        <p:spPr>
          <a:xfrm>
            <a:off x="6500950" y="1763650"/>
            <a:ext cx="1905000" cy="114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0"/>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13</a:t>
            </a:fld>
            <a:endParaRPr/>
          </a:p>
        </p:txBody>
      </p:sp>
      <p:graphicFrame>
        <p:nvGraphicFramePr>
          <p:cNvPr id="711" name="Google Shape;711;p80"/>
          <p:cNvGraphicFramePr/>
          <p:nvPr/>
        </p:nvGraphicFramePr>
        <p:xfrm>
          <a:off x="1171063" y="14140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12" name="Google Shape;712;p80"/>
          <p:cNvGraphicFramePr/>
          <p:nvPr/>
        </p:nvGraphicFramePr>
        <p:xfrm>
          <a:off x="5088100" y="141407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713" name="Google Shape;713;p80"/>
          <p:cNvSpPr txBox="1"/>
          <p:nvPr/>
        </p:nvSpPr>
        <p:spPr>
          <a:xfrm>
            <a:off x="5757775" y="8938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714" name="Google Shape;714;p80"/>
          <p:cNvSpPr txBox="1"/>
          <p:nvPr/>
        </p:nvSpPr>
        <p:spPr>
          <a:xfrm>
            <a:off x="1856239" y="8938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8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14</a:t>
            </a:fld>
            <a:endParaRPr/>
          </a:p>
        </p:txBody>
      </p:sp>
      <p:graphicFrame>
        <p:nvGraphicFramePr>
          <p:cNvPr id="720" name="Google Shape;720;p81"/>
          <p:cNvGraphicFramePr/>
          <p:nvPr/>
        </p:nvGraphicFramePr>
        <p:xfrm>
          <a:off x="908488" y="22786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dirty="0"/>
                        <a:t>name</a:t>
                      </a:r>
                      <a:endParaRPr dirty="0"/>
                    </a:p>
                  </a:txBody>
                  <a:tcPr marL="91425" marR="91425" marT="91425" marB="91425">
                    <a:solidFill>
                      <a:srgbClr val="F3F3F3"/>
                    </a:solidFill>
                  </a:tcPr>
                </a:tc>
                <a:tc>
                  <a:txBody>
                    <a:bodyPr/>
                    <a:lstStyle/>
                    <a:p>
                      <a:pPr marL="0" lvl="0" indent="0" algn="l" rtl="0">
                        <a:spcBef>
                          <a:spcPts val="0"/>
                        </a:spcBef>
                        <a:spcAft>
                          <a:spcPts val="0"/>
                        </a:spcAft>
                        <a:buNone/>
                      </a:pPr>
                      <a:r>
                        <a:rPr lang="tr-TR" dirty="0" err="1"/>
                        <a:t>exam</a:t>
                      </a:r>
                      <a:endParaRPr dirty="0"/>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dirty="0"/>
                        <a:t>60</a:t>
                      </a:r>
                      <a:endParaRPr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21" name="Google Shape;721;p81"/>
          <p:cNvGraphicFramePr/>
          <p:nvPr/>
        </p:nvGraphicFramePr>
        <p:xfrm>
          <a:off x="4825525" y="227867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dirty="0" err="1"/>
                        <a:t>exam</a:t>
                      </a:r>
                      <a:endParaRPr dirty="0"/>
                    </a:p>
                  </a:txBody>
                  <a:tcPr marL="91425" marR="91425" marT="91425" marB="91425">
                    <a:solidFill>
                      <a:srgbClr val="F3F3F3"/>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tc>
                <a:tc>
                  <a:txBody>
                    <a:bodyPr/>
                    <a:lstStyle/>
                    <a:p>
                      <a:pPr marL="0" lvl="0" indent="0" algn="l" rtl="0">
                        <a:spcBef>
                          <a:spcPts val="0"/>
                        </a:spcBef>
                        <a:spcAft>
                          <a:spcPts val="0"/>
                        </a:spcAft>
                        <a:buNone/>
                      </a:pPr>
                      <a:r>
                        <a:rPr lang="tr-TR" dirty="0"/>
                        <a:t>60</a:t>
                      </a: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722" name="Google Shape;722;p81"/>
          <p:cNvSpPr txBox="1"/>
          <p:nvPr/>
        </p:nvSpPr>
        <p:spPr>
          <a:xfrm>
            <a:off x="5495200" y="17584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723" name="Google Shape;723;p81"/>
          <p:cNvSpPr txBox="1"/>
          <p:nvPr/>
        </p:nvSpPr>
        <p:spPr>
          <a:xfrm>
            <a:off x="1593664" y="17584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724" name="Google Shape;724;p81"/>
          <p:cNvSpPr txBox="1"/>
          <p:nvPr/>
        </p:nvSpPr>
        <p:spPr>
          <a:xfrm>
            <a:off x="1245575" y="33702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students.name,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students.score</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students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INNER JOIN </a:t>
            </a:r>
            <a:r>
              <a:rPr lang="tr-TR" sz="1500" b="1" dirty="0" err="1">
                <a:latin typeface="Courier New"/>
                <a:ea typeface="Courier New"/>
                <a:cs typeface="Courier New"/>
                <a:sym typeface="Courier New"/>
              </a:rPr>
              <a:t>tests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82"/>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15</a:t>
            </a:fld>
            <a:endParaRPr/>
          </a:p>
        </p:txBody>
      </p:sp>
      <p:graphicFrame>
        <p:nvGraphicFramePr>
          <p:cNvPr id="730" name="Google Shape;730;p82"/>
          <p:cNvGraphicFramePr/>
          <p:nvPr/>
        </p:nvGraphicFramePr>
        <p:xfrm>
          <a:off x="908488" y="22786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31" name="Google Shape;731;p82"/>
          <p:cNvGraphicFramePr/>
          <p:nvPr/>
        </p:nvGraphicFramePr>
        <p:xfrm>
          <a:off x="3766225" y="227867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732" name="Google Shape;732;p82"/>
          <p:cNvSpPr txBox="1"/>
          <p:nvPr/>
        </p:nvSpPr>
        <p:spPr>
          <a:xfrm>
            <a:off x="4557375" y="17584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733" name="Google Shape;733;p82"/>
          <p:cNvSpPr txBox="1"/>
          <p:nvPr/>
        </p:nvSpPr>
        <p:spPr>
          <a:xfrm>
            <a:off x="1593664" y="17584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734" name="Google Shape;734;p82"/>
          <p:cNvSpPr txBox="1"/>
          <p:nvPr/>
        </p:nvSpPr>
        <p:spPr>
          <a:xfrm>
            <a:off x="908500" y="5494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students.name,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students.score</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students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INNER JOIN </a:t>
            </a:r>
            <a:r>
              <a:rPr lang="tr-TR" sz="1500" b="1" dirty="0" err="1">
                <a:latin typeface="Courier New"/>
                <a:ea typeface="Courier New"/>
                <a:cs typeface="Courier New"/>
                <a:sym typeface="Courier New"/>
              </a:rPr>
              <a:t>tests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83"/>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16</a:t>
            </a:fld>
            <a:endParaRPr/>
          </a:p>
        </p:txBody>
      </p:sp>
      <p:graphicFrame>
        <p:nvGraphicFramePr>
          <p:cNvPr id="740" name="Google Shape;740;p83"/>
          <p:cNvGraphicFramePr/>
          <p:nvPr/>
        </p:nvGraphicFramePr>
        <p:xfrm>
          <a:off x="908488" y="22786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41" name="Google Shape;741;p83"/>
          <p:cNvGraphicFramePr/>
          <p:nvPr/>
        </p:nvGraphicFramePr>
        <p:xfrm>
          <a:off x="3766225" y="227867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742" name="Google Shape;742;p83"/>
          <p:cNvSpPr txBox="1"/>
          <p:nvPr/>
        </p:nvSpPr>
        <p:spPr>
          <a:xfrm>
            <a:off x="4557375" y="17584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743" name="Google Shape;743;p83"/>
          <p:cNvSpPr txBox="1"/>
          <p:nvPr/>
        </p:nvSpPr>
        <p:spPr>
          <a:xfrm>
            <a:off x="1593664" y="17584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744" name="Google Shape;744;p83"/>
          <p:cNvSpPr txBox="1"/>
          <p:nvPr/>
        </p:nvSpPr>
        <p:spPr>
          <a:xfrm>
            <a:off x="908500" y="5494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students.name,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students.score</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students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INNER JOIN </a:t>
            </a:r>
            <a:r>
              <a:rPr lang="tr-TR" sz="1500" b="1" dirty="0" err="1">
                <a:latin typeface="Courier New"/>
                <a:ea typeface="Courier New"/>
                <a:cs typeface="Courier New"/>
                <a:sym typeface="Courier New"/>
              </a:rPr>
              <a:t>tests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cxnSp>
        <p:nvCxnSpPr>
          <p:cNvPr id="745" name="Google Shape;745;p83"/>
          <p:cNvCxnSpPr/>
          <p:nvPr/>
        </p:nvCxnSpPr>
        <p:spPr>
          <a:xfrm>
            <a:off x="3385050" y="4029800"/>
            <a:ext cx="3253200" cy="0"/>
          </a:xfrm>
          <a:prstGeom prst="straightConnector1">
            <a:avLst/>
          </a:prstGeom>
          <a:noFill/>
          <a:ln w="9525" cap="flat" cmpd="sng">
            <a:solidFill>
              <a:srgbClr val="000000"/>
            </a:solidFill>
            <a:prstDash val="solid"/>
            <a:round/>
            <a:headEnd type="none" w="med" len="med"/>
            <a:tailEnd type="none" w="med" len="med"/>
          </a:ln>
        </p:spPr>
      </p:cxnSp>
      <p:cxnSp>
        <p:nvCxnSpPr>
          <p:cNvPr id="746" name="Google Shape;746;p83"/>
          <p:cNvCxnSpPr/>
          <p:nvPr/>
        </p:nvCxnSpPr>
        <p:spPr>
          <a:xfrm>
            <a:off x="2561125" y="2787550"/>
            <a:ext cx="1205100" cy="0"/>
          </a:xfrm>
          <a:prstGeom prst="straightConnector1">
            <a:avLst/>
          </a:prstGeom>
          <a:noFill/>
          <a:ln w="9525" cap="flat" cmpd="sng">
            <a:solidFill>
              <a:schemeClr val="dk2"/>
            </a:solidFill>
            <a:prstDash val="solid"/>
            <a:round/>
            <a:headEnd type="none" w="med" len="med"/>
            <a:tailEnd type="triangle" w="med" len="med"/>
          </a:ln>
        </p:spPr>
      </p:cxnSp>
      <p:cxnSp>
        <p:nvCxnSpPr>
          <p:cNvPr id="747" name="Google Shape;747;p83"/>
          <p:cNvCxnSpPr/>
          <p:nvPr/>
        </p:nvCxnSpPr>
        <p:spPr>
          <a:xfrm>
            <a:off x="2565400" y="3155750"/>
            <a:ext cx="1205100" cy="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83"/>
          <p:cNvCxnSpPr/>
          <p:nvPr/>
        </p:nvCxnSpPr>
        <p:spPr>
          <a:xfrm>
            <a:off x="2587650" y="3532075"/>
            <a:ext cx="12051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4"/>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17</a:t>
            </a:fld>
            <a:endParaRPr/>
          </a:p>
        </p:txBody>
      </p:sp>
      <p:graphicFrame>
        <p:nvGraphicFramePr>
          <p:cNvPr id="754" name="Google Shape;754;p84"/>
          <p:cNvGraphicFramePr/>
          <p:nvPr/>
        </p:nvGraphicFramePr>
        <p:xfrm>
          <a:off x="908488" y="22786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55" name="Google Shape;755;p84"/>
          <p:cNvGraphicFramePr/>
          <p:nvPr/>
        </p:nvGraphicFramePr>
        <p:xfrm>
          <a:off x="3766225" y="2278675"/>
          <a:ext cx="2413475" cy="158484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bl>
          </a:graphicData>
        </a:graphic>
      </p:graphicFrame>
      <p:sp>
        <p:nvSpPr>
          <p:cNvPr id="756" name="Google Shape;756;p84"/>
          <p:cNvSpPr txBox="1"/>
          <p:nvPr/>
        </p:nvSpPr>
        <p:spPr>
          <a:xfrm>
            <a:off x="4557375" y="17584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757" name="Google Shape;757;p84"/>
          <p:cNvSpPr txBox="1"/>
          <p:nvPr/>
        </p:nvSpPr>
        <p:spPr>
          <a:xfrm>
            <a:off x="1593664" y="17584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758" name="Google Shape;758;p84"/>
          <p:cNvSpPr txBox="1"/>
          <p:nvPr/>
        </p:nvSpPr>
        <p:spPr>
          <a:xfrm>
            <a:off x="908500" y="5494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dirty="0">
                <a:latin typeface="Courier New"/>
                <a:ea typeface="Courier New"/>
                <a:cs typeface="Courier New"/>
                <a:sym typeface="Courier New"/>
              </a:rPr>
              <a:t>SELECT students.name, </a:t>
            </a:r>
            <a:r>
              <a:rPr lang="tr-TR" sz="1500" dirty="0" err="1">
                <a:latin typeface="Courier New"/>
                <a:ea typeface="Courier New"/>
                <a:cs typeface="Courier New"/>
                <a:sym typeface="Courier New"/>
              </a:rPr>
              <a:t>students.exam</a:t>
            </a:r>
            <a:r>
              <a:rPr lang="tr-TR" sz="1500" dirty="0">
                <a:latin typeface="Courier New"/>
                <a:ea typeface="Courier New"/>
                <a:cs typeface="Courier New"/>
                <a:sym typeface="Courier New"/>
              </a:rPr>
              <a:t>,</a:t>
            </a:r>
            <a:endParaRPr sz="1500" dirty="0">
              <a:latin typeface="Courier New"/>
              <a:ea typeface="Courier New"/>
              <a:cs typeface="Courier New"/>
              <a:sym typeface="Courier New"/>
            </a:endParaRPr>
          </a:p>
          <a:p>
            <a:pPr marL="0" lvl="0" indent="0" algn="l" rtl="0">
              <a:spcBef>
                <a:spcPts val="0"/>
              </a:spcBef>
              <a:spcAft>
                <a:spcPts val="0"/>
              </a:spcAft>
              <a:buNone/>
            </a:pPr>
            <a:r>
              <a:rPr lang="tr-TR" sz="1500" dirty="0">
                <a:latin typeface="Courier New"/>
                <a:ea typeface="Courier New"/>
                <a:cs typeface="Courier New"/>
                <a:sym typeface="Courier New"/>
              </a:rPr>
              <a:t>       </a:t>
            </a:r>
            <a:r>
              <a:rPr lang="tr-TR" sz="1500" dirty="0" err="1">
                <a:latin typeface="Courier New"/>
                <a:ea typeface="Courier New"/>
                <a:cs typeface="Courier New"/>
                <a:sym typeface="Courier New"/>
              </a:rPr>
              <a:t>students.score</a:t>
            </a:r>
            <a:r>
              <a:rPr lang="tr-TR" sz="1500" dirty="0">
                <a:latin typeface="Courier New"/>
                <a:ea typeface="Courier New"/>
                <a:cs typeface="Courier New"/>
                <a:sym typeface="Courier New"/>
              </a:rPr>
              <a:t>, </a:t>
            </a:r>
            <a:r>
              <a:rPr lang="tr-TR" sz="1500" dirty="0" err="1">
                <a:latin typeface="Courier New"/>
                <a:ea typeface="Courier New"/>
                <a:cs typeface="Courier New"/>
                <a:sym typeface="Courier New"/>
              </a:rPr>
              <a:t>tests.passing_score</a:t>
            </a:r>
            <a:endParaRPr sz="1500" dirty="0">
              <a:latin typeface="Courier New"/>
              <a:ea typeface="Courier New"/>
              <a:cs typeface="Courier New"/>
              <a:sym typeface="Courier New"/>
            </a:endParaRPr>
          </a:p>
          <a:p>
            <a:pPr marL="0" lvl="0" indent="0" algn="l" rtl="0">
              <a:spcBef>
                <a:spcPts val="0"/>
              </a:spcBef>
              <a:spcAft>
                <a:spcPts val="0"/>
              </a:spcAft>
              <a:buNone/>
            </a:pPr>
            <a:r>
              <a:rPr lang="tr-TR" sz="1500" dirty="0">
                <a:latin typeface="Courier New"/>
                <a:ea typeface="Courier New"/>
                <a:cs typeface="Courier New"/>
                <a:sym typeface="Courier New"/>
              </a:rPr>
              <a:t>FROM </a:t>
            </a:r>
            <a:r>
              <a:rPr lang="tr-TR" sz="1500" dirty="0" err="1">
                <a:latin typeface="Courier New"/>
                <a:ea typeface="Courier New"/>
                <a:cs typeface="Courier New"/>
                <a:sym typeface="Courier New"/>
              </a:rPr>
              <a:t>students</a:t>
            </a:r>
            <a:endParaRPr sz="1500" dirty="0">
              <a:latin typeface="Courier New"/>
              <a:ea typeface="Courier New"/>
              <a:cs typeface="Courier New"/>
              <a:sym typeface="Courier New"/>
            </a:endParaRPr>
          </a:p>
          <a:p>
            <a:pPr marL="0" lvl="0" indent="0" algn="l" rtl="0">
              <a:spcBef>
                <a:spcPts val="0"/>
              </a:spcBef>
              <a:spcAft>
                <a:spcPts val="0"/>
              </a:spcAft>
              <a:buNone/>
            </a:pPr>
            <a:r>
              <a:rPr lang="tr-TR" sz="1500" dirty="0">
                <a:latin typeface="Courier New"/>
                <a:ea typeface="Courier New"/>
                <a:cs typeface="Courier New"/>
                <a:sym typeface="Courier New"/>
              </a:rPr>
              <a:t>INNER JOIN </a:t>
            </a:r>
            <a:r>
              <a:rPr lang="tr-TR" sz="1500" dirty="0" err="1">
                <a:latin typeface="Courier New"/>
                <a:ea typeface="Courier New"/>
                <a:cs typeface="Courier New"/>
                <a:sym typeface="Courier New"/>
              </a:rPr>
              <a:t>tests</a:t>
            </a:r>
            <a:r>
              <a:rPr lang="tr-TR" sz="1500" dirty="0">
                <a:latin typeface="Courier New"/>
                <a:ea typeface="Courier New"/>
                <a:cs typeface="Courier New"/>
                <a:sym typeface="Courier New"/>
              </a:rPr>
              <a:t> ON </a:t>
            </a:r>
            <a:r>
              <a:rPr lang="tr-TR" sz="1500" dirty="0" err="1">
                <a:latin typeface="Courier New"/>
                <a:ea typeface="Courier New"/>
                <a:cs typeface="Courier New"/>
                <a:sym typeface="Courier New"/>
              </a:rPr>
              <a:t>students.exam</a:t>
            </a:r>
            <a:r>
              <a:rPr lang="tr-TR" sz="1500" dirty="0">
                <a:latin typeface="Courier New"/>
                <a:ea typeface="Courier New"/>
                <a:cs typeface="Courier New"/>
                <a:sym typeface="Courier New"/>
              </a:rPr>
              <a:t> = </a:t>
            </a:r>
            <a:r>
              <a:rPr lang="tr-TR" sz="1500" dirty="0" err="1">
                <a:latin typeface="Courier New"/>
                <a:ea typeface="Courier New"/>
                <a:cs typeface="Courier New"/>
                <a:sym typeface="Courier New"/>
              </a:rPr>
              <a:t>tests.exam</a:t>
            </a:r>
            <a:r>
              <a:rPr lang="tr-TR" sz="1500" dirty="0">
                <a:latin typeface="Courier New"/>
                <a:ea typeface="Courier New"/>
                <a:cs typeface="Courier New"/>
                <a:sym typeface="Courier New"/>
              </a:rPr>
              <a:t>;</a:t>
            </a:r>
            <a:endParaRPr sz="1500" dirty="0">
              <a:latin typeface="Courier New"/>
              <a:ea typeface="Courier New"/>
              <a:cs typeface="Courier New"/>
              <a:sym typeface="Courier New"/>
            </a:endParaRPr>
          </a:p>
          <a:p>
            <a:pPr marL="0" lvl="0" indent="0" algn="l" rtl="0">
              <a:spcBef>
                <a:spcPts val="0"/>
              </a:spcBef>
              <a:spcAft>
                <a:spcPts val="0"/>
              </a:spcAft>
              <a:buNone/>
            </a:pPr>
            <a:endParaRPr dirty="0">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5"/>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18</a:t>
            </a:fld>
            <a:endParaRPr/>
          </a:p>
        </p:txBody>
      </p:sp>
      <p:graphicFrame>
        <p:nvGraphicFramePr>
          <p:cNvPr id="764" name="Google Shape;764;p85"/>
          <p:cNvGraphicFramePr/>
          <p:nvPr/>
        </p:nvGraphicFramePr>
        <p:xfrm>
          <a:off x="1992863" y="232262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marR="0" lvl="0" indent="0" algn="l" rtl="0">
                        <a:lnSpc>
                          <a:spcPct val="100000"/>
                        </a:lnSpc>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765" name="Google Shape;765;p85"/>
          <p:cNvGraphicFramePr/>
          <p:nvPr/>
        </p:nvGraphicFramePr>
        <p:xfrm>
          <a:off x="4850600" y="2322625"/>
          <a:ext cx="1387700" cy="1584840"/>
        </p:xfrm>
        <a:graphic>
          <a:graphicData uri="http://schemas.openxmlformats.org/drawingml/2006/table">
            <a:tbl>
              <a:tblPr>
                <a:noFill/>
                <a:tableStyleId>{3E4FC2DC-2722-4577-9E51-06CC13DB457C}</a:tableStyleId>
              </a:tblPr>
              <a:tblGrid>
                <a:gridCol w="138770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bl>
          </a:graphicData>
        </a:graphic>
      </p:graphicFrame>
      <p:sp>
        <p:nvSpPr>
          <p:cNvPr id="766" name="Google Shape;766;p85"/>
          <p:cNvSpPr txBox="1"/>
          <p:nvPr/>
        </p:nvSpPr>
        <p:spPr>
          <a:xfrm>
            <a:off x="3019331" y="1780450"/>
            <a:ext cx="22749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output of the query</a:t>
            </a:r>
            <a:endParaRPr sz="1600" b="1">
              <a:latin typeface="Raleway"/>
              <a:ea typeface="Raleway"/>
              <a:cs typeface="Raleway"/>
              <a:sym typeface="Raleway"/>
            </a:endParaRPr>
          </a:p>
        </p:txBody>
      </p:sp>
      <p:sp>
        <p:nvSpPr>
          <p:cNvPr id="767" name="Google Shape;767;p85"/>
          <p:cNvSpPr txBox="1"/>
          <p:nvPr/>
        </p:nvSpPr>
        <p:spPr>
          <a:xfrm>
            <a:off x="1260200" y="5494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students.name,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students.score</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students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INNER JOIN </a:t>
            </a:r>
            <a:r>
              <a:rPr lang="tr-TR" sz="1500" b="1" dirty="0" err="1">
                <a:latin typeface="Courier New"/>
                <a:ea typeface="Courier New"/>
                <a:cs typeface="Courier New"/>
                <a:sym typeface="Courier New"/>
              </a:rPr>
              <a:t>tests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8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19</a:t>
            </a:fld>
            <a:endParaRPr/>
          </a:p>
        </p:txBody>
      </p:sp>
      <p:sp>
        <p:nvSpPr>
          <p:cNvPr id="773" name="Google Shape;773;p86"/>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INNER JOIN</a:t>
            </a:r>
            <a:endParaRPr sz="4000">
              <a:solidFill>
                <a:srgbClr val="419DD3"/>
              </a:solidFill>
              <a:latin typeface="Raleway Medium"/>
              <a:ea typeface="Raleway Medium"/>
              <a:cs typeface="Raleway Medium"/>
              <a:sym typeface="Raleway Medium"/>
            </a:endParaRPr>
          </a:p>
        </p:txBody>
      </p:sp>
      <p:sp>
        <p:nvSpPr>
          <p:cNvPr id="774" name="Google Shape;774;p86"/>
          <p:cNvSpPr txBox="1"/>
          <p:nvPr/>
        </p:nvSpPr>
        <p:spPr>
          <a:xfrm>
            <a:off x="3110625" y="1091625"/>
            <a:ext cx="30402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b="1">
                <a:latin typeface="Barlow"/>
                <a:ea typeface="Barlow"/>
                <a:cs typeface="Barlow"/>
                <a:sym typeface="Barlow"/>
              </a:rPr>
              <a:t>Syntax of Join of Multiple Tables</a:t>
            </a:r>
            <a:endParaRPr b="1">
              <a:latin typeface="Barlow"/>
              <a:ea typeface="Barlow"/>
              <a:cs typeface="Barlow"/>
              <a:sym typeface="Barlow"/>
            </a:endParaRPr>
          </a:p>
        </p:txBody>
      </p:sp>
      <p:pic>
        <p:nvPicPr>
          <p:cNvPr id="775" name="Google Shape;775;p86"/>
          <p:cNvPicPr preferRelativeResize="0"/>
          <p:nvPr/>
        </p:nvPicPr>
        <p:blipFill>
          <a:blip r:embed="rId3">
            <a:alphaModFix/>
          </a:blip>
          <a:stretch>
            <a:fillRect/>
          </a:stretch>
        </p:blipFill>
        <p:spPr>
          <a:xfrm>
            <a:off x="519800" y="1467225"/>
            <a:ext cx="7729441" cy="166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a:t>
            </a:fld>
            <a:endParaRPr/>
          </a:p>
        </p:txBody>
      </p:sp>
      <p:sp>
        <p:nvSpPr>
          <p:cNvPr id="78" name="Google Shape;78;p14"/>
          <p:cNvSpPr txBox="1">
            <a:spLocks noGrp="1"/>
          </p:cNvSpPr>
          <p:nvPr>
            <p:ph type="ctrTitle" idx="4294967295"/>
          </p:nvPr>
        </p:nvSpPr>
        <p:spPr>
          <a:xfrm>
            <a:off x="1264525" y="0"/>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79" name="Google Shape;79;p14"/>
          <p:cNvSpPr txBox="1">
            <a:spLocks noGrp="1"/>
          </p:cNvSpPr>
          <p:nvPr>
            <p:ph type="subTitle" idx="4294967295"/>
          </p:nvPr>
        </p:nvSpPr>
        <p:spPr>
          <a:xfrm>
            <a:off x="650850" y="1011505"/>
            <a:ext cx="7842300" cy="2120400"/>
          </a:xfrm>
          <a:prstGeom prst="rect">
            <a:avLst/>
          </a:prstGeom>
          <a:noFill/>
          <a:ln>
            <a:noFill/>
          </a:ln>
        </p:spPr>
        <p:txBody>
          <a:bodyPr spcFirstLastPara="1" wrap="square" lIns="0" tIns="0" rIns="0" bIns="0" anchor="t" anchorCtr="0">
            <a:noAutofit/>
          </a:bodyPr>
          <a:lstStyle/>
          <a:p>
            <a:pPr marL="457200" marR="0" lvl="0" indent="-387350" algn="l" rtl="0">
              <a:lnSpc>
                <a:spcPct val="110000"/>
              </a:lnSpc>
              <a:spcBef>
                <a:spcPts val="600"/>
              </a:spcBef>
              <a:spcAft>
                <a:spcPts val="0"/>
              </a:spcAft>
              <a:buClr>
                <a:srgbClr val="741B47"/>
              </a:buClr>
              <a:buSzPts val="2500"/>
              <a:buFont typeface="Raleway"/>
              <a:buChar char="▶"/>
            </a:pPr>
            <a:r>
              <a:rPr lang="tr-TR" sz="2500" dirty="0" err="1">
                <a:latin typeface="Raleway"/>
                <a:ea typeface="Raleway"/>
                <a:cs typeface="Raleway"/>
                <a:sym typeface="Raleway"/>
              </a:rPr>
              <a:t>What</a:t>
            </a:r>
            <a:r>
              <a:rPr lang="tr-TR" sz="2500" dirty="0">
                <a:latin typeface="Raleway"/>
                <a:ea typeface="Raleway"/>
                <a:cs typeface="Raleway"/>
                <a:sym typeface="Raleway"/>
              </a:rPr>
              <a:t> </a:t>
            </a:r>
            <a:r>
              <a:rPr lang="tr-TR" sz="2500" dirty="0" err="1">
                <a:latin typeface="Raleway"/>
                <a:ea typeface="Raleway"/>
                <a:cs typeface="Raleway"/>
                <a:sym typeface="Raleway"/>
              </a:rPr>
              <a:t>are</a:t>
            </a:r>
            <a:r>
              <a:rPr lang="tr-TR" sz="2500" dirty="0">
                <a:latin typeface="Raleway"/>
                <a:ea typeface="Raleway"/>
                <a:cs typeface="Raleway"/>
                <a:sym typeface="Raleway"/>
              </a:rPr>
              <a:t> </a:t>
            </a:r>
            <a:r>
              <a:rPr lang="tr-TR" sz="2500" dirty="0" err="1">
                <a:latin typeface="Raleway"/>
                <a:ea typeface="Raleway"/>
                <a:cs typeface="Raleway"/>
                <a:sym typeface="Raleway"/>
              </a:rPr>
              <a:t>type</a:t>
            </a:r>
            <a:r>
              <a:rPr lang="tr-TR" sz="2500" dirty="0">
                <a:latin typeface="Raleway"/>
                <a:ea typeface="Raleway"/>
                <a:cs typeface="Raleway"/>
                <a:sym typeface="Raleway"/>
              </a:rPr>
              <a:t> of </a:t>
            </a:r>
            <a:r>
              <a:rPr lang="tr-TR" sz="2500" dirty="0" err="1">
                <a:latin typeface="Raleway"/>
                <a:ea typeface="Raleway"/>
                <a:cs typeface="Raleway"/>
                <a:sym typeface="Raleway"/>
              </a:rPr>
              <a:t>Joins</a:t>
            </a:r>
            <a:r>
              <a:rPr lang="tr-TR" sz="2500" dirty="0">
                <a:latin typeface="Raleway"/>
                <a:ea typeface="Raleway"/>
                <a:cs typeface="Raleway"/>
                <a:sym typeface="Raleway"/>
              </a:rPr>
              <a:t> in SQL, </a:t>
            </a:r>
            <a:r>
              <a:rPr lang="tr-TR" sz="2500" dirty="0" err="1">
                <a:latin typeface="Raleway"/>
                <a:ea typeface="Raleway"/>
                <a:cs typeface="Raleway"/>
                <a:sym typeface="Raleway"/>
              </a:rPr>
              <a:t>why</a:t>
            </a:r>
            <a:r>
              <a:rPr lang="tr-TR" sz="2500" dirty="0">
                <a:latin typeface="Raleway"/>
                <a:ea typeface="Raleway"/>
                <a:cs typeface="Raleway"/>
                <a:sym typeface="Raleway"/>
              </a:rPr>
              <a:t> do </a:t>
            </a:r>
            <a:r>
              <a:rPr lang="tr-TR" sz="2500" dirty="0" err="1">
                <a:latin typeface="Raleway"/>
                <a:ea typeface="Raleway"/>
                <a:cs typeface="Raleway"/>
                <a:sym typeface="Raleway"/>
              </a:rPr>
              <a:t>we</a:t>
            </a:r>
            <a:r>
              <a:rPr lang="tr-TR" sz="2500" dirty="0">
                <a:latin typeface="Raleway"/>
                <a:ea typeface="Raleway"/>
                <a:cs typeface="Raleway"/>
                <a:sym typeface="Raleway"/>
              </a:rPr>
              <a:t> </a:t>
            </a:r>
            <a:r>
              <a:rPr lang="tr-TR" sz="2500" dirty="0" err="1">
                <a:latin typeface="Raleway"/>
                <a:ea typeface="Raleway"/>
                <a:cs typeface="Raleway"/>
                <a:sym typeface="Raleway"/>
              </a:rPr>
              <a:t>need</a:t>
            </a:r>
            <a:r>
              <a:rPr lang="tr-TR" sz="2500" dirty="0">
                <a:latin typeface="Raleway"/>
                <a:ea typeface="Raleway"/>
                <a:cs typeface="Raleway"/>
                <a:sym typeface="Raleway"/>
              </a:rPr>
              <a:t> </a:t>
            </a:r>
            <a:r>
              <a:rPr lang="tr-TR" sz="2500" dirty="0" err="1">
                <a:latin typeface="Raleway"/>
                <a:ea typeface="Raleway"/>
                <a:cs typeface="Raleway"/>
                <a:sym typeface="Raleway"/>
              </a:rPr>
              <a:t>them</a:t>
            </a:r>
            <a:endParaRPr sz="2500" dirty="0">
              <a:latin typeface="Raleway"/>
              <a:ea typeface="Raleway"/>
              <a:cs typeface="Raleway"/>
              <a:sym typeface="Raleway"/>
            </a:endParaRPr>
          </a:p>
          <a:p>
            <a:pPr marL="457200" marR="0" lvl="0" indent="0" algn="l" rtl="0">
              <a:lnSpc>
                <a:spcPct val="110000"/>
              </a:lnSpc>
              <a:spcBef>
                <a:spcPts val="600"/>
              </a:spcBef>
              <a:spcAft>
                <a:spcPts val="0"/>
              </a:spcAft>
              <a:buNone/>
            </a:pPr>
            <a:endParaRPr sz="2500" dirty="0">
              <a:latin typeface="Raleway"/>
              <a:ea typeface="Raleway"/>
              <a:cs typeface="Raleway"/>
              <a:sym typeface="Raleway"/>
            </a:endParaRPr>
          </a:p>
          <a:p>
            <a:pPr marL="457200" marR="0" lvl="0" indent="0" algn="l" rtl="0">
              <a:lnSpc>
                <a:spcPct val="110000"/>
              </a:lnSpc>
              <a:spcBef>
                <a:spcPts val="600"/>
              </a:spcBef>
              <a:spcAft>
                <a:spcPts val="0"/>
              </a:spcAft>
              <a:buNone/>
            </a:pPr>
            <a:endParaRPr sz="2500" dirty="0">
              <a:latin typeface="Raleway"/>
              <a:ea typeface="Raleway"/>
              <a:cs typeface="Raleway"/>
              <a:sym typeface="Raleway"/>
            </a:endParaRPr>
          </a:p>
          <a:p>
            <a:pPr marL="0" marR="0" lvl="0" indent="0" algn="l" rtl="0">
              <a:lnSpc>
                <a:spcPct val="110000"/>
              </a:lnSpc>
              <a:spcBef>
                <a:spcPts val="600"/>
              </a:spcBef>
              <a:spcAft>
                <a:spcPts val="0"/>
              </a:spcAft>
              <a:buNone/>
            </a:pPr>
            <a:endParaRPr sz="2500" b="0" i="0" u="none" strike="noStrike" cap="none" dirty="0">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87"/>
          <p:cNvSpPr txBox="1">
            <a:spLocks noGrp="1"/>
          </p:cNvSpPr>
          <p:nvPr>
            <p:ph type="sldNum" idx="12"/>
          </p:nvPr>
        </p:nvSpPr>
        <p:spPr>
          <a:xfrm>
            <a:off x="8889300" y="4903875"/>
            <a:ext cx="2166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20</a:t>
            </a:fld>
            <a:endParaRPr/>
          </a:p>
        </p:txBody>
      </p:sp>
      <p:grpSp>
        <p:nvGrpSpPr>
          <p:cNvPr id="781" name="Google Shape;781;p87"/>
          <p:cNvGrpSpPr/>
          <p:nvPr/>
        </p:nvGrpSpPr>
        <p:grpSpPr>
          <a:xfrm>
            <a:off x="1523063" y="754842"/>
            <a:ext cx="5955274" cy="4154382"/>
            <a:chOff x="597913" y="547750"/>
            <a:chExt cx="7699126" cy="3846650"/>
          </a:xfrm>
        </p:grpSpPr>
        <p:pic>
          <p:nvPicPr>
            <p:cNvPr id="782" name="Google Shape;782;p87"/>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783" name="Google Shape;783;p87"/>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87"/>
          <p:cNvSpPr txBox="1"/>
          <p:nvPr/>
        </p:nvSpPr>
        <p:spPr>
          <a:xfrm>
            <a:off x="209650" y="217850"/>
            <a:ext cx="8582100" cy="537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tr-TR" sz="2800" b="1">
                <a:latin typeface="Raleway"/>
                <a:ea typeface="Raleway"/>
                <a:cs typeface="Raleway"/>
                <a:sym typeface="Raleway"/>
              </a:rPr>
              <a:t>Find the genre of each track.</a:t>
            </a:r>
            <a:endParaRPr sz="2800" b="1">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88"/>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21</a:t>
            </a:fld>
            <a:endParaRPr/>
          </a:p>
        </p:txBody>
      </p:sp>
      <p:pic>
        <p:nvPicPr>
          <p:cNvPr id="790" name="Google Shape;790;p88"/>
          <p:cNvPicPr preferRelativeResize="0"/>
          <p:nvPr/>
        </p:nvPicPr>
        <p:blipFill rotWithShape="1">
          <a:blip r:embed="rId3">
            <a:alphaModFix/>
          </a:blip>
          <a:srcRect r="45471"/>
          <a:stretch/>
        </p:blipFill>
        <p:spPr>
          <a:xfrm>
            <a:off x="125900" y="1267400"/>
            <a:ext cx="4819774" cy="2446850"/>
          </a:xfrm>
          <a:prstGeom prst="rect">
            <a:avLst/>
          </a:prstGeom>
          <a:noFill/>
          <a:ln>
            <a:noFill/>
          </a:ln>
        </p:spPr>
      </p:pic>
      <p:pic>
        <p:nvPicPr>
          <p:cNvPr id="791" name="Google Shape;791;p88"/>
          <p:cNvPicPr preferRelativeResize="0"/>
          <p:nvPr/>
        </p:nvPicPr>
        <p:blipFill>
          <a:blip r:embed="rId4">
            <a:alphaModFix/>
          </a:blip>
          <a:stretch>
            <a:fillRect/>
          </a:stretch>
        </p:blipFill>
        <p:spPr>
          <a:xfrm>
            <a:off x="6303024" y="1267400"/>
            <a:ext cx="1971675" cy="2990850"/>
          </a:xfrm>
          <a:prstGeom prst="rect">
            <a:avLst/>
          </a:prstGeom>
          <a:noFill/>
          <a:ln>
            <a:noFill/>
          </a:ln>
        </p:spPr>
      </p:pic>
      <p:sp>
        <p:nvSpPr>
          <p:cNvPr id="792" name="Google Shape;792;p88"/>
          <p:cNvSpPr txBox="1"/>
          <p:nvPr/>
        </p:nvSpPr>
        <p:spPr>
          <a:xfrm>
            <a:off x="2302000" y="799700"/>
            <a:ext cx="737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a:t>tracks</a:t>
            </a:r>
            <a:endParaRPr/>
          </a:p>
        </p:txBody>
      </p:sp>
      <p:sp>
        <p:nvSpPr>
          <p:cNvPr id="793" name="Google Shape;793;p88"/>
          <p:cNvSpPr txBox="1"/>
          <p:nvPr/>
        </p:nvSpPr>
        <p:spPr>
          <a:xfrm>
            <a:off x="6824575" y="889625"/>
            <a:ext cx="737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a:t>genres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89"/>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tr-TR"/>
              <a:t>22</a:t>
            </a:fld>
            <a:endParaRPr/>
          </a:p>
        </p:txBody>
      </p:sp>
      <p:pic>
        <p:nvPicPr>
          <p:cNvPr id="799" name="Google Shape;799;p89"/>
          <p:cNvPicPr preferRelativeResize="0"/>
          <p:nvPr/>
        </p:nvPicPr>
        <p:blipFill rotWithShape="1">
          <a:blip r:embed="rId3">
            <a:alphaModFix/>
          </a:blip>
          <a:srcRect r="45471"/>
          <a:stretch/>
        </p:blipFill>
        <p:spPr>
          <a:xfrm>
            <a:off x="0" y="404175"/>
            <a:ext cx="4819774" cy="2446850"/>
          </a:xfrm>
          <a:prstGeom prst="rect">
            <a:avLst/>
          </a:prstGeom>
          <a:noFill/>
          <a:ln w="9525" cap="flat" cmpd="sng">
            <a:solidFill>
              <a:srgbClr val="B7B7B7"/>
            </a:solidFill>
            <a:prstDash val="solid"/>
            <a:round/>
            <a:headEnd type="none" w="sm" len="sm"/>
            <a:tailEnd type="none" w="sm" len="sm"/>
          </a:ln>
        </p:spPr>
      </p:pic>
      <p:pic>
        <p:nvPicPr>
          <p:cNvPr id="800" name="Google Shape;800;p89"/>
          <p:cNvPicPr preferRelativeResize="0"/>
          <p:nvPr/>
        </p:nvPicPr>
        <p:blipFill>
          <a:blip r:embed="rId4">
            <a:alphaModFix/>
          </a:blip>
          <a:stretch>
            <a:fillRect/>
          </a:stretch>
        </p:blipFill>
        <p:spPr>
          <a:xfrm>
            <a:off x="6243399" y="404176"/>
            <a:ext cx="1613096" cy="2446850"/>
          </a:xfrm>
          <a:prstGeom prst="rect">
            <a:avLst/>
          </a:prstGeom>
          <a:noFill/>
          <a:ln w="9525" cap="flat" cmpd="sng">
            <a:solidFill>
              <a:srgbClr val="999999"/>
            </a:solidFill>
            <a:prstDash val="solid"/>
            <a:round/>
            <a:headEnd type="none" w="sm" len="sm"/>
            <a:tailEnd type="none" w="sm" len="sm"/>
          </a:ln>
        </p:spPr>
      </p:pic>
      <p:sp>
        <p:nvSpPr>
          <p:cNvPr id="801" name="Google Shape;801;p89"/>
          <p:cNvSpPr txBox="1"/>
          <p:nvPr/>
        </p:nvSpPr>
        <p:spPr>
          <a:xfrm>
            <a:off x="2248025" y="98325"/>
            <a:ext cx="737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a:t>tracks</a:t>
            </a:r>
            <a:endParaRPr/>
          </a:p>
        </p:txBody>
      </p:sp>
      <p:sp>
        <p:nvSpPr>
          <p:cNvPr id="802" name="Google Shape;802;p89"/>
          <p:cNvSpPr txBox="1"/>
          <p:nvPr/>
        </p:nvSpPr>
        <p:spPr>
          <a:xfrm>
            <a:off x="6612900" y="98325"/>
            <a:ext cx="7374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a:t>genres</a:t>
            </a:r>
            <a:endParaRPr/>
          </a:p>
        </p:txBody>
      </p:sp>
      <p:pic>
        <p:nvPicPr>
          <p:cNvPr id="803" name="Google Shape;803;p89"/>
          <p:cNvPicPr preferRelativeResize="0"/>
          <p:nvPr/>
        </p:nvPicPr>
        <p:blipFill>
          <a:blip r:embed="rId5">
            <a:alphaModFix/>
          </a:blip>
          <a:stretch>
            <a:fillRect/>
          </a:stretch>
        </p:blipFill>
        <p:spPr>
          <a:xfrm>
            <a:off x="4064450" y="2950225"/>
            <a:ext cx="2548450" cy="2016700"/>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1"/>
          <p:cNvSpPr txBox="1">
            <a:spLocks noGrp="1"/>
          </p:cNvSpPr>
          <p:nvPr>
            <p:ph type="sldNum" idx="12"/>
          </p:nvPr>
        </p:nvSpPr>
        <p:spPr>
          <a:xfrm>
            <a:off x="8889300" y="4903875"/>
            <a:ext cx="2166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23</a:t>
            </a:fld>
            <a:endParaRPr/>
          </a:p>
        </p:txBody>
      </p:sp>
      <p:grpSp>
        <p:nvGrpSpPr>
          <p:cNvPr id="817" name="Google Shape;817;p91"/>
          <p:cNvGrpSpPr/>
          <p:nvPr/>
        </p:nvGrpSpPr>
        <p:grpSpPr>
          <a:xfrm>
            <a:off x="1888352" y="1312830"/>
            <a:ext cx="5150715" cy="3398515"/>
            <a:chOff x="597913" y="547750"/>
            <a:chExt cx="7699126" cy="3846650"/>
          </a:xfrm>
        </p:grpSpPr>
        <p:pic>
          <p:nvPicPr>
            <p:cNvPr id="818" name="Google Shape;818;p91"/>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819" name="Google Shape;819;p91"/>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91"/>
          <p:cNvSpPr txBox="1"/>
          <p:nvPr/>
        </p:nvSpPr>
        <p:spPr>
          <a:xfrm>
            <a:off x="209650" y="217850"/>
            <a:ext cx="8896200" cy="1041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tr-TR" sz="2600" b="1" dirty="0" err="1">
                <a:latin typeface="Raleway"/>
                <a:ea typeface="Raleway"/>
                <a:cs typeface="Raleway"/>
                <a:sym typeface="Raleway"/>
              </a:rPr>
              <a:t>Find</a:t>
            </a:r>
            <a:r>
              <a:rPr lang="tr-TR" sz="2600" b="1" dirty="0">
                <a:latin typeface="Raleway"/>
                <a:ea typeface="Raleway"/>
                <a:cs typeface="Raleway"/>
                <a:sym typeface="Raleway"/>
              </a:rPr>
              <a:t> </a:t>
            </a:r>
            <a:r>
              <a:rPr lang="tr-TR" sz="2600" b="1" dirty="0" err="1">
                <a:latin typeface="Raleway"/>
                <a:ea typeface="Raleway"/>
                <a:cs typeface="Raleway"/>
                <a:sym typeface="Raleway"/>
              </a:rPr>
              <a:t>the</a:t>
            </a:r>
            <a:r>
              <a:rPr lang="tr-TR" sz="2600" b="1" dirty="0">
                <a:latin typeface="Raleway"/>
                <a:ea typeface="Raleway"/>
                <a:cs typeface="Raleway"/>
                <a:sym typeface="Raleway"/>
              </a:rPr>
              <a:t> </a:t>
            </a:r>
            <a:r>
              <a:rPr lang="tr-TR" sz="2600" b="1" dirty="0" err="1">
                <a:latin typeface="Raleway"/>
                <a:ea typeface="Raleway"/>
                <a:cs typeface="Raleway"/>
                <a:sym typeface="Raleway"/>
              </a:rPr>
              <a:t>customer</a:t>
            </a:r>
            <a:r>
              <a:rPr lang="tr-TR" sz="2600" b="1" dirty="0">
                <a:latin typeface="Raleway"/>
                <a:ea typeface="Raleway"/>
                <a:cs typeface="Raleway"/>
                <a:sym typeface="Raleway"/>
              </a:rPr>
              <a:t> name of </a:t>
            </a:r>
            <a:r>
              <a:rPr lang="tr-TR" sz="2600" b="1" dirty="0" err="1">
                <a:latin typeface="Raleway"/>
                <a:ea typeface="Raleway"/>
                <a:cs typeface="Raleway"/>
                <a:sym typeface="Raleway"/>
              </a:rPr>
              <a:t>each</a:t>
            </a:r>
            <a:r>
              <a:rPr lang="tr-TR" sz="2600" b="1" dirty="0">
                <a:latin typeface="Raleway"/>
                <a:ea typeface="Raleway"/>
                <a:cs typeface="Raleway"/>
                <a:sym typeface="Raleway"/>
              </a:rPr>
              <a:t> </a:t>
            </a:r>
            <a:r>
              <a:rPr lang="tr-TR" sz="2600" b="1" dirty="0" err="1">
                <a:latin typeface="Raleway"/>
                <a:ea typeface="Raleway"/>
                <a:cs typeface="Raleway"/>
                <a:sym typeface="Raleway"/>
              </a:rPr>
              <a:t>invoice</a:t>
            </a:r>
            <a:r>
              <a:rPr lang="tr-TR" sz="2600" b="1" dirty="0">
                <a:latin typeface="Raleway"/>
                <a:ea typeface="Raleway"/>
                <a:cs typeface="Raleway"/>
                <a:sym typeface="Raleway"/>
              </a:rPr>
              <a:t>.</a:t>
            </a:r>
            <a:endParaRPr sz="2600" b="1" dirty="0">
              <a:latin typeface="Raleway"/>
              <a:ea typeface="Raleway"/>
              <a:cs typeface="Raleway"/>
              <a:sym typeface="Raleway"/>
            </a:endParaRPr>
          </a:p>
          <a:p>
            <a:pPr marL="0" lvl="0" indent="0" algn="ctr" rtl="0">
              <a:spcBef>
                <a:spcPts val="0"/>
              </a:spcBef>
              <a:spcAft>
                <a:spcPts val="0"/>
              </a:spcAft>
              <a:buNone/>
            </a:pPr>
            <a:r>
              <a:rPr lang="tr-TR" sz="2600" b="1" dirty="0" err="1">
                <a:latin typeface="Raleway"/>
                <a:ea typeface="Raleway"/>
                <a:cs typeface="Raleway"/>
                <a:sym typeface="Raleway"/>
              </a:rPr>
              <a:t>Your</a:t>
            </a:r>
            <a:r>
              <a:rPr lang="tr-TR" sz="2600" b="1" dirty="0">
                <a:latin typeface="Raleway"/>
                <a:ea typeface="Raleway"/>
                <a:cs typeface="Raleway"/>
                <a:sym typeface="Raleway"/>
              </a:rPr>
              <a:t> </a:t>
            </a:r>
            <a:r>
              <a:rPr lang="tr-TR" sz="2600" b="1" dirty="0" err="1">
                <a:latin typeface="Raleway"/>
                <a:ea typeface="Raleway"/>
                <a:cs typeface="Raleway"/>
                <a:sym typeface="Raleway"/>
              </a:rPr>
              <a:t>result</a:t>
            </a:r>
            <a:r>
              <a:rPr lang="tr-TR" sz="2600" b="1" dirty="0">
                <a:latin typeface="Raleway"/>
                <a:ea typeface="Raleway"/>
                <a:cs typeface="Raleway"/>
                <a:sym typeface="Raleway"/>
              </a:rPr>
              <a:t> </a:t>
            </a:r>
            <a:r>
              <a:rPr lang="tr-TR" sz="2600" b="1" dirty="0" err="1">
                <a:latin typeface="Raleway"/>
                <a:ea typeface="Raleway"/>
                <a:cs typeface="Raleway"/>
                <a:sym typeface="Raleway"/>
              </a:rPr>
              <a:t>will</a:t>
            </a:r>
            <a:r>
              <a:rPr lang="tr-TR" sz="2600" b="1" dirty="0">
                <a:latin typeface="Raleway"/>
                <a:ea typeface="Raleway"/>
                <a:cs typeface="Raleway"/>
                <a:sym typeface="Raleway"/>
              </a:rPr>
              <a:t> </a:t>
            </a:r>
            <a:r>
              <a:rPr lang="tr-TR" sz="2600" b="1" dirty="0" err="1">
                <a:latin typeface="Raleway"/>
                <a:ea typeface="Raleway"/>
                <a:cs typeface="Raleway"/>
                <a:sym typeface="Raleway"/>
              </a:rPr>
              <a:t>include</a:t>
            </a:r>
            <a:r>
              <a:rPr lang="tr-TR" sz="2600" b="1" dirty="0">
                <a:latin typeface="Raleway"/>
                <a:ea typeface="Raleway"/>
                <a:cs typeface="Raleway"/>
                <a:sym typeface="Raleway"/>
              </a:rPr>
              <a:t> </a:t>
            </a:r>
            <a:r>
              <a:rPr lang="tr-TR" sz="2600" b="1" dirty="0" err="1">
                <a:latin typeface="Raleway"/>
                <a:ea typeface="Raleway"/>
                <a:cs typeface="Raleway"/>
                <a:sym typeface="Raleway"/>
              </a:rPr>
              <a:t>Invoice</a:t>
            </a:r>
            <a:r>
              <a:rPr lang="tr-TR" sz="2600" b="1" dirty="0">
                <a:latin typeface="Raleway"/>
                <a:ea typeface="Raleway"/>
                <a:cs typeface="Raleway"/>
                <a:sym typeface="Raleway"/>
              </a:rPr>
              <a:t> id </a:t>
            </a:r>
            <a:r>
              <a:rPr lang="tr-TR" sz="2600" b="1" dirty="0" err="1">
                <a:latin typeface="Raleway"/>
                <a:ea typeface="Raleway"/>
                <a:cs typeface="Raleway"/>
                <a:sym typeface="Raleway"/>
              </a:rPr>
              <a:t>and</a:t>
            </a:r>
            <a:r>
              <a:rPr lang="tr-TR" sz="2600" b="1" dirty="0">
                <a:latin typeface="Raleway"/>
                <a:ea typeface="Raleway"/>
                <a:cs typeface="Raleway"/>
                <a:sym typeface="Raleway"/>
              </a:rPr>
              <a:t> </a:t>
            </a:r>
            <a:r>
              <a:rPr lang="tr-TR" sz="2600" b="1" dirty="0" err="1">
                <a:latin typeface="Raleway"/>
                <a:ea typeface="Raleway"/>
                <a:cs typeface="Raleway"/>
                <a:sym typeface="Raleway"/>
              </a:rPr>
              <a:t>customer</a:t>
            </a:r>
            <a:r>
              <a:rPr lang="tr-TR" sz="2600" b="1" dirty="0">
                <a:latin typeface="Raleway"/>
                <a:ea typeface="Raleway"/>
                <a:cs typeface="Raleway"/>
                <a:sym typeface="Raleway"/>
              </a:rPr>
              <a:t> name.</a:t>
            </a:r>
            <a:endParaRPr sz="2600" b="1" dirty="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92"/>
          <p:cNvSpPr txBox="1">
            <a:spLocks noGrp="1"/>
          </p:cNvSpPr>
          <p:nvPr>
            <p:ph type="ctrTitle"/>
          </p:nvPr>
        </p:nvSpPr>
        <p:spPr>
          <a:xfrm>
            <a:off x="940010" y="1863600"/>
            <a:ext cx="79641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LEFT JOIN</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3"/>
          <p:cNvSpPr txBox="1">
            <a:spLocks noGrp="1"/>
          </p:cNvSpPr>
          <p:nvPr>
            <p:ph type="sldNum" idx="12"/>
          </p:nvPr>
        </p:nvSpPr>
        <p:spPr>
          <a:xfrm>
            <a:off x="8649025" y="49415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25</a:t>
            </a:fld>
            <a:endParaRPr/>
          </a:p>
        </p:txBody>
      </p:sp>
      <p:sp>
        <p:nvSpPr>
          <p:cNvPr id="831" name="Google Shape;831;p93"/>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LEFT JOIN</a:t>
            </a:r>
            <a:endParaRPr sz="4000">
              <a:solidFill>
                <a:srgbClr val="419DD3"/>
              </a:solidFill>
              <a:latin typeface="Raleway Medium"/>
              <a:ea typeface="Raleway Medium"/>
              <a:cs typeface="Raleway Medium"/>
              <a:sym typeface="Raleway Medium"/>
            </a:endParaRPr>
          </a:p>
        </p:txBody>
      </p:sp>
      <p:sp>
        <p:nvSpPr>
          <p:cNvPr id="832" name="Google Shape;832;p93"/>
          <p:cNvSpPr txBox="1"/>
          <p:nvPr/>
        </p:nvSpPr>
        <p:spPr>
          <a:xfrm>
            <a:off x="226525" y="876300"/>
            <a:ext cx="5538000" cy="222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1800" dirty="0" err="1">
                <a:solidFill>
                  <a:srgbClr val="373A3C"/>
                </a:solidFill>
                <a:highlight>
                  <a:srgbClr val="FFFFFF"/>
                </a:highlight>
                <a:latin typeface="Raleway"/>
                <a:ea typeface="Raleway"/>
                <a:cs typeface="Raleway"/>
                <a:sym typeface="Raleway"/>
              </a:rPr>
              <a:t>In</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this</a:t>
            </a:r>
            <a:r>
              <a:rPr lang="tr-TR" sz="1800" dirty="0">
                <a:solidFill>
                  <a:srgbClr val="373A3C"/>
                </a:solidFill>
                <a:highlight>
                  <a:srgbClr val="FFFFFF"/>
                </a:highlight>
                <a:latin typeface="Raleway"/>
                <a:ea typeface="Raleway"/>
                <a:cs typeface="Raleway"/>
                <a:sym typeface="Raleway"/>
              </a:rPr>
              <a:t> JOIN </a:t>
            </a:r>
            <a:r>
              <a:rPr lang="tr-TR" sz="1800" dirty="0" err="1">
                <a:solidFill>
                  <a:srgbClr val="373A3C"/>
                </a:solidFill>
                <a:highlight>
                  <a:srgbClr val="FFFFFF"/>
                </a:highlight>
                <a:latin typeface="Raleway"/>
                <a:ea typeface="Raleway"/>
                <a:cs typeface="Raleway"/>
                <a:sym typeface="Raleway"/>
              </a:rPr>
              <a:t>statement</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all</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records</a:t>
            </a:r>
            <a:r>
              <a:rPr lang="tr-TR" sz="1800" dirty="0">
                <a:solidFill>
                  <a:srgbClr val="373A3C"/>
                </a:solidFill>
                <a:highlight>
                  <a:srgbClr val="FFFFFF"/>
                </a:highlight>
                <a:latin typeface="Raleway"/>
                <a:ea typeface="Raleway"/>
                <a:cs typeface="Raleway"/>
                <a:sym typeface="Raleway"/>
              </a:rPr>
              <a:t> of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left</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table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and</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common</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records</a:t>
            </a:r>
            <a:r>
              <a:rPr lang="tr-TR" sz="1800" dirty="0">
                <a:solidFill>
                  <a:srgbClr val="373A3C"/>
                </a:solidFill>
                <a:highlight>
                  <a:srgbClr val="FFFFFF"/>
                </a:highlight>
                <a:latin typeface="Raleway"/>
                <a:ea typeface="Raleway"/>
                <a:cs typeface="Raleway"/>
                <a:sym typeface="Raleway"/>
              </a:rPr>
              <a:t> of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right</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table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are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returned</a:t>
            </a:r>
            <a:r>
              <a:rPr lang="tr-TR" sz="1800" dirty="0">
                <a:solidFill>
                  <a:srgbClr val="373A3C"/>
                </a:solidFill>
                <a:highlight>
                  <a:srgbClr val="FFFFFF"/>
                </a:highlight>
                <a:latin typeface="Raleway"/>
                <a:ea typeface="Raleway"/>
                <a:cs typeface="Raleway"/>
                <a:sym typeface="Raleway"/>
              </a:rPr>
              <a:t> in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query</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If</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no</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matching</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rows</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are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found</a:t>
            </a:r>
            <a:r>
              <a:rPr lang="tr-TR" sz="1800" dirty="0">
                <a:solidFill>
                  <a:srgbClr val="373A3C"/>
                </a:solidFill>
                <a:highlight>
                  <a:srgbClr val="FFFFFF"/>
                </a:highlight>
                <a:latin typeface="Raleway"/>
                <a:ea typeface="Raleway"/>
                <a:cs typeface="Raleway"/>
                <a:sym typeface="Raleway"/>
              </a:rPr>
              <a:t> in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right</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table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during</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the</a:t>
            </a:r>
            <a:r>
              <a:rPr lang="tr-TR" sz="1800" dirty="0">
                <a:solidFill>
                  <a:srgbClr val="373A3C"/>
                </a:solidFill>
                <a:highlight>
                  <a:srgbClr val="FFFFFF"/>
                </a:highlight>
                <a:latin typeface="Raleway"/>
                <a:ea typeface="Raleway"/>
                <a:cs typeface="Raleway"/>
                <a:sym typeface="Raleway"/>
              </a:rPr>
              <a:t> JOIN </a:t>
            </a:r>
            <a:r>
              <a:rPr lang="tr-TR" sz="1800" dirty="0" err="1">
                <a:solidFill>
                  <a:srgbClr val="373A3C"/>
                </a:solidFill>
                <a:highlight>
                  <a:srgbClr val="FFFFFF"/>
                </a:highlight>
                <a:latin typeface="Raleway"/>
                <a:ea typeface="Raleway"/>
                <a:cs typeface="Raleway"/>
                <a:sym typeface="Raleway"/>
              </a:rPr>
              <a:t>operation</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these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values</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are</a:t>
            </a:r>
            <a:r>
              <a:rPr lang="tr-TR" sz="1800" dirty="0">
                <a:solidFill>
                  <a:srgbClr val="373A3C"/>
                </a:solidFill>
                <a:highlight>
                  <a:srgbClr val="FFFFFF"/>
                </a:highlight>
                <a:latin typeface="Raleway"/>
                <a:ea typeface="Raleway"/>
                <a:cs typeface="Raleway"/>
                <a:sym typeface="Raleway"/>
              </a:rPr>
              <a:t> </a:t>
            </a:r>
            <a:r>
              <a:rPr lang="tr-TR" sz="1800" dirty="0" err="1">
                <a:solidFill>
                  <a:srgbClr val="373A3C"/>
                </a:solidFill>
                <a:highlight>
                  <a:srgbClr val="FFFFFF"/>
                </a:highlight>
                <a:latin typeface="Raleway"/>
                <a:ea typeface="Raleway"/>
                <a:cs typeface="Raleway"/>
                <a:sym typeface="Raleway"/>
              </a:rPr>
              <a:t>assigned</a:t>
            </a:r>
            <a:r>
              <a:rPr lang="tr-TR" sz="1800" dirty="0">
                <a:solidFill>
                  <a:srgbClr val="373A3C"/>
                </a:solidFill>
                <a:highlight>
                  <a:srgbClr val="FFFFFF"/>
                </a:highlight>
                <a:latin typeface="Raleway"/>
                <a:ea typeface="Raleway"/>
                <a:cs typeface="Raleway"/>
                <a:sym typeface="Raleway"/>
              </a:rPr>
              <a:t> as NULL.</a:t>
            </a:r>
            <a:endParaRPr sz="1800" i="0" u="none" strike="noStrike" cap="none" dirty="0">
              <a:solidFill>
                <a:srgbClr val="373A3C"/>
              </a:solidFill>
              <a:highlight>
                <a:srgbClr val="FFFFFF"/>
              </a:highlight>
              <a:latin typeface="Raleway"/>
              <a:ea typeface="Raleway"/>
              <a:cs typeface="Raleway"/>
              <a:sym typeface="Raleway"/>
            </a:endParaRPr>
          </a:p>
        </p:txBody>
      </p:sp>
      <p:sp>
        <p:nvSpPr>
          <p:cNvPr id="833" name="Google Shape;833;p93"/>
          <p:cNvSpPr txBox="1"/>
          <p:nvPr/>
        </p:nvSpPr>
        <p:spPr>
          <a:xfrm>
            <a:off x="3685775" y="2593725"/>
            <a:ext cx="739500" cy="37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tr-TR" sz="1400" b="1" i="0" u="none" strike="noStrike" cap="none">
                <a:solidFill>
                  <a:srgbClr val="000000"/>
                </a:solidFill>
                <a:latin typeface="Barlow"/>
                <a:ea typeface="Barlow"/>
                <a:cs typeface="Barlow"/>
                <a:sym typeface="Barlow"/>
              </a:rPr>
              <a:t>Syntax</a:t>
            </a:r>
            <a:endParaRPr sz="1400" b="1" i="0" u="none" strike="noStrike" cap="none">
              <a:solidFill>
                <a:srgbClr val="000000"/>
              </a:solidFill>
              <a:latin typeface="Barlow"/>
              <a:ea typeface="Barlow"/>
              <a:cs typeface="Barlow"/>
              <a:sym typeface="Barlow"/>
            </a:endParaRPr>
          </a:p>
        </p:txBody>
      </p:sp>
      <p:pic>
        <p:nvPicPr>
          <p:cNvPr id="834" name="Google Shape;834;p93"/>
          <p:cNvPicPr preferRelativeResize="0"/>
          <p:nvPr/>
        </p:nvPicPr>
        <p:blipFill>
          <a:blip r:embed="rId3">
            <a:alphaModFix/>
          </a:blip>
          <a:stretch>
            <a:fillRect/>
          </a:stretch>
        </p:blipFill>
        <p:spPr>
          <a:xfrm>
            <a:off x="586350" y="3000325"/>
            <a:ext cx="7735564" cy="822000"/>
          </a:xfrm>
          <a:prstGeom prst="rect">
            <a:avLst/>
          </a:prstGeom>
          <a:noFill/>
          <a:ln>
            <a:noFill/>
          </a:ln>
        </p:spPr>
      </p:pic>
      <p:sp>
        <p:nvSpPr>
          <p:cNvPr id="835" name="Google Shape;835;p93"/>
          <p:cNvSpPr txBox="1"/>
          <p:nvPr/>
        </p:nvSpPr>
        <p:spPr>
          <a:xfrm>
            <a:off x="2027150" y="4438025"/>
            <a:ext cx="49335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800">
                <a:latin typeface="Barlow Light"/>
                <a:ea typeface="Barlow Light"/>
                <a:cs typeface="Barlow Light"/>
                <a:sym typeface="Barlow Light"/>
              </a:rPr>
              <a:t>table_A. common_field = table_B.common_field</a:t>
            </a:r>
            <a:endParaRPr sz="1800">
              <a:latin typeface="Barlow Light"/>
              <a:ea typeface="Barlow Light"/>
              <a:cs typeface="Barlow Light"/>
              <a:sym typeface="Barlow Light"/>
            </a:endParaRPr>
          </a:p>
        </p:txBody>
      </p:sp>
      <p:sp>
        <p:nvSpPr>
          <p:cNvPr id="836" name="Google Shape;836;p93"/>
          <p:cNvSpPr txBox="1"/>
          <p:nvPr/>
        </p:nvSpPr>
        <p:spPr>
          <a:xfrm>
            <a:off x="3460375" y="4062425"/>
            <a:ext cx="1674900" cy="3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b="1">
                <a:latin typeface="Raleway"/>
                <a:ea typeface="Raleway"/>
                <a:cs typeface="Raleway"/>
                <a:sym typeface="Raleway"/>
              </a:rPr>
              <a:t>join_conditions</a:t>
            </a:r>
            <a:endParaRPr b="1">
              <a:latin typeface="Raleway"/>
              <a:ea typeface="Raleway"/>
              <a:cs typeface="Raleway"/>
              <a:sym typeface="Raleway"/>
            </a:endParaRPr>
          </a:p>
        </p:txBody>
      </p:sp>
      <p:pic>
        <p:nvPicPr>
          <p:cNvPr id="837" name="Google Shape;837;p93"/>
          <p:cNvPicPr preferRelativeResize="0"/>
          <p:nvPr/>
        </p:nvPicPr>
        <p:blipFill>
          <a:blip r:embed="rId4">
            <a:alphaModFix/>
          </a:blip>
          <a:stretch>
            <a:fillRect/>
          </a:stretch>
        </p:blipFill>
        <p:spPr>
          <a:xfrm>
            <a:off x="5869600" y="595775"/>
            <a:ext cx="3254900" cy="222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94"/>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26</a:t>
            </a:fld>
            <a:endParaRPr/>
          </a:p>
        </p:txBody>
      </p:sp>
      <p:graphicFrame>
        <p:nvGraphicFramePr>
          <p:cNvPr id="843" name="Google Shape;843;p94"/>
          <p:cNvGraphicFramePr/>
          <p:nvPr/>
        </p:nvGraphicFramePr>
        <p:xfrm>
          <a:off x="1406738" y="139942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844" name="Google Shape;844;p94"/>
          <p:cNvGraphicFramePr/>
          <p:nvPr/>
        </p:nvGraphicFramePr>
        <p:xfrm>
          <a:off x="5323775" y="139942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45" name="Google Shape;845;p94"/>
          <p:cNvSpPr txBox="1"/>
          <p:nvPr/>
        </p:nvSpPr>
        <p:spPr>
          <a:xfrm>
            <a:off x="6065400" y="87922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846" name="Google Shape;846;p94"/>
          <p:cNvSpPr txBox="1"/>
          <p:nvPr/>
        </p:nvSpPr>
        <p:spPr>
          <a:xfrm>
            <a:off x="2253764" y="87922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95"/>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27</a:t>
            </a:fld>
            <a:endParaRPr/>
          </a:p>
        </p:txBody>
      </p:sp>
      <p:graphicFrame>
        <p:nvGraphicFramePr>
          <p:cNvPr id="852" name="Google Shape;852;p95"/>
          <p:cNvGraphicFramePr/>
          <p:nvPr/>
        </p:nvGraphicFramePr>
        <p:xfrm>
          <a:off x="5128788" y="242522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853" name="Google Shape;853;p95"/>
          <p:cNvGraphicFramePr/>
          <p:nvPr/>
        </p:nvGraphicFramePr>
        <p:xfrm>
          <a:off x="810375" y="242522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54" name="Google Shape;854;p95"/>
          <p:cNvSpPr txBox="1"/>
          <p:nvPr/>
        </p:nvSpPr>
        <p:spPr>
          <a:xfrm>
            <a:off x="1582600" y="187572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855" name="Google Shape;855;p95"/>
          <p:cNvSpPr txBox="1"/>
          <p:nvPr/>
        </p:nvSpPr>
        <p:spPr>
          <a:xfrm>
            <a:off x="5813950" y="1875725"/>
            <a:ext cx="11028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856" name="Google Shape;856;p95"/>
          <p:cNvSpPr txBox="1"/>
          <p:nvPr/>
        </p:nvSpPr>
        <p:spPr>
          <a:xfrm>
            <a:off x="1245575" y="33702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students.name, </a:t>
            </a:r>
            <a:r>
              <a:rPr lang="tr-TR" sz="1500" b="1" dirty="0" err="1">
                <a:latin typeface="Courier New"/>
                <a:ea typeface="Courier New"/>
                <a:cs typeface="Courier New"/>
                <a:sym typeface="Courier New"/>
              </a:rPr>
              <a:t>students.score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tests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LEFT JOIN </a:t>
            </a:r>
            <a:r>
              <a:rPr lang="tr-TR" sz="1500" b="1" dirty="0" err="1">
                <a:latin typeface="Courier New"/>
                <a:ea typeface="Courier New"/>
                <a:cs typeface="Courier New"/>
                <a:sym typeface="Courier New"/>
              </a:rPr>
              <a:t>students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96"/>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28</a:t>
            </a:fld>
            <a:endParaRPr/>
          </a:p>
        </p:txBody>
      </p:sp>
      <p:graphicFrame>
        <p:nvGraphicFramePr>
          <p:cNvPr id="862" name="Google Shape;862;p96"/>
          <p:cNvGraphicFramePr/>
          <p:nvPr/>
        </p:nvGraphicFramePr>
        <p:xfrm>
          <a:off x="3866488" y="2302375"/>
          <a:ext cx="2857725" cy="158484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863" name="Google Shape;863;p96"/>
          <p:cNvGraphicFramePr/>
          <p:nvPr/>
        </p:nvGraphicFramePr>
        <p:xfrm>
          <a:off x="1453013" y="2302375"/>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64" name="Google Shape;864;p96"/>
          <p:cNvSpPr txBox="1"/>
          <p:nvPr/>
        </p:nvSpPr>
        <p:spPr>
          <a:xfrm>
            <a:off x="2308013" y="1862875"/>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865" name="Google Shape;865;p96"/>
          <p:cNvSpPr txBox="1"/>
          <p:nvPr/>
        </p:nvSpPr>
        <p:spPr>
          <a:xfrm>
            <a:off x="4333914" y="1862875"/>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866" name="Google Shape;866;p96"/>
          <p:cNvSpPr txBox="1"/>
          <p:nvPr/>
        </p:nvSpPr>
        <p:spPr>
          <a:xfrm>
            <a:off x="1230875" y="505500"/>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dirty="0">
                <a:latin typeface="Courier New"/>
                <a:ea typeface="Courier New"/>
                <a:cs typeface="Courier New"/>
                <a:sym typeface="Courier New"/>
              </a:rPr>
              <a:t>SELECT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 </a:t>
            </a:r>
            <a:r>
              <a:rPr lang="tr-TR" sz="1500" b="1" dirty="0" err="1">
                <a:latin typeface="Courier New"/>
                <a:ea typeface="Courier New"/>
                <a:cs typeface="Courier New"/>
                <a:sym typeface="Courier New"/>
              </a:rPr>
              <a:t>tests.passing_score</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       students.name, </a:t>
            </a:r>
            <a:r>
              <a:rPr lang="tr-TR" sz="1500" b="1" dirty="0" err="1">
                <a:latin typeface="Courier New"/>
                <a:ea typeface="Courier New"/>
                <a:cs typeface="Courier New"/>
                <a:sym typeface="Courier New"/>
              </a:rPr>
              <a:t>students.score</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FROM </a:t>
            </a:r>
            <a:r>
              <a:rPr lang="tr-TR" sz="1500" b="1" dirty="0" err="1">
                <a:latin typeface="Courier New"/>
                <a:ea typeface="Courier New"/>
                <a:cs typeface="Courier New"/>
                <a:sym typeface="Courier New"/>
              </a:rPr>
              <a:t>tests</a:t>
            </a:r>
            <a:endParaRPr sz="1500" b="1" dirty="0">
              <a:latin typeface="Courier New"/>
              <a:ea typeface="Courier New"/>
              <a:cs typeface="Courier New"/>
              <a:sym typeface="Courier New"/>
            </a:endParaRPr>
          </a:p>
          <a:p>
            <a:pPr marL="0" lvl="0" indent="0" algn="l" rtl="0">
              <a:spcBef>
                <a:spcPts val="0"/>
              </a:spcBef>
              <a:spcAft>
                <a:spcPts val="0"/>
              </a:spcAft>
              <a:buNone/>
            </a:pPr>
            <a:r>
              <a:rPr lang="tr-TR" sz="1500" b="1" dirty="0">
                <a:latin typeface="Courier New"/>
                <a:ea typeface="Courier New"/>
                <a:cs typeface="Courier New"/>
                <a:sym typeface="Courier New"/>
              </a:rPr>
              <a:t>LEFT JOIN </a:t>
            </a:r>
            <a:r>
              <a:rPr lang="tr-TR" sz="1500" b="1" dirty="0" err="1">
                <a:latin typeface="Courier New"/>
                <a:ea typeface="Courier New"/>
                <a:cs typeface="Courier New"/>
                <a:sym typeface="Courier New"/>
              </a:rPr>
              <a:t>students</a:t>
            </a:r>
            <a:r>
              <a:rPr lang="tr-TR" sz="1500" b="1" dirty="0">
                <a:latin typeface="Courier New"/>
                <a:ea typeface="Courier New"/>
                <a:cs typeface="Courier New"/>
                <a:sym typeface="Courier New"/>
              </a:rPr>
              <a:t> ON </a:t>
            </a:r>
            <a:r>
              <a:rPr lang="tr-TR" sz="1500" b="1" dirty="0" err="1">
                <a:latin typeface="Courier New"/>
                <a:ea typeface="Courier New"/>
                <a:cs typeface="Courier New"/>
                <a:sym typeface="Courier New"/>
              </a:rPr>
              <a:t>tests.exam</a:t>
            </a:r>
            <a:r>
              <a:rPr lang="tr-TR" sz="1500" b="1" dirty="0">
                <a:latin typeface="Courier New"/>
                <a:ea typeface="Courier New"/>
                <a:cs typeface="Courier New"/>
                <a:sym typeface="Courier New"/>
              </a:rPr>
              <a:t> = </a:t>
            </a:r>
            <a:r>
              <a:rPr lang="tr-TR" sz="1500" b="1" dirty="0" err="1">
                <a:latin typeface="Courier New"/>
                <a:ea typeface="Courier New"/>
                <a:cs typeface="Courier New"/>
                <a:sym typeface="Courier New"/>
              </a:rPr>
              <a:t>students.exam</a:t>
            </a:r>
            <a:r>
              <a:rPr lang="tr-TR" sz="1500" b="1" dirty="0">
                <a:latin typeface="Courier New"/>
                <a:ea typeface="Courier New"/>
                <a:cs typeface="Courier New"/>
                <a:sym typeface="Courier New"/>
              </a:rPr>
              <a:t>;</a:t>
            </a:r>
            <a:endParaRPr sz="1500" b="1" dirty="0">
              <a:latin typeface="Courier New"/>
              <a:ea typeface="Courier New"/>
              <a:cs typeface="Courier New"/>
              <a:sym typeface="Courier New"/>
            </a:endParaRPr>
          </a:p>
          <a:p>
            <a:pPr marL="0" lvl="0" indent="0" algn="l" rtl="0">
              <a:spcBef>
                <a:spcPts val="0"/>
              </a:spcBef>
              <a:spcAft>
                <a:spcPts val="0"/>
              </a:spcAft>
              <a:buNone/>
            </a:pPr>
            <a:endParaRPr b="1" dirty="0">
              <a:latin typeface="Barlow"/>
              <a:ea typeface="Barlow"/>
              <a:cs typeface="Barlow"/>
              <a:sym typeface="Barlo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97"/>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29</a:t>
            </a:fld>
            <a:endParaRPr/>
          </a:p>
        </p:txBody>
      </p:sp>
      <p:graphicFrame>
        <p:nvGraphicFramePr>
          <p:cNvPr id="872" name="Google Shape;872;p97"/>
          <p:cNvGraphicFramePr/>
          <p:nvPr/>
        </p:nvGraphicFramePr>
        <p:xfrm>
          <a:off x="3895813" y="2346350"/>
          <a:ext cx="2857725" cy="198105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dirty="0" err="1"/>
                        <a:t>Null</a:t>
                      </a:r>
                      <a:endParaRPr dirty="0"/>
                    </a:p>
                  </a:txBody>
                  <a:tcPr marL="91425" marR="91425" marT="91425" marB="91425">
                    <a:solidFill>
                      <a:srgbClr val="FFF2CC"/>
                    </a:solidFill>
                  </a:tcPr>
                </a:tc>
                <a:tc>
                  <a:txBody>
                    <a:bodyPr/>
                    <a:lstStyle/>
                    <a:p>
                      <a:pPr marL="0" lvl="0" indent="0" algn="l" rtl="0">
                        <a:spcBef>
                          <a:spcPts val="0"/>
                        </a:spcBef>
                        <a:spcAft>
                          <a:spcPts val="0"/>
                        </a:spcAft>
                        <a:buNone/>
                      </a:pPr>
                      <a:r>
                        <a:rPr lang="tr-TR"/>
                        <a:t>Null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dirty="0" err="1"/>
                        <a:t>Null</a:t>
                      </a:r>
                      <a:endParaRPr dirty="0"/>
                    </a:p>
                  </a:txBody>
                  <a:tcPr marL="91425" marR="91425" marT="91425" marB="91425">
                    <a:solidFill>
                      <a:srgbClr val="FFF2CC"/>
                    </a:solidFill>
                  </a:tcPr>
                </a:tc>
                <a:extLst>
                  <a:ext uri="{0D108BD9-81ED-4DB2-BD59-A6C34878D82A}">
                    <a16:rowId xmlns:a16="http://schemas.microsoft.com/office/drawing/2014/main" val="10004"/>
                  </a:ext>
                </a:extLst>
              </a:tr>
            </a:tbl>
          </a:graphicData>
        </a:graphic>
      </p:graphicFrame>
      <p:graphicFrame>
        <p:nvGraphicFramePr>
          <p:cNvPr id="873" name="Google Shape;873;p97"/>
          <p:cNvGraphicFramePr/>
          <p:nvPr/>
        </p:nvGraphicFramePr>
        <p:xfrm>
          <a:off x="1482338" y="2346350"/>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solidFill>
                      <a:srgbClr val="FFF2CC"/>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74" name="Google Shape;874;p97"/>
          <p:cNvSpPr txBox="1"/>
          <p:nvPr/>
        </p:nvSpPr>
        <p:spPr>
          <a:xfrm>
            <a:off x="2337338" y="1906850"/>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875" name="Google Shape;875;p97"/>
          <p:cNvSpPr txBox="1"/>
          <p:nvPr/>
        </p:nvSpPr>
        <p:spPr>
          <a:xfrm>
            <a:off x="4363239" y="1906850"/>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876" name="Google Shape;876;p97"/>
          <p:cNvSpPr txBox="1"/>
          <p:nvPr/>
        </p:nvSpPr>
        <p:spPr>
          <a:xfrm>
            <a:off x="1260200" y="5494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a:latin typeface="Courier New"/>
                <a:ea typeface="Courier New"/>
                <a:cs typeface="Courier New"/>
                <a:sym typeface="Courier New"/>
              </a:rPr>
              <a:t>SELECT tests.exam, tests.passing_score,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       students.name, students.score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FROM tests</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LEFT JOIN students ON tests.exam = students.exam;</a:t>
            </a:r>
            <a:endParaRPr sz="1500" b="1">
              <a:latin typeface="Courier New"/>
              <a:ea typeface="Courier New"/>
              <a:cs typeface="Courier New"/>
              <a:sym typeface="Courier New"/>
            </a:endParaRPr>
          </a:p>
          <a:p>
            <a:pPr marL="0" lvl="0" indent="0" algn="l" rtl="0">
              <a:spcBef>
                <a:spcPts val="0"/>
              </a:spcBef>
              <a:spcAft>
                <a:spcPts val="0"/>
              </a:spcAft>
              <a:buNone/>
            </a:pPr>
            <a:endParaRPr b="1">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0"/>
          <p:cNvSpPr txBox="1">
            <a:spLocks noGrp="1"/>
          </p:cNvSpPr>
          <p:nvPr>
            <p:ph type="ctrTitle"/>
          </p:nvPr>
        </p:nvSpPr>
        <p:spPr>
          <a:xfrm>
            <a:off x="940010" y="1863600"/>
            <a:ext cx="79641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sz="3600">
                <a:solidFill>
                  <a:srgbClr val="741B47"/>
                </a:solidFill>
                <a:latin typeface="Raleway Medium"/>
                <a:ea typeface="Raleway Medium"/>
                <a:cs typeface="Raleway Medium"/>
                <a:sym typeface="Raleway Medium"/>
              </a:rPr>
              <a:t>JOINs</a:t>
            </a:r>
            <a:endParaRPr sz="3600">
              <a:solidFill>
                <a:srgbClr val="741B47"/>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98"/>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30</a:t>
            </a:fld>
            <a:endParaRPr/>
          </a:p>
        </p:txBody>
      </p:sp>
      <p:graphicFrame>
        <p:nvGraphicFramePr>
          <p:cNvPr id="882" name="Google Shape;882;p98"/>
          <p:cNvGraphicFramePr/>
          <p:nvPr/>
        </p:nvGraphicFramePr>
        <p:xfrm>
          <a:off x="3895813" y="2375650"/>
          <a:ext cx="2857725" cy="198105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1130200">
                  <a:extLst>
                    <a:ext uri="{9D8B030D-6E8A-4147-A177-3AD203B41FA5}">
                      <a16:colId xmlns:a16="http://schemas.microsoft.com/office/drawing/2014/main" val="20001"/>
                    </a:ext>
                  </a:extLst>
                </a:gridCol>
                <a:gridCol w="7010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Null</a:t>
                      </a:r>
                      <a:endParaRPr/>
                    </a:p>
                  </a:txBody>
                  <a:tcPr marL="91425" marR="91425" marT="91425" marB="91425"/>
                </a:tc>
                <a:tc>
                  <a:txBody>
                    <a:bodyPr/>
                    <a:lstStyle/>
                    <a:p>
                      <a:pPr marL="0" lvl="0" indent="0" algn="l" rtl="0">
                        <a:spcBef>
                          <a:spcPts val="0"/>
                        </a:spcBef>
                        <a:spcAft>
                          <a:spcPts val="0"/>
                        </a:spcAft>
                        <a:buNone/>
                      </a:pPr>
                      <a:r>
                        <a:rPr lang="tr-TR"/>
                        <a:t>Null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Null</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883" name="Google Shape;883;p98"/>
          <p:cNvGraphicFramePr/>
          <p:nvPr/>
        </p:nvGraphicFramePr>
        <p:xfrm>
          <a:off x="1482338" y="2375650"/>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tr-TR"/>
                        <a:t>exam</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solidFill>
                      <a:srgbClr val="EA9999"/>
                    </a:solidFill>
                  </a:tcPr>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84" name="Google Shape;884;p98"/>
          <p:cNvSpPr txBox="1"/>
          <p:nvPr/>
        </p:nvSpPr>
        <p:spPr>
          <a:xfrm>
            <a:off x="2337338" y="1936150"/>
            <a:ext cx="70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tests</a:t>
            </a:r>
            <a:endParaRPr sz="1600" b="1">
              <a:latin typeface="Raleway"/>
              <a:ea typeface="Raleway"/>
              <a:cs typeface="Raleway"/>
              <a:sym typeface="Raleway"/>
            </a:endParaRPr>
          </a:p>
        </p:txBody>
      </p:sp>
      <p:sp>
        <p:nvSpPr>
          <p:cNvPr id="885" name="Google Shape;885;p98"/>
          <p:cNvSpPr txBox="1"/>
          <p:nvPr/>
        </p:nvSpPr>
        <p:spPr>
          <a:xfrm>
            <a:off x="4363239" y="1936150"/>
            <a:ext cx="14874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students</a:t>
            </a:r>
            <a:endParaRPr sz="1600" b="1">
              <a:latin typeface="Raleway"/>
              <a:ea typeface="Raleway"/>
              <a:cs typeface="Raleway"/>
              <a:sym typeface="Raleway"/>
            </a:endParaRPr>
          </a:p>
        </p:txBody>
      </p:sp>
      <p:sp>
        <p:nvSpPr>
          <p:cNvPr id="886" name="Google Shape;886;p98"/>
          <p:cNvSpPr txBox="1"/>
          <p:nvPr/>
        </p:nvSpPr>
        <p:spPr>
          <a:xfrm>
            <a:off x="1260200" y="5787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a:latin typeface="Courier New"/>
                <a:ea typeface="Courier New"/>
                <a:cs typeface="Courier New"/>
                <a:sym typeface="Courier New"/>
              </a:rPr>
              <a:t>SELECT tests.exam, tests.passing_score,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       students.name, students.score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FROM tests</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LEFT JOIN students ON tests.exam = students.exam;</a:t>
            </a:r>
            <a:endParaRPr sz="1500" b="1">
              <a:latin typeface="Courier New"/>
              <a:ea typeface="Courier New"/>
              <a:cs typeface="Courier New"/>
              <a:sym typeface="Courier New"/>
            </a:endParaRPr>
          </a:p>
          <a:p>
            <a:pPr marL="0" lvl="0" indent="0" algn="l" rtl="0">
              <a:spcBef>
                <a:spcPts val="0"/>
              </a:spcBef>
              <a:spcAft>
                <a:spcPts val="0"/>
              </a:spcAft>
              <a:buNone/>
            </a:pPr>
            <a:endParaRPr b="1">
              <a:latin typeface="Barlow"/>
              <a:ea typeface="Barlow"/>
              <a:cs typeface="Barlow"/>
              <a:sym typeface="Barlo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99"/>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31</a:t>
            </a:fld>
            <a:endParaRPr/>
          </a:p>
        </p:txBody>
      </p:sp>
      <p:graphicFrame>
        <p:nvGraphicFramePr>
          <p:cNvPr id="892" name="Google Shape;892;p99"/>
          <p:cNvGraphicFramePr/>
          <p:nvPr/>
        </p:nvGraphicFramePr>
        <p:xfrm>
          <a:off x="3895813" y="2317050"/>
          <a:ext cx="1727525" cy="1981050"/>
        </p:xfrm>
        <a:graphic>
          <a:graphicData uri="http://schemas.openxmlformats.org/drawingml/2006/table">
            <a:tbl>
              <a:tblPr>
                <a:noFill/>
                <a:tableStyleId>{3E4FC2DC-2722-4577-9E51-06CC13DB457C}</a:tableStyleId>
              </a:tblPr>
              <a:tblGrid>
                <a:gridCol w="1026450">
                  <a:extLst>
                    <a:ext uri="{9D8B030D-6E8A-4147-A177-3AD203B41FA5}">
                      <a16:colId xmlns:a16="http://schemas.microsoft.com/office/drawing/2014/main" val="20000"/>
                    </a:ext>
                  </a:extLst>
                </a:gridCol>
                <a:gridCol w="701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tr-TR"/>
                        <a:t>name</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John</a:t>
                      </a:r>
                      <a:endParaRPr/>
                    </a:p>
                  </a:txBody>
                  <a:tcPr marL="91425" marR="91425" marT="91425" marB="91425"/>
                </a:tc>
                <a:tc>
                  <a:txBody>
                    <a:bodyPr/>
                    <a:lstStyle/>
                    <a:p>
                      <a:pPr marL="0" lvl="0" indent="0" algn="l" rtl="0">
                        <a:spcBef>
                          <a:spcPts val="0"/>
                        </a:spcBef>
                        <a:spcAft>
                          <a:spcPts val="0"/>
                        </a:spcAft>
                        <a:buNone/>
                      </a:pPr>
                      <a:r>
                        <a:rPr lang="tr-TR"/>
                        <a:t>75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Mary</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Clark</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Null</a:t>
                      </a:r>
                      <a:endParaRPr/>
                    </a:p>
                  </a:txBody>
                  <a:tcPr marL="91425" marR="91425" marT="91425" marB="91425"/>
                </a:tc>
                <a:tc>
                  <a:txBody>
                    <a:bodyPr/>
                    <a:lstStyle/>
                    <a:p>
                      <a:pPr marL="0" lvl="0" indent="0" algn="l" rtl="0">
                        <a:spcBef>
                          <a:spcPts val="0"/>
                        </a:spcBef>
                        <a:spcAft>
                          <a:spcPts val="0"/>
                        </a:spcAft>
                        <a:buNone/>
                      </a:pPr>
                      <a:r>
                        <a:rPr lang="tr-TR"/>
                        <a:t>Null</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893" name="Google Shape;893;p99"/>
          <p:cNvGraphicFramePr/>
          <p:nvPr/>
        </p:nvGraphicFramePr>
        <p:xfrm>
          <a:off x="1482338" y="2317050"/>
          <a:ext cx="2413475" cy="1981050"/>
        </p:xfrm>
        <a:graphic>
          <a:graphicData uri="http://schemas.openxmlformats.org/drawingml/2006/table">
            <a:tbl>
              <a:tblPr>
                <a:noFill/>
                <a:tableStyleId>{3E4FC2DC-2722-4577-9E51-06CC13DB457C}</a:tableStyleId>
              </a:tblPr>
              <a:tblGrid>
                <a:gridCol w="1025775">
                  <a:extLst>
                    <a:ext uri="{9D8B030D-6E8A-4147-A177-3AD203B41FA5}">
                      <a16:colId xmlns:a16="http://schemas.microsoft.com/office/drawing/2014/main" val="20000"/>
                    </a:ext>
                  </a:extLst>
                </a:gridCol>
                <a:gridCol w="1387700">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None/>
                      </a:pPr>
                      <a:r>
                        <a:rPr lang="tr-TR"/>
                        <a:t>exam</a:t>
                      </a:r>
                      <a:endParaRPr/>
                    </a:p>
                  </a:txBody>
                  <a:tcPr marL="91425" marR="91425" marT="91425" marB="91425">
                    <a:solidFill>
                      <a:srgbClr val="F3F3F3"/>
                    </a:solidFill>
                  </a:tcPr>
                </a:tc>
                <a:tc>
                  <a:txBody>
                    <a:bodyPr/>
                    <a:lstStyle/>
                    <a:p>
                      <a:pPr marL="0" lvl="0" indent="0" algn="l" rtl="0">
                        <a:spcBef>
                          <a:spcPts val="0"/>
                        </a:spcBef>
                        <a:spcAft>
                          <a:spcPts val="0"/>
                        </a:spcAft>
                        <a:buNone/>
                      </a:pPr>
                      <a:r>
                        <a:rPr lang="tr-TR"/>
                        <a:t>passing_score</a:t>
                      </a:r>
                      <a:endParaRPr/>
                    </a:p>
                  </a:txBody>
                  <a:tcPr marL="91425" marR="91425" marT="91425" marB="91425">
                    <a:solidFill>
                      <a:srgbClr val="F3F3F3"/>
                    </a:solidFill>
                  </a:tcPr>
                </a:tc>
                <a:extLst>
                  <a:ext uri="{0D108BD9-81ED-4DB2-BD59-A6C34878D82A}">
                    <a16:rowId xmlns:a16="http://schemas.microsoft.com/office/drawing/2014/main" val="10000"/>
                  </a:ext>
                </a:extLst>
              </a:tr>
              <a:tr h="366350">
                <a:tc>
                  <a:txBody>
                    <a:bodyPr/>
                    <a:lstStyle/>
                    <a:p>
                      <a:pPr marL="0" lvl="0" indent="0" algn="l" rtl="0">
                        <a:spcBef>
                          <a:spcPts val="0"/>
                        </a:spcBef>
                        <a:spcAft>
                          <a:spcPts val="0"/>
                        </a:spcAft>
                        <a:buNone/>
                      </a:pPr>
                      <a:r>
                        <a:rPr lang="tr-TR"/>
                        <a:t>SQL</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tr-TR"/>
                        <a:t>AWS</a:t>
                      </a:r>
                      <a:endParaRPr/>
                    </a:p>
                  </a:txBody>
                  <a:tcPr marL="91425" marR="91425" marT="91425" marB="91425"/>
                </a:tc>
                <a:tc>
                  <a:txBody>
                    <a:bodyPr/>
                    <a:lstStyle/>
                    <a:p>
                      <a:pPr marL="0" lvl="0" indent="0" algn="l" rtl="0">
                        <a:spcBef>
                          <a:spcPts val="0"/>
                        </a:spcBef>
                        <a:spcAft>
                          <a:spcPts val="0"/>
                        </a:spcAft>
                        <a:buNone/>
                      </a:pPr>
                      <a:r>
                        <a:rPr lang="tr-TR"/>
                        <a:t>80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tr-TR"/>
                        <a:t>Python</a:t>
                      </a:r>
                      <a:endParaRPr/>
                    </a:p>
                  </a:txBody>
                  <a:tcPr marL="91425" marR="91425" marT="91425" marB="91425"/>
                </a:tc>
                <a:tc>
                  <a:txBody>
                    <a:bodyPr/>
                    <a:lstStyle/>
                    <a:p>
                      <a:pPr marL="0" lvl="0" indent="0" algn="l" rtl="0">
                        <a:spcBef>
                          <a:spcPts val="0"/>
                        </a:spcBef>
                        <a:spcAft>
                          <a:spcPts val="0"/>
                        </a:spcAft>
                        <a:buNone/>
                      </a:pPr>
                      <a:r>
                        <a:rPr lang="tr-TR"/>
                        <a:t>70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tr-TR"/>
                        <a:t>Network</a:t>
                      </a:r>
                      <a:endParaRPr/>
                    </a:p>
                  </a:txBody>
                  <a:tcPr marL="91425" marR="91425" marT="91425" marB="91425"/>
                </a:tc>
                <a:tc>
                  <a:txBody>
                    <a:bodyPr/>
                    <a:lstStyle/>
                    <a:p>
                      <a:pPr marL="0" lvl="0" indent="0" algn="l" rtl="0">
                        <a:spcBef>
                          <a:spcPts val="0"/>
                        </a:spcBef>
                        <a:spcAft>
                          <a:spcPts val="0"/>
                        </a:spcAft>
                        <a:buNone/>
                      </a:pPr>
                      <a:r>
                        <a:rPr lang="tr-TR"/>
                        <a:t>60</a:t>
                      </a:r>
                      <a:endParaRPr/>
                    </a:p>
                  </a:txBody>
                  <a:tcPr marL="91425" marR="91425" marT="91425" marB="91425"/>
                </a:tc>
                <a:extLst>
                  <a:ext uri="{0D108BD9-81ED-4DB2-BD59-A6C34878D82A}">
                    <a16:rowId xmlns:a16="http://schemas.microsoft.com/office/drawing/2014/main" val="10004"/>
                  </a:ext>
                </a:extLst>
              </a:tr>
            </a:tbl>
          </a:graphicData>
        </a:graphic>
      </p:graphicFrame>
      <p:sp>
        <p:nvSpPr>
          <p:cNvPr id="894" name="Google Shape;894;p99"/>
          <p:cNvSpPr txBox="1"/>
          <p:nvPr/>
        </p:nvSpPr>
        <p:spPr>
          <a:xfrm>
            <a:off x="2508125" y="1877550"/>
            <a:ext cx="24135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600" b="1">
                <a:latin typeface="Raleway"/>
                <a:ea typeface="Raleway"/>
                <a:cs typeface="Raleway"/>
                <a:sym typeface="Raleway"/>
              </a:rPr>
              <a:t>output of the query</a:t>
            </a:r>
            <a:endParaRPr sz="1600" b="1">
              <a:latin typeface="Raleway"/>
              <a:ea typeface="Raleway"/>
              <a:cs typeface="Raleway"/>
              <a:sym typeface="Raleway"/>
            </a:endParaRPr>
          </a:p>
        </p:txBody>
      </p:sp>
      <p:sp>
        <p:nvSpPr>
          <p:cNvPr id="895" name="Google Shape;895;p99"/>
          <p:cNvSpPr txBox="1"/>
          <p:nvPr/>
        </p:nvSpPr>
        <p:spPr>
          <a:xfrm>
            <a:off x="1260200" y="520175"/>
            <a:ext cx="6066600" cy="11283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a:latin typeface="Courier New"/>
                <a:ea typeface="Courier New"/>
                <a:cs typeface="Courier New"/>
                <a:sym typeface="Courier New"/>
              </a:rPr>
              <a:t>SELECT tests.exam, tests.passing_score,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       students.name, students.score</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FROM tests</a:t>
            </a:r>
            <a:endParaRPr sz="1500" b="1">
              <a:latin typeface="Courier New"/>
              <a:ea typeface="Courier New"/>
              <a:cs typeface="Courier New"/>
              <a:sym typeface="Courier New"/>
            </a:endParaRPr>
          </a:p>
          <a:p>
            <a:pPr marL="0" lvl="0" indent="0" algn="l" rtl="0">
              <a:spcBef>
                <a:spcPts val="0"/>
              </a:spcBef>
              <a:spcAft>
                <a:spcPts val="0"/>
              </a:spcAft>
              <a:buNone/>
            </a:pPr>
            <a:r>
              <a:rPr lang="tr-TR" sz="1500" b="1">
                <a:latin typeface="Courier New"/>
                <a:ea typeface="Courier New"/>
                <a:cs typeface="Courier New"/>
                <a:sym typeface="Courier New"/>
              </a:rPr>
              <a:t>LEFT JOIN students ON tests.exam = students.exam;</a:t>
            </a:r>
            <a:endParaRPr sz="1500" b="1">
              <a:latin typeface="Courier New"/>
              <a:ea typeface="Courier New"/>
              <a:cs typeface="Courier New"/>
              <a:sym typeface="Courier New"/>
            </a:endParaRPr>
          </a:p>
          <a:p>
            <a:pPr marL="0" lvl="0" indent="0" algn="l" rtl="0">
              <a:spcBef>
                <a:spcPts val="0"/>
              </a:spcBef>
              <a:spcAft>
                <a:spcPts val="0"/>
              </a:spcAft>
              <a:buNone/>
            </a:pPr>
            <a:endParaRPr b="1">
              <a:latin typeface="Barlow"/>
              <a:ea typeface="Barlow"/>
              <a:cs typeface="Barlow"/>
              <a:sym typeface="Barlo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00"/>
          <p:cNvSpPr txBox="1">
            <a:spLocks noGrp="1"/>
          </p:cNvSpPr>
          <p:nvPr>
            <p:ph type="sldNum" idx="12"/>
          </p:nvPr>
        </p:nvSpPr>
        <p:spPr>
          <a:xfrm>
            <a:off x="8889300" y="4903875"/>
            <a:ext cx="2166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32</a:t>
            </a:fld>
            <a:endParaRPr/>
          </a:p>
        </p:txBody>
      </p:sp>
      <p:grpSp>
        <p:nvGrpSpPr>
          <p:cNvPr id="901" name="Google Shape;901;p100"/>
          <p:cNvGrpSpPr/>
          <p:nvPr/>
        </p:nvGrpSpPr>
        <p:grpSpPr>
          <a:xfrm>
            <a:off x="1523063" y="754842"/>
            <a:ext cx="5955274" cy="4154382"/>
            <a:chOff x="597913" y="547750"/>
            <a:chExt cx="7699126" cy="3846650"/>
          </a:xfrm>
        </p:grpSpPr>
        <p:pic>
          <p:nvPicPr>
            <p:cNvPr id="902" name="Google Shape;902;p100"/>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903" name="Google Shape;903;p100"/>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100"/>
          <p:cNvSpPr txBox="1"/>
          <p:nvPr/>
        </p:nvSpPr>
        <p:spPr>
          <a:xfrm>
            <a:off x="209650" y="217850"/>
            <a:ext cx="8582100" cy="537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err="1">
                <a:latin typeface="Raleway"/>
                <a:ea typeface="Raleway"/>
                <a:cs typeface="Raleway"/>
                <a:sym typeface="Raleway"/>
              </a:rPr>
              <a:t>Find</a:t>
            </a:r>
            <a:r>
              <a:rPr lang="tr-TR" sz="2800" b="1" dirty="0">
                <a:latin typeface="Raleway"/>
                <a:ea typeface="Raleway"/>
                <a:cs typeface="Raleway"/>
                <a:sym typeface="Raleway"/>
              </a:rPr>
              <a:t> </a:t>
            </a:r>
            <a:r>
              <a:rPr lang="tr-TR" sz="2800" b="1" dirty="0" err="1">
                <a:latin typeface="Raleway"/>
                <a:ea typeface="Raleway"/>
                <a:cs typeface="Raleway"/>
                <a:sym typeface="Raleway"/>
              </a:rPr>
              <a:t>the</a:t>
            </a:r>
            <a:r>
              <a:rPr lang="tr-TR" sz="2800" b="1" dirty="0">
                <a:latin typeface="Raleway"/>
                <a:ea typeface="Raleway"/>
                <a:cs typeface="Raleway"/>
                <a:sym typeface="Raleway"/>
              </a:rPr>
              <a:t> </a:t>
            </a:r>
            <a:r>
              <a:rPr lang="tr-TR" sz="2800" b="1" dirty="0" err="1">
                <a:latin typeface="Raleway"/>
                <a:ea typeface="Raleway"/>
                <a:cs typeface="Raleway"/>
                <a:sym typeface="Raleway"/>
              </a:rPr>
              <a:t>artists</a:t>
            </a:r>
            <a:r>
              <a:rPr lang="tr-TR" sz="2800" b="1" dirty="0">
                <a:latin typeface="Raleway"/>
                <a:ea typeface="Raleway"/>
                <a:cs typeface="Raleway"/>
                <a:sym typeface="Raleway"/>
              </a:rPr>
              <a:t>’ </a:t>
            </a:r>
            <a:r>
              <a:rPr lang="tr-TR" sz="2800" b="1" dirty="0" err="1">
                <a:latin typeface="Raleway"/>
                <a:ea typeface="Raleway"/>
                <a:cs typeface="Raleway"/>
                <a:sym typeface="Raleway"/>
              </a:rPr>
              <a:t>album</a:t>
            </a:r>
            <a:r>
              <a:rPr lang="tr-TR" sz="2800" b="1" dirty="0">
                <a:latin typeface="Raleway"/>
                <a:ea typeface="Raleway"/>
                <a:cs typeface="Raleway"/>
                <a:sym typeface="Raleway"/>
              </a:rPr>
              <a:t> </a:t>
            </a:r>
            <a:r>
              <a:rPr lang="tr-TR" sz="2800" b="1" dirty="0" err="1">
                <a:latin typeface="Raleway"/>
                <a:ea typeface="Raleway"/>
                <a:cs typeface="Raleway"/>
                <a:sym typeface="Raleway"/>
              </a:rPr>
              <a:t>info</a:t>
            </a:r>
            <a:endParaRPr sz="2800" b="1" dirty="0">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ctrTitle"/>
          </p:nvPr>
        </p:nvSpPr>
        <p:spPr>
          <a:xfrm>
            <a:off x="940010" y="1863600"/>
            <a:ext cx="79641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Subqueries</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34</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130" name="Google Shape;130;p26"/>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sp>
        <p:nvSpPr>
          <p:cNvPr id="131" name="Google Shape;131;p26"/>
          <p:cNvSpPr txBox="1"/>
          <p:nvPr/>
        </p:nvSpPr>
        <p:spPr>
          <a:xfrm>
            <a:off x="299350" y="800200"/>
            <a:ext cx="7837800" cy="1496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2400"/>
              <a:buFont typeface="Arial"/>
              <a:buNone/>
              <a:tabLst/>
              <a:defRPr/>
            </a:pP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A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subquery</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is a </a:t>
            </a:r>
            <a:r>
              <a:rPr kumimoji="0" lang="tr-TR" sz="2400" b="0" i="0" u="none" strike="noStrike" kern="0" cap="none" spc="0" normalizeH="0" baseline="0" noProof="0" dirty="0">
                <a:ln>
                  <a:noFill/>
                </a:ln>
                <a:solidFill>
                  <a:srgbClr val="FF0000"/>
                </a:solidFill>
                <a:effectLst/>
                <a:uLnTx/>
                <a:uFillTx/>
                <a:latin typeface="Raleway"/>
                <a:ea typeface="Raleway"/>
                <a:cs typeface="Raleway"/>
                <a:sym typeface="Raleway"/>
              </a:rPr>
              <a:t>SELECT</a:t>
            </a:r>
            <a:r>
              <a:rPr kumimoji="0" lang="tr-TR" sz="2400" b="0" i="0" u="none" strike="noStrike" kern="0" cap="none" spc="0" normalizeH="0" baseline="0" noProof="0" dirty="0">
                <a:ln>
                  <a:noFill/>
                </a:ln>
                <a:solidFill>
                  <a:srgbClr val="373A3C"/>
                </a:solidFill>
                <a:effectLs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statement</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that</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is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nested</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within</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another</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statement</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The</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subquery</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is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also</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called</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the</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inner</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query</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or</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nested</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2400" b="0"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query</a:t>
            </a:r>
            <a:r>
              <a:rPr kumimoji="0" lang="tr-TR"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a:t>
            </a:r>
            <a:endParaRPr kumimoji="0" sz="24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endParaRPr>
          </a:p>
        </p:txBody>
      </p:sp>
      <p:sp>
        <p:nvSpPr>
          <p:cNvPr id="132" name="Google Shape;132;p26"/>
          <p:cNvSpPr/>
          <p:nvPr/>
        </p:nvSpPr>
        <p:spPr>
          <a:xfrm>
            <a:off x="3336700" y="2447900"/>
            <a:ext cx="1763100" cy="1792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26"/>
          <p:cNvSpPr/>
          <p:nvPr/>
        </p:nvSpPr>
        <p:spPr>
          <a:xfrm>
            <a:off x="3631450" y="2789900"/>
            <a:ext cx="1173600" cy="1108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34" name="Google Shape;134;p26"/>
          <p:cNvCxnSpPr>
            <a:stCxn id="132" idx="7"/>
          </p:cNvCxnSpPr>
          <p:nvPr/>
        </p:nvCxnSpPr>
        <p:spPr>
          <a:xfrm rot="10800000" flipH="1">
            <a:off x="4841600" y="2695662"/>
            <a:ext cx="768300" cy="14700"/>
          </a:xfrm>
          <a:prstGeom prst="straightConnector1">
            <a:avLst/>
          </a:prstGeom>
          <a:noFill/>
          <a:ln w="9525" cap="flat" cmpd="sng">
            <a:solidFill>
              <a:schemeClr val="dk2"/>
            </a:solidFill>
            <a:prstDash val="solid"/>
            <a:round/>
            <a:headEnd type="none" w="med" len="med"/>
            <a:tailEnd type="triangle" w="med" len="med"/>
          </a:ln>
        </p:spPr>
      </p:cxnSp>
      <p:sp>
        <p:nvSpPr>
          <p:cNvPr id="135" name="Google Shape;135;p26"/>
          <p:cNvSpPr txBox="1"/>
          <p:nvPr/>
        </p:nvSpPr>
        <p:spPr>
          <a:xfrm>
            <a:off x="5609900" y="2468700"/>
            <a:ext cx="1238400" cy="468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Barlow Light"/>
                <a:ea typeface="Barlow Light"/>
                <a:cs typeface="Barlow Light"/>
                <a:sym typeface="Barlow Light"/>
              </a:rPr>
              <a:t>Outer query</a:t>
            </a:r>
            <a:endParaRPr kumimoji="0" sz="14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136" name="Google Shape;136;p26"/>
          <p:cNvSpPr txBox="1"/>
          <p:nvPr/>
        </p:nvSpPr>
        <p:spPr>
          <a:xfrm>
            <a:off x="5609900" y="3109700"/>
            <a:ext cx="1238400" cy="468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Barlow Light"/>
                <a:ea typeface="Barlow Light"/>
                <a:cs typeface="Barlow Light"/>
                <a:sym typeface="Barlow Light"/>
              </a:rPr>
              <a:t>Inner query</a:t>
            </a:r>
            <a:endParaRPr kumimoji="0" sz="14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cxnSp>
        <p:nvCxnSpPr>
          <p:cNvPr id="137" name="Google Shape;137;p26"/>
          <p:cNvCxnSpPr/>
          <p:nvPr/>
        </p:nvCxnSpPr>
        <p:spPr>
          <a:xfrm rot="10800000" flipH="1">
            <a:off x="4805050" y="3336662"/>
            <a:ext cx="768300" cy="14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sldNum" idx="12"/>
          </p:nvPr>
        </p:nvSpPr>
        <p:spPr>
          <a:xfrm>
            <a:off x="8909123" y="4934346"/>
            <a:ext cx="205500" cy="177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35</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pic>
        <p:nvPicPr>
          <p:cNvPr id="143" name="Google Shape;143;p27"/>
          <p:cNvPicPr preferRelativeResize="0"/>
          <p:nvPr/>
        </p:nvPicPr>
        <p:blipFill rotWithShape="1">
          <a:blip r:embed="rId3">
            <a:alphaModFix/>
          </a:blip>
          <a:srcRect r="53654"/>
          <a:stretch/>
        </p:blipFill>
        <p:spPr>
          <a:xfrm>
            <a:off x="609725" y="511675"/>
            <a:ext cx="5182001" cy="2213050"/>
          </a:xfrm>
          <a:prstGeom prst="rect">
            <a:avLst/>
          </a:prstGeom>
          <a:noFill/>
          <a:ln>
            <a:noFill/>
          </a:ln>
        </p:spPr>
      </p:pic>
      <p:sp>
        <p:nvSpPr>
          <p:cNvPr id="144" name="Google Shape;144;p27"/>
          <p:cNvSpPr txBox="1"/>
          <p:nvPr/>
        </p:nvSpPr>
        <p:spPr>
          <a:xfrm>
            <a:off x="4051575" y="238075"/>
            <a:ext cx="1834200" cy="273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1" i="0" u="none" strike="noStrike" kern="0" cap="none" spc="0" normalizeH="0" baseline="0" noProof="0">
              <a:ln>
                <a:noFill/>
              </a:ln>
              <a:solidFill>
                <a:srgbClr val="000000"/>
              </a:solidFill>
              <a:effectLst/>
              <a:uLnTx/>
              <a:uFillTx/>
              <a:latin typeface="Raleway"/>
              <a:ea typeface="Raleway"/>
              <a:cs typeface="Raleway"/>
              <a:sym typeface="Raleway"/>
            </a:endParaRPr>
          </a:p>
        </p:txBody>
      </p:sp>
      <p:sp>
        <p:nvSpPr>
          <p:cNvPr id="145" name="Google Shape;145;p27"/>
          <p:cNvSpPr/>
          <p:nvPr/>
        </p:nvSpPr>
        <p:spPr>
          <a:xfrm>
            <a:off x="1631925" y="1810113"/>
            <a:ext cx="3147300" cy="612000"/>
          </a:xfrm>
          <a:prstGeom prst="roundRect">
            <a:avLst>
              <a:gd name="adj" fmla="val 16667"/>
            </a:avLst>
          </a:prstGeom>
          <a:noFill/>
          <a:ln w="3810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27"/>
          <p:cNvSpPr/>
          <p:nvPr/>
        </p:nvSpPr>
        <p:spPr>
          <a:xfrm>
            <a:off x="1420050" y="910075"/>
            <a:ext cx="3534000" cy="867600"/>
          </a:xfrm>
          <a:prstGeom prst="roundRect">
            <a:avLst>
              <a:gd name="adj" fmla="val 16667"/>
            </a:avLst>
          </a:prstGeom>
          <a:noFill/>
          <a:ln w="3810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47" name="Google Shape;147;p27"/>
          <p:cNvCxnSpPr/>
          <p:nvPr/>
        </p:nvCxnSpPr>
        <p:spPr>
          <a:xfrm rot="10800000" flipH="1">
            <a:off x="4954050" y="1340624"/>
            <a:ext cx="378900" cy="30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27"/>
          <p:cNvSpPr txBox="1"/>
          <p:nvPr/>
        </p:nvSpPr>
        <p:spPr>
          <a:xfrm>
            <a:off x="5119325" y="1849325"/>
            <a:ext cx="1238400" cy="773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1" i="0" u="none" strike="noStrike" kern="0" cap="none" spc="0" normalizeH="0" baseline="0" noProof="0">
                <a:ln>
                  <a:noFill/>
                </a:ln>
                <a:solidFill>
                  <a:srgbClr val="274E13"/>
                </a:solidFill>
                <a:effectLst/>
                <a:uLnTx/>
                <a:uFillTx/>
                <a:latin typeface="Barlow"/>
                <a:ea typeface="Barlow"/>
                <a:cs typeface="Barlow"/>
                <a:sym typeface="Barlow"/>
              </a:rPr>
              <a:t>Inner query, nested query or subquery</a:t>
            </a:r>
            <a:endParaRPr kumimoji="0" sz="1400" b="1" i="0" u="none" strike="noStrike" kern="0" cap="none" spc="0" normalizeH="0" baseline="0" noProof="0">
              <a:ln>
                <a:noFill/>
              </a:ln>
              <a:solidFill>
                <a:srgbClr val="274E13"/>
              </a:solidFill>
              <a:effectLst/>
              <a:uLnTx/>
              <a:uFillTx/>
              <a:latin typeface="Barlow"/>
              <a:ea typeface="Barlow"/>
              <a:cs typeface="Barlow"/>
              <a:sym typeface="Barlow"/>
            </a:endParaRPr>
          </a:p>
        </p:txBody>
      </p:sp>
      <p:cxnSp>
        <p:nvCxnSpPr>
          <p:cNvPr id="149" name="Google Shape;149;p27"/>
          <p:cNvCxnSpPr/>
          <p:nvPr/>
        </p:nvCxnSpPr>
        <p:spPr>
          <a:xfrm rot="10800000" flipH="1">
            <a:off x="4779225" y="2083474"/>
            <a:ext cx="378900" cy="300"/>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27"/>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Syntax</a:t>
            </a:r>
            <a:endParaRPr sz="4000">
              <a:solidFill>
                <a:srgbClr val="419DD3"/>
              </a:solidFill>
              <a:latin typeface="Raleway Medium"/>
              <a:ea typeface="Raleway Medium"/>
              <a:cs typeface="Raleway Medium"/>
              <a:sym typeface="Raleway Medium"/>
            </a:endParaRPr>
          </a:p>
        </p:txBody>
      </p:sp>
      <p:sp>
        <p:nvSpPr>
          <p:cNvPr id="151" name="Google Shape;151;p27"/>
          <p:cNvSpPr txBox="1"/>
          <p:nvPr/>
        </p:nvSpPr>
        <p:spPr>
          <a:xfrm>
            <a:off x="653100" y="2864725"/>
            <a:ext cx="7837800" cy="1581600"/>
          </a:xfrm>
          <a:prstGeom prst="rect">
            <a:avLst/>
          </a:prstGeom>
          <a:noFill/>
          <a:ln>
            <a:noFill/>
          </a:ln>
        </p:spPr>
        <p:txBody>
          <a:bodyPr spcFirstLastPara="1" wrap="square" lIns="91425" tIns="91425" rIns="91425" bIns="91425" anchor="t" anchorCtr="0">
            <a:noAutofit/>
          </a:bodyPr>
          <a:lstStyle/>
          <a:p>
            <a:pPr marL="457200" marR="0" lvl="0" indent="-355600" algn="l" defTabSz="914400" rtl="0" eaLnBrk="1" fontAlgn="auto" latinLnBrk="0" hangingPunct="1">
              <a:lnSpc>
                <a:spcPct val="115000"/>
              </a:lnSpc>
              <a:spcBef>
                <a:spcPts val="0"/>
              </a:spcBef>
              <a:spcAft>
                <a:spcPts val="0"/>
              </a:spcAft>
              <a:buClr>
                <a:srgbClr val="373A3C"/>
              </a:buClr>
              <a:buSzPts val="2000"/>
              <a:buFont typeface="Raleway"/>
              <a:buChar char="●"/>
              <a:tabLst/>
              <a:defRPr/>
            </a:pP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Subqueries</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are</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nested</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queries</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that</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provide</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data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to</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the</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enclosing</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query</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a:t>
            </a:r>
            <a:endParaRPr kumimoji="0" sz="20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endParaRPr>
          </a:p>
          <a:p>
            <a:pPr marL="457200" marR="0" lvl="0" indent="-355600" algn="l" defTabSz="914400" rtl="0" eaLnBrk="1" fontAlgn="auto" latinLnBrk="0" hangingPunct="1">
              <a:lnSpc>
                <a:spcPct val="115000"/>
              </a:lnSpc>
              <a:spcBef>
                <a:spcPts val="0"/>
              </a:spcBef>
              <a:spcAft>
                <a:spcPts val="0"/>
              </a:spcAft>
              <a:buClr>
                <a:srgbClr val="373A3C"/>
              </a:buClr>
              <a:buSzPts val="2000"/>
              <a:buFont typeface="Raleway"/>
              <a:buChar char="●"/>
              <a:tabLst/>
              <a:defRPr/>
            </a:pP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Subqueries</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can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return</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individual</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values</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or</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list</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of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records</a:t>
            </a:r>
            <a:endParaRPr kumimoji="0" sz="20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endParaRPr>
          </a:p>
          <a:p>
            <a:pPr marL="457200" marR="0" lvl="0" indent="-355600" algn="l" defTabSz="914400" rtl="0" eaLnBrk="1" fontAlgn="auto" latinLnBrk="0" hangingPunct="1">
              <a:lnSpc>
                <a:spcPct val="115000"/>
              </a:lnSpc>
              <a:spcBef>
                <a:spcPts val="0"/>
              </a:spcBef>
              <a:spcAft>
                <a:spcPts val="0"/>
              </a:spcAft>
              <a:buClr>
                <a:srgbClr val="373A3C"/>
              </a:buClr>
              <a:buSzPts val="2000"/>
              <a:buFont typeface="Raleway"/>
              <a:buChar char="●"/>
              <a:tabLst/>
              <a:defRPr/>
            </a:pP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Subqueries</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must</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be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enclosed</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with</a:t>
            </a:r>
            <a:r>
              <a:rPr kumimoji="0" lang="tr-TR" sz="2000" b="0" i="0" u="none" strike="noStrike" kern="0" cap="none" spc="0" normalizeH="0" baseline="0" noProof="0" dirty="0">
                <a:ln>
                  <a:noFill/>
                </a:ln>
                <a:solidFill>
                  <a:srgbClr val="333333"/>
                </a:solidFill>
                <a:effectLst/>
                <a:highlight>
                  <a:srgbClr val="FFFFFF"/>
                </a:highlight>
                <a:uLnTx/>
                <a:uFillTx/>
                <a:latin typeface="Raleway"/>
                <a:ea typeface="Raleway"/>
                <a:cs typeface="Raleway"/>
                <a:sym typeface="Raleway"/>
              </a:rPr>
              <a:t> </a:t>
            </a:r>
            <a:r>
              <a:rPr kumimoji="0" lang="tr-TR" sz="2000" b="0" i="0" u="none" strike="noStrike" kern="0" cap="none" spc="0" normalizeH="0" baseline="0" noProof="0" dirty="0" err="1">
                <a:ln>
                  <a:noFill/>
                </a:ln>
                <a:solidFill>
                  <a:srgbClr val="333333"/>
                </a:solidFill>
                <a:effectLst/>
                <a:highlight>
                  <a:srgbClr val="FFFFFF"/>
                </a:highlight>
                <a:uLnTx/>
                <a:uFillTx/>
                <a:latin typeface="Raleway"/>
                <a:ea typeface="Raleway"/>
                <a:cs typeface="Raleway"/>
                <a:sym typeface="Raleway"/>
              </a:rPr>
              <a:t>parentheses</a:t>
            </a:r>
            <a:endParaRPr kumimoji="0" sz="2000" b="0"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endParaRPr>
          </a:p>
        </p:txBody>
      </p:sp>
      <p:sp>
        <p:nvSpPr>
          <p:cNvPr id="152" name="Google Shape;152;p27"/>
          <p:cNvSpPr txBox="1"/>
          <p:nvPr/>
        </p:nvSpPr>
        <p:spPr>
          <a:xfrm>
            <a:off x="5332951" y="1090450"/>
            <a:ext cx="1675500" cy="468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1" i="0" u="none" strike="noStrike" kern="0" cap="none" spc="0" normalizeH="0" baseline="0" noProof="0">
                <a:ln>
                  <a:noFill/>
                </a:ln>
                <a:solidFill>
                  <a:srgbClr val="783F04"/>
                </a:solidFill>
                <a:effectLst/>
                <a:uLnTx/>
                <a:uFillTx/>
                <a:latin typeface="Barlow"/>
                <a:ea typeface="Barlow"/>
                <a:cs typeface="Barlow"/>
                <a:sym typeface="Barlow"/>
              </a:rPr>
              <a:t>Outer query or enclosing query</a:t>
            </a:r>
            <a:endParaRPr kumimoji="0" sz="1400" b="1" i="0" u="none" strike="noStrike" kern="0" cap="none" spc="0" normalizeH="0" baseline="0" noProof="0">
              <a:ln>
                <a:noFill/>
              </a:ln>
              <a:solidFill>
                <a:srgbClr val="783F04"/>
              </a:solidFill>
              <a:effectLst/>
              <a:uLnTx/>
              <a:uFillTx/>
              <a:latin typeface="Barlow"/>
              <a:ea typeface="Barlow"/>
              <a:cs typeface="Barlow"/>
              <a:sym typeface="Barlo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457200" y="192648"/>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sz="4000">
                <a:solidFill>
                  <a:srgbClr val="741B47"/>
                </a:solidFill>
                <a:latin typeface="Raleway Medium"/>
                <a:ea typeface="Raleway Medium"/>
                <a:cs typeface="Raleway Medium"/>
                <a:sym typeface="Raleway Medium"/>
              </a:rPr>
              <a:t>Introduction</a:t>
            </a:r>
            <a:r>
              <a:rPr lang="tr-TR"/>
              <a:t>  </a:t>
            </a:r>
            <a:endParaRPr/>
          </a:p>
        </p:txBody>
      </p:sp>
      <p:sp>
        <p:nvSpPr>
          <p:cNvPr id="158" name="Google Shape;158;p28"/>
          <p:cNvSpPr txBox="1">
            <a:spLocks noGrp="1"/>
          </p:cNvSpPr>
          <p:nvPr>
            <p:ph type="body" idx="1"/>
          </p:nvPr>
        </p:nvSpPr>
        <p:spPr>
          <a:xfrm>
            <a:off x="457200" y="1024450"/>
            <a:ext cx="6605700" cy="10827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tr-TR" sz="2400" dirty="0">
                <a:solidFill>
                  <a:srgbClr val="373A3C"/>
                </a:solidFill>
                <a:highlight>
                  <a:srgbClr val="FFFFFF"/>
                </a:highlight>
                <a:latin typeface="Raleway"/>
                <a:ea typeface="Raleway"/>
                <a:cs typeface="Raleway"/>
                <a:sym typeface="Raleway"/>
              </a:rPr>
              <a:t>A </a:t>
            </a:r>
            <a:r>
              <a:rPr lang="tr-TR" sz="2400" dirty="0" err="1">
                <a:solidFill>
                  <a:srgbClr val="373A3C"/>
                </a:solidFill>
                <a:highlight>
                  <a:srgbClr val="FFFFFF"/>
                </a:highlight>
                <a:latin typeface="Raleway"/>
                <a:ea typeface="Raleway"/>
                <a:cs typeface="Raleway"/>
                <a:sym typeface="Raleway"/>
              </a:rPr>
              <a:t>subquery</a:t>
            </a:r>
            <a:r>
              <a:rPr lang="tr-TR" sz="2400" dirty="0">
                <a:solidFill>
                  <a:srgbClr val="373A3C"/>
                </a:solidFill>
                <a:highlight>
                  <a:srgbClr val="FFFFFF"/>
                </a:highlight>
                <a:latin typeface="Raleway"/>
                <a:ea typeface="Raleway"/>
                <a:cs typeface="Raleway"/>
                <a:sym typeface="Raleway"/>
              </a:rPr>
              <a:t> </a:t>
            </a:r>
            <a:r>
              <a:rPr lang="tr-TR" sz="2400" dirty="0" err="1">
                <a:solidFill>
                  <a:srgbClr val="373A3C"/>
                </a:solidFill>
                <a:highlight>
                  <a:srgbClr val="FFFFFF"/>
                </a:highlight>
                <a:latin typeface="Raleway"/>
                <a:ea typeface="Raleway"/>
                <a:cs typeface="Raleway"/>
                <a:sym typeface="Raleway"/>
              </a:rPr>
              <a:t>may</a:t>
            </a:r>
            <a:r>
              <a:rPr lang="tr-TR" sz="2400" dirty="0">
                <a:solidFill>
                  <a:srgbClr val="373A3C"/>
                </a:solidFill>
                <a:highlight>
                  <a:srgbClr val="FFFFFF"/>
                </a:highlight>
                <a:latin typeface="Raleway"/>
                <a:ea typeface="Raleway"/>
                <a:cs typeface="Raleway"/>
                <a:sym typeface="Raleway"/>
              </a:rPr>
              <a:t> be </a:t>
            </a:r>
            <a:r>
              <a:rPr lang="tr-TR" sz="2400" dirty="0" err="1">
                <a:solidFill>
                  <a:srgbClr val="373A3C"/>
                </a:solidFill>
                <a:highlight>
                  <a:srgbClr val="FFFFFF"/>
                </a:highlight>
                <a:latin typeface="Raleway"/>
                <a:ea typeface="Raleway"/>
                <a:cs typeface="Raleway"/>
                <a:sym typeface="Raleway"/>
              </a:rPr>
              <a:t>used</a:t>
            </a:r>
            <a:r>
              <a:rPr lang="tr-TR" sz="2400" dirty="0">
                <a:solidFill>
                  <a:srgbClr val="373A3C"/>
                </a:solidFill>
                <a:highlight>
                  <a:srgbClr val="FFFFFF"/>
                </a:highlight>
                <a:latin typeface="Raleway"/>
                <a:ea typeface="Raleway"/>
                <a:cs typeface="Raleway"/>
                <a:sym typeface="Raleway"/>
              </a:rPr>
              <a:t> in:</a:t>
            </a:r>
            <a:endParaRPr sz="2400" dirty="0">
              <a:solidFill>
                <a:srgbClr val="373A3C"/>
              </a:solidFill>
              <a:highlight>
                <a:srgbClr val="FFFFFF"/>
              </a:highlight>
              <a:latin typeface="Raleway"/>
              <a:ea typeface="Raleway"/>
              <a:cs typeface="Raleway"/>
              <a:sym typeface="Raleway"/>
            </a:endParaRPr>
          </a:p>
          <a:p>
            <a:pPr marL="457200" lvl="0" indent="-381000" algn="l" rtl="0">
              <a:lnSpc>
                <a:spcPct val="115000"/>
              </a:lnSpc>
              <a:spcBef>
                <a:spcPts val="1200"/>
              </a:spcBef>
              <a:spcAft>
                <a:spcPts val="0"/>
              </a:spcAft>
              <a:buClr>
                <a:srgbClr val="373A3C"/>
              </a:buClr>
              <a:buSzPts val="2400"/>
              <a:buFont typeface="Raleway"/>
              <a:buChar char="●"/>
            </a:pPr>
            <a:r>
              <a:rPr lang="tr-TR" sz="2400" dirty="0">
                <a:solidFill>
                  <a:srgbClr val="373A3C"/>
                </a:solidFill>
                <a:highlight>
                  <a:srgbClr val="FFFFFF"/>
                </a:highlight>
                <a:latin typeface="Raleway"/>
                <a:ea typeface="Raleway"/>
                <a:cs typeface="Raleway"/>
                <a:sym typeface="Raleway"/>
              </a:rPr>
              <a:t>SELECT </a:t>
            </a:r>
            <a:r>
              <a:rPr lang="tr-TR" sz="2400" dirty="0" err="1">
                <a:solidFill>
                  <a:srgbClr val="373A3C"/>
                </a:solidFill>
                <a:highlight>
                  <a:srgbClr val="FFFFFF"/>
                </a:highlight>
                <a:latin typeface="Raleway"/>
                <a:ea typeface="Raleway"/>
                <a:cs typeface="Raleway"/>
                <a:sym typeface="Raleway"/>
              </a:rPr>
              <a:t>clause</a:t>
            </a:r>
            <a:endParaRPr sz="2400" dirty="0">
              <a:solidFill>
                <a:srgbClr val="373A3C"/>
              </a:solidFill>
              <a:highlight>
                <a:srgbClr val="FFFFFF"/>
              </a:highlight>
              <a:latin typeface="Raleway"/>
              <a:ea typeface="Raleway"/>
              <a:cs typeface="Raleway"/>
              <a:sym typeface="Raleway"/>
            </a:endParaRPr>
          </a:p>
          <a:p>
            <a:pPr marL="457200" lvl="0" indent="-381000" algn="l" rtl="0">
              <a:lnSpc>
                <a:spcPct val="115000"/>
              </a:lnSpc>
              <a:spcBef>
                <a:spcPts val="0"/>
              </a:spcBef>
              <a:spcAft>
                <a:spcPts val="0"/>
              </a:spcAft>
              <a:buClr>
                <a:srgbClr val="373A3C"/>
              </a:buClr>
              <a:buSzPts val="2400"/>
              <a:buFont typeface="Raleway"/>
              <a:buChar char="●"/>
            </a:pPr>
            <a:r>
              <a:rPr lang="tr-TR" sz="2400" dirty="0">
                <a:solidFill>
                  <a:srgbClr val="373A3C"/>
                </a:solidFill>
                <a:highlight>
                  <a:srgbClr val="FFFFFF"/>
                </a:highlight>
                <a:latin typeface="Raleway"/>
                <a:ea typeface="Raleway"/>
                <a:cs typeface="Raleway"/>
                <a:sym typeface="Raleway"/>
              </a:rPr>
              <a:t>FROM </a:t>
            </a:r>
            <a:r>
              <a:rPr lang="tr-TR" sz="2400" dirty="0" err="1">
                <a:solidFill>
                  <a:srgbClr val="373A3C"/>
                </a:solidFill>
                <a:highlight>
                  <a:srgbClr val="FFFFFF"/>
                </a:highlight>
                <a:latin typeface="Raleway"/>
                <a:ea typeface="Raleway"/>
                <a:cs typeface="Raleway"/>
                <a:sym typeface="Raleway"/>
              </a:rPr>
              <a:t>clause</a:t>
            </a:r>
            <a:endParaRPr sz="2400" dirty="0">
              <a:solidFill>
                <a:srgbClr val="373A3C"/>
              </a:solidFill>
              <a:highlight>
                <a:srgbClr val="FFFFFF"/>
              </a:highlight>
              <a:latin typeface="Raleway"/>
              <a:ea typeface="Raleway"/>
              <a:cs typeface="Raleway"/>
              <a:sym typeface="Raleway"/>
            </a:endParaRPr>
          </a:p>
          <a:p>
            <a:pPr marL="457200" lvl="0" indent="-381000" algn="l" rtl="0">
              <a:lnSpc>
                <a:spcPct val="115000"/>
              </a:lnSpc>
              <a:spcBef>
                <a:spcPts val="0"/>
              </a:spcBef>
              <a:spcAft>
                <a:spcPts val="0"/>
              </a:spcAft>
              <a:buClr>
                <a:srgbClr val="373A3C"/>
              </a:buClr>
              <a:buSzPts val="2400"/>
              <a:buFont typeface="Raleway"/>
              <a:buChar char="●"/>
            </a:pPr>
            <a:r>
              <a:rPr lang="tr-TR" sz="2400" dirty="0">
                <a:solidFill>
                  <a:srgbClr val="373A3C"/>
                </a:solidFill>
                <a:highlight>
                  <a:srgbClr val="FFFFFF"/>
                </a:highlight>
                <a:latin typeface="Raleway"/>
                <a:ea typeface="Raleway"/>
                <a:cs typeface="Raleway"/>
                <a:sym typeface="Raleway"/>
              </a:rPr>
              <a:t>WHERE </a:t>
            </a:r>
            <a:r>
              <a:rPr lang="tr-TR" sz="2400" dirty="0" err="1">
                <a:solidFill>
                  <a:srgbClr val="373A3C"/>
                </a:solidFill>
                <a:highlight>
                  <a:srgbClr val="FFFFFF"/>
                </a:highlight>
                <a:latin typeface="Raleway"/>
                <a:ea typeface="Raleway"/>
                <a:cs typeface="Raleway"/>
                <a:sym typeface="Raleway"/>
              </a:rPr>
              <a:t>clause</a:t>
            </a:r>
            <a:endParaRPr sz="2400" dirty="0">
              <a:solidFill>
                <a:srgbClr val="373A3C"/>
              </a:solidFill>
              <a:highlight>
                <a:srgbClr val="FFFFFF"/>
              </a:highlight>
              <a:latin typeface="Raleway"/>
              <a:ea typeface="Raleway"/>
              <a:cs typeface="Raleway"/>
              <a:sym typeface="Raleway"/>
            </a:endParaRPr>
          </a:p>
          <a:p>
            <a:pPr marL="0" lvl="0" indent="0" algn="l" rtl="0">
              <a:spcBef>
                <a:spcPts val="1200"/>
              </a:spcBef>
              <a:spcAft>
                <a:spcPts val="0"/>
              </a:spcAft>
              <a:buNone/>
            </a:pPr>
            <a:endParaRPr sz="2400" dirty="0">
              <a:latin typeface="Raleway Light"/>
              <a:ea typeface="Raleway Light"/>
              <a:cs typeface="Raleway Light"/>
              <a:sym typeface="Raleway Light"/>
            </a:endParaRPr>
          </a:p>
        </p:txBody>
      </p:sp>
      <p:sp>
        <p:nvSpPr>
          <p:cNvPr id="159" name="Google Shape;159;p28"/>
          <p:cNvSpPr txBox="1">
            <a:spLocks noGrp="1"/>
          </p:cNvSpPr>
          <p:nvPr>
            <p:ph type="sldNum" idx="12"/>
          </p:nvPr>
        </p:nvSpPr>
        <p:spPr>
          <a:xfrm>
            <a:off x="8909123" y="4934346"/>
            <a:ext cx="205500" cy="177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457200" y="192649"/>
            <a:ext cx="5640900" cy="5796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Types of Subqueries</a:t>
            </a:r>
            <a:endParaRPr/>
          </a:p>
        </p:txBody>
      </p:sp>
      <p:sp>
        <p:nvSpPr>
          <p:cNvPr id="165" name="Google Shape;165;p29"/>
          <p:cNvSpPr txBox="1">
            <a:spLocks noGrp="1"/>
          </p:cNvSpPr>
          <p:nvPr>
            <p:ph type="body" idx="1"/>
          </p:nvPr>
        </p:nvSpPr>
        <p:spPr>
          <a:xfrm>
            <a:off x="516075" y="770100"/>
            <a:ext cx="6605700" cy="1925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tr-TR" sz="2400" dirty="0" err="1">
                <a:solidFill>
                  <a:srgbClr val="373A3C"/>
                </a:solidFill>
                <a:highlight>
                  <a:srgbClr val="FFFFFF"/>
                </a:highlight>
                <a:latin typeface="Arial"/>
                <a:ea typeface="Arial"/>
                <a:cs typeface="Arial"/>
                <a:sym typeface="Arial"/>
              </a:rPr>
              <a:t>There</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are</a:t>
            </a:r>
            <a:r>
              <a:rPr lang="tr-TR" sz="2400" dirty="0">
                <a:solidFill>
                  <a:srgbClr val="373A3C"/>
                </a:solidFill>
                <a:highlight>
                  <a:srgbClr val="FFFFFF"/>
                </a:highlight>
                <a:latin typeface="Arial"/>
                <a:ea typeface="Arial"/>
                <a:cs typeface="Arial"/>
                <a:sym typeface="Arial"/>
              </a:rPr>
              <a:t> two main </a:t>
            </a:r>
            <a:r>
              <a:rPr lang="tr-TR" sz="2400" dirty="0" err="1">
                <a:solidFill>
                  <a:srgbClr val="373A3C"/>
                </a:solidFill>
                <a:highlight>
                  <a:srgbClr val="FFFFFF"/>
                </a:highlight>
                <a:latin typeface="Arial"/>
                <a:ea typeface="Arial"/>
                <a:cs typeface="Arial"/>
                <a:sym typeface="Arial"/>
              </a:rPr>
              <a:t>types</a:t>
            </a:r>
            <a:r>
              <a:rPr lang="tr-TR" sz="2400" dirty="0">
                <a:solidFill>
                  <a:srgbClr val="373A3C"/>
                </a:solidFill>
                <a:highlight>
                  <a:srgbClr val="FFFFFF"/>
                </a:highlight>
                <a:latin typeface="Arial"/>
                <a:ea typeface="Arial"/>
                <a:cs typeface="Arial"/>
                <a:sym typeface="Arial"/>
              </a:rPr>
              <a:t> of </a:t>
            </a:r>
            <a:r>
              <a:rPr lang="tr-TR" sz="2400" dirty="0" err="1">
                <a:solidFill>
                  <a:srgbClr val="373A3C"/>
                </a:solidFill>
                <a:highlight>
                  <a:srgbClr val="FFFFFF"/>
                </a:highlight>
                <a:latin typeface="Arial"/>
                <a:ea typeface="Arial"/>
                <a:cs typeface="Arial"/>
                <a:sym typeface="Arial"/>
              </a:rPr>
              <a:t>subqueries</a:t>
            </a:r>
            <a:r>
              <a:rPr lang="tr-TR" sz="2400" dirty="0">
                <a:solidFill>
                  <a:srgbClr val="373A3C"/>
                </a:solidFill>
                <a:highlight>
                  <a:srgbClr val="FFFFFF"/>
                </a:highlight>
                <a:latin typeface="Arial"/>
                <a:ea typeface="Arial"/>
                <a:cs typeface="Arial"/>
                <a:sym typeface="Arial"/>
              </a:rPr>
              <a:t>:</a:t>
            </a:r>
            <a:endParaRPr sz="2400" dirty="0">
              <a:solidFill>
                <a:srgbClr val="373A3C"/>
              </a:solidFill>
              <a:highlight>
                <a:srgbClr val="FFFFFF"/>
              </a:highlight>
              <a:latin typeface="Arial"/>
              <a:ea typeface="Arial"/>
              <a:cs typeface="Arial"/>
              <a:sym typeface="Arial"/>
            </a:endParaRPr>
          </a:p>
          <a:p>
            <a:pPr marL="0" lvl="0" indent="0" algn="l" rtl="0">
              <a:spcBef>
                <a:spcPts val="600"/>
              </a:spcBef>
              <a:spcAft>
                <a:spcPts val="0"/>
              </a:spcAft>
              <a:buNone/>
            </a:pPr>
            <a:endParaRPr sz="2400" dirty="0">
              <a:solidFill>
                <a:srgbClr val="373A3C"/>
              </a:solidFill>
              <a:highlight>
                <a:srgbClr val="FFFFFF"/>
              </a:highlight>
              <a:latin typeface="Arial"/>
              <a:ea typeface="Arial"/>
              <a:cs typeface="Arial"/>
              <a:sym typeface="Arial"/>
            </a:endParaRPr>
          </a:p>
          <a:p>
            <a:pPr marL="457200" lvl="0" indent="-381000" algn="l" rtl="0">
              <a:lnSpc>
                <a:spcPct val="115000"/>
              </a:lnSpc>
              <a:spcBef>
                <a:spcPts val="0"/>
              </a:spcBef>
              <a:spcAft>
                <a:spcPts val="0"/>
              </a:spcAft>
              <a:buClr>
                <a:srgbClr val="373A3C"/>
              </a:buClr>
              <a:buSzPts val="2400"/>
              <a:buFont typeface="Arial"/>
              <a:buChar char="●"/>
            </a:pPr>
            <a:r>
              <a:rPr lang="tr-TR" sz="2400" dirty="0" err="1">
                <a:solidFill>
                  <a:srgbClr val="373A3C"/>
                </a:solidFill>
                <a:latin typeface="Arial"/>
                <a:ea typeface="Arial"/>
                <a:cs typeface="Arial"/>
                <a:sym typeface="Arial"/>
              </a:rPr>
              <a:t>Single-row</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subqueries</a:t>
            </a:r>
            <a:endParaRPr sz="2400" dirty="0">
              <a:solidFill>
                <a:srgbClr val="373A3C"/>
              </a:solidFill>
              <a:latin typeface="Arial"/>
              <a:ea typeface="Arial"/>
              <a:cs typeface="Arial"/>
              <a:sym typeface="Arial"/>
            </a:endParaRPr>
          </a:p>
          <a:p>
            <a:pPr marL="457200" lvl="0" indent="-381000" algn="l" rtl="0">
              <a:lnSpc>
                <a:spcPct val="115000"/>
              </a:lnSpc>
              <a:spcBef>
                <a:spcPts val="0"/>
              </a:spcBef>
              <a:spcAft>
                <a:spcPts val="0"/>
              </a:spcAft>
              <a:buClr>
                <a:srgbClr val="373A3C"/>
              </a:buClr>
              <a:buSzPts val="2400"/>
              <a:buFont typeface="Arial"/>
              <a:buChar char="●"/>
            </a:pPr>
            <a:r>
              <a:rPr lang="tr-TR" sz="2400" dirty="0">
                <a:solidFill>
                  <a:srgbClr val="373A3C"/>
                </a:solidFill>
                <a:latin typeface="Arial"/>
                <a:ea typeface="Arial"/>
                <a:cs typeface="Arial"/>
                <a:sym typeface="Arial"/>
              </a:rPr>
              <a:t>Multiple-</a:t>
            </a:r>
            <a:r>
              <a:rPr lang="tr-TR" sz="2400" dirty="0" err="1">
                <a:solidFill>
                  <a:srgbClr val="373A3C"/>
                </a:solidFill>
                <a:latin typeface="Arial"/>
                <a:ea typeface="Arial"/>
                <a:cs typeface="Arial"/>
                <a:sym typeface="Arial"/>
              </a:rPr>
              <a:t>row</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subqueries</a:t>
            </a:r>
            <a:endParaRPr sz="2400" dirty="0">
              <a:solidFill>
                <a:srgbClr val="373A3C"/>
              </a:solidFill>
              <a:latin typeface="Arial"/>
              <a:ea typeface="Arial"/>
              <a:cs typeface="Arial"/>
              <a:sym typeface="Arial"/>
            </a:endParaRPr>
          </a:p>
          <a:p>
            <a:pPr marL="457200" lvl="0" indent="0" algn="l" rtl="0">
              <a:lnSpc>
                <a:spcPct val="115000"/>
              </a:lnSpc>
              <a:spcBef>
                <a:spcPts val="1200"/>
              </a:spcBef>
              <a:spcAft>
                <a:spcPts val="0"/>
              </a:spcAft>
              <a:buNone/>
            </a:pPr>
            <a:endParaRPr sz="2400" dirty="0">
              <a:solidFill>
                <a:srgbClr val="373A3C"/>
              </a:solidFill>
              <a:latin typeface="Arial"/>
              <a:ea typeface="Arial"/>
              <a:cs typeface="Arial"/>
              <a:sym typeface="Arial"/>
            </a:endParaRPr>
          </a:p>
          <a:p>
            <a:pPr marL="0" lvl="0" indent="0" algn="l" rtl="0">
              <a:spcBef>
                <a:spcPts val="1200"/>
              </a:spcBef>
              <a:spcAft>
                <a:spcPts val="0"/>
              </a:spcAft>
              <a:buNone/>
            </a:pPr>
            <a:endParaRPr sz="2400" dirty="0">
              <a:solidFill>
                <a:srgbClr val="373A3C"/>
              </a:solidFill>
              <a:highlight>
                <a:srgbClr val="FFFFFF"/>
              </a:highlight>
              <a:latin typeface="Arial"/>
              <a:ea typeface="Arial"/>
              <a:cs typeface="Arial"/>
              <a:sym typeface="Arial"/>
            </a:endParaRPr>
          </a:p>
        </p:txBody>
      </p:sp>
      <p:sp>
        <p:nvSpPr>
          <p:cNvPr id="166" name="Google Shape;166;p29"/>
          <p:cNvSpPr txBox="1">
            <a:spLocks noGrp="1"/>
          </p:cNvSpPr>
          <p:nvPr>
            <p:ph type="sldNum" idx="12"/>
          </p:nvPr>
        </p:nvSpPr>
        <p:spPr>
          <a:xfrm>
            <a:off x="8909123" y="4934346"/>
            <a:ext cx="205500" cy="177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37</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457200" y="192649"/>
            <a:ext cx="5640900" cy="521400"/>
          </a:xfrm>
          <a:prstGeom prst="rect">
            <a:avLst/>
          </a:prstGeom>
        </p:spPr>
        <p:txBody>
          <a:bodyPr spcFirstLastPara="1" wrap="square" lIns="0" tIns="0" rIns="0" bIns="0" anchor="t" anchorCtr="0">
            <a:noAutofit/>
          </a:bodyPr>
          <a:lstStyle/>
          <a:p>
            <a:pPr marL="0" lvl="0" indent="0" algn="l" rtl="0">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Single-row Subqueries</a:t>
            </a:r>
            <a:endParaRPr/>
          </a:p>
        </p:txBody>
      </p:sp>
      <p:sp>
        <p:nvSpPr>
          <p:cNvPr id="172" name="Google Shape;172;p30"/>
          <p:cNvSpPr txBox="1">
            <a:spLocks noGrp="1"/>
          </p:cNvSpPr>
          <p:nvPr>
            <p:ph type="body" idx="1"/>
          </p:nvPr>
        </p:nvSpPr>
        <p:spPr>
          <a:xfrm>
            <a:off x="457200" y="925800"/>
            <a:ext cx="7979400" cy="1070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rgbClr val="000000"/>
              </a:buClr>
              <a:buSzPts val="4800"/>
              <a:buFont typeface="Arial"/>
              <a:buNone/>
            </a:pPr>
            <a:r>
              <a:rPr lang="tr-TR" sz="2400" dirty="0" err="1">
                <a:solidFill>
                  <a:srgbClr val="373A3C"/>
                </a:solidFill>
                <a:highlight>
                  <a:srgbClr val="FFFFFF"/>
                </a:highlight>
                <a:latin typeface="Arial"/>
                <a:ea typeface="Arial"/>
                <a:cs typeface="Arial"/>
                <a:sym typeface="Arial"/>
              </a:rPr>
              <a:t>Single-row</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subqueries</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return</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one</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row</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with</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only</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one</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column</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and</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are</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typically</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used</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with</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single-row</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operators</a:t>
            </a:r>
            <a:r>
              <a:rPr lang="tr-TR" sz="2400" dirty="0">
                <a:solidFill>
                  <a:srgbClr val="373A3C"/>
                </a:solidFill>
                <a:highlight>
                  <a:srgbClr val="FFFFFF"/>
                </a:highlight>
                <a:latin typeface="Arial"/>
                <a:ea typeface="Arial"/>
                <a:cs typeface="Arial"/>
                <a:sym typeface="Arial"/>
              </a:rPr>
              <a:t> </a:t>
            </a:r>
            <a:r>
              <a:rPr lang="tr-TR" sz="2400" dirty="0" err="1">
                <a:solidFill>
                  <a:srgbClr val="373A3C"/>
                </a:solidFill>
                <a:highlight>
                  <a:srgbClr val="FFFFFF"/>
                </a:highlight>
                <a:latin typeface="Arial"/>
                <a:ea typeface="Arial"/>
                <a:cs typeface="Arial"/>
                <a:sym typeface="Arial"/>
              </a:rPr>
              <a:t>such</a:t>
            </a:r>
            <a:r>
              <a:rPr lang="tr-TR" sz="2400" dirty="0">
                <a:solidFill>
                  <a:srgbClr val="373A3C"/>
                </a:solidFill>
                <a:highlight>
                  <a:srgbClr val="FFFFFF"/>
                </a:highlight>
                <a:latin typeface="Arial"/>
                <a:ea typeface="Arial"/>
                <a:cs typeface="Arial"/>
                <a:sym typeface="Arial"/>
              </a:rPr>
              <a:t> as =, &gt;, &gt;=, &lt;=, &lt;&gt;, != </a:t>
            </a:r>
            <a:r>
              <a:rPr lang="tr-TR" sz="2400" dirty="0" err="1">
                <a:solidFill>
                  <a:srgbClr val="373A3C"/>
                </a:solidFill>
                <a:highlight>
                  <a:srgbClr val="FFFFFF"/>
                </a:highlight>
                <a:latin typeface="Arial"/>
                <a:ea typeface="Arial"/>
                <a:cs typeface="Arial"/>
                <a:sym typeface="Arial"/>
              </a:rPr>
              <a:t>especially</a:t>
            </a:r>
            <a:r>
              <a:rPr lang="tr-TR" sz="2400" dirty="0">
                <a:solidFill>
                  <a:srgbClr val="373A3C"/>
                </a:solidFill>
                <a:highlight>
                  <a:srgbClr val="FFFFFF"/>
                </a:highlight>
                <a:latin typeface="Arial"/>
                <a:ea typeface="Arial"/>
                <a:cs typeface="Arial"/>
                <a:sym typeface="Arial"/>
              </a:rPr>
              <a:t> in WHERE </a:t>
            </a:r>
            <a:r>
              <a:rPr lang="tr-TR" sz="2400" dirty="0" err="1">
                <a:solidFill>
                  <a:srgbClr val="373A3C"/>
                </a:solidFill>
                <a:highlight>
                  <a:srgbClr val="FFFFFF"/>
                </a:highlight>
                <a:latin typeface="Arial"/>
                <a:ea typeface="Arial"/>
                <a:cs typeface="Arial"/>
                <a:sym typeface="Arial"/>
              </a:rPr>
              <a:t>clause</a:t>
            </a:r>
            <a:r>
              <a:rPr lang="tr-TR" sz="2400" dirty="0">
                <a:solidFill>
                  <a:srgbClr val="373A3C"/>
                </a:solidFill>
                <a:highlight>
                  <a:srgbClr val="FFFFFF"/>
                </a:highlight>
                <a:latin typeface="Arial"/>
                <a:ea typeface="Arial"/>
                <a:cs typeface="Arial"/>
                <a:sym typeface="Arial"/>
              </a:rPr>
              <a:t>.</a:t>
            </a:r>
            <a:endParaRPr sz="2400" dirty="0"/>
          </a:p>
        </p:txBody>
      </p:sp>
      <p:sp>
        <p:nvSpPr>
          <p:cNvPr id="173" name="Google Shape;173;p30"/>
          <p:cNvSpPr txBox="1">
            <a:spLocks noGrp="1"/>
          </p:cNvSpPr>
          <p:nvPr>
            <p:ph type="sldNum" idx="12"/>
          </p:nvPr>
        </p:nvSpPr>
        <p:spPr>
          <a:xfrm>
            <a:off x="8909123" y="4934346"/>
            <a:ext cx="205500" cy="177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38</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39</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179" name="Google Shape;179;p31"/>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pic>
        <p:nvPicPr>
          <p:cNvPr id="180" name="Google Shape;180;p31"/>
          <p:cNvPicPr preferRelativeResize="0"/>
          <p:nvPr/>
        </p:nvPicPr>
        <p:blipFill>
          <a:blip r:embed="rId3">
            <a:alphaModFix/>
          </a:blip>
          <a:stretch>
            <a:fillRect/>
          </a:stretch>
        </p:blipFill>
        <p:spPr>
          <a:xfrm>
            <a:off x="4209525" y="1360475"/>
            <a:ext cx="4936276" cy="2294537"/>
          </a:xfrm>
          <a:prstGeom prst="rect">
            <a:avLst/>
          </a:prstGeom>
          <a:noFill/>
          <a:ln>
            <a:noFill/>
          </a:ln>
        </p:spPr>
      </p:pic>
      <p:pic>
        <p:nvPicPr>
          <p:cNvPr id="181" name="Google Shape;181;p31"/>
          <p:cNvPicPr preferRelativeResize="0"/>
          <p:nvPr/>
        </p:nvPicPr>
        <p:blipFill rotWithShape="1">
          <a:blip r:embed="rId4">
            <a:alphaModFix/>
          </a:blip>
          <a:srcRect b="46932"/>
          <a:stretch/>
        </p:blipFill>
        <p:spPr>
          <a:xfrm>
            <a:off x="1" y="1424488"/>
            <a:ext cx="4209521" cy="2294525"/>
          </a:xfrm>
          <a:prstGeom prst="rect">
            <a:avLst/>
          </a:prstGeom>
          <a:noFill/>
          <a:ln>
            <a:noFill/>
          </a:ln>
        </p:spPr>
      </p:pic>
      <p:sp>
        <p:nvSpPr>
          <p:cNvPr id="182" name="Google Shape;182;p31"/>
          <p:cNvSpPr txBox="1"/>
          <p:nvPr/>
        </p:nvSpPr>
        <p:spPr>
          <a:xfrm>
            <a:off x="1063675" y="846025"/>
            <a:ext cx="7358400" cy="468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tr-TR" sz="1850" b="1" i="0" u="none" strike="noStrike" kern="0" cap="none" spc="0" normalizeH="0" baseline="0" noProof="0">
                <a:ln>
                  <a:noFill/>
                </a:ln>
                <a:solidFill>
                  <a:srgbClr val="373A3C"/>
                </a:solidFill>
                <a:effectLst/>
                <a:highlight>
                  <a:srgbClr val="FFFFFF"/>
                </a:highlight>
                <a:uLnTx/>
                <a:uFillTx/>
                <a:latin typeface="Raleway"/>
                <a:ea typeface="Raleway"/>
                <a:cs typeface="Raleway"/>
                <a:sym typeface="Raleway"/>
              </a:rPr>
              <a:t>Find the employees who get paid more than Rodney Weaver</a:t>
            </a:r>
            <a:endParaRPr kumimoji="0" sz="1800" b="1" i="0" u="none" strike="noStrike" kern="0" cap="none" spc="0" normalizeH="0" baseline="0" noProof="0">
              <a:ln>
                <a:noFill/>
              </a:ln>
              <a:solidFill>
                <a:srgbClr val="000000"/>
              </a:solidFill>
              <a:effectLst/>
              <a:uLnTx/>
              <a:uFillTx/>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1"/>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4</a:t>
            </a:fld>
            <a:endParaRPr/>
          </a:p>
        </p:txBody>
      </p:sp>
      <p:sp>
        <p:nvSpPr>
          <p:cNvPr id="639" name="Google Shape;639;p71"/>
          <p:cNvSpPr txBox="1"/>
          <p:nvPr/>
        </p:nvSpPr>
        <p:spPr>
          <a:xfrm>
            <a:off x="349450" y="726663"/>
            <a:ext cx="3305400" cy="11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u="sng">
                <a:latin typeface="Barlow"/>
                <a:ea typeface="Barlow"/>
                <a:cs typeface="Barlow"/>
                <a:sym typeface="Barlow"/>
              </a:rPr>
              <a:t>Primary Key (PK):</a:t>
            </a:r>
            <a:endParaRPr sz="1500" b="1" u="sng">
              <a:latin typeface="Barlow"/>
              <a:ea typeface="Barlow"/>
              <a:cs typeface="Barlow"/>
              <a:sym typeface="Barlow"/>
            </a:endParaRPr>
          </a:p>
          <a:p>
            <a:pPr marL="0" lvl="0" indent="0" algn="l" rtl="0">
              <a:spcBef>
                <a:spcPts val="0"/>
              </a:spcBef>
              <a:spcAft>
                <a:spcPts val="0"/>
              </a:spcAft>
              <a:buNone/>
            </a:pPr>
            <a:r>
              <a:rPr lang="tr-TR" sz="1500">
                <a:solidFill>
                  <a:srgbClr val="373A3C"/>
                </a:solidFill>
                <a:highlight>
                  <a:srgbClr val="FFFFFF"/>
                </a:highlight>
              </a:rPr>
              <a:t>The primary key is a column in our table that makes each row (aka, record) unique. </a:t>
            </a:r>
            <a:endParaRPr sz="1500">
              <a:latin typeface="Barlow Light"/>
              <a:ea typeface="Barlow Light"/>
              <a:cs typeface="Barlow Light"/>
              <a:sym typeface="Barlow Light"/>
            </a:endParaRPr>
          </a:p>
        </p:txBody>
      </p:sp>
      <p:sp>
        <p:nvSpPr>
          <p:cNvPr id="640" name="Google Shape;640;p71"/>
          <p:cNvSpPr txBox="1"/>
          <p:nvPr/>
        </p:nvSpPr>
        <p:spPr>
          <a:xfrm>
            <a:off x="349450" y="195675"/>
            <a:ext cx="20826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b="1">
                <a:solidFill>
                  <a:srgbClr val="990000"/>
                </a:solidFill>
                <a:latin typeface="Raleway"/>
                <a:ea typeface="Raleway"/>
                <a:cs typeface="Raleway"/>
                <a:sym typeface="Raleway"/>
              </a:rPr>
              <a:t>Important Concepts</a:t>
            </a:r>
            <a:endParaRPr b="1">
              <a:solidFill>
                <a:srgbClr val="990000"/>
              </a:solidFill>
              <a:latin typeface="Raleway"/>
              <a:ea typeface="Raleway"/>
              <a:cs typeface="Raleway"/>
              <a:sym typeface="Raleway"/>
            </a:endParaRPr>
          </a:p>
        </p:txBody>
      </p:sp>
      <p:sp>
        <p:nvSpPr>
          <p:cNvPr id="641" name="Google Shape;641;p71"/>
          <p:cNvSpPr txBox="1"/>
          <p:nvPr/>
        </p:nvSpPr>
        <p:spPr>
          <a:xfrm>
            <a:off x="349450" y="1872682"/>
            <a:ext cx="3305400" cy="17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sz="1500" b="1" u="sng">
                <a:latin typeface="Barlow"/>
                <a:ea typeface="Barlow"/>
                <a:cs typeface="Barlow"/>
                <a:sym typeface="Barlow"/>
              </a:rPr>
              <a:t>Foreign Key (FK):</a:t>
            </a:r>
            <a:endParaRPr sz="1500" b="1" u="sng">
              <a:latin typeface="Barlow"/>
              <a:ea typeface="Barlow"/>
              <a:cs typeface="Barlow"/>
              <a:sym typeface="Barlow"/>
            </a:endParaRPr>
          </a:p>
          <a:p>
            <a:pPr marL="0" lvl="0" indent="0" algn="l" rtl="0">
              <a:spcBef>
                <a:spcPts val="0"/>
              </a:spcBef>
              <a:spcAft>
                <a:spcPts val="0"/>
              </a:spcAft>
              <a:buNone/>
            </a:pPr>
            <a:r>
              <a:rPr lang="tr-TR" sz="1500">
                <a:solidFill>
                  <a:srgbClr val="373A3C"/>
                </a:solidFill>
                <a:highlight>
                  <a:srgbClr val="FFFFFF"/>
                </a:highlight>
              </a:rPr>
              <a:t>Foreign key is a column in a table that uniquely identifies each row of another table. That column refers to a primary key of another table. This creates a kind of link between the tables. </a:t>
            </a:r>
            <a:endParaRPr sz="1500">
              <a:latin typeface="Barlow Light"/>
              <a:ea typeface="Barlow Light"/>
              <a:cs typeface="Barlow Light"/>
              <a:sym typeface="Barlow Light"/>
            </a:endParaRPr>
          </a:p>
        </p:txBody>
      </p:sp>
      <p:grpSp>
        <p:nvGrpSpPr>
          <p:cNvPr id="642" name="Google Shape;642;p71"/>
          <p:cNvGrpSpPr/>
          <p:nvPr/>
        </p:nvGrpSpPr>
        <p:grpSpPr>
          <a:xfrm>
            <a:off x="3456364" y="638994"/>
            <a:ext cx="5504105" cy="3372358"/>
            <a:chOff x="-301619" y="340496"/>
            <a:chExt cx="7699126" cy="3846650"/>
          </a:xfrm>
        </p:grpSpPr>
        <p:pic>
          <p:nvPicPr>
            <p:cNvPr id="643" name="Google Shape;643;p71"/>
            <p:cNvPicPr preferRelativeResize="0"/>
            <p:nvPr/>
          </p:nvPicPr>
          <p:blipFill>
            <a:blip r:embed="rId3">
              <a:alphaModFix/>
            </a:blip>
            <a:stretch>
              <a:fillRect/>
            </a:stretch>
          </p:blipFill>
          <p:spPr>
            <a:xfrm>
              <a:off x="-301619" y="340496"/>
              <a:ext cx="7699126" cy="3846650"/>
            </a:xfrm>
            <a:prstGeom prst="rect">
              <a:avLst/>
            </a:prstGeom>
            <a:noFill/>
            <a:ln>
              <a:noFill/>
            </a:ln>
          </p:spPr>
        </p:pic>
        <p:sp>
          <p:nvSpPr>
            <p:cNvPr id="644" name="Google Shape;644;p71"/>
            <p:cNvSpPr/>
            <p:nvPr/>
          </p:nvSpPr>
          <p:spPr>
            <a:xfrm>
              <a:off x="-301617" y="440515"/>
              <a:ext cx="1860300" cy="7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40</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188" name="Google Shape;188;p32"/>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query-1</a:t>
            </a:r>
            <a:endParaRPr sz="4000">
              <a:solidFill>
                <a:srgbClr val="419DD3"/>
              </a:solidFill>
              <a:latin typeface="Raleway Medium"/>
              <a:ea typeface="Raleway Medium"/>
              <a:cs typeface="Raleway Medium"/>
              <a:sym typeface="Raleway Medium"/>
            </a:endParaRPr>
          </a:p>
        </p:txBody>
      </p:sp>
      <p:pic>
        <p:nvPicPr>
          <p:cNvPr id="189" name="Google Shape;189;p32"/>
          <p:cNvPicPr preferRelativeResize="0"/>
          <p:nvPr/>
        </p:nvPicPr>
        <p:blipFill rotWithShape="1">
          <a:blip r:embed="rId3">
            <a:alphaModFix/>
          </a:blip>
          <a:srcRect t="8406" r="39990" b="43332"/>
          <a:stretch/>
        </p:blipFill>
        <p:spPr>
          <a:xfrm>
            <a:off x="0" y="1180225"/>
            <a:ext cx="5027900" cy="1879650"/>
          </a:xfrm>
          <a:prstGeom prst="rect">
            <a:avLst/>
          </a:prstGeom>
          <a:noFill/>
          <a:ln>
            <a:noFill/>
          </a:ln>
        </p:spPr>
      </p:pic>
      <p:pic>
        <p:nvPicPr>
          <p:cNvPr id="190" name="Google Shape;190;p32"/>
          <p:cNvPicPr preferRelativeResize="0"/>
          <p:nvPr/>
        </p:nvPicPr>
        <p:blipFill rotWithShape="1">
          <a:blip r:embed="rId4">
            <a:alphaModFix/>
          </a:blip>
          <a:srcRect b="46932"/>
          <a:stretch/>
        </p:blipFill>
        <p:spPr>
          <a:xfrm>
            <a:off x="4319584" y="800200"/>
            <a:ext cx="4573266" cy="2492801"/>
          </a:xfrm>
          <a:prstGeom prst="rect">
            <a:avLst/>
          </a:prstGeom>
          <a:noFill/>
          <a:ln>
            <a:noFill/>
          </a:ln>
        </p:spPr>
      </p:pic>
      <p:sp>
        <p:nvSpPr>
          <p:cNvPr id="191" name="Google Shape;191;p32"/>
          <p:cNvSpPr/>
          <p:nvPr/>
        </p:nvSpPr>
        <p:spPr>
          <a:xfrm>
            <a:off x="1034525" y="1996200"/>
            <a:ext cx="3147300" cy="757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192;p32"/>
          <p:cNvSpPr txBox="1"/>
          <p:nvPr/>
        </p:nvSpPr>
        <p:spPr>
          <a:xfrm>
            <a:off x="474625" y="3680375"/>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inner</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is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executed</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first</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and</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returns</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87000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which</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is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salary</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of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Rodney</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a:t>
            </a:r>
            <a:endParaRPr kumimoji="0" sz="1600" b="0" i="0" u="none" strike="noStrike" kern="0" cap="none" spc="0" normalizeH="0" baseline="0" noProof="0" dirty="0">
              <a:ln>
                <a:noFill/>
              </a:ln>
              <a:solidFill>
                <a:srgbClr val="000000"/>
              </a:solidFill>
              <a:effectLst/>
              <a:uLnTx/>
              <a:uFillTx/>
              <a:latin typeface="Barlow Light"/>
              <a:ea typeface="Barlow Light"/>
              <a:cs typeface="Barlow Light"/>
              <a:sym typeface="Barlow Light"/>
            </a:endParaRPr>
          </a:p>
        </p:txBody>
      </p:sp>
      <p:sp>
        <p:nvSpPr>
          <p:cNvPr id="193" name="Google Shape;193;p32"/>
          <p:cNvSpPr/>
          <p:nvPr/>
        </p:nvSpPr>
        <p:spPr>
          <a:xfrm>
            <a:off x="58275" y="3759275"/>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194;p32"/>
          <p:cNvSpPr/>
          <p:nvPr/>
        </p:nvSpPr>
        <p:spPr>
          <a:xfrm>
            <a:off x="5237600" y="2418750"/>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95" name="Google Shape;195;p32"/>
          <p:cNvCxnSpPr>
            <a:stCxn id="191" idx="3"/>
            <a:endCxn id="194" idx="1"/>
          </p:cNvCxnSpPr>
          <p:nvPr/>
        </p:nvCxnSpPr>
        <p:spPr>
          <a:xfrm>
            <a:off x="4181825" y="2375100"/>
            <a:ext cx="1055700" cy="160200"/>
          </a:xfrm>
          <a:prstGeom prst="straightConnector1">
            <a:avLst/>
          </a:prstGeom>
          <a:noFill/>
          <a:ln w="28575" cap="flat" cmpd="sng">
            <a:solidFill>
              <a:schemeClr val="dk2"/>
            </a:solidFill>
            <a:prstDash val="solid"/>
            <a:round/>
            <a:headEnd type="none" w="med" len="med"/>
            <a:tailEnd type="triangle" w="med" len="med"/>
          </a:ln>
        </p:spPr>
      </p:cxnSp>
      <p:sp>
        <p:nvSpPr>
          <p:cNvPr id="196" name="Google Shape;196;p32"/>
          <p:cNvSpPr/>
          <p:nvPr/>
        </p:nvSpPr>
        <p:spPr>
          <a:xfrm>
            <a:off x="577625" y="21408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41</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202" name="Google Shape;202;p33"/>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query-2</a:t>
            </a:r>
            <a:endParaRPr sz="4000">
              <a:solidFill>
                <a:srgbClr val="419DD3"/>
              </a:solidFill>
              <a:latin typeface="Raleway Medium"/>
              <a:ea typeface="Raleway Medium"/>
              <a:cs typeface="Raleway Medium"/>
              <a:sym typeface="Raleway Medium"/>
            </a:endParaRPr>
          </a:p>
        </p:txBody>
      </p:sp>
      <p:pic>
        <p:nvPicPr>
          <p:cNvPr id="203" name="Google Shape;203;p33"/>
          <p:cNvPicPr preferRelativeResize="0"/>
          <p:nvPr/>
        </p:nvPicPr>
        <p:blipFill rotWithShape="1">
          <a:blip r:embed="rId3">
            <a:alphaModFix/>
          </a:blip>
          <a:srcRect t="8406" r="39990" b="43332"/>
          <a:stretch/>
        </p:blipFill>
        <p:spPr>
          <a:xfrm>
            <a:off x="0" y="1180225"/>
            <a:ext cx="5027900" cy="1879650"/>
          </a:xfrm>
          <a:prstGeom prst="rect">
            <a:avLst/>
          </a:prstGeom>
          <a:noFill/>
          <a:ln>
            <a:noFill/>
          </a:ln>
        </p:spPr>
      </p:pic>
      <p:pic>
        <p:nvPicPr>
          <p:cNvPr id="204" name="Google Shape;204;p33"/>
          <p:cNvPicPr preferRelativeResize="0"/>
          <p:nvPr/>
        </p:nvPicPr>
        <p:blipFill rotWithShape="1">
          <a:blip r:embed="rId4">
            <a:alphaModFix/>
          </a:blip>
          <a:srcRect b="46932"/>
          <a:stretch/>
        </p:blipFill>
        <p:spPr>
          <a:xfrm>
            <a:off x="4319584" y="800200"/>
            <a:ext cx="4573266" cy="2492801"/>
          </a:xfrm>
          <a:prstGeom prst="rect">
            <a:avLst/>
          </a:prstGeom>
          <a:noFill/>
          <a:ln>
            <a:noFill/>
          </a:ln>
        </p:spPr>
      </p:pic>
      <p:sp>
        <p:nvSpPr>
          <p:cNvPr id="205" name="Google Shape;205;p33"/>
          <p:cNvSpPr/>
          <p:nvPr/>
        </p:nvSpPr>
        <p:spPr>
          <a:xfrm>
            <a:off x="1034525" y="1996200"/>
            <a:ext cx="3147300" cy="757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33"/>
          <p:cNvSpPr txBox="1"/>
          <p:nvPr/>
        </p:nvSpPr>
        <p:spPr>
          <a:xfrm>
            <a:off x="577625" y="33610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a:ln>
                  <a:noFill/>
                </a:ln>
                <a:solidFill>
                  <a:srgbClr val="373A3C"/>
                </a:solidFill>
                <a:effectLst/>
                <a:highlight>
                  <a:srgbClr val="FFFFFF"/>
                </a:highlight>
                <a:uLnTx/>
                <a:uFillTx/>
                <a:latin typeface="Arial"/>
                <a:cs typeface="Arial"/>
                <a:sym typeface="Arial"/>
              </a:rPr>
              <a:t>The inner query is execute first and returns 87000 which is the salary of Rodney.</a:t>
            </a:r>
            <a:endParaRPr kumimoji="0" sz="16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207" name="Google Shape;207;p33"/>
          <p:cNvSpPr/>
          <p:nvPr/>
        </p:nvSpPr>
        <p:spPr>
          <a:xfrm>
            <a:off x="120725" y="34399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08;p33"/>
          <p:cNvSpPr/>
          <p:nvPr/>
        </p:nvSpPr>
        <p:spPr>
          <a:xfrm>
            <a:off x="5237600" y="2418750"/>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09" name="Google Shape;209;p33"/>
          <p:cNvCxnSpPr>
            <a:stCxn id="205" idx="3"/>
            <a:endCxn id="208" idx="1"/>
          </p:cNvCxnSpPr>
          <p:nvPr/>
        </p:nvCxnSpPr>
        <p:spPr>
          <a:xfrm>
            <a:off x="4181825" y="2375100"/>
            <a:ext cx="1055700" cy="160200"/>
          </a:xfrm>
          <a:prstGeom prst="straightConnector1">
            <a:avLst/>
          </a:prstGeom>
          <a:noFill/>
          <a:ln w="28575" cap="flat" cmpd="sng">
            <a:solidFill>
              <a:schemeClr val="dk2"/>
            </a:solidFill>
            <a:prstDash val="solid"/>
            <a:round/>
            <a:headEnd type="none" w="med" len="med"/>
            <a:tailEnd type="triangle" w="med" len="med"/>
          </a:ln>
        </p:spPr>
      </p:cxnSp>
      <p:sp>
        <p:nvSpPr>
          <p:cNvPr id="210" name="Google Shape;210;p33"/>
          <p:cNvSpPr/>
          <p:nvPr/>
        </p:nvSpPr>
        <p:spPr>
          <a:xfrm>
            <a:off x="577625" y="21408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211;p33"/>
          <p:cNvSpPr txBox="1"/>
          <p:nvPr/>
        </p:nvSpPr>
        <p:spPr>
          <a:xfrm>
            <a:off x="577625" y="40554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value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87000 is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passed</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to</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outer</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in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particular</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to</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WHERE </a:t>
            </a:r>
            <a:r>
              <a:rPr kumimoji="0" lang="tr-TR" sz="165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clause</a:t>
            </a:r>
            <a:r>
              <a:rPr kumimoji="0" lang="tr-TR" sz="165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endParaRPr kumimoji="0" sz="1800" b="0" i="0" u="none" strike="noStrike" kern="0" cap="none" spc="0" normalizeH="0" baseline="0" noProof="0" dirty="0">
              <a:ln>
                <a:noFill/>
              </a:ln>
              <a:solidFill>
                <a:srgbClr val="000000"/>
              </a:solidFill>
              <a:effectLst/>
              <a:uLnTx/>
              <a:uFillTx/>
              <a:latin typeface="Barlow Light"/>
              <a:ea typeface="Barlow Light"/>
              <a:cs typeface="Barlow Light"/>
              <a:sym typeface="Barlow Light"/>
            </a:endParaRPr>
          </a:p>
        </p:txBody>
      </p:sp>
      <p:sp>
        <p:nvSpPr>
          <p:cNvPr id="212" name="Google Shape;212;p33"/>
          <p:cNvSpPr/>
          <p:nvPr/>
        </p:nvSpPr>
        <p:spPr>
          <a:xfrm>
            <a:off x="120725" y="4134300"/>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13" name="Google Shape;213;p33"/>
          <p:cNvCxnSpPr>
            <a:endCxn id="214" idx="3"/>
          </p:cNvCxnSpPr>
          <p:nvPr/>
        </p:nvCxnSpPr>
        <p:spPr>
          <a:xfrm rot="10800000">
            <a:off x="4414925" y="1645925"/>
            <a:ext cx="2127300" cy="758400"/>
          </a:xfrm>
          <a:prstGeom prst="straightConnector1">
            <a:avLst/>
          </a:prstGeom>
          <a:noFill/>
          <a:ln w="28575" cap="flat" cmpd="sng">
            <a:solidFill>
              <a:schemeClr val="dk2"/>
            </a:solidFill>
            <a:prstDash val="solid"/>
            <a:round/>
            <a:headEnd type="none" w="med" len="med"/>
            <a:tailEnd type="triangle" w="med" len="med"/>
          </a:ln>
        </p:spPr>
      </p:cxnSp>
      <p:sp>
        <p:nvSpPr>
          <p:cNvPr id="214" name="Google Shape;214;p33"/>
          <p:cNvSpPr/>
          <p:nvPr/>
        </p:nvSpPr>
        <p:spPr>
          <a:xfrm>
            <a:off x="577625" y="1303475"/>
            <a:ext cx="3837300" cy="684900"/>
          </a:xfrm>
          <a:prstGeom prst="roundRect">
            <a:avLst>
              <a:gd name="adj" fmla="val 16667"/>
            </a:avLst>
          </a:prstGeom>
          <a:noFill/>
          <a:ln w="2857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15;p33"/>
          <p:cNvSpPr/>
          <p:nvPr/>
        </p:nvSpPr>
        <p:spPr>
          <a:xfrm>
            <a:off x="91583" y="1397054"/>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42</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221" name="Google Shape;221;p34"/>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query-3</a:t>
            </a:r>
            <a:endParaRPr sz="4000">
              <a:solidFill>
                <a:srgbClr val="419DD3"/>
              </a:solidFill>
              <a:latin typeface="Raleway Medium"/>
              <a:ea typeface="Raleway Medium"/>
              <a:cs typeface="Raleway Medium"/>
              <a:sym typeface="Raleway Medium"/>
            </a:endParaRPr>
          </a:p>
        </p:txBody>
      </p:sp>
      <p:pic>
        <p:nvPicPr>
          <p:cNvPr id="222" name="Google Shape;222;p34"/>
          <p:cNvPicPr preferRelativeResize="0"/>
          <p:nvPr/>
        </p:nvPicPr>
        <p:blipFill rotWithShape="1">
          <a:blip r:embed="rId3">
            <a:alphaModFix/>
          </a:blip>
          <a:srcRect t="8406" r="39990" b="43332"/>
          <a:stretch/>
        </p:blipFill>
        <p:spPr>
          <a:xfrm>
            <a:off x="0" y="1180225"/>
            <a:ext cx="5027900" cy="1879650"/>
          </a:xfrm>
          <a:prstGeom prst="rect">
            <a:avLst/>
          </a:prstGeom>
          <a:noFill/>
          <a:ln>
            <a:noFill/>
          </a:ln>
        </p:spPr>
      </p:pic>
      <p:pic>
        <p:nvPicPr>
          <p:cNvPr id="223" name="Google Shape;223;p34"/>
          <p:cNvPicPr preferRelativeResize="0"/>
          <p:nvPr/>
        </p:nvPicPr>
        <p:blipFill rotWithShape="1">
          <a:blip r:embed="rId4">
            <a:alphaModFix/>
          </a:blip>
          <a:srcRect b="46932"/>
          <a:stretch/>
        </p:blipFill>
        <p:spPr>
          <a:xfrm>
            <a:off x="4319584" y="800200"/>
            <a:ext cx="4573266" cy="2492801"/>
          </a:xfrm>
          <a:prstGeom prst="rect">
            <a:avLst/>
          </a:prstGeom>
          <a:noFill/>
          <a:ln>
            <a:noFill/>
          </a:ln>
        </p:spPr>
      </p:pic>
      <p:sp>
        <p:nvSpPr>
          <p:cNvPr id="224" name="Google Shape;224;p34"/>
          <p:cNvSpPr/>
          <p:nvPr/>
        </p:nvSpPr>
        <p:spPr>
          <a:xfrm>
            <a:off x="1034525" y="1996200"/>
            <a:ext cx="3147300" cy="757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34"/>
          <p:cNvSpPr txBox="1"/>
          <p:nvPr/>
        </p:nvSpPr>
        <p:spPr>
          <a:xfrm>
            <a:off x="577625" y="33610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a:ln>
                  <a:noFill/>
                </a:ln>
                <a:solidFill>
                  <a:srgbClr val="373A3C"/>
                </a:solidFill>
                <a:effectLst/>
                <a:highlight>
                  <a:srgbClr val="FFFFFF"/>
                </a:highlight>
                <a:uLnTx/>
                <a:uFillTx/>
                <a:latin typeface="Arial"/>
                <a:cs typeface="Arial"/>
                <a:sym typeface="Arial"/>
              </a:rPr>
              <a:t>The inner query is execute first and returns 87000 which is the salary of Rodney.</a:t>
            </a:r>
            <a:endParaRPr kumimoji="0" sz="16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226" name="Google Shape;226;p34"/>
          <p:cNvSpPr/>
          <p:nvPr/>
        </p:nvSpPr>
        <p:spPr>
          <a:xfrm>
            <a:off x="120725" y="34399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27;p34"/>
          <p:cNvSpPr/>
          <p:nvPr/>
        </p:nvSpPr>
        <p:spPr>
          <a:xfrm>
            <a:off x="5237600" y="2418750"/>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28" name="Google Shape;228;p34"/>
          <p:cNvCxnSpPr>
            <a:stCxn id="224" idx="3"/>
            <a:endCxn id="227" idx="1"/>
          </p:cNvCxnSpPr>
          <p:nvPr/>
        </p:nvCxnSpPr>
        <p:spPr>
          <a:xfrm>
            <a:off x="4181825" y="2375100"/>
            <a:ext cx="1055700" cy="160200"/>
          </a:xfrm>
          <a:prstGeom prst="straightConnector1">
            <a:avLst/>
          </a:prstGeom>
          <a:noFill/>
          <a:ln w="28575" cap="flat" cmpd="sng">
            <a:solidFill>
              <a:schemeClr val="dk2"/>
            </a:solidFill>
            <a:prstDash val="solid"/>
            <a:round/>
            <a:headEnd type="none" w="med" len="med"/>
            <a:tailEnd type="triangle" w="med" len="med"/>
          </a:ln>
        </p:spPr>
      </p:cxnSp>
      <p:sp>
        <p:nvSpPr>
          <p:cNvPr id="229" name="Google Shape;229;p34"/>
          <p:cNvSpPr/>
          <p:nvPr/>
        </p:nvSpPr>
        <p:spPr>
          <a:xfrm>
            <a:off x="577625" y="21408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0;p34"/>
          <p:cNvSpPr txBox="1"/>
          <p:nvPr/>
        </p:nvSpPr>
        <p:spPr>
          <a:xfrm>
            <a:off x="577625" y="40554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a:ln>
                  <a:noFill/>
                </a:ln>
                <a:solidFill>
                  <a:srgbClr val="373A3C"/>
                </a:solidFill>
                <a:effectLst/>
                <a:highlight>
                  <a:srgbClr val="FFFFFF"/>
                </a:highlight>
                <a:uLnTx/>
                <a:uFillTx/>
                <a:latin typeface="Arial"/>
                <a:cs typeface="Arial"/>
                <a:sym typeface="Arial"/>
              </a:rPr>
              <a:t>The value 87000 is passed to the outer query, in particular to the WHERE clause. </a:t>
            </a:r>
            <a:endParaRPr kumimoji="0" sz="18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231" name="Google Shape;231;p34"/>
          <p:cNvSpPr/>
          <p:nvPr/>
        </p:nvSpPr>
        <p:spPr>
          <a:xfrm>
            <a:off x="120725" y="4134300"/>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2" name="Google Shape;232;p34"/>
          <p:cNvCxnSpPr>
            <a:endCxn id="233" idx="3"/>
          </p:cNvCxnSpPr>
          <p:nvPr/>
        </p:nvCxnSpPr>
        <p:spPr>
          <a:xfrm rot="10800000">
            <a:off x="4414925" y="1645925"/>
            <a:ext cx="2127300" cy="758400"/>
          </a:xfrm>
          <a:prstGeom prst="straightConnector1">
            <a:avLst/>
          </a:prstGeom>
          <a:noFill/>
          <a:ln w="28575" cap="flat" cmpd="sng">
            <a:solidFill>
              <a:schemeClr val="dk2"/>
            </a:solidFill>
            <a:prstDash val="solid"/>
            <a:round/>
            <a:headEnd type="none" w="med" len="med"/>
            <a:tailEnd type="triangle" w="med" len="med"/>
          </a:ln>
        </p:spPr>
      </p:cxnSp>
      <p:sp>
        <p:nvSpPr>
          <p:cNvPr id="234" name="Google Shape;234;p34"/>
          <p:cNvSpPr txBox="1"/>
          <p:nvPr/>
        </p:nvSpPr>
        <p:spPr>
          <a:xfrm>
            <a:off x="2079425" y="1645925"/>
            <a:ext cx="709200" cy="377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500" b="1" i="0" u="none" strike="noStrike" kern="0" cap="none" spc="0" normalizeH="0" baseline="0" noProof="0">
                <a:ln>
                  <a:noFill/>
                </a:ln>
                <a:solidFill>
                  <a:srgbClr val="BF9000"/>
                </a:solidFill>
                <a:effectLst/>
                <a:uLnTx/>
                <a:uFillTx/>
                <a:latin typeface="Barlow"/>
                <a:ea typeface="Barlow"/>
                <a:cs typeface="Barlow"/>
                <a:sym typeface="Barlow"/>
              </a:rPr>
              <a:t>87000</a:t>
            </a:r>
            <a:endParaRPr kumimoji="0" sz="1500" b="1" i="0" u="none" strike="noStrike" kern="0" cap="none" spc="0" normalizeH="0" baseline="0" noProof="0">
              <a:ln>
                <a:noFill/>
              </a:ln>
              <a:solidFill>
                <a:srgbClr val="BF9000"/>
              </a:solidFill>
              <a:effectLst/>
              <a:uLnTx/>
              <a:uFillTx/>
              <a:latin typeface="Barlow"/>
              <a:ea typeface="Barlow"/>
              <a:cs typeface="Barlow"/>
              <a:sym typeface="Barlow"/>
            </a:endParaRPr>
          </a:p>
        </p:txBody>
      </p:sp>
      <p:sp>
        <p:nvSpPr>
          <p:cNvPr id="233" name="Google Shape;233;p34"/>
          <p:cNvSpPr/>
          <p:nvPr/>
        </p:nvSpPr>
        <p:spPr>
          <a:xfrm>
            <a:off x="577625" y="1303475"/>
            <a:ext cx="3837300" cy="684900"/>
          </a:xfrm>
          <a:prstGeom prst="roundRect">
            <a:avLst>
              <a:gd name="adj" fmla="val 16667"/>
            </a:avLst>
          </a:prstGeom>
          <a:noFill/>
          <a:ln w="2857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235;p34"/>
          <p:cNvSpPr/>
          <p:nvPr/>
        </p:nvSpPr>
        <p:spPr>
          <a:xfrm>
            <a:off x="91583" y="1397054"/>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6" name="Google Shape;236;p34"/>
          <p:cNvCxnSpPr>
            <a:stCxn id="233" idx="3"/>
          </p:cNvCxnSpPr>
          <p:nvPr/>
        </p:nvCxnSpPr>
        <p:spPr>
          <a:xfrm flipH="1">
            <a:off x="2841425" y="1645925"/>
            <a:ext cx="1573500" cy="2193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43</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242" name="Google Shape;242;p35"/>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query-4</a:t>
            </a:r>
            <a:endParaRPr sz="4000">
              <a:solidFill>
                <a:srgbClr val="419DD3"/>
              </a:solidFill>
              <a:latin typeface="Raleway Medium"/>
              <a:ea typeface="Raleway Medium"/>
              <a:cs typeface="Raleway Medium"/>
              <a:sym typeface="Raleway Medium"/>
            </a:endParaRPr>
          </a:p>
        </p:txBody>
      </p:sp>
      <p:pic>
        <p:nvPicPr>
          <p:cNvPr id="243" name="Google Shape;243;p35"/>
          <p:cNvPicPr preferRelativeResize="0"/>
          <p:nvPr/>
        </p:nvPicPr>
        <p:blipFill rotWithShape="1">
          <a:blip r:embed="rId3">
            <a:alphaModFix/>
          </a:blip>
          <a:srcRect t="8406" r="39990" b="43332"/>
          <a:stretch/>
        </p:blipFill>
        <p:spPr>
          <a:xfrm>
            <a:off x="0" y="1180225"/>
            <a:ext cx="5027900" cy="1879650"/>
          </a:xfrm>
          <a:prstGeom prst="rect">
            <a:avLst/>
          </a:prstGeom>
          <a:noFill/>
          <a:ln>
            <a:noFill/>
          </a:ln>
        </p:spPr>
      </p:pic>
      <p:sp>
        <p:nvSpPr>
          <p:cNvPr id="244" name="Google Shape;244;p35"/>
          <p:cNvSpPr/>
          <p:nvPr/>
        </p:nvSpPr>
        <p:spPr>
          <a:xfrm>
            <a:off x="1034525" y="1996200"/>
            <a:ext cx="3147300" cy="757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245;p35"/>
          <p:cNvSpPr txBox="1"/>
          <p:nvPr/>
        </p:nvSpPr>
        <p:spPr>
          <a:xfrm>
            <a:off x="548475" y="30804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a:ln>
                  <a:noFill/>
                </a:ln>
                <a:solidFill>
                  <a:srgbClr val="373A3C"/>
                </a:solidFill>
                <a:effectLst/>
                <a:highlight>
                  <a:srgbClr val="FFFFFF"/>
                </a:highlight>
                <a:uLnTx/>
                <a:uFillTx/>
                <a:latin typeface="Arial"/>
                <a:cs typeface="Arial"/>
                <a:sym typeface="Arial"/>
              </a:rPr>
              <a:t>The inner query is execute first and returns 87000 which is the salary of Rodney.</a:t>
            </a:r>
            <a:endParaRPr kumimoji="0" sz="16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246" name="Google Shape;246;p35"/>
          <p:cNvSpPr/>
          <p:nvPr/>
        </p:nvSpPr>
        <p:spPr>
          <a:xfrm>
            <a:off x="91575" y="31593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247;p35"/>
          <p:cNvSpPr/>
          <p:nvPr/>
        </p:nvSpPr>
        <p:spPr>
          <a:xfrm>
            <a:off x="577625" y="21408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248;p35"/>
          <p:cNvSpPr txBox="1"/>
          <p:nvPr/>
        </p:nvSpPr>
        <p:spPr>
          <a:xfrm>
            <a:off x="548475" y="3774800"/>
            <a:ext cx="54495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650" b="0" i="0" u="none" strike="noStrike" kern="0" cap="none" spc="0" normalizeH="0" baseline="0" noProof="0">
                <a:ln>
                  <a:noFill/>
                </a:ln>
                <a:solidFill>
                  <a:srgbClr val="373A3C"/>
                </a:solidFill>
                <a:effectLst/>
                <a:highlight>
                  <a:srgbClr val="FFFFFF"/>
                </a:highlight>
                <a:uLnTx/>
                <a:uFillTx/>
                <a:latin typeface="Arial"/>
                <a:cs typeface="Arial"/>
                <a:sym typeface="Arial"/>
              </a:rPr>
              <a:t>The value 87000 is passed this value to the outer query, in particular to the WHERE clause. </a:t>
            </a:r>
            <a:endParaRPr kumimoji="0" sz="18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249" name="Google Shape;249;p35"/>
          <p:cNvSpPr/>
          <p:nvPr/>
        </p:nvSpPr>
        <p:spPr>
          <a:xfrm>
            <a:off x="91575" y="3853700"/>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50" name="Google Shape;250;p35"/>
          <p:cNvCxnSpPr>
            <a:stCxn id="251" idx="3"/>
            <a:endCxn id="252" idx="1"/>
          </p:cNvCxnSpPr>
          <p:nvPr/>
        </p:nvCxnSpPr>
        <p:spPr>
          <a:xfrm>
            <a:off x="4414925" y="1645925"/>
            <a:ext cx="722700" cy="294300"/>
          </a:xfrm>
          <a:prstGeom prst="straightConnector1">
            <a:avLst/>
          </a:prstGeom>
          <a:noFill/>
          <a:ln w="28575" cap="flat" cmpd="sng">
            <a:solidFill>
              <a:schemeClr val="dk2"/>
            </a:solidFill>
            <a:prstDash val="solid"/>
            <a:round/>
            <a:headEnd type="none" w="med" len="med"/>
            <a:tailEnd type="triangle" w="med" len="med"/>
          </a:ln>
        </p:spPr>
      </p:cxnSp>
      <p:sp>
        <p:nvSpPr>
          <p:cNvPr id="253" name="Google Shape;253;p35"/>
          <p:cNvSpPr txBox="1"/>
          <p:nvPr/>
        </p:nvSpPr>
        <p:spPr>
          <a:xfrm>
            <a:off x="2079425" y="1645925"/>
            <a:ext cx="709200" cy="377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500" b="1" i="0" u="none" strike="noStrike" kern="0" cap="none" spc="0" normalizeH="0" baseline="0" noProof="0">
                <a:ln>
                  <a:noFill/>
                </a:ln>
                <a:solidFill>
                  <a:srgbClr val="BF9000"/>
                </a:solidFill>
                <a:effectLst/>
                <a:uLnTx/>
                <a:uFillTx/>
                <a:latin typeface="Barlow"/>
                <a:ea typeface="Barlow"/>
                <a:cs typeface="Barlow"/>
                <a:sym typeface="Barlow"/>
              </a:rPr>
              <a:t>87000</a:t>
            </a:r>
            <a:endParaRPr kumimoji="0" sz="1500" b="1" i="0" u="none" strike="noStrike" kern="0" cap="none" spc="0" normalizeH="0" baseline="0" noProof="0">
              <a:ln>
                <a:noFill/>
              </a:ln>
              <a:solidFill>
                <a:srgbClr val="BF9000"/>
              </a:solidFill>
              <a:effectLst/>
              <a:uLnTx/>
              <a:uFillTx/>
              <a:latin typeface="Barlow"/>
              <a:ea typeface="Barlow"/>
              <a:cs typeface="Barlow"/>
              <a:sym typeface="Barlow"/>
            </a:endParaRPr>
          </a:p>
        </p:txBody>
      </p:sp>
      <p:sp>
        <p:nvSpPr>
          <p:cNvPr id="251" name="Google Shape;251;p35"/>
          <p:cNvSpPr/>
          <p:nvPr/>
        </p:nvSpPr>
        <p:spPr>
          <a:xfrm>
            <a:off x="577625" y="1303475"/>
            <a:ext cx="3837300" cy="684900"/>
          </a:xfrm>
          <a:prstGeom prst="roundRect">
            <a:avLst>
              <a:gd name="adj" fmla="val 16667"/>
            </a:avLst>
          </a:prstGeom>
          <a:noFill/>
          <a:ln w="28575" cap="flat" cmpd="sng">
            <a:solidFill>
              <a:srgbClr val="741B4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254;p35"/>
          <p:cNvSpPr/>
          <p:nvPr/>
        </p:nvSpPr>
        <p:spPr>
          <a:xfrm>
            <a:off x="91583" y="1397054"/>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52" name="Google Shape;252;p35"/>
          <p:cNvPicPr preferRelativeResize="0"/>
          <p:nvPr/>
        </p:nvPicPr>
        <p:blipFill rotWithShape="1">
          <a:blip r:embed="rId3">
            <a:alphaModFix/>
          </a:blip>
          <a:srcRect t="55011" r="47212"/>
          <a:stretch/>
        </p:blipFill>
        <p:spPr>
          <a:xfrm>
            <a:off x="5137500" y="1180225"/>
            <a:ext cx="3837299" cy="152014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sldNum" idx="4294967295"/>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0"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44</a:t>
            </a:fld>
            <a:endParaRPr kumimoji="0" sz="1200" b="0" i="0" u="none" strike="noStrike" kern="0" cap="none" spc="0" normalizeH="0" baseline="0" noProof="0">
              <a:ln>
                <a:noFill/>
              </a:ln>
              <a:solidFill>
                <a:srgbClr val="FFFFFF"/>
              </a:solidFill>
              <a:effectLst/>
              <a:uLnTx/>
              <a:uFillTx/>
              <a:latin typeface="Barlow Light"/>
              <a:sym typeface="Barlow Light"/>
            </a:endParaRPr>
          </a:p>
        </p:txBody>
      </p:sp>
      <p:sp>
        <p:nvSpPr>
          <p:cNvPr id="260" name="Google Shape;260;p36"/>
          <p:cNvSpPr txBox="1">
            <a:spLocks noGrp="1"/>
          </p:cNvSpPr>
          <p:nvPr>
            <p:ph type="title" idx="4294967295"/>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sp>
        <p:nvSpPr>
          <p:cNvPr id="261" name="Google Shape;261;p36"/>
          <p:cNvSpPr txBox="1"/>
          <p:nvPr/>
        </p:nvSpPr>
        <p:spPr>
          <a:xfrm>
            <a:off x="1063675" y="846025"/>
            <a:ext cx="8042400" cy="468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Find</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out</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the</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employees</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who</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get</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paid</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more</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than</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the</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average</a:t>
            </a:r>
            <a:r>
              <a:rPr kumimoji="0" lang="tr-TR"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rPr>
              <a:t> </a:t>
            </a:r>
            <a:r>
              <a:rPr kumimoji="0" lang="tr-TR" sz="1850" b="1" i="0" u="none" strike="noStrike" kern="0" cap="none" spc="0" normalizeH="0" baseline="0" noProof="0" dirty="0" err="1">
                <a:ln>
                  <a:noFill/>
                </a:ln>
                <a:solidFill>
                  <a:srgbClr val="373A3C"/>
                </a:solidFill>
                <a:effectLst/>
                <a:highlight>
                  <a:srgbClr val="FFFFFF"/>
                </a:highlight>
                <a:uLnTx/>
                <a:uFillTx/>
                <a:latin typeface="Raleway"/>
                <a:ea typeface="Raleway"/>
                <a:cs typeface="Raleway"/>
                <a:sym typeface="Raleway"/>
              </a:rPr>
              <a:t>salary</a:t>
            </a:r>
            <a:endParaRPr kumimoji="0" sz="1850" b="1" i="0" u="none" strike="noStrike" kern="0" cap="none" spc="0" normalizeH="0" baseline="0" noProof="0" dirty="0">
              <a:ln>
                <a:noFill/>
              </a:ln>
              <a:solidFill>
                <a:srgbClr val="373A3C"/>
              </a:solidFill>
              <a:effectLst/>
              <a:highlight>
                <a:srgbClr val="FFFFFF"/>
              </a:highlight>
              <a:uLnTx/>
              <a:uFillTx/>
              <a:latin typeface="Raleway"/>
              <a:ea typeface="Raleway"/>
              <a:cs typeface="Raleway"/>
              <a:sym typeface="Raleway"/>
            </a:endParaRPr>
          </a:p>
        </p:txBody>
      </p:sp>
      <p:pic>
        <p:nvPicPr>
          <p:cNvPr id="262" name="Google Shape;262;p36"/>
          <p:cNvPicPr preferRelativeResize="0"/>
          <p:nvPr/>
        </p:nvPicPr>
        <p:blipFill>
          <a:blip r:embed="rId3">
            <a:alphaModFix/>
          </a:blip>
          <a:stretch>
            <a:fillRect/>
          </a:stretch>
        </p:blipFill>
        <p:spPr>
          <a:xfrm>
            <a:off x="-76200" y="1467025"/>
            <a:ext cx="5167699" cy="2910631"/>
          </a:xfrm>
          <a:prstGeom prst="rect">
            <a:avLst/>
          </a:prstGeom>
          <a:noFill/>
          <a:ln>
            <a:noFill/>
          </a:ln>
        </p:spPr>
      </p:pic>
      <p:pic>
        <p:nvPicPr>
          <p:cNvPr id="263" name="Google Shape;263;p36"/>
          <p:cNvPicPr preferRelativeResize="0"/>
          <p:nvPr/>
        </p:nvPicPr>
        <p:blipFill rotWithShape="1">
          <a:blip r:embed="rId4">
            <a:alphaModFix/>
          </a:blip>
          <a:srcRect r="32450"/>
          <a:stretch/>
        </p:blipFill>
        <p:spPr>
          <a:xfrm>
            <a:off x="4966675" y="2324987"/>
            <a:ext cx="4126836" cy="13555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tr-TR"/>
              <a:t>Query Time</a:t>
            </a:r>
            <a:endParaRPr/>
          </a:p>
        </p:txBody>
      </p:sp>
      <p:pic>
        <p:nvPicPr>
          <p:cNvPr id="269" name="Google Shape;269;p37"/>
          <p:cNvPicPr preferRelativeResize="0"/>
          <p:nvPr/>
        </p:nvPicPr>
        <p:blipFill>
          <a:blip r:embed="rId3">
            <a:alphaModFix/>
          </a:blip>
          <a:stretch>
            <a:fillRect/>
          </a:stretch>
        </p:blipFill>
        <p:spPr>
          <a:xfrm>
            <a:off x="5333500" y="1760450"/>
            <a:ext cx="1419775" cy="1622600"/>
          </a:xfrm>
          <a:prstGeom prst="rect">
            <a:avLst/>
          </a:prstGeom>
          <a:noFill/>
          <a:ln>
            <a:noFill/>
          </a:ln>
        </p:spPr>
      </p:pic>
      <p:pic>
        <p:nvPicPr>
          <p:cNvPr id="270" name="Google Shape;270;p37"/>
          <p:cNvPicPr preferRelativeResize="0"/>
          <p:nvPr/>
        </p:nvPicPr>
        <p:blipFill>
          <a:blip r:embed="rId4">
            <a:alphaModFix/>
          </a:blip>
          <a:stretch>
            <a:fillRect/>
          </a:stretch>
        </p:blipFill>
        <p:spPr>
          <a:xfrm>
            <a:off x="5048188" y="1000650"/>
            <a:ext cx="1990401" cy="19904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276" name="Google Shape;276;p38"/>
          <p:cNvSpPr txBox="1"/>
          <p:nvPr/>
        </p:nvSpPr>
        <p:spPr>
          <a:xfrm>
            <a:off x="219800" y="175925"/>
            <a:ext cx="8206200" cy="1002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Retrieve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name,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info</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of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the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title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Faceless</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500" b="1" i="0" u="none" strike="noStrike" kern="0" cap="none" spc="0" normalizeH="0" baseline="0" noProof="0" dirty="0" err="1">
                <a:ln>
                  <a:noFill/>
                </a:ln>
                <a:solidFill>
                  <a:srgbClr val="000000"/>
                </a:solidFill>
                <a:effectLst/>
                <a:uLnTx/>
                <a:uFillTx/>
                <a:latin typeface="Raleway"/>
                <a:ea typeface="Raleway"/>
                <a:cs typeface="Raleway"/>
                <a:sym typeface="Raleway"/>
              </a:rPr>
              <a:t>use</a:t>
            </a:r>
            <a:r>
              <a:rPr kumimoji="0" lang="tr-TR" sz="2500" b="1" i="0" u="none" strike="noStrike" kern="0" cap="none" spc="0" normalizeH="0" baseline="0" noProof="0" dirty="0">
                <a:ln>
                  <a:noFill/>
                </a:ln>
                <a:solidFill>
                  <a:srgbClr val="000000"/>
                </a:solidFill>
                <a:effectLst/>
                <a:uLnTx/>
                <a:uFillTx/>
                <a:latin typeface="Raleway"/>
                <a:ea typeface="Raleway"/>
                <a:cs typeface="Raleway"/>
                <a:sym typeface="Raleway"/>
              </a:rPr>
              <a:t> : </a:t>
            </a:r>
            <a:r>
              <a:rPr kumimoji="0" lang="tr-TR" sz="2500" b="1" i="0" u="none" strike="noStrike" kern="0" cap="none" spc="0" normalizeH="0" baseline="0" noProof="0" dirty="0" err="1">
                <a:ln>
                  <a:noFill/>
                </a:ln>
                <a:solidFill>
                  <a:srgbClr val="000000"/>
                </a:solidFill>
                <a:effectLst/>
                <a:uLnTx/>
                <a:uFillTx/>
                <a:latin typeface="Raleway"/>
                <a:ea typeface="Raleway"/>
                <a:cs typeface="Raleway"/>
                <a:sym typeface="Raleway"/>
              </a:rPr>
              <a:t>Subquery</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a:t>
            </a:r>
            <a:endParaRPr kumimoji="0"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grpSp>
        <p:nvGrpSpPr>
          <p:cNvPr id="277" name="Google Shape;277;p38"/>
          <p:cNvGrpSpPr/>
          <p:nvPr/>
        </p:nvGrpSpPr>
        <p:grpSpPr>
          <a:xfrm>
            <a:off x="1565433" y="1177921"/>
            <a:ext cx="6516540" cy="3825878"/>
            <a:chOff x="597913" y="547750"/>
            <a:chExt cx="7699126" cy="3846650"/>
          </a:xfrm>
        </p:grpSpPr>
        <p:pic>
          <p:nvPicPr>
            <p:cNvPr id="278" name="Google Shape;278;p38"/>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279" name="Google Shape;279;p38"/>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47</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pic>
        <p:nvPicPr>
          <p:cNvPr id="285" name="Google Shape;285;p39"/>
          <p:cNvPicPr preferRelativeResize="0"/>
          <p:nvPr/>
        </p:nvPicPr>
        <p:blipFill>
          <a:blip r:embed="rId3">
            <a:alphaModFix/>
          </a:blip>
          <a:stretch>
            <a:fillRect/>
          </a:stretch>
        </p:blipFill>
        <p:spPr>
          <a:xfrm>
            <a:off x="209525" y="1405950"/>
            <a:ext cx="992100" cy="1133825"/>
          </a:xfrm>
          <a:prstGeom prst="rect">
            <a:avLst/>
          </a:prstGeom>
          <a:noFill/>
          <a:ln>
            <a:noFill/>
          </a:ln>
        </p:spPr>
      </p:pic>
      <p:sp>
        <p:nvSpPr>
          <p:cNvPr id="286" name="Google Shape;286;p39"/>
          <p:cNvSpPr txBox="1"/>
          <p:nvPr/>
        </p:nvSpPr>
        <p:spPr>
          <a:xfrm>
            <a:off x="477125" y="2082575"/>
            <a:ext cx="607200" cy="381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500" b="1" i="0" u="none" strike="noStrike" kern="0" cap="none" spc="0" normalizeH="0" baseline="0" noProof="0">
                <a:ln>
                  <a:noFill/>
                </a:ln>
                <a:solidFill>
                  <a:srgbClr val="000000"/>
                </a:solidFill>
                <a:effectLst/>
                <a:uLnTx/>
                <a:uFillTx/>
                <a:latin typeface="Raleway"/>
                <a:ea typeface="Raleway"/>
                <a:cs typeface="Raleway"/>
                <a:sym typeface="Raleway"/>
              </a:rPr>
              <a:t>TIP</a:t>
            </a:r>
            <a:endParaRPr kumimoji="0" sz="1500" b="1" i="0" u="none" strike="noStrike" kern="0" cap="none" spc="0" normalizeH="0" baseline="0" noProof="0">
              <a:ln>
                <a:noFill/>
              </a:ln>
              <a:solidFill>
                <a:srgbClr val="000000"/>
              </a:solidFill>
              <a:effectLst/>
              <a:uLnTx/>
              <a:uFillTx/>
              <a:latin typeface="Raleway"/>
              <a:ea typeface="Raleway"/>
              <a:cs typeface="Raleway"/>
              <a:sym typeface="Raleway"/>
            </a:endParaRPr>
          </a:p>
        </p:txBody>
      </p:sp>
      <p:sp>
        <p:nvSpPr>
          <p:cNvPr id="287" name="Google Shape;287;p39"/>
          <p:cNvSpPr/>
          <p:nvPr/>
        </p:nvSpPr>
        <p:spPr>
          <a:xfrm>
            <a:off x="1257975" y="955101"/>
            <a:ext cx="7395000" cy="191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Most</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queries</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using</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join</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can be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rewritten</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using</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subquery</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query</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nested</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within</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another</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query</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and</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most</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subqueries</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can be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rewritten</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 as </a:t>
            </a:r>
            <a:r>
              <a:rPr kumimoji="0" lang="tr-TR" sz="2600" b="0" i="0" u="none" strike="noStrike" kern="0" cap="none" spc="0" normalizeH="0" baseline="0" noProof="0" dirty="0" err="1">
                <a:ln>
                  <a:noFill/>
                </a:ln>
                <a:solidFill>
                  <a:srgbClr val="171717"/>
                </a:solidFill>
                <a:effectLst/>
                <a:uLnTx/>
                <a:uFillTx/>
                <a:latin typeface="Raleway"/>
                <a:ea typeface="Raleway"/>
                <a:cs typeface="Raleway"/>
                <a:sym typeface="Raleway"/>
              </a:rPr>
              <a:t>joins</a:t>
            </a:r>
            <a:r>
              <a:rPr kumimoji="0" lang="tr-TR" sz="2600" b="0" i="0" u="none" strike="noStrike" kern="0" cap="none" spc="0" normalizeH="0" baseline="0" noProof="0" dirty="0">
                <a:ln>
                  <a:noFill/>
                </a:ln>
                <a:solidFill>
                  <a:srgbClr val="171717"/>
                </a:solidFill>
                <a:effectLst/>
                <a:uLnTx/>
                <a:uFillTx/>
                <a:latin typeface="Raleway"/>
                <a:ea typeface="Raleway"/>
                <a:cs typeface="Raleway"/>
                <a:sym typeface="Raleway"/>
              </a:rPr>
              <a:t>.</a:t>
            </a:r>
            <a:endParaRPr kumimoji="0" sz="3800" b="0" i="0" u="none" strike="noStrike" kern="0" cap="none" spc="0" normalizeH="0" baseline="0" noProof="0" dirty="0">
              <a:ln>
                <a:noFill/>
              </a:ln>
              <a:solidFill>
                <a:srgbClr val="000000"/>
              </a:solidFill>
              <a:effectLst/>
              <a:uLnTx/>
              <a:uFillTx/>
              <a:latin typeface="Raleway"/>
              <a:ea typeface="Raleway"/>
              <a:cs typeface="Raleway"/>
              <a:sym typeface="Raleway"/>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0"/>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48</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293" name="Google Shape;293;p40"/>
          <p:cNvSpPr txBox="1"/>
          <p:nvPr/>
        </p:nvSpPr>
        <p:spPr>
          <a:xfrm>
            <a:off x="219800" y="175925"/>
            <a:ext cx="8206200" cy="1002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Retrieve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name,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info</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of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the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title</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9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Faceless</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500" b="1" i="0" u="none" strike="noStrike" kern="0" cap="none" spc="0" normalizeH="0" baseline="0" noProof="0" dirty="0" err="1">
                <a:ln>
                  <a:noFill/>
                </a:ln>
                <a:solidFill>
                  <a:srgbClr val="000000"/>
                </a:solidFill>
                <a:effectLst/>
                <a:uLnTx/>
                <a:uFillTx/>
                <a:latin typeface="Raleway"/>
                <a:ea typeface="Raleway"/>
                <a:cs typeface="Raleway"/>
                <a:sym typeface="Raleway"/>
              </a:rPr>
              <a:t>use</a:t>
            </a:r>
            <a:r>
              <a:rPr kumimoji="0" lang="tr-TR" sz="2500" b="1" i="0" u="none" strike="noStrike" kern="0" cap="none" spc="0" normalizeH="0" baseline="0" noProof="0" dirty="0">
                <a:ln>
                  <a:noFill/>
                </a:ln>
                <a:solidFill>
                  <a:srgbClr val="000000"/>
                </a:solidFill>
                <a:effectLst/>
                <a:uLnTx/>
                <a:uFillTx/>
                <a:latin typeface="Raleway"/>
                <a:ea typeface="Raleway"/>
                <a:cs typeface="Raleway"/>
                <a:sym typeface="Raleway"/>
              </a:rPr>
              <a:t> : </a:t>
            </a:r>
            <a:r>
              <a:rPr kumimoji="0" lang="tr-TR" sz="2500" b="1" i="0" u="none" strike="noStrike" kern="0" cap="none" spc="0" normalizeH="0" baseline="0" noProof="0" dirty="0" err="1">
                <a:ln>
                  <a:noFill/>
                </a:ln>
                <a:solidFill>
                  <a:srgbClr val="000000"/>
                </a:solidFill>
                <a:effectLst/>
                <a:uLnTx/>
                <a:uFillTx/>
                <a:latin typeface="Raleway"/>
                <a:ea typeface="Raleway"/>
                <a:cs typeface="Raleway"/>
                <a:sym typeface="Raleway"/>
              </a:rPr>
              <a:t>Joins</a:t>
            </a:r>
            <a:r>
              <a:rPr kumimoji="0" lang="tr-TR"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a:t>
            </a:r>
            <a:endParaRPr kumimoji="0"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9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grpSp>
        <p:nvGrpSpPr>
          <p:cNvPr id="294" name="Google Shape;294;p40"/>
          <p:cNvGrpSpPr/>
          <p:nvPr/>
        </p:nvGrpSpPr>
        <p:grpSpPr>
          <a:xfrm>
            <a:off x="1565433" y="1177921"/>
            <a:ext cx="6516540" cy="3825878"/>
            <a:chOff x="597913" y="547750"/>
            <a:chExt cx="7699126" cy="3846650"/>
          </a:xfrm>
        </p:grpSpPr>
        <p:pic>
          <p:nvPicPr>
            <p:cNvPr id="295" name="Google Shape;295;p40"/>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296" name="Google Shape;296;p40"/>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1"/>
          <p:cNvSpPr txBox="1">
            <a:spLocks noGrp="1"/>
          </p:cNvSpPr>
          <p:nvPr>
            <p:ph type="title"/>
          </p:nvPr>
        </p:nvSpPr>
        <p:spPr>
          <a:xfrm>
            <a:off x="457200" y="192650"/>
            <a:ext cx="7338300" cy="521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tr-TR" sz="4000" dirty="0">
                <a:solidFill>
                  <a:srgbClr val="741B47"/>
                </a:solidFill>
                <a:latin typeface="Raleway Medium"/>
                <a:ea typeface="Raleway Medium"/>
                <a:cs typeface="Raleway Medium"/>
                <a:sym typeface="Raleway Medium"/>
              </a:rPr>
              <a:t>Multiple-</a:t>
            </a:r>
            <a:r>
              <a:rPr lang="tr-TR" sz="4000" dirty="0" err="1">
                <a:solidFill>
                  <a:srgbClr val="741B47"/>
                </a:solidFill>
                <a:latin typeface="Raleway Medium"/>
                <a:ea typeface="Raleway Medium"/>
                <a:cs typeface="Raleway Medium"/>
                <a:sym typeface="Raleway Medium"/>
              </a:rPr>
              <a:t>row</a:t>
            </a:r>
            <a:r>
              <a:rPr lang="tr-TR" sz="4000" dirty="0">
                <a:solidFill>
                  <a:srgbClr val="741B47"/>
                </a:solidFill>
                <a:latin typeface="Raleway Medium"/>
                <a:ea typeface="Raleway Medium"/>
                <a:cs typeface="Raleway Medium"/>
                <a:sym typeface="Raleway Medium"/>
              </a:rPr>
              <a:t> </a:t>
            </a:r>
            <a:r>
              <a:rPr lang="tr-TR" sz="4000" dirty="0" err="1">
                <a:solidFill>
                  <a:srgbClr val="741B47"/>
                </a:solidFill>
                <a:latin typeface="Raleway Medium"/>
                <a:ea typeface="Raleway Medium"/>
                <a:cs typeface="Raleway Medium"/>
                <a:sym typeface="Raleway Medium"/>
              </a:rPr>
              <a:t>Subqueries</a:t>
            </a:r>
            <a:endParaRPr dirty="0"/>
          </a:p>
        </p:txBody>
      </p:sp>
      <p:sp>
        <p:nvSpPr>
          <p:cNvPr id="302" name="Google Shape;302;p41"/>
          <p:cNvSpPr txBox="1">
            <a:spLocks noGrp="1"/>
          </p:cNvSpPr>
          <p:nvPr>
            <p:ph type="body" idx="1"/>
          </p:nvPr>
        </p:nvSpPr>
        <p:spPr>
          <a:xfrm>
            <a:off x="457200" y="925800"/>
            <a:ext cx="8285400" cy="1070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tr-TR" sz="2400" dirty="0">
                <a:solidFill>
                  <a:srgbClr val="373A3C"/>
                </a:solidFill>
                <a:latin typeface="Arial"/>
                <a:ea typeface="Arial"/>
                <a:cs typeface="Arial"/>
                <a:sym typeface="Arial"/>
              </a:rPr>
              <a:t>Multiple-</a:t>
            </a:r>
            <a:r>
              <a:rPr lang="tr-TR" sz="2400" dirty="0" err="1">
                <a:solidFill>
                  <a:srgbClr val="373A3C"/>
                </a:solidFill>
                <a:latin typeface="Arial"/>
                <a:ea typeface="Arial"/>
                <a:cs typeface="Arial"/>
                <a:sym typeface="Arial"/>
              </a:rPr>
              <a:t>row</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subqueries</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return</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sets</a:t>
            </a:r>
            <a:r>
              <a:rPr lang="tr-TR" sz="2400" dirty="0">
                <a:solidFill>
                  <a:srgbClr val="373A3C"/>
                </a:solidFill>
                <a:latin typeface="Arial"/>
                <a:ea typeface="Arial"/>
                <a:cs typeface="Arial"/>
                <a:sym typeface="Arial"/>
              </a:rPr>
              <a:t> of </a:t>
            </a:r>
            <a:r>
              <a:rPr lang="tr-TR" sz="2400" dirty="0" err="1">
                <a:solidFill>
                  <a:srgbClr val="373A3C"/>
                </a:solidFill>
                <a:latin typeface="Arial"/>
                <a:ea typeface="Arial"/>
                <a:cs typeface="Arial"/>
                <a:sym typeface="Arial"/>
              </a:rPr>
              <a:t>rows</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and</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are</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used</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with</a:t>
            </a:r>
            <a:r>
              <a:rPr lang="tr-TR" sz="2400" dirty="0">
                <a:solidFill>
                  <a:srgbClr val="373A3C"/>
                </a:solidFill>
                <a:latin typeface="Arial"/>
                <a:ea typeface="Arial"/>
                <a:cs typeface="Arial"/>
                <a:sym typeface="Arial"/>
              </a:rPr>
              <a:t> multiple-</a:t>
            </a:r>
            <a:r>
              <a:rPr lang="tr-TR" sz="2400" dirty="0" err="1">
                <a:solidFill>
                  <a:srgbClr val="373A3C"/>
                </a:solidFill>
                <a:latin typeface="Arial"/>
                <a:ea typeface="Arial"/>
                <a:cs typeface="Arial"/>
                <a:sym typeface="Arial"/>
              </a:rPr>
              <a:t>row</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operators</a:t>
            </a:r>
            <a:r>
              <a:rPr lang="tr-TR" sz="2400" dirty="0">
                <a:solidFill>
                  <a:srgbClr val="373A3C"/>
                </a:solidFill>
                <a:latin typeface="Arial"/>
                <a:ea typeface="Arial"/>
                <a:cs typeface="Arial"/>
                <a:sym typeface="Arial"/>
              </a:rPr>
              <a:t> </a:t>
            </a:r>
            <a:r>
              <a:rPr lang="tr-TR" sz="2400" dirty="0" err="1">
                <a:solidFill>
                  <a:srgbClr val="373A3C"/>
                </a:solidFill>
                <a:latin typeface="Arial"/>
                <a:ea typeface="Arial"/>
                <a:cs typeface="Arial"/>
                <a:sym typeface="Arial"/>
              </a:rPr>
              <a:t>such</a:t>
            </a:r>
            <a:r>
              <a:rPr lang="tr-TR" sz="2400" dirty="0">
                <a:solidFill>
                  <a:srgbClr val="373A3C"/>
                </a:solidFill>
                <a:latin typeface="Arial"/>
                <a:ea typeface="Arial"/>
                <a:cs typeface="Arial"/>
                <a:sym typeface="Arial"/>
              </a:rPr>
              <a:t> as </a:t>
            </a:r>
            <a:r>
              <a:rPr lang="tr-TR" sz="2400" b="1" dirty="0">
                <a:solidFill>
                  <a:srgbClr val="FF0000"/>
                </a:solidFill>
                <a:latin typeface="Courier New"/>
                <a:ea typeface="Courier New"/>
                <a:cs typeface="Courier New"/>
                <a:sym typeface="Courier New"/>
              </a:rPr>
              <a:t>IN</a:t>
            </a:r>
            <a:r>
              <a:rPr lang="tr-TR" sz="2400" b="1" dirty="0">
                <a:solidFill>
                  <a:srgbClr val="373A3C"/>
                </a:solidFill>
                <a:latin typeface="Arial"/>
                <a:ea typeface="Arial"/>
                <a:cs typeface="Arial"/>
                <a:sym typeface="Arial"/>
              </a:rPr>
              <a:t>, </a:t>
            </a:r>
            <a:r>
              <a:rPr lang="tr-TR" sz="2400" b="1" dirty="0">
                <a:solidFill>
                  <a:srgbClr val="FF0000"/>
                </a:solidFill>
                <a:latin typeface="Courier New"/>
                <a:ea typeface="Courier New"/>
                <a:cs typeface="Courier New"/>
                <a:sym typeface="Courier New"/>
              </a:rPr>
              <a:t>NOT IN</a:t>
            </a:r>
            <a:r>
              <a:rPr lang="tr-TR" sz="2400" b="1" dirty="0">
                <a:solidFill>
                  <a:srgbClr val="373A3C"/>
                </a:solidFill>
                <a:latin typeface="Arial"/>
                <a:ea typeface="Arial"/>
                <a:cs typeface="Arial"/>
                <a:sym typeface="Arial"/>
              </a:rPr>
              <a:t>, </a:t>
            </a:r>
            <a:r>
              <a:rPr lang="tr-TR" sz="2400" b="1" dirty="0">
                <a:solidFill>
                  <a:srgbClr val="FF0000"/>
                </a:solidFill>
                <a:latin typeface="Courier New"/>
                <a:ea typeface="Courier New"/>
                <a:cs typeface="Courier New"/>
                <a:sym typeface="Courier New"/>
              </a:rPr>
              <a:t>ANY</a:t>
            </a:r>
            <a:r>
              <a:rPr lang="tr-TR" sz="2400" b="1" dirty="0">
                <a:solidFill>
                  <a:srgbClr val="373A3C"/>
                </a:solidFill>
                <a:latin typeface="Arial"/>
                <a:ea typeface="Arial"/>
                <a:cs typeface="Arial"/>
                <a:sym typeface="Arial"/>
              </a:rPr>
              <a:t>, </a:t>
            </a:r>
            <a:r>
              <a:rPr lang="tr-TR" sz="2400" b="1" dirty="0">
                <a:solidFill>
                  <a:srgbClr val="FF0000"/>
                </a:solidFill>
                <a:latin typeface="Courier New"/>
                <a:ea typeface="Courier New"/>
                <a:cs typeface="Courier New"/>
                <a:sym typeface="Courier New"/>
              </a:rPr>
              <a:t>ALL</a:t>
            </a:r>
            <a:r>
              <a:rPr lang="tr-TR" sz="2400" dirty="0">
                <a:solidFill>
                  <a:srgbClr val="373A3C"/>
                </a:solidFill>
                <a:latin typeface="Arial"/>
                <a:ea typeface="Arial"/>
                <a:cs typeface="Arial"/>
                <a:sym typeface="Arial"/>
              </a:rPr>
              <a:t>. </a:t>
            </a:r>
            <a:endParaRPr sz="2400" dirty="0"/>
          </a:p>
        </p:txBody>
      </p:sp>
      <p:sp>
        <p:nvSpPr>
          <p:cNvPr id="303" name="Google Shape;303;p41"/>
          <p:cNvSpPr txBox="1">
            <a:spLocks noGrp="1"/>
          </p:cNvSpPr>
          <p:nvPr>
            <p:ph type="sldNum" idx="12"/>
          </p:nvPr>
        </p:nvSpPr>
        <p:spPr>
          <a:xfrm>
            <a:off x="8909123" y="4934346"/>
            <a:ext cx="205500" cy="177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49</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pic>
        <p:nvPicPr>
          <p:cNvPr id="304" name="Google Shape;304;p41"/>
          <p:cNvPicPr preferRelativeResize="0"/>
          <p:nvPr/>
        </p:nvPicPr>
        <p:blipFill>
          <a:blip r:embed="rId3">
            <a:alphaModFix/>
          </a:blip>
          <a:stretch>
            <a:fillRect/>
          </a:stretch>
        </p:blipFill>
        <p:spPr>
          <a:xfrm>
            <a:off x="3283525" y="1996200"/>
            <a:ext cx="2057400" cy="2351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72"/>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5</a:t>
            </a:fld>
            <a:endParaRPr/>
          </a:p>
        </p:txBody>
      </p:sp>
      <p:sp>
        <p:nvSpPr>
          <p:cNvPr id="650" name="Google Shape;650;p72"/>
          <p:cNvSpPr txBox="1">
            <a:spLocks noGrp="1"/>
          </p:cNvSpPr>
          <p:nvPr>
            <p:ph type="ctrTitle" idx="4294967295"/>
          </p:nvPr>
        </p:nvSpPr>
        <p:spPr>
          <a:xfrm>
            <a:off x="1226700" y="117225"/>
            <a:ext cx="6690600" cy="654600"/>
          </a:xfrm>
          <a:prstGeom prst="rect">
            <a:avLst/>
          </a:prstGeom>
          <a:noFill/>
          <a:ln>
            <a:noFill/>
          </a:ln>
        </p:spPr>
        <p:txBody>
          <a:bodyPr spcFirstLastPara="1" wrap="square" lIns="0" tIns="0" rIns="0" bIns="0" anchor="b" anchorCtr="0">
            <a:noAutofit/>
          </a:bodyPr>
          <a:lstStyle/>
          <a:p>
            <a:pPr marL="0" marR="0" lvl="0" indent="0" algn="ctr" rtl="0">
              <a:lnSpc>
                <a:spcPct val="80000"/>
              </a:lnSpc>
              <a:spcBef>
                <a:spcPts val="0"/>
              </a:spcBef>
              <a:spcAft>
                <a:spcPts val="0"/>
              </a:spcAft>
              <a:buClr>
                <a:schemeClr val="accent2"/>
              </a:buClr>
              <a:buSzPts val="4800"/>
              <a:buFont typeface="Raleway SemiBold"/>
              <a:buNone/>
            </a:pPr>
            <a:r>
              <a:rPr lang="tr-TR" sz="4800" b="0" i="0" u="none" strike="noStrike" cap="none">
                <a:solidFill>
                  <a:srgbClr val="741B47"/>
                </a:solidFill>
                <a:latin typeface="Raleway Medium"/>
                <a:ea typeface="Raleway Medium"/>
                <a:cs typeface="Raleway Medium"/>
                <a:sym typeface="Raleway Medium"/>
              </a:rPr>
              <a:t>Table of Contents</a:t>
            </a:r>
            <a:endParaRPr sz="4800" b="0" i="0" u="none" strike="noStrike" cap="none">
              <a:solidFill>
                <a:srgbClr val="741B47"/>
              </a:solidFill>
              <a:latin typeface="Raleway Medium"/>
              <a:ea typeface="Raleway Medium"/>
              <a:cs typeface="Raleway Medium"/>
              <a:sym typeface="Raleway Medium"/>
            </a:endParaRPr>
          </a:p>
        </p:txBody>
      </p:sp>
      <p:sp>
        <p:nvSpPr>
          <p:cNvPr id="651" name="Google Shape;651;p72"/>
          <p:cNvSpPr txBox="1">
            <a:spLocks noGrp="1"/>
          </p:cNvSpPr>
          <p:nvPr>
            <p:ph type="subTitle" idx="4294967295"/>
          </p:nvPr>
        </p:nvSpPr>
        <p:spPr>
          <a:xfrm>
            <a:off x="650850" y="1011498"/>
            <a:ext cx="7842300" cy="2549400"/>
          </a:xfrm>
          <a:prstGeom prst="rect">
            <a:avLst/>
          </a:prstGeom>
          <a:noFill/>
          <a:ln>
            <a:noFill/>
          </a:ln>
        </p:spPr>
        <p:txBody>
          <a:bodyPr spcFirstLastPara="1" wrap="square" lIns="0" tIns="0" rIns="0" bIns="0" anchor="t" anchorCtr="0">
            <a:noAutofit/>
          </a:bodyPr>
          <a:lstStyle/>
          <a:p>
            <a:pPr marL="457200" marR="0" lvl="0" indent="-457200" algn="l" rtl="0">
              <a:lnSpc>
                <a:spcPct val="110000"/>
              </a:lnSpc>
              <a:spcBef>
                <a:spcPts val="600"/>
              </a:spcBef>
              <a:spcAft>
                <a:spcPts val="0"/>
              </a:spcAft>
              <a:buClr>
                <a:srgbClr val="A61C00"/>
              </a:buClr>
              <a:buSzPts val="3600"/>
              <a:buFont typeface="Raleway"/>
              <a:buChar char="▶"/>
            </a:pPr>
            <a:r>
              <a:rPr lang="tr-TR" sz="3600" b="0" i="0" u="none" strike="noStrike" cap="none">
                <a:solidFill>
                  <a:schemeClr val="dk1"/>
                </a:solidFill>
                <a:latin typeface="Raleway"/>
                <a:ea typeface="Raleway"/>
                <a:cs typeface="Raleway"/>
                <a:sym typeface="Raleway"/>
              </a:rPr>
              <a:t>Introduction</a:t>
            </a:r>
            <a:endParaRPr sz="3600" b="0" i="0" u="none" strike="noStrike" cap="none">
              <a:solidFill>
                <a:schemeClr val="dk1"/>
              </a:solidFill>
              <a:latin typeface="Raleway"/>
              <a:ea typeface="Raleway"/>
              <a:cs typeface="Raleway"/>
              <a:sym typeface="Raleway"/>
            </a:endParaRPr>
          </a:p>
          <a:p>
            <a:pPr marL="457200" marR="0" lvl="0" indent="-457200" algn="l" rtl="0">
              <a:lnSpc>
                <a:spcPct val="110000"/>
              </a:lnSpc>
              <a:spcBef>
                <a:spcPts val="600"/>
              </a:spcBef>
              <a:spcAft>
                <a:spcPts val="0"/>
              </a:spcAft>
              <a:buClr>
                <a:srgbClr val="A61C00"/>
              </a:buClr>
              <a:buSzPts val="3600"/>
              <a:buFont typeface="Raleway"/>
              <a:buChar char="▶"/>
            </a:pPr>
            <a:r>
              <a:rPr lang="tr-TR" sz="3600">
                <a:latin typeface="Raleway"/>
                <a:ea typeface="Raleway"/>
                <a:cs typeface="Raleway"/>
                <a:sym typeface="Raleway"/>
              </a:rPr>
              <a:t>JOIN Types</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A61C00"/>
              </a:buClr>
              <a:buSzPts val="3600"/>
              <a:buFont typeface="Raleway"/>
              <a:buChar char="▶"/>
            </a:pPr>
            <a:r>
              <a:rPr lang="tr-TR" sz="3600">
                <a:latin typeface="Raleway"/>
                <a:ea typeface="Raleway"/>
                <a:cs typeface="Raleway"/>
                <a:sym typeface="Raleway"/>
              </a:rPr>
              <a:t>Inner JOIN</a:t>
            </a:r>
            <a:endParaRPr sz="3600">
              <a:latin typeface="Raleway"/>
              <a:ea typeface="Raleway"/>
              <a:cs typeface="Raleway"/>
              <a:sym typeface="Raleway"/>
            </a:endParaRPr>
          </a:p>
          <a:p>
            <a:pPr marL="457200" marR="0" lvl="0" indent="-457200" algn="l" rtl="0">
              <a:lnSpc>
                <a:spcPct val="110000"/>
              </a:lnSpc>
              <a:spcBef>
                <a:spcPts val="600"/>
              </a:spcBef>
              <a:spcAft>
                <a:spcPts val="0"/>
              </a:spcAft>
              <a:buClr>
                <a:srgbClr val="A61C00"/>
              </a:buClr>
              <a:buSzPts val="3600"/>
              <a:buFont typeface="Raleway"/>
              <a:buChar char="▶"/>
            </a:pPr>
            <a:r>
              <a:rPr lang="tr-TR" sz="3600">
                <a:latin typeface="Raleway"/>
                <a:ea typeface="Raleway"/>
                <a:cs typeface="Raleway"/>
                <a:sym typeface="Raleway"/>
              </a:rPr>
              <a:t>Left JOIN</a:t>
            </a:r>
            <a:endParaRPr sz="3600">
              <a:latin typeface="Raleway"/>
              <a:ea typeface="Raleway"/>
              <a:cs typeface="Raleway"/>
              <a:sym typeface="Raleway"/>
            </a:endParaRPr>
          </a:p>
          <a:p>
            <a:pPr marL="457200" marR="0" lvl="0" indent="0" algn="l" rtl="0">
              <a:lnSpc>
                <a:spcPct val="110000"/>
              </a:lnSpc>
              <a:spcBef>
                <a:spcPts val="600"/>
              </a:spcBef>
              <a:spcAft>
                <a:spcPts val="0"/>
              </a:spcAft>
              <a:buNone/>
            </a:pPr>
            <a:endParaRPr sz="3600">
              <a:latin typeface="Raleway"/>
              <a:ea typeface="Raleway"/>
              <a:cs typeface="Raleway"/>
              <a:sym typeface="Raleway"/>
            </a:endParaRPr>
          </a:p>
          <a:p>
            <a:pPr marL="457200" marR="0" lvl="0" indent="0" algn="l" rtl="0">
              <a:lnSpc>
                <a:spcPct val="110000"/>
              </a:lnSpc>
              <a:spcBef>
                <a:spcPts val="600"/>
              </a:spcBef>
              <a:spcAft>
                <a:spcPts val="0"/>
              </a:spcAft>
              <a:buNone/>
            </a:pPr>
            <a:endParaRPr sz="3600">
              <a:latin typeface="Raleway"/>
              <a:ea typeface="Raleway"/>
              <a:cs typeface="Raleway"/>
              <a:sym typeface="Raleway"/>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50</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10" name="Google Shape;310;p42"/>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Example</a:t>
            </a:r>
            <a:endParaRPr sz="4000">
              <a:solidFill>
                <a:srgbClr val="419DD3"/>
              </a:solidFill>
              <a:latin typeface="Raleway Medium"/>
              <a:ea typeface="Raleway Medium"/>
              <a:cs typeface="Raleway Medium"/>
              <a:sym typeface="Raleway Medium"/>
            </a:endParaRPr>
          </a:p>
        </p:txBody>
      </p:sp>
      <p:pic>
        <p:nvPicPr>
          <p:cNvPr id="311" name="Google Shape;311;p42"/>
          <p:cNvPicPr preferRelativeResize="0"/>
          <p:nvPr/>
        </p:nvPicPr>
        <p:blipFill rotWithShape="1">
          <a:blip r:embed="rId3">
            <a:alphaModFix/>
          </a:blip>
          <a:srcRect t="-2019" b="-3166"/>
          <a:stretch/>
        </p:blipFill>
        <p:spPr>
          <a:xfrm>
            <a:off x="0" y="598775"/>
            <a:ext cx="3948699" cy="4225025"/>
          </a:xfrm>
          <a:prstGeom prst="rect">
            <a:avLst/>
          </a:prstGeom>
          <a:noFill/>
          <a:ln>
            <a:noFill/>
          </a:ln>
        </p:spPr>
      </p:pic>
      <p:sp>
        <p:nvSpPr>
          <p:cNvPr id="312" name="Google Shape;312;p42"/>
          <p:cNvSpPr txBox="1"/>
          <p:nvPr/>
        </p:nvSpPr>
        <p:spPr>
          <a:xfrm>
            <a:off x="4049250" y="244200"/>
            <a:ext cx="4343700" cy="863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Find</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first</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name,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last</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name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from</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table</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who</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work</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under</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Operations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department</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departments</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450" b="1" i="0" u="none" strike="noStrike" kern="0" cap="none" spc="0" normalizeH="0" baseline="0" noProof="0" dirty="0" err="1">
                <a:ln>
                  <a:noFill/>
                </a:ln>
                <a:solidFill>
                  <a:srgbClr val="373A3C"/>
                </a:solidFill>
                <a:effectLst/>
                <a:highlight>
                  <a:srgbClr val="FFFFFF"/>
                </a:highlight>
                <a:uLnTx/>
                <a:uFillTx/>
                <a:latin typeface="Arial"/>
                <a:cs typeface="Arial"/>
                <a:sym typeface="Arial"/>
              </a:rPr>
              <a:t>table</a:t>
            </a:r>
            <a:r>
              <a:rPr kumimoji="0" lang="tr-TR" sz="1450" b="1" i="0" u="none" strike="noStrike" kern="0" cap="none" spc="0" normalizeH="0" baseline="0" noProof="0" dirty="0">
                <a:ln>
                  <a:noFill/>
                </a:ln>
                <a:solidFill>
                  <a:srgbClr val="373A3C"/>
                </a:solidFill>
                <a:effectLst/>
                <a:highlight>
                  <a:srgbClr val="FFFFFF"/>
                </a:highlight>
                <a:uLnTx/>
                <a:uFillTx/>
                <a:latin typeface="Arial"/>
                <a:cs typeface="Arial"/>
                <a:sym typeface="Arial"/>
              </a:rPr>
              <a:t>)</a:t>
            </a:r>
            <a:endParaRPr kumimoji="0" sz="1800" b="1" i="0" u="none" strike="noStrike" kern="0" cap="none" spc="0" normalizeH="0" baseline="0" noProof="0" dirty="0">
              <a:ln>
                <a:noFill/>
              </a:ln>
              <a:solidFill>
                <a:srgbClr val="000000"/>
              </a:solidFill>
              <a:effectLst/>
              <a:uLnTx/>
              <a:uFillTx/>
              <a:latin typeface="Raleway"/>
              <a:ea typeface="Raleway"/>
              <a:cs typeface="Raleway"/>
              <a:sym typeface="Raleway"/>
            </a:endParaRPr>
          </a:p>
        </p:txBody>
      </p:sp>
      <p:pic>
        <p:nvPicPr>
          <p:cNvPr id="313" name="Google Shape;313;p42"/>
          <p:cNvPicPr preferRelativeResize="0"/>
          <p:nvPr/>
        </p:nvPicPr>
        <p:blipFill>
          <a:blip r:embed="rId4">
            <a:alphaModFix/>
          </a:blip>
          <a:stretch>
            <a:fillRect/>
          </a:stretch>
        </p:blipFill>
        <p:spPr>
          <a:xfrm>
            <a:off x="3948700" y="1311375"/>
            <a:ext cx="5042901" cy="256214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43"/>
          <p:cNvPicPr preferRelativeResize="0"/>
          <p:nvPr/>
        </p:nvPicPr>
        <p:blipFill rotWithShape="1">
          <a:blip r:embed="rId3">
            <a:alphaModFix/>
          </a:blip>
          <a:srcRect l="20295" t="51352" r="22354" b="-3165"/>
          <a:stretch/>
        </p:blipFill>
        <p:spPr>
          <a:xfrm>
            <a:off x="4831450" y="800200"/>
            <a:ext cx="3721626" cy="3420350"/>
          </a:xfrm>
          <a:prstGeom prst="rect">
            <a:avLst/>
          </a:prstGeom>
          <a:noFill/>
          <a:ln>
            <a:noFill/>
          </a:ln>
        </p:spPr>
      </p:pic>
      <p:pic>
        <p:nvPicPr>
          <p:cNvPr id="319" name="Google Shape;319;p43"/>
          <p:cNvPicPr preferRelativeResize="0"/>
          <p:nvPr/>
        </p:nvPicPr>
        <p:blipFill rotWithShape="1">
          <a:blip r:embed="rId4">
            <a:alphaModFix/>
          </a:blip>
          <a:srcRect t="8748" r="45393" b="51966"/>
          <a:stretch/>
        </p:blipFill>
        <p:spPr>
          <a:xfrm>
            <a:off x="289787" y="1117375"/>
            <a:ext cx="4287026" cy="1566925"/>
          </a:xfrm>
          <a:prstGeom prst="rect">
            <a:avLst/>
          </a:prstGeom>
          <a:noFill/>
          <a:ln>
            <a:noFill/>
          </a:ln>
        </p:spPr>
      </p:pic>
      <p:sp>
        <p:nvSpPr>
          <p:cNvPr id="320" name="Google Shape;320;p4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51</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21" name="Google Shape;321;p43"/>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query-1</a:t>
            </a:r>
            <a:endParaRPr sz="4000">
              <a:solidFill>
                <a:srgbClr val="419DD3"/>
              </a:solidFill>
              <a:latin typeface="Raleway Medium"/>
              <a:ea typeface="Raleway Medium"/>
              <a:cs typeface="Raleway Medium"/>
              <a:sym typeface="Raleway Medium"/>
            </a:endParaRPr>
          </a:p>
        </p:txBody>
      </p:sp>
      <p:sp>
        <p:nvSpPr>
          <p:cNvPr id="322" name="Google Shape;322;p43"/>
          <p:cNvSpPr/>
          <p:nvPr/>
        </p:nvSpPr>
        <p:spPr>
          <a:xfrm>
            <a:off x="1092800" y="1810475"/>
            <a:ext cx="3147300" cy="724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323;p43"/>
          <p:cNvSpPr txBox="1"/>
          <p:nvPr/>
        </p:nvSpPr>
        <p:spPr>
          <a:xfrm>
            <a:off x="586538" y="3162000"/>
            <a:ext cx="42027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200"/>
              </a:spcAft>
              <a:buClr>
                <a:srgbClr val="000000"/>
              </a:buClr>
              <a:buSzTx/>
              <a:buFont typeface="Arial"/>
              <a:buNone/>
              <a:tabLst/>
              <a:defRPr/>
            </a:pP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inner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returns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ids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who</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work</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under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Operations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department</a:t>
            </a:r>
            <a:endParaRPr kumimoji="0" sz="1600" b="0" i="0" u="none" strike="noStrike" kern="0" cap="none" spc="0" normalizeH="0" baseline="0" noProof="0" dirty="0">
              <a:ln>
                <a:noFill/>
              </a:ln>
              <a:solidFill>
                <a:srgbClr val="000000"/>
              </a:solidFill>
              <a:effectLst/>
              <a:uLnTx/>
              <a:uFillTx/>
              <a:latin typeface="Barlow Light"/>
              <a:ea typeface="Barlow Light"/>
              <a:cs typeface="Barlow Light"/>
              <a:sym typeface="Barlow Light"/>
            </a:endParaRPr>
          </a:p>
        </p:txBody>
      </p:sp>
      <p:sp>
        <p:nvSpPr>
          <p:cNvPr id="324" name="Google Shape;324;p43"/>
          <p:cNvSpPr/>
          <p:nvPr/>
        </p:nvSpPr>
        <p:spPr>
          <a:xfrm>
            <a:off x="87425" y="32409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43"/>
          <p:cNvSpPr/>
          <p:nvPr/>
        </p:nvSpPr>
        <p:spPr>
          <a:xfrm>
            <a:off x="5660150" y="1577375"/>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26" name="Google Shape;326;p43"/>
          <p:cNvCxnSpPr>
            <a:stCxn id="322" idx="3"/>
            <a:endCxn id="325" idx="1"/>
          </p:cNvCxnSpPr>
          <p:nvPr/>
        </p:nvCxnSpPr>
        <p:spPr>
          <a:xfrm rot="10800000" flipH="1">
            <a:off x="4240100" y="1693775"/>
            <a:ext cx="1420200" cy="479100"/>
          </a:xfrm>
          <a:prstGeom prst="straightConnector1">
            <a:avLst/>
          </a:prstGeom>
          <a:noFill/>
          <a:ln w="28575" cap="flat" cmpd="sng">
            <a:solidFill>
              <a:schemeClr val="dk2"/>
            </a:solidFill>
            <a:prstDash val="solid"/>
            <a:round/>
            <a:headEnd type="none" w="med" len="med"/>
            <a:tailEnd type="triangle" w="med" len="med"/>
          </a:ln>
        </p:spPr>
      </p:cxnSp>
      <p:sp>
        <p:nvSpPr>
          <p:cNvPr id="327" name="Google Shape;327;p43"/>
          <p:cNvSpPr/>
          <p:nvPr/>
        </p:nvSpPr>
        <p:spPr>
          <a:xfrm>
            <a:off x="5660150" y="2123738"/>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28" name="Google Shape;328;p43"/>
          <p:cNvCxnSpPr>
            <a:stCxn id="322" idx="3"/>
            <a:endCxn id="327" idx="1"/>
          </p:cNvCxnSpPr>
          <p:nvPr/>
        </p:nvCxnSpPr>
        <p:spPr>
          <a:xfrm>
            <a:off x="4240100" y="2172875"/>
            <a:ext cx="1420200" cy="67500"/>
          </a:xfrm>
          <a:prstGeom prst="straightConnector1">
            <a:avLst/>
          </a:prstGeom>
          <a:noFill/>
          <a:ln w="28575" cap="flat" cmpd="sng">
            <a:solidFill>
              <a:schemeClr val="dk2"/>
            </a:solidFill>
            <a:prstDash val="solid"/>
            <a:round/>
            <a:headEnd type="none" w="med" len="med"/>
            <a:tailEnd type="triangle" w="med" len="med"/>
          </a:ln>
        </p:spPr>
      </p:cxnSp>
      <p:sp>
        <p:nvSpPr>
          <p:cNvPr id="329" name="Google Shape;329;p43"/>
          <p:cNvSpPr/>
          <p:nvPr/>
        </p:nvSpPr>
        <p:spPr>
          <a:xfrm>
            <a:off x="5660150" y="2670113"/>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330;p43"/>
          <p:cNvSpPr/>
          <p:nvPr/>
        </p:nvSpPr>
        <p:spPr>
          <a:xfrm>
            <a:off x="5725125" y="3476404"/>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31" name="Google Shape;331;p43"/>
          <p:cNvCxnSpPr>
            <a:stCxn id="322" idx="3"/>
            <a:endCxn id="329" idx="1"/>
          </p:cNvCxnSpPr>
          <p:nvPr/>
        </p:nvCxnSpPr>
        <p:spPr>
          <a:xfrm>
            <a:off x="4240100" y="2172875"/>
            <a:ext cx="1420200" cy="613800"/>
          </a:xfrm>
          <a:prstGeom prst="straightConnector1">
            <a:avLst/>
          </a:prstGeom>
          <a:noFill/>
          <a:ln w="28575" cap="flat" cmpd="sng">
            <a:solidFill>
              <a:schemeClr val="dk2"/>
            </a:solidFill>
            <a:prstDash val="solid"/>
            <a:round/>
            <a:headEnd type="none" w="med" len="med"/>
            <a:tailEnd type="triangle" w="med" len="med"/>
          </a:ln>
        </p:spPr>
      </p:cxnSp>
      <p:cxnSp>
        <p:nvCxnSpPr>
          <p:cNvPr id="332" name="Google Shape;332;p43"/>
          <p:cNvCxnSpPr>
            <a:stCxn id="322" idx="3"/>
            <a:endCxn id="330" idx="1"/>
          </p:cNvCxnSpPr>
          <p:nvPr/>
        </p:nvCxnSpPr>
        <p:spPr>
          <a:xfrm>
            <a:off x="4240100" y="2172875"/>
            <a:ext cx="1485000" cy="1420200"/>
          </a:xfrm>
          <a:prstGeom prst="straightConnector1">
            <a:avLst/>
          </a:prstGeom>
          <a:noFill/>
          <a:ln w="28575" cap="flat" cmpd="sng">
            <a:solidFill>
              <a:schemeClr val="dk2"/>
            </a:solidFill>
            <a:prstDash val="solid"/>
            <a:round/>
            <a:headEnd type="none" w="med" len="med"/>
            <a:tailEnd type="triangle" w="med" len="med"/>
          </a:ln>
        </p:spPr>
      </p:cxnSp>
      <p:sp>
        <p:nvSpPr>
          <p:cNvPr id="333" name="Google Shape;333;p43"/>
          <p:cNvSpPr/>
          <p:nvPr/>
        </p:nvSpPr>
        <p:spPr>
          <a:xfrm>
            <a:off x="635900" y="1938575"/>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l="20295" t="51352" r="22354" b="-3165"/>
          <a:stretch/>
        </p:blipFill>
        <p:spPr>
          <a:xfrm>
            <a:off x="4831450" y="800200"/>
            <a:ext cx="3721626" cy="3420350"/>
          </a:xfrm>
          <a:prstGeom prst="rect">
            <a:avLst/>
          </a:prstGeom>
          <a:noFill/>
          <a:ln>
            <a:noFill/>
          </a:ln>
        </p:spPr>
      </p:pic>
      <p:pic>
        <p:nvPicPr>
          <p:cNvPr id="339" name="Google Shape;339;p44"/>
          <p:cNvPicPr preferRelativeResize="0"/>
          <p:nvPr/>
        </p:nvPicPr>
        <p:blipFill rotWithShape="1">
          <a:blip r:embed="rId4">
            <a:alphaModFix/>
          </a:blip>
          <a:srcRect t="8748" r="45393" b="51966"/>
          <a:stretch/>
        </p:blipFill>
        <p:spPr>
          <a:xfrm>
            <a:off x="289787" y="1117375"/>
            <a:ext cx="4287026" cy="1566925"/>
          </a:xfrm>
          <a:prstGeom prst="rect">
            <a:avLst/>
          </a:prstGeom>
          <a:noFill/>
          <a:ln>
            <a:noFill/>
          </a:ln>
        </p:spPr>
      </p:pic>
      <p:sp>
        <p:nvSpPr>
          <p:cNvPr id="340" name="Google Shape;340;p44"/>
          <p:cNvSpPr/>
          <p:nvPr/>
        </p:nvSpPr>
        <p:spPr>
          <a:xfrm>
            <a:off x="1092800" y="1839617"/>
            <a:ext cx="3147300" cy="724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341;p4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52</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42" name="Google Shape;342;p44"/>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query-2</a:t>
            </a:r>
            <a:endParaRPr sz="4000">
              <a:solidFill>
                <a:srgbClr val="419DD3"/>
              </a:solidFill>
              <a:latin typeface="Raleway Medium"/>
              <a:ea typeface="Raleway Medium"/>
              <a:cs typeface="Raleway Medium"/>
              <a:sym typeface="Raleway Medium"/>
            </a:endParaRPr>
          </a:p>
        </p:txBody>
      </p:sp>
      <p:sp>
        <p:nvSpPr>
          <p:cNvPr id="343" name="Google Shape;343;p44"/>
          <p:cNvSpPr txBox="1"/>
          <p:nvPr/>
        </p:nvSpPr>
        <p:spPr>
          <a:xfrm>
            <a:off x="586538" y="3162000"/>
            <a:ext cx="42027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200"/>
              </a:spcAft>
              <a:buClr>
                <a:srgbClr val="000000"/>
              </a:buClr>
              <a:buSzTx/>
              <a:buFont typeface="Arial"/>
              <a:buNone/>
              <a:tabLst/>
              <a:defRPr/>
            </a:pP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inner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returns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ids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who</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work</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under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Operations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department</a:t>
            </a:r>
            <a:endParaRPr kumimoji="0" sz="1600" b="0" i="0" u="none" strike="noStrike" kern="0" cap="none" spc="0" normalizeH="0" baseline="0" noProof="0" dirty="0">
              <a:ln>
                <a:noFill/>
              </a:ln>
              <a:solidFill>
                <a:srgbClr val="000000"/>
              </a:solidFill>
              <a:effectLst/>
              <a:uLnTx/>
              <a:uFillTx/>
              <a:latin typeface="Barlow Light"/>
              <a:ea typeface="Barlow Light"/>
              <a:cs typeface="Barlow Light"/>
              <a:sym typeface="Barlow Light"/>
            </a:endParaRPr>
          </a:p>
        </p:txBody>
      </p:sp>
      <p:sp>
        <p:nvSpPr>
          <p:cNvPr id="344" name="Google Shape;344;p44"/>
          <p:cNvSpPr/>
          <p:nvPr/>
        </p:nvSpPr>
        <p:spPr>
          <a:xfrm>
            <a:off x="87425" y="32409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345;p44"/>
          <p:cNvSpPr/>
          <p:nvPr/>
        </p:nvSpPr>
        <p:spPr>
          <a:xfrm>
            <a:off x="5660150" y="1577375"/>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346;p44"/>
          <p:cNvSpPr/>
          <p:nvPr/>
        </p:nvSpPr>
        <p:spPr>
          <a:xfrm>
            <a:off x="5660150" y="2123738"/>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347;p44"/>
          <p:cNvSpPr/>
          <p:nvPr/>
        </p:nvSpPr>
        <p:spPr>
          <a:xfrm>
            <a:off x="5660150" y="2670113"/>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348;p44"/>
          <p:cNvSpPr/>
          <p:nvPr/>
        </p:nvSpPr>
        <p:spPr>
          <a:xfrm>
            <a:off x="5695983" y="3476404"/>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349;p44"/>
          <p:cNvSpPr/>
          <p:nvPr/>
        </p:nvSpPr>
        <p:spPr>
          <a:xfrm>
            <a:off x="635900" y="1938575"/>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350;p44"/>
          <p:cNvSpPr txBox="1"/>
          <p:nvPr/>
        </p:nvSpPr>
        <p:spPr>
          <a:xfrm>
            <a:off x="586525" y="3809800"/>
            <a:ext cx="42027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ids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are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passed</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to</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outer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a:t>
            </a:r>
            <a:endParaRPr kumimoji="0" sz="1600" b="0" i="0" u="none" strike="noStrike" kern="0" cap="none" spc="0" normalizeH="0" baseline="0" noProof="0" dirty="0">
              <a:ln>
                <a:noFill/>
              </a:ln>
              <a:solidFill>
                <a:srgbClr val="373A3C"/>
              </a:solidFill>
              <a:effectLst/>
              <a:highlight>
                <a:srgbClr val="FFFFFF"/>
              </a:highlight>
              <a:uLnTx/>
              <a:uFillTx/>
              <a:latin typeface="Arial"/>
              <a:cs typeface="Arial"/>
              <a:sym typeface="Arial"/>
            </a:endParaRPr>
          </a:p>
          <a:p>
            <a:pPr marL="0" marR="0" lvl="0" indent="0" algn="l" defTabSz="914400" rtl="0" eaLnBrk="1" fontAlgn="auto" latinLnBrk="0" hangingPunct="1">
              <a:lnSpc>
                <a:spcPct val="115000"/>
              </a:lnSpc>
              <a:spcBef>
                <a:spcPts val="1200"/>
              </a:spcBef>
              <a:spcAft>
                <a:spcPts val="1200"/>
              </a:spcAft>
              <a:buClr>
                <a:srgbClr val="000000"/>
              </a:buClr>
              <a:buSzTx/>
              <a:buFont typeface="Arial"/>
              <a:buNone/>
              <a:tabLst/>
              <a:defRPr/>
            </a:pPr>
            <a:endParaRPr kumimoji="0" sz="1600" b="0" i="0" u="none" strike="noStrike" kern="0" cap="none" spc="0" normalizeH="0" baseline="0" noProof="0" dirty="0">
              <a:ln>
                <a:noFill/>
              </a:ln>
              <a:solidFill>
                <a:srgbClr val="373A3C"/>
              </a:solidFill>
              <a:effectLst/>
              <a:highlight>
                <a:srgbClr val="FFFFFF"/>
              </a:highlight>
              <a:uLnTx/>
              <a:uFillTx/>
              <a:latin typeface="Arial"/>
              <a:cs typeface="Arial"/>
              <a:sym typeface="Arial"/>
            </a:endParaRPr>
          </a:p>
        </p:txBody>
      </p:sp>
      <p:sp>
        <p:nvSpPr>
          <p:cNvPr id="351" name="Google Shape;351;p44"/>
          <p:cNvSpPr/>
          <p:nvPr/>
        </p:nvSpPr>
        <p:spPr>
          <a:xfrm>
            <a:off x="859650" y="1213775"/>
            <a:ext cx="3147300" cy="613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352;p44"/>
          <p:cNvSpPr/>
          <p:nvPr/>
        </p:nvSpPr>
        <p:spPr>
          <a:xfrm>
            <a:off x="91575" y="3853700"/>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3" name="Google Shape;353;p44"/>
          <p:cNvSpPr/>
          <p:nvPr/>
        </p:nvSpPr>
        <p:spPr>
          <a:xfrm>
            <a:off x="378925" y="1286375"/>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54" name="Google Shape;354;p44"/>
          <p:cNvCxnSpPr>
            <a:stCxn id="345" idx="1"/>
            <a:endCxn id="351" idx="3"/>
          </p:cNvCxnSpPr>
          <p:nvPr/>
        </p:nvCxnSpPr>
        <p:spPr>
          <a:xfrm rot="10800000">
            <a:off x="4006850" y="1520825"/>
            <a:ext cx="1653300" cy="173100"/>
          </a:xfrm>
          <a:prstGeom prst="straightConnector1">
            <a:avLst/>
          </a:prstGeom>
          <a:noFill/>
          <a:ln w="9525" cap="flat" cmpd="sng">
            <a:solidFill>
              <a:schemeClr val="dk2"/>
            </a:solidFill>
            <a:prstDash val="solid"/>
            <a:round/>
            <a:headEnd type="none" w="med" len="med"/>
            <a:tailEnd type="triangle" w="med" len="med"/>
          </a:ln>
        </p:spPr>
      </p:cxnSp>
      <p:cxnSp>
        <p:nvCxnSpPr>
          <p:cNvPr id="355" name="Google Shape;355;p44"/>
          <p:cNvCxnSpPr>
            <a:stCxn id="346" idx="1"/>
            <a:endCxn id="351" idx="3"/>
          </p:cNvCxnSpPr>
          <p:nvPr/>
        </p:nvCxnSpPr>
        <p:spPr>
          <a:xfrm rot="10800000">
            <a:off x="4006850" y="1520588"/>
            <a:ext cx="1653300" cy="719700"/>
          </a:xfrm>
          <a:prstGeom prst="straightConnector1">
            <a:avLst/>
          </a:prstGeom>
          <a:noFill/>
          <a:ln w="9525" cap="flat" cmpd="sng">
            <a:solidFill>
              <a:schemeClr val="dk2"/>
            </a:solidFill>
            <a:prstDash val="solid"/>
            <a:round/>
            <a:headEnd type="none" w="med" len="med"/>
            <a:tailEnd type="triangle" w="med" len="med"/>
          </a:ln>
        </p:spPr>
      </p:cxnSp>
      <p:cxnSp>
        <p:nvCxnSpPr>
          <p:cNvPr id="356" name="Google Shape;356;p44"/>
          <p:cNvCxnSpPr>
            <a:stCxn id="347" idx="1"/>
            <a:endCxn id="351" idx="3"/>
          </p:cNvCxnSpPr>
          <p:nvPr/>
        </p:nvCxnSpPr>
        <p:spPr>
          <a:xfrm rot="10800000">
            <a:off x="4006850" y="1520663"/>
            <a:ext cx="1653300" cy="1266000"/>
          </a:xfrm>
          <a:prstGeom prst="straightConnector1">
            <a:avLst/>
          </a:prstGeom>
          <a:noFill/>
          <a:ln w="9525" cap="flat" cmpd="sng">
            <a:solidFill>
              <a:schemeClr val="dk2"/>
            </a:solidFill>
            <a:prstDash val="solid"/>
            <a:round/>
            <a:headEnd type="none" w="med" len="med"/>
            <a:tailEnd type="triangle" w="med" len="med"/>
          </a:ln>
        </p:spPr>
      </p:cxnSp>
      <p:cxnSp>
        <p:nvCxnSpPr>
          <p:cNvPr id="357" name="Google Shape;357;p44"/>
          <p:cNvCxnSpPr>
            <a:stCxn id="348" idx="1"/>
            <a:endCxn id="351" idx="3"/>
          </p:cNvCxnSpPr>
          <p:nvPr/>
        </p:nvCxnSpPr>
        <p:spPr>
          <a:xfrm rot="10800000">
            <a:off x="4006983" y="1520554"/>
            <a:ext cx="1689000" cy="2072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45"/>
          <p:cNvPicPr preferRelativeResize="0"/>
          <p:nvPr/>
        </p:nvPicPr>
        <p:blipFill rotWithShape="1">
          <a:blip r:embed="rId3">
            <a:alphaModFix/>
          </a:blip>
          <a:srcRect l="20295" t="51352" r="22354" b="-3165"/>
          <a:stretch/>
        </p:blipFill>
        <p:spPr>
          <a:xfrm>
            <a:off x="4831450" y="800200"/>
            <a:ext cx="3721626" cy="3420350"/>
          </a:xfrm>
          <a:prstGeom prst="rect">
            <a:avLst/>
          </a:prstGeom>
          <a:noFill/>
          <a:ln>
            <a:noFill/>
          </a:ln>
        </p:spPr>
      </p:pic>
      <p:pic>
        <p:nvPicPr>
          <p:cNvPr id="363" name="Google Shape;363;p45"/>
          <p:cNvPicPr preferRelativeResize="0"/>
          <p:nvPr/>
        </p:nvPicPr>
        <p:blipFill rotWithShape="1">
          <a:blip r:embed="rId4">
            <a:alphaModFix/>
          </a:blip>
          <a:srcRect t="8748" r="45393" b="51966"/>
          <a:stretch/>
        </p:blipFill>
        <p:spPr>
          <a:xfrm>
            <a:off x="289787" y="1117375"/>
            <a:ext cx="4287026" cy="1566925"/>
          </a:xfrm>
          <a:prstGeom prst="rect">
            <a:avLst/>
          </a:prstGeom>
          <a:noFill/>
          <a:ln>
            <a:noFill/>
          </a:ln>
        </p:spPr>
      </p:pic>
      <p:sp>
        <p:nvSpPr>
          <p:cNvPr id="364" name="Google Shape;364;p45"/>
          <p:cNvSpPr/>
          <p:nvPr/>
        </p:nvSpPr>
        <p:spPr>
          <a:xfrm>
            <a:off x="1092800" y="1839617"/>
            <a:ext cx="3147300" cy="724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5" name="Google Shape;365;p4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53</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66" name="Google Shape;366;p45"/>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query-3</a:t>
            </a:r>
            <a:endParaRPr sz="4000">
              <a:solidFill>
                <a:srgbClr val="419DD3"/>
              </a:solidFill>
              <a:latin typeface="Raleway Medium"/>
              <a:ea typeface="Raleway Medium"/>
              <a:cs typeface="Raleway Medium"/>
              <a:sym typeface="Raleway Medium"/>
            </a:endParaRPr>
          </a:p>
        </p:txBody>
      </p:sp>
      <p:sp>
        <p:nvSpPr>
          <p:cNvPr id="367" name="Google Shape;367;p45"/>
          <p:cNvSpPr txBox="1"/>
          <p:nvPr/>
        </p:nvSpPr>
        <p:spPr>
          <a:xfrm>
            <a:off x="586538" y="3162000"/>
            <a:ext cx="42027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200"/>
              </a:spcAft>
              <a:buClr>
                <a:srgbClr val="000000"/>
              </a:buClr>
              <a:buSzTx/>
              <a:buFont typeface="Arial"/>
              <a:buNone/>
              <a:tabLst/>
              <a:defRPr/>
            </a:pPr>
            <a:r>
              <a:rPr kumimoji="0" lang="tr-TR" sz="1600" b="0" i="0" u="none" strike="noStrike" kern="0" cap="none" spc="0" normalizeH="0" baseline="0" noProof="0">
                <a:ln>
                  <a:noFill/>
                </a:ln>
                <a:solidFill>
                  <a:srgbClr val="373A3C"/>
                </a:solidFill>
                <a:effectLst/>
                <a:highlight>
                  <a:srgbClr val="FFFFFF"/>
                </a:highlight>
                <a:uLnTx/>
                <a:uFillTx/>
                <a:latin typeface="Arial"/>
                <a:cs typeface="Arial"/>
                <a:sym typeface="Arial"/>
              </a:rPr>
              <a:t>The inner query returns the employees ids who work under the Operations department</a:t>
            </a:r>
            <a:endParaRPr kumimoji="0" sz="1600" b="0" i="0" u="none" strike="noStrike" kern="0" cap="none" spc="0" normalizeH="0" baseline="0" noProof="0">
              <a:ln>
                <a:noFill/>
              </a:ln>
              <a:solidFill>
                <a:srgbClr val="000000"/>
              </a:solidFill>
              <a:effectLst/>
              <a:uLnTx/>
              <a:uFillTx/>
              <a:latin typeface="Barlow Light"/>
              <a:ea typeface="Barlow Light"/>
              <a:cs typeface="Barlow Light"/>
              <a:sym typeface="Barlow Light"/>
            </a:endParaRPr>
          </a:p>
        </p:txBody>
      </p:sp>
      <p:sp>
        <p:nvSpPr>
          <p:cNvPr id="368" name="Google Shape;368;p45"/>
          <p:cNvSpPr/>
          <p:nvPr/>
        </p:nvSpPr>
        <p:spPr>
          <a:xfrm>
            <a:off x="87425" y="3240900"/>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69" name="Google Shape;369;p45"/>
          <p:cNvSpPr/>
          <p:nvPr/>
        </p:nvSpPr>
        <p:spPr>
          <a:xfrm>
            <a:off x="5660150" y="1577375"/>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45"/>
          <p:cNvSpPr/>
          <p:nvPr/>
        </p:nvSpPr>
        <p:spPr>
          <a:xfrm>
            <a:off x="5660150" y="2123738"/>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1" name="Google Shape;371;p45"/>
          <p:cNvSpPr/>
          <p:nvPr/>
        </p:nvSpPr>
        <p:spPr>
          <a:xfrm>
            <a:off x="5660150" y="2670113"/>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2" name="Google Shape;372;p45"/>
          <p:cNvSpPr/>
          <p:nvPr/>
        </p:nvSpPr>
        <p:spPr>
          <a:xfrm>
            <a:off x="5695983" y="3476404"/>
            <a:ext cx="1625400" cy="2331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45"/>
          <p:cNvSpPr/>
          <p:nvPr/>
        </p:nvSpPr>
        <p:spPr>
          <a:xfrm>
            <a:off x="635900" y="1938575"/>
            <a:ext cx="456900" cy="46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45"/>
          <p:cNvSpPr txBox="1"/>
          <p:nvPr/>
        </p:nvSpPr>
        <p:spPr>
          <a:xfrm>
            <a:off x="586525" y="3809800"/>
            <a:ext cx="42027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tr-TR" sz="1600" b="0" i="0" u="none" strike="noStrike" kern="0" cap="none" spc="0" normalizeH="0" baseline="0" noProof="0">
                <a:ln>
                  <a:noFill/>
                </a:ln>
                <a:solidFill>
                  <a:srgbClr val="373A3C"/>
                </a:solidFill>
                <a:effectLst/>
                <a:highlight>
                  <a:srgbClr val="FFFFFF"/>
                </a:highlight>
                <a:uLnTx/>
                <a:uFillTx/>
                <a:latin typeface="Arial"/>
                <a:cs typeface="Arial"/>
                <a:sym typeface="Arial"/>
              </a:rPr>
              <a:t>Employees ids are passed to the outer query.</a:t>
            </a:r>
            <a:endParaRPr kumimoji="0" sz="1600" b="0" i="0" u="none" strike="noStrike" kern="0" cap="none" spc="0" normalizeH="0" baseline="0" noProof="0">
              <a:ln>
                <a:noFill/>
              </a:ln>
              <a:solidFill>
                <a:srgbClr val="373A3C"/>
              </a:solidFill>
              <a:effectLst/>
              <a:highlight>
                <a:srgbClr val="FFFFFF"/>
              </a:highlight>
              <a:uLnTx/>
              <a:uFillTx/>
              <a:latin typeface="Arial"/>
              <a:cs typeface="Arial"/>
              <a:sym typeface="Arial"/>
            </a:endParaRPr>
          </a:p>
          <a:p>
            <a:pPr marL="0" marR="0" lvl="0" indent="0" algn="l" defTabSz="914400" rtl="0" eaLnBrk="1" fontAlgn="auto" latinLnBrk="0" hangingPunct="1">
              <a:lnSpc>
                <a:spcPct val="115000"/>
              </a:lnSpc>
              <a:spcBef>
                <a:spcPts val="1200"/>
              </a:spcBef>
              <a:spcAft>
                <a:spcPts val="1200"/>
              </a:spcAft>
              <a:buClr>
                <a:srgbClr val="000000"/>
              </a:buClr>
              <a:buSzTx/>
              <a:buFont typeface="Arial"/>
              <a:buNone/>
              <a:tabLst/>
              <a:defRPr/>
            </a:pPr>
            <a:endParaRPr kumimoji="0" sz="1600" b="0" i="0" u="none" strike="noStrike" kern="0" cap="none" spc="0" normalizeH="0" baseline="0" noProof="0">
              <a:ln>
                <a:noFill/>
              </a:ln>
              <a:solidFill>
                <a:srgbClr val="373A3C"/>
              </a:solidFill>
              <a:effectLst/>
              <a:highlight>
                <a:srgbClr val="FFFFFF"/>
              </a:highlight>
              <a:uLnTx/>
              <a:uFillTx/>
              <a:latin typeface="Arial"/>
              <a:cs typeface="Arial"/>
              <a:sym typeface="Arial"/>
            </a:endParaRPr>
          </a:p>
        </p:txBody>
      </p:sp>
      <p:sp>
        <p:nvSpPr>
          <p:cNvPr id="375" name="Google Shape;375;p45"/>
          <p:cNvSpPr/>
          <p:nvPr/>
        </p:nvSpPr>
        <p:spPr>
          <a:xfrm>
            <a:off x="859650" y="1213775"/>
            <a:ext cx="3147300" cy="613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45"/>
          <p:cNvSpPr/>
          <p:nvPr/>
        </p:nvSpPr>
        <p:spPr>
          <a:xfrm>
            <a:off x="91575" y="3853700"/>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45"/>
          <p:cNvSpPr/>
          <p:nvPr/>
        </p:nvSpPr>
        <p:spPr>
          <a:xfrm>
            <a:off x="378925" y="1286375"/>
            <a:ext cx="456900" cy="468600"/>
          </a:xfrm>
          <a:prstGeom prst="flowChartConnector">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400" b="0" i="0" u="none" strike="noStrike" kern="0" cap="none" spc="0" normalizeH="0" baseline="0" noProof="0">
                <a:ln>
                  <a:noFill/>
                </a:ln>
                <a:solidFill>
                  <a:srgbClr val="000000"/>
                </a:solidFill>
                <a:effectLst/>
                <a:uLnTx/>
                <a:uFillTx/>
                <a:latin typeface="Arial"/>
                <a:cs typeface="Arial"/>
                <a:sym typeface="Arial"/>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78" name="Google Shape;378;p45"/>
          <p:cNvCxnSpPr>
            <a:stCxn id="369" idx="1"/>
            <a:endCxn id="375" idx="3"/>
          </p:cNvCxnSpPr>
          <p:nvPr/>
        </p:nvCxnSpPr>
        <p:spPr>
          <a:xfrm rot="10800000">
            <a:off x="4006850" y="1520825"/>
            <a:ext cx="1653300" cy="173100"/>
          </a:xfrm>
          <a:prstGeom prst="straightConnector1">
            <a:avLst/>
          </a:prstGeom>
          <a:noFill/>
          <a:ln w="9525" cap="flat" cmpd="sng">
            <a:solidFill>
              <a:schemeClr val="dk2"/>
            </a:solidFill>
            <a:prstDash val="solid"/>
            <a:round/>
            <a:headEnd type="none" w="med" len="med"/>
            <a:tailEnd type="triangle" w="med" len="med"/>
          </a:ln>
        </p:spPr>
      </p:cxnSp>
      <p:cxnSp>
        <p:nvCxnSpPr>
          <p:cNvPr id="379" name="Google Shape;379;p45"/>
          <p:cNvCxnSpPr>
            <a:stCxn id="370" idx="1"/>
            <a:endCxn id="375" idx="3"/>
          </p:cNvCxnSpPr>
          <p:nvPr/>
        </p:nvCxnSpPr>
        <p:spPr>
          <a:xfrm rot="10800000">
            <a:off x="4006850" y="1520588"/>
            <a:ext cx="1653300" cy="719700"/>
          </a:xfrm>
          <a:prstGeom prst="straightConnector1">
            <a:avLst/>
          </a:prstGeom>
          <a:noFill/>
          <a:ln w="9525" cap="flat" cmpd="sng">
            <a:solidFill>
              <a:schemeClr val="dk2"/>
            </a:solidFill>
            <a:prstDash val="solid"/>
            <a:round/>
            <a:headEnd type="none" w="med" len="med"/>
            <a:tailEnd type="triangle" w="med" len="med"/>
          </a:ln>
        </p:spPr>
      </p:cxnSp>
      <p:cxnSp>
        <p:nvCxnSpPr>
          <p:cNvPr id="380" name="Google Shape;380;p45"/>
          <p:cNvCxnSpPr>
            <a:stCxn id="371" idx="1"/>
            <a:endCxn id="375" idx="3"/>
          </p:cNvCxnSpPr>
          <p:nvPr/>
        </p:nvCxnSpPr>
        <p:spPr>
          <a:xfrm rot="10800000">
            <a:off x="4006850" y="1520663"/>
            <a:ext cx="1653300" cy="1266000"/>
          </a:xfrm>
          <a:prstGeom prst="straightConnector1">
            <a:avLst/>
          </a:prstGeom>
          <a:noFill/>
          <a:ln w="9525" cap="flat" cmpd="sng">
            <a:solidFill>
              <a:schemeClr val="dk2"/>
            </a:solidFill>
            <a:prstDash val="solid"/>
            <a:round/>
            <a:headEnd type="none" w="med" len="med"/>
            <a:tailEnd type="triangle" w="med" len="med"/>
          </a:ln>
        </p:spPr>
      </p:cxnSp>
      <p:cxnSp>
        <p:nvCxnSpPr>
          <p:cNvPr id="381" name="Google Shape;381;p45"/>
          <p:cNvCxnSpPr>
            <a:stCxn id="372" idx="1"/>
            <a:endCxn id="375" idx="3"/>
          </p:cNvCxnSpPr>
          <p:nvPr/>
        </p:nvCxnSpPr>
        <p:spPr>
          <a:xfrm rot="10800000">
            <a:off x="4006983" y="1520554"/>
            <a:ext cx="1689000" cy="2072400"/>
          </a:xfrm>
          <a:prstGeom prst="straightConnector1">
            <a:avLst/>
          </a:prstGeom>
          <a:noFill/>
          <a:ln w="9525" cap="flat" cmpd="sng">
            <a:solidFill>
              <a:schemeClr val="dk2"/>
            </a:solidFill>
            <a:prstDash val="solid"/>
            <a:round/>
            <a:headEnd type="none" w="med" len="med"/>
            <a:tailEnd type="triangle" w="med" len="med"/>
          </a:ln>
        </p:spPr>
      </p:cxnSp>
      <p:sp>
        <p:nvSpPr>
          <p:cNvPr id="382" name="Google Shape;382;p45"/>
          <p:cNvSpPr txBox="1"/>
          <p:nvPr/>
        </p:nvSpPr>
        <p:spPr>
          <a:xfrm>
            <a:off x="2302200" y="1548242"/>
            <a:ext cx="2010900" cy="233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000" b="1" i="0" u="none" strike="noStrike" kern="0" cap="none" spc="0" normalizeH="0" baseline="0" noProof="0">
                <a:ln>
                  <a:noFill/>
                </a:ln>
                <a:solidFill>
                  <a:srgbClr val="BF9000"/>
                </a:solidFill>
                <a:effectLst/>
                <a:uLnTx/>
                <a:uFillTx/>
                <a:latin typeface="Barlow"/>
                <a:ea typeface="Barlow"/>
                <a:cs typeface="Barlow"/>
                <a:sym typeface="Barlow"/>
              </a:rPr>
              <a:t>(17679, 30840, 51821, 76589)</a:t>
            </a:r>
            <a:endParaRPr kumimoji="0" sz="1000" b="1" i="0" u="none" strike="noStrike" kern="0" cap="none" spc="0" normalizeH="0" baseline="0" noProof="0">
              <a:ln>
                <a:noFill/>
              </a:ln>
              <a:solidFill>
                <a:srgbClr val="BF9000"/>
              </a:solidFill>
              <a:effectLst/>
              <a:uLnTx/>
              <a:uFillTx/>
              <a:latin typeface="Barlow"/>
              <a:ea typeface="Barlow"/>
              <a:cs typeface="Barlow"/>
              <a:sym typeface="Barlo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46"/>
          <p:cNvPicPr preferRelativeResize="0"/>
          <p:nvPr/>
        </p:nvPicPr>
        <p:blipFill rotWithShape="1">
          <a:blip r:embed="rId3">
            <a:alphaModFix/>
          </a:blip>
          <a:srcRect l="3130" r="-3130" b="48662"/>
          <a:stretch/>
        </p:blipFill>
        <p:spPr>
          <a:xfrm>
            <a:off x="4903225" y="675687"/>
            <a:ext cx="4202699" cy="2194735"/>
          </a:xfrm>
          <a:prstGeom prst="rect">
            <a:avLst/>
          </a:prstGeom>
          <a:noFill/>
          <a:ln>
            <a:noFill/>
          </a:ln>
        </p:spPr>
      </p:pic>
      <p:pic>
        <p:nvPicPr>
          <p:cNvPr id="388" name="Google Shape;388;p46"/>
          <p:cNvPicPr preferRelativeResize="0"/>
          <p:nvPr/>
        </p:nvPicPr>
        <p:blipFill rotWithShape="1">
          <a:blip r:embed="rId4">
            <a:alphaModFix/>
          </a:blip>
          <a:srcRect t="8748" r="45393" b="51966"/>
          <a:stretch/>
        </p:blipFill>
        <p:spPr>
          <a:xfrm>
            <a:off x="289787" y="1117375"/>
            <a:ext cx="4287026" cy="1566925"/>
          </a:xfrm>
          <a:prstGeom prst="rect">
            <a:avLst/>
          </a:prstGeom>
          <a:noFill/>
          <a:ln>
            <a:noFill/>
          </a:ln>
        </p:spPr>
      </p:pic>
      <p:sp>
        <p:nvSpPr>
          <p:cNvPr id="389" name="Google Shape;389;p4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54</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390" name="Google Shape;390;p46"/>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Analyze the query-4</a:t>
            </a:r>
            <a:endParaRPr sz="4000">
              <a:solidFill>
                <a:srgbClr val="419DD3"/>
              </a:solidFill>
              <a:latin typeface="Raleway Medium"/>
              <a:ea typeface="Raleway Medium"/>
              <a:cs typeface="Raleway Medium"/>
              <a:sym typeface="Raleway Medium"/>
            </a:endParaRPr>
          </a:p>
        </p:txBody>
      </p:sp>
      <p:sp>
        <p:nvSpPr>
          <p:cNvPr id="391" name="Google Shape;391;p46"/>
          <p:cNvSpPr txBox="1"/>
          <p:nvPr/>
        </p:nvSpPr>
        <p:spPr>
          <a:xfrm>
            <a:off x="160225" y="3409700"/>
            <a:ext cx="4743000" cy="62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Outer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query</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filters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those</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employees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ids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and</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returns</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their</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first</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name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and</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last</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name as a </a:t>
            </a:r>
            <a:r>
              <a:rPr kumimoji="0" lang="tr-TR" sz="1600" b="0" i="0" u="none" strike="noStrike" kern="0" cap="none" spc="0" normalizeH="0" baseline="0" noProof="0" dirty="0" err="1">
                <a:ln>
                  <a:noFill/>
                </a:ln>
                <a:solidFill>
                  <a:srgbClr val="373A3C"/>
                </a:solidFill>
                <a:effectLst/>
                <a:highlight>
                  <a:srgbClr val="FFFFFF"/>
                </a:highlight>
                <a:uLnTx/>
                <a:uFillTx/>
                <a:latin typeface="Arial"/>
                <a:cs typeface="Arial"/>
                <a:sym typeface="Arial"/>
              </a:rPr>
              <a:t>result</a:t>
            </a:r>
            <a:r>
              <a:rPr kumimoji="0" lang="tr-TR" sz="1600" b="0" i="0" u="none" strike="noStrike" kern="0" cap="none" spc="0" normalizeH="0" baseline="0" noProof="0" dirty="0">
                <a:ln>
                  <a:noFill/>
                </a:ln>
                <a:solidFill>
                  <a:srgbClr val="373A3C"/>
                </a:solidFill>
                <a:effectLst/>
                <a:highlight>
                  <a:srgbClr val="FFFFFF"/>
                </a:highlight>
                <a:uLnTx/>
                <a:uFillTx/>
                <a:latin typeface="Arial"/>
                <a:cs typeface="Arial"/>
                <a:sym typeface="Arial"/>
              </a:rPr>
              <a:t> set.</a:t>
            </a:r>
            <a:endParaRPr kumimoji="0" sz="1600" b="0" i="0" u="none" strike="noStrike" kern="0" cap="none" spc="0" normalizeH="0" baseline="0" noProof="0" dirty="0">
              <a:ln>
                <a:noFill/>
              </a:ln>
              <a:solidFill>
                <a:srgbClr val="373A3C"/>
              </a:solidFill>
              <a:effectLst/>
              <a:highlight>
                <a:srgbClr val="FFFFFF"/>
              </a:highlight>
              <a:uLnTx/>
              <a:uFillTx/>
              <a:latin typeface="Arial"/>
              <a:cs typeface="Arial"/>
              <a:sym typeface="Arial"/>
            </a:endParaRPr>
          </a:p>
          <a:p>
            <a:pPr marL="0" marR="0" lvl="0" indent="0" algn="l" defTabSz="914400" rtl="0" eaLnBrk="1" fontAlgn="auto" latinLnBrk="0" hangingPunct="1">
              <a:lnSpc>
                <a:spcPct val="115000"/>
              </a:lnSpc>
              <a:spcBef>
                <a:spcPts val="1200"/>
              </a:spcBef>
              <a:spcAft>
                <a:spcPts val="1200"/>
              </a:spcAft>
              <a:buClr>
                <a:srgbClr val="000000"/>
              </a:buClr>
              <a:buSzTx/>
              <a:buFont typeface="Arial"/>
              <a:buNone/>
              <a:tabLst/>
              <a:defRPr/>
            </a:pPr>
            <a:endParaRPr kumimoji="0" sz="1600" b="0" i="0" u="none" strike="noStrike" kern="0" cap="none" spc="0" normalizeH="0" baseline="0" noProof="0" dirty="0">
              <a:ln>
                <a:noFill/>
              </a:ln>
              <a:solidFill>
                <a:srgbClr val="373A3C"/>
              </a:solidFill>
              <a:effectLst/>
              <a:highlight>
                <a:srgbClr val="FFFFFF"/>
              </a:highlight>
              <a:uLnTx/>
              <a:uFillTx/>
              <a:latin typeface="Arial"/>
              <a:cs typeface="Arial"/>
              <a:sym typeface="Arial"/>
            </a:endParaRPr>
          </a:p>
        </p:txBody>
      </p:sp>
      <p:sp>
        <p:nvSpPr>
          <p:cNvPr id="392" name="Google Shape;392;p46"/>
          <p:cNvSpPr/>
          <p:nvPr/>
        </p:nvSpPr>
        <p:spPr>
          <a:xfrm>
            <a:off x="859650" y="1213775"/>
            <a:ext cx="3147300" cy="613800"/>
          </a:xfrm>
          <a:prstGeom prst="roundRect">
            <a:avLst>
              <a:gd name="adj" fmla="val 16667"/>
            </a:avLst>
          </a:prstGeom>
          <a:no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3" name="Google Shape;393;p46"/>
          <p:cNvSpPr txBox="1"/>
          <p:nvPr/>
        </p:nvSpPr>
        <p:spPr>
          <a:xfrm>
            <a:off x="2302200" y="1548242"/>
            <a:ext cx="2010900" cy="2331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1000" b="1" i="0" u="none" strike="noStrike" kern="0" cap="none" spc="0" normalizeH="0" baseline="0" noProof="0">
                <a:ln>
                  <a:noFill/>
                </a:ln>
                <a:solidFill>
                  <a:srgbClr val="BF9000"/>
                </a:solidFill>
                <a:effectLst/>
                <a:uLnTx/>
                <a:uFillTx/>
                <a:latin typeface="Barlow"/>
                <a:ea typeface="Barlow"/>
                <a:cs typeface="Barlow"/>
                <a:sym typeface="Barlow"/>
              </a:rPr>
              <a:t>(17679, 30840, 51821, 76589)</a:t>
            </a:r>
            <a:endParaRPr kumimoji="0" sz="1000" b="1" i="0" u="none" strike="noStrike" kern="0" cap="none" spc="0" normalizeH="0" baseline="0" noProof="0">
              <a:ln>
                <a:noFill/>
              </a:ln>
              <a:solidFill>
                <a:srgbClr val="BF9000"/>
              </a:solidFill>
              <a:effectLst/>
              <a:uLnTx/>
              <a:uFillTx/>
              <a:latin typeface="Barlow"/>
              <a:ea typeface="Barlow"/>
              <a:cs typeface="Barlow"/>
              <a:sym typeface="Barlow"/>
            </a:endParaRPr>
          </a:p>
        </p:txBody>
      </p:sp>
      <p:pic>
        <p:nvPicPr>
          <p:cNvPr id="394" name="Google Shape;394;p46"/>
          <p:cNvPicPr preferRelativeResize="0"/>
          <p:nvPr/>
        </p:nvPicPr>
        <p:blipFill rotWithShape="1">
          <a:blip r:embed="rId4">
            <a:alphaModFix/>
          </a:blip>
          <a:srcRect t="48906" r="60124"/>
          <a:stretch/>
        </p:blipFill>
        <p:spPr>
          <a:xfrm>
            <a:off x="5219763" y="2870425"/>
            <a:ext cx="3278426" cy="2134250"/>
          </a:xfrm>
          <a:prstGeom prst="rect">
            <a:avLst/>
          </a:prstGeom>
          <a:noFill/>
          <a:ln>
            <a:noFill/>
          </a:ln>
        </p:spPr>
      </p:pic>
      <p:cxnSp>
        <p:nvCxnSpPr>
          <p:cNvPr id="395" name="Google Shape;395;p46"/>
          <p:cNvCxnSpPr>
            <a:endCxn id="387" idx="1"/>
          </p:cNvCxnSpPr>
          <p:nvPr/>
        </p:nvCxnSpPr>
        <p:spPr>
          <a:xfrm>
            <a:off x="4036225" y="1724154"/>
            <a:ext cx="867000" cy="48900"/>
          </a:xfrm>
          <a:prstGeom prst="straightConnector1">
            <a:avLst/>
          </a:prstGeom>
          <a:noFill/>
          <a:ln w="28575" cap="flat" cmpd="sng">
            <a:solidFill>
              <a:schemeClr val="dk2"/>
            </a:solidFill>
            <a:prstDash val="solid"/>
            <a:round/>
            <a:headEnd type="none" w="med" len="med"/>
            <a:tailEnd type="triangle" w="med" len="med"/>
          </a:ln>
        </p:spPr>
      </p:cxnSp>
      <p:cxnSp>
        <p:nvCxnSpPr>
          <p:cNvPr id="396" name="Google Shape;396;p46"/>
          <p:cNvCxnSpPr/>
          <p:nvPr/>
        </p:nvCxnSpPr>
        <p:spPr>
          <a:xfrm>
            <a:off x="6855088" y="2870429"/>
            <a:ext cx="7800" cy="4953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7"/>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55</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sp>
        <p:nvSpPr>
          <p:cNvPr id="402" name="Google Shape;402;p47"/>
          <p:cNvSpPr txBox="1"/>
          <p:nvPr/>
        </p:nvSpPr>
        <p:spPr>
          <a:xfrm>
            <a:off x="219800" y="175925"/>
            <a:ext cx="8206200" cy="1014000"/>
          </a:xfrm>
          <a:prstGeom prst="rect">
            <a:avLst/>
          </a:prstGeom>
          <a:solidFill>
            <a:srgbClr val="FFF2CC"/>
          </a:solidFill>
          <a:ln w="9525" cap="flat" cmpd="sng">
            <a:solidFill>
              <a:srgbClr val="409ACE"/>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Retrieve</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track</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name,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id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info</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of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the</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Album</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title</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Faceless</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and</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Let</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There</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 Be </a:t>
            </a:r>
            <a:r>
              <a:rPr kumimoji="0" lang="tr-TR" sz="2800" b="0" i="0" u="none" strike="noStrike" kern="0" cap="none" spc="0" normalizeH="0" baseline="0" noProof="0" dirty="0" err="1">
                <a:ln>
                  <a:noFill/>
                </a:ln>
                <a:solidFill>
                  <a:srgbClr val="000000"/>
                </a:solidFill>
                <a:effectLst/>
                <a:uLnTx/>
                <a:uFillTx/>
                <a:latin typeface="Raleway Light"/>
                <a:ea typeface="Raleway Light"/>
                <a:cs typeface="Raleway Light"/>
                <a:sym typeface="Raleway Light"/>
              </a:rPr>
              <a:t>Rock</a:t>
            </a:r>
            <a:r>
              <a:rPr kumimoji="0" lang="tr-TR"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rPr>
              <a:t>’</a:t>
            </a:r>
            <a:endParaRPr kumimoji="0" sz="2800" b="0" i="0" u="none" strike="noStrike" kern="0" cap="none" spc="0" normalizeH="0" baseline="0" noProof="0" dirty="0">
              <a:ln>
                <a:noFill/>
              </a:ln>
              <a:solidFill>
                <a:srgbClr val="000000"/>
              </a:solidFill>
              <a:effectLst/>
              <a:uLnTx/>
              <a:uFillTx/>
              <a:latin typeface="Raleway Light"/>
              <a:ea typeface="Raleway Light"/>
              <a:cs typeface="Raleway Light"/>
              <a:sym typeface="Raleway Light"/>
            </a:endParaRPr>
          </a:p>
        </p:txBody>
      </p:sp>
      <p:grpSp>
        <p:nvGrpSpPr>
          <p:cNvPr id="403" name="Google Shape;403;p47"/>
          <p:cNvGrpSpPr/>
          <p:nvPr/>
        </p:nvGrpSpPr>
        <p:grpSpPr>
          <a:xfrm>
            <a:off x="1351422" y="1189919"/>
            <a:ext cx="6515000" cy="3872807"/>
            <a:chOff x="597913" y="547750"/>
            <a:chExt cx="7699126" cy="3846650"/>
          </a:xfrm>
        </p:grpSpPr>
        <p:pic>
          <p:nvPicPr>
            <p:cNvPr id="404" name="Google Shape;404;p47"/>
            <p:cNvPicPr preferRelativeResize="0"/>
            <p:nvPr/>
          </p:nvPicPr>
          <p:blipFill>
            <a:blip r:embed="rId3">
              <a:alphaModFix/>
            </a:blip>
            <a:stretch>
              <a:fillRect/>
            </a:stretch>
          </p:blipFill>
          <p:spPr>
            <a:xfrm>
              <a:off x="597913" y="547750"/>
              <a:ext cx="7699126" cy="3846650"/>
            </a:xfrm>
            <a:prstGeom prst="rect">
              <a:avLst/>
            </a:prstGeom>
            <a:noFill/>
            <a:ln>
              <a:noFill/>
            </a:ln>
          </p:spPr>
        </p:pic>
        <p:sp>
          <p:nvSpPr>
            <p:cNvPr id="405" name="Google Shape;405;p47"/>
            <p:cNvSpPr/>
            <p:nvPr/>
          </p:nvSpPr>
          <p:spPr>
            <a:xfrm>
              <a:off x="608650" y="642950"/>
              <a:ext cx="1860300" cy="702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sldNum" idx="12"/>
          </p:nvPr>
        </p:nvSpPr>
        <p:spPr>
          <a:xfrm>
            <a:off x="8960475" y="4903875"/>
            <a:ext cx="145500" cy="2016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tr-TR" sz="1200" b="1" i="0" u="none" strike="noStrike" kern="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56</a:t>
            </a:fld>
            <a:endParaRPr kumimoji="0" sz="1200" b="1" i="0" u="none" strike="noStrike" kern="0" cap="none" spc="0" normalizeH="0" baseline="0" noProof="0">
              <a:ln>
                <a:noFill/>
              </a:ln>
              <a:solidFill>
                <a:srgbClr val="FFFFFF"/>
              </a:solidFill>
              <a:effectLst/>
              <a:uLnTx/>
              <a:uFillTx/>
              <a:latin typeface="Barlow Light"/>
              <a:sym typeface="Barlow Light"/>
            </a:endParaRPr>
          </a:p>
        </p:txBody>
      </p:sp>
      <p:pic>
        <p:nvPicPr>
          <p:cNvPr id="124" name="Google Shape;124;p25"/>
          <p:cNvPicPr preferRelativeResize="0"/>
          <p:nvPr/>
        </p:nvPicPr>
        <p:blipFill>
          <a:blip r:embed="rId3">
            <a:alphaModFix/>
          </a:blip>
          <a:stretch>
            <a:fillRect/>
          </a:stretch>
        </p:blipFill>
        <p:spPr>
          <a:xfrm>
            <a:off x="2169450" y="0"/>
            <a:ext cx="4379490" cy="483869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01"/>
          <p:cNvSpPr txBox="1">
            <a:spLocks noGrp="1"/>
          </p:cNvSpPr>
          <p:nvPr>
            <p:ph type="sldNum" idx="12"/>
          </p:nvPr>
        </p:nvSpPr>
        <p:spPr>
          <a:xfrm>
            <a:off x="8960475" y="4903875"/>
            <a:ext cx="145500" cy="201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57</a:t>
            </a:fld>
            <a:endParaRPr/>
          </a:p>
        </p:txBody>
      </p:sp>
      <p:grpSp>
        <p:nvGrpSpPr>
          <p:cNvPr id="910" name="Google Shape;910;p101"/>
          <p:cNvGrpSpPr/>
          <p:nvPr/>
        </p:nvGrpSpPr>
        <p:grpSpPr>
          <a:xfrm>
            <a:off x="5410301" y="719490"/>
            <a:ext cx="3356124" cy="3829046"/>
            <a:chOff x="2602525" y="317054"/>
            <a:chExt cx="4174283" cy="4762495"/>
          </a:xfrm>
        </p:grpSpPr>
        <p:sp>
          <p:nvSpPr>
            <p:cNvPr id="911" name="Google Shape;911;p101"/>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2" name="Google Shape;912;p101"/>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3" name="Google Shape;913;p101"/>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4" name="Google Shape;914;p101"/>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5" name="Google Shape;915;p101"/>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6" name="Google Shape;916;p101"/>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7" name="Google Shape;917;p101"/>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8" name="Google Shape;918;p101"/>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9" name="Google Shape;919;p101"/>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0" name="Google Shape;920;p101"/>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1" name="Google Shape;921;p101"/>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2" name="Google Shape;922;p101"/>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3" name="Google Shape;923;p101"/>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4" name="Google Shape;924;p101"/>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5" name="Google Shape;925;p101"/>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6" name="Google Shape;926;p101"/>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7" name="Google Shape;927;p101"/>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8" name="Google Shape;928;p101"/>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9" name="Google Shape;929;p101"/>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0" name="Google Shape;930;p101"/>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1" name="Google Shape;931;p101"/>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2" name="Google Shape;932;p101"/>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3" name="Google Shape;933;p101"/>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4" name="Google Shape;934;p101"/>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Google Shape;935;p101"/>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6" name="Google Shape;936;p101"/>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7" name="Google Shape;937;p101"/>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8" name="Google Shape;938;p101"/>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Google Shape;939;p101"/>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0" name="Google Shape;940;p101"/>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1" name="Google Shape;941;p101"/>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2" name="Google Shape;942;p101"/>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3" name="Google Shape;943;p101"/>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4" name="Google Shape;944;p101"/>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Google Shape;945;p101"/>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6" name="Google Shape;946;p101"/>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Google Shape;947;p101"/>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Google Shape;948;p101"/>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Google Shape;949;p101"/>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2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0" name="Google Shape;950;p101"/>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1" name="Google Shape;951;p101"/>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2" name="Google Shape;952;p101"/>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3" name="Google Shape;953;p101"/>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4" name="Google Shape;954;p101"/>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5" name="Google Shape;955;p101"/>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2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6" name="Google Shape;956;p101"/>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7" name="Google Shape;957;p101"/>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8" name="Google Shape;958;p101"/>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Google Shape;959;p101"/>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0" name="Google Shape;960;p101"/>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1" name="Google Shape;961;p101"/>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Google Shape;962;p101"/>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3" name="Google Shape;963;p101"/>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4" name="Google Shape;964;p101"/>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5" name="Google Shape;965;p101"/>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6" name="Google Shape;966;p101"/>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7" name="Google Shape;967;p101"/>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68" name="Google Shape;968;p101"/>
            <p:cNvGrpSpPr/>
            <p:nvPr/>
          </p:nvGrpSpPr>
          <p:grpSpPr>
            <a:xfrm>
              <a:off x="2941619" y="3895613"/>
              <a:ext cx="483621" cy="510995"/>
              <a:chOff x="4345944" y="4626313"/>
              <a:chExt cx="483621" cy="510995"/>
            </a:xfrm>
          </p:grpSpPr>
          <p:grpSp>
            <p:nvGrpSpPr>
              <p:cNvPr id="969" name="Google Shape;969;p101"/>
              <p:cNvGrpSpPr/>
              <p:nvPr/>
            </p:nvGrpSpPr>
            <p:grpSpPr>
              <a:xfrm>
                <a:off x="4345944" y="4852987"/>
                <a:ext cx="474200" cy="284321"/>
                <a:chOff x="4345944" y="4852987"/>
                <a:chExt cx="474200" cy="284321"/>
              </a:xfrm>
            </p:grpSpPr>
            <p:sp>
              <p:nvSpPr>
                <p:cNvPr id="970" name="Google Shape;970;p101"/>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1" name="Google Shape;971;p101"/>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2" name="Google Shape;972;p101"/>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73" name="Google Shape;973;p101"/>
                <p:cNvGrpSpPr/>
                <p:nvPr/>
              </p:nvGrpSpPr>
              <p:grpSpPr>
                <a:xfrm>
                  <a:off x="4457040" y="4985575"/>
                  <a:ext cx="133724" cy="77247"/>
                  <a:chOff x="4457040" y="4985575"/>
                  <a:chExt cx="133724" cy="77247"/>
                </a:xfrm>
              </p:grpSpPr>
              <p:sp>
                <p:nvSpPr>
                  <p:cNvPr id="974" name="Google Shape;974;p101"/>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5" name="Google Shape;975;p101"/>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76" name="Google Shape;976;p101"/>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7" name="Google Shape;977;p101"/>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8" name="Google Shape;978;p101"/>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9" name="Google Shape;979;p101"/>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0" name="Google Shape;980;p101"/>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1" name="Google Shape;981;p101"/>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2" name="Google Shape;982;p101"/>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3" name="Google Shape;983;p101"/>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4" name="Google Shape;984;p101"/>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5" name="Google Shape;985;p101"/>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6" name="Google Shape;986;p101"/>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7" name="Google Shape;987;p101"/>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8" name="Google Shape;988;p101"/>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9" name="Google Shape;989;p101"/>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0" name="Google Shape;990;p101"/>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1" name="Google Shape;991;p101"/>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2" name="Google Shape;992;p101"/>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3" name="Google Shape;993;p101"/>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4" name="Google Shape;994;p101"/>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5" name="Google Shape;995;p101"/>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6" name="Google Shape;996;p101"/>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7" name="Google Shape;997;p101"/>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8" name="Google Shape;998;p101"/>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9" name="Google Shape;999;p101"/>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0" name="Google Shape;1000;p101"/>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101"/>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101"/>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3" name="Google Shape;1003;p101"/>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4" name="Google Shape;1004;p101"/>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5" name="Google Shape;1005;p101"/>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101"/>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7" name="Google Shape;1007;p101"/>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8" name="Google Shape;1008;p101"/>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9" name="Google Shape;1009;p101"/>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0" name="Google Shape;1010;p101"/>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1" name="Google Shape;1011;p101"/>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2" name="Google Shape;1012;p101"/>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3" name="Google Shape;1013;p101"/>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4" name="Google Shape;1014;p101"/>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5" name="Google Shape;1015;p101"/>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6" name="Google Shape;1016;p101"/>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7" name="Google Shape;1017;p101"/>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101"/>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9" name="Google Shape;1019;p101"/>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0" name="Google Shape;1020;p101"/>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1" name="Google Shape;1021;p101"/>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2" name="Google Shape;1022;p101"/>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3" name="Google Shape;1023;p101"/>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4" name="Google Shape;1024;p101"/>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5" name="Google Shape;1025;p101"/>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6" name="Google Shape;1026;p101"/>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7" name="Google Shape;1027;p101"/>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8" name="Google Shape;1028;p101"/>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9" name="Google Shape;1029;p101"/>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0" name="Google Shape;1030;p101"/>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1" name="Google Shape;1031;p101"/>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2" name="Google Shape;1032;p101"/>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3" name="Google Shape;1033;p101"/>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4" name="Google Shape;1034;p101"/>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5" name="Google Shape;1035;p101"/>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6" name="Google Shape;1036;p101"/>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7" name="Google Shape;1037;p101"/>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8" name="Google Shape;1038;p101"/>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9" name="Google Shape;1039;p101"/>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40" name="Google Shape;1040;p101"/>
              <p:cNvGrpSpPr/>
              <p:nvPr/>
            </p:nvGrpSpPr>
            <p:grpSpPr>
              <a:xfrm>
                <a:off x="4543079" y="4626313"/>
                <a:ext cx="286486" cy="386884"/>
                <a:chOff x="4543079" y="4626313"/>
                <a:chExt cx="286486" cy="386884"/>
              </a:xfrm>
            </p:grpSpPr>
            <p:grpSp>
              <p:nvGrpSpPr>
                <p:cNvPr id="1041" name="Google Shape;1041;p101"/>
                <p:cNvGrpSpPr/>
                <p:nvPr/>
              </p:nvGrpSpPr>
              <p:grpSpPr>
                <a:xfrm>
                  <a:off x="4543079" y="4626313"/>
                  <a:ext cx="286486" cy="386884"/>
                  <a:chOff x="4543079" y="4626313"/>
                  <a:chExt cx="286486" cy="386884"/>
                </a:xfrm>
              </p:grpSpPr>
              <p:sp>
                <p:nvSpPr>
                  <p:cNvPr id="1042" name="Google Shape;1042;p101"/>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3" name="Google Shape;1043;p101"/>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4" name="Google Shape;1044;p101"/>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5" name="Google Shape;1045;p101"/>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6" name="Google Shape;1046;p101"/>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47" name="Google Shape;1047;p101"/>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8" name="Google Shape;1048;p101"/>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9" name="Google Shape;1049;p101"/>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050" name="Google Shape;1050;p101"/>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1" name="Google Shape;1051;p101"/>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2" name="Google Shape;1052;p101"/>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3" name="Google Shape;1053;p101"/>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4" name="Google Shape;1054;p101"/>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5" name="Google Shape;1055;p101"/>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56" name="Google Shape;1056;p101"/>
          <p:cNvSpPr txBox="1">
            <a:spLocks noGrp="1"/>
          </p:cNvSpPr>
          <p:nvPr>
            <p:ph type="ctrTitle" idx="4294967295"/>
          </p:nvPr>
        </p:nvSpPr>
        <p:spPr>
          <a:xfrm>
            <a:off x="685800" y="1202438"/>
            <a:ext cx="4343700" cy="832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chemeClr val="accent2"/>
              </a:buClr>
              <a:buSzPts val="4800"/>
              <a:buFont typeface="Raleway SemiBold"/>
              <a:buNone/>
            </a:pPr>
            <a:r>
              <a:rPr lang="tr-TR" sz="7200" b="0" i="0" u="none" strike="noStrike" cap="none">
                <a:solidFill>
                  <a:srgbClr val="741B47"/>
                </a:solidFill>
                <a:latin typeface="Raleway SemiBold"/>
                <a:ea typeface="Raleway SemiBold"/>
                <a:cs typeface="Raleway SemiBold"/>
                <a:sym typeface="Raleway SemiBold"/>
              </a:rPr>
              <a:t>THANKS!</a:t>
            </a:r>
            <a:endParaRPr sz="7200" b="0" i="0" u="none" strike="noStrike" cap="none">
              <a:solidFill>
                <a:srgbClr val="741B47"/>
              </a:solidFill>
              <a:latin typeface="Raleway SemiBold"/>
              <a:ea typeface="Raleway SemiBold"/>
              <a:cs typeface="Raleway SemiBold"/>
              <a:sym typeface="Raleway SemiBold"/>
            </a:endParaRPr>
          </a:p>
        </p:txBody>
      </p:sp>
      <p:sp>
        <p:nvSpPr>
          <p:cNvPr id="1057" name="Google Shape;1057;p101"/>
          <p:cNvSpPr txBox="1">
            <a:spLocks noGrp="1"/>
          </p:cNvSpPr>
          <p:nvPr>
            <p:ph type="subTitle" idx="4294967295"/>
          </p:nvPr>
        </p:nvSpPr>
        <p:spPr>
          <a:xfrm>
            <a:off x="685800" y="2021059"/>
            <a:ext cx="4343700" cy="19200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600"/>
              </a:spcBef>
              <a:spcAft>
                <a:spcPts val="0"/>
              </a:spcAft>
              <a:buClr>
                <a:schemeClr val="accent1"/>
              </a:buClr>
              <a:buSzPts val="1800"/>
              <a:buFont typeface="Barlow Light"/>
              <a:buNone/>
            </a:pPr>
            <a:r>
              <a:rPr lang="tr-TR" sz="3600" b="1" i="0" u="none" strike="noStrike" cap="none" dirty="0" err="1">
                <a:solidFill>
                  <a:srgbClr val="000000"/>
                </a:solidFill>
                <a:latin typeface="Barlow"/>
                <a:ea typeface="Barlow"/>
                <a:cs typeface="Barlow"/>
                <a:sym typeface="Barlow"/>
              </a:rPr>
              <a:t>Any</a:t>
            </a:r>
            <a:r>
              <a:rPr lang="tr-TR" sz="3600" b="1" i="0" u="none" strike="noStrike" cap="none" dirty="0">
                <a:solidFill>
                  <a:srgbClr val="000000"/>
                </a:solidFill>
                <a:latin typeface="Barlow"/>
                <a:ea typeface="Barlow"/>
                <a:cs typeface="Barlow"/>
                <a:sym typeface="Barlow"/>
              </a:rPr>
              <a:t> </a:t>
            </a:r>
            <a:r>
              <a:rPr lang="tr-TR" sz="3600" b="1" i="0" u="none" strike="noStrike" cap="none" dirty="0" err="1">
                <a:solidFill>
                  <a:srgbClr val="000000"/>
                </a:solidFill>
                <a:latin typeface="Barlow"/>
                <a:ea typeface="Barlow"/>
                <a:cs typeface="Barlow"/>
                <a:sym typeface="Barlow"/>
              </a:rPr>
              <a:t>questions</a:t>
            </a:r>
            <a:r>
              <a:rPr lang="tr-TR" sz="3600" b="1" i="0" u="none" strike="noStrike" cap="none" dirty="0">
                <a:solidFill>
                  <a:srgbClr val="000000"/>
                </a:solidFill>
                <a:latin typeface="Barlow"/>
                <a:ea typeface="Barlow"/>
                <a:cs typeface="Barlow"/>
                <a:sym typeface="Barlow"/>
              </a:rPr>
              <a:t>?</a:t>
            </a:r>
            <a:endParaRPr sz="3600" b="1" i="0" u="none" strike="noStrike" cap="none" dirty="0">
              <a:solidFill>
                <a:srgbClr val="000000"/>
              </a:solidFill>
              <a:latin typeface="Barlow"/>
              <a:ea typeface="Barlow"/>
              <a:cs typeface="Barlow"/>
              <a:sym typeface="Barlow"/>
            </a:endParaRPr>
          </a:p>
        </p:txBody>
      </p:sp>
      <p:pic>
        <p:nvPicPr>
          <p:cNvPr id="1058" name="Google Shape;1058;p101"/>
          <p:cNvPicPr preferRelativeResize="0"/>
          <p:nvPr/>
        </p:nvPicPr>
        <p:blipFill rotWithShape="1">
          <a:blip r:embed="rId3">
            <a:alphaModFix/>
          </a:blip>
          <a:srcRect/>
          <a:stretch/>
        </p:blipFill>
        <p:spPr>
          <a:xfrm>
            <a:off x="4512147" y="623245"/>
            <a:ext cx="2361997" cy="25834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3"/>
          <p:cNvSpPr txBox="1">
            <a:spLocks noGrp="1"/>
          </p:cNvSpPr>
          <p:nvPr>
            <p:ph type="ctrTitle"/>
          </p:nvPr>
        </p:nvSpPr>
        <p:spPr>
          <a:xfrm>
            <a:off x="946150" y="2019300"/>
            <a:ext cx="54039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3600">
              <a:solidFill>
                <a:srgbClr val="741B47"/>
              </a:solidFill>
              <a:latin typeface="Raleway Medium"/>
              <a:ea typeface="Raleway Medium"/>
              <a:cs typeface="Raleway Medium"/>
              <a:sym typeface="Raleway Medium"/>
            </a:endParaRPr>
          </a:p>
        </p:txBody>
      </p:sp>
      <p:sp>
        <p:nvSpPr>
          <p:cNvPr id="657" name="Google Shape;657;p73"/>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1</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4"/>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7</a:t>
            </a:fld>
            <a:endParaRPr/>
          </a:p>
        </p:txBody>
      </p:sp>
      <p:sp>
        <p:nvSpPr>
          <p:cNvPr id="663" name="Google Shape;663;p74"/>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419DD3"/>
              </a:solidFill>
              <a:latin typeface="Raleway Medium"/>
              <a:ea typeface="Raleway Medium"/>
              <a:cs typeface="Raleway Medium"/>
              <a:sym typeface="Raleway Medium"/>
            </a:endParaRPr>
          </a:p>
        </p:txBody>
      </p:sp>
      <p:sp>
        <p:nvSpPr>
          <p:cNvPr id="664" name="Google Shape;664;p74"/>
          <p:cNvSpPr txBox="1"/>
          <p:nvPr/>
        </p:nvSpPr>
        <p:spPr>
          <a:xfrm>
            <a:off x="378925" y="873475"/>
            <a:ext cx="8124000" cy="840900"/>
          </a:xfrm>
          <a:prstGeom prst="rect">
            <a:avLst/>
          </a:prstGeom>
          <a:solidFill>
            <a:srgbClr val="FFE59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a:solidFill>
                  <a:srgbClr val="373A3C"/>
                </a:solidFill>
                <a:latin typeface="Raleway"/>
                <a:ea typeface="Raleway"/>
                <a:cs typeface="Raleway"/>
                <a:sym typeface="Raleway"/>
              </a:rPr>
              <a:t>A JOIN clause is used to combine two or more tables into a single table. </a:t>
            </a:r>
            <a:endParaRPr sz="2400" b="0" i="0" u="none" strike="noStrike" cap="none">
              <a:solidFill>
                <a:srgbClr val="373A3C"/>
              </a:solidFill>
              <a:highlight>
                <a:srgbClr val="FFFFFF"/>
              </a:highlight>
              <a:latin typeface="Raleway"/>
              <a:ea typeface="Raleway"/>
              <a:cs typeface="Raleway"/>
              <a:sym typeface="Raleway"/>
            </a:endParaRPr>
          </a:p>
        </p:txBody>
      </p:sp>
      <p:sp>
        <p:nvSpPr>
          <p:cNvPr id="665" name="Google Shape;665;p74"/>
          <p:cNvSpPr txBox="1"/>
          <p:nvPr/>
        </p:nvSpPr>
        <p:spPr>
          <a:xfrm>
            <a:off x="378925" y="1919700"/>
            <a:ext cx="8124000" cy="1304100"/>
          </a:xfrm>
          <a:prstGeom prst="rect">
            <a:avLst/>
          </a:prstGeom>
          <a:solidFill>
            <a:srgbClr val="B6D7A8"/>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tr-TR" sz="2400">
                <a:solidFill>
                  <a:srgbClr val="373A3C"/>
                </a:solidFill>
                <a:latin typeface="Raleway"/>
                <a:ea typeface="Raleway"/>
                <a:cs typeface="Raleway"/>
                <a:sym typeface="Raleway"/>
              </a:rPr>
              <a:t>Joins are usually applied based on the keys that define the relationship between those tables or on common fields. </a:t>
            </a:r>
            <a:endParaRPr sz="2400" b="0" i="0" u="none" strike="noStrike" cap="none">
              <a:solidFill>
                <a:srgbClr val="373A3C"/>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7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tr-TR"/>
              <a:t>8</a:t>
            </a:fld>
            <a:endParaRPr/>
          </a:p>
        </p:txBody>
      </p:sp>
      <p:sp>
        <p:nvSpPr>
          <p:cNvPr id="671" name="Google Shape;671;p75"/>
          <p:cNvSpPr txBox="1">
            <a:spLocks noGrp="1"/>
          </p:cNvSpPr>
          <p:nvPr>
            <p:ph type="title"/>
          </p:nvPr>
        </p:nvSpPr>
        <p:spPr>
          <a:xfrm>
            <a:off x="378929" y="173800"/>
            <a:ext cx="5640900" cy="62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SzPts val="4800"/>
              <a:buNone/>
            </a:pPr>
            <a:r>
              <a:rPr lang="tr-TR" sz="4000">
                <a:solidFill>
                  <a:srgbClr val="741B47"/>
                </a:solidFill>
                <a:latin typeface="Raleway Medium"/>
                <a:ea typeface="Raleway Medium"/>
                <a:cs typeface="Raleway Medium"/>
                <a:sym typeface="Raleway Medium"/>
              </a:rPr>
              <a:t>Introduction</a:t>
            </a: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a:p>
            <a:pPr marL="0" lvl="0" indent="0" algn="l" rtl="0">
              <a:lnSpc>
                <a:spcPct val="80000"/>
              </a:lnSpc>
              <a:spcBef>
                <a:spcPts val="0"/>
              </a:spcBef>
              <a:spcAft>
                <a:spcPts val="0"/>
              </a:spcAft>
              <a:buSzPts val="4800"/>
              <a:buNone/>
            </a:pPr>
            <a:endParaRPr sz="4000">
              <a:solidFill>
                <a:srgbClr val="741B47"/>
              </a:solidFill>
              <a:latin typeface="Raleway Medium"/>
              <a:ea typeface="Raleway Medium"/>
              <a:cs typeface="Raleway Medium"/>
              <a:sym typeface="Raleway Medium"/>
            </a:endParaRPr>
          </a:p>
        </p:txBody>
      </p:sp>
      <p:sp>
        <p:nvSpPr>
          <p:cNvPr id="672" name="Google Shape;672;p75"/>
          <p:cNvSpPr txBox="1"/>
          <p:nvPr/>
        </p:nvSpPr>
        <p:spPr>
          <a:xfrm>
            <a:off x="1040425" y="1576475"/>
            <a:ext cx="7935000" cy="14115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TR" sz="2400">
                <a:latin typeface="Raleway"/>
                <a:ea typeface="Raleway"/>
                <a:cs typeface="Raleway"/>
                <a:sym typeface="Raleway"/>
              </a:rPr>
              <a:t>In most cases this joins are created using the primary key of one table and the foreign key of the other table we want to join it with.</a:t>
            </a:r>
            <a:endParaRPr sz="2400">
              <a:latin typeface="Raleway"/>
              <a:ea typeface="Raleway"/>
              <a:cs typeface="Raleway"/>
              <a:sym typeface="Raleway"/>
            </a:endParaRPr>
          </a:p>
          <a:p>
            <a:pPr marL="0" lvl="0" indent="0" algn="l" rtl="0">
              <a:spcBef>
                <a:spcPts val="1200"/>
              </a:spcBef>
              <a:spcAft>
                <a:spcPts val="0"/>
              </a:spcAft>
              <a:buNone/>
            </a:pPr>
            <a:endParaRPr sz="2400" b="1">
              <a:solidFill>
                <a:srgbClr val="CC4125"/>
              </a:solidFill>
            </a:endParaRPr>
          </a:p>
        </p:txBody>
      </p:sp>
      <p:pic>
        <p:nvPicPr>
          <p:cNvPr id="673" name="Google Shape;673;p75"/>
          <p:cNvPicPr preferRelativeResize="0"/>
          <p:nvPr/>
        </p:nvPicPr>
        <p:blipFill>
          <a:blip r:embed="rId3">
            <a:alphaModFix/>
          </a:blip>
          <a:stretch>
            <a:fillRect/>
          </a:stretch>
        </p:blipFill>
        <p:spPr>
          <a:xfrm>
            <a:off x="441775" y="1673032"/>
            <a:ext cx="456900" cy="1218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76"/>
          <p:cNvSpPr txBox="1">
            <a:spLocks noGrp="1"/>
          </p:cNvSpPr>
          <p:nvPr>
            <p:ph type="ctrTitle"/>
          </p:nvPr>
        </p:nvSpPr>
        <p:spPr>
          <a:xfrm>
            <a:off x="946150" y="2019300"/>
            <a:ext cx="6660900" cy="827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JOIN Types</a:t>
            </a:r>
            <a:endParaRPr sz="3600">
              <a:solidFill>
                <a:srgbClr val="741B47"/>
              </a:solidFill>
              <a:latin typeface="Raleway Medium"/>
              <a:ea typeface="Raleway Medium"/>
              <a:cs typeface="Raleway Medium"/>
              <a:sym typeface="Raleway Medium"/>
            </a:endParaRPr>
          </a:p>
        </p:txBody>
      </p:sp>
      <p:sp>
        <p:nvSpPr>
          <p:cNvPr id="679" name="Google Shape;679;p76"/>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0" i="0" u="none" strike="noStrike" cap="none">
                <a:solidFill>
                  <a:schemeClr val="lt1"/>
                </a:solidFill>
                <a:latin typeface="Raleway Medium"/>
                <a:ea typeface="Raleway Medium"/>
                <a:cs typeface="Raleway Medium"/>
                <a:sym typeface="Raleway Medium"/>
              </a:rPr>
              <a:t>2</a:t>
            </a:r>
            <a:endParaRPr sz="3600" b="0" i="0" u="none" strike="noStrike" cap="none">
              <a:solidFill>
                <a:schemeClr val="lt1"/>
              </a:solidFill>
              <a:latin typeface="Raleway Medium"/>
              <a:ea typeface="Raleway Medium"/>
              <a:cs typeface="Raleway Medium"/>
              <a:sym typeface="Raleway Medium"/>
            </a:endParaRPr>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4325</Words>
  <Application>Microsoft Office PowerPoint</Application>
  <PresentationFormat>Ekran Gösterisi (16:9)</PresentationFormat>
  <Paragraphs>879</Paragraphs>
  <Slides>57</Slides>
  <Notes>57</Notes>
  <HiddenSlides>1</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57</vt:i4>
      </vt:variant>
    </vt:vector>
  </HeadingPairs>
  <TitlesOfParts>
    <vt:vector size="70" baseType="lpstr">
      <vt:lpstr>Courier New</vt:lpstr>
      <vt:lpstr>Raleway Medium</vt:lpstr>
      <vt:lpstr>Georgia</vt:lpstr>
      <vt:lpstr>Times New Roman</vt:lpstr>
      <vt:lpstr>Raleway Light</vt:lpstr>
      <vt:lpstr>Barlow</vt:lpstr>
      <vt:lpstr>Calibri</vt:lpstr>
      <vt:lpstr>Raleway SemiBold</vt:lpstr>
      <vt:lpstr>Barlow Light</vt:lpstr>
      <vt:lpstr>Roboto</vt:lpstr>
      <vt:lpstr>Raleway</vt:lpstr>
      <vt:lpstr>Arial</vt:lpstr>
      <vt:lpstr>Gaoler template</vt:lpstr>
      <vt:lpstr>SQL Session 3  </vt:lpstr>
      <vt:lpstr>Table of Contents</vt:lpstr>
      <vt:lpstr>JOINs</vt:lpstr>
      <vt:lpstr>PowerPoint Sunusu</vt:lpstr>
      <vt:lpstr>Table of Contents</vt:lpstr>
      <vt:lpstr>Introduction</vt:lpstr>
      <vt:lpstr>Introduction</vt:lpstr>
      <vt:lpstr>Introduction  </vt:lpstr>
      <vt:lpstr>JOIN Types</vt:lpstr>
      <vt:lpstr>JOIN Types</vt:lpstr>
      <vt:lpstr>INNER JOIN</vt:lpstr>
      <vt:lpstr>INNER JOIN</vt:lpstr>
      <vt:lpstr>PowerPoint Sunusu</vt:lpstr>
      <vt:lpstr>PowerPoint Sunusu</vt:lpstr>
      <vt:lpstr>PowerPoint Sunusu</vt:lpstr>
      <vt:lpstr>PowerPoint Sunusu</vt:lpstr>
      <vt:lpstr>PowerPoint Sunusu</vt:lpstr>
      <vt:lpstr>PowerPoint Sunusu</vt:lpstr>
      <vt:lpstr>INNER JOIN</vt:lpstr>
      <vt:lpstr>PowerPoint Sunusu</vt:lpstr>
      <vt:lpstr>PowerPoint Sunusu</vt:lpstr>
      <vt:lpstr>PowerPoint Sunusu</vt:lpstr>
      <vt:lpstr>PowerPoint Sunusu</vt:lpstr>
      <vt:lpstr>LEFT JOIN</vt:lpstr>
      <vt:lpstr>LEFT JOIN</vt:lpstr>
      <vt:lpstr>PowerPoint Sunusu</vt:lpstr>
      <vt:lpstr>PowerPoint Sunusu</vt:lpstr>
      <vt:lpstr>PowerPoint Sunusu</vt:lpstr>
      <vt:lpstr>PowerPoint Sunusu</vt:lpstr>
      <vt:lpstr>PowerPoint Sunusu</vt:lpstr>
      <vt:lpstr>PowerPoint Sunusu</vt:lpstr>
      <vt:lpstr>PowerPoint Sunusu</vt:lpstr>
      <vt:lpstr>Subqueries</vt:lpstr>
      <vt:lpstr>Introduction</vt:lpstr>
      <vt:lpstr>Syntax</vt:lpstr>
      <vt:lpstr>Introduction  </vt:lpstr>
      <vt:lpstr>Types of Subqueries</vt:lpstr>
      <vt:lpstr>Single-row Subqueries</vt:lpstr>
      <vt:lpstr>Example</vt:lpstr>
      <vt:lpstr>Analyze the query-1</vt:lpstr>
      <vt:lpstr>Analyze the query-2</vt:lpstr>
      <vt:lpstr>Analyze the query-3</vt:lpstr>
      <vt:lpstr>Analyze the query-4</vt:lpstr>
      <vt:lpstr>Example</vt:lpstr>
      <vt:lpstr>Query Time</vt:lpstr>
      <vt:lpstr>PowerPoint Sunusu</vt:lpstr>
      <vt:lpstr>PowerPoint Sunusu</vt:lpstr>
      <vt:lpstr>PowerPoint Sunusu</vt:lpstr>
      <vt:lpstr>Multiple-row Subqueries</vt:lpstr>
      <vt:lpstr>Example</vt:lpstr>
      <vt:lpstr>Analyze the query-1</vt:lpstr>
      <vt:lpstr>Analyze the query-2</vt:lpstr>
      <vt:lpstr>Analyze the query-3</vt:lpstr>
      <vt:lpstr>Analyze the query-4</vt:lpstr>
      <vt:lpstr>PowerPoint Sunusu</vt:lpstr>
      <vt:lpstr>PowerPoint Sunusu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Session 2  </dc:title>
  <cp:lastModifiedBy>Şule Akın</cp:lastModifiedBy>
  <cp:revision>30</cp:revision>
  <dcterms:modified xsi:type="dcterms:W3CDTF">2023-09-19T13:05:29Z</dcterms:modified>
</cp:coreProperties>
</file>