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7" r:id="rId1"/>
    <p:sldMasterId id="2147483668" r:id="rId2"/>
  </p:sldMasterIdLst>
  <p:notesMasterIdLst>
    <p:notesMasterId r:id="rId62"/>
  </p:notesMasterIdLst>
  <p:sldIdLst>
    <p:sldId id="256" r:id="rId3"/>
    <p:sldId id="317" r:id="rId4"/>
    <p:sldId id="318" r:id="rId5"/>
    <p:sldId id="299" r:id="rId6"/>
    <p:sldId id="319" r:id="rId7"/>
    <p:sldId id="320" r:id="rId8"/>
    <p:sldId id="321" r:id="rId9"/>
    <p:sldId id="322" r:id="rId10"/>
    <p:sldId id="323" r:id="rId11"/>
    <p:sldId id="324" r:id="rId12"/>
    <p:sldId id="325" r:id="rId13"/>
    <p:sldId id="326" r:id="rId14"/>
    <p:sldId id="327" r:id="rId15"/>
    <p:sldId id="328" r:id="rId16"/>
    <p:sldId id="329" r:id="rId17"/>
    <p:sldId id="352" r:id="rId18"/>
    <p:sldId id="300" r:id="rId19"/>
    <p:sldId id="330" r:id="rId20"/>
    <p:sldId id="331" r:id="rId21"/>
    <p:sldId id="332" r:id="rId22"/>
    <p:sldId id="301" r:id="rId23"/>
    <p:sldId id="333" r:id="rId24"/>
    <p:sldId id="287" r:id="rId25"/>
    <p:sldId id="288" r:id="rId26"/>
    <p:sldId id="313" r:id="rId27"/>
    <p:sldId id="314" r:id="rId28"/>
    <p:sldId id="315" r:id="rId29"/>
    <p:sldId id="336" r:id="rId30"/>
    <p:sldId id="337" r:id="rId31"/>
    <p:sldId id="338" r:id="rId32"/>
    <p:sldId id="339" r:id="rId33"/>
    <p:sldId id="340" r:id="rId34"/>
    <p:sldId id="341" r:id="rId35"/>
    <p:sldId id="282" r:id="rId36"/>
    <p:sldId id="283" r:id="rId37"/>
    <p:sldId id="284" r:id="rId38"/>
    <p:sldId id="353" r:id="rId39"/>
    <p:sldId id="334" r:id="rId40"/>
    <p:sldId id="335" r:id="rId41"/>
    <p:sldId id="285" r:id="rId42"/>
    <p:sldId id="310" r:id="rId43"/>
    <p:sldId id="286" r:id="rId44"/>
    <p:sldId id="289" r:id="rId45"/>
    <p:sldId id="290" r:id="rId46"/>
    <p:sldId id="291" r:id="rId47"/>
    <p:sldId id="294" r:id="rId48"/>
    <p:sldId id="295" r:id="rId49"/>
    <p:sldId id="296" r:id="rId50"/>
    <p:sldId id="297" r:id="rId51"/>
    <p:sldId id="342" r:id="rId52"/>
    <p:sldId id="343" r:id="rId53"/>
    <p:sldId id="344" r:id="rId54"/>
    <p:sldId id="345" r:id="rId55"/>
    <p:sldId id="348" r:id="rId56"/>
    <p:sldId id="350" r:id="rId57"/>
    <p:sldId id="351" r:id="rId58"/>
    <p:sldId id="346" r:id="rId59"/>
    <p:sldId id="347" r:id="rId60"/>
    <p:sldId id="316" r:id="rId61"/>
  </p:sldIdLst>
  <p:sldSz cx="9144000" cy="5143500" type="screen16x9"/>
  <p:notesSz cx="6858000" cy="9144000"/>
  <p:embeddedFontLst>
    <p:embeddedFont>
      <p:font typeface="Barlow" panose="00000500000000000000" pitchFamily="2" charset="0"/>
      <p:regular r:id="rId63"/>
      <p:bold r:id="rId64"/>
      <p:italic r:id="rId65"/>
      <p:boldItalic r:id="rId66"/>
    </p:embeddedFont>
    <p:embeddedFont>
      <p:font typeface="Barlow Light" panose="00000400000000000000" pitchFamily="2" charset="0"/>
      <p:regular r:id="rId67"/>
      <p:bold r:id="rId68"/>
      <p:italic r:id="rId69"/>
      <p:boldItalic r:id="rId70"/>
    </p:embeddedFont>
    <p:embeddedFont>
      <p:font typeface="Calibri" panose="020F0502020204030204" pitchFamily="34" charset="0"/>
      <p:regular r:id="rId71"/>
      <p:bold r:id="rId72"/>
      <p:italic r:id="rId73"/>
      <p:boldItalic r:id="rId74"/>
    </p:embeddedFont>
    <p:embeddedFont>
      <p:font typeface="Century Gothic" panose="020B0502020202020204" pitchFamily="34" charset="0"/>
      <p:regular r:id="rId75"/>
      <p:bold r:id="rId76"/>
      <p:italic r:id="rId77"/>
      <p:boldItalic r:id="rId78"/>
    </p:embeddedFont>
    <p:embeddedFont>
      <p:font typeface="Georgia" panose="02040502050405020303" pitchFamily="18" charset="0"/>
      <p:regular r:id="rId79"/>
      <p:bold r:id="rId80"/>
      <p:italic r:id="rId81"/>
      <p:boldItalic r:id="rId82"/>
    </p:embeddedFont>
    <p:embeddedFont>
      <p:font typeface="Raleway" pitchFamily="2" charset="0"/>
      <p:regular r:id="rId83"/>
      <p:bold r:id="rId84"/>
      <p:italic r:id="rId85"/>
      <p:boldItalic r:id="rId86"/>
    </p:embeddedFont>
    <p:embeddedFont>
      <p:font typeface="Raleway Light" pitchFamily="2" charset="0"/>
      <p:regular r:id="rId87"/>
      <p:bold r:id="rId88"/>
      <p:italic r:id="rId89"/>
      <p:boldItalic r:id="rId90"/>
    </p:embeddedFont>
    <p:embeddedFont>
      <p:font typeface="Raleway Medium" pitchFamily="2" charset="0"/>
      <p:regular r:id="rId91"/>
      <p:bold r:id="rId92"/>
      <p:italic r:id="rId93"/>
      <p:boldItalic r:id="rId94"/>
    </p:embeddedFont>
    <p:embeddedFont>
      <p:font typeface="Raleway SemiBold" pitchFamily="2" charset="0"/>
      <p:regular r:id="rId95"/>
      <p:bold r:id="rId96"/>
      <p:italic r:id="rId97"/>
      <p:boldItalic r:id="rId98"/>
    </p:embeddedFont>
    <p:embeddedFont>
      <p:font typeface="Roboto" panose="02000000000000000000" pitchFamily="2" charset="0"/>
      <p:regular r:id="rId99"/>
      <p:bold r:id="rId100"/>
      <p:italic r:id="rId101"/>
      <p:boldItalic r:id="rId102"/>
    </p:embeddedFont>
    <p:embeddedFont>
      <p:font typeface="Verdana" panose="020B0604030504040204" pitchFamily="34" charset="0"/>
      <p:regular r:id="rId103"/>
      <p:bold r:id="rId104"/>
      <p:italic r:id="rId105"/>
      <p:boldItalic r:id="rId10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0672" autoAdjust="0"/>
    <p:restoredTop sz="96357" autoAdjust="0"/>
  </p:normalViewPr>
  <p:slideViewPr>
    <p:cSldViewPr snapToGrid="0">
      <p:cViewPr varScale="1">
        <p:scale>
          <a:sx n="148" d="100"/>
          <a:sy n="148" d="100"/>
        </p:scale>
        <p:origin x="114"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font" Target="fonts/font1.fntdata"/><Relationship Id="rId68" Type="http://schemas.openxmlformats.org/officeDocument/2006/relationships/font" Target="fonts/font6.fntdata"/><Relationship Id="rId84" Type="http://schemas.openxmlformats.org/officeDocument/2006/relationships/font" Target="fonts/font22.fntdata"/><Relationship Id="rId89" Type="http://schemas.openxmlformats.org/officeDocument/2006/relationships/font" Target="fonts/font27.fntdata"/><Relationship Id="rId16" Type="http://schemas.openxmlformats.org/officeDocument/2006/relationships/slide" Target="slides/slide14.xml"/><Relationship Id="rId107" Type="http://schemas.openxmlformats.org/officeDocument/2006/relationships/presProps" Target="presProps.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font" Target="fonts/font12.fntdata"/><Relationship Id="rId79" Type="http://schemas.openxmlformats.org/officeDocument/2006/relationships/font" Target="fonts/font17.fntdata"/><Relationship Id="rId102" Type="http://schemas.openxmlformats.org/officeDocument/2006/relationships/font" Target="fonts/font40.fntdata"/><Relationship Id="rId5" Type="http://schemas.openxmlformats.org/officeDocument/2006/relationships/slide" Target="slides/slide3.xml"/><Relationship Id="rId90" Type="http://schemas.openxmlformats.org/officeDocument/2006/relationships/font" Target="fonts/font28.fntdata"/><Relationship Id="rId95" Type="http://schemas.openxmlformats.org/officeDocument/2006/relationships/font" Target="fonts/font33.fntdata"/><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font" Target="fonts/font2.fntdata"/><Relationship Id="rId69" Type="http://schemas.openxmlformats.org/officeDocument/2006/relationships/font" Target="fonts/font7.fntdata"/><Relationship Id="rId80" Type="http://schemas.openxmlformats.org/officeDocument/2006/relationships/font" Target="fonts/font18.fntdata"/><Relationship Id="rId85" Type="http://schemas.openxmlformats.org/officeDocument/2006/relationships/font" Target="fonts/font23.fntdata"/><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font" Target="fonts/font41.fntdata"/><Relationship Id="rId108" Type="http://schemas.openxmlformats.org/officeDocument/2006/relationships/viewProps" Target="viewProps.xml"/><Relationship Id="rId54" Type="http://schemas.openxmlformats.org/officeDocument/2006/relationships/slide" Target="slides/slide52.xml"/><Relationship Id="rId70" Type="http://schemas.openxmlformats.org/officeDocument/2006/relationships/font" Target="fonts/font8.fntdata"/><Relationship Id="rId75" Type="http://schemas.openxmlformats.org/officeDocument/2006/relationships/font" Target="fonts/font13.fntdata"/><Relationship Id="rId91" Type="http://schemas.openxmlformats.org/officeDocument/2006/relationships/font" Target="fonts/font29.fntdata"/><Relationship Id="rId96" Type="http://schemas.openxmlformats.org/officeDocument/2006/relationships/font" Target="fonts/font34.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font" Target="fonts/font44.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font" Target="fonts/font3.fntdata"/><Relationship Id="rId73" Type="http://schemas.openxmlformats.org/officeDocument/2006/relationships/font" Target="fonts/font11.fntdata"/><Relationship Id="rId78" Type="http://schemas.openxmlformats.org/officeDocument/2006/relationships/font" Target="fonts/font16.fntdata"/><Relationship Id="rId81" Type="http://schemas.openxmlformats.org/officeDocument/2006/relationships/font" Target="fonts/font19.fntdata"/><Relationship Id="rId86" Type="http://schemas.openxmlformats.org/officeDocument/2006/relationships/font" Target="fonts/font24.fntdata"/><Relationship Id="rId94" Type="http://schemas.openxmlformats.org/officeDocument/2006/relationships/font" Target="fonts/font32.fntdata"/><Relationship Id="rId99" Type="http://schemas.openxmlformats.org/officeDocument/2006/relationships/font" Target="fonts/font37.fntdata"/><Relationship Id="rId101" Type="http://schemas.openxmlformats.org/officeDocument/2006/relationships/font" Target="fonts/font39.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theme" Target="theme/theme1.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font" Target="fonts/font14.fntdata"/><Relationship Id="rId97" Type="http://schemas.openxmlformats.org/officeDocument/2006/relationships/font" Target="fonts/font35.fntdata"/><Relationship Id="rId104" Type="http://schemas.openxmlformats.org/officeDocument/2006/relationships/font" Target="fonts/font42.fntdata"/><Relationship Id="rId7" Type="http://schemas.openxmlformats.org/officeDocument/2006/relationships/slide" Target="slides/slide5.xml"/><Relationship Id="rId71" Type="http://schemas.openxmlformats.org/officeDocument/2006/relationships/font" Target="fonts/font9.fntdata"/><Relationship Id="rId92" Type="http://schemas.openxmlformats.org/officeDocument/2006/relationships/font" Target="fonts/font30.fntdata"/><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font" Target="fonts/font4.fntdata"/><Relationship Id="rId87" Type="http://schemas.openxmlformats.org/officeDocument/2006/relationships/font" Target="fonts/font25.fntdata"/><Relationship Id="rId110" Type="http://schemas.openxmlformats.org/officeDocument/2006/relationships/tableStyles" Target="tableStyles.xml"/><Relationship Id="rId61" Type="http://schemas.openxmlformats.org/officeDocument/2006/relationships/slide" Target="slides/slide59.xml"/><Relationship Id="rId82" Type="http://schemas.openxmlformats.org/officeDocument/2006/relationships/font" Target="fonts/font20.fntdata"/><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font" Target="fonts/font15.fntdata"/><Relationship Id="rId100" Type="http://schemas.openxmlformats.org/officeDocument/2006/relationships/font" Target="fonts/font38.fntdata"/><Relationship Id="rId105" Type="http://schemas.openxmlformats.org/officeDocument/2006/relationships/font" Target="fonts/font43.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font" Target="fonts/font10.fntdata"/><Relationship Id="rId93" Type="http://schemas.openxmlformats.org/officeDocument/2006/relationships/font" Target="fonts/font31.fntdata"/><Relationship Id="rId98" Type="http://schemas.openxmlformats.org/officeDocument/2006/relationships/font" Target="fonts/font36.fntdata"/><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font" Target="fonts/font5.fntdata"/><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notesMaster" Target="notesMasters/notesMaster1.xml"/><Relationship Id="rId83" Type="http://schemas.openxmlformats.org/officeDocument/2006/relationships/font" Target="fonts/font21.fntdata"/><Relationship Id="rId88" Type="http://schemas.openxmlformats.org/officeDocument/2006/relationships/font" Target="fonts/font2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w3resource.com/sqlite/sqlite-data-types.php"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ev.mysql.com/doc/refman/8.0/en/create-table.html"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www.sqlitetutorial.net/sqlite-where/"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www.sqlitetutorial.net/sqlite-date-functions/sqlite-date-function/"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s://www.sqlitetutorial.net/sqlite-where/"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8e6d921689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g8e6d921689_0_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890cdc2d5a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g890cdc2d5a_1_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0"/>
              </a:spcBef>
              <a:spcAft>
                <a:spcPts val="800"/>
              </a:spcAft>
              <a:buNone/>
            </a:pPr>
            <a:r>
              <a:rPr lang="tr-TR" sz="1150" dirty="0">
                <a:solidFill>
                  <a:schemeClr val="dk1"/>
                </a:solidFill>
                <a:highlight>
                  <a:srgbClr val="FFFFFF"/>
                </a:highlight>
                <a:latin typeface="Verdana"/>
                <a:ea typeface="Verdana"/>
                <a:cs typeface="Verdana"/>
                <a:sym typeface="Verdana"/>
              </a:rPr>
              <a:t>An SQL </a:t>
            </a:r>
            <a:r>
              <a:rPr lang="tr-TR" sz="1150" dirty="0" err="1">
                <a:solidFill>
                  <a:schemeClr val="dk1"/>
                </a:solidFill>
                <a:highlight>
                  <a:srgbClr val="FFFFFF"/>
                </a:highlight>
                <a:latin typeface="Verdana"/>
                <a:ea typeface="Verdana"/>
                <a:cs typeface="Verdana"/>
                <a:sym typeface="Verdana"/>
              </a:rPr>
              <a:t>developer</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must</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decide</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what</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type</a:t>
            </a:r>
            <a:r>
              <a:rPr lang="tr-TR" sz="1150" dirty="0">
                <a:solidFill>
                  <a:schemeClr val="dk1"/>
                </a:solidFill>
                <a:highlight>
                  <a:srgbClr val="FFFFFF"/>
                </a:highlight>
                <a:latin typeface="Verdana"/>
                <a:ea typeface="Verdana"/>
                <a:cs typeface="Verdana"/>
                <a:sym typeface="Verdana"/>
              </a:rPr>
              <a:t> of data </a:t>
            </a:r>
            <a:r>
              <a:rPr lang="tr-TR" sz="1150" dirty="0" err="1">
                <a:solidFill>
                  <a:schemeClr val="dk1"/>
                </a:solidFill>
                <a:highlight>
                  <a:srgbClr val="FFFFFF"/>
                </a:highlight>
                <a:latin typeface="Verdana"/>
                <a:ea typeface="Verdana"/>
                <a:cs typeface="Verdana"/>
                <a:sym typeface="Verdana"/>
              </a:rPr>
              <a:t>that</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will</a:t>
            </a:r>
            <a:r>
              <a:rPr lang="tr-TR" sz="1150" dirty="0">
                <a:solidFill>
                  <a:schemeClr val="dk1"/>
                </a:solidFill>
                <a:highlight>
                  <a:srgbClr val="FFFFFF"/>
                </a:highlight>
                <a:latin typeface="Verdana"/>
                <a:ea typeface="Verdana"/>
                <a:cs typeface="Verdana"/>
                <a:sym typeface="Verdana"/>
              </a:rPr>
              <a:t> be </a:t>
            </a:r>
            <a:r>
              <a:rPr lang="tr-TR" sz="1150" dirty="0" err="1">
                <a:solidFill>
                  <a:schemeClr val="dk1"/>
                </a:solidFill>
                <a:highlight>
                  <a:srgbClr val="FFFFFF"/>
                </a:highlight>
                <a:latin typeface="Verdana"/>
                <a:ea typeface="Verdana"/>
                <a:cs typeface="Verdana"/>
                <a:sym typeface="Verdana"/>
              </a:rPr>
              <a:t>stored</a:t>
            </a:r>
            <a:r>
              <a:rPr lang="tr-TR" sz="1150" dirty="0">
                <a:solidFill>
                  <a:schemeClr val="dk1"/>
                </a:solidFill>
                <a:highlight>
                  <a:srgbClr val="FFFFFF"/>
                </a:highlight>
                <a:latin typeface="Verdana"/>
                <a:ea typeface="Verdana"/>
                <a:cs typeface="Verdana"/>
                <a:sym typeface="Verdana"/>
              </a:rPr>
              <a:t> inside </a:t>
            </a:r>
            <a:r>
              <a:rPr lang="tr-TR" sz="1150" dirty="0" err="1">
                <a:solidFill>
                  <a:schemeClr val="dk1"/>
                </a:solidFill>
                <a:highlight>
                  <a:srgbClr val="FFFFFF"/>
                </a:highlight>
                <a:latin typeface="Verdana"/>
                <a:ea typeface="Verdana"/>
                <a:cs typeface="Verdana"/>
                <a:sym typeface="Verdana"/>
              </a:rPr>
              <a:t>each</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column</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when</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creating</a:t>
            </a:r>
            <a:r>
              <a:rPr lang="tr-TR" sz="1150" dirty="0">
                <a:solidFill>
                  <a:schemeClr val="dk1"/>
                </a:solidFill>
                <a:highlight>
                  <a:srgbClr val="FFFFFF"/>
                </a:highlight>
                <a:latin typeface="Verdana"/>
                <a:ea typeface="Verdana"/>
                <a:cs typeface="Verdana"/>
                <a:sym typeface="Verdana"/>
              </a:rPr>
              <a:t> a </a:t>
            </a:r>
            <a:r>
              <a:rPr lang="tr-TR" sz="1150" dirty="0" err="1">
                <a:solidFill>
                  <a:schemeClr val="dk1"/>
                </a:solidFill>
                <a:highlight>
                  <a:srgbClr val="FFFFFF"/>
                </a:highlight>
                <a:latin typeface="Verdana"/>
                <a:ea typeface="Verdana"/>
                <a:cs typeface="Verdana"/>
                <a:sym typeface="Verdana"/>
              </a:rPr>
              <a:t>table</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The</a:t>
            </a:r>
            <a:r>
              <a:rPr lang="tr-TR" sz="1150" dirty="0">
                <a:solidFill>
                  <a:schemeClr val="dk1"/>
                </a:solidFill>
                <a:highlight>
                  <a:srgbClr val="FFFFFF"/>
                </a:highlight>
                <a:latin typeface="Verdana"/>
                <a:ea typeface="Verdana"/>
                <a:cs typeface="Verdana"/>
                <a:sym typeface="Verdana"/>
              </a:rPr>
              <a:t> data </a:t>
            </a:r>
            <a:r>
              <a:rPr lang="tr-TR" sz="1150" dirty="0" err="1">
                <a:solidFill>
                  <a:schemeClr val="dk1"/>
                </a:solidFill>
                <a:highlight>
                  <a:srgbClr val="FFFFFF"/>
                </a:highlight>
                <a:latin typeface="Verdana"/>
                <a:ea typeface="Verdana"/>
                <a:cs typeface="Verdana"/>
                <a:sym typeface="Verdana"/>
              </a:rPr>
              <a:t>type</a:t>
            </a:r>
            <a:r>
              <a:rPr lang="tr-TR" sz="1150" dirty="0">
                <a:solidFill>
                  <a:schemeClr val="dk1"/>
                </a:solidFill>
                <a:highlight>
                  <a:srgbClr val="FFFFFF"/>
                </a:highlight>
                <a:latin typeface="Verdana"/>
                <a:ea typeface="Verdana"/>
                <a:cs typeface="Verdana"/>
                <a:sym typeface="Verdana"/>
              </a:rPr>
              <a:t> is a </a:t>
            </a:r>
            <a:r>
              <a:rPr lang="tr-TR" sz="1150" dirty="0" err="1">
                <a:solidFill>
                  <a:schemeClr val="dk1"/>
                </a:solidFill>
                <a:highlight>
                  <a:srgbClr val="FFFFFF"/>
                </a:highlight>
                <a:latin typeface="Verdana"/>
                <a:ea typeface="Verdana"/>
                <a:cs typeface="Verdana"/>
                <a:sym typeface="Verdana"/>
              </a:rPr>
              <a:t>guideline</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for</a:t>
            </a:r>
            <a:r>
              <a:rPr lang="tr-TR" sz="1150" dirty="0">
                <a:solidFill>
                  <a:schemeClr val="dk1"/>
                </a:solidFill>
                <a:highlight>
                  <a:srgbClr val="FFFFFF"/>
                </a:highlight>
                <a:latin typeface="Verdana"/>
                <a:ea typeface="Verdana"/>
                <a:cs typeface="Verdana"/>
                <a:sym typeface="Verdana"/>
              </a:rPr>
              <a:t> SQL </a:t>
            </a:r>
            <a:r>
              <a:rPr lang="tr-TR" sz="1150" dirty="0" err="1">
                <a:solidFill>
                  <a:schemeClr val="dk1"/>
                </a:solidFill>
                <a:highlight>
                  <a:srgbClr val="FFFFFF"/>
                </a:highlight>
                <a:latin typeface="Verdana"/>
                <a:ea typeface="Verdana"/>
                <a:cs typeface="Verdana"/>
                <a:sym typeface="Verdana"/>
              </a:rPr>
              <a:t>to</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understand</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what</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type</a:t>
            </a:r>
            <a:r>
              <a:rPr lang="tr-TR" sz="1150" dirty="0">
                <a:solidFill>
                  <a:schemeClr val="dk1"/>
                </a:solidFill>
                <a:highlight>
                  <a:srgbClr val="FFFFFF"/>
                </a:highlight>
                <a:latin typeface="Verdana"/>
                <a:ea typeface="Verdana"/>
                <a:cs typeface="Verdana"/>
                <a:sym typeface="Verdana"/>
              </a:rPr>
              <a:t> of data is </a:t>
            </a:r>
            <a:r>
              <a:rPr lang="tr-TR" sz="1150" dirty="0" err="1">
                <a:solidFill>
                  <a:schemeClr val="dk1"/>
                </a:solidFill>
                <a:highlight>
                  <a:srgbClr val="FFFFFF"/>
                </a:highlight>
                <a:latin typeface="Verdana"/>
                <a:ea typeface="Verdana"/>
                <a:cs typeface="Verdana"/>
                <a:sym typeface="Verdana"/>
              </a:rPr>
              <a:t>expected</a:t>
            </a:r>
            <a:r>
              <a:rPr lang="tr-TR" sz="1150" dirty="0">
                <a:solidFill>
                  <a:schemeClr val="dk1"/>
                </a:solidFill>
                <a:highlight>
                  <a:srgbClr val="FFFFFF"/>
                </a:highlight>
                <a:latin typeface="Verdana"/>
                <a:ea typeface="Verdana"/>
                <a:cs typeface="Verdana"/>
                <a:sym typeface="Verdana"/>
              </a:rPr>
              <a:t> inside of </a:t>
            </a:r>
            <a:r>
              <a:rPr lang="tr-TR" sz="1150" dirty="0" err="1">
                <a:solidFill>
                  <a:schemeClr val="dk1"/>
                </a:solidFill>
                <a:highlight>
                  <a:srgbClr val="FFFFFF"/>
                </a:highlight>
                <a:latin typeface="Verdana"/>
                <a:ea typeface="Verdana"/>
                <a:cs typeface="Verdana"/>
                <a:sym typeface="Verdana"/>
              </a:rPr>
              <a:t>each</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column</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and</a:t>
            </a:r>
            <a:r>
              <a:rPr lang="tr-TR" sz="1150" dirty="0">
                <a:solidFill>
                  <a:schemeClr val="dk1"/>
                </a:solidFill>
                <a:highlight>
                  <a:srgbClr val="FFFFFF"/>
                </a:highlight>
                <a:latin typeface="Verdana"/>
                <a:ea typeface="Verdana"/>
                <a:cs typeface="Verdana"/>
                <a:sym typeface="Verdana"/>
              </a:rPr>
              <a:t> it </a:t>
            </a:r>
            <a:r>
              <a:rPr lang="tr-TR" sz="1150" dirty="0" err="1">
                <a:solidFill>
                  <a:schemeClr val="dk1"/>
                </a:solidFill>
                <a:highlight>
                  <a:srgbClr val="FFFFFF"/>
                </a:highlight>
                <a:latin typeface="Verdana"/>
                <a:ea typeface="Verdana"/>
                <a:cs typeface="Verdana"/>
                <a:sym typeface="Verdana"/>
              </a:rPr>
              <a:t>also</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identifies</a:t>
            </a:r>
            <a:r>
              <a:rPr lang="tr-TR" sz="1150" dirty="0">
                <a:solidFill>
                  <a:schemeClr val="dk1"/>
                </a:solidFill>
                <a:highlight>
                  <a:srgbClr val="FFFFFF"/>
                </a:highlight>
                <a:latin typeface="Verdana"/>
                <a:ea typeface="Verdana"/>
                <a:cs typeface="Verdana"/>
                <a:sym typeface="Verdana"/>
              </a:rPr>
              <a:t> how SQL </a:t>
            </a:r>
            <a:r>
              <a:rPr lang="tr-TR" sz="1150" dirty="0" err="1">
                <a:solidFill>
                  <a:schemeClr val="dk1"/>
                </a:solidFill>
                <a:highlight>
                  <a:srgbClr val="FFFFFF"/>
                </a:highlight>
                <a:latin typeface="Verdana"/>
                <a:ea typeface="Verdana"/>
                <a:cs typeface="Verdana"/>
                <a:sym typeface="Verdana"/>
              </a:rPr>
              <a:t>will</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interact</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with</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the</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stored</a:t>
            </a:r>
            <a:r>
              <a:rPr lang="tr-TR" sz="1150" dirty="0">
                <a:solidFill>
                  <a:schemeClr val="dk1"/>
                </a:solidFill>
                <a:highlight>
                  <a:srgbClr val="FFFFFF"/>
                </a:highlight>
                <a:latin typeface="Verdana"/>
                <a:ea typeface="Verdana"/>
                <a:cs typeface="Verdana"/>
                <a:sym typeface="Verdana"/>
              </a:rPr>
              <a:t> data.</a:t>
            </a:r>
            <a:endParaRPr sz="1200" dirty="0">
              <a:solidFill>
                <a:srgbClr val="333333"/>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8a8bd52aa0_1_6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 name="Google Shape;172;g8a8bd52aa0_1_6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tr-TR" sz="1150" dirty="0" err="1">
                <a:highlight>
                  <a:srgbClr val="FFFFFF"/>
                </a:highlight>
                <a:latin typeface="Verdana"/>
                <a:ea typeface="Verdana"/>
                <a:cs typeface="Verdana"/>
                <a:sym typeface="Verdana"/>
              </a:rPr>
              <a:t>There</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are</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three</a:t>
            </a:r>
            <a:r>
              <a:rPr lang="tr-TR" sz="1150" dirty="0">
                <a:highlight>
                  <a:srgbClr val="FFFFFF"/>
                </a:highlight>
                <a:latin typeface="Verdana"/>
                <a:ea typeface="Verdana"/>
                <a:cs typeface="Verdana"/>
                <a:sym typeface="Verdana"/>
              </a:rPr>
              <a:t> main data </a:t>
            </a:r>
            <a:r>
              <a:rPr lang="tr-TR" sz="1150" dirty="0" err="1">
                <a:highlight>
                  <a:srgbClr val="FFFFFF"/>
                </a:highlight>
                <a:latin typeface="Verdana"/>
                <a:ea typeface="Verdana"/>
                <a:cs typeface="Verdana"/>
                <a:sym typeface="Verdana"/>
              </a:rPr>
              <a:t>types</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string</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numeric</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and</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date</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and</a:t>
            </a:r>
            <a:r>
              <a:rPr lang="tr-TR" sz="1150" dirty="0">
                <a:highlight>
                  <a:srgbClr val="FFFFFF"/>
                </a:highlight>
                <a:latin typeface="Verdana"/>
                <a:ea typeface="Verdana"/>
                <a:cs typeface="Verdana"/>
                <a:sym typeface="Verdana"/>
              </a:rPr>
              <a:t> time. </a:t>
            </a:r>
            <a:endParaRPr sz="1150" dirty="0">
              <a:highlight>
                <a:srgbClr val="FFFFFF"/>
              </a:highlight>
              <a:latin typeface="Verdana"/>
              <a:ea typeface="Verdana"/>
              <a:cs typeface="Verdana"/>
              <a:sym typeface="Verdana"/>
            </a:endParaRPr>
          </a:p>
          <a:p>
            <a:pPr marL="0" lvl="0" indent="0" algn="l" rtl="0">
              <a:lnSpc>
                <a:spcPct val="115000"/>
              </a:lnSpc>
              <a:spcBef>
                <a:spcPts val="800"/>
              </a:spcBef>
              <a:spcAft>
                <a:spcPts val="0"/>
              </a:spcAft>
              <a:buNone/>
            </a:pPr>
            <a:r>
              <a:rPr lang="tr-TR" sz="1150" dirty="0" err="1">
                <a:highlight>
                  <a:srgbClr val="FFFFFF"/>
                </a:highlight>
                <a:latin typeface="Verdana"/>
                <a:ea typeface="Verdana"/>
                <a:cs typeface="Verdana"/>
                <a:sym typeface="Verdana"/>
              </a:rPr>
              <a:t>We</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are</a:t>
            </a:r>
            <a:r>
              <a:rPr lang="tr-TR" sz="1150" dirty="0">
                <a:highlight>
                  <a:srgbClr val="FFFFFF"/>
                </a:highlight>
                <a:latin typeface="Verdana"/>
                <a:ea typeface="Verdana"/>
                <a:cs typeface="Verdana"/>
                <a:sym typeface="Verdana"/>
              </a:rPr>
              <a:t> not </a:t>
            </a:r>
            <a:r>
              <a:rPr lang="tr-TR" sz="1150" dirty="0" err="1">
                <a:highlight>
                  <a:srgbClr val="FFFFFF"/>
                </a:highlight>
                <a:latin typeface="Verdana"/>
                <a:ea typeface="Verdana"/>
                <a:cs typeface="Verdana"/>
                <a:sym typeface="Verdana"/>
              </a:rPr>
              <a:t>going</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to</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cover</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all</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the</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details</a:t>
            </a:r>
            <a:r>
              <a:rPr lang="tr-TR" sz="1150" dirty="0">
                <a:highlight>
                  <a:srgbClr val="FFFFFF"/>
                </a:highlight>
                <a:latin typeface="Verdana"/>
                <a:ea typeface="Verdana"/>
                <a:cs typeface="Verdana"/>
                <a:sym typeface="Verdana"/>
              </a:rPr>
              <a:t> of data </a:t>
            </a:r>
            <a:r>
              <a:rPr lang="tr-TR" sz="1150" dirty="0" err="1">
                <a:highlight>
                  <a:srgbClr val="FFFFFF"/>
                </a:highlight>
                <a:latin typeface="Verdana"/>
                <a:ea typeface="Verdana"/>
                <a:cs typeface="Verdana"/>
                <a:sym typeface="Verdana"/>
              </a:rPr>
              <a:t>types</a:t>
            </a:r>
            <a:r>
              <a:rPr lang="tr-TR" sz="1150" dirty="0">
                <a:highlight>
                  <a:srgbClr val="FFFFFF"/>
                </a:highlight>
                <a:latin typeface="Verdana"/>
                <a:ea typeface="Verdana"/>
                <a:cs typeface="Verdana"/>
                <a:sym typeface="Verdana"/>
              </a:rPr>
              <a:t>.</a:t>
            </a:r>
            <a:endParaRPr sz="1150" dirty="0">
              <a:highlight>
                <a:srgbClr val="FFFFFF"/>
              </a:highlight>
              <a:latin typeface="Verdana"/>
              <a:ea typeface="Verdana"/>
              <a:cs typeface="Verdana"/>
              <a:sym typeface="Verdana"/>
            </a:endParaRPr>
          </a:p>
          <a:p>
            <a:pPr marL="0" lvl="0" indent="0" algn="l" rtl="0">
              <a:lnSpc>
                <a:spcPct val="115000"/>
              </a:lnSpc>
              <a:spcBef>
                <a:spcPts val="800"/>
              </a:spcBef>
              <a:spcAft>
                <a:spcPts val="800"/>
              </a:spcAft>
              <a:buNone/>
            </a:pPr>
            <a:endParaRPr lang="tr-TR" sz="1150" dirty="0">
              <a:highlight>
                <a:srgbClr val="FFFFFF"/>
              </a:highlight>
              <a:latin typeface="Verdana"/>
              <a:ea typeface="Verdana"/>
              <a:cs typeface="Verdana"/>
              <a:sym typeface="Verdana"/>
            </a:endParaRPr>
          </a:p>
          <a:p>
            <a:pPr marL="0" marR="0" lvl="0" indent="0" algn="l" defTabSz="914400" rtl="0" eaLnBrk="1" fontAlgn="auto" latinLnBrk="0" hangingPunct="1">
              <a:lnSpc>
                <a:spcPct val="115000"/>
              </a:lnSpc>
              <a:spcBef>
                <a:spcPts val="800"/>
              </a:spcBef>
              <a:spcAft>
                <a:spcPts val="800"/>
              </a:spcAft>
              <a:buClr>
                <a:srgbClr val="000000"/>
              </a:buClr>
              <a:buSzPts val="1400"/>
              <a:buFont typeface="Arial"/>
              <a:buNone/>
              <a:tabLst/>
              <a:defRPr/>
            </a:pPr>
            <a:r>
              <a:rPr lang="tr-TR" sz="1150" u="sng" dirty="0">
                <a:solidFill>
                  <a:schemeClr val="hlink"/>
                </a:solidFill>
                <a:highlight>
                  <a:srgbClr val="FFFFFF"/>
                </a:highlight>
                <a:latin typeface="Verdana"/>
                <a:ea typeface="Verdana"/>
                <a:cs typeface="Verdana"/>
                <a:sym typeface="Verdana"/>
                <a:hlinkClick r:id="rId3"/>
              </a:rPr>
              <a:t>https://www.w3resource.com/sqlite/sqlite-data-types.php</a:t>
            </a:r>
            <a:endParaRPr lang="tr-TR" sz="1150" dirty="0">
              <a:highlight>
                <a:srgbClr val="FFFFFF"/>
              </a:highlight>
              <a:latin typeface="Verdana"/>
              <a:ea typeface="Verdana"/>
              <a:cs typeface="Verdana"/>
              <a:sym typeface="Verdana"/>
            </a:endParaRPr>
          </a:p>
          <a:p>
            <a:pPr marL="0" lvl="0" indent="0" algn="l" rtl="0">
              <a:lnSpc>
                <a:spcPct val="115000"/>
              </a:lnSpc>
              <a:spcBef>
                <a:spcPts val="800"/>
              </a:spcBef>
              <a:spcAft>
                <a:spcPts val="800"/>
              </a:spcAft>
              <a:buNone/>
            </a:pPr>
            <a:endParaRPr sz="1150" dirty="0">
              <a:highlight>
                <a:srgbClr val="FFFFFF"/>
              </a:highlight>
              <a:latin typeface="Verdana"/>
              <a:ea typeface="Verdana"/>
              <a:cs typeface="Verdana"/>
              <a:sym typeface="Verdan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8a8bd52aa0_1_6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g8a8bd52aa0_1_6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500"/>
              </a:spcBef>
              <a:spcAft>
                <a:spcPts val="0"/>
              </a:spcAft>
              <a:buNone/>
            </a:pPr>
            <a:r>
              <a:rPr lang="tr-TR" sz="1150" dirty="0">
                <a:highlight>
                  <a:srgbClr val="FFFFFF"/>
                </a:highlight>
                <a:latin typeface="Verdana"/>
                <a:ea typeface="Verdana"/>
                <a:cs typeface="Verdana"/>
                <a:sym typeface="Verdana"/>
              </a:rPr>
              <a:t>CHAR(size):</a:t>
            </a:r>
            <a:endParaRPr sz="1150" dirty="0">
              <a:highlight>
                <a:srgbClr val="FFFFFF"/>
              </a:highlight>
              <a:latin typeface="Verdana"/>
              <a:ea typeface="Verdana"/>
              <a:cs typeface="Verdana"/>
              <a:sym typeface="Verdana"/>
            </a:endParaRPr>
          </a:p>
          <a:p>
            <a:pPr marL="0" lvl="0" indent="0" algn="l" rtl="0">
              <a:lnSpc>
                <a:spcPct val="115000"/>
              </a:lnSpc>
              <a:spcBef>
                <a:spcPts val="1500"/>
              </a:spcBef>
              <a:spcAft>
                <a:spcPts val="0"/>
              </a:spcAft>
              <a:buNone/>
            </a:pPr>
            <a:r>
              <a:rPr lang="tr-TR" sz="1150" dirty="0">
                <a:highlight>
                  <a:srgbClr val="FFFFFF"/>
                </a:highlight>
                <a:latin typeface="Verdana"/>
                <a:ea typeface="Verdana"/>
                <a:cs typeface="Verdana"/>
                <a:sym typeface="Verdana"/>
              </a:rPr>
              <a:t>A FIXED </a:t>
            </a:r>
            <a:r>
              <a:rPr lang="tr-TR" sz="1150" dirty="0" err="1">
                <a:highlight>
                  <a:srgbClr val="FFFFFF"/>
                </a:highlight>
                <a:latin typeface="Verdana"/>
                <a:ea typeface="Verdana"/>
                <a:cs typeface="Verdana"/>
                <a:sym typeface="Verdana"/>
              </a:rPr>
              <a:t>length</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string</a:t>
            </a:r>
            <a:r>
              <a:rPr lang="tr-TR" sz="1150" dirty="0">
                <a:highlight>
                  <a:srgbClr val="FFFFFF"/>
                </a:highlight>
                <a:latin typeface="Verdana"/>
                <a:ea typeface="Verdana"/>
                <a:cs typeface="Verdana"/>
                <a:sym typeface="Verdana"/>
              </a:rPr>
              <a:t> (can </a:t>
            </a:r>
            <a:r>
              <a:rPr lang="tr-TR" sz="1150" dirty="0" err="1">
                <a:highlight>
                  <a:srgbClr val="FFFFFF"/>
                </a:highlight>
                <a:latin typeface="Verdana"/>
                <a:ea typeface="Verdana"/>
                <a:cs typeface="Verdana"/>
                <a:sym typeface="Verdana"/>
              </a:rPr>
              <a:t>contain</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letters</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numbers</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and</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special</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characters</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The</a:t>
            </a:r>
            <a:r>
              <a:rPr lang="tr-TR" sz="1150" dirty="0">
                <a:highlight>
                  <a:srgbClr val="FFFFFF"/>
                </a:highlight>
                <a:latin typeface="Verdana"/>
                <a:ea typeface="Verdana"/>
                <a:cs typeface="Verdana"/>
                <a:sym typeface="Verdana"/>
              </a:rPr>
              <a:t> </a:t>
            </a:r>
            <a:r>
              <a:rPr lang="tr-TR" sz="1150" i="1" dirty="0">
                <a:highlight>
                  <a:srgbClr val="FFFFFF"/>
                </a:highlight>
                <a:latin typeface="Verdana"/>
                <a:ea typeface="Verdana"/>
                <a:cs typeface="Verdana"/>
                <a:sym typeface="Verdana"/>
              </a:rPr>
              <a:t>size</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parameter</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specifies</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the</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column</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length</a:t>
            </a:r>
            <a:r>
              <a:rPr lang="tr-TR" sz="1150" dirty="0">
                <a:highlight>
                  <a:srgbClr val="FFFFFF"/>
                </a:highlight>
                <a:latin typeface="Verdana"/>
                <a:ea typeface="Verdana"/>
                <a:cs typeface="Verdana"/>
                <a:sym typeface="Verdana"/>
              </a:rPr>
              <a:t> in </a:t>
            </a:r>
            <a:r>
              <a:rPr lang="tr-TR" sz="1150" dirty="0" err="1">
                <a:highlight>
                  <a:srgbClr val="FFFFFF"/>
                </a:highlight>
                <a:latin typeface="Verdana"/>
                <a:ea typeface="Verdana"/>
                <a:cs typeface="Verdana"/>
                <a:sym typeface="Verdana"/>
              </a:rPr>
              <a:t>characters</a:t>
            </a:r>
            <a:r>
              <a:rPr lang="tr-TR" sz="1150" dirty="0">
                <a:highlight>
                  <a:srgbClr val="FFFFFF"/>
                </a:highlight>
                <a:latin typeface="Verdana"/>
                <a:ea typeface="Verdana"/>
                <a:cs typeface="Verdana"/>
                <a:sym typeface="Verdana"/>
              </a:rPr>
              <a:t> - can be </a:t>
            </a:r>
            <a:r>
              <a:rPr lang="tr-TR" sz="1150" dirty="0" err="1">
                <a:highlight>
                  <a:srgbClr val="FFFFFF"/>
                </a:highlight>
                <a:latin typeface="Verdana"/>
                <a:ea typeface="Verdana"/>
                <a:cs typeface="Verdana"/>
                <a:sym typeface="Verdana"/>
              </a:rPr>
              <a:t>from</a:t>
            </a:r>
            <a:r>
              <a:rPr lang="tr-TR" sz="1150" dirty="0">
                <a:highlight>
                  <a:srgbClr val="FFFFFF"/>
                </a:highlight>
                <a:latin typeface="Verdana"/>
                <a:ea typeface="Verdana"/>
                <a:cs typeface="Verdana"/>
                <a:sym typeface="Verdana"/>
              </a:rPr>
              <a:t> 0 </a:t>
            </a:r>
            <a:r>
              <a:rPr lang="tr-TR" sz="1150" dirty="0" err="1">
                <a:highlight>
                  <a:srgbClr val="FFFFFF"/>
                </a:highlight>
                <a:latin typeface="Verdana"/>
                <a:ea typeface="Verdana"/>
                <a:cs typeface="Verdana"/>
                <a:sym typeface="Verdana"/>
              </a:rPr>
              <a:t>to</a:t>
            </a:r>
            <a:r>
              <a:rPr lang="tr-TR" sz="1150" dirty="0">
                <a:highlight>
                  <a:srgbClr val="FFFFFF"/>
                </a:highlight>
                <a:latin typeface="Verdana"/>
                <a:ea typeface="Verdana"/>
                <a:cs typeface="Verdana"/>
                <a:sym typeface="Verdana"/>
              </a:rPr>
              <a:t> 255. </a:t>
            </a:r>
            <a:r>
              <a:rPr lang="tr-TR" sz="1150" dirty="0" err="1">
                <a:highlight>
                  <a:srgbClr val="FFFFFF"/>
                </a:highlight>
                <a:latin typeface="Verdana"/>
                <a:ea typeface="Verdana"/>
                <a:cs typeface="Verdana"/>
                <a:sym typeface="Verdana"/>
              </a:rPr>
              <a:t>Default</a:t>
            </a:r>
            <a:r>
              <a:rPr lang="tr-TR" sz="1150" dirty="0">
                <a:highlight>
                  <a:srgbClr val="FFFFFF"/>
                </a:highlight>
                <a:latin typeface="Verdana"/>
                <a:ea typeface="Verdana"/>
                <a:cs typeface="Verdana"/>
                <a:sym typeface="Verdana"/>
              </a:rPr>
              <a:t> is 1</a:t>
            </a:r>
            <a:endParaRPr sz="1150" dirty="0">
              <a:highlight>
                <a:srgbClr val="FFFFFF"/>
              </a:highlight>
              <a:latin typeface="Verdana"/>
              <a:ea typeface="Verdana"/>
              <a:cs typeface="Verdana"/>
              <a:sym typeface="Verdana"/>
            </a:endParaRPr>
          </a:p>
          <a:p>
            <a:pPr marL="0" lvl="0" indent="0" algn="l" rtl="0">
              <a:lnSpc>
                <a:spcPct val="115000"/>
              </a:lnSpc>
              <a:spcBef>
                <a:spcPts val="1500"/>
              </a:spcBef>
              <a:spcAft>
                <a:spcPts val="0"/>
              </a:spcAft>
              <a:buNone/>
            </a:pPr>
            <a:r>
              <a:rPr lang="tr-TR" sz="1150" dirty="0">
                <a:highlight>
                  <a:srgbClr val="FFFFFF"/>
                </a:highlight>
                <a:latin typeface="Verdana"/>
                <a:ea typeface="Verdana"/>
                <a:cs typeface="Verdana"/>
                <a:sym typeface="Verdana"/>
              </a:rPr>
              <a:t>VARCHAR(size):</a:t>
            </a:r>
            <a:endParaRPr sz="1150" dirty="0">
              <a:highlight>
                <a:srgbClr val="FFFFFF"/>
              </a:highlight>
              <a:latin typeface="Verdana"/>
              <a:ea typeface="Verdana"/>
              <a:cs typeface="Verdana"/>
              <a:sym typeface="Verdana"/>
            </a:endParaRPr>
          </a:p>
          <a:p>
            <a:pPr marL="0" lvl="0" indent="0" algn="l" rtl="0">
              <a:lnSpc>
                <a:spcPct val="115000"/>
              </a:lnSpc>
              <a:spcBef>
                <a:spcPts val="1500"/>
              </a:spcBef>
              <a:spcAft>
                <a:spcPts val="0"/>
              </a:spcAft>
              <a:buNone/>
            </a:pPr>
            <a:r>
              <a:rPr lang="tr-TR" sz="1150" dirty="0">
                <a:highlight>
                  <a:srgbClr val="FFFFFF"/>
                </a:highlight>
                <a:latin typeface="Verdana"/>
                <a:ea typeface="Verdana"/>
                <a:cs typeface="Verdana"/>
                <a:sym typeface="Verdana"/>
              </a:rPr>
              <a:t>A VARIABLE </a:t>
            </a:r>
            <a:r>
              <a:rPr lang="tr-TR" sz="1150" dirty="0" err="1">
                <a:highlight>
                  <a:srgbClr val="FFFFFF"/>
                </a:highlight>
                <a:latin typeface="Verdana"/>
                <a:ea typeface="Verdana"/>
                <a:cs typeface="Verdana"/>
                <a:sym typeface="Verdana"/>
              </a:rPr>
              <a:t>length</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string</a:t>
            </a:r>
            <a:r>
              <a:rPr lang="tr-TR" sz="1150" dirty="0">
                <a:highlight>
                  <a:srgbClr val="FFFFFF"/>
                </a:highlight>
                <a:latin typeface="Verdana"/>
                <a:ea typeface="Verdana"/>
                <a:cs typeface="Verdana"/>
                <a:sym typeface="Verdana"/>
              </a:rPr>
              <a:t> (can </a:t>
            </a:r>
            <a:r>
              <a:rPr lang="tr-TR" sz="1150" dirty="0" err="1">
                <a:highlight>
                  <a:srgbClr val="FFFFFF"/>
                </a:highlight>
                <a:latin typeface="Verdana"/>
                <a:ea typeface="Verdana"/>
                <a:cs typeface="Verdana"/>
                <a:sym typeface="Verdana"/>
              </a:rPr>
              <a:t>contain</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letters</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numbers</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and</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special</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characters</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The</a:t>
            </a:r>
            <a:r>
              <a:rPr lang="tr-TR" sz="1150" dirty="0">
                <a:highlight>
                  <a:srgbClr val="FFFFFF"/>
                </a:highlight>
                <a:latin typeface="Verdana"/>
                <a:ea typeface="Verdana"/>
                <a:cs typeface="Verdana"/>
                <a:sym typeface="Verdana"/>
              </a:rPr>
              <a:t> </a:t>
            </a:r>
            <a:r>
              <a:rPr lang="tr-TR" sz="1150" i="1" dirty="0">
                <a:highlight>
                  <a:srgbClr val="FFFFFF"/>
                </a:highlight>
                <a:latin typeface="Verdana"/>
                <a:ea typeface="Verdana"/>
                <a:cs typeface="Verdana"/>
                <a:sym typeface="Verdana"/>
              </a:rPr>
              <a:t>size</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parameter</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specifies</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the</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maximum</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column</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length</a:t>
            </a:r>
            <a:r>
              <a:rPr lang="tr-TR" sz="1150" dirty="0">
                <a:highlight>
                  <a:srgbClr val="FFFFFF"/>
                </a:highlight>
                <a:latin typeface="Verdana"/>
                <a:ea typeface="Verdana"/>
                <a:cs typeface="Verdana"/>
                <a:sym typeface="Verdana"/>
              </a:rPr>
              <a:t> in </a:t>
            </a:r>
            <a:r>
              <a:rPr lang="tr-TR" sz="1150" dirty="0" err="1">
                <a:highlight>
                  <a:srgbClr val="FFFFFF"/>
                </a:highlight>
                <a:latin typeface="Verdana"/>
                <a:ea typeface="Verdana"/>
                <a:cs typeface="Verdana"/>
                <a:sym typeface="Verdana"/>
              </a:rPr>
              <a:t>characters</a:t>
            </a:r>
            <a:r>
              <a:rPr lang="tr-TR" sz="1150" dirty="0">
                <a:highlight>
                  <a:srgbClr val="FFFFFF"/>
                </a:highlight>
                <a:latin typeface="Verdana"/>
                <a:ea typeface="Verdana"/>
                <a:cs typeface="Verdana"/>
                <a:sym typeface="Verdana"/>
              </a:rPr>
              <a:t> - can be </a:t>
            </a:r>
            <a:r>
              <a:rPr lang="tr-TR" sz="1150" dirty="0" err="1">
                <a:highlight>
                  <a:srgbClr val="FFFFFF"/>
                </a:highlight>
                <a:latin typeface="Verdana"/>
                <a:ea typeface="Verdana"/>
                <a:cs typeface="Verdana"/>
                <a:sym typeface="Verdana"/>
              </a:rPr>
              <a:t>from</a:t>
            </a:r>
            <a:r>
              <a:rPr lang="tr-TR" sz="1150" dirty="0">
                <a:highlight>
                  <a:srgbClr val="FFFFFF"/>
                </a:highlight>
                <a:latin typeface="Verdana"/>
                <a:ea typeface="Verdana"/>
                <a:cs typeface="Verdana"/>
                <a:sym typeface="Verdana"/>
              </a:rPr>
              <a:t> 0 </a:t>
            </a:r>
            <a:r>
              <a:rPr lang="tr-TR" sz="1150" dirty="0" err="1">
                <a:highlight>
                  <a:srgbClr val="FFFFFF"/>
                </a:highlight>
                <a:latin typeface="Verdana"/>
                <a:ea typeface="Verdana"/>
                <a:cs typeface="Verdana"/>
                <a:sym typeface="Verdana"/>
              </a:rPr>
              <a:t>to</a:t>
            </a:r>
            <a:r>
              <a:rPr lang="tr-TR" sz="1150" dirty="0">
                <a:highlight>
                  <a:srgbClr val="FFFFFF"/>
                </a:highlight>
                <a:latin typeface="Verdana"/>
                <a:ea typeface="Verdana"/>
                <a:cs typeface="Verdana"/>
                <a:sym typeface="Verdana"/>
              </a:rPr>
              <a:t> 65535</a:t>
            </a:r>
            <a:endParaRPr sz="1150" dirty="0">
              <a:highlight>
                <a:srgbClr val="FFFFFF"/>
              </a:highlight>
              <a:latin typeface="Verdana"/>
              <a:ea typeface="Verdana"/>
              <a:cs typeface="Verdana"/>
              <a:sym typeface="Verdana"/>
            </a:endParaRPr>
          </a:p>
          <a:p>
            <a:pPr marL="0" lvl="0" indent="0" algn="l" rtl="0">
              <a:lnSpc>
                <a:spcPct val="115000"/>
              </a:lnSpc>
              <a:spcBef>
                <a:spcPts val="1500"/>
              </a:spcBef>
              <a:spcAft>
                <a:spcPts val="0"/>
              </a:spcAft>
              <a:buNone/>
            </a:pPr>
            <a:r>
              <a:rPr lang="tr-TR" sz="1150" dirty="0">
                <a:highlight>
                  <a:srgbClr val="FFFFFF"/>
                </a:highlight>
                <a:latin typeface="Verdana"/>
                <a:ea typeface="Verdana"/>
                <a:cs typeface="Verdana"/>
                <a:sym typeface="Verdana"/>
              </a:rPr>
              <a:t>BINARY(size):</a:t>
            </a:r>
            <a:endParaRPr sz="1150" dirty="0">
              <a:highlight>
                <a:srgbClr val="FFFFFF"/>
              </a:highlight>
              <a:latin typeface="Verdana"/>
              <a:ea typeface="Verdana"/>
              <a:cs typeface="Verdana"/>
              <a:sym typeface="Verdana"/>
            </a:endParaRPr>
          </a:p>
          <a:p>
            <a:pPr marL="0" lvl="0" indent="0" algn="l" rtl="0">
              <a:lnSpc>
                <a:spcPct val="115000"/>
              </a:lnSpc>
              <a:spcBef>
                <a:spcPts val="1500"/>
              </a:spcBef>
              <a:spcAft>
                <a:spcPts val="0"/>
              </a:spcAft>
              <a:buNone/>
            </a:pPr>
            <a:r>
              <a:rPr lang="tr-TR" sz="1150" dirty="0" err="1">
                <a:highlight>
                  <a:srgbClr val="FFFFFF"/>
                </a:highlight>
                <a:latin typeface="Verdana"/>
                <a:ea typeface="Verdana"/>
                <a:cs typeface="Verdana"/>
                <a:sym typeface="Verdana"/>
              </a:rPr>
              <a:t>Equal</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to</a:t>
            </a:r>
            <a:r>
              <a:rPr lang="tr-TR" sz="1150" dirty="0">
                <a:highlight>
                  <a:srgbClr val="FFFFFF"/>
                </a:highlight>
                <a:latin typeface="Verdana"/>
                <a:ea typeface="Verdana"/>
                <a:cs typeface="Verdana"/>
                <a:sym typeface="Verdana"/>
              </a:rPr>
              <a:t> CHAR(), but </a:t>
            </a:r>
            <a:r>
              <a:rPr lang="tr-TR" sz="1150" dirty="0" err="1">
                <a:highlight>
                  <a:srgbClr val="FFFFFF"/>
                </a:highlight>
                <a:latin typeface="Verdana"/>
                <a:ea typeface="Verdana"/>
                <a:cs typeface="Verdana"/>
                <a:sym typeface="Verdana"/>
              </a:rPr>
              <a:t>stores</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binary</a:t>
            </a:r>
            <a:r>
              <a:rPr lang="tr-TR" sz="1150" dirty="0">
                <a:highlight>
                  <a:srgbClr val="FFFFFF"/>
                </a:highlight>
                <a:latin typeface="Verdana"/>
                <a:ea typeface="Verdana"/>
                <a:cs typeface="Verdana"/>
                <a:sym typeface="Verdana"/>
              </a:rPr>
              <a:t> byte </a:t>
            </a:r>
            <a:r>
              <a:rPr lang="tr-TR" sz="1150" dirty="0" err="1">
                <a:highlight>
                  <a:srgbClr val="FFFFFF"/>
                </a:highlight>
                <a:latin typeface="Verdana"/>
                <a:ea typeface="Verdana"/>
                <a:cs typeface="Verdana"/>
                <a:sym typeface="Verdana"/>
              </a:rPr>
              <a:t>strings</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The</a:t>
            </a:r>
            <a:r>
              <a:rPr lang="tr-TR" sz="1150" dirty="0">
                <a:highlight>
                  <a:srgbClr val="FFFFFF"/>
                </a:highlight>
                <a:latin typeface="Verdana"/>
                <a:ea typeface="Verdana"/>
                <a:cs typeface="Verdana"/>
                <a:sym typeface="Verdana"/>
              </a:rPr>
              <a:t> </a:t>
            </a:r>
            <a:r>
              <a:rPr lang="tr-TR" sz="1150" i="1" dirty="0">
                <a:highlight>
                  <a:srgbClr val="FFFFFF"/>
                </a:highlight>
                <a:latin typeface="Verdana"/>
                <a:ea typeface="Verdana"/>
                <a:cs typeface="Verdana"/>
                <a:sym typeface="Verdana"/>
              </a:rPr>
              <a:t>size</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parameter</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specifies</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the</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column</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length</a:t>
            </a:r>
            <a:r>
              <a:rPr lang="tr-TR" sz="1150" dirty="0">
                <a:highlight>
                  <a:srgbClr val="FFFFFF"/>
                </a:highlight>
                <a:latin typeface="Verdana"/>
                <a:ea typeface="Verdana"/>
                <a:cs typeface="Verdana"/>
                <a:sym typeface="Verdana"/>
              </a:rPr>
              <a:t> in </a:t>
            </a:r>
            <a:r>
              <a:rPr lang="tr-TR" sz="1150" dirty="0" err="1">
                <a:highlight>
                  <a:srgbClr val="FFFFFF"/>
                </a:highlight>
                <a:latin typeface="Verdana"/>
                <a:ea typeface="Verdana"/>
                <a:cs typeface="Verdana"/>
                <a:sym typeface="Verdana"/>
              </a:rPr>
              <a:t>bytes</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Default</a:t>
            </a:r>
            <a:r>
              <a:rPr lang="tr-TR" sz="1150" dirty="0">
                <a:highlight>
                  <a:srgbClr val="FFFFFF"/>
                </a:highlight>
                <a:latin typeface="Verdana"/>
                <a:ea typeface="Verdana"/>
                <a:cs typeface="Verdana"/>
                <a:sym typeface="Verdana"/>
              </a:rPr>
              <a:t> is 1</a:t>
            </a:r>
            <a:endParaRPr sz="1150" dirty="0">
              <a:highlight>
                <a:srgbClr val="FFFFFF"/>
              </a:highlight>
              <a:latin typeface="Verdana"/>
              <a:ea typeface="Verdana"/>
              <a:cs typeface="Verdana"/>
              <a:sym typeface="Verdana"/>
            </a:endParaRPr>
          </a:p>
          <a:p>
            <a:pPr marL="457200" lvl="0" indent="0" algn="l" rtl="0">
              <a:lnSpc>
                <a:spcPct val="115000"/>
              </a:lnSpc>
              <a:spcBef>
                <a:spcPts val="1500"/>
              </a:spcBef>
              <a:spcAft>
                <a:spcPts val="800"/>
              </a:spcAft>
              <a:buNone/>
            </a:pPr>
            <a:endParaRPr sz="1150" dirty="0">
              <a:highlight>
                <a:srgbClr val="FFFFFF"/>
              </a:highlight>
              <a:latin typeface="Verdana"/>
              <a:ea typeface="Verdana"/>
              <a:cs typeface="Verdana"/>
              <a:sym typeface="Verdana"/>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8a8bd52aa0_1_6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 name="Google Shape;188;g8a8bd52aa0_1_6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500"/>
              </a:spcBef>
              <a:spcAft>
                <a:spcPts val="0"/>
              </a:spcAft>
              <a:buNone/>
            </a:pPr>
            <a:r>
              <a:rPr lang="tr-TR" sz="1150" dirty="0">
                <a:highlight>
                  <a:srgbClr val="FFFFFF"/>
                </a:highlight>
                <a:latin typeface="Verdana"/>
                <a:ea typeface="Verdana"/>
                <a:cs typeface="Verdana"/>
                <a:sym typeface="Verdana"/>
              </a:rPr>
              <a:t>DATE</a:t>
            </a:r>
            <a:endParaRPr sz="1150" dirty="0">
              <a:highlight>
                <a:srgbClr val="FFFFFF"/>
              </a:highlight>
              <a:latin typeface="Verdana"/>
              <a:ea typeface="Verdana"/>
              <a:cs typeface="Verdana"/>
              <a:sym typeface="Verdana"/>
            </a:endParaRPr>
          </a:p>
          <a:p>
            <a:pPr marL="0" lvl="0" indent="0" algn="l" rtl="0">
              <a:lnSpc>
                <a:spcPct val="115000"/>
              </a:lnSpc>
              <a:spcBef>
                <a:spcPts val="1500"/>
              </a:spcBef>
              <a:spcAft>
                <a:spcPts val="0"/>
              </a:spcAft>
              <a:buNone/>
            </a:pPr>
            <a:r>
              <a:rPr lang="tr-TR" sz="1150" dirty="0">
                <a:highlight>
                  <a:srgbClr val="FFFFFF"/>
                </a:highlight>
                <a:latin typeface="Verdana"/>
                <a:ea typeface="Verdana"/>
                <a:cs typeface="Verdana"/>
                <a:sym typeface="Verdana"/>
              </a:rPr>
              <a:t>A </a:t>
            </a:r>
            <a:r>
              <a:rPr lang="tr-TR" sz="1150" dirty="0" err="1">
                <a:highlight>
                  <a:srgbClr val="FFFFFF"/>
                </a:highlight>
                <a:latin typeface="Verdana"/>
                <a:ea typeface="Verdana"/>
                <a:cs typeface="Verdana"/>
                <a:sym typeface="Verdana"/>
              </a:rPr>
              <a:t>date</a:t>
            </a:r>
            <a:r>
              <a:rPr lang="tr-TR" sz="1150" dirty="0">
                <a:highlight>
                  <a:srgbClr val="FFFFFF"/>
                </a:highlight>
                <a:latin typeface="Verdana"/>
                <a:ea typeface="Verdana"/>
                <a:cs typeface="Verdana"/>
                <a:sym typeface="Verdana"/>
              </a:rPr>
              <a:t>. Format: YYYY-MM-DD. </a:t>
            </a:r>
            <a:r>
              <a:rPr lang="tr-TR" sz="1150" dirty="0" err="1">
                <a:highlight>
                  <a:srgbClr val="FFFFFF"/>
                </a:highlight>
                <a:latin typeface="Verdana"/>
                <a:ea typeface="Verdana"/>
                <a:cs typeface="Verdana"/>
                <a:sym typeface="Verdana"/>
              </a:rPr>
              <a:t>The</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supported</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range</a:t>
            </a:r>
            <a:r>
              <a:rPr lang="tr-TR" sz="1150" dirty="0">
                <a:highlight>
                  <a:srgbClr val="FFFFFF"/>
                </a:highlight>
                <a:latin typeface="Verdana"/>
                <a:ea typeface="Verdana"/>
                <a:cs typeface="Verdana"/>
                <a:sym typeface="Verdana"/>
              </a:rPr>
              <a:t> is </a:t>
            </a:r>
            <a:r>
              <a:rPr lang="tr-TR" sz="1150" dirty="0" err="1">
                <a:highlight>
                  <a:srgbClr val="FFFFFF"/>
                </a:highlight>
                <a:latin typeface="Verdana"/>
                <a:ea typeface="Verdana"/>
                <a:cs typeface="Verdana"/>
                <a:sym typeface="Verdana"/>
              </a:rPr>
              <a:t>from</a:t>
            </a:r>
            <a:r>
              <a:rPr lang="tr-TR" sz="1150" dirty="0">
                <a:highlight>
                  <a:srgbClr val="FFFFFF"/>
                </a:highlight>
                <a:latin typeface="Verdana"/>
                <a:ea typeface="Verdana"/>
                <a:cs typeface="Verdana"/>
                <a:sym typeface="Verdana"/>
              </a:rPr>
              <a:t> '1000-01-01' </a:t>
            </a:r>
            <a:r>
              <a:rPr lang="tr-TR" sz="1150" dirty="0" err="1">
                <a:highlight>
                  <a:srgbClr val="FFFFFF"/>
                </a:highlight>
                <a:latin typeface="Verdana"/>
                <a:ea typeface="Verdana"/>
                <a:cs typeface="Verdana"/>
                <a:sym typeface="Verdana"/>
              </a:rPr>
              <a:t>to</a:t>
            </a:r>
            <a:r>
              <a:rPr lang="tr-TR" sz="1150" dirty="0">
                <a:highlight>
                  <a:srgbClr val="FFFFFF"/>
                </a:highlight>
                <a:latin typeface="Verdana"/>
                <a:ea typeface="Verdana"/>
                <a:cs typeface="Verdana"/>
                <a:sym typeface="Verdana"/>
              </a:rPr>
              <a:t> '9999-12-31'</a:t>
            </a:r>
            <a:endParaRPr sz="1150" dirty="0">
              <a:highlight>
                <a:srgbClr val="FFFFFF"/>
              </a:highlight>
              <a:latin typeface="Verdana"/>
              <a:ea typeface="Verdana"/>
              <a:cs typeface="Verdana"/>
              <a:sym typeface="Verdana"/>
            </a:endParaRPr>
          </a:p>
          <a:p>
            <a:pPr marL="0" lvl="0" indent="0" algn="l" rtl="0">
              <a:lnSpc>
                <a:spcPct val="115000"/>
              </a:lnSpc>
              <a:spcBef>
                <a:spcPts val="1500"/>
              </a:spcBef>
              <a:spcAft>
                <a:spcPts val="0"/>
              </a:spcAft>
              <a:buNone/>
            </a:pPr>
            <a:r>
              <a:rPr lang="tr-TR" sz="1150" dirty="0">
                <a:highlight>
                  <a:srgbClr val="FFFFFF"/>
                </a:highlight>
                <a:latin typeface="Verdana"/>
                <a:ea typeface="Verdana"/>
                <a:cs typeface="Verdana"/>
                <a:sym typeface="Verdana"/>
              </a:rPr>
              <a:t>DATETIME(</a:t>
            </a:r>
            <a:r>
              <a:rPr lang="tr-TR" sz="1150" i="1" dirty="0" err="1">
                <a:highlight>
                  <a:srgbClr val="FFFFFF"/>
                </a:highlight>
                <a:latin typeface="Verdana"/>
                <a:ea typeface="Verdana"/>
                <a:cs typeface="Verdana"/>
                <a:sym typeface="Verdana"/>
              </a:rPr>
              <a:t>fsp</a:t>
            </a:r>
            <a:r>
              <a:rPr lang="tr-TR" sz="1150" dirty="0">
                <a:highlight>
                  <a:srgbClr val="FFFFFF"/>
                </a:highlight>
                <a:latin typeface="Verdana"/>
                <a:ea typeface="Verdana"/>
                <a:cs typeface="Verdana"/>
                <a:sym typeface="Verdana"/>
              </a:rPr>
              <a:t>)</a:t>
            </a:r>
            <a:endParaRPr sz="1150" dirty="0">
              <a:highlight>
                <a:srgbClr val="FFFFFF"/>
              </a:highlight>
              <a:latin typeface="Verdana"/>
              <a:ea typeface="Verdana"/>
              <a:cs typeface="Verdana"/>
              <a:sym typeface="Verdana"/>
            </a:endParaRPr>
          </a:p>
          <a:p>
            <a:pPr marL="0" lvl="0" indent="0" algn="l" rtl="0">
              <a:lnSpc>
                <a:spcPct val="115000"/>
              </a:lnSpc>
              <a:spcBef>
                <a:spcPts val="1500"/>
              </a:spcBef>
              <a:spcAft>
                <a:spcPts val="0"/>
              </a:spcAft>
              <a:buNone/>
            </a:pPr>
            <a:r>
              <a:rPr lang="tr-TR" sz="1150" dirty="0">
                <a:highlight>
                  <a:srgbClr val="FFFFFF"/>
                </a:highlight>
                <a:latin typeface="Verdana"/>
                <a:ea typeface="Verdana"/>
                <a:cs typeface="Verdana"/>
                <a:sym typeface="Verdana"/>
              </a:rPr>
              <a:t>A </a:t>
            </a:r>
            <a:r>
              <a:rPr lang="tr-TR" sz="1150" dirty="0" err="1">
                <a:highlight>
                  <a:srgbClr val="FFFFFF"/>
                </a:highlight>
                <a:latin typeface="Verdana"/>
                <a:ea typeface="Verdana"/>
                <a:cs typeface="Verdana"/>
                <a:sym typeface="Verdana"/>
              </a:rPr>
              <a:t>date</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and</a:t>
            </a:r>
            <a:r>
              <a:rPr lang="tr-TR" sz="1150" dirty="0">
                <a:highlight>
                  <a:srgbClr val="FFFFFF"/>
                </a:highlight>
                <a:latin typeface="Verdana"/>
                <a:ea typeface="Verdana"/>
                <a:cs typeface="Verdana"/>
                <a:sym typeface="Verdana"/>
              </a:rPr>
              <a:t> time </a:t>
            </a:r>
            <a:r>
              <a:rPr lang="tr-TR" sz="1150" dirty="0" err="1">
                <a:highlight>
                  <a:srgbClr val="FFFFFF"/>
                </a:highlight>
                <a:latin typeface="Verdana"/>
                <a:ea typeface="Verdana"/>
                <a:cs typeface="Verdana"/>
                <a:sym typeface="Verdana"/>
              </a:rPr>
              <a:t>combination</a:t>
            </a:r>
            <a:r>
              <a:rPr lang="tr-TR" sz="1150" dirty="0">
                <a:highlight>
                  <a:srgbClr val="FFFFFF"/>
                </a:highlight>
                <a:latin typeface="Verdana"/>
                <a:ea typeface="Verdana"/>
                <a:cs typeface="Verdana"/>
                <a:sym typeface="Verdana"/>
              </a:rPr>
              <a:t>. Format: YYYY-MM-DD </a:t>
            </a:r>
            <a:r>
              <a:rPr lang="tr-TR" sz="1150" dirty="0" err="1">
                <a:highlight>
                  <a:srgbClr val="FFFFFF"/>
                </a:highlight>
                <a:latin typeface="Verdana"/>
                <a:ea typeface="Verdana"/>
                <a:cs typeface="Verdana"/>
                <a:sym typeface="Verdana"/>
              </a:rPr>
              <a:t>hh:mm:ss</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The</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supported</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range</a:t>
            </a:r>
            <a:r>
              <a:rPr lang="tr-TR" sz="1150" dirty="0">
                <a:highlight>
                  <a:srgbClr val="FFFFFF"/>
                </a:highlight>
                <a:latin typeface="Verdana"/>
                <a:ea typeface="Verdana"/>
                <a:cs typeface="Verdana"/>
                <a:sym typeface="Verdana"/>
              </a:rPr>
              <a:t> is </a:t>
            </a:r>
            <a:r>
              <a:rPr lang="tr-TR" sz="1150" dirty="0" err="1">
                <a:highlight>
                  <a:srgbClr val="FFFFFF"/>
                </a:highlight>
                <a:latin typeface="Verdana"/>
                <a:ea typeface="Verdana"/>
                <a:cs typeface="Verdana"/>
                <a:sym typeface="Verdana"/>
              </a:rPr>
              <a:t>from</a:t>
            </a:r>
            <a:r>
              <a:rPr lang="tr-TR" sz="1150" dirty="0">
                <a:highlight>
                  <a:srgbClr val="FFFFFF"/>
                </a:highlight>
                <a:latin typeface="Verdana"/>
                <a:ea typeface="Verdana"/>
                <a:cs typeface="Verdana"/>
                <a:sym typeface="Verdana"/>
              </a:rPr>
              <a:t> '1000-01-01 00:00:00' </a:t>
            </a:r>
            <a:r>
              <a:rPr lang="tr-TR" sz="1150" dirty="0" err="1">
                <a:highlight>
                  <a:srgbClr val="FFFFFF"/>
                </a:highlight>
                <a:latin typeface="Verdana"/>
                <a:ea typeface="Verdana"/>
                <a:cs typeface="Verdana"/>
                <a:sym typeface="Verdana"/>
              </a:rPr>
              <a:t>to</a:t>
            </a:r>
            <a:r>
              <a:rPr lang="tr-TR" sz="1150" dirty="0">
                <a:highlight>
                  <a:srgbClr val="FFFFFF"/>
                </a:highlight>
                <a:latin typeface="Verdana"/>
                <a:ea typeface="Verdana"/>
                <a:cs typeface="Verdana"/>
                <a:sym typeface="Verdana"/>
              </a:rPr>
              <a:t> '9999-12-31 23:59:59'. </a:t>
            </a:r>
            <a:r>
              <a:rPr lang="tr-TR" sz="1150" dirty="0" err="1">
                <a:highlight>
                  <a:srgbClr val="FFFFFF"/>
                </a:highlight>
                <a:latin typeface="Verdana"/>
                <a:ea typeface="Verdana"/>
                <a:cs typeface="Verdana"/>
                <a:sym typeface="Verdana"/>
              </a:rPr>
              <a:t>Adding</a:t>
            </a:r>
            <a:r>
              <a:rPr lang="tr-TR" sz="1150" dirty="0">
                <a:highlight>
                  <a:srgbClr val="FFFFFF"/>
                </a:highlight>
                <a:latin typeface="Verdana"/>
                <a:ea typeface="Verdana"/>
                <a:cs typeface="Verdana"/>
                <a:sym typeface="Verdana"/>
              </a:rPr>
              <a:t> DEFAULT </a:t>
            </a:r>
            <a:r>
              <a:rPr lang="tr-TR" sz="1150" dirty="0" err="1">
                <a:highlight>
                  <a:srgbClr val="FFFFFF"/>
                </a:highlight>
                <a:latin typeface="Verdana"/>
                <a:ea typeface="Verdana"/>
                <a:cs typeface="Verdana"/>
                <a:sym typeface="Verdana"/>
              </a:rPr>
              <a:t>and</a:t>
            </a:r>
            <a:r>
              <a:rPr lang="tr-TR" sz="1150" dirty="0">
                <a:highlight>
                  <a:srgbClr val="FFFFFF"/>
                </a:highlight>
                <a:latin typeface="Verdana"/>
                <a:ea typeface="Verdana"/>
                <a:cs typeface="Verdana"/>
                <a:sym typeface="Verdana"/>
              </a:rPr>
              <a:t> ON UPDATE in </a:t>
            </a:r>
            <a:r>
              <a:rPr lang="tr-TR" sz="1150" dirty="0" err="1">
                <a:highlight>
                  <a:srgbClr val="FFFFFF"/>
                </a:highlight>
                <a:latin typeface="Verdana"/>
                <a:ea typeface="Verdana"/>
                <a:cs typeface="Verdana"/>
                <a:sym typeface="Verdana"/>
              </a:rPr>
              <a:t>the</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column</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definition</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to</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get</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automatic</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initialization</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and</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updating</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to</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the</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current</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date</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and</a:t>
            </a:r>
            <a:r>
              <a:rPr lang="tr-TR" sz="1150" dirty="0">
                <a:highlight>
                  <a:srgbClr val="FFFFFF"/>
                </a:highlight>
                <a:latin typeface="Verdana"/>
                <a:ea typeface="Verdana"/>
                <a:cs typeface="Verdana"/>
                <a:sym typeface="Verdana"/>
              </a:rPr>
              <a:t> time</a:t>
            </a:r>
            <a:endParaRPr sz="1150" dirty="0">
              <a:highlight>
                <a:srgbClr val="FFFFFF"/>
              </a:highlight>
              <a:latin typeface="Verdana"/>
              <a:ea typeface="Verdana"/>
              <a:cs typeface="Verdana"/>
              <a:sym typeface="Verdana"/>
            </a:endParaRPr>
          </a:p>
          <a:p>
            <a:pPr marL="0" lvl="0" indent="0" algn="l" rtl="0">
              <a:lnSpc>
                <a:spcPct val="115000"/>
              </a:lnSpc>
              <a:spcBef>
                <a:spcPts val="1500"/>
              </a:spcBef>
              <a:spcAft>
                <a:spcPts val="0"/>
              </a:spcAft>
              <a:buNone/>
            </a:pPr>
            <a:r>
              <a:rPr lang="tr-TR" sz="1150" dirty="0">
                <a:highlight>
                  <a:srgbClr val="FFFFFF"/>
                </a:highlight>
                <a:latin typeface="Verdana"/>
                <a:ea typeface="Verdana"/>
                <a:cs typeface="Verdana"/>
                <a:sym typeface="Verdana"/>
              </a:rPr>
              <a:t>TIMESTAMP(</a:t>
            </a:r>
            <a:r>
              <a:rPr lang="tr-TR" sz="1150" i="1" dirty="0" err="1">
                <a:highlight>
                  <a:srgbClr val="FFFFFF"/>
                </a:highlight>
                <a:latin typeface="Verdana"/>
                <a:ea typeface="Verdana"/>
                <a:cs typeface="Verdana"/>
                <a:sym typeface="Verdana"/>
              </a:rPr>
              <a:t>fsp</a:t>
            </a:r>
            <a:r>
              <a:rPr lang="tr-TR" sz="1150" dirty="0">
                <a:highlight>
                  <a:srgbClr val="FFFFFF"/>
                </a:highlight>
                <a:latin typeface="Verdana"/>
                <a:ea typeface="Verdana"/>
                <a:cs typeface="Verdana"/>
                <a:sym typeface="Verdana"/>
              </a:rPr>
              <a:t>)</a:t>
            </a:r>
            <a:endParaRPr sz="1150" dirty="0">
              <a:highlight>
                <a:srgbClr val="FFFFFF"/>
              </a:highlight>
              <a:latin typeface="Verdana"/>
              <a:ea typeface="Verdana"/>
              <a:cs typeface="Verdana"/>
              <a:sym typeface="Verdana"/>
            </a:endParaRPr>
          </a:p>
          <a:p>
            <a:pPr marL="0" lvl="0" indent="0" algn="l" rtl="0">
              <a:lnSpc>
                <a:spcPct val="115000"/>
              </a:lnSpc>
              <a:spcBef>
                <a:spcPts val="1500"/>
              </a:spcBef>
              <a:spcAft>
                <a:spcPts val="0"/>
              </a:spcAft>
              <a:buNone/>
            </a:pPr>
            <a:r>
              <a:rPr lang="tr-TR" sz="1150" dirty="0">
                <a:highlight>
                  <a:srgbClr val="FFFFFF"/>
                </a:highlight>
                <a:latin typeface="Verdana"/>
                <a:ea typeface="Verdana"/>
                <a:cs typeface="Verdana"/>
                <a:sym typeface="Verdana"/>
              </a:rPr>
              <a:t>A </a:t>
            </a:r>
            <a:r>
              <a:rPr lang="tr-TR" sz="1150" dirty="0" err="1">
                <a:highlight>
                  <a:srgbClr val="FFFFFF"/>
                </a:highlight>
                <a:latin typeface="Verdana"/>
                <a:ea typeface="Verdana"/>
                <a:cs typeface="Verdana"/>
                <a:sym typeface="Verdana"/>
              </a:rPr>
              <a:t>timestamp</a:t>
            </a:r>
            <a:r>
              <a:rPr lang="tr-TR" sz="1150" dirty="0">
                <a:highlight>
                  <a:srgbClr val="FFFFFF"/>
                </a:highlight>
                <a:latin typeface="Verdana"/>
                <a:ea typeface="Verdana"/>
                <a:cs typeface="Verdana"/>
                <a:sym typeface="Verdana"/>
              </a:rPr>
              <a:t>. TIMESTAMP </a:t>
            </a:r>
            <a:r>
              <a:rPr lang="tr-TR" sz="1150" dirty="0" err="1">
                <a:highlight>
                  <a:srgbClr val="FFFFFF"/>
                </a:highlight>
                <a:latin typeface="Verdana"/>
                <a:ea typeface="Verdana"/>
                <a:cs typeface="Verdana"/>
                <a:sym typeface="Verdana"/>
              </a:rPr>
              <a:t>values</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are</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stored</a:t>
            </a:r>
            <a:r>
              <a:rPr lang="tr-TR" sz="1150" dirty="0">
                <a:highlight>
                  <a:srgbClr val="FFFFFF"/>
                </a:highlight>
                <a:latin typeface="Verdana"/>
                <a:ea typeface="Verdana"/>
                <a:cs typeface="Verdana"/>
                <a:sym typeface="Verdana"/>
              </a:rPr>
              <a:t> as </a:t>
            </a:r>
            <a:r>
              <a:rPr lang="tr-TR" sz="1150" dirty="0" err="1">
                <a:highlight>
                  <a:srgbClr val="FFFFFF"/>
                </a:highlight>
                <a:latin typeface="Verdana"/>
                <a:ea typeface="Verdana"/>
                <a:cs typeface="Verdana"/>
                <a:sym typeface="Verdana"/>
              </a:rPr>
              <a:t>the</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number</a:t>
            </a:r>
            <a:r>
              <a:rPr lang="tr-TR" sz="1150" dirty="0">
                <a:highlight>
                  <a:srgbClr val="FFFFFF"/>
                </a:highlight>
                <a:latin typeface="Verdana"/>
                <a:ea typeface="Verdana"/>
                <a:cs typeface="Verdana"/>
                <a:sym typeface="Verdana"/>
              </a:rPr>
              <a:t> of </a:t>
            </a:r>
            <a:r>
              <a:rPr lang="tr-TR" sz="1150" dirty="0" err="1">
                <a:highlight>
                  <a:srgbClr val="FFFFFF"/>
                </a:highlight>
                <a:latin typeface="Verdana"/>
                <a:ea typeface="Verdana"/>
                <a:cs typeface="Verdana"/>
                <a:sym typeface="Verdana"/>
              </a:rPr>
              <a:t>seconds</a:t>
            </a:r>
            <a:r>
              <a:rPr lang="tr-TR" sz="1150" dirty="0">
                <a:highlight>
                  <a:srgbClr val="FFFFFF"/>
                </a:highlight>
                <a:latin typeface="Verdana"/>
                <a:ea typeface="Verdana"/>
                <a:cs typeface="Verdana"/>
                <a:sym typeface="Verdana"/>
              </a:rPr>
              <a:t> since </a:t>
            </a:r>
            <a:r>
              <a:rPr lang="tr-TR" sz="1150" dirty="0" err="1">
                <a:highlight>
                  <a:srgbClr val="FFFFFF"/>
                </a:highlight>
                <a:latin typeface="Verdana"/>
                <a:ea typeface="Verdana"/>
                <a:cs typeface="Verdana"/>
                <a:sym typeface="Verdana"/>
              </a:rPr>
              <a:t>the</a:t>
            </a:r>
            <a:r>
              <a:rPr lang="tr-TR" sz="1150" dirty="0">
                <a:highlight>
                  <a:srgbClr val="FFFFFF"/>
                </a:highlight>
                <a:latin typeface="Verdana"/>
                <a:ea typeface="Verdana"/>
                <a:cs typeface="Verdana"/>
                <a:sym typeface="Verdana"/>
              </a:rPr>
              <a:t> Unix </a:t>
            </a:r>
            <a:r>
              <a:rPr lang="tr-TR" sz="1150" dirty="0" err="1">
                <a:highlight>
                  <a:srgbClr val="FFFFFF"/>
                </a:highlight>
                <a:latin typeface="Verdana"/>
                <a:ea typeface="Verdana"/>
                <a:cs typeface="Verdana"/>
                <a:sym typeface="Verdana"/>
              </a:rPr>
              <a:t>epoch</a:t>
            </a:r>
            <a:r>
              <a:rPr lang="tr-TR" sz="1150" dirty="0">
                <a:highlight>
                  <a:srgbClr val="FFFFFF"/>
                </a:highlight>
                <a:latin typeface="Verdana"/>
                <a:ea typeface="Verdana"/>
                <a:cs typeface="Verdana"/>
                <a:sym typeface="Verdana"/>
              </a:rPr>
              <a:t> ('1970-01-01 00:00:00' UTC). Format: YYYY-MM-DD </a:t>
            </a:r>
            <a:r>
              <a:rPr lang="tr-TR" sz="1150" dirty="0" err="1">
                <a:highlight>
                  <a:srgbClr val="FFFFFF"/>
                </a:highlight>
                <a:latin typeface="Verdana"/>
                <a:ea typeface="Verdana"/>
                <a:cs typeface="Verdana"/>
                <a:sym typeface="Verdana"/>
              </a:rPr>
              <a:t>hh:mm:ss</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The</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supported</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range</a:t>
            </a:r>
            <a:r>
              <a:rPr lang="tr-TR" sz="1150" dirty="0">
                <a:highlight>
                  <a:srgbClr val="FFFFFF"/>
                </a:highlight>
                <a:latin typeface="Verdana"/>
                <a:ea typeface="Verdana"/>
                <a:cs typeface="Verdana"/>
                <a:sym typeface="Verdana"/>
              </a:rPr>
              <a:t> is </a:t>
            </a:r>
            <a:r>
              <a:rPr lang="tr-TR" sz="1150" dirty="0" err="1">
                <a:highlight>
                  <a:srgbClr val="FFFFFF"/>
                </a:highlight>
                <a:latin typeface="Verdana"/>
                <a:ea typeface="Verdana"/>
                <a:cs typeface="Verdana"/>
                <a:sym typeface="Verdana"/>
              </a:rPr>
              <a:t>from</a:t>
            </a:r>
            <a:r>
              <a:rPr lang="tr-TR" sz="1150" dirty="0">
                <a:highlight>
                  <a:srgbClr val="FFFFFF"/>
                </a:highlight>
                <a:latin typeface="Verdana"/>
                <a:ea typeface="Verdana"/>
                <a:cs typeface="Verdana"/>
                <a:sym typeface="Verdana"/>
              </a:rPr>
              <a:t> '1970-01-01 00:00:01' UTC </a:t>
            </a:r>
            <a:r>
              <a:rPr lang="tr-TR" sz="1150" dirty="0" err="1">
                <a:highlight>
                  <a:srgbClr val="FFFFFF"/>
                </a:highlight>
                <a:latin typeface="Verdana"/>
                <a:ea typeface="Verdana"/>
                <a:cs typeface="Verdana"/>
                <a:sym typeface="Verdana"/>
              </a:rPr>
              <a:t>to</a:t>
            </a:r>
            <a:r>
              <a:rPr lang="tr-TR" sz="1150" dirty="0">
                <a:highlight>
                  <a:srgbClr val="FFFFFF"/>
                </a:highlight>
                <a:latin typeface="Verdana"/>
                <a:ea typeface="Verdana"/>
                <a:cs typeface="Verdana"/>
                <a:sym typeface="Verdana"/>
              </a:rPr>
              <a:t> '2038-01-09 03:14:07' UTC. </a:t>
            </a:r>
            <a:r>
              <a:rPr lang="tr-TR" sz="1150" dirty="0" err="1">
                <a:highlight>
                  <a:srgbClr val="FFFFFF"/>
                </a:highlight>
                <a:latin typeface="Verdana"/>
                <a:ea typeface="Verdana"/>
                <a:cs typeface="Verdana"/>
                <a:sym typeface="Verdana"/>
              </a:rPr>
              <a:t>Automatic</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initialization</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and</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updating</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to</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the</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current</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date</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and</a:t>
            </a:r>
            <a:r>
              <a:rPr lang="tr-TR" sz="1150" dirty="0">
                <a:highlight>
                  <a:srgbClr val="FFFFFF"/>
                </a:highlight>
                <a:latin typeface="Verdana"/>
                <a:ea typeface="Verdana"/>
                <a:cs typeface="Verdana"/>
                <a:sym typeface="Verdana"/>
              </a:rPr>
              <a:t> time can be </a:t>
            </a:r>
            <a:r>
              <a:rPr lang="tr-TR" sz="1150" dirty="0" err="1">
                <a:highlight>
                  <a:srgbClr val="FFFFFF"/>
                </a:highlight>
                <a:latin typeface="Verdana"/>
                <a:ea typeface="Verdana"/>
                <a:cs typeface="Verdana"/>
                <a:sym typeface="Verdana"/>
              </a:rPr>
              <a:t>specified</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using</a:t>
            </a:r>
            <a:r>
              <a:rPr lang="tr-TR" sz="1150" dirty="0">
                <a:highlight>
                  <a:srgbClr val="FFFFFF"/>
                </a:highlight>
                <a:latin typeface="Verdana"/>
                <a:ea typeface="Verdana"/>
                <a:cs typeface="Verdana"/>
                <a:sym typeface="Verdana"/>
              </a:rPr>
              <a:t> DEFAULT CURRENT_TIMESTAMP </a:t>
            </a:r>
            <a:r>
              <a:rPr lang="tr-TR" sz="1150" dirty="0" err="1">
                <a:highlight>
                  <a:srgbClr val="FFFFFF"/>
                </a:highlight>
                <a:latin typeface="Verdana"/>
                <a:ea typeface="Verdana"/>
                <a:cs typeface="Verdana"/>
                <a:sym typeface="Verdana"/>
              </a:rPr>
              <a:t>and</a:t>
            </a:r>
            <a:r>
              <a:rPr lang="tr-TR" sz="1150" dirty="0">
                <a:highlight>
                  <a:srgbClr val="FFFFFF"/>
                </a:highlight>
                <a:latin typeface="Verdana"/>
                <a:ea typeface="Verdana"/>
                <a:cs typeface="Verdana"/>
                <a:sym typeface="Verdana"/>
              </a:rPr>
              <a:t> ON UPDATE CURRENT_TIMESTAMP in </a:t>
            </a:r>
            <a:r>
              <a:rPr lang="tr-TR" sz="1150" dirty="0" err="1">
                <a:highlight>
                  <a:srgbClr val="FFFFFF"/>
                </a:highlight>
                <a:latin typeface="Verdana"/>
                <a:ea typeface="Verdana"/>
                <a:cs typeface="Verdana"/>
                <a:sym typeface="Verdana"/>
              </a:rPr>
              <a:t>the</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column</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definition</a:t>
            </a:r>
            <a:endParaRPr sz="1150" dirty="0">
              <a:highlight>
                <a:srgbClr val="FFFFFF"/>
              </a:highlight>
              <a:latin typeface="Verdana"/>
              <a:ea typeface="Verdana"/>
              <a:cs typeface="Verdana"/>
              <a:sym typeface="Verdana"/>
            </a:endParaRPr>
          </a:p>
          <a:p>
            <a:pPr marL="457200" lvl="0" indent="0" algn="l" rtl="0">
              <a:lnSpc>
                <a:spcPct val="115000"/>
              </a:lnSpc>
              <a:spcBef>
                <a:spcPts val="1500"/>
              </a:spcBef>
              <a:spcAft>
                <a:spcPts val="800"/>
              </a:spcAft>
              <a:buNone/>
            </a:pPr>
            <a:endParaRPr sz="1050" dirty="0">
              <a:solidFill>
                <a:srgbClr val="555555"/>
              </a:solidFill>
              <a:highlight>
                <a:srgbClr val="FFFFFF"/>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8a8bd52aa0_1_6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5" name="Google Shape;195;g8a8bd52aa0_1_6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500"/>
              </a:spcBef>
              <a:spcAft>
                <a:spcPts val="0"/>
              </a:spcAft>
              <a:buNone/>
            </a:pPr>
            <a:r>
              <a:rPr lang="tr-TR" sz="1150" dirty="0">
                <a:highlight>
                  <a:srgbClr val="FFFFFF"/>
                </a:highlight>
                <a:latin typeface="Verdana"/>
                <a:ea typeface="Verdana"/>
                <a:cs typeface="Verdana"/>
                <a:sym typeface="Verdana"/>
              </a:rPr>
              <a:t>INT</a:t>
            </a:r>
            <a:endParaRPr sz="1150" dirty="0">
              <a:highlight>
                <a:srgbClr val="FFFFFF"/>
              </a:highlight>
              <a:latin typeface="Verdana"/>
              <a:ea typeface="Verdana"/>
              <a:cs typeface="Verdana"/>
              <a:sym typeface="Verdana"/>
            </a:endParaRPr>
          </a:p>
          <a:p>
            <a:pPr marL="0" lvl="0" indent="0" algn="l" rtl="0">
              <a:lnSpc>
                <a:spcPct val="115000"/>
              </a:lnSpc>
              <a:spcBef>
                <a:spcPts val="1500"/>
              </a:spcBef>
              <a:spcAft>
                <a:spcPts val="0"/>
              </a:spcAft>
              <a:buNone/>
            </a:pPr>
            <a:r>
              <a:rPr lang="tr-TR" sz="1150" dirty="0">
                <a:highlight>
                  <a:srgbClr val="FFFFFF"/>
                </a:highlight>
                <a:latin typeface="Verdana"/>
                <a:ea typeface="Verdana"/>
                <a:cs typeface="Verdana"/>
                <a:sym typeface="Verdana"/>
              </a:rPr>
              <a:t>A </a:t>
            </a:r>
            <a:r>
              <a:rPr lang="tr-TR" sz="1150" dirty="0" err="1">
                <a:highlight>
                  <a:srgbClr val="FFFFFF"/>
                </a:highlight>
                <a:latin typeface="Verdana"/>
                <a:ea typeface="Verdana"/>
                <a:cs typeface="Verdana"/>
                <a:sym typeface="Verdana"/>
              </a:rPr>
              <a:t>medium</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integer</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Signed</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range</a:t>
            </a:r>
            <a:r>
              <a:rPr lang="tr-TR" sz="1150" dirty="0">
                <a:highlight>
                  <a:srgbClr val="FFFFFF"/>
                </a:highlight>
                <a:latin typeface="Verdana"/>
                <a:ea typeface="Verdana"/>
                <a:cs typeface="Verdana"/>
                <a:sym typeface="Verdana"/>
              </a:rPr>
              <a:t> is </a:t>
            </a:r>
            <a:r>
              <a:rPr lang="tr-TR" sz="1150" dirty="0" err="1">
                <a:highlight>
                  <a:srgbClr val="FFFFFF"/>
                </a:highlight>
                <a:latin typeface="Verdana"/>
                <a:ea typeface="Verdana"/>
                <a:cs typeface="Verdana"/>
                <a:sym typeface="Verdana"/>
              </a:rPr>
              <a:t>from</a:t>
            </a:r>
            <a:r>
              <a:rPr lang="tr-TR" sz="1150" dirty="0">
                <a:highlight>
                  <a:srgbClr val="FFFFFF"/>
                </a:highlight>
                <a:latin typeface="Verdana"/>
                <a:ea typeface="Verdana"/>
                <a:cs typeface="Verdana"/>
                <a:sym typeface="Verdana"/>
              </a:rPr>
              <a:t> -2147483648 </a:t>
            </a:r>
            <a:r>
              <a:rPr lang="tr-TR" sz="1150" dirty="0" err="1">
                <a:highlight>
                  <a:srgbClr val="FFFFFF"/>
                </a:highlight>
                <a:latin typeface="Verdana"/>
                <a:ea typeface="Verdana"/>
                <a:cs typeface="Verdana"/>
                <a:sym typeface="Verdana"/>
              </a:rPr>
              <a:t>to</a:t>
            </a:r>
            <a:r>
              <a:rPr lang="tr-TR" sz="1150" dirty="0">
                <a:highlight>
                  <a:srgbClr val="FFFFFF"/>
                </a:highlight>
                <a:latin typeface="Verdana"/>
                <a:ea typeface="Verdana"/>
                <a:cs typeface="Verdana"/>
                <a:sym typeface="Verdana"/>
              </a:rPr>
              <a:t> 2147483647. </a:t>
            </a:r>
            <a:r>
              <a:rPr lang="tr-TR" sz="1150" dirty="0" err="1">
                <a:highlight>
                  <a:srgbClr val="FFFFFF"/>
                </a:highlight>
                <a:latin typeface="Verdana"/>
                <a:ea typeface="Verdana"/>
                <a:cs typeface="Verdana"/>
                <a:sym typeface="Verdana"/>
              </a:rPr>
              <a:t>Unsigned</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range</a:t>
            </a:r>
            <a:r>
              <a:rPr lang="tr-TR" sz="1150" dirty="0">
                <a:highlight>
                  <a:srgbClr val="FFFFFF"/>
                </a:highlight>
                <a:latin typeface="Verdana"/>
                <a:ea typeface="Verdana"/>
                <a:cs typeface="Verdana"/>
                <a:sym typeface="Verdana"/>
              </a:rPr>
              <a:t> is </a:t>
            </a:r>
            <a:r>
              <a:rPr lang="tr-TR" sz="1150" dirty="0" err="1">
                <a:highlight>
                  <a:srgbClr val="FFFFFF"/>
                </a:highlight>
                <a:latin typeface="Verdana"/>
                <a:ea typeface="Verdana"/>
                <a:cs typeface="Verdana"/>
                <a:sym typeface="Verdana"/>
              </a:rPr>
              <a:t>from</a:t>
            </a:r>
            <a:r>
              <a:rPr lang="tr-TR" sz="1150" dirty="0">
                <a:highlight>
                  <a:srgbClr val="FFFFFF"/>
                </a:highlight>
                <a:latin typeface="Verdana"/>
                <a:ea typeface="Verdana"/>
                <a:cs typeface="Verdana"/>
                <a:sym typeface="Verdana"/>
              </a:rPr>
              <a:t> 0 </a:t>
            </a:r>
            <a:r>
              <a:rPr lang="tr-TR" sz="1150" dirty="0" err="1">
                <a:highlight>
                  <a:srgbClr val="FFFFFF"/>
                </a:highlight>
                <a:latin typeface="Verdana"/>
                <a:ea typeface="Verdana"/>
                <a:cs typeface="Verdana"/>
                <a:sym typeface="Verdana"/>
              </a:rPr>
              <a:t>to</a:t>
            </a:r>
            <a:r>
              <a:rPr lang="tr-TR" sz="1150" dirty="0">
                <a:highlight>
                  <a:srgbClr val="FFFFFF"/>
                </a:highlight>
                <a:latin typeface="Verdana"/>
                <a:ea typeface="Verdana"/>
                <a:cs typeface="Verdana"/>
                <a:sym typeface="Verdana"/>
              </a:rPr>
              <a:t> 4294967295. </a:t>
            </a:r>
            <a:r>
              <a:rPr lang="tr-TR" sz="1150" dirty="0" err="1">
                <a:highlight>
                  <a:srgbClr val="FFFFFF"/>
                </a:highlight>
                <a:latin typeface="Verdana"/>
                <a:ea typeface="Verdana"/>
                <a:cs typeface="Verdana"/>
                <a:sym typeface="Verdana"/>
              </a:rPr>
              <a:t>The</a:t>
            </a:r>
            <a:r>
              <a:rPr lang="tr-TR" sz="1150" dirty="0">
                <a:highlight>
                  <a:srgbClr val="FFFFFF"/>
                </a:highlight>
                <a:latin typeface="Verdana"/>
                <a:ea typeface="Verdana"/>
                <a:cs typeface="Verdana"/>
                <a:sym typeface="Verdana"/>
              </a:rPr>
              <a:t> </a:t>
            </a:r>
            <a:r>
              <a:rPr lang="tr-TR" sz="1150" i="1" dirty="0">
                <a:highlight>
                  <a:srgbClr val="FFFFFF"/>
                </a:highlight>
                <a:latin typeface="Verdana"/>
                <a:ea typeface="Verdana"/>
                <a:cs typeface="Verdana"/>
                <a:sym typeface="Verdana"/>
              </a:rPr>
              <a:t>size</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parameter</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specifies</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the</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maximum</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display</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width</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which</a:t>
            </a:r>
            <a:r>
              <a:rPr lang="tr-TR" sz="1150" dirty="0">
                <a:highlight>
                  <a:srgbClr val="FFFFFF"/>
                </a:highlight>
                <a:latin typeface="Verdana"/>
                <a:ea typeface="Verdana"/>
                <a:cs typeface="Verdana"/>
                <a:sym typeface="Verdana"/>
              </a:rPr>
              <a:t> is 255)</a:t>
            </a:r>
            <a:endParaRPr sz="1150" dirty="0">
              <a:highlight>
                <a:srgbClr val="FFFFFF"/>
              </a:highlight>
              <a:latin typeface="Verdana"/>
              <a:ea typeface="Verdana"/>
              <a:cs typeface="Verdana"/>
              <a:sym typeface="Verdana"/>
            </a:endParaRPr>
          </a:p>
          <a:p>
            <a:pPr marL="0" lvl="0" indent="0" algn="l" rtl="0">
              <a:lnSpc>
                <a:spcPct val="115000"/>
              </a:lnSpc>
              <a:spcBef>
                <a:spcPts val="1500"/>
              </a:spcBef>
              <a:spcAft>
                <a:spcPts val="0"/>
              </a:spcAft>
              <a:buNone/>
            </a:pPr>
            <a:r>
              <a:rPr lang="tr-TR" sz="1150" dirty="0">
                <a:highlight>
                  <a:srgbClr val="FFFFFF"/>
                </a:highlight>
                <a:latin typeface="Verdana"/>
                <a:ea typeface="Verdana"/>
                <a:cs typeface="Verdana"/>
                <a:sym typeface="Verdana"/>
              </a:rPr>
              <a:t>FLOAT(</a:t>
            </a:r>
            <a:r>
              <a:rPr lang="tr-TR" sz="1150" i="1" dirty="0">
                <a:highlight>
                  <a:srgbClr val="FFFFFF"/>
                </a:highlight>
                <a:latin typeface="Verdana"/>
                <a:ea typeface="Verdana"/>
                <a:cs typeface="Verdana"/>
                <a:sym typeface="Verdana"/>
              </a:rPr>
              <a:t>size</a:t>
            </a:r>
            <a:r>
              <a:rPr lang="tr-TR" sz="1150" dirty="0">
                <a:highlight>
                  <a:srgbClr val="FFFFFF"/>
                </a:highlight>
                <a:latin typeface="Verdana"/>
                <a:ea typeface="Verdana"/>
                <a:cs typeface="Verdana"/>
                <a:sym typeface="Verdana"/>
              </a:rPr>
              <a:t>, </a:t>
            </a:r>
            <a:r>
              <a:rPr lang="tr-TR" sz="1150" i="1" dirty="0">
                <a:highlight>
                  <a:srgbClr val="FFFFFF"/>
                </a:highlight>
                <a:latin typeface="Verdana"/>
                <a:ea typeface="Verdana"/>
                <a:cs typeface="Verdana"/>
                <a:sym typeface="Verdana"/>
              </a:rPr>
              <a:t>d</a:t>
            </a:r>
            <a:r>
              <a:rPr lang="tr-TR" sz="1150" dirty="0">
                <a:highlight>
                  <a:srgbClr val="FFFFFF"/>
                </a:highlight>
                <a:latin typeface="Verdana"/>
                <a:ea typeface="Verdana"/>
                <a:cs typeface="Verdana"/>
                <a:sym typeface="Verdana"/>
              </a:rPr>
              <a:t>)</a:t>
            </a:r>
            <a:endParaRPr sz="1150" dirty="0">
              <a:highlight>
                <a:srgbClr val="FFFFFF"/>
              </a:highlight>
              <a:latin typeface="Verdana"/>
              <a:ea typeface="Verdana"/>
              <a:cs typeface="Verdana"/>
              <a:sym typeface="Verdana"/>
            </a:endParaRPr>
          </a:p>
          <a:p>
            <a:pPr marL="0" lvl="0" indent="0" algn="l" rtl="0">
              <a:lnSpc>
                <a:spcPct val="115000"/>
              </a:lnSpc>
              <a:spcBef>
                <a:spcPts val="1500"/>
              </a:spcBef>
              <a:spcAft>
                <a:spcPts val="0"/>
              </a:spcAft>
              <a:buNone/>
            </a:pPr>
            <a:r>
              <a:rPr lang="tr-TR" sz="1150" dirty="0">
                <a:highlight>
                  <a:srgbClr val="FFFFFF"/>
                </a:highlight>
                <a:latin typeface="Verdana"/>
                <a:ea typeface="Verdana"/>
                <a:cs typeface="Verdana"/>
                <a:sym typeface="Verdana"/>
              </a:rPr>
              <a:t>A </a:t>
            </a:r>
            <a:r>
              <a:rPr lang="tr-TR" sz="1150" dirty="0" err="1">
                <a:highlight>
                  <a:srgbClr val="FFFFFF"/>
                </a:highlight>
                <a:latin typeface="Verdana"/>
                <a:ea typeface="Verdana"/>
                <a:cs typeface="Verdana"/>
                <a:sym typeface="Verdana"/>
              </a:rPr>
              <a:t>floating</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point</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number</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The</a:t>
            </a:r>
            <a:r>
              <a:rPr lang="tr-TR" sz="1150" dirty="0">
                <a:highlight>
                  <a:srgbClr val="FFFFFF"/>
                </a:highlight>
                <a:latin typeface="Verdana"/>
                <a:ea typeface="Verdana"/>
                <a:cs typeface="Verdana"/>
                <a:sym typeface="Verdana"/>
              </a:rPr>
              <a:t> total </a:t>
            </a:r>
            <a:r>
              <a:rPr lang="tr-TR" sz="1150" dirty="0" err="1">
                <a:highlight>
                  <a:srgbClr val="FFFFFF"/>
                </a:highlight>
                <a:latin typeface="Verdana"/>
                <a:ea typeface="Verdana"/>
                <a:cs typeface="Verdana"/>
                <a:sym typeface="Verdana"/>
              </a:rPr>
              <a:t>number</a:t>
            </a:r>
            <a:r>
              <a:rPr lang="tr-TR" sz="1150" dirty="0">
                <a:highlight>
                  <a:srgbClr val="FFFFFF"/>
                </a:highlight>
                <a:latin typeface="Verdana"/>
                <a:ea typeface="Verdana"/>
                <a:cs typeface="Verdana"/>
                <a:sym typeface="Verdana"/>
              </a:rPr>
              <a:t> of </a:t>
            </a:r>
            <a:r>
              <a:rPr lang="tr-TR" sz="1150" dirty="0" err="1">
                <a:highlight>
                  <a:srgbClr val="FFFFFF"/>
                </a:highlight>
                <a:latin typeface="Verdana"/>
                <a:ea typeface="Verdana"/>
                <a:cs typeface="Verdana"/>
                <a:sym typeface="Verdana"/>
              </a:rPr>
              <a:t>digits</a:t>
            </a:r>
            <a:r>
              <a:rPr lang="tr-TR" sz="1150" dirty="0">
                <a:highlight>
                  <a:srgbClr val="FFFFFF"/>
                </a:highlight>
                <a:latin typeface="Verdana"/>
                <a:ea typeface="Verdana"/>
                <a:cs typeface="Verdana"/>
                <a:sym typeface="Verdana"/>
              </a:rPr>
              <a:t> is </a:t>
            </a:r>
            <a:r>
              <a:rPr lang="tr-TR" sz="1150" dirty="0" err="1">
                <a:highlight>
                  <a:srgbClr val="FFFFFF"/>
                </a:highlight>
                <a:latin typeface="Verdana"/>
                <a:ea typeface="Verdana"/>
                <a:cs typeface="Verdana"/>
                <a:sym typeface="Verdana"/>
              </a:rPr>
              <a:t>specified</a:t>
            </a:r>
            <a:r>
              <a:rPr lang="tr-TR" sz="1150" dirty="0">
                <a:highlight>
                  <a:srgbClr val="FFFFFF"/>
                </a:highlight>
                <a:latin typeface="Verdana"/>
                <a:ea typeface="Verdana"/>
                <a:cs typeface="Verdana"/>
                <a:sym typeface="Verdana"/>
              </a:rPr>
              <a:t> in </a:t>
            </a:r>
            <a:r>
              <a:rPr lang="tr-TR" sz="1150" i="1" dirty="0">
                <a:highlight>
                  <a:srgbClr val="FFFFFF"/>
                </a:highlight>
                <a:latin typeface="Verdana"/>
                <a:ea typeface="Verdana"/>
                <a:cs typeface="Verdana"/>
                <a:sym typeface="Verdana"/>
              </a:rPr>
              <a:t>size</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The</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number</a:t>
            </a:r>
            <a:r>
              <a:rPr lang="tr-TR" sz="1150" dirty="0">
                <a:highlight>
                  <a:srgbClr val="FFFFFF"/>
                </a:highlight>
                <a:latin typeface="Verdana"/>
                <a:ea typeface="Verdana"/>
                <a:cs typeface="Verdana"/>
                <a:sym typeface="Verdana"/>
              </a:rPr>
              <a:t> of </a:t>
            </a:r>
            <a:r>
              <a:rPr lang="tr-TR" sz="1150" dirty="0" err="1">
                <a:highlight>
                  <a:srgbClr val="FFFFFF"/>
                </a:highlight>
                <a:latin typeface="Verdana"/>
                <a:ea typeface="Verdana"/>
                <a:cs typeface="Verdana"/>
                <a:sym typeface="Verdana"/>
              </a:rPr>
              <a:t>digits</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after</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the</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decimal</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point</a:t>
            </a:r>
            <a:r>
              <a:rPr lang="tr-TR" sz="1150" dirty="0">
                <a:highlight>
                  <a:srgbClr val="FFFFFF"/>
                </a:highlight>
                <a:latin typeface="Verdana"/>
                <a:ea typeface="Verdana"/>
                <a:cs typeface="Verdana"/>
                <a:sym typeface="Verdana"/>
              </a:rPr>
              <a:t> is </a:t>
            </a:r>
            <a:r>
              <a:rPr lang="tr-TR" sz="1150" dirty="0" err="1">
                <a:highlight>
                  <a:srgbClr val="FFFFFF"/>
                </a:highlight>
                <a:latin typeface="Verdana"/>
                <a:ea typeface="Verdana"/>
                <a:cs typeface="Verdana"/>
                <a:sym typeface="Verdana"/>
              </a:rPr>
              <a:t>specified</a:t>
            </a:r>
            <a:r>
              <a:rPr lang="tr-TR" sz="1150" dirty="0">
                <a:highlight>
                  <a:srgbClr val="FFFFFF"/>
                </a:highlight>
                <a:latin typeface="Verdana"/>
                <a:ea typeface="Verdana"/>
                <a:cs typeface="Verdana"/>
                <a:sym typeface="Verdana"/>
              </a:rPr>
              <a:t> in </a:t>
            </a:r>
            <a:r>
              <a:rPr lang="tr-TR" sz="1150" dirty="0" err="1">
                <a:highlight>
                  <a:srgbClr val="FFFFFF"/>
                </a:highlight>
                <a:latin typeface="Verdana"/>
                <a:ea typeface="Verdana"/>
                <a:cs typeface="Verdana"/>
                <a:sym typeface="Verdana"/>
              </a:rPr>
              <a:t>the</a:t>
            </a:r>
            <a:r>
              <a:rPr lang="tr-TR" sz="1150" dirty="0">
                <a:highlight>
                  <a:srgbClr val="FFFFFF"/>
                </a:highlight>
                <a:latin typeface="Verdana"/>
                <a:ea typeface="Verdana"/>
                <a:cs typeface="Verdana"/>
                <a:sym typeface="Verdana"/>
              </a:rPr>
              <a:t> </a:t>
            </a:r>
            <a:r>
              <a:rPr lang="tr-TR" sz="1150" i="1" dirty="0">
                <a:highlight>
                  <a:srgbClr val="FFFFFF"/>
                </a:highlight>
                <a:latin typeface="Verdana"/>
                <a:ea typeface="Verdana"/>
                <a:cs typeface="Verdana"/>
                <a:sym typeface="Verdana"/>
              </a:rPr>
              <a:t>d</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parameter</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This</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syntax</a:t>
            </a:r>
            <a:r>
              <a:rPr lang="tr-TR" sz="1150" dirty="0">
                <a:highlight>
                  <a:srgbClr val="FFFFFF"/>
                </a:highlight>
                <a:latin typeface="Verdana"/>
                <a:ea typeface="Verdana"/>
                <a:cs typeface="Verdana"/>
                <a:sym typeface="Verdana"/>
              </a:rPr>
              <a:t> is </a:t>
            </a:r>
            <a:r>
              <a:rPr lang="tr-TR" sz="1150" dirty="0" err="1">
                <a:highlight>
                  <a:srgbClr val="FFFFFF"/>
                </a:highlight>
                <a:latin typeface="Verdana"/>
                <a:ea typeface="Verdana"/>
                <a:cs typeface="Verdana"/>
                <a:sym typeface="Verdana"/>
              </a:rPr>
              <a:t>deprecated</a:t>
            </a:r>
            <a:r>
              <a:rPr lang="tr-TR" sz="1150" dirty="0">
                <a:highlight>
                  <a:srgbClr val="FFFFFF"/>
                </a:highlight>
                <a:latin typeface="Verdana"/>
                <a:ea typeface="Verdana"/>
                <a:cs typeface="Verdana"/>
                <a:sym typeface="Verdana"/>
              </a:rPr>
              <a:t> in MySQL 8.0.17, </a:t>
            </a:r>
            <a:r>
              <a:rPr lang="tr-TR" sz="1150" dirty="0" err="1">
                <a:highlight>
                  <a:srgbClr val="FFFFFF"/>
                </a:highlight>
                <a:latin typeface="Verdana"/>
                <a:ea typeface="Verdana"/>
                <a:cs typeface="Verdana"/>
                <a:sym typeface="Verdana"/>
              </a:rPr>
              <a:t>and</a:t>
            </a:r>
            <a:r>
              <a:rPr lang="tr-TR" sz="1150" dirty="0">
                <a:highlight>
                  <a:srgbClr val="FFFFFF"/>
                </a:highlight>
                <a:latin typeface="Verdana"/>
                <a:ea typeface="Verdana"/>
                <a:cs typeface="Verdana"/>
                <a:sym typeface="Verdana"/>
              </a:rPr>
              <a:t> it </a:t>
            </a:r>
            <a:r>
              <a:rPr lang="tr-TR" sz="1150" dirty="0" err="1">
                <a:highlight>
                  <a:srgbClr val="FFFFFF"/>
                </a:highlight>
                <a:latin typeface="Verdana"/>
                <a:ea typeface="Verdana"/>
                <a:cs typeface="Verdana"/>
                <a:sym typeface="Verdana"/>
              </a:rPr>
              <a:t>will</a:t>
            </a:r>
            <a:r>
              <a:rPr lang="tr-TR" sz="1150" dirty="0">
                <a:highlight>
                  <a:srgbClr val="FFFFFF"/>
                </a:highlight>
                <a:latin typeface="Verdana"/>
                <a:ea typeface="Verdana"/>
                <a:cs typeface="Verdana"/>
                <a:sym typeface="Verdana"/>
              </a:rPr>
              <a:t> be </a:t>
            </a:r>
            <a:r>
              <a:rPr lang="tr-TR" sz="1150" dirty="0" err="1">
                <a:highlight>
                  <a:srgbClr val="FFFFFF"/>
                </a:highlight>
                <a:latin typeface="Verdana"/>
                <a:ea typeface="Verdana"/>
                <a:cs typeface="Verdana"/>
                <a:sym typeface="Verdana"/>
              </a:rPr>
              <a:t>removed</a:t>
            </a:r>
            <a:r>
              <a:rPr lang="tr-TR" sz="1150" dirty="0">
                <a:highlight>
                  <a:srgbClr val="FFFFFF"/>
                </a:highlight>
                <a:latin typeface="Verdana"/>
                <a:ea typeface="Verdana"/>
                <a:cs typeface="Verdana"/>
                <a:sym typeface="Verdana"/>
              </a:rPr>
              <a:t> in </a:t>
            </a:r>
            <a:r>
              <a:rPr lang="tr-TR" sz="1150" dirty="0" err="1">
                <a:highlight>
                  <a:srgbClr val="FFFFFF"/>
                </a:highlight>
                <a:latin typeface="Verdana"/>
                <a:ea typeface="Verdana"/>
                <a:cs typeface="Verdana"/>
                <a:sym typeface="Verdana"/>
              </a:rPr>
              <a:t>future</a:t>
            </a:r>
            <a:r>
              <a:rPr lang="tr-TR" sz="1150" dirty="0">
                <a:highlight>
                  <a:srgbClr val="FFFFFF"/>
                </a:highlight>
                <a:latin typeface="Verdana"/>
                <a:ea typeface="Verdana"/>
                <a:cs typeface="Verdana"/>
                <a:sym typeface="Verdana"/>
              </a:rPr>
              <a:t> MySQL </a:t>
            </a:r>
            <a:r>
              <a:rPr lang="tr-TR" sz="1150" dirty="0" err="1">
                <a:highlight>
                  <a:srgbClr val="FFFFFF"/>
                </a:highlight>
                <a:latin typeface="Verdana"/>
                <a:ea typeface="Verdana"/>
                <a:cs typeface="Verdana"/>
                <a:sym typeface="Verdana"/>
              </a:rPr>
              <a:t>versions</a:t>
            </a:r>
            <a:endParaRPr sz="1150" dirty="0">
              <a:highlight>
                <a:srgbClr val="FFFFFF"/>
              </a:highlight>
              <a:latin typeface="Verdana"/>
              <a:ea typeface="Verdana"/>
              <a:cs typeface="Verdana"/>
              <a:sym typeface="Verdana"/>
            </a:endParaRPr>
          </a:p>
          <a:p>
            <a:pPr marL="0" lvl="0" indent="0" algn="l" rtl="0">
              <a:lnSpc>
                <a:spcPct val="115000"/>
              </a:lnSpc>
              <a:spcBef>
                <a:spcPts val="1500"/>
              </a:spcBef>
              <a:spcAft>
                <a:spcPts val="0"/>
              </a:spcAft>
              <a:buNone/>
            </a:pPr>
            <a:r>
              <a:rPr lang="tr-TR" sz="1150" dirty="0">
                <a:highlight>
                  <a:srgbClr val="FFFFFF"/>
                </a:highlight>
                <a:latin typeface="Verdana"/>
                <a:ea typeface="Verdana"/>
                <a:cs typeface="Verdana"/>
                <a:sym typeface="Verdana"/>
              </a:rPr>
              <a:t>FLOAT(</a:t>
            </a:r>
            <a:r>
              <a:rPr lang="tr-TR" sz="1150" i="1" dirty="0">
                <a:highlight>
                  <a:srgbClr val="FFFFFF"/>
                </a:highlight>
                <a:latin typeface="Verdana"/>
                <a:ea typeface="Verdana"/>
                <a:cs typeface="Verdana"/>
                <a:sym typeface="Verdana"/>
              </a:rPr>
              <a:t>p</a:t>
            </a:r>
            <a:r>
              <a:rPr lang="tr-TR" sz="1150" dirty="0">
                <a:highlight>
                  <a:srgbClr val="FFFFFF"/>
                </a:highlight>
                <a:latin typeface="Verdana"/>
                <a:ea typeface="Verdana"/>
                <a:cs typeface="Verdana"/>
                <a:sym typeface="Verdana"/>
              </a:rPr>
              <a:t>)</a:t>
            </a:r>
            <a:endParaRPr sz="1150" dirty="0">
              <a:highlight>
                <a:srgbClr val="FFFFFF"/>
              </a:highlight>
              <a:latin typeface="Verdana"/>
              <a:ea typeface="Verdana"/>
              <a:cs typeface="Verdana"/>
              <a:sym typeface="Verdana"/>
            </a:endParaRPr>
          </a:p>
          <a:p>
            <a:pPr marL="0" lvl="0" indent="0" algn="l" rtl="0">
              <a:lnSpc>
                <a:spcPct val="115000"/>
              </a:lnSpc>
              <a:spcBef>
                <a:spcPts val="1500"/>
              </a:spcBef>
              <a:spcAft>
                <a:spcPts val="0"/>
              </a:spcAft>
              <a:buNone/>
            </a:pPr>
            <a:r>
              <a:rPr lang="tr-TR" sz="1150" dirty="0">
                <a:highlight>
                  <a:srgbClr val="FFFFFF"/>
                </a:highlight>
                <a:latin typeface="Verdana"/>
                <a:ea typeface="Verdana"/>
                <a:cs typeface="Verdana"/>
                <a:sym typeface="Verdana"/>
              </a:rPr>
              <a:t>A </a:t>
            </a:r>
            <a:r>
              <a:rPr lang="tr-TR" sz="1150" dirty="0" err="1">
                <a:highlight>
                  <a:srgbClr val="FFFFFF"/>
                </a:highlight>
                <a:latin typeface="Verdana"/>
                <a:ea typeface="Verdana"/>
                <a:cs typeface="Verdana"/>
                <a:sym typeface="Verdana"/>
              </a:rPr>
              <a:t>floating</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point</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number</a:t>
            </a:r>
            <a:r>
              <a:rPr lang="tr-TR" sz="1150" dirty="0">
                <a:highlight>
                  <a:srgbClr val="FFFFFF"/>
                </a:highlight>
                <a:latin typeface="Verdana"/>
                <a:ea typeface="Verdana"/>
                <a:cs typeface="Verdana"/>
                <a:sym typeface="Verdana"/>
              </a:rPr>
              <a:t>. MySQL </a:t>
            </a:r>
            <a:r>
              <a:rPr lang="tr-TR" sz="1150" dirty="0" err="1">
                <a:highlight>
                  <a:srgbClr val="FFFFFF"/>
                </a:highlight>
                <a:latin typeface="Verdana"/>
                <a:ea typeface="Verdana"/>
                <a:cs typeface="Verdana"/>
                <a:sym typeface="Verdana"/>
              </a:rPr>
              <a:t>uses</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the</a:t>
            </a:r>
            <a:r>
              <a:rPr lang="tr-TR" sz="1150" dirty="0">
                <a:highlight>
                  <a:srgbClr val="FFFFFF"/>
                </a:highlight>
                <a:latin typeface="Verdana"/>
                <a:ea typeface="Verdana"/>
                <a:cs typeface="Verdana"/>
                <a:sym typeface="Verdana"/>
              </a:rPr>
              <a:t> </a:t>
            </a:r>
            <a:r>
              <a:rPr lang="tr-TR" sz="1150" i="1" dirty="0">
                <a:highlight>
                  <a:srgbClr val="FFFFFF"/>
                </a:highlight>
                <a:latin typeface="Verdana"/>
                <a:ea typeface="Verdana"/>
                <a:cs typeface="Verdana"/>
                <a:sym typeface="Verdana"/>
              </a:rPr>
              <a:t>p</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value</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to</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determine</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whether</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to</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use</a:t>
            </a:r>
            <a:r>
              <a:rPr lang="tr-TR" sz="1150" dirty="0">
                <a:highlight>
                  <a:srgbClr val="FFFFFF"/>
                </a:highlight>
                <a:latin typeface="Verdana"/>
                <a:ea typeface="Verdana"/>
                <a:cs typeface="Verdana"/>
                <a:sym typeface="Verdana"/>
              </a:rPr>
              <a:t> FLOAT </a:t>
            </a:r>
            <a:r>
              <a:rPr lang="tr-TR" sz="1150" dirty="0" err="1">
                <a:highlight>
                  <a:srgbClr val="FFFFFF"/>
                </a:highlight>
                <a:latin typeface="Verdana"/>
                <a:ea typeface="Verdana"/>
                <a:cs typeface="Verdana"/>
                <a:sym typeface="Verdana"/>
              </a:rPr>
              <a:t>or</a:t>
            </a:r>
            <a:r>
              <a:rPr lang="tr-TR" sz="1150" dirty="0">
                <a:highlight>
                  <a:srgbClr val="FFFFFF"/>
                </a:highlight>
                <a:latin typeface="Verdana"/>
                <a:ea typeface="Verdana"/>
                <a:cs typeface="Verdana"/>
                <a:sym typeface="Verdana"/>
              </a:rPr>
              <a:t> DOUBLE </a:t>
            </a:r>
            <a:r>
              <a:rPr lang="tr-TR" sz="1150" dirty="0" err="1">
                <a:highlight>
                  <a:srgbClr val="FFFFFF"/>
                </a:highlight>
                <a:latin typeface="Verdana"/>
                <a:ea typeface="Verdana"/>
                <a:cs typeface="Verdana"/>
                <a:sym typeface="Verdana"/>
              </a:rPr>
              <a:t>for</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the</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resulting</a:t>
            </a:r>
            <a:r>
              <a:rPr lang="tr-TR" sz="1150" dirty="0">
                <a:highlight>
                  <a:srgbClr val="FFFFFF"/>
                </a:highlight>
                <a:latin typeface="Verdana"/>
                <a:ea typeface="Verdana"/>
                <a:cs typeface="Verdana"/>
                <a:sym typeface="Verdana"/>
              </a:rPr>
              <a:t> data </a:t>
            </a:r>
            <a:r>
              <a:rPr lang="tr-TR" sz="1150" dirty="0" err="1">
                <a:highlight>
                  <a:srgbClr val="FFFFFF"/>
                </a:highlight>
                <a:latin typeface="Verdana"/>
                <a:ea typeface="Verdana"/>
                <a:cs typeface="Verdana"/>
                <a:sym typeface="Verdana"/>
              </a:rPr>
              <a:t>type</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If</a:t>
            </a:r>
            <a:r>
              <a:rPr lang="tr-TR" sz="1150" dirty="0">
                <a:highlight>
                  <a:srgbClr val="FFFFFF"/>
                </a:highlight>
                <a:latin typeface="Verdana"/>
                <a:ea typeface="Verdana"/>
                <a:cs typeface="Verdana"/>
                <a:sym typeface="Verdana"/>
              </a:rPr>
              <a:t> </a:t>
            </a:r>
            <a:r>
              <a:rPr lang="tr-TR" sz="1150" i="1" dirty="0">
                <a:highlight>
                  <a:srgbClr val="FFFFFF"/>
                </a:highlight>
                <a:latin typeface="Verdana"/>
                <a:ea typeface="Verdana"/>
                <a:cs typeface="Verdana"/>
                <a:sym typeface="Verdana"/>
              </a:rPr>
              <a:t>p</a:t>
            </a:r>
            <a:r>
              <a:rPr lang="tr-TR" sz="1150" dirty="0">
                <a:highlight>
                  <a:srgbClr val="FFFFFF"/>
                </a:highlight>
                <a:latin typeface="Verdana"/>
                <a:ea typeface="Verdana"/>
                <a:cs typeface="Verdana"/>
                <a:sym typeface="Verdana"/>
              </a:rPr>
              <a:t> is </a:t>
            </a:r>
            <a:r>
              <a:rPr lang="tr-TR" sz="1150" dirty="0" err="1">
                <a:highlight>
                  <a:srgbClr val="FFFFFF"/>
                </a:highlight>
                <a:latin typeface="Verdana"/>
                <a:ea typeface="Verdana"/>
                <a:cs typeface="Verdana"/>
                <a:sym typeface="Verdana"/>
              </a:rPr>
              <a:t>from</a:t>
            </a:r>
            <a:r>
              <a:rPr lang="tr-TR" sz="1150" dirty="0">
                <a:highlight>
                  <a:srgbClr val="FFFFFF"/>
                </a:highlight>
                <a:latin typeface="Verdana"/>
                <a:ea typeface="Verdana"/>
                <a:cs typeface="Verdana"/>
                <a:sym typeface="Verdana"/>
              </a:rPr>
              <a:t> 0 </a:t>
            </a:r>
            <a:r>
              <a:rPr lang="tr-TR" sz="1150" dirty="0" err="1">
                <a:highlight>
                  <a:srgbClr val="FFFFFF"/>
                </a:highlight>
                <a:latin typeface="Verdana"/>
                <a:ea typeface="Verdana"/>
                <a:cs typeface="Verdana"/>
                <a:sym typeface="Verdana"/>
              </a:rPr>
              <a:t>to</a:t>
            </a:r>
            <a:r>
              <a:rPr lang="tr-TR" sz="1150" dirty="0">
                <a:highlight>
                  <a:srgbClr val="FFFFFF"/>
                </a:highlight>
                <a:latin typeface="Verdana"/>
                <a:ea typeface="Verdana"/>
                <a:cs typeface="Verdana"/>
                <a:sym typeface="Verdana"/>
              </a:rPr>
              <a:t> 24, </a:t>
            </a:r>
            <a:r>
              <a:rPr lang="tr-TR" sz="1150" dirty="0" err="1">
                <a:highlight>
                  <a:srgbClr val="FFFFFF"/>
                </a:highlight>
                <a:latin typeface="Verdana"/>
                <a:ea typeface="Verdana"/>
                <a:cs typeface="Verdana"/>
                <a:sym typeface="Verdana"/>
              </a:rPr>
              <a:t>the</a:t>
            </a:r>
            <a:r>
              <a:rPr lang="tr-TR" sz="1150" dirty="0">
                <a:highlight>
                  <a:srgbClr val="FFFFFF"/>
                </a:highlight>
                <a:latin typeface="Verdana"/>
                <a:ea typeface="Verdana"/>
                <a:cs typeface="Verdana"/>
                <a:sym typeface="Verdana"/>
              </a:rPr>
              <a:t> data </a:t>
            </a:r>
            <a:r>
              <a:rPr lang="tr-TR" sz="1150" dirty="0" err="1">
                <a:highlight>
                  <a:srgbClr val="FFFFFF"/>
                </a:highlight>
                <a:latin typeface="Verdana"/>
                <a:ea typeface="Verdana"/>
                <a:cs typeface="Verdana"/>
                <a:sym typeface="Verdana"/>
              </a:rPr>
              <a:t>type</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becomes</a:t>
            </a:r>
            <a:r>
              <a:rPr lang="tr-TR" sz="1150" dirty="0">
                <a:highlight>
                  <a:srgbClr val="FFFFFF"/>
                </a:highlight>
                <a:latin typeface="Verdana"/>
                <a:ea typeface="Verdana"/>
                <a:cs typeface="Verdana"/>
                <a:sym typeface="Verdana"/>
              </a:rPr>
              <a:t> FLOAT(). </a:t>
            </a:r>
            <a:r>
              <a:rPr lang="tr-TR" sz="1150" dirty="0" err="1">
                <a:highlight>
                  <a:srgbClr val="FFFFFF"/>
                </a:highlight>
                <a:latin typeface="Verdana"/>
                <a:ea typeface="Verdana"/>
                <a:cs typeface="Verdana"/>
                <a:sym typeface="Verdana"/>
              </a:rPr>
              <a:t>If</a:t>
            </a:r>
            <a:r>
              <a:rPr lang="tr-TR" sz="1150" dirty="0">
                <a:highlight>
                  <a:srgbClr val="FFFFFF"/>
                </a:highlight>
                <a:latin typeface="Verdana"/>
                <a:ea typeface="Verdana"/>
                <a:cs typeface="Verdana"/>
                <a:sym typeface="Verdana"/>
              </a:rPr>
              <a:t> </a:t>
            </a:r>
            <a:r>
              <a:rPr lang="tr-TR" sz="1150" i="1" dirty="0">
                <a:highlight>
                  <a:srgbClr val="FFFFFF"/>
                </a:highlight>
                <a:latin typeface="Verdana"/>
                <a:ea typeface="Verdana"/>
                <a:cs typeface="Verdana"/>
                <a:sym typeface="Verdana"/>
              </a:rPr>
              <a:t>p</a:t>
            </a:r>
            <a:r>
              <a:rPr lang="tr-TR" sz="1150" dirty="0">
                <a:highlight>
                  <a:srgbClr val="FFFFFF"/>
                </a:highlight>
                <a:latin typeface="Verdana"/>
                <a:ea typeface="Verdana"/>
                <a:cs typeface="Verdana"/>
                <a:sym typeface="Verdana"/>
              </a:rPr>
              <a:t> is </a:t>
            </a:r>
            <a:r>
              <a:rPr lang="tr-TR" sz="1150" dirty="0" err="1">
                <a:highlight>
                  <a:srgbClr val="FFFFFF"/>
                </a:highlight>
                <a:latin typeface="Verdana"/>
                <a:ea typeface="Verdana"/>
                <a:cs typeface="Verdana"/>
                <a:sym typeface="Verdana"/>
              </a:rPr>
              <a:t>from</a:t>
            </a:r>
            <a:r>
              <a:rPr lang="tr-TR" sz="1150" dirty="0">
                <a:highlight>
                  <a:srgbClr val="FFFFFF"/>
                </a:highlight>
                <a:latin typeface="Verdana"/>
                <a:ea typeface="Verdana"/>
                <a:cs typeface="Verdana"/>
                <a:sym typeface="Verdana"/>
              </a:rPr>
              <a:t> 25 </a:t>
            </a:r>
            <a:r>
              <a:rPr lang="tr-TR" sz="1150" dirty="0" err="1">
                <a:highlight>
                  <a:srgbClr val="FFFFFF"/>
                </a:highlight>
                <a:latin typeface="Verdana"/>
                <a:ea typeface="Verdana"/>
                <a:cs typeface="Verdana"/>
                <a:sym typeface="Verdana"/>
              </a:rPr>
              <a:t>to</a:t>
            </a:r>
            <a:r>
              <a:rPr lang="tr-TR" sz="1150" dirty="0">
                <a:highlight>
                  <a:srgbClr val="FFFFFF"/>
                </a:highlight>
                <a:latin typeface="Verdana"/>
                <a:ea typeface="Verdana"/>
                <a:cs typeface="Verdana"/>
                <a:sym typeface="Verdana"/>
              </a:rPr>
              <a:t> 53, </a:t>
            </a:r>
            <a:r>
              <a:rPr lang="tr-TR" sz="1150" dirty="0" err="1">
                <a:highlight>
                  <a:srgbClr val="FFFFFF"/>
                </a:highlight>
                <a:latin typeface="Verdana"/>
                <a:ea typeface="Verdana"/>
                <a:cs typeface="Verdana"/>
                <a:sym typeface="Verdana"/>
              </a:rPr>
              <a:t>the</a:t>
            </a:r>
            <a:r>
              <a:rPr lang="tr-TR" sz="1150" dirty="0">
                <a:highlight>
                  <a:srgbClr val="FFFFFF"/>
                </a:highlight>
                <a:latin typeface="Verdana"/>
                <a:ea typeface="Verdana"/>
                <a:cs typeface="Verdana"/>
                <a:sym typeface="Verdana"/>
              </a:rPr>
              <a:t> data </a:t>
            </a:r>
            <a:r>
              <a:rPr lang="tr-TR" sz="1150" dirty="0" err="1">
                <a:highlight>
                  <a:srgbClr val="FFFFFF"/>
                </a:highlight>
                <a:latin typeface="Verdana"/>
                <a:ea typeface="Verdana"/>
                <a:cs typeface="Verdana"/>
                <a:sym typeface="Verdana"/>
              </a:rPr>
              <a:t>type</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becomes</a:t>
            </a:r>
            <a:r>
              <a:rPr lang="tr-TR" sz="1150" dirty="0">
                <a:highlight>
                  <a:srgbClr val="FFFFFF"/>
                </a:highlight>
                <a:latin typeface="Verdana"/>
                <a:ea typeface="Verdana"/>
                <a:cs typeface="Verdana"/>
                <a:sym typeface="Verdana"/>
              </a:rPr>
              <a:t> DOUBLE()</a:t>
            </a:r>
            <a:endParaRPr sz="1150" dirty="0">
              <a:highlight>
                <a:srgbClr val="FFFFFF"/>
              </a:highlight>
              <a:latin typeface="Verdana"/>
              <a:ea typeface="Verdana"/>
              <a:cs typeface="Verdana"/>
              <a:sym typeface="Verdana"/>
            </a:endParaRPr>
          </a:p>
          <a:p>
            <a:pPr marL="0" lvl="0" indent="0" algn="l" rtl="0">
              <a:lnSpc>
                <a:spcPct val="115000"/>
              </a:lnSpc>
              <a:spcBef>
                <a:spcPts val="1500"/>
              </a:spcBef>
              <a:spcAft>
                <a:spcPts val="0"/>
              </a:spcAft>
              <a:buNone/>
            </a:pPr>
            <a:r>
              <a:rPr lang="tr-TR" sz="1150" dirty="0">
                <a:highlight>
                  <a:srgbClr val="FFFFFF"/>
                </a:highlight>
                <a:latin typeface="Verdana"/>
                <a:ea typeface="Verdana"/>
                <a:cs typeface="Verdana"/>
                <a:sym typeface="Verdana"/>
              </a:rPr>
              <a:t>DECIMAL(</a:t>
            </a:r>
            <a:r>
              <a:rPr lang="tr-TR" sz="1150" i="1" dirty="0">
                <a:highlight>
                  <a:srgbClr val="FFFFFF"/>
                </a:highlight>
                <a:latin typeface="Verdana"/>
                <a:ea typeface="Verdana"/>
                <a:cs typeface="Verdana"/>
                <a:sym typeface="Verdana"/>
              </a:rPr>
              <a:t>size</a:t>
            </a:r>
            <a:r>
              <a:rPr lang="tr-TR" sz="1150" dirty="0">
                <a:highlight>
                  <a:srgbClr val="FFFFFF"/>
                </a:highlight>
                <a:latin typeface="Verdana"/>
                <a:ea typeface="Verdana"/>
                <a:cs typeface="Verdana"/>
                <a:sym typeface="Verdana"/>
              </a:rPr>
              <a:t>, </a:t>
            </a:r>
            <a:r>
              <a:rPr lang="tr-TR" sz="1150" i="1" dirty="0">
                <a:highlight>
                  <a:srgbClr val="FFFFFF"/>
                </a:highlight>
                <a:latin typeface="Verdana"/>
                <a:ea typeface="Verdana"/>
                <a:cs typeface="Verdana"/>
                <a:sym typeface="Verdana"/>
              </a:rPr>
              <a:t>d</a:t>
            </a:r>
            <a:r>
              <a:rPr lang="tr-TR" sz="1150" dirty="0">
                <a:highlight>
                  <a:srgbClr val="FFFFFF"/>
                </a:highlight>
                <a:latin typeface="Verdana"/>
                <a:ea typeface="Verdana"/>
                <a:cs typeface="Verdana"/>
                <a:sym typeface="Verdana"/>
              </a:rPr>
              <a:t>)</a:t>
            </a:r>
            <a:endParaRPr sz="1150" dirty="0">
              <a:highlight>
                <a:srgbClr val="FFFFFF"/>
              </a:highlight>
              <a:latin typeface="Verdana"/>
              <a:ea typeface="Verdana"/>
              <a:cs typeface="Verdana"/>
              <a:sym typeface="Verdana"/>
            </a:endParaRPr>
          </a:p>
          <a:p>
            <a:pPr marL="0" lvl="0" indent="0" algn="l" rtl="0">
              <a:lnSpc>
                <a:spcPct val="115000"/>
              </a:lnSpc>
              <a:spcBef>
                <a:spcPts val="1500"/>
              </a:spcBef>
              <a:spcAft>
                <a:spcPts val="0"/>
              </a:spcAft>
              <a:buNone/>
            </a:pPr>
            <a:r>
              <a:rPr lang="tr-TR" sz="1150" dirty="0">
                <a:highlight>
                  <a:srgbClr val="FFFFFF"/>
                </a:highlight>
                <a:latin typeface="Verdana"/>
                <a:ea typeface="Verdana"/>
                <a:cs typeface="Verdana"/>
                <a:sym typeface="Verdana"/>
              </a:rPr>
              <a:t>An </a:t>
            </a:r>
            <a:r>
              <a:rPr lang="tr-TR" sz="1150" dirty="0" err="1">
                <a:highlight>
                  <a:srgbClr val="FFFFFF"/>
                </a:highlight>
                <a:latin typeface="Verdana"/>
                <a:ea typeface="Verdana"/>
                <a:cs typeface="Verdana"/>
                <a:sym typeface="Verdana"/>
              </a:rPr>
              <a:t>exact</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fixed-point</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number</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The</a:t>
            </a:r>
            <a:r>
              <a:rPr lang="tr-TR" sz="1150" dirty="0">
                <a:highlight>
                  <a:srgbClr val="FFFFFF"/>
                </a:highlight>
                <a:latin typeface="Verdana"/>
                <a:ea typeface="Verdana"/>
                <a:cs typeface="Verdana"/>
                <a:sym typeface="Verdana"/>
              </a:rPr>
              <a:t> total </a:t>
            </a:r>
            <a:r>
              <a:rPr lang="tr-TR" sz="1150" dirty="0" err="1">
                <a:highlight>
                  <a:srgbClr val="FFFFFF"/>
                </a:highlight>
                <a:latin typeface="Verdana"/>
                <a:ea typeface="Verdana"/>
                <a:cs typeface="Verdana"/>
                <a:sym typeface="Verdana"/>
              </a:rPr>
              <a:t>number</a:t>
            </a:r>
            <a:r>
              <a:rPr lang="tr-TR" sz="1150" dirty="0">
                <a:highlight>
                  <a:srgbClr val="FFFFFF"/>
                </a:highlight>
                <a:latin typeface="Verdana"/>
                <a:ea typeface="Verdana"/>
                <a:cs typeface="Verdana"/>
                <a:sym typeface="Verdana"/>
              </a:rPr>
              <a:t> of </a:t>
            </a:r>
            <a:r>
              <a:rPr lang="tr-TR" sz="1150" dirty="0" err="1">
                <a:highlight>
                  <a:srgbClr val="FFFFFF"/>
                </a:highlight>
                <a:latin typeface="Verdana"/>
                <a:ea typeface="Verdana"/>
                <a:cs typeface="Verdana"/>
                <a:sym typeface="Verdana"/>
              </a:rPr>
              <a:t>digits</a:t>
            </a:r>
            <a:r>
              <a:rPr lang="tr-TR" sz="1150" dirty="0">
                <a:highlight>
                  <a:srgbClr val="FFFFFF"/>
                </a:highlight>
                <a:latin typeface="Verdana"/>
                <a:ea typeface="Verdana"/>
                <a:cs typeface="Verdana"/>
                <a:sym typeface="Verdana"/>
              </a:rPr>
              <a:t> is </a:t>
            </a:r>
            <a:r>
              <a:rPr lang="tr-TR" sz="1150" dirty="0" err="1">
                <a:highlight>
                  <a:srgbClr val="FFFFFF"/>
                </a:highlight>
                <a:latin typeface="Verdana"/>
                <a:ea typeface="Verdana"/>
                <a:cs typeface="Verdana"/>
                <a:sym typeface="Verdana"/>
              </a:rPr>
              <a:t>specified</a:t>
            </a:r>
            <a:r>
              <a:rPr lang="tr-TR" sz="1150" dirty="0">
                <a:highlight>
                  <a:srgbClr val="FFFFFF"/>
                </a:highlight>
                <a:latin typeface="Verdana"/>
                <a:ea typeface="Verdana"/>
                <a:cs typeface="Verdana"/>
                <a:sym typeface="Verdana"/>
              </a:rPr>
              <a:t> in </a:t>
            </a:r>
            <a:r>
              <a:rPr lang="tr-TR" sz="1150" i="1" dirty="0">
                <a:highlight>
                  <a:srgbClr val="FFFFFF"/>
                </a:highlight>
                <a:latin typeface="Verdana"/>
                <a:ea typeface="Verdana"/>
                <a:cs typeface="Verdana"/>
                <a:sym typeface="Verdana"/>
              </a:rPr>
              <a:t>size</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The</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number</a:t>
            </a:r>
            <a:r>
              <a:rPr lang="tr-TR" sz="1150" dirty="0">
                <a:highlight>
                  <a:srgbClr val="FFFFFF"/>
                </a:highlight>
                <a:latin typeface="Verdana"/>
                <a:ea typeface="Verdana"/>
                <a:cs typeface="Verdana"/>
                <a:sym typeface="Verdana"/>
              </a:rPr>
              <a:t> of </a:t>
            </a:r>
            <a:r>
              <a:rPr lang="tr-TR" sz="1150" dirty="0" err="1">
                <a:highlight>
                  <a:srgbClr val="FFFFFF"/>
                </a:highlight>
                <a:latin typeface="Verdana"/>
                <a:ea typeface="Verdana"/>
                <a:cs typeface="Verdana"/>
                <a:sym typeface="Verdana"/>
              </a:rPr>
              <a:t>digits</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after</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the</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decimal</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point</a:t>
            </a:r>
            <a:r>
              <a:rPr lang="tr-TR" sz="1150" dirty="0">
                <a:highlight>
                  <a:srgbClr val="FFFFFF"/>
                </a:highlight>
                <a:latin typeface="Verdana"/>
                <a:ea typeface="Verdana"/>
                <a:cs typeface="Verdana"/>
                <a:sym typeface="Verdana"/>
              </a:rPr>
              <a:t> is </a:t>
            </a:r>
            <a:r>
              <a:rPr lang="tr-TR" sz="1150" dirty="0" err="1">
                <a:highlight>
                  <a:srgbClr val="FFFFFF"/>
                </a:highlight>
                <a:latin typeface="Verdana"/>
                <a:ea typeface="Verdana"/>
                <a:cs typeface="Verdana"/>
                <a:sym typeface="Verdana"/>
              </a:rPr>
              <a:t>specified</a:t>
            </a:r>
            <a:r>
              <a:rPr lang="tr-TR" sz="1150" dirty="0">
                <a:highlight>
                  <a:srgbClr val="FFFFFF"/>
                </a:highlight>
                <a:latin typeface="Verdana"/>
                <a:ea typeface="Verdana"/>
                <a:cs typeface="Verdana"/>
                <a:sym typeface="Verdana"/>
              </a:rPr>
              <a:t> in </a:t>
            </a:r>
            <a:r>
              <a:rPr lang="tr-TR" sz="1150" dirty="0" err="1">
                <a:highlight>
                  <a:srgbClr val="FFFFFF"/>
                </a:highlight>
                <a:latin typeface="Verdana"/>
                <a:ea typeface="Verdana"/>
                <a:cs typeface="Verdana"/>
                <a:sym typeface="Verdana"/>
              </a:rPr>
              <a:t>the</a:t>
            </a:r>
            <a:r>
              <a:rPr lang="tr-TR" sz="1150" dirty="0">
                <a:highlight>
                  <a:srgbClr val="FFFFFF"/>
                </a:highlight>
                <a:latin typeface="Verdana"/>
                <a:ea typeface="Verdana"/>
                <a:cs typeface="Verdana"/>
                <a:sym typeface="Verdana"/>
              </a:rPr>
              <a:t> </a:t>
            </a:r>
            <a:r>
              <a:rPr lang="tr-TR" sz="1150" i="1" dirty="0">
                <a:highlight>
                  <a:srgbClr val="FFFFFF"/>
                </a:highlight>
                <a:latin typeface="Verdana"/>
                <a:ea typeface="Verdana"/>
                <a:cs typeface="Verdana"/>
                <a:sym typeface="Verdana"/>
              </a:rPr>
              <a:t>d</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parameter</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The</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maximum</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number</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for</a:t>
            </a:r>
            <a:r>
              <a:rPr lang="tr-TR" sz="1150" dirty="0">
                <a:highlight>
                  <a:srgbClr val="FFFFFF"/>
                </a:highlight>
                <a:latin typeface="Verdana"/>
                <a:ea typeface="Verdana"/>
                <a:cs typeface="Verdana"/>
                <a:sym typeface="Verdana"/>
              </a:rPr>
              <a:t> </a:t>
            </a:r>
            <a:r>
              <a:rPr lang="tr-TR" sz="1150" i="1" dirty="0">
                <a:highlight>
                  <a:srgbClr val="FFFFFF"/>
                </a:highlight>
                <a:latin typeface="Verdana"/>
                <a:ea typeface="Verdana"/>
                <a:cs typeface="Verdana"/>
                <a:sym typeface="Verdana"/>
              </a:rPr>
              <a:t>size</a:t>
            </a:r>
            <a:r>
              <a:rPr lang="tr-TR" sz="1150" dirty="0">
                <a:highlight>
                  <a:srgbClr val="FFFFFF"/>
                </a:highlight>
                <a:latin typeface="Verdana"/>
                <a:ea typeface="Verdana"/>
                <a:cs typeface="Verdana"/>
                <a:sym typeface="Verdana"/>
              </a:rPr>
              <a:t> is 65. </a:t>
            </a:r>
            <a:r>
              <a:rPr lang="tr-TR" sz="1150" dirty="0" err="1">
                <a:highlight>
                  <a:srgbClr val="FFFFFF"/>
                </a:highlight>
                <a:latin typeface="Verdana"/>
                <a:ea typeface="Verdana"/>
                <a:cs typeface="Verdana"/>
                <a:sym typeface="Verdana"/>
              </a:rPr>
              <a:t>The</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maximum</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number</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for</a:t>
            </a:r>
            <a:r>
              <a:rPr lang="tr-TR" sz="1150" dirty="0">
                <a:highlight>
                  <a:srgbClr val="FFFFFF"/>
                </a:highlight>
                <a:latin typeface="Verdana"/>
                <a:ea typeface="Verdana"/>
                <a:cs typeface="Verdana"/>
                <a:sym typeface="Verdana"/>
              </a:rPr>
              <a:t> </a:t>
            </a:r>
            <a:r>
              <a:rPr lang="tr-TR" sz="1150" i="1" dirty="0">
                <a:highlight>
                  <a:srgbClr val="FFFFFF"/>
                </a:highlight>
                <a:latin typeface="Verdana"/>
                <a:ea typeface="Verdana"/>
                <a:cs typeface="Verdana"/>
                <a:sym typeface="Verdana"/>
              </a:rPr>
              <a:t>d</a:t>
            </a:r>
            <a:r>
              <a:rPr lang="tr-TR" sz="1150" dirty="0">
                <a:highlight>
                  <a:srgbClr val="FFFFFF"/>
                </a:highlight>
                <a:latin typeface="Verdana"/>
                <a:ea typeface="Verdana"/>
                <a:cs typeface="Verdana"/>
                <a:sym typeface="Verdana"/>
              </a:rPr>
              <a:t> is 30. </a:t>
            </a:r>
            <a:r>
              <a:rPr lang="tr-TR" sz="1150" dirty="0" err="1">
                <a:highlight>
                  <a:srgbClr val="FFFFFF"/>
                </a:highlight>
                <a:latin typeface="Verdana"/>
                <a:ea typeface="Verdana"/>
                <a:cs typeface="Verdana"/>
                <a:sym typeface="Verdana"/>
              </a:rPr>
              <a:t>The</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default</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value</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for</a:t>
            </a:r>
            <a:r>
              <a:rPr lang="tr-TR" sz="1150" dirty="0">
                <a:highlight>
                  <a:srgbClr val="FFFFFF"/>
                </a:highlight>
                <a:latin typeface="Verdana"/>
                <a:ea typeface="Verdana"/>
                <a:cs typeface="Verdana"/>
                <a:sym typeface="Verdana"/>
              </a:rPr>
              <a:t> </a:t>
            </a:r>
            <a:r>
              <a:rPr lang="tr-TR" sz="1150" i="1" dirty="0">
                <a:highlight>
                  <a:srgbClr val="FFFFFF"/>
                </a:highlight>
                <a:latin typeface="Verdana"/>
                <a:ea typeface="Verdana"/>
                <a:cs typeface="Verdana"/>
                <a:sym typeface="Verdana"/>
              </a:rPr>
              <a:t>size</a:t>
            </a:r>
            <a:r>
              <a:rPr lang="tr-TR" sz="1150" dirty="0">
                <a:highlight>
                  <a:srgbClr val="FFFFFF"/>
                </a:highlight>
                <a:latin typeface="Verdana"/>
                <a:ea typeface="Verdana"/>
                <a:cs typeface="Verdana"/>
                <a:sym typeface="Verdana"/>
              </a:rPr>
              <a:t> is 10. </a:t>
            </a:r>
            <a:r>
              <a:rPr lang="tr-TR" sz="1150" dirty="0" err="1">
                <a:highlight>
                  <a:srgbClr val="FFFFFF"/>
                </a:highlight>
                <a:latin typeface="Verdana"/>
                <a:ea typeface="Verdana"/>
                <a:cs typeface="Verdana"/>
                <a:sym typeface="Verdana"/>
              </a:rPr>
              <a:t>The</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default</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value</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for</a:t>
            </a:r>
            <a:r>
              <a:rPr lang="tr-TR" sz="1150" dirty="0">
                <a:highlight>
                  <a:srgbClr val="FFFFFF"/>
                </a:highlight>
                <a:latin typeface="Verdana"/>
                <a:ea typeface="Verdana"/>
                <a:cs typeface="Verdana"/>
                <a:sym typeface="Verdana"/>
              </a:rPr>
              <a:t> </a:t>
            </a:r>
            <a:r>
              <a:rPr lang="tr-TR" sz="1150" i="1" dirty="0">
                <a:highlight>
                  <a:srgbClr val="FFFFFF"/>
                </a:highlight>
                <a:latin typeface="Verdana"/>
                <a:ea typeface="Verdana"/>
                <a:cs typeface="Verdana"/>
                <a:sym typeface="Verdana"/>
              </a:rPr>
              <a:t>d</a:t>
            </a:r>
            <a:r>
              <a:rPr lang="tr-TR" sz="1150" dirty="0">
                <a:highlight>
                  <a:srgbClr val="FFFFFF"/>
                </a:highlight>
                <a:latin typeface="Verdana"/>
                <a:ea typeface="Verdana"/>
                <a:cs typeface="Verdana"/>
                <a:sym typeface="Verdana"/>
              </a:rPr>
              <a:t> is 0.</a:t>
            </a:r>
            <a:endParaRPr sz="1150" dirty="0">
              <a:highlight>
                <a:srgbClr val="FFFFFF"/>
              </a:highlight>
              <a:latin typeface="Verdana"/>
              <a:ea typeface="Verdana"/>
              <a:cs typeface="Verdana"/>
              <a:sym typeface="Verdana"/>
            </a:endParaRPr>
          </a:p>
          <a:p>
            <a:pPr marL="0" lvl="0" indent="0" algn="l" rtl="0">
              <a:lnSpc>
                <a:spcPct val="115000"/>
              </a:lnSpc>
              <a:spcBef>
                <a:spcPts val="1500"/>
              </a:spcBef>
              <a:spcAft>
                <a:spcPts val="800"/>
              </a:spcAft>
              <a:buNone/>
            </a:pPr>
            <a:endParaRPr sz="1050" dirty="0">
              <a:solidFill>
                <a:srgbClr val="555555"/>
              </a:solidFill>
              <a:highlight>
                <a:srgbClr val="FFFFFF"/>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8a8bd52aa0_1_6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3" name="Google Shape;203;g8a8bd52aa0_1_6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800"/>
              </a:spcAft>
              <a:buNone/>
            </a:pPr>
            <a:r>
              <a:rPr lang="tr-TR" sz="1200">
                <a:solidFill>
                  <a:srgbClr val="333333"/>
                </a:solidFill>
                <a:highlight>
                  <a:srgbClr val="FFFFFF"/>
                </a:highlight>
              </a:rPr>
              <a:t>Let’s go on with the first DDL command which is CREATE TABLE.</a:t>
            </a:r>
            <a:endParaRPr sz="1200">
              <a:solidFill>
                <a:srgbClr val="333333"/>
              </a:solidFill>
              <a:highlight>
                <a:srgbClr val="FFFFFF"/>
              </a:highligh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8a8bd52aa0_1_5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g8a8bd52aa0_1_58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1400"/>
              <a:buNone/>
            </a:pPr>
            <a:r>
              <a:rPr lang="tr-TR" sz="1300" dirty="0">
                <a:solidFill>
                  <a:srgbClr val="40424E"/>
                </a:solidFill>
                <a:highlight>
                  <a:srgbClr val="FFFFFF"/>
                </a:highlight>
              </a:rPr>
              <a:t>DDL </a:t>
            </a:r>
            <a:r>
              <a:rPr lang="tr-TR" sz="1300" dirty="0" err="1">
                <a:solidFill>
                  <a:srgbClr val="40424E"/>
                </a:solidFill>
                <a:highlight>
                  <a:srgbClr val="FFFFFF"/>
                </a:highlight>
              </a:rPr>
              <a:t>or</a:t>
            </a:r>
            <a:r>
              <a:rPr lang="tr-TR" sz="1300" dirty="0">
                <a:solidFill>
                  <a:srgbClr val="40424E"/>
                </a:solidFill>
                <a:highlight>
                  <a:srgbClr val="FFFFFF"/>
                </a:highlight>
              </a:rPr>
              <a:t> Data Definition Language </a:t>
            </a:r>
            <a:r>
              <a:rPr lang="tr-TR" sz="1300" dirty="0" err="1">
                <a:solidFill>
                  <a:srgbClr val="40424E"/>
                </a:solidFill>
                <a:highlight>
                  <a:srgbClr val="FFFFFF"/>
                </a:highlight>
              </a:rPr>
              <a:t>actually</a:t>
            </a:r>
            <a:r>
              <a:rPr lang="tr-TR" sz="1300" dirty="0">
                <a:solidFill>
                  <a:srgbClr val="40424E"/>
                </a:solidFill>
                <a:highlight>
                  <a:srgbClr val="FFFFFF"/>
                </a:highlight>
              </a:rPr>
              <a:t> </a:t>
            </a:r>
            <a:r>
              <a:rPr lang="tr-TR" sz="1300" dirty="0" err="1">
                <a:solidFill>
                  <a:srgbClr val="40424E"/>
                </a:solidFill>
                <a:highlight>
                  <a:srgbClr val="FFFFFF"/>
                </a:highlight>
              </a:rPr>
              <a:t>consists</a:t>
            </a:r>
            <a:r>
              <a:rPr lang="tr-TR" sz="1300" dirty="0">
                <a:solidFill>
                  <a:srgbClr val="40424E"/>
                </a:solidFill>
                <a:highlight>
                  <a:srgbClr val="FFFFFF"/>
                </a:highlight>
              </a:rPr>
              <a:t> of </a:t>
            </a:r>
            <a:r>
              <a:rPr lang="tr-TR" sz="1300" dirty="0" err="1">
                <a:solidFill>
                  <a:srgbClr val="40424E"/>
                </a:solidFill>
                <a:highlight>
                  <a:srgbClr val="FFFFFF"/>
                </a:highlight>
              </a:rPr>
              <a:t>the</a:t>
            </a:r>
            <a:r>
              <a:rPr lang="tr-TR" sz="1300" dirty="0">
                <a:solidFill>
                  <a:srgbClr val="40424E"/>
                </a:solidFill>
                <a:highlight>
                  <a:srgbClr val="FFFFFF"/>
                </a:highlight>
              </a:rPr>
              <a:t> SQL </a:t>
            </a:r>
            <a:r>
              <a:rPr lang="tr-TR" sz="1300" dirty="0" err="1">
                <a:solidFill>
                  <a:srgbClr val="40424E"/>
                </a:solidFill>
                <a:highlight>
                  <a:srgbClr val="FFFFFF"/>
                </a:highlight>
              </a:rPr>
              <a:t>commands</a:t>
            </a:r>
            <a:r>
              <a:rPr lang="tr-TR" sz="1300" dirty="0">
                <a:solidFill>
                  <a:srgbClr val="40424E"/>
                </a:solidFill>
                <a:highlight>
                  <a:srgbClr val="FFFFFF"/>
                </a:highlight>
              </a:rPr>
              <a:t> </a:t>
            </a:r>
            <a:r>
              <a:rPr lang="tr-TR" sz="1300" dirty="0" err="1">
                <a:solidFill>
                  <a:srgbClr val="40424E"/>
                </a:solidFill>
                <a:highlight>
                  <a:srgbClr val="FFFFFF"/>
                </a:highlight>
              </a:rPr>
              <a:t>that</a:t>
            </a:r>
            <a:r>
              <a:rPr lang="tr-TR" sz="1300" dirty="0">
                <a:solidFill>
                  <a:srgbClr val="40424E"/>
                </a:solidFill>
                <a:highlight>
                  <a:srgbClr val="FFFFFF"/>
                </a:highlight>
              </a:rPr>
              <a:t> can be </a:t>
            </a:r>
            <a:r>
              <a:rPr lang="tr-TR" sz="1300" dirty="0" err="1">
                <a:solidFill>
                  <a:srgbClr val="40424E"/>
                </a:solidFill>
                <a:highlight>
                  <a:srgbClr val="FFFFFF"/>
                </a:highlight>
              </a:rPr>
              <a:t>used</a:t>
            </a:r>
            <a:r>
              <a:rPr lang="tr-TR" sz="1300" dirty="0">
                <a:solidFill>
                  <a:srgbClr val="40424E"/>
                </a:solidFill>
                <a:highlight>
                  <a:srgbClr val="FFFFFF"/>
                </a:highlight>
              </a:rPr>
              <a:t> </a:t>
            </a:r>
            <a:r>
              <a:rPr lang="tr-TR" sz="1300" dirty="0" err="1">
                <a:solidFill>
                  <a:srgbClr val="40424E"/>
                </a:solidFill>
                <a:highlight>
                  <a:srgbClr val="FFFFFF"/>
                </a:highlight>
              </a:rPr>
              <a:t>to</a:t>
            </a:r>
            <a:r>
              <a:rPr lang="tr-TR" sz="1300" dirty="0">
                <a:solidFill>
                  <a:srgbClr val="40424E"/>
                </a:solidFill>
                <a:highlight>
                  <a:srgbClr val="FFFFFF"/>
                </a:highlight>
              </a:rPr>
              <a:t> define </a:t>
            </a:r>
            <a:r>
              <a:rPr lang="tr-TR" sz="1300" dirty="0" err="1">
                <a:solidFill>
                  <a:srgbClr val="40424E"/>
                </a:solidFill>
                <a:highlight>
                  <a:srgbClr val="FFFFFF"/>
                </a:highlight>
              </a:rPr>
              <a:t>the</a:t>
            </a:r>
            <a:r>
              <a:rPr lang="tr-TR" sz="1300" dirty="0">
                <a:solidFill>
                  <a:srgbClr val="40424E"/>
                </a:solidFill>
                <a:highlight>
                  <a:srgbClr val="FFFFFF"/>
                </a:highlight>
              </a:rPr>
              <a:t> </a:t>
            </a:r>
            <a:r>
              <a:rPr lang="tr-TR" sz="1300" dirty="0" err="1">
                <a:solidFill>
                  <a:srgbClr val="40424E"/>
                </a:solidFill>
                <a:highlight>
                  <a:srgbClr val="FFFFFF"/>
                </a:highlight>
              </a:rPr>
              <a:t>database</a:t>
            </a:r>
            <a:r>
              <a:rPr lang="tr-TR" sz="1300" dirty="0">
                <a:solidFill>
                  <a:srgbClr val="40424E"/>
                </a:solidFill>
                <a:highlight>
                  <a:srgbClr val="FFFFFF"/>
                </a:highlight>
              </a:rPr>
              <a:t> </a:t>
            </a:r>
            <a:r>
              <a:rPr lang="tr-TR" sz="1300" dirty="0" err="1">
                <a:solidFill>
                  <a:srgbClr val="40424E"/>
                </a:solidFill>
                <a:highlight>
                  <a:srgbClr val="FFFFFF"/>
                </a:highlight>
              </a:rPr>
              <a:t>schema</a:t>
            </a:r>
            <a:r>
              <a:rPr lang="tr-TR" sz="1300" dirty="0">
                <a:solidFill>
                  <a:srgbClr val="40424E"/>
                </a:solidFill>
                <a:highlight>
                  <a:srgbClr val="FFFFFF"/>
                </a:highlight>
              </a:rPr>
              <a:t>. </a:t>
            </a:r>
            <a:r>
              <a:rPr lang="tr-TR" sz="1300" dirty="0" err="1">
                <a:solidFill>
                  <a:srgbClr val="40424E"/>
                </a:solidFill>
                <a:highlight>
                  <a:srgbClr val="FFFFFF"/>
                </a:highlight>
              </a:rPr>
              <a:t>It</a:t>
            </a:r>
            <a:r>
              <a:rPr lang="tr-TR" sz="1300" dirty="0">
                <a:solidFill>
                  <a:srgbClr val="40424E"/>
                </a:solidFill>
                <a:highlight>
                  <a:srgbClr val="FFFFFF"/>
                </a:highlight>
              </a:rPr>
              <a:t> </a:t>
            </a:r>
            <a:r>
              <a:rPr lang="tr-TR" sz="1300" dirty="0" err="1">
                <a:solidFill>
                  <a:srgbClr val="40424E"/>
                </a:solidFill>
                <a:highlight>
                  <a:srgbClr val="FFFFFF"/>
                </a:highlight>
              </a:rPr>
              <a:t>simply</a:t>
            </a:r>
            <a:r>
              <a:rPr lang="tr-TR" sz="1300" dirty="0">
                <a:solidFill>
                  <a:srgbClr val="40424E"/>
                </a:solidFill>
                <a:highlight>
                  <a:srgbClr val="FFFFFF"/>
                </a:highlight>
              </a:rPr>
              <a:t> </a:t>
            </a:r>
            <a:r>
              <a:rPr lang="tr-TR" sz="1300" dirty="0" err="1">
                <a:solidFill>
                  <a:srgbClr val="40424E"/>
                </a:solidFill>
                <a:highlight>
                  <a:srgbClr val="FFFFFF"/>
                </a:highlight>
              </a:rPr>
              <a:t>deals</a:t>
            </a:r>
            <a:r>
              <a:rPr lang="tr-TR" sz="1300" dirty="0">
                <a:solidFill>
                  <a:srgbClr val="40424E"/>
                </a:solidFill>
                <a:highlight>
                  <a:srgbClr val="FFFFFF"/>
                </a:highlight>
              </a:rPr>
              <a:t> </a:t>
            </a:r>
            <a:r>
              <a:rPr lang="tr-TR" sz="1300" dirty="0" err="1">
                <a:solidFill>
                  <a:srgbClr val="40424E"/>
                </a:solidFill>
                <a:highlight>
                  <a:srgbClr val="FFFFFF"/>
                </a:highlight>
              </a:rPr>
              <a:t>with</a:t>
            </a:r>
            <a:r>
              <a:rPr lang="tr-TR" sz="1300" dirty="0">
                <a:solidFill>
                  <a:srgbClr val="40424E"/>
                </a:solidFill>
                <a:highlight>
                  <a:srgbClr val="FFFFFF"/>
                </a:highlight>
              </a:rPr>
              <a:t> </a:t>
            </a:r>
            <a:r>
              <a:rPr lang="tr-TR" sz="1300" dirty="0" err="1">
                <a:solidFill>
                  <a:srgbClr val="40424E"/>
                </a:solidFill>
                <a:highlight>
                  <a:srgbClr val="FFFFFF"/>
                </a:highlight>
              </a:rPr>
              <a:t>descriptions</a:t>
            </a:r>
            <a:r>
              <a:rPr lang="tr-TR" sz="1300" dirty="0">
                <a:solidFill>
                  <a:srgbClr val="40424E"/>
                </a:solidFill>
                <a:highlight>
                  <a:srgbClr val="FFFFFF"/>
                </a:highlight>
              </a:rPr>
              <a:t> of </a:t>
            </a:r>
            <a:r>
              <a:rPr lang="tr-TR" sz="1300" dirty="0" err="1">
                <a:solidFill>
                  <a:srgbClr val="40424E"/>
                </a:solidFill>
                <a:highlight>
                  <a:srgbClr val="FFFFFF"/>
                </a:highlight>
              </a:rPr>
              <a:t>the</a:t>
            </a:r>
            <a:r>
              <a:rPr lang="tr-TR" sz="1300" dirty="0">
                <a:solidFill>
                  <a:srgbClr val="40424E"/>
                </a:solidFill>
                <a:highlight>
                  <a:srgbClr val="FFFFFF"/>
                </a:highlight>
              </a:rPr>
              <a:t> </a:t>
            </a:r>
            <a:r>
              <a:rPr lang="tr-TR" sz="1300" dirty="0" err="1">
                <a:solidFill>
                  <a:srgbClr val="40424E"/>
                </a:solidFill>
                <a:highlight>
                  <a:srgbClr val="FFFFFF"/>
                </a:highlight>
              </a:rPr>
              <a:t>database</a:t>
            </a:r>
            <a:r>
              <a:rPr lang="tr-TR" sz="1300" dirty="0">
                <a:solidFill>
                  <a:srgbClr val="40424E"/>
                </a:solidFill>
                <a:highlight>
                  <a:srgbClr val="FFFFFF"/>
                </a:highlight>
              </a:rPr>
              <a:t> </a:t>
            </a:r>
            <a:r>
              <a:rPr lang="tr-TR" sz="1300" dirty="0" err="1">
                <a:solidFill>
                  <a:srgbClr val="40424E"/>
                </a:solidFill>
                <a:highlight>
                  <a:srgbClr val="FFFFFF"/>
                </a:highlight>
              </a:rPr>
              <a:t>schema</a:t>
            </a:r>
            <a:r>
              <a:rPr lang="tr-TR" sz="1300" dirty="0">
                <a:solidFill>
                  <a:srgbClr val="40424E"/>
                </a:solidFill>
                <a:highlight>
                  <a:srgbClr val="FFFFFF"/>
                </a:highlight>
              </a:rPr>
              <a:t> </a:t>
            </a:r>
            <a:r>
              <a:rPr lang="tr-TR" sz="1300" dirty="0" err="1">
                <a:solidFill>
                  <a:srgbClr val="40424E"/>
                </a:solidFill>
                <a:highlight>
                  <a:srgbClr val="FFFFFF"/>
                </a:highlight>
              </a:rPr>
              <a:t>and</a:t>
            </a:r>
            <a:r>
              <a:rPr lang="tr-TR" sz="1300" dirty="0">
                <a:solidFill>
                  <a:srgbClr val="40424E"/>
                </a:solidFill>
                <a:highlight>
                  <a:srgbClr val="FFFFFF"/>
                </a:highlight>
              </a:rPr>
              <a:t> is </a:t>
            </a:r>
            <a:r>
              <a:rPr lang="tr-TR" sz="1300" dirty="0" err="1">
                <a:solidFill>
                  <a:srgbClr val="40424E"/>
                </a:solidFill>
                <a:highlight>
                  <a:srgbClr val="FFFFFF"/>
                </a:highlight>
              </a:rPr>
              <a:t>used</a:t>
            </a:r>
            <a:r>
              <a:rPr lang="tr-TR" sz="1300" dirty="0">
                <a:solidFill>
                  <a:srgbClr val="40424E"/>
                </a:solidFill>
                <a:highlight>
                  <a:srgbClr val="FFFFFF"/>
                </a:highlight>
              </a:rPr>
              <a:t> </a:t>
            </a:r>
            <a:r>
              <a:rPr lang="tr-TR" sz="1300" dirty="0" err="1">
                <a:solidFill>
                  <a:srgbClr val="40424E"/>
                </a:solidFill>
                <a:highlight>
                  <a:srgbClr val="FFFFFF"/>
                </a:highlight>
              </a:rPr>
              <a:t>to</a:t>
            </a:r>
            <a:r>
              <a:rPr lang="tr-TR" sz="1300" dirty="0">
                <a:solidFill>
                  <a:srgbClr val="40424E"/>
                </a:solidFill>
                <a:highlight>
                  <a:srgbClr val="FFFFFF"/>
                </a:highlight>
              </a:rPr>
              <a:t> </a:t>
            </a:r>
            <a:r>
              <a:rPr lang="tr-TR" sz="1300" dirty="0" err="1">
                <a:solidFill>
                  <a:srgbClr val="40424E"/>
                </a:solidFill>
                <a:highlight>
                  <a:srgbClr val="FFFFFF"/>
                </a:highlight>
              </a:rPr>
              <a:t>create</a:t>
            </a:r>
            <a:r>
              <a:rPr lang="tr-TR" sz="1300" dirty="0">
                <a:solidFill>
                  <a:srgbClr val="40424E"/>
                </a:solidFill>
                <a:highlight>
                  <a:srgbClr val="FFFFFF"/>
                </a:highlight>
              </a:rPr>
              <a:t> </a:t>
            </a:r>
            <a:r>
              <a:rPr lang="tr-TR" sz="1300" dirty="0" err="1">
                <a:solidFill>
                  <a:srgbClr val="40424E"/>
                </a:solidFill>
                <a:highlight>
                  <a:srgbClr val="FFFFFF"/>
                </a:highlight>
              </a:rPr>
              <a:t>and</a:t>
            </a:r>
            <a:r>
              <a:rPr lang="tr-TR" sz="1300" dirty="0">
                <a:solidFill>
                  <a:srgbClr val="40424E"/>
                </a:solidFill>
                <a:highlight>
                  <a:srgbClr val="FFFFFF"/>
                </a:highlight>
              </a:rPr>
              <a:t> </a:t>
            </a:r>
            <a:r>
              <a:rPr lang="tr-TR" sz="1300" dirty="0" err="1">
                <a:solidFill>
                  <a:srgbClr val="40424E"/>
                </a:solidFill>
                <a:highlight>
                  <a:srgbClr val="FFFFFF"/>
                </a:highlight>
              </a:rPr>
              <a:t>modify</a:t>
            </a:r>
            <a:r>
              <a:rPr lang="tr-TR" sz="1300" dirty="0">
                <a:solidFill>
                  <a:srgbClr val="40424E"/>
                </a:solidFill>
                <a:highlight>
                  <a:srgbClr val="FFFFFF"/>
                </a:highlight>
              </a:rPr>
              <a:t> </a:t>
            </a:r>
            <a:r>
              <a:rPr lang="tr-TR" sz="1300" dirty="0" err="1">
                <a:solidFill>
                  <a:srgbClr val="40424E"/>
                </a:solidFill>
                <a:highlight>
                  <a:srgbClr val="FFFFFF"/>
                </a:highlight>
              </a:rPr>
              <a:t>the</a:t>
            </a:r>
            <a:r>
              <a:rPr lang="tr-TR" sz="1300" dirty="0">
                <a:solidFill>
                  <a:srgbClr val="40424E"/>
                </a:solidFill>
                <a:highlight>
                  <a:srgbClr val="FFFFFF"/>
                </a:highlight>
              </a:rPr>
              <a:t> </a:t>
            </a:r>
            <a:r>
              <a:rPr lang="tr-TR" sz="1300" dirty="0" err="1">
                <a:solidFill>
                  <a:srgbClr val="40424E"/>
                </a:solidFill>
                <a:highlight>
                  <a:srgbClr val="FFFFFF"/>
                </a:highlight>
              </a:rPr>
              <a:t>structure</a:t>
            </a:r>
            <a:r>
              <a:rPr lang="tr-TR" sz="1300" dirty="0">
                <a:solidFill>
                  <a:srgbClr val="40424E"/>
                </a:solidFill>
                <a:highlight>
                  <a:srgbClr val="FFFFFF"/>
                </a:highlight>
              </a:rPr>
              <a:t> of </a:t>
            </a:r>
            <a:r>
              <a:rPr lang="tr-TR" sz="1300" dirty="0" err="1">
                <a:solidFill>
                  <a:srgbClr val="40424E"/>
                </a:solidFill>
                <a:highlight>
                  <a:srgbClr val="FFFFFF"/>
                </a:highlight>
              </a:rPr>
              <a:t>database</a:t>
            </a:r>
            <a:r>
              <a:rPr lang="tr-TR" sz="1300" dirty="0">
                <a:solidFill>
                  <a:srgbClr val="40424E"/>
                </a:solidFill>
                <a:highlight>
                  <a:srgbClr val="FFFFFF"/>
                </a:highlight>
              </a:rPr>
              <a:t> </a:t>
            </a:r>
            <a:r>
              <a:rPr lang="tr-TR" sz="1300" dirty="0" err="1">
                <a:solidFill>
                  <a:srgbClr val="40424E"/>
                </a:solidFill>
                <a:highlight>
                  <a:srgbClr val="FFFFFF"/>
                </a:highlight>
              </a:rPr>
              <a:t>objects</a:t>
            </a:r>
            <a:r>
              <a:rPr lang="tr-TR" sz="1300" dirty="0">
                <a:solidFill>
                  <a:srgbClr val="40424E"/>
                </a:solidFill>
                <a:highlight>
                  <a:srgbClr val="FFFFFF"/>
                </a:highlight>
              </a:rPr>
              <a:t> in </a:t>
            </a:r>
            <a:r>
              <a:rPr lang="tr-TR" sz="1300" dirty="0" err="1">
                <a:solidFill>
                  <a:srgbClr val="40424E"/>
                </a:solidFill>
                <a:highlight>
                  <a:srgbClr val="FFFFFF"/>
                </a:highlight>
              </a:rPr>
              <a:t>the</a:t>
            </a:r>
            <a:r>
              <a:rPr lang="tr-TR" sz="1300" dirty="0">
                <a:solidFill>
                  <a:srgbClr val="40424E"/>
                </a:solidFill>
                <a:highlight>
                  <a:srgbClr val="FFFFFF"/>
                </a:highlight>
              </a:rPr>
              <a:t> </a:t>
            </a:r>
            <a:r>
              <a:rPr lang="tr-TR" sz="1300" dirty="0" err="1">
                <a:solidFill>
                  <a:srgbClr val="40424E"/>
                </a:solidFill>
                <a:highlight>
                  <a:srgbClr val="FFFFFF"/>
                </a:highlight>
              </a:rPr>
              <a:t>database</a:t>
            </a:r>
            <a:r>
              <a:rPr lang="tr-TR" sz="1300" dirty="0">
                <a:solidFill>
                  <a:srgbClr val="40424E"/>
                </a:solidFill>
                <a:highlight>
                  <a:srgbClr val="FFFFFF"/>
                </a:highlight>
              </a:rPr>
              <a:t>.</a:t>
            </a:r>
            <a:endParaRPr dirty="0"/>
          </a:p>
        </p:txBody>
      </p:sp>
    </p:spTree>
    <p:extLst>
      <p:ext uri="{BB962C8B-B14F-4D97-AF65-F5344CB8AC3E}">
        <p14:creationId xmlns:p14="http://schemas.microsoft.com/office/powerpoint/2010/main" val="26122863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8a8bd52aa0_1_6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8" name="Google Shape;518;g8a8bd52aa0_1_69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890cdc2d5a_1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2" name="Google Shape;212;g890cdc2d5a_1_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tr-TR" sz="1200">
                <a:solidFill>
                  <a:srgbClr val="373A3C"/>
                </a:solidFill>
                <a:highlight>
                  <a:schemeClr val="lt1"/>
                </a:highlight>
                <a:latin typeface="Raleway"/>
                <a:ea typeface="Raleway"/>
                <a:cs typeface="Raleway"/>
                <a:sym typeface="Raleway"/>
              </a:rPr>
              <a:t>When creating a table, we use </a:t>
            </a:r>
            <a:r>
              <a:rPr lang="tr-TR" sz="1200" b="1">
                <a:solidFill>
                  <a:srgbClr val="FF0000"/>
                </a:solidFill>
                <a:latin typeface="Raleway"/>
                <a:ea typeface="Raleway"/>
                <a:cs typeface="Raleway"/>
                <a:sym typeface="Raleway"/>
              </a:rPr>
              <a:t>CREATE TABLE</a:t>
            </a:r>
            <a:r>
              <a:rPr lang="tr-TR" sz="1200" b="1">
                <a:solidFill>
                  <a:srgbClr val="373A3C"/>
                </a:solidFill>
                <a:latin typeface="Raleway"/>
                <a:ea typeface="Raleway"/>
                <a:cs typeface="Raleway"/>
                <a:sym typeface="Raleway"/>
              </a:rPr>
              <a:t> </a:t>
            </a:r>
            <a:r>
              <a:rPr lang="tr-TR" sz="1200">
                <a:solidFill>
                  <a:srgbClr val="373A3C"/>
                </a:solidFill>
                <a:highlight>
                  <a:schemeClr val="lt1"/>
                </a:highlight>
                <a:latin typeface="Raleway"/>
                <a:ea typeface="Raleway"/>
                <a:cs typeface="Raleway"/>
                <a:sym typeface="Raleway"/>
              </a:rPr>
              <a:t>statement.</a:t>
            </a:r>
            <a:endParaRPr sz="1200">
              <a:solidFill>
                <a:srgbClr val="373A3C"/>
              </a:solidFill>
              <a:highlight>
                <a:schemeClr val="lt1"/>
              </a:highlight>
              <a:latin typeface="Raleway"/>
              <a:ea typeface="Raleway"/>
              <a:cs typeface="Raleway"/>
              <a:sym typeface="Raleway"/>
            </a:endParaRPr>
          </a:p>
          <a:p>
            <a:pPr marL="0" lvl="0" indent="0" algn="l" rtl="0">
              <a:lnSpc>
                <a:spcPct val="115000"/>
              </a:lnSpc>
              <a:spcBef>
                <a:spcPts val="0"/>
              </a:spcBef>
              <a:spcAft>
                <a:spcPts val="0"/>
              </a:spcAft>
              <a:buNone/>
            </a:pPr>
            <a:r>
              <a:rPr lang="tr-TR">
                <a:highlight>
                  <a:srgbClr val="FFFFFF"/>
                </a:highlight>
                <a:latin typeface="Verdana"/>
                <a:ea typeface="Verdana"/>
                <a:cs typeface="Verdana"/>
                <a:sym typeface="Verdana"/>
              </a:rPr>
              <a:t>The </a:t>
            </a:r>
            <a:r>
              <a:rPr lang="tr-TR" b="1">
                <a:highlight>
                  <a:srgbClr val="FFFFFF"/>
                </a:highlight>
                <a:latin typeface="Verdana"/>
                <a:ea typeface="Verdana"/>
                <a:cs typeface="Verdana"/>
                <a:sym typeface="Verdana"/>
              </a:rPr>
              <a:t>create table</a:t>
            </a:r>
            <a:r>
              <a:rPr lang="tr-TR">
                <a:highlight>
                  <a:srgbClr val="FFFFFF"/>
                </a:highlight>
                <a:latin typeface="Verdana"/>
                <a:ea typeface="Verdana"/>
                <a:cs typeface="Verdana"/>
                <a:sym typeface="Verdana"/>
              </a:rPr>
              <a:t> statement is used to create a new table. Here is the format of a simple </a:t>
            </a:r>
            <a:r>
              <a:rPr lang="tr-TR" b="1">
                <a:highlight>
                  <a:srgbClr val="FFFFFF"/>
                </a:highlight>
                <a:latin typeface="Verdana"/>
                <a:ea typeface="Verdana"/>
                <a:cs typeface="Verdana"/>
                <a:sym typeface="Verdana"/>
              </a:rPr>
              <a:t>create table</a:t>
            </a:r>
            <a:r>
              <a:rPr lang="tr-TR">
                <a:highlight>
                  <a:srgbClr val="FFFFFF"/>
                </a:highlight>
                <a:latin typeface="Verdana"/>
                <a:ea typeface="Verdana"/>
                <a:cs typeface="Verdana"/>
                <a:sym typeface="Verdana"/>
              </a:rPr>
              <a:t> statement:</a:t>
            </a:r>
            <a:endParaRPr sz="1200">
              <a:solidFill>
                <a:srgbClr val="373A3C"/>
              </a:solidFill>
              <a:highlight>
                <a:schemeClr val="lt1"/>
              </a:highlight>
              <a:latin typeface="Raleway"/>
              <a:ea typeface="Raleway"/>
              <a:cs typeface="Raleway"/>
              <a:sym typeface="Raleway"/>
            </a:endParaRPr>
          </a:p>
          <a:p>
            <a:pPr marL="0" lvl="0" indent="0" algn="l" rtl="0">
              <a:lnSpc>
                <a:spcPct val="115000"/>
              </a:lnSpc>
              <a:spcBef>
                <a:spcPts val="0"/>
              </a:spcBef>
              <a:spcAft>
                <a:spcPts val="0"/>
              </a:spcAft>
              <a:buNone/>
            </a:pPr>
            <a:r>
              <a:rPr lang="tr-TR" sz="1200">
                <a:solidFill>
                  <a:srgbClr val="555555"/>
                </a:solidFill>
                <a:highlight>
                  <a:srgbClr val="FFFFFF"/>
                </a:highlight>
                <a:latin typeface="Raleway"/>
                <a:ea typeface="Raleway"/>
                <a:cs typeface="Raleway"/>
                <a:sym typeface="Raleway"/>
              </a:rPr>
              <a:t>There are several aspects to the </a:t>
            </a:r>
            <a:r>
              <a:rPr lang="tr-TR" sz="1200" u="sng">
                <a:highlight>
                  <a:srgbClr val="FFFFFF"/>
                </a:highlight>
                <a:latin typeface="Raleway"/>
                <a:ea typeface="Raleway"/>
                <a:cs typeface="Raleway"/>
                <a:sym typeface="Raleway"/>
                <a:hlinkClick r:id="rId3"/>
              </a:rPr>
              <a:t>CREATE TABLE</a:t>
            </a:r>
            <a:r>
              <a:rPr lang="tr-TR" sz="1200">
                <a:solidFill>
                  <a:srgbClr val="555555"/>
                </a:solidFill>
                <a:highlight>
                  <a:srgbClr val="FFFFFF"/>
                </a:highlight>
                <a:latin typeface="Raleway"/>
                <a:ea typeface="Raleway"/>
                <a:cs typeface="Raleway"/>
                <a:sym typeface="Raleway"/>
              </a:rPr>
              <a:t> statement.</a:t>
            </a:r>
            <a:endParaRPr sz="1200">
              <a:solidFill>
                <a:srgbClr val="555555"/>
              </a:solidFill>
              <a:highlight>
                <a:srgbClr val="FFFFFF"/>
              </a:highlight>
              <a:latin typeface="Raleway"/>
              <a:ea typeface="Raleway"/>
              <a:cs typeface="Raleway"/>
              <a:sym typeface="Raleway"/>
            </a:endParaRPr>
          </a:p>
          <a:p>
            <a:pPr marL="0" lvl="0" indent="0" algn="l" rtl="0">
              <a:lnSpc>
                <a:spcPct val="115000"/>
              </a:lnSpc>
              <a:spcBef>
                <a:spcPts val="1400"/>
              </a:spcBef>
              <a:spcAft>
                <a:spcPts val="0"/>
              </a:spcAft>
              <a:buClr>
                <a:schemeClr val="dk1"/>
              </a:buClr>
              <a:buSzPts val="1100"/>
              <a:buFont typeface="Arial"/>
              <a:buNone/>
            </a:pPr>
            <a:r>
              <a:rPr lang="tr-TR" sz="1150">
                <a:solidFill>
                  <a:schemeClr val="dk1"/>
                </a:solidFill>
                <a:highlight>
                  <a:srgbClr val="FFFFFF"/>
                </a:highlight>
                <a:latin typeface="Verdana"/>
                <a:ea typeface="Verdana"/>
                <a:cs typeface="Verdana"/>
                <a:sym typeface="Verdana"/>
              </a:rPr>
              <a:t>The column parameters specify the names of the columns of the table.</a:t>
            </a:r>
            <a:endParaRPr sz="1150">
              <a:solidFill>
                <a:schemeClr val="dk1"/>
              </a:solidFill>
              <a:highlight>
                <a:srgbClr val="FFFFFF"/>
              </a:highlight>
              <a:latin typeface="Verdana"/>
              <a:ea typeface="Verdana"/>
              <a:cs typeface="Verdana"/>
              <a:sym typeface="Verdana"/>
            </a:endParaRPr>
          </a:p>
          <a:p>
            <a:pPr marL="0" lvl="0" indent="0" algn="l" rtl="0">
              <a:lnSpc>
                <a:spcPct val="115000"/>
              </a:lnSpc>
              <a:spcBef>
                <a:spcPts val="1400"/>
              </a:spcBef>
              <a:spcAft>
                <a:spcPts val="0"/>
              </a:spcAft>
              <a:buClr>
                <a:schemeClr val="dk1"/>
              </a:buClr>
              <a:buSzPts val="1100"/>
              <a:buFont typeface="Arial"/>
              <a:buNone/>
            </a:pPr>
            <a:r>
              <a:rPr lang="tr-TR" sz="1150">
                <a:solidFill>
                  <a:schemeClr val="dk1"/>
                </a:solidFill>
                <a:highlight>
                  <a:srgbClr val="FFFFFF"/>
                </a:highlight>
                <a:latin typeface="Verdana"/>
                <a:ea typeface="Verdana"/>
                <a:cs typeface="Verdana"/>
                <a:sym typeface="Verdana"/>
              </a:rPr>
              <a:t>The datatype parameter specifies the type of data the column can hold (e.g. varchar, integer, date, etc.).</a:t>
            </a:r>
            <a:endParaRPr sz="1150">
              <a:solidFill>
                <a:schemeClr val="dk1"/>
              </a:solidFill>
              <a:highlight>
                <a:srgbClr val="FFFFFF"/>
              </a:highlight>
              <a:latin typeface="Verdana"/>
              <a:ea typeface="Verdana"/>
              <a:cs typeface="Verdana"/>
              <a:sym typeface="Verdana"/>
            </a:endParaRPr>
          </a:p>
          <a:p>
            <a:pPr marL="0" lvl="0" indent="0" algn="l" rtl="0">
              <a:lnSpc>
                <a:spcPct val="115000"/>
              </a:lnSpc>
              <a:spcBef>
                <a:spcPts val="1400"/>
              </a:spcBef>
              <a:spcAft>
                <a:spcPts val="800"/>
              </a:spcAft>
              <a:buNone/>
            </a:pPr>
            <a:endParaRPr sz="1200">
              <a:solidFill>
                <a:srgbClr val="555555"/>
              </a:solidFill>
              <a:highlight>
                <a:srgbClr val="FFFFFF"/>
              </a:highlight>
              <a:latin typeface="Raleway"/>
              <a:ea typeface="Raleway"/>
              <a:cs typeface="Raleway"/>
              <a:sym typeface="Raleway"/>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8a8bd52aa0_1_7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1" name="Google Shape;221;g8a8bd52aa0_1_70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tr-TR" sz="1200" dirty="0">
                <a:solidFill>
                  <a:srgbClr val="373A3C"/>
                </a:solidFill>
                <a:highlight>
                  <a:schemeClr val="lt1"/>
                </a:highlight>
                <a:latin typeface="Raleway"/>
                <a:ea typeface="Raleway"/>
                <a:cs typeface="Raleway"/>
                <a:sym typeface="Raleway"/>
              </a:rPr>
              <a:t>Read </a:t>
            </a:r>
            <a:r>
              <a:rPr lang="tr-TR" sz="1200" dirty="0" err="1">
                <a:solidFill>
                  <a:srgbClr val="373A3C"/>
                </a:solidFill>
                <a:highlight>
                  <a:schemeClr val="lt1"/>
                </a:highlight>
                <a:latin typeface="Raleway"/>
                <a:ea typeface="Raleway"/>
                <a:cs typeface="Raleway"/>
                <a:sym typeface="Raleway"/>
              </a:rPr>
              <a:t>from</a:t>
            </a:r>
            <a:r>
              <a:rPr lang="tr-TR" sz="1200" dirty="0">
                <a:solidFill>
                  <a:srgbClr val="373A3C"/>
                </a:solidFill>
                <a:highlight>
                  <a:schemeClr val="lt1"/>
                </a:highlight>
                <a:latin typeface="Raleway"/>
                <a:ea typeface="Raleway"/>
                <a:cs typeface="Raleway"/>
                <a:sym typeface="Raleway"/>
              </a:rPr>
              <a:t> </a:t>
            </a:r>
            <a:r>
              <a:rPr lang="tr-TR" sz="1200" dirty="0" err="1">
                <a:solidFill>
                  <a:srgbClr val="373A3C"/>
                </a:solidFill>
                <a:highlight>
                  <a:schemeClr val="lt1"/>
                </a:highlight>
                <a:latin typeface="Raleway"/>
                <a:ea typeface="Raleway"/>
                <a:cs typeface="Raleway"/>
                <a:sym typeface="Raleway"/>
              </a:rPr>
              <a:t>the</a:t>
            </a:r>
            <a:r>
              <a:rPr lang="tr-TR" sz="1200" dirty="0">
                <a:solidFill>
                  <a:srgbClr val="373A3C"/>
                </a:solidFill>
                <a:highlight>
                  <a:schemeClr val="lt1"/>
                </a:highlight>
                <a:latin typeface="Raleway"/>
                <a:ea typeface="Raleway"/>
                <a:cs typeface="Raleway"/>
                <a:sym typeface="Raleway"/>
              </a:rPr>
              <a:t> </a:t>
            </a:r>
            <a:r>
              <a:rPr lang="tr-TR" sz="1200" dirty="0" err="1">
                <a:solidFill>
                  <a:srgbClr val="373A3C"/>
                </a:solidFill>
                <a:highlight>
                  <a:schemeClr val="lt1"/>
                </a:highlight>
                <a:latin typeface="Raleway"/>
                <a:ea typeface="Raleway"/>
                <a:cs typeface="Raleway"/>
                <a:sym typeface="Raleway"/>
              </a:rPr>
              <a:t>slide</a:t>
            </a:r>
            <a:r>
              <a:rPr lang="tr-TR" sz="1200" dirty="0">
                <a:solidFill>
                  <a:srgbClr val="373A3C"/>
                </a:solidFill>
                <a:highlight>
                  <a:schemeClr val="lt1"/>
                </a:highlight>
                <a:latin typeface="Raleway"/>
                <a:ea typeface="Raleway"/>
                <a:cs typeface="Raleway"/>
                <a:sym typeface="Raleway"/>
              </a:rPr>
              <a:t>.</a:t>
            </a:r>
          </a:p>
          <a:p>
            <a:pPr marL="0" lvl="0" indent="0" algn="l" rtl="0">
              <a:lnSpc>
                <a:spcPct val="115000"/>
              </a:lnSpc>
              <a:spcBef>
                <a:spcPts val="0"/>
              </a:spcBef>
              <a:spcAft>
                <a:spcPts val="0"/>
              </a:spcAft>
              <a:buNone/>
            </a:pPr>
            <a:r>
              <a:rPr lang="en-US" sz="1050" dirty="0">
                <a:solidFill>
                  <a:srgbClr val="373A3C"/>
                </a:solidFill>
                <a:highlight>
                  <a:schemeClr val="lt1"/>
                </a:highlight>
                <a:latin typeface="Raleway"/>
                <a:ea typeface="Raleway"/>
                <a:cs typeface="Raleway"/>
                <a:sym typeface="Raleway"/>
              </a:rPr>
              <a:t>Read from the slide.</a:t>
            </a:r>
          </a:p>
          <a:p>
            <a:pPr marL="0" lvl="0" indent="0" algn="l" rtl="0">
              <a:lnSpc>
                <a:spcPct val="115000"/>
              </a:lnSpc>
              <a:spcBef>
                <a:spcPts val="0"/>
              </a:spcBef>
              <a:spcAft>
                <a:spcPts val="0"/>
              </a:spcAft>
              <a:buNone/>
            </a:pPr>
            <a:endParaRPr lang="en-US" sz="1050" dirty="0">
              <a:solidFill>
                <a:srgbClr val="373A3C"/>
              </a:solidFill>
              <a:highlight>
                <a:schemeClr val="lt1"/>
              </a:highlight>
              <a:latin typeface="Raleway"/>
              <a:ea typeface="Raleway"/>
              <a:cs typeface="Raleway"/>
              <a:sym typeface="Raleway"/>
            </a:endParaRPr>
          </a:p>
          <a:p>
            <a:pPr marL="0" lvl="0" indent="0" algn="l" rtl="0">
              <a:spcBef>
                <a:spcPts val="0"/>
              </a:spcBef>
              <a:spcAft>
                <a:spcPts val="0"/>
              </a:spcAft>
              <a:buNone/>
            </a:pPr>
            <a:r>
              <a:rPr lang="en-US" sz="1200" b="1" dirty="0">
                <a:solidFill>
                  <a:srgbClr val="555555"/>
                </a:solidFill>
                <a:highlight>
                  <a:schemeClr val="lt1"/>
                </a:highlight>
              </a:rPr>
              <a:t>Note:</a:t>
            </a:r>
            <a:r>
              <a:rPr lang="en-US" sz="1200" dirty="0">
                <a:solidFill>
                  <a:srgbClr val="555555"/>
                </a:solidFill>
                <a:highlight>
                  <a:schemeClr val="lt1"/>
                </a:highlight>
              </a:rPr>
              <a:t> Values in </a:t>
            </a:r>
            <a:r>
              <a:rPr lang="en-US" sz="1200" dirty="0">
                <a:solidFill>
                  <a:schemeClr val="dk1"/>
                </a:solidFill>
                <a:highlight>
                  <a:schemeClr val="lt1"/>
                </a:highlight>
                <a:latin typeface="Courier New"/>
                <a:ea typeface="Courier New"/>
                <a:cs typeface="Courier New"/>
                <a:sym typeface="Courier New"/>
              </a:rPr>
              <a:t>VARCHAR</a:t>
            </a:r>
            <a:r>
              <a:rPr lang="en-US" sz="1200" dirty="0">
                <a:solidFill>
                  <a:srgbClr val="555555"/>
                </a:solidFill>
                <a:highlight>
                  <a:schemeClr val="lt1"/>
                </a:highlight>
              </a:rPr>
              <a:t> columns are variable-length strings. The length can be specified as a value from 0 to 65,535.</a:t>
            </a:r>
          </a:p>
          <a:p>
            <a:pPr marL="0" lvl="0" indent="0" algn="l" rtl="0">
              <a:lnSpc>
                <a:spcPct val="115000"/>
              </a:lnSpc>
              <a:spcBef>
                <a:spcPts val="0"/>
              </a:spcBef>
              <a:spcAft>
                <a:spcPts val="0"/>
              </a:spcAft>
              <a:buNone/>
            </a:pPr>
            <a:endParaRPr sz="1200" dirty="0">
              <a:solidFill>
                <a:srgbClr val="373A3C"/>
              </a:solidFill>
              <a:highlight>
                <a:schemeClr val="lt1"/>
              </a:highlight>
              <a:latin typeface="Raleway"/>
              <a:ea typeface="Raleway"/>
              <a:cs typeface="Raleway"/>
              <a:sym typeface="Raleway"/>
            </a:endParaRPr>
          </a:p>
          <a:p>
            <a:pPr marL="0" lvl="0" indent="0" algn="l" rtl="0">
              <a:lnSpc>
                <a:spcPct val="115000"/>
              </a:lnSpc>
              <a:spcBef>
                <a:spcPts val="0"/>
              </a:spcBef>
              <a:spcAft>
                <a:spcPts val="800"/>
              </a:spcAft>
              <a:buNone/>
            </a:pPr>
            <a:endParaRPr sz="1200" dirty="0">
              <a:solidFill>
                <a:srgbClr val="333333"/>
              </a:solidFill>
              <a:highlight>
                <a:srgbClr val="FFFFFF"/>
              </a:highlight>
              <a:latin typeface="Raleway"/>
              <a:ea typeface="Raleway"/>
              <a:cs typeface="Raleway"/>
              <a:sym typeface="Raleway"/>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890cdc2d5a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g890cdc2d5a_1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tr-TR" sz="1450" dirty="0" err="1">
                <a:solidFill>
                  <a:srgbClr val="373A3C"/>
                </a:solidFill>
                <a:highlight>
                  <a:srgbClr val="FFFFFF"/>
                </a:highlight>
              </a:rPr>
              <a:t>Let’s</a:t>
            </a:r>
            <a:r>
              <a:rPr lang="tr-TR" sz="1450" dirty="0">
                <a:solidFill>
                  <a:srgbClr val="373A3C"/>
                </a:solidFill>
                <a:highlight>
                  <a:srgbClr val="FFFFFF"/>
                </a:highlight>
              </a:rPr>
              <a:t> </a:t>
            </a:r>
            <a:r>
              <a:rPr lang="tr-TR" sz="1450" dirty="0" err="1">
                <a:solidFill>
                  <a:srgbClr val="373A3C"/>
                </a:solidFill>
                <a:highlight>
                  <a:srgbClr val="FFFFFF"/>
                </a:highlight>
              </a:rPr>
              <a:t>make</a:t>
            </a:r>
            <a:r>
              <a:rPr lang="tr-TR" sz="1450" dirty="0">
                <a:solidFill>
                  <a:srgbClr val="373A3C"/>
                </a:solidFill>
                <a:highlight>
                  <a:srgbClr val="FFFFFF"/>
                </a:highlight>
              </a:rPr>
              <a:t> a </a:t>
            </a:r>
            <a:r>
              <a:rPr lang="tr-TR" sz="1450" dirty="0" err="1">
                <a:solidFill>
                  <a:srgbClr val="373A3C"/>
                </a:solidFill>
                <a:highlight>
                  <a:srgbClr val="FFFFFF"/>
                </a:highlight>
              </a:rPr>
              <a:t>quick</a:t>
            </a:r>
            <a:r>
              <a:rPr lang="tr-TR" sz="1450" dirty="0">
                <a:solidFill>
                  <a:srgbClr val="373A3C"/>
                </a:solidFill>
                <a:highlight>
                  <a:srgbClr val="FFFFFF"/>
                </a:highlight>
              </a:rPr>
              <a:t> </a:t>
            </a:r>
            <a:r>
              <a:rPr lang="tr-TR" sz="1450" dirty="0" err="1">
                <a:solidFill>
                  <a:srgbClr val="373A3C"/>
                </a:solidFill>
                <a:highlight>
                  <a:srgbClr val="FFFFFF"/>
                </a:highlight>
              </a:rPr>
              <a:t>recap</a:t>
            </a:r>
            <a:endParaRPr sz="1450" dirty="0">
              <a:solidFill>
                <a:srgbClr val="373A3C"/>
              </a:solidFill>
              <a:highlight>
                <a:srgbClr val="FFFFFF"/>
              </a:highlight>
            </a:endParaRPr>
          </a:p>
          <a:p>
            <a:pPr marL="0" lvl="0" indent="0" algn="l" rtl="0">
              <a:lnSpc>
                <a:spcPct val="100000"/>
              </a:lnSpc>
              <a:spcBef>
                <a:spcPts val="0"/>
              </a:spcBef>
              <a:spcAft>
                <a:spcPts val="0"/>
              </a:spcAft>
              <a:buSzPts val="1400"/>
              <a:buNone/>
            </a:pPr>
            <a:endParaRPr sz="1450" dirty="0">
              <a:solidFill>
                <a:srgbClr val="373A3C"/>
              </a:solidFill>
              <a:highlight>
                <a:srgbClr val="FFFFFF"/>
              </a:highlight>
            </a:endParaRPr>
          </a:p>
          <a:p>
            <a:pPr marL="0" lvl="0" indent="0" algn="l" rtl="0">
              <a:lnSpc>
                <a:spcPct val="100000"/>
              </a:lnSpc>
              <a:spcBef>
                <a:spcPts val="0"/>
              </a:spcBef>
              <a:spcAft>
                <a:spcPts val="0"/>
              </a:spcAft>
              <a:buSzPts val="1400"/>
              <a:buNone/>
            </a:pPr>
            <a:r>
              <a:rPr lang="tr-TR" sz="1450" dirty="0">
                <a:solidFill>
                  <a:srgbClr val="373A3C"/>
                </a:solidFill>
                <a:highlight>
                  <a:srgbClr val="FFFFFF"/>
                </a:highlight>
              </a:rPr>
              <a:t>SQL </a:t>
            </a:r>
            <a:r>
              <a:rPr lang="tr-TR" sz="1450" dirty="0" err="1">
                <a:solidFill>
                  <a:srgbClr val="373A3C"/>
                </a:solidFill>
                <a:highlight>
                  <a:srgbClr val="FFFFFF"/>
                </a:highlight>
              </a:rPr>
              <a:t>statements</a:t>
            </a:r>
            <a:r>
              <a:rPr lang="tr-TR" sz="1450" dirty="0">
                <a:solidFill>
                  <a:srgbClr val="373A3C"/>
                </a:solidFill>
                <a:highlight>
                  <a:srgbClr val="FFFFFF"/>
                </a:highlight>
              </a:rPr>
              <a:t> </a:t>
            </a:r>
            <a:r>
              <a:rPr lang="tr-TR" sz="1450" dirty="0" err="1">
                <a:solidFill>
                  <a:srgbClr val="373A3C"/>
                </a:solidFill>
                <a:highlight>
                  <a:srgbClr val="FFFFFF"/>
                </a:highlight>
              </a:rPr>
              <a:t>are</a:t>
            </a:r>
            <a:r>
              <a:rPr lang="tr-TR" sz="1450" dirty="0">
                <a:solidFill>
                  <a:srgbClr val="373A3C"/>
                </a:solidFill>
                <a:highlight>
                  <a:srgbClr val="FFFFFF"/>
                </a:highlight>
              </a:rPr>
              <a:t> </a:t>
            </a:r>
            <a:r>
              <a:rPr lang="tr-TR" sz="1450" dirty="0" err="1">
                <a:solidFill>
                  <a:srgbClr val="373A3C"/>
                </a:solidFill>
                <a:highlight>
                  <a:srgbClr val="FFFFFF"/>
                </a:highlight>
              </a:rPr>
              <a:t>grouped</a:t>
            </a:r>
            <a:r>
              <a:rPr lang="tr-TR" sz="1450" dirty="0">
                <a:solidFill>
                  <a:srgbClr val="373A3C"/>
                </a:solidFill>
                <a:highlight>
                  <a:srgbClr val="FFFFFF"/>
                </a:highlight>
              </a:rPr>
              <a:t> </a:t>
            </a:r>
            <a:r>
              <a:rPr lang="tr-TR" sz="1450" dirty="0" err="1">
                <a:solidFill>
                  <a:srgbClr val="373A3C"/>
                </a:solidFill>
                <a:highlight>
                  <a:srgbClr val="FFFFFF"/>
                </a:highlight>
              </a:rPr>
              <a:t>into</a:t>
            </a:r>
            <a:r>
              <a:rPr lang="tr-TR" sz="1450" dirty="0">
                <a:solidFill>
                  <a:srgbClr val="373A3C"/>
                </a:solidFill>
                <a:highlight>
                  <a:srgbClr val="FFFFFF"/>
                </a:highlight>
              </a:rPr>
              <a:t> </a:t>
            </a:r>
            <a:r>
              <a:rPr lang="tr-TR" sz="1450" dirty="0" err="1">
                <a:solidFill>
                  <a:srgbClr val="373A3C"/>
                </a:solidFill>
                <a:highlight>
                  <a:srgbClr val="FFFFFF"/>
                </a:highlight>
              </a:rPr>
              <a:t>four</a:t>
            </a:r>
            <a:r>
              <a:rPr lang="tr-TR" sz="1450" dirty="0">
                <a:solidFill>
                  <a:srgbClr val="373A3C"/>
                </a:solidFill>
                <a:highlight>
                  <a:srgbClr val="FFFFFF"/>
                </a:highlight>
              </a:rPr>
              <a:t> main </a:t>
            </a:r>
            <a:r>
              <a:rPr lang="tr-TR" sz="1450" dirty="0" err="1">
                <a:solidFill>
                  <a:srgbClr val="373A3C"/>
                </a:solidFill>
                <a:highlight>
                  <a:srgbClr val="FFFFFF"/>
                </a:highlight>
              </a:rPr>
              <a:t>categories</a:t>
            </a:r>
            <a:r>
              <a:rPr lang="tr-TR" sz="1450" dirty="0">
                <a:solidFill>
                  <a:srgbClr val="373A3C"/>
                </a:solidFill>
                <a:highlight>
                  <a:srgbClr val="FFFFFF"/>
                </a:highlight>
              </a:rPr>
              <a:t>:</a:t>
            </a:r>
            <a:endParaRPr sz="1450" dirty="0">
              <a:solidFill>
                <a:srgbClr val="373A3C"/>
              </a:solidFill>
              <a:highlight>
                <a:srgbClr val="FFFFFF"/>
              </a:highlight>
            </a:endParaRPr>
          </a:p>
          <a:p>
            <a:pPr marL="457200" lvl="0" indent="-320675" algn="l" rtl="0">
              <a:lnSpc>
                <a:spcPct val="115000"/>
              </a:lnSpc>
              <a:spcBef>
                <a:spcPts val="0"/>
              </a:spcBef>
              <a:spcAft>
                <a:spcPts val="0"/>
              </a:spcAft>
              <a:buClr>
                <a:srgbClr val="373A3C"/>
              </a:buClr>
              <a:buSzPts val="1450"/>
              <a:buChar char="●"/>
            </a:pPr>
            <a:r>
              <a:rPr lang="tr-TR" sz="1450" dirty="0">
                <a:solidFill>
                  <a:srgbClr val="373A3C"/>
                </a:solidFill>
                <a:highlight>
                  <a:srgbClr val="FFFFFF"/>
                </a:highlight>
              </a:rPr>
              <a:t>DDL - Data Definition Language</a:t>
            </a:r>
            <a:endParaRPr sz="1450" dirty="0">
              <a:solidFill>
                <a:srgbClr val="373A3C"/>
              </a:solidFill>
              <a:highlight>
                <a:srgbClr val="FFFFFF"/>
              </a:highlight>
            </a:endParaRPr>
          </a:p>
          <a:p>
            <a:pPr marL="457200" lvl="0" indent="-320675" algn="l" rtl="0">
              <a:lnSpc>
                <a:spcPct val="115000"/>
              </a:lnSpc>
              <a:spcBef>
                <a:spcPts val="0"/>
              </a:spcBef>
              <a:spcAft>
                <a:spcPts val="0"/>
              </a:spcAft>
              <a:buClr>
                <a:srgbClr val="373A3C"/>
              </a:buClr>
              <a:buSzPts val="1450"/>
              <a:buChar char="●"/>
            </a:pPr>
            <a:r>
              <a:rPr lang="tr-TR" sz="1450" dirty="0">
                <a:solidFill>
                  <a:srgbClr val="373A3C"/>
                </a:solidFill>
                <a:highlight>
                  <a:srgbClr val="FFFFFF"/>
                </a:highlight>
              </a:rPr>
              <a:t>DML - Data </a:t>
            </a:r>
            <a:r>
              <a:rPr lang="tr-TR" sz="1450" dirty="0" err="1">
                <a:solidFill>
                  <a:srgbClr val="373A3C"/>
                </a:solidFill>
                <a:highlight>
                  <a:srgbClr val="FFFFFF"/>
                </a:highlight>
              </a:rPr>
              <a:t>Manipulation</a:t>
            </a:r>
            <a:r>
              <a:rPr lang="tr-TR" sz="1450" dirty="0">
                <a:solidFill>
                  <a:srgbClr val="373A3C"/>
                </a:solidFill>
                <a:highlight>
                  <a:srgbClr val="FFFFFF"/>
                </a:highlight>
              </a:rPr>
              <a:t> Language</a:t>
            </a:r>
            <a:endParaRPr sz="1450" dirty="0">
              <a:solidFill>
                <a:srgbClr val="373A3C"/>
              </a:solidFill>
              <a:highlight>
                <a:srgbClr val="FFFFFF"/>
              </a:highlight>
            </a:endParaRPr>
          </a:p>
          <a:p>
            <a:pPr marL="457200" lvl="0" indent="-320675" algn="l" rtl="0">
              <a:lnSpc>
                <a:spcPct val="115000"/>
              </a:lnSpc>
              <a:spcBef>
                <a:spcPts val="0"/>
              </a:spcBef>
              <a:spcAft>
                <a:spcPts val="0"/>
              </a:spcAft>
              <a:buClr>
                <a:srgbClr val="373A3C"/>
              </a:buClr>
              <a:buSzPts val="1450"/>
              <a:buChar char="●"/>
            </a:pPr>
            <a:r>
              <a:rPr lang="tr-TR" sz="1450" dirty="0">
                <a:solidFill>
                  <a:srgbClr val="373A3C"/>
                </a:solidFill>
                <a:highlight>
                  <a:srgbClr val="FFFFFF"/>
                </a:highlight>
              </a:rPr>
              <a:t>DCL - Data Control Language</a:t>
            </a:r>
            <a:endParaRPr sz="1450" dirty="0">
              <a:solidFill>
                <a:srgbClr val="373A3C"/>
              </a:solidFill>
              <a:highlight>
                <a:srgbClr val="FFFFFF"/>
              </a:highlight>
            </a:endParaRPr>
          </a:p>
          <a:p>
            <a:pPr marL="457200" lvl="0" indent="-320675" algn="l" rtl="0">
              <a:lnSpc>
                <a:spcPct val="115000"/>
              </a:lnSpc>
              <a:spcBef>
                <a:spcPts val="0"/>
              </a:spcBef>
              <a:spcAft>
                <a:spcPts val="0"/>
              </a:spcAft>
              <a:buClr>
                <a:srgbClr val="373A3C"/>
              </a:buClr>
              <a:buSzPts val="1450"/>
              <a:buChar char="●"/>
            </a:pPr>
            <a:r>
              <a:rPr lang="tr-TR" sz="1450" dirty="0">
                <a:solidFill>
                  <a:srgbClr val="373A3C"/>
                </a:solidFill>
                <a:highlight>
                  <a:srgbClr val="FFFFFF"/>
                </a:highlight>
              </a:rPr>
              <a:t>TCL - </a:t>
            </a:r>
            <a:r>
              <a:rPr lang="tr-TR" sz="1450" dirty="0" err="1">
                <a:solidFill>
                  <a:srgbClr val="373A3C"/>
                </a:solidFill>
                <a:highlight>
                  <a:srgbClr val="FFFFFF"/>
                </a:highlight>
              </a:rPr>
              <a:t>Transaction</a:t>
            </a:r>
            <a:r>
              <a:rPr lang="tr-TR" sz="1450" dirty="0">
                <a:solidFill>
                  <a:srgbClr val="373A3C"/>
                </a:solidFill>
                <a:highlight>
                  <a:srgbClr val="FFFFFF"/>
                </a:highlight>
              </a:rPr>
              <a:t> Control Language</a:t>
            </a:r>
            <a:endParaRPr sz="1450" dirty="0">
              <a:solidFill>
                <a:srgbClr val="373A3C"/>
              </a:solidFill>
              <a:highlight>
                <a:srgbClr val="FFFFFF"/>
              </a:highlight>
            </a:endParaRPr>
          </a:p>
          <a:p>
            <a:pPr marL="0" lvl="0" indent="0" algn="l" rtl="0">
              <a:lnSpc>
                <a:spcPct val="100000"/>
              </a:lnSpc>
              <a:spcBef>
                <a:spcPts val="1200"/>
              </a:spcBef>
              <a:spcAft>
                <a:spcPts val="0"/>
              </a:spcAft>
              <a:buSzPts val="1400"/>
              <a:buNone/>
            </a:pPr>
            <a:r>
              <a:rPr lang="tr-TR" sz="1450" dirty="0">
                <a:solidFill>
                  <a:srgbClr val="373A3C"/>
                </a:solidFill>
                <a:highlight>
                  <a:srgbClr val="FFFFFF"/>
                </a:highlight>
              </a:rPr>
              <a:t>DDL, DML, DCL, TCL </a:t>
            </a:r>
            <a:r>
              <a:rPr lang="tr-TR" sz="1450" dirty="0" err="1">
                <a:solidFill>
                  <a:srgbClr val="373A3C"/>
                </a:solidFill>
                <a:highlight>
                  <a:srgbClr val="FFFFFF"/>
                </a:highlight>
              </a:rPr>
              <a:t>are</a:t>
            </a:r>
            <a:r>
              <a:rPr lang="tr-TR" sz="1450" dirty="0">
                <a:solidFill>
                  <a:srgbClr val="373A3C"/>
                </a:solidFill>
                <a:highlight>
                  <a:srgbClr val="FFFFFF"/>
                </a:highlight>
              </a:rPr>
              <a:t> not </a:t>
            </a:r>
            <a:r>
              <a:rPr lang="tr-TR" sz="1450" dirty="0" err="1">
                <a:solidFill>
                  <a:srgbClr val="373A3C"/>
                </a:solidFill>
                <a:highlight>
                  <a:srgbClr val="FFFFFF"/>
                </a:highlight>
              </a:rPr>
              <a:t>separate</a:t>
            </a:r>
            <a:r>
              <a:rPr lang="tr-TR" sz="1450" dirty="0">
                <a:solidFill>
                  <a:srgbClr val="373A3C"/>
                </a:solidFill>
                <a:highlight>
                  <a:srgbClr val="FFFFFF"/>
                </a:highlight>
              </a:rPr>
              <a:t> </a:t>
            </a:r>
            <a:r>
              <a:rPr lang="tr-TR" sz="1450" dirty="0" err="1">
                <a:solidFill>
                  <a:srgbClr val="373A3C"/>
                </a:solidFill>
                <a:highlight>
                  <a:srgbClr val="FFFFFF"/>
                </a:highlight>
              </a:rPr>
              <a:t>languages</a:t>
            </a:r>
            <a:r>
              <a:rPr lang="tr-TR" sz="1450" dirty="0">
                <a:solidFill>
                  <a:srgbClr val="373A3C"/>
                </a:solidFill>
                <a:highlight>
                  <a:srgbClr val="FFFFFF"/>
                </a:highlight>
              </a:rPr>
              <a:t>. They </a:t>
            </a:r>
            <a:r>
              <a:rPr lang="tr-TR" sz="1450" dirty="0" err="1">
                <a:solidFill>
                  <a:srgbClr val="373A3C"/>
                </a:solidFill>
                <a:highlight>
                  <a:srgbClr val="FFFFFF"/>
                </a:highlight>
              </a:rPr>
              <a:t>compose</a:t>
            </a:r>
            <a:r>
              <a:rPr lang="tr-TR" sz="1450" dirty="0">
                <a:solidFill>
                  <a:srgbClr val="373A3C"/>
                </a:solidFill>
                <a:highlight>
                  <a:srgbClr val="FFFFFF"/>
                </a:highlight>
              </a:rPr>
              <a:t> </a:t>
            </a:r>
            <a:r>
              <a:rPr lang="tr-TR" sz="1450" dirty="0" err="1">
                <a:solidFill>
                  <a:srgbClr val="373A3C"/>
                </a:solidFill>
                <a:highlight>
                  <a:srgbClr val="FFFFFF"/>
                </a:highlight>
              </a:rPr>
              <a:t>parts</a:t>
            </a:r>
            <a:r>
              <a:rPr lang="tr-TR" sz="1450" dirty="0">
                <a:solidFill>
                  <a:srgbClr val="373A3C"/>
                </a:solidFill>
                <a:highlight>
                  <a:srgbClr val="FFFFFF"/>
                </a:highlight>
              </a:rPr>
              <a:t> of a </a:t>
            </a:r>
            <a:r>
              <a:rPr lang="tr-TR" sz="1450" dirty="0" err="1">
                <a:solidFill>
                  <a:srgbClr val="373A3C"/>
                </a:solidFill>
                <a:highlight>
                  <a:srgbClr val="FFFFFF"/>
                </a:highlight>
              </a:rPr>
              <a:t>single</a:t>
            </a:r>
            <a:r>
              <a:rPr lang="tr-TR" sz="1450" dirty="0">
                <a:solidFill>
                  <a:srgbClr val="373A3C"/>
                </a:solidFill>
                <a:highlight>
                  <a:srgbClr val="FFFFFF"/>
                </a:highlight>
              </a:rPr>
              <a:t> </a:t>
            </a:r>
            <a:r>
              <a:rPr lang="tr-TR" sz="1450" dirty="0" err="1">
                <a:solidFill>
                  <a:srgbClr val="373A3C"/>
                </a:solidFill>
                <a:highlight>
                  <a:srgbClr val="FFFFFF"/>
                </a:highlight>
              </a:rPr>
              <a:t>database</a:t>
            </a:r>
            <a:r>
              <a:rPr lang="tr-TR" sz="1450" dirty="0">
                <a:solidFill>
                  <a:srgbClr val="373A3C"/>
                </a:solidFill>
                <a:highlight>
                  <a:srgbClr val="FFFFFF"/>
                </a:highlight>
              </a:rPr>
              <a:t> </a:t>
            </a:r>
            <a:r>
              <a:rPr lang="tr-TR" sz="1450" dirty="0" err="1">
                <a:solidFill>
                  <a:srgbClr val="373A3C"/>
                </a:solidFill>
                <a:highlight>
                  <a:srgbClr val="FFFFFF"/>
                </a:highlight>
              </a:rPr>
              <a:t>language</a:t>
            </a:r>
            <a:r>
              <a:rPr lang="tr-TR" sz="1450" dirty="0">
                <a:solidFill>
                  <a:srgbClr val="373A3C"/>
                </a:solidFill>
                <a:highlight>
                  <a:srgbClr val="FFFFFF"/>
                </a:highlight>
              </a:rPr>
              <a:t> </a:t>
            </a:r>
            <a:r>
              <a:rPr lang="tr-TR" sz="1450" dirty="0" err="1">
                <a:solidFill>
                  <a:srgbClr val="373A3C"/>
                </a:solidFill>
                <a:highlight>
                  <a:srgbClr val="FFFFFF"/>
                </a:highlight>
              </a:rPr>
              <a:t>which</a:t>
            </a:r>
            <a:r>
              <a:rPr lang="tr-TR" sz="1450" dirty="0">
                <a:solidFill>
                  <a:srgbClr val="373A3C"/>
                </a:solidFill>
                <a:highlight>
                  <a:srgbClr val="FFFFFF"/>
                </a:highlight>
              </a:rPr>
              <a:t> is SQL. </a:t>
            </a:r>
            <a:r>
              <a:rPr lang="tr-TR" sz="1450" dirty="0" err="1">
                <a:solidFill>
                  <a:srgbClr val="373A3C"/>
                </a:solidFill>
                <a:highlight>
                  <a:srgbClr val="FFFFFF"/>
                </a:highlight>
              </a:rPr>
              <a:t>Now</a:t>
            </a:r>
            <a:r>
              <a:rPr lang="tr-TR" sz="1450" dirty="0">
                <a:solidFill>
                  <a:srgbClr val="373A3C"/>
                </a:solidFill>
                <a:highlight>
                  <a:srgbClr val="FFFFFF"/>
                </a:highlight>
              </a:rPr>
              <a:t>, </a:t>
            </a:r>
            <a:r>
              <a:rPr lang="tr-TR" sz="1450" dirty="0" err="1">
                <a:solidFill>
                  <a:srgbClr val="373A3C"/>
                </a:solidFill>
                <a:highlight>
                  <a:srgbClr val="FFFFFF"/>
                </a:highlight>
              </a:rPr>
              <a:t>let’s</a:t>
            </a:r>
            <a:r>
              <a:rPr lang="tr-TR" sz="1450" dirty="0">
                <a:solidFill>
                  <a:srgbClr val="373A3C"/>
                </a:solidFill>
                <a:highlight>
                  <a:srgbClr val="FFFFFF"/>
                </a:highlight>
              </a:rPr>
              <a:t> </a:t>
            </a:r>
            <a:r>
              <a:rPr lang="tr-TR" sz="1450" dirty="0" err="1">
                <a:solidFill>
                  <a:srgbClr val="373A3C"/>
                </a:solidFill>
                <a:highlight>
                  <a:srgbClr val="FFFFFF"/>
                </a:highlight>
              </a:rPr>
              <a:t>look</a:t>
            </a:r>
            <a:r>
              <a:rPr lang="tr-TR" sz="1450" dirty="0">
                <a:solidFill>
                  <a:srgbClr val="373A3C"/>
                </a:solidFill>
                <a:highlight>
                  <a:srgbClr val="FFFFFF"/>
                </a:highlight>
              </a:rPr>
              <a:t> at </a:t>
            </a:r>
            <a:r>
              <a:rPr lang="tr-TR" sz="1450" dirty="0" err="1">
                <a:solidFill>
                  <a:srgbClr val="373A3C"/>
                </a:solidFill>
                <a:highlight>
                  <a:srgbClr val="FFFFFF"/>
                </a:highlight>
              </a:rPr>
              <a:t>their</a:t>
            </a:r>
            <a:r>
              <a:rPr lang="tr-TR" sz="1450" dirty="0">
                <a:solidFill>
                  <a:srgbClr val="373A3C"/>
                </a:solidFill>
                <a:highlight>
                  <a:srgbClr val="FFFFFF"/>
                </a:highlight>
              </a:rPr>
              <a:t> </a:t>
            </a:r>
            <a:r>
              <a:rPr lang="tr-TR" sz="1450" dirty="0" err="1">
                <a:solidFill>
                  <a:srgbClr val="373A3C"/>
                </a:solidFill>
                <a:highlight>
                  <a:srgbClr val="FFFFFF"/>
                </a:highlight>
              </a:rPr>
              <a:t>definitions</a:t>
            </a:r>
            <a:r>
              <a:rPr lang="tr-TR" sz="1450" dirty="0">
                <a:solidFill>
                  <a:srgbClr val="373A3C"/>
                </a:solidFill>
                <a:highlight>
                  <a:srgbClr val="FFFFFF"/>
                </a:highlight>
              </a:rPr>
              <a:t>.</a:t>
            </a:r>
            <a:endParaRPr sz="1450" dirty="0">
              <a:solidFill>
                <a:srgbClr val="373A3C"/>
              </a:solidFill>
              <a:highlight>
                <a:srgbClr val="FFFFFF"/>
              </a:highlight>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8a8bd52aa0_1_10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8a8bd52aa0_1_10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b="1" dirty="0" err="1"/>
              <a:t>Answer</a:t>
            </a:r>
            <a:r>
              <a:rPr lang="tr-TR" b="1" dirty="0"/>
              <a:t>:</a:t>
            </a:r>
            <a:endParaRPr b="1" dirty="0"/>
          </a:p>
          <a:p>
            <a:pPr marL="0" lvl="0" indent="0" algn="l" rtl="0">
              <a:spcBef>
                <a:spcPts val="0"/>
              </a:spcBef>
              <a:spcAft>
                <a:spcPts val="0"/>
              </a:spcAft>
              <a:buNone/>
            </a:pPr>
            <a:r>
              <a:rPr lang="tr-TR" b="1" dirty="0" err="1"/>
              <a:t>Postgre</a:t>
            </a:r>
            <a:endParaRPr lang="tr-TR" b="1" dirty="0"/>
          </a:p>
          <a:p>
            <a:pPr marL="0" lvl="0" indent="0" algn="l" rtl="0">
              <a:spcBef>
                <a:spcPts val="0"/>
              </a:spcBef>
              <a:spcAft>
                <a:spcPts val="0"/>
              </a:spcAft>
              <a:buNone/>
            </a:pPr>
            <a:r>
              <a:rPr lang="en-US" dirty="0"/>
              <a:t>CREATE TABLE leaves</a:t>
            </a:r>
          </a:p>
          <a:p>
            <a:pPr marL="0" lvl="0" indent="0" algn="l" rtl="0">
              <a:spcBef>
                <a:spcPts val="0"/>
              </a:spcBef>
              <a:spcAft>
                <a:spcPts val="0"/>
              </a:spcAft>
              <a:buNone/>
            </a:pPr>
            <a:r>
              <a:rPr lang="en-US" dirty="0"/>
              <a:t>	(id INT,	</a:t>
            </a:r>
          </a:p>
          <a:p>
            <a:pPr marL="0" lvl="0" indent="0" algn="l" rtl="0">
              <a:spcBef>
                <a:spcPts val="0"/>
              </a:spcBef>
              <a:spcAft>
                <a:spcPts val="0"/>
              </a:spcAft>
              <a:buNone/>
            </a:pPr>
            <a:r>
              <a:rPr lang="en-US" dirty="0"/>
              <a:t>	 </a:t>
            </a:r>
            <a:r>
              <a:rPr lang="en-US" dirty="0" err="1"/>
              <a:t>employee_id</a:t>
            </a:r>
            <a:r>
              <a:rPr lang="en-US" dirty="0"/>
              <a:t> INT,</a:t>
            </a:r>
          </a:p>
          <a:p>
            <a:pPr marL="0" lvl="0" indent="0" algn="l" rtl="0">
              <a:spcBef>
                <a:spcPts val="0"/>
              </a:spcBef>
              <a:spcAft>
                <a:spcPts val="0"/>
              </a:spcAft>
              <a:buNone/>
            </a:pPr>
            <a:r>
              <a:rPr lang="en-US" dirty="0"/>
              <a:t>	</a:t>
            </a:r>
            <a:r>
              <a:rPr lang="en-US" dirty="0" err="1"/>
              <a:t>start_date</a:t>
            </a:r>
            <a:r>
              <a:rPr lang="en-US" dirty="0"/>
              <a:t> DATE,</a:t>
            </a:r>
          </a:p>
          <a:p>
            <a:pPr marL="0" lvl="0" indent="0" algn="l" rtl="0">
              <a:spcBef>
                <a:spcPts val="0"/>
              </a:spcBef>
              <a:spcAft>
                <a:spcPts val="0"/>
              </a:spcAft>
              <a:buNone/>
            </a:pPr>
            <a:r>
              <a:rPr lang="en-US" dirty="0"/>
              <a:t>	</a:t>
            </a:r>
            <a:r>
              <a:rPr lang="en-US" dirty="0" err="1"/>
              <a:t>end_date</a:t>
            </a:r>
            <a:r>
              <a:rPr lang="en-US" dirty="0"/>
              <a:t> DATE</a:t>
            </a:r>
          </a:p>
          <a:p>
            <a:pPr marL="0" lvl="0" indent="0" algn="l" rtl="0">
              <a:spcBef>
                <a:spcPts val="0"/>
              </a:spcBef>
              <a:spcAft>
                <a:spcPts val="0"/>
              </a:spcAft>
              <a:buNone/>
            </a:pPr>
            <a:r>
              <a:rPr lang="en-US" dirty="0"/>
              <a:t>	 )</a:t>
            </a:r>
          </a:p>
          <a:p>
            <a:pPr marL="0" lvl="0" indent="0" algn="l" rtl="0">
              <a:spcBef>
                <a:spcPts val="0"/>
              </a:spcBef>
              <a:spcAft>
                <a:spcPts val="0"/>
              </a:spcAft>
              <a:buNone/>
            </a:pPr>
            <a:endParaRPr lang="tr-TR" b="1" dirty="0"/>
          </a:p>
          <a:p>
            <a:pPr marL="0" lvl="0" indent="0" algn="l" rtl="0">
              <a:spcBef>
                <a:spcPts val="0"/>
              </a:spcBef>
              <a:spcAft>
                <a:spcPts val="0"/>
              </a:spcAft>
              <a:buNone/>
            </a:pPr>
            <a:endParaRPr lang="tr-TR" b="1" dirty="0"/>
          </a:p>
          <a:p>
            <a:pPr marL="0" lvl="0" indent="0" algn="l" rtl="0">
              <a:spcBef>
                <a:spcPts val="0"/>
              </a:spcBef>
              <a:spcAft>
                <a:spcPts val="0"/>
              </a:spcAft>
              <a:buNone/>
            </a:pPr>
            <a:r>
              <a:rPr lang="tr-TR" b="1" dirty="0"/>
              <a:t>SQLite3</a:t>
            </a:r>
            <a:endParaRPr b="1" dirty="0"/>
          </a:p>
          <a:p>
            <a:pPr marL="0" lvl="0" indent="0" algn="l" rtl="0">
              <a:spcBef>
                <a:spcPts val="0"/>
              </a:spcBef>
              <a:spcAft>
                <a:spcPts val="0"/>
              </a:spcAft>
              <a:buNone/>
            </a:pPr>
            <a:r>
              <a:rPr lang="tr-TR" dirty="0"/>
              <a:t>  CREATE TABLE </a:t>
            </a:r>
            <a:r>
              <a:rPr lang="tr-TR" dirty="0" err="1"/>
              <a:t>leaves</a:t>
            </a:r>
            <a:endParaRPr dirty="0"/>
          </a:p>
          <a:p>
            <a:pPr marL="0" lvl="0" indent="0" algn="l" rtl="0">
              <a:spcBef>
                <a:spcPts val="0"/>
              </a:spcBef>
              <a:spcAft>
                <a:spcPts val="0"/>
              </a:spcAft>
              <a:buNone/>
            </a:pPr>
            <a:r>
              <a:rPr lang="tr-TR" dirty="0"/>
              <a:t>	(id INT,	</a:t>
            </a:r>
            <a:endParaRPr dirty="0"/>
          </a:p>
          <a:p>
            <a:pPr marL="0" lvl="0" indent="0" algn="l" rtl="0">
              <a:spcBef>
                <a:spcPts val="0"/>
              </a:spcBef>
              <a:spcAft>
                <a:spcPts val="0"/>
              </a:spcAft>
              <a:buNone/>
            </a:pPr>
            <a:r>
              <a:rPr lang="tr-TR" dirty="0"/>
              <a:t>	 </a:t>
            </a:r>
            <a:r>
              <a:rPr lang="tr-TR" dirty="0" err="1"/>
              <a:t>employee_id</a:t>
            </a:r>
            <a:r>
              <a:rPr lang="tr-TR" dirty="0"/>
              <a:t> INT,</a:t>
            </a:r>
            <a:endParaRPr dirty="0"/>
          </a:p>
          <a:p>
            <a:pPr marL="0" lvl="0" indent="0" algn="l" rtl="0">
              <a:spcBef>
                <a:spcPts val="0"/>
              </a:spcBef>
              <a:spcAft>
                <a:spcPts val="0"/>
              </a:spcAft>
              <a:buNone/>
            </a:pPr>
            <a:r>
              <a:rPr lang="tr-TR" dirty="0"/>
              <a:t>	</a:t>
            </a:r>
            <a:r>
              <a:rPr lang="tr-TR" dirty="0" err="1"/>
              <a:t>start_date</a:t>
            </a:r>
            <a:r>
              <a:rPr lang="tr-TR" dirty="0"/>
              <a:t> DATE,</a:t>
            </a:r>
            <a:endParaRPr dirty="0"/>
          </a:p>
          <a:p>
            <a:pPr marL="0" lvl="0" indent="0" algn="l" rtl="0">
              <a:spcBef>
                <a:spcPts val="0"/>
              </a:spcBef>
              <a:spcAft>
                <a:spcPts val="0"/>
              </a:spcAft>
              <a:buNone/>
            </a:pPr>
            <a:r>
              <a:rPr lang="tr-TR" dirty="0"/>
              <a:t>	</a:t>
            </a:r>
            <a:r>
              <a:rPr lang="tr-TR" dirty="0" err="1"/>
              <a:t>end_date</a:t>
            </a:r>
            <a:r>
              <a:rPr lang="tr-TR" dirty="0"/>
              <a:t> DATE</a:t>
            </a:r>
            <a:endParaRPr dirty="0"/>
          </a:p>
          <a:p>
            <a:pPr marL="0" lvl="0" indent="0" algn="l" rtl="0">
              <a:spcBef>
                <a:spcPts val="0"/>
              </a:spcBef>
              <a:spcAft>
                <a:spcPts val="0"/>
              </a:spcAft>
              <a:buNone/>
            </a:pPr>
            <a:r>
              <a:rPr lang="tr-TR" dirty="0"/>
              <a:t>	 )</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8a8bd52aa0_1_10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8a8bd52aa0_1_10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b="1" dirty="0" err="1"/>
              <a:t>Answer</a:t>
            </a:r>
            <a:r>
              <a:rPr lang="tr-TR" b="1" dirty="0"/>
              <a:t>:</a:t>
            </a:r>
            <a:endParaRPr b="1" dirty="0"/>
          </a:p>
          <a:p>
            <a:pPr marL="0" lvl="0" indent="0" algn="l" rtl="0">
              <a:spcBef>
                <a:spcPts val="0"/>
              </a:spcBef>
              <a:spcAft>
                <a:spcPts val="0"/>
              </a:spcAft>
              <a:buNone/>
            </a:pPr>
            <a:r>
              <a:rPr lang="tr-TR" b="1" dirty="0"/>
              <a:t>SQLite3</a:t>
            </a:r>
            <a:endParaRPr b="1" dirty="0"/>
          </a:p>
          <a:p>
            <a:pPr marL="0" lvl="0" indent="0" algn="l" rtl="0">
              <a:spcBef>
                <a:spcPts val="0"/>
              </a:spcBef>
              <a:spcAft>
                <a:spcPts val="0"/>
              </a:spcAft>
              <a:buNone/>
            </a:pPr>
            <a:r>
              <a:rPr lang="tr-TR" dirty="0"/>
              <a:t>  CREATE TABLE </a:t>
            </a:r>
            <a:r>
              <a:rPr lang="tr-TR" dirty="0" err="1"/>
              <a:t>vacation_plan</a:t>
            </a:r>
            <a:endParaRPr dirty="0"/>
          </a:p>
          <a:p>
            <a:pPr marL="0" lvl="0" indent="0" algn="l" rtl="0">
              <a:spcBef>
                <a:spcPts val="0"/>
              </a:spcBef>
              <a:spcAft>
                <a:spcPts val="0"/>
              </a:spcAft>
              <a:buNone/>
            </a:pPr>
            <a:r>
              <a:rPr lang="tr-TR" dirty="0"/>
              <a:t>	(</a:t>
            </a:r>
            <a:r>
              <a:rPr lang="tr-TR" dirty="0" err="1"/>
              <a:t>place_id</a:t>
            </a:r>
            <a:r>
              <a:rPr lang="tr-TR" dirty="0"/>
              <a:t> INT,</a:t>
            </a:r>
            <a:endParaRPr dirty="0"/>
          </a:p>
          <a:p>
            <a:pPr marL="0" lvl="0" indent="0" algn="l" rtl="0">
              <a:spcBef>
                <a:spcPts val="0"/>
              </a:spcBef>
              <a:spcAft>
                <a:spcPts val="0"/>
              </a:spcAft>
              <a:buNone/>
            </a:pPr>
            <a:r>
              <a:rPr lang="tr-TR" dirty="0"/>
              <a:t>	 </a:t>
            </a:r>
            <a:r>
              <a:rPr lang="tr-TR" dirty="0" err="1"/>
              <a:t>country</a:t>
            </a:r>
            <a:r>
              <a:rPr lang="tr-TR" dirty="0"/>
              <a:t> TEXT,</a:t>
            </a:r>
            <a:endParaRPr dirty="0"/>
          </a:p>
          <a:p>
            <a:pPr marL="0" lvl="0" indent="0" algn="l" rtl="0">
              <a:spcBef>
                <a:spcPts val="0"/>
              </a:spcBef>
              <a:spcAft>
                <a:spcPts val="0"/>
              </a:spcAft>
              <a:buNone/>
            </a:pPr>
            <a:r>
              <a:rPr lang="tr-TR" dirty="0"/>
              <a:t>	 </a:t>
            </a:r>
            <a:r>
              <a:rPr lang="tr-TR" dirty="0" err="1"/>
              <a:t>hotel_name</a:t>
            </a:r>
            <a:r>
              <a:rPr lang="tr-TR" dirty="0"/>
              <a:t> TEXT,</a:t>
            </a:r>
            <a:endParaRPr dirty="0"/>
          </a:p>
          <a:p>
            <a:pPr marL="0" lvl="0" indent="0" algn="l" rtl="0">
              <a:spcBef>
                <a:spcPts val="0"/>
              </a:spcBef>
              <a:spcAft>
                <a:spcPts val="0"/>
              </a:spcAft>
              <a:buNone/>
            </a:pPr>
            <a:r>
              <a:rPr lang="tr-TR" dirty="0"/>
              <a:t>	 </a:t>
            </a:r>
            <a:r>
              <a:rPr lang="tr-TR" dirty="0" err="1"/>
              <a:t>employee_id</a:t>
            </a:r>
            <a:r>
              <a:rPr lang="tr-TR" dirty="0"/>
              <a:t> INT,</a:t>
            </a:r>
            <a:endParaRPr dirty="0"/>
          </a:p>
          <a:p>
            <a:pPr marL="0" lvl="0" indent="0" algn="l" rtl="0">
              <a:spcBef>
                <a:spcPts val="0"/>
              </a:spcBef>
              <a:spcAft>
                <a:spcPts val="0"/>
              </a:spcAft>
              <a:buNone/>
            </a:pPr>
            <a:r>
              <a:rPr lang="tr-TR" dirty="0"/>
              <a:t>	 </a:t>
            </a:r>
            <a:r>
              <a:rPr lang="tr-TR" dirty="0" err="1"/>
              <a:t>vacation_lenght</a:t>
            </a:r>
            <a:r>
              <a:rPr lang="tr-TR" dirty="0"/>
              <a:t> INT,</a:t>
            </a:r>
            <a:endParaRPr dirty="0"/>
          </a:p>
          <a:p>
            <a:pPr marL="0" lvl="0" indent="0" algn="l" rtl="0">
              <a:spcBef>
                <a:spcPts val="0"/>
              </a:spcBef>
              <a:spcAft>
                <a:spcPts val="0"/>
              </a:spcAft>
              <a:buNone/>
            </a:pPr>
            <a:r>
              <a:rPr lang="tr-TR" dirty="0"/>
              <a:t>	 </a:t>
            </a:r>
            <a:r>
              <a:rPr lang="tr-TR" dirty="0" err="1"/>
              <a:t>budget</a:t>
            </a:r>
            <a:r>
              <a:rPr lang="tr-TR" dirty="0"/>
              <a:t> REAL</a:t>
            </a:r>
            <a:endParaRPr dirty="0"/>
          </a:p>
          <a:p>
            <a:pPr marL="0" lvl="0" indent="0" algn="l" rtl="0">
              <a:spcBef>
                <a:spcPts val="0"/>
              </a:spcBef>
              <a:spcAft>
                <a:spcPts val="0"/>
              </a:spcAft>
              <a:buNone/>
            </a:pPr>
            <a:r>
              <a:rPr lang="tr-TR" dirty="0"/>
              <a:t>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tr-TR" dirty="0"/>
              <a:t>Bu şekilde de yapabiliriz;</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tr-TR" dirty="0"/>
              <a:t>CREATE TABLE </a:t>
            </a:r>
            <a:r>
              <a:rPr lang="tr-TR" dirty="0" err="1"/>
              <a:t>vacation_plan</a:t>
            </a:r>
            <a:endParaRPr dirty="0"/>
          </a:p>
          <a:p>
            <a:pPr marL="0" lvl="0" indent="0" algn="l" rtl="0">
              <a:spcBef>
                <a:spcPts val="0"/>
              </a:spcBef>
              <a:spcAft>
                <a:spcPts val="0"/>
              </a:spcAft>
              <a:buNone/>
            </a:pPr>
            <a:r>
              <a:rPr lang="tr-TR" dirty="0"/>
              <a:t>	(</a:t>
            </a:r>
            <a:r>
              <a:rPr lang="tr-TR" dirty="0" err="1"/>
              <a:t>place_id</a:t>
            </a:r>
            <a:r>
              <a:rPr lang="tr-TR" dirty="0"/>
              <a:t> INT,</a:t>
            </a:r>
            <a:endParaRPr dirty="0"/>
          </a:p>
          <a:p>
            <a:pPr marL="0" lvl="0" indent="0" algn="l" rtl="0">
              <a:spcBef>
                <a:spcPts val="0"/>
              </a:spcBef>
              <a:spcAft>
                <a:spcPts val="0"/>
              </a:spcAft>
              <a:buNone/>
            </a:pPr>
            <a:r>
              <a:rPr lang="tr-TR" dirty="0"/>
              <a:t>	 </a:t>
            </a:r>
            <a:r>
              <a:rPr lang="tr-TR" dirty="0" err="1"/>
              <a:t>country</a:t>
            </a:r>
            <a:r>
              <a:rPr lang="tr-TR" dirty="0"/>
              <a:t> VARCHAR(20),</a:t>
            </a:r>
            <a:endParaRPr dirty="0"/>
          </a:p>
          <a:p>
            <a:pPr marL="0" lvl="0" indent="0" algn="l" rtl="0">
              <a:spcBef>
                <a:spcPts val="0"/>
              </a:spcBef>
              <a:spcAft>
                <a:spcPts val="0"/>
              </a:spcAft>
              <a:buNone/>
            </a:pPr>
            <a:r>
              <a:rPr lang="tr-TR" dirty="0"/>
              <a:t>	 </a:t>
            </a:r>
            <a:r>
              <a:rPr lang="tr-TR" dirty="0" err="1"/>
              <a:t>hotel_name</a:t>
            </a:r>
            <a:r>
              <a:rPr lang="tr-TR" dirty="0"/>
              <a:t> VARCHAR(30),</a:t>
            </a:r>
            <a:endParaRPr dirty="0"/>
          </a:p>
          <a:p>
            <a:pPr marL="0" lvl="0" indent="0" algn="l" rtl="0">
              <a:spcBef>
                <a:spcPts val="0"/>
              </a:spcBef>
              <a:spcAft>
                <a:spcPts val="0"/>
              </a:spcAft>
              <a:buNone/>
            </a:pPr>
            <a:r>
              <a:rPr lang="tr-TR" dirty="0"/>
              <a:t>	 </a:t>
            </a:r>
            <a:r>
              <a:rPr lang="tr-TR" dirty="0" err="1"/>
              <a:t>employee_id</a:t>
            </a:r>
            <a:r>
              <a:rPr lang="tr-TR" dirty="0"/>
              <a:t> INT,</a:t>
            </a:r>
            <a:endParaRPr dirty="0"/>
          </a:p>
          <a:p>
            <a:pPr marL="0" lvl="0" indent="0" algn="l" rtl="0">
              <a:spcBef>
                <a:spcPts val="0"/>
              </a:spcBef>
              <a:spcAft>
                <a:spcPts val="0"/>
              </a:spcAft>
              <a:buNone/>
            </a:pPr>
            <a:r>
              <a:rPr lang="tr-TR" dirty="0"/>
              <a:t>	 </a:t>
            </a:r>
            <a:r>
              <a:rPr lang="tr-TR" dirty="0" err="1"/>
              <a:t>vacation_lenght</a:t>
            </a:r>
            <a:r>
              <a:rPr lang="tr-TR" dirty="0"/>
              <a:t> INT,</a:t>
            </a:r>
            <a:endParaRPr dirty="0"/>
          </a:p>
          <a:p>
            <a:pPr marL="0" lvl="0" indent="0" algn="l" rtl="0">
              <a:spcBef>
                <a:spcPts val="0"/>
              </a:spcBef>
              <a:spcAft>
                <a:spcPts val="0"/>
              </a:spcAft>
              <a:buNone/>
            </a:pPr>
            <a:r>
              <a:rPr lang="tr-TR" dirty="0"/>
              <a:t>	 </a:t>
            </a:r>
            <a:r>
              <a:rPr lang="tr-TR" dirty="0" err="1"/>
              <a:t>budget</a:t>
            </a:r>
            <a:r>
              <a:rPr lang="tr-TR" dirty="0"/>
              <a:t> DECIMAL</a:t>
            </a:r>
            <a:endParaRPr dirty="0"/>
          </a:p>
          <a:p>
            <a:pPr marL="0" lvl="0" indent="0" algn="l" rtl="0">
              <a:spcBef>
                <a:spcPts val="0"/>
              </a:spcBef>
              <a:spcAft>
                <a:spcPts val="0"/>
              </a:spcAft>
              <a:buNone/>
            </a:pPr>
            <a:r>
              <a:rPr lang="tr-TR" dirty="0"/>
              <a:t>	 );	 </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tr-TR" dirty="0"/>
              <a:t>DROP TABLE IF EXISTS </a:t>
            </a:r>
            <a:r>
              <a:rPr lang="tr-TR" dirty="0" err="1"/>
              <a:t>vacation_plan</a:t>
            </a:r>
            <a:r>
              <a:rPr lang="tr-TR" dirty="0"/>
              <a:t>;  (Daha önce varsa aynı isimde onu siler)</a:t>
            </a:r>
            <a:endParaRPr dirty="0"/>
          </a:p>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b5f4bae1d5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0" name="Google Shape;240;gb5f4bae1d5_0_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2900"/>
              </a:spcBef>
              <a:spcAft>
                <a:spcPts val="0"/>
              </a:spcAft>
              <a:buNone/>
            </a:pPr>
            <a:r>
              <a:rPr lang="tr-TR" sz="1150" dirty="0" err="1">
                <a:solidFill>
                  <a:schemeClr val="dk1"/>
                </a:solidFill>
                <a:highlight>
                  <a:srgbClr val="FFFFCC"/>
                </a:highlight>
                <a:latin typeface="Verdana"/>
                <a:ea typeface="Verdana"/>
                <a:cs typeface="Verdana"/>
                <a:sym typeface="Verdana"/>
              </a:rPr>
              <a:t>Note</a:t>
            </a:r>
            <a:r>
              <a:rPr lang="tr-TR" sz="1150" dirty="0">
                <a:solidFill>
                  <a:schemeClr val="dk1"/>
                </a:solidFill>
                <a:highlight>
                  <a:srgbClr val="FFFFCC"/>
                </a:highlight>
                <a:latin typeface="Verdana"/>
                <a:ea typeface="Verdana"/>
                <a:cs typeface="Verdana"/>
                <a:sym typeface="Verdana"/>
              </a:rPr>
              <a:t>: Be </a:t>
            </a:r>
            <a:r>
              <a:rPr lang="tr-TR" sz="1150" dirty="0" err="1">
                <a:solidFill>
                  <a:schemeClr val="dk1"/>
                </a:solidFill>
                <a:highlight>
                  <a:srgbClr val="FFFFCC"/>
                </a:highlight>
                <a:latin typeface="Verdana"/>
                <a:ea typeface="Verdana"/>
                <a:cs typeface="Verdana"/>
                <a:sym typeface="Verdana"/>
              </a:rPr>
              <a:t>careful</a:t>
            </a:r>
            <a:r>
              <a:rPr lang="tr-TR" sz="1150" dirty="0">
                <a:solidFill>
                  <a:schemeClr val="dk1"/>
                </a:solidFill>
                <a:highlight>
                  <a:srgbClr val="FFFFCC"/>
                </a:highlight>
                <a:latin typeface="Verdana"/>
                <a:ea typeface="Verdana"/>
                <a:cs typeface="Verdana"/>
                <a:sym typeface="Verdana"/>
              </a:rPr>
              <a:t> </a:t>
            </a:r>
            <a:r>
              <a:rPr lang="tr-TR" sz="1150" dirty="0" err="1">
                <a:solidFill>
                  <a:schemeClr val="dk1"/>
                </a:solidFill>
                <a:highlight>
                  <a:srgbClr val="FFFFCC"/>
                </a:highlight>
                <a:latin typeface="Verdana"/>
                <a:ea typeface="Verdana"/>
                <a:cs typeface="Verdana"/>
                <a:sym typeface="Verdana"/>
              </a:rPr>
              <a:t>before</a:t>
            </a:r>
            <a:r>
              <a:rPr lang="tr-TR" sz="1150" dirty="0">
                <a:solidFill>
                  <a:schemeClr val="dk1"/>
                </a:solidFill>
                <a:highlight>
                  <a:srgbClr val="FFFFCC"/>
                </a:highlight>
                <a:latin typeface="Verdana"/>
                <a:ea typeface="Verdana"/>
                <a:cs typeface="Verdana"/>
                <a:sym typeface="Verdana"/>
              </a:rPr>
              <a:t> </a:t>
            </a:r>
            <a:r>
              <a:rPr lang="tr-TR" sz="1150" dirty="0" err="1">
                <a:solidFill>
                  <a:schemeClr val="dk1"/>
                </a:solidFill>
                <a:highlight>
                  <a:srgbClr val="FFFFCC"/>
                </a:highlight>
                <a:latin typeface="Verdana"/>
                <a:ea typeface="Verdana"/>
                <a:cs typeface="Verdana"/>
                <a:sym typeface="Verdana"/>
              </a:rPr>
              <a:t>dropping</a:t>
            </a:r>
            <a:r>
              <a:rPr lang="tr-TR" sz="1150" dirty="0">
                <a:solidFill>
                  <a:schemeClr val="dk1"/>
                </a:solidFill>
                <a:highlight>
                  <a:srgbClr val="FFFFCC"/>
                </a:highlight>
                <a:latin typeface="Verdana"/>
                <a:ea typeface="Verdana"/>
                <a:cs typeface="Verdana"/>
                <a:sym typeface="Verdana"/>
              </a:rPr>
              <a:t> a </a:t>
            </a:r>
            <a:r>
              <a:rPr lang="tr-TR" sz="1150" dirty="0" err="1">
                <a:solidFill>
                  <a:schemeClr val="dk1"/>
                </a:solidFill>
                <a:highlight>
                  <a:srgbClr val="FFFFCC"/>
                </a:highlight>
                <a:latin typeface="Verdana"/>
                <a:ea typeface="Verdana"/>
                <a:cs typeface="Verdana"/>
                <a:sym typeface="Verdana"/>
              </a:rPr>
              <a:t>table</a:t>
            </a:r>
            <a:r>
              <a:rPr lang="tr-TR" sz="1150" dirty="0">
                <a:solidFill>
                  <a:schemeClr val="dk1"/>
                </a:solidFill>
                <a:highlight>
                  <a:srgbClr val="FFFFCC"/>
                </a:highlight>
                <a:latin typeface="Verdana"/>
                <a:ea typeface="Verdana"/>
                <a:cs typeface="Verdana"/>
                <a:sym typeface="Verdana"/>
              </a:rPr>
              <a:t>. </a:t>
            </a:r>
            <a:r>
              <a:rPr lang="tr-TR" sz="1150" dirty="0" err="1">
                <a:solidFill>
                  <a:schemeClr val="dk1"/>
                </a:solidFill>
                <a:highlight>
                  <a:srgbClr val="FFFFCC"/>
                </a:highlight>
                <a:latin typeface="Verdana"/>
                <a:ea typeface="Verdana"/>
                <a:cs typeface="Verdana"/>
                <a:sym typeface="Verdana"/>
              </a:rPr>
              <a:t>Deleting</a:t>
            </a:r>
            <a:r>
              <a:rPr lang="tr-TR" sz="1150" dirty="0">
                <a:solidFill>
                  <a:schemeClr val="dk1"/>
                </a:solidFill>
                <a:highlight>
                  <a:srgbClr val="FFFFCC"/>
                </a:highlight>
                <a:latin typeface="Verdana"/>
                <a:ea typeface="Verdana"/>
                <a:cs typeface="Verdana"/>
                <a:sym typeface="Verdana"/>
              </a:rPr>
              <a:t> a </a:t>
            </a:r>
            <a:r>
              <a:rPr lang="tr-TR" sz="1150" dirty="0" err="1">
                <a:solidFill>
                  <a:schemeClr val="dk1"/>
                </a:solidFill>
                <a:highlight>
                  <a:srgbClr val="FFFFCC"/>
                </a:highlight>
                <a:latin typeface="Verdana"/>
                <a:ea typeface="Verdana"/>
                <a:cs typeface="Verdana"/>
                <a:sym typeface="Verdana"/>
              </a:rPr>
              <a:t>table</a:t>
            </a:r>
            <a:r>
              <a:rPr lang="tr-TR" sz="1150" dirty="0">
                <a:solidFill>
                  <a:schemeClr val="dk1"/>
                </a:solidFill>
                <a:highlight>
                  <a:srgbClr val="FFFFCC"/>
                </a:highlight>
                <a:latin typeface="Verdana"/>
                <a:ea typeface="Verdana"/>
                <a:cs typeface="Verdana"/>
                <a:sym typeface="Verdana"/>
              </a:rPr>
              <a:t> </a:t>
            </a:r>
            <a:r>
              <a:rPr lang="tr-TR" sz="1150" dirty="0" err="1">
                <a:solidFill>
                  <a:schemeClr val="dk1"/>
                </a:solidFill>
                <a:highlight>
                  <a:srgbClr val="FFFFCC"/>
                </a:highlight>
                <a:latin typeface="Verdana"/>
                <a:ea typeface="Verdana"/>
                <a:cs typeface="Verdana"/>
                <a:sym typeface="Verdana"/>
              </a:rPr>
              <a:t>will</a:t>
            </a:r>
            <a:r>
              <a:rPr lang="tr-TR" sz="1150" dirty="0">
                <a:solidFill>
                  <a:schemeClr val="dk1"/>
                </a:solidFill>
                <a:highlight>
                  <a:srgbClr val="FFFFCC"/>
                </a:highlight>
                <a:latin typeface="Verdana"/>
                <a:ea typeface="Verdana"/>
                <a:cs typeface="Verdana"/>
                <a:sym typeface="Verdana"/>
              </a:rPr>
              <a:t> </a:t>
            </a:r>
            <a:r>
              <a:rPr lang="tr-TR" sz="1150" dirty="0" err="1">
                <a:solidFill>
                  <a:schemeClr val="dk1"/>
                </a:solidFill>
                <a:highlight>
                  <a:srgbClr val="FFFFCC"/>
                </a:highlight>
                <a:latin typeface="Verdana"/>
                <a:ea typeface="Verdana"/>
                <a:cs typeface="Verdana"/>
                <a:sym typeface="Verdana"/>
              </a:rPr>
              <a:t>result</a:t>
            </a:r>
            <a:r>
              <a:rPr lang="tr-TR" sz="1150" dirty="0">
                <a:solidFill>
                  <a:schemeClr val="dk1"/>
                </a:solidFill>
                <a:highlight>
                  <a:srgbClr val="FFFFCC"/>
                </a:highlight>
                <a:latin typeface="Verdana"/>
                <a:ea typeface="Verdana"/>
                <a:cs typeface="Verdana"/>
                <a:sym typeface="Verdana"/>
              </a:rPr>
              <a:t> in </a:t>
            </a:r>
            <a:r>
              <a:rPr lang="tr-TR" sz="1150" dirty="0" err="1">
                <a:solidFill>
                  <a:schemeClr val="dk1"/>
                </a:solidFill>
                <a:highlight>
                  <a:srgbClr val="FFFFCC"/>
                </a:highlight>
                <a:latin typeface="Verdana"/>
                <a:ea typeface="Verdana"/>
                <a:cs typeface="Verdana"/>
                <a:sym typeface="Verdana"/>
              </a:rPr>
              <a:t>loss</a:t>
            </a:r>
            <a:r>
              <a:rPr lang="tr-TR" sz="1150" dirty="0">
                <a:solidFill>
                  <a:schemeClr val="dk1"/>
                </a:solidFill>
                <a:highlight>
                  <a:srgbClr val="FFFFCC"/>
                </a:highlight>
                <a:latin typeface="Verdana"/>
                <a:ea typeface="Verdana"/>
                <a:cs typeface="Verdana"/>
                <a:sym typeface="Verdana"/>
              </a:rPr>
              <a:t> of </a:t>
            </a:r>
            <a:r>
              <a:rPr lang="tr-TR" sz="1150" dirty="0" err="1">
                <a:solidFill>
                  <a:schemeClr val="dk1"/>
                </a:solidFill>
                <a:highlight>
                  <a:srgbClr val="FFFFCC"/>
                </a:highlight>
                <a:latin typeface="Verdana"/>
                <a:ea typeface="Verdana"/>
                <a:cs typeface="Verdana"/>
                <a:sym typeface="Verdana"/>
              </a:rPr>
              <a:t>complete</a:t>
            </a:r>
            <a:r>
              <a:rPr lang="tr-TR" sz="1150" dirty="0">
                <a:solidFill>
                  <a:schemeClr val="dk1"/>
                </a:solidFill>
                <a:highlight>
                  <a:srgbClr val="FFFFCC"/>
                </a:highlight>
                <a:latin typeface="Verdana"/>
                <a:ea typeface="Verdana"/>
                <a:cs typeface="Verdana"/>
                <a:sym typeface="Verdana"/>
              </a:rPr>
              <a:t> </a:t>
            </a:r>
            <a:r>
              <a:rPr lang="tr-TR" sz="1150" dirty="0" err="1">
                <a:solidFill>
                  <a:schemeClr val="dk1"/>
                </a:solidFill>
                <a:highlight>
                  <a:srgbClr val="FFFFCC"/>
                </a:highlight>
                <a:latin typeface="Verdana"/>
                <a:ea typeface="Verdana"/>
                <a:cs typeface="Verdana"/>
                <a:sym typeface="Verdana"/>
              </a:rPr>
              <a:t>information</a:t>
            </a:r>
            <a:r>
              <a:rPr lang="tr-TR" sz="1150" dirty="0">
                <a:solidFill>
                  <a:schemeClr val="dk1"/>
                </a:solidFill>
                <a:highlight>
                  <a:srgbClr val="FFFFCC"/>
                </a:highlight>
                <a:latin typeface="Verdana"/>
                <a:ea typeface="Verdana"/>
                <a:cs typeface="Verdana"/>
                <a:sym typeface="Verdana"/>
              </a:rPr>
              <a:t> </a:t>
            </a:r>
            <a:r>
              <a:rPr lang="tr-TR" sz="1150" dirty="0" err="1">
                <a:solidFill>
                  <a:schemeClr val="dk1"/>
                </a:solidFill>
                <a:highlight>
                  <a:srgbClr val="FFFFCC"/>
                </a:highlight>
                <a:latin typeface="Verdana"/>
                <a:ea typeface="Verdana"/>
                <a:cs typeface="Verdana"/>
                <a:sym typeface="Verdana"/>
              </a:rPr>
              <a:t>stored</a:t>
            </a:r>
            <a:r>
              <a:rPr lang="tr-TR" sz="1150" dirty="0">
                <a:solidFill>
                  <a:schemeClr val="dk1"/>
                </a:solidFill>
                <a:highlight>
                  <a:srgbClr val="FFFFCC"/>
                </a:highlight>
                <a:latin typeface="Verdana"/>
                <a:ea typeface="Verdana"/>
                <a:cs typeface="Verdana"/>
                <a:sym typeface="Verdana"/>
              </a:rPr>
              <a:t> in </a:t>
            </a:r>
            <a:r>
              <a:rPr lang="tr-TR" sz="1150" dirty="0" err="1">
                <a:solidFill>
                  <a:schemeClr val="dk1"/>
                </a:solidFill>
                <a:highlight>
                  <a:srgbClr val="FFFFCC"/>
                </a:highlight>
                <a:latin typeface="Verdana"/>
                <a:ea typeface="Verdana"/>
                <a:cs typeface="Verdana"/>
                <a:sym typeface="Verdana"/>
              </a:rPr>
              <a:t>the</a:t>
            </a:r>
            <a:r>
              <a:rPr lang="tr-TR" sz="1150" dirty="0">
                <a:solidFill>
                  <a:schemeClr val="dk1"/>
                </a:solidFill>
                <a:highlight>
                  <a:srgbClr val="FFFFCC"/>
                </a:highlight>
                <a:latin typeface="Verdana"/>
                <a:ea typeface="Verdana"/>
                <a:cs typeface="Verdana"/>
                <a:sym typeface="Verdana"/>
              </a:rPr>
              <a:t> </a:t>
            </a:r>
            <a:r>
              <a:rPr lang="tr-TR" sz="1150" dirty="0" err="1">
                <a:solidFill>
                  <a:schemeClr val="dk1"/>
                </a:solidFill>
                <a:highlight>
                  <a:srgbClr val="FFFFCC"/>
                </a:highlight>
                <a:latin typeface="Verdana"/>
                <a:ea typeface="Verdana"/>
                <a:cs typeface="Verdana"/>
                <a:sym typeface="Verdana"/>
              </a:rPr>
              <a:t>table</a:t>
            </a:r>
            <a:r>
              <a:rPr lang="tr-TR" sz="1150" dirty="0">
                <a:solidFill>
                  <a:schemeClr val="dk1"/>
                </a:solidFill>
                <a:highlight>
                  <a:srgbClr val="FFFFCC"/>
                </a:highlight>
                <a:latin typeface="Verdana"/>
                <a:ea typeface="Verdana"/>
                <a:cs typeface="Verdana"/>
                <a:sym typeface="Verdana"/>
              </a:rPr>
              <a:t>!</a:t>
            </a:r>
            <a:endParaRPr sz="1150" dirty="0">
              <a:solidFill>
                <a:schemeClr val="dk1"/>
              </a:solidFill>
              <a:highlight>
                <a:srgbClr val="FFFFCC"/>
              </a:highlight>
              <a:latin typeface="Verdana"/>
              <a:ea typeface="Verdana"/>
              <a:cs typeface="Verdana"/>
              <a:sym typeface="Verdana"/>
            </a:endParaRPr>
          </a:p>
          <a:p>
            <a:pPr marL="0" lvl="0" indent="0" algn="l" rtl="0">
              <a:lnSpc>
                <a:spcPct val="115000"/>
              </a:lnSpc>
              <a:spcBef>
                <a:spcPts val="2900"/>
              </a:spcBef>
              <a:spcAft>
                <a:spcPts val="0"/>
              </a:spcAft>
              <a:buNone/>
            </a:pPr>
            <a:r>
              <a:rPr lang="tr-TR" sz="1150" dirty="0" err="1">
                <a:solidFill>
                  <a:schemeClr val="dk1"/>
                </a:solidFill>
                <a:highlight>
                  <a:srgbClr val="FFFFFF"/>
                </a:highlight>
                <a:latin typeface="Verdana"/>
                <a:ea typeface="Verdana"/>
                <a:cs typeface="Verdana"/>
                <a:sym typeface="Verdana"/>
              </a:rPr>
              <a:t>The</a:t>
            </a:r>
            <a:r>
              <a:rPr lang="tr-TR" sz="1150" dirty="0">
                <a:solidFill>
                  <a:schemeClr val="dk1"/>
                </a:solidFill>
                <a:highlight>
                  <a:srgbClr val="FFFFFF"/>
                </a:highlight>
                <a:latin typeface="Verdana"/>
                <a:ea typeface="Verdana"/>
                <a:cs typeface="Verdana"/>
                <a:sym typeface="Verdana"/>
              </a:rPr>
              <a:t> TRUNCATE TABLE </a:t>
            </a:r>
            <a:r>
              <a:rPr lang="tr-TR" sz="1150" dirty="0" err="1">
                <a:solidFill>
                  <a:schemeClr val="dk1"/>
                </a:solidFill>
                <a:highlight>
                  <a:srgbClr val="FFFFFF"/>
                </a:highlight>
                <a:latin typeface="Verdana"/>
                <a:ea typeface="Verdana"/>
                <a:cs typeface="Verdana"/>
                <a:sym typeface="Verdana"/>
              </a:rPr>
              <a:t>statement</a:t>
            </a:r>
            <a:r>
              <a:rPr lang="tr-TR" sz="1150" dirty="0">
                <a:solidFill>
                  <a:schemeClr val="dk1"/>
                </a:solidFill>
                <a:highlight>
                  <a:srgbClr val="FFFFFF"/>
                </a:highlight>
                <a:latin typeface="Verdana"/>
                <a:ea typeface="Verdana"/>
                <a:cs typeface="Verdana"/>
                <a:sym typeface="Verdana"/>
              </a:rPr>
              <a:t> is </a:t>
            </a:r>
            <a:r>
              <a:rPr lang="tr-TR" sz="1150" dirty="0" err="1">
                <a:solidFill>
                  <a:schemeClr val="dk1"/>
                </a:solidFill>
                <a:highlight>
                  <a:srgbClr val="FFFFFF"/>
                </a:highlight>
                <a:latin typeface="Verdana"/>
                <a:ea typeface="Verdana"/>
                <a:cs typeface="Verdana"/>
                <a:sym typeface="Verdana"/>
              </a:rPr>
              <a:t>used</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to</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delete</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the</a:t>
            </a:r>
            <a:r>
              <a:rPr lang="tr-TR" sz="1150" dirty="0">
                <a:solidFill>
                  <a:schemeClr val="dk1"/>
                </a:solidFill>
                <a:highlight>
                  <a:srgbClr val="FFFFFF"/>
                </a:highlight>
                <a:latin typeface="Verdana"/>
                <a:ea typeface="Verdana"/>
                <a:cs typeface="Verdana"/>
                <a:sym typeface="Verdana"/>
              </a:rPr>
              <a:t> data inside a </a:t>
            </a:r>
            <a:r>
              <a:rPr lang="tr-TR" sz="1150" dirty="0" err="1">
                <a:solidFill>
                  <a:schemeClr val="dk1"/>
                </a:solidFill>
                <a:highlight>
                  <a:srgbClr val="FFFFFF"/>
                </a:highlight>
                <a:latin typeface="Verdana"/>
                <a:ea typeface="Verdana"/>
                <a:cs typeface="Verdana"/>
                <a:sym typeface="Verdana"/>
              </a:rPr>
              <a:t>table</a:t>
            </a:r>
            <a:r>
              <a:rPr lang="tr-TR" sz="1150" dirty="0">
                <a:solidFill>
                  <a:schemeClr val="dk1"/>
                </a:solidFill>
                <a:highlight>
                  <a:srgbClr val="FFFFFF"/>
                </a:highlight>
                <a:latin typeface="Verdana"/>
                <a:ea typeface="Verdana"/>
                <a:cs typeface="Verdana"/>
                <a:sym typeface="Verdana"/>
              </a:rPr>
              <a:t>, but not </a:t>
            </a:r>
            <a:r>
              <a:rPr lang="tr-TR" sz="1150" dirty="0" err="1">
                <a:solidFill>
                  <a:schemeClr val="dk1"/>
                </a:solidFill>
                <a:highlight>
                  <a:srgbClr val="FFFFFF"/>
                </a:highlight>
                <a:latin typeface="Verdana"/>
                <a:ea typeface="Verdana"/>
                <a:cs typeface="Verdana"/>
                <a:sym typeface="Verdana"/>
              </a:rPr>
              <a:t>the</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table</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itself</a:t>
            </a:r>
            <a:r>
              <a:rPr lang="tr-TR" sz="1150" dirty="0">
                <a:solidFill>
                  <a:schemeClr val="dk1"/>
                </a:solidFill>
                <a:highlight>
                  <a:srgbClr val="FFFFFF"/>
                </a:highlight>
                <a:latin typeface="Verdana"/>
                <a:ea typeface="Verdana"/>
                <a:cs typeface="Verdana"/>
                <a:sym typeface="Verdana"/>
              </a:rPr>
              <a:t>.</a:t>
            </a:r>
            <a:endParaRPr sz="1150" dirty="0">
              <a:solidFill>
                <a:schemeClr val="dk1"/>
              </a:solidFill>
              <a:highlight>
                <a:srgbClr val="FFFFFF"/>
              </a:highlight>
              <a:latin typeface="Verdana"/>
              <a:ea typeface="Verdana"/>
              <a:cs typeface="Verdana"/>
              <a:sym typeface="Verdana"/>
            </a:endParaRPr>
          </a:p>
          <a:p>
            <a:pPr marL="0" lvl="0" indent="0" algn="l" rtl="0">
              <a:lnSpc>
                <a:spcPct val="115000"/>
              </a:lnSpc>
              <a:spcBef>
                <a:spcPts val="1400"/>
              </a:spcBef>
              <a:spcAft>
                <a:spcPts val="0"/>
              </a:spcAft>
              <a:buNone/>
            </a:pPr>
            <a:endParaRPr dirty="0">
              <a:solidFill>
                <a:schemeClr val="dk1"/>
              </a:solidFill>
            </a:endParaRPr>
          </a:p>
          <a:p>
            <a:pPr marL="0" lvl="0" indent="0" algn="l" rtl="0">
              <a:lnSpc>
                <a:spcPct val="115000"/>
              </a:lnSpc>
              <a:spcBef>
                <a:spcPts val="2900"/>
              </a:spcBef>
              <a:spcAft>
                <a:spcPts val="0"/>
              </a:spcAft>
              <a:buClr>
                <a:schemeClr val="dk1"/>
              </a:buClr>
              <a:buSzPts val="1100"/>
              <a:buFont typeface="Arial"/>
              <a:buNone/>
            </a:pPr>
            <a:endParaRPr sz="1150" dirty="0">
              <a:solidFill>
                <a:schemeClr val="dk1"/>
              </a:solidFill>
              <a:highlight>
                <a:srgbClr val="FFFFCC"/>
              </a:highlight>
              <a:latin typeface="Verdana"/>
              <a:ea typeface="Verdana"/>
              <a:cs typeface="Verdana"/>
              <a:sym typeface="Verdana"/>
            </a:endParaRPr>
          </a:p>
          <a:p>
            <a:pPr marL="0" lvl="0" indent="0" algn="l" rtl="0">
              <a:lnSpc>
                <a:spcPct val="115000"/>
              </a:lnSpc>
              <a:spcBef>
                <a:spcPts val="2900"/>
              </a:spcBef>
              <a:spcAft>
                <a:spcPts val="0"/>
              </a:spcAft>
              <a:buClr>
                <a:schemeClr val="dk1"/>
              </a:buClr>
              <a:buSzPts val="1100"/>
              <a:buFont typeface="Arial"/>
              <a:buNone/>
            </a:pPr>
            <a:r>
              <a:rPr lang="tr-TR" sz="1150" dirty="0">
                <a:solidFill>
                  <a:schemeClr val="dk1"/>
                </a:solidFill>
                <a:highlight>
                  <a:srgbClr val="FFFFCC"/>
                </a:highlight>
                <a:latin typeface="Verdana"/>
                <a:ea typeface="Verdana"/>
                <a:cs typeface="Verdana"/>
                <a:sym typeface="Verdana"/>
              </a:rPr>
              <a:t>?</a:t>
            </a:r>
            <a:endParaRPr sz="1150" dirty="0">
              <a:solidFill>
                <a:schemeClr val="dk1"/>
              </a:solidFill>
              <a:highlight>
                <a:srgbClr val="FFFFCC"/>
              </a:highlight>
              <a:latin typeface="Verdana"/>
              <a:ea typeface="Verdana"/>
              <a:cs typeface="Verdana"/>
              <a:sym typeface="Verdana"/>
            </a:endParaRPr>
          </a:p>
          <a:p>
            <a:pPr marL="0" marR="0" lvl="0" indent="0" algn="l" defTabSz="914400" rtl="0" eaLnBrk="1" fontAlgn="auto" latinLnBrk="0" hangingPunct="1">
              <a:lnSpc>
                <a:spcPct val="115000"/>
              </a:lnSpc>
              <a:spcBef>
                <a:spcPts val="1800"/>
              </a:spcBef>
              <a:spcAft>
                <a:spcPts val="800"/>
              </a:spcAft>
              <a:buClr>
                <a:srgbClr val="000000"/>
              </a:buClr>
              <a:buSzPts val="1400"/>
              <a:buFont typeface="Arial"/>
              <a:buNone/>
              <a:tabLst/>
              <a:defRPr/>
            </a:pPr>
            <a:r>
              <a:rPr lang="en-US" sz="1200" dirty="0">
                <a:solidFill>
                  <a:schemeClr val="dk1"/>
                </a:solidFill>
                <a:highlight>
                  <a:srgbClr val="FFFFFF"/>
                </a:highlight>
                <a:latin typeface="Verdana"/>
                <a:ea typeface="Verdana"/>
                <a:cs typeface="Verdana"/>
                <a:sym typeface="Verdana"/>
              </a:rPr>
              <a:t>The TRUNCATE TABLE statement is also used to delete the data inside a table (this command does not work on </a:t>
            </a:r>
            <a:r>
              <a:rPr lang="en-US" sz="1200" dirty="0" err="1">
                <a:solidFill>
                  <a:schemeClr val="dk1"/>
                </a:solidFill>
                <a:highlight>
                  <a:srgbClr val="FFFFFF"/>
                </a:highlight>
                <a:latin typeface="Verdana"/>
                <a:ea typeface="Verdana"/>
                <a:cs typeface="Verdana"/>
                <a:sym typeface="Verdana"/>
              </a:rPr>
              <a:t>SqLite</a:t>
            </a:r>
            <a:r>
              <a:rPr lang="en-US" sz="1200" dirty="0">
                <a:solidFill>
                  <a:schemeClr val="dk1"/>
                </a:solidFill>
                <a:highlight>
                  <a:srgbClr val="FFFFFF"/>
                </a:highlight>
                <a:latin typeface="Verdana"/>
                <a:ea typeface="Verdana"/>
                <a:cs typeface="Verdana"/>
                <a:sym typeface="Verdana"/>
              </a:rPr>
              <a:t> database), but not the table itself.</a:t>
            </a:r>
          </a:p>
          <a:p>
            <a:pPr marL="0" lvl="0" indent="0" algn="l" rtl="0">
              <a:lnSpc>
                <a:spcPct val="115000"/>
              </a:lnSpc>
              <a:spcBef>
                <a:spcPts val="1800"/>
              </a:spcBef>
              <a:spcAft>
                <a:spcPts val="800"/>
              </a:spcAft>
              <a:buNone/>
            </a:pPr>
            <a:endParaRPr sz="1200" dirty="0">
              <a:solidFill>
                <a:srgbClr val="373A3C"/>
              </a:solidFill>
              <a:highlight>
                <a:schemeClr val="lt1"/>
              </a:highlight>
              <a:latin typeface="Raleway"/>
              <a:ea typeface="Raleway"/>
              <a:cs typeface="Raleway"/>
              <a:sym typeface="Raleway"/>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8a8bd52aa0_1_9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0" name="Google Shape;370;g8a8bd52aa0_1_9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tr-TR" dirty="0" err="1"/>
              <a:t>Before</a:t>
            </a:r>
            <a:r>
              <a:rPr lang="tr-TR" dirty="0"/>
              <a:t> </a:t>
            </a:r>
            <a:r>
              <a:rPr lang="tr-TR" dirty="0" err="1"/>
              <a:t>moving</a:t>
            </a:r>
            <a:r>
              <a:rPr lang="tr-TR" dirty="0"/>
              <a:t>, </a:t>
            </a:r>
            <a:r>
              <a:rPr lang="tr-TR" dirty="0" err="1"/>
              <a:t>let’s</a:t>
            </a:r>
            <a:r>
              <a:rPr lang="tr-TR" dirty="0"/>
              <a:t> insert </a:t>
            </a:r>
            <a:r>
              <a:rPr lang="tr-TR" dirty="0" err="1"/>
              <a:t>some</a:t>
            </a:r>
            <a:r>
              <a:rPr lang="tr-TR" dirty="0"/>
              <a:t> data </a:t>
            </a:r>
            <a:r>
              <a:rPr lang="tr-TR" dirty="0" err="1"/>
              <a:t>to</a:t>
            </a:r>
            <a:r>
              <a:rPr lang="tr-TR" dirty="0"/>
              <a:t> </a:t>
            </a:r>
            <a:r>
              <a:rPr lang="tr-TR" dirty="0" err="1"/>
              <a:t>the</a:t>
            </a:r>
            <a:r>
              <a:rPr lang="tr-TR" dirty="0"/>
              <a:t> </a:t>
            </a:r>
            <a:r>
              <a:rPr lang="tr-TR" dirty="0" err="1"/>
              <a:t>revised</a:t>
            </a:r>
            <a:r>
              <a:rPr lang="tr-TR" dirty="0"/>
              <a:t> </a:t>
            </a:r>
            <a:r>
              <a:rPr lang="tr-TR" dirty="0" err="1"/>
              <a:t>table</a:t>
            </a:r>
            <a:r>
              <a:rPr lang="tr-TR" dirty="0"/>
              <a:t> </a:t>
            </a:r>
            <a:r>
              <a:rPr lang="tr-TR" dirty="0" err="1"/>
              <a:t>named</a:t>
            </a:r>
            <a:r>
              <a:rPr lang="tr-TR" dirty="0"/>
              <a:t> “ </a:t>
            </a:r>
            <a:r>
              <a:rPr lang="tr-TR" sz="1150" dirty="0" err="1">
                <a:solidFill>
                  <a:srgbClr val="3A3F50"/>
                </a:solidFill>
                <a:highlight>
                  <a:schemeClr val="lt1"/>
                </a:highlight>
                <a:latin typeface="Verdana"/>
                <a:ea typeface="Verdana"/>
                <a:cs typeface="Verdana"/>
                <a:sym typeface="Verdana"/>
              </a:rPr>
              <a:t>new_vacation_plan</a:t>
            </a:r>
            <a:r>
              <a:rPr lang="tr-TR" sz="1150" dirty="0">
                <a:solidFill>
                  <a:srgbClr val="3A3F50"/>
                </a:solidFill>
                <a:highlight>
                  <a:schemeClr val="lt1"/>
                </a:highlight>
                <a:latin typeface="Verdana"/>
                <a:ea typeface="Verdana"/>
                <a:cs typeface="Verdana"/>
                <a:sym typeface="Verdana"/>
              </a:rPr>
              <a:t> “</a:t>
            </a:r>
            <a:endParaRPr lang="tr-TR" dirty="0"/>
          </a:p>
          <a:p>
            <a:pPr marL="0" lvl="0" indent="0" algn="l" rtl="0">
              <a:lnSpc>
                <a:spcPct val="100000"/>
              </a:lnSpc>
              <a:spcBef>
                <a:spcPts val="0"/>
              </a:spcBef>
              <a:spcAft>
                <a:spcPts val="0"/>
              </a:spcAft>
              <a:buSzPts val="1400"/>
              <a:buNone/>
            </a:pPr>
            <a:endParaRPr lang="tr-TR" dirty="0"/>
          </a:p>
          <a:p>
            <a:pPr marL="0" lvl="0" indent="0" algn="l" rtl="0">
              <a:spcBef>
                <a:spcPts val="0"/>
              </a:spcBef>
              <a:spcAft>
                <a:spcPts val="0"/>
              </a:spcAft>
              <a:buClr>
                <a:srgbClr val="3A3F50"/>
              </a:buClr>
              <a:buSzPts val="1100"/>
              <a:buFont typeface="Arial"/>
              <a:buNone/>
            </a:pPr>
            <a:r>
              <a:rPr lang="tr-TR" sz="1150" b="1" dirty="0">
                <a:solidFill>
                  <a:srgbClr val="3A3F50"/>
                </a:solidFill>
                <a:highlight>
                  <a:schemeClr val="lt1"/>
                </a:highlight>
                <a:latin typeface="Verdana"/>
                <a:ea typeface="Verdana"/>
                <a:cs typeface="Verdana"/>
                <a:sym typeface="Verdana"/>
              </a:rPr>
              <a:t>INSERT INTO</a:t>
            </a:r>
            <a:r>
              <a:rPr lang="tr-TR" sz="1150" dirty="0">
                <a:solidFill>
                  <a:srgbClr val="3A3F50"/>
                </a:solidFill>
                <a:highlight>
                  <a:schemeClr val="lt1"/>
                </a:highlight>
                <a:latin typeface="Verdana"/>
                <a:ea typeface="Verdana"/>
                <a:cs typeface="Verdana"/>
                <a:sym typeface="Verdana"/>
              </a:rPr>
              <a:t> </a:t>
            </a:r>
            <a:r>
              <a:rPr lang="tr-TR" sz="1150" dirty="0" err="1">
                <a:solidFill>
                  <a:srgbClr val="3A3F50"/>
                </a:solidFill>
                <a:highlight>
                  <a:schemeClr val="lt1"/>
                </a:highlight>
                <a:latin typeface="Verdana"/>
                <a:ea typeface="Verdana"/>
                <a:cs typeface="Verdana"/>
                <a:sym typeface="Verdana"/>
              </a:rPr>
              <a:t>new_vacation_plan</a:t>
            </a:r>
            <a:r>
              <a:rPr lang="tr-TR" sz="1150" dirty="0">
                <a:solidFill>
                  <a:srgbClr val="3A3F50"/>
                </a:solidFill>
                <a:highlight>
                  <a:schemeClr val="lt1"/>
                </a:highlight>
                <a:latin typeface="Verdana"/>
                <a:ea typeface="Verdana"/>
                <a:cs typeface="Verdana"/>
                <a:sym typeface="Verdana"/>
              </a:rPr>
              <a:t> (</a:t>
            </a:r>
            <a:r>
              <a:rPr lang="tr-TR" sz="1150" dirty="0" err="1">
                <a:solidFill>
                  <a:srgbClr val="3A3F50"/>
                </a:solidFill>
                <a:highlight>
                  <a:schemeClr val="lt1"/>
                </a:highlight>
                <a:latin typeface="Verdana"/>
                <a:ea typeface="Verdana"/>
                <a:cs typeface="Verdana"/>
                <a:sym typeface="Verdana"/>
              </a:rPr>
              <a:t>place_id</a:t>
            </a:r>
            <a:r>
              <a:rPr lang="tr-TR" sz="1150" dirty="0">
                <a:solidFill>
                  <a:srgbClr val="3A3F50"/>
                </a:solidFill>
                <a:highlight>
                  <a:schemeClr val="lt1"/>
                </a:highlight>
                <a:latin typeface="Verdana"/>
                <a:ea typeface="Verdana"/>
                <a:cs typeface="Verdana"/>
                <a:sym typeface="Verdana"/>
              </a:rPr>
              <a:t>, </a:t>
            </a:r>
            <a:r>
              <a:rPr lang="tr-TR" sz="1150" dirty="0" err="1">
                <a:solidFill>
                  <a:srgbClr val="3A3F50"/>
                </a:solidFill>
                <a:highlight>
                  <a:schemeClr val="lt1"/>
                </a:highlight>
                <a:latin typeface="Verdana"/>
                <a:ea typeface="Verdana"/>
                <a:cs typeface="Verdana"/>
                <a:sym typeface="Verdana"/>
              </a:rPr>
              <a:t>country</a:t>
            </a:r>
            <a:r>
              <a:rPr lang="tr-TR" sz="1150" dirty="0">
                <a:solidFill>
                  <a:srgbClr val="3A3F50"/>
                </a:solidFill>
                <a:highlight>
                  <a:schemeClr val="lt1"/>
                </a:highlight>
                <a:latin typeface="Verdana"/>
                <a:ea typeface="Verdana"/>
                <a:cs typeface="Verdana"/>
                <a:sym typeface="Verdana"/>
              </a:rPr>
              <a:t>, </a:t>
            </a:r>
            <a:r>
              <a:rPr lang="tr-TR" sz="1150" dirty="0" err="1">
                <a:solidFill>
                  <a:srgbClr val="3A3F50"/>
                </a:solidFill>
                <a:highlight>
                  <a:schemeClr val="lt1"/>
                </a:highlight>
                <a:latin typeface="Verdana"/>
                <a:ea typeface="Verdana"/>
                <a:cs typeface="Verdana"/>
                <a:sym typeface="Verdana"/>
              </a:rPr>
              <a:t>hotel_name</a:t>
            </a:r>
            <a:r>
              <a:rPr lang="tr-TR" sz="1150" dirty="0">
                <a:solidFill>
                  <a:srgbClr val="3A3F50"/>
                </a:solidFill>
                <a:highlight>
                  <a:schemeClr val="lt1"/>
                </a:highlight>
                <a:latin typeface="Verdana"/>
                <a:ea typeface="Verdana"/>
                <a:cs typeface="Verdana"/>
                <a:sym typeface="Verdana"/>
              </a:rPr>
              <a:t>, </a:t>
            </a:r>
            <a:r>
              <a:rPr lang="tr-TR" sz="1150" dirty="0" err="1">
                <a:solidFill>
                  <a:srgbClr val="3A3F50"/>
                </a:solidFill>
                <a:highlight>
                  <a:schemeClr val="lt1"/>
                </a:highlight>
                <a:latin typeface="Verdana"/>
                <a:ea typeface="Verdana"/>
                <a:cs typeface="Verdana"/>
                <a:sym typeface="Verdana"/>
              </a:rPr>
              <a:t>vacation_lenght</a:t>
            </a:r>
            <a:r>
              <a:rPr lang="tr-TR" sz="1150" dirty="0">
                <a:solidFill>
                  <a:srgbClr val="3A3F50"/>
                </a:solidFill>
                <a:highlight>
                  <a:schemeClr val="lt1"/>
                </a:highlight>
                <a:latin typeface="Verdana"/>
                <a:ea typeface="Verdana"/>
                <a:cs typeface="Verdana"/>
                <a:sym typeface="Verdana"/>
              </a:rPr>
              <a:t>, </a:t>
            </a:r>
            <a:r>
              <a:rPr lang="tr-TR" sz="1150" dirty="0" err="1">
                <a:solidFill>
                  <a:srgbClr val="3A3F50"/>
                </a:solidFill>
                <a:highlight>
                  <a:schemeClr val="lt1"/>
                </a:highlight>
                <a:latin typeface="Verdana"/>
                <a:ea typeface="Verdana"/>
                <a:cs typeface="Verdana"/>
                <a:sym typeface="Verdana"/>
              </a:rPr>
              <a:t>budget</a:t>
            </a:r>
            <a:r>
              <a:rPr lang="tr-TR" sz="1150" dirty="0">
                <a:solidFill>
                  <a:srgbClr val="3A3F50"/>
                </a:solidFill>
                <a:highlight>
                  <a:schemeClr val="lt1"/>
                </a:highlight>
                <a:latin typeface="Verdana"/>
                <a:ea typeface="Verdana"/>
                <a:cs typeface="Verdana"/>
                <a:sym typeface="Verdana"/>
              </a:rPr>
              <a:t>, </a:t>
            </a:r>
            <a:r>
              <a:rPr lang="tr-TR" sz="1150" dirty="0" err="1">
                <a:solidFill>
                  <a:srgbClr val="3A3F50"/>
                </a:solidFill>
                <a:highlight>
                  <a:schemeClr val="lt1"/>
                </a:highlight>
                <a:latin typeface="Verdana"/>
                <a:ea typeface="Verdana"/>
                <a:cs typeface="Verdana"/>
                <a:sym typeface="Verdana"/>
              </a:rPr>
              <a:t>employee_id</a:t>
            </a:r>
            <a:r>
              <a:rPr lang="tr-TR" sz="1150" dirty="0">
                <a:solidFill>
                  <a:srgbClr val="3A3F50"/>
                </a:solidFill>
                <a:highlight>
                  <a:schemeClr val="lt1"/>
                </a:highlight>
                <a:latin typeface="Verdana"/>
                <a:ea typeface="Verdana"/>
                <a:cs typeface="Verdana"/>
                <a:sym typeface="Verdana"/>
              </a:rPr>
              <a:t>)</a:t>
            </a:r>
          </a:p>
          <a:p>
            <a:pPr marL="0" lvl="0" indent="0" algn="l" rtl="0">
              <a:spcBef>
                <a:spcPts val="0"/>
              </a:spcBef>
              <a:spcAft>
                <a:spcPts val="0"/>
              </a:spcAft>
              <a:buClr>
                <a:srgbClr val="3A3F50"/>
              </a:buClr>
              <a:buSzPts val="1100"/>
              <a:buFont typeface="Arial"/>
              <a:buNone/>
            </a:pPr>
            <a:r>
              <a:rPr lang="tr-TR" sz="1150" b="1" dirty="0">
                <a:solidFill>
                  <a:srgbClr val="3A3F50"/>
                </a:solidFill>
                <a:highlight>
                  <a:schemeClr val="lt1"/>
                </a:highlight>
                <a:latin typeface="Verdana"/>
                <a:ea typeface="Verdana"/>
                <a:cs typeface="Verdana"/>
                <a:sym typeface="Verdana"/>
              </a:rPr>
              <a:t>VALUES </a:t>
            </a:r>
            <a:r>
              <a:rPr lang="tr-TR" sz="1150" dirty="0">
                <a:solidFill>
                  <a:srgbClr val="3A3F50"/>
                </a:solidFill>
                <a:highlight>
                  <a:schemeClr val="lt1"/>
                </a:highlight>
                <a:latin typeface="Verdana"/>
                <a:ea typeface="Verdana"/>
                <a:cs typeface="Verdana"/>
                <a:sym typeface="Verdana"/>
              </a:rPr>
              <a:t>(1, '</a:t>
            </a:r>
            <a:r>
              <a:rPr lang="tr-TR" sz="1150" dirty="0" err="1">
                <a:solidFill>
                  <a:srgbClr val="3A3F50"/>
                </a:solidFill>
                <a:highlight>
                  <a:schemeClr val="lt1"/>
                </a:highlight>
                <a:latin typeface="Verdana"/>
                <a:ea typeface="Verdana"/>
                <a:cs typeface="Verdana"/>
                <a:sym typeface="Verdana"/>
              </a:rPr>
              <a:t>Canada</a:t>
            </a:r>
            <a:r>
              <a:rPr lang="tr-TR" sz="1150" dirty="0">
                <a:solidFill>
                  <a:srgbClr val="3A3F50"/>
                </a:solidFill>
                <a:highlight>
                  <a:schemeClr val="lt1"/>
                </a:highlight>
                <a:latin typeface="Verdana"/>
                <a:ea typeface="Verdana"/>
                <a:cs typeface="Verdana"/>
                <a:sym typeface="Verdana"/>
              </a:rPr>
              <a:t>', 'Hilton', 5, 10000, 1),</a:t>
            </a:r>
          </a:p>
          <a:p>
            <a:pPr marL="0" lvl="0" indent="0" algn="l" rtl="0">
              <a:spcBef>
                <a:spcPts val="0"/>
              </a:spcBef>
              <a:spcAft>
                <a:spcPts val="0"/>
              </a:spcAft>
              <a:buClr>
                <a:srgbClr val="3A3F50"/>
              </a:buClr>
              <a:buSzPts val="1100"/>
              <a:buFont typeface="Arial"/>
              <a:buNone/>
            </a:pPr>
            <a:r>
              <a:rPr lang="tr-TR" sz="1150" dirty="0">
                <a:solidFill>
                  <a:srgbClr val="3A3F50"/>
                </a:solidFill>
                <a:highlight>
                  <a:schemeClr val="lt1"/>
                </a:highlight>
                <a:latin typeface="Verdana"/>
                <a:ea typeface="Verdana"/>
                <a:cs typeface="Verdana"/>
                <a:sym typeface="Verdana"/>
              </a:rPr>
              <a:t>             (2, 'USA', 'Sheraton', 8, 10000, 2),</a:t>
            </a:r>
          </a:p>
          <a:p>
            <a:pPr marL="0" lvl="0" indent="0" algn="l" rtl="0">
              <a:spcBef>
                <a:spcPts val="0"/>
              </a:spcBef>
              <a:spcAft>
                <a:spcPts val="0"/>
              </a:spcAft>
              <a:buClr>
                <a:srgbClr val="3A3F50"/>
              </a:buClr>
              <a:buSzPts val="1100"/>
              <a:buFont typeface="Arial"/>
              <a:buNone/>
            </a:pPr>
            <a:r>
              <a:rPr lang="tr-TR" sz="1150" dirty="0">
                <a:solidFill>
                  <a:srgbClr val="3A3F50"/>
                </a:solidFill>
                <a:highlight>
                  <a:schemeClr val="lt1"/>
                </a:highlight>
                <a:latin typeface="Verdana"/>
                <a:ea typeface="Verdana"/>
                <a:cs typeface="Verdana"/>
                <a:sym typeface="Verdana"/>
              </a:rPr>
              <a:t>             (3, '</a:t>
            </a:r>
            <a:r>
              <a:rPr lang="tr-TR" sz="1150" dirty="0" err="1">
                <a:solidFill>
                  <a:srgbClr val="3A3F50"/>
                </a:solidFill>
                <a:highlight>
                  <a:schemeClr val="lt1"/>
                </a:highlight>
                <a:latin typeface="Verdana"/>
                <a:ea typeface="Verdana"/>
                <a:cs typeface="Verdana"/>
                <a:sym typeface="Verdana"/>
              </a:rPr>
              <a:t>Turkey</a:t>
            </a:r>
            <a:r>
              <a:rPr lang="tr-TR" sz="1150" dirty="0">
                <a:solidFill>
                  <a:srgbClr val="3A3F50"/>
                </a:solidFill>
                <a:highlight>
                  <a:schemeClr val="lt1"/>
                </a:highlight>
                <a:latin typeface="Verdana"/>
                <a:ea typeface="Verdana"/>
                <a:cs typeface="Verdana"/>
                <a:sym typeface="Verdana"/>
              </a:rPr>
              <a:t>', '</a:t>
            </a:r>
            <a:r>
              <a:rPr lang="tr-TR" sz="1150" dirty="0" err="1">
                <a:solidFill>
                  <a:srgbClr val="3A3F50"/>
                </a:solidFill>
                <a:highlight>
                  <a:schemeClr val="lt1"/>
                </a:highlight>
                <a:latin typeface="Verdana"/>
                <a:ea typeface="Verdana"/>
                <a:cs typeface="Verdana"/>
                <a:sym typeface="Verdana"/>
              </a:rPr>
              <a:t>Izmir</a:t>
            </a:r>
            <a:r>
              <a:rPr lang="tr-TR" sz="1150" dirty="0">
                <a:solidFill>
                  <a:srgbClr val="3A3F50"/>
                </a:solidFill>
                <a:highlight>
                  <a:schemeClr val="lt1"/>
                </a:highlight>
                <a:latin typeface="Verdana"/>
                <a:ea typeface="Verdana"/>
                <a:cs typeface="Verdana"/>
                <a:sym typeface="Verdana"/>
              </a:rPr>
              <a:t>', 7, 5000, 3);</a:t>
            </a:r>
          </a:p>
          <a:p>
            <a:pPr marL="0" lvl="0" indent="0" algn="l" rtl="0">
              <a:lnSpc>
                <a:spcPct val="100000"/>
              </a:lnSpc>
              <a:spcBef>
                <a:spcPts val="0"/>
              </a:spcBef>
              <a:spcAft>
                <a:spcPts val="0"/>
              </a:spcAft>
              <a:buSzPts val="1400"/>
              <a:buNone/>
            </a:pPr>
            <a:endParaRPr dirty="0"/>
          </a:p>
        </p:txBody>
      </p:sp>
    </p:spTree>
    <p:extLst>
      <p:ext uri="{BB962C8B-B14F-4D97-AF65-F5344CB8AC3E}">
        <p14:creationId xmlns:p14="http://schemas.microsoft.com/office/powerpoint/2010/main" val="28068608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8a8bd52aa0_1_9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6" name="Google Shape;376;g8a8bd52aa0_1_9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None/>
            </a:pPr>
            <a:r>
              <a:rPr lang="tr-TR" sz="1150" dirty="0" err="1">
                <a:highlight>
                  <a:srgbClr val="FFFFFF"/>
                </a:highlight>
                <a:latin typeface="Verdana"/>
                <a:ea typeface="Verdana"/>
                <a:cs typeface="Verdana"/>
                <a:sym typeface="Verdana"/>
              </a:rPr>
              <a:t>The</a:t>
            </a:r>
            <a:r>
              <a:rPr lang="tr-TR" sz="1150" dirty="0">
                <a:highlight>
                  <a:srgbClr val="FFFFFF"/>
                </a:highlight>
                <a:latin typeface="Verdana"/>
                <a:ea typeface="Verdana"/>
                <a:cs typeface="Verdana"/>
                <a:sym typeface="Verdana"/>
              </a:rPr>
              <a:t> ALTER TABLE </a:t>
            </a:r>
            <a:r>
              <a:rPr lang="tr-TR" sz="1150" dirty="0" err="1">
                <a:highlight>
                  <a:srgbClr val="FFFFFF"/>
                </a:highlight>
                <a:latin typeface="Verdana"/>
                <a:ea typeface="Verdana"/>
                <a:cs typeface="Verdana"/>
                <a:sym typeface="Verdana"/>
              </a:rPr>
              <a:t>statement</a:t>
            </a:r>
            <a:r>
              <a:rPr lang="tr-TR" sz="1150" dirty="0">
                <a:highlight>
                  <a:srgbClr val="FFFFFF"/>
                </a:highlight>
                <a:latin typeface="Verdana"/>
                <a:ea typeface="Verdana"/>
                <a:cs typeface="Verdana"/>
                <a:sym typeface="Verdana"/>
              </a:rPr>
              <a:t> is </a:t>
            </a:r>
            <a:r>
              <a:rPr lang="tr-TR" sz="1150" dirty="0" err="1">
                <a:highlight>
                  <a:srgbClr val="FFFFFF"/>
                </a:highlight>
                <a:latin typeface="Verdana"/>
                <a:ea typeface="Verdana"/>
                <a:cs typeface="Verdana"/>
                <a:sym typeface="Verdana"/>
              </a:rPr>
              <a:t>used</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to</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add</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delete</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or</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modify</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columns</a:t>
            </a:r>
            <a:r>
              <a:rPr lang="tr-TR" sz="1150" dirty="0">
                <a:highlight>
                  <a:srgbClr val="FFFFFF"/>
                </a:highlight>
                <a:latin typeface="Verdana"/>
                <a:ea typeface="Verdana"/>
                <a:cs typeface="Verdana"/>
                <a:sym typeface="Verdana"/>
              </a:rPr>
              <a:t> in an </a:t>
            </a:r>
            <a:r>
              <a:rPr lang="tr-TR" sz="1150" dirty="0" err="1">
                <a:highlight>
                  <a:srgbClr val="FFFFFF"/>
                </a:highlight>
                <a:latin typeface="Verdana"/>
                <a:ea typeface="Verdana"/>
                <a:cs typeface="Verdana"/>
                <a:sym typeface="Verdana"/>
              </a:rPr>
              <a:t>existing</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table</a:t>
            </a:r>
            <a:r>
              <a:rPr lang="tr-TR" sz="1150" dirty="0">
                <a:highlight>
                  <a:srgbClr val="FFFFFF"/>
                </a:highlight>
                <a:latin typeface="Verdana"/>
                <a:ea typeface="Verdana"/>
                <a:cs typeface="Verdana"/>
                <a:sym typeface="Verdana"/>
              </a:rPr>
              <a:t>.</a:t>
            </a:r>
            <a:endParaRPr sz="1150" dirty="0">
              <a:highlight>
                <a:srgbClr val="FFFFFF"/>
              </a:highlight>
              <a:latin typeface="Verdana"/>
              <a:ea typeface="Verdana"/>
              <a:cs typeface="Verdana"/>
              <a:sym typeface="Verdana"/>
            </a:endParaRPr>
          </a:p>
          <a:p>
            <a:pPr marL="0" lvl="0" indent="0" algn="l" rtl="0">
              <a:lnSpc>
                <a:spcPct val="115000"/>
              </a:lnSpc>
              <a:spcBef>
                <a:spcPts val="1400"/>
              </a:spcBef>
              <a:spcAft>
                <a:spcPts val="1400"/>
              </a:spcAft>
              <a:buNone/>
            </a:pPr>
            <a:r>
              <a:rPr lang="tr-TR" sz="1150" dirty="0" err="1">
                <a:highlight>
                  <a:srgbClr val="FFFFFF"/>
                </a:highlight>
                <a:latin typeface="Verdana"/>
                <a:ea typeface="Verdana"/>
                <a:cs typeface="Verdana"/>
                <a:sym typeface="Verdana"/>
              </a:rPr>
              <a:t>The</a:t>
            </a:r>
            <a:r>
              <a:rPr lang="tr-TR" sz="1150" dirty="0">
                <a:highlight>
                  <a:srgbClr val="FFFFFF"/>
                </a:highlight>
                <a:latin typeface="Verdana"/>
                <a:ea typeface="Verdana"/>
                <a:cs typeface="Verdana"/>
                <a:sym typeface="Verdana"/>
              </a:rPr>
              <a:t> ALTER TABLE </a:t>
            </a:r>
            <a:r>
              <a:rPr lang="tr-TR" sz="1150" dirty="0" err="1">
                <a:highlight>
                  <a:srgbClr val="FFFFFF"/>
                </a:highlight>
                <a:latin typeface="Verdana"/>
                <a:ea typeface="Verdana"/>
                <a:cs typeface="Verdana"/>
                <a:sym typeface="Verdana"/>
              </a:rPr>
              <a:t>statement</a:t>
            </a:r>
            <a:r>
              <a:rPr lang="tr-TR" sz="1150" dirty="0">
                <a:highlight>
                  <a:srgbClr val="FFFFFF"/>
                </a:highlight>
                <a:latin typeface="Verdana"/>
                <a:ea typeface="Verdana"/>
                <a:cs typeface="Verdana"/>
                <a:sym typeface="Verdana"/>
              </a:rPr>
              <a:t> is </a:t>
            </a:r>
            <a:r>
              <a:rPr lang="tr-TR" sz="1150" dirty="0" err="1">
                <a:highlight>
                  <a:srgbClr val="FFFFFF"/>
                </a:highlight>
                <a:latin typeface="Verdana"/>
                <a:ea typeface="Verdana"/>
                <a:cs typeface="Verdana"/>
                <a:sym typeface="Verdana"/>
              </a:rPr>
              <a:t>also</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used</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to</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add</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and</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drop</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various</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constraints</a:t>
            </a:r>
            <a:r>
              <a:rPr lang="tr-TR" sz="1150" dirty="0">
                <a:highlight>
                  <a:srgbClr val="FFFFFF"/>
                </a:highlight>
                <a:latin typeface="Verdana"/>
                <a:ea typeface="Verdana"/>
                <a:cs typeface="Verdana"/>
                <a:sym typeface="Verdana"/>
              </a:rPr>
              <a:t> on an </a:t>
            </a:r>
            <a:r>
              <a:rPr lang="tr-TR" sz="1150" dirty="0" err="1">
                <a:highlight>
                  <a:srgbClr val="FFFFFF"/>
                </a:highlight>
                <a:latin typeface="Verdana"/>
                <a:ea typeface="Verdana"/>
                <a:cs typeface="Verdana"/>
                <a:sym typeface="Verdana"/>
              </a:rPr>
              <a:t>existing</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table</a:t>
            </a:r>
            <a:r>
              <a:rPr lang="tr-TR" sz="1150" dirty="0">
                <a:highlight>
                  <a:srgbClr val="FFFFFF"/>
                </a:highlight>
                <a:latin typeface="Verdana"/>
                <a:ea typeface="Verdana"/>
                <a:cs typeface="Verdana"/>
                <a:sym typeface="Verdana"/>
              </a:rPr>
              <a:t>.</a:t>
            </a:r>
            <a:endParaRPr sz="1200" dirty="0">
              <a:solidFill>
                <a:srgbClr val="373A3C"/>
              </a:solidFill>
              <a:highlight>
                <a:schemeClr val="lt1"/>
              </a:highlight>
              <a:latin typeface="Raleway"/>
              <a:ea typeface="Raleway"/>
              <a:cs typeface="Raleway"/>
              <a:sym typeface="Raleway"/>
            </a:endParaRPr>
          </a:p>
        </p:txBody>
      </p:sp>
    </p:spTree>
    <p:extLst>
      <p:ext uri="{BB962C8B-B14F-4D97-AF65-F5344CB8AC3E}">
        <p14:creationId xmlns:p14="http://schemas.microsoft.com/office/powerpoint/2010/main" val="10560371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8a8bd52aa0_1_10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8a8bd52aa0_1_10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b="1" dirty="0" err="1"/>
              <a:t>Answer</a:t>
            </a:r>
            <a:r>
              <a:rPr lang="tr-TR" b="1" dirty="0"/>
              <a:t>:</a:t>
            </a:r>
            <a:endParaRPr b="1" dirty="0"/>
          </a:p>
          <a:p>
            <a:pPr marL="0" lvl="0" indent="0" algn="l" rtl="0">
              <a:spcBef>
                <a:spcPts val="0"/>
              </a:spcBef>
              <a:spcAft>
                <a:spcPts val="0"/>
              </a:spcAft>
              <a:buNone/>
            </a:pPr>
            <a:r>
              <a:rPr lang="tr-TR" dirty="0"/>
              <a:t>    </a:t>
            </a:r>
            <a:r>
              <a:rPr lang="tr-TR" dirty="0" err="1"/>
              <a:t>Please</a:t>
            </a:r>
            <a:r>
              <a:rPr lang="tr-TR" dirty="0"/>
              <a:t> </a:t>
            </a:r>
            <a:r>
              <a:rPr lang="tr-TR" dirty="0" err="1"/>
              <a:t>drop</a:t>
            </a:r>
            <a:r>
              <a:rPr lang="tr-TR" dirty="0"/>
              <a:t> </a:t>
            </a:r>
            <a:r>
              <a:rPr lang="tr-TR" dirty="0" err="1"/>
              <a:t>the</a:t>
            </a:r>
            <a:r>
              <a:rPr lang="tr-TR" dirty="0"/>
              <a:t> </a:t>
            </a:r>
            <a:r>
              <a:rPr lang="tr-TR" dirty="0" err="1"/>
              <a:t>table</a:t>
            </a:r>
            <a:r>
              <a:rPr lang="tr-TR" dirty="0"/>
              <a:t> as </a:t>
            </a:r>
            <a:r>
              <a:rPr lang="tr-TR" dirty="0" err="1"/>
              <a:t>you’ve</a:t>
            </a:r>
            <a:r>
              <a:rPr lang="tr-TR" dirty="0"/>
              <a:t> </a:t>
            </a:r>
            <a:r>
              <a:rPr lang="tr-TR" dirty="0" err="1"/>
              <a:t>just</a:t>
            </a:r>
            <a:r>
              <a:rPr lang="tr-TR" dirty="0"/>
              <a:t> </a:t>
            </a:r>
            <a:r>
              <a:rPr lang="tr-TR" dirty="0" err="1"/>
              <a:t>created</a:t>
            </a:r>
            <a:r>
              <a:rPr lang="tr-TR" dirty="0"/>
              <a:t> </a:t>
            </a:r>
            <a:r>
              <a:rPr lang="tr-TR" dirty="0" err="1"/>
              <a:t>writing</a:t>
            </a:r>
            <a:r>
              <a:rPr lang="tr-TR" dirty="0"/>
              <a:t> DROP TABLE </a:t>
            </a:r>
            <a:r>
              <a:rPr lang="tr-TR" dirty="0" err="1"/>
              <a:t>vacation_plan</a:t>
            </a:r>
            <a:r>
              <a:rPr lang="tr-TR" dirty="0"/>
              <a:t>;</a:t>
            </a:r>
            <a:endParaRPr dirty="0"/>
          </a:p>
          <a:p>
            <a:pPr marL="0" lvl="0" indent="0" algn="l" rtl="0">
              <a:spcBef>
                <a:spcPts val="0"/>
              </a:spcBef>
              <a:spcAft>
                <a:spcPts val="0"/>
              </a:spcAft>
              <a:buNone/>
            </a:pPr>
            <a:r>
              <a:rPr lang="tr-TR" dirty="0"/>
              <a:t>   </a:t>
            </a:r>
            <a:r>
              <a:rPr lang="tr-TR" dirty="0" err="1"/>
              <a:t>Then</a:t>
            </a:r>
            <a:r>
              <a:rPr lang="tr-TR" dirty="0"/>
              <a:t> </a:t>
            </a:r>
            <a:r>
              <a:rPr lang="tr-TR" dirty="0" err="1"/>
              <a:t>recreate</a:t>
            </a:r>
            <a:r>
              <a:rPr lang="tr-TR" dirty="0"/>
              <a:t> </a:t>
            </a:r>
            <a:r>
              <a:rPr lang="tr-TR" dirty="0" err="1"/>
              <a:t>the</a:t>
            </a:r>
            <a:r>
              <a:rPr lang="tr-TR" dirty="0"/>
              <a:t> </a:t>
            </a:r>
            <a:r>
              <a:rPr lang="tr-TR" dirty="0" err="1"/>
              <a:t>vacation_plan</a:t>
            </a:r>
            <a:r>
              <a:rPr lang="tr-TR" dirty="0"/>
              <a:t> </a:t>
            </a:r>
            <a:r>
              <a:rPr lang="tr-TR" dirty="0" err="1"/>
              <a:t>table</a:t>
            </a:r>
            <a:r>
              <a:rPr lang="tr-TR" dirty="0"/>
              <a:t>. </a:t>
            </a:r>
            <a:r>
              <a:rPr lang="tr-TR" dirty="0" err="1"/>
              <a:t>This</a:t>
            </a:r>
            <a:r>
              <a:rPr lang="tr-TR" dirty="0"/>
              <a:t> time, </a:t>
            </a:r>
            <a:r>
              <a:rPr lang="tr-TR" dirty="0" err="1"/>
              <a:t>add</a:t>
            </a:r>
            <a:r>
              <a:rPr lang="tr-TR" dirty="0"/>
              <a:t> a </a:t>
            </a:r>
            <a:r>
              <a:rPr lang="tr-TR" dirty="0" err="1"/>
              <a:t>constrain</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tr-TR" dirty="0"/>
              <a:t>ALTER TABLE </a:t>
            </a:r>
            <a:r>
              <a:rPr lang="tr-TR" sz="1150" dirty="0" err="1">
                <a:solidFill>
                  <a:srgbClr val="3A3F50"/>
                </a:solidFill>
                <a:highlight>
                  <a:schemeClr val="lt1"/>
                </a:highlight>
                <a:latin typeface="Verdana"/>
                <a:ea typeface="Verdana"/>
                <a:cs typeface="Verdana"/>
                <a:sym typeface="Verdana"/>
              </a:rPr>
              <a:t>new_vacation_plan</a:t>
            </a:r>
            <a:r>
              <a:rPr lang="tr-TR" sz="1150" dirty="0">
                <a:solidFill>
                  <a:srgbClr val="3A3F50"/>
                </a:solidFill>
                <a:highlight>
                  <a:schemeClr val="lt1"/>
                </a:highlight>
                <a:latin typeface="Verdana"/>
                <a:ea typeface="Verdana"/>
                <a:cs typeface="Verdana"/>
                <a:sym typeface="Verdana"/>
              </a:rPr>
              <a:t> </a:t>
            </a:r>
            <a:endParaRPr dirty="0"/>
          </a:p>
          <a:p>
            <a:pPr marL="0" lvl="0" indent="0" algn="l" rtl="0">
              <a:spcBef>
                <a:spcPts val="0"/>
              </a:spcBef>
              <a:spcAft>
                <a:spcPts val="0"/>
              </a:spcAft>
              <a:buClr>
                <a:schemeClr val="dk1"/>
              </a:buClr>
              <a:buSzPts val="1100"/>
              <a:buFont typeface="Arial"/>
              <a:buNone/>
            </a:pPr>
            <a:r>
              <a:rPr lang="tr-TR" b="1" dirty="0"/>
              <a:t>ADD </a:t>
            </a:r>
            <a:r>
              <a:rPr lang="tr-TR" dirty="0" err="1"/>
              <a:t>city</a:t>
            </a:r>
            <a:r>
              <a:rPr lang="tr-TR" dirty="0"/>
              <a:t> TEXT;</a:t>
            </a:r>
            <a:endParaRPr dirty="0"/>
          </a:p>
          <a:p>
            <a:pPr marL="0" lvl="0" indent="0" algn="l" rtl="0">
              <a:spcBef>
                <a:spcPts val="0"/>
              </a:spcBef>
              <a:spcAft>
                <a:spcPts val="0"/>
              </a:spcAft>
              <a:buNone/>
            </a:pPr>
            <a:endParaRPr lang="tr-TR" dirty="0"/>
          </a:p>
          <a:p>
            <a:pPr marL="0" lvl="0" indent="0" algn="l" rtl="0">
              <a:spcBef>
                <a:spcPts val="0"/>
              </a:spcBef>
              <a:spcAft>
                <a:spcPts val="0"/>
              </a:spcAft>
              <a:buNone/>
            </a:pPr>
            <a:r>
              <a:rPr lang="tr-TR" b="1" dirty="0"/>
              <a:t>Not:</a:t>
            </a:r>
          </a:p>
          <a:p>
            <a:pPr marL="0" lvl="0" indent="0" algn="l" rtl="0">
              <a:spcBef>
                <a:spcPts val="0"/>
              </a:spcBef>
              <a:spcAft>
                <a:spcPts val="0"/>
              </a:spcAft>
              <a:buNone/>
            </a:pPr>
            <a:r>
              <a:rPr lang="en-US" b="1" dirty="0"/>
              <a:t>ALTER TABLE "</a:t>
            </a:r>
            <a:r>
              <a:rPr lang="en-US" b="1" dirty="0" err="1"/>
              <a:t>Albumx</a:t>
            </a:r>
            <a:r>
              <a:rPr lang="en-US" b="1" dirty="0"/>
              <a:t>" RENAME TO "Album";</a:t>
            </a:r>
            <a:endParaRPr lang="tr-TR" b="1" dirty="0"/>
          </a:p>
          <a:p>
            <a:pPr marL="0" lvl="0" indent="0" algn="l" rtl="0">
              <a:spcBef>
                <a:spcPts val="0"/>
              </a:spcBef>
              <a:spcAft>
                <a:spcPts val="0"/>
              </a:spcAft>
              <a:buNone/>
            </a:pPr>
            <a:endParaRPr lang="tr-TR" dirty="0"/>
          </a:p>
          <a:p>
            <a:pPr marL="0" lvl="0" indent="0" algn="l" rtl="0">
              <a:spcBef>
                <a:spcPts val="0"/>
              </a:spcBef>
              <a:spcAft>
                <a:spcPts val="0"/>
              </a:spcAft>
              <a:buNone/>
            </a:pPr>
            <a:endParaRPr lang="tr-TR" dirty="0"/>
          </a:p>
          <a:p>
            <a:pPr marL="0" lvl="0" indent="0" algn="l" rtl="0">
              <a:spcBef>
                <a:spcPts val="0"/>
              </a:spcBef>
              <a:spcAft>
                <a:spcPts val="0"/>
              </a:spcAft>
              <a:buNone/>
            </a:pPr>
            <a:r>
              <a:rPr lang="en-US" sz="1100" b="1" dirty="0">
                <a:solidFill>
                  <a:srgbClr val="134F5C"/>
                </a:solidFill>
                <a:latin typeface="Raleway"/>
                <a:ea typeface="Raleway"/>
                <a:cs typeface="Raleway"/>
                <a:sym typeface="Raleway"/>
              </a:rPr>
              <a:t>ALTER TABLE</a:t>
            </a:r>
            <a:r>
              <a:rPr lang="en-US" sz="1100" dirty="0">
                <a:latin typeface="Raleway Light"/>
                <a:ea typeface="Raleway Light"/>
                <a:cs typeface="Raleway Light"/>
                <a:sym typeface="Raleway Light"/>
              </a:rPr>
              <a:t> </a:t>
            </a:r>
            <a:r>
              <a:rPr lang="en-US" sz="1100" b="1" dirty="0" err="1">
                <a:solidFill>
                  <a:srgbClr val="C27BA0"/>
                </a:solidFill>
                <a:latin typeface="Raleway"/>
                <a:ea typeface="Raleway"/>
                <a:cs typeface="Raleway"/>
                <a:sym typeface="Raleway"/>
              </a:rPr>
              <a:t>table_name</a:t>
            </a:r>
            <a:endParaRPr lang="en-US" sz="1100" b="1" dirty="0">
              <a:solidFill>
                <a:srgbClr val="C27BA0"/>
              </a:solidFill>
              <a:latin typeface="Raleway"/>
              <a:ea typeface="Raleway"/>
              <a:cs typeface="Raleway"/>
              <a:sym typeface="Raleway"/>
            </a:endParaRPr>
          </a:p>
          <a:p>
            <a:pPr marL="0" lvl="0" indent="0" algn="l" rtl="0">
              <a:spcBef>
                <a:spcPts val="0"/>
              </a:spcBef>
              <a:spcAft>
                <a:spcPts val="0"/>
              </a:spcAft>
              <a:buNone/>
            </a:pPr>
            <a:r>
              <a:rPr lang="en-US" sz="1100" b="1" dirty="0">
                <a:solidFill>
                  <a:srgbClr val="134F5C"/>
                </a:solidFill>
                <a:latin typeface="Raleway"/>
                <a:ea typeface="Raleway"/>
                <a:cs typeface="Raleway"/>
                <a:sym typeface="Raleway"/>
              </a:rPr>
              <a:t>ADD </a:t>
            </a:r>
            <a:r>
              <a:rPr lang="en-US" sz="1100" dirty="0">
                <a:latin typeface="Raleway Light"/>
                <a:ea typeface="Raleway Light"/>
                <a:cs typeface="Raleway Light"/>
                <a:sym typeface="Raleway Light"/>
              </a:rPr>
              <a:t> </a:t>
            </a:r>
            <a:r>
              <a:rPr lang="en-US" sz="1100" b="1" dirty="0" err="1">
                <a:solidFill>
                  <a:srgbClr val="76A5AF"/>
                </a:solidFill>
                <a:latin typeface="Raleway"/>
                <a:ea typeface="Raleway"/>
                <a:cs typeface="Raleway"/>
                <a:sym typeface="Raleway"/>
              </a:rPr>
              <a:t>column_name</a:t>
            </a:r>
            <a:r>
              <a:rPr lang="en-US" sz="1100" dirty="0">
                <a:latin typeface="Raleway Light"/>
                <a:ea typeface="Raleway Light"/>
                <a:cs typeface="Raleway Light"/>
                <a:sym typeface="Raleway Light"/>
              </a:rPr>
              <a:t> </a:t>
            </a:r>
            <a:r>
              <a:rPr lang="en-US" sz="1100" b="1" dirty="0" err="1">
                <a:solidFill>
                  <a:srgbClr val="6FA8DC"/>
                </a:solidFill>
                <a:latin typeface="Raleway"/>
                <a:ea typeface="Raleway"/>
                <a:cs typeface="Raleway"/>
                <a:sym typeface="Raleway"/>
              </a:rPr>
              <a:t>data_type</a:t>
            </a:r>
            <a:r>
              <a:rPr lang="en-US" sz="1100" b="1" dirty="0">
                <a:solidFill>
                  <a:srgbClr val="6FA8DC"/>
                </a:solidFill>
                <a:latin typeface="Raleway"/>
                <a:ea typeface="Raleway"/>
                <a:cs typeface="Raleway"/>
                <a:sym typeface="Raleway"/>
              </a:rPr>
              <a:t>;</a:t>
            </a:r>
            <a:endParaRPr lang="tr-TR" sz="1100" b="1" dirty="0">
              <a:solidFill>
                <a:srgbClr val="6FA8DC"/>
              </a:solidFill>
              <a:latin typeface="Raleway"/>
              <a:ea typeface="Raleway"/>
              <a:cs typeface="Raleway"/>
              <a:sym typeface="Raleway"/>
            </a:endParaRPr>
          </a:p>
          <a:p>
            <a:pPr marL="0" lvl="0" indent="0" algn="l" rtl="0">
              <a:spcBef>
                <a:spcPts val="0"/>
              </a:spcBef>
              <a:spcAft>
                <a:spcPts val="0"/>
              </a:spcAft>
              <a:buNone/>
            </a:pPr>
            <a:endParaRPr lang="tr-TR" sz="1100" b="1" dirty="0">
              <a:solidFill>
                <a:srgbClr val="6FA8DC"/>
              </a:solidFill>
              <a:latin typeface="Raleway"/>
              <a:ea typeface="Raleway Light"/>
              <a:cs typeface="Raleway Light"/>
              <a:sym typeface="Raleway"/>
            </a:endParaRPr>
          </a:p>
          <a:p>
            <a:pPr marL="0" lvl="0" indent="0" algn="l" rtl="0">
              <a:spcBef>
                <a:spcPts val="0"/>
              </a:spcBef>
              <a:spcAft>
                <a:spcPts val="0"/>
              </a:spcAft>
              <a:buNone/>
            </a:pPr>
            <a:endParaRPr lang="en-US" sz="1100" dirty="0">
              <a:latin typeface="Raleway Light"/>
              <a:ea typeface="Raleway Light"/>
              <a:cs typeface="Raleway Light"/>
              <a:sym typeface="Raleway Light"/>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0119628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8a8bd52aa0_1_9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4" name="Google Shape;664;g8a8bd52aa0_1_9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None/>
            </a:pPr>
            <a:r>
              <a:rPr lang="tr-TR" sz="1150" dirty="0" err="1">
                <a:highlight>
                  <a:srgbClr val="FFFFFF"/>
                </a:highlight>
                <a:latin typeface="Verdana"/>
                <a:ea typeface="Verdana"/>
                <a:cs typeface="Verdana"/>
                <a:sym typeface="Verdana"/>
              </a:rPr>
              <a:t>The</a:t>
            </a:r>
            <a:r>
              <a:rPr lang="tr-TR" sz="1150" dirty="0">
                <a:highlight>
                  <a:srgbClr val="FFFFFF"/>
                </a:highlight>
                <a:latin typeface="Verdana"/>
                <a:ea typeface="Verdana"/>
                <a:cs typeface="Verdana"/>
                <a:sym typeface="Verdana"/>
              </a:rPr>
              <a:t> ALTER TABLE </a:t>
            </a:r>
            <a:r>
              <a:rPr lang="tr-TR" sz="1150" dirty="0" err="1">
                <a:highlight>
                  <a:srgbClr val="FFFFFF"/>
                </a:highlight>
                <a:latin typeface="Verdana"/>
                <a:ea typeface="Verdana"/>
                <a:cs typeface="Verdana"/>
                <a:sym typeface="Verdana"/>
              </a:rPr>
              <a:t>statement</a:t>
            </a:r>
            <a:r>
              <a:rPr lang="tr-TR" sz="1150" dirty="0">
                <a:highlight>
                  <a:srgbClr val="FFFFFF"/>
                </a:highlight>
                <a:latin typeface="Verdana"/>
                <a:ea typeface="Verdana"/>
                <a:cs typeface="Verdana"/>
                <a:sym typeface="Verdana"/>
              </a:rPr>
              <a:t> is </a:t>
            </a:r>
            <a:r>
              <a:rPr lang="tr-TR" sz="1150" dirty="0" err="1">
                <a:highlight>
                  <a:srgbClr val="FFFFFF"/>
                </a:highlight>
                <a:latin typeface="Verdana"/>
                <a:ea typeface="Verdana"/>
                <a:cs typeface="Verdana"/>
                <a:sym typeface="Verdana"/>
              </a:rPr>
              <a:t>used</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to</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add</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delete</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or</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modify</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columns</a:t>
            </a:r>
            <a:r>
              <a:rPr lang="tr-TR" sz="1150" dirty="0">
                <a:highlight>
                  <a:srgbClr val="FFFFFF"/>
                </a:highlight>
                <a:latin typeface="Verdana"/>
                <a:ea typeface="Verdana"/>
                <a:cs typeface="Verdana"/>
                <a:sym typeface="Verdana"/>
              </a:rPr>
              <a:t> in an </a:t>
            </a:r>
            <a:r>
              <a:rPr lang="tr-TR" sz="1150" dirty="0" err="1">
                <a:highlight>
                  <a:srgbClr val="FFFFFF"/>
                </a:highlight>
                <a:latin typeface="Verdana"/>
                <a:ea typeface="Verdana"/>
                <a:cs typeface="Verdana"/>
                <a:sym typeface="Verdana"/>
              </a:rPr>
              <a:t>existing</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table</a:t>
            </a:r>
            <a:r>
              <a:rPr lang="tr-TR" sz="1150" dirty="0">
                <a:highlight>
                  <a:srgbClr val="FFFFFF"/>
                </a:highlight>
                <a:latin typeface="Verdana"/>
                <a:ea typeface="Verdana"/>
                <a:cs typeface="Verdana"/>
                <a:sym typeface="Verdana"/>
              </a:rPr>
              <a:t>.</a:t>
            </a:r>
            <a:endParaRPr sz="1150" dirty="0">
              <a:highlight>
                <a:srgbClr val="FFFFFF"/>
              </a:highlight>
              <a:latin typeface="Verdana"/>
              <a:ea typeface="Verdana"/>
              <a:cs typeface="Verdana"/>
              <a:sym typeface="Verdana"/>
            </a:endParaRPr>
          </a:p>
          <a:p>
            <a:pPr marL="0" lvl="0" indent="0" algn="l" rtl="0">
              <a:lnSpc>
                <a:spcPct val="115000"/>
              </a:lnSpc>
              <a:spcBef>
                <a:spcPts val="1400"/>
              </a:spcBef>
              <a:spcAft>
                <a:spcPts val="0"/>
              </a:spcAft>
              <a:buNone/>
            </a:pPr>
            <a:r>
              <a:rPr lang="tr-TR" sz="1150" dirty="0" err="1">
                <a:highlight>
                  <a:srgbClr val="FFFFFF"/>
                </a:highlight>
                <a:latin typeface="Verdana"/>
                <a:ea typeface="Verdana"/>
                <a:cs typeface="Verdana"/>
                <a:sym typeface="Verdana"/>
              </a:rPr>
              <a:t>The</a:t>
            </a:r>
            <a:r>
              <a:rPr lang="tr-TR" sz="1150" dirty="0">
                <a:highlight>
                  <a:srgbClr val="FFFFFF"/>
                </a:highlight>
                <a:latin typeface="Verdana"/>
                <a:ea typeface="Verdana"/>
                <a:cs typeface="Verdana"/>
                <a:sym typeface="Verdana"/>
              </a:rPr>
              <a:t> ALTER TABLE </a:t>
            </a:r>
            <a:r>
              <a:rPr lang="tr-TR" sz="1150" dirty="0" err="1">
                <a:highlight>
                  <a:srgbClr val="FFFFFF"/>
                </a:highlight>
                <a:latin typeface="Verdana"/>
                <a:ea typeface="Verdana"/>
                <a:cs typeface="Verdana"/>
                <a:sym typeface="Verdana"/>
              </a:rPr>
              <a:t>statement</a:t>
            </a:r>
            <a:r>
              <a:rPr lang="tr-TR" sz="1150" dirty="0">
                <a:highlight>
                  <a:srgbClr val="FFFFFF"/>
                </a:highlight>
                <a:latin typeface="Verdana"/>
                <a:ea typeface="Verdana"/>
                <a:cs typeface="Verdana"/>
                <a:sym typeface="Verdana"/>
              </a:rPr>
              <a:t> is </a:t>
            </a:r>
            <a:r>
              <a:rPr lang="tr-TR" sz="1150" dirty="0" err="1">
                <a:highlight>
                  <a:srgbClr val="FFFFFF"/>
                </a:highlight>
                <a:latin typeface="Verdana"/>
                <a:ea typeface="Verdana"/>
                <a:cs typeface="Verdana"/>
                <a:sym typeface="Verdana"/>
              </a:rPr>
              <a:t>also</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used</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to</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add</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and</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drop</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various</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constraints</a:t>
            </a:r>
            <a:r>
              <a:rPr lang="tr-TR" sz="1150" dirty="0">
                <a:highlight>
                  <a:srgbClr val="FFFFFF"/>
                </a:highlight>
                <a:latin typeface="Verdana"/>
                <a:ea typeface="Verdana"/>
                <a:cs typeface="Verdana"/>
                <a:sym typeface="Verdana"/>
              </a:rPr>
              <a:t> on an </a:t>
            </a:r>
            <a:r>
              <a:rPr lang="tr-TR" sz="1150" dirty="0" err="1">
                <a:highlight>
                  <a:srgbClr val="FFFFFF"/>
                </a:highlight>
                <a:latin typeface="Verdana"/>
                <a:ea typeface="Verdana"/>
                <a:cs typeface="Verdana"/>
                <a:sym typeface="Verdana"/>
              </a:rPr>
              <a:t>existing</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table</a:t>
            </a:r>
            <a:r>
              <a:rPr lang="tr-TR" sz="1150" dirty="0">
                <a:highlight>
                  <a:srgbClr val="FFFFFF"/>
                </a:highlight>
                <a:latin typeface="Verdana"/>
                <a:ea typeface="Verdana"/>
                <a:cs typeface="Verdana"/>
                <a:sym typeface="Verdana"/>
              </a:rPr>
              <a:t>.</a:t>
            </a:r>
            <a:endParaRPr sz="1150" dirty="0">
              <a:highlight>
                <a:srgbClr val="FFFFFF"/>
              </a:highlight>
              <a:latin typeface="Verdana"/>
              <a:ea typeface="Verdana"/>
              <a:cs typeface="Verdana"/>
              <a:sym typeface="Verdana"/>
            </a:endParaRPr>
          </a:p>
          <a:p>
            <a:pPr marL="0" lvl="0" indent="0" algn="l" rtl="0">
              <a:lnSpc>
                <a:spcPct val="115000"/>
              </a:lnSpc>
              <a:spcBef>
                <a:spcPts val="1400"/>
              </a:spcBef>
              <a:spcAft>
                <a:spcPts val="0"/>
              </a:spcAft>
              <a:buNone/>
            </a:pPr>
            <a:r>
              <a:rPr lang="tr-TR" sz="1150" dirty="0">
                <a:highlight>
                  <a:srgbClr val="FFFFFF"/>
                </a:highlight>
                <a:latin typeface="Verdana"/>
                <a:ea typeface="Verdana"/>
                <a:cs typeface="Verdana"/>
                <a:sym typeface="Verdana"/>
              </a:rPr>
              <a:t>But </a:t>
            </a:r>
            <a:r>
              <a:rPr lang="tr-TR" sz="1150" dirty="0" err="1">
                <a:highlight>
                  <a:srgbClr val="FFFFFF"/>
                </a:highlight>
                <a:latin typeface="Verdana"/>
                <a:ea typeface="Verdana"/>
                <a:cs typeface="Verdana"/>
                <a:sym typeface="Verdana"/>
              </a:rPr>
              <a:t>SQLite</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does</a:t>
            </a:r>
            <a:r>
              <a:rPr lang="tr-TR" sz="1150" dirty="0">
                <a:highlight>
                  <a:srgbClr val="FFFFFF"/>
                </a:highlight>
                <a:latin typeface="Verdana"/>
                <a:ea typeface="Verdana"/>
                <a:cs typeface="Verdana"/>
                <a:sym typeface="Verdana"/>
              </a:rPr>
              <a:t> not </a:t>
            </a:r>
            <a:r>
              <a:rPr lang="tr-TR" sz="1150" dirty="0" err="1">
                <a:highlight>
                  <a:srgbClr val="FFFFFF"/>
                </a:highlight>
                <a:latin typeface="Verdana"/>
                <a:ea typeface="Verdana"/>
                <a:cs typeface="Verdana"/>
                <a:sym typeface="Verdana"/>
              </a:rPr>
              <a:t>support</a:t>
            </a:r>
            <a:r>
              <a:rPr lang="tr-TR" sz="1150" dirty="0">
                <a:highlight>
                  <a:srgbClr val="FFFFFF"/>
                </a:highlight>
                <a:latin typeface="Verdana"/>
                <a:ea typeface="Verdana"/>
                <a:cs typeface="Verdana"/>
                <a:sym typeface="Verdana"/>
              </a:rPr>
              <a:t> MODIFY </a:t>
            </a:r>
            <a:r>
              <a:rPr lang="tr-TR" sz="1150" dirty="0" err="1">
                <a:highlight>
                  <a:srgbClr val="FFFFFF"/>
                </a:highlight>
                <a:latin typeface="Verdana"/>
                <a:ea typeface="Verdana"/>
                <a:cs typeface="Verdana"/>
                <a:sym typeface="Verdana"/>
              </a:rPr>
              <a:t>commands</a:t>
            </a:r>
            <a:r>
              <a:rPr lang="tr-TR" sz="1150" dirty="0">
                <a:highlight>
                  <a:srgbClr val="FFFFFF"/>
                </a:highlight>
                <a:latin typeface="Verdana"/>
                <a:ea typeface="Verdana"/>
                <a:cs typeface="Verdana"/>
                <a:sym typeface="Verdana"/>
              </a:rPr>
              <a:t>..</a:t>
            </a:r>
            <a:endParaRPr sz="1150" dirty="0">
              <a:highlight>
                <a:srgbClr val="FFFFFF"/>
              </a:highlight>
              <a:latin typeface="Verdana"/>
              <a:ea typeface="Verdana"/>
              <a:cs typeface="Verdana"/>
              <a:sym typeface="Verdana"/>
            </a:endParaRPr>
          </a:p>
          <a:p>
            <a:pPr marL="0" lvl="0" indent="0" algn="l" rtl="0">
              <a:lnSpc>
                <a:spcPct val="115000"/>
              </a:lnSpc>
              <a:spcBef>
                <a:spcPts val="1400"/>
              </a:spcBef>
              <a:spcAft>
                <a:spcPts val="0"/>
              </a:spcAft>
              <a:buNone/>
            </a:pPr>
            <a:endParaRPr sz="1150" dirty="0">
              <a:highlight>
                <a:srgbClr val="FFFFFF"/>
              </a:highlight>
              <a:latin typeface="Verdana"/>
              <a:ea typeface="Verdana"/>
              <a:cs typeface="Verdana"/>
              <a:sym typeface="Verdana"/>
            </a:endParaRPr>
          </a:p>
          <a:p>
            <a:pPr marL="0" lvl="0" indent="0" algn="l" rtl="0">
              <a:lnSpc>
                <a:spcPct val="100000"/>
              </a:lnSpc>
              <a:spcBef>
                <a:spcPts val="1400"/>
              </a:spcBef>
              <a:spcAft>
                <a:spcPts val="0"/>
              </a:spcAft>
              <a:buNone/>
            </a:pPr>
            <a:r>
              <a:rPr lang="tr-TR" sz="1150" u="sng" dirty="0" err="1">
                <a:highlight>
                  <a:srgbClr val="FFFFFF"/>
                </a:highlight>
                <a:latin typeface="Verdana"/>
                <a:ea typeface="Verdana"/>
                <a:cs typeface="Verdana"/>
                <a:sym typeface="Verdana"/>
              </a:rPr>
              <a:t>change</a:t>
            </a:r>
            <a:r>
              <a:rPr lang="tr-TR" sz="1150" u="sng" dirty="0">
                <a:highlight>
                  <a:srgbClr val="FFFFFF"/>
                </a:highlight>
                <a:latin typeface="Verdana"/>
                <a:ea typeface="Verdana"/>
                <a:cs typeface="Verdana"/>
                <a:sym typeface="Verdana"/>
              </a:rPr>
              <a:t> </a:t>
            </a:r>
            <a:r>
              <a:rPr lang="tr-TR" sz="1150" u="sng" dirty="0" err="1">
                <a:highlight>
                  <a:srgbClr val="FFFFFF"/>
                </a:highlight>
                <a:latin typeface="Verdana"/>
                <a:ea typeface="Verdana"/>
                <a:cs typeface="Verdana"/>
                <a:sym typeface="Verdana"/>
              </a:rPr>
              <a:t>table</a:t>
            </a:r>
            <a:r>
              <a:rPr lang="tr-TR" sz="1150" u="sng" dirty="0">
                <a:highlight>
                  <a:srgbClr val="FFFFFF"/>
                </a:highlight>
                <a:latin typeface="Verdana"/>
                <a:ea typeface="Verdana"/>
                <a:cs typeface="Verdana"/>
                <a:sym typeface="Verdana"/>
              </a:rPr>
              <a:t> name;</a:t>
            </a:r>
            <a:endParaRPr sz="1150" u="sng" dirty="0">
              <a:highlight>
                <a:srgbClr val="FFFFFF"/>
              </a:highlight>
              <a:latin typeface="Verdana"/>
              <a:ea typeface="Verdana"/>
              <a:cs typeface="Verdana"/>
              <a:sym typeface="Verdana"/>
            </a:endParaRPr>
          </a:p>
          <a:p>
            <a:pPr marL="0" lvl="0" indent="0" algn="l" rtl="0">
              <a:lnSpc>
                <a:spcPct val="100000"/>
              </a:lnSpc>
              <a:spcBef>
                <a:spcPts val="0"/>
              </a:spcBef>
              <a:spcAft>
                <a:spcPts val="0"/>
              </a:spcAft>
              <a:buClr>
                <a:schemeClr val="dk1"/>
              </a:buClr>
              <a:buSzPts val="1100"/>
              <a:buFont typeface="Arial"/>
              <a:buNone/>
            </a:pPr>
            <a:r>
              <a:rPr lang="tr-TR" sz="1150" dirty="0">
                <a:highlight>
                  <a:srgbClr val="FFFFFF"/>
                </a:highlight>
                <a:latin typeface="Verdana"/>
                <a:ea typeface="Verdana"/>
                <a:cs typeface="Verdana"/>
                <a:sym typeface="Verdana"/>
              </a:rPr>
              <a:t>ALTER TABLE </a:t>
            </a:r>
            <a:r>
              <a:rPr lang="tr-TR" sz="1150" dirty="0" err="1">
                <a:solidFill>
                  <a:srgbClr val="3A3F50"/>
                </a:solidFill>
                <a:highlight>
                  <a:schemeClr val="lt1"/>
                </a:highlight>
                <a:latin typeface="Verdana"/>
                <a:ea typeface="Verdana"/>
                <a:cs typeface="Verdana"/>
                <a:sym typeface="Verdana"/>
              </a:rPr>
              <a:t>new_vacation_plan</a:t>
            </a:r>
            <a:r>
              <a:rPr lang="tr-TR" sz="1150" dirty="0">
                <a:solidFill>
                  <a:srgbClr val="3A3F50"/>
                </a:solidFill>
                <a:highlight>
                  <a:schemeClr val="lt1"/>
                </a:highlight>
                <a:latin typeface="Verdana"/>
                <a:ea typeface="Verdana"/>
                <a:cs typeface="Verdana"/>
                <a:sym typeface="Verdana"/>
              </a:rPr>
              <a:t> </a:t>
            </a:r>
            <a:endParaRPr sz="1150" dirty="0">
              <a:highlight>
                <a:srgbClr val="FFFFFF"/>
              </a:highlight>
              <a:latin typeface="Verdana"/>
              <a:ea typeface="Verdana"/>
              <a:cs typeface="Verdana"/>
              <a:sym typeface="Verdana"/>
            </a:endParaRPr>
          </a:p>
          <a:p>
            <a:pPr marL="0" lvl="0" indent="0" algn="l" rtl="0">
              <a:lnSpc>
                <a:spcPct val="100000"/>
              </a:lnSpc>
              <a:spcBef>
                <a:spcPts val="0"/>
              </a:spcBef>
              <a:spcAft>
                <a:spcPts val="0"/>
              </a:spcAft>
              <a:buNone/>
            </a:pPr>
            <a:r>
              <a:rPr lang="tr-TR" sz="1150" b="1" dirty="0">
                <a:highlight>
                  <a:srgbClr val="FFFFFF"/>
                </a:highlight>
                <a:latin typeface="Verdana"/>
                <a:ea typeface="Verdana"/>
                <a:cs typeface="Verdana"/>
                <a:sym typeface="Verdana"/>
              </a:rPr>
              <a:t>RENAME TO</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brandnew_vacation_plan</a:t>
            </a:r>
            <a:r>
              <a:rPr lang="tr-TR" sz="1150" dirty="0">
                <a:highlight>
                  <a:srgbClr val="FFFFFF"/>
                </a:highlight>
                <a:latin typeface="Verdana"/>
                <a:ea typeface="Verdana"/>
                <a:cs typeface="Verdana"/>
                <a:sym typeface="Verdana"/>
              </a:rPr>
              <a:t>;</a:t>
            </a:r>
            <a:endParaRPr sz="1150" dirty="0">
              <a:highlight>
                <a:srgbClr val="FFFFFF"/>
              </a:highlight>
              <a:latin typeface="Verdana"/>
              <a:ea typeface="Verdana"/>
              <a:cs typeface="Verdana"/>
              <a:sym typeface="Verdana"/>
            </a:endParaRPr>
          </a:p>
          <a:p>
            <a:pPr marL="0" lvl="0" indent="0" algn="l" rtl="0">
              <a:lnSpc>
                <a:spcPct val="100000"/>
              </a:lnSpc>
              <a:spcBef>
                <a:spcPts val="0"/>
              </a:spcBef>
              <a:spcAft>
                <a:spcPts val="0"/>
              </a:spcAft>
              <a:buClr>
                <a:schemeClr val="dk1"/>
              </a:buClr>
              <a:buSzPts val="1100"/>
              <a:buFont typeface="Arial"/>
              <a:buNone/>
            </a:pPr>
            <a:endParaRPr sz="1150" dirty="0">
              <a:highlight>
                <a:srgbClr val="FFFFFF"/>
              </a:highlight>
              <a:latin typeface="Verdana"/>
              <a:ea typeface="Verdana"/>
              <a:cs typeface="Verdana"/>
              <a:sym typeface="Verdana"/>
            </a:endParaRPr>
          </a:p>
          <a:p>
            <a:pPr marL="0" lvl="0" indent="0" algn="l" rtl="0">
              <a:lnSpc>
                <a:spcPct val="100000"/>
              </a:lnSpc>
              <a:spcBef>
                <a:spcPts val="0"/>
              </a:spcBef>
              <a:spcAft>
                <a:spcPts val="0"/>
              </a:spcAft>
              <a:buClr>
                <a:schemeClr val="dk1"/>
              </a:buClr>
              <a:buSzPts val="1100"/>
              <a:buFont typeface="Arial"/>
              <a:buNone/>
            </a:pPr>
            <a:r>
              <a:rPr lang="tr-TR" sz="1150" u="sng" dirty="0" err="1">
                <a:solidFill>
                  <a:schemeClr val="dk1"/>
                </a:solidFill>
                <a:highlight>
                  <a:schemeClr val="lt1"/>
                </a:highlight>
                <a:latin typeface="Verdana"/>
                <a:ea typeface="Verdana"/>
                <a:cs typeface="Verdana"/>
                <a:sym typeface="Verdana"/>
              </a:rPr>
              <a:t>change</a:t>
            </a:r>
            <a:r>
              <a:rPr lang="tr-TR" sz="1150" u="sng" dirty="0">
                <a:solidFill>
                  <a:schemeClr val="dk1"/>
                </a:solidFill>
                <a:highlight>
                  <a:schemeClr val="lt1"/>
                </a:highlight>
                <a:latin typeface="Verdana"/>
                <a:ea typeface="Verdana"/>
                <a:cs typeface="Verdana"/>
                <a:sym typeface="Verdana"/>
              </a:rPr>
              <a:t> </a:t>
            </a:r>
            <a:r>
              <a:rPr lang="tr-TR" sz="1150" u="sng" dirty="0" err="1">
                <a:solidFill>
                  <a:schemeClr val="dk1"/>
                </a:solidFill>
                <a:highlight>
                  <a:schemeClr val="lt1"/>
                </a:highlight>
                <a:latin typeface="Verdana"/>
                <a:ea typeface="Verdana"/>
                <a:cs typeface="Verdana"/>
                <a:sym typeface="Verdana"/>
              </a:rPr>
              <a:t>column</a:t>
            </a:r>
            <a:r>
              <a:rPr lang="tr-TR" sz="1150" u="sng" dirty="0">
                <a:solidFill>
                  <a:schemeClr val="dk1"/>
                </a:solidFill>
                <a:highlight>
                  <a:schemeClr val="lt1"/>
                </a:highlight>
                <a:latin typeface="Verdana"/>
                <a:ea typeface="Verdana"/>
                <a:cs typeface="Verdana"/>
                <a:sym typeface="Verdana"/>
              </a:rPr>
              <a:t> name;</a:t>
            </a:r>
            <a:endParaRPr sz="1150" u="sng" dirty="0">
              <a:solidFill>
                <a:schemeClr val="dk1"/>
              </a:solidFill>
              <a:highlight>
                <a:schemeClr val="lt1"/>
              </a:highlight>
              <a:latin typeface="Verdana"/>
              <a:ea typeface="Verdana"/>
              <a:cs typeface="Verdana"/>
              <a:sym typeface="Verdana"/>
            </a:endParaRPr>
          </a:p>
          <a:p>
            <a:pPr marL="0" lvl="0" indent="0" algn="l" rtl="0">
              <a:lnSpc>
                <a:spcPct val="100000"/>
              </a:lnSpc>
              <a:spcBef>
                <a:spcPts val="0"/>
              </a:spcBef>
              <a:spcAft>
                <a:spcPts val="0"/>
              </a:spcAft>
              <a:buNone/>
            </a:pPr>
            <a:r>
              <a:rPr lang="tr-TR" sz="1150" dirty="0">
                <a:highlight>
                  <a:srgbClr val="FFFFFF"/>
                </a:highlight>
                <a:latin typeface="Verdana"/>
                <a:ea typeface="Verdana"/>
                <a:cs typeface="Verdana"/>
                <a:sym typeface="Verdana"/>
              </a:rPr>
              <a:t>ALTER TABLE </a:t>
            </a:r>
            <a:r>
              <a:rPr lang="tr-TR" sz="1150" dirty="0" err="1">
                <a:highlight>
                  <a:srgbClr val="FFFFFF"/>
                </a:highlight>
                <a:latin typeface="Verdana"/>
                <a:ea typeface="Verdana"/>
                <a:cs typeface="Verdana"/>
                <a:sym typeface="Verdana"/>
              </a:rPr>
              <a:t>brandnew_vacation_plan</a:t>
            </a:r>
            <a:endParaRPr sz="1150" dirty="0">
              <a:highlight>
                <a:srgbClr val="FFFFFF"/>
              </a:highlight>
              <a:latin typeface="Verdana"/>
              <a:ea typeface="Verdana"/>
              <a:cs typeface="Verdana"/>
              <a:sym typeface="Verdana"/>
            </a:endParaRPr>
          </a:p>
          <a:p>
            <a:pPr marL="0" lvl="0" indent="0" algn="l" rtl="0">
              <a:lnSpc>
                <a:spcPct val="100000"/>
              </a:lnSpc>
              <a:spcBef>
                <a:spcPts val="0"/>
              </a:spcBef>
              <a:spcAft>
                <a:spcPts val="0"/>
              </a:spcAft>
              <a:buClr>
                <a:schemeClr val="dk1"/>
              </a:buClr>
              <a:buSzPts val="1100"/>
              <a:buFont typeface="Arial"/>
              <a:buNone/>
            </a:pPr>
            <a:r>
              <a:rPr lang="tr-TR" sz="1150" b="1" dirty="0">
                <a:highlight>
                  <a:srgbClr val="FFFFFF"/>
                </a:highlight>
                <a:latin typeface="Verdana"/>
                <a:ea typeface="Verdana"/>
                <a:cs typeface="Verdana"/>
                <a:sym typeface="Verdana"/>
              </a:rPr>
              <a:t>RENAME COLUMN </a:t>
            </a:r>
            <a:r>
              <a:rPr lang="tr-TR" sz="1150" dirty="0" err="1">
                <a:highlight>
                  <a:srgbClr val="FFFFFF"/>
                </a:highlight>
                <a:latin typeface="Verdana"/>
                <a:ea typeface="Verdana"/>
                <a:cs typeface="Verdana"/>
                <a:sym typeface="Verdana"/>
              </a:rPr>
              <a:t>city</a:t>
            </a:r>
            <a:r>
              <a:rPr lang="tr-TR" sz="1150" dirty="0">
                <a:highlight>
                  <a:srgbClr val="FFFFFF"/>
                </a:highlight>
                <a:latin typeface="Verdana"/>
                <a:ea typeface="Verdana"/>
                <a:cs typeface="Verdana"/>
                <a:sym typeface="Verdana"/>
              </a:rPr>
              <a:t> </a:t>
            </a:r>
            <a:r>
              <a:rPr lang="tr-TR" sz="1150" b="1" dirty="0">
                <a:highlight>
                  <a:srgbClr val="FFFFFF"/>
                </a:highlight>
                <a:latin typeface="Verdana"/>
                <a:ea typeface="Verdana"/>
                <a:cs typeface="Verdana"/>
                <a:sym typeface="Verdana"/>
              </a:rPr>
              <a:t>TO</a:t>
            </a:r>
            <a:r>
              <a:rPr lang="tr-TR" sz="1150" dirty="0">
                <a:highlight>
                  <a:srgbClr val="FFFFFF"/>
                </a:highlight>
                <a:latin typeface="Verdana"/>
                <a:ea typeface="Verdana"/>
                <a:cs typeface="Verdana"/>
                <a:sym typeface="Verdana"/>
              </a:rPr>
              <a:t> </a:t>
            </a:r>
            <a:r>
              <a:rPr lang="tr-TR" sz="1150" dirty="0" err="1">
                <a:highlight>
                  <a:srgbClr val="FFFFFF"/>
                </a:highlight>
                <a:latin typeface="Verdana"/>
                <a:ea typeface="Verdana"/>
                <a:cs typeface="Verdana"/>
                <a:sym typeface="Verdana"/>
              </a:rPr>
              <a:t>state</a:t>
            </a:r>
            <a:r>
              <a:rPr lang="tr-TR" sz="1150" dirty="0">
                <a:highlight>
                  <a:srgbClr val="FFFFFF"/>
                </a:highlight>
                <a:latin typeface="Verdana"/>
                <a:ea typeface="Verdana"/>
                <a:cs typeface="Verdana"/>
                <a:sym typeface="Verdana"/>
              </a:rPr>
              <a:t>;</a:t>
            </a:r>
            <a:endParaRPr sz="1150" dirty="0">
              <a:highlight>
                <a:srgbClr val="FFFFFF"/>
              </a:highlight>
              <a:latin typeface="Verdana"/>
              <a:ea typeface="Verdana"/>
              <a:cs typeface="Verdana"/>
              <a:sym typeface="Verdana"/>
            </a:endParaRPr>
          </a:p>
          <a:p>
            <a:pPr marL="0" lvl="0" indent="0" algn="l" rtl="0">
              <a:lnSpc>
                <a:spcPct val="115000"/>
              </a:lnSpc>
              <a:spcBef>
                <a:spcPts val="1400"/>
              </a:spcBef>
              <a:spcAft>
                <a:spcPts val="0"/>
              </a:spcAft>
              <a:buClr>
                <a:schemeClr val="dk1"/>
              </a:buClr>
              <a:buSzPts val="1100"/>
              <a:buFont typeface="Arial"/>
              <a:buNone/>
            </a:pPr>
            <a:endParaRPr sz="1150" dirty="0">
              <a:highlight>
                <a:srgbClr val="FFFFFF"/>
              </a:highlight>
              <a:latin typeface="Verdana"/>
              <a:ea typeface="Verdana"/>
              <a:cs typeface="Verdana"/>
              <a:sym typeface="Verdana"/>
            </a:endParaRPr>
          </a:p>
          <a:p>
            <a:pPr marL="0" lvl="0" indent="0" algn="l" rtl="0">
              <a:lnSpc>
                <a:spcPct val="115000"/>
              </a:lnSpc>
              <a:spcBef>
                <a:spcPts val="1400"/>
              </a:spcBef>
              <a:spcAft>
                <a:spcPts val="0"/>
              </a:spcAft>
              <a:buNone/>
            </a:pPr>
            <a:endParaRPr lang="tr-TR" sz="1150" dirty="0">
              <a:highlight>
                <a:srgbClr val="FFFFFF"/>
              </a:highlight>
              <a:latin typeface="Verdana"/>
              <a:ea typeface="Verdana"/>
              <a:cs typeface="Verdana"/>
              <a:sym typeface="Verdana"/>
            </a:endParaRPr>
          </a:p>
          <a:p>
            <a:pPr marL="0" lvl="0" indent="0" algn="l" rtl="0">
              <a:spcBef>
                <a:spcPts val="0"/>
              </a:spcBef>
              <a:spcAft>
                <a:spcPts val="0"/>
              </a:spcAft>
              <a:buNone/>
            </a:pPr>
            <a:r>
              <a:rPr lang="en-US" sz="1200" b="1" dirty="0">
                <a:solidFill>
                  <a:srgbClr val="134F5C"/>
                </a:solidFill>
                <a:latin typeface="Raleway"/>
                <a:ea typeface="Raleway"/>
                <a:cs typeface="Raleway"/>
                <a:sym typeface="Raleway"/>
              </a:rPr>
              <a:t>ALTER TABLE</a:t>
            </a:r>
            <a:r>
              <a:rPr lang="en-US" sz="1200" dirty="0">
                <a:latin typeface="Raleway Light"/>
                <a:ea typeface="Raleway Light"/>
                <a:cs typeface="Raleway Light"/>
                <a:sym typeface="Raleway Light"/>
              </a:rPr>
              <a:t> </a:t>
            </a:r>
            <a:r>
              <a:rPr lang="en-US" sz="1200" b="1" dirty="0" err="1">
                <a:solidFill>
                  <a:srgbClr val="C27BA0"/>
                </a:solidFill>
                <a:latin typeface="Raleway"/>
                <a:ea typeface="Raleway"/>
                <a:cs typeface="Raleway"/>
                <a:sym typeface="Raleway"/>
              </a:rPr>
              <a:t>table_name</a:t>
            </a:r>
            <a:endParaRPr lang="en-US" sz="1200" b="1" dirty="0">
              <a:solidFill>
                <a:srgbClr val="C27BA0"/>
              </a:solidFill>
              <a:latin typeface="Raleway"/>
              <a:ea typeface="Raleway"/>
              <a:cs typeface="Raleway"/>
              <a:sym typeface="Raleway"/>
            </a:endParaRPr>
          </a:p>
          <a:p>
            <a:pPr marL="0" lvl="0" indent="0" algn="l" rtl="0">
              <a:spcBef>
                <a:spcPts val="0"/>
              </a:spcBef>
              <a:spcAft>
                <a:spcPts val="0"/>
              </a:spcAft>
              <a:buNone/>
            </a:pPr>
            <a:r>
              <a:rPr lang="en-US" sz="1200" b="1" dirty="0">
                <a:solidFill>
                  <a:srgbClr val="134F5C"/>
                </a:solidFill>
                <a:latin typeface="Raleway"/>
                <a:ea typeface="Raleway"/>
                <a:cs typeface="Raleway"/>
                <a:sym typeface="Raleway"/>
              </a:rPr>
              <a:t>ADD </a:t>
            </a:r>
            <a:r>
              <a:rPr lang="en-US" sz="1200" dirty="0">
                <a:latin typeface="Raleway Light"/>
                <a:ea typeface="Raleway Light"/>
                <a:cs typeface="Raleway Light"/>
                <a:sym typeface="Raleway Light"/>
              </a:rPr>
              <a:t> </a:t>
            </a:r>
            <a:r>
              <a:rPr lang="en-US" sz="1200" b="1" dirty="0" err="1">
                <a:solidFill>
                  <a:srgbClr val="76A5AF"/>
                </a:solidFill>
                <a:latin typeface="Raleway"/>
                <a:ea typeface="Raleway"/>
                <a:cs typeface="Raleway"/>
                <a:sym typeface="Raleway"/>
              </a:rPr>
              <a:t>column_name</a:t>
            </a:r>
            <a:r>
              <a:rPr lang="en-US" sz="1200" dirty="0">
                <a:latin typeface="Raleway Light"/>
                <a:ea typeface="Raleway Light"/>
                <a:cs typeface="Raleway Light"/>
                <a:sym typeface="Raleway Light"/>
              </a:rPr>
              <a:t> </a:t>
            </a:r>
            <a:r>
              <a:rPr lang="en-US" sz="1200" b="1" dirty="0" err="1">
                <a:solidFill>
                  <a:srgbClr val="6FA8DC"/>
                </a:solidFill>
                <a:latin typeface="Raleway"/>
                <a:ea typeface="Raleway"/>
                <a:cs typeface="Raleway"/>
                <a:sym typeface="Raleway"/>
              </a:rPr>
              <a:t>data_type</a:t>
            </a:r>
            <a:r>
              <a:rPr lang="en-US" sz="1200" b="1" dirty="0">
                <a:solidFill>
                  <a:srgbClr val="6FA8DC"/>
                </a:solidFill>
                <a:latin typeface="Raleway"/>
                <a:ea typeface="Raleway"/>
                <a:cs typeface="Raleway"/>
                <a:sym typeface="Raleway"/>
              </a:rPr>
              <a:t>;</a:t>
            </a:r>
            <a:endParaRPr lang="tr-TR" sz="1200" b="1" dirty="0">
              <a:solidFill>
                <a:srgbClr val="6FA8DC"/>
              </a:solidFill>
              <a:latin typeface="Raleway"/>
              <a:ea typeface="Raleway"/>
              <a:cs typeface="Raleway"/>
              <a:sym typeface="Raleway"/>
            </a:endParaRPr>
          </a:p>
          <a:p>
            <a:pPr marL="0" lvl="0" indent="0" algn="l" rtl="0">
              <a:spcBef>
                <a:spcPts val="0"/>
              </a:spcBef>
              <a:spcAft>
                <a:spcPts val="0"/>
              </a:spcAft>
              <a:buNone/>
            </a:pPr>
            <a:endParaRPr lang="tr-TR" sz="1200" b="1" dirty="0">
              <a:solidFill>
                <a:srgbClr val="6FA8DC"/>
              </a:solidFill>
              <a:latin typeface="Raleway"/>
              <a:ea typeface="Raleway Light"/>
              <a:cs typeface="Raleway Light"/>
              <a:sym typeface="Raleway"/>
            </a:endParaRPr>
          </a:p>
          <a:p>
            <a:pPr marL="0" lvl="0" indent="0" algn="l" rtl="0">
              <a:spcBef>
                <a:spcPts val="0"/>
              </a:spcBef>
              <a:spcAft>
                <a:spcPts val="0"/>
              </a:spcAft>
              <a:buNone/>
            </a:pPr>
            <a:r>
              <a:rPr lang="en-US" sz="1200" b="1" dirty="0">
                <a:solidFill>
                  <a:srgbClr val="134F5C"/>
                </a:solidFill>
                <a:latin typeface="Raleway"/>
                <a:ea typeface="Raleway"/>
                <a:cs typeface="Raleway"/>
                <a:sym typeface="Raleway"/>
              </a:rPr>
              <a:t>ALTER TABLE</a:t>
            </a:r>
            <a:r>
              <a:rPr lang="en-US" sz="1200" dirty="0">
                <a:latin typeface="Raleway Light"/>
                <a:ea typeface="Raleway Light"/>
                <a:cs typeface="Raleway Light"/>
                <a:sym typeface="Raleway Light"/>
              </a:rPr>
              <a:t> </a:t>
            </a:r>
            <a:r>
              <a:rPr lang="en-US" sz="1200" b="1" dirty="0" err="1">
                <a:solidFill>
                  <a:srgbClr val="C27BA0"/>
                </a:solidFill>
                <a:latin typeface="Raleway"/>
                <a:ea typeface="Raleway"/>
                <a:cs typeface="Raleway"/>
                <a:sym typeface="Raleway"/>
              </a:rPr>
              <a:t>table_name</a:t>
            </a:r>
            <a:endParaRPr lang="en-US" sz="1200" b="1" dirty="0">
              <a:solidFill>
                <a:srgbClr val="C27BA0"/>
              </a:solidFill>
              <a:latin typeface="Raleway"/>
              <a:ea typeface="Raleway"/>
              <a:cs typeface="Raleway"/>
              <a:sym typeface="Raleway"/>
            </a:endParaRPr>
          </a:p>
          <a:p>
            <a:pPr marL="0" lvl="0" indent="0" algn="l" rtl="0">
              <a:spcBef>
                <a:spcPts val="0"/>
              </a:spcBef>
              <a:spcAft>
                <a:spcPts val="0"/>
              </a:spcAft>
              <a:buNone/>
            </a:pPr>
            <a:r>
              <a:rPr lang="en-US" sz="1200" b="1" dirty="0">
                <a:solidFill>
                  <a:srgbClr val="134F5C"/>
                </a:solidFill>
                <a:latin typeface="Raleway"/>
                <a:ea typeface="Raleway"/>
                <a:cs typeface="Raleway"/>
                <a:sym typeface="Raleway"/>
              </a:rPr>
              <a:t>DROP </a:t>
            </a:r>
            <a:r>
              <a:rPr lang="en-US" sz="1200" dirty="0">
                <a:latin typeface="Raleway Light"/>
                <a:ea typeface="Raleway Light"/>
                <a:cs typeface="Raleway Light"/>
                <a:sym typeface="Raleway Light"/>
              </a:rPr>
              <a:t> </a:t>
            </a:r>
            <a:r>
              <a:rPr lang="en-US" sz="1200" b="1" dirty="0" err="1">
                <a:solidFill>
                  <a:srgbClr val="76A5AF"/>
                </a:solidFill>
                <a:latin typeface="Raleway"/>
                <a:ea typeface="Raleway"/>
                <a:cs typeface="Raleway"/>
                <a:sym typeface="Raleway"/>
              </a:rPr>
              <a:t>column_name</a:t>
            </a:r>
            <a:r>
              <a:rPr lang="en-US" sz="1200" b="1" dirty="0">
                <a:solidFill>
                  <a:srgbClr val="6FA8DC"/>
                </a:solidFill>
                <a:latin typeface="Raleway"/>
                <a:ea typeface="Raleway"/>
                <a:cs typeface="Raleway"/>
                <a:sym typeface="Raleway"/>
              </a:rPr>
              <a:t>;</a:t>
            </a:r>
            <a:endParaRPr lang="en-US" sz="1200" dirty="0">
              <a:latin typeface="Raleway Light"/>
              <a:ea typeface="Raleway Light"/>
              <a:cs typeface="Raleway Light"/>
              <a:sym typeface="Raleway Light"/>
            </a:endParaRPr>
          </a:p>
          <a:p>
            <a:pPr marL="0" lvl="0" indent="0" algn="l" rtl="0">
              <a:spcBef>
                <a:spcPts val="0"/>
              </a:spcBef>
              <a:spcAft>
                <a:spcPts val="0"/>
              </a:spcAft>
              <a:buNone/>
            </a:pPr>
            <a:endParaRPr lang="tr-TR" sz="1200" dirty="0">
              <a:latin typeface="Raleway Light"/>
              <a:ea typeface="Raleway Light"/>
              <a:cs typeface="Raleway Light"/>
              <a:sym typeface="Raleway Light"/>
            </a:endParaRPr>
          </a:p>
          <a:p>
            <a:pPr marL="0" lvl="0" indent="0" algn="l" rtl="0">
              <a:spcBef>
                <a:spcPts val="0"/>
              </a:spcBef>
              <a:spcAft>
                <a:spcPts val="0"/>
              </a:spcAft>
              <a:buNone/>
            </a:pPr>
            <a:r>
              <a:rPr lang="en-US" sz="1200" b="1" dirty="0">
                <a:solidFill>
                  <a:srgbClr val="134F5C"/>
                </a:solidFill>
                <a:latin typeface="Raleway"/>
                <a:ea typeface="Raleway"/>
                <a:cs typeface="Raleway"/>
                <a:sym typeface="Raleway"/>
              </a:rPr>
              <a:t>ALTER TABLE</a:t>
            </a:r>
            <a:r>
              <a:rPr lang="en-US" sz="1200" dirty="0">
                <a:latin typeface="Raleway Light"/>
                <a:ea typeface="Raleway Light"/>
                <a:cs typeface="Raleway Light"/>
                <a:sym typeface="Raleway Light"/>
              </a:rPr>
              <a:t> </a:t>
            </a:r>
            <a:r>
              <a:rPr lang="en-US" sz="1200" b="1" dirty="0" err="1">
                <a:solidFill>
                  <a:srgbClr val="C27BA0"/>
                </a:solidFill>
                <a:latin typeface="Raleway"/>
                <a:ea typeface="Raleway"/>
                <a:cs typeface="Raleway"/>
                <a:sym typeface="Raleway"/>
              </a:rPr>
              <a:t>table_name</a:t>
            </a:r>
            <a:endParaRPr lang="en-US" sz="1200" b="1" dirty="0">
              <a:solidFill>
                <a:srgbClr val="C27BA0"/>
              </a:solidFill>
              <a:latin typeface="Raleway"/>
              <a:ea typeface="Raleway"/>
              <a:cs typeface="Raleway"/>
              <a:sym typeface="Raleway"/>
            </a:endParaRPr>
          </a:p>
          <a:p>
            <a:pPr marL="0" lvl="0" indent="0" algn="l" rtl="0">
              <a:spcBef>
                <a:spcPts val="0"/>
              </a:spcBef>
              <a:spcAft>
                <a:spcPts val="0"/>
              </a:spcAft>
              <a:buNone/>
            </a:pPr>
            <a:r>
              <a:rPr lang="en-US" sz="1200" b="1" dirty="0">
                <a:solidFill>
                  <a:srgbClr val="134F5C"/>
                </a:solidFill>
                <a:latin typeface="Raleway"/>
                <a:ea typeface="Raleway"/>
                <a:cs typeface="Raleway"/>
                <a:sym typeface="Raleway"/>
              </a:rPr>
              <a:t>MODIFY COLUMN </a:t>
            </a:r>
            <a:r>
              <a:rPr lang="en-US" sz="1200" dirty="0">
                <a:latin typeface="Raleway Light"/>
                <a:ea typeface="Raleway Light"/>
                <a:cs typeface="Raleway Light"/>
                <a:sym typeface="Raleway Light"/>
              </a:rPr>
              <a:t> </a:t>
            </a:r>
            <a:r>
              <a:rPr lang="en-US" sz="1200" b="1" dirty="0" err="1">
                <a:solidFill>
                  <a:srgbClr val="76A5AF"/>
                </a:solidFill>
                <a:latin typeface="Raleway"/>
                <a:ea typeface="Raleway"/>
                <a:cs typeface="Raleway"/>
                <a:sym typeface="Raleway"/>
              </a:rPr>
              <a:t>column_name</a:t>
            </a:r>
            <a:r>
              <a:rPr lang="en-US" sz="1200" dirty="0">
                <a:latin typeface="Raleway Light"/>
                <a:ea typeface="Raleway Light"/>
                <a:cs typeface="Raleway Light"/>
                <a:sym typeface="Raleway Light"/>
              </a:rPr>
              <a:t> </a:t>
            </a:r>
            <a:r>
              <a:rPr lang="en-US" sz="1200" b="1" dirty="0" err="1">
                <a:solidFill>
                  <a:srgbClr val="6FA8DC"/>
                </a:solidFill>
                <a:latin typeface="Raleway"/>
                <a:ea typeface="Raleway"/>
                <a:cs typeface="Raleway"/>
                <a:sym typeface="Raleway"/>
              </a:rPr>
              <a:t>data_type</a:t>
            </a:r>
            <a:r>
              <a:rPr lang="en-US" sz="1200" b="1" dirty="0">
                <a:solidFill>
                  <a:srgbClr val="6FA8DC"/>
                </a:solidFill>
                <a:latin typeface="Raleway"/>
                <a:ea typeface="Raleway"/>
                <a:cs typeface="Raleway"/>
                <a:sym typeface="Raleway"/>
              </a:rPr>
              <a:t>;</a:t>
            </a:r>
            <a:endParaRPr lang="en-US" sz="1200" dirty="0">
              <a:latin typeface="Raleway Light"/>
              <a:ea typeface="Raleway Light"/>
              <a:cs typeface="Raleway Light"/>
              <a:sym typeface="Raleway Light"/>
            </a:endParaRPr>
          </a:p>
          <a:p>
            <a:pPr marL="0" lvl="0" indent="0" algn="l" rtl="0">
              <a:spcBef>
                <a:spcPts val="0"/>
              </a:spcBef>
              <a:spcAft>
                <a:spcPts val="0"/>
              </a:spcAft>
              <a:buNone/>
            </a:pPr>
            <a:endParaRPr lang="en-US" sz="1200" dirty="0">
              <a:latin typeface="Raleway Light"/>
              <a:ea typeface="Raleway Light"/>
              <a:cs typeface="Raleway Light"/>
              <a:sym typeface="Raleway Light"/>
            </a:endParaRPr>
          </a:p>
          <a:p>
            <a:pPr marL="0" lvl="0" indent="0" algn="l" rtl="0">
              <a:lnSpc>
                <a:spcPct val="115000"/>
              </a:lnSpc>
              <a:spcBef>
                <a:spcPts val="1400"/>
              </a:spcBef>
              <a:spcAft>
                <a:spcPts val="0"/>
              </a:spcAft>
              <a:buNone/>
            </a:pPr>
            <a:endParaRPr sz="1150" dirty="0">
              <a:highlight>
                <a:srgbClr val="FFFFFF"/>
              </a:highlight>
              <a:latin typeface="Verdana"/>
              <a:ea typeface="Verdana"/>
              <a:cs typeface="Verdana"/>
              <a:sym typeface="Verdana"/>
            </a:endParaRPr>
          </a:p>
          <a:p>
            <a:pPr marL="0" lvl="0" indent="0" algn="l" rtl="0">
              <a:lnSpc>
                <a:spcPct val="115000"/>
              </a:lnSpc>
              <a:spcBef>
                <a:spcPts val="1400"/>
              </a:spcBef>
              <a:spcAft>
                <a:spcPts val="0"/>
              </a:spcAft>
              <a:buNone/>
            </a:pPr>
            <a:endParaRPr sz="1150" dirty="0">
              <a:highlight>
                <a:srgbClr val="FFFFFF"/>
              </a:highlight>
              <a:latin typeface="Verdana"/>
              <a:ea typeface="Verdana"/>
              <a:cs typeface="Verdana"/>
              <a:sym typeface="Verdana"/>
            </a:endParaRPr>
          </a:p>
          <a:p>
            <a:pPr marL="0" lvl="0" indent="0" algn="l" rtl="0">
              <a:lnSpc>
                <a:spcPct val="115000"/>
              </a:lnSpc>
              <a:spcBef>
                <a:spcPts val="1400"/>
              </a:spcBef>
              <a:spcAft>
                <a:spcPts val="1400"/>
              </a:spcAft>
              <a:buNone/>
            </a:pPr>
            <a:endParaRPr sz="1150" dirty="0">
              <a:highlight>
                <a:srgbClr val="FFFFFF"/>
              </a:highlight>
              <a:latin typeface="Verdana"/>
              <a:ea typeface="Verdana"/>
              <a:cs typeface="Verdana"/>
              <a:sym typeface="Verdana"/>
            </a:endParaRPr>
          </a:p>
        </p:txBody>
      </p:sp>
    </p:spTree>
    <p:extLst>
      <p:ext uri="{BB962C8B-B14F-4D97-AF65-F5344CB8AC3E}">
        <p14:creationId xmlns:p14="http://schemas.microsoft.com/office/powerpoint/2010/main" val="36418757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8a8bd52aa0_1_10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8a8bd52aa0_1_10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tr-TR" dirty="0"/>
              <a:t>ALTER TABLE </a:t>
            </a:r>
            <a:r>
              <a:rPr lang="tr-TR" sz="1150" dirty="0" err="1">
                <a:solidFill>
                  <a:srgbClr val="3A3F50"/>
                </a:solidFill>
                <a:highlight>
                  <a:schemeClr val="lt1"/>
                </a:highlight>
                <a:latin typeface="Verdana"/>
                <a:ea typeface="Verdana"/>
                <a:cs typeface="Verdana"/>
                <a:sym typeface="Verdana"/>
              </a:rPr>
              <a:t>new_vacation_plan</a:t>
            </a:r>
            <a:r>
              <a:rPr lang="tr-TR" sz="1150" dirty="0">
                <a:solidFill>
                  <a:srgbClr val="3A3F50"/>
                </a:solidFill>
                <a:highlight>
                  <a:schemeClr val="lt1"/>
                </a:highlight>
                <a:latin typeface="Verdana"/>
                <a:ea typeface="Verdana"/>
                <a:cs typeface="Verdana"/>
                <a:sym typeface="Verdana"/>
              </a:rPr>
              <a:t> </a:t>
            </a:r>
            <a:endParaRPr dirty="0"/>
          </a:p>
          <a:p>
            <a:pPr marL="0" lvl="0" indent="0" algn="l" rtl="0">
              <a:spcBef>
                <a:spcPts val="0"/>
              </a:spcBef>
              <a:spcAft>
                <a:spcPts val="0"/>
              </a:spcAft>
              <a:buClr>
                <a:schemeClr val="dk1"/>
              </a:buClr>
              <a:buSzPts val="1100"/>
              <a:buFont typeface="Arial"/>
              <a:buNone/>
            </a:pPr>
            <a:r>
              <a:rPr lang="tr-TR" b="1" dirty="0"/>
              <a:t>DROP </a:t>
            </a:r>
            <a:r>
              <a:rPr lang="tr-TR" dirty="0" err="1"/>
              <a:t>state</a:t>
            </a:r>
            <a:r>
              <a:rPr lang="tr-TR" dirty="0"/>
              <a:t>;</a:t>
            </a:r>
            <a:endParaRPr dirty="0"/>
          </a:p>
          <a:p>
            <a:pPr marL="0" lvl="0" indent="0" algn="l" rtl="0">
              <a:spcBef>
                <a:spcPts val="0"/>
              </a:spcBef>
              <a:spcAft>
                <a:spcPts val="0"/>
              </a:spcAft>
              <a:buNone/>
            </a:pPr>
            <a:endParaRPr lang="tr-TR" dirty="0"/>
          </a:p>
          <a:p>
            <a:pPr marL="0" lvl="0" indent="0" algn="l" rtl="0">
              <a:spcBef>
                <a:spcPts val="0"/>
              </a:spcBef>
              <a:spcAft>
                <a:spcPts val="0"/>
              </a:spcAft>
              <a:buNone/>
            </a:pPr>
            <a:endParaRPr lang="tr-TR" dirty="0"/>
          </a:p>
          <a:p>
            <a:pPr marL="0" lvl="0" indent="0" algn="l" rtl="0">
              <a:spcBef>
                <a:spcPts val="0"/>
              </a:spcBef>
              <a:spcAft>
                <a:spcPts val="0"/>
              </a:spcAft>
              <a:buNone/>
            </a:pPr>
            <a:endParaRPr lang="tr-TR" dirty="0"/>
          </a:p>
          <a:p>
            <a:pPr marL="0" lvl="0" indent="0" algn="l" rtl="0">
              <a:spcBef>
                <a:spcPts val="0"/>
              </a:spcBef>
              <a:spcAft>
                <a:spcPts val="0"/>
              </a:spcAft>
              <a:buNone/>
            </a:pPr>
            <a:r>
              <a:rPr lang="en-US" sz="1100" b="1" dirty="0">
                <a:solidFill>
                  <a:srgbClr val="134F5C"/>
                </a:solidFill>
                <a:latin typeface="Raleway"/>
                <a:ea typeface="Raleway"/>
                <a:cs typeface="Raleway"/>
                <a:sym typeface="Raleway"/>
              </a:rPr>
              <a:t>ALTER TABLE</a:t>
            </a:r>
            <a:r>
              <a:rPr lang="en-US" sz="1100" dirty="0">
                <a:latin typeface="Raleway Light"/>
                <a:ea typeface="Raleway Light"/>
                <a:cs typeface="Raleway Light"/>
                <a:sym typeface="Raleway Light"/>
              </a:rPr>
              <a:t> </a:t>
            </a:r>
            <a:r>
              <a:rPr lang="en-US" sz="1100" b="1" dirty="0" err="1">
                <a:solidFill>
                  <a:srgbClr val="C27BA0"/>
                </a:solidFill>
                <a:latin typeface="Raleway"/>
                <a:ea typeface="Raleway"/>
                <a:cs typeface="Raleway"/>
                <a:sym typeface="Raleway"/>
              </a:rPr>
              <a:t>table_name</a:t>
            </a:r>
            <a:endParaRPr lang="en-US" sz="1100" b="1" dirty="0">
              <a:solidFill>
                <a:srgbClr val="C27BA0"/>
              </a:solidFill>
              <a:latin typeface="Raleway"/>
              <a:ea typeface="Raleway"/>
              <a:cs typeface="Raleway"/>
              <a:sym typeface="Raleway"/>
            </a:endParaRPr>
          </a:p>
          <a:p>
            <a:pPr marL="0" lvl="0" indent="0" algn="l" rtl="0">
              <a:spcBef>
                <a:spcPts val="0"/>
              </a:spcBef>
              <a:spcAft>
                <a:spcPts val="0"/>
              </a:spcAft>
              <a:buNone/>
            </a:pPr>
            <a:r>
              <a:rPr lang="en-US" sz="1100" b="1" dirty="0">
                <a:solidFill>
                  <a:srgbClr val="134F5C"/>
                </a:solidFill>
                <a:latin typeface="Raleway"/>
                <a:ea typeface="Raleway"/>
                <a:cs typeface="Raleway"/>
                <a:sym typeface="Raleway"/>
              </a:rPr>
              <a:t>ADD </a:t>
            </a:r>
            <a:r>
              <a:rPr lang="en-US" sz="1100" dirty="0">
                <a:latin typeface="Raleway Light"/>
                <a:ea typeface="Raleway Light"/>
                <a:cs typeface="Raleway Light"/>
                <a:sym typeface="Raleway Light"/>
              </a:rPr>
              <a:t> </a:t>
            </a:r>
            <a:r>
              <a:rPr lang="en-US" sz="1100" b="1" dirty="0" err="1">
                <a:solidFill>
                  <a:srgbClr val="76A5AF"/>
                </a:solidFill>
                <a:latin typeface="Raleway"/>
                <a:ea typeface="Raleway"/>
                <a:cs typeface="Raleway"/>
                <a:sym typeface="Raleway"/>
              </a:rPr>
              <a:t>column_name</a:t>
            </a:r>
            <a:r>
              <a:rPr lang="en-US" sz="1100" dirty="0">
                <a:latin typeface="Raleway Light"/>
                <a:ea typeface="Raleway Light"/>
                <a:cs typeface="Raleway Light"/>
                <a:sym typeface="Raleway Light"/>
              </a:rPr>
              <a:t> </a:t>
            </a:r>
            <a:r>
              <a:rPr lang="en-US" sz="1100" b="1" dirty="0" err="1">
                <a:solidFill>
                  <a:srgbClr val="6FA8DC"/>
                </a:solidFill>
                <a:latin typeface="Raleway"/>
                <a:ea typeface="Raleway"/>
                <a:cs typeface="Raleway"/>
                <a:sym typeface="Raleway"/>
              </a:rPr>
              <a:t>data_type</a:t>
            </a:r>
            <a:r>
              <a:rPr lang="en-US" sz="1100" b="1" dirty="0">
                <a:solidFill>
                  <a:srgbClr val="6FA8DC"/>
                </a:solidFill>
                <a:latin typeface="Raleway"/>
                <a:ea typeface="Raleway"/>
                <a:cs typeface="Raleway"/>
                <a:sym typeface="Raleway"/>
              </a:rPr>
              <a:t>;</a:t>
            </a:r>
            <a:endParaRPr lang="tr-TR" sz="1100" b="1" dirty="0">
              <a:solidFill>
                <a:srgbClr val="6FA8DC"/>
              </a:solidFill>
              <a:latin typeface="Raleway"/>
              <a:ea typeface="Raleway"/>
              <a:cs typeface="Raleway"/>
              <a:sym typeface="Raleway"/>
            </a:endParaRPr>
          </a:p>
          <a:p>
            <a:pPr marL="0" lvl="0" indent="0" algn="l" rtl="0">
              <a:spcBef>
                <a:spcPts val="0"/>
              </a:spcBef>
              <a:spcAft>
                <a:spcPts val="0"/>
              </a:spcAft>
              <a:buNone/>
            </a:pPr>
            <a:endParaRPr lang="tr-TR" sz="1100" b="1" dirty="0">
              <a:solidFill>
                <a:srgbClr val="6FA8DC"/>
              </a:solidFill>
              <a:latin typeface="Raleway"/>
              <a:ea typeface="Raleway Light"/>
              <a:cs typeface="Raleway Light"/>
              <a:sym typeface="Raleway"/>
            </a:endParaRPr>
          </a:p>
          <a:p>
            <a:pPr marL="0" lvl="0" indent="0" algn="l" rtl="0">
              <a:spcBef>
                <a:spcPts val="0"/>
              </a:spcBef>
              <a:spcAft>
                <a:spcPts val="0"/>
              </a:spcAft>
              <a:buNone/>
            </a:pPr>
            <a:r>
              <a:rPr lang="en-US" sz="1100" b="1" dirty="0">
                <a:solidFill>
                  <a:srgbClr val="134F5C"/>
                </a:solidFill>
                <a:latin typeface="Raleway"/>
                <a:ea typeface="Raleway"/>
                <a:cs typeface="Raleway"/>
                <a:sym typeface="Raleway"/>
              </a:rPr>
              <a:t>ALTER TABLE</a:t>
            </a:r>
            <a:r>
              <a:rPr lang="en-US" sz="1100" dirty="0">
                <a:latin typeface="Raleway Light"/>
                <a:ea typeface="Raleway Light"/>
                <a:cs typeface="Raleway Light"/>
                <a:sym typeface="Raleway Light"/>
              </a:rPr>
              <a:t> </a:t>
            </a:r>
            <a:r>
              <a:rPr lang="en-US" sz="1100" b="1" dirty="0" err="1">
                <a:solidFill>
                  <a:srgbClr val="C27BA0"/>
                </a:solidFill>
                <a:latin typeface="Raleway"/>
                <a:ea typeface="Raleway"/>
                <a:cs typeface="Raleway"/>
                <a:sym typeface="Raleway"/>
              </a:rPr>
              <a:t>table_name</a:t>
            </a:r>
            <a:endParaRPr lang="en-US" sz="1100" b="1" dirty="0">
              <a:solidFill>
                <a:srgbClr val="C27BA0"/>
              </a:solidFill>
              <a:latin typeface="Raleway"/>
              <a:ea typeface="Raleway"/>
              <a:cs typeface="Raleway"/>
              <a:sym typeface="Raleway"/>
            </a:endParaRPr>
          </a:p>
          <a:p>
            <a:pPr marL="0" lvl="0" indent="0" algn="l" rtl="0">
              <a:spcBef>
                <a:spcPts val="0"/>
              </a:spcBef>
              <a:spcAft>
                <a:spcPts val="0"/>
              </a:spcAft>
              <a:buNone/>
            </a:pPr>
            <a:r>
              <a:rPr lang="en-US" sz="1100" b="1" dirty="0">
                <a:solidFill>
                  <a:srgbClr val="134F5C"/>
                </a:solidFill>
                <a:latin typeface="Raleway"/>
                <a:ea typeface="Raleway"/>
                <a:cs typeface="Raleway"/>
                <a:sym typeface="Raleway"/>
              </a:rPr>
              <a:t>DROP </a:t>
            </a:r>
            <a:r>
              <a:rPr lang="en-US" sz="1100" dirty="0">
                <a:latin typeface="Raleway Light"/>
                <a:ea typeface="Raleway Light"/>
                <a:cs typeface="Raleway Light"/>
                <a:sym typeface="Raleway Light"/>
              </a:rPr>
              <a:t> </a:t>
            </a:r>
            <a:r>
              <a:rPr lang="en-US" sz="1100" b="1" dirty="0" err="1">
                <a:solidFill>
                  <a:srgbClr val="76A5AF"/>
                </a:solidFill>
                <a:latin typeface="Raleway"/>
                <a:ea typeface="Raleway"/>
                <a:cs typeface="Raleway"/>
                <a:sym typeface="Raleway"/>
              </a:rPr>
              <a:t>column_name</a:t>
            </a:r>
            <a:r>
              <a:rPr lang="en-US" sz="1100" b="1" dirty="0">
                <a:solidFill>
                  <a:srgbClr val="6FA8DC"/>
                </a:solidFill>
                <a:latin typeface="Raleway"/>
                <a:ea typeface="Raleway"/>
                <a:cs typeface="Raleway"/>
                <a:sym typeface="Raleway"/>
              </a:rPr>
              <a:t>;</a:t>
            </a:r>
            <a:endParaRPr lang="en-US" sz="1100" dirty="0">
              <a:latin typeface="Raleway Light"/>
              <a:ea typeface="Raleway Light"/>
              <a:cs typeface="Raleway Light"/>
              <a:sym typeface="Raleway Light"/>
            </a:endParaRPr>
          </a:p>
          <a:p>
            <a:pPr marL="0" lvl="0" indent="0" algn="l" rtl="0">
              <a:spcBef>
                <a:spcPts val="0"/>
              </a:spcBef>
              <a:spcAft>
                <a:spcPts val="0"/>
              </a:spcAft>
              <a:buNone/>
            </a:pPr>
            <a:endParaRPr lang="tr-TR" sz="1100" dirty="0">
              <a:latin typeface="Raleway Light"/>
              <a:ea typeface="Raleway Light"/>
              <a:cs typeface="Raleway Light"/>
              <a:sym typeface="Raleway Light"/>
            </a:endParaRPr>
          </a:p>
          <a:p>
            <a:pPr marL="0" lvl="0" indent="0" algn="l" rtl="0">
              <a:spcBef>
                <a:spcPts val="0"/>
              </a:spcBef>
              <a:spcAft>
                <a:spcPts val="0"/>
              </a:spcAft>
              <a:buNone/>
            </a:pPr>
            <a:r>
              <a:rPr lang="en-US" sz="1100" b="1" dirty="0">
                <a:solidFill>
                  <a:srgbClr val="134F5C"/>
                </a:solidFill>
                <a:latin typeface="Raleway"/>
                <a:ea typeface="Raleway"/>
                <a:cs typeface="Raleway"/>
                <a:sym typeface="Raleway"/>
              </a:rPr>
              <a:t>ALTER TABLE</a:t>
            </a:r>
            <a:r>
              <a:rPr lang="en-US" sz="1100" dirty="0">
                <a:latin typeface="Raleway Light"/>
                <a:ea typeface="Raleway Light"/>
                <a:cs typeface="Raleway Light"/>
                <a:sym typeface="Raleway Light"/>
              </a:rPr>
              <a:t> </a:t>
            </a:r>
            <a:r>
              <a:rPr lang="en-US" sz="1100" b="1" dirty="0" err="1">
                <a:solidFill>
                  <a:srgbClr val="C27BA0"/>
                </a:solidFill>
                <a:latin typeface="Raleway"/>
                <a:ea typeface="Raleway"/>
                <a:cs typeface="Raleway"/>
                <a:sym typeface="Raleway"/>
              </a:rPr>
              <a:t>table_name</a:t>
            </a:r>
            <a:endParaRPr lang="en-US" sz="1100" b="1" dirty="0">
              <a:solidFill>
                <a:srgbClr val="C27BA0"/>
              </a:solidFill>
              <a:latin typeface="Raleway"/>
              <a:ea typeface="Raleway"/>
              <a:cs typeface="Raleway"/>
              <a:sym typeface="Raleway"/>
            </a:endParaRPr>
          </a:p>
          <a:p>
            <a:pPr marL="0" lvl="0" indent="0" algn="l" rtl="0">
              <a:spcBef>
                <a:spcPts val="0"/>
              </a:spcBef>
              <a:spcAft>
                <a:spcPts val="0"/>
              </a:spcAft>
              <a:buNone/>
            </a:pPr>
            <a:r>
              <a:rPr lang="en-US" sz="1100" b="1" dirty="0">
                <a:solidFill>
                  <a:srgbClr val="134F5C"/>
                </a:solidFill>
                <a:latin typeface="Raleway"/>
                <a:ea typeface="Raleway"/>
                <a:cs typeface="Raleway"/>
                <a:sym typeface="Raleway"/>
              </a:rPr>
              <a:t>MODIFY COLUMN </a:t>
            </a:r>
            <a:r>
              <a:rPr lang="en-US" sz="1100" dirty="0">
                <a:latin typeface="Raleway Light"/>
                <a:ea typeface="Raleway Light"/>
                <a:cs typeface="Raleway Light"/>
                <a:sym typeface="Raleway Light"/>
              </a:rPr>
              <a:t> </a:t>
            </a:r>
            <a:r>
              <a:rPr lang="en-US" sz="1100" b="1" dirty="0" err="1">
                <a:solidFill>
                  <a:srgbClr val="76A5AF"/>
                </a:solidFill>
                <a:latin typeface="Raleway"/>
                <a:ea typeface="Raleway"/>
                <a:cs typeface="Raleway"/>
                <a:sym typeface="Raleway"/>
              </a:rPr>
              <a:t>column_name</a:t>
            </a:r>
            <a:r>
              <a:rPr lang="en-US" sz="1100" dirty="0">
                <a:latin typeface="Raleway Light"/>
                <a:ea typeface="Raleway Light"/>
                <a:cs typeface="Raleway Light"/>
                <a:sym typeface="Raleway Light"/>
              </a:rPr>
              <a:t> </a:t>
            </a:r>
            <a:r>
              <a:rPr lang="en-US" sz="1100" b="1" dirty="0" err="1">
                <a:solidFill>
                  <a:srgbClr val="6FA8DC"/>
                </a:solidFill>
                <a:latin typeface="Raleway"/>
                <a:ea typeface="Raleway"/>
                <a:cs typeface="Raleway"/>
                <a:sym typeface="Raleway"/>
              </a:rPr>
              <a:t>data_type</a:t>
            </a:r>
            <a:r>
              <a:rPr lang="en-US" sz="1100" b="1" dirty="0">
                <a:solidFill>
                  <a:srgbClr val="6FA8DC"/>
                </a:solidFill>
                <a:latin typeface="Raleway"/>
                <a:ea typeface="Raleway"/>
                <a:cs typeface="Raleway"/>
                <a:sym typeface="Raleway"/>
              </a:rPr>
              <a:t>;</a:t>
            </a:r>
            <a:endParaRPr lang="tr-TR" sz="1100" b="1" dirty="0">
              <a:solidFill>
                <a:srgbClr val="6FA8DC"/>
              </a:solidFill>
              <a:latin typeface="Raleway"/>
              <a:ea typeface="Raleway"/>
              <a:cs typeface="Raleway"/>
              <a:sym typeface="Raleway"/>
            </a:endParaRPr>
          </a:p>
          <a:p>
            <a:pPr marL="0" lvl="0" indent="0" algn="l" rtl="0">
              <a:spcBef>
                <a:spcPts val="0"/>
              </a:spcBef>
              <a:spcAft>
                <a:spcPts val="0"/>
              </a:spcAft>
              <a:buNone/>
            </a:pPr>
            <a:endParaRPr lang="tr-TR" sz="1100" b="1" dirty="0">
              <a:solidFill>
                <a:srgbClr val="6FA8DC"/>
              </a:solidFill>
              <a:latin typeface="Raleway"/>
              <a:ea typeface="Raleway Light"/>
              <a:cs typeface="Raleway Light"/>
              <a:sym typeface="Raleway"/>
            </a:endParaRPr>
          </a:p>
          <a:p>
            <a:pPr marL="0" lvl="0" indent="0" algn="l" rtl="0">
              <a:spcBef>
                <a:spcPts val="0"/>
              </a:spcBef>
              <a:spcAft>
                <a:spcPts val="0"/>
              </a:spcAft>
              <a:buNone/>
            </a:pPr>
            <a:r>
              <a:rPr lang="en-US" sz="1100" b="1" dirty="0">
                <a:solidFill>
                  <a:srgbClr val="134F5C"/>
                </a:solidFill>
                <a:latin typeface="Raleway"/>
                <a:ea typeface="Raleway"/>
                <a:cs typeface="Raleway"/>
                <a:sym typeface="Raleway"/>
              </a:rPr>
              <a:t>ALTER TABLE</a:t>
            </a:r>
            <a:r>
              <a:rPr lang="en-US" sz="1100" dirty="0">
                <a:latin typeface="Raleway Light"/>
                <a:ea typeface="Raleway Light"/>
                <a:cs typeface="Raleway Light"/>
                <a:sym typeface="Raleway Light"/>
              </a:rPr>
              <a:t> </a:t>
            </a:r>
            <a:r>
              <a:rPr lang="en-US" sz="1100" b="1" dirty="0" err="1">
                <a:solidFill>
                  <a:srgbClr val="C27BA0"/>
                </a:solidFill>
                <a:latin typeface="Raleway"/>
                <a:ea typeface="Raleway"/>
                <a:cs typeface="Raleway"/>
                <a:sym typeface="Raleway"/>
              </a:rPr>
              <a:t>table_name</a:t>
            </a:r>
            <a:endParaRPr lang="en-US" sz="1100" b="1" dirty="0">
              <a:solidFill>
                <a:srgbClr val="C27BA0"/>
              </a:solidFill>
              <a:latin typeface="Raleway"/>
              <a:ea typeface="Raleway"/>
              <a:cs typeface="Raleway"/>
              <a:sym typeface="Raleway"/>
            </a:endParaRPr>
          </a:p>
          <a:p>
            <a:pPr marL="0" lvl="0" indent="0" algn="l" rtl="0">
              <a:spcBef>
                <a:spcPts val="0"/>
              </a:spcBef>
              <a:spcAft>
                <a:spcPts val="0"/>
              </a:spcAft>
              <a:buNone/>
            </a:pPr>
            <a:r>
              <a:rPr lang="en-US" sz="1100" b="1" dirty="0">
                <a:solidFill>
                  <a:srgbClr val="134F5C"/>
                </a:solidFill>
                <a:latin typeface="Raleway"/>
                <a:ea typeface="Raleway"/>
                <a:cs typeface="Raleway"/>
                <a:sym typeface="Raleway"/>
              </a:rPr>
              <a:t>DROP </a:t>
            </a:r>
            <a:r>
              <a:rPr lang="en-US" sz="1100" dirty="0">
                <a:latin typeface="Raleway Light"/>
                <a:ea typeface="Raleway Light"/>
                <a:cs typeface="Raleway Light"/>
                <a:sym typeface="Raleway Light"/>
              </a:rPr>
              <a:t> </a:t>
            </a:r>
            <a:r>
              <a:rPr lang="en-US" sz="1100" b="1" dirty="0" err="1">
                <a:solidFill>
                  <a:srgbClr val="76A5AF"/>
                </a:solidFill>
                <a:latin typeface="Raleway"/>
                <a:ea typeface="Raleway"/>
                <a:cs typeface="Raleway"/>
                <a:sym typeface="Raleway"/>
              </a:rPr>
              <a:t>column_name</a:t>
            </a:r>
            <a:r>
              <a:rPr lang="en-US" sz="1100" b="1" dirty="0">
                <a:solidFill>
                  <a:srgbClr val="6FA8DC"/>
                </a:solidFill>
                <a:latin typeface="Raleway"/>
                <a:ea typeface="Raleway"/>
                <a:cs typeface="Raleway"/>
                <a:sym typeface="Raleway"/>
              </a:rPr>
              <a:t>;</a:t>
            </a:r>
            <a:endParaRPr lang="en-US" sz="1100" dirty="0">
              <a:latin typeface="Raleway Light"/>
              <a:ea typeface="Raleway Light"/>
              <a:cs typeface="Raleway Light"/>
              <a:sym typeface="Raleway Light"/>
            </a:endParaRPr>
          </a:p>
          <a:p>
            <a:pPr marL="0" lvl="0" indent="0" algn="l" rtl="0">
              <a:spcBef>
                <a:spcPts val="0"/>
              </a:spcBef>
              <a:spcAft>
                <a:spcPts val="0"/>
              </a:spcAft>
              <a:buNone/>
            </a:pPr>
            <a:endParaRPr lang="en-US" sz="1100" dirty="0">
              <a:latin typeface="Raleway Light"/>
              <a:ea typeface="Raleway Light"/>
              <a:cs typeface="Raleway Light"/>
              <a:sym typeface="Raleway Light"/>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149954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8a8bd52aa0_1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3" name="Google Shape;273;g8a8bd52aa0_1_7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chemeClr val="dk1"/>
              </a:buClr>
              <a:buSzPts val="1100"/>
              <a:buFont typeface="Arial"/>
              <a:buNone/>
            </a:pPr>
            <a:r>
              <a:rPr lang="tr-TR" sz="1150" dirty="0" err="1">
                <a:solidFill>
                  <a:schemeClr val="dk1"/>
                </a:solidFill>
                <a:highlight>
                  <a:srgbClr val="FFFFFF"/>
                </a:highlight>
                <a:latin typeface="Verdana"/>
                <a:ea typeface="Verdana"/>
                <a:cs typeface="Verdana"/>
                <a:sym typeface="Verdana"/>
              </a:rPr>
              <a:t>Constraints</a:t>
            </a:r>
            <a:r>
              <a:rPr lang="tr-TR" sz="1150" dirty="0">
                <a:solidFill>
                  <a:schemeClr val="dk1"/>
                </a:solidFill>
                <a:highlight>
                  <a:srgbClr val="FFFFFF"/>
                </a:highlight>
                <a:latin typeface="Verdana"/>
                <a:ea typeface="Verdana"/>
                <a:cs typeface="Verdana"/>
                <a:sym typeface="Verdana"/>
              </a:rPr>
              <a:t> can be </a:t>
            </a:r>
            <a:r>
              <a:rPr lang="tr-TR" sz="1150" dirty="0" err="1">
                <a:solidFill>
                  <a:schemeClr val="dk1"/>
                </a:solidFill>
                <a:highlight>
                  <a:srgbClr val="FFFFFF"/>
                </a:highlight>
                <a:latin typeface="Verdana"/>
                <a:ea typeface="Verdana"/>
                <a:cs typeface="Verdana"/>
                <a:sym typeface="Verdana"/>
              </a:rPr>
              <a:t>specified</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when</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the</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table</a:t>
            </a:r>
            <a:r>
              <a:rPr lang="tr-TR" sz="1150" dirty="0">
                <a:solidFill>
                  <a:schemeClr val="dk1"/>
                </a:solidFill>
                <a:highlight>
                  <a:srgbClr val="FFFFFF"/>
                </a:highlight>
                <a:latin typeface="Verdana"/>
                <a:ea typeface="Verdana"/>
                <a:cs typeface="Verdana"/>
                <a:sym typeface="Verdana"/>
              </a:rPr>
              <a:t> is </a:t>
            </a:r>
            <a:r>
              <a:rPr lang="tr-TR" sz="1150" dirty="0" err="1">
                <a:solidFill>
                  <a:schemeClr val="dk1"/>
                </a:solidFill>
                <a:highlight>
                  <a:srgbClr val="FFFFFF"/>
                </a:highlight>
                <a:latin typeface="Verdana"/>
                <a:ea typeface="Verdana"/>
                <a:cs typeface="Verdana"/>
                <a:sym typeface="Verdana"/>
              </a:rPr>
              <a:t>created</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with</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the</a:t>
            </a:r>
            <a:r>
              <a:rPr lang="tr-TR" sz="1150" dirty="0">
                <a:solidFill>
                  <a:schemeClr val="dk1"/>
                </a:solidFill>
                <a:highlight>
                  <a:srgbClr val="FFFFFF"/>
                </a:highlight>
                <a:latin typeface="Verdana"/>
                <a:ea typeface="Verdana"/>
                <a:cs typeface="Verdana"/>
                <a:sym typeface="Verdana"/>
              </a:rPr>
              <a:t> CREATE TABLE </a:t>
            </a:r>
            <a:r>
              <a:rPr lang="tr-TR" sz="1150" dirty="0" err="1">
                <a:solidFill>
                  <a:schemeClr val="dk1"/>
                </a:solidFill>
                <a:highlight>
                  <a:srgbClr val="FFFFFF"/>
                </a:highlight>
                <a:latin typeface="Verdana"/>
                <a:ea typeface="Verdana"/>
                <a:cs typeface="Verdana"/>
                <a:sym typeface="Verdana"/>
              </a:rPr>
              <a:t>statement</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or</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after</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the</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table</a:t>
            </a:r>
            <a:r>
              <a:rPr lang="tr-TR" sz="1150" dirty="0">
                <a:solidFill>
                  <a:schemeClr val="dk1"/>
                </a:solidFill>
                <a:highlight>
                  <a:srgbClr val="FFFFFF"/>
                </a:highlight>
                <a:latin typeface="Verdana"/>
                <a:ea typeface="Verdana"/>
                <a:cs typeface="Verdana"/>
                <a:sym typeface="Verdana"/>
              </a:rPr>
              <a:t> is </a:t>
            </a:r>
            <a:r>
              <a:rPr lang="tr-TR" sz="1150" dirty="0" err="1">
                <a:solidFill>
                  <a:schemeClr val="dk1"/>
                </a:solidFill>
                <a:highlight>
                  <a:srgbClr val="FFFFFF"/>
                </a:highlight>
                <a:latin typeface="Verdana"/>
                <a:ea typeface="Verdana"/>
                <a:cs typeface="Verdana"/>
                <a:sym typeface="Verdana"/>
              </a:rPr>
              <a:t>created</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with</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the</a:t>
            </a:r>
            <a:r>
              <a:rPr lang="tr-TR" sz="1150" dirty="0">
                <a:solidFill>
                  <a:schemeClr val="dk1"/>
                </a:solidFill>
                <a:highlight>
                  <a:srgbClr val="FFFFFF"/>
                </a:highlight>
                <a:latin typeface="Verdana"/>
                <a:ea typeface="Verdana"/>
                <a:cs typeface="Verdana"/>
                <a:sym typeface="Verdana"/>
              </a:rPr>
              <a:t> ALTER TABLE </a:t>
            </a:r>
            <a:r>
              <a:rPr lang="tr-TR" sz="1150" dirty="0" err="1">
                <a:solidFill>
                  <a:schemeClr val="dk1"/>
                </a:solidFill>
                <a:highlight>
                  <a:srgbClr val="FFFFFF"/>
                </a:highlight>
                <a:latin typeface="Verdana"/>
                <a:ea typeface="Verdana"/>
                <a:cs typeface="Verdana"/>
                <a:sym typeface="Verdana"/>
              </a:rPr>
              <a:t>statement</a:t>
            </a:r>
            <a:r>
              <a:rPr lang="tr-TR" sz="1150" dirty="0">
                <a:solidFill>
                  <a:schemeClr val="dk1"/>
                </a:solidFill>
                <a:highlight>
                  <a:srgbClr val="FFFFFF"/>
                </a:highlight>
                <a:latin typeface="Verdana"/>
                <a:ea typeface="Verdana"/>
                <a:cs typeface="Verdana"/>
                <a:sym typeface="Verdana"/>
              </a:rPr>
              <a:t>.</a:t>
            </a:r>
            <a:endParaRPr sz="1150" dirty="0">
              <a:solidFill>
                <a:schemeClr val="dk1"/>
              </a:solidFill>
              <a:highlight>
                <a:srgbClr val="FFFFFF"/>
              </a:highlight>
              <a:latin typeface="Verdana"/>
              <a:ea typeface="Verdana"/>
              <a:cs typeface="Verdana"/>
              <a:sym typeface="Verdana"/>
            </a:endParaRPr>
          </a:p>
          <a:p>
            <a:pPr marL="0" lvl="0" indent="0" algn="l" rtl="0">
              <a:lnSpc>
                <a:spcPct val="115000"/>
              </a:lnSpc>
              <a:spcBef>
                <a:spcPts val="1400"/>
              </a:spcBef>
              <a:spcAft>
                <a:spcPts val="0"/>
              </a:spcAft>
              <a:buSzPts val="1100"/>
              <a:buNone/>
            </a:pPr>
            <a:r>
              <a:rPr lang="tr-TR" dirty="0">
                <a:solidFill>
                  <a:schemeClr val="dk1"/>
                </a:solidFill>
              </a:rPr>
              <a:t>SQL </a:t>
            </a:r>
            <a:r>
              <a:rPr lang="tr-TR" dirty="0" err="1">
                <a:solidFill>
                  <a:schemeClr val="dk1"/>
                </a:solidFill>
              </a:rPr>
              <a:t>constraints</a:t>
            </a:r>
            <a:r>
              <a:rPr lang="tr-TR" dirty="0">
                <a:solidFill>
                  <a:schemeClr val="dk1"/>
                </a:solidFill>
              </a:rPr>
              <a:t> </a:t>
            </a:r>
            <a:r>
              <a:rPr lang="tr-TR" dirty="0" err="1">
                <a:solidFill>
                  <a:schemeClr val="dk1"/>
                </a:solidFill>
              </a:rPr>
              <a:t>are</a:t>
            </a:r>
            <a:r>
              <a:rPr lang="tr-TR" dirty="0">
                <a:solidFill>
                  <a:schemeClr val="dk1"/>
                </a:solidFill>
              </a:rPr>
              <a:t> </a:t>
            </a:r>
            <a:r>
              <a:rPr lang="tr-TR" dirty="0" err="1">
                <a:solidFill>
                  <a:schemeClr val="dk1"/>
                </a:solidFill>
              </a:rPr>
              <a:t>used</a:t>
            </a:r>
            <a:r>
              <a:rPr lang="tr-TR" dirty="0">
                <a:solidFill>
                  <a:schemeClr val="dk1"/>
                </a:solidFill>
              </a:rPr>
              <a:t> </a:t>
            </a:r>
            <a:r>
              <a:rPr lang="tr-TR" dirty="0" err="1">
                <a:solidFill>
                  <a:schemeClr val="dk1"/>
                </a:solidFill>
              </a:rPr>
              <a:t>to</a:t>
            </a:r>
            <a:r>
              <a:rPr lang="tr-TR" dirty="0">
                <a:solidFill>
                  <a:schemeClr val="dk1"/>
                </a:solidFill>
              </a:rPr>
              <a:t> </a:t>
            </a:r>
            <a:r>
              <a:rPr lang="tr-TR" dirty="0" err="1">
                <a:solidFill>
                  <a:schemeClr val="dk1"/>
                </a:solidFill>
              </a:rPr>
              <a:t>specify</a:t>
            </a:r>
            <a:r>
              <a:rPr lang="tr-TR" dirty="0">
                <a:solidFill>
                  <a:schemeClr val="dk1"/>
                </a:solidFill>
              </a:rPr>
              <a:t> </a:t>
            </a:r>
            <a:r>
              <a:rPr lang="tr-TR" dirty="0" err="1">
                <a:solidFill>
                  <a:schemeClr val="dk1"/>
                </a:solidFill>
              </a:rPr>
              <a:t>rules</a:t>
            </a:r>
            <a:r>
              <a:rPr lang="tr-TR" dirty="0">
                <a:solidFill>
                  <a:schemeClr val="dk1"/>
                </a:solidFill>
              </a:rPr>
              <a:t> </a:t>
            </a:r>
            <a:r>
              <a:rPr lang="tr-TR" dirty="0" err="1">
                <a:solidFill>
                  <a:schemeClr val="dk1"/>
                </a:solidFill>
              </a:rPr>
              <a:t>for</a:t>
            </a:r>
            <a:r>
              <a:rPr lang="tr-TR" dirty="0">
                <a:solidFill>
                  <a:schemeClr val="dk1"/>
                </a:solidFill>
              </a:rPr>
              <a:t> </a:t>
            </a:r>
            <a:r>
              <a:rPr lang="tr-TR" dirty="0" err="1">
                <a:solidFill>
                  <a:schemeClr val="dk1"/>
                </a:solidFill>
              </a:rPr>
              <a:t>the</a:t>
            </a:r>
            <a:r>
              <a:rPr lang="tr-TR" dirty="0">
                <a:solidFill>
                  <a:schemeClr val="dk1"/>
                </a:solidFill>
              </a:rPr>
              <a:t> data in a </a:t>
            </a:r>
            <a:r>
              <a:rPr lang="tr-TR" dirty="0" err="1">
                <a:solidFill>
                  <a:schemeClr val="dk1"/>
                </a:solidFill>
              </a:rPr>
              <a:t>table</a:t>
            </a:r>
            <a:r>
              <a:rPr lang="tr-TR" dirty="0">
                <a:solidFill>
                  <a:schemeClr val="dk1"/>
                </a:solidFill>
              </a:rPr>
              <a:t>.</a:t>
            </a:r>
            <a:endParaRPr dirty="0">
              <a:solidFill>
                <a:schemeClr val="dk1"/>
              </a:solidFill>
            </a:endParaRPr>
          </a:p>
          <a:p>
            <a:pPr marL="0" lvl="0" indent="0" algn="l" rtl="0">
              <a:lnSpc>
                <a:spcPct val="115000"/>
              </a:lnSpc>
              <a:spcBef>
                <a:spcPts val="0"/>
              </a:spcBef>
              <a:spcAft>
                <a:spcPts val="0"/>
              </a:spcAft>
              <a:buSzPts val="1100"/>
              <a:buNone/>
            </a:pPr>
            <a:endParaRPr dirty="0">
              <a:solidFill>
                <a:schemeClr val="dk1"/>
              </a:solidFill>
            </a:endParaRPr>
          </a:p>
          <a:p>
            <a:pPr marL="0" lvl="0" indent="0" algn="l" rtl="0">
              <a:lnSpc>
                <a:spcPct val="115000"/>
              </a:lnSpc>
              <a:spcBef>
                <a:spcPts val="0"/>
              </a:spcBef>
              <a:spcAft>
                <a:spcPts val="0"/>
              </a:spcAft>
              <a:buSzPts val="1100"/>
              <a:buNone/>
            </a:pPr>
            <a:r>
              <a:rPr lang="tr-TR" dirty="0" err="1">
                <a:solidFill>
                  <a:schemeClr val="dk1"/>
                </a:solidFill>
              </a:rPr>
              <a:t>Constraints</a:t>
            </a:r>
            <a:r>
              <a:rPr lang="tr-TR" dirty="0">
                <a:solidFill>
                  <a:schemeClr val="dk1"/>
                </a:solidFill>
              </a:rPr>
              <a:t> </a:t>
            </a:r>
            <a:r>
              <a:rPr lang="tr-TR" dirty="0" err="1">
                <a:solidFill>
                  <a:schemeClr val="dk1"/>
                </a:solidFill>
              </a:rPr>
              <a:t>are</a:t>
            </a:r>
            <a:r>
              <a:rPr lang="tr-TR" dirty="0">
                <a:solidFill>
                  <a:schemeClr val="dk1"/>
                </a:solidFill>
              </a:rPr>
              <a:t> </a:t>
            </a:r>
            <a:r>
              <a:rPr lang="tr-TR" dirty="0" err="1">
                <a:solidFill>
                  <a:schemeClr val="dk1"/>
                </a:solidFill>
              </a:rPr>
              <a:t>used</a:t>
            </a:r>
            <a:r>
              <a:rPr lang="tr-TR" dirty="0">
                <a:solidFill>
                  <a:schemeClr val="dk1"/>
                </a:solidFill>
              </a:rPr>
              <a:t> </a:t>
            </a:r>
            <a:r>
              <a:rPr lang="tr-TR" dirty="0" err="1">
                <a:solidFill>
                  <a:schemeClr val="dk1"/>
                </a:solidFill>
              </a:rPr>
              <a:t>to</a:t>
            </a:r>
            <a:r>
              <a:rPr lang="tr-TR" dirty="0">
                <a:solidFill>
                  <a:schemeClr val="dk1"/>
                </a:solidFill>
              </a:rPr>
              <a:t> limit </a:t>
            </a:r>
            <a:r>
              <a:rPr lang="tr-TR" dirty="0" err="1">
                <a:solidFill>
                  <a:schemeClr val="dk1"/>
                </a:solidFill>
              </a:rPr>
              <a:t>the</a:t>
            </a:r>
            <a:r>
              <a:rPr lang="tr-TR" dirty="0">
                <a:solidFill>
                  <a:schemeClr val="dk1"/>
                </a:solidFill>
              </a:rPr>
              <a:t> </a:t>
            </a:r>
            <a:r>
              <a:rPr lang="tr-TR" dirty="0" err="1">
                <a:solidFill>
                  <a:schemeClr val="dk1"/>
                </a:solidFill>
              </a:rPr>
              <a:t>type</a:t>
            </a:r>
            <a:r>
              <a:rPr lang="tr-TR" dirty="0">
                <a:solidFill>
                  <a:schemeClr val="dk1"/>
                </a:solidFill>
              </a:rPr>
              <a:t> of data </a:t>
            </a:r>
            <a:r>
              <a:rPr lang="tr-TR" dirty="0" err="1">
                <a:solidFill>
                  <a:schemeClr val="dk1"/>
                </a:solidFill>
              </a:rPr>
              <a:t>that</a:t>
            </a:r>
            <a:r>
              <a:rPr lang="tr-TR" dirty="0">
                <a:solidFill>
                  <a:schemeClr val="dk1"/>
                </a:solidFill>
              </a:rPr>
              <a:t> can </a:t>
            </a:r>
            <a:r>
              <a:rPr lang="tr-TR" dirty="0" err="1">
                <a:solidFill>
                  <a:schemeClr val="dk1"/>
                </a:solidFill>
              </a:rPr>
              <a:t>go</a:t>
            </a:r>
            <a:r>
              <a:rPr lang="tr-TR" dirty="0">
                <a:solidFill>
                  <a:schemeClr val="dk1"/>
                </a:solidFill>
              </a:rPr>
              <a:t> </a:t>
            </a:r>
            <a:r>
              <a:rPr lang="tr-TR" dirty="0" err="1">
                <a:solidFill>
                  <a:schemeClr val="dk1"/>
                </a:solidFill>
              </a:rPr>
              <a:t>into</a:t>
            </a:r>
            <a:r>
              <a:rPr lang="tr-TR" dirty="0">
                <a:solidFill>
                  <a:schemeClr val="dk1"/>
                </a:solidFill>
              </a:rPr>
              <a:t> a </a:t>
            </a:r>
            <a:r>
              <a:rPr lang="tr-TR" dirty="0" err="1">
                <a:solidFill>
                  <a:schemeClr val="dk1"/>
                </a:solidFill>
              </a:rPr>
              <a:t>table</a:t>
            </a:r>
            <a:r>
              <a:rPr lang="tr-TR" dirty="0">
                <a:solidFill>
                  <a:schemeClr val="dk1"/>
                </a:solidFill>
              </a:rPr>
              <a:t>. </a:t>
            </a:r>
            <a:r>
              <a:rPr lang="tr-TR" dirty="0" err="1">
                <a:solidFill>
                  <a:schemeClr val="dk1"/>
                </a:solidFill>
              </a:rPr>
              <a:t>This</a:t>
            </a:r>
            <a:r>
              <a:rPr lang="tr-TR" dirty="0">
                <a:solidFill>
                  <a:schemeClr val="dk1"/>
                </a:solidFill>
              </a:rPr>
              <a:t> </a:t>
            </a:r>
            <a:r>
              <a:rPr lang="tr-TR" dirty="0" err="1">
                <a:solidFill>
                  <a:schemeClr val="dk1"/>
                </a:solidFill>
              </a:rPr>
              <a:t>ensures</a:t>
            </a:r>
            <a:r>
              <a:rPr lang="tr-TR" dirty="0">
                <a:solidFill>
                  <a:schemeClr val="dk1"/>
                </a:solidFill>
              </a:rPr>
              <a:t> </a:t>
            </a:r>
            <a:r>
              <a:rPr lang="tr-TR" dirty="0" err="1">
                <a:solidFill>
                  <a:schemeClr val="dk1"/>
                </a:solidFill>
              </a:rPr>
              <a:t>the</a:t>
            </a:r>
            <a:r>
              <a:rPr lang="tr-TR" dirty="0">
                <a:solidFill>
                  <a:schemeClr val="dk1"/>
                </a:solidFill>
              </a:rPr>
              <a:t> </a:t>
            </a:r>
            <a:r>
              <a:rPr lang="tr-TR" dirty="0" err="1">
                <a:solidFill>
                  <a:schemeClr val="dk1"/>
                </a:solidFill>
              </a:rPr>
              <a:t>accuracy</a:t>
            </a:r>
            <a:r>
              <a:rPr lang="tr-TR" dirty="0">
                <a:solidFill>
                  <a:schemeClr val="dk1"/>
                </a:solidFill>
              </a:rPr>
              <a:t> </a:t>
            </a:r>
            <a:r>
              <a:rPr lang="tr-TR" dirty="0" err="1">
                <a:solidFill>
                  <a:schemeClr val="dk1"/>
                </a:solidFill>
              </a:rPr>
              <a:t>and</a:t>
            </a:r>
            <a:r>
              <a:rPr lang="tr-TR" dirty="0">
                <a:solidFill>
                  <a:schemeClr val="dk1"/>
                </a:solidFill>
              </a:rPr>
              <a:t> </a:t>
            </a:r>
            <a:r>
              <a:rPr lang="tr-TR" dirty="0" err="1">
                <a:solidFill>
                  <a:schemeClr val="dk1"/>
                </a:solidFill>
              </a:rPr>
              <a:t>reliability</a:t>
            </a:r>
            <a:r>
              <a:rPr lang="tr-TR" dirty="0">
                <a:solidFill>
                  <a:schemeClr val="dk1"/>
                </a:solidFill>
              </a:rPr>
              <a:t> of </a:t>
            </a:r>
            <a:r>
              <a:rPr lang="tr-TR" dirty="0" err="1">
                <a:solidFill>
                  <a:schemeClr val="dk1"/>
                </a:solidFill>
              </a:rPr>
              <a:t>the</a:t>
            </a:r>
            <a:r>
              <a:rPr lang="tr-TR" dirty="0">
                <a:solidFill>
                  <a:schemeClr val="dk1"/>
                </a:solidFill>
              </a:rPr>
              <a:t> data in </a:t>
            </a:r>
            <a:r>
              <a:rPr lang="tr-TR" dirty="0" err="1">
                <a:solidFill>
                  <a:schemeClr val="dk1"/>
                </a:solidFill>
              </a:rPr>
              <a:t>the</a:t>
            </a:r>
            <a:r>
              <a:rPr lang="tr-TR" dirty="0">
                <a:solidFill>
                  <a:schemeClr val="dk1"/>
                </a:solidFill>
              </a:rPr>
              <a:t> </a:t>
            </a:r>
            <a:r>
              <a:rPr lang="tr-TR" dirty="0" err="1">
                <a:solidFill>
                  <a:schemeClr val="dk1"/>
                </a:solidFill>
              </a:rPr>
              <a:t>table</a:t>
            </a:r>
            <a:r>
              <a:rPr lang="tr-TR" dirty="0">
                <a:solidFill>
                  <a:schemeClr val="dk1"/>
                </a:solidFill>
              </a:rPr>
              <a:t>. </a:t>
            </a:r>
            <a:r>
              <a:rPr lang="tr-TR" dirty="0" err="1">
                <a:solidFill>
                  <a:schemeClr val="dk1"/>
                </a:solidFill>
              </a:rPr>
              <a:t>If</a:t>
            </a:r>
            <a:r>
              <a:rPr lang="tr-TR" dirty="0">
                <a:solidFill>
                  <a:schemeClr val="dk1"/>
                </a:solidFill>
              </a:rPr>
              <a:t> </a:t>
            </a:r>
            <a:r>
              <a:rPr lang="tr-TR" dirty="0" err="1">
                <a:solidFill>
                  <a:schemeClr val="dk1"/>
                </a:solidFill>
              </a:rPr>
              <a:t>there</a:t>
            </a:r>
            <a:r>
              <a:rPr lang="tr-TR" dirty="0">
                <a:solidFill>
                  <a:schemeClr val="dk1"/>
                </a:solidFill>
              </a:rPr>
              <a:t> is </a:t>
            </a:r>
            <a:r>
              <a:rPr lang="tr-TR" dirty="0" err="1">
                <a:solidFill>
                  <a:schemeClr val="dk1"/>
                </a:solidFill>
              </a:rPr>
              <a:t>any</a:t>
            </a:r>
            <a:r>
              <a:rPr lang="tr-TR" dirty="0">
                <a:solidFill>
                  <a:schemeClr val="dk1"/>
                </a:solidFill>
              </a:rPr>
              <a:t> </a:t>
            </a:r>
            <a:r>
              <a:rPr lang="tr-TR" dirty="0" err="1">
                <a:solidFill>
                  <a:schemeClr val="dk1"/>
                </a:solidFill>
              </a:rPr>
              <a:t>violation</a:t>
            </a:r>
            <a:r>
              <a:rPr lang="tr-TR" dirty="0">
                <a:solidFill>
                  <a:schemeClr val="dk1"/>
                </a:solidFill>
              </a:rPr>
              <a:t> </a:t>
            </a:r>
            <a:r>
              <a:rPr lang="tr-TR" dirty="0" err="1">
                <a:solidFill>
                  <a:schemeClr val="dk1"/>
                </a:solidFill>
              </a:rPr>
              <a:t>between</a:t>
            </a:r>
            <a:r>
              <a:rPr lang="tr-TR" dirty="0">
                <a:solidFill>
                  <a:schemeClr val="dk1"/>
                </a:solidFill>
              </a:rPr>
              <a:t> </a:t>
            </a:r>
            <a:r>
              <a:rPr lang="tr-TR" dirty="0" err="1">
                <a:solidFill>
                  <a:schemeClr val="dk1"/>
                </a:solidFill>
              </a:rPr>
              <a:t>the</a:t>
            </a:r>
            <a:r>
              <a:rPr lang="tr-TR" dirty="0">
                <a:solidFill>
                  <a:schemeClr val="dk1"/>
                </a:solidFill>
              </a:rPr>
              <a:t> </a:t>
            </a:r>
            <a:r>
              <a:rPr lang="tr-TR" dirty="0" err="1">
                <a:solidFill>
                  <a:schemeClr val="dk1"/>
                </a:solidFill>
              </a:rPr>
              <a:t>constraint</a:t>
            </a:r>
            <a:r>
              <a:rPr lang="tr-TR" dirty="0">
                <a:solidFill>
                  <a:schemeClr val="dk1"/>
                </a:solidFill>
              </a:rPr>
              <a:t> </a:t>
            </a:r>
            <a:r>
              <a:rPr lang="tr-TR" dirty="0" err="1">
                <a:solidFill>
                  <a:schemeClr val="dk1"/>
                </a:solidFill>
              </a:rPr>
              <a:t>and</a:t>
            </a:r>
            <a:r>
              <a:rPr lang="tr-TR" dirty="0">
                <a:solidFill>
                  <a:schemeClr val="dk1"/>
                </a:solidFill>
              </a:rPr>
              <a:t> </a:t>
            </a:r>
            <a:r>
              <a:rPr lang="tr-TR" dirty="0" err="1">
                <a:solidFill>
                  <a:schemeClr val="dk1"/>
                </a:solidFill>
              </a:rPr>
              <a:t>the</a:t>
            </a:r>
            <a:r>
              <a:rPr lang="tr-TR" dirty="0">
                <a:solidFill>
                  <a:schemeClr val="dk1"/>
                </a:solidFill>
              </a:rPr>
              <a:t> data </a:t>
            </a:r>
            <a:r>
              <a:rPr lang="tr-TR" dirty="0" err="1">
                <a:solidFill>
                  <a:schemeClr val="dk1"/>
                </a:solidFill>
              </a:rPr>
              <a:t>action</a:t>
            </a:r>
            <a:r>
              <a:rPr lang="tr-TR" dirty="0">
                <a:solidFill>
                  <a:schemeClr val="dk1"/>
                </a:solidFill>
              </a:rPr>
              <a:t>, </a:t>
            </a:r>
            <a:r>
              <a:rPr lang="tr-TR" dirty="0" err="1">
                <a:solidFill>
                  <a:schemeClr val="dk1"/>
                </a:solidFill>
              </a:rPr>
              <a:t>the</a:t>
            </a:r>
            <a:r>
              <a:rPr lang="tr-TR" dirty="0">
                <a:solidFill>
                  <a:schemeClr val="dk1"/>
                </a:solidFill>
              </a:rPr>
              <a:t> </a:t>
            </a:r>
            <a:r>
              <a:rPr lang="tr-TR" dirty="0" err="1">
                <a:solidFill>
                  <a:schemeClr val="dk1"/>
                </a:solidFill>
              </a:rPr>
              <a:t>action</a:t>
            </a:r>
            <a:r>
              <a:rPr lang="tr-TR" dirty="0">
                <a:solidFill>
                  <a:schemeClr val="dk1"/>
                </a:solidFill>
              </a:rPr>
              <a:t> is </a:t>
            </a:r>
            <a:r>
              <a:rPr lang="tr-TR" dirty="0" err="1">
                <a:solidFill>
                  <a:schemeClr val="dk1"/>
                </a:solidFill>
              </a:rPr>
              <a:t>aborted</a:t>
            </a:r>
            <a:r>
              <a:rPr lang="tr-TR" dirty="0">
                <a:solidFill>
                  <a:schemeClr val="dk1"/>
                </a:solidFill>
              </a:rPr>
              <a:t>.</a:t>
            </a:r>
            <a:endParaRPr dirty="0">
              <a:solidFill>
                <a:schemeClr val="dk1"/>
              </a:solidFill>
            </a:endParaRPr>
          </a:p>
          <a:p>
            <a:pPr marL="0" lvl="0" indent="0" algn="l" rtl="0">
              <a:lnSpc>
                <a:spcPct val="115000"/>
              </a:lnSpc>
              <a:spcBef>
                <a:spcPts val="0"/>
              </a:spcBef>
              <a:spcAft>
                <a:spcPts val="0"/>
              </a:spcAft>
              <a:buSzPts val="1100"/>
              <a:buNone/>
            </a:pPr>
            <a:endParaRPr dirty="0">
              <a:solidFill>
                <a:schemeClr val="dk1"/>
              </a:solidFill>
            </a:endParaRPr>
          </a:p>
          <a:p>
            <a:pPr marL="0" lvl="0" indent="0" algn="l" rtl="0">
              <a:lnSpc>
                <a:spcPct val="100000"/>
              </a:lnSpc>
              <a:spcBef>
                <a:spcPts val="0"/>
              </a:spcBef>
              <a:spcAft>
                <a:spcPts val="0"/>
              </a:spcAft>
              <a:buSzPts val="1400"/>
              <a:buNone/>
            </a:pPr>
            <a:endParaRPr sz="1300" dirty="0">
              <a:solidFill>
                <a:srgbClr val="292929"/>
              </a:solidFill>
              <a:highlight>
                <a:srgbClr val="FFFFFF"/>
              </a:highlight>
              <a:latin typeface="Georgia"/>
              <a:ea typeface="Georgia"/>
              <a:cs typeface="Georgia"/>
              <a:sym typeface="Georgia"/>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8a8bd52aa0_1_7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0" name="Google Shape;280;g8a8bd52aa0_1_7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tr-TR" dirty="0" err="1">
                <a:solidFill>
                  <a:srgbClr val="3A3F50"/>
                </a:solidFill>
              </a:rPr>
              <a:t>Constraints</a:t>
            </a:r>
            <a:r>
              <a:rPr lang="tr-TR" dirty="0">
                <a:solidFill>
                  <a:srgbClr val="3A3F50"/>
                </a:solidFill>
              </a:rPr>
              <a:t> can be </a:t>
            </a:r>
            <a:r>
              <a:rPr lang="tr-TR" dirty="0" err="1">
                <a:solidFill>
                  <a:srgbClr val="3A3F50"/>
                </a:solidFill>
              </a:rPr>
              <a:t>column</a:t>
            </a:r>
            <a:r>
              <a:rPr lang="tr-TR" dirty="0">
                <a:solidFill>
                  <a:srgbClr val="3A3F50"/>
                </a:solidFill>
              </a:rPr>
              <a:t> </a:t>
            </a:r>
            <a:r>
              <a:rPr lang="tr-TR" dirty="0" err="1">
                <a:solidFill>
                  <a:srgbClr val="3A3F50"/>
                </a:solidFill>
              </a:rPr>
              <a:t>level</a:t>
            </a:r>
            <a:r>
              <a:rPr lang="tr-TR" dirty="0">
                <a:solidFill>
                  <a:srgbClr val="3A3F50"/>
                </a:solidFill>
              </a:rPr>
              <a:t> </a:t>
            </a:r>
            <a:r>
              <a:rPr lang="tr-TR" dirty="0" err="1">
                <a:solidFill>
                  <a:srgbClr val="3A3F50"/>
                </a:solidFill>
              </a:rPr>
              <a:t>or</a:t>
            </a:r>
            <a:r>
              <a:rPr lang="tr-TR" dirty="0">
                <a:solidFill>
                  <a:srgbClr val="3A3F50"/>
                </a:solidFill>
              </a:rPr>
              <a:t> </a:t>
            </a:r>
            <a:r>
              <a:rPr lang="tr-TR" dirty="0" err="1">
                <a:solidFill>
                  <a:srgbClr val="3A3F50"/>
                </a:solidFill>
              </a:rPr>
              <a:t>table</a:t>
            </a:r>
            <a:r>
              <a:rPr lang="tr-TR" dirty="0">
                <a:solidFill>
                  <a:srgbClr val="3A3F50"/>
                </a:solidFill>
              </a:rPr>
              <a:t> </a:t>
            </a:r>
            <a:r>
              <a:rPr lang="tr-TR" dirty="0" err="1">
                <a:solidFill>
                  <a:srgbClr val="3A3F50"/>
                </a:solidFill>
              </a:rPr>
              <a:t>level</a:t>
            </a:r>
            <a:r>
              <a:rPr lang="tr-TR" dirty="0">
                <a:solidFill>
                  <a:srgbClr val="3A3F50"/>
                </a:solidFill>
              </a:rPr>
              <a:t>. </a:t>
            </a:r>
            <a:r>
              <a:rPr lang="tr-TR" dirty="0" err="1">
                <a:solidFill>
                  <a:srgbClr val="3A3F50"/>
                </a:solidFill>
              </a:rPr>
              <a:t>Column</a:t>
            </a:r>
            <a:r>
              <a:rPr lang="tr-TR" dirty="0">
                <a:solidFill>
                  <a:srgbClr val="3A3F50"/>
                </a:solidFill>
              </a:rPr>
              <a:t> </a:t>
            </a:r>
            <a:r>
              <a:rPr lang="tr-TR" dirty="0" err="1">
                <a:solidFill>
                  <a:srgbClr val="3A3F50"/>
                </a:solidFill>
              </a:rPr>
              <a:t>level</a:t>
            </a:r>
            <a:r>
              <a:rPr lang="tr-TR" dirty="0">
                <a:solidFill>
                  <a:srgbClr val="3A3F50"/>
                </a:solidFill>
              </a:rPr>
              <a:t> </a:t>
            </a:r>
            <a:r>
              <a:rPr lang="tr-TR" dirty="0" err="1">
                <a:solidFill>
                  <a:srgbClr val="3A3F50"/>
                </a:solidFill>
              </a:rPr>
              <a:t>constraints</a:t>
            </a:r>
            <a:r>
              <a:rPr lang="tr-TR" dirty="0">
                <a:solidFill>
                  <a:srgbClr val="3A3F50"/>
                </a:solidFill>
              </a:rPr>
              <a:t> </a:t>
            </a:r>
            <a:r>
              <a:rPr lang="tr-TR" dirty="0" err="1">
                <a:solidFill>
                  <a:srgbClr val="3A3F50"/>
                </a:solidFill>
              </a:rPr>
              <a:t>apply</a:t>
            </a:r>
            <a:r>
              <a:rPr lang="tr-TR" dirty="0">
                <a:solidFill>
                  <a:srgbClr val="3A3F50"/>
                </a:solidFill>
              </a:rPr>
              <a:t> </a:t>
            </a:r>
            <a:r>
              <a:rPr lang="tr-TR" dirty="0" err="1">
                <a:solidFill>
                  <a:srgbClr val="3A3F50"/>
                </a:solidFill>
              </a:rPr>
              <a:t>to</a:t>
            </a:r>
            <a:r>
              <a:rPr lang="tr-TR" dirty="0">
                <a:solidFill>
                  <a:srgbClr val="3A3F50"/>
                </a:solidFill>
              </a:rPr>
              <a:t> a </a:t>
            </a:r>
            <a:r>
              <a:rPr lang="tr-TR" dirty="0" err="1">
                <a:solidFill>
                  <a:srgbClr val="3A3F50"/>
                </a:solidFill>
              </a:rPr>
              <a:t>column</a:t>
            </a:r>
            <a:r>
              <a:rPr lang="tr-TR" dirty="0">
                <a:solidFill>
                  <a:srgbClr val="3A3F50"/>
                </a:solidFill>
              </a:rPr>
              <a:t>, </a:t>
            </a:r>
            <a:r>
              <a:rPr lang="tr-TR" dirty="0" err="1">
                <a:solidFill>
                  <a:srgbClr val="3A3F50"/>
                </a:solidFill>
              </a:rPr>
              <a:t>and</a:t>
            </a:r>
            <a:r>
              <a:rPr lang="tr-TR" dirty="0">
                <a:solidFill>
                  <a:srgbClr val="3A3F50"/>
                </a:solidFill>
              </a:rPr>
              <a:t> </a:t>
            </a:r>
            <a:r>
              <a:rPr lang="tr-TR" dirty="0" err="1">
                <a:solidFill>
                  <a:srgbClr val="3A3F50"/>
                </a:solidFill>
              </a:rPr>
              <a:t>table</a:t>
            </a:r>
            <a:r>
              <a:rPr lang="tr-TR" dirty="0">
                <a:solidFill>
                  <a:srgbClr val="3A3F50"/>
                </a:solidFill>
              </a:rPr>
              <a:t> </a:t>
            </a:r>
            <a:r>
              <a:rPr lang="tr-TR" dirty="0" err="1">
                <a:solidFill>
                  <a:srgbClr val="3A3F50"/>
                </a:solidFill>
              </a:rPr>
              <a:t>level</a:t>
            </a:r>
            <a:r>
              <a:rPr lang="tr-TR" dirty="0">
                <a:solidFill>
                  <a:srgbClr val="3A3F50"/>
                </a:solidFill>
              </a:rPr>
              <a:t> </a:t>
            </a:r>
            <a:r>
              <a:rPr lang="tr-TR" dirty="0" err="1">
                <a:solidFill>
                  <a:srgbClr val="3A3F50"/>
                </a:solidFill>
              </a:rPr>
              <a:t>constraints</a:t>
            </a:r>
            <a:r>
              <a:rPr lang="tr-TR" dirty="0">
                <a:solidFill>
                  <a:srgbClr val="3A3F50"/>
                </a:solidFill>
              </a:rPr>
              <a:t> </a:t>
            </a:r>
            <a:r>
              <a:rPr lang="tr-TR" dirty="0" err="1">
                <a:solidFill>
                  <a:srgbClr val="3A3F50"/>
                </a:solidFill>
              </a:rPr>
              <a:t>apply</a:t>
            </a:r>
            <a:r>
              <a:rPr lang="tr-TR" dirty="0">
                <a:solidFill>
                  <a:srgbClr val="3A3F50"/>
                </a:solidFill>
              </a:rPr>
              <a:t> </a:t>
            </a:r>
            <a:r>
              <a:rPr lang="tr-TR" dirty="0" err="1">
                <a:solidFill>
                  <a:srgbClr val="3A3F50"/>
                </a:solidFill>
              </a:rPr>
              <a:t>to</a:t>
            </a:r>
            <a:r>
              <a:rPr lang="tr-TR" dirty="0">
                <a:solidFill>
                  <a:srgbClr val="3A3F50"/>
                </a:solidFill>
              </a:rPr>
              <a:t> </a:t>
            </a:r>
            <a:r>
              <a:rPr lang="tr-TR" dirty="0" err="1">
                <a:solidFill>
                  <a:srgbClr val="3A3F50"/>
                </a:solidFill>
              </a:rPr>
              <a:t>the</a:t>
            </a:r>
            <a:r>
              <a:rPr lang="tr-TR" dirty="0">
                <a:solidFill>
                  <a:srgbClr val="3A3F50"/>
                </a:solidFill>
              </a:rPr>
              <a:t> </a:t>
            </a:r>
            <a:r>
              <a:rPr lang="tr-TR" dirty="0" err="1">
                <a:solidFill>
                  <a:srgbClr val="3A3F50"/>
                </a:solidFill>
              </a:rPr>
              <a:t>whole</a:t>
            </a:r>
            <a:r>
              <a:rPr lang="tr-TR" dirty="0">
                <a:solidFill>
                  <a:srgbClr val="3A3F50"/>
                </a:solidFill>
              </a:rPr>
              <a:t> </a:t>
            </a:r>
            <a:r>
              <a:rPr lang="tr-TR" dirty="0" err="1">
                <a:solidFill>
                  <a:srgbClr val="3A3F50"/>
                </a:solidFill>
              </a:rPr>
              <a:t>table</a:t>
            </a:r>
            <a:r>
              <a:rPr lang="tr-TR" dirty="0">
                <a:solidFill>
                  <a:srgbClr val="3A3F50"/>
                </a:solidFill>
              </a:rPr>
              <a:t>.</a:t>
            </a:r>
            <a:endParaRPr dirty="0">
              <a:solidFill>
                <a:srgbClr val="3A3F50"/>
              </a:solidFill>
            </a:endParaRPr>
          </a:p>
          <a:p>
            <a:pPr marL="0" lvl="0" indent="0" algn="l" rtl="0">
              <a:lnSpc>
                <a:spcPct val="115000"/>
              </a:lnSpc>
              <a:spcBef>
                <a:spcPts val="0"/>
              </a:spcBef>
              <a:spcAft>
                <a:spcPts val="0"/>
              </a:spcAft>
              <a:buClr>
                <a:schemeClr val="dk1"/>
              </a:buClr>
              <a:buSzPts val="1100"/>
              <a:buFont typeface="Arial"/>
              <a:buNone/>
            </a:pPr>
            <a:endParaRPr dirty="0">
              <a:solidFill>
                <a:srgbClr val="3A3F50"/>
              </a:solidFill>
            </a:endParaRPr>
          </a:p>
          <a:p>
            <a:pPr marL="0" lvl="0" indent="0" algn="l" rtl="0">
              <a:lnSpc>
                <a:spcPct val="115000"/>
              </a:lnSpc>
              <a:spcBef>
                <a:spcPts val="0"/>
              </a:spcBef>
              <a:spcAft>
                <a:spcPts val="0"/>
              </a:spcAft>
              <a:buClr>
                <a:schemeClr val="dk1"/>
              </a:buClr>
              <a:buSzPts val="1100"/>
              <a:buFont typeface="Arial"/>
              <a:buNone/>
            </a:pPr>
            <a:r>
              <a:rPr lang="tr-TR" dirty="0" err="1">
                <a:solidFill>
                  <a:srgbClr val="3A3F50"/>
                </a:solidFill>
              </a:rPr>
              <a:t>The</a:t>
            </a:r>
            <a:r>
              <a:rPr lang="tr-TR" dirty="0">
                <a:solidFill>
                  <a:srgbClr val="3A3F50"/>
                </a:solidFill>
              </a:rPr>
              <a:t> </a:t>
            </a:r>
            <a:r>
              <a:rPr lang="tr-TR" dirty="0" err="1">
                <a:solidFill>
                  <a:srgbClr val="3A3F50"/>
                </a:solidFill>
              </a:rPr>
              <a:t>following</a:t>
            </a:r>
            <a:r>
              <a:rPr lang="tr-TR" dirty="0">
                <a:solidFill>
                  <a:srgbClr val="3A3F50"/>
                </a:solidFill>
              </a:rPr>
              <a:t> </a:t>
            </a:r>
            <a:r>
              <a:rPr lang="tr-TR" dirty="0" err="1">
                <a:solidFill>
                  <a:srgbClr val="3A3F50"/>
                </a:solidFill>
              </a:rPr>
              <a:t>constraints</a:t>
            </a:r>
            <a:r>
              <a:rPr lang="tr-TR" dirty="0">
                <a:solidFill>
                  <a:srgbClr val="3A3F50"/>
                </a:solidFill>
              </a:rPr>
              <a:t> </a:t>
            </a:r>
            <a:r>
              <a:rPr lang="tr-TR" dirty="0" err="1">
                <a:solidFill>
                  <a:srgbClr val="3A3F50"/>
                </a:solidFill>
              </a:rPr>
              <a:t>are</a:t>
            </a:r>
            <a:r>
              <a:rPr lang="tr-TR" dirty="0">
                <a:solidFill>
                  <a:srgbClr val="3A3F50"/>
                </a:solidFill>
              </a:rPr>
              <a:t> </a:t>
            </a:r>
            <a:r>
              <a:rPr lang="tr-TR" dirty="0" err="1">
                <a:solidFill>
                  <a:srgbClr val="3A3F50"/>
                </a:solidFill>
              </a:rPr>
              <a:t>commonly</a:t>
            </a:r>
            <a:r>
              <a:rPr lang="tr-TR" dirty="0">
                <a:solidFill>
                  <a:srgbClr val="3A3F50"/>
                </a:solidFill>
              </a:rPr>
              <a:t> </a:t>
            </a:r>
            <a:r>
              <a:rPr lang="tr-TR" dirty="0" err="1">
                <a:solidFill>
                  <a:srgbClr val="3A3F50"/>
                </a:solidFill>
              </a:rPr>
              <a:t>used</a:t>
            </a:r>
            <a:r>
              <a:rPr lang="tr-TR" dirty="0">
                <a:solidFill>
                  <a:srgbClr val="3A3F50"/>
                </a:solidFill>
              </a:rPr>
              <a:t> in SQL:</a:t>
            </a:r>
            <a:endParaRPr dirty="0">
              <a:solidFill>
                <a:srgbClr val="3A3F50"/>
              </a:solidFill>
            </a:endParaRPr>
          </a:p>
          <a:p>
            <a:pPr marL="0" lvl="0" indent="0" algn="l" rtl="0">
              <a:lnSpc>
                <a:spcPct val="115000"/>
              </a:lnSpc>
              <a:spcBef>
                <a:spcPts val="0"/>
              </a:spcBef>
              <a:spcAft>
                <a:spcPts val="0"/>
              </a:spcAft>
              <a:buClr>
                <a:schemeClr val="dk1"/>
              </a:buClr>
              <a:buSzPts val="1100"/>
              <a:buFont typeface="Arial"/>
              <a:buNone/>
            </a:pPr>
            <a:endParaRPr dirty="0">
              <a:solidFill>
                <a:srgbClr val="3A3F50"/>
              </a:solidFill>
            </a:endParaRPr>
          </a:p>
          <a:p>
            <a:pPr marL="0" lvl="0" indent="0" algn="l" rtl="0">
              <a:lnSpc>
                <a:spcPct val="115000"/>
              </a:lnSpc>
              <a:spcBef>
                <a:spcPts val="0"/>
              </a:spcBef>
              <a:spcAft>
                <a:spcPts val="0"/>
              </a:spcAft>
              <a:buClr>
                <a:schemeClr val="dk1"/>
              </a:buClr>
              <a:buSzPts val="1100"/>
              <a:buFont typeface="Arial"/>
              <a:buNone/>
            </a:pPr>
            <a:r>
              <a:rPr lang="tr-TR" dirty="0">
                <a:solidFill>
                  <a:srgbClr val="3A3F50"/>
                </a:solidFill>
              </a:rPr>
              <a:t>NOT NULL - </a:t>
            </a:r>
            <a:r>
              <a:rPr lang="tr-TR" dirty="0" err="1">
                <a:solidFill>
                  <a:srgbClr val="3A3F50"/>
                </a:solidFill>
              </a:rPr>
              <a:t>Ensures</a:t>
            </a:r>
            <a:r>
              <a:rPr lang="tr-TR" dirty="0">
                <a:solidFill>
                  <a:srgbClr val="3A3F50"/>
                </a:solidFill>
              </a:rPr>
              <a:t> </a:t>
            </a:r>
            <a:r>
              <a:rPr lang="tr-TR" dirty="0" err="1">
                <a:solidFill>
                  <a:srgbClr val="3A3F50"/>
                </a:solidFill>
              </a:rPr>
              <a:t>that</a:t>
            </a:r>
            <a:r>
              <a:rPr lang="tr-TR" dirty="0">
                <a:solidFill>
                  <a:srgbClr val="3A3F50"/>
                </a:solidFill>
              </a:rPr>
              <a:t> a </a:t>
            </a:r>
            <a:r>
              <a:rPr lang="tr-TR" dirty="0" err="1">
                <a:solidFill>
                  <a:srgbClr val="3A3F50"/>
                </a:solidFill>
              </a:rPr>
              <a:t>column</a:t>
            </a:r>
            <a:r>
              <a:rPr lang="tr-TR" dirty="0">
                <a:solidFill>
                  <a:srgbClr val="3A3F50"/>
                </a:solidFill>
              </a:rPr>
              <a:t> </a:t>
            </a:r>
            <a:r>
              <a:rPr lang="tr-TR" dirty="0" err="1">
                <a:solidFill>
                  <a:srgbClr val="3A3F50"/>
                </a:solidFill>
              </a:rPr>
              <a:t>cannot</a:t>
            </a:r>
            <a:r>
              <a:rPr lang="tr-TR" dirty="0">
                <a:solidFill>
                  <a:srgbClr val="3A3F50"/>
                </a:solidFill>
              </a:rPr>
              <a:t> </a:t>
            </a:r>
            <a:r>
              <a:rPr lang="tr-TR" dirty="0" err="1">
                <a:solidFill>
                  <a:srgbClr val="3A3F50"/>
                </a:solidFill>
              </a:rPr>
              <a:t>have</a:t>
            </a:r>
            <a:r>
              <a:rPr lang="tr-TR" dirty="0">
                <a:solidFill>
                  <a:srgbClr val="3A3F50"/>
                </a:solidFill>
              </a:rPr>
              <a:t> a NULL </a:t>
            </a:r>
            <a:r>
              <a:rPr lang="tr-TR" dirty="0" err="1">
                <a:solidFill>
                  <a:srgbClr val="3A3F50"/>
                </a:solidFill>
              </a:rPr>
              <a:t>value</a:t>
            </a:r>
            <a:endParaRPr dirty="0">
              <a:solidFill>
                <a:srgbClr val="3A3F50"/>
              </a:solidFill>
            </a:endParaRPr>
          </a:p>
          <a:p>
            <a:pPr marL="0" lvl="0" indent="0" algn="l" rtl="0">
              <a:lnSpc>
                <a:spcPct val="115000"/>
              </a:lnSpc>
              <a:spcBef>
                <a:spcPts val="0"/>
              </a:spcBef>
              <a:spcAft>
                <a:spcPts val="0"/>
              </a:spcAft>
              <a:buClr>
                <a:schemeClr val="dk1"/>
              </a:buClr>
              <a:buSzPts val="1100"/>
              <a:buFont typeface="Arial"/>
              <a:buNone/>
            </a:pPr>
            <a:r>
              <a:rPr lang="tr-TR" dirty="0">
                <a:solidFill>
                  <a:srgbClr val="3A3F50"/>
                </a:solidFill>
              </a:rPr>
              <a:t>UNIQUE - </a:t>
            </a:r>
            <a:r>
              <a:rPr lang="tr-TR" dirty="0" err="1">
                <a:solidFill>
                  <a:srgbClr val="3A3F50"/>
                </a:solidFill>
              </a:rPr>
              <a:t>Ensures</a:t>
            </a:r>
            <a:r>
              <a:rPr lang="tr-TR" dirty="0">
                <a:solidFill>
                  <a:srgbClr val="3A3F50"/>
                </a:solidFill>
              </a:rPr>
              <a:t> </a:t>
            </a:r>
            <a:r>
              <a:rPr lang="tr-TR" dirty="0" err="1">
                <a:solidFill>
                  <a:srgbClr val="3A3F50"/>
                </a:solidFill>
              </a:rPr>
              <a:t>that</a:t>
            </a:r>
            <a:r>
              <a:rPr lang="tr-TR" dirty="0">
                <a:solidFill>
                  <a:srgbClr val="3A3F50"/>
                </a:solidFill>
              </a:rPr>
              <a:t> </a:t>
            </a:r>
            <a:r>
              <a:rPr lang="tr-TR" dirty="0" err="1">
                <a:solidFill>
                  <a:srgbClr val="3A3F50"/>
                </a:solidFill>
              </a:rPr>
              <a:t>all</a:t>
            </a:r>
            <a:r>
              <a:rPr lang="tr-TR" dirty="0">
                <a:solidFill>
                  <a:srgbClr val="3A3F50"/>
                </a:solidFill>
              </a:rPr>
              <a:t> </a:t>
            </a:r>
            <a:r>
              <a:rPr lang="tr-TR" dirty="0" err="1">
                <a:solidFill>
                  <a:srgbClr val="3A3F50"/>
                </a:solidFill>
              </a:rPr>
              <a:t>values</a:t>
            </a:r>
            <a:r>
              <a:rPr lang="tr-TR" dirty="0">
                <a:solidFill>
                  <a:srgbClr val="3A3F50"/>
                </a:solidFill>
              </a:rPr>
              <a:t> in a </a:t>
            </a:r>
            <a:r>
              <a:rPr lang="tr-TR" dirty="0" err="1">
                <a:solidFill>
                  <a:srgbClr val="3A3F50"/>
                </a:solidFill>
              </a:rPr>
              <a:t>column</a:t>
            </a:r>
            <a:r>
              <a:rPr lang="tr-TR" dirty="0">
                <a:solidFill>
                  <a:srgbClr val="3A3F50"/>
                </a:solidFill>
              </a:rPr>
              <a:t> </a:t>
            </a:r>
            <a:r>
              <a:rPr lang="tr-TR" dirty="0" err="1">
                <a:solidFill>
                  <a:srgbClr val="3A3F50"/>
                </a:solidFill>
              </a:rPr>
              <a:t>are</a:t>
            </a:r>
            <a:r>
              <a:rPr lang="tr-TR" dirty="0">
                <a:solidFill>
                  <a:srgbClr val="3A3F50"/>
                </a:solidFill>
              </a:rPr>
              <a:t> </a:t>
            </a:r>
            <a:r>
              <a:rPr lang="tr-TR" dirty="0" err="1">
                <a:solidFill>
                  <a:srgbClr val="3A3F50"/>
                </a:solidFill>
              </a:rPr>
              <a:t>different</a:t>
            </a:r>
            <a:r>
              <a:rPr lang="tr-TR" dirty="0">
                <a:solidFill>
                  <a:srgbClr val="3A3F50"/>
                </a:solidFill>
              </a:rPr>
              <a:t> (</a:t>
            </a:r>
            <a:r>
              <a:rPr lang="tr-TR" dirty="0" err="1">
                <a:solidFill>
                  <a:srgbClr val="3A3F50"/>
                </a:solidFill>
              </a:rPr>
              <a:t>email</a:t>
            </a:r>
            <a:r>
              <a:rPr lang="tr-TR" dirty="0">
                <a:solidFill>
                  <a:srgbClr val="3A3F50"/>
                </a:solidFill>
              </a:rPr>
              <a:t>, </a:t>
            </a:r>
            <a:r>
              <a:rPr lang="tr-TR" dirty="0" err="1">
                <a:solidFill>
                  <a:srgbClr val="3A3F50"/>
                </a:solidFill>
              </a:rPr>
              <a:t>username</a:t>
            </a:r>
            <a:r>
              <a:rPr lang="tr-TR" dirty="0">
                <a:solidFill>
                  <a:srgbClr val="3A3F50"/>
                </a:solidFill>
              </a:rPr>
              <a:t>, </a:t>
            </a:r>
            <a:r>
              <a:rPr lang="tr-TR" dirty="0" err="1">
                <a:solidFill>
                  <a:srgbClr val="3A3F50"/>
                </a:solidFill>
              </a:rPr>
              <a:t>cellphone</a:t>
            </a:r>
            <a:r>
              <a:rPr lang="tr-TR" dirty="0">
                <a:solidFill>
                  <a:srgbClr val="3A3F50"/>
                </a:solidFill>
              </a:rPr>
              <a:t>)</a:t>
            </a:r>
            <a:endParaRPr dirty="0">
              <a:solidFill>
                <a:srgbClr val="3A3F50"/>
              </a:solidFill>
            </a:endParaRPr>
          </a:p>
          <a:p>
            <a:pPr marL="0" lvl="0" indent="0" algn="l" rtl="0">
              <a:lnSpc>
                <a:spcPct val="115000"/>
              </a:lnSpc>
              <a:spcBef>
                <a:spcPts val="0"/>
              </a:spcBef>
              <a:spcAft>
                <a:spcPts val="0"/>
              </a:spcAft>
              <a:buClr>
                <a:schemeClr val="dk1"/>
              </a:buClr>
              <a:buSzPts val="1100"/>
              <a:buFont typeface="Arial"/>
              <a:buNone/>
            </a:pPr>
            <a:r>
              <a:rPr lang="tr-TR" dirty="0">
                <a:solidFill>
                  <a:srgbClr val="3A3F50"/>
                </a:solidFill>
              </a:rPr>
              <a:t>PRIMARY KEY - A </a:t>
            </a:r>
            <a:r>
              <a:rPr lang="tr-TR" dirty="0" err="1">
                <a:solidFill>
                  <a:srgbClr val="3A3F50"/>
                </a:solidFill>
              </a:rPr>
              <a:t>combination</a:t>
            </a:r>
            <a:r>
              <a:rPr lang="tr-TR" dirty="0">
                <a:solidFill>
                  <a:srgbClr val="3A3F50"/>
                </a:solidFill>
              </a:rPr>
              <a:t> of a NOT NULL </a:t>
            </a:r>
            <a:r>
              <a:rPr lang="tr-TR" dirty="0" err="1">
                <a:solidFill>
                  <a:srgbClr val="3A3F50"/>
                </a:solidFill>
              </a:rPr>
              <a:t>and</a:t>
            </a:r>
            <a:r>
              <a:rPr lang="tr-TR" dirty="0">
                <a:solidFill>
                  <a:srgbClr val="3A3F50"/>
                </a:solidFill>
              </a:rPr>
              <a:t> UNIQUE. </a:t>
            </a:r>
            <a:r>
              <a:rPr lang="tr-TR" dirty="0" err="1">
                <a:solidFill>
                  <a:srgbClr val="3A3F50"/>
                </a:solidFill>
              </a:rPr>
              <a:t>Uniquely</a:t>
            </a:r>
            <a:r>
              <a:rPr lang="tr-TR" dirty="0">
                <a:solidFill>
                  <a:srgbClr val="3A3F50"/>
                </a:solidFill>
              </a:rPr>
              <a:t> </a:t>
            </a:r>
            <a:r>
              <a:rPr lang="tr-TR" dirty="0" err="1">
                <a:solidFill>
                  <a:srgbClr val="3A3F50"/>
                </a:solidFill>
              </a:rPr>
              <a:t>identifies</a:t>
            </a:r>
            <a:r>
              <a:rPr lang="tr-TR" dirty="0">
                <a:solidFill>
                  <a:srgbClr val="3A3F50"/>
                </a:solidFill>
              </a:rPr>
              <a:t> </a:t>
            </a:r>
            <a:r>
              <a:rPr lang="tr-TR" dirty="0" err="1">
                <a:solidFill>
                  <a:srgbClr val="3A3F50"/>
                </a:solidFill>
              </a:rPr>
              <a:t>each</a:t>
            </a:r>
            <a:r>
              <a:rPr lang="tr-TR" dirty="0">
                <a:solidFill>
                  <a:srgbClr val="3A3F50"/>
                </a:solidFill>
              </a:rPr>
              <a:t> </a:t>
            </a:r>
            <a:r>
              <a:rPr lang="tr-TR" dirty="0" err="1">
                <a:solidFill>
                  <a:srgbClr val="3A3F50"/>
                </a:solidFill>
              </a:rPr>
              <a:t>row</a:t>
            </a:r>
            <a:r>
              <a:rPr lang="tr-TR" dirty="0">
                <a:solidFill>
                  <a:srgbClr val="3A3F50"/>
                </a:solidFill>
              </a:rPr>
              <a:t> in a </a:t>
            </a:r>
            <a:r>
              <a:rPr lang="tr-TR" dirty="0" err="1">
                <a:solidFill>
                  <a:srgbClr val="3A3F50"/>
                </a:solidFill>
              </a:rPr>
              <a:t>table</a:t>
            </a:r>
            <a:endParaRPr dirty="0">
              <a:solidFill>
                <a:srgbClr val="3A3F50"/>
              </a:solidFill>
            </a:endParaRPr>
          </a:p>
          <a:p>
            <a:pPr marL="0" lvl="0" indent="0" algn="l" rtl="0">
              <a:lnSpc>
                <a:spcPct val="115000"/>
              </a:lnSpc>
              <a:spcBef>
                <a:spcPts val="0"/>
              </a:spcBef>
              <a:spcAft>
                <a:spcPts val="0"/>
              </a:spcAft>
              <a:buClr>
                <a:schemeClr val="dk1"/>
              </a:buClr>
              <a:buSzPts val="1100"/>
              <a:buFont typeface="Arial"/>
              <a:buNone/>
            </a:pPr>
            <a:r>
              <a:rPr lang="tr-TR" dirty="0">
                <a:solidFill>
                  <a:srgbClr val="3A3F50"/>
                </a:solidFill>
              </a:rPr>
              <a:t>FOREIGN KEY - </a:t>
            </a:r>
            <a:r>
              <a:rPr lang="tr-TR" dirty="0" err="1">
                <a:solidFill>
                  <a:srgbClr val="3A3F50"/>
                </a:solidFill>
              </a:rPr>
              <a:t>Uniquely</a:t>
            </a:r>
            <a:r>
              <a:rPr lang="tr-TR" dirty="0">
                <a:solidFill>
                  <a:srgbClr val="3A3F50"/>
                </a:solidFill>
              </a:rPr>
              <a:t> </a:t>
            </a:r>
            <a:r>
              <a:rPr lang="tr-TR" dirty="0" err="1">
                <a:solidFill>
                  <a:srgbClr val="3A3F50"/>
                </a:solidFill>
              </a:rPr>
              <a:t>identifies</a:t>
            </a:r>
            <a:r>
              <a:rPr lang="tr-TR" dirty="0">
                <a:solidFill>
                  <a:srgbClr val="3A3F50"/>
                </a:solidFill>
              </a:rPr>
              <a:t> a </a:t>
            </a:r>
            <a:r>
              <a:rPr lang="tr-TR" dirty="0" err="1">
                <a:solidFill>
                  <a:srgbClr val="3A3F50"/>
                </a:solidFill>
              </a:rPr>
              <a:t>row</a:t>
            </a:r>
            <a:r>
              <a:rPr lang="tr-TR" dirty="0">
                <a:solidFill>
                  <a:srgbClr val="3A3F50"/>
                </a:solidFill>
              </a:rPr>
              <a:t>/</a:t>
            </a:r>
            <a:r>
              <a:rPr lang="tr-TR" dirty="0" err="1">
                <a:solidFill>
                  <a:srgbClr val="3A3F50"/>
                </a:solidFill>
              </a:rPr>
              <a:t>record</a:t>
            </a:r>
            <a:r>
              <a:rPr lang="tr-TR" dirty="0">
                <a:solidFill>
                  <a:srgbClr val="3A3F50"/>
                </a:solidFill>
              </a:rPr>
              <a:t> in </a:t>
            </a:r>
            <a:r>
              <a:rPr lang="tr-TR" dirty="0" err="1">
                <a:solidFill>
                  <a:srgbClr val="3A3F50"/>
                </a:solidFill>
              </a:rPr>
              <a:t>another</a:t>
            </a:r>
            <a:r>
              <a:rPr lang="tr-TR" dirty="0">
                <a:solidFill>
                  <a:srgbClr val="3A3F50"/>
                </a:solidFill>
              </a:rPr>
              <a:t> </a:t>
            </a:r>
            <a:r>
              <a:rPr lang="tr-TR" dirty="0" err="1">
                <a:solidFill>
                  <a:srgbClr val="3A3F50"/>
                </a:solidFill>
              </a:rPr>
              <a:t>table</a:t>
            </a:r>
            <a:endParaRPr dirty="0">
              <a:solidFill>
                <a:srgbClr val="3A3F50"/>
              </a:solidFill>
            </a:endParaRPr>
          </a:p>
          <a:p>
            <a:pPr marL="0" lvl="0" indent="0" algn="l" rtl="0">
              <a:lnSpc>
                <a:spcPct val="115000"/>
              </a:lnSpc>
              <a:spcBef>
                <a:spcPts val="0"/>
              </a:spcBef>
              <a:spcAft>
                <a:spcPts val="0"/>
              </a:spcAft>
              <a:buClr>
                <a:schemeClr val="dk1"/>
              </a:buClr>
              <a:buSzPts val="1100"/>
              <a:buFont typeface="Arial"/>
              <a:buNone/>
            </a:pPr>
            <a:r>
              <a:rPr lang="tr-TR" dirty="0">
                <a:solidFill>
                  <a:srgbClr val="3A3F50"/>
                </a:solidFill>
              </a:rPr>
              <a:t>CHECK - </a:t>
            </a:r>
            <a:r>
              <a:rPr lang="tr-TR" dirty="0" err="1">
                <a:solidFill>
                  <a:srgbClr val="3A3F50"/>
                </a:solidFill>
              </a:rPr>
              <a:t>Ensures</a:t>
            </a:r>
            <a:r>
              <a:rPr lang="tr-TR" dirty="0">
                <a:solidFill>
                  <a:srgbClr val="3A3F50"/>
                </a:solidFill>
              </a:rPr>
              <a:t> </a:t>
            </a:r>
            <a:r>
              <a:rPr lang="tr-TR" dirty="0" err="1">
                <a:solidFill>
                  <a:srgbClr val="3A3F50"/>
                </a:solidFill>
              </a:rPr>
              <a:t>that</a:t>
            </a:r>
            <a:r>
              <a:rPr lang="tr-TR" dirty="0">
                <a:solidFill>
                  <a:srgbClr val="3A3F50"/>
                </a:solidFill>
              </a:rPr>
              <a:t> </a:t>
            </a:r>
            <a:r>
              <a:rPr lang="tr-TR" dirty="0" err="1">
                <a:solidFill>
                  <a:srgbClr val="3A3F50"/>
                </a:solidFill>
              </a:rPr>
              <a:t>all</a:t>
            </a:r>
            <a:r>
              <a:rPr lang="tr-TR" dirty="0">
                <a:solidFill>
                  <a:srgbClr val="3A3F50"/>
                </a:solidFill>
              </a:rPr>
              <a:t> </a:t>
            </a:r>
            <a:r>
              <a:rPr lang="tr-TR" dirty="0" err="1">
                <a:solidFill>
                  <a:srgbClr val="3A3F50"/>
                </a:solidFill>
              </a:rPr>
              <a:t>values</a:t>
            </a:r>
            <a:r>
              <a:rPr lang="tr-TR" dirty="0">
                <a:solidFill>
                  <a:srgbClr val="3A3F50"/>
                </a:solidFill>
              </a:rPr>
              <a:t> in a </a:t>
            </a:r>
            <a:r>
              <a:rPr lang="tr-TR" dirty="0" err="1">
                <a:solidFill>
                  <a:srgbClr val="3A3F50"/>
                </a:solidFill>
              </a:rPr>
              <a:t>column</a:t>
            </a:r>
            <a:r>
              <a:rPr lang="tr-TR" dirty="0">
                <a:solidFill>
                  <a:srgbClr val="3A3F50"/>
                </a:solidFill>
              </a:rPr>
              <a:t> </a:t>
            </a:r>
            <a:r>
              <a:rPr lang="tr-TR" dirty="0" err="1">
                <a:solidFill>
                  <a:srgbClr val="3A3F50"/>
                </a:solidFill>
              </a:rPr>
              <a:t>satisfies</a:t>
            </a:r>
            <a:r>
              <a:rPr lang="tr-TR" dirty="0">
                <a:solidFill>
                  <a:srgbClr val="3A3F50"/>
                </a:solidFill>
              </a:rPr>
              <a:t> a </a:t>
            </a:r>
            <a:r>
              <a:rPr lang="tr-TR" dirty="0" err="1">
                <a:solidFill>
                  <a:srgbClr val="3A3F50"/>
                </a:solidFill>
              </a:rPr>
              <a:t>specific</a:t>
            </a:r>
            <a:r>
              <a:rPr lang="tr-TR" dirty="0">
                <a:solidFill>
                  <a:srgbClr val="3A3F50"/>
                </a:solidFill>
              </a:rPr>
              <a:t> </a:t>
            </a:r>
            <a:r>
              <a:rPr lang="tr-TR" dirty="0" err="1">
                <a:solidFill>
                  <a:srgbClr val="3A3F50"/>
                </a:solidFill>
              </a:rPr>
              <a:t>condition</a:t>
            </a:r>
            <a:endParaRPr dirty="0">
              <a:solidFill>
                <a:srgbClr val="3A3F50"/>
              </a:solidFill>
            </a:endParaRPr>
          </a:p>
          <a:p>
            <a:pPr marL="0" lvl="0" indent="0" algn="l" rtl="0">
              <a:lnSpc>
                <a:spcPct val="115000"/>
              </a:lnSpc>
              <a:spcBef>
                <a:spcPts val="0"/>
              </a:spcBef>
              <a:spcAft>
                <a:spcPts val="0"/>
              </a:spcAft>
              <a:buClr>
                <a:schemeClr val="dk1"/>
              </a:buClr>
              <a:buSzPts val="1100"/>
              <a:buFont typeface="Arial"/>
              <a:buNone/>
            </a:pPr>
            <a:r>
              <a:rPr lang="tr-TR" dirty="0">
                <a:solidFill>
                  <a:srgbClr val="3A3F50"/>
                </a:solidFill>
              </a:rPr>
              <a:t>DEFAULT - </a:t>
            </a:r>
            <a:r>
              <a:rPr lang="tr-TR" dirty="0" err="1">
                <a:solidFill>
                  <a:srgbClr val="3A3F50"/>
                </a:solidFill>
              </a:rPr>
              <a:t>Sets</a:t>
            </a:r>
            <a:r>
              <a:rPr lang="tr-TR" dirty="0">
                <a:solidFill>
                  <a:srgbClr val="3A3F50"/>
                </a:solidFill>
              </a:rPr>
              <a:t> a </a:t>
            </a:r>
            <a:r>
              <a:rPr lang="tr-TR" dirty="0" err="1">
                <a:solidFill>
                  <a:srgbClr val="3A3F50"/>
                </a:solidFill>
              </a:rPr>
              <a:t>default</a:t>
            </a:r>
            <a:r>
              <a:rPr lang="tr-TR" dirty="0">
                <a:solidFill>
                  <a:srgbClr val="3A3F50"/>
                </a:solidFill>
              </a:rPr>
              <a:t> </a:t>
            </a:r>
            <a:r>
              <a:rPr lang="tr-TR" dirty="0" err="1">
                <a:solidFill>
                  <a:srgbClr val="3A3F50"/>
                </a:solidFill>
              </a:rPr>
              <a:t>value</a:t>
            </a:r>
            <a:r>
              <a:rPr lang="tr-TR" dirty="0">
                <a:solidFill>
                  <a:srgbClr val="3A3F50"/>
                </a:solidFill>
              </a:rPr>
              <a:t> </a:t>
            </a:r>
            <a:r>
              <a:rPr lang="tr-TR" dirty="0" err="1">
                <a:solidFill>
                  <a:srgbClr val="3A3F50"/>
                </a:solidFill>
              </a:rPr>
              <a:t>for</a:t>
            </a:r>
            <a:r>
              <a:rPr lang="tr-TR" dirty="0">
                <a:solidFill>
                  <a:srgbClr val="3A3F50"/>
                </a:solidFill>
              </a:rPr>
              <a:t> a </a:t>
            </a:r>
            <a:r>
              <a:rPr lang="tr-TR" dirty="0" err="1">
                <a:solidFill>
                  <a:srgbClr val="3A3F50"/>
                </a:solidFill>
              </a:rPr>
              <a:t>column</a:t>
            </a:r>
            <a:r>
              <a:rPr lang="tr-TR" dirty="0">
                <a:solidFill>
                  <a:srgbClr val="3A3F50"/>
                </a:solidFill>
              </a:rPr>
              <a:t> </a:t>
            </a:r>
            <a:r>
              <a:rPr lang="tr-TR" dirty="0" err="1">
                <a:solidFill>
                  <a:srgbClr val="3A3F50"/>
                </a:solidFill>
              </a:rPr>
              <a:t>when</a:t>
            </a:r>
            <a:r>
              <a:rPr lang="tr-TR" dirty="0">
                <a:solidFill>
                  <a:srgbClr val="3A3F50"/>
                </a:solidFill>
              </a:rPr>
              <a:t> </a:t>
            </a:r>
            <a:r>
              <a:rPr lang="tr-TR" dirty="0" err="1">
                <a:solidFill>
                  <a:srgbClr val="3A3F50"/>
                </a:solidFill>
              </a:rPr>
              <a:t>no</a:t>
            </a:r>
            <a:r>
              <a:rPr lang="tr-TR" dirty="0">
                <a:solidFill>
                  <a:srgbClr val="3A3F50"/>
                </a:solidFill>
              </a:rPr>
              <a:t> </a:t>
            </a:r>
            <a:r>
              <a:rPr lang="tr-TR" dirty="0" err="1">
                <a:solidFill>
                  <a:srgbClr val="3A3F50"/>
                </a:solidFill>
              </a:rPr>
              <a:t>value</a:t>
            </a:r>
            <a:r>
              <a:rPr lang="tr-TR" dirty="0">
                <a:solidFill>
                  <a:srgbClr val="3A3F50"/>
                </a:solidFill>
              </a:rPr>
              <a:t> is </a:t>
            </a:r>
            <a:r>
              <a:rPr lang="tr-TR" dirty="0" err="1">
                <a:solidFill>
                  <a:srgbClr val="3A3F50"/>
                </a:solidFill>
              </a:rPr>
              <a:t>specified</a:t>
            </a:r>
            <a:endParaRPr dirty="0">
              <a:solidFill>
                <a:srgbClr val="3A3F50"/>
              </a:solidFill>
            </a:endParaRPr>
          </a:p>
          <a:p>
            <a:pPr marL="0" lvl="0" indent="0" algn="l" rtl="0">
              <a:lnSpc>
                <a:spcPct val="115000"/>
              </a:lnSpc>
              <a:spcBef>
                <a:spcPts val="0"/>
              </a:spcBef>
              <a:spcAft>
                <a:spcPts val="0"/>
              </a:spcAft>
              <a:buClr>
                <a:schemeClr val="dk1"/>
              </a:buClr>
              <a:buSzPts val="1100"/>
              <a:buFont typeface="Arial"/>
              <a:buNone/>
            </a:pPr>
            <a:r>
              <a:rPr lang="tr-TR" dirty="0">
                <a:solidFill>
                  <a:srgbClr val="3A3F50"/>
                </a:solidFill>
              </a:rPr>
              <a:t>INDEX - </a:t>
            </a:r>
            <a:r>
              <a:rPr lang="tr-TR" dirty="0" err="1">
                <a:solidFill>
                  <a:srgbClr val="3A3F50"/>
                </a:solidFill>
              </a:rPr>
              <a:t>Used</a:t>
            </a:r>
            <a:r>
              <a:rPr lang="tr-TR" dirty="0">
                <a:solidFill>
                  <a:srgbClr val="3A3F50"/>
                </a:solidFill>
              </a:rPr>
              <a:t> </a:t>
            </a:r>
            <a:r>
              <a:rPr lang="tr-TR" dirty="0" err="1">
                <a:solidFill>
                  <a:srgbClr val="3A3F50"/>
                </a:solidFill>
              </a:rPr>
              <a:t>to</a:t>
            </a:r>
            <a:r>
              <a:rPr lang="tr-TR" dirty="0">
                <a:solidFill>
                  <a:srgbClr val="3A3F50"/>
                </a:solidFill>
              </a:rPr>
              <a:t> </a:t>
            </a:r>
            <a:r>
              <a:rPr lang="tr-TR" dirty="0" err="1">
                <a:solidFill>
                  <a:srgbClr val="3A3F50"/>
                </a:solidFill>
              </a:rPr>
              <a:t>create</a:t>
            </a:r>
            <a:r>
              <a:rPr lang="tr-TR" dirty="0">
                <a:solidFill>
                  <a:srgbClr val="3A3F50"/>
                </a:solidFill>
              </a:rPr>
              <a:t> </a:t>
            </a:r>
            <a:r>
              <a:rPr lang="tr-TR" dirty="0" err="1">
                <a:solidFill>
                  <a:srgbClr val="3A3F50"/>
                </a:solidFill>
              </a:rPr>
              <a:t>and</a:t>
            </a:r>
            <a:r>
              <a:rPr lang="tr-TR" dirty="0">
                <a:solidFill>
                  <a:srgbClr val="3A3F50"/>
                </a:solidFill>
              </a:rPr>
              <a:t> </a:t>
            </a:r>
            <a:r>
              <a:rPr lang="tr-TR" dirty="0" err="1">
                <a:solidFill>
                  <a:srgbClr val="3A3F50"/>
                </a:solidFill>
              </a:rPr>
              <a:t>retrieve</a:t>
            </a:r>
            <a:r>
              <a:rPr lang="tr-TR" dirty="0">
                <a:solidFill>
                  <a:srgbClr val="3A3F50"/>
                </a:solidFill>
              </a:rPr>
              <a:t> data </a:t>
            </a:r>
            <a:r>
              <a:rPr lang="tr-TR" dirty="0" err="1">
                <a:solidFill>
                  <a:srgbClr val="3A3F50"/>
                </a:solidFill>
              </a:rPr>
              <a:t>from</a:t>
            </a:r>
            <a:r>
              <a:rPr lang="tr-TR" dirty="0">
                <a:solidFill>
                  <a:srgbClr val="3A3F50"/>
                </a:solidFill>
              </a:rPr>
              <a:t> </a:t>
            </a:r>
            <a:r>
              <a:rPr lang="tr-TR" dirty="0" err="1">
                <a:solidFill>
                  <a:srgbClr val="3A3F50"/>
                </a:solidFill>
              </a:rPr>
              <a:t>the</a:t>
            </a:r>
            <a:r>
              <a:rPr lang="tr-TR" dirty="0">
                <a:solidFill>
                  <a:srgbClr val="3A3F50"/>
                </a:solidFill>
              </a:rPr>
              <a:t> </a:t>
            </a:r>
            <a:r>
              <a:rPr lang="tr-TR" dirty="0" err="1">
                <a:solidFill>
                  <a:srgbClr val="3A3F50"/>
                </a:solidFill>
              </a:rPr>
              <a:t>database</a:t>
            </a:r>
            <a:r>
              <a:rPr lang="tr-TR" dirty="0">
                <a:solidFill>
                  <a:srgbClr val="3A3F50"/>
                </a:solidFill>
              </a:rPr>
              <a:t> </a:t>
            </a:r>
            <a:r>
              <a:rPr lang="tr-TR" dirty="0" err="1">
                <a:solidFill>
                  <a:srgbClr val="3A3F50"/>
                </a:solidFill>
              </a:rPr>
              <a:t>very</a:t>
            </a:r>
            <a:r>
              <a:rPr lang="tr-TR" dirty="0">
                <a:solidFill>
                  <a:srgbClr val="3A3F50"/>
                </a:solidFill>
              </a:rPr>
              <a:t> </a:t>
            </a:r>
            <a:r>
              <a:rPr lang="tr-TR" dirty="0" err="1">
                <a:solidFill>
                  <a:srgbClr val="3A3F50"/>
                </a:solidFill>
              </a:rPr>
              <a:t>quickly</a:t>
            </a:r>
            <a:endParaRPr dirty="0">
              <a:solidFill>
                <a:srgbClr val="3A3F50"/>
              </a:solidFill>
            </a:endParaRPr>
          </a:p>
          <a:p>
            <a:pPr marL="0" lvl="0" indent="0" algn="l" rtl="0">
              <a:spcBef>
                <a:spcPts val="0"/>
              </a:spcBef>
              <a:spcAft>
                <a:spcPts val="0"/>
              </a:spcAft>
              <a:buClr>
                <a:schemeClr val="dk1"/>
              </a:buClr>
              <a:buSzPts val="1400"/>
              <a:buFont typeface="Arial"/>
              <a:buNone/>
            </a:pPr>
            <a:endParaRPr sz="1300" dirty="0">
              <a:solidFill>
                <a:srgbClr val="292929"/>
              </a:solidFill>
              <a:highlight>
                <a:schemeClr val="lt1"/>
              </a:highlight>
              <a:latin typeface="Georgia"/>
              <a:ea typeface="Georgia"/>
              <a:cs typeface="Georgia"/>
              <a:sym typeface="Georgia"/>
            </a:endParaRPr>
          </a:p>
          <a:p>
            <a:pPr marL="0" lvl="0" indent="0" algn="l" rtl="0">
              <a:lnSpc>
                <a:spcPct val="100000"/>
              </a:lnSpc>
              <a:spcBef>
                <a:spcPts val="0"/>
              </a:spcBef>
              <a:spcAft>
                <a:spcPts val="0"/>
              </a:spcAft>
              <a:buSzPts val="1400"/>
              <a:buNone/>
            </a:pPr>
            <a:endParaRPr sz="1000" dirty="0">
              <a:solidFill>
                <a:srgbClr val="292929"/>
              </a:solidFill>
              <a:highlight>
                <a:srgbClr val="FFFFFF"/>
              </a:highlight>
              <a:latin typeface="Georgia"/>
              <a:ea typeface="Georgia"/>
              <a:cs typeface="Georgia"/>
              <a:sym typeface="Georgi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8a8bd52aa0_1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8a8bd52aa0_1_3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8a8bd52aa0_1_8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7" name="Google Shape;287;g8a8bd52aa0_1_80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chemeClr val="dk1"/>
              </a:buClr>
              <a:buSzPts val="1100"/>
              <a:buFont typeface="Arial"/>
              <a:buNone/>
            </a:pPr>
            <a:r>
              <a:rPr lang="tr-TR" sz="1150" dirty="0" err="1">
                <a:solidFill>
                  <a:schemeClr val="dk1"/>
                </a:solidFill>
                <a:highlight>
                  <a:srgbClr val="FFFFFF"/>
                </a:highlight>
                <a:latin typeface="Verdana"/>
                <a:ea typeface="Verdana"/>
                <a:cs typeface="Verdana"/>
                <a:sym typeface="Verdana"/>
              </a:rPr>
              <a:t>The</a:t>
            </a:r>
            <a:r>
              <a:rPr lang="tr-TR" sz="1150" dirty="0">
                <a:solidFill>
                  <a:schemeClr val="dk1"/>
                </a:solidFill>
                <a:highlight>
                  <a:srgbClr val="FFFFFF"/>
                </a:highlight>
                <a:latin typeface="Verdana"/>
                <a:ea typeface="Verdana"/>
                <a:cs typeface="Verdana"/>
                <a:sym typeface="Verdana"/>
              </a:rPr>
              <a:t> PRIMARY KEY </a:t>
            </a:r>
            <a:r>
              <a:rPr lang="tr-TR" sz="1150" dirty="0" err="1">
                <a:solidFill>
                  <a:schemeClr val="dk1"/>
                </a:solidFill>
                <a:highlight>
                  <a:srgbClr val="FFFFFF"/>
                </a:highlight>
                <a:latin typeface="Verdana"/>
                <a:ea typeface="Verdana"/>
                <a:cs typeface="Verdana"/>
                <a:sym typeface="Verdana"/>
              </a:rPr>
              <a:t>constraint</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uniquely</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identifies</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each</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record</a:t>
            </a:r>
            <a:r>
              <a:rPr lang="tr-TR" sz="1150" dirty="0">
                <a:solidFill>
                  <a:schemeClr val="dk1"/>
                </a:solidFill>
                <a:highlight>
                  <a:srgbClr val="FFFFFF"/>
                </a:highlight>
                <a:latin typeface="Verdana"/>
                <a:ea typeface="Verdana"/>
                <a:cs typeface="Verdana"/>
                <a:sym typeface="Verdana"/>
              </a:rPr>
              <a:t> in a </a:t>
            </a:r>
            <a:r>
              <a:rPr lang="tr-TR" sz="1150" dirty="0" err="1">
                <a:solidFill>
                  <a:schemeClr val="dk1"/>
                </a:solidFill>
                <a:highlight>
                  <a:srgbClr val="FFFFFF"/>
                </a:highlight>
                <a:latin typeface="Verdana"/>
                <a:ea typeface="Verdana"/>
                <a:cs typeface="Verdana"/>
                <a:sym typeface="Verdana"/>
              </a:rPr>
              <a:t>table</a:t>
            </a:r>
            <a:r>
              <a:rPr lang="tr-TR" sz="1150" dirty="0">
                <a:solidFill>
                  <a:schemeClr val="dk1"/>
                </a:solidFill>
                <a:highlight>
                  <a:srgbClr val="FFFFFF"/>
                </a:highlight>
                <a:latin typeface="Verdana"/>
                <a:ea typeface="Verdana"/>
                <a:cs typeface="Verdana"/>
                <a:sym typeface="Verdana"/>
              </a:rPr>
              <a:t>.</a:t>
            </a:r>
            <a:endParaRPr sz="1150" dirty="0">
              <a:solidFill>
                <a:schemeClr val="dk1"/>
              </a:solidFill>
              <a:highlight>
                <a:srgbClr val="FFFFFF"/>
              </a:highlight>
              <a:latin typeface="Verdana"/>
              <a:ea typeface="Verdana"/>
              <a:cs typeface="Verdana"/>
              <a:sym typeface="Verdana"/>
            </a:endParaRPr>
          </a:p>
          <a:p>
            <a:pPr marL="0" lvl="0" indent="0" algn="l" rtl="0">
              <a:lnSpc>
                <a:spcPct val="115000"/>
              </a:lnSpc>
              <a:spcBef>
                <a:spcPts val="1400"/>
              </a:spcBef>
              <a:spcAft>
                <a:spcPts val="0"/>
              </a:spcAft>
              <a:buClr>
                <a:schemeClr val="dk1"/>
              </a:buClr>
              <a:buSzPts val="1100"/>
              <a:buFont typeface="Arial"/>
              <a:buNone/>
            </a:pPr>
            <a:r>
              <a:rPr lang="tr-TR" sz="1150" dirty="0" err="1">
                <a:solidFill>
                  <a:schemeClr val="dk1"/>
                </a:solidFill>
                <a:highlight>
                  <a:srgbClr val="FFFFFF"/>
                </a:highlight>
                <a:latin typeface="Verdana"/>
                <a:ea typeface="Verdana"/>
                <a:cs typeface="Verdana"/>
                <a:sym typeface="Verdana"/>
              </a:rPr>
              <a:t>Primary</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keys</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must</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contain</a:t>
            </a:r>
            <a:r>
              <a:rPr lang="tr-TR" sz="1150" dirty="0">
                <a:solidFill>
                  <a:schemeClr val="dk1"/>
                </a:solidFill>
                <a:highlight>
                  <a:srgbClr val="FFFFFF"/>
                </a:highlight>
                <a:latin typeface="Verdana"/>
                <a:ea typeface="Verdana"/>
                <a:cs typeface="Verdana"/>
                <a:sym typeface="Verdana"/>
              </a:rPr>
              <a:t> UNIQUE </a:t>
            </a:r>
            <a:r>
              <a:rPr lang="tr-TR" sz="1150" dirty="0" err="1">
                <a:solidFill>
                  <a:schemeClr val="dk1"/>
                </a:solidFill>
                <a:highlight>
                  <a:srgbClr val="FFFFFF"/>
                </a:highlight>
                <a:latin typeface="Verdana"/>
                <a:ea typeface="Verdana"/>
                <a:cs typeface="Verdana"/>
                <a:sym typeface="Verdana"/>
              </a:rPr>
              <a:t>values</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and</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cannot</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contain</a:t>
            </a:r>
            <a:r>
              <a:rPr lang="tr-TR" sz="1150" dirty="0">
                <a:solidFill>
                  <a:schemeClr val="dk1"/>
                </a:solidFill>
                <a:highlight>
                  <a:srgbClr val="FFFFFF"/>
                </a:highlight>
                <a:latin typeface="Verdana"/>
                <a:ea typeface="Verdana"/>
                <a:cs typeface="Verdana"/>
                <a:sym typeface="Verdana"/>
              </a:rPr>
              <a:t> NULL </a:t>
            </a:r>
            <a:r>
              <a:rPr lang="tr-TR" sz="1150" dirty="0" err="1">
                <a:solidFill>
                  <a:schemeClr val="dk1"/>
                </a:solidFill>
                <a:highlight>
                  <a:srgbClr val="FFFFFF"/>
                </a:highlight>
                <a:latin typeface="Verdana"/>
                <a:ea typeface="Verdana"/>
                <a:cs typeface="Verdana"/>
                <a:sym typeface="Verdana"/>
              </a:rPr>
              <a:t>values</a:t>
            </a:r>
            <a:r>
              <a:rPr lang="tr-TR" sz="1150" dirty="0">
                <a:solidFill>
                  <a:schemeClr val="dk1"/>
                </a:solidFill>
                <a:highlight>
                  <a:srgbClr val="FFFFFF"/>
                </a:highlight>
                <a:latin typeface="Verdana"/>
                <a:ea typeface="Verdana"/>
                <a:cs typeface="Verdana"/>
                <a:sym typeface="Verdana"/>
              </a:rPr>
              <a:t>.</a:t>
            </a:r>
            <a:endParaRPr sz="1150" dirty="0">
              <a:solidFill>
                <a:schemeClr val="dk1"/>
              </a:solidFill>
              <a:highlight>
                <a:srgbClr val="FFFFFF"/>
              </a:highlight>
              <a:latin typeface="Verdana"/>
              <a:ea typeface="Verdana"/>
              <a:cs typeface="Verdana"/>
              <a:sym typeface="Verdana"/>
            </a:endParaRPr>
          </a:p>
          <a:p>
            <a:pPr marL="0" lvl="0" indent="0" algn="l" rtl="0">
              <a:lnSpc>
                <a:spcPct val="115000"/>
              </a:lnSpc>
              <a:spcBef>
                <a:spcPts val="1400"/>
              </a:spcBef>
              <a:spcAft>
                <a:spcPts val="0"/>
              </a:spcAft>
              <a:buClr>
                <a:schemeClr val="dk1"/>
              </a:buClr>
              <a:buSzPts val="1100"/>
              <a:buFont typeface="Arial"/>
              <a:buNone/>
            </a:pPr>
            <a:r>
              <a:rPr lang="tr-TR" sz="1150" dirty="0">
                <a:solidFill>
                  <a:schemeClr val="dk1"/>
                </a:solidFill>
                <a:highlight>
                  <a:srgbClr val="FFFFFF"/>
                </a:highlight>
                <a:latin typeface="Verdana"/>
                <a:ea typeface="Verdana"/>
                <a:cs typeface="Verdana"/>
                <a:sym typeface="Verdana"/>
              </a:rPr>
              <a:t>A </a:t>
            </a:r>
            <a:r>
              <a:rPr lang="tr-TR" sz="1150" dirty="0" err="1">
                <a:solidFill>
                  <a:schemeClr val="dk1"/>
                </a:solidFill>
                <a:highlight>
                  <a:srgbClr val="FFFFFF"/>
                </a:highlight>
                <a:latin typeface="Verdana"/>
                <a:ea typeface="Verdana"/>
                <a:cs typeface="Verdana"/>
                <a:sym typeface="Verdana"/>
              </a:rPr>
              <a:t>table</a:t>
            </a:r>
            <a:r>
              <a:rPr lang="tr-TR" sz="1150" dirty="0">
                <a:solidFill>
                  <a:schemeClr val="dk1"/>
                </a:solidFill>
                <a:highlight>
                  <a:srgbClr val="FFFFFF"/>
                </a:highlight>
                <a:latin typeface="Verdana"/>
                <a:ea typeface="Verdana"/>
                <a:cs typeface="Verdana"/>
                <a:sym typeface="Verdana"/>
              </a:rPr>
              <a:t> can </a:t>
            </a:r>
            <a:r>
              <a:rPr lang="tr-TR" sz="1150" dirty="0" err="1">
                <a:solidFill>
                  <a:schemeClr val="dk1"/>
                </a:solidFill>
                <a:highlight>
                  <a:srgbClr val="FFFFFF"/>
                </a:highlight>
                <a:latin typeface="Verdana"/>
                <a:ea typeface="Verdana"/>
                <a:cs typeface="Verdana"/>
                <a:sym typeface="Verdana"/>
              </a:rPr>
              <a:t>have</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only</a:t>
            </a:r>
            <a:r>
              <a:rPr lang="tr-TR" sz="1150" dirty="0">
                <a:solidFill>
                  <a:schemeClr val="dk1"/>
                </a:solidFill>
                <a:highlight>
                  <a:srgbClr val="FFFFFF"/>
                </a:highlight>
                <a:latin typeface="Verdana"/>
                <a:ea typeface="Verdana"/>
                <a:cs typeface="Verdana"/>
                <a:sym typeface="Verdana"/>
              </a:rPr>
              <a:t> ONE </a:t>
            </a:r>
            <a:r>
              <a:rPr lang="tr-TR" sz="1150" dirty="0" err="1">
                <a:solidFill>
                  <a:schemeClr val="dk1"/>
                </a:solidFill>
                <a:highlight>
                  <a:srgbClr val="FFFFFF"/>
                </a:highlight>
                <a:latin typeface="Verdana"/>
                <a:ea typeface="Verdana"/>
                <a:cs typeface="Verdana"/>
                <a:sym typeface="Verdana"/>
              </a:rPr>
              <a:t>primary</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key</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and</a:t>
            </a:r>
            <a:r>
              <a:rPr lang="tr-TR" sz="1150" dirty="0">
                <a:solidFill>
                  <a:schemeClr val="dk1"/>
                </a:solidFill>
                <a:highlight>
                  <a:srgbClr val="FFFFFF"/>
                </a:highlight>
                <a:latin typeface="Verdana"/>
                <a:ea typeface="Verdana"/>
                <a:cs typeface="Verdana"/>
                <a:sym typeface="Verdana"/>
              </a:rPr>
              <a:t> in </a:t>
            </a:r>
            <a:r>
              <a:rPr lang="tr-TR" sz="1150" dirty="0" err="1">
                <a:solidFill>
                  <a:schemeClr val="dk1"/>
                </a:solidFill>
                <a:highlight>
                  <a:srgbClr val="FFFFFF"/>
                </a:highlight>
                <a:latin typeface="Verdana"/>
                <a:ea typeface="Verdana"/>
                <a:cs typeface="Verdana"/>
                <a:sym typeface="Verdana"/>
              </a:rPr>
              <a:t>the</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table</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this</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primary</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key</a:t>
            </a:r>
            <a:r>
              <a:rPr lang="tr-TR" sz="1150" dirty="0">
                <a:solidFill>
                  <a:schemeClr val="dk1"/>
                </a:solidFill>
                <a:highlight>
                  <a:srgbClr val="FFFFFF"/>
                </a:highlight>
                <a:latin typeface="Verdana"/>
                <a:ea typeface="Verdana"/>
                <a:cs typeface="Verdana"/>
                <a:sym typeface="Verdana"/>
              </a:rPr>
              <a:t> can </a:t>
            </a:r>
            <a:r>
              <a:rPr lang="tr-TR" sz="1150" dirty="0" err="1">
                <a:solidFill>
                  <a:schemeClr val="dk1"/>
                </a:solidFill>
                <a:highlight>
                  <a:srgbClr val="FFFFFF"/>
                </a:highlight>
                <a:latin typeface="Verdana"/>
                <a:ea typeface="Verdana"/>
                <a:cs typeface="Verdana"/>
                <a:sym typeface="Verdana"/>
              </a:rPr>
              <a:t>consist</a:t>
            </a:r>
            <a:r>
              <a:rPr lang="tr-TR" sz="1150" dirty="0">
                <a:solidFill>
                  <a:schemeClr val="dk1"/>
                </a:solidFill>
                <a:highlight>
                  <a:srgbClr val="FFFFFF"/>
                </a:highlight>
                <a:latin typeface="Verdana"/>
                <a:ea typeface="Verdana"/>
                <a:cs typeface="Verdana"/>
                <a:sym typeface="Verdana"/>
              </a:rPr>
              <a:t> of </a:t>
            </a:r>
            <a:r>
              <a:rPr lang="tr-TR" sz="1150" dirty="0" err="1">
                <a:solidFill>
                  <a:schemeClr val="dk1"/>
                </a:solidFill>
                <a:highlight>
                  <a:srgbClr val="FFFFFF"/>
                </a:highlight>
                <a:latin typeface="Verdana"/>
                <a:ea typeface="Verdana"/>
                <a:cs typeface="Verdana"/>
                <a:sym typeface="Verdana"/>
              </a:rPr>
              <a:t>single</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or</a:t>
            </a:r>
            <a:r>
              <a:rPr lang="tr-TR" sz="1150" dirty="0">
                <a:solidFill>
                  <a:schemeClr val="dk1"/>
                </a:solidFill>
                <a:highlight>
                  <a:srgbClr val="FFFFFF"/>
                </a:highlight>
                <a:latin typeface="Verdana"/>
                <a:ea typeface="Verdana"/>
                <a:cs typeface="Verdana"/>
                <a:sym typeface="Verdana"/>
              </a:rPr>
              <a:t> multiple </a:t>
            </a:r>
            <a:r>
              <a:rPr lang="tr-TR" sz="1150" dirty="0" err="1">
                <a:solidFill>
                  <a:schemeClr val="dk1"/>
                </a:solidFill>
                <a:highlight>
                  <a:srgbClr val="FFFFFF"/>
                </a:highlight>
                <a:latin typeface="Verdana"/>
                <a:ea typeface="Verdana"/>
                <a:cs typeface="Verdana"/>
                <a:sym typeface="Verdana"/>
              </a:rPr>
              <a:t>columns</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fields</a:t>
            </a:r>
            <a:r>
              <a:rPr lang="tr-TR" sz="1150" dirty="0">
                <a:solidFill>
                  <a:schemeClr val="dk1"/>
                </a:solidFill>
                <a:highlight>
                  <a:srgbClr val="FFFFFF"/>
                </a:highlight>
                <a:latin typeface="Verdana"/>
                <a:ea typeface="Verdana"/>
                <a:cs typeface="Verdana"/>
                <a:sym typeface="Verdana"/>
              </a:rPr>
              <a:t>).</a:t>
            </a:r>
            <a:endParaRPr sz="1150" dirty="0">
              <a:solidFill>
                <a:schemeClr val="dk1"/>
              </a:solidFill>
              <a:highlight>
                <a:srgbClr val="FFFFFF"/>
              </a:highlight>
              <a:latin typeface="Verdana"/>
              <a:ea typeface="Verdana"/>
              <a:cs typeface="Verdana"/>
              <a:sym typeface="Verdana"/>
            </a:endParaRPr>
          </a:p>
          <a:p>
            <a:pPr marL="0" lvl="0" indent="0" algn="l" rtl="0">
              <a:lnSpc>
                <a:spcPct val="115000"/>
              </a:lnSpc>
              <a:spcBef>
                <a:spcPts val="1400"/>
              </a:spcBef>
              <a:spcAft>
                <a:spcPts val="0"/>
              </a:spcAft>
              <a:buClr>
                <a:schemeClr val="dk1"/>
              </a:buClr>
              <a:buSzPts val="1100"/>
              <a:buFont typeface="Arial"/>
              <a:buNone/>
            </a:pPr>
            <a:r>
              <a:rPr lang="tr-TR" sz="1150" dirty="0">
                <a:solidFill>
                  <a:schemeClr val="dk1"/>
                </a:solidFill>
                <a:highlight>
                  <a:srgbClr val="FFFFFF"/>
                </a:highlight>
                <a:latin typeface="Verdana"/>
                <a:ea typeface="Verdana"/>
                <a:cs typeface="Verdana"/>
                <a:sym typeface="Verdana"/>
              </a:rPr>
              <a:t>User ID can be a </a:t>
            </a:r>
            <a:r>
              <a:rPr lang="tr-TR" sz="1150" dirty="0" err="1">
                <a:solidFill>
                  <a:schemeClr val="dk1"/>
                </a:solidFill>
                <a:highlight>
                  <a:srgbClr val="FFFFFF"/>
                </a:highlight>
                <a:latin typeface="Verdana"/>
                <a:ea typeface="Verdana"/>
                <a:cs typeface="Verdana"/>
                <a:sym typeface="Verdana"/>
              </a:rPr>
              <a:t>Primary</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Key</a:t>
            </a:r>
            <a:r>
              <a:rPr lang="tr-TR" sz="1150" dirty="0">
                <a:solidFill>
                  <a:schemeClr val="dk1"/>
                </a:solidFill>
                <a:highlight>
                  <a:srgbClr val="FFFFFF"/>
                </a:highlight>
                <a:latin typeface="Verdana"/>
                <a:ea typeface="Verdana"/>
                <a:cs typeface="Verdana"/>
                <a:sym typeface="Verdana"/>
              </a:rPr>
              <a:t> in </a:t>
            </a:r>
            <a:r>
              <a:rPr lang="tr-TR" sz="1150" dirty="0" err="1">
                <a:solidFill>
                  <a:schemeClr val="dk1"/>
                </a:solidFill>
                <a:highlight>
                  <a:srgbClr val="FFFFFF"/>
                </a:highlight>
                <a:latin typeface="Verdana"/>
                <a:ea typeface="Verdana"/>
                <a:cs typeface="Verdana"/>
                <a:sym typeface="Verdana"/>
              </a:rPr>
              <a:t>instagram</a:t>
            </a:r>
            <a:r>
              <a:rPr lang="tr-TR" sz="1150" dirty="0">
                <a:solidFill>
                  <a:schemeClr val="dk1"/>
                </a:solidFill>
                <a:highlight>
                  <a:srgbClr val="FFFFFF"/>
                </a:highlight>
                <a:latin typeface="Verdana"/>
                <a:ea typeface="Verdana"/>
                <a:cs typeface="Verdana"/>
                <a:sym typeface="Verdana"/>
              </a:rPr>
              <a:t> DB</a:t>
            </a:r>
            <a:endParaRPr sz="1150" dirty="0">
              <a:solidFill>
                <a:schemeClr val="dk1"/>
              </a:solidFill>
              <a:highlight>
                <a:srgbClr val="FFFFFF"/>
              </a:highlight>
              <a:latin typeface="Verdana"/>
              <a:ea typeface="Verdana"/>
              <a:cs typeface="Verdana"/>
              <a:sym typeface="Verdana"/>
            </a:endParaRPr>
          </a:p>
          <a:p>
            <a:pPr marL="0" lvl="0" indent="0" algn="l" rtl="0">
              <a:lnSpc>
                <a:spcPct val="115000"/>
              </a:lnSpc>
              <a:spcBef>
                <a:spcPts val="1400"/>
              </a:spcBef>
              <a:spcAft>
                <a:spcPts val="0"/>
              </a:spcAft>
              <a:buClr>
                <a:schemeClr val="dk1"/>
              </a:buClr>
              <a:buSzPts val="1100"/>
              <a:buFont typeface="Arial"/>
              <a:buNone/>
            </a:pPr>
            <a:r>
              <a:rPr lang="tr-TR" sz="1150" dirty="0" err="1">
                <a:solidFill>
                  <a:schemeClr val="dk1"/>
                </a:solidFill>
                <a:highlight>
                  <a:srgbClr val="FFFFFF"/>
                </a:highlight>
                <a:latin typeface="Verdana"/>
                <a:ea typeface="Verdana"/>
                <a:cs typeface="Verdana"/>
                <a:sym typeface="Verdana"/>
              </a:rPr>
              <a:t>Or</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artist_id</a:t>
            </a:r>
            <a:r>
              <a:rPr lang="tr-TR" sz="1150" dirty="0">
                <a:solidFill>
                  <a:schemeClr val="dk1"/>
                </a:solidFill>
                <a:highlight>
                  <a:srgbClr val="FFFFFF"/>
                </a:highlight>
                <a:latin typeface="Verdana"/>
                <a:ea typeface="Verdana"/>
                <a:cs typeface="Verdana"/>
                <a:sym typeface="Verdana"/>
              </a:rPr>
              <a:t> is a PK in </a:t>
            </a:r>
            <a:r>
              <a:rPr lang="tr-TR" sz="1150" dirty="0" err="1">
                <a:solidFill>
                  <a:schemeClr val="dk1"/>
                </a:solidFill>
                <a:highlight>
                  <a:srgbClr val="FFFFFF"/>
                </a:highlight>
                <a:latin typeface="Verdana"/>
                <a:ea typeface="Verdana"/>
                <a:cs typeface="Verdana"/>
                <a:sym typeface="Verdana"/>
              </a:rPr>
              <a:t>chinook</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db</a:t>
            </a:r>
            <a:endParaRPr sz="1150" dirty="0">
              <a:solidFill>
                <a:schemeClr val="dk1"/>
              </a:solidFill>
              <a:highlight>
                <a:srgbClr val="FFFFFF"/>
              </a:highlight>
              <a:latin typeface="Verdana"/>
              <a:ea typeface="Verdana"/>
              <a:cs typeface="Verdana"/>
              <a:sym typeface="Verdana"/>
            </a:endParaRPr>
          </a:p>
          <a:p>
            <a:pPr marL="0" lvl="0" indent="0" algn="l" rtl="0">
              <a:lnSpc>
                <a:spcPct val="115000"/>
              </a:lnSpc>
              <a:spcBef>
                <a:spcPts val="1400"/>
              </a:spcBef>
              <a:spcAft>
                <a:spcPts val="0"/>
              </a:spcAft>
              <a:buClr>
                <a:schemeClr val="dk1"/>
              </a:buClr>
              <a:buSzPts val="1100"/>
              <a:buFont typeface="Arial"/>
              <a:buNone/>
            </a:pPr>
            <a:endParaRPr dirty="0">
              <a:solidFill>
                <a:schemeClr val="dk1"/>
              </a:solidFill>
            </a:endParaRPr>
          </a:p>
          <a:p>
            <a:pPr marL="0" lvl="0" indent="0" algn="l" rtl="0">
              <a:lnSpc>
                <a:spcPct val="115000"/>
              </a:lnSpc>
              <a:spcBef>
                <a:spcPts val="1400"/>
              </a:spcBef>
              <a:spcAft>
                <a:spcPts val="0"/>
              </a:spcAft>
              <a:buClr>
                <a:schemeClr val="dk1"/>
              </a:buClr>
              <a:buSzPts val="1100"/>
              <a:buFont typeface="Arial"/>
              <a:buNone/>
            </a:pPr>
            <a:r>
              <a:rPr lang="en-US" sz="1600" b="1" dirty="0">
                <a:solidFill>
                  <a:schemeClr val="dk1"/>
                </a:solidFill>
                <a:highlight>
                  <a:schemeClr val="accent4"/>
                </a:highlight>
              </a:rPr>
              <a:t>EXAMPLE</a:t>
            </a:r>
          </a:p>
          <a:p>
            <a:pPr marL="0" lvl="0" indent="0" algn="l" rtl="0">
              <a:lnSpc>
                <a:spcPct val="100000"/>
              </a:lnSpc>
              <a:spcBef>
                <a:spcPts val="0"/>
              </a:spcBef>
              <a:spcAft>
                <a:spcPts val="0"/>
              </a:spcAft>
              <a:buSzPts val="1400"/>
              <a:buNone/>
            </a:pPr>
            <a:r>
              <a:rPr lang="en-US" sz="1600" dirty="0">
                <a:solidFill>
                  <a:srgbClr val="292929"/>
                </a:solidFill>
                <a:highlight>
                  <a:srgbClr val="FFFFFF"/>
                </a:highlight>
                <a:latin typeface="Georgia"/>
                <a:ea typeface="Georgia"/>
                <a:cs typeface="Georgia"/>
                <a:sym typeface="Georgia"/>
              </a:rPr>
              <a:t>SELECT  *</a:t>
            </a:r>
          </a:p>
          <a:p>
            <a:pPr marL="0" lvl="0" indent="0" algn="l" rtl="0">
              <a:lnSpc>
                <a:spcPct val="100000"/>
              </a:lnSpc>
              <a:spcBef>
                <a:spcPts val="0"/>
              </a:spcBef>
              <a:spcAft>
                <a:spcPts val="0"/>
              </a:spcAft>
              <a:buSzPts val="1400"/>
              <a:buNone/>
            </a:pPr>
            <a:r>
              <a:rPr lang="en-US" sz="1600" dirty="0">
                <a:solidFill>
                  <a:srgbClr val="292929"/>
                </a:solidFill>
                <a:highlight>
                  <a:srgbClr val="FFFFFF"/>
                </a:highlight>
                <a:latin typeface="Georgia"/>
                <a:ea typeface="Georgia"/>
                <a:cs typeface="Georgia"/>
                <a:sym typeface="Georgia"/>
              </a:rPr>
              <a:t>FROM artists</a:t>
            </a:r>
          </a:p>
          <a:p>
            <a:pPr marL="0" lvl="0" indent="0" algn="l" rtl="0">
              <a:lnSpc>
                <a:spcPct val="100000"/>
              </a:lnSpc>
              <a:spcBef>
                <a:spcPts val="0"/>
              </a:spcBef>
              <a:spcAft>
                <a:spcPts val="0"/>
              </a:spcAft>
              <a:buSzPts val="1400"/>
              <a:buNone/>
            </a:pPr>
            <a:endParaRPr lang="en-US" sz="1600" dirty="0">
              <a:solidFill>
                <a:srgbClr val="292929"/>
              </a:solidFill>
              <a:highlight>
                <a:srgbClr val="FFFFFF"/>
              </a:highlight>
              <a:latin typeface="Georgia"/>
              <a:ea typeface="Georgia"/>
              <a:cs typeface="Georgia"/>
              <a:sym typeface="Georgia"/>
            </a:endParaRPr>
          </a:p>
          <a:p>
            <a:pPr marL="0" lvl="0" indent="0" algn="l" rtl="0">
              <a:lnSpc>
                <a:spcPct val="100000"/>
              </a:lnSpc>
              <a:spcBef>
                <a:spcPts val="0"/>
              </a:spcBef>
              <a:spcAft>
                <a:spcPts val="0"/>
              </a:spcAft>
              <a:buSzPts val="1400"/>
              <a:buNone/>
            </a:pPr>
            <a:r>
              <a:rPr lang="en-US" sz="1600" dirty="0">
                <a:solidFill>
                  <a:srgbClr val="292929"/>
                </a:solidFill>
                <a:highlight>
                  <a:srgbClr val="FFFFFF"/>
                </a:highlight>
                <a:latin typeface="Georgia"/>
                <a:ea typeface="Georgia"/>
                <a:cs typeface="Georgia"/>
                <a:sym typeface="Georgia"/>
              </a:rPr>
              <a:t>SELECT *</a:t>
            </a:r>
          </a:p>
          <a:p>
            <a:pPr marL="0" lvl="0" indent="0" algn="l" rtl="0">
              <a:lnSpc>
                <a:spcPct val="100000"/>
              </a:lnSpc>
              <a:spcBef>
                <a:spcPts val="0"/>
              </a:spcBef>
              <a:spcAft>
                <a:spcPts val="0"/>
              </a:spcAft>
              <a:buSzPts val="1400"/>
              <a:buNone/>
            </a:pPr>
            <a:r>
              <a:rPr lang="en-US" sz="1600" dirty="0">
                <a:solidFill>
                  <a:srgbClr val="292929"/>
                </a:solidFill>
                <a:highlight>
                  <a:srgbClr val="FFFFFF"/>
                </a:highlight>
                <a:latin typeface="Georgia"/>
                <a:ea typeface="Georgia"/>
                <a:cs typeface="Georgia"/>
                <a:sym typeface="Georgia"/>
              </a:rPr>
              <a:t>FROM albums</a:t>
            </a:r>
          </a:p>
          <a:p>
            <a:pPr marL="0" lvl="0" indent="0" algn="l" rtl="0">
              <a:lnSpc>
                <a:spcPct val="100000"/>
              </a:lnSpc>
              <a:spcBef>
                <a:spcPts val="0"/>
              </a:spcBef>
              <a:spcAft>
                <a:spcPts val="0"/>
              </a:spcAft>
              <a:buSzPts val="1400"/>
              <a:buNone/>
            </a:pPr>
            <a:endParaRPr sz="1600" dirty="0">
              <a:solidFill>
                <a:srgbClr val="292929"/>
              </a:solidFill>
              <a:highlight>
                <a:srgbClr val="FFFFFF"/>
              </a:highlight>
              <a:latin typeface="Georgia"/>
              <a:ea typeface="Georgia"/>
              <a:cs typeface="Georgia"/>
              <a:sym typeface="Georgia"/>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8a8bd52aa0_1_8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6" name="Google Shape;296;g8a8bd52aa0_1_8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8a8bd52aa0_1_8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4" name="Google Shape;304;g8a8bd52aa0_1_8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chemeClr val="dk1"/>
              </a:buClr>
              <a:buSzPts val="1100"/>
              <a:buFont typeface="Arial"/>
              <a:buNone/>
            </a:pPr>
            <a:r>
              <a:rPr lang="tr-TR" sz="1150" dirty="0">
                <a:solidFill>
                  <a:schemeClr val="dk1"/>
                </a:solidFill>
                <a:highlight>
                  <a:srgbClr val="FFFFFF"/>
                </a:highlight>
                <a:latin typeface="Verdana"/>
                <a:ea typeface="Verdana"/>
                <a:cs typeface="Verdana"/>
                <a:sym typeface="Verdana"/>
              </a:rPr>
              <a:t>A FOREIGN KEY is a </a:t>
            </a:r>
            <a:r>
              <a:rPr lang="tr-TR" sz="1150" dirty="0" err="1">
                <a:solidFill>
                  <a:schemeClr val="dk1"/>
                </a:solidFill>
                <a:highlight>
                  <a:srgbClr val="FFFFFF"/>
                </a:highlight>
                <a:latin typeface="Verdana"/>
                <a:ea typeface="Verdana"/>
                <a:cs typeface="Verdana"/>
                <a:sym typeface="Verdana"/>
              </a:rPr>
              <a:t>key</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used</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to</a:t>
            </a:r>
            <a:r>
              <a:rPr lang="tr-TR" sz="1150" dirty="0">
                <a:solidFill>
                  <a:schemeClr val="dk1"/>
                </a:solidFill>
                <a:highlight>
                  <a:srgbClr val="FFFFFF"/>
                </a:highlight>
                <a:latin typeface="Verdana"/>
                <a:ea typeface="Verdana"/>
                <a:cs typeface="Verdana"/>
                <a:sym typeface="Verdana"/>
              </a:rPr>
              <a:t> link two </a:t>
            </a:r>
            <a:r>
              <a:rPr lang="tr-TR" sz="1150" dirty="0" err="1">
                <a:solidFill>
                  <a:schemeClr val="dk1"/>
                </a:solidFill>
                <a:highlight>
                  <a:srgbClr val="FFFFFF"/>
                </a:highlight>
                <a:latin typeface="Verdana"/>
                <a:ea typeface="Verdana"/>
                <a:cs typeface="Verdana"/>
                <a:sym typeface="Verdana"/>
              </a:rPr>
              <a:t>tables</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together</a:t>
            </a:r>
            <a:r>
              <a:rPr lang="tr-TR" sz="1150" dirty="0">
                <a:solidFill>
                  <a:schemeClr val="dk1"/>
                </a:solidFill>
                <a:highlight>
                  <a:srgbClr val="FFFFFF"/>
                </a:highlight>
                <a:latin typeface="Verdana"/>
                <a:ea typeface="Verdana"/>
                <a:cs typeface="Verdana"/>
                <a:sym typeface="Verdana"/>
              </a:rPr>
              <a:t>.</a:t>
            </a:r>
            <a:endParaRPr sz="1150" dirty="0">
              <a:solidFill>
                <a:schemeClr val="dk1"/>
              </a:solidFill>
              <a:highlight>
                <a:srgbClr val="FFFFFF"/>
              </a:highlight>
              <a:latin typeface="Verdana"/>
              <a:ea typeface="Verdana"/>
              <a:cs typeface="Verdana"/>
              <a:sym typeface="Verdana"/>
            </a:endParaRPr>
          </a:p>
          <a:p>
            <a:pPr marL="0" lvl="0" indent="0" algn="l" rtl="0">
              <a:lnSpc>
                <a:spcPct val="115000"/>
              </a:lnSpc>
              <a:spcBef>
                <a:spcPts val="1400"/>
              </a:spcBef>
              <a:spcAft>
                <a:spcPts val="0"/>
              </a:spcAft>
              <a:buClr>
                <a:schemeClr val="dk1"/>
              </a:buClr>
              <a:buSzPts val="1100"/>
              <a:buFont typeface="Arial"/>
              <a:buNone/>
            </a:pPr>
            <a:r>
              <a:rPr lang="tr-TR" sz="1150" dirty="0">
                <a:solidFill>
                  <a:schemeClr val="dk1"/>
                </a:solidFill>
                <a:highlight>
                  <a:srgbClr val="FFFFFF"/>
                </a:highlight>
                <a:latin typeface="Verdana"/>
                <a:ea typeface="Verdana"/>
                <a:cs typeface="Verdana"/>
                <a:sym typeface="Verdana"/>
              </a:rPr>
              <a:t>A FOREIGN KEY is a </a:t>
            </a:r>
            <a:r>
              <a:rPr lang="tr-TR" sz="1150" dirty="0" err="1">
                <a:solidFill>
                  <a:schemeClr val="dk1"/>
                </a:solidFill>
                <a:highlight>
                  <a:srgbClr val="FFFFFF"/>
                </a:highlight>
                <a:latin typeface="Verdana"/>
                <a:ea typeface="Verdana"/>
                <a:cs typeface="Verdana"/>
                <a:sym typeface="Verdana"/>
              </a:rPr>
              <a:t>field</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or</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collection</a:t>
            </a:r>
            <a:r>
              <a:rPr lang="tr-TR" sz="1150" dirty="0">
                <a:solidFill>
                  <a:schemeClr val="dk1"/>
                </a:solidFill>
                <a:highlight>
                  <a:srgbClr val="FFFFFF"/>
                </a:highlight>
                <a:latin typeface="Verdana"/>
                <a:ea typeface="Verdana"/>
                <a:cs typeface="Verdana"/>
                <a:sym typeface="Verdana"/>
              </a:rPr>
              <a:t> of </a:t>
            </a:r>
            <a:r>
              <a:rPr lang="tr-TR" sz="1150" dirty="0" err="1">
                <a:solidFill>
                  <a:schemeClr val="dk1"/>
                </a:solidFill>
                <a:highlight>
                  <a:srgbClr val="FFFFFF"/>
                </a:highlight>
                <a:latin typeface="Verdana"/>
                <a:ea typeface="Verdana"/>
                <a:cs typeface="Verdana"/>
                <a:sym typeface="Verdana"/>
              </a:rPr>
              <a:t>fields</a:t>
            </a:r>
            <a:r>
              <a:rPr lang="tr-TR" sz="1150" dirty="0">
                <a:solidFill>
                  <a:schemeClr val="dk1"/>
                </a:solidFill>
                <a:highlight>
                  <a:srgbClr val="FFFFFF"/>
                </a:highlight>
                <a:latin typeface="Verdana"/>
                <a:ea typeface="Verdana"/>
                <a:cs typeface="Verdana"/>
                <a:sym typeface="Verdana"/>
              </a:rPr>
              <a:t>) in </a:t>
            </a:r>
            <a:r>
              <a:rPr lang="tr-TR" sz="1150" dirty="0" err="1">
                <a:solidFill>
                  <a:schemeClr val="dk1"/>
                </a:solidFill>
                <a:highlight>
                  <a:srgbClr val="FFFFFF"/>
                </a:highlight>
                <a:latin typeface="Verdana"/>
                <a:ea typeface="Verdana"/>
                <a:cs typeface="Verdana"/>
                <a:sym typeface="Verdana"/>
              </a:rPr>
              <a:t>one</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table</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that</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refers</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to</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the</a:t>
            </a:r>
            <a:r>
              <a:rPr lang="tr-TR" sz="1150" dirty="0">
                <a:solidFill>
                  <a:schemeClr val="dk1"/>
                </a:solidFill>
                <a:highlight>
                  <a:srgbClr val="FFFFFF"/>
                </a:highlight>
                <a:latin typeface="Verdana"/>
                <a:ea typeface="Verdana"/>
                <a:cs typeface="Verdana"/>
                <a:sym typeface="Verdana"/>
              </a:rPr>
              <a:t> PRIMARY KEY in </a:t>
            </a:r>
            <a:r>
              <a:rPr lang="tr-TR" sz="1150" dirty="0" err="1">
                <a:solidFill>
                  <a:schemeClr val="dk1"/>
                </a:solidFill>
                <a:highlight>
                  <a:srgbClr val="FFFFFF"/>
                </a:highlight>
                <a:latin typeface="Verdana"/>
                <a:ea typeface="Verdana"/>
                <a:cs typeface="Verdana"/>
                <a:sym typeface="Verdana"/>
              </a:rPr>
              <a:t>another</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table</a:t>
            </a:r>
            <a:r>
              <a:rPr lang="tr-TR" sz="1150" dirty="0">
                <a:solidFill>
                  <a:schemeClr val="dk1"/>
                </a:solidFill>
                <a:highlight>
                  <a:srgbClr val="FFFFFF"/>
                </a:highlight>
                <a:latin typeface="Verdana"/>
                <a:ea typeface="Verdana"/>
                <a:cs typeface="Verdana"/>
                <a:sym typeface="Verdana"/>
              </a:rPr>
              <a:t>.</a:t>
            </a:r>
          </a:p>
          <a:p>
            <a:pPr marL="0" lvl="0" indent="0" algn="l" rtl="0">
              <a:lnSpc>
                <a:spcPct val="115000"/>
              </a:lnSpc>
              <a:spcBef>
                <a:spcPts val="1400"/>
              </a:spcBef>
              <a:spcAft>
                <a:spcPts val="0"/>
              </a:spcAft>
              <a:buClr>
                <a:schemeClr val="dk1"/>
              </a:buClr>
              <a:buSzPts val="1100"/>
              <a:buFont typeface="Arial"/>
              <a:buNone/>
            </a:pPr>
            <a:endParaRPr sz="1150" dirty="0">
              <a:solidFill>
                <a:schemeClr val="dk1"/>
              </a:solidFill>
              <a:highlight>
                <a:srgbClr val="FFFFFF"/>
              </a:highlight>
              <a:latin typeface="Verdana"/>
              <a:ea typeface="Verdana"/>
              <a:cs typeface="Verdana"/>
              <a:sym typeface="Verdana"/>
            </a:endParaRPr>
          </a:p>
          <a:p>
            <a:pPr marL="0" lvl="0" indent="0" algn="l" rtl="0">
              <a:lnSpc>
                <a:spcPct val="115000"/>
              </a:lnSpc>
              <a:spcBef>
                <a:spcPts val="1400"/>
              </a:spcBef>
              <a:spcAft>
                <a:spcPts val="0"/>
              </a:spcAft>
              <a:buClr>
                <a:schemeClr val="dk1"/>
              </a:buClr>
              <a:buSzPts val="1100"/>
              <a:buFont typeface="Arial"/>
              <a:buNone/>
            </a:pPr>
            <a:r>
              <a:rPr lang="tr-TR" sz="1150" dirty="0" err="1">
                <a:solidFill>
                  <a:schemeClr val="dk1"/>
                </a:solidFill>
                <a:highlight>
                  <a:srgbClr val="FFFFFF"/>
                </a:highlight>
                <a:latin typeface="Verdana"/>
                <a:ea typeface="Verdana"/>
                <a:cs typeface="Verdana"/>
                <a:sym typeface="Verdana"/>
              </a:rPr>
              <a:t>The</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table</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containing</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the</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foreign</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key</a:t>
            </a:r>
            <a:r>
              <a:rPr lang="tr-TR" sz="1150" dirty="0">
                <a:solidFill>
                  <a:schemeClr val="dk1"/>
                </a:solidFill>
                <a:highlight>
                  <a:srgbClr val="FFFFFF"/>
                </a:highlight>
                <a:latin typeface="Verdana"/>
                <a:ea typeface="Verdana"/>
                <a:cs typeface="Verdana"/>
                <a:sym typeface="Verdana"/>
              </a:rPr>
              <a:t> is </a:t>
            </a:r>
            <a:r>
              <a:rPr lang="tr-TR" sz="1150" dirty="0" err="1">
                <a:solidFill>
                  <a:schemeClr val="dk1"/>
                </a:solidFill>
                <a:highlight>
                  <a:srgbClr val="FFFFFF"/>
                </a:highlight>
                <a:latin typeface="Verdana"/>
                <a:ea typeface="Verdana"/>
                <a:cs typeface="Verdana"/>
                <a:sym typeface="Verdana"/>
              </a:rPr>
              <a:t>called</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the</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child</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table</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and</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the</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table</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containing</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the</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candidate</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key</a:t>
            </a:r>
            <a:r>
              <a:rPr lang="tr-TR" sz="1150" dirty="0">
                <a:solidFill>
                  <a:schemeClr val="dk1"/>
                </a:solidFill>
                <a:highlight>
                  <a:srgbClr val="FFFFFF"/>
                </a:highlight>
                <a:latin typeface="Verdana"/>
                <a:ea typeface="Verdana"/>
                <a:cs typeface="Verdana"/>
                <a:sym typeface="Verdana"/>
              </a:rPr>
              <a:t> is </a:t>
            </a:r>
            <a:r>
              <a:rPr lang="tr-TR" sz="1150" dirty="0" err="1">
                <a:solidFill>
                  <a:schemeClr val="dk1"/>
                </a:solidFill>
                <a:highlight>
                  <a:srgbClr val="FFFFFF"/>
                </a:highlight>
                <a:latin typeface="Verdana"/>
                <a:ea typeface="Verdana"/>
                <a:cs typeface="Verdana"/>
                <a:sym typeface="Verdana"/>
              </a:rPr>
              <a:t>called</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the</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referenced</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or</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parent</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table</a:t>
            </a:r>
            <a:r>
              <a:rPr lang="tr-TR" sz="1150" dirty="0">
                <a:solidFill>
                  <a:schemeClr val="dk1"/>
                </a:solidFill>
                <a:highlight>
                  <a:srgbClr val="FFFFFF"/>
                </a:highlight>
                <a:latin typeface="Verdana"/>
                <a:ea typeface="Verdana"/>
                <a:cs typeface="Verdana"/>
                <a:sym typeface="Verdana"/>
              </a:rPr>
              <a:t>.</a:t>
            </a:r>
          </a:p>
          <a:p>
            <a:pPr marL="0" lvl="0" indent="0" algn="l" rtl="0">
              <a:lnSpc>
                <a:spcPct val="115000"/>
              </a:lnSpc>
              <a:spcBef>
                <a:spcPts val="1400"/>
              </a:spcBef>
              <a:spcAft>
                <a:spcPts val="0"/>
              </a:spcAft>
              <a:buClr>
                <a:schemeClr val="dk1"/>
              </a:buClr>
              <a:buSzPts val="1100"/>
              <a:buFont typeface="Arial"/>
              <a:buNone/>
            </a:pPr>
            <a:endParaRPr sz="1150" dirty="0">
              <a:solidFill>
                <a:schemeClr val="dk1"/>
              </a:solidFill>
              <a:highlight>
                <a:srgbClr val="FFFFFF"/>
              </a:highlight>
              <a:latin typeface="Verdana"/>
              <a:ea typeface="Verdana"/>
              <a:cs typeface="Verdana"/>
              <a:sym typeface="Verdana"/>
            </a:endParaRPr>
          </a:p>
          <a:p>
            <a:pPr marL="0" lvl="0" indent="0" algn="l" rtl="0">
              <a:lnSpc>
                <a:spcPct val="115000"/>
              </a:lnSpc>
              <a:spcBef>
                <a:spcPts val="1400"/>
              </a:spcBef>
              <a:spcAft>
                <a:spcPts val="0"/>
              </a:spcAft>
              <a:buClr>
                <a:schemeClr val="dk1"/>
              </a:buClr>
              <a:buSzPts val="1100"/>
              <a:buFont typeface="Arial"/>
              <a:buNone/>
            </a:pPr>
            <a:r>
              <a:rPr lang="tr-TR" sz="1150" dirty="0" err="1">
                <a:solidFill>
                  <a:schemeClr val="dk1"/>
                </a:solidFill>
                <a:highlight>
                  <a:srgbClr val="FFFFFF"/>
                </a:highlight>
                <a:latin typeface="Verdana"/>
                <a:ea typeface="Verdana"/>
                <a:cs typeface="Verdana"/>
                <a:sym typeface="Verdana"/>
              </a:rPr>
              <a:t>From</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diagram</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and</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database</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show</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the</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albums</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and</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artists</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table</a:t>
            </a:r>
            <a:r>
              <a:rPr lang="tr-TR" sz="1150" dirty="0">
                <a:solidFill>
                  <a:schemeClr val="dk1"/>
                </a:solidFill>
                <a:highlight>
                  <a:srgbClr val="FFFFFF"/>
                </a:highlight>
                <a:latin typeface="Verdana"/>
                <a:ea typeface="Verdana"/>
                <a:cs typeface="Verdana"/>
                <a:sym typeface="Verdana"/>
              </a:rPr>
              <a:t>:</a:t>
            </a:r>
            <a:endParaRPr sz="1150" dirty="0">
              <a:solidFill>
                <a:schemeClr val="dk1"/>
              </a:solidFill>
              <a:highlight>
                <a:srgbClr val="FFFFFF"/>
              </a:highlight>
              <a:latin typeface="Verdana"/>
              <a:ea typeface="Verdana"/>
              <a:cs typeface="Verdana"/>
              <a:sym typeface="Verdana"/>
            </a:endParaRPr>
          </a:p>
          <a:p>
            <a:pPr marL="0" lvl="0" indent="0" algn="l" rtl="0">
              <a:lnSpc>
                <a:spcPct val="115000"/>
              </a:lnSpc>
              <a:spcBef>
                <a:spcPts val="1400"/>
              </a:spcBef>
              <a:spcAft>
                <a:spcPts val="0"/>
              </a:spcAft>
              <a:buClr>
                <a:schemeClr val="dk1"/>
              </a:buClr>
              <a:buSzPts val="1100"/>
              <a:buFont typeface="Arial"/>
              <a:buNone/>
            </a:pPr>
            <a:r>
              <a:rPr lang="tr-TR" sz="1150" dirty="0" err="1">
                <a:solidFill>
                  <a:schemeClr val="dk1"/>
                </a:solidFill>
                <a:highlight>
                  <a:srgbClr val="FFFFFF"/>
                </a:highlight>
                <a:latin typeface="Verdana"/>
                <a:ea typeface="Verdana"/>
                <a:cs typeface="Verdana"/>
                <a:sym typeface="Verdana"/>
              </a:rPr>
              <a:t>ArtistId</a:t>
            </a:r>
            <a:r>
              <a:rPr lang="tr-TR" sz="1150" dirty="0">
                <a:solidFill>
                  <a:schemeClr val="dk1"/>
                </a:solidFill>
                <a:highlight>
                  <a:srgbClr val="FFFFFF"/>
                </a:highlight>
                <a:latin typeface="Verdana"/>
                <a:ea typeface="Verdana"/>
                <a:cs typeface="Verdana"/>
                <a:sym typeface="Verdana"/>
              </a:rPr>
              <a:t> in </a:t>
            </a:r>
            <a:r>
              <a:rPr lang="tr-TR" sz="1150" dirty="0" err="1">
                <a:solidFill>
                  <a:schemeClr val="dk1"/>
                </a:solidFill>
                <a:highlight>
                  <a:srgbClr val="FFFFFF"/>
                </a:highlight>
                <a:latin typeface="Verdana"/>
                <a:ea typeface="Verdana"/>
                <a:cs typeface="Verdana"/>
                <a:sym typeface="Verdana"/>
              </a:rPr>
              <a:t>albums</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table</a:t>
            </a:r>
            <a:r>
              <a:rPr lang="tr-TR" sz="1150" dirty="0">
                <a:solidFill>
                  <a:schemeClr val="dk1"/>
                </a:solidFill>
                <a:highlight>
                  <a:srgbClr val="FFFFFF"/>
                </a:highlight>
                <a:latin typeface="Verdana"/>
                <a:ea typeface="Verdana"/>
                <a:cs typeface="Verdana"/>
                <a:sym typeface="Verdana"/>
              </a:rPr>
              <a:t> is a </a:t>
            </a:r>
            <a:r>
              <a:rPr lang="tr-TR" sz="1150" dirty="0" err="1">
                <a:solidFill>
                  <a:schemeClr val="dk1"/>
                </a:solidFill>
                <a:highlight>
                  <a:srgbClr val="FFFFFF"/>
                </a:highlight>
                <a:latin typeface="Verdana"/>
                <a:ea typeface="Verdana"/>
                <a:cs typeface="Verdana"/>
                <a:sym typeface="Verdana"/>
              </a:rPr>
              <a:t>foreign</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key</a:t>
            </a:r>
            <a:endParaRPr sz="1150" dirty="0">
              <a:solidFill>
                <a:schemeClr val="dk1"/>
              </a:solidFill>
              <a:highlight>
                <a:srgbClr val="FFFFFF"/>
              </a:highlight>
              <a:latin typeface="Verdana"/>
              <a:ea typeface="Verdana"/>
              <a:cs typeface="Verdana"/>
              <a:sym typeface="Verdana"/>
            </a:endParaRPr>
          </a:p>
          <a:p>
            <a:pPr marL="0" lvl="0" indent="0" algn="l" rtl="0">
              <a:lnSpc>
                <a:spcPct val="100000"/>
              </a:lnSpc>
              <a:spcBef>
                <a:spcPts val="1400"/>
              </a:spcBef>
              <a:spcAft>
                <a:spcPts val="0"/>
              </a:spcAft>
              <a:buSzPts val="1400"/>
              <a:buNone/>
            </a:pPr>
            <a:endParaRPr sz="1200" dirty="0">
              <a:solidFill>
                <a:srgbClr val="292929"/>
              </a:solidFill>
              <a:highlight>
                <a:srgbClr val="FFFFFF"/>
              </a:highlight>
              <a:latin typeface="Georgia"/>
              <a:ea typeface="Georgia"/>
              <a:cs typeface="Georgia"/>
              <a:sym typeface="Georgia"/>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8a8bd52aa0_1_8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1" name="Google Shape;311;g8a8bd52aa0_1_8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tr-TR" sz="1450" dirty="0" err="1">
                <a:solidFill>
                  <a:srgbClr val="373A3C"/>
                </a:solidFill>
                <a:highlight>
                  <a:srgbClr val="FFFFFF"/>
                </a:highlight>
              </a:rPr>
              <a:t>Let's</a:t>
            </a:r>
            <a:r>
              <a:rPr lang="tr-TR" sz="1450" dirty="0">
                <a:solidFill>
                  <a:srgbClr val="373A3C"/>
                </a:solidFill>
                <a:highlight>
                  <a:srgbClr val="FFFFFF"/>
                </a:highlight>
              </a:rPr>
              <a:t> </a:t>
            </a:r>
            <a:r>
              <a:rPr lang="tr-TR" sz="1450" dirty="0" err="1">
                <a:solidFill>
                  <a:srgbClr val="373A3C"/>
                </a:solidFill>
                <a:highlight>
                  <a:srgbClr val="FFFFFF"/>
                </a:highlight>
              </a:rPr>
              <a:t>create</a:t>
            </a:r>
            <a:r>
              <a:rPr lang="tr-TR" sz="1450" dirty="0">
                <a:solidFill>
                  <a:srgbClr val="373A3C"/>
                </a:solidFill>
                <a:highlight>
                  <a:srgbClr val="FFFFFF"/>
                </a:highlight>
              </a:rPr>
              <a:t> two </a:t>
            </a:r>
            <a:r>
              <a:rPr lang="tr-TR" sz="1450" dirty="0" err="1">
                <a:solidFill>
                  <a:srgbClr val="373A3C"/>
                </a:solidFill>
                <a:highlight>
                  <a:srgbClr val="FFFFFF"/>
                </a:highlight>
              </a:rPr>
              <a:t>tables</a:t>
            </a:r>
            <a:r>
              <a:rPr lang="tr-TR" sz="1450" dirty="0">
                <a:solidFill>
                  <a:srgbClr val="373A3C"/>
                </a:solidFill>
                <a:highlight>
                  <a:srgbClr val="FFFFFF"/>
                </a:highlight>
              </a:rPr>
              <a:t> as </a:t>
            </a:r>
            <a:r>
              <a:rPr lang="tr-TR" sz="1450" dirty="0" err="1">
                <a:solidFill>
                  <a:srgbClr val="373A3C"/>
                </a:solidFill>
                <a:highlight>
                  <a:srgbClr val="FFFFFF"/>
                </a:highlight>
              </a:rPr>
              <a:t>customers</a:t>
            </a:r>
            <a:r>
              <a:rPr lang="tr-TR" sz="1450" dirty="0">
                <a:solidFill>
                  <a:srgbClr val="373A3C"/>
                </a:solidFill>
                <a:highlight>
                  <a:srgbClr val="FFFFFF"/>
                </a:highlight>
              </a:rPr>
              <a:t> </a:t>
            </a:r>
            <a:r>
              <a:rPr lang="tr-TR" sz="1450" dirty="0" err="1">
                <a:solidFill>
                  <a:srgbClr val="373A3C"/>
                </a:solidFill>
                <a:highlight>
                  <a:srgbClr val="FFFFFF"/>
                </a:highlight>
              </a:rPr>
              <a:t>and</a:t>
            </a:r>
            <a:r>
              <a:rPr lang="tr-TR" sz="1450" dirty="0">
                <a:solidFill>
                  <a:srgbClr val="373A3C"/>
                </a:solidFill>
                <a:highlight>
                  <a:srgbClr val="FFFFFF"/>
                </a:highlight>
              </a:rPr>
              <a:t> </a:t>
            </a:r>
            <a:r>
              <a:rPr lang="tr-TR" sz="1450" dirty="0" err="1">
                <a:solidFill>
                  <a:srgbClr val="373A3C"/>
                </a:solidFill>
                <a:highlight>
                  <a:srgbClr val="FFFFFF"/>
                </a:highlight>
              </a:rPr>
              <a:t>orders</a:t>
            </a:r>
            <a:r>
              <a:rPr lang="tr-TR" sz="1450" dirty="0">
                <a:solidFill>
                  <a:srgbClr val="373A3C"/>
                </a:solidFill>
                <a:highlight>
                  <a:srgbClr val="FFFFFF"/>
                </a:highlight>
              </a:rPr>
              <a:t> inside </a:t>
            </a:r>
            <a:r>
              <a:rPr lang="tr-TR" sz="1450" dirty="0" err="1">
                <a:solidFill>
                  <a:srgbClr val="373A3C"/>
                </a:solidFill>
                <a:highlight>
                  <a:srgbClr val="FFFFFF"/>
                </a:highlight>
              </a:rPr>
              <a:t>the</a:t>
            </a:r>
            <a:r>
              <a:rPr lang="tr-TR" sz="1450" dirty="0">
                <a:solidFill>
                  <a:srgbClr val="373A3C"/>
                </a:solidFill>
                <a:highlight>
                  <a:srgbClr val="FFFFFF"/>
                </a:highlight>
              </a:rPr>
              <a:t> </a:t>
            </a:r>
            <a:r>
              <a:rPr lang="tr-TR" sz="1450" i="1" dirty="0" err="1">
                <a:solidFill>
                  <a:srgbClr val="373A3C"/>
                </a:solidFill>
                <a:highlight>
                  <a:srgbClr val="FFFFFF"/>
                </a:highlight>
              </a:rPr>
              <a:t>store</a:t>
            </a:r>
            <a:r>
              <a:rPr lang="tr-TR" sz="1450" i="1" dirty="0">
                <a:solidFill>
                  <a:srgbClr val="373A3C"/>
                </a:solidFill>
                <a:highlight>
                  <a:srgbClr val="FFFFFF"/>
                </a:highlight>
              </a:rPr>
              <a:t> </a:t>
            </a:r>
            <a:r>
              <a:rPr lang="tr-TR" sz="1450" dirty="0" err="1">
                <a:solidFill>
                  <a:srgbClr val="373A3C"/>
                </a:solidFill>
                <a:highlight>
                  <a:srgbClr val="FFFFFF"/>
                </a:highlight>
              </a:rPr>
              <a:t>database</a:t>
            </a:r>
            <a:r>
              <a:rPr lang="tr-TR" sz="1450" dirty="0">
                <a:solidFill>
                  <a:srgbClr val="373A3C"/>
                </a:solidFill>
                <a:highlight>
                  <a:srgbClr val="FFFFFF"/>
                </a:highlight>
              </a:rPr>
              <a:t>. </a:t>
            </a:r>
          </a:p>
          <a:p>
            <a:pPr marL="0" lvl="0" indent="0" algn="l" rtl="0">
              <a:lnSpc>
                <a:spcPct val="100000"/>
              </a:lnSpc>
              <a:spcBef>
                <a:spcPts val="0"/>
              </a:spcBef>
              <a:spcAft>
                <a:spcPts val="0"/>
              </a:spcAft>
              <a:buSzPts val="1400"/>
              <a:buNone/>
            </a:pPr>
            <a:r>
              <a:rPr lang="tr-TR" sz="1100" dirty="0" err="1">
                <a:solidFill>
                  <a:srgbClr val="373A3C"/>
                </a:solidFill>
                <a:highlight>
                  <a:srgbClr val="FFFFFF"/>
                </a:highlight>
              </a:rPr>
              <a:t>Let's</a:t>
            </a:r>
            <a:r>
              <a:rPr lang="tr-TR" sz="1100" dirty="0">
                <a:solidFill>
                  <a:srgbClr val="373A3C"/>
                </a:solidFill>
                <a:highlight>
                  <a:srgbClr val="FFFFFF"/>
                </a:highlight>
              </a:rPr>
              <a:t> </a:t>
            </a:r>
            <a:r>
              <a:rPr lang="tr-TR" sz="1100" dirty="0" err="1">
                <a:solidFill>
                  <a:srgbClr val="373A3C"/>
                </a:solidFill>
                <a:highlight>
                  <a:srgbClr val="FFFFFF"/>
                </a:highlight>
              </a:rPr>
              <a:t>create</a:t>
            </a:r>
            <a:r>
              <a:rPr lang="tr-TR" sz="1100" dirty="0">
                <a:solidFill>
                  <a:srgbClr val="373A3C"/>
                </a:solidFill>
                <a:highlight>
                  <a:srgbClr val="FFFFFF"/>
                </a:highlight>
              </a:rPr>
              <a:t> two </a:t>
            </a:r>
            <a:r>
              <a:rPr lang="tr-TR" sz="1100" dirty="0" err="1">
                <a:solidFill>
                  <a:srgbClr val="373A3C"/>
                </a:solidFill>
                <a:highlight>
                  <a:srgbClr val="FFFFFF"/>
                </a:highlight>
              </a:rPr>
              <a:t>tables</a:t>
            </a:r>
            <a:r>
              <a:rPr lang="tr-TR" sz="1100" dirty="0">
                <a:solidFill>
                  <a:srgbClr val="373A3C"/>
                </a:solidFill>
                <a:highlight>
                  <a:srgbClr val="FFFFFF"/>
                </a:highlight>
              </a:rPr>
              <a:t> as </a:t>
            </a:r>
            <a:r>
              <a:rPr lang="tr-TR" sz="1100" dirty="0" err="1">
                <a:solidFill>
                  <a:srgbClr val="373A3C"/>
                </a:solidFill>
                <a:highlight>
                  <a:srgbClr val="FFFFFF"/>
                </a:highlight>
              </a:rPr>
              <a:t>customers</a:t>
            </a:r>
            <a:r>
              <a:rPr lang="tr-TR" sz="1100" dirty="0">
                <a:solidFill>
                  <a:srgbClr val="373A3C"/>
                </a:solidFill>
                <a:highlight>
                  <a:srgbClr val="FFFFFF"/>
                </a:highlight>
              </a:rPr>
              <a:t> </a:t>
            </a:r>
            <a:r>
              <a:rPr lang="tr-TR" sz="1100" dirty="0" err="1">
                <a:solidFill>
                  <a:srgbClr val="373A3C"/>
                </a:solidFill>
                <a:highlight>
                  <a:srgbClr val="FFFFFF"/>
                </a:highlight>
              </a:rPr>
              <a:t>and</a:t>
            </a:r>
            <a:r>
              <a:rPr lang="tr-TR" sz="1100" dirty="0">
                <a:solidFill>
                  <a:srgbClr val="373A3C"/>
                </a:solidFill>
                <a:highlight>
                  <a:srgbClr val="FFFFFF"/>
                </a:highlight>
              </a:rPr>
              <a:t> </a:t>
            </a:r>
            <a:r>
              <a:rPr lang="tr-TR" sz="1100" dirty="0" err="1">
                <a:solidFill>
                  <a:srgbClr val="373A3C"/>
                </a:solidFill>
                <a:highlight>
                  <a:srgbClr val="FFFFFF"/>
                </a:highlight>
              </a:rPr>
              <a:t>orders</a:t>
            </a:r>
            <a:r>
              <a:rPr lang="tr-TR" sz="1100" dirty="0">
                <a:solidFill>
                  <a:srgbClr val="373A3C"/>
                </a:solidFill>
                <a:highlight>
                  <a:srgbClr val="FFFFFF"/>
                </a:highlight>
              </a:rPr>
              <a:t> inside </a:t>
            </a:r>
            <a:r>
              <a:rPr lang="tr-TR" sz="1100" dirty="0" err="1">
                <a:solidFill>
                  <a:srgbClr val="373A3C"/>
                </a:solidFill>
                <a:highlight>
                  <a:srgbClr val="FFFFFF"/>
                </a:highlight>
              </a:rPr>
              <a:t>the</a:t>
            </a:r>
            <a:r>
              <a:rPr lang="tr-TR" sz="1100" dirty="0">
                <a:solidFill>
                  <a:srgbClr val="373A3C"/>
                </a:solidFill>
                <a:highlight>
                  <a:srgbClr val="FFFFFF"/>
                </a:highlight>
              </a:rPr>
              <a:t> </a:t>
            </a:r>
            <a:r>
              <a:rPr lang="tr-TR" sz="1100" i="1" dirty="0" err="1">
                <a:solidFill>
                  <a:srgbClr val="373A3C"/>
                </a:solidFill>
                <a:highlight>
                  <a:srgbClr val="FFFFFF"/>
                </a:highlight>
              </a:rPr>
              <a:t>store</a:t>
            </a:r>
            <a:r>
              <a:rPr lang="tr-TR" sz="1100" i="1" dirty="0">
                <a:solidFill>
                  <a:srgbClr val="373A3C"/>
                </a:solidFill>
                <a:highlight>
                  <a:srgbClr val="FFFFFF"/>
                </a:highlight>
              </a:rPr>
              <a:t> </a:t>
            </a:r>
            <a:r>
              <a:rPr lang="tr-TR" sz="1100" dirty="0" err="1">
                <a:solidFill>
                  <a:srgbClr val="373A3C"/>
                </a:solidFill>
                <a:highlight>
                  <a:srgbClr val="FFFFFF"/>
                </a:highlight>
              </a:rPr>
              <a:t>database</a:t>
            </a:r>
            <a:r>
              <a:rPr lang="tr-TR" sz="1100" dirty="0">
                <a:solidFill>
                  <a:srgbClr val="373A3C"/>
                </a:solidFill>
                <a:highlight>
                  <a:srgbClr val="FFFFFF"/>
                </a:highlight>
              </a:rPr>
              <a:t>.</a:t>
            </a:r>
          </a:p>
          <a:p>
            <a:pPr marL="0" lvl="0" indent="0" algn="l" rtl="0">
              <a:lnSpc>
                <a:spcPct val="100000"/>
              </a:lnSpc>
              <a:spcBef>
                <a:spcPts val="0"/>
              </a:spcBef>
              <a:spcAft>
                <a:spcPts val="0"/>
              </a:spcAft>
              <a:buSzPts val="1400"/>
              <a:buNone/>
            </a:pPr>
            <a:endParaRPr lang="tr-TR" sz="1100" dirty="0">
              <a:solidFill>
                <a:srgbClr val="373A3C"/>
              </a:solidFill>
              <a:highlight>
                <a:srgbClr val="FFFFFF"/>
              </a:highlight>
            </a:endParaRPr>
          </a:p>
          <a:p>
            <a:pPr marL="0" lvl="0" indent="0" algn="l" rtl="0">
              <a:lnSpc>
                <a:spcPct val="100000"/>
              </a:lnSpc>
              <a:spcBef>
                <a:spcPts val="0"/>
              </a:spcBef>
              <a:spcAft>
                <a:spcPts val="0"/>
              </a:spcAft>
              <a:buSzPts val="1400"/>
              <a:buNone/>
            </a:pPr>
            <a:r>
              <a:rPr lang="tr-TR" sz="800" b="1" dirty="0">
                <a:solidFill>
                  <a:srgbClr val="373A3C"/>
                </a:solidFill>
                <a:highlight>
                  <a:srgbClr val="FFFF00"/>
                </a:highlight>
              </a:rPr>
              <a:t>EXAMPLES</a:t>
            </a:r>
            <a:r>
              <a:rPr lang="tr-TR" sz="800" dirty="0">
                <a:solidFill>
                  <a:srgbClr val="373A3C"/>
                </a:solidFill>
                <a:highlight>
                  <a:srgbClr val="FFFFFF"/>
                </a:highlight>
              </a:rPr>
              <a:t>;</a:t>
            </a:r>
          </a:p>
          <a:p>
            <a:pPr marL="0" lvl="0" indent="0" algn="l" rtl="0">
              <a:lnSpc>
                <a:spcPct val="100000"/>
              </a:lnSpc>
              <a:spcBef>
                <a:spcPts val="0"/>
              </a:spcBef>
              <a:spcAft>
                <a:spcPts val="0"/>
              </a:spcAft>
              <a:buSzPts val="1400"/>
              <a:buNone/>
            </a:pPr>
            <a:endParaRPr lang="tr-TR" sz="800" dirty="0">
              <a:solidFill>
                <a:srgbClr val="373A3C"/>
              </a:solidFill>
              <a:highlight>
                <a:srgbClr val="FFFFFF"/>
              </a:highlight>
            </a:endParaRPr>
          </a:p>
          <a:p>
            <a:pPr marL="0" lvl="0" indent="0" algn="l" rtl="0">
              <a:lnSpc>
                <a:spcPct val="100000"/>
              </a:lnSpc>
              <a:spcBef>
                <a:spcPts val="0"/>
              </a:spcBef>
              <a:spcAft>
                <a:spcPts val="0"/>
              </a:spcAft>
              <a:buClr>
                <a:schemeClr val="dk1"/>
              </a:buClr>
              <a:buSzPts val="1100"/>
              <a:buFont typeface="Arial"/>
              <a:buNone/>
            </a:pPr>
            <a:r>
              <a:rPr lang="tr-TR" sz="800" b="1" dirty="0">
                <a:solidFill>
                  <a:srgbClr val="373A3C"/>
                </a:solidFill>
                <a:highlight>
                  <a:srgbClr val="FFFFFF"/>
                </a:highlight>
              </a:rPr>
              <a:t>CREATE TABLE</a:t>
            </a:r>
            <a:r>
              <a:rPr lang="tr-TR" sz="800" dirty="0">
                <a:solidFill>
                  <a:srgbClr val="373A3C"/>
                </a:solidFill>
                <a:highlight>
                  <a:srgbClr val="FFFFFF"/>
                </a:highlight>
              </a:rPr>
              <a:t> </a:t>
            </a:r>
            <a:r>
              <a:rPr lang="tr-TR" sz="800" dirty="0" err="1">
                <a:solidFill>
                  <a:srgbClr val="373A3C"/>
                </a:solidFill>
                <a:highlight>
                  <a:srgbClr val="FFFFFF"/>
                </a:highlight>
              </a:rPr>
              <a:t>clients</a:t>
            </a:r>
            <a:endParaRPr lang="tr-TR" sz="800" dirty="0">
              <a:solidFill>
                <a:srgbClr val="373A3C"/>
              </a:solidFill>
              <a:highlight>
                <a:srgbClr val="FFFFFF"/>
              </a:highlight>
            </a:endParaRPr>
          </a:p>
          <a:p>
            <a:pPr marL="0" lvl="0" indent="0" algn="l" rtl="0">
              <a:lnSpc>
                <a:spcPct val="100000"/>
              </a:lnSpc>
              <a:spcBef>
                <a:spcPts val="0"/>
              </a:spcBef>
              <a:spcAft>
                <a:spcPts val="0"/>
              </a:spcAft>
              <a:buClr>
                <a:schemeClr val="dk1"/>
              </a:buClr>
              <a:buSzPts val="1100"/>
              <a:buFont typeface="Arial"/>
              <a:buNone/>
            </a:pPr>
            <a:r>
              <a:rPr lang="tr-TR" sz="800" dirty="0">
                <a:solidFill>
                  <a:srgbClr val="373A3C"/>
                </a:solidFill>
                <a:highlight>
                  <a:srgbClr val="FFFFFF"/>
                </a:highlight>
              </a:rPr>
              <a:t>	(</a:t>
            </a:r>
            <a:r>
              <a:rPr lang="tr-TR" sz="800" dirty="0" err="1">
                <a:solidFill>
                  <a:srgbClr val="373A3C"/>
                </a:solidFill>
                <a:highlight>
                  <a:srgbClr val="FFFFFF"/>
                </a:highlight>
              </a:rPr>
              <a:t>Client_id</a:t>
            </a:r>
            <a:r>
              <a:rPr lang="tr-TR" sz="800" dirty="0">
                <a:solidFill>
                  <a:srgbClr val="373A3C"/>
                </a:solidFill>
                <a:highlight>
                  <a:srgbClr val="FFFFFF"/>
                </a:highlight>
              </a:rPr>
              <a:t> INT PRIMARY KEY,</a:t>
            </a:r>
          </a:p>
          <a:p>
            <a:pPr marL="0" lvl="0" indent="0" algn="l" rtl="0">
              <a:lnSpc>
                <a:spcPct val="100000"/>
              </a:lnSpc>
              <a:spcBef>
                <a:spcPts val="0"/>
              </a:spcBef>
              <a:spcAft>
                <a:spcPts val="0"/>
              </a:spcAft>
              <a:buClr>
                <a:schemeClr val="dk1"/>
              </a:buClr>
              <a:buSzPts val="1100"/>
              <a:buFont typeface="Arial"/>
              <a:buNone/>
            </a:pPr>
            <a:r>
              <a:rPr lang="tr-TR" sz="800" dirty="0">
                <a:solidFill>
                  <a:srgbClr val="373A3C"/>
                </a:solidFill>
                <a:highlight>
                  <a:srgbClr val="FFFFFF"/>
                </a:highlight>
              </a:rPr>
              <a:t>	</a:t>
            </a:r>
            <a:r>
              <a:rPr lang="tr-TR" sz="800" dirty="0" err="1">
                <a:solidFill>
                  <a:srgbClr val="373A3C"/>
                </a:solidFill>
                <a:highlight>
                  <a:srgbClr val="FFFFFF"/>
                </a:highlight>
              </a:rPr>
              <a:t>FirstName</a:t>
            </a:r>
            <a:r>
              <a:rPr lang="tr-TR" sz="800" dirty="0">
                <a:solidFill>
                  <a:srgbClr val="373A3C"/>
                </a:solidFill>
                <a:highlight>
                  <a:srgbClr val="FFFFFF"/>
                </a:highlight>
              </a:rPr>
              <a:t> TEXT NOT NULL,</a:t>
            </a:r>
          </a:p>
          <a:p>
            <a:pPr marL="0" lvl="0" indent="0" algn="l" rtl="0">
              <a:lnSpc>
                <a:spcPct val="100000"/>
              </a:lnSpc>
              <a:spcBef>
                <a:spcPts val="0"/>
              </a:spcBef>
              <a:spcAft>
                <a:spcPts val="0"/>
              </a:spcAft>
              <a:buClr>
                <a:schemeClr val="dk1"/>
              </a:buClr>
              <a:buSzPts val="1100"/>
              <a:buFont typeface="Arial"/>
              <a:buNone/>
            </a:pPr>
            <a:r>
              <a:rPr lang="tr-TR" sz="800" dirty="0">
                <a:solidFill>
                  <a:srgbClr val="373A3C"/>
                </a:solidFill>
                <a:highlight>
                  <a:srgbClr val="FFFFFF"/>
                </a:highlight>
              </a:rPr>
              <a:t>	</a:t>
            </a:r>
            <a:r>
              <a:rPr lang="tr-TR" sz="800" dirty="0" err="1">
                <a:solidFill>
                  <a:srgbClr val="373A3C"/>
                </a:solidFill>
                <a:highlight>
                  <a:srgbClr val="FFFFFF"/>
                </a:highlight>
              </a:rPr>
              <a:t>LastName</a:t>
            </a:r>
            <a:r>
              <a:rPr lang="tr-TR" sz="800" dirty="0">
                <a:solidFill>
                  <a:srgbClr val="373A3C"/>
                </a:solidFill>
                <a:highlight>
                  <a:srgbClr val="FFFFFF"/>
                </a:highlight>
              </a:rPr>
              <a:t> TEXT);</a:t>
            </a:r>
          </a:p>
          <a:p>
            <a:pPr marL="0" lvl="0" indent="0" algn="l" rtl="0">
              <a:lnSpc>
                <a:spcPct val="100000"/>
              </a:lnSpc>
              <a:spcBef>
                <a:spcPts val="0"/>
              </a:spcBef>
              <a:spcAft>
                <a:spcPts val="0"/>
              </a:spcAft>
              <a:buClr>
                <a:schemeClr val="dk1"/>
              </a:buClr>
              <a:buSzPts val="1100"/>
              <a:buFont typeface="Arial"/>
              <a:buNone/>
            </a:pPr>
            <a:r>
              <a:rPr lang="tr-TR" sz="800" dirty="0">
                <a:solidFill>
                  <a:srgbClr val="373A3C"/>
                </a:solidFill>
                <a:highlight>
                  <a:srgbClr val="FFFFFF"/>
                </a:highlight>
              </a:rPr>
              <a:t>	</a:t>
            </a:r>
          </a:p>
          <a:p>
            <a:pPr marL="0" lvl="0" indent="0" algn="l" rtl="0">
              <a:lnSpc>
                <a:spcPct val="100000"/>
              </a:lnSpc>
              <a:spcBef>
                <a:spcPts val="0"/>
              </a:spcBef>
              <a:spcAft>
                <a:spcPts val="0"/>
              </a:spcAft>
              <a:buClr>
                <a:schemeClr val="dk1"/>
              </a:buClr>
              <a:buSzPts val="1100"/>
              <a:buFont typeface="Arial"/>
              <a:buNone/>
            </a:pPr>
            <a:endParaRPr lang="tr-TR" sz="800" dirty="0">
              <a:solidFill>
                <a:srgbClr val="373A3C"/>
              </a:solidFill>
              <a:highlight>
                <a:srgbClr val="FFFFFF"/>
              </a:highlight>
            </a:endParaRPr>
          </a:p>
          <a:p>
            <a:pPr marL="0" lvl="0" indent="0" algn="l" rtl="0">
              <a:lnSpc>
                <a:spcPct val="100000"/>
              </a:lnSpc>
              <a:spcBef>
                <a:spcPts val="0"/>
              </a:spcBef>
              <a:spcAft>
                <a:spcPts val="0"/>
              </a:spcAft>
              <a:buClr>
                <a:schemeClr val="dk1"/>
              </a:buClr>
              <a:buSzPts val="1100"/>
              <a:buFont typeface="Arial"/>
              <a:buNone/>
            </a:pPr>
            <a:r>
              <a:rPr lang="tr-TR" sz="800" b="1" dirty="0">
                <a:solidFill>
                  <a:srgbClr val="373A3C"/>
                </a:solidFill>
                <a:highlight>
                  <a:srgbClr val="FFFFFF"/>
                </a:highlight>
              </a:rPr>
              <a:t>INSERT INTO</a:t>
            </a:r>
            <a:r>
              <a:rPr lang="tr-TR" sz="800" dirty="0">
                <a:solidFill>
                  <a:srgbClr val="373A3C"/>
                </a:solidFill>
                <a:highlight>
                  <a:srgbClr val="FFFFFF"/>
                </a:highlight>
              </a:rPr>
              <a:t> </a:t>
            </a:r>
            <a:r>
              <a:rPr lang="tr-TR" sz="800" dirty="0" err="1">
                <a:solidFill>
                  <a:srgbClr val="373A3C"/>
                </a:solidFill>
                <a:highlight>
                  <a:srgbClr val="FFFFFF"/>
                </a:highlight>
              </a:rPr>
              <a:t>clients</a:t>
            </a:r>
            <a:r>
              <a:rPr lang="tr-TR" sz="800" dirty="0">
                <a:solidFill>
                  <a:srgbClr val="373A3C"/>
                </a:solidFill>
                <a:highlight>
                  <a:srgbClr val="FFFFFF"/>
                </a:highlight>
              </a:rPr>
              <a:t> (</a:t>
            </a:r>
            <a:r>
              <a:rPr lang="tr-TR" sz="800" dirty="0" err="1">
                <a:solidFill>
                  <a:srgbClr val="373A3C"/>
                </a:solidFill>
                <a:highlight>
                  <a:srgbClr val="FFFFFF"/>
                </a:highlight>
              </a:rPr>
              <a:t>Client_id</a:t>
            </a:r>
            <a:r>
              <a:rPr lang="tr-TR" sz="800" dirty="0">
                <a:solidFill>
                  <a:srgbClr val="373A3C"/>
                </a:solidFill>
                <a:highlight>
                  <a:srgbClr val="FFFFFF"/>
                </a:highlight>
              </a:rPr>
              <a:t>, </a:t>
            </a:r>
            <a:r>
              <a:rPr lang="tr-TR" sz="800" dirty="0" err="1">
                <a:solidFill>
                  <a:srgbClr val="373A3C"/>
                </a:solidFill>
                <a:highlight>
                  <a:srgbClr val="FFFFFF"/>
                </a:highlight>
              </a:rPr>
              <a:t>FirstName</a:t>
            </a:r>
            <a:r>
              <a:rPr lang="tr-TR" sz="800" dirty="0">
                <a:solidFill>
                  <a:srgbClr val="373A3C"/>
                </a:solidFill>
                <a:highlight>
                  <a:srgbClr val="FFFFFF"/>
                </a:highlight>
              </a:rPr>
              <a:t>, </a:t>
            </a:r>
            <a:r>
              <a:rPr lang="tr-TR" sz="800" dirty="0" err="1">
                <a:solidFill>
                  <a:srgbClr val="373A3C"/>
                </a:solidFill>
                <a:highlight>
                  <a:srgbClr val="FFFFFF"/>
                </a:highlight>
              </a:rPr>
              <a:t>LastName</a:t>
            </a:r>
            <a:r>
              <a:rPr lang="tr-TR" sz="800" dirty="0">
                <a:solidFill>
                  <a:srgbClr val="373A3C"/>
                </a:solidFill>
                <a:highlight>
                  <a:srgbClr val="FFFFFF"/>
                </a:highlight>
              </a:rPr>
              <a:t>)</a:t>
            </a:r>
          </a:p>
          <a:p>
            <a:pPr marL="0" lvl="0" indent="0" algn="l" rtl="0">
              <a:lnSpc>
                <a:spcPct val="100000"/>
              </a:lnSpc>
              <a:spcBef>
                <a:spcPts val="0"/>
              </a:spcBef>
              <a:spcAft>
                <a:spcPts val="0"/>
              </a:spcAft>
              <a:buClr>
                <a:schemeClr val="dk1"/>
              </a:buClr>
              <a:buSzPts val="1100"/>
              <a:buFont typeface="Arial"/>
              <a:buNone/>
            </a:pPr>
            <a:r>
              <a:rPr lang="tr-TR" sz="800" b="1" dirty="0">
                <a:solidFill>
                  <a:srgbClr val="373A3C"/>
                </a:solidFill>
                <a:highlight>
                  <a:srgbClr val="FFFFFF"/>
                </a:highlight>
              </a:rPr>
              <a:t>VALUES </a:t>
            </a:r>
            <a:r>
              <a:rPr lang="tr-TR" sz="800" dirty="0">
                <a:solidFill>
                  <a:srgbClr val="373A3C"/>
                </a:solidFill>
                <a:highlight>
                  <a:srgbClr val="FFFFFF"/>
                </a:highlight>
              </a:rPr>
              <a:t>  (1, 'John', 'King'),</a:t>
            </a:r>
          </a:p>
          <a:p>
            <a:pPr marL="0" lvl="0" indent="0" algn="l" rtl="0">
              <a:lnSpc>
                <a:spcPct val="100000"/>
              </a:lnSpc>
              <a:spcBef>
                <a:spcPts val="0"/>
              </a:spcBef>
              <a:spcAft>
                <a:spcPts val="0"/>
              </a:spcAft>
              <a:buClr>
                <a:schemeClr val="dk1"/>
              </a:buClr>
              <a:buSzPts val="1100"/>
              <a:buFont typeface="Arial"/>
              <a:buNone/>
            </a:pPr>
            <a:r>
              <a:rPr lang="tr-TR" sz="800" dirty="0">
                <a:solidFill>
                  <a:srgbClr val="373A3C"/>
                </a:solidFill>
                <a:highlight>
                  <a:srgbClr val="FFFFFF"/>
                </a:highlight>
              </a:rPr>
              <a:t>	     (2, 'Mehmet', 'Silver'),</a:t>
            </a:r>
          </a:p>
          <a:p>
            <a:pPr marL="0" lvl="0" indent="0" algn="l" rtl="0">
              <a:lnSpc>
                <a:spcPct val="100000"/>
              </a:lnSpc>
              <a:spcBef>
                <a:spcPts val="0"/>
              </a:spcBef>
              <a:spcAft>
                <a:spcPts val="0"/>
              </a:spcAft>
              <a:buClr>
                <a:schemeClr val="dk1"/>
              </a:buClr>
              <a:buSzPts val="1100"/>
              <a:buFont typeface="Arial"/>
              <a:buNone/>
            </a:pPr>
            <a:r>
              <a:rPr lang="tr-TR" sz="800" dirty="0">
                <a:solidFill>
                  <a:srgbClr val="373A3C"/>
                </a:solidFill>
                <a:highlight>
                  <a:srgbClr val="FFFFFF"/>
                </a:highlight>
              </a:rPr>
              <a:t>                 (3, '</a:t>
            </a:r>
            <a:r>
              <a:rPr lang="tr-TR" sz="800" dirty="0" err="1">
                <a:solidFill>
                  <a:srgbClr val="373A3C"/>
                </a:solidFill>
                <a:highlight>
                  <a:srgbClr val="FFFFFF"/>
                </a:highlight>
              </a:rPr>
              <a:t>Sevde</a:t>
            </a:r>
            <a:r>
              <a:rPr lang="tr-TR" sz="800" dirty="0">
                <a:solidFill>
                  <a:srgbClr val="373A3C"/>
                </a:solidFill>
                <a:highlight>
                  <a:srgbClr val="FFFFFF"/>
                </a:highlight>
              </a:rPr>
              <a:t>', 'Gold');</a:t>
            </a:r>
          </a:p>
          <a:p>
            <a:pPr marL="0" lvl="0" indent="0" algn="l" rtl="0">
              <a:spcBef>
                <a:spcPts val="0"/>
              </a:spcBef>
              <a:spcAft>
                <a:spcPts val="0"/>
              </a:spcAft>
              <a:buClr>
                <a:srgbClr val="3A3F50"/>
              </a:buClr>
              <a:buSzPts val="1100"/>
              <a:buFont typeface="Arial"/>
              <a:buNone/>
            </a:pPr>
            <a:r>
              <a:rPr lang="tr-TR" sz="800" dirty="0">
                <a:solidFill>
                  <a:srgbClr val="373A3C"/>
                </a:solidFill>
                <a:highlight>
                  <a:schemeClr val="lt1"/>
                </a:highlight>
              </a:rPr>
              <a:t>              -- (4, 'Sevda', 'Gold2');</a:t>
            </a:r>
          </a:p>
          <a:p>
            <a:pPr marL="0" lvl="0" indent="0" algn="l" rtl="0">
              <a:lnSpc>
                <a:spcPct val="100000"/>
              </a:lnSpc>
              <a:spcBef>
                <a:spcPts val="0"/>
              </a:spcBef>
              <a:spcAft>
                <a:spcPts val="0"/>
              </a:spcAft>
              <a:buClr>
                <a:schemeClr val="dk1"/>
              </a:buClr>
              <a:buSzPts val="1100"/>
              <a:buFont typeface="Arial"/>
              <a:buNone/>
            </a:pPr>
            <a:endParaRPr lang="tr-TR" sz="800" dirty="0">
              <a:solidFill>
                <a:srgbClr val="373A3C"/>
              </a:solidFill>
              <a:highlight>
                <a:srgbClr val="FFFFFF"/>
              </a:highlight>
            </a:endParaRPr>
          </a:p>
          <a:p>
            <a:pPr marL="0" lvl="0" indent="0" algn="l" rtl="0">
              <a:lnSpc>
                <a:spcPct val="100000"/>
              </a:lnSpc>
              <a:spcBef>
                <a:spcPts val="0"/>
              </a:spcBef>
              <a:spcAft>
                <a:spcPts val="0"/>
              </a:spcAft>
              <a:buClr>
                <a:schemeClr val="dk1"/>
              </a:buClr>
              <a:buSzPts val="1100"/>
              <a:buFont typeface="Arial"/>
              <a:buNone/>
            </a:pPr>
            <a:endParaRPr lang="tr-TR" sz="800" dirty="0">
              <a:solidFill>
                <a:srgbClr val="373A3C"/>
              </a:solidFill>
              <a:highlight>
                <a:srgbClr val="FFFFFF"/>
              </a:highlight>
            </a:endParaRPr>
          </a:p>
          <a:p>
            <a:pPr marL="0" lvl="0" indent="0" algn="l" rtl="0">
              <a:lnSpc>
                <a:spcPct val="100000"/>
              </a:lnSpc>
              <a:spcBef>
                <a:spcPts val="0"/>
              </a:spcBef>
              <a:spcAft>
                <a:spcPts val="0"/>
              </a:spcAft>
              <a:buClr>
                <a:schemeClr val="dk1"/>
              </a:buClr>
              <a:buSzPts val="1100"/>
              <a:buFont typeface="Arial"/>
              <a:buNone/>
            </a:pPr>
            <a:r>
              <a:rPr lang="tr-TR" sz="800" dirty="0">
                <a:solidFill>
                  <a:srgbClr val="373A3C"/>
                </a:solidFill>
                <a:highlight>
                  <a:srgbClr val="FFFFFF"/>
                </a:highlight>
              </a:rPr>
              <a:t>	</a:t>
            </a:r>
          </a:p>
          <a:p>
            <a:pPr marL="0" lvl="0" indent="0" algn="l" rtl="0">
              <a:lnSpc>
                <a:spcPct val="100000"/>
              </a:lnSpc>
              <a:spcBef>
                <a:spcPts val="0"/>
              </a:spcBef>
              <a:spcAft>
                <a:spcPts val="0"/>
              </a:spcAft>
              <a:buClr>
                <a:schemeClr val="dk1"/>
              </a:buClr>
              <a:buSzPts val="1100"/>
              <a:buFont typeface="Arial"/>
              <a:buNone/>
            </a:pPr>
            <a:r>
              <a:rPr lang="tr-TR" sz="800" b="1" dirty="0">
                <a:solidFill>
                  <a:srgbClr val="373A3C"/>
                </a:solidFill>
                <a:highlight>
                  <a:srgbClr val="FFFFFF"/>
                </a:highlight>
              </a:rPr>
              <a:t>CREATE TABLE</a:t>
            </a:r>
            <a:r>
              <a:rPr lang="tr-TR" sz="800" dirty="0">
                <a:solidFill>
                  <a:srgbClr val="373A3C"/>
                </a:solidFill>
                <a:highlight>
                  <a:srgbClr val="FFFFFF"/>
                </a:highlight>
              </a:rPr>
              <a:t> </a:t>
            </a:r>
            <a:r>
              <a:rPr lang="tr-TR" sz="800" dirty="0" err="1">
                <a:solidFill>
                  <a:srgbClr val="373A3C"/>
                </a:solidFill>
                <a:highlight>
                  <a:srgbClr val="FFFFFF"/>
                </a:highlight>
              </a:rPr>
              <a:t>orders</a:t>
            </a:r>
            <a:endParaRPr lang="tr-TR" sz="800" dirty="0">
              <a:solidFill>
                <a:srgbClr val="373A3C"/>
              </a:solidFill>
              <a:highlight>
                <a:srgbClr val="FFFFFF"/>
              </a:highlight>
            </a:endParaRPr>
          </a:p>
          <a:p>
            <a:pPr marL="0" lvl="0" indent="0" algn="l" rtl="0">
              <a:lnSpc>
                <a:spcPct val="100000"/>
              </a:lnSpc>
              <a:spcBef>
                <a:spcPts val="0"/>
              </a:spcBef>
              <a:spcAft>
                <a:spcPts val="0"/>
              </a:spcAft>
              <a:buClr>
                <a:schemeClr val="dk1"/>
              </a:buClr>
              <a:buSzPts val="1100"/>
              <a:buFont typeface="Arial"/>
              <a:buNone/>
            </a:pPr>
            <a:r>
              <a:rPr lang="tr-TR" sz="800" dirty="0">
                <a:solidFill>
                  <a:srgbClr val="373A3C"/>
                </a:solidFill>
                <a:highlight>
                  <a:srgbClr val="FFFFFF"/>
                </a:highlight>
              </a:rPr>
              <a:t>	(</a:t>
            </a:r>
            <a:r>
              <a:rPr lang="tr-TR" sz="800" dirty="0" err="1">
                <a:solidFill>
                  <a:srgbClr val="373A3C"/>
                </a:solidFill>
                <a:highlight>
                  <a:srgbClr val="FFFFFF"/>
                </a:highlight>
              </a:rPr>
              <a:t>Order_id</a:t>
            </a:r>
            <a:r>
              <a:rPr lang="tr-TR" sz="800" dirty="0">
                <a:solidFill>
                  <a:srgbClr val="373A3C"/>
                </a:solidFill>
                <a:highlight>
                  <a:srgbClr val="FFFFFF"/>
                </a:highlight>
              </a:rPr>
              <a:t> INT PRIMARY KEY,</a:t>
            </a:r>
          </a:p>
          <a:p>
            <a:pPr marL="0" lvl="0" indent="0" algn="l" rtl="0">
              <a:lnSpc>
                <a:spcPct val="100000"/>
              </a:lnSpc>
              <a:spcBef>
                <a:spcPts val="0"/>
              </a:spcBef>
              <a:spcAft>
                <a:spcPts val="0"/>
              </a:spcAft>
              <a:buClr>
                <a:schemeClr val="dk1"/>
              </a:buClr>
              <a:buSzPts val="1100"/>
              <a:buFont typeface="Arial"/>
              <a:buNone/>
            </a:pPr>
            <a:r>
              <a:rPr lang="tr-TR" sz="800" dirty="0">
                <a:solidFill>
                  <a:srgbClr val="373A3C"/>
                </a:solidFill>
                <a:highlight>
                  <a:srgbClr val="FFFFFF"/>
                </a:highlight>
              </a:rPr>
              <a:t>	</a:t>
            </a:r>
            <a:r>
              <a:rPr lang="tr-TR" sz="800" dirty="0" err="1">
                <a:solidFill>
                  <a:srgbClr val="373A3C"/>
                </a:solidFill>
                <a:highlight>
                  <a:srgbClr val="FFFFFF"/>
                </a:highlight>
              </a:rPr>
              <a:t>Order_Nu</a:t>
            </a:r>
            <a:r>
              <a:rPr lang="tr-TR" sz="800" dirty="0">
                <a:solidFill>
                  <a:srgbClr val="373A3C"/>
                </a:solidFill>
                <a:highlight>
                  <a:srgbClr val="FFFFFF"/>
                </a:highlight>
              </a:rPr>
              <a:t> INTEGER,</a:t>
            </a:r>
          </a:p>
          <a:p>
            <a:pPr marL="0" lvl="0" indent="0" algn="l" rtl="0">
              <a:lnSpc>
                <a:spcPct val="100000"/>
              </a:lnSpc>
              <a:spcBef>
                <a:spcPts val="0"/>
              </a:spcBef>
              <a:spcAft>
                <a:spcPts val="0"/>
              </a:spcAft>
              <a:buClr>
                <a:schemeClr val="dk1"/>
              </a:buClr>
              <a:buSzPts val="1100"/>
              <a:buFont typeface="Arial"/>
              <a:buNone/>
            </a:pPr>
            <a:r>
              <a:rPr lang="tr-TR" sz="800" dirty="0">
                <a:solidFill>
                  <a:srgbClr val="373A3C"/>
                </a:solidFill>
                <a:highlight>
                  <a:srgbClr val="FFFFFF"/>
                </a:highlight>
              </a:rPr>
              <a:t>	</a:t>
            </a:r>
            <a:r>
              <a:rPr lang="tr-TR" sz="800" dirty="0" err="1">
                <a:solidFill>
                  <a:srgbClr val="373A3C"/>
                </a:solidFill>
                <a:highlight>
                  <a:srgbClr val="FFFFFF"/>
                </a:highlight>
              </a:rPr>
              <a:t>Client_id</a:t>
            </a:r>
            <a:r>
              <a:rPr lang="tr-TR" sz="800" dirty="0">
                <a:solidFill>
                  <a:srgbClr val="373A3C"/>
                </a:solidFill>
                <a:highlight>
                  <a:srgbClr val="FFFFFF"/>
                </a:highlight>
              </a:rPr>
              <a:t> INTEGER,</a:t>
            </a:r>
          </a:p>
          <a:p>
            <a:pPr marL="0" lvl="0" indent="0" algn="l" rtl="0">
              <a:lnSpc>
                <a:spcPct val="100000"/>
              </a:lnSpc>
              <a:spcBef>
                <a:spcPts val="0"/>
              </a:spcBef>
              <a:spcAft>
                <a:spcPts val="0"/>
              </a:spcAft>
              <a:buClr>
                <a:schemeClr val="dk1"/>
              </a:buClr>
              <a:buSzPts val="1100"/>
              <a:buFont typeface="Arial"/>
              <a:buNone/>
            </a:pPr>
            <a:r>
              <a:rPr lang="tr-TR" sz="800" dirty="0">
                <a:solidFill>
                  <a:srgbClr val="373A3C"/>
                </a:solidFill>
                <a:highlight>
                  <a:srgbClr val="FFFFFF"/>
                </a:highlight>
              </a:rPr>
              <a:t>	FOREIGN KEY (</a:t>
            </a:r>
            <a:r>
              <a:rPr lang="tr-TR" sz="800" dirty="0" err="1">
                <a:solidFill>
                  <a:srgbClr val="373A3C"/>
                </a:solidFill>
                <a:highlight>
                  <a:srgbClr val="FFFFFF"/>
                </a:highlight>
              </a:rPr>
              <a:t>Client_id</a:t>
            </a:r>
            <a:r>
              <a:rPr lang="tr-TR" sz="800" dirty="0">
                <a:solidFill>
                  <a:srgbClr val="373A3C"/>
                </a:solidFill>
                <a:highlight>
                  <a:srgbClr val="FFFFFF"/>
                </a:highlight>
              </a:rPr>
              <a:t>)</a:t>
            </a:r>
          </a:p>
          <a:p>
            <a:pPr marL="0" lvl="0" indent="0" algn="l" rtl="0">
              <a:lnSpc>
                <a:spcPct val="100000"/>
              </a:lnSpc>
              <a:spcBef>
                <a:spcPts val="0"/>
              </a:spcBef>
              <a:spcAft>
                <a:spcPts val="0"/>
              </a:spcAft>
              <a:buClr>
                <a:schemeClr val="dk1"/>
              </a:buClr>
              <a:buSzPts val="1100"/>
              <a:buFont typeface="Arial"/>
              <a:buNone/>
            </a:pPr>
            <a:r>
              <a:rPr lang="tr-TR" sz="800" dirty="0">
                <a:solidFill>
                  <a:srgbClr val="373A3C"/>
                </a:solidFill>
                <a:highlight>
                  <a:srgbClr val="FFFFFF"/>
                </a:highlight>
              </a:rPr>
              <a:t>	REFERENCES </a:t>
            </a:r>
            <a:r>
              <a:rPr lang="tr-TR" sz="800" dirty="0" err="1">
                <a:solidFill>
                  <a:srgbClr val="373A3C"/>
                </a:solidFill>
                <a:highlight>
                  <a:srgbClr val="FFFFFF"/>
                </a:highlight>
              </a:rPr>
              <a:t>clients</a:t>
            </a:r>
            <a:r>
              <a:rPr lang="tr-TR" sz="800" dirty="0">
                <a:solidFill>
                  <a:srgbClr val="373A3C"/>
                </a:solidFill>
                <a:highlight>
                  <a:srgbClr val="FFFFFF"/>
                </a:highlight>
              </a:rPr>
              <a:t> (</a:t>
            </a:r>
            <a:r>
              <a:rPr lang="tr-TR" sz="800" dirty="0" err="1">
                <a:solidFill>
                  <a:srgbClr val="373A3C"/>
                </a:solidFill>
                <a:highlight>
                  <a:srgbClr val="FFFFFF"/>
                </a:highlight>
              </a:rPr>
              <a:t>Client_id</a:t>
            </a:r>
            <a:r>
              <a:rPr lang="tr-TR" sz="800" dirty="0">
                <a:solidFill>
                  <a:srgbClr val="373A3C"/>
                </a:solidFill>
                <a:highlight>
                  <a:srgbClr val="FFFFFF"/>
                </a:highlight>
              </a:rPr>
              <a:t>)</a:t>
            </a:r>
          </a:p>
          <a:p>
            <a:pPr marL="0" lvl="0" indent="0" algn="l" rtl="0">
              <a:lnSpc>
                <a:spcPct val="100000"/>
              </a:lnSpc>
              <a:spcBef>
                <a:spcPts val="0"/>
              </a:spcBef>
              <a:spcAft>
                <a:spcPts val="0"/>
              </a:spcAft>
              <a:buClr>
                <a:schemeClr val="dk1"/>
              </a:buClr>
              <a:buSzPts val="1100"/>
              <a:buFont typeface="Arial"/>
              <a:buNone/>
            </a:pPr>
            <a:r>
              <a:rPr lang="tr-TR" sz="800" dirty="0">
                <a:solidFill>
                  <a:srgbClr val="373A3C"/>
                </a:solidFill>
                <a:highlight>
                  <a:srgbClr val="FFFFFF"/>
                </a:highlight>
              </a:rPr>
              <a:t>	);</a:t>
            </a:r>
          </a:p>
          <a:p>
            <a:pPr marL="0" lvl="0" indent="0" algn="l" rtl="0">
              <a:lnSpc>
                <a:spcPct val="100000"/>
              </a:lnSpc>
              <a:spcBef>
                <a:spcPts val="0"/>
              </a:spcBef>
              <a:spcAft>
                <a:spcPts val="0"/>
              </a:spcAft>
              <a:buSzPts val="1400"/>
              <a:buNone/>
            </a:pPr>
            <a:endParaRPr lang="tr-TR" sz="800" dirty="0">
              <a:solidFill>
                <a:srgbClr val="373A3C"/>
              </a:solidFill>
              <a:highlight>
                <a:srgbClr val="FFFFFF"/>
              </a:highlight>
            </a:endParaRPr>
          </a:p>
          <a:p>
            <a:pPr marL="0" lvl="0" indent="0" algn="l" rtl="0">
              <a:spcBef>
                <a:spcPts val="0"/>
              </a:spcBef>
              <a:spcAft>
                <a:spcPts val="0"/>
              </a:spcAft>
              <a:buClr>
                <a:srgbClr val="3A3F50"/>
              </a:buClr>
              <a:buSzPts val="1100"/>
              <a:buFont typeface="Arial"/>
              <a:buNone/>
            </a:pPr>
            <a:r>
              <a:rPr lang="tr-TR" sz="800" b="1" dirty="0">
                <a:solidFill>
                  <a:srgbClr val="373A3C"/>
                </a:solidFill>
                <a:highlight>
                  <a:schemeClr val="lt1"/>
                </a:highlight>
              </a:rPr>
              <a:t>INSERT INTO</a:t>
            </a:r>
            <a:r>
              <a:rPr lang="tr-TR" sz="800" dirty="0">
                <a:solidFill>
                  <a:srgbClr val="373A3C"/>
                </a:solidFill>
                <a:highlight>
                  <a:schemeClr val="lt1"/>
                </a:highlight>
              </a:rPr>
              <a:t> </a:t>
            </a:r>
            <a:r>
              <a:rPr lang="tr-TR" sz="800" dirty="0" err="1">
                <a:solidFill>
                  <a:srgbClr val="373A3C"/>
                </a:solidFill>
                <a:highlight>
                  <a:schemeClr val="lt1"/>
                </a:highlight>
              </a:rPr>
              <a:t>orders</a:t>
            </a:r>
            <a:r>
              <a:rPr lang="tr-TR" sz="800" dirty="0">
                <a:solidFill>
                  <a:srgbClr val="373A3C"/>
                </a:solidFill>
                <a:highlight>
                  <a:schemeClr val="lt1"/>
                </a:highlight>
              </a:rPr>
              <a:t> (</a:t>
            </a:r>
            <a:r>
              <a:rPr lang="tr-TR" sz="800" dirty="0" err="1">
                <a:solidFill>
                  <a:srgbClr val="373A3C"/>
                </a:solidFill>
                <a:highlight>
                  <a:schemeClr val="lt1"/>
                </a:highlight>
              </a:rPr>
              <a:t>Order_id</a:t>
            </a:r>
            <a:r>
              <a:rPr lang="tr-TR" sz="800" dirty="0">
                <a:solidFill>
                  <a:srgbClr val="373A3C"/>
                </a:solidFill>
                <a:highlight>
                  <a:schemeClr val="lt1"/>
                </a:highlight>
              </a:rPr>
              <a:t>, </a:t>
            </a:r>
            <a:r>
              <a:rPr lang="tr-TR" sz="800" dirty="0" err="1">
                <a:solidFill>
                  <a:srgbClr val="373A3C"/>
                </a:solidFill>
                <a:highlight>
                  <a:schemeClr val="lt1"/>
                </a:highlight>
              </a:rPr>
              <a:t>Order_Nu</a:t>
            </a:r>
            <a:r>
              <a:rPr lang="tr-TR" sz="800" dirty="0">
                <a:solidFill>
                  <a:srgbClr val="373A3C"/>
                </a:solidFill>
                <a:highlight>
                  <a:schemeClr val="lt1"/>
                </a:highlight>
              </a:rPr>
              <a:t> , </a:t>
            </a:r>
            <a:r>
              <a:rPr lang="tr-TR" sz="800" dirty="0" err="1">
                <a:solidFill>
                  <a:srgbClr val="373A3C"/>
                </a:solidFill>
                <a:highlight>
                  <a:schemeClr val="lt1"/>
                </a:highlight>
              </a:rPr>
              <a:t>Client_id</a:t>
            </a:r>
            <a:r>
              <a:rPr lang="tr-TR" sz="800" dirty="0">
                <a:solidFill>
                  <a:srgbClr val="373A3C"/>
                </a:solidFill>
                <a:highlight>
                  <a:schemeClr val="lt1"/>
                </a:highlight>
              </a:rPr>
              <a:t> )</a:t>
            </a:r>
          </a:p>
          <a:p>
            <a:pPr marL="0" lvl="0" indent="0" algn="l" rtl="0">
              <a:spcBef>
                <a:spcPts val="0"/>
              </a:spcBef>
              <a:spcAft>
                <a:spcPts val="0"/>
              </a:spcAft>
              <a:buClr>
                <a:srgbClr val="3A3F50"/>
              </a:buClr>
              <a:buSzPts val="1100"/>
              <a:buFont typeface="Arial"/>
              <a:buNone/>
            </a:pPr>
            <a:r>
              <a:rPr lang="tr-TR" sz="800" b="1" dirty="0">
                <a:solidFill>
                  <a:srgbClr val="373A3C"/>
                </a:solidFill>
                <a:highlight>
                  <a:schemeClr val="lt1"/>
                </a:highlight>
              </a:rPr>
              <a:t>VALUES </a:t>
            </a:r>
            <a:r>
              <a:rPr lang="tr-TR" sz="800" dirty="0">
                <a:solidFill>
                  <a:srgbClr val="373A3C"/>
                </a:solidFill>
                <a:highlight>
                  <a:schemeClr val="lt1"/>
                </a:highlight>
              </a:rPr>
              <a:t>  (1, 101, 1),</a:t>
            </a:r>
          </a:p>
          <a:p>
            <a:pPr marL="0" lvl="0" indent="0" algn="l" rtl="0">
              <a:spcBef>
                <a:spcPts val="0"/>
              </a:spcBef>
              <a:spcAft>
                <a:spcPts val="0"/>
              </a:spcAft>
              <a:buClr>
                <a:srgbClr val="3A3F50"/>
              </a:buClr>
              <a:buSzPts val="1100"/>
              <a:buFont typeface="Arial"/>
              <a:buNone/>
            </a:pPr>
            <a:r>
              <a:rPr lang="tr-TR" sz="800" dirty="0">
                <a:solidFill>
                  <a:srgbClr val="373A3C"/>
                </a:solidFill>
                <a:highlight>
                  <a:schemeClr val="lt1"/>
                </a:highlight>
              </a:rPr>
              <a:t>	     (2, 102, 2),</a:t>
            </a:r>
          </a:p>
          <a:p>
            <a:pPr marL="0" lvl="0" indent="0" algn="l" rtl="0">
              <a:spcBef>
                <a:spcPts val="0"/>
              </a:spcBef>
              <a:spcAft>
                <a:spcPts val="0"/>
              </a:spcAft>
              <a:buSzPts val="1100"/>
              <a:buNone/>
            </a:pPr>
            <a:r>
              <a:rPr lang="tr-TR" sz="800" dirty="0">
                <a:solidFill>
                  <a:srgbClr val="373A3C"/>
                </a:solidFill>
                <a:highlight>
                  <a:schemeClr val="lt1"/>
                </a:highlight>
              </a:rPr>
              <a:t>                 (3, 103, 3);</a:t>
            </a:r>
          </a:p>
          <a:p>
            <a:pPr marL="0" lvl="0" indent="0" algn="l" rtl="0">
              <a:spcBef>
                <a:spcPts val="0"/>
              </a:spcBef>
              <a:spcAft>
                <a:spcPts val="0"/>
              </a:spcAft>
              <a:buClr>
                <a:schemeClr val="dk1"/>
              </a:buClr>
              <a:buSzPts val="1100"/>
              <a:buFont typeface="Arial"/>
              <a:buNone/>
            </a:pPr>
            <a:r>
              <a:rPr lang="tr-TR" sz="800" dirty="0">
                <a:solidFill>
                  <a:srgbClr val="373A3C"/>
                </a:solidFill>
                <a:highlight>
                  <a:schemeClr val="lt1"/>
                </a:highlight>
              </a:rPr>
              <a:t>                --(4, 104, 4);</a:t>
            </a:r>
          </a:p>
          <a:p>
            <a:pPr marL="0" lvl="0" indent="0" algn="l" rtl="0">
              <a:spcBef>
                <a:spcPts val="0"/>
              </a:spcBef>
              <a:spcAft>
                <a:spcPts val="0"/>
              </a:spcAft>
              <a:buClr>
                <a:srgbClr val="3A3F50"/>
              </a:buClr>
              <a:buSzPts val="1100"/>
              <a:buFont typeface="Arial"/>
              <a:buNone/>
            </a:pPr>
            <a:endParaRPr lang="tr-TR" sz="800" dirty="0">
              <a:solidFill>
                <a:srgbClr val="373A3C"/>
              </a:solidFill>
              <a:highlight>
                <a:schemeClr val="lt1"/>
              </a:highlight>
            </a:endParaRPr>
          </a:p>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bd23c68090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bd23c68090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dirty="0" err="1"/>
              <a:t>Postgre</a:t>
            </a:r>
            <a:endParaRPr lang="tr-TR" dirty="0"/>
          </a:p>
          <a:p>
            <a:pPr marL="0" lvl="0" indent="0" algn="l" rtl="0">
              <a:spcBef>
                <a:spcPts val="0"/>
              </a:spcBef>
              <a:spcAft>
                <a:spcPts val="0"/>
              </a:spcAft>
              <a:buNone/>
            </a:pPr>
            <a:r>
              <a:rPr lang="en-US" dirty="0"/>
              <a:t>INSERT INTO "Album" ("</a:t>
            </a:r>
            <a:r>
              <a:rPr lang="en-US" dirty="0" err="1"/>
              <a:t>AlbumId</a:t>
            </a:r>
            <a:r>
              <a:rPr lang="en-US" dirty="0"/>
              <a:t>","Title","</a:t>
            </a:r>
            <a:r>
              <a:rPr lang="en-US" dirty="0" err="1"/>
              <a:t>ArtistId</a:t>
            </a:r>
            <a:r>
              <a:rPr lang="en-US" dirty="0"/>
              <a:t>") </a:t>
            </a:r>
          </a:p>
          <a:p>
            <a:pPr marL="0" lvl="0" indent="0" algn="l" rtl="0">
              <a:spcBef>
                <a:spcPts val="0"/>
              </a:spcBef>
              <a:spcAft>
                <a:spcPts val="0"/>
              </a:spcAft>
              <a:buNone/>
            </a:pPr>
            <a:r>
              <a:rPr lang="en-US" dirty="0"/>
              <a:t>VALUES (349,'My new album',100);</a:t>
            </a:r>
            <a:endParaRPr lang="tr-TR" dirty="0"/>
          </a:p>
          <a:p>
            <a:pPr marL="0" lvl="0" indent="0" algn="l" rtl="0">
              <a:spcBef>
                <a:spcPts val="0"/>
              </a:spcBef>
              <a:spcAft>
                <a:spcPts val="0"/>
              </a:spcAft>
              <a:buNone/>
            </a:pPr>
            <a:endParaRPr lang="tr-TR" dirty="0"/>
          </a:p>
          <a:p>
            <a:pPr marL="0" lvl="0" indent="0" algn="l" rtl="0">
              <a:spcBef>
                <a:spcPts val="0"/>
              </a:spcBef>
              <a:spcAft>
                <a:spcPts val="0"/>
              </a:spcAft>
              <a:buNone/>
            </a:pPr>
            <a:r>
              <a:rPr lang="tr-TR" dirty="0" err="1"/>
              <a:t>SQLite</a:t>
            </a:r>
            <a:endParaRPr lang="tr-TR" dirty="0"/>
          </a:p>
          <a:p>
            <a:pPr marL="0" lvl="0" indent="0" algn="l" rtl="0">
              <a:spcBef>
                <a:spcPts val="0"/>
              </a:spcBef>
              <a:spcAft>
                <a:spcPts val="0"/>
              </a:spcAft>
              <a:buNone/>
            </a:pPr>
            <a:r>
              <a:rPr lang="tr-TR" dirty="0"/>
              <a:t>	 INSERT INTO </a:t>
            </a:r>
            <a:r>
              <a:rPr lang="tr-TR" dirty="0" err="1"/>
              <a:t>albums</a:t>
            </a:r>
            <a:r>
              <a:rPr lang="tr-TR" dirty="0"/>
              <a:t> </a:t>
            </a:r>
            <a:endParaRPr dirty="0"/>
          </a:p>
          <a:p>
            <a:pPr marL="0" lvl="0" indent="0" algn="l" rtl="0">
              <a:spcBef>
                <a:spcPts val="0"/>
              </a:spcBef>
              <a:spcAft>
                <a:spcPts val="0"/>
              </a:spcAft>
              <a:buNone/>
            </a:pPr>
            <a:r>
              <a:rPr lang="tr-TR" dirty="0"/>
              <a:t>(</a:t>
            </a:r>
            <a:r>
              <a:rPr lang="tr-TR" dirty="0" err="1"/>
              <a:t>AlbumID,Title,ArtistID</a:t>
            </a:r>
            <a:r>
              <a:rPr lang="tr-TR" dirty="0"/>
              <a:t>)</a:t>
            </a:r>
            <a:endParaRPr dirty="0"/>
          </a:p>
          <a:p>
            <a:pPr marL="0" lvl="0" indent="0" algn="l" rtl="0">
              <a:spcBef>
                <a:spcPts val="0"/>
              </a:spcBef>
              <a:spcAft>
                <a:spcPts val="0"/>
              </a:spcAft>
              <a:buNone/>
            </a:pPr>
            <a:r>
              <a:rPr lang="tr-TR" dirty="0"/>
              <a:t>VALUES </a:t>
            </a:r>
            <a:endParaRPr dirty="0"/>
          </a:p>
          <a:p>
            <a:pPr marL="0" lvl="0" indent="0" algn="l" rtl="0">
              <a:spcBef>
                <a:spcPts val="0"/>
              </a:spcBef>
              <a:spcAft>
                <a:spcPts val="0"/>
              </a:spcAft>
              <a:buNone/>
            </a:pPr>
            <a:r>
              <a:rPr lang="tr-TR" dirty="0"/>
              <a:t>(347,</a:t>
            </a:r>
            <a:r>
              <a:rPr lang="tr-TR" dirty="0">
                <a:solidFill>
                  <a:schemeClr val="dk1"/>
                </a:solidFill>
              </a:rPr>
              <a:t>'My </a:t>
            </a:r>
            <a:r>
              <a:rPr lang="tr-TR" dirty="0" err="1">
                <a:solidFill>
                  <a:schemeClr val="dk1"/>
                </a:solidFill>
              </a:rPr>
              <a:t>new</a:t>
            </a:r>
            <a:r>
              <a:rPr lang="tr-TR" dirty="0">
                <a:solidFill>
                  <a:schemeClr val="dk1"/>
                </a:solidFill>
              </a:rPr>
              <a:t> album',1000</a:t>
            </a:r>
            <a:r>
              <a:rPr lang="tr-TR" dirty="0"/>
              <a: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tr-TR" dirty="0" err="1"/>
              <a:t>You</a:t>
            </a:r>
            <a:r>
              <a:rPr lang="tr-TR" dirty="0"/>
              <a:t> </a:t>
            </a:r>
            <a:r>
              <a:rPr lang="tr-TR" dirty="0" err="1"/>
              <a:t>will</a:t>
            </a:r>
            <a:r>
              <a:rPr lang="tr-TR" dirty="0"/>
              <a:t> </a:t>
            </a:r>
            <a:r>
              <a:rPr lang="tr-TR" dirty="0" err="1"/>
              <a:t>get</a:t>
            </a:r>
            <a:r>
              <a:rPr lang="tr-TR" dirty="0"/>
              <a:t> a UNIQUE </a:t>
            </a:r>
            <a:r>
              <a:rPr lang="tr-TR" dirty="0" err="1"/>
              <a:t>constraint</a:t>
            </a:r>
            <a:r>
              <a:rPr lang="tr-TR" dirty="0"/>
              <a:t> </a:t>
            </a:r>
            <a:r>
              <a:rPr lang="tr-TR" dirty="0" err="1"/>
              <a:t>error</a:t>
            </a:r>
            <a:r>
              <a:rPr lang="tr-TR" dirty="0"/>
              <a:t> </a:t>
            </a:r>
            <a:r>
              <a:rPr lang="tr-TR" dirty="0" err="1"/>
              <a:t>because</a:t>
            </a:r>
            <a:r>
              <a:rPr lang="tr-TR" dirty="0"/>
              <a:t> of 347 is </a:t>
            </a:r>
            <a:r>
              <a:rPr lang="tr-TR" dirty="0" err="1"/>
              <a:t>already</a:t>
            </a:r>
            <a:r>
              <a:rPr lang="tr-TR" dirty="0"/>
              <a:t> in </a:t>
            </a:r>
            <a:r>
              <a:rPr lang="tr-TR" dirty="0" err="1"/>
              <a:t>database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tr-TR" dirty="0" err="1"/>
              <a:t>Try</a:t>
            </a:r>
            <a:r>
              <a:rPr lang="tr-TR" dirty="0"/>
              <a:t> </a:t>
            </a:r>
            <a:r>
              <a:rPr lang="tr-TR" dirty="0" err="1"/>
              <a:t>this</a:t>
            </a:r>
            <a:r>
              <a:rPr lang="tr-TR" dirty="0"/>
              <a:t> </a:t>
            </a:r>
            <a:r>
              <a:rPr lang="tr-TR" dirty="0" err="1"/>
              <a:t>one</a:t>
            </a:r>
            <a:r>
              <a:rPr lang="tr-TR" dirty="0"/>
              <a:t> </a:t>
            </a:r>
            <a:r>
              <a:rPr lang="tr-TR" dirty="0" err="1"/>
              <a:t>and</a:t>
            </a:r>
            <a:r>
              <a:rPr lang="tr-TR" dirty="0"/>
              <a:t> </a:t>
            </a:r>
            <a:r>
              <a:rPr lang="tr-TR" dirty="0" err="1"/>
              <a:t>you</a:t>
            </a:r>
            <a:r>
              <a:rPr lang="tr-TR" dirty="0"/>
              <a:t> </a:t>
            </a:r>
            <a:r>
              <a:rPr lang="tr-TR" dirty="0" err="1"/>
              <a:t>will</a:t>
            </a:r>
            <a:r>
              <a:rPr lang="tr-TR" dirty="0"/>
              <a:t> </a:t>
            </a:r>
            <a:r>
              <a:rPr lang="tr-TR" dirty="0" err="1"/>
              <a:t>get</a:t>
            </a:r>
            <a:r>
              <a:rPr lang="tr-TR" dirty="0"/>
              <a:t> a FOREIGN KEY </a:t>
            </a:r>
            <a:r>
              <a:rPr lang="tr-TR" dirty="0" err="1"/>
              <a:t>error</a:t>
            </a:r>
            <a:r>
              <a:rPr lang="tr-TR" dirty="0"/>
              <a:t> </a:t>
            </a:r>
            <a:r>
              <a:rPr lang="tr-TR" dirty="0" err="1"/>
              <a:t>because</a:t>
            </a:r>
            <a:r>
              <a:rPr lang="tr-TR" dirty="0"/>
              <a:t> </a:t>
            </a:r>
            <a:r>
              <a:rPr lang="tr-TR" dirty="0" err="1"/>
              <a:t>there</a:t>
            </a:r>
            <a:r>
              <a:rPr lang="tr-TR" dirty="0"/>
              <a:t> is </a:t>
            </a:r>
            <a:r>
              <a:rPr lang="tr-TR" dirty="0" err="1"/>
              <a:t>no</a:t>
            </a:r>
            <a:r>
              <a:rPr lang="tr-TR" dirty="0"/>
              <a:t> </a:t>
            </a:r>
            <a:r>
              <a:rPr lang="tr-TR" dirty="0" err="1"/>
              <a:t>ArtistID</a:t>
            </a:r>
            <a:r>
              <a:rPr lang="tr-TR" dirty="0"/>
              <a:t> 1000</a:t>
            </a:r>
            <a:endParaRPr dirty="0"/>
          </a:p>
          <a:p>
            <a:pPr marL="0" lvl="0" indent="0" algn="l" rtl="0">
              <a:spcBef>
                <a:spcPts val="0"/>
              </a:spcBef>
              <a:spcAft>
                <a:spcPts val="0"/>
              </a:spcAft>
              <a:buNone/>
            </a:pPr>
            <a:r>
              <a:rPr lang="tr-TR" dirty="0"/>
              <a:t>	 INSERT INTO </a:t>
            </a:r>
            <a:r>
              <a:rPr lang="tr-TR" dirty="0" err="1"/>
              <a:t>albums</a:t>
            </a:r>
            <a:r>
              <a:rPr lang="tr-TR" dirty="0"/>
              <a:t> </a:t>
            </a:r>
            <a:endParaRPr dirty="0"/>
          </a:p>
          <a:p>
            <a:pPr marL="0" lvl="0" indent="0" algn="l" rtl="0">
              <a:spcBef>
                <a:spcPts val="0"/>
              </a:spcBef>
              <a:spcAft>
                <a:spcPts val="0"/>
              </a:spcAft>
              <a:buNone/>
            </a:pPr>
            <a:r>
              <a:rPr lang="tr-TR" dirty="0"/>
              <a:t>(</a:t>
            </a:r>
            <a:r>
              <a:rPr lang="tr-TR" dirty="0" err="1"/>
              <a:t>AlbumID,Title,ArtistID</a:t>
            </a:r>
            <a:r>
              <a:rPr lang="tr-TR" dirty="0"/>
              <a:t>)</a:t>
            </a:r>
            <a:endParaRPr dirty="0"/>
          </a:p>
          <a:p>
            <a:pPr marL="0" lvl="0" indent="0" algn="l" rtl="0">
              <a:spcBef>
                <a:spcPts val="0"/>
              </a:spcBef>
              <a:spcAft>
                <a:spcPts val="0"/>
              </a:spcAft>
              <a:buNone/>
            </a:pPr>
            <a:r>
              <a:rPr lang="tr-TR" dirty="0"/>
              <a:t>VALUES </a:t>
            </a:r>
            <a:endParaRPr dirty="0"/>
          </a:p>
          <a:p>
            <a:pPr marL="0" lvl="0" indent="0" algn="l" rtl="0">
              <a:spcBef>
                <a:spcPts val="0"/>
              </a:spcBef>
              <a:spcAft>
                <a:spcPts val="0"/>
              </a:spcAft>
              <a:buNone/>
            </a:pPr>
            <a:r>
              <a:rPr lang="tr-TR" dirty="0"/>
              <a:t>(348,'My </a:t>
            </a:r>
            <a:r>
              <a:rPr lang="tr-TR" dirty="0" err="1"/>
              <a:t>new</a:t>
            </a:r>
            <a:r>
              <a:rPr lang="tr-TR" dirty="0"/>
              <a:t> album',1000)</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tr-TR" dirty="0" err="1"/>
              <a:t>This</a:t>
            </a:r>
            <a:r>
              <a:rPr lang="tr-TR" dirty="0"/>
              <a:t> </a:t>
            </a:r>
            <a:r>
              <a:rPr lang="tr-TR" dirty="0" err="1"/>
              <a:t>one</a:t>
            </a:r>
            <a:r>
              <a:rPr lang="tr-TR" dirty="0"/>
              <a:t> </a:t>
            </a:r>
            <a:r>
              <a:rPr lang="tr-TR" dirty="0" err="1"/>
              <a:t>works</a:t>
            </a:r>
            <a:r>
              <a:rPr lang="tr-TR" dirty="0"/>
              <a:t>:</a:t>
            </a:r>
            <a:endParaRPr dirty="0"/>
          </a:p>
          <a:p>
            <a:pPr marL="0" lvl="0" indent="0" algn="l" rtl="0">
              <a:spcBef>
                <a:spcPts val="0"/>
              </a:spcBef>
              <a:spcAft>
                <a:spcPts val="0"/>
              </a:spcAft>
              <a:buNone/>
            </a:pPr>
            <a:r>
              <a:rPr lang="tr-TR" dirty="0">
                <a:solidFill>
                  <a:schemeClr val="dk1"/>
                </a:solidFill>
              </a:rPr>
              <a:t> INSERT INTO </a:t>
            </a:r>
            <a:r>
              <a:rPr lang="tr-TR" dirty="0" err="1">
                <a:solidFill>
                  <a:schemeClr val="dk1"/>
                </a:solidFill>
              </a:rPr>
              <a:t>albums</a:t>
            </a:r>
            <a:r>
              <a:rPr lang="tr-TR" dirty="0">
                <a:solidFill>
                  <a:schemeClr val="dk1"/>
                </a:solidFill>
              </a:rPr>
              <a:t> </a:t>
            </a:r>
            <a:endParaRPr dirty="0">
              <a:solidFill>
                <a:schemeClr val="dk1"/>
              </a:solidFill>
            </a:endParaRPr>
          </a:p>
          <a:p>
            <a:pPr marL="0" lvl="0" indent="0" algn="l" rtl="0">
              <a:spcBef>
                <a:spcPts val="0"/>
              </a:spcBef>
              <a:spcAft>
                <a:spcPts val="0"/>
              </a:spcAft>
              <a:buNone/>
            </a:pPr>
            <a:r>
              <a:rPr lang="tr-TR" dirty="0">
                <a:solidFill>
                  <a:schemeClr val="dk1"/>
                </a:solidFill>
              </a:rPr>
              <a:t>(</a:t>
            </a:r>
            <a:r>
              <a:rPr lang="tr-TR" dirty="0" err="1">
                <a:solidFill>
                  <a:schemeClr val="dk1"/>
                </a:solidFill>
              </a:rPr>
              <a:t>AlbumID,Title,ArtistID</a:t>
            </a:r>
            <a:r>
              <a:rPr lang="tr-TR" dirty="0">
                <a:solidFill>
                  <a:schemeClr val="dk1"/>
                </a:solidFill>
              </a:rPr>
              <a:t>)</a:t>
            </a:r>
            <a:endParaRPr dirty="0">
              <a:solidFill>
                <a:schemeClr val="dk1"/>
              </a:solidFill>
            </a:endParaRPr>
          </a:p>
          <a:p>
            <a:pPr marL="0" lvl="0" indent="0" algn="l" rtl="0">
              <a:spcBef>
                <a:spcPts val="0"/>
              </a:spcBef>
              <a:spcAft>
                <a:spcPts val="0"/>
              </a:spcAft>
              <a:buNone/>
            </a:pPr>
            <a:r>
              <a:rPr lang="tr-TR" dirty="0">
                <a:solidFill>
                  <a:schemeClr val="dk1"/>
                </a:solidFill>
              </a:rPr>
              <a:t>VALUES </a:t>
            </a:r>
            <a:endParaRPr dirty="0">
              <a:solidFill>
                <a:schemeClr val="dk1"/>
              </a:solidFill>
            </a:endParaRPr>
          </a:p>
          <a:p>
            <a:pPr marL="0" lvl="0" indent="0" algn="l" rtl="0">
              <a:spcBef>
                <a:spcPts val="0"/>
              </a:spcBef>
              <a:spcAft>
                <a:spcPts val="0"/>
              </a:spcAft>
              <a:buNone/>
            </a:pPr>
            <a:r>
              <a:rPr lang="tr-TR" dirty="0">
                <a:solidFill>
                  <a:schemeClr val="dk1"/>
                </a:solidFill>
              </a:rPr>
              <a:t>(348,'My </a:t>
            </a:r>
            <a:r>
              <a:rPr lang="tr-TR" dirty="0" err="1">
                <a:solidFill>
                  <a:schemeClr val="dk1"/>
                </a:solidFill>
              </a:rPr>
              <a:t>new</a:t>
            </a:r>
            <a:r>
              <a:rPr lang="tr-TR" dirty="0">
                <a:solidFill>
                  <a:schemeClr val="dk1"/>
                </a:solidFill>
              </a:rPr>
              <a:t> album',100)</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tr-TR" dirty="0" err="1"/>
              <a:t>And</a:t>
            </a:r>
            <a:r>
              <a:rPr lang="tr-TR" dirty="0"/>
              <a:t> </a:t>
            </a:r>
            <a:r>
              <a:rPr lang="tr-TR" dirty="0" err="1"/>
              <a:t>this</a:t>
            </a:r>
            <a:r>
              <a:rPr lang="tr-TR" dirty="0"/>
              <a:t> </a:t>
            </a:r>
            <a:r>
              <a:rPr lang="tr-TR" dirty="0" err="1"/>
              <a:t>one</a:t>
            </a:r>
            <a:r>
              <a:rPr lang="tr-TR" dirty="0"/>
              <a:t> </a:t>
            </a:r>
            <a:r>
              <a:rPr lang="tr-TR" dirty="0" err="1"/>
              <a:t>to</a:t>
            </a:r>
            <a:r>
              <a:rPr lang="tr-TR" dirty="0"/>
              <a:t> </a:t>
            </a:r>
            <a:r>
              <a:rPr lang="tr-TR" dirty="0" err="1"/>
              <a:t>show</a:t>
            </a:r>
            <a:r>
              <a:rPr lang="tr-TR" dirty="0"/>
              <a:t> </a:t>
            </a:r>
            <a:r>
              <a:rPr lang="tr-TR" dirty="0" err="1"/>
              <a:t>autoincrement</a:t>
            </a:r>
            <a:endParaRPr dirty="0"/>
          </a:p>
          <a:p>
            <a:pPr marL="0" lvl="0" indent="0" algn="l" rtl="0">
              <a:spcBef>
                <a:spcPts val="0"/>
              </a:spcBef>
              <a:spcAft>
                <a:spcPts val="0"/>
              </a:spcAft>
              <a:buNone/>
            </a:pPr>
            <a:r>
              <a:rPr lang="tr-TR" dirty="0">
                <a:solidFill>
                  <a:schemeClr val="dk1"/>
                </a:solidFill>
              </a:rPr>
              <a:t> INSERT INTO </a:t>
            </a:r>
            <a:r>
              <a:rPr lang="tr-TR" dirty="0" err="1">
                <a:solidFill>
                  <a:schemeClr val="dk1"/>
                </a:solidFill>
              </a:rPr>
              <a:t>albums</a:t>
            </a:r>
            <a:r>
              <a:rPr lang="tr-TR" dirty="0">
                <a:solidFill>
                  <a:schemeClr val="dk1"/>
                </a:solidFill>
              </a:rPr>
              <a:t> </a:t>
            </a:r>
            <a:endParaRPr dirty="0">
              <a:solidFill>
                <a:schemeClr val="dk1"/>
              </a:solidFill>
            </a:endParaRPr>
          </a:p>
          <a:p>
            <a:pPr marL="0" lvl="0" indent="0" algn="l" rtl="0">
              <a:spcBef>
                <a:spcPts val="0"/>
              </a:spcBef>
              <a:spcAft>
                <a:spcPts val="0"/>
              </a:spcAft>
              <a:buNone/>
            </a:pPr>
            <a:r>
              <a:rPr lang="tr-TR" dirty="0">
                <a:solidFill>
                  <a:schemeClr val="dk1"/>
                </a:solidFill>
              </a:rPr>
              <a:t>(</a:t>
            </a:r>
            <a:r>
              <a:rPr lang="tr-TR" dirty="0" err="1">
                <a:solidFill>
                  <a:schemeClr val="dk1"/>
                </a:solidFill>
              </a:rPr>
              <a:t>AlbumID,Title,ArtistID</a:t>
            </a:r>
            <a:r>
              <a:rPr lang="tr-TR" dirty="0">
                <a:solidFill>
                  <a:schemeClr val="dk1"/>
                </a:solidFill>
              </a:rPr>
              <a:t>)</a:t>
            </a:r>
            <a:endParaRPr dirty="0">
              <a:solidFill>
                <a:schemeClr val="dk1"/>
              </a:solidFill>
            </a:endParaRPr>
          </a:p>
          <a:p>
            <a:pPr marL="0" lvl="0" indent="0" algn="l" rtl="0">
              <a:spcBef>
                <a:spcPts val="0"/>
              </a:spcBef>
              <a:spcAft>
                <a:spcPts val="0"/>
              </a:spcAft>
              <a:buNone/>
            </a:pPr>
            <a:r>
              <a:rPr lang="tr-TR" dirty="0">
                <a:solidFill>
                  <a:schemeClr val="dk1"/>
                </a:solidFill>
              </a:rPr>
              <a:t>VALUES </a:t>
            </a:r>
            <a:endParaRPr dirty="0">
              <a:solidFill>
                <a:schemeClr val="dk1"/>
              </a:solidFill>
            </a:endParaRPr>
          </a:p>
          <a:p>
            <a:pPr marL="0" lvl="0" indent="0" algn="l" rtl="0">
              <a:spcBef>
                <a:spcPts val="0"/>
              </a:spcBef>
              <a:spcAft>
                <a:spcPts val="0"/>
              </a:spcAft>
              <a:buNone/>
            </a:pPr>
            <a:r>
              <a:rPr lang="tr-TR" dirty="0">
                <a:solidFill>
                  <a:schemeClr val="dk1"/>
                </a:solidFill>
              </a:rPr>
              <a:t>(348,'My </a:t>
            </a:r>
            <a:r>
              <a:rPr lang="tr-TR" dirty="0" err="1">
                <a:solidFill>
                  <a:schemeClr val="dk1"/>
                </a:solidFill>
              </a:rPr>
              <a:t>new</a:t>
            </a:r>
            <a:r>
              <a:rPr lang="tr-TR" dirty="0">
                <a:solidFill>
                  <a:schemeClr val="dk1"/>
                </a:solidFill>
              </a:rPr>
              <a:t> album',1000)</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tr-TR" dirty="0"/>
              <a:t>THEN TRY THIS ONE</a:t>
            </a:r>
            <a:endParaRPr dirty="0"/>
          </a:p>
          <a:p>
            <a:pPr marL="0" lvl="0" indent="0" algn="l" rtl="0">
              <a:spcBef>
                <a:spcPts val="0"/>
              </a:spcBef>
              <a:spcAft>
                <a:spcPts val="0"/>
              </a:spcAft>
              <a:buNone/>
            </a:pPr>
            <a:r>
              <a:rPr lang="tr-TR" dirty="0"/>
              <a:t> INSERT INTO </a:t>
            </a:r>
            <a:r>
              <a:rPr lang="tr-TR" dirty="0" err="1"/>
              <a:t>leaves</a:t>
            </a:r>
            <a:r>
              <a:rPr lang="tr-TR" dirty="0"/>
              <a:t> </a:t>
            </a:r>
            <a:endParaRPr dirty="0"/>
          </a:p>
          <a:p>
            <a:pPr marL="0" lvl="0" indent="0" algn="l" rtl="0">
              <a:spcBef>
                <a:spcPts val="0"/>
              </a:spcBef>
              <a:spcAft>
                <a:spcPts val="0"/>
              </a:spcAft>
              <a:buNone/>
            </a:pPr>
            <a:r>
              <a:rPr lang="tr-TR" dirty="0"/>
              <a:t>(id, </a:t>
            </a:r>
            <a:r>
              <a:rPr lang="tr-TR" dirty="0" err="1"/>
              <a:t>employee_id,start_date</a:t>
            </a:r>
            <a:r>
              <a:rPr lang="tr-TR" dirty="0"/>
              <a:t>, </a:t>
            </a:r>
            <a:r>
              <a:rPr lang="tr-TR" dirty="0" err="1"/>
              <a:t>end_date</a:t>
            </a:r>
            <a:r>
              <a:rPr lang="tr-TR" dirty="0"/>
              <a:t>)</a:t>
            </a:r>
            <a:endParaRPr dirty="0"/>
          </a:p>
          <a:p>
            <a:pPr marL="0" lvl="0" indent="0" algn="l" rtl="0">
              <a:spcBef>
                <a:spcPts val="0"/>
              </a:spcBef>
              <a:spcAft>
                <a:spcPts val="0"/>
              </a:spcAft>
              <a:buNone/>
            </a:pPr>
            <a:r>
              <a:rPr lang="tr-TR" dirty="0"/>
              <a:t>VALUES </a:t>
            </a:r>
            <a:endParaRPr dirty="0"/>
          </a:p>
          <a:p>
            <a:pPr marL="0" lvl="0" indent="0" algn="l" rtl="0">
              <a:spcBef>
                <a:spcPts val="0"/>
              </a:spcBef>
              <a:spcAft>
                <a:spcPts val="0"/>
              </a:spcAft>
              <a:buNone/>
            </a:pPr>
            <a:r>
              <a:rPr lang="tr-TR" dirty="0"/>
              <a:t>(1,22,'2021-02-01','2021-02-15')</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tr-TR" dirty="0" err="1"/>
              <a:t>We</a:t>
            </a:r>
            <a:r>
              <a:rPr lang="tr-TR" dirty="0"/>
              <a:t> </a:t>
            </a:r>
            <a:r>
              <a:rPr lang="tr-TR" dirty="0" err="1"/>
              <a:t>have</a:t>
            </a:r>
            <a:r>
              <a:rPr lang="tr-TR" dirty="0"/>
              <a:t> 2 </a:t>
            </a:r>
            <a:r>
              <a:rPr lang="tr-TR" dirty="0" err="1"/>
              <a:t>problems</a:t>
            </a:r>
            <a:r>
              <a:rPr lang="tr-TR" dirty="0"/>
              <a:t> here:</a:t>
            </a:r>
            <a:endParaRPr dirty="0"/>
          </a:p>
          <a:p>
            <a:pPr marL="457200" lvl="0" indent="-317500" algn="l" rtl="0">
              <a:spcBef>
                <a:spcPts val="0"/>
              </a:spcBef>
              <a:spcAft>
                <a:spcPts val="0"/>
              </a:spcAft>
              <a:buSzPts val="1400"/>
              <a:buAutoNum type="arabicPeriod"/>
            </a:pPr>
            <a:r>
              <a:rPr lang="tr-TR" dirty="0" err="1"/>
              <a:t>both</a:t>
            </a:r>
            <a:r>
              <a:rPr lang="tr-TR" dirty="0"/>
              <a:t> </a:t>
            </a:r>
            <a:r>
              <a:rPr lang="tr-TR" dirty="0" err="1"/>
              <a:t>records</a:t>
            </a:r>
            <a:r>
              <a:rPr lang="tr-TR" dirty="0"/>
              <a:t> </a:t>
            </a:r>
            <a:r>
              <a:rPr lang="tr-TR" dirty="0" err="1"/>
              <a:t>have</a:t>
            </a:r>
            <a:r>
              <a:rPr lang="tr-TR" dirty="0"/>
              <a:t> </a:t>
            </a:r>
            <a:r>
              <a:rPr lang="tr-TR" dirty="0" err="1"/>
              <a:t>same</a:t>
            </a:r>
            <a:r>
              <a:rPr lang="tr-TR" dirty="0"/>
              <a:t> id of 1</a:t>
            </a:r>
            <a:endParaRPr dirty="0"/>
          </a:p>
          <a:p>
            <a:pPr marL="457200" lvl="0" indent="-317500" algn="l" rtl="0">
              <a:spcBef>
                <a:spcPts val="0"/>
              </a:spcBef>
              <a:spcAft>
                <a:spcPts val="0"/>
              </a:spcAft>
              <a:buSzPts val="1400"/>
              <a:buAutoNum type="arabicPeriod"/>
            </a:pPr>
            <a:r>
              <a:rPr lang="tr-TR" dirty="0" err="1"/>
              <a:t>we</a:t>
            </a:r>
            <a:r>
              <a:rPr lang="tr-TR" dirty="0"/>
              <a:t> put </a:t>
            </a:r>
            <a:r>
              <a:rPr lang="tr-TR" dirty="0" err="1"/>
              <a:t>employee</a:t>
            </a:r>
            <a:r>
              <a:rPr lang="tr-TR" dirty="0"/>
              <a:t> id 22 but </a:t>
            </a:r>
            <a:r>
              <a:rPr lang="tr-TR" dirty="0" err="1"/>
              <a:t>there</a:t>
            </a:r>
            <a:r>
              <a:rPr lang="tr-TR" dirty="0"/>
              <a:t> is </a:t>
            </a:r>
            <a:r>
              <a:rPr lang="tr-TR" dirty="0" err="1"/>
              <a:t>no</a:t>
            </a:r>
            <a:r>
              <a:rPr lang="tr-TR" dirty="0"/>
              <a:t> </a:t>
            </a:r>
            <a:r>
              <a:rPr lang="tr-TR" dirty="0" err="1"/>
              <a:t>employee</a:t>
            </a:r>
            <a:r>
              <a:rPr lang="tr-TR" dirty="0"/>
              <a:t> </a:t>
            </a:r>
            <a:r>
              <a:rPr lang="tr-TR" dirty="0" err="1"/>
              <a:t>with</a:t>
            </a:r>
            <a:r>
              <a:rPr lang="tr-TR" dirty="0"/>
              <a:t> an id 22</a:t>
            </a:r>
            <a:endParaRPr dirty="0"/>
          </a:p>
          <a:p>
            <a:pPr marL="457200" lvl="0" indent="0" algn="l" rtl="0">
              <a:spcBef>
                <a:spcPts val="0"/>
              </a:spcBef>
              <a:spcAft>
                <a:spcPts val="0"/>
              </a:spcAft>
              <a:buNone/>
            </a:pPr>
            <a:endParaRPr dirty="0"/>
          </a:p>
          <a:p>
            <a:pPr marL="0" lvl="0" indent="0" algn="l" rtl="0">
              <a:spcBef>
                <a:spcPts val="0"/>
              </a:spcBef>
              <a:spcAft>
                <a:spcPts val="0"/>
              </a:spcAft>
              <a:buNone/>
            </a:pPr>
            <a:r>
              <a:rPr lang="tr-TR" dirty="0"/>
              <a:t>SELECT * FROM </a:t>
            </a:r>
            <a:r>
              <a:rPr lang="tr-TR" dirty="0" err="1"/>
              <a:t>leaves</a:t>
            </a:r>
            <a:r>
              <a:rPr lang="tr-TR" dirty="0"/>
              <a:t> a</a:t>
            </a:r>
            <a:endParaRPr dirty="0"/>
          </a:p>
          <a:p>
            <a:pPr marL="0" lvl="0" indent="0" algn="l" rtl="0">
              <a:spcBef>
                <a:spcPts val="0"/>
              </a:spcBef>
              <a:spcAft>
                <a:spcPts val="0"/>
              </a:spcAft>
              <a:buNone/>
            </a:pPr>
            <a:r>
              <a:rPr lang="tr-TR" dirty="0" err="1"/>
              <a:t>left</a:t>
            </a:r>
            <a:r>
              <a:rPr lang="tr-TR" dirty="0"/>
              <a:t> </a:t>
            </a:r>
            <a:r>
              <a:rPr lang="tr-TR" dirty="0" err="1"/>
              <a:t>join</a:t>
            </a:r>
            <a:r>
              <a:rPr lang="tr-TR" dirty="0"/>
              <a:t> </a:t>
            </a:r>
            <a:r>
              <a:rPr lang="tr-TR" dirty="0" err="1"/>
              <a:t>employees</a:t>
            </a:r>
            <a:r>
              <a:rPr lang="tr-TR" dirty="0"/>
              <a:t> e on </a:t>
            </a:r>
            <a:r>
              <a:rPr lang="tr-TR" dirty="0" err="1"/>
              <a:t>e.EmployeeId</a:t>
            </a:r>
            <a:r>
              <a:rPr lang="tr-TR" dirty="0"/>
              <a:t>=</a:t>
            </a:r>
            <a:r>
              <a:rPr lang="tr-TR" dirty="0" err="1"/>
              <a:t>a.employee_id</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tr-TR" dirty="0" err="1"/>
              <a:t>We</a:t>
            </a:r>
            <a:r>
              <a:rPr lang="tr-TR" dirty="0"/>
              <a:t> </a:t>
            </a:r>
            <a:r>
              <a:rPr lang="tr-TR" dirty="0" err="1"/>
              <a:t>will</a:t>
            </a:r>
            <a:r>
              <a:rPr lang="tr-TR" dirty="0"/>
              <a:t> </a:t>
            </a:r>
            <a:r>
              <a:rPr lang="tr-TR" dirty="0" err="1"/>
              <a:t>use</a:t>
            </a:r>
            <a:r>
              <a:rPr lang="tr-TR" dirty="0"/>
              <a:t> </a:t>
            </a:r>
            <a:r>
              <a:rPr lang="tr-TR" dirty="0" err="1"/>
              <a:t>constraints</a:t>
            </a:r>
            <a:r>
              <a:rPr lang="tr-TR" dirty="0"/>
              <a:t> </a:t>
            </a:r>
            <a:r>
              <a:rPr lang="tr-TR" dirty="0" err="1"/>
              <a:t>to</a:t>
            </a:r>
            <a:r>
              <a:rPr lang="tr-TR" dirty="0"/>
              <a:t> </a:t>
            </a:r>
            <a:r>
              <a:rPr lang="tr-TR" dirty="0" err="1"/>
              <a:t>fix</a:t>
            </a:r>
            <a:r>
              <a:rPr lang="tr-TR" dirty="0"/>
              <a:t> </a:t>
            </a:r>
            <a:r>
              <a:rPr lang="tr-TR" dirty="0" err="1"/>
              <a:t>these</a:t>
            </a:r>
            <a:r>
              <a:rPr lang="tr-TR" dirty="0"/>
              <a:t> </a:t>
            </a:r>
            <a:r>
              <a:rPr lang="tr-TR" dirty="0" err="1"/>
              <a:t>problems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457200" lvl="0" indent="0" algn="l" rtl="0">
              <a:spcBef>
                <a:spcPts val="0"/>
              </a:spcBef>
              <a:spcAft>
                <a:spcPts val="0"/>
              </a:spcAft>
              <a:buNone/>
            </a:pPr>
            <a:endParaRPr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8a8bd52aa0_1_8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3" name="Google Shape;333;g8a8bd52aa0_1_8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chemeClr val="dk1"/>
              </a:buClr>
              <a:buSzPts val="1100"/>
              <a:buFont typeface="Arial"/>
              <a:buNone/>
            </a:pPr>
            <a:r>
              <a:rPr lang="tr-TR" sz="1150" dirty="0" err="1">
                <a:solidFill>
                  <a:schemeClr val="dk1"/>
                </a:solidFill>
                <a:highlight>
                  <a:srgbClr val="FFFFFF"/>
                </a:highlight>
                <a:latin typeface="Verdana"/>
                <a:ea typeface="Verdana"/>
                <a:cs typeface="Verdana"/>
                <a:sym typeface="Verdana"/>
              </a:rPr>
              <a:t>By</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default</a:t>
            </a:r>
            <a:r>
              <a:rPr lang="tr-TR" sz="1150" dirty="0">
                <a:solidFill>
                  <a:schemeClr val="dk1"/>
                </a:solidFill>
                <a:highlight>
                  <a:srgbClr val="FFFFFF"/>
                </a:highlight>
                <a:latin typeface="Verdana"/>
                <a:ea typeface="Verdana"/>
                <a:cs typeface="Verdana"/>
                <a:sym typeface="Verdana"/>
              </a:rPr>
              <a:t>, a </a:t>
            </a:r>
            <a:r>
              <a:rPr lang="tr-TR" sz="1150" dirty="0" err="1">
                <a:solidFill>
                  <a:schemeClr val="dk1"/>
                </a:solidFill>
                <a:highlight>
                  <a:srgbClr val="FFFFFF"/>
                </a:highlight>
                <a:latin typeface="Verdana"/>
                <a:ea typeface="Verdana"/>
                <a:cs typeface="Verdana"/>
                <a:sym typeface="Verdana"/>
              </a:rPr>
              <a:t>column</a:t>
            </a:r>
            <a:r>
              <a:rPr lang="tr-TR" sz="1150" dirty="0">
                <a:solidFill>
                  <a:schemeClr val="dk1"/>
                </a:solidFill>
                <a:highlight>
                  <a:srgbClr val="FFFFFF"/>
                </a:highlight>
                <a:latin typeface="Verdana"/>
                <a:ea typeface="Verdana"/>
                <a:cs typeface="Verdana"/>
                <a:sym typeface="Verdana"/>
              </a:rPr>
              <a:t> can </a:t>
            </a:r>
            <a:r>
              <a:rPr lang="tr-TR" sz="1150" dirty="0" err="1">
                <a:solidFill>
                  <a:schemeClr val="dk1"/>
                </a:solidFill>
                <a:highlight>
                  <a:srgbClr val="FFFFFF"/>
                </a:highlight>
                <a:latin typeface="Verdana"/>
                <a:ea typeface="Verdana"/>
                <a:cs typeface="Verdana"/>
                <a:sym typeface="Verdana"/>
              </a:rPr>
              <a:t>hold</a:t>
            </a:r>
            <a:r>
              <a:rPr lang="tr-TR" sz="1150" dirty="0">
                <a:solidFill>
                  <a:schemeClr val="dk1"/>
                </a:solidFill>
                <a:highlight>
                  <a:srgbClr val="FFFFFF"/>
                </a:highlight>
                <a:latin typeface="Verdana"/>
                <a:ea typeface="Verdana"/>
                <a:cs typeface="Verdana"/>
                <a:sym typeface="Verdana"/>
              </a:rPr>
              <a:t> NULL </a:t>
            </a:r>
            <a:r>
              <a:rPr lang="tr-TR" sz="1150" dirty="0" err="1">
                <a:solidFill>
                  <a:schemeClr val="dk1"/>
                </a:solidFill>
                <a:highlight>
                  <a:srgbClr val="FFFFFF"/>
                </a:highlight>
                <a:latin typeface="Verdana"/>
                <a:ea typeface="Verdana"/>
                <a:cs typeface="Verdana"/>
                <a:sym typeface="Verdana"/>
              </a:rPr>
              <a:t>values</a:t>
            </a:r>
            <a:r>
              <a:rPr lang="tr-TR" sz="1150" dirty="0">
                <a:solidFill>
                  <a:schemeClr val="dk1"/>
                </a:solidFill>
                <a:highlight>
                  <a:srgbClr val="FFFFFF"/>
                </a:highlight>
                <a:latin typeface="Verdana"/>
                <a:ea typeface="Verdana"/>
                <a:cs typeface="Verdana"/>
                <a:sym typeface="Verdana"/>
              </a:rPr>
              <a:t>.</a:t>
            </a:r>
            <a:endParaRPr sz="1150" dirty="0">
              <a:solidFill>
                <a:schemeClr val="dk1"/>
              </a:solidFill>
              <a:highlight>
                <a:srgbClr val="FFFFFF"/>
              </a:highlight>
              <a:latin typeface="Verdana"/>
              <a:ea typeface="Verdana"/>
              <a:cs typeface="Verdana"/>
              <a:sym typeface="Verdana"/>
            </a:endParaRPr>
          </a:p>
          <a:p>
            <a:pPr marL="0" lvl="0" indent="0" algn="l" rtl="0">
              <a:lnSpc>
                <a:spcPct val="115000"/>
              </a:lnSpc>
              <a:spcBef>
                <a:spcPts val="1400"/>
              </a:spcBef>
              <a:spcAft>
                <a:spcPts val="0"/>
              </a:spcAft>
              <a:buClr>
                <a:schemeClr val="dk1"/>
              </a:buClr>
              <a:buSzPts val="1100"/>
              <a:buFont typeface="Arial"/>
              <a:buNone/>
            </a:pPr>
            <a:r>
              <a:rPr lang="tr-TR" sz="1150" dirty="0" err="1">
                <a:solidFill>
                  <a:schemeClr val="dk1"/>
                </a:solidFill>
                <a:highlight>
                  <a:srgbClr val="FFFFFF"/>
                </a:highlight>
                <a:latin typeface="Verdana"/>
                <a:ea typeface="Verdana"/>
                <a:cs typeface="Verdana"/>
                <a:sym typeface="Verdana"/>
              </a:rPr>
              <a:t>The</a:t>
            </a:r>
            <a:r>
              <a:rPr lang="tr-TR" sz="1150" dirty="0">
                <a:solidFill>
                  <a:schemeClr val="dk1"/>
                </a:solidFill>
                <a:highlight>
                  <a:srgbClr val="FFFFFF"/>
                </a:highlight>
                <a:latin typeface="Verdana"/>
                <a:ea typeface="Verdana"/>
                <a:cs typeface="Verdana"/>
                <a:sym typeface="Verdana"/>
              </a:rPr>
              <a:t> NOT NULL </a:t>
            </a:r>
            <a:r>
              <a:rPr lang="tr-TR" sz="1150" dirty="0" err="1">
                <a:solidFill>
                  <a:schemeClr val="dk1"/>
                </a:solidFill>
                <a:highlight>
                  <a:srgbClr val="FFFFFF"/>
                </a:highlight>
                <a:latin typeface="Verdana"/>
                <a:ea typeface="Verdana"/>
                <a:cs typeface="Verdana"/>
                <a:sym typeface="Verdana"/>
              </a:rPr>
              <a:t>constraint</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enforces</a:t>
            </a:r>
            <a:r>
              <a:rPr lang="tr-TR" sz="1150" dirty="0">
                <a:solidFill>
                  <a:schemeClr val="dk1"/>
                </a:solidFill>
                <a:highlight>
                  <a:srgbClr val="FFFFFF"/>
                </a:highlight>
                <a:latin typeface="Verdana"/>
                <a:ea typeface="Verdana"/>
                <a:cs typeface="Verdana"/>
                <a:sym typeface="Verdana"/>
              </a:rPr>
              <a:t> a </a:t>
            </a:r>
            <a:r>
              <a:rPr lang="tr-TR" sz="1150" dirty="0" err="1">
                <a:solidFill>
                  <a:schemeClr val="dk1"/>
                </a:solidFill>
                <a:highlight>
                  <a:srgbClr val="FFFFFF"/>
                </a:highlight>
                <a:latin typeface="Verdana"/>
                <a:ea typeface="Verdana"/>
                <a:cs typeface="Verdana"/>
                <a:sym typeface="Verdana"/>
              </a:rPr>
              <a:t>column</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to</a:t>
            </a:r>
            <a:r>
              <a:rPr lang="tr-TR" sz="1150" dirty="0">
                <a:solidFill>
                  <a:schemeClr val="dk1"/>
                </a:solidFill>
                <a:highlight>
                  <a:srgbClr val="FFFFFF"/>
                </a:highlight>
                <a:latin typeface="Verdana"/>
                <a:ea typeface="Verdana"/>
                <a:cs typeface="Verdana"/>
                <a:sym typeface="Verdana"/>
              </a:rPr>
              <a:t> NOT </a:t>
            </a:r>
            <a:r>
              <a:rPr lang="tr-TR" sz="1150" dirty="0" err="1">
                <a:solidFill>
                  <a:schemeClr val="dk1"/>
                </a:solidFill>
                <a:highlight>
                  <a:srgbClr val="FFFFFF"/>
                </a:highlight>
                <a:latin typeface="Verdana"/>
                <a:ea typeface="Verdana"/>
                <a:cs typeface="Verdana"/>
                <a:sym typeface="Verdana"/>
              </a:rPr>
              <a:t>accept</a:t>
            </a:r>
            <a:r>
              <a:rPr lang="tr-TR" sz="1150" dirty="0">
                <a:solidFill>
                  <a:schemeClr val="dk1"/>
                </a:solidFill>
                <a:highlight>
                  <a:srgbClr val="FFFFFF"/>
                </a:highlight>
                <a:latin typeface="Verdana"/>
                <a:ea typeface="Verdana"/>
                <a:cs typeface="Verdana"/>
                <a:sym typeface="Verdana"/>
              </a:rPr>
              <a:t> NULL </a:t>
            </a:r>
            <a:r>
              <a:rPr lang="tr-TR" sz="1150" dirty="0" err="1">
                <a:solidFill>
                  <a:schemeClr val="dk1"/>
                </a:solidFill>
                <a:highlight>
                  <a:srgbClr val="FFFFFF"/>
                </a:highlight>
                <a:latin typeface="Verdana"/>
                <a:ea typeface="Verdana"/>
                <a:cs typeface="Verdana"/>
                <a:sym typeface="Verdana"/>
              </a:rPr>
              <a:t>values</a:t>
            </a:r>
            <a:r>
              <a:rPr lang="tr-TR" sz="1150" dirty="0">
                <a:solidFill>
                  <a:schemeClr val="dk1"/>
                </a:solidFill>
                <a:highlight>
                  <a:srgbClr val="FFFFFF"/>
                </a:highlight>
                <a:latin typeface="Verdana"/>
                <a:ea typeface="Verdana"/>
                <a:cs typeface="Verdana"/>
                <a:sym typeface="Verdana"/>
              </a:rPr>
              <a:t>.</a:t>
            </a:r>
            <a:endParaRPr sz="1150" dirty="0">
              <a:solidFill>
                <a:schemeClr val="dk1"/>
              </a:solidFill>
              <a:highlight>
                <a:srgbClr val="FFFFFF"/>
              </a:highlight>
              <a:latin typeface="Verdana"/>
              <a:ea typeface="Verdana"/>
              <a:cs typeface="Verdana"/>
              <a:sym typeface="Verdana"/>
            </a:endParaRPr>
          </a:p>
          <a:p>
            <a:pPr marL="0" lvl="0" indent="0" algn="l" rtl="0">
              <a:lnSpc>
                <a:spcPct val="115000"/>
              </a:lnSpc>
              <a:spcBef>
                <a:spcPts val="1400"/>
              </a:spcBef>
              <a:spcAft>
                <a:spcPts val="0"/>
              </a:spcAft>
              <a:buClr>
                <a:schemeClr val="dk1"/>
              </a:buClr>
              <a:buSzPts val="1100"/>
              <a:buFont typeface="Arial"/>
              <a:buNone/>
            </a:pPr>
            <a:r>
              <a:rPr lang="tr-TR" sz="1150" dirty="0" err="1">
                <a:solidFill>
                  <a:schemeClr val="dk1"/>
                </a:solidFill>
                <a:highlight>
                  <a:srgbClr val="FFFFFF"/>
                </a:highlight>
                <a:latin typeface="Verdana"/>
                <a:ea typeface="Verdana"/>
                <a:cs typeface="Verdana"/>
                <a:sym typeface="Verdana"/>
              </a:rPr>
              <a:t>This</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enforces</a:t>
            </a:r>
            <a:r>
              <a:rPr lang="tr-TR" sz="1150" dirty="0">
                <a:solidFill>
                  <a:schemeClr val="dk1"/>
                </a:solidFill>
                <a:highlight>
                  <a:srgbClr val="FFFFFF"/>
                </a:highlight>
                <a:latin typeface="Verdana"/>
                <a:ea typeface="Verdana"/>
                <a:cs typeface="Verdana"/>
                <a:sym typeface="Verdana"/>
              </a:rPr>
              <a:t> a </a:t>
            </a:r>
            <a:r>
              <a:rPr lang="tr-TR" sz="1150" dirty="0" err="1">
                <a:solidFill>
                  <a:schemeClr val="dk1"/>
                </a:solidFill>
                <a:highlight>
                  <a:srgbClr val="FFFFFF"/>
                </a:highlight>
                <a:latin typeface="Verdana"/>
                <a:ea typeface="Verdana"/>
                <a:cs typeface="Verdana"/>
                <a:sym typeface="Verdana"/>
              </a:rPr>
              <a:t>field</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to</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always</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contain</a:t>
            </a:r>
            <a:r>
              <a:rPr lang="tr-TR" sz="1150" dirty="0">
                <a:solidFill>
                  <a:schemeClr val="dk1"/>
                </a:solidFill>
                <a:highlight>
                  <a:srgbClr val="FFFFFF"/>
                </a:highlight>
                <a:latin typeface="Verdana"/>
                <a:ea typeface="Verdana"/>
                <a:cs typeface="Verdana"/>
                <a:sym typeface="Verdana"/>
              </a:rPr>
              <a:t> a </a:t>
            </a:r>
            <a:r>
              <a:rPr lang="tr-TR" sz="1150" dirty="0" err="1">
                <a:solidFill>
                  <a:schemeClr val="dk1"/>
                </a:solidFill>
                <a:highlight>
                  <a:srgbClr val="FFFFFF"/>
                </a:highlight>
                <a:latin typeface="Verdana"/>
                <a:ea typeface="Verdana"/>
                <a:cs typeface="Verdana"/>
                <a:sym typeface="Verdana"/>
              </a:rPr>
              <a:t>value</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which</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means</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that</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you</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cannot</a:t>
            </a:r>
            <a:r>
              <a:rPr lang="tr-TR" sz="1150" dirty="0">
                <a:solidFill>
                  <a:schemeClr val="dk1"/>
                </a:solidFill>
                <a:highlight>
                  <a:srgbClr val="FFFFFF"/>
                </a:highlight>
                <a:latin typeface="Verdana"/>
                <a:ea typeface="Verdana"/>
                <a:cs typeface="Verdana"/>
                <a:sym typeface="Verdana"/>
              </a:rPr>
              <a:t> insert a </a:t>
            </a:r>
            <a:r>
              <a:rPr lang="tr-TR" sz="1150" dirty="0" err="1">
                <a:solidFill>
                  <a:schemeClr val="dk1"/>
                </a:solidFill>
                <a:highlight>
                  <a:srgbClr val="FFFFFF"/>
                </a:highlight>
                <a:latin typeface="Verdana"/>
                <a:ea typeface="Verdana"/>
                <a:cs typeface="Verdana"/>
                <a:sym typeface="Verdana"/>
              </a:rPr>
              <a:t>new</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record</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or</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update</a:t>
            </a:r>
            <a:r>
              <a:rPr lang="tr-TR" sz="1150" dirty="0">
                <a:solidFill>
                  <a:schemeClr val="dk1"/>
                </a:solidFill>
                <a:highlight>
                  <a:srgbClr val="FFFFFF"/>
                </a:highlight>
                <a:latin typeface="Verdana"/>
                <a:ea typeface="Verdana"/>
                <a:cs typeface="Verdana"/>
                <a:sym typeface="Verdana"/>
              </a:rPr>
              <a:t> a </a:t>
            </a:r>
            <a:r>
              <a:rPr lang="tr-TR" sz="1150" dirty="0" err="1">
                <a:solidFill>
                  <a:schemeClr val="dk1"/>
                </a:solidFill>
                <a:highlight>
                  <a:srgbClr val="FFFFFF"/>
                </a:highlight>
                <a:latin typeface="Verdana"/>
                <a:ea typeface="Verdana"/>
                <a:cs typeface="Verdana"/>
                <a:sym typeface="Verdana"/>
              </a:rPr>
              <a:t>record</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without</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adding</a:t>
            </a:r>
            <a:r>
              <a:rPr lang="tr-TR" sz="1150" dirty="0">
                <a:solidFill>
                  <a:schemeClr val="dk1"/>
                </a:solidFill>
                <a:highlight>
                  <a:srgbClr val="FFFFFF"/>
                </a:highlight>
                <a:latin typeface="Verdana"/>
                <a:ea typeface="Verdana"/>
                <a:cs typeface="Verdana"/>
                <a:sym typeface="Verdana"/>
              </a:rPr>
              <a:t> a </a:t>
            </a:r>
            <a:r>
              <a:rPr lang="tr-TR" sz="1150" dirty="0" err="1">
                <a:solidFill>
                  <a:schemeClr val="dk1"/>
                </a:solidFill>
                <a:highlight>
                  <a:srgbClr val="FFFFFF"/>
                </a:highlight>
                <a:latin typeface="Verdana"/>
                <a:ea typeface="Verdana"/>
                <a:cs typeface="Verdana"/>
                <a:sym typeface="Verdana"/>
              </a:rPr>
              <a:t>value</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to</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this</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field</a:t>
            </a:r>
            <a:r>
              <a:rPr lang="tr-TR" sz="1150" dirty="0">
                <a:solidFill>
                  <a:schemeClr val="dk1"/>
                </a:solidFill>
                <a:highlight>
                  <a:srgbClr val="FFFFFF"/>
                </a:highlight>
                <a:latin typeface="Verdana"/>
                <a:ea typeface="Verdana"/>
                <a:cs typeface="Verdana"/>
                <a:sym typeface="Verdana"/>
              </a:rPr>
              <a:t>.</a:t>
            </a:r>
            <a:endParaRPr sz="1150" dirty="0">
              <a:solidFill>
                <a:schemeClr val="dk1"/>
              </a:solidFill>
              <a:highlight>
                <a:srgbClr val="FFFFFF"/>
              </a:highlight>
              <a:latin typeface="Verdana"/>
              <a:ea typeface="Verdana"/>
              <a:cs typeface="Verdana"/>
              <a:sym typeface="Verdana"/>
            </a:endParaRPr>
          </a:p>
          <a:p>
            <a:pPr marL="0" lvl="0" indent="0" algn="l" rtl="0">
              <a:lnSpc>
                <a:spcPct val="100000"/>
              </a:lnSpc>
              <a:spcBef>
                <a:spcPts val="1400"/>
              </a:spcBef>
              <a:spcAft>
                <a:spcPts val="0"/>
              </a:spcAft>
              <a:buSzPts val="1400"/>
              <a:buNone/>
            </a:pPr>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8a8bd52aa0_1_8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0" name="Google Shape;340;g8a8bd52aa0_1_88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8a8bd52aa0_1_6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 name="Google Shape;137;g8a8bd52aa0_1_6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tr-TR" sz="1300" dirty="0" err="1">
                <a:solidFill>
                  <a:srgbClr val="40424E"/>
                </a:solidFill>
                <a:highlight>
                  <a:srgbClr val="FFFFFF"/>
                </a:highlight>
              </a:rPr>
              <a:t>The</a:t>
            </a:r>
            <a:r>
              <a:rPr lang="tr-TR" sz="1300" dirty="0">
                <a:solidFill>
                  <a:srgbClr val="40424E"/>
                </a:solidFill>
                <a:highlight>
                  <a:srgbClr val="FFFFFF"/>
                </a:highlight>
              </a:rPr>
              <a:t> SQL </a:t>
            </a:r>
            <a:r>
              <a:rPr lang="tr-TR" sz="1300" dirty="0" err="1">
                <a:solidFill>
                  <a:srgbClr val="40424E"/>
                </a:solidFill>
                <a:highlight>
                  <a:srgbClr val="FFFFFF"/>
                </a:highlight>
              </a:rPr>
              <a:t>commands</a:t>
            </a:r>
            <a:r>
              <a:rPr lang="tr-TR" sz="1300" dirty="0">
                <a:solidFill>
                  <a:srgbClr val="40424E"/>
                </a:solidFill>
                <a:highlight>
                  <a:srgbClr val="FFFFFF"/>
                </a:highlight>
              </a:rPr>
              <a:t> </a:t>
            </a:r>
            <a:r>
              <a:rPr lang="tr-TR" sz="1300" dirty="0" err="1">
                <a:solidFill>
                  <a:srgbClr val="40424E"/>
                </a:solidFill>
                <a:highlight>
                  <a:srgbClr val="FFFFFF"/>
                </a:highlight>
              </a:rPr>
              <a:t>that</a:t>
            </a:r>
            <a:r>
              <a:rPr lang="tr-TR" sz="1300" dirty="0">
                <a:solidFill>
                  <a:srgbClr val="40424E"/>
                </a:solidFill>
                <a:highlight>
                  <a:srgbClr val="FFFFFF"/>
                </a:highlight>
              </a:rPr>
              <a:t> </a:t>
            </a:r>
            <a:r>
              <a:rPr lang="tr-TR" sz="1300" dirty="0" err="1">
                <a:solidFill>
                  <a:srgbClr val="40424E"/>
                </a:solidFill>
                <a:highlight>
                  <a:srgbClr val="FFFFFF"/>
                </a:highlight>
              </a:rPr>
              <a:t>deals</a:t>
            </a:r>
            <a:r>
              <a:rPr lang="tr-TR" sz="1300" dirty="0">
                <a:solidFill>
                  <a:srgbClr val="40424E"/>
                </a:solidFill>
                <a:highlight>
                  <a:srgbClr val="FFFFFF"/>
                </a:highlight>
              </a:rPr>
              <a:t> </a:t>
            </a:r>
            <a:r>
              <a:rPr lang="tr-TR" sz="1300" dirty="0" err="1">
                <a:solidFill>
                  <a:srgbClr val="40424E"/>
                </a:solidFill>
                <a:highlight>
                  <a:srgbClr val="FFFFFF"/>
                </a:highlight>
              </a:rPr>
              <a:t>with</a:t>
            </a:r>
            <a:r>
              <a:rPr lang="tr-TR" sz="1300" dirty="0">
                <a:solidFill>
                  <a:srgbClr val="40424E"/>
                </a:solidFill>
                <a:highlight>
                  <a:srgbClr val="FFFFFF"/>
                </a:highlight>
              </a:rPr>
              <a:t> </a:t>
            </a:r>
            <a:r>
              <a:rPr lang="tr-TR" sz="1300" dirty="0" err="1">
                <a:solidFill>
                  <a:srgbClr val="40424E"/>
                </a:solidFill>
                <a:highlight>
                  <a:srgbClr val="FFFFFF"/>
                </a:highlight>
              </a:rPr>
              <a:t>the</a:t>
            </a:r>
            <a:r>
              <a:rPr lang="tr-TR" sz="1300" dirty="0">
                <a:solidFill>
                  <a:srgbClr val="40424E"/>
                </a:solidFill>
                <a:highlight>
                  <a:srgbClr val="FFFFFF"/>
                </a:highlight>
              </a:rPr>
              <a:t> </a:t>
            </a:r>
            <a:r>
              <a:rPr lang="tr-TR" sz="1300" dirty="0" err="1">
                <a:solidFill>
                  <a:srgbClr val="40424E"/>
                </a:solidFill>
                <a:highlight>
                  <a:srgbClr val="FFFFFF"/>
                </a:highlight>
              </a:rPr>
              <a:t>manipulation</a:t>
            </a:r>
            <a:r>
              <a:rPr lang="tr-TR" sz="1300" dirty="0">
                <a:solidFill>
                  <a:srgbClr val="40424E"/>
                </a:solidFill>
                <a:highlight>
                  <a:srgbClr val="FFFFFF"/>
                </a:highlight>
              </a:rPr>
              <a:t> of data </a:t>
            </a:r>
            <a:r>
              <a:rPr lang="tr-TR" sz="1300" dirty="0" err="1">
                <a:solidFill>
                  <a:srgbClr val="40424E"/>
                </a:solidFill>
                <a:highlight>
                  <a:srgbClr val="FFFFFF"/>
                </a:highlight>
              </a:rPr>
              <a:t>present</a:t>
            </a:r>
            <a:r>
              <a:rPr lang="tr-TR" sz="1300" dirty="0">
                <a:solidFill>
                  <a:srgbClr val="40424E"/>
                </a:solidFill>
                <a:highlight>
                  <a:srgbClr val="FFFFFF"/>
                </a:highlight>
              </a:rPr>
              <a:t> in </a:t>
            </a:r>
            <a:r>
              <a:rPr lang="tr-TR" sz="1300" dirty="0" err="1">
                <a:solidFill>
                  <a:srgbClr val="40424E"/>
                </a:solidFill>
                <a:highlight>
                  <a:srgbClr val="FFFFFF"/>
                </a:highlight>
              </a:rPr>
              <a:t>the</a:t>
            </a:r>
            <a:r>
              <a:rPr lang="tr-TR" sz="1300" dirty="0">
                <a:solidFill>
                  <a:srgbClr val="40424E"/>
                </a:solidFill>
                <a:highlight>
                  <a:srgbClr val="FFFFFF"/>
                </a:highlight>
              </a:rPr>
              <a:t> </a:t>
            </a:r>
            <a:r>
              <a:rPr lang="tr-TR" sz="1300" dirty="0" err="1">
                <a:solidFill>
                  <a:srgbClr val="40424E"/>
                </a:solidFill>
                <a:highlight>
                  <a:srgbClr val="FFFFFF"/>
                </a:highlight>
              </a:rPr>
              <a:t>database</a:t>
            </a:r>
            <a:r>
              <a:rPr lang="tr-TR" sz="1300" dirty="0">
                <a:solidFill>
                  <a:srgbClr val="40424E"/>
                </a:solidFill>
                <a:highlight>
                  <a:srgbClr val="FFFFFF"/>
                </a:highlight>
              </a:rPr>
              <a:t> </a:t>
            </a:r>
            <a:r>
              <a:rPr lang="tr-TR" sz="1300" dirty="0" err="1">
                <a:solidFill>
                  <a:srgbClr val="40424E"/>
                </a:solidFill>
                <a:highlight>
                  <a:srgbClr val="FFFFFF"/>
                </a:highlight>
              </a:rPr>
              <a:t>belong</a:t>
            </a:r>
            <a:r>
              <a:rPr lang="tr-TR" sz="1300" dirty="0">
                <a:solidFill>
                  <a:srgbClr val="40424E"/>
                </a:solidFill>
                <a:highlight>
                  <a:srgbClr val="FFFFFF"/>
                </a:highlight>
              </a:rPr>
              <a:t> </a:t>
            </a:r>
            <a:r>
              <a:rPr lang="tr-TR" sz="1300" dirty="0" err="1">
                <a:solidFill>
                  <a:srgbClr val="40424E"/>
                </a:solidFill>
                <a:highlight>
                  <a:srgbClr val="FFFFFF"/>
                </a:highlight>
              </a:rPr>
              <a:t>to</a:t>
            </a:r>
            <a:r>
              <a:rPr lang="tr-TR" sz="1300" dirty="0">
                <a:solidFill>
                  <a:srgbClr val="40424E"/>
                </a:solidFill>
                <a:highlight>
                  <a:srgbClr val="FFFFFF"/>
                </a:highlight>
              </a:rPr>
              <a:t> DML </a:t>
            </a:r>
            <a:r>
              <a:rPr lang="tr-TR" sz="1300" dirty="0" err="1">
                <a:solidFill>
                  <a:srgbClr val="40424E"/>
                </a:solidFill>
                <a:highlight>
                  <a:srgbClr val="FFFFFF"/>
                </a:highlight>
              </a:rPr>
              <a:t>or</a:t>
            </a:r>
            <a:r>
              <a:rPr lang="tr-TR" sz="1300" dirty="0">
                <a:solidFill>
                  <a:srgbClr val="40424E"/>
                </a:solidFill>
                <a:highlight>
                  <a:srgbClr val="FFFFFF"/>
                </a:highlight>
              </a:rPr>
              <a:t> Data </a:t>
            </a:r>
            <a:r>
              <a:rPr lang="tr-TR" sz="1300" dirty="0" err="1">
                <a:solidFill>
                  <a:srgbClr val="40424E"/>
                </a:solidFill>
                <a:highlight>
                  <a:srgbClr val="FFFFFF"/>
                </a:highlight>
              </a:rPr>
              <a:t>Manipulation</a:t>
            </a:r>
            <a:r>
              <a:rPr lang="tr-TR" sz="1300" dirty="0">
                <a:solidFill>
                  <a:srgbClr val="40424E"/>
                </a:solidFill>
                <a:highlight>
                  <a:srgbClr val="FFFFFF"/>
                </a:highlight>
              </a:rPr>
              <a:t> Language </a:t>
            </a:r>
            <a:r>
              <a:rPr lang="tr-TR" sz="1300" dirty="0" err="1">
                <a:solidFill>
                  <a:srgbClr val="40424E"/>
                </a:solidFill>
                <a:highlight>
                  <a:srgbClr val="FFFFFF"/>
                </a:highlight>
              </a:rPr>
              <a:t>and</a:t>
            </a:r>
            <a:r>
              <a:rPr lang="tr-TR" sz="1300" dirty="0">
                <a:solidFill>
                  <a:srgbClr val="40424E"/>
                </a:solidFill>
                <a:highlight>
                  <a:srgbClr val="FFFFFF"/>
                </a:highlight>
              </a:rPr>
              <a:t> </a:t>
            </a:r>
            <a:r>
              <a:rPr lang="tr-TR" sz="1300" dirty="0" err="1">
                <a:solidFill>
                  <a:srgbClr val="40424E"/>
                </a:solidFill>
                <a:highlight>
                  <a:srgbClr val="FFFFFF"/>
                </a:highlight>
              </a:rPr>
              <a:t>this</a:t>
            </a:r>
            <a:r>
              <a:rPr lang="tr-TR" sz="1300" dirty="0">
                <a:solidFill>
                  <a:srgbClr val="40424E"/>
                </a:solidFill>
                <a:highlight>
                  <a:srgbClr val="FFFFFF"/>
                </a:highlight>
              </a:rPr>
              <a:t> </a:t>
            </a:r>
            <a:r>
              <a:rPr lang="tr-TR" sz="1300" dirty="0" err="1">
                <a:solidFill>
                  <a:srgbClr val="40424E"/>
                </a:solidFill>
                <a:highlight>
                  <a:srgbClr val="FFFFFF"/>
                </a:highlight>
              </a:rPr>
              <a:t>includes</a:t>
            </a:r>
            <a:r>
              <a:rPr lang="tr-TR" sz="1300" dirty="0">
                <a:solidFill>
                  <a:srgbClr val="40424E"/>
                </a:solidFill>
                <a:highlight>
                  <a:srgbClr val="FFFFFF"/>
                </a:highlight>
              </a:rPr>
              <a:t> </a:t>
            </a:r>
            <a:r>
              <a:rPr lang="tr-TR" sz="1300" dirty="0" err="1">
                <a:solidFill>
                  <a:srgbClr val="40424E"/>
                </a:solidFill>
                <a:highlight>
                  <a:srgbClr val="FFFFFF"/>
                </a:highlight>
              </a:rPr>
              <a:t>most</a:t>
            </a:r>
            <a:r>
              <a:rPr lang="tr-TR" sz="1300" dirty="0">
                <a:solidFill>
                  <a:srgbClr val="40424E"/>
                </a:solidFill>
                <a:highlight>
                  <a:srgbClr val="FFFFFF"/>
                </a:highlight>
              </a:rPr>
              <a:t> of </a:t>
            </a:r>
            <a:r>
              <a:rPr lang="tr-TR" sz="1300" dirty="0" err="1">
                <a:solidFill>
                  <a:srgbClr val="40424E"/>
                </a:solidFill>
                <a:highlight>
                  <a:srgbClr val="FFFFFF"/>
                </a:highlight>
              </a:rPr>
              <a:t>the</a:t>
            </a:r>
            <a:r>
              <a:rPr lang="tr-TR" sz="1300" dirty="0">
                <a:solidFill>
                  <a:srgbClr val="40424E"/>
                </a:solidFill>
                <a:highlight>
                  <a:srgbClr val="FFFFFF"/>
                </a:highlight>
              </a:rPr>
              <a:t> SQL </a:t>
            </a:r>
            <a:r>
              <a:rPr lang="tr-TR" sz="1300" dirty="0" err="1">
                <a:solidFill>
                  <a:srgbClr val="40424E"/>
                </a:solidFill>
                <a:highlight>
                  <a:srgbClr val="FFFFFF"/>
                </a:highlight>
              </a:rPr>
              <a:t>statements</a:t>
            </a:r>
            <a:r>
              <a:rPr lang="tr-TR" sz="1300" dirty="0">
                <a:solidFill>
                  <a:srgbClr val="40424E"/>
                </a:solidFill>
                <a:highlight>
                  <a:srgbClr val="FFFFFF"/>
                </a:highlight>
              </a:rPr>
              <a:t>.</a:t>
            </a:r>
            <a:endParaRPr sz="1300" dirty="0">
              <a:solidFill>
                <a:srgbClr val="40424E"/>
              </a:solidFill>
              <a:highlight>
                <a:srgbClr val="FFFFFF"/>
              </a:highlight>
            </a:endParaRPr>
          </a:p>
          <a:p>
            <a:pPr marL="0" lvl="0" indent="0" algn="l" rtl="0">
              <a:lnSpc>
                <a:spcPct val="100000"/>
              </a:lnSpc>
              <a:spcBef>
                <a:spcPts val="0"/>
              </a:spcBef>
              <a:spcAft>
                <a:spcPts val="0"/>
              </a:spcAft>
              <a:buSzPts val="1400"/>
              <a:buNone/>
            </a:pPr>
            <a:r>
              <a:rPr lang="tr-TR" sz="1300" dirty="0">
                <a:solidFill>
                  <a:srgbClr val="40424E"/>
                </a:solidFill>
                <a:highlight>
                  <a:srgbClr val="FFFFFF"/>
                </a:highlight>
              </a:rPr>
              <a:t>INSERT – is </a:t>
            </a:r>
            <a:r>
              <a:rPr lang="tr-TR" sz="1300" dirty="0" err="1">
                <a:solidFill>
                  <a:srgbClr val="40424E"/>
                </a:solidFill>
                <a:highlight>
                  <a:srgbClr val="FFFFFF"/>
                </a:highlight>
              </a:rPr>
              <a:t>used</a:t>
            </a:r>
            <a:r>
              <a:rPr lang="tr-TR" sz="1300" dirty="0">
                <a:solidFill>
                  <a:srgbClr val="40424E"/>
                </a:solidFill>
                <a:highlight>
                  <a:srgbClr val="FFFFFF"/>
                </a:highlight>
              </a:rPr>
              <a:t> </a:t>
            </a:r>
            <a:r>
              <a:rPr lang="tr-TR" sz="1300" dirty="0" err="1">
                <a:solidFill>
                  <a:srgbClr val="40424E"/>
                </a:solidFill>
                <a:highlight>
                  <a:srgbClr val="FFFFFF"/>
                </a:highlight>
              </a:rPr>
              <a:t>to</a:t>
            </a:r>
            <a:r>
              <a:rPr lang="tr-TR" sz="1300" dirty="0">
                <a:solidFill>
                  <a:srgbClr val="40424E"/>
                </a:solidFill>
                <a:highlight>
                  <a:srgbClr val="FFFFFF"/>
                </a:highlight>
              </a:rPr>
              <a:t> insert data </a:t>
            </a:r>
            <a:r>
              <a:rPr lang="tr-TR" sz="1300" dirty="0" err="1">
                <a:solidFill>
                  <a:srgbClr val="40424E"/>
                </a:solidFill>
                <a:highlight>
                  <a:srgbClr val="FFFFFF"/>
                </a:highlight>
              </a:rPr>
              <a:t>into</a:t>
            </a:r>
            <a:r>
              <a:rPr lang="tr-TR" sz="1300" dirty="0">
                <a:solidFill>
                  <a:srgbClr val="40424E"/>
                </a:solidFill>
                <a:highlight>
                  <a:srgbClr val="FFFFFF"/>
                </a:highlight>
              </a:rPr>
              <a:t> a </a:t>
            </a:r>
            <a:r>
              <a:rPr lang="tr-TR" sz="1300" dirty="0" err="1">
                <a:solidFill>
                  <a:srgbClr val="40424E"/>
                </a:solidFill>
                <a:highlight>
                  <a:srgbClr val="FFFFFF"/>
                </a:highlight>
              </a:rPr>
              <a:t>table</a:t>
            </a:r>
            <a:r>
              <a:rPr lang="tr-TR" sz="1300" dirty="0">
                <a:solidFill>
                  <a:srgbClr val="40424E"/>
                </a:solidFill>
                <a:highlight>
                  <a:srgbClr val="FFFFFF"/>
                </a:highlight>
              </a:rPr>
              <a:t>.</a:t>
            </a:r>
            <a:endParaRPr sz="1300" dirty="0">
              <a:solidFill>
                <a:srgbClr val="40424E"/>
              </a:solidFill>
              <a:highlight>
                <a:srgbClr val="FFFFFF"/>
              </a:highlight>
            </a:endParaRPr>
          </a:p>
          <a:p>
            <a:pPr marL="0" lvl="0" indent="0" algn="l" rtl="0">
              <a:lnSpc>
                <a:spcPct val="100000"/>
              </a:lnSpc>
              <a:spcBef>
                <a:spcPts val="0"/>
              </a:spcBef>
              <a:spcAft>
                <a:spcPts val="0"/>
              </a:spcAft>
              <a:buSzPts val="1400"/>
              <a:buNone/>
            </a:pPr>
            <a:r>
              <a:rPr lang="tr-TR" sz="1300" dirty="0">
                <a:solidFill>
                  <a:srgbClr val="40424E"/>
                </a:solidFill>
                <a:highlight>
                  <a:srgbClr val="FFFFFF"/>
                </a:highlight>
              </a:rPr>
              <a:t>UPDATE – is </a:t>
            </a:r>
            <a:r>
              <a:rPr lang="tr-TR" sz="1300" dirty="0" err="1">
                <a:solidFill>
                  <a:srgbClr val="40424E"/>
                </a:solidFill>
                <a:highlight>
                  <a:srgbClr val="FFFFFF"/>
                </a:highlight>
              </a:rPr>
              <a:t>used</a:t>
            </a:r>
            <a:r>
              <a:rPr lang="tr-TR" sz="1300" dirty="0">
                <a:solidFill>
                  <a:srgbClr val="40424E"/>
                </a:solidFill>
                <a:highlight>
                  <a:srgbClr val="FFFFFF"/>
                </a:highlight>
              </a:rPr>
              <a:t> </a:t>
            </a:r>
            <a:r>
              <a:rPr lang="tr-TR" sz="1300" dirty="0" err="1">
                <a:solidFill>
                  <a:srgbClr val="40424E"/>
                </a:solidFill>
                <a:highlight>
                  <a:srgbClr val="FFFFFF"/>
                </a:highlight>
              </a:rPr>
              <a:t>to</a:t>
            </a:r>
            <a:r>
              <a:rPr lang="tr-TR" sz="1300" dirty="0">
                <a:solidFill>
                  <a:srgbClr val="40424E"/>
                </a:solidFill>
                <a:highlight>
                  <a:srgbClr val="FFFFFF"/>
                </a:highlight>
              </a:rPr>
              <a:t> </a:t>
            </a:r>
            <a:r>
              <a:rPr lang="tr-TR" sz="1300" dirty="0" err="1">
                <a:solidFill>
                  <a:srgbClr val="40424E"/>
                </a:solidFill>
                <a:highlight>
                  <a:srgbClr val="FFFFFF"/>
                </a:highlight>
              </a:rPr>
              <a:t>update</a:t>
            </a:r>
            <a:r>
              <a:rPr lang="tr-TR" sz="1300" dirty="0">
                <a:solidFill>
                  <a:srgbClr val="40424E"/>
                </a:solidFill>
                <a:highlight>
                  <a:srgbClr val="FFFFFF"/>
                </a:highlight>
              </a:rPr>
              <a:t> </a:t>
            </a:r>
            <a:r>
              <a:rPr lang="tr-TR" sz="1300" dirty="0" err="1">
                <a:solidFill>
                  <a:srgbClr val="40424E"/>
                </a:solidFill>
                <a:highlight>
                  <a:srgbClr val="FFFFFF"/>
                </a:highlight>
              </a:rPr>
              <a:t>existing</a:t>
            </a:r>
            <a:r>
              <a:rPr lang="tr-TR" sz="1300" dirty="0">
                <a:solidFill>
                  <a:srgbClr val="40424E"/>
                </a:solidFill>
                <a:highlight>
                  <a:srgbClr val="FFFFFF"/>
                </a:highlight>
              </a:rPr>
              <a:t> data </a:t>
            </a:r>
            <a:r>
              <a:rPr lang="tr-TR" sz="1300" dirty="0" err="1">
                <a:solidFill>
                  <a:srgbClr val="40424E"/>
                </a:solidFill>
                <a:highlight>
                  <a:srgbClr val="FFFFFF"/>
                </a:highlight>
              </a:rPr>
              <a:t>within</a:t>
            </a:r>
            <a:r>
              <a:rPr lang="tr-TR" sz="1300" dirty="0">
                <a:solidFill>
                  <a:srgbClr val="40424E"/>
                </a:solidFill>
                <a:highlight>
                  <a:srgbClr val="FFFFFF"/>
                </a:highlight>
              </a:rPr>
              <a:t> a </a:t>
            </a:r>
            <a:r>
              <a:rPr lang="tr-TR" sz="1300" dirty="0" err="1">
                <a:solidFill>
                  <a:srgbClr val="40424E"/>
                </a:solidFill>
                <a:highlight>
                  <a:srgbClr val="FFFFFF"/>
                </a:highlight>
              </a:rPr>
              <a:t>table</a:t>
            </a:r>
            <a:r>
              <a:rPr lang="tr-TR" sz="1300" dirty="0">
                <a:solidFill>
                  <a:srgbClr val="40424E"/>
                </a:solidFill>
                <a:highlight>
                  <a:srgbClr val="FFFFFF"/>
                </a:highlight>
              </a:rPr>
              <a:t>.</a:t>
            </a:r>
            <a:endParaRPr sz="1300" dirty="0">
              <a:solidFill>
                <a:srgbClr val="40424E"/>
              </a:solidFill>
              <a:highlight>
                <a:srgbClr val="FFFFFF"/>
              </a:highlight>
            </a:endParaRPr>
          </a:p>
          <a:p>
            <a:pPr marL="0" lvl="0" indent="0" algn="l" rtl="0">
              <a:lnSpc>
                <a:spcPct val="100000"/>
              </a:lnSpc>
              <a:spcBef>
                <a:spcPts val="0"/>
              </a:spcBef>
              <a:spcAft>
                <a:spcPts val="0"/>
              </a:spcAft>
              <a:buSzPts val="1400"/>
              <a:buNone/>
            </a:pPr>
            <a:r>
              <a:rPr lang="tr-TR" sz="1300" dirty="0">
                <a:solidFill>
                  <a:srgbClr val="40424E"/>
                </a:solidFill>
                <a:highlight>
                  <a:srgbClr val="FFFFFF"/>
                </a:highlight>
              </a:rPr>
              <a:t>DELETE – is </a:t>
            </a:r>
            <a:r>
              <a:rPr lang="tr-TR" sz="1300" dirty="0" err="1">
                <a:solidFill>
                  <a:srgbClr val="40424E"/>
                </a:solidFill>
                <a:highlight>
                  <a:srgbClr val="FFFFFF"/>
                </a:highlight>
              </a:rPr>
              <a:t>used</a:t>
            </a:r>
            <a:r>
              <a:rPr lang="tr-TR" sz="1300" dirty="0">
                <a:solidFill>
                  <a:srgbClr val="40424E"/>
                </a:solidFill>
                <a:highlight>
                  <a:srgbClr val="FFFFFF"/>
                </a:highlight>
              </a:rPr>
              <a:t> </a:t>
            </a:r>
            <a:r>
              <a:rPr lang="tr-TR" sz="1300" dirty="0" err="1">
                <a:solidFill>
                  <a:srgbClr val="40424E"/>
                </a:solidFill>
                <a:highlight>
                  <a:srgbClr val="FFFFFF"/>
                </a:highlight>
              </a:rPr>
              <a:t>to</a:t>
            </a:r>
            <a:r>
              <a:rPr lang="tr-TR" sz="1300" dirty="0">
                <a:solidFill>
                  <a:srgbClr val="40424E"/>
                </a:solidFill>
                <a:highlight>
                  <a:srgbClr val="FFFFFF"/>
                </a:highlight>
              </a:rPr>
              <a:t> </a:t>
            </a:r>
            <a:r>
              <a:rPr lang="tr-TR" sz="1300" dirty="0" err="1">
                <a:solidFill>
                  <a:srgbClr val="40424E"/>
                </a:solidFill>
                <a:highlight>
                  <a:srgbClr val="FFFFFF"/>
                </a:highlight>
              </a:rPr>
              <a:t>delete</a:t>
            </a:r>
            <a:r>
              <a:rPr lang="tr-TR" sz="1300" dirty="0">
                <a:solidFill>
                  <a:srgbClr val="40424E"/>
                </a:solidFill>
                <a:highlight>
                  <a:srgbClr val="FFFFFF"/>
                </a:highlight>
              </a:rPr>
              <a:t> </a:t>
            </a:r>
            <a:r>
              <a:rPr lang="tr-TR" sz="1300" dirty="0" err="1">
                <a:solidFill>
                  <a:srgbClr val="40424E"/>
                </a:solidFill>
                <a:highlight>
                  <a:srgbClr val="FFFFFF"/>
                </a:highlight>
              </a:rPr>
              <a:t>records</a:t>
            </a:r>
            <a:r>
              <a:rPr lang="tr-TR" sz="1300" dirty="0">
                <a:solidFill>
                  <a:srgbClr val="40424E"/>
                </a:solidFill>
                <a:highlight>
                  <a:srgbClr val="FFFFFF"/>
                </a:highlight>
              </a:rPr>
              <a:t> </a:t>
            </a:r>
            <a:r>
              <a:rPr lang="tr-TR" sz="1300" dirty="0" err="1">
                <a:solidFill>
                  <a:srgbClr val="40424E"/>
                </a:solidFill>
                <a:highlight>
                  <a:srgbClr val="FFFFFF"/>
                </a:highlight>
              </a:rPr>
              <a:t>from</a:t>
            </a:r>
            <a:r>
              <a:rPr lang="tr-TR" sz="1300" dirty="0">
                <a:solidFill>
                  <a:srgbClr val="40424E"/>
                </a:solidFill>
                <a:highlight>
                  <a:srgbClr val="FFFFFF"/>
                </a:highlight>
              </a:rPr>
              <a:t> a </a:t>
            </a:r>
            <a:r>
              <a:rPr lang="tr-TR" sz="1300" dirty="0" err="1">
                <a:solidFill>
                  <a:srgbClr val="40424E"/>
                </a:solidFill>
                <a:highlight>
                  <a:srgbClr val="FFFFFF"/>
                </a:highlight>
              </a:rPr>
              <a:t>database</a:t>
            </a:r>
            <a:r>
              <a:rPr lang="tr-TR" sz="1300" dirty="0">
                <a:solidFill>
                  <a:srgbClr val="40424E"/>
                </a:solidFill>
                <a:highlight>
                  <a:srgbClr val="FFFFFF"/>
                </a:highlight>
              </a:rPr>
              <a:t> </a:t>
            </a:r>
            <a:r>
              <a:rPr lang="tr-TR" sz="1300" dirty="0" err="1">
                <a:solidFill>
                  <a:srgbClr val="40424E"/>
                </a:solidFill>
                <a:highlight>
                  <a:srgbClr val="FFFFFF"/>
                </a:highlight>
              </a:rPr>
              <a:t>table</a:t>
            </a:r>
            <a:r>
              <a:rPr lang="tr-TR" sz="1300" dirty="0">
                <a:solidFill>
                  <a:srgbClr val="40424E"/>
                </a:solidFill>
                <a:highlight>
                  <a:srgbClr val="FFFFFF"/>
                </a:highlight>
              </a:rPr>
              <a:t>.</a:t>
            </a:r>
            <a:endParaRPr sz="1300" dirty="0">
              <a:solidFill>
                <a:srgbClr val="40424E"/>
              </a:solidFill>
              <a:highlight>
                <a:srgbClr val="FFFFFF"/>
              </a:highlight>
            </a:endParaRPr>
          </a:p>
        </p:txBody>
      </p:sp>
    </p:spTree>
    <p:extLst>
      <p:ext uri="{BB962C8B-B14F-4D97-AF65-F5344CB8AC3E}">
        <p14:creationId xmlns:p14="http://schemas.microsoft.com/office/powerpoint/2010/main" val="2306716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b5f4bae1d5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0" name="Google Shape;250;gb5f4bae1d5_0_9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800"/>
              </a:spcBef>
              <a:spcAft>
                <a:spcPts val="0"/>
              </a:spcAft>
              <a:buClr>
                <a:schemeClr val="dk1"/>
              </a:buClr>
              <a:buSzPts val="1100"/>
              <a:buFont typeface="Arial"/>
              <a:buNone/>
            </a:pPr>
            <a:r>
              <a:rPr lang="tr-TR" sz="2400" dirty="0" err="1">
                <a:solidFill>
                  <a:schemeClr val="dk1"/>
                </a:solidFill>
                <a:highlight>
                  <a:srgbClr val="FFFFFF"/>
                </a:highlight>
              </a:rPr>
              <a:t>The</a:t>
            </a:r>
            <a:r>
              <a:rPr lang="tr-TR" sz="2400" dirty="0">
                <a:solidFill>
                  <a:schemeClr val="dk1"/>
                </a:solidFill>
                <a:highlight>
                  <a:srgbClr val="FFFFFF"/>
                </a:highlight>
              </a:rPr>
              <a:t> SQL INSERT INTO Statement</a:t>
            </a:r>
            <a:endParaRPr sz="2400" dirty="0">
              <a:solidFill>
                <a:schemeClr val="dk1"/>
              </a:solidFill>
              <a:highlight>
                <a:srgbClr val="FFFFFF"/>
              </a:highlight>
            </a:endParaRPr>
          </a:p>
          <a:p>
            <a:pPr marL="0" lvl="0" indent="0" algn="l" rtl="0">
              <a:lnSpc>
                <a:spcPct val="115000"/>
              </a:lnSpc>
              <a:spcBef>
                <a:spcPts val="1400"/>
              </a:spcBef>
              <a:spcAft>
                <a:spcPts val="0"/>
              </a:spcAft>
              <a:buClr>
                <a:schemeClr val="dk1"/>
              </a:buClr>
              <a:buSzPts val="1100"/>
              <a:buFont typeface="Arial"/>
              <a:buNone/>
            </a:pPr>
            <a:r>
              <a:rPr lang="tr-TR" sz="1150" dirty="0" err="1">
                <a:solidFill>
                  <a:schemeClr val="dk1"/>
                </a:solidFill>
                <a:highlight>
                  <a:srgbClr val="FFFFFF"/>
                </a:highlight>
                <a:latin typeface="Verdana"/>
                <a:ea typeface="Verdana"/>
                <a:cs typeface="Verdana"/>
                <a:sym typeface="Verdana"/>
              </a:rPr>
              <a:t>The</a:t>
            </a:r>
            <a:r>
              <a:rPr lang="tr-TR" sz="1150" dirty="0">
                <a:solidFill>
                  <a:schemeClr val="dk1"/>
                </a:solidFill>
                <a:highlight>
                  <a:srgbClr val="FFFFFF"/>
                </a:highlight>
                <a:latin typeface="Verdana"/>
                <a:ea typeface="Verdana"/>
                <a:cs typeface="Verdana"/>
                <a:sym typeface="Verdana"/>
              </a:rPr>
              <a:t> INSERT INTO </a:t>
            </a:r>
            <a:r>
              <a:rPr lang="tr-TR" sz="1150" dirty="0" err="1">
                <a:solidFill>
                  <a:schemeClr val="dk1"/>
                </a:solidFill>
                <a:highlight>
                  <a:srgbClr val="FFFFFF"/>
                </a:highlight>
                <a:latin typeface="Verdana"/>
                <a:ea typeface="Verdana"/>
                <a:cs typeface="Verdana"/>
                <a:sym typeface="Verdana"/>
              </a:rPr>
              <a:t>statement</a:t>
            </a:r>
            <a:r>
              <a:rPr lang="tr-TR" sz="1150" dirty="0">
                <a:solidFill>
                  <a:schemeClr val="dk1"/>
                </a:solidFill>
                <a:highlight>
                  <a:srgbClr val="FFFFFF"/>
                </a:highlight>
                <a:latin typeface="Verdana"/>
                <a:ea typeface="Verdana"/>
                <a:cs typeface="Verdana"/>
                <a:sym typeface="Verdana"/>
              </a:rPr>
              <a:t> is </a:t>
            </a:r>
            <a:r>
              <a:rPr lang="tr-TR" sz="1150" dirty="0" err="1">
                <a:solidFill>
                  <a:schemeClr val="dk1"/>
                </a:solidFill>
                <a:highlight>
                  <a:srgbClr val="FFFFFF"/>
                </a:highlight>
                <a:latin typeface="Verdana"/>
                <a:ea typeface="Verdana"/>
                <a:cs typeface="Verdana"/>
                <a:sym typeface="Verdana"/>
              </a:rPr>
              <a:t>used</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to</a:t>
            </a:r>
            <a:r>
              <a:rPr lang="tr-TR" sz="1150" dirty="0">
                <a:solidFill>
                  <a:schemeClr val="dk1"/>
                </a:solidFill>
                <a:highlight>
                  <a:srgbClr val="FFFFFF"/>
                </a:highlight>
                <a:latin typeface="Verdana"/>
                <a:ea typeface="Verdana"/>
                <a:cs typeface="Verdana"/>
                <a:sym typeface="Verdana"/>
              </a:rPr>
              <a:t> insert </a:t>
            </a:r>
            <a:r>
              <a:rPr lang="tr-TR" sz="1150" dirty="0" err="1">
                <a:solidFill>
                  <a:schemeClr val="dk1"/>
                </a:solidFill>
                <a:highlight>
                  <a:srgbClr val="FFFFFF"/>
                </a:highlight>
                <a:latin typeface="Verdana"/>
                <a:ea typeface="Verdana"/>
                <a:cs typeface="Verdana"/>
                <a:sym typeface="Verdana"/>
              </a:rPr>
              <a:t>new</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records</a:t>
            </a:r>
            <a:r>
              <a:rPr lang="tr-TR" sz="1150" dirty="0">
                <a:solidFill>
                  <a:schemeClr val="dk1"/>
                </a:solidFill>
                <a:highlight>
                  <a:srgbClr val="FFFFFF"/>
                </a:highlight>
                <a:latin typeface="Verdana"/>
                <a:ea typeface="Verdana"/>
                <a:cs typeface="Verdana"/>
                <a:sym typeface="Verdana"/>
              </a:rPr>
              <a:t> in a </a:t>
            </a:r>
            <a:r>
              <a:rPr lang="tr-TR" sz="1150" dirty="0" err="1">
                <a:solidFill>
                  <a:schemeClr val="dk1"/>
                </a:solidFill>
                <a:highlight>
                  <a:srgbClr val="FFFFFF"/>
                </a:highlight>
                <a:latin typeface="Verdana"/>
                <a:ea typeface="Verdana"/>
                <a:cs typeface="Verdana"/>
                <a:sym typeface="Verdana"/>
              </a:rPr>
              <a:t>table</a:t>
            </a:r>
            <a:r>
              <a:rPr lang="tr-TR" sz="1150" dirty="0">
                <a:solidFill>
                  <a:schemeClr val="dk1"/>
                </a:solidFill>
                <a:highlight>
                  <a:srgbClr val="FFFFFF"/>
                </a:highlight>
                <a:latin typeface="Verdana"/>
                <a:ea typeface="Verdana"/>
                <a:cs typeface="Verdana"/>
                <a:sym typeface="Verdana"/>
              </a:rPr>
              <a:t>.</a:t>
            </a:r>
            <a:endParaRPr sz="1800" dirty="0">
              <a:solidFill>
                <a:schemeClr val="dk1"/>
              </a:solidFill>
              <a:highlight>
                <a:srgbClr val="FFFFFF"/>
              </a:highlight>
            </a:endParaRPr>
          </a:p>
          <a:p>
            <a:pPr marL="0" lvl="0" indent="0" algn="l" rtl="0">
              <a:lnSpc>
                <a:spcPct val="115000"/>
              </a:lnSpc>
              <a:spcBef>
                <a:spcPts val="1400"/>
              </a:spcBef>
              <a:spcAft>
                <a:spcPts val="0"/>
              </a:spcAft>
              <a:buClr>
                <a:schemeClr val="dk1"/>
              </a:buClr>
              <a:buSzPts val="1100"/>
              <a:buFont typeface="Arial"/>
              <a:buNone/>
            </a:pPr>
            <a:r>
              <a:rPr lang="tr-TR" sz="1150" dirty="0" err="1">
                <a:solidFill>
                  <a:schemeClr val="dk1"/>
                </a:solidFill>
                <a:highlight>
                  <a:srgbClr val="FFFFFF"/>
                </a:highlight>
                <a:latin typeface="Verdana"/>
                <a:ea typeface="Verdana"/>
                <a:cs typeface="Verdana"/>
                <a:sym typeface="Verdana"/>
              </a:rPr>
              <a:t>It</a:t>
            </a:r>
            <a:r>
              <a:rPr lang="tr-TR" sz="1150" dirty="0">
                <a:solidFill>
                  <a:schemeClr val="dk1"/>
                </a:solidFill>
                <a:highlight>
                  <a:srgbClr val="FFFFFF"/>
                </a:highlight>
                <a:latin typeface="Verdana"/>
                <a:ea typeface="Verdana"/>
                <a:cs typeface="Verdana"/>
                <a:sym typeface="Verdana"/>
              </a:rPr>
              <a:t> is </a:t>
            </a:r>
            <a:r>
              <a:rPr lang="tr-TR" sz="1150" dirty="0" err="1">
                <a:solidFill>
                  <a:schemeClr val="dk1"/>
                </a:solidFill>
                <a:highlight>
                  <a:srgbClr val="FFFFFF"/>
                </a:highlight>
                <a:latin typeface="Verdana"/>
                <a:ea typeface="Verdana"/>
                <a:cs typeface="Verdana"/>
                <a:sym typeface="Verdana"/>
              </a:rPr>
              <a:t>possible</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to</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write</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the</a:t>
            </a:r>
            <a:r>
              <a:rPr lang="tr-TR" sz="1150" dirty="0">
                <a:solidFill>
                  <a:schemeClr val="dk1"/>
                </a:solidFill>
                <a:highlight>
                  <a:srgbClr val="FFFFFF"/>
                </a:highlight>
                <a:latin typeface="Verdana"/>
                <a:ea typeface="Verdana"/>
                <a:cs typeface="Verdana"/>
                <a:sym typeface="Verdana"/>
              </a:rPr>
              <a:t> INSERT INTO </a:t>
            </a:r>
            <a:r>
              <a:rPr lang="tr-TR" sz="1150" dirty="0" err="1">
                <a:solidFill>
                  <a:schemeClr val="dk1"/>
                </a:solidFill>
                <a:highlight>
                  <a:srgbClr val="FFFFFF"/>
                </a:highlight>
                <a:latin typeface="Verdana"/>
                <a:ea typeface="Verdana"/>
                <a:cs typeface="Verdana"/>
                <a:sym typeface="Verdana"/>
              </a:rPr>
              <a:t>statement</a:t>
            </a:r>
            <a:r>
              <a:rPr lang="tr-TR" sz="1150" dirty="0">
                <a:solidFill>
                  <a:schemeClr val="dk1"/>
                </a:solidFill>
                <a:highlight>
                  <a:srgbClr val="FFFFFF"/>
                </a:highlight>
                <a:latin typeface="Verdana"/>
                <a:ea typeface="Verdana"/>
                <a:cs typeface="Verdana"/>
                <a:sym typeface="Verdana"/>
              </a:rPr>
              <a:t> in two </a:t>
            </a:r>
            <a:r>
              <a:rPr lang="tr-TR" sz="1150" dirty="0" err="1">
                <a:solidFill>
                  <a:schemeClr val="dk1"/>
                </a:solidFill>
                <a:highlight>
                  <a:srgbClr val="FFFFFF"/>
                </a:highlight>
                <a:latin typeface="Verdana"/>
                <a:ea typeface="Verdana"/>
                <a:cs typeface="Verdana"/>
                <a:sym typeface="Verdana"/>
              </a:rPr>
              <a:t>ways</a:t>
            </a:r>
            <a:r>
              <a:rPr lang="tr-TR" sz="1150" dirty="0">
                <a:solidFill>
                  <a:schemeClr val="dk1"/>
                </a:solidFill>
                <a:highlight>
                  <a:srgbClr val="FFFFFF"/>
                </a:highlight>
                <a:latin typeface="Verdana"/>
                <a:ea typeface="Verdana"/>
                <a:cs typeface="Verdana"/>
                <a:sym typeface="Verdana"/>
              </a:rPr>
              <a:t>.</a:t>
            </a:r>
            <a:endParaRPr sz="1150" dirty="0">
              <a:solidFill>
                <a:schemeClr val="dk1"/>
              </a:solidFill>
              <a:highlight>
                <a:srgbClr val="FFFFFF"/>
              </a:highlight>
              <a:latin typeface="Verdana"/>
              <a:ea typeface="Verdana"/>
              <a:cs typeface="Verdana"/>
              <a:sym typeface="Verdana"/>
            </a:endParaRPr>
          </a:p>
          <a:p>
            <a:pPr marL="0" lvl="0" indent="0" algn="l" rtl="0">
              <a:lnSpc>
                <a:spcPct val="115000"/>
              </a:lnSpc>
              <a:spcBef>
                <a:spcPts val="1400"/>
              </a:spcBef>
              <a:spcAft>
                <a:spcPts val="0"/>
              </a:spcAft>
              <a:buNone/>
            </a:pPr>
            <a:r>
              <a:rPr lang="tr-TR" sz="1150" dirty="0" err="1">
                <a:solidFill>
                  <a:schemeClr val="dk1"/>
                </a:solidFill>
                <a:highlight>
                  <a:srgbClr val="FFFFFF"/>
                </a:highlight>
                <a:latin typeface="Verdana"/>
                <a:ea typeface="Verdana"/>
                <a:cs typeface="Verdana"/>
                <a:sym typeface="Verdana"/>
              </a:rPr>
              <a:t>The</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first</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way</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specifies</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both</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the</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column</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names</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and</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the</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values</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to</a:t>
            </a:r>
            <a:r>
              <a:rPr lang="tr-TR" sz="1150" dirty="0">
                <a:solidFill>
                  <a:schemeClr val="dk1"/>
                </a:solidFill>
                <a:highlight>
                  <a:srgbClr val="FFFFFF"/>
                </a:highlight>
                <a:latin typeface="Verdana"/>
                <a:ea typeface="Verdana"/>
                <a:cs typeface="Verdana"/>
                <a:sym typeface="Verdana"/>
              </a:rPr>
              <a:t> be </a:t>
            </a:r>
            <a:r>
              <a:rPr lang="tr-TR" sz="1150" dirty="0" err="1">
                <a:solidFill>
                  <a:schemeClr val="dk1"/>
                </a:solidFill>
                <a:highlight>
                  <a:srgbClr val="FFFFFF"/>
                </a:highlight>
                <a:latin typeface="Verdana"/>
                <a:ea typeface="Verdana"/>
                <a:cs typeface="Verdana"/>
                <a:sym typeface="Verdana"/>
              </a:rPr>
              <a:t>inserted</a:t>
            </a:r>
            <a:r>
              <a:rPr lang="tr-TR" sz="1150" dirty="0">
                <a:solidFill>
                  <a:schemeClr val="dk1"/>
                </a:solidFill>
                <a:highlight>
                  <a:srgbClr val="FFFFFF"/>
                </a:highlight>
                <a:latin typeface="Verdana"/>
                <a:ea typeface="Verdana"/>
                <a:cs typeface="Verdana"/>
                <a:sym typeface="Verdana"/>
              </a:rPr>
              <a:t>:</a:t>
            </a:r>
            <a:endParaRPr sz="1150" dirty="0">
              <a:solidFill>
                <a:schemeClr val="dk1"/>
              </a:solidFill>
              <a:highlight>
                <a:srgbClr val="FFFFFF"/>
              </a:highlight>
              <a:latin typeface="Verdana"/>
              <a:ea typeface="Verdana"/>
              <a:cs typeface="Verdana"/>
              <a:sym typeface="Verdana"/>
            </a:endParaRPr>
          </a:p>
          <a:p>
            <a:pPr marL="0" lvl="0" indent="0" algn="l" rtl="0">
              <a:lnSpc>
                <a:spcPct val="115000"/>
              </a:lnSpc>
              <a:spcBef>
                <a:spcPts val="1400"/>
              </a:spcBef>
              <a:spcAft>
                <a:spcPts val="0"/>
              </a:spcAft>
              <a:buNone/>
            </a:pPr>
            <a:r>
              <a:rPr lang="tr-TR" sz="1150" dirty="0" err="1">
                <a:solidFill>
                  <a:schemeClr val="dk1"/>
                </a:solidFill>
                <a:highlight>
                  <a:srgbClr val="FFFFFF"/>
                </a:highlight>
                <a:latin typeface="Verdana"/>
                <a:ea typeface="Verdana"/>
                <a:cs typeface="Verdana"/>
                <a:sym typeface="Verdana"/>
              </a:rPr>
              <a:t>If</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you</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are</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adding</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values</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for</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all</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the</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columns</a:t>
            </a:r>
            <a:r>
              <a:rPr lang="tr-TR" sz="1150" dirty="0">
                <a:solidFill>
                  <a:schemeClr val="dk1"/>
                </a:solidFill>
                <a:highlight>
                  <a:srgbClr val="FFFFFF"/>
                </a:highlight>
                <a:latin typeface="Verdana"/>
                <a:ea typeface="Verdana"/>
                <a:cs typeface="Verdana"/>
                <a:sym typeface="Verdana"/>
              </a:rPr>
              <a:t> of </a:t>
            </a:r>
            <a:r>
              <a:rPr lang="tr-TR" sz="1150" dirty="0" err="1">
                <a:solidFill>
                  <a:schemeClr val="dk1"/>
                </a:solidFill>
                <a:highlight>
                  <a:srgbClr val="FFFFFF"/>
                </a:highlight>
                <a:latin typeface="Verdana"/>
                <a:ea typeface="Verdana"/>
                <a:cs typeface="Verdana"/>
                <a:sym typeface="Verdana"/>
              </a:rPr>
              <a:t>the</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table</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you</a:t>
            </a:r>
            <a:r>
              <a:rPr lang="tr-TR" sz="1150" dirty="0">
                <a:solidFill>
                  <a:schemeClr val="dk1"/>
                </a:solidFill>
                <a:highlight>
                  <a:srgbClr val="FFFFFF"/>
                </a:highlight>
                <a:latin typeface="Verdana"/>
                <a:ea typeface="Verdana"/>
                <a:cs typeface="Verdana"/>
                <a:sym typeface="Verdana"/>
              </a:rPr>
              <a:t> do not </a:t>
            </a:r>
            <a:r>
              <a:rPr lang="tr-TR" sz="1150" dirty="0" err="1">
                <a:solidFill>
                  <a:schemeClr val="dk1"/>
                </a:solidFill>
                <a:highlight>
                  <a:srgbClr val="FFFFFF"/>
                </a:highlight>
                <a:latin typeface="Verdana"/>
                <a:ea typeface="Verdana"/>
                <a:cs typeface="Verdana"/>
                <a:sym typeface="Verdana"/>
              </a:rPr>
              <a:t>need</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to</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specify</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the</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column</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names</a:t>
            </a:r>
            <a:r>
              <a:rPr lang="tr-TR" sz="1150" dirty="0">
                <a:solidFill>
                  <a:schemeClr val="dk1"/>
                </a:solidFill>
                <a:highlight>
                  <a:srgbClr val="FFFFFF"/>
                </a:highlight>
                <a:latin typeface="Verdana"/>
                <a:ea typeface="Verdana"/>
                <a:cs typeface="Verdana"/>
                <a:sym typeface="Verdana"/>
              </a:rPr>
              <a:t> in </a:t>
            </a:r>
            <a:r>
              <a:rPr lang="tr-TR" sz="1150" dirty="0" err="1">
                <a:solidFill>
                  <a:schemeClr val="dk1"/>
                </a:solidFill>
                <a:highlight>
                  <a:srgbClr val="FFFFFF"/>
                </a:highlight>
                <a:latin typeface="Verdana"/>
                <a:ea typeface="Verdana"/>
                <a:cs typeface="Verdana"/>
                <a:sym typeface="Verdana"/>
              </a:rPr>
              <a:t>the</a:t>
            </a:r>
            <a:r>
              <a:rPr lang="tr-TR" sz="1150" dirty="0">
                <a:solidFill>
                  <a:schemeClr val="dk1"/>
                </a:solidFill>
                <a:highlight>
                  <a:srgbClr val="FFFFFF"/>
                </a:highlight>
                <a:latin typeface="Verdana"/>
                <a:ea typeface="Verdana"/>
                <a:cs typeface="Verdana"/>
                <a:sym typeface="Verdana"/>
              </a:rPr>
              <a:t> SQL </a:t>
            </a:r>
            <a:r>
              <a:rPr lang="tr-TR" sz="1150" dirty="0" err="1">
                <a:solidFill>
                  <a:schemeClr val="dk1"/>
                </a:solidFill>
                <a:highlight>
                  <a:srgbClr val="FFFFFF"/>
                </a:highlight>
                <a:latin typeface="Verdana"/>
                <a:ea typeface="Verdana"/>
                <a:cs typeface="Verdana"/>
                <a:sym typeface="Verdana"/>
              </a:rPr>
              <a:t>query</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However</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make</a:t>
            </a:r>
            <a:r>
              <a:rPr lang="tr-TR" sz="1150" dirty="0">
                <a:solidFill>
                  <a:schemeClr val="dk1"/>
                </a:solidFill>
                <a:highlight>
                  <a:srgbClr val="FFFFFF"/>
                </a:highlight>
                <a:latin typeface="Verdana"/>
                <a:ea typeface="Verdana"/>
                <a:cs typeface="Verdana"/>
                <a:sym typeface="Verdana"/>
              </a:rPr>
              <a:t> sure </a:t>
            </a:r>
            <a:r>
              <a:rPr lang="tr-TR" sz="1150" dirty="0" err="1">
                <a:solidFill>
                  <a:schemeClr val="dk1"/>
                </a:solidFill>
                <a:highlight>
                  <a:srgbClr val="FFFFFF"/>
                </a:highlight>
                <a:latin typeface="Verdana"/>
                <a:ea typeface="Verdana"/>
                <a:cs typeface="Verdana"/>
                <a:sym typeface="Verdana"/>
              </a:rPr>
              <a:t>the</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order</a:t>
            </a:r>
            <a:r>
              <a:rPr lang="tr-TR" sz="1150" dirty="0">
                <a:solidFill>
                  <a:schemeClr val="dk1"/>
                </a:solidFill>
                <a:highlight>
                  <a:srgbClr val="FFFFFF"/>
                </a:highlight>
                <a:latin typeface="Verdana"/>
                <a:ea typeface="Verdana"/>
                <a:cs typeface="Verdana"/>
                <a:sym typeface="Verdana"/>
              </a:rPr>
              <a:t> of </a:t>
            </a:r>
            <a:r>
              <a:rPr lang="tr-TR" sz="1150" dirty="0" err="1">
                <a:solidFill>
                  <a:schemeClr val="dk1"/>
                </a:solidFill>
                <a:highlight>
                  <a:srgbClr val="FFFFFF"/>
                </a:highlight>
                <a:latin typeface="Verdana"/>
                <a:ea typeface="Verdana"/>
                <a:cs typeface="Verdana"/>
                <a:sym typeface="Verdana"/>
              </a:rPr>
              <a:t>the</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values</a:t>
            </a:r>
            <a:r>
              <a:rPr lang="tr-TR" sz="1150" dirty="0">
                <a:solidFill>
                  <a:schemeClr val="dk1"/>
                </a:solidFill>
                <a:highlight>
                  <a:srgbClr val="FFFFFF"/>
                </a:highlight>
                <a:latin typeface="Verdana"/>
                <a:ea typeface="Verdana"/>
                <a:cs typeface="Verdana"/>
                <a:sym typeface="Verdana"/>
              </a:rPr>
              <a:t> is in </a:t>
            </a:r>
            <a:r>
              <a:rPr lang="tr-TR" sz="1150" dirty="0" err="1">
                <a:solidFill>
                  <a:schemeClr val="dk1"/>
                </a:solidFill>
                <a:highlight>
                  <a:srgbClr val="FFFFFF"/>
                </a:highlight>
                <a:latin typeface="Verdana"/>
                <a:ea typeface="Verdana"/>
                <a:cs typeface="Verdana"/>
                <a:sym typeface="Verdana"/>
              </a:rPr>
              <a:t>the</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same</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order</a:t>
            </a:r>
            <a:r>
              <a:rPr lang="tr-TR" sz="1150" dirty="0">
                <a:solidFill>
                  <a:schemeClr val="dk1"/>
                </a:solidFill>
                <a:highlight>
                  <a:srgbClr val="FFFFFF"/>
                </a:highlight>
                <a:latin typeface="Verdana"/>
                <a:ea typeface="Verdana"/>
                <a:cs typeface="Verdana"/>
                <a:sym typeface="Verdana"/>
              </a:rPr>
              <a:t> as </a:t>
            </a:r>
            <a:r>
              <a:rPr lang="tr-TR" sz="1150" dirty="0" err="1">
                <a:solidFill>
                  <a:schemeClr val="dk1"/>
                </a:solidFill>
                <a:highlight>
                  <a:srgbClr val="FFFFFF"/>
                </a:highlight>
                <a:latin typeface="Verdana"/>
                <a:ea typeface="Verdana"/>
                <a:cs typeface="Verdana"/>
                <a:sym typeface="Verdana"/>
              </a:rPr>
              <a:t>the</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columns</a:t>
            </a:r>
            <a:r>
              <a:rPr lang="tr-TR" sz="1150" dirty="0">
                <a:solidFill>
                  <a:schemeClr val="dk1"/>
                </a:solidFill>
                <a:highlight>
                  <a:srgbClr val="FFFFFF"/>
                </a:highlight>
                <a:latin typeface="Verdana"/>
                <a:ea typeface="Verdana"/>
                <a:cs typeface="Verdana"/>
                <a:sym typeface="Verdana"/>
              </a:rPr>
              <a:t> in </a:t>
            </a:r>
            <a:r>
              <a:rPr lang="tr-TR" sz="1150" dirty="0" err="1">
                <a:solidFill>
                  <a:schemeClr val="dk1"/>
                </a:solidFill>
                <a:highlight>
                  <a:srgbClr val="FFFFFF"/>
                </a:highlight>
                <a:latin typeface="Verdana"/>
                <a:ea typeface="Verdana"/>
                <a:cs typeface="Verdana"/>
                <a:sym typeface="Verdana"/>
              </a:rPr>
              <a:t>the</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table</a:t>
            </a:r>
            <a:r>
              <a:rPr lang="tr-TR" sz="1150" dirty="0">
                <a:solidFill>
                  <a:schemeClr val="dk1"/>
                </a:solidFill>
                <a:highlight>
                  <a:srgbClr val="FFFFFF"/>
                </a:highlight>
                <a:latin typeface="Verdana"/>
                <a:ea typeface="Verdana"/>
                <a:cs typeface="Verdana"/>
                <a:sym typeface="Verdana"/>
              </a:rPr>
              <a:t>. </a:t>
            </a:r>
            <a:endParaRPr sz="1150" dirty="0">
              <a:solidFill>
                <a:schemeClr val="dk1"/>
              </a:solidFill>
              <a:highlight>
                <a:srgbClr val="FFFFFF"/>
              </a:highlight>
              <a:latin typeface="Verdana"/>
              <a:ea typeface="Verdana"/>
              <a:cs typeface="Verdana"/>
              <a:sym typeface="Verdana"/>
            </a:endParaRPr>
          </a:p>
          <a:p>
            <a:pPr marL="0" lvl="0" indent="0" algn="l" rtl="0">
              <a:lnSpc>
                <a:spcPct val="115000"/>
              </a:lnSpc>
              <a:spcBef>
                <a:spcPts val="1400"/>
              </a:spcBef>
              <a:spcAft>
                <a:spcPts val="0"/>
              </a:spcAft>
              <a:buNone/>
            </a:pPr>
            <a:r>
              <a:rPr lang="tr-TR" sz="1150" dirty="0" err="1">
                <a:solidFill>
                  <a:schemeClr val="dk1"/>
                </a:solidFill>
                <a:highlight>
                  <a:srgbClr val="FFFFFF"/>
                </a:highlight>
                <a:latin typeface="Verdana"/>
                <a:ea typeface="Verdana"/>
                <a:cs typeface="Verdana"/>
                <a:sym typeface="Verdana"/>
              </a:rPr>
              <a:t>Insert</a:t>
            </a:r>
            <a:r>
              <a:rPr lang="tr-TR" sz="1150" dirty="0">
                <a:solidFill>
                  <a:schemeClr val="dk1"/>
                </a:solidFill>
                <a:highlight>
                  <a:srgbClr val="FFFFFF"/>
                </a:highlight>
                <a:latin typeface="Verdana"/>
                <a:ea typeface="Verdana"/>
                <a:cs typeface="Verdana"/>
                <a:sym typeface="Verdana"/>
              </a:rPr>
              <a:t> Data </a:t>
            </a:r>
            <a:r>
              <a:rPr lang="tr-TR" sz="1150" dirty="0" err="1">
                <a:solidFill>
                  <a:schemeClr val="dk1"/>
                </a:solidFill>
                <a:highlight>
                  <a:srgbClr val="FFFFFF"/>
                </a:highlight>
                <a:latin typeface="Verdana"/>
                <a:ea typeface="Verdana"/>
                <a:cs typeface="Verdana"/>
                <a:sym typeface="Verdana"/>
              </a:rPr>
              <a:t>Only</a:t>
            </a:r>
            <a:r>
              <a:rPr lang="tr-TR" sz="1150" dirty="0">
                <a:solidFill>
                  <a:schemeClr val="dk1"/>
                </a:solidFill>
                <a:highlight>
                  <a:srgbClr val="FFFFFF"/>
                </a:highlight>
                <a:latin typeface="Verdana"/>
                <a:ea typeface="Verdana"/>
                <a:cs typeface="Verdana"/>
                <a:sym typeface="Verdana"/>
              </a:rPr>
              <a:t> in </a:t>
            </a:r>
            <a:r>
              <a:rPr lang="tr-TR" sz="1150" dirty="0" err="1">
                <a:solidFill>
                  <a:schemeClr val="dk1"/>
                </a:solidFill>
                <a:highlight>
                  <a:srgbClr val="FFFFFF"/>
                </a:highlight>
                <a:latin typeface="Verdana"/>
                <a:ea typeface="Verdana"/>
                <a:cs typeface="Verdana"/>
                <a:sym typeface="Verdana"/>
              </a:rPr>
              <a:t>Specified</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Columns</a:t>
            </a:r>
            <a:endParaRPr sz="1150" dirty="0">
              <a:solidFill>
                <a:schemeClr val="dk1"/>
              </a:solidFill>
              <a:highlight>
                <a:srgbClr val="FFFFFF"/>
              </a:highlight>
              <a:latin typeface="Verdana"/>
              <a:ea typeface="Verdana"/>
              <a:cs typeface="Verdana"/>
              <a:sym typeface="Verdana"/>
            </a:endParaRPr>
          </a:p>
          <a:p>
            <a:pPr marL="0" lvl="0" indent="0" algn="l" rtl="0">
              <a:lnSpc>
                <a:spcPct val="115000"/>
              </a:lnSpc>
              <a:spcBef>
                <a:spcPts val="1400"/>
              </a:spcBef>
              <a:spcAft>
                <a:spcPts val="0"/>
              </a:spcAft>
              <a:buNone/>
            </a:pPr>
            <a:r>
              <a:rPr lang="tr-TR" sz="1150" dirty="0" err="1">
                <a:solidFill>
                  <a:schemeClr val="dk1"/>
                </a:solidFill>
                <a:highlight>
                  <a:srgbClr val="FFFFFF"/>
                </a:highlight>
                <a:latin typeface="Verdana"/>
                <a:ea typeface="Verdana"/>
                <a:cs typeface="Verdana"/>
                <a:sym typeface="Verdana"/>
              </a:rPr>
              <a:t>It</a:t>
            </a:r>
            <a:r>
              <a:rPr lang="tr-TR" sz="1150" dirty="0">
                <a:solidFill>
                  <a:schemeClr val="dk1"/>
                </a:solidFill>
                <a:highlight>
                  <a:srgbClr val="FFFFFF"/>
                </a:highlight>
                <a:latin typeface="Verdana"/>
                <a:ea typeface="Verdana"/>
                <a:cs typeface="Verdana"/>
                <a:sym typeface="Verdana"/>
              </a:rPr>
              <a:t> is </a:t>
            </a:r>
            <a:r>
              <a:rPr lang="tr-TR" sz="1150" dirty="0" err="1">
                <a:solidFill>
                  <a:schemeClr val="dk1"/>
                </a:solidFill>
                <a:highlight>
                  <a:srgbClr val="FFFFFF"/>
                </a:highlight>
                <a:latin typeface="Verdana"/>
                <a:ea typeface="Verdana"/>
                <a:cs typeface="Verdana"/>
                <a:sym typeface="Verdana"/>
              </a:rPr>
              <a:t>also</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possible</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to</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only</a:t>
            </a:r>
            <a:r>
              <a:rPr lang="tr-TR" sz="1150" dirty="0">
                <a:solidFill>
                  <a:schemeClr val="dk1"/>
                </a:solidFill>
                <a:highlight>
                  <a:srgbClr val="FFFFFF"/>
                </a:highlight>
                <a:latin typeface="Verdana"/>
                <a:ea typeface="Verdana"/>
                <a:cs typeface="Verdana"/>
                <a:sym typeface="Verdana"/>
              </a:rPr>
              <a:t> insert data in </a:t>
            </a:r>
            <a:r>
              <a:rPr lang="tr-TR" sz="1150" dirty="0" err="1">
                <a:solidFill>
                  <a:schemeClr val="dk1"/>
                </a:solidFill>
                <a:highlight>
                  <a:srgbClr val="FFFFFF"/>
                </a:highlight>
                <a:latin typeface="Verdana"/>
                <a:ea typeface="Verdana"/>
                <a:cs typeface="Verdana"/>
                <a:sym typeface="Verdana"/>
              </a:rPr>
              <a:t>specific</a:t>
            </a:r>
            <a:r>
              <a:rPr lang="tr-TR" sz="1150" dirty="0">
                <a:solidFill>
                  <a:schemeClr val="dk1"/>
                </a:solidFill>
                <a:highlight>
                  <a:srgbClr val="FFFFFF"/>
                </a:highlight>
                <a:latin typeface="Verdana"/>
                <a:ea typeface="Verdana"/>
                <a:cs typeface="Verdana"/>
                <a:sym typeface="Verdana"/>
              </a:rPr>
              <a:t> </a:t>
            </a:r>
            <a:r>
              <a:rPr lang="tr-TR" sz="1150" dirty="0" err="1">
                <a:solidFill>
                  <a:schemeClr val="dk1"/>
                </a:solidFill>
                <a:highlight>
                  <a:srgbClr val="FFFFFF"/>
                </a:highlight>
                <a:latin typeface="Verdana"/>
                <a:ea typeface="Verdana"/>
                <a:cs typeface="Verdana"/>
                <a:sym typeface="Verdana"/>
              </a:rPr>
              <a:t>columns</a:t>
            </a:r>
            <a:r>
              <a:rPr lang="tr-TR" sz="1150" dirty="0">
                <a:solidFill>
                  <a:schemeClr val="dk1"/>
                </a:solidFill>
                <a:highlight>
                  <a:srgbClr val="FFFFFF"/>
                </a:highlight>
                <a:latin typeface="Verdana"/>
                <a:ea typeface="Verdana"/>
                <a:cs typeface="Verdana"/>
                <a:sym typeface="Verdana"/>
              </a:rPr>
              <a:t>.</a:t>
            </a:r>
            <a:endParaRPr sz="1150" dirty="0">
              <a:solidFill>
                <a:schemeClr val="dk1"/>
              </a:solidFill>
              <a:highlight>
                <a:srgbClr val="FFFFFF"/>
              </a:highlight>
              <a:latin typeface="Verdana"/>
              <a:ea typeface="Verdana"/>
              <a:cs typeface="Verdana"/>
              <a:sym typeface="Verdana"/>
            </a:endParaRPr>
          </a:p>
          <a:p>
            <a:pPr marL="0" lvl="0" indent="0" algn="l" rtl="0">
              <a:lnSpc>
                <a:spcPct val="115000"/>
              </a:lnSpc>
              <a:spcBef>
                <a:spcPts val="1400"/>
              </a:spcBef>
              <a:spcAft>
                <a:spcPts val="0"/>
              </a:spcAft>
              <a:buNone/>
            </a:pPr>
            <a:endParaRPr sz="1150" dirty="0">
              <a:solidFill>
                <a:schemeClr val="dk1"/>
              </a:solidFill>
              <a:highlight>
                <a:srgbClr val="FFFFFF"/>
              </a:highlight>
              <a:latin typeface="Verdana"/>
              <a:ea typeface="Verdana"/>
              <a:cs typeface="Verdana"/>
              <a:sym typeface="Verdana"/>
            </a:endParaRPr>
          </a:p>
          <a:p>
            <a:pPr marL="0" lvl="0" indent="0" algn="l" rtl="0">
              <a:lnSpc>
                <a:spcPct val="115000"/>
              </a:lnSpc>
              <a:spcBef>
                <a:spcPts val="1400"/>
              </a:spcBef>
              <a:spcAft>
                <a:spcPts val="0"/>
              </a:spcAft>
              <a:buClr>
                <a:srgbClr val="3A3F50"/>
              </a:buClr>
              <a:buSzPts val="1100"/>
              <a:buFont typeface="Arial"/>
              <a:buNone/>
            </a:pPr>
            <a:r>
              <a:rPr lang="tr-TR" sz="1150" b="1" dirty="0">
                <a:solidFill>
                  <a:srgbClr val="3A3F50"/>
                </a:solidFill>
                <a:highlight>
                  <a:srgbClr val="FFFF00"/>
                </a:highlight>
                <a:latin typeface="Verdana"/>
                <a:ea typeface="Verdana"/>
                <a:cs typeface="Verdana"/>
                <a:sym typeface="Verdana"/>
              </a:rPr>
              <a:t>EXAMPLE</a:t>
            </a:r>
          </a:p>
          <a:p>
            <a:pPr marL="0" lvl="0" indent="0" algn="l" rtl="0">
              <a:spcBef>
                <a:spcPts val="1400"/>
              </a:spcBef>
              <a:spcAft>
                <a:spcPts val="0"/>
              </a:spcAft>
              <a:buClr>
                <a:srgbClr val="3A3F50"/>
              </a:buClr>
              <a:buSzPts val="1100"/>
              <a:buFont typeface="Arial"/>
              <a:buNone/>
            </a:pPr>
            <a:r>
              <a:rPr lang="tr-TR" sz="1150" b="1" dirty="0">
                <a:solidFill>
                  <a:srgbClr val="3A3F50"/>
                </a:solidFill>
                <a:highlight>
                  <a:schemeClr val="lt1"/>
                </a:highlight>
                <a:latin typeface="Verdana"/>
                <a:ea typeface="Verdana"/>
                <a:cs typeface="Verdana"/>
                <a:sym typeface="Verdana"/>
              </a:rPr>
              <a:t>CREATE TABLE </a:t>
            </a:r>
            <a:r>
              <a:rPr lang="tr-TR" sz="1150" dirty="0" err="1">
                <a:solidFill>
                  <a:srgbClr val="3A3F50"/>
                </a:solidFill>
                <a:highlight>
                  <a:schemeClr val="lt1"/>
                </a:highlight>
                <a:latin typeface="Verdana"/>
                <a:ea typeface="Verdana"/>
                <a:cs typeface="Verdana"/>
                <a:sym typeface="Verdana"/>
              </a:rPr>
              <a:t>students</a:t>
            </a:r>
            <a:endParaRPr lang="tr-TR" sz="1150" dirty="0">
              <a:solidFill>
                <a:srgbClr val="3A3F50"/>
              </a:solidFill>
              <a:highlight>
                <a:schemeClr val="lt1"/>
              </a:highlight>
              <a:latin typeface="Verdana"/>
              <a:ea typeface="Verdana"/>
              <a:cs typeface="Verdana"/>
              <a:sym typeface="Verdana"/>
            </a:endParaRPr>
          </a:p>
          <a:p>
            <a:pPr marL="0" lvl="0" indent="0" algn="l" rtl="0">
              <a:spcBef>
                <a:spcPts val="0"/>
              </a:spcBef>
              <a:spcAft>
                <a:spcPts val="0"/>
              </a:spcAft>
              <a:buClr>
                <a:srgbClr val="3A3F50"/>
              </a:buClr>
              <a:buSzPts val="1100"/>
              <a:buFont typeface="Arial"/>
              <a:buNone/>
            </a:pPr>
            <a:r>
              <a:rPr lang="tr-TR" sz="1150" dirty="0">
                <a:solidFill>
                  <a:srgbClr val="3A3F50"/>
                </a:solidFill>
                <a:highlight>
                  <a:schemeClr val="lt1"/>
                </a:highlight>
                <a:latin typeface="Verdana"/>
                <a:ea typeface="Verdana"/>
                <a:cs typeface="Verdana"/>
                <a:sym typeface="Verdana"/>
              </a:rPr>
              <a:t>	(</a:t>
            </a:r>
            <a:r>
              <a:rPr lang="tr-TR" sz="1150" dirty="0" err="1">
                <a:solidFill>
                  <a:srgbClr val="3A3F50"/>
                </a:solidFill>
                <a:highlight>
                  <a:schemeClr val="lt1"/>
                </a:highlight>
                <a:latin typeface="Verdana"/>
                <a:ea typeface="Verdana"/>
                <a:cs typeface="Verdana"/>
                <a:sym typeface="Verdana"/>
              </a:rPr>
              <a:t>Student_id</a:t>
            </a:r>
            <a:r>
              <a:rPr lang="tr-TR" sz="1150" dirty="0">
                <a:solidFill>
                  <a:srgbClr val="3A3F50"/>
                </a:solidFill>
                <a:highlight>
                  <a:schemeClr val="lt1"/>
                </a:highlight>
                <a:latin typeface="Verdana"/>
                <a:ea typeface="Verdana"/>
                <a:cs typeface="Verdana"/>
                <a:sym typeface="Verdana"/>
              </a:rPr>
              <a:t> INT PRIMARY KEY,</a:t>
            </a:r>
          </a:p>
          <a:p>
            <a:pPr marL="0" lvl="0" indent="0" algn="l" rtl="0">
              <a:spcBef>
                <a:spcPts val="0"/>
              </a:spcBef>
              <a:spcAft>
                <a:spcPts val="0"/>
              </a:spcAft>
              <a:buClr>
                <a:srgbClr val="3A3F50"/>
              </a:buClr>
              <a:buSzPts val="1100"/>
              <a:buFont typeface="Arial"/>
              <a:buNone/>
            </a:pPr>
            <a:r>
              <a:rPr lang="tr-TR" sz="1150" dirty="0">
                <a:solidFill>
                  <a:srgbClr val="3A3F50"/>
                </a:solidFill>
                <a:highlight>
                  <a:schemeClr val="lt1"/>
                </a:highlight>
                <a:latin typeface="Verdana"/>
                <a:ea typeface="Verdana"/>
                <a:cs typeface="Verdana"/>
                <a:sym typeface="Verdana"/>
              </a:rPr>
              <a:t>	</a:t>
            </a:r>
            <a:r>
              <a:rPr lang="tr-TR" sz="1150" dirty="0" err="1">
                <a:solidFill>
                  <a:srgbClr val="3A3F50"/>
                </a:solidFill>
                <a:highlight>
                  <a:schemeClr val="lt1"/>
                </a:highlight>
                <a:latin typeface="Verdana"/>
                <a:ea typeface="Verdana"/>
                <a:cs typeface="Verdana"/>
                <a:sym typeface="Verdana"/>
              </a:rPr>
              <a:t>FirstName</a:t>
            </a:r>
            <a:r>
              <a:rPr lang="tr-TR" sz="1150" dirty="0">
                <a:solidFill>
                  <a:srgbClr val="3A3F50"/>
                </a:solidFill>
                <a:highlight>
                  <a:schemeClr val="lt1"/>
                </a:highlight>
                <a:latin typeface="Verdana"/>
                <a:ea typeface="Verdana"/>
                <a:cs typeface="Verdana"/>
                <a:sym typeface="Verdana"/>
              </a:rPr>
              <a:t> TEXT,</a:t>
            </a:r>
          </a:p>
          <a:p>
            <a:pPr marL="0" lvl="0" indent="0" algn="l" rtl="0">
              <a:spcBef>
                <a:spcPts val="0"/>
              </a:spcBef>
              <a:spcAft>
                <a:spcPts val="0"/>
              </a:spcAft>
              <a:buClr>
                <a:srgbClr val="3A3F50"/>
              </a:buClr>
              <a:buSzPts val="1100"/>
              <a:buFont typeface="Arial"/>
              <a:buNone/>
            </a:pPr>
            <a:r>
              <a:rPr lang="tr-TR" sz="1150" dirty="0">
                <a:solidFill>
                  <a:srgbClr val="3A3F50"/>
                </a:solidFill>
                <a:highlight>
                  <a:schemeClr val="lt1"/>
                </a:highlight>
                <a:latin typeface="Verdana"/>
                <a:ea typeface="Verdana"/>
                <a:cs typeface="Verdana"/>
                <a:sym typeface="Verdana"/>
              </a:rPr>
              <a:t>	</a:t>
            </a:r>
            <a:r>
              <a:rPr lang="tr-TR" sz="1150" dirty="0" err="1">
                <a:solidFill>
                  <a:srgbClr val="3A3F50"/>
                </a:solidFill>
                <a:highlight>
                  <a:schemeClr val="lt1"/>
                </a:highlight>
                <a:latin typeface="Verdana"/>
                <a:ea typeface="Verdana"/>
                <a:cs typeface="Verdana"/>
                <a:sym typeface="Verdana"/>
              </a:rPr>
              <a:t>LastName</a:t>
            </a:r>
            <a:r>
              <a:rPr lang="tr-TR" sz="1150" dirty="0">
                <a:solidFill>
                  <a:srgbClr val="3A3F50"/>
                </a:solidFill>
                <a:highlight>
                  <a:schemeClr val="lt1"/>
                </a:highlight>
                <a:latin typeface="Verdana"/>
                <a:ea typeface="Verdana"/>
                <a:cs typeface="Verdana"/>
                <a:sym typeface="Verdana"/>
              </a:rPr>
              <a:t> TEXT,</a:t>
            </a:r>
          </a:p>
          <a:p>
            <a:pPr marL="0" lvl="0" indent="0" algn="l" rtl="0">
              <a:spcBef>
                <a:spcPts val="0"/>
              </a:spcBef>
              <a:spcAft>
                <a:spcPts val="0"/>
              </a:spcAft>
              <a:buClr>
                <a:schemeClr val="dk1"/>
              </a:buClr>
              <a:buSzPts val="1100"/>
              <a:buFont typeface="Arial"/>
              <a:buNone/>
            </a:pPr>
            <a:r>
              <a:rPr lang="tr-TR" sz="1150" dirty="0">
                <a:solidFill>
                  <a:srgbClr val="3A3F50"/>
                </a:solidFill>
                <a:highlight>
                  <a:schemeClr val="lt1"/>
                </a:highlight>
                <a:latin typeface="Verdana"/>
                <a:ea typeface="Verdana"/>
                <a:cs typeface="Verdana"/>
                <a:sym typeface="Verdana"/>
              </a:rPr>
              <a:t>	Grade INT);</a:t>
            </a:r>
          </a:p>
          <a:p>
            <a:pPr marL="0" lvl="0" indent="0" algn="l" rtl="0">
              <a:spcBef>
                <a:spcPts val="0"/>
              </a:spcBef>
              <a:spcAft>
                <a:spcPts val="0"/>
              </a:spcAft>
              <a:buClr>
                <a:schemeClr val="dk1"/>
              </a:buClr>
              <a:buSzPts val="1100"/>
              <a:buFont typeface="Arial"/>
              <a:buNone/>
            </a:pPr>
            <a:endParaRPr lang="tr-TR" sz="1150" dirty="0">
              <a:solidFill>
                <a:srgbClr val="3A3F50"/>
              </a:solidFill>
              <a:highlight>
                <a:schemeClr val="lt1"/>
              </a:highlight>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tr-TR" sz="1150" b="1" dirty="0">
                <a:solidFill>
                  <a:srgbClr val="3A3F50"/>
                </a:solidFill>
                <a:highlight>
                  <a:schemeClr val="lt1"/>
                </a:highlight>
                <a:latin typeface="Verdana"/>
                <a:ea typeface="Verdana"/>
                <a:cs typeface="Verdana"/>
                <a:sym typeface="Verdana"/>
              </a:rPr>
              <a:t>INSERT INTO</a:t>
            </a:r>
            <a:r>
              <a:rPr lang="tr-TR" sz="1150" dirty="0">
                <a:solidFill>
                  <a:srgbClr val="3A3F50"/>
                </a:solidFill>
                <a:highlight>
                  <a:schemeClr val="lt1"/>
                </a:highlight>
                <a:latin typeface="Verdana"/>
                <a:ea typeface="Verdana"/>
                <a:cs typeface="Verdana"/>
                <a:sym typeface="Verdana"/>
              </a:rPr>
              <a:t> </a:t>
            </a:r>
            <a:r>
              <a:rPr lang="tr-TR" sz="1150" dirty="0" err="1">
                <a:solidFill>
                  <a:srgbClr val="3A3F50"/>
                </a:solidFill>
                <a:highlight>
                  <a:schemeClr val="lt1"/>
                </a:highlight>
                <a:latin typeface="Verdana"/>
                <a:ea typeface="Verdana"/>
                <a:cs typeface="Verdana"/>
                <a:sym typeface="Verdana"/>
              </a:rPr>
              <a:t>students</a:t>
            </a:r>
            <a:r>
              <a:rPr lang="tr-TR" sz="1150" dirty="0">
                <a:solidFill>
                  <a:srgbClr val="3A3F50"/>
                </a:solidFill>
                <a:highlight>
                  <a:schemeClr val="lt1"/>
                </a:highlight>
                <a:latin typeface="Verdana"/>
                <a:ea typeface="Verdana"/>
                <a:cs typeface="Verdana"/>
                <a:sym typeface="Verdana"/>
              </a:rPr>
              <a:t> (</a:t>
            </a:r>
            <a:r>
              <a:rPr lang="tr-TR" sz="1150" dirty="0" err="1">
                <a:solidFill>
                  <a:srgbClr val="3A3F50"/>
                </a:solidFill>
                <a:highlight>
                  <a:schemeClr val="lt1"/>
                </a:highlight>
                <a:latin typeface="Verdana"/>
                <a:ea typeface="Verdana"/>
                <a:cs typeface="Verdana"/>
                <a:sym typeface="Verdana"/>
              </a:rPr>
              <a:t>Student_id</a:t>
            </a:r>
            <a:r>
              <a:rPr lang="tr-TR" sz="1150" dirty="0">
                <a:solidFill>
                  <a:srgbClr val="3A3F50"/>
                </a:solidFill>
                <a:highlight>
                  <a:schemeClr val="lt1"/>
                </a:highlight>
                <a:latin typeface="Verdana"/>
                <a:ea typeface="Verdana"/>
                <a:cs typeface="Verdana"/>
                <a:sym typeface="Verdana"/>
              </a:rPr>
              <a:t>, </a:t>
            </a:r>
            <a:r>
              <a:rPr lang="tr-TR" sz="1150" dirty="0" err="1">
                <a:solidFill>
                  <a:srgbClr val="3A3F50"/>
                </a:solidFill>
                <a:highlight>
                  <a:schemeClr val="lt1"/>
                </a:highlight>
                <a:latin typeface="Verdana"/>
                <a:ea typeface="Verdana"/>
                <a:cs typeface="Verdana"/>
                <a:sym typeface="Verdana"/>
              </a:rPr>
              <a:t>FirstName</a:t>
            </a:r>
            <a:r>
              <a:rPr lang="tr-TR" sz="1150" dirty="0">
                <a:solidFill>
                  <a:srgbClr val="3A3F50"/>
                </a:solidFill>
                <a:highlight>
                  <a:schemeClr val="lt1"/>
                </a:highlight>
                <a:latin typeface="Verdana"/>
                <a:ea typeface="Verdana"/>
                <a:cs typeface="Verdana"/>
                <a:sym typeface="Verdana"/>
              </a:rPr>
              <a:t>, </a:t>
            </a:r>
            <a:r>
              <a:rPr lang="tr-TR" sz="1150" dirty="0" err="1">
                <a:solidFill>
                  <a:srgbClr val="3A3F50"/>
                </a:solidFill>
                <a:highlight>
                  <a:schemeClr val="lt1"/>
                </a:highlight>
                <a:latin typeface="Verdana"/>
                <a:ea typeface="Verdana"/>
                <a:cs typeface="Verdana"/>
                <a:sym typeface="Verdana"/>
              </a:rPr>
              <a:t>LastName</a:t>
            </a:r>
            <a:r>
              <a:rPr lang="tr-TR" sz="1150" dirty="0">
                <a:solidFill>
                  <a:srgbClr val="3A3F50"/>
                </a:solidFill>
                <a:highlight>
                  <a:schemeClr val="lt1"/>
                </a:highlight>
                <a:latin typeface="Verdana"/>
                <a:ea typeface="Verdana"/>
                <a:cs typeface="Verdana"/>
                <a:sym typeface="Verdana"/>
              </a:rPr>
              <a:t>, Grade)</a:t>
            </a:r>
          </a:p>
          <a:p>
            <a:pPr marL="0" lvl="0" indent="0" algn="l" rtl="0">
              <a:spcBef>
                <a:spcPts val="0"/>
              </a:spcBef>
              <a:spcAft>
                <a:spcPts val="0"/>
              </a:spcAft>
              <a:buClr>
                <a:schemeClr val="dk1"/>
              </a:buClr>
              <a:buSzPts val="1100"/>
              <a:buFont typeface="Arial"/>
              <a:buNone/>
            </a:pPr>
            <a:r>
              <a:rPr lang="tr-TR" sz="1150" b="1" dirty="0">
                <a:solidFill>
                  <a:srgbClr val="3A3F50"/>
                </a:solidFill>
                <a:highlight>
                  <a:schemeClr val="lt1"/>
                </a:highlight>
                <a:latin typeface="Verdana"/>
                <a:ea typeface="Verdana"/>
                <a:cs typeface="Verdana"/>
                <a:sym typeface="Verdana"/>
              </a:rPr>
              <a:t>VALUES </a:t>
            </a:r>
            <a:r>
              <a:rPr lang="tr-TR" sz="1150" dirty="0">
                <a:solidFill>
                  <a:srgbClr val="3A3F50"/>
                </a:solidFill>
                <a:highlight>
                  <a:schemeClr val="lt1"/>
                </a:highlight>
                <a:latin typeface="Verdana"/>
                <a:ea typeface="Verdana"/>
                <a:cs typeface="Verdana"/>
                <a:sym typeface="Verdana"/>
              </a:rPr>
              <a:t>(1, '</a:t>
            </a:r>
            <a:r>
              <a:rPr lang="tr-TR" sz="1150" dirty="0" err="1">
                <a:solidFill>
                  <a:srgbClr val="3A3F50"/>
                </a:solidFill>
                <a:highlight>
                  <a:schemeClr val="lt1"/>
                </a:highlight>
                <a:latin typeface="Verdana"/>
                <a:ea typeface="Verdana"/>
                <a:cs typeface="Verdana"/>
                <a:sym typeface="Verdana"/>
              </a:rPr>
              <a:t>julia</a:t>
            </a:r>
            <a:r>
              <a:rPr lang="tr-TR" sz="1150" dirty="0">
                <a:solidFill>
                  <a:srgbClr val="3A3F50"/>
                </a:solidFill>
                <a:highlight>
                  <a:schemeClr val="lt1"/>
                </a:highlight>
                <a:latin typeface="Verdana"/>
                <a:ea typeface="Verdana"/>
                <a:cs typeface="Verdana"/>
                <a:sym typeface="Verdana"/>
              </a:rPr>
              <a:t>', '</a:t>
            </a:r>
            <a:r>
              <a:rPr lang="tr-TR" sz="1150" dirty="0" err="1">
                <a:solidFill>
                  <a:srgbClr val="3A3F50"/>
                </a:solidFill>
                <a:highlight>
                  <a:schemeClr val="lt1"/>
                </a:highlight>
                <a:latin typeface="Verdana"/>
                <a:ea typeface="Verdana"/>
                <a:cs typeface="Verdana"/>
                <a:sym typeface="Verdana"/>
              </a:rPr>
              <a:t>Saelens</a:t>
            </a:r>
            <a:r>
              <a:rPr lang="tr-TR" sz="1150" dirty="0">
                <a:solidFill>
                  <a:srgbClr val="3A3F50"/>
                </a:solidFill>
                <a:highlight>
                  <a:schemeClr val="lt1"/>
                </a:highlight>
                <a:latin typeface="Verdana"/>
                <a:ea typeface="Verdana"/>
                <a:cs typeface="Verdana"/>
                <a:sym typeface="Verdana"/>
              </a:rPr>
              <a:t>', 99),</a:t>
            </a:r>
          </a:p>
          <a:p>
            <a:pPr marL="0" lvl="0" indent="0" algn="l" rtl="0">
              <a:spcBef>
                <a:spcPts val="0"/>
              </a:spcBef>
              <a:spcAft>
                <a:spcPts val="0"/>
              </a:spcAft>
              <a:buClr>
                <a:schemeClr val="dk1"/>
              </a:buClr>
              <a:buSzPts val="1100"/>
              <a:buFont typeface="Arial"/>
              <a:buNone/>
            </a:pPr>
            <a:r>
              <a:rPr lang="tr-TR" sz="1150" dirty="0">
                <a:solidFill>
                  <a:srgbClr val="3A3F50"/>
                </a:solidFill>
                <a:highlight>
                  <a:schemeClr val="lt1"/>
                </a:highlight>
                <a:latin typeface="Verdana"/>
                <a:ea typeface="Verdana"/>
                <a:cs typeface="Verdana"/>
                <a:sym typeface="Verdana"/>
              </a:rPr>
              <a:t>	   (2, '</a:t>
            </a:r>
            <a:r>
              <a:rPr lang="tr-TR" sz="1150" dirty="0" err="1">
                <a:solidFill>
                  <a:srgbClr val="3A3F50"/>
                </a:solidFill>
                <a:highlight>
                  <a:schemeClr val="lt1"/>
                </a:highlight>
                <a:latin typeface="Verdana"/>
                <a:ea typeface="Verdana"/>
                <a:cs typeface="Verdana"/>
                <a:sym typeface="Verdana"/>
              </a:rPr>
              <a:t>Hanan</a:t>
            </a:r>
            <a:r>
              <a:rPr lang="tr-TR" sz="1150" dirty="0">
                <a:solidFill>
                  <a:srgbClr val="3A3F50"/>
                </a:solidFill>
                <a:highlight>
                  <a:schemeClr val="lt1"/>
                </a:highlight>
                <a:latin typeface="Verdana"/>
                <a:ea typeface="Verdana"/>
                <a:cs typeface="Verdana"/>
                <a:sym typeface="Verdana"/>
              </a:rPr>
              <a:t>', '</a:t>
            </a:r>
            <a:r>
              <a:rPr lang="tr-TR" sz="1150" dirty="0" err="1">
                <a:solidFill>
                  <a:srgbClr val="3A3F50"/>
                </a:solidFill>
                <a:highlight>
                  <a:schemeClr val="lt1"/>
                </a:highlight>
                <a:latin typeface="Verdana"/>
                <a:ea typeface="Verdana"/>
                <a:cs typeface="Verdana"/>
                <a:sym typeface="Verdana"/>
              </a:rPr>
              <a:t>Qattan</a:t>
            </a:r>
            <a:r>
              <a:rPr lang="tr-TR" sz="1150" dirty="0">
                <a:solidFill>
                  <a:srgbClr val="3A3F50"/>
                </a:solidFill>
                <a:highlight>
                  <a:schemeClr val="lt1"/>
                </a:highlight>
                <a:latin typeface="Verdana"/>
                <a:ea typeface="Verdana"/>
                <a:cs typeface="Verdana"/>
                <a:sym typeface="Verdana"/>
              </a:rPr>
              <a:t>', 89),</a:t>
            </a:r>
          </a:p>
          <a:p>
            <a:pPr marL="0" lvl="0" indent="0" algn="l" rtl="0">
              <a:spcBef>
                <a:spcPts val="0"/>
              </a:spcBef>
              <a:spcAft>
                <a:spcPts val="0"/>
              </a:spcAft>
              <a:buClr>
                <a:schemeClr val="dk1"/>
              </a:buClr>
              <a:buSzPts val="1100"/>
              <a:buFont typeface="Arial"/>
              <a:buNone/>
            </a:pPr>
            <a:r>
              <a:rPr lang="tr-TR" sz="1150" dirty="0">
                <a:solidFill>
                  <a:srgbClr val="3A3F50"/>
                </a:solidFill>
                <a:highlight>
                  <a:schemeClr val="lt1"/>
                </a:highlight>
                <a:latin typeface="Verdana"/>
                <a:ea typeface="Verdana"/>
                <a:cs typeface="Verdana"/>
                <a:sym typeface="Verdana"/>
              </a:rPr>
              <a:t>	   (3, '</a:t>
            </a:r>
            <a:r>
              <a:rPr lang="tr-TR" sz="1150" dirty="0" err="1">
                <a:solidFill>
                  <a:srgbClr val="3A3F50"/>
                </a:solidFill>
                <a:highlight>
                  <a:schemeClr val="lt1"/>
                </a:highlight>
                <a:latin typeface="Verdana"/>
                <a:ea typeface="Verdana"/>
                <a:cs typeface="Verdana"/>
                <a:sym typeface="Verdana"/>
              </a:rPr>
              <a:t>Anu</a:t>
            </a:r>
            <a:r>
              <a:rPr lang="tr-TR" sz="1150" dirty="0">
                <a:solidFill>
                  <a:srgbClr val="3A3F50"/>
                </a:solidFill>
                <a:highlight>
                  <a:schemeClr val="lt1"/>
                </a:highlight>
                <a:latin typeface="Verdana"/>
                <a:ea typeface="Verdana"/>
                <a:cs typeface="Verdana"/>
                <a:sym typeface="Verdana"/>
              </a:rPr>
              <a:t>', '</a:t>
            </a:r>
            <a:r>
              <a:rPr lang="tr-TR" sz="1150" dirty="0" err="1">
                <a:solidFill>
                  <a:srgbClr val="3A3F50"/>
                </a:solidFill>
                <a:highlight>
                  <a:schemeClr val="lt1"/>
                </a:highlight>
                <a:latin typeface="Verdana"/>
                <a:ea typeface="Verdana"/>
                <a:cs typeface="Verdana"/>
                <a:sym typeface="Verdana"/>
              </a:rPr>
              <a:t>Rowe</a:t>
            </a:r>
            <a:r>
              <a:rPr lang="tr-TR" sz="1150" dirty="0">
                <a:solidFill>
                  <a:srgbClr val="3A3F50"/>
                </a:solidFill>
                <a:highlight>
                  <a:schemeClr val="lt1"/>
                </a:highlight>
                <a:latin typeface="Verdana"/>
                <a:ea typeface="Verdana"/>
                <a:cs typeface="Verdana"/>
                <a:sym typeface="Verdana"/>
              </a:rPr>
              <a:t>', 87),</a:t>
            </a:r>
          </a:p>
          <a:p>
            <a:pPr marL="0" lvl="0" indent="0" algn="l" rtl="0">
              <a:spcBef>
                <a:spcPts val="0"/>
              </a:spcBef>
              <a:spcAft>
                <a:spcPts val="0"/>
              </a:spcAft>
              <a:buClr>
                <a:schemeClr val="dk1"/>
              </a:buClr>
              <a:buSzPts val="1100"/>
              <a:buFont typeface="Arial"/>
              <a:buNone/>
            </a:pPr>
            <a:r>
              <a:rPr lang="tr-TR" sz="1150" dirty="0">
                <a:solidFill>
                  <a:srgbClr val="3A3F50"/>
                </a:solidFill>
                <a:highlight>
                  <a:schemeClr val="lt1"/>
                </a:highlight>
                <a:latin typeface="Verdana"/>
                <a:ea typeface="Verdana"/>
                <a:cs typeface="Verdana"/>
                <a:sym typeface="Verdana"/>
              </a:rPr>
              <a:t>	   (4, 'Nicholas', '</a:t>
            </a:r>
            <a:r>
              <a:rPr lang="tr-TR" sz="1150" dirty="0" err="1">
                <a:solidFill>
                  <a:srgbClr val="3A3F50"/>
                </a:solidFill>
                <a:highlight>
                  <a:schemeClr val="lt1"/>
                </a:highlight>
                <a:latin typeface="Verdana"/>
                <a:ea typeface="Verdana"/>
                <a:cs typeface="Verdana"/>
                <a:sym typeface="Verdana"/>
              </a:rPr>
              <a:t>Perros</a:t>
            </a:r>
            <a:r>
              <a:rPr lang="tr-TR" sz="1150" dirty="0">
                <a:solidFill>
                  <a:srgbClr val="3A3F50"/>
                </a:solidFill>
                <a:highlight>
                  <a:schemeClr val="lt1"/>
                </a:highlight>
                <a:latin typeface="Verdana"/>
                <a:ea typeface="Verdana"/>
                <a:cs typeface="Verdana"/>
                <a:sym typeface="Verdana"/>
              </a:rPr>
              <a:t>', 94),</a:t>
            </a:r>
          </a:p>
          <a:p>
            <a:pPr marL="0" lvl="0" indent="0" algn="l" rtl="0">
              <a:spcBef>
                <a:spcPts val="0"/>
              </a:spcBef>
              <a:spcAft>
                <a:spcPts val="0"/>
              </a:spcAft>
              <a:buClr>
                <a:schemeClr val="dk1"/>
              </a:buClr>
              <a:buSzPts val="1100"/>
              <a:buFont typeface="Arial"/>
              <a:buNone/>
            </a:pPr>
            <a:r>
              <a:rPr lang="tr-TR" sz="1150" dirty="0">
                <a:solidFill>
                  <a:srgbClr val="3A3F50"/>
                </a:solidFill>
                <a:highlight>
                  <a:schemeClr val="lt1"/>
                </a:highlight>
                <a:latin typeface="Verdana"/>
                <a:ea typeface="Verdana"/>
                <a:cs typeface="Verdana"/>
                <a:sym typeface="Verdana"/>
              </a:rPr>
              <a:t>	   (5, 'Alexandra', '</a:t>
            </a:r>
            <a:r>
              <a:rPr lang="tr-TR" sz="1150" dirty="0" err="1">
                <a:solidFill>
                  <a:srgbClr val="3A3F50"/>
                </a:solidFill>
                <a:highlight>
                  <a:schemeClr val="lt1"/>
                </a:highlight>
                <a:latin typeface="Verdana"/>
                <a:ea typeface="Verdana"/>
                <a:cs typeface="Verdana"/>
                <a:sym typeface="Verdana"/>
              </a:rPr>
              <a:t>Barraclough</a:t>
            </a:r>
            <a:r>
              <a:rPr lang="tr-TR" sz="1150" dirty="0">
                <a:solidFill>
                  <a:srgbClr val="3A3F50"/>
                </a:solidFill>
                <a:highlight>
                  <a:schemeClr val="lt1"/>
                </a:highlight>
                <a:latin typeface="Verdana"/>
                <a:ea typeface="Verdana"/>
                <a:cs typeface="Verdana"/>
                <a:sym typeface="Verdana"/>
              </a:rPr>
              <a:t>', 90),</a:t>
            </a:r>
          </a:p>
          <a:p>
            <a:pPr marL="0" lvl="0" indent="0" algn="l" rtl="0">
              <a:spcBef>
                <a:spcPts val="0"/>
              </a:spcBef>
              <a:spcAft>
                <a:spcPts val="0"/>
              </a:spcAft>
              <a:buClr>
                <a:schemeClr val="dk1"/>
              </a:buClr>
              <a:buSzPts val="1100"/>
              <a:buFont typeface="Arial"/>
              <a:buNone/>
            </a:pPr>
            <a:r>
              <a:rPr lang="tr-TR" sz="1150" dirty="0">
                <a:solidFill>
                  <a:srgbClr val="3A3F50"/>
                </a:solidFill>
                <a:highlight>
                  <a:schemeClr val="lt1"/>
                </a:highlight>
                <a:latin typeface="Verdana"/>
                <a:ea typeface="Verdana"/>
                <a:cs typeface="Verdana"/>
                <a:sym typeface="Verdana"/>
              </a:rPr>
              <a:t>	   (6, 'Luis', '</a:t>
            </a:r>
            <a:r>
              <a:rPr lang="tr-TR" sz="1150" dirty="0" err="1">
                <a:solidFill>
                  <a:srgbClr val="3A3F50"/>
                </a:solidFill>
                <a:highlight>
                  <a:schemeClr val="lt1"/>
                </a:highlight>
                <a:latin typeface="Verdana"/>
                <a:ea typeface="Verdana"/>
                <a:cs typeface="Verdana"/>
                <a:sym typeface="Verdana"/>
              </a:rPr>
              <a:t>Vasquez</a:t>
            </a:r>
            <a:r>
              <a:rPr lang="tr-TR" sz="1150" dirty="0">
                <a:solidFill>
                  <a:srgbClr val="3A3F50"/>
                </a:solidFill>
                <a:highlight>
                  <a:schemeClr val="lt1"/>
                </a:highlight>
                <a:latin typeface="Verdana"/>
                <a:ea typeface="Verdana"/>
                <a:cs typeface="Verdana"/>
                <a:sym typeface="Verdana"/>
              </a:rPr>
              <a:t>', 96);</a:t>
            </a:r>
          </a:p>
          <a:p>
            <a:pPr marL="0" lvl="0" indent="0" algn="l" rtl="0">
              <a:spcBef>
                <a:spcPts val="0"/>
              </a:spcBef>
              <a:spcAft>
                <a:spcPts val="0"/>
              </a:spcAft>
              <a:buClr>
                <a:srgbClr val="3A3F50"/>
              </a:buClr>
              <a:buSzPts val="1100"/>
              <a:buFont typeface="Arial"/>
              <a:buNone/>
            </a:pPr>
            <a:endParaRPr lang="tr-TR" sz="1150" dirty="0">
              <a:solidFill>
                <a:srgbClr val="3A3F50"/>
              </a:solidFill>
              <a:highlight>
                <a:schemeClr val="lt1"/>
              </a:highlight>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tr-TR" sz="1150" b="1" dirty="0">
                <a:solidFill>
                  <a:srgbClr val="3A3F50"/>
                </a:solidFill>
                <a:highlight>
                  <a:schemeClr val="lt1"/>
                </a:highlight>
                <a:latin typeface="Verdana"/>
                <a:ea typeface="Verdana"/>
                <a:cs typeface="Verdana"/>
                <a:sym typeface="Verdana"/>
              </a:rPr>
              <a:t>CREATE TABLE </a:t>
            </a:r>
            <a:r>
              <a:rPr lang="tr-TR" sz="1150" dirty="0" err="1">
                <a:solidFill>
                  <a:srgbClr val="3A3F50"/>
                </a:solidFill>
                <a:highlight>
                  <a:schemeClr val="lt1"/>
                </a:highlight>
                <a:latin typeface="Verdana"/>
                <a:ea typeface="Verdana"/>
                <a:cs typeface="Verdana"/>
                <a:sym typeface="Verdana"/>
              </a:rPr>
              <a:t>grades</a:t>
            </a:r>
            <a:endParaRPr lang="tr-TR" sz="1150" dirty="0">
              <a:solidFill>
                <a:srgbClr val="3A3F50"/>
              </a:solidFill>
              <a:highlight>
                <a:schemeClr val="lt1"/>
              </a:highlight>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tr-TR" sz="1150" dirty="0">
                <a:solidFill>
                  <a:srgbClr val="3A3F50"/>
                </a:solidFill>
                <a:highlight>
                  <a:schemeClr val="lt1"/>
                </a:highlight>
                <a:latin typeface="Verdana"/>
                <a:ea typeface="Verdana"/>
                <a:cs typeface="Verdana"/>
                <a:sym typeface="Verdana"/>
              </a:rPr>
              <a:t>	(Grade INT PRIMARY KEY,</a:t>
            </a:r>
          </a:p>
          <a:p>
            <a:pPr marL="0" lvl="0" indent="0" algn="l" rtl="0">
              <a:spcBef>
                <a:spcPts val="0"/>
              </a:spcBef>
              <a:spcAft>
                <a:spcPts val="0"/>
              </a:spcAft>
              <a:buClr>
                <a:schemeClr val="dk1"/>
              </a:buClr>
              <a:buSzPts val="1100"/>
              <a:buFont typeface="Arial"/>
              <a:buNone/>
            </a:pPr>
            <a:r>
              <a:rPr lang="tr-TR" sz="1150" dirty="0">
                <a:solidFill>
                  <a:srgbClr val="3A3F50"/>
                </a:solidFill>
                <a:highlight>
                  <a:schemeClr val="lt1"/>
                </a:highlight>
                <a:latin typeface="Verdana"/>
                <a:ea typeface="Verdana"/>
                <a:cs typeface="Verdana"/>
                <a:sym typeface="Verdana"/>
              </a:rPr>
              <a:t>	</a:t>
            </a:r>
            <a:r>
              <a:rPr lang="tr-TR" sz="1150" dirty="0" err="1">
                <a:solidFill>
                  <a:srgbClr val="3A3F50"/>
                </a:solidFill>
                <a:highlight>
                  <a:schemeClr val="lt1"/>
                </a:highlight>
                <a:latin typeface="Verdana"/>
                <a:ea typeface="Verdana"/>
                <a:cs typeface="Verdana"/>
                <a:sym typeface="Verdana"/>
              </a:rPr>
              <a:t>Student_id</a:t>
            </a:r>
            <a:r>
              <a:rPr lang="tr-TR" sz="1150" dirty="0">
                <a:solidFill>
                  <a:srgbClr val="3A3F50"/>
                </a:solidFill>
                <a:highlight>
                  <a:schemeClr val="lt1"/>
                </a:highlight>
                <a:latin typeface="Verdana"/>
                <a:ea typeface="Verdana"/>
                <a:cs typeface="Verdana"/>
                <a:sym typeface="Verdana"/>
              </a:rPr>
              <a:t> INT,</a:t>
            </a:r>
          </a:p>
          <a:p>
            <a:pPr marL="0" lvl="0" indent="0" algn="l" rtl="0">
              <a:spcBef>
                <a:spcPts val="0"/>
              </a:spcBef>
              <a:spcAft>
                <a:spcPts val="0"/>
              </a:spcAft>
              <a:buClr>
                <a:schemeClr val="dk1"/>
              </a:buClr>
              <a:buSzPts val="1100"/>
              <a:buFont typeface="Arial"/>
              <a:buNone/>
            </a:pPr>
            <a:r>
              <a:rPr lang="tr-TR" sz="1150" dirty="0">
                <a:solidFill>
                  <a:srgbClr val="3A3F50"/>
                </a:solidFill>
                <a:highlight>
                  <a:schemeClr val="lt1"/>
                </a:highlight>
                <a:latin typeface="Verdana"/>
                <a:ea typeface="Verdana"/>
                <a:cs typeface="Verdana"/>
                <a:sym typeface="Verdana"/>
              </a:rPr>
              <a:t>	FOREIGN KEY (</a:t>
            </a:r>
            <a:r>
              <a:rPr lang="tr-TR" sz="1150" dirty="0" err="1">
                <a:solidFill>
                  <a:srgbClr val="3A3F50"/>
                </a:solidFill>
                <a:highlight>
                  <a:schemeClr val="lt1"/>
                </a:highlight>
                <a:latin typeface="Verdana"/>
                <a:ea typeface="Verdana"/>
                <a:cs typeface="Verdana"/>
                <a:sym typeface="Verdana"/>
              </a:rPr>
              <a:t>Student_id</a:t>
            </a:r>
            <a:r>
              <a:rPr lang="tr-TR" sz="1150" dirty="0">
                <a:solidFill>
                  <a:srgbClr val="3A3F50"/>
                </a:solidFill>
                <a:highlight>
                  <a:schemeClr val="lt1"/>
                </a:highlight>
                <a:latin typeface="Verdana"/>
                <a:ea typeface="Verdana"/>
                <a:cs typeface="Verdana"/>
                <a:sym typeface="Verdana"/>
              </a:rPr>
              <a:t>)</a:t>
            </a:r>
          </a:p>
          <a:p>
            <a:pPr marL="0" lvl="0" indent="0" algn="l" rtl="0">
              <a:spcBef>
                <a:spcPts val="0"/>
              </a:spcBef>
              <a:spcAft>
                <a:spcPts val="0"/>
              </a:spcAft>
              <a:buClr>
                <a:schemeClr val="dk1"/>
              </a:buClr>
              <a:buSzPts val="1100"/>
              <a:buFont typeface="Arial"/>
              <a:buNone/>
            </a:pPr>
            <a:r>
              <a:rPr lang="tr-TR" sz="1150" dirty="0">
                <a:solidFill>
                  <a:srgbClr val="3A3F50"/>
                </a:solidFill>
                <a:highlight>
                  <a:schemeClr val="lt1"/>
                </a:highlight>
                <a:latin typeface="Verdana"/>
                <a:ea typeface="Verdana"/>
                <a:cs typeface="Verdana"/>
                <a:sym typeface="Verdana"/>
              </a:rPr>
              <a:t>	REFERENCES </a:t>
            </a:r>
            <a:r>
              <a:rPr lang="tr-TR" sz="1150" dirty="0" err="1">
                <a:solidFill>
                  <a:srgbClr val="3A3F50"/>
                </a:solidFill>
                <a:highlight>
                  <a:schemeClr val="lt1"/>
                </a:highlight>
                <a:latin typeface="Verdana"/>
                <a:ea typeface="Verdana"/>
                <a:cs typeface="Verdana"/>
                <a:sym typeface="Verdana"/>
              </a:rPr>
              <a:t>students</a:t>
            </a:r>
            <a:r>
              <a:rPr lang="tr-TR" sz="1150" dirty="0">
                <a:solidFill>
                  <a:srgbClr val="3A3F50"/>
                </a:solidFill>
                <a:highlight>
                  <a:schemeClr val="lt1"/>
                </a:highlight>
                <a:latin typeface="Verdana"/>
                <a:ea typeface="Verdana"/>
                <a:cs typeface="Verdana"/>
                <a:sym typeface="Verdana"/>
              </a:rPr>
              <a:t> (</a:t>
            </a:r>
            <a:r>
              <a:rPr lang="tr-TR" sz="1150" dirty="0" err="1">
                <a:solidFill>
                  <a:srgbClr val="3A3F50"/>
                </a:solidFill>
                <a:highlight>
                  <a:schemeClr val="lt1"/>
                </a:highlight>
                <a:latin typeface="Verdana"/>
                <a:ea typeface="Verdana"/>
                <a:cs typeface="Verdana"/>
                <a:sym typeface="Verdana"/>
              </a:rPr>
              <a:t>Student_id</a:t>
            </a:r>
            <a:r>
              <a:rPr lang="tr-TR" sz="1150" dirty="0">
                <a:solidFill>
                  <a:srgbClr val="3A3F50"/>
                </a:solidFill>
                <a:highlight>
                  <a:schemeClr val="lt1"/>
                </a:highlight>
                <a:latin typeface="Verdana"/>
                <a:ea typeface="Verdana"/>
                <a:cs typeface="Verdana"/>
                <a:sym typeface="Verdana"/>
              </a:rPr>
              <a:t>)</a:t>
            </a:r>
          </a:p>
          <a:p>
            <a:pPr marL="0" lvl="0" indent="457200" algn="l" rtl="0">
              <a:spcBef>
                <a:spcPts val="0"/>
              </a:spcBef>
              <a:spcAft>
                <a:spcPts val="0"/>
              </a:spcAft>
              <a:buClr>
                <a:schemeClr val="dk1"/>
              </a:buClr>
              <a:buSzPts val="1100"/>
              <a:buFont typeface="Arial"/>
              <a:buNone/>
            </a:pPr>
            <a:r>
              <a:rPr lang="tr-TR" sz="1150" dirty="0">
                <a:solidFill>
                  <a:srgbClr val="3A3F50"/>
                </a:solidFill>
                <a:highlight>
                  <a:schemeClr val="lt1"/>
                </a:highlight>
                <a:latin typeface="Verdana"/>
                <a:ea typeface="Verdana"/>
                <a:cs typeface="Verdana"/>
                <a:sym typeface="Verdana"/>
              </a:rPr>
              <a:t>);</a:t>
            </a:r>
          </a:p>
          <a:p>
            <a:pPr marL="0" lvl="0" indent="0" algn="l" rtl="0">
              <a:spcBef>
                <a:spcPts val="0"/>
              </a:spcBef>
              <a:spcAft>
                <a:spcPts val="0"/>
              </a:spcAft>
              <a:buClr>
                <a:schemeClr val="dk1"/>
              </a:buClr>
              <a:buSzPts val="1100"/>
              <a:buFont typeface="Arial"/>
              <a:buNone/>
            </a:pPr>
            <a:endParaRPr lang="tr-TR" sz="1150" dirty="0">
              <a:solidFill>
                <a:srgbClr val="3A3F50"/>
              </a:solidFill>
              <a:highlight>
                <a:schemeClr val="lt1"/>
              </a:highlight>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tr-TR" sz="1150" b="1" dirty="0">
                <a:solidFill>
                  <a:srgbClr val="3A3F50"/>
                </a:solidFill>
                <a:highlight>
                  <a:schemeClr val="lt1"/>
                </a:highlight>
                <a:latin typeface="Verdana"/>
                <a:ea typeface="Verdana"/>
                <a:cs typeface="Verdana"/>
                <a:sym typeface="Verdana"/>
              </a:rPr>
              <a:t>DROP TABLE </a:t>
            </a:r>
            <a:r>
              <a:rPr lang="tr-TR" sz="1150" dirty="0" err="1">
                <a:solidFill>
                  <a:srgbClr val="3A3F50"/>
                </a:solidFill>
                <a:highlight>
                  <a:schemeClr val="lt1"/>
                </a:highlight>
                <a:latin typeface="Verdana"/>
                <a:ea typeface="Verdana"/>
                <a:cs typeface="Verdana"/>
                <a:sym typeface="Verdana"/>
              </a:rPr>
              <a:t>students</a:t>
            </a:r>
            <a:r>
              <a:rPr lang="tr-TR" sz="1150" dirty="0">
                <a:solidFill>
                  <a:srgbClr val="3A3F50"/>
                </a:solidFill>
                <a:highlight>
                  <a:schemeClr val="lt1"/>
                </a:highlight>
                <a:latin typeface="Verdana"/>
                <a:ea typeface="Verdana"/>
                <a:cs typeface="Verdana"/>
                <a:sym typeface="Verdana"/>
              </a:rPr>
              <a:t> </a:t>
            </a:r>
          </a:p>
          <a:p>
            <a:pPr marL="0" lvl="0" indent="0" algn="l" rtl="0">
              <a:spcBef>
                <a:spcPts val="1400"/>
              </a:spcBef>
              <a:spcAft>
                <a:spcPts val="0"/>
              </a:spcAft>
              <a:buClr>
                <a:schemeClr val="dk1"/>
              </a:buClr>
              <a:buSzPts val="1100"/>
              <a:buFont typeface="Arial"/>
              <a:buNone/>
            </a:pPr>
            <a:r>
              <a:rPr lang="tr-TR" sz="1150" b="1" dirty="0">
                <a:solidFill>
                  <a:srgbClr val="3A3F50"/>
                </a:solidFill>
                <a:highlight>
                  <a:schemeClr val="lt1"/>
                </a:highlight>
                <a:latin typeface="Verdana"/>
                <a:ea typeface="Verdana"/>
                <a:cs typeface="Verdana"/>
                <a:sym typeface="Verdana"/>
              </a:rPr>
              <a:t>DROP TABLE </a:t>
            </a:r>
            <a:r>
              <a:rPr lang="tr-TR" sz="1150" dirty="0" err="1">
                <a:solidFill>
                  <a:srgbClr val="3A3F50"/>
                </a:solidFill>
                <a:highlight>
                  <a:schemeClr val="lt1"/>
                </a:highlight>
                <a:latin typeface="Verdana"/>
                <a:ea typeface="Verdana"/>
                <a:cs typeface="Verdana"/>
                <a:sym typeface="Verdana"/>
              </a:rPr>
              <a:t>grades</a:t>
            </a:r>
            <a:endParaRPr lang="tr-TR" sz="1150" dirty="0">
              <a:solidFill>
                <a:srgbClr val="3A3F50"/>
              </a:solidFill>
              <a:highlight>
                <a:schemeClr val="lt1"/>
              </a:highlight>
              <a:latin typeface="Verdana"/>
              <a:ea typeface="Verdana"/>
              <a:cs typeface="Verdana"/>
              <a:sym typeface="Verdana"/>
            </a:endParaRPr>
          </a:p>
          <a:p>
            <a:pPr marL="0" lvl="0" indent="0" algn="l" rtl="0">
              <a:spcBef>
                <a:spcPts val="1400"/>
              </a:spcBef>
              <a:spcAft>
                <a:spcPts val="0"/>
              </a:spcAft>
              <a:buClr>
                <a:schemeClr val="dk1"/>
              </a:buClr>
              <a:buSzPts val="1100"/>
              <a:buFont typeface="Arial"/>
              <a:buNone/>
            </a:pPr>
            <a:endParaRPr lang="tr-TR" sz="1150" dirty="0">
              <a:solidFill>
                <a:srgbClr val="3A3F50"/>
              </a:solidFill>
              <a:highlight>
                <a:schemeClr val="lt1"/>
              </a:highlight>
              <a:latin typeface="Verdana"/>
              <a:ea typeface="Verdana"/>
              <a:cs typeface="Verdana"/>
              <a:sym typeface="Verdana"/>
            </a:endParaRPr>
          </a:p>
          <a:p>
            <a:pPr marL="0" lvl="0" indent="0" algn="l" rtl="0">
              <a:spcBef>
                <a:spcPts val="1400"/>
              </a:spcBef>
              <a:spcAft>
                <a:spcPts val="0"/>
              </a:spcAft>
              <a:buClr>
                <a:srgbClr val="3A3F50"/>
              </a:buClr>
              <a:buSzPts val="1100"/>
              <a:buFont typeface="Arial"/>
              <a:buNone/>
            </a:pPr>
            <a:r>
              <a:rPr lang="tr-TR" sz="1150" dirty="0">
                <a:solidFill>
                  <a:srgbClr val="3A3F50"/>
                </a:solidFill>
                <a:highlight>
                  <a:schemeClr val="lt1"/>
                </a:highlight>
                <a:latin typeface="Verdana"/>
                <a:ea typeface="Verdana"/>
                <a:cs typeface="Verdana"/>
                <a:sym typeface="Verdana"/>
              </a:rPr>
              <a:t>************************************</a:t>
            </a:r>
          </a:p>
          <a:p>
            <a:pPr marL="0" lvl="0" indent="0" algn="l" rtl="0">
              <a:lnSpc>
                <a:spcPct val="115000"/>
              </a:lnSpc>
              <a:spcBef>
                <a:spcPts val="1400"/>
              </a:spcBef>
              <a:spcAft>
                <a:spcPts val="1400"/>
              </a:spcAft>
              <a:buNone/>
            </a:pPr>
            <a:endParaRPr sz="1150" dirty="0">
              <a:solidFill>
                <a:schemeClr val="dk1"/>
              </a:solidFill>
              <a:highlight>
                <a:srgbClr val="FFFFFF"/>
              </a:highlight>
              <a:latin typeface="Verdana"/>
              <a:ea typeface="Verdana"/>
              <a:cs typeface="Verdana"/>
              <a:sym typeface="Verdana"/>
            </a:endParaRPr>
          </a:p>
        </p:txBody>
      </p:sp>
    </p:spTree>
    <p:extLst>
      <p:ext uri="{BB962C8B-B14F-4D97-AF65-F5344CB8AC3E}">
        <p14:creationId xmlns:p14="http://schemas.microsoft.com/office/powerpoint/2010/main" val="41617128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bd23c68090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bd23c6809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tr-TR" dirty="0"/>
              <a:t>INSERT INTO </a:t>
            </a:r>
            <a:r>
              <a:rPr lang="tr-TR" dirty="0" err="1"/>
              <a:t>leaves</a:t>
            </a:r>
            <a:r>
              <a:rPr lang="tr-TR" dirty="0"/>
              <a:t> </a:t>
            </a:r>
            <a:endParaRPr dirty="0"/>
          </a:p>
          <a:p>
            <a:pPr marL="0" lvl="0" indent="0" algn="l" rtl="0">
              <a:spcBef>
                <a:spcPts val="0"/>
              </a:spcBef>
              <a:spcAft>
                <a:spcPts val="0"/>
              </a:spcAft>
              <a:buClr>
                <a:schemeClr val="dk1"/>
              </a:buClr>
              <a:buSzPts val="1100"/>
              <a:buFont typeface="Arial"/>
              <a:buNone/>
            </a:pPr>
            <a:r>
              <a:rPr lang="tr-TR" dirty="0"/>
              <a:t>(id, </a:t>
            </a:r>
            <a:r>
              <a:rPr lang="tr-TR" dirty="0" err="1"/>
              <a:t>employee_id,start_date</a:t>
            </a:r>
            <a:r>
              <a:rPr lang="tr-TR" dirty="0"/>
              <a:t>, </a:t>
            </a:r>
            <a:r>
              <a:rPr lang="tr-TR" dirty="0" err="1"/>
              <a:t>end_date</a:t>
            </a:r>
            <a:r>
              <a:rPr lang="tr-TR" dirty="0"/>
              <a:t>)</a:t>
            </a:r>
            <a:endParaRPr dirty="0"/>
          </a:p>
          <a:p>
            <a:pPr marL="0" lvl="0" indent="0" algn="l" rtl="0">
              <a:spcBef>
                <a:spcPts val="0"/>
              </a:spcBef>
              <a:spcAft>
                <a:spcPts val="0"/>
              </a:spcAft>
              <a:buClr>
                <a:schemeClr val="dk1"/>
              </a:buClr>
              <a:buSzPts val="1100"/>
              <a:buFont typeface="Arial"/>
              <a:buNone/>
            </a:pPr>
            <a:r>
              <a:rPr lang="tr-TR" dirty="0"/>
              <a:t>VALUES </a:t>
            </a:r>
            <a:endParaRPr dirty="0"/>
          </a:p>
          <a:p>
            <a:pPr marL="0" lvl="0" indent="0" algn="l" rtl="0">
              <a:spcBef>
                <a:spcPts val="0"/>
              </a:spcBef>
              <a:spcAft>
                <a:spcPts val="0"/>
              </a:spcAft>
              <a:buClr>
                <a:schemeClr val="dk1"/>
              </a:buClr>
              <a:buSzPts val="1100"/>
              <a:buFont typeface="Arial"/>
              <a:buNone/>
            </a:pPr>
            <a:r>
              <a:rPr lang="tr-TR" dirty="0"/>
              <a:t>(1,2,'2021-02-01','2021-02-15')</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tr-TR" dirty="0"/>
              <a:t>THEN TRY THIS ONE</a:t>
            </a:r>
            <a:endParaRPr dirty="0"/>
          </a:p>
          <a:p>
            <a:pPr marL="0" lvl="0" indent="0" algn="l" rtl="0">
              <a:spcBef>
                <a:spcPts val="0"/>
              </a:spcBef>
              <a:spcAft>
                <a:spcPts val="0"/>
              </a:spcAft>
              <a:buClr>
                <a:schemeClr val="dk1"/>
              </a:buClr>
              <a:buSzPts val="1100"/>
              <a:buFont typeface="Arial"/>
              <a:buNone/>
            </a:pPr>
            <a:r>
              <a:rPr lang="tr-TR" dirty="0"/>
              <a:t> INSERT INTO </a:t>
            </a:r>
            <a:r>
              <a:rPr lang="tr-TR" dirty="0" err="1"/>
              <a:t>leaves</a:t>
            </a:r>
            <a:r>
              <a:rPr lang="tr-TR" dirty="0"/>
              <a:t> </a:t>
            </a:r>
            <a:endParaRPr dirty="0"/>
          </a:p>
          <a:p>
            <a:pPr marL="0" lvl="0" indent="0" algn="l" rtl="0">
              <a:spcBef>
                <a:spcPts val="0"/>
              </a:spcBef>
              <a:spcAft>
                <a:spcPts val="0"/>
              </a:spcAft>
              <a:buClr>
                <a:schemeClr val="dk1"/>
              </a:buClr>
              <a:buSzPts val="1100"/>
              <a:buFont typeface="Arial"/>
              <a:buNone/>
            </a:pPr>
            <a:r>
              <a:rPr lang="tr-TR" dirty="0"/>
              <a:t>(id, </a:t>
            </a:r>
            <a:r>
              <a:rPr lang="tr-TR" dirty="0" err="1"/>
              <a:t>employee_id,start_date</a:t>
            </a:r>
            <a:r>
              <a:rPr lang="tr-TR" dirty="0"/>
              <a:t>, </a:t>
            </a:r>
            <a:r>
              <a:rPr lang="tr-TR" dirty="0" err="1"/>
              <a:t>end_date</a:t>
            </a:r>
            <a:r>
              <a:rPr lang="tr-TR" dirty="0"/>
              <a:t>)</a:t>
            </a:r>
            <a:endParaRPr dirty="0"/>
          </a:p>
          <a:p>
            <a:pPr marL="0" lvl="0" indent="0" algn="l" rtl="0">
              <a:spcBef>
                <a:spcPts val="0"/>
              </a:spcBef>
              <a:spcAft>
                <a:spcPts val="0"/>
              </a:spcAft>
              <a:buClr>
                <a:schemeClr val="dk1"/>
              </a:buClr>
              <a:buSzPts val="1100"/>
              <a:buFont typeface="Arial"/>
              <a:buNone/>
            </a:pPr>
            <a:r>
              <a:rPr lang="tr-TR" dirty="0"/>
              <a:t>VALUES </a:t>
            </a:r>
            <a:endParaRPr dirty="0"/>
          </a:p>
          <a:p>
            <a:pPr marL="0" lvl="0" indent="0" algn="l" rtl="0">
              <a:spcBef>
                <a:spcPts val="0"/>
              </a:spcBef>
              <a:spcAft>
                <a:spcPts val="0"/>
              </a:spcAft>
              <a:buClr>
                <a:schemeClr val="dk1"/>
              </a:buClr>
              <a:buSzPts val="1100"/>
              <a:buFont typeface="Arial"/>
              <a:buNone/>
            </a:pPr>
            <a:r>
              <a:rPr lang="tr-TR" dirty="0"/>
              <a:t>(1,22,'2021-02-01','2021-02-15')</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tr-TR" dirty="0" err="1"/>
              <a:t>We</a:t>
            </a:r>
            <a:r>
              <a:rPr lang="tr-TR" dirty="0"/>
              <a:t> </a:t>
            </a:r>
            <a:r>
              <a:rPr lang="tr-TR" dirty="0" err="1"/>
              <a:t>have</a:t>
            </a:r>
            <a:r>
              <a:rPr lang="tr-TR" dirty="0"/>
              <a:t> 2 </a:t>
            </a:r>
            <a:r>
              <a:rPr lang="tr-TR" dirty="0" err="1"/>
              <a:t>problems</a:t>
            </a:r>
            <a:r>
              <a:rPr lang="tr-TR" dirty="0"/>
              <a:t> here:</a:t>
            </a:r>
            <a:endParaRPr dirty="0"/>
          </a:p>
          <a:p>
            <a:pPr marL="457200" lvl="0" indent="-317500" algn="l" rtl="0">
              <a:spcBef>
                <a:spcPts val="0"/>
              </a:spcBef>
              <a:spcAft>
                <a:spcPts val="0"/>
              </a:spcAft>
              <a:buSzPts val="1400"/>
              <a:buAutoNum type="arabicPeriod"/>
            </a:pPr>
            <a:r>
              <a:rPr lang="tr-TR" dirty="0" err="1"/>
              <a:t>both</a:t>
            </a:r>
            <a:r>
              <a:rPr lang="tr-TR" dirty="0"/>
              <a:t> </a:t>
            </a:r>
            <a:r>
              <a:rPr lang="tr-TR" dirty="0" err="1"/>
              <a:t>records</a:t>
            </a:r>
            <a:r>
              <a:rPr lang="tr-TR" dirty="0"/>
              <a:t> </a:t>
            </a:r>
            <a:r>
              <a:rPr lang="tr-TR" dirty="0" err="1"/>
              <a:t>have</a:t>
            </a:r>
            <a:r>
              <a:rPr lang="tr-TR" dirty="0"/>
              <a:t> </a:t>
            </a:r>
            <a:r>
              <a:rPr lang="tr-TR" dirty="0" err="1"/>
              <a:t>same</a:t>
            </a:r>
            <a:r>
              <a:rPr lang="tr-TR" dirty="0"/>
              <a:t> id of 1</a:t>
            </a:r>
            <a:endParaRPr dirty="0"/>
          </a:p>
          <a:p>
            <a:pPr marL="457200" lvl="0" indent="-317500" algn="l" rtl="0">
              <a:spcBef>
                <a:spcPts val="0"/>
              </a:spcBef>
              <a:spcAft>
                <a:spcPts val="0"/>
              </a:spcAft>
              <a:buSzPts val="1400"/>
              <a:buAutoNum type="arabicPeriod"/>
            </a:pPr>
            <a:r>
              <a:rPr lang="tr-TR" dirty="0" err="1"/>
              <a:t>we</a:t>
            </a:r>
            <a:r>
              <a:rPr lang="tr-TR" dirty="0"/>
              <a:t> put </a:t>
            </a:r>
            <a:r>
              <a:rPr lang="tr-TR" dirty="0" err="1"/>
              <a:t>employee</a:t>
            </a:r>
            <a:r>
              <a:rPr lang="tr-TR" dirty="0"/>
              <a:t> id 22 but </a:t>
            </a:r>
            <a:r>
              <a:rPr lang="tr-TR" dirty="0" err="1"/>
              <a:t>there</a:t>
            </a:r>
            <a:r>
              <a:rPr lang="tr-TR" dirty="0"/>
              <a:t> is </a:t>
            </a:r>
            <a:r>
              <a:rPr lang="tr-TR" dirty="0" err="1"/>
              <a:t>no</a:t>
            </a:r>
            <a:r>
              <a:rPr lang="tr-TR" dirty="0"/>
              <a:t> </a:t>
            </a:r>
            <a:r>
              <a:rPr lang="tr-TR" dirty="0" err="1"/>
              <a:t>employee</a:t>
            </a:r>
            <a:r>
              <a:rPr lang="tr-TR" dirty="0"/>
              <a:t> </a:t>
            </a:r>
            <a:r>
              <a:rPr lang="tr-TR" dirty="0" err="1"/>
              <a:t>with</a:t>
            </a:r>
            <a:r>
              <a:rPr lang="tr-TR" dirty="0"/>
              <a:t> an id 22</a:t>
            </a:r>
            <a:endParaRPr dirty="0"/>
          </a:p>
          <a:p>
            <a:pPr marL="457200" lvl="0" indent="0" algn="l" rtl="0">
              <a:spcBef>
                <a:spcPts val="0"/>
              </a:spcBef>
              <a:spcAft>
                <a:spcPts val="0"/>
              </a:spcAft>
              <a:buNone/>
            </a:pPr>
            <a:endParaRPr dirty="0"/>
          </a:p>
          <a:p>
            <a:pPr marL="0" lvl="0" indent="0" algn="l" rtl="0">
              <a:spcBef>
                <a:spcPts val="0"/>
              </a:spcBef>
              <a:spcAft>
                <a:spcPts val="0"/>
              </a:spcAft>
              <a:buNone/>
            </a:pPr>
            <a:r>
              <a:rPr lang="tr-TR" dirty="0"/>
              <a:t>SELECT * FROM </a:t>
            </a:r>
            <a:r>
              <a:rPr lang="tr-TR" dirty="0" err="1"/>
              <a:t>leaves</a:t>
            </a:r>
            <a:r>
              <a:rPr lang="tr-TR" dirty="0"/>
              <a:t> a</a:t>
            </a:r>
            <a:endParaRPr dirty="0"/>
          </a:p>
          <a:p>
            <a:pPr marL="0" lvl="0" indent="0" algn="l" rtl="0">
              <a:spcBef>
                <a:spcPts val="0"/>
              </a:spcBef>
              <a:spcAft>
                <a:spcPts val="0"/>
              </a:spcAft>
              <a:buNone/>
            </a:pPr>
            <a:r>
              <a:rPr lang="tr-TR" dirty="0" err="1"/>
              <a:t>left</a:t>
            </a:r>
            <a:r>
              <a:rPr lang="tr-TR" dirty="0"/>
              <a:t> </a:t>
            </a:r>
            <a:r>
              <a:rPr lang="tr-TR" dirty="0" err="1"/>
              <a:t>join</a:t>
            </a:r>
            <a:r>
              <a:rPr lang="tr-TR" dirty="0"/>
              <a:t> </a:t>
            </a:r>
            <a:r>
              <a:rPr lang="tr-TR" dirty="0" err="1"/>
              <a:t>employees</a:t>
            </a:r>
            <a:r>
              <a:rPr lang="tr-TR" dirty="0"/>
              <a:t> e on </a:t>
            </a:r>
            <a:r>
              <a:rPr lang="tr-TR" dirty="0" err="1"/>
              <a:t>e.EmployeeId</a:t>
            </a:r>
            <a:r>
              <a:rPr lang="tr-TR" dirty="0"/>
              <a:t>=</a:t>
            </a:r>
            <a:r>
              <a:rPr lang="tr-TR" dirty="0" err="1"/>
              <a:t>a.employee_id</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tr-TR" dirty="0" err="1"/>
              <a:t>We</a:t>
            </a:r>
            <a:r>
              <a:rPr lang="tr-TR" dirty="0"/>
              <a:t> </a:t>
            </a:r>
            <a:r>
              <a:rPr lang="tr-TR" dirty="0" err="1"/>
              <a:t>will</a:t>
            </a:r>
            <a:r>
              <a:rPr lang="tr-TR" dirty="0"/>
              <a:t> </a:t>
            </a:r>
            <a:r>
              <a:rPr lang="tr-TR" dirty="0" err="1"/>
              <a:t>use</a:t>
            </a:r>
            <a:r>
              <a:rPr lang="tr-TR" dirty="0"/>
              <a:t> </a:t>
            </a:r>
            <a:r>
              <a:rPr lang="tr-TR" dirty="0" err="1"/>
              <a:t>constraints</a:t>
            </a:r>
            <a:r>
              <a:rPr lang="tr-TR" dirty="0"/>
              <a:t> </a:t>
            </a:r>
            <a:r>
              <a:rPr lang="tr-TR" dirty="0" err="1"/>
              <a:t>to</a:t>
            </a:r>
            <a:r>
              <a:rPr lang="tr-TR" dirty="0"/>
              <a:t> </a:t>
            </a:r>
            <a:r>
              <a:rPr lang="tr-TR" dirty="0" err="1"/>
              <a:t>fix</a:t>
            </a:r>
            <a:r>
              <a:rPr lang="tr-TR" dirty="0"/>
              <a:t> </a:t>
            </a:r>
            <a:r>
              <a:rPr lang="tr-TR" dirty="0" err="1"/>
              <a:t>these</a:t>
            </a:r>
            <a:r>
              <a:rPr lang="tr-TR" dirty="0"/>
              <a:t> </a:t>
            </a:r>
            <a:r>
              <a:rPr lang="tr-TR" dirty="0" err="1"/>
              <a:t>problems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457200" lvl="0" indent="0" algn="l" rtl="0">
              <a:spcBef>
                <a:spcPts val="0"/>
              </a:spcBef>
              <a:spcAft>
                <a:spcPts val="0"/>
              </a:spcAft>
              <a:buNone/>
            </a:pPr>
            <a:endParaRPr dirty="0"/>
          </a:p>
        </p:txBody>
      </p:sp>
    </p:spTree>
    <p:extLst>
      <p:ext uri="{BB962C8B-B14F-4D97-AF65-F5344CB8AC3E}">
        <p14:creationId xmlns:p14="http://schemas.microsoft.com/office/powerpoint/2010/main" val="157450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8a8bd52aa0_1_3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3" name="Google Shape;413;g8a8bd52aa0_1_3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bd23c68090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bd23c68090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tr-TR" dirty="0"/>
              <a:t>INSERT INTO </a:t>
            </a:r>
            <a:r>
              <a:rPr lang="tr-TR" dirty="0" err="1"/>
              <a:t>albums</a:t>
            </a:r>
            <a:r>
              <a:rPr lang="tr-TR" dirty="0"/>
              <a:t> </a:t>
            </a:r>
            <a:endParaRPr dirty="0"/>
          </a:p>
          <a:p>
            <a:pPr marL="0" lvl="0" indent="0" algn="l" rtl="0">
              <a:spcBef>
                <a:spcPts val="0"/>
              </a:spcBef>
              <a:spcAft>
                <a:spcPts val="0"/>
              </a:spcAft>
              <a:buClr>
                <a:schemeClr val="dk1"/>
              </a:buClr>
              <a:buSzPts val="1100"/>
              <a:buFont typeface="Arial"/>
              <a:buNone/>
            </a:pPr>
            <a:r>
              <a:rPr lang="tr-TR" dirty="0"/>
              <a:t>(</a:t>
            </a:r>
            <a:r>
              <a:rPr lang="tr-TR" dirty="0" err="1"/>
              <a:t>ArtistID</a:t>
            </a:r>
            <a:r>
              <a:rPr lang="tr-TR" dirty="0"/>
              <a:t>)</a:t>
            </a:r>
            <a:endParaRPr dirty="0"/>
          </a:p>
          <a:p>
            <a:pPr marL="0" lvl="0" indent="0" algn="l" rtl="0">
              <a:spcBef>
                <a:spcPts val="0"/>
              </a:spcBef>
              <a:spcAft>
                <a:spcPts val="0"/>
              </a:spcAft>
              <a:buClr>
                <a:schemeClr val="dk1"/>
              </a:buClr>
              <a:buSzPts val="1100"/>
              <a:buFont typeface="Arial"/>
              <a:buNone/>
            </a:pPr>
            <a:r>
              <a:rPr lang="tr-TR" dirty="0"/>
              <a:t>VALUES </a:t>
            </a:r>
            <a:endParaRPr dirty="0"/>
          </a:p>
          <a:p>
            <a:pPr marL="0" lvl="0" indent="0" algn="l" rtl="0">
              <a:spcBef>
                <a:spcPts val="0"/>
              </a:spcBef>
              <a:spcAft>
                <a:spcPts val="0"/>
              </a:spcAft>
              <a:buNone/>
            </a:pPr>
            <a:r>
              <a:rPr lang="tr-TR" dirty="0"/>
              <a:t>(100)</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r>
              <a:rPr lang="tr-TR" dirty="0"/>
              <a:t>NOT NULL </a:t>
            </a:r>
            <a:r>
              <a:rPr lang="tr-TR" dirty="0" err="1"/>
              <a:t>constraint</a:t>
            </a:r>
            <a:r>
              <a:rPr lang="tr-TR" dirty="0"/>
              <a:t> </a:t>
            </a:r>
            <a:r>
              <a:rPr lang="tr-TR" dirty="0" err="1"/>
              <a:t>failed</a:t>
            </a:r>
            <a:r>
              <a:rPr lang="tr-TR" dirty="0"/>
              <a:t>: </a:t>
            </a:r>
            <a:r>
              <a:rPr lang="tr-TR" dirty="0" err="1"/>
              <a:t>albums.Title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tr-TR" dirty="0" err="1"/>
              <a:t>This</a:t>
            </a:r>
            <a:r>
              <a:rPr lang="tr-TR" dirty="0"/>
              <a:t> </a:t>
            </a:r>
            <a:r>
              <a:rPr lang="tr-TR" dirty="0" err="1"/>
              <a:t>one</a:t>
            </a:r>
            <a:r>
              <a:rPr lang="tr-TR" dirty="0"/>
              <a:t> </a:t>
            </a:r>
            <a:r>
              <a:rPr lang="tr-TR" dirty="0" err="1"/>
              <a:t>workes</a:t>
            </a:r>
            <a:r>
              <a:rPr lang="tr-TR" dirty="0"/>
              <a:t> </a:t>
            </a:r>
            <a:r>
              <a:rPr lang="tr-TR" dirty="0" err="1"/>
              <a:t>because</a:t>
            </a:r>
            <a:r>
              <a:rPr lang="tr-TR" dirty="0"/>
              <a:t> ‘’ is </a:t>
            </a:r>
            <a:r>
              <a:rPr lang="tr-TR" dirty="0" err="1"/>
              <a:t>different</a:t>
            </a:r>
            <a:r>
              <a:rPr lang="tr-TR" dirty="0"/>
              <a:t> </a:t>
            </a:r>
            <a:r>
              <a:rPr lang="tr-TR" dirty="0" err="1"/>
              <a:t>than</a:t>
            </a:r>
            <a:r>
              <a:rPr lang="tr-TR" dirty="0"/>
              <a:t> NULL</a:t>
            </a:r>
            <a:endParaRPr dirty="0"/>
          </a:p>
          <a:p>
            <a:pPr marL="0" lvl="0" indent="0" algn="l" rtl="0">
              <a:spcBef>
                <a:spcPts val="0"/>
              </a:spcBef>
              <a:spcAft>
                <a:spcPts val="0"/>
              </a:spcAft>
              <a:buClr>
                <a:schemeClr val="dk1"/>
              </a:buClr>
              <a:buSzPts val="1100"/>
              <a:buFont typeface="Arial"/>
              <a:buNone/>
            </a:pPr>
            <a:r>
              <a:rPr lang="tr-TR" dirty="0"/>
              <a:t>INSERT INTO </a:t>
            </a:r>
            <a:r>
              <a:rPr lang="tr-TR" dirty="0" err="1"/>
              <a:t>albums</a:t>
            </a:r>
            <a:r>
              <a:rPr lang="tr-TR" dirty="0"/>
              <a:t> </a:t>
            </a:r>
            <a:endParaRPr dirty="0"/>
          </a:p>
          <a:p>
            <a:pPr marL="0" lvl="0" indent="0" algn="l" rtl="0">
              <a:spcBef>
                <a:spcPts val="0"/>
              </a:spcBef>
              <a:spcAft>
                <a:spcPts val="0"/>
              </a:spcAft>
              <a:buClr>
                <a:schemeClr val="dk1"/>
              </a:buClr>
              <a:buSzPts val="1100"/>
              <a:buFont typeface="Arial"/>
              <a:buNone/>
            </a:pPr>
            <a:r>
              <a:rPr lang="tr-TR" dirty="0"/>
              <a:t>(</a:t>
            </a:r>
            <a:r>
              <a:rPr lang="tr-TR" dirty="0" err="1"/>
              <a:t>Title,ArtistID</a:t>
            </a:r>
            <a:r>
              <a:rPr lang="tr-TR" dirty="0"/>
              <a:t>)</a:t>
            </a:r>
            <a:endParaRPr dirty="0"/>
          </a:p>
          <a:p>
            <a:pPr marL="0" lvl="0" indent="0" algn="l" rtl="0">
              <a:spcBef>
                <a:spcPts val="0"/>
              </a:spcBef>
              <a:spcAft>
                <a:spcPts val="0"/>
              </a:spcAft>
              <a:buClr>
                <a:schemeClr val="dk1"/>
              </a:buClr>
              <a:buSzPts val="1100"/>
              <a:buFont typeface="Arial"/>
              <a:buNone/>
            </a:pPr>
            <a:r>
              <a:rPr lang="tr-TR" dirty="0"/>
              <a:t>VALUES </a:t>
            </a:r>
            <a:endParaRPr dirty="0"/>
          </a:p>
          <a:p>
            <a:pPr marL="0" lvl="0" indent="0" algn="l" rtl="0">
              <a:spcBef>
                <a:spcPts val="0"/>
              </a:spcBef>
              <a:spcAft>
                <a:spcPts val="0"/>
              </a:spcAft>
              <a:buClr>
                <a:schemeClr val="dk1"/>
              </a:buClr>
              <a:buSzPts val="1100"/>
              <a:buFont typeface="Arial"/>
              <a:buNone/>
            </a:pPr>
            <a:r>
              <a:rPr lang="tr-TR" dirty="0"/>
              <a:t>('',100)</a:t>
            </a:r>
            <a:endParaRPr dirty="0"/>
          </a:p>
          <a:p>
            <a:pPr marL="0" lvl="0" indent="0" algn="l" rtl="0">
              <a:spcBef>
                <a:spcPts val="0"/>
              </a:spcBef>
              <a:spcAft>
                <a:spcPts val="0"/>
              </a:spcAft>
              <a:buNone/>
            </a:pPr>
            <a:endParaRPr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g8a8bd52aa0_1_10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 name="Google Shape;636;g8a8bd52aa0_1_10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tr-TR" sz="1150" dirty="0">
                <a:solidFill>
                  <a:srgbClr val="3A3F50"/>
                </a:solidFill>
                <a:highlight>
                  <a:schemeClr val="lt1"/>
                </a:highlight>
                <a:latin typeface="Verdana"/>
                <a:ea typeface="Verdana"/>
                <a:cs typeface="Verdana"/>
                <a:sym typeface="Verdana"/>
              </a:rPr>
              <a:t> </a:t>
            </a:r>
            <a:r>
              <a:rPr lang="tr-TR" sz="1150" b="1" dirty="0">
                <a:solidFill>
                  <a:srgbClr val="3A3F50"/>
                </a:solidFill>
                <a:highlight>
                  <a:schemeClr val="lt1"/>
                </a:highlight>
                <a:latin typeface="Verdana"/>
                <a:ea typeface="Verdana"/>
                <a:cs typeface="Verdana"/>
                <a:sym typeface="Verdana"/>
              </a:rPr>
              <a:t>CREATE TABLE</a:t>
            </a:r>
            <a:r>
              <a:rPr lang="tr-TR" sz="1150" dirty="0">
                <a:solidFill>
                  <a:srgbClr val="3A3F50"/>
                </a:solidFill>
                <a:highlight>
                  <a:schemeClr val="lt1"/>
                </a:highlight>
                <a:latin typeface="Verdana"/>
                <a:ea typeface="Verdana"/>
                <a:cs typeface="Verdana"/>
                <a:sym typeface="Verdana"/>
              </a:rPr>
              <a:t> </a:t>
            </a:r>
            <a:r>
              <a:rPr lang="tr-TR" sz="1150" dirty="0" err="1">
                <a:solidFill>
                  <a:srgbClr val="3A3F50"/>
                </a:solidFill>
                <a:highlight>
                  <a:schemeClr val="lt1"/>
                </a:highlight>
                <a:latin typeface="Verdana"/>
                <a:ea typeface="Verdana"/>
                <a:cs typeface="Verdana"/>
                <a:sym typeface="Verdana"/>
              </a:rPr>
              <a:t>vacation_plan</a:t>
            </a:r>
            <a:endParaRPr sz="1150" dirty="0">
              <a:solidFill>
                <a:srgbClr val="3A3F50"/>
              </a:solidFill>
              <a:highlight>
                <a:schemeClr val="lt1"/>
              </a:highlight>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tr-TR" sz="1150" dirty="0">
                <a:solidFill>
                  <a:srgbClr val="3A3F50"/>
                </a:solidFill>
                <a:highlight>
                  <a:schemeClr val="lt1"/>
                </a:highlight>
                <a:latin typeface="Verdana"/>
                <a:ea typeface="Verdana"/>
                <a:cs typeface="Verdana"/>
                <a:sym typeface="Verdana"/>
              </a:rPr>
              <a:t>	(</a:t>
            </a:r>
            <a:r>
              <a:rPr lang="tr-TR" sz="1150" dirty="0" err="1">
                <a:solidFill>
                  <a:srgbClr val="3A3F50"/>
                </a:solidFill>
                <a:highlight>
                  <a:schemeClr val="lt1"/>
                </a:highlight>
                <a:latin typeface="Verdana"/>
                <a:ea typeface="Verdana"/>
                <a:cs typeface="Verdana"/>
                <a:sym typeface="Verdana"/>
              </a:rPr>
              <a:t>place_id</a:t>
            </a:r>
            <a:r>
              <a:rPr lang="tr-TR" sz="1150" dirty="0">
                <a:solidFill>
                  <a:srgbClr val="3A3F50"/>
                </a:solidFill>
                <a:highlight>
                  <a:schemeClr val="lt1"/>
                </a:highlight>
                <a:latin typeface="Verdana"/>
                <a:ea typeface="Verdana"/>
                <a:cs typeface="Verdana"/>
                <a:sym typeface="Verdana"/>
              </a:rPr>
              <a:t> INT,</a:t>
            </a:r>
            <a:endParaRPr sz="1150" dirty="0">
              <a:solidFill>
                <a:srgbClr val="3A3F50"/>
              </a:solidFill>
              <a:highlight>
                <a:schemeClr val="lt1"/>
              </a:highlight>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tr-TR" sz="1150" dirty="0">
                <a:solidFill>
                  <a:srgbClr val="3A3F50"/>
                </a:solidFill>
                <a:highlight>
                  <a:schemeClr val="lt1"/>
                </a:highlight>
                <a:latin typeface="Verdana"/>
                <a:ea typeface="Verdana"/>
                <a:cs typeface="Verdana"/>
                <a:sym typeface="Verdana"/>
              </a:rPr>
              <a:t>	 </a:t>
            </a:r>
            <a:r>
              <a:rPr lang="tr-TR" sz="1150" dirty="0" err="1">
                <a:solidFill>
                  <a:srgbClr val="3A3F50"/>
                </a:solidFill>
                <a:highlight>
                  <a:schemeClr val="lt1"/>
                </a:highlight>
                <a:latin typeface="Verdana"/>
                <a:ea typeface="Verdana"/>
                <a:cs typeface="Verdana"/>
                <a:sym typeface="Verdana"/>
              </a:rPr>
              <a:t>country</a:t>
            </a:r>
            <a:r>
              <a:rPr lang="tr-TR" sz="1150" dirty="0">
                <a:solidFill>
                  <a:srgbClr val="3A3F50"/>
                </a:solidFill>
                <a:highlight>
                  <a:schemeClr val="lt1"/>
                </a:highlight>
                <a:latin typeface="Verdana"/>
                <a:ea typeface="Verdana"/>
                <a:cs typeface="Verdana"/>
                <a:sym typeface="Verdana"/>
              </a:rPr>
              <a:t> TEXT,</a:t>
            </a:r>
            <a:endParaRPr sz="1150" dirty="0">
              <a:solidFill>
                <a:srgbClr val="3A3F50"/>
              </a:solidFill>
              <a:highlight>
                <a:schemeClr val="lt1"/>
              </a:highlight>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tr-TR" sz="1150" dirty="0">
                <a:solidFill>
                  <a:srgbClr val="3A3F50"/>
                </a:solidFill>
                <a:highlight>
                  <a:schemeClr val="lt1"/>
                </a:highlight>
                <a:latin typeface="Verdana"/>
                <a:ea typeface="Verdana"/>
                <a:cs typeface="Verdana"/>
                <a:sym typeface="Verdana"/>
              </a:rPr>
              <a:t>	 </a:t>
            </a:r>
            <a:r>
              <a:rPr lang="tr-TR" sz="1150" dirty="0" err="1">
                <a:solidFill>
                  <a:srgbClr val="3A3F50"/>
                </a:solidFill>
                <a:highlight>
                  <a:schemeClr val="lt1"/>
                </a:highlight>
                <a:latin typeface="Verdana"/>
                <a:ea typeface="Verdana"/>
                <a:cs typeface="Verdana"/>
                <a:sym typeface="Verdana"/>
              </a:rPr>
              <a:t>hotel_name</a:t>
            </a:r>
            <a:r>
              <a:rPr lang="tr-TR" sz="1150" dirty="0">
                <a:solidFill>
                  <a:srgbClr val="3A3F50"/>
                </a:solidFill>
                <a:highlight>
                  <a:schemeClr val="lt1"/>
                </a:highlight>
                <a:latin typeface="Verdana"/>
                <a:ea typeface="Verdana"/>
                <a:cs typeface="Verdana"/>
                <a:sym typeface="Verdana"/>
              </a:rPr>
              <a:t> TEXT,</a:t>
            </a:r>
            <a:endParaRPr sz="1150" dirty="0">
              <a:solidFill>
                <a:srgbClr val="3A3F50"/>
              </a:solidFill>
              <a:highlight>
                <a:schemeClr val="lt1"/>
              </a:highlight>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tr-TR" sz="1150" dirty="0">
                <a:solidFill>
                  <a:srgbClr val="3A3F50"/>
                </a:solidFill>
                <a:highlight>
                  <a:schemeClr val="lt1"/>
                </a:highlight>
                <a:latin typeface="Verdana"/>
                <a:ea typeface="Verdana"/>
                <a:cs typeface="Verdana"/>
                <a:sym typeface="Verdana"/>
              </a:rPr>
              <a:t>	 </a:t>
            </a:r>
            <a:r>
              <a:rPr lang="tr-TR" sz="1150" dirty="0" err="1">
                <a:solidFill>
                  <a:srgbClr val="3A3F50"/>
                </a:solidFill>
                <a:highlight>
                  <a:schemeClr val="lt1"/>
                </a:highlight>
                <a:latin typeface="Verdana"/>
                <a:ea typeface="Verdana"/>
                <a:cs typeface="Verdana"/>
                <a:sym typeface="Verdana"/>
              </a:rPr>
              <a:t>employee_id</a:t>
            </a:r>
            <a:r>
              <a:rPr lang="tr-TR" sz="1150" dirty="0">
                <a:solidFill>
                  <a:srgbClr val="3A3F50"/>
                </a:solidFill>
                <a:highlight>
                  <a:schemeClr val="lt1"/>
                </a:highlight>
                <a:latin typeface="Verdana"/>
                <a:ea typeface="Verdana"/>
                <a:cs typeface="Verdana"/>
                <a:sym typeface="Verdana"/>
              </a:rPr>
              <a:t> INT,</a:t>
            </a:r>
            <a:endParaRPr sz="1150" dirty="0">
              <a:solidFill>
                <a:srgbClr val="3A3F50"/>
              </a:solidFill>
              <a:highlight>
                <a:schemeClr val="lt1"/>
              </a:highlight>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tr-TR" sz="1150" dirty="0">
                <a:solidFill>
                  <a:srgbClr val="3A3F50"/>
                </a:solidFill>
                <a:highlight>
                  <a:schemeClr val="lt1"/>
                </a:highlight>
                <a:latin typeface="Verdana"/>
                <a:ea typeface="Verdana"/>
                <a:cs typeface="Verdana"/>
                <a:sym typeface="Verdana"/>
              </a:rPr>
              <a:t>	 </a:t>
            </a:r>
            <a:r>
              <a:rPr lang="tr-TR" sz="1150" dirty="0" err="1">
                <a:solidFill>
                  <a:srgbClr val="3A3F50"/>
                </a:solidFill>
                <a:highlight>
                  <a:schemeClr val="lt1"/>
                </a:highlight>
                <a:latin typeface="Verdana"/>
                <a:ea typeface="Verdana"/>
                <a:cs typeface="Verdana"/>
                <a:sym typeface="Verdana"/>
              </a:rPr>
              <a:t>vacation_lenght</a:t>
            </a:r>
            <a:r>
              <a:rPr lang="tr-TR" sz="1150" dirty="0">
                <a:solidFill>
                  <a:srgbClr val="3A3F50"/>
                </a:solidFill>
                <a:highlight>
                  <a:schemeClr val="lt1"/>
                </a:highlight>
                <a:latin typeface="Verdana"/>
                <a:ea typeface="Verdana"/>
                <a:cs typeface="Verdana"/>
                <a:sym typeface="Verdana"/>
              </a:rPr>
              <a:t> INT,</a:t>
            </a:r>
            <a:endParaRPr sz="1150" dirty="0">
              <a:solidFill>
                <a:srgbClr val="3A3F50"/>
              </a:solidFill>
              <a:highlight>
                <a:schemeClr val="lt1"/>
              </a:highlight>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tr-TR" sz="1150" dirty="0">
                <a:solidFill>
                  <a:srgbClr val="3A3F50"/>
                </a:solidFill>
                <a:highlight>
                  <a:schemeClr val="lt1"/>
                </a:highlight>
                <a:latin typeface="Verdana"/>
                <a:ea typeface="Verdana"/>
                <a:cs typeface="Verdana"/>
                <a:sym typeface="Verdana"/>
              </a:rPr>
              <a:t>	 </a:t>
            </a:r>
            <a:r>
              <a:rPr lang="tr-TR" sz="1150" dirty="0" err="1">
                <a:solidFill>
                  <a:srgbClr val="3A3F50"/>
                </a:solidFill>
                <a:highlight>
                  <a:schemeClr val="lt1"/>
                </a:highlight>
                <a:latin typeface="Verdana"/>
                <a:ea typeface="Verdana"/>
                <a:cs typeface="Verdana"/>
                <a:sym typeface="Verdana"/>
              </a:rPr>
              <a:t>budget</a:t>
            </a:r>
            <a:r>
              <a:rPr lang="tr-TR" sz="1150" dirty="0">
                <a:solidFill>
                  <a:srgbClr val="3A3F50"/>
                </a:solidFill>
                <a:highlight>
                  <a:schemeClr val="lt1"/>
                </a:highlight>
                <a:latin typeface="Verdana"/>
                <a:ea typeface="Verdana"/>
                <a:cs typeface="Verdana"/>
                <a:sym typeface="Verdana"/>
              </a:rPr>
              <a:t> REAL</a:t>
            </a:r>
            <a:endParaRPr sz="1150" dirty="0">
              <a:solidFill>
                <a:srgbClr val="3A3F50"/>
              </a:solidFill>
              <a:highlight>
                <a:schemeClr val="lt1"/>
              </a:highlight>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tr-TR" sz="1150" dirty="0">
                <a:solidFill>
                  <a:srgbClr val="3A3F50"/>
                </a:solidFill>
                <a:highlight>
                  <a:schemeClr val="lt1"/>
                </a:highlight>
                <a:latin typeface="Verdana"/>
                <a:ea typeface="Verdana"/>
                <a:cs typeface="Verdana"/>
                <a:sym typeface="Verdana"/>
              </a:rPr>
              <a:t>	 );</a:t>
            </a:r>
            <a:endParaRPr sz="1150" dirty="0">
              <a:solidFill>
                <a:srgbClr val="3A3F50"/>
              </a:solidFill>
              <a:highlight>
                <a:schemeClr val="lt1"/>
              </a:highlight>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endParaRPr sz="1150" dirty="0">
              <a:solidFill>
                <a:srgbClr val="3A3F50"/>
              </a:solidFill>
              <a:highlight>
                <a:schemeClr val="lt1"/>
              </a:highlight>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endParaRPr sz="1150" dirty="0">
              <a:solidFill>
                <a:srgbClr val="3A3F50"/>
              </a:solidFill>
              <a:highlight>
                <a:schemeClr val="lt1"/>
              </a:highlight>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tr-TR" sz="1150" b="1" dirty="0">
                <a:solidFill>
                  <a:srgbClr val="3A3F50"/>
                </a:solidFill>
                <a:highlight>
                  <a:schemeClr val="lt1"/>
                </a:highlight>
                <a:latin typeface="Verdana"/>
                <a:ea typeface="Verdana"/>
                <a:cs typeface="Verdana"/>
                <a:sym typeface="Verdana"/>
              </a:rPr>
              <a:t>DROP TABLE </a:t>
            </a:r>
            <a:r>
              <a:rPr lang="tr-TR" sz="1150" dirty="0" err="1">
                <a:solidFill>
                  <a:srgbClr val="3A3F50"/>
                </a:solidFill>
                <a:highlight>
                  <a:schemeClr val="lt1"/>
                </a:highlight>
                <a:latin typeface="Verdana"/>
                <a:ea typeface="Verdana"/>
                <a:cs typeface="Verdana"/>
                <a:sym typeface="Verdana"/>
              </a:rPr>
              <a:t>vacation_plan</a:t>
            </a:r>
            <a:r>
              <a:rPr lang="tr-TR" sz="1150" dirty="0">
                <a:solidFill>
                  <a:srgbClr val="3A3F50"/>
                </a:solidFill>
                <a:highlight>
                  <a:schemeClr val="lt1"/>
                </a:highlight>
                <a:latin typeface="Verdana"/>
                <a:ea typeface="Verdana"/>
                <a:cs typeface="Verdana"/>
                <a:sym typeface="Verdana"/>
              </a:rPr>
              <a:t>;</a:t>
            </a:r>
            <a:endParaRPr sz="1150" dirty="0">
              <a:solidFill>
                <a:srgbClr val="3A3F50"/>
              </a:solidFill>
              <a:highlight>
                <a:schemeClr val="lt1"/>
              </a:highlight>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endParaRPr sz="1150" dirty="0">
              <a:solidFill>
                <a:srgbClr val="3A3F50"/>
              </a:solidFill>
              <a:highlight>
                <a:schemeClr val="lt1"/>
              </a:highlight>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tr-TR" sz="1150" dirty="0">
                <a:solidFill>
                  <a:srgbClr val="3A3F50"/>
                </a:solidFill>
                <a:highlight>
                  <a:schemeClr val="lt1"/>
                </a:highlight>
                <a:latin typeface="Verdana"/>
                <a:ea typeface="Verdana"/>
                <a:cs typeface="Verdana"/>
                <a:sym typeface="Verdana"/>
              </a:rPr>
              <a:t>	 </a:t>
            </a:r>
            <a:endParaRPr sz="1150" dirty="0">
              <a:solidFill>
                <a:srgbClr val="3A3F50"/>
              </a:solidFill>
              <a:highlight>
                <a:schemeClr val="lt1"/>
              </a:highlight>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tr-TR" sz="1150" b="1" dirty="0">
                <a:solidFill>
                  <a:srgbClr val="3A3F50"/>
                </a:solidFill>
                <a:highlight>
                  <a:srgbClr val="FFFF00"/>
                </a:highlight>
                <a:latin typeface="Verdana"/>
                <a:ea typeface="Verdana"/>
                <a:cs typeface="Verdana"/>
                <a:sym typeface="Verdana"/>
              </a:rPr>
              <a:t>CREATE TABLE</a:t>
            </a:r>
            <a:r>
              <a:rPr lang="tr-TR" sz="1150" dirty="0">
                <a:solidFill>
                  <a:srgbClr val="3A3F50"/>
                </a:solidFill>
                <a:highlight>
                  <a:srgbClr val="FFFF00"/>
                </a:highlight>
                <a:latin typeface="Verdana"/>
                <a:ea typeface="Verdana"/>
                <a:cs typeface="Verdana"/>
                <a:sym typeface="Verdana"/>
              </a:rPr>
              <a:t> </a:t>
            </a:r>
            <a:r>
              <a:rPr lang="tr-TR" sz="1150" dirty="0" err="1">
                <a:solidFill>
                  <a:srgbClr val="3A3F50"/>
                </a:solidFill>
                <a:highlight>
                  <a:srgbClr val="FFFF00"/>
                </a:highlight>
                <a:latin typeface="Verdana"/>
                <a:ea typeface="Verdana"/>
                <a:cs typeface="Verdana"/>
                <a:sym typeface="Verdana"/>
              </a:rPr>
              <a:t>new_vacation_plan</a:t>
            </a:r>
            <a:endParaRPr sz="1150" dirty="0">
              <a:solidFill>
                <a:srgbClr val="3A3F50"/>
              </a:solidFill>
              <a:highlight>
                <a:srgbClr val="FFFF00"/>
              </a:highlight>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tr-TR" sz="1150" dirty="0">
                <a:solidFill>
                  <a:srgbClr val="3A3F50"/>
                </a:solidFill>
                <a:highlight>
                  <a:schemeClr val="lt1"/>
                </a:highlight>
                <a:latin typeface="Verdana"/>
                <a:ea typeface="Verdana"/>
                <a:cs typeface="Verdana"/>
                <a:sym typeface="Verdana"/>
              </a:rPr>
              <a:t>	(</a:t>
            </a:r>
            <a:r>
              <a:rPr lang="tr-TR" sz="1150" dirty="0" err="1">
                <a:solidFill>
                  <a:srgbClr val="3A3F50"/>
                </a:solidFill>
                <a:highlight>
                  <a:schemeClr val="lt1"/>
                </a:highlight>
                <a:latin typeface="Verdana"/>
                <a:ea typeface="Verdana"/>
                <a:cs typeface="Verdana"/>
                <a:sym typeface="Verdana"/>
              </a:rPr>
              <a:t>place_id</a:t>
            </a:r>
            <a:r>
              <a:rPr lang="tr-TR" sz="1150" dirty="0">
                <a:solidFill>
                  <a:srgbClr val="3A3F50"/>
                </a:solidFill>
                <a:highlight>
                  <a:schemeClr val="lt1"/>
                </a:highlight>
                <a:latin typeface="Verdana"/>
                <a:ea typeface="Verdana"/>
                <a:cs typeface="Verdana"/>
                <a:sym typeface="Verdana"/>
              </a:rPr>
              <a:t> INT PRIMARY KEY,</a:t>
            </a:r>
            <a:endParaRPr sz="1150" dirty="0">
              <a:solidFill>
                <a:srgbClr val="3A3F50"/>
              </a:solidFill>
              <a:highlight>
                <a:schemeClr val="lt1"/>
              </a:highlight>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tr-TR" sz="1150" dirty="0">
                <a:solidFill>
                  <a:srgbClr val="3A3F50"/>
                </a:solidFill>
                <a:highlight>
                  <a:schemeClr val="lt1"/>
                </a:highlight>
                <a:latin typeface="Verdana"/>
                <a:ea typeface="Verdana"/>
                <a:cs typeface="Verdana"/>
                <a:sym typeface="Verdana"/>
              </a:rPr>
              <a:t>	 </a:t>
            </a:r>
            <a:r>
              <a:rPr lang="tr-TR" sz="1150" dirty="0" err="1">
                <a:solidFill>
                  <a:srgbClr val="3A3F50"/>
                </a:solidFill>
                <a:highlight>
                  <a:schemeClr val="lt1"/>
                </a:highlight>
                <a:latin typeface="Verdana"/>
                <a:ea typeface="Verdana"/>
                <a:cs typeface="Verdana"/>
                <a:sym typeface="Verdana"/>
              </a:rPr>
              <a:t>country</a:t>
            </a:r>
            <a:r>
              <a:rPr lang="tr-TR" sz="1150" dirty="0">
                <a:solidFill>
                  <a:srgbClr val="3A3F50"/>
                </a:solidFill>
                <a:highlight>
                  <a:schemeClr val="lt1"/>
                </a:highlight>
                <a:latin typeface="Verdana"/>
                <a:ea typeface="Verdana"/>
                <a:cs typeface="Verdana"/>
                <a:sym typeface="Verdana"/>
              </a:rPr>
              <a:t> TEXT,</a:t>
            </a:r>
            <a:endParaRPr sz="1150" dirty="0">
              <a:solidFill>
                <a:srgbClr val="3A3F50"/>
              </a:solidFill>
              <a:highlight>
                <a:schemeClr val="lt1"/>
              </a:highlight>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tr-TR" sz="1150" dirty="0">
                <a:solidFill>
                  <a:srgbClr val="3A3F50"/>
                </a:solidFill>
                <a:highlight>
                  <a:schemeClr val="lt1"/>
                </a:highlight>
                <a:latin typeface="Verdana"/>
                <a:ea typeface="Verdana"/>
                <a:cs typeface="Verdana"/>
                <a:sym typeface="Verdana"/>
              </a:rPr>
              <a:t>	 </a:t>
            </a:r>
            <a:r>
              <a:rPr lang="tr-TR" sz="1150" dirty="0" err="1">
                <a:solidFill>
                  <a:srgbClr val="3A3F50"/>
                </a:solidFill>
                <a:highlight>
                  <a:schemeClr val="lt1"/>
                </a:highlight>
                <a:latin typeface="Verdana"/>
                <a:ea typeface="Verdana"/>
                <a:cs typeface="Verdana"/>
                <a:sym typeface="Verdana"/>
              </a:rPr>
              <a:t>hotel_name</a:t>
            </a:r>
            <a:r>
              <a:rPr lang="tr-TR" sz="1150" dirty="0">
                <a:solidFill>
                  <a:srgbClr val="3A3F50"/>
                </a:solidFill>
                <a:highlight>
                  <a:schemeClr val="lt1"/>
                </a:highlight>
                <a:latin typeface="Verdana"/>
                <a:ea typeface="Verdana"/>
                <a:cs typeface="Verdana"/>
                <a:sym typeface="Verdana"/>
              </a:rPr>
              <a:t> TEXT NOT NULL,</a:t>
            </a:r>
            <a:endParaRPr sz="1150" dirty="0">
              <a:solidFill>
                <a:srgbClr val="3A3F50"/>
              </a:solidFill>
              <a:highlight>
                <a:schemeClr val="lt1"/>
              </a:highlight>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tr-TR" sz="1150" dirty="0">
                <a:solidFill>
                  <a:srgbClr val="3A3F50"/>
                </a:solidFill>
                <a:highlight>
                  <a:schemeClr val="lt1"/>
                </a:highlight>
                <a:latin typeface="Verdana"/>
                <a:ea typeface="Verdana"/>
                <a:cs typeface="Verdana"/>
                <a:sym typeface="Verdana"/>
              </a:rPr>
              <a:t>	 </a:t>
            </a:r>
            <a:r>
              <a:rPr lang="tr-TR" sz="1150" dirty="0" err="1">
                <a:solidFill>
                  <a:srgbClr val="3A3F50"/>
                </a:solidFill>
                <a:highlight>
                  <a:schemeClr val="lt1"/>
                </a:highlight>
                <a:latin typeface="Verdana"/>
                <a:ea typeface="Verdana"/>
                <a:cs typeface="Verdana"/>
                <a:sym typeface="Verdana"/>
              </a:rPr>
              <a:t>vacation_lenght</a:t>
            </a:r>
            <a:r>
              <a:rPr lang="tr-TR" sz="1150" dirty="0">
                <a:solidFill>
                  <a:srgbClr val="3A3F50"/>
                </a:solidFill>
                <a:highlight>
                  <a:schemeClr val="lt1"/>
                </a:highlight>
                <a:latin typeface="Verdana"/>
                <a:ea typeface="Verdana"/>
                <a:cs typeface="Verdana"/>
                <a:sym typeface="Verdana"/>
              </a:rPr>
              <a:t> INT,</a:t>
            </a:r>
            <a:endParaRPr sz="1150" dirty="0">
              <a:solidFill>
                <a:srgbClr val="3A3F50"/>
              </a:solidFill>
              <a:highlight>
                <a:schemeClr val="lt1"/>
              </a:highlight>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tr-TR" sz="1150" dirty="0">
                <a:solidFill>
                  <a:srgbClr val="3A3F50"/>
                </a:solidFill>
                <a:highlight>
                  <a:schemeClr val="lt1"/>
                </a:highlight>
                <a:latin typeface="Verdana"/>
                <a:ea typeface="Verdana"/>
                <a:cs typeface="Verdana"/>
                <a:sym typeface="Verdana"/>
              </a:rPr>
              <a:t>	 </a:t>
            </a:r>
            <a:r>
              <a:rPr lang="tr-TR" sz="1150" dirty="0" err="1">
                <a:solidFill>
                  <a:srgbClr val="3A3F50"/>
                </a:solidFill>
                <a:highlight>
                  <a:schemeClr val="lt1"/>
                </a:highlight>
                <a:latin typeface="Verdana"/>
                <a:ea typeface="Verdana"/>
                <a:cs typeface="Verdana"/>
                <a:sym typeface="Verdana"/>
              </a:rPr>
              <a:t>budget</a:t>
            </a:r>
            <a:r>
              <a:rPr lang="tr-TR" sz="1150" dirty="0">
                <a:solidFill>
                  <a:srgbClr val="3A3F50"/>
                </a:solidFill>
                <a:highlight>
                  <a:schemeClr val="lt1"/>
                </a:highlight>
                <a:latin typeface="Verdana"/>
                <a:ea typeface="Verdana"/>
                <a:cs typeface="Verdana"/>
                <a:sym typeface="Verdana"/>
              </a:rPr>
              <a:t> REAL,</a:t>
            </a:r>
            <a:endParaRPr sz="1150" dirty="0">
              <a:solidFill>
                <a:srgbClr val="3A3F50"/>
              </a:solidFill>
              <a:highlight>
                <a:schemeClr val="lt1"/>
              </a:highlight>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tr-TR" sz="1150" dirty="0">
                <a:solidFill>
                  <a:srgbClr val="3A3F50"/>
                </a:solidFill>
                <a:highlight>
                  <a:schemeClr val="lt1"/>
                </a:highlight>
                <a:latin typeface="Verdana"/>
                <a:ea typeface="Verdana"/>
                <a:cs typeface="Verdana"/>
                <a:sym typeface="Verdana"/>
              </a:rPr>
              <a:t>	 </a:t>
            </a:r>
            <a:r>
              <a:rPr lang="tr-TR" sz="1150" dirty="0" err="1">
                <a:solidFill>
                  <a:srgbClr val="3A3F50"/>
                </a:solidFill>
                <a:highlight>
                  <a:schemeClr val="lt1"/>
                </a:highlight>
                <a:latin typeface="Verdana"/>
                <a:ea typeface="Verdana"/>
                <a:cs typeface="Verdana"/>
                <a:sym typeface="Verdana"/>
              </a:rPr>
              <a:t>employee_id</a:t>
            </a:r>
            <a:r>
              <a:rPr lang="tr-TR" sz="1150" dirty="0">
                <a:solidFill>
                  <a:srgbClr val="3A3F50"/>
                </a:solidFill>
                <a:highlight>
                  <a:schemeClr val="lt1"/>
                </a:highlight>
                <a:latin typeface="Verdana"/>
                <a:ea typeface="Verdana"/>
                <a:cs typeface="Verdana"/>
                <a:sym typeface="Verdana"/>
              </a:rPr>
              <a:t> INT,</a:t>
            </a:r>
            <a:endParaRPr sz="1150" dirty="0">
              <a:solidFill>
                <a:srgbClr val="3A3F50"/>
              </a:solidFill>
              <a:highlight>
                <a:schemeClr val="lt1"/>
              </a:highlight>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tr-TR" sz="1150" dirty="0">
                <a:solidFill>
                  <a:srgbClr val="3A3F50"/>
                </a:solidFill>
                <a:highlight>
                  <a:schemeClr val="lt1"/>
                </a:highlight>
                <a:latin typeface="Verdana"/>
                <a:ea typeface="Verdana"/>
                <a:cs typeface="Verdana"/>
                <a:sym typeface="Verdana"/>
              </a:rPr>
              <a:t>	 FOREIGN KEY (</a:t>
            </a:r>
            <a:r>
              <a:rPr lang="tr-TR" sz="1150" dirty="0" err="1">
                <a:solidFill>
                  <a:srgbClr val="3A3F50"/>
                </a:solidFill>
                <a:highlight>
                  <a:schemeClr val="lt1"/>
                </a:highlight>
                <a:latin typeface="Verdana"/>
                <a:ea typeface="Verdana"/>
                <a:cs typeface="Verdana"/>
                <a:sym typeface="Verdana"/>
              </a:rPr>
              <a:t>employee_id</a:t>
            </a:r>
            <a:r>
              <a:rPr lang="tr-TR" sz="1150" dirty="0">
                <a:solidFill>
                  <a:srgbClr val="3A3F50"/>
                </a:solidFill>
                <a:highlight>
                  <a:schemeClr val="lt1"/>
                </a:highlight>
                <a:latin typeface="Verdana"/>
                <a:ea typeface="Verdana"/>
                <a:cs typeface="Verdana"/>
                <a:sym typeface="Verdana"/>
              </a:rPr>
              <a:t>) </a:t>
            </a:r>
            <a:endParaRPr sz="1150" dirty="0">
              <a:solidFill>
                <a:srgbClr val="3A3F50"/>
              </a:solidFill>
              <a:highlight>
                <a:schemeClr val="lt1"/>
              </a:highlight>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tr-TR" sz="1150" dirty="0">
                <a:solidFill>
                  <a:srgbClr val="3A3F50"/>
                </a:solidFill>
                <a:highlight>
                  <a:schemeClr val="lt1"/>
                </a:highlight>
                <a:latin typeface="Verdana"/>
                <a:ea typeface="Verdana"/>
                <a:cs typeface="Verdana"/>
                <a:sym typeface="Verdana"/>
              </a:rPr>
              <a:t>	 REFERENCES </a:t>
            </a:r>
            <a:r>
              <a:rPr lang="tr-TR" sz="1150" dirty="0" err="1">
                <a:solidFill>
                  <a:srgbClr val="3A3F50"/>
                </a:solidFill>
                <a:highlight>
                  <a:schemeClr val="lt1"/>
                </a:highlight>
                <a:latin typeface="Verdana"/>
                <a:ea typeface="Verdana"/>
                <a:cs typeface="Verdana"/>
                <a:sym typeface="Verdana"/>
              </a:rPr>
              <a:t>employees</a:t>
            </a:r>
            <a:r>
              <a:rPr lang="tr-TR" sz="1150" dirty="0">
                <a:solidFill>
                  <a:srgbClr val="3A3F50"/>
                </a:solidFill>
                <a:highlight>
                  <a:schemeClr val="lt1"/>
                </a:highlight>
                <a:latin typeface="Verdana"/>
                <a:ea typeface="Verdana"/>
                <a:cs typeface="Verdana"/>
                <a:sym typeface="Verdana"/>
              </a:rPr>
              <a:t> (</a:t>
            </a:r>
            <a:r>
              <a:rPr lang="tr-TR" sz="1150" dirty="0" err="1">
                <a:solidFill>
                  <a:srgbClr val="3A3F50"/>
                </a:solidFill>
                <a:highlight>
                  <a:schemeClr val="lt1"/>
                </a:highlight>
                <a:latin typeface="Verdana"/>
                <a:ea typeface="Verdana"/>
                <a:cs typeface="Verdana"/>
                <a:sym typeface="Verdana"/>
              </a:rPr>
              <a:t>EmployeeId</a:t>
            </a:r>
            <a:r>
              <a:rPr lang="tr-TR" sz="1150" dirty="0">
                <a:solidFill>
                  <a:srgbClr val="3A3F50"/>
                </a:solidFill>
                <a:highlight>
                  <a:schemeClr val="lt1"/>
                </a:highlight>
                <a:latin typeface="Verdana"/>
                <a:ea typeface="Verdana"/>
                <a:cs typeface="Verdana"/>
                <a:sym typeface="Verdana"/>
              </a:rPr>
              <a:t>)</a:t>
            </a:r>
            <a:endParaRPr sz="1150" dirty="0">
              <a:solidFill>
                <a:srgbClr val="3A3F50"/>
              </a:solidFill>
              <a:highlight>
                <a:schemeClr val="lt1"/>
              </a:highlight>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tr-TR" sz="1150" dirty="0">
                <a:solidFill>
                  <a:srgbClr val="3A3F50"/>
                </a:solidFill>
                <a:highlight>
                  <a:schemeClr val="lt1"/>
                </a:highlight>
                <a:latin typeface="Verdana"/>
                <a:ea typeface="Verdana"/>
                <a:cs typeface="Verdana"/>
                <a:sym typeface="Verdana"/>
              </a:rPr>
              <a:t>	 );</a:t>
            </a:r>
            <a:endParaRPr sz="1150" dirty="0">
              <a:solidFill>
                <a:srgbClr val="3A3F50"/>
              </a:solidFill>
              <a:highlight>
                <a:schemeClr val="lt1"/>
              </a:highlight>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endParaRPr sz="1150" dirty="0">
              <a:solidFill>
                <a:srgbClr val="3A3F50"/>
              </a:solidFill>
              <a:highlight>
                <a:schemeClr val="lt1"/>
              </a:highlight>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None/>
            </a:pPr>
            <a:endParaRPr dirty="0"/>
          </a:p>
          <a:p>
            <a:pPr marL="0" lvl="0" indent="0" algn="l" rtl="0">
              <a:lnSpc>
                <a:spcPct val="100000"/>
              </a:lnSpc>
              <a:spcBef>
                <a:spcPts val="0"/>
              </a:spcBef>
              <a:spcAft>
                <a:spcPts val="0"/>
              </a:spcAft>
              <a:buNone/>
            </a:pPr>
            <a:endParaRPr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bd23c68090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bd23c68090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dirty="0"/>
              <a:t>First </a:t>
            </a:r>
            <a:r>
              <a:rPr lang="tr-TR" dirty="0" err="1"/>
              <a:t>drop</a:t>
            </a:r>
            <a:r>
              <a:rPr lang="tr-TR" dirty="0"/>
              <a:t> </a:t>
            </a:r>
            <a:r>
              <a:rPr lang="tr-TR" dirty="0" err="1"/>
              <a:t>and</a:t>
            </a:r>
            <a:r>
              <a:rPr lang="tr-TR" dirty="0"/>
              <a:t> </a:t>
            </a:r>
            <a:r>
              <a:rPr lang="tr-TR" dirty="0" err="1"/>
              <a:t>recreate</a:t>
            </a:r>
            <a:r>
              <a:rPr lang="tr-TR" dirty="0"/>
              <a:t> </a:t>
            </a:r>
            <a:r>
              <a:rPr lang="tr-TR" dirty="0" err="1"/>
              <a:t>the</a:t>
            </a:r>
            <a:r>
              <a:rPr lang="tr-TR" dirty="0"/>
              <a:t> </a:t>
            </a:r>
            <a:r>
              <a:rPr lang="tr-TR" dirty="0" err="1"/>
              <a:t>leaves</a:t>
            </a:r>
            <a:r>
              <a:rPr lang="tr-TR" dirty="0"/>
              <a:t> </a:t>
            </a:r>
            <a:r>
              <a:rPr lang="tr-TR" dirty="0" err="1"/>
              <a:t>table</a:t>
            </a:r>
            <a:r>
              <a:rPr lang="tr-TR" dirty="0"/>
              <a:t> </a:t>
            </a:r>
            <a:r>
              <a:rPr lang="tr-TR" dirty="0" err="1"/>
              <a:t>again</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tr-TR" dirty="0"/>
              <a:t>CREATE TABLE "</a:t>
            </a:r>
            <a:r>
              <a:rPr lang="tr-TR" dirty="0" err="1"/>
              <a:t>leaves</a:t>
            </a:r>
            <a:r>
              <a:rPr lang="tr-TR" dirty="0"/>
              <a:t>" (</a:t>
            </a:r>
            <a:endParaRPr dirty="0"/>
          </a:p>
          <a:p>
            <a:pPr marL="0" lvl="0" indent="0" algn="l" rtl="0">
              <a:spcBef>
                <a:spcPts val="0"/>
              </a:spcBef>
              <a:spcAft>
                <a:spcPts val="0"/>
              </a:spcAft>
              <a:buClr>
                <a:schemeClr val="dk1"/>
              </a:buClr>
              <a:buSzPts val="1100"/>
              <a:buFont typeface="Arial"/>
              <a:buNone/>
            </a:pPr>
            <a:r>
              <a:rPr lang="tr-TR" dirty="0"/>
              <a:t>	id INTEGER NOT NULL,	</a:t>
            </a:r>
            <a:endParaRPr dirty="0"/>
          </a:p>
          <a:p>
            <a:pPr marL="0" lvl="0" indent="0" algn="l" rtl="0">
              <a:spcBef>
                <a:spcPts val="0"/>
              </a:spcBef>
              <a:spcAft>
                <a:spcPts val="0"/>
              </a:spcAft>
              <a:buClr>
                <a:schemeClr val="dk1"/>
              </a:buClr>
              <a:buSzPts val="1100"/>
              <a:buFont typeface="Arial"/>
              <a:buNone/>
            </a:pPr>
            <a:r>
              <a:rPr lang="tr-TR" dirty="0"/>
              <a:t>	</a:t>
            </a:r>
            <a:r>
              <a:rPr lang="tr-TR" dirty="0" err="1"/>
              <a:t>employee_id</a:t>
            </a:r>
            <a:r>
              <a:rPr lang="tr-TR" dirty="0"/>
              <a:t> INT,</a:t>
            </a:r>
            <a:endParaRPr dirty="0"/>
          </a:p>
          <a:p>
            <a:pPr marL="0" lvl="0" indent="0" algn="l" rtl="0">
              <a:spcBef>
                <a:spcPts val="0"/>
              </a:spcBef>
              <a:spcAft>
                <a:spcPts val="0"/>
              </a:spcAft>
              <a:buClr>
                <a:schemeClr val="dk1"/>
              </a:buClr>
              <a:buSzPts val="1100"/>
              <a:buFont typeface="Arial"/>
              <a:buNone/>
            </a:pPr>
            <a:r>
              <a:rPr lang="tr-TR" dirty="0"/>
              <a:t>	</a:t>
            </a:r>
            <a:r>
              <a:rPr lang="tr-TR" dirty="0" err="1"/>
              <a:t>start_date</a:t>
            </a:r>
            <a:r>
              <a:rPr lang="tr-TR" dirty="0"/>
              <a:t> DATE NOT NULL,</a:t>
            </a:r>
            <a:endParaRPr dirty="0"/>
          </a:p>
          <a:p>
            <a:pPr marL="0" lvl="0" indent="0" algn="l" rtl="0">
              <a:spcBef>
                <a:spcPts val="0"/>
              </a:spcBef>
              <a:spcAft>
                <a:spcPts val="0"/>
              </a:spcAft>
              <a:buClr>
                <a:schemeClr val="dk1"/>
              </a:buClr>
              <a:buSzPts val="1100"/>
              <a:buFont typeface="Arial"/>
              <a:buNone/>
            </a:pPr>
            <a:r>
              <a:rPr lang="tr-TR" dirty="0"/>
              <a:t>	</a:t>
            </a:r>
            <a:r>
              <a:rPr lang="tr-TR" dirty="0" err="1"/>
              <a:t>end_date</a:t>
            </a:r>
            <a:r>
              <a:rPr lang="tr-TR" dirty="0"/>
              <a:t> DATE NOT NULL,</a:t>
            </a:r>
            <a:endParaRPr dirty="0"/>
          </a:p>
          <a:p>
            <a:pPr marL="0" lvl="0" indent="0" algn="l" rtl="0">
              <a:spcBef>
                <a:spcPts val="0"/>
              </a:spcBef>
              <a:spcAft>
                <a:spcPts val="0"/>
              </a:spcAft>
              <a:buClr>
                <a:schemeClr val="dk1"/>
              </a:buClr>
              <a:buSzPts val="1100"/>
              <a:buFont typeface="Arial"/>
              <a:buNone/>
            </a:pPr>
            <a:r>
              <a:rPr lang="tr-TR" dirty="0"/>
              <a:t>	PRIMARY KEY("id" AUTOINCREMENT),</a:t>
            </a:r>
            <a:endParaRPr dirty="0"/>
          </a:p>
          <a:p>
            <a:pPr marL="0" lvl="0" indent="0" algn="l" rtl="0">
              <a:spcBef>
                <a:spcPts val="0"/>
              </a:spcBef>
              <a:spcAft>
                <a:spcPts val="0"/>
              </a:spcAft>
              <a:buClr>
                <a:schemeClr val="dk1"/>
              </a:buClr>
              <a:buSzPts val="1100"/>
              <a:buFont typeface="Arial"/>
              <a:buNone/>
            </a:pPr>
            <a:r>
              <a:rPr lang="tr-TR" dirty="0"/>
              <a:t>	FOREIGN KEY("</a:t>
            </a:r>
            <a:r>
              <a:rPr lang="tr-TR" dirty="0" err="1"/>
              <a:t>employee_id</a:t>
            </a:r>
            <a:r>
              <a:rPr lang="tr-TR" dirty="0"/>
              <a:t>") REFERENCES "</a:t>
            </a:r>
            <a:r>
              <a:rPr lang="tr-TR" dirty="0" err="1"/>
              <a:t>employees</a:t>
            </a:r>
            <a:r>
              <a:rPr lang="tr-TR" dirty="0"/>
              <a:t>"("</a:t>
            </a:r>
            <a:r>
              <a:rPr lang="tr-TR" dirty="0" err="1"/>
              <a:t>EmployeeId</a:t>
            </a:r>
            <a:r>
              <a:rPr lang="tr-TR" dirty="0"/>
              <a:t>")</a:t>
            </a:r>
            <a:endParaRPr dirty="0"/>
          </a:p>
          <a:p>
            <a:pPr marL="0" lvl="0" indent="0" algn="l" rtl="0">
              <a:spcBef>
                <a:spcPts val="0"/>
              </a:spcBef>
              <a:spcAft>
                <a:spcPts val="0"/>
              </a:spcAft>
              <a:buClr>
                <a:schemeClr val="dk1"/>
              </a:buClr>
              <a:buSzPts val="1100"/>
              <a:buFont typeface="Arial"/>
              <a:buNone/>
            </a:pPr>
            <a:r>
              <a:rPr lang="tr-TR" dirty="0"/>
              <a:t>	</a:t>
            </a:r>
            <a:endParaRPr dirty="0"/>
          </a:p>
          <a:p>
            <a:pPr marL="0" lvl="0" indent="0" algn="l" rtl="0">
              <a:spcBef>
                <a:spcPts val="0"/>
              </a:spcBef>
              <a:spcAft>
                <a:spcPts val="0"/>
              </a:spcAft>
              <a:buNone/>
            </a:pPr>
            <a:r>
              <a:rPr lang="tr-TR" dirty="0"/>
              <a: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tr-TR" dirty="0"/>
              <a:t>NOW TRY TO INSERT THE SAME VALUES</a:t>
            </a:r>
            <a:endParaRPr dirty="0"/>
          </a:p>
          <a:p>
            <a:pPr marL="0" lvl="0" indent="0" algn="l" rtl="0">
              <a:spcBef>
                <a:spcPts val="0"/>
              </a:spcBef>
              <a:spcAft>
                <a:spcPts val="0"/>
              </a:spcAft>
              <a:buNone/>
            </a:pPr>
            <a:r>
              <a:rPr lang="tr-TR" dirty="0"/>
              <a:t>	 INSERT INTO </a:t>
            </a:r>
            <a:r>
              <a:rPr lang="tr-TR" dirty="0" err="1"/>
              <a:t>leaves</a:t>
            </a:r>
            <a:r>
              <a:rPr lang="tr-TR" dirty="0"/>
              <a:t> </a:t>
            </a:r>
            <a:endParaRPr dirty="0"/>
          </a:p>
          <a:p>
            <a:pPr marL="0" lvl="0" indent="0" algn="l" rtl="0">
              <a:spcBef>
                <a:spcPts val="0"/>
              </a:spcBef>
              <a:spcAft>
                <a:spcPts val="0"/>
              </a:spcAft>
              <a:buNone/>
            </a:pPr>
            <a:r>
              <a:rPr lang="tr-TR" dirty="0"/>
              <a:t>(id, </a:t>
            </a:r>
            <a:r>
              <a:rPr lang="tr-TR" dirty="0" err="1"/>
              <a:t>employee_id,start_date</a:t>
            </a:r>
            <a:r>
              <a:rPr lang="tr-TR" dirty="0"/>
              <a:t>, </a:t>
            </a:r>
            <a:r>
              <a:rPr lang="tr-TR" dirty="0" err="1"/>
              <a:t>end_date</a:t>
            </a:r>
            <a:r>
              <a:rPr lang="tr-TR" dirty="0"/>
              <a:t>)</a:t>
            </a:r>
            <a:endParaRPr dirty="0"/>
          </a:p>
          <a:p>
            <a:pPr marL="0" lvl="0" indent="0" algn="l" rtl="0">
              <a:spcBef>
                <a:spcPts val="0"/>
              </a:spcBef>
              <a:spcAft>
                <a:spcPts val="0"/>
              </a:spcAft>
              <a:buNone/>
            </a:pPr>
            <a:r>
              <a:rPr lang="tr-TR" dirty="0"/>
              <a:t>VALUES </a:t>
            </a:r>
            <a:endParaRPr dirty="0"/>
          </a:p>
          <a:p>
            <a:pPr marL="0" lvl="0" indent="0" algn="l" rtl="0">
              <a:spcBef>
                <a:spcPts val="0"/>
              </a:spcBef>
              <a:spcAft>
                <a:spcPts val="0"/>
              </a:spcAft>
              <a:buNone/>
            </a:pPr>
            <a:r>
              <a:rPr lang="tr-TR" dirty="0"/>
              <a:t>(1,22,'2021-02-01','2021-02-15')</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tr-TR" dirty="0"/>
              <a:t>	 INSERT INTO </a:t>
            </a:r>
            <a:r>
              <a:rPr lang="tr-TR" dirty="0" err="1"/>
              <a:t>leaves</a:t>
            </a:r>
            <a:r>
              <a:rPr lang="tr-TR" dirty="0"/>
              <a:t> </a:t>
            </a:r>
            <a:endParaRPr dirty="0"/>
          </a:p>
          <a:p>
            <a:pPr marL="0" lvl="0" indent="0" algn="l" rtl="0">
              <a:spcBef>
                <a:spcPts val="0"/>
              </a:spcBef>
              <a:spcAft>
                <a:spcPts val="0"/>
              </a:spcAft>
              <a:buNone/>
            </a:pPr>
            <a:r>
              <a:rPr lang="tr-TR" dirty="0"/>
              <a:t>(id, </a:t>
            </a:r>
            <a:r>
              <a:rPr lang="tr-TR" dirty="0" err="1"/>
              <a:t>employee_id,start_date</a:t>
            </a:r>
            <a:r>
              <a:rPr lang="tr-TR" dirty="0"/>
              <a:t>, </a:t>
            </a:r>
            <a:r>
              <a:rPr lang="tr-TR" dirty="0" err="1"/>
              <a:t>end_date</a:t>
            </a:r>
            <a:r>
              <a:rPr lang="tr-TR" dirty="0"/>
              <a:t>)</a:t>
            </a:r>
            <a:endParaRPr dirty="0"/>
          </a:p>
          <a:p>
            <a:pPr marL="0" lvl="0" indent="0" algn="l" rtl="0">
              <a:spcBef>
                <a:spcPts val="0"/>
              </a:spcBef>
              <a:spcAft>
                <a:spcPts val="0"/>
              </a:spcAft>
              <a:buNone/>
            </a:pPr>
            <a:r>
              <a:rPr lang="tr-TR" dirty="0"/>
              <a:t>VALUES </a:t>
            </a:r>
            <a:endParaRPr dirty="0"/>
          </a:p>
          <a:p>
            <a:pPr marL="0" lvl="0" indent="0" algn="l" rtl="0">
              <a:spcBef>
                <a:spcPts val="0"/>
              </a:spcBef>
              <a:spcAft>
                <a:spcPts val="0"/>
              </a:spcAft>
              <a:buNone/>
            </a:pPr>
            <a:r>
              <a:rPr lang="tr-TR" dirty="0"/>
              <a:t>(1,22,'2021-02-01','2021-02-15')</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tr-TR" dirty="0" err="1"/>
              <a:t>employe_id</a:t>
            </a:r>
            <a:r>
              <a:rPr lang="tr-TR" dirty="0"/>
              <a:t>=22</a:t>
            </a:r>
            <a:endParaRPr dirty="0"/>
          </a:p>
          <a:p>
            <a:pPr marL="0" lvl="0" indent="0" algn="l" rtl="0">
              <a:spcBef>
                <a:spcPts val="0"/>
              </a:spcBef>
              <a:spcAft>
                <a:spcPts val="0"/>
              </a:spcAft>
              <a:buNone/>
            </a:pPr>
            <a:r>
              <a:rPr lang="tr-TR" dirty="0"/>
              <a:t>id=1 (</a:t>
            </a:r>
            <a:r>
              <a:rPr lang="tr-TR" dirty="0" err="1"/>
              <a:t>duplicate</a:t>
            </a:r>
            <a:r>
              <a:rPr lang="tr-TR" dirty="0"/>
              <a:t> </a:t>
            </a:r>
            <a:r>
              <a:rPr lang="tr-TR" dirty="0" err="1"/>
              <a:t>value</a:t>
            </a:r>
            <a:r>
              <a:rPr lang="tr-TR" dirty="0"/>
              <a:t>)</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endParaRPr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bd23c68090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bd23c68090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tr-TR" dirty="0"/>
              <a:t>ALTER TABLE </a:t>
            </a:r>
            <a:r>
              <a:rPr lang="tr-TR" dirty="0" err="1"/>
              <a:t>annual_leaves</a:t>
            </a:r>
            <a:endParaRPr dirty="0"/>
          </a:p>
          <a:p>
            <a:pPr marL="0" lvl="0" indent="0" algn="l" rtl="0">
              <a:spcBef>
                <a:spcPts val="0"/>
              </a:spcBef>
              <a:spcAft>
                <a:spcPts val="0"/>
              </a:spcAft>
              <a:buNone/>
            </a:pPr>
            <a:r>
              <a:rPr lang="tr-TR" dirty="0"/>
              <a:t>  RENAME TO </a:t>
            </a:r>
            <a:r>
              <a:rPr lang="tr-TR" dirty="0" err="1"/>
              <a:t>employee_leaves</a:t>
            </a:r>
            <a:r>
              <a:rPr lang="tr-TR" dirty="0"/>
              <a: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tr-TR" dirty="0">
                <a:solidFill>
                  <a:schemeClr val="dk1"/>
                </a:solidFill>
              </a:rPr>
              <a:t>ALTER TABLE </a:t>
            </a:r>
            <a:r>
              <a:rPr lang="tr-TR" dirty="0" err="1">
                <a:solidFill>
                  <a:schemeClr val="dk1"/>
                </a:solidFill>
              </a:rPr>
              <a:t>leaves</a:t>
            </a:r>
            <a:endParaRPr dirty="0">
              <a:solidFill>
                <a:schemeClr val="dk1"/>
              </a:solidFill>
            </a:endParaRPr>
          </a:p>
          <a:p>
            <a:pPr marL="0" lvl="0" indent="0" algn="l" rtl="0">
              <a:spcBef>
                <a:spcPts val="0"/>
              </a:spcBef>
              <a:spcAft>
                <a:spcPts val="0"/>
              </a:spcAft>
              <a:buNone/>
            </a:pPr>
            <a:r>
              <a:rPr lang="tr-TR" dirty="0">
                <a:solidFill>
                  <a:schemeClr val="dk1"/>
                </a:solidFill>
              </a:rPr>
              <a:t>ADD </a:t>
            </a:r>
            <a:r>
              <a:rPr lang="tr-TR" dirty="0" err="1">
                <a:solidFill>
                  <a:schemeClr val="dk1"/>
                </a:solidFill>
              </a:rPr>
              <a:t>leave_type</a:t>
            </a:r>
            <a:r>
              <a:rPr lang="tr-TR" dirty="0">
                <a:solidFill>
                  <a:schemeClr val="dk1"/>
                </a:solidFill>
              </a:rPr>
              <a:t> </a:t>
            </a:r>
            <a:r>
              <a:rPr lang="tr-TR" dirty="0" err="1">
                <a:solidFill>
                  <a:schemeClr val="dk1"/>
                </a:solidFill>
              </a:rPr>
              <a:t>char</a:t>
            </a:r>
            <a:r>
              <a:rPr lang="tr-TR" dirty="0">
                <a:solidFill>
                  <a:schemeClr val="dk1"/>
                </a:solidFill>
              </a:rPr>
              <a:t>(30)</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r>
              <a:rPr lang="tr-TR" dirty="0">
                <a:solidFill>
                  <a:schemeClr val="dk1"/>
                </a:solidFill>
              </a:rPr>
              <a:t>  INSERT INTO </a:t>
            </a:r>
            <a:r>
              <a:rPr lang="tr-TR" dirty="0" err="1">
                <a:solidFill>
                  <a:schemeClr val="dk1"/>
                </a:solidFill>
              </a:rPr>
              <a:t>employee_leaves</a:t>
            </a:r>
            <a:r>
              <a:rPr lang="tr-TR" dirty="0">
                <a:solidFill>
                  <a:schemeClr val="dk1"/>
                </a:solidFill>
              </a:rPr>
              <a:t> </a:t>
            </a:r>
            <a:endParaRPr dirty="0">
              <a:solidFill>
                <a:schemeClr val="dk1"/>
              </a:solidFill>
            </a:endParaRPr>
          </a:p>
          <a:p>
            <a:pPr marL="0" lvl="0" indent="0" algn="l" rtl="0">
              <a:spcBef>
                <a:spcPts val="0"/>
              </a:spcBef>
              <a:spcAft>
                <a:spcPts val="0"/>
              </a:spcAft>
              <a:buNone/>
            </a:pPr>
            <a:r>
              <a:rPr lang="tr-TR" dirty="0">
                <a:solidFill>
                  <a:schemeClr val="dk1"/>
                </a:solidFill>
              </a:rPr>
              <a:t>(id, </a:t>
            </a:r>
            <a:r>
              <a:rPr lang="tr-TR" dirty="0" err="1">
                <a:solidFill>
                  <a:schemeClr val="dk1"/>
                </a:solidFill>
              </a:rPr>
              <a:t>employee_id,start_date</a:t>
            </a:r>
            <a:r>
              <a:rPr lang="tr-TR" dirty="0">
                <a:solidFill>
                  <a:schemeClr val="dk1"/>
                </a:solidFill>
              </a:rPr>
              <a:t>, </a:t>
            </a:r>
            <a:r>
              <a:rPr lang="tr-TR" dirty="0" err="1">
                <a:solidFill>
                  <a:schemeClr val="dk1"/>
                </a:solidFill>
              </a:rPr>
              <a:t>end_date</a:t>
            </a:r>
            <a:r>
              <a:rPr lang="tr-TR" dirty="0">
                <a:solidFill>
                  <a:schemeClr val="dk1"/>
                </a:solidFill>
              </a:rPr>
              <a:t>)</a:t>
            </a:r>
            <a:endParaRPr dirty="0">
              <a:solidFill>
                <a:schemeClr val="dk1"/>
              </a:solidFill>
            </a:endParaRPr>
          </a:p>
          <a:p>
            <a:pPr marL="0" lvl="0" indent="0" algn="l" rtl="0">
              <a:spcBef>
                <a:spcPts val="0"/>
              </a:spcBef>
              <a:spcAft>
                <a:spcPts val="0"/>
              </a:spcAft>
              <a:buNone/>
            </a:pPr>
            <a:r>
              <a:rPr lang="tr-TR" dirty="0">
                <a:solidFill>
                  <a:schemeClr val="dk1"/>
                </a:solidFill>
              </a:rPr>
              <a:t>VALUES </a:t>
            </a:r>
            <a:endParaRPr dirty="0">
              <a:solidFill>
                <a:schemeClr val="dk1"/>
              </a:solidFill>
            </a:endParaRPr>
          </a:p>
          <a:p>
            <a:pPr marL="0" lvl="0" indent="0" algn="l" rtl="0">
              <a:spcBef>
                <a:spcPts val="0"/>
              </a:spcBef>
              <a:spcAft>
                <a:spcPts val="0"/>
              </a:spcAft>
              <a:buNone/>
            </a:pPr>
            <a:r>
              <a:rPr lang="tr-TR" dirty="0">
                <a:solidFill>
                  <a:schemeClr val="dk1"/>
                </a:solidFill>
              </a:rPr>
              <a:t>(2,3,'2021-02-01','2021-02-15')</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r>
              <a:rPr lang="tr-TR" dirty="0">
                <a:solidFill>
                  <a:schemeClr val="dk1"/>
                </a:solidFill>
              </a:rPr>
              <a:t>as </a:t>
            </a:r>
            <a:r>
              <a:rPr lang="tr-TR" dirty="0" err="1">
                <a:solidFill>
                  <a:schemeClr val="dk1"/>
                </a:solidFill>
              </a:rPr>
              <a:t>you</a:t>
            </a:r>
            <a:r>
              <a:rPr lang="tr-TR" dirty="0">
                <a:solidFill>
                  <a:schemeClr val="dk1"/>
                </a:solidFill>
              </a:rPr>
              <a:t> </a:t>
            </a:r>
            <a:r>
              <a:rPr lang="tr-TR" dirty="0" err="1">
                <a:solidFill>
                  <a:schemeClr val="dk1"/>
                </a:solidFill>
              </a:rPr>
              <a:t>see</a:t>
            </a:r>
            <a:r>
              <a:rPr lang="tr-TR" dirty="0">
                <a:solidFill>
                  <a:schemeClr val="dk1"/>
                </a:solidFill>
              </a:rPr>
              <a:t> </a:t>
            </a:r>
            <a:r>
              <a:rPr lang="tr-TR" dirty="0" err="1">
                <a:solidFill>
                  <a:schemeClr val="dk1"/>
                </a:solidFill>
              </a:rPr>
              <a:t>the</a:t>
            </a:r>
            <a:r>
              <a:rPr lang="tr-TR" dirty="0">
                <a:solidFill>
                  <a:schemeClr val="dk1"/>
                </a:solidFill>
              </a:rPr>
              <a:t> </a:t>
            </a:r>
            <a:r>
              <a:rPr lang="tr-TR" dirty="0" err="1">
                <a:solidFill>
                  <a:schemeClr val="dk1"/>
                </a:solidFill>
              </a:rPr>
              <a:t>new</a:t>
            </a:r>
            <a:r>
              <a:rPr lang="tr-TR" dirty="0">
                <a:solidFill>
                  <a:schemeClr val="dk1"/>
                </a:solidFill>
              </a:rPr>
              <a:t> </a:t>
            </a:r>
            <a:r>
              <a:rPr lang="tr-TR" dirty="0" err="1">
                <a:solidFill>
                  <a:schemeClr val="dk1"/>
                </a:solidFill>
              </a:rPr>
              <a:t>column</a:t>
            </a:r>
            <a:r>
              <a:rPr lang="tr-TR" dirty="0">
                <a:solidFill>
                  <a:schemeClr val="dk1"/>
                </a:solidFill>
              </a:rPr>
              <a:t> </a:t>
            </a:r>
            <a:r>
              <a:rPr lang="tr-TR" dirty="0" err="1">
                <a:solidFill>
                  <a:schemeClr val="dk1"/>
                </a:solidFill>
              </a:rPr>
              <a:t>that</a:t>
            </a:r>
            <a:r>
              <a:rPr lang="tr-TR" dirty="0">
                <a:solidFill>
                  <a:schemeClr val="dk1"/>
                </a:solidFill>
              </a:rPr>
              <a:t> </a:t>
            </a:r>
            <a:r>
              <a:rPr lang="tr-TR" dirty="0" err="1">
                <a:solidFill>
                  <a:schemeClr val="dk1"/>
                </a:solidFill>
              </a:rPr>
              <a:t>we</a:t>
            </a:r>
            <a:r>
              <a:rPr lang="tr-TR" dirty="0">
                <a:solidFill>
                  <a:schemeClr val="dk1"/>
                </a:solidFill>
              </a:rPr>
              <a:t> </a:t>
            </a:r>
            <a:r>
              <a:rPr lang="tr-TR" dirty="0" err="1">
                <a:solidFill>
                  <a:schemeClr val="dk1"/>
                </a:solidFill>
              </a:rPr>
              <a:t>add</a:t>
            </a:r>
            <a:r>
              <a:rPr lang="tr-TR" dirty="0">
                <a:solidFill>
                  <a:schemeClr val="dk1"/>
                </a:solidFill>
              </a:rPr>
              <a:t> is NULL, </a:t>
            </a:r>
            <a:r>
              <a:rPr lang="tr-TR" dirty="0" err="1">
                <a:solidFill>
                  <a:schemeClr val="dk1"/>
                </a:solidFill>
              </a:rPr>
              <a:t>let’s</a:t>
            </a:r>
            <a:r>
              <a:rPr lang="tr-TR" dirty="0">
                <a:solidFill>
                  <a:schemeClr val="dk1"/>
                </a:solidFill>
              </a:rPr>
              <a:t> put a </a:t>
            </a:r>
            <a:r>
              <a:rPr lang="tr-TR" dirty="0" err="1">
                <a:solidFill>
                  <a:schemeClr val="dk1"/>
                </a:solidFill>
              </a:rPr>
              <a:t>constraint</a:t>
            </a:r>
            <a:r>
              <a:rPr lang="tr-TR" dirty="0">
                <a:solidFill>
                  <a:schemeClr val="dk1"/>
                </a:solidFill>
              </a:rPr>
              <a:t> </a:t>
            </a:r>
            <a:r>
              <a:rPr lang="tr-TR" dirty="0" err="1">
                <a:solidFill>
                  <a:schemeClr val="dk1"/>
                </a:solidFill>
              </a:rPr>
              <a:t>to</a:t>
            </a:r>
            <a:r>
              <a:rPr lang="tr-TR" dirty="0">
                <a:solidFill>
                  <a:schemeClr val="dk1"/>
                </a:solidFill>
              </a:rPr>
              <a:t> it </a:t>
            </a:r>
            <a:r>
              <a:rPr lang="tr-TR" dirty="0" err="1">
                <a:solidFill>
                  <a:schemeClr val="dk1"/>
                </a:solidFill>
              </a:rPr>
              <a:t>so</a:t>
            </a:r>
            <a:r>
              <a:rPr lang="tr-TR" dirty="0">
                <a:solidFill>
                  <a:schemeClr val="dk1"/>
                </a:solidFill>
              </a:rPr>
              <a:t> </a:t>
            </a:r>
            <a:r>
              <a:rPr lang="tr-TR" dirty="0" err="1">
                <a:solidFill>
                  <a:schemeClr val="dk1"/>
                </a:solidFill>
              </a:rPr>
              <a:t>that</a:t>
            </a:r>
            <a:r>
              <a:rPr lang="tr-TR" dirty="0">
                <a:solidFill>
                  <a:schemeClr val="dk1"/>
                </a:solidFill>
              </a:rPr>
              <a:t> it </a:t>
            </a:r>
            <a:r>
              <a:rPr lang="tr-TR" dirty="0" err="1">
                <a:solidFill>
                  <a:schemeClr val="dk1"/>
                </a:solidFill>
              </a:rPr>
              <a:t>doesn’t</a:t>
            </a:r>
            <a:r>
              <a:rPr lang="tr-TR" dirty="0">
                <a:solidFill>
                  <a:schemeClr val="dk1"/>
                </a:solidFill>
              </a:rPr>
              <a:t> </a:t>
            </a:r>
            <a:r>
              <a:rPr lang="tr-TR" dirty="0" err="1">
                <a:solidFill>
                  <a:schemeClr val="dk1"/>
                </a:solidFill>
              </a:rPr>
              <a:t>let</a:t>
            </a:r>
            <a:r>
              <a:rPr lang="tr-TR" dirty="0">
                <a:solidFill>
                  <a:schemeClr val="dk1"/>
                </a:solidFill>
              </a:rPr>
              <a:t> NULL </a:t>
            </a:r>
            <a:r>
              <a:rPr lang="tr-TR" dirty="0" err="1">
                <a:solidFill>
                  <a:schemeClr val="dk1"/>
                </a:solidFill>
              </a:rPr>
              <a:t>values</a:t>
            </a:r>
            <a:endParaRPr dirty="0">
              <a:solidFill>
                <a:schemeClr val="dk1"/>
              </a:solidFill>
            </a:endParaRPr>
          </a:p>
          <a:p>
            <a:pPr marL="0" lvl="0" indent="0" algn="l" rtl="0">
              <a:spcBef>
                <a:spcPts val="0"/>
              </a:spcBef>
              <a:spcAft>
                <a:spcPts val="0"/>
              </a:spcAft>
              <a:buNone/>
            </a:pPr>
            <a:r>
              <a:rPr lang="tr-TR" dirty="0">
                <a:solidFill>
                  <a:schemeClr val="dk1"/>
                </a:solidFill>
              </a:rPr>
              <a:t>Do </a:t>
            </a:r>
            <a:r>
              <a:rPr lang="tr-TR" dirty="0" err="1">
                <a:solidFill>
                  <a:schemeClr val="dk1"/>
                </a:solidFill>
              </a:rPr>
              <a:t>this</a:t>
            </a:r>
            <a:r>
              <a:rPr lang="tr-TR" dirty="0">
                <a:solidFill>
                  <a:schemeClr val="dk1"/>
                </a:solidFill>
              </a:rPr>
              <a:t> time </a:t>
            </a:r>
            <a:r>
              <a:rPr lang="tr-TR" dirty="0" err="1">
                <a:solidFill>
                  <a:schemeClr val="dk1"/>
                </a:solidFill>
              </a:rPr>
              <a:t>from</a:t>
            </a:r>
            <a:r>
              <a:rPr lang="tr-TR" dirty="0">
                <a:solidFill>
                  <a:schemeClr val="dk1"/>
                </a:solidFill>
              </a:rPr>
              <a:t> </a:t>
            </a:r>
            <a:r>
              <a:rPr lang="tr-TR" dirty="0" err="1">
                <a:solidFill>
                  <a:schemeClr val="dk1"/>
                </a:solidFill>
              </a:rPr>
              <a:t>menu</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None/>
            </a:pPr>
            <a:endParaRPr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bd23c68090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bd23c68090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a:solidFill>
                  <a:schemeClr val="dk1"/>
                </a:solidFill>
              </a:rPr>
              <a:t> INSERT INTO employee_leaves </a:t>
            </a:r>
            <a:endParaRPr>
              <a:solidFill>
                <a:schemeClr val="dk1"/>
              </a:solidFill>
            </a:endParaRPr>
          </a:p>
          <a:p>
            <a:pPr marL="0" lvl="0" indent="0" algn="l" rtl="0">
              <a:spcBef>
                <a:spcPts val="0"/>
              </a:spcBef>
              <a:spcAft>
                <a:spcPts val="0"/>
              </a:spcAft>
              <a:buNone/>
            </a:pPr>
            <a:r>
              <a:rPr lang="tr-TR">
                <a:solidFill>
                  <a:schemeClr val="dk1"/>
                </a:solidFill>
              </a:rPr>
              <a:t>(employee_id,start_date, end_date,leave_type)</a:t>
            </a:r>
            <a:endParaRPr>
              <a:solidFill>
                <a:schemeClr val="dk1"/>
              </a:solidFill>
            </a:endParaRPr>
          </a:p>
          <a:p>
            <a:pPr marL="0" lvl="0" indent="0" algn="l" rtl="0">
              <a:spcBef>
                <a:spcPts val="0"/>
              </a:spcBef>
              <a:spcAft>
                <a:spcPts val="0"/>
              </a:spcAft>
              <a:buNone/>
            </a:pPr>
            <a:r>
              <a:rPr lang="tr-TR">
                <a:solidFill>
                  <a:schemeClr val="dk1"/>
                </a:solidFill>
              </a:rPr>
              <a:t>VALUES </a:t>
            </a:r>
            <a:endParaRPr>
              <a:solidFill>
                <a:schemeClr val="dk1"/>
              </a:solidFill>
            </a:endParaRPr>
          </a:p>
          <a:p>
            <a:pPr marL="0" lvl="0" indent="0" algn="l" rtl="0">
              <a:spcBef>
                <a:spcPts val="0"/>
              </a:spcBef>
              <a:spcAft>
                <a:spcPts val="0"/>
              </a:spcAft>
              <a:buNone/>
            </a:pPr>
            <a:r>
              <a:rPr lang="tr-TR">
                <a:solidFill>
                  <a:schemeClr val="dk1"/>
                </a:solidFill>
              </a:rPr>
              <a:t>(4,'2021-02-01','2021-02-15',</a:t>
            </a:r>
            <a:r>
              <a:rPr lang="tr-TR">
                <a:solidFill>
                  <a:srgbClr val="3A3F50"/>
                </a:solidFill>
              </a:rPr>
              <a:t>'annual'</a:t>
            </a:r>
            <a:r>
              <a:rPr lang="tr-TR">
                <a:solidFill>
                  <a:schemeClr val="dk1"/>
                </a:solidFill>
              </a:rPr>
              <a:t>)</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tr-TR">
                <a:solidFill>
                  <a:schemeClr val="dk1"/>
                </a:solidFill>
              </a:rPr>
              <a:t>typo in annual</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tr-TR">
                <a:solidFill>
                  <a:schemeClr val="dk1"/>
                </a:solidFill>
              </a:rPr>
              <a:t>So it’s not a good idea to have string data type for column leave_type</a:t>
            </a:r>
            <a:endParaRPr>
              <a:solidFill>
                <a:schemeClr val="dk1"/>
              </a:solidFill>
            </a:endParaRPr>
          </a:p>
          <a:p>
            <a:pPr marL="0" lvl="0" indent="0" algn="l" rtl="0">
              <a:spcBef>
                <a:spcPts val="0"/>
              </a:spcBef>
              <a:spcAft>
                <a:spcPts val="0"/>
              </a:spcAft>
              <a:buNone/>
            </a:pPr>
            <a:r>
              <a:rPr lang="tr-TR">
                <a:solidFill>
                  <a:schemeClr val="dk1"/>
                </a:solidFill>
              </a:rPr>
              <a:t>End users can put different info in it and it can be hard to analyze later</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bd23c68090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bd23c68090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dirty="0">
                <a:solidFill>
                  <a:schemeClr val="dk1"/>
                </a:solidFill>
              </a:rPr>
              <a:t>CREATE TABLE </a:t>
            </a:r>
            <a:r>
              <a:rPr lang="tr-TR" dirty="0" err="1">
                <a:solidFill>
                  <a:schemeClr val="dk1"/>
                </a:solidFill>
              </a:rPr>
              <a:t>leave_types</a:t>
            </a:r>
            <a:r>
              <a:rPr lang="tr-TR" dirty="0">
                <a:solidFill>
                  <a:schemeClr val="dk1"/>
                </a:solidFill>
              </a:rPr>
              <a:t> (</a:t>
            </a:r>
            <a:endParaRPr dirty="0">
              <a:solidFill>
                <a:schemeClr val="dk1"/>
              </a:solidFill>
            </a:endParaRPr>
          </a:p>
          <a:p>
            <a:pPr marL="0" lvl="0" indent="0" algn="l" rtl="0">
              <a:spcBef>
                <a:spcPts val="0"/>
              </a:spcBef>
              <a:spcAft>
                <a:spcPts val="0"/>
              </a:spcAft>
              <a:buNone/>
            </a:pPr>
            <a:r>
              <a:rPr lang="tr-TR" dirty="0">
                <a:solidFill>
                  <a:schemeClr val="dk1"/>
                </a:solidFill>
              </a:rPr>
              <a:t>	id INTEGER NOT NULL,	</a:t>
            </a:r>
            <a:endParaRPr dirty="0">
              <a:solidFill>
                <a:schemeClr val="dk1"/>
              </a:solidFill>
            </a:endParaRPr>
          </a:p>
          <a:p>
            <a:pPr marL="0" lvl="0" indent="0" algn="l" rtl="0">
              <a:spcBef>
                <a:spcPts val="0"/>
              </a:spcBef>
              <a:spcAft>
                <a:spcPts val="0"/>
              </a:spcAft>
              <a:buNone/>
            </a:pPr>
            <a:r>
              <a:rPr lang="tr-TR" dirty="0">
                <a:solidFill>
                  <a:schemeClr val="dk1"/>
                </a:solidFill>
              </a:rPr>
              <a:t>	</a:t>
            </a:r>
            <a:r>
              <a:rPr lang="tr-TR" dirty="0" err="1">
                <a:solidFill>
                  <a:schemeClr val="dk1"/>
                </a:solidFill>
              </a:rPr>
              <a:t>leave_name</a:t>
            </a:r>
            <a:r>
              <a:rPr lang="tr-TR" dirty="0">
                <a:solidFill>
                  <a:schemeClr val="dk1"/>
                </a:solidFill>
              </a:rPr>
              <a:t> TEXT,</a:t>
            </a:r>
            <a:endParaRPr dirty="0">
              <a:solidFill>
                <a:schemeClr val="dk1"/>
              </a:solidFill>
            </a:endParaRPr>
          </a:p>
          <a:p>
            <a:pPr marL="0" lvl="0" indent="0" algn="l" rtl="0">
              <a:spcBef>
                <a:spcPts val="0"/>
              </a:spcBef>
              <a:spcAft>
                <a:spcPts val="0"/>
              </a:spcAft>
              <a:buNone/>
            </a:pPr>
            <a:r>
              <a:rPr lang="tr-TR" dirty="0">
                <a:solidFill>
                  <a:schemeClr val="dk1"/>
                </a:solidFill>
              </a:rPr>
              <a:t>	PRIMARY KEY("id" AUTOINCREMENT)</a:t>
            </a:r>
            <a:endParaRPr dirty="0">
              <a:solidFill>
                <a:schemeClr val="dk1"/>
              </a:solidFill>
            </a:endParaRPr>
          </a:p>
          <a:p>
            <a:pPr marL="0" lvl="0" indent="0" algn="l" rtl="0">
              <a:spcBef>
                <a:spcPts val="0"/>
              </a:spcBef>
              <a:spcAft>
                <a:spcPts val="0"/>
              </a:spcAft>
              <a:buNone/>
            </a:pPr>
            <a:r>
              <a:rPr lang="tr-TR" dirty="0">
                <a:solidFill>
                  <a:schemeClr val="dk1"/>
                </a:solidFill>
              </a:rPr>
              <a:t>);</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r>
              <a:rPr lang="tr-TR" dirty="0">
                <a:solidFill>
                  <a:srgbClr val="3A3F50"/>
                </a:solidFill>
              </a:rPr>
              <a:t>CREATE TABLE "</a:t>
            </a:r>
            <a:r>
              <a:rPr lang="tr-TR" dirty="0" err="1">
                <a:solidFill>
                  <a:srgbClr val="3A3F50"/>
                </a:solidFill>
              </a:rPr>
              <a:t>employee_leaves</a:t>
            </a:r>
            <a:r>
              <a:rPr lang="tr-TR" dirty="0">
                <a:solidFill>
                  <a:srgbClr val="3A3F50"/>
                </a:solidFill>
              </a:rPr>
              <a:t>" (</a:t>
            </a:r>
            <a:endParaRPr dirty="0">
              <a:solidFill>
                <a:srgbClr val="3A3F50"/>
              </a:solidFill>
            </a:endParaRPr>
          </a:p>
          <a:p>
            <a:pPr marL="0" lvl="0" indent="0" algn="l" rtl="0">
              <a:spcBef>
                <a:spcPts val="0"/>
              </a:spcBef>
              <a:spcAft>
                <a:spcPts val="0"/>
              </a:spcAft>
              <a:buNone/>
            </a:pPr>
            <a:r>
              <a:rPr lang="tr-TR" dirty="0">
                <a:solidFill>
                  <a:srgbClr val="3A3F50"/>
                </a:solidFill>
              </a:rPr>
              <a:t>	id INTEGER NOT NULL,	</a:t>
            </a:r>
            <a:endParaRPr dirty="0">
              <a:solidFill>
                <a:srgbClr val="3A3F50"/>
              </a:solidFill>
            </a:endParaRPr>
          </a:p>
          <a:p>
            <a:pPr marL="0" lvl="0" indent="0" algn="l" rtl="0">
              <a:spcBef>
                <a:spcPts val="0"/>
              </a:spcBef>
              <a:spcAft>
                <a:spcPts val="0"/>
              </a:spcAft>
              <a:buNone/>
            </a:pPr>
            <a:r>
              <a:rPr lang="tr-TR" dirty="0">
                <a:solidFill>
                  <a:srgbClr val="3A3F50"/>
                </a:solidFill>
              </a:rPr>
              <a:t>	</a:t>
            </a:r>
            <a:r>
              <a:rPr lang="tr-TR" dirty="0" err="1">
                <a:solidFill>
                  <a:srgbClr val="3A3F50"/>
                </a:solidFill>
              </a:rPr>
              <a:t>employee_id</a:t>
            </a:r>
            <a:r>
              <a:rPr lang="tr-TR" dirty="0">
                <a:solidFill>
                  <a:srgbClr val="3A3F50"/>
                </a:solidFill>
              </a:rPr>
              <a:t> INT,</a:t>
            </a:r>
            <a:endParaRPr dirty="0">
              <a:solidFill>
                <a:srgbClr val="3A3F50"/>
              </a:solidFill>
            </a:endParaRPr>
          </a:p>
          <a:p>
            <a:pPr marL="0" lvl="0" indent="0" algn="l" rtl="0">
              <a:spcBef>
                <a:spcPts val="0"/>
              </a:spcBef>
              <a:spcAft>
                <a:spcPts val="0"/>
              </a:spcAft>
              <a:buNone/>
            </a:pPr>
            <a:r>
              <a:rPr lang="tr-TR" dirty="0">
                <a:solidFill>
                  <a:srgbClr val="3A3F50"/>
                </a:solidFill>
              </a:rPr>
              <a:t>	</a:t>
            </a:r>
            <a:r>
              <a:rPr lang="tr-TR" dirty="0" err="1">
                <a:solidFill>
                  <a:srgbClr val="3A3F50"/>
                </a:solidFill>
              </a:rPr>
              <a:t>start_date</a:t>
            </a:r>
            <a:r>
              <a:rPr lang="tr-TR" dirty="0">
                <a:solidFill>
                  <a:srgbClr val="3A3F50"/>
                </a:solidFill>
              </a:rPr>
              <a:t> DATE NOT NULL,</a:t>
            </a:r>
            <a:endParaRPr dirty="0">
              <a:solidFill>
                <a:srgbClr val="3A3F50"/>
              </a:solidFill>
            </a:endParaRPr>
          </a:p>
          <a:p>
            <a:pPr marL="0" lvl="0" indent="0" algn="l" rtl="0">
              <a:spcBef>
                <a:spcPts val="0"/>
              </a:spcBef>
              <a:spcAft>
                <a:spcPts val="0"/>
              </a:spcAft>
              <a:buNone/>
            </a:pPr>
            <a:r>
              <a:rPr lang="tr-TR" dirty="0">
                <a:solidFill>
                  <a:srgbClr val="3A3F50"/>
                </a:solidFill>
              </a:rPr>
              <a:t>	</a:t>
            </a:r>
            <a:r>
              <a:rPr lang="tr-TR" dirty="0" err="1">
                <a:solidFill>
                  <a:srgbClr val="3A3F50"/>
                </a:solidFill>
              </a:rPr>
              <a:t>end_date</a:t>
            </a:r>
            <a:r>
              <a:rPr lang="tr-TR" dirty="0">
                <a:solidFill>
                  <a:srgbClr val="3A3F50"/>
                </a:solidFill>
              </a:rPr>
              <a:t> DATE NOT NULL,</a:t>
            </a:r>
            <a:endParaRPr dirty="0">
              <a:solidFill>
                <a:srgbClr val="3A3F50"/>
              </a:solidFill>
            </a:endParaRPr>
          </a:p>
          <a:p>
            <a:pPr marL="0" lvl="0" indent="0" algn="l" rtl="0">
              <a:spcBef>
                <a:spcPts val="0"/>
              </a:spcBef>
              <a:spcAft>
                <a:spcPts val="0"/>
              </a:spcAft>
              <a:buNone/>
            </a:pPr>
            <a:r>
              <a:rPr lang="tr-TR" dirty="0">
                <a:solidFill>
                  <a:srgbClr val="3A3F50"/>
                </a:solidFill>
              </a:rPr>
              <a:t>	</a:t>
            </a:r>
            <a:r>
              <a:rPr lang="tr-TR" dirty="0" err="1">
                <a:solidFill>
                  <a:srgbClr val="3A3F50"/>
                </a:solidFill>
              </a:rPr>
              <a:t>leave_type</a:t>
            </a:r>
            <a:r>
              <a:rPr lang="tr-TR" dirty="0">
                <a:solidFill>
                  <a:srgbClr val="3A3F50"/>
                </a:solidFill>
              </a:rPr>
              <a:t> </a:t>
            </a:r>
            <a:r>
              <a:rPr lang="tr-TR" dirty="0" err="1">
                <a:solidFill>
                  <a:srgbClr val="3A3F50"/>
                </a:solidFill>
              </a:rPr>
              <a:t>int</a:t>
            </a:r>
            <a:r>
              <a:rPr lang="tr-TR" dirty="0">
                <a:solidFill>
                  <a:srgbClr val="3A3F50"/>
                </a:solidFill>
              </a:rPr>
              <a:t> NOT NULL,</a:t>
            </a:r>
            <a:endParaRPr dirty="0">
              <a:solidFill>
                <a:srgbClr val="3A3F50"/>
              </a:solidFill>
            </a:endParaRPr>
          </a:p>
          <a:p>
            <a:pPr marL="0" lvl="0" indent="0" algn="l" rtl="0">
              <a:spcBef>
                <a:spcPts val="0"/>
              </a:spcBef>
              <a:spcAft>
                <a:spcPts val="0"/>
              </a:spcAft>
              <a:buNone/>
            </a:pPr>
            <a:r>
              <a:rPr lang="tr-TR" dirty="0">
                <a:solidFill>
                  <a:srgbClr val="3A3F50"/>
                </a:solidFill>
              </a:rPr>
              <a:t>	PRIMARY KEY("id" AUTOINCREMENT),</a:t>
            </a:r>
            <a:endParaRPr dirty="0">
              <a:solidFill>
                <a:srgbClr val="3A3F50"/>
              </a:solidFill>
            </a:endParaRPr>
          </a:p>
          <a:p>
            <a:pPr marL="0" lvl="0" indent="0" algn="l" rtl="0">
              <a:spcBef>
                <a:spcPts val="0"/>
              </a:spcBef>
              <a:spcAft>
                <a:spcPts val="0"/>
              </a:spcAft>
              <a:buNone/>
            </a:pPr>
            <a:r>
              <a:rPr lang="tr-TR" dirty="0">
                <a:solidFill>
                  <a:srgbClr val="3A3F50"/>
                </a:solidFill>
              </a:rPr>
              <a:t>	FOREIGN KEY("</a:t>
            </a:r>
            <a:r>
              <a:rPr lang="tr-TR" dirty="0" err="1">
                <a:solidFill>
                  <a:srgbClr val="3A3F50"/>
                </a:solidFill>
              </a:rPr>
              <a:t>employee_id</a:t>
            </a:r>
            <a:r>
              <a:rPr lang="tr-TR" dirty="0">
                <a:solidFill>
                  <a:srgbClr val="3A3F50"/>
                </a:solidFill>
              </a:rPr>
              <a:t>") REFERENCES "</a:t>
            </a:r>
            <a:r>
              <a:rPr lang="tr-TR" dirty="0" err="1">
                <a:solidFill>
                  <a:srgbClr val="3A3F50"/>
                </a:solidFill>
              </a:rPr>
              <a:t>employees</a:t>
            </a:r>
            <a:r>
              <a:rPr lang="tr-TR" dirty="0">
                <a:solidFill>
                  <a:srgbClr val="3A3F50"/>
                </a:solidFill>
              </a:rPr>
              <a:t>"("</a:t>
            </a:r>
            <a:r>
              <a:rPr lang="tr-TR" dirty="0" err="1">
                <a:solidFill>
                  <a:srgbClr val="3A3F50"/>
                </a:solidFill>
              </a:rPr>
              <a:t>EmployeeId</a:t>
            </a:r>
            <a:r>
              <a:rPr lang="tr-TR" dirty="0">
                <a:solidFill>
                  <a:srgbClr val="3A3F50"/>
                </a:solidFill>
              </a:rPr>
              <a:t>"),</a:t>
            </a:r>
            <a:endParaRPr dirty="0">
              <a:solidFill>
                <a:srgbClr val="3A3F50"/>
              </a:solidFill>
            </a:endParaRPr>
          </a:p>
          <a:p>
            <a:pPr marL="0" lvl="0" indent="0" algn="l" rtl="0">
              <a:spcBef>
                <a:spcPts val="0"/>
              </a:spcBef>
              <a:spcAft>
                <a:spcPts val="0"/>
              </a:spcAft>
              <a:buNone/>
            </a:pPr>
            <a:r>
              <a:rPr lang="tr-TR" dirty="0">
                <a:solidFill>
                  <a:srgbClr val="3A3F50"/>
                </a:solidFill>
              </a:rPr>
              <a:t>	FOREIGN KEY("</a:t>
            </a:r>
            <a:r>
              <a:rPr lang="tr-TR" dirty="0" err="1">
                <a:solidFill>
                  <a:srgbClr val="3A3F50"/>
                </a:solidFill>
              </a:rPr>
              <a:t>leave_type</a:t>
            </a:r>
            <a:r>
              <a:rPr lang="tr-TR" dirty="0">
                <a:solidFill>
                  <a:srgbClr val="3A3F50"/>
                </a:solidFill>
              </a:rPr>
              <a:t>") REFERENCES "</a:t>
            </a:r>
            <a:r>
              <a:rPr lang="tr-TR" dirty="0" err="1">
                <a:solidFill>
                  <a:srgbClr val="3A3F50"/>
                </a:solidFill>
              </a:rPr>
              <a:t>leave_typeS</a:t>
            </a:r>
            <a:r>
              <a:rPr lang="tr-TR" dirty="0">
                <a:solidFill>
                  <a:srgbClr val="3A3F50"/>
                </a:solidFill>
              </a:rPr>
              <a:t>"("id")	</a:t>
            </a:r>
            <a:endParaRPr dirty="0">
              <a:solidFill>
                <a:srgbClr val="3A3F50"/>
              </a:solidFill>
            </a:endParaRPr>
          </a:p>
          <a:p>
            <a:pPr marL="0" lvl="0" indent="0" algn="l" rtl="0">
              <a:spcBef>
                <a:spcPts val="0"/>
              </a:spcBef>
              <a:spcAft>
                <a:spcPts val="0"/>
              </a:spcAft>
              <a:buNone/>
            </a:pPr>
            <a:r>
              <a:rPr lang="tr-TR" dirty="0">
                <a:solidFill>
                  <a:srgbClr val="3A3F50"/>
                </a:solidFill>
              </a:rPr>
              <a:t>);</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r>
              <a:rPr lang="tr-TR" dirty="0">
                <a:solidFill>
                  <a:srgbClr val="3A3F50"/>
                </a:solidFill>
              </a:rPr>
              <a:t>INSERT INTO </a:t>
            </a:r>
            <a:r>
              <a:rPr lang="tr-TR" dirty="0" err="1">
                <a:solidFill>
                  <a:srgbClr val="3A3F50"/>
                </a:solidFill>
              </a:rPr>
              <a:t>leave_types</a:t>
            </a:r>
            <a:endParaRPr dirty="0">
              <a:solidFill>
                <a:srgbClr val="3A3F50"/>
              </a:solidFill>
            </a:endParaRPr>
          </a:p>
          <a:p>
            <a:pPr marL="0" lvl="0" indent="0" algn="l" rtl="0">
              <a:spcBef>
                <a:spcPts val="0"/>
              </a:spcBef>
              <a:spcAft>
                <a:spcPts val="0"/>
              </a:spcAft>
              <a:buNone/>
            </a:pPr>
            <a:r>
              <a:rPr lang="tr-TR" dirty="0">
                <a:solidFill>
                  <a:srgbClr val="3A3F50"/>
                </a:solidFill>
              </a:rPr>
              <a:t>(</a:t>
            </a:r>
            <a:r>
              <a:rPr lang="tr-TR" dirty="0" err="1">
                <a:solidFill>
                  <a:srgbClr val="3A3F50"/>
                </a:solidFill>
              </a:rPr>
              <a:t>id,leave_name</a:t>
            </a:r>
            <a:r>
              <a:rPr lang="tr-TR" dirty="0">
                <a:solidFill>
                  <a:srgbClr val="3A3F50"/>
                </a:solidFill>
              </a:rPr>
              <a:t>)</a:t>
            </a:r>
            <a:endParaRPr dirty="0">
              <a:solidFill>
                <a:srgbClr val="3A3F50"/>
              </a:solidFill>
            </a:endParaRPr>
          </a:p>
          <a:p>
            <a:pPr marL="0" lvl="0" indent="0" algn="l" rtl="0">
              <a:spcBef>
                <a:spcPts val="0"/>
              </a:spcBef>
              <a:spcAft>
                <a:spcPts val="0"/>
              </a:spcAft>
              <a:buNone/>
            </a:pPr>
            <a:r>
              <a:rPr lang="tr-TR" dirty="0">
                <a:solidFill>
                  <a:srgbClr val="3A3F50"/>
                </a:solidFill>
              </a:rPr>
              <a:t>VALUES </a:t>
            </a:r>
            <a:endParaRPr dirty="0">
              <a:solidFill>
                <a:srgbClr val="3A3F50"/>
              </a:solidFill>
            </a:endParaRPr>
          </a:p>
          <a:p>
            <a:pPr marL="0" lvl="0" indent="0" algn="l" rtl="0">
              <a:spcBef>
                <a:spcPts val="0"/>
              </a:spcBef>
              <a:spcAft>
                <a:spcPts val="0"/>
              </a:spcAft>
              <a:buNone/>
            </a:pPr>
            <a:r>
              <a:rPr lang="tr-TR" dirty="0">
                <a:solidFill>
                  <a:srgbClr val="3A3F50"/>
                </a:solidFill>
              </a:rPr>
              <a:t>(1,’Annual </a:t>
            </a:r>
            <a:r>
              <a:rPr lang="tr-TR" dirty="0" err="1">
                <a:solidFill>
                  <a:srgbClr val="3A3F50"/>
                </a:solidFill>
              </a:rPr>
              <a:t>Leave</a:t>
            </a:r>
            <a:r>
              <a:rPr lang="tr-TR" dirty="0">
                <a:solidFill>
                  <a:srgbClr val="3A3F50"/>
                </a:solidFill>
              </a:rPr>
              <a:t>’)</a:t>
            </a:r>
            <a:endParaRPr dirty="0">
              <a:solidFill>
                <a:srgbClr val="3A3F50"/>
              </a:solidFill>
            </a:endParaRPr>
          </a:p>
          <a:p>
            <a:pPr marL="0" lvl="0" indent="0" algn="l" rtl="0">
              <a:spcBef>
                <a:spcPts val="0"/>
              </a:spcBef>
              <a:spcAft>
                <a:spcPts val="0"/>
              </a:spcAft>
              <a:buNone/>
            </a:pPr>
            <a:endParaRPr dirty="0">
              <a:solidFill>
                <a:srgbClr val="3A3F50"/>
              </a:solidFill>
            </a:endParaRPr>
          </a:p>
          <a:p>
            <a:pPr marL="0" lvl="0" indent="0" algn="l" rtl="0">
              <a:spcBef>
                <a:spcPts val="0"/>
              </a:spcBef>
              <a:spcAft>
                <a:spcPts val="0"/>
              </a:spcAft>
              <a:buNone/>
            </a:pPr>
            <a:r>
              <a:rPr lang="tr-TR" dirty="0">
                <a:solidFill>
                  <a:srgbClr val="3A3F50"/>
                </a:solidFill>
              </a:rPr>
              <a:t>INSERT INTO </a:t>
            </a:r>
            <a:r>
              <a:rPr lang="tr-TR" dirty="0" err="1">
                <a:solidFill>
                  <a:srgbClr val="3A3F50"/>
                </a:solidFill>
              </a:rPr>
              <a:t>leave_types</a:t>
            </a:r>
            <a:endParaRPr dirty="0">
              <a:solidFill>
                <a:srgbClr val="3A3F50"/>
              </a:solidFill>
            </a:endParaRPr>
          </a:p>
          <a:p>
            <a:pPr marL="0" lvl="0" indent="0" algn="l" rtl="0">
              <a:spcBef>
                <a:spcPts val="0"/>
              </a:spcBef>
              <a:spcAft>
                <a:spcPts val="0"/>
              </a:spcAft>
              <a:buNone/>
            </a:pPr>
            <a:r>
              <a:rPr lang="tr-TR" dirty="0">
                <a:solidFill>
                  <a:srgbClr val="3A3F50"/>
                </a:solidFill>
              </a:rPr>
              <a:t>(</a:t>
            </a:r>
            <a:r>
              <a:rPr lang="tr-TR" dirty="0" err="1">
                <a:solidFill>
                  <a:srgbClr val="3A3F50"/>
                </a:solidFill>
              </a:rPr>
              <a:t>id,leave_name</a:t>
            </a:r>
            <a:r>
              <a:rPr lang="tr-TR" dirty="0">
                <a:solidFill>
                  <a:srgbClr val="3A3F50"/>
                </a:solidFill>
              </a:rPr>
              <a:t>)</a:t>
            </a:r>
            <a:endParaRPr dirty="0">
              <a:solidFill>
                <a:srgbClr val="3A3F50"/>
              </a:solidFill>
            </a:endParaRPr>
          </a:p>
          <a:p>
            <a:pPr marL="0" lvl="0" indent="0" algn="l" rtl="0">
              <a:spcBef>
                <a:spcPts val="0"/>
              </a:spcBef>
              <a:spcAft>
                <a:spcPts val="0"/>
              </a:spcAft>
              <a:buNone/>
            </a:pPr>
            <a:r>
              <a:rPr lang="tr-TR" dirty="0">
                <a:solidFill>
                  <a:srgbClr val="3A3F50"/>
                </a:solidFill>
              </a:rPr>
              <a:t>VALUES </a:t>
            </a:r>
            <a:endParaRPr dirty="0">
              <a:solidFill>
                <a:srgbClr val="3A3F50"/>
              </a:solidFill>
            </a:endParaRPr>
          </a:p>
          <a:p>
            <a:pPr marL="0" lvl="0" indent="0" algn="l" rtl="0">
              <a:spcBef>
                <a:spcPts val="0"/>
              </a:spcBef>
              <a:spcAft>
                <a:spcPts val="0"/>
              </a:spcAft>
              <a:buNone/>
            </a:pPr>
            <a:r>
              <a:rPr lang="tr-TR" dirty="0">
                <a:solidFill>
                  <a:srgbClr val="3A3F50"/>
                </a:solidFill>
              </a:rPr>
              <a:t>(1,'Annual </a:t>
            </a:r>
            <a:r>
              <a:rPr lang="tr-TR" dirty="0" err="1">
                <a:solidFill>
                  <a:srgbClr val="3A3F50"/>
                </a:solidFill>
              </a:rPr>
              <a:t>Leave</a:t>
            </a:r>
            <a:r>
              <a:rPr lang="tr-TR" dirty="0">
                <a:solidFill>
                  <a:srgbClr val="3A3F50"/>
                </a:solidFill>
              </a:rPr>
              <a:t>')</a:t>
            </a:r>
            <a:endParaRPr dirty="0">
              <a:solidFill>
                <a:srgbClr val="3A3F50"/>
              </a:solidFill>
            </a:endParaRPr>
          </a:p>
          <a:p>
            <a:pPr marL="0" lvl="0" indent="0" algn="l" rtl="0">
              <a:spcBef>
                <a:spcPts val="0"/>
              </a:spcBef>
              <a:spcAft>
                <a:spcPts val="0"/>
              </a:spcAft>
              <a:buNone/>
            </a:pPr>
            <a:endParaRPr dirty="0">
              <a:solidFill>
                <a:srgbClr val="3A3F50"/>
              </a:solidFill>
            </a:endParaRPr>
          </a:p>
          <a:p>
            <a:pPr marL="0" lvl="0" indent="0" algn="l" rtl="0">
              <a:spcBef>
                <a:spcPts val="0"/>
              </a:spcBef>
              <a:spcAft>
                <a:spcPts val="0"/>
              </a:spcAft>
              <a:buNone/>
            </a:pPr>
            <a:endParaRPr dirty="0">
              <a:solidFill>
                <a:srgbClr val="3A3F50"/>
              </a:solidFill>
            </a:endParaRPr>
          </a:p>
          <a:p>
            <a:pPr marL="0" lvl="0" indent="0" algn="l" rtl="0">
              <a:spcBef>
                <a:spcPts val="0"/>
              </a:spcBef>
              <a:spcAft>
                <a:spcPts val="0"/>
              </a:spcAft>
              <a:buNone/>
            </a:pPr>
            <a:r>
              <a:rPr lang="tr-TR" dirty="0">
                <a:solidFill>
                  <a:srgbClr val="3A3F50"/>
                </a:solidFill>
              </a:rPr>
              <a:t>INSERT INTO </a:t>
            </a:r>
            <a:r>
              <a:rPr lang="tr-TR" dirty="0" err="1">
                <a:solidFill>
                  <a:srgbClr val="3A3F50"/>
                </a:solidFill>
              </a:rPr>
              <a:t>leave_types</a:t>
            </a:r>
            <a:endParaRPr dirty="0">
              <a:solidFill>
                <a:srgbClr val="3A3F50"/>
              </a:solidFill>
            </a:endParaRPr>
          </a:p>
          <a:p>
            <a:pPr marL="0" lvl="0" indent="0" algn="l" rtl="0">
              <a:spcBef>
                <a:spcPts val="0"/>
              </a:spcBef>
              <a:spcAft>
                <a:spcPts val="0"/>
              </a:spcAft>
              <a:buNone/>
            </a:pPr>
            <a:r>
              <a:rPr lang="tr-TR" dirty="0">
                <a:solidFill>
                  <a:srgbClr val="3A3F50"/>
                </a:solidFill>
              </a:rPr>
              <a:t>(</a:t>
            </a:r>
            <a:r>
              <a:rPr lang="tr-TR" dirty="0" err="1">
                <a:solidFill>
                  <a:srgbClr val="3A3F50"/>
                </a:solidFill>
              </a:rPr>
              <a:t>leave_name</a:t>
            </a:r>
            <a:r>
              <a:rPr lang="tr-TR" dirty="0">
                <a:solidFill>
                  <a:srgbClr val="3A3F50"/>
                </a:solidFill>
              </a:rPr>
              <a:t>)</a:t>
            </a:r>
            <a:endParaRPr dirty="0">
              <a:solidFill>
                <a:srgbClr val="3A3F50"/>
              </a:solidFill>
            </a:endParaRPr>
          </a:p>
          <a:p>
            <a:pPr marL="0" lvl="0" indent="0" algn="l" rtl="0">
              <a:spcBef>
                <a:spcPts val="0"/>
              </a:spcBef>
              <a:spcAft>
                <a:spcPts val="0"/>
              </a:spcAft>
              <a:buNone/>
            </a:pPr>
            <a:r>
              <a:rPr lang="tr-TR" dirty="0">
                <a:solidFill>
                  <a:srgbClr val="3A3F50"/>
                </a:solidFill>
              </a:rPr>
              <a:t>VALUES </a:t>
            </a:r>
            <a:endParaRPr dirty="0">
              <a:solidFill>
                <a:srgbClr val="3A3F50"/>
              </a:solidFill>
            </a:endParaRPr>
          </a:p>
          <a:p>
            <a:pPr marL="0" lvl="0" indent="0" algn="l" rtl="0">
              <a:spcBef>
                <a:spcPts val="0"/>
              </a:spcBef>
              <a:spcAft>
                <a:spcPts val="0"/>
              </a:spcAft>
              <a:buNone/>
            </a:pPr>
            <a:r>
              <a:rPr lang="tr-TR" dirty="0">
                <a:solidFill>
                  <a:srgbClr val="3A3F50"/>
                </a:solidFill>
              </a:rPr>
              <a:t>('</a:t>
            </a:r>
            <a:r>
              <a:rPr lang="tr-TR" dirty="0" err="1">
                <a:solidFill>
                  <a:srgbClr val="3A3F50"/>
                </a:solidFill>
              </a:rPr>
              <a:t>Sick</a:t>
            </a:r>
            <a:r>
              <a:rPr lang="tr-TR" dirty="0">
                <a:solidFill>
                  <a:srgbClr val="3A3F50"/>
                </a:solidFill>
              </a:rPr>
              <a:t> </a:t>
            </a:r>
            <a:r>
              <a:rPr lang="tr-TR" dirty="0" err="1">
                <a:solidFill>
                  <a:srgbClr val="3A3F50"/>
                </a:solidFill>
              </a:rPr>
              <a:t>Leave</a:t>
            </a:r>
            <a:r>
              <a:rPr lang="tr-TR" dirty="0">
                <a:solidFill>
                  <a:srgbClr val="3A3F50"/>
                </a:solidFill>
              </a:rPr>
              <a:t>')</a:t>
            </a:r>
            <a:endParaRPr dirty="0">
              <a:solidFill>
                <a:srgbClr val="3A3F50"/>
              </a:solidFill>
            </a:endParaRPr>
          </a:p>
          <a:p>
            <a:pPr marL="0" lvl="0" indent="0" algn="l" rtl="0">
              <a:spcBef>
                <a:spcPts val="0"/>
              </a:spcBef>
              <a:spcAft>
                <a:spcPts val="0"/>
              </a:spcAft>
              <a:buNone/>
            </a:pPr>
            <a:endParaRPr dirty="0">
              <a:solidFill>
                <a:srgbClr val="3A3F50"/>
              </a:solidFill>
            </a:endParaRPr>
          </a:p>
          <a:p>
            <a:pPr marL="0" lvl="0" indent="0" algn="l" rtl="0">
              <a:spcBef>
                <a:spcPts val="0"/>
              </a:spcBef>
              <a:spcAft>
                <a:spcPts val="0"/>
              </a:spcAft>
              <a:buNone/>
            </a:pPr>
            <a:endParaRPr dirty="0">
              <a:solidFill>
                <a:srgbClr val="3A3F50"/>
              </a:solidFill>
            </a:endParaRPr>
          </a:p>
          <a:p>
            <a:pPr marL="0" lvl="0" indent="0" algn="l" rtl="0">
              <a:spcBef>
                <a:spcPts val="0"/>
              </a:spcBef>
              <a:spcAft>
                <a:spcPts val="0"/>
              </a:spcAft>
              <a:buNone/>
            </a:pPr>
            <a:r>
              <a:rPr lang="tr-TR" dirty="0">
                <a:solidFill>
                  <a:srgbClr val="3A3F50"/>
                </a:solidFill>
              </a:rPr>
              <a:t> INSERT INTO </a:t>
            </a:r>
            <a:r>
              <a:rPr lang="tr-TR" dirty="0" err="1">
                <a:solidFill>
                  <a:srgbClr val="3A3F50"/>
                </a:solidFill>
              </a:rPr>
              <a:t>employee_leaves</a:t>
            </a:r>
            <a:r>
              <a:rPr lang="tr-TR" dirty="0">
                <a:solidFill>
                  <a:srgbClr val="3A3F50"/>
                </a:solidFill>
              </a:rPr>
              <a:t> </a:t>
            </a:r>
            <a:endParaRPr dirty="0">
              <a:solidFill>
                <a:srgbClr val="3A3F50"/>
              </a:solidFill>
            </a:endParaRPr>
          </a:p>
          <a:p>
            <a:pPr marL="0" lvl="0" indent="0" algn="l" rtl="0">
              <a:spcBef>
                <a:spcPts val="0"/>
              </a:spcBef>
              <a:spcAft>
                <a:spcPts val="0"/>
              </a:spcAft>
              <a:buNone/>
            </a:pPr>
            <a:r>
              <a:rPr lang="tr-TR" dirty="0">
                <a:solidFill>
                  <a:srgbClr val="3A3F50"/>
                </a:solidFill>
              </a:rPr>
              <a:t>(</a:t>
            </a:r>
            <a:r>
              <a:rPr lang="tr-TR" dirty="0" err="1">
                <a:solidFill>
                  <a:srgbClr val="3A3F50"/>
                </a:solidFill>
              </a:rPr>
              <a:t>employee_id,start_date</a:t>
            </a:r>
            <a:r>
              <a:rPr lang="tr-TR" dirty="0">
                <a:solidFill>
                  <a:srgbClr val="3A3F50"/>
                </a:solidFill>
              </a:rPr>
              <a:t>, </a:t>
            </a:r>
            <a:r>
              <a:rPr lang="tr-TR" dirty="0" err="1">
                <a:solidFill>
                  <a:srgbClr val="3A3F50"/>
                </a:solidFill>
              </a:rPr>
              <a:t>end_date,leave_type</a:t>
            </a:r>
            <a:r>
              <a:rPr lang="tr-TR" dirty="0">
                <a:solidFill>
                  <a:srgbClr val="3A3F50"/>
                </a:solidFill>
              </a:rPr>
              <a:t>)</a:t>
            </a:r>
            <a:endParaRPr dirty="0">
              <a:solidFill>
                <a:srgbClr val="3A3F50"/>
              </a:solidFill>
            </a:endParaRPr>
          </a:p>
          <a:p>
            <a:pPr marL="0" lvl="0" indent="0" algn="l" rtl="0">
              <a:spcBef>
                <a:spcPts val="0"/>
              </a:spcBef>
              <a:spcAft>
                <a:spcPts val="0"/>
              </a:spcAft>
              <a:buNone/>
            </a:pPr>
            <a:r>
              <a:rPr lang="tr-TR" dirty="0">
                <a:solidFill>
                  <a:srgbClr val="3A3F50"/>
                </a:solidFill>
              </a:rPr>
              <a:t>VALUES </a:t>
            </a:r>
            <a:endParaRPr dirty="0">
              <a:solidFill>
                <a:srgbClr val="3A3F50"/>
              </a:solidFill>
            </a:endParaRPr>
          </a:p>
          <a:p>
            <a:pPr marL="0" lvl="0" indent="0" algn="l" rtl="0">
              <a:spcBef>
                <a:spcPts val="0"/>
              </a:spcBef>
              <a:spcAft>
                <a:spcPts val="0"/>
              </a:spcAft>
              <a:buNone/>
            </a:pPr>
            <a:r>
              <a:rPr lang="tr-TR" dirty="0">
                <a:solidFill>
                  <a:srgbClr val="3A3F50"/>
                </a:solidFill>
              </a:rPr>
              <a:t>(4,'2021-02-01','2021-02-15',1)</a:t>
            </a:r>
            <a:endParaRPr dirty="0">
              <a:solidFill>
                <a:srgbClr val="3A3F50"/>
              </a:solidFill>
            </a:endParaRPr>
          </a:p>
          <a:p>
            <a:pPr marL="0" lvl="0" indent="0" algn="l" rtl="0">
              <a:spcBef>
                <a:spcPts val="0"/>
              </a:spcBef>
              <a:spcAft>
                <a:spcPts val="0"/>
              </a:spcAft>
              <a:buNone/>
            </a:pPr>
            <a:endParaRPr dirty="0">
              <a:solidFill>
                <a:srgbClr val="3A3F50"/>
              </a:solidFill>
            </a:endParaRPr>
          </a:p>
          <a:p>
            <a:pPr marL="0" lvl="0" indent="0" algn="l" rtl="0">
              <a:spcBef>
                <a:spcPts val="0"/>
              </a:spcBef>
              <a:spcAft>
                <a:spcPts val="0"/>
              </a:spcAft>
              <a:buClr>
                <a:schemeClr val="dk1"/>
              </a:buClr>
              <a:buSzPts val="1100"/>
              <a:buFont typeface="Arial"/>
              <a:buNone/>
            </a:pPr>
            <a:endParaRPr dirty="0">
              <a:solidFill>
                <a:srgbClr val="3A3F50"/>
              </a:solidFill>
            </a:endParaRPr>
          </a:p>
          <a:p>
            <a:pPr marL="0" lvl="0" indent="0" algn="l" rtl="0">
              <a:spcBef>
                <a:spcPts val="0"/>
              </a:spcBef>
              <a:spcAft>
                <a:spcPts val="0"/>
              </a:spcAft>
              <a:buNone/>
            </a:pPr>
            <a:endParaRPr dirty="0">
              <a:solidFill>
                <a:schemeClr val="dk1"/>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bd23c68090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6" name="Google Shape;436;gbd23c68090_0_1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tr-TR" dirty="0" err="1">
                <a:solidFill>
                  <a:schemeClr val="dk1"/>
                </a:solidFill>
                <a:highlight>
                  <a:srgbClr val="FFFFFF"/>
                </a:highlight>
                <a:latin typeface="Roboto"/>
                <a:ea typeface="Roboto"/>
                <a:cs typeface="Roboto"/>
                <a:sym typeface="Roboto"/>
              </a:rPr>
              <a:t>In</a:t>
            </a:r>
            <a:r>
              <a:rPr lang="tr-TR" dirty="0">
                <a:solidFill>
                  <a:schemeClr val="dk1"/>
                </a:solidFill>
                <a:highlight>
                  <a:srgbClr val="FFFFFF"/>
                </a:highlight>
                <a:latin typeface="Roboto"/>
                <a:ea typeface="Roboto"/>
                <a:cs typeface="Roboto"/>
                <a:sym typeface="Roboto"/>
              </a:rPr>
              <a:t> </a:t>
            </a:r>
            <a:r>
              <a:rPr lang="tr-TR" dirty="0" err="1">
                <a:solidFill>
                  <a:schemeClr val="dk1"/>
                </a:solidFill>
                <a:highlight>
                  <a:srgbClr val="FFFFFF"/>
                </a:highlight>
                <a:latin typeface="Roboto"/>
                <a:ea typeface="Roboto"/>
                <a:cs typeface="Roboto"/>
                <a:sym typeface="Roboto"/>
              </a:rPr>
              <a:t>this</a:t>
            </a:r>
            <a:r>
              <a:rPr lang="tr-TR" dirty="0">
                <a:solidFill>
                  <a:schemeClr val="dk1"/>
                </a:solidFill>
                <a:highlight>
                  <a:srgbClr val="FFFFFF"/>
                </a:highlight>
                <a:latin typeface="Roboto"/>
                <a:ea typeface="Roboto"/>
                <a:cs typeface="Roboto"/>
                <a:sym typeface="Roboto"/>
              </a:rPr>
              <a:t> </a:t>
            </a:r>
            <a:r>
              <a:rPr lang="tr-TR" dirty="0" err="1">
                <a:solidFill>
                  <a:schemeClr val="dk1"/>
                </a:solidFill>
                <a:highlight>
                  <a:srgbClr val="FFFFFF"/>
                </a:highlight>
                <a:latin typeface="Roboto"/>
                <a:ea typeface="Roboto"/>
                <a:cs typeface="Roboto"/>
                <a:sym typeface="Roboto"/>
              </a:rPr>
              <a:t>syntax</a:t>
            </a:r>
            <a:r>
              <a:rPr lang="tr-TR" dirty="0">
                <a:solidFill>
                  <a:schemeClr val="dk1"/>
                </a:solidFill>
                <a:highlight>
                  <a:srgbClr val="FFFFFF"/>
                </a:highlight>
                <a:latin typeface="Roboto"/>
                <a:ea typeface="Roboto"/>
                <a:cs typeface="Roboto"/>
                <a:sym typeface="Roboto"/>
              </a:rPr>
              <a:t>:</a:t>
            </a:r>
            <a:endParaRPr dirty="0">
              <a:solidFill>
                <a:schemeClr val="dk1"/>
              </a:solidFill>
              <a:highlight>
                <a:srgbClr val="FFFFFF"/>
              </a:highlight>
              <a:latin typeface="Roboto"/>
              <a:ea typeface="Roboto"/>
              <a:cs typeface="Roboto"/>
              <a:sym typeface="Roboto"/>
            </a:endParaRPr>
          </a:p>
          <a:p>
            <a:pPr marL="800100" lvl="0" indent="-228600" algn="l" rtl="0">
              <a:lnSpc>
                <a:spcPct val="115000"/>
              </a:lnSpc>
              <a:spcBef>
                <a:spcPts val="2000"/>
              </a:spcBef>
              <a:spcAft>
                <a:spcPts val="0"/>
              </a:spcAft>
              <a:buClr>
                <a:schemeClr val="dk1"/>
              </a:buClr>
              <a:buSzPts val="1100"/>
              <a:buFont typeface="Roboto"/>
              <a:buNone/>
            </a:pPr>
            <a:r>
              <a:rPr lang="tr-TR" dirty="0">
                <a:solidFill>
                  <a:schemeClr val="dk1"/>
                </a:solidFill>
                <a:highlight>
                  <a:srgbClr val="FFFFFF"/>
                </a:highlight>
                <a:latin typeface="Roboto"/>
                <a:ea typeface="Roboto"/>
                <a:cs typeface="Roboto"/>
                <a:sym typeface="Roboto"/>
              </a:rPr>
              <a:t>First, </a:t>
            </a:r>
            <a:r>
              <a:rPr lang="tr-TR" dirty="0" err="1">
                <a:solidFill>
                  <a:schemeClr val="dk1"/>
                </a:solidFill>
                <a:highlight>
                  <a:srgbClr val="FFFFFF"/>
                </a:highlight>
                <a:latin typeface="Roboto"/>
                <a:ea typeface="Roboto"/>
                <a:cs typeface="Roboto"/>
                <a:sym typeface="Roboto"/>
              </a:rPr>
              <a:t>specify</a:t>
            </a:r>
            <a:r>
              <a:rPr lang="tr-TR" dirty="0">
                <a:solidFill>
                  <a:schemeClr val="dk1"/>
                </a:solidFill>
                <a:highlight>
                  <a:srgbClr val="FFFFFF"/>
                </a:highlight>
                <a:latin typeface="Roboto"/>
                <a:ea typeface="Roboto"/>
                <a:cs typeface="Roboto"/>
                <a:sym typeface="Roboto"/>
              </a:rPr>
              <a:t> </a:t>
            </a:r>
            <a:r>
              <a:rPr lang="tr-TR" dirty="0" err="1">
                <a:solidFill>
                  <a:schemeClr val="dk1"/>
                </a:solidFill>
                <a:highlight>
                  <a:srgbClr val="FFFFFF"/>
                </a:highlight>
                <a:latin typeface="Roboto"/>
                <a:ea typeface="Roboto"/>
                <a:cs typeface="Roboto"/>
                <a:sym typeface="Roboto"/>
              </a:rPr>
              <a:t>the</a:t>
            </a:r>
            <a:r>
              <a:rPr lang="tr-TR" dirty="0">
                <a:solidFill>
                  <a:schemeClr val="dk1"/>
                </a:solidFill>
                <a:highlight>
                  <a:srgbClr val="FFFFFF"/>
                </a:highlight>
                <a:latin typeface="Roboto"/>
                <a:ea typeface="Roboto"/>
                <a:cs typeface="Roboto"/>
                <a:sym typeface="Roboto"/>
              </a:rPr>
              <a:t> </a:t>
            </a:r>
            <a:r>
              <a:rPr lang="tr-TR" dirty="0" err="1">
                <a:solidFill>
                  <a:schemeClr val="dk1"/>
                </a:solidFill>
                <a:highlight>
                  <a:srgbClr val="FFFFFF"/>
                </a:highlight>
                <a:latin typeface="Roboto"/>
                <a:ea typeface="Roboto"/>
                <a:cs typeface="Roboto"/>
                <a:sym typeface="Roboto"/>
              </a:rPr>
              <a:t>table</a:t>
            </a:r>
            <a:r>
              <a:rPr lang="tr-TR" dirty="0">
                <a:solidFill>
                  <a:schemeClr val="dk1"/>
                </a:solidFill>
                <a:highlight>
                  <a:srgbClr val="FFFFFF"/>
                </a:highlight>
                <a:latin typeface="Roboto"/>
                <a:ea typeface="Roboto"/>
                <a:cs typeface="Roboto"/>
                <a:sym typeface="Roboto"/>
              </a:rPr>
              <a:t> </a:t>
            </a:r>
            <a:r>
              <a:rPr lang="tr-TR" dirty="0" err="1">
                <a:solidFill>
                  <a:schemeClr val="dk1"/>
                </a:solidFill>
                <a:highlight>
                  <a:srgbClr val="FFFFFF"/>
                </a:highlight>
                <a:latin typeface="Roboto"/>
                <a:ea typeface="Roboto"/>
                <a:cs typeface="Roboto"/>
                <a:sym typeface="Roboto"/>
              </a:rPr>
              <a:t>where</a:t>
            </a:r>
            <a:r>
              <a:rPr lang="tr-TR" dirty="0">
                <a:solidFill>
                  <a:schemeClr val="dk1"/>
                </a:solidFill>
                <a:highlight>
                  <a:srgbClr val="FFFFFF"/>
                </a:highlight>
                <a:latin typeface="Roboto"/>
                <a:ea typeface="Roboto"/>
                <a:cs typeface="Roboto"/>
                <a:sym typeface="Roboto"/>
              </a:rPr>
              <a:t> </a:t>
            </a:r>
            <a:r>
              <a:rPr lang="tr-TR" dirty="0" err="1">
                <a:solidFill>
                  <a:schemeClr val="dk1"/>
                </a:solidFill>
                <a:highlight>
                  <a:srgbClr val="FFFFFF"/>
                </a:highlight>
                <a:latin typeface="Roboto"/>
                <a:ea typeface="Roboto"/>
                <a:cs typeface="Roboto"/>
                <a:sym typeface="Roboto"/>
              </a:rPr>
              <a:t>you</a:t>
            </a:r>
            <a:r>
              <a:rPr lang="tr-TR" dirty="0">
                <a:solidFill>
                  <a:schemeClr val="dk1"/>
                </a:solidFill>
                <a:highlight>
                  <a:srgbClr val="FFFFFF"/>
                </a:highlight>
                <a:latin typeface="Roboto"/>
                <a:ea typeface="Roboto"/>
                <a:cs typeface="Roboto"/>
                <a:sym typeface="Roboto"/>
              </a:rPr>
              <a:t> </a:t>
            </a:r>
            <a:r>
              <a:rPr lang="tr-TR" dirty="0" err="1">
                <a:solidFill>
                  <a:schemeClr val="dk1"/>
                </a:solidFill>
                <a:highlight>
                  <a:srgbClr val="FFFFFF"/>
                </a:highlight>
                <a:latin typeface="Roboto"/>
                <a:ea typeface="Roboto"/>
                <a:cs typeface="Roboto"/>
                <a:sym typeface="Roboto"/>
              </a:rPr>
              <a:t>want</a:t>
            </a:r>
            <a:r>
              <a:rPr lang="tr-TR" dirty="0">
                <a:solidFill>
                  <a:schemeClr val="dk1"/>
                </a:solidFill>
                <a:highlight>
                  <a:srgbClr val="FFFFFF"/>
                </a:highlight>
                <a:latin typeface="Roboto"/>
                <a:ea typeface="Roboto"/>
                <a:cs typeface="Roboto"/>
                <a:sym typeface="Roboto"/>
              </a:rPr>
              <a:t> </a:t>
            </a:r>
            <a:r>
              <a:rPr lang="tr-TR" dirty="0" err="1">
                <a:solidFill>
                  <a:schemeClr val="dk1"/>
                </a:solidFill>
                <a:highlight>
                  <a:srgbClr val="FFFFFF"/>
                </a:highlight>
                <a:latin typeface="Roboto"/>
                <a:ea typeface="Roboto"/>
                <a:cs typeface="Roboto"/>
                <a:sym typeface="Roboto"/>
              </a:rPr>
              <a:t>to</a:t>
            </a:r>
            <a:r>
              <a:rPr lang="tr-TR" dirty="0">
                <a:solidFill>
                  <a:schemeClr val="dk1"/>
                </a:solidFill>
                <a:highlight>
                  <a:srgbClr val="FFFFFF"/>
                </a:highlight>
                <a:latin typeface="Roboto"/>
                <a:ea typeface="Roboto"/>
                <a:cs typeface="Roboto"/>
                <a:sym typeface="Roboto"/>
              </a:rPr>
              <a:t> </a:t>
            </a:r>
            <a:r>
              <a:rPr lang="tr-TR" dirty="0" err="1">
                <a:solidFill>
                  <a:schemeClr val="dk1"/>
                </a:solidFill>
                <a:highlight>
                  <a:srgbClr val="FFFFFF"/>
                </a:highlight>
                <a:latin typeface="Roboto"/>
                <a:ea typeface="Roboto"/>
                <a:cs typeface="Roboto"/>
                <a:sym typeface="Roboto"/>
              </a:rPr>
              <a:t>update</a:t>
            </a:r>
            <a:r>
              <a:rPr lang="tr-TR" dirty="0">
                <a:solidFill>
                  <a:schemeClr val="dk1"/>
                </a:solidFill>
                <a:highlight>
                  <a:srgbClr val="FFFFFF"/>
                </a:highlight>
                <a:latin typeface="Roboto"/>
                <a:ea typeface="Roboto"/>
                <a:cs typeface="Roboto"/>
                <a:sym typeface="Roboto"/>
              </a:rPr>
              <a:t> </a:t>
            </a:r>
            <a:r>
              <a:rPr lang="tr-TR" dirty="0" err="1">
                <a:solidFill>
                  <a:schemeClr val="dk1"/>
                </a:solidFill>
                <a:highlight>
                  <a:srgbClr val="FFFFFF"/>
                </a:highlight>
                <a:latin typeface="Roboto"/>
                <a:ea typeface="Roboto"/>
                <a:cs typeface="Roboto"/>
                <a:sym typeface="Roboto"/>
              </a:rPr>
              <a:t>after</a:t>
            </a:r>
            <a:r>
              <a:rPr lang="tr-TR" dirty="0">
                <a:solidFill>
                  <a:schemeClr val="dk1"/>
                </a:solidFill>
                <a:highlight>
                  <a:srgbClr val="FFFFFF"/>
                </a:highlight>
                <a:latin typeface="Roboto"/>
                <a:ea typeface="Roboto"/>
                <a:cs typeface="Roboto"/>
                <a:sym typeface="Roboto"/>
              </a:rPr>
              <a:t> </a:t>
            </a:r>
            <a:r>
              <a:rPr lang="tr-TR" dirty="0" err="1">
                <a:solidFill>
                  <a:schemeClr val="dk1"/>
                </a:solidFill>
                <a:highlight>
                  <a:srgbClr val="FFFFFF"/>
                </a:highlight>
                <a:latin typeface="Roboto"/>
                <a:ea typeface="Roboto"/>
                <a:cs typeface="Roboto"/>
                <a:sym typeface="Roboto"/>
              </a:rPr>
              <a:t>the</a:t>
            </a:r>
            <a:r>
              <a:rPr lang="tr-TR" dirty="0">
                <a:solidFill>
                  <a:schemeClr val="dk1"/>
                </a:solidFill>
                <a:highlight>
                  <a:srgbClr val="FFFFFF"/>
                </a:highlight>
                <a:latin typeface="Roboto"/>
                <a:ea typeface="Roboto"/>
                <a:cs typeface="Roboto"/>
                <a:sym typeface="Roboto"/>
              </a:rPr>
              <a:t> </a:t>
            </a:r>
            <a:r>
              <a:rPr lang="tr-TR" dirty="0">
                <a:solidFill>
                  <a:schemeClr val="dk1"/>
                </a:solidFill>
                <a:highlight>
                  <a:srgbClr val="FFF6EA"/>
                </a:highlight>
                <a:latin typeface="Courier New"/>
                <a:ea typeface="Courier New"/>
                <a:cs typeface="Courier New"/>
                <a:sym typeface="Courier New"/>
              </a:rPr>
              <a:t>UPDATE</a:t>
            </a:r>
            <a:r>
              <a:rPr lang="tr-TR" dirty="0">
                <a:solidFill>
                  <a:schemeClr val="dk1"/>
                </a:solidFill>
                <a:highlight>
                  <a:srgbClr val="FFFFFF"/>
                </a:highlight>
                <a:latin typeface="Roboto"/>
                <a:ea typeface="Roboto"/>
                <a:cs typeface="Roboto"/>
                <a:sym typeface="Roboto"/>
              </a:rPr>
              <a:t> </a:t>
            </a:r>
            <a:r>
              <a:rPr lang="tr-TR" dirty="0" err="1">
                <a:solidFill>
                  <a:schemeClr val="dk1"/>
                </a:solidFill>
                <a:highlight>
                  <a:srgbClr val="FFFFFF"/>
                </a:highlight>
                <a:latin typeface="Roboto"/>
                <a:ea typeface="Roboto"/>
                <a:cs typeface="Roboto"/>
                <a:sym typeface="Roboto"/>
              </a:rPr>
              <a:t>clause</a:t>
            </a:r>
            <a:r>
              <a:rPr lang="tr-TR" dirty="0">
                <a:solidFill>
                  <a:schemeClr val="dk1"/>
                </a:solidFill>
                <a:highlight>
                  <a:srgbClr val="FFFFFF"/>
                </a:highlight>
                <a:latin typeface="Roboto"/>
                <a:ea typeface="Roboto"/>
                <a:cs typeface="Roboto"/>
                <a:sym typeface="Roboto"/>
              </a:rPr>
              <a:t>.</a:t>
            </a:r>
            <a:endParaRPr dirty="0">
              <a:solidFill>
                <a:schemeClr val="dk1"/>
              </a:solidFill>
              <a:highlight>
                <a:srgbClr val="FFFFFF"/>
              </a:highlight>
              <a:latin typeface="Roboto"/>
              <a:ea typeface="Roboto"/>
              <a:cs typeface="Roboto"/>
              <a:sym typeface="Roboto"/>
            </a:endParaRPr>
          </a:p>
          <a:p>
            <a:pPr marL="800100" lvl="0" indent="-228600" algn="l" rtl="0">
              <a:lnSpc>
                <a:spcPct val="115000"/>
              </a:lnSpc>
              <a:spcBef>
                <a:spcPts val="0"/>
              </a:spcBef>
              <a:spcAft>
                <a:spcPts val="0"/>
              </a:spcAft>
              <a:buClr>
                <a:schemeClr val="dk1"/>
              </a:buClr>
              <a:buSzPts val="1100"/>
              <a:buFont typeface="Roboto"/>
              <a:buNone/>
            </a:pPr>
            <a:r>
              <a:rPr lang="tr-TR" dirty="0">
                <a:solidFill>
                  <a:schemeClr val="dk1"/>
                </a:solidFill>
                <a:highlight>
                  <a:srgbClr val="FFFFFF"/>
                </a:highlight>
                <a:latin typeface="Roboto"/>
                <a:ea typeface="Roboto"/>
                <a:cs typeface="Roboto"/>
                <a:sym typeface="Roboto"/>
              </a:rPr>
              <a:t>Second, set </a:t>
            </a:r>
            <a:r>
              <a:rPr lang="tr-TR" dirty="0" err="1">
                <a:solidFill>
                  <a:schemeClr val="dk1"/>
                </a:solidFill>
                <a:highlight>
                  <a:srgbClr val="FFFFFF"/>
                </a:highlight>
                <a:latin typeface="Roboto"/>
                <a:ea typeface="Roboto"/>
                <a:cs typeface="Roboto"/>
                <a:sym typeface="Roboto"/>
              </a:rPr>
              <a:t>new</a:t>
            </a:r>
            <a:r>
              <a:rPr lang="tr-TR" dirty="0">
                <a:solidFill>
                  <a:schemeClr val="dk1"/>
                </a:solidFill>
                <a:highlight>
                  <a:srgbClr val="FFFFFF"/>
                </a:highlight>
                <a:latin typeface="Roboto"/>
                <a:ea typeface="Roboto"/>
                <a:cs typeface="Roboto"/>
                <a:sym typeface="Roboto"/>
              </a:rPr>
              <a:t> </a:t>
            </a:r>
            <a:r>
              <a:rPr lang="tr-TR" dirty="0" err="1">
                <a:solidFill>
                  <a:schemeClr val="dk1"/>
                </a:solidFill>
                <a:highlight>
                  <a:srgbClr val="FFFFFF"/>
                </a:highlight>
                <a:latin typeface="Roboto"/>
                <a:ea typeface="Roboto"/>
                <a:cs typeface="Roboto"/>
                <a:sym typeface="Roboto"/>
              </a:rPr>
              <a:t>value</a:t>
            </a:r>
            <a:r>
              <a:rPr lang="tr-TR" dirty="0">
                <a:solidFill>
                  <a:schemeClr val="dk1"/>
                </a:solidFill>
                <a:highlight>
                  <a:srgbClr val="FFFFFF"/>
                </a:highlight>
                <a:latin typeface="Roboto"/>
                <a:ea typeface="Roboto"/>
                <a:cs typeface="Roboto"/>
                <a:sym typeface="Roboto"/>
              </a:rPr>
              <a:t> </a:t>
            </a:r>
            <a:r>
              <a:rPr lang="tr-TR" dirty="0" err="1">
                <a:solidFill>
                  <a:schemeClr val="dk1"/>
                </a:solidFill>
                <a:highlight>
                  <a:srgbClr val="FFFFFF"/>
                </a:highlight>
                <a:latin typeface="Roboto"/>
                <a:ea typeface="Roboto"/>
                <a:cs typeface="Roboto"/>
                <a:sym typeface="Roboto"/>
              </a:rPr>
              <a:t>for</a:t>
            </a:r>
            <a:r>
              <a:rPr lang="tr-TR" dirty="0">
                <a:solidFill>
                  <a:schemeClr val="dk1"/>
                </a:solidFill>
                <a:highlight>
                  <a:srgbClr val="FFFFFF"/>
                </a:highlight>
                <a:latin typeface="Roboto"/>
                <a:ea typeface="Roboto"/>
                <a:cs typeface="Roboto"/>
                <a:sym typeface="Roboto"/>
              </a:rPr>
              <a:t> </a:t>
            </a:r>
            <a:r>
              <a:rPr lang="tr-TR" dirty="0" err="1">
                <a:solidFill>
                  <a:schemeClr val="dk1"/>
                </a:solidFill>
                <a:highlight>
                  <a:srgbClr val="FFFFFF"/>
                </a:highlight>
                <a:latin typeface="Roboto"/>
                <a:ea typeface="Roboto"/>
                <a:cs typeface="Roboto"/>
                <a:sym typeface="Roboto"/>
              </a:rPr>
              <a:t>each</a:t>
            </a:r>
            <a:r>
              <a:rPr lang="tr-TR" dirty="0">
                <a:solidFill>
                  <a:schemeClr val="dk1"/>
                </a:solidFill>
                <a:highlight>
                  <a:srgbClr val="FFFFFF"/>
                </a:highlight>
                <a:latin typeface="Roboto"/>
                <a:ea typeface="Roboto"/>
                <a:cs typeface="Roboto"/>
                <a:sym typeface="Roboto"/>
              </a:rPr>
              <a:t> </a:t>
            </a:r>
            <a:r>
              <a:rPr lang="tr-TR" dirty="0" err="1">
                <a:solidFill>
                  <a:schemeClr val="dk1"/>
                </a:solidFill>
                <a:highlight>
                  <a:srgbClr val="FFFFFF"/>
                </a:highlight>
                <a:latin typeface="Roboto"/>
                <a:ea typeface="Roboto"/>
                <a:cs typeface="Roboto"/>
                <a:sym typeface="Roboto"/>
              </a:rPr>
              <a:t>column</a:t>
            </a:r>
            <a:r>
              <a:rPr lang="tr-TR" dirty="0">
                <a:solidFill>
                  <a:schemeClr val="dk1"/>
                </a:solidFill>
                <a:highlight>
                  <a:srgbClr val="FFFFFF"/>
                </a:highlight>
                <a:latin typeface="Roboto"/>
                <a:ea typeface="Roboto"/>
                <a:cs typeface="Roboto"/>
                <a:sym typeface="Roboto"/>
              </a:rPr>
              <a:t> of </a:t>
            </a:r>
            <a:r>
              <a:rPr lang="tr-TR" dirty="0" err="1">
                <a:solidFill>
                  <a:schemeClr val="dk1"/>
                </a:solidFill>
                <a:highlight>
                  <a:srgbClr val="FFFFFF"/>
                </a:highlight>
                <a:latin typeface="Roboto"/>
                <a:ea typeface="Roboto"/>
                <a:cs typeface="Roboto"/>
                <a:sym typeface="Roboto"/>
              </a:rPr>
              <a:t>the</a:t>
            </a:r>
            <a:r>
              <a:rPr lang="tr-TR" dirty="0">
                <a:solidFill>
                  <a:schemeClr val="dk1"/>
                </a:solidFill>
                <a:highlight>
                  <a:srgbClr val="FFFFFF"/>
                </a:highlight>
                <a:latin typeface="Roboto"/>
                <a:ea typeface="Roboto"/>
                <a:cs typeface="Roboto"/>
                <a:sym typeface="Roboto"/>
              </a:rPr>
              <a:t> </a:t>
            </a:r>
            <a:r>
              <a:rPr lang="tr-TR" dirty="0" err="1">
                <a:solidFill>
                  <a:schemeClr val="dk1"/>
                </a:solidFill>
                <a:highlight>
                  <a:srgbClr val="FFFFFF"/>
                </a:highlight>
                <a:latin typeface="Roboto"/>
                <a:ea typeface="Roboto"/>
                <a:cs typeface="Roboto"/>
                <a:sym typeface="Roboto"/>
              </a:rPr>
              <a:t>table</a:t>
            </a:r>
            <a:r>
              <a:rPr lang="tr-TR" dirty="0">
                <a:solidFill>
                  <a:schemeClr val="dk1"/>
                </a:solidFill>
                <a:highlight>
                  <a:srgbClr val="FFFFFF"/>
                </a:highlight>
                <a:latin typeface="Roboto"/>
                <a:ea typeface="Roboto"/>
                <a:cs typeface="Roboto"/>
                <a:sym typeface="Roboto"/>
              </a:rPr>
              <a:t> in </a:t>
            </a:r>
            <a:r>
              <a:rPr lang="tr-TR" dirty="0" err="1">
                <a:solidFill>
                  <a:schemeClr val="dk1"/>
                </a:solidFill>
                <a:highlight>
                  <a:srgbClr val="FFFFFF"/>
                </a:highlight>
                <a:latin typeface="Roboto"/>
                <a:ea typeface="Roboto"/>
                <a:cs typeface="Roboto"/>
                <a:sym typeface="Roboto"/>
              </a:rPr>
              <a:t>the</a:t>
            </a:r>
            <a:r>
              <a:rPr lang="tr-TR" dirty="0">
                <a:solidFill>
                  <a:schemeClr val="dk1"/>
                </a:solidFill>
                <a:highlight>
                  <a:srgbClr val="FFFFFF"/>
                </a:highlight>
                <a:latin typeface="Roboto"/>
                <a:ea typeface="Roboto"/>
                <a:cs typeface="Roboto"/>
                <a:sym typeface="Roboto"/>
              </a:rPr>
              <a:t> </a:t>
            </a:r>
            <a:r>
              <a:rPr lang="tr-TR" dirty="0">
                <a:solidFill>
                  <a:schemeClr val="dk1"/>
                </a:solidFill>
                <a:highlight>
                  <a:srgbClr val="FFF6EA"/>
                </a:highlight>
                <a:latin typeface="Courier New"/>
                <a:ea typeface="Courier New"/>
                <a:cs typeface="Courier New"/>
                <a:sym typeface="Courier New"/>
              </a:rPr>
              <a:t>SET</a:t>
            </a:r>
            <a:r>
              <a:rPr lang="tr-TR" dirty="0">
                <a:solidFill>
                  <a:schemeClr val="dk1"/>
                </a:solidFill>
                <a:highlight>
                  <a:srgbClr val="FFFFFF"/>
                </a:highlight>
                <a:latin typeface="Roboto"/>
                <a:ea typeface="Roboto"/>
                <a:cs typeface="Roboto"/>
                <a:sym typeface="Roboto"/>
              </a:rPr>
              <a:t> </a:t>
            </a:r>
            <a:r>
              <a:rPr lang="tr-TR" dirty="0" err="1">
                <a:solidFill>
                  <a:schemeClr val="dk1"/>
                </a:solidFill>
                <a:highlight>
                  <a:srgbClr val="FFFFFF"/>
                </a:highlight>
                <a:latin typeface="Roboto"/>
                <a:ea typeface="Roboto"/>
                <a:cs typeface="Roboto"/>
                <a:sym typeface="Roboto"/>
              </a:rPr>
              <a:t>clause</a:t>
            </a:r>
            <a:r>
              <a:rPr lang="tr-TR" dirty="0">
                <a:solidFill>
                  <a:schemeClr val="dk1"/>
                </a:solidFill>
                <a:highlight>
                  <a:srgbClr val="FFFFFF"/>
                </a:highlight>
                <a:latin typeface="Roboto"/>
                <a:ea typeface="Roboto"/>
                <a:cs typeface="Roboto"/>
                <a:sym typeface="Roboto"/>
              </a:rPr>
              <a:t>.</a:t>
            </a:r>
            <a:endParaRPr dirty="0">
              <a:solidFill>
                <a:schemeClr val="dk1"/>
              </a:solidFill>
              <a:highlight>
                <a:srgbClr val="FFFFFF"/>
              </a:highlight>
              <a:latin typeface="Roboto"/>
              <a:ea typeface="Roboto"/>
              <a:cs typeface="Roboto"/>
              <a:sym typeface="Roboto"/>
            </a:endParaRPr>
          </a:p>
          <a:p>
            <a:pPr marL="800100" lvl="0" indent="-228600" algn="l" rtl="0">
              <a:lnSpc>
                <a:spcPct val="115000"/>
              </a:lnSpc>
              <a:spcBef>
                <a:spcPts val="0"/>
              </a:spcBef>
              <a:spcAft>
                <a:spcPts val="0"/>
              </a:spcAft>
              <a:buClr>
                <a:schemeClr val="dk1"/>
              </a:buClr>
              <a:buSzPts val="1100"/>
              <a:buFont typeface="Roboto"/>
              <a:buNone/>
            </a:pPr>
            <a:r>
              <a:rPr lang="tr-TR" dirty="0">
                <a:solidFill>
                  <a:schemeClr val="dk1"/>
                </a:solidFill>
                <a:highlight>
                  <a:srgbClr val="FFFFFF"/>
                </a:highlight>
                <a:latin typeface="Roboto"/>
                <a:ea typeface="Roboto"/>
                <a:cs typeface="Roboto"/>
                <a:sym typeface="Roboto"/>
              </a:rPr>
              <a:t>Third, </a:t>
            </a:r>
            <a:r>
              <a:rPr lang="tr-TR" dirty="0" err="1">
                <a:solidFill>
                  <a:schemeClr val="dk1"/>
                </a:solidFill>
                <a:highlight>
                  <a:srgbClr val="FFFFFF"/>
                </a:highlight>
                <a:latin typeface="Roboto"/>
                <a:ea typeface="Roboto"/>
                <a:cs typeface="Roboto"/>
                <a:sym typeface="Roboto"/>
              </a:rPr>
              <a:t>specify</a:t>
            </a:r>
            <a:r>
              <a:rPr lang="tr-TR" dirty="0">
                <a:solidFill>
                  <a:schemeClr val="dk1"/>
                </a:solidFill>
                <a:highlight>
                  <a:srgbClr val="FFFFFF"/>
                </a:highlight>
                <a:latin typeface="Roboto"/>
                <a:ea typeface="Roboto"/>
                <a:cs typeface="Roboto"/>
                <a:sym typeface="Roboto"/>
              </a:rPr>
              <a:t> </a:t>
            </a:r>
            <a:r>
              <a:rPr lang="tr-TR" dirty="0" err="1">
                <a:solidFill>
                  <a:schemeClr val="dk1"/>
                </a:solidFill>
                <a:highlight>
                  <a:srgbClr val="FFFFFF"/>
                </a:highlight>
                <a:latin typeface="Roboto"/>
                <a:ea typeface="Roboto"/>
                <a:cs typeface="Roboto"/>
                <a:sym typeface="Roboto"/>
              </a:rPr>
              <a:t>rows</a:t>
            </a:r>
            <a:r>
              <a:rPr lang="tr-TR" dirty="0">
                <a:solidFill>
                  <a:schemeClr val="dk1"/>
                </a:solidFill>
                <a:highlight>
                  <a:srgbClr val="FFFFFF"/>
                </a:highlight>
                <a:latin typeface="Roboto"/>
                <a:ea typeface="Roboto"/>
                <a:cs typeface="Roboto"/>
                <a:sym typeface="Roboto"/>
              </a:rPr>
              <a:t> </a:t>
            </a:r>
            <a:r>
              <a:rPr lang="tr-TR" dirty="0" err="1">
                <a:solidFill>
                  <a:schemeClr val="dk1"/>
                </a:solidFill>
                <a:highlight>
                  <a:srgbClr val="FFFFFF"/>
                </a:highlight>
                <a:latin typeface="Roboto"/>
                <a:ea typeface="Roboto"/>
                <a:cs typeface="Roboto"/>
                <a:sym typeface="Roboto"/>
              </a:rPr>
              <a:t>to</a:t>
            </a:r>
            <a:r>
              <a:rPr lang="tr-TR" dirty="0">
                <a:solidFill>
                  <a:schemeClr val="dk1"/>
                </a:solidFill>
                <a:highlight>
                  <a:srgbClr val="FFFFFF"/>
                </a:highlight>
                <a:latin typeface="Roboto"/>
                <a:ea typeface="Roboto"/>
                <a:cs typeface="Roboto"/>
                <a:sym typeface="Roboto"/>
              </a:rPr>
              <a:t> </a:t>
            </a:r>
            <a:r>
              <a:rPr lang="tr-TR" dirty="0" err="1">
                <a:solidFill>
                  <a:schemeClr val="dk1"/>
                </a:solidFill>
                <a:highlight>
                  <a:srgbClr val="FFFFFF"/>
                </a:highlight>
                <a:latin typeface="Roboto"/>
                <a:ea typeface="Roboto"/>
                <a:cs typeface="Roboto"/>
                <a:sym typeface="Roboto"/>
              </a:rPr>
              <a:t>update</a:t>
            </a:r>
            <a:r>
              <a:rPr lang="tr-TR" dirty="0">
                <a:solidFill>
                  <a:schemeClr val="dk1"/>
                </a:solidFill>
                <a:highlight>
                  <a:srgbClr val="FFFFFF"/>
                </a:highlight>
                <a:latin typeface="Roboto"/>
                <a:ea typeface="Roboto"/>
                <a:cs typeface="Roboto"/>
                <a:sym typeface="Roboto"/>
              </a:rPr>
              <a:t> </a:t>
            </a:r>
            <a:r>
              <a:rPr lang="tr-TR" dirty="0" err="1">
                <a:solidFill>
                  <a:schemeClr val="dk1"/>
                </a:solidFill>
                <a:highlight>
                  <a:srgbClr val="FFFFFF"/>
                </a:highlight>
                <a:latin typeface="Roboto"/>
                <a:ea typeface="Roboto"/>
                <a:cs typeface="Roboto"/>
                <a:sym typeface="Roboto"/>
              </a:rPr>
              <a:t>using</a:t>
            </a:r>
            <a:r>
              <a:rPr lang="tr-TR" dirty="0">
                <a:solidFill>
                  <a:schemeClr val="dk1"/>
                </a:solidFill>
                <a:highlight>
                  <a:srgbClr val="FFFFFF"/>
                </a:highlight>
                <a:latin typeface="Roboto"/>
                <a:ea typeface="Roboto"/>
                <a:cs typeface="Roboto"/>
                <a:sym typeface="Roboto"/>
              </a:rPr>
              <a:t> a </a:t>
            </a:r>
            <a:r>
              <a:rPr lang="tr-TR" dirty="0" err="1">
                <a:solidFill>
                  <a:schemeClr val="dk1"/>
                </a:solidFill>
                <a:highlight>
                  <a:srgbClr val="FFFFFF"/>
                </a:highlight>
                <a:latin typeface="Roboto"/>
                <a:ea typeface="Roboto"/>
                <a:cs typeface="Roboto"/>
                <a:sym typeface="Roboto"/>
              </a:rPr>
              <a:t>condition</a:t>
            </a:r>
            <a:r>
              <a:rPr lang="tr-TR" dirty="0">
                <a:solidFill>
                  <a:schemeClr val="dk1"/>
                </a:solidFill>
                <a:highlight>
                  <a:srgbClr val="FFFFFF"/>
                </a:highlight>
                <a:latin typeface="Roboto"/>
                <a:ea typeface="Roboto"/>
                <a:cs typeface="Roboto"/>
                <a:sym typeface="Roboto"/>
              </a:rPr>
              <a:t> in </a:t>
            </a:r>
            <a:r>
              <a:rPr lang="tr-TR" dirty="0" err="1">
                <a:solidFill>
                  <a:schemeClr val="dk1"/>
                </a:solidFill>
                <a:highlight>
                  <a:srgbClr val="FFFFFF"/>
                </a:highlight>
                <a:latin typeface="Roboto"/>
                <a:ea typeface="Roboto"/>
                <a:cs typeface="Roboto"/>
                <a:sym typeface="Roboto"/>
              </a:rPr>
              <a:t>the</a:t>
            </a:r>
            <a:r>
              <a:rPr lang="tr-TR" dirty="0">
                <a:solidFill>
                  <a:schemeClr val="dk1"/>
                </a:solidFill>
                <a:highlight>
                  <a:srgbClr val="FFFFFF"/>
                </a:highlight>
                <a:latin typeface="Roboto"/>
                <a:ea typeface="Roboto"/>
                <a:cs typeface="Roboto"/>
                <a:sym typeface="Roboto"/>
              </a:rPr>
              <a:t> </a:t>
            </a:r>
            <a:r>
              <a:rPr lang="tr-TR" dirty="0">
                <a:solidFill>
                  <a:schemeClr val="hlink"/>
                </a:solidFill>
                <a:highlight>
                  <a:srgbClr val="FFF6EA"/>
                </a:highlight>
                <a:uFill>
                  <a:noFill/>
                </a:uFill>
                <a:latin typeface="Courier New"/>
                <a:ea typeface="Courier New"/>
                <a:cs typeface="Courier New"/>
                <a:sym typeface="Courier New"/>
                <a:hlinkClick r:id="rId3"/>
              </a:rPr>
              <a:t>WHERE</a:t>
            </a:r>
            <a:r>
              <a:rPr lang="tr-TR" dirty="0">
                <a:solidFill>
                  <a:schemeClr val="dk1"/>
                </a:solidFill>
                <a:highlight>
                  <a:srgbClr val="FFFFFF"/>
                </a:highlight>
                <a:latin typeface="Roboto"/>
                <a:ea typeface="Roboto"/>
                <a:cs typeface="Roboto"/>
                <a:sym typeface="Roboto"/>
              </a:rPr>
              <a:t> </a:t>
            </a:r>
            <a:r>
              <a:rPr lang="tr-TR" dirty="0" err="1">
                <a:solidFill>
                  <a:schemeClr val="dk1"/>
                </a:solidFill>
                <a:highlight>
                  <a:srgbClr val="FFFFFF"/>
                </a:highlight>
                <a:latin typeface="Roboto"/>
                <a:ea typeface="Roboto"/>
                <a:cs typeface="Roboto"/>
                <a:sym typeface="Roboto"/>
              </a:rPr>
              <a:t>clause</a:t>
            </a:r>
            <a:r>
              <a:rPr lang="tr-TR" dirty="0">
                <a:solidFill>
                  <a:schemeClr val="dk1"/>
                </a:solidFill>
                <a:highlight>
                  <a:srgbClr val="FFFFFF"/>
                </a:highlight>
                <a:latin typeface="Roboto"/>
                <a:ea typeface="Roboto"/>
                <a:cs typeface="Roboto"/>
                <a:sym typeface="Roboto"/>
              </a:rPr>
              <a:t>. </a:t>
            </a:r>
            <a:r>
              <a:rPr lang="tr-TR" dirty="0" err="1">
                <a:solidFill>
                  <a:schemeClr val="dk1"/>
                </a:solidFill>
                <a:highlight>
                  <a:srgbClr val="FFFFFF"/>
                </a:highlight>
                <a:latin typeface="Roboto"/>
                <a:ea typeface="Roboto"/>
                <a:cs typeface="Roboto"/>
                <a:sym typeface="Roboto"/>
              </a:rPr>
              <a:t>The</a:t>
            </a:r>
            <a:r>
              <a:rPr lang="tr-TR" dirty="0">
                <a:solidFill>
                  <a:schemeClr val="dk1"/>
                </a:solidFill>
                <a:highlight>
                  <a:srgbClr val="FFFFFF"/>
                </a:highlight>
                <a:latin typeface="Roboto"/>
                <a:ea typeface="Roboto"/>
                <a:cs typeface="Roboto"/>
                <a:sym typeface="Roboto"/>
              </a:rPr>
              <a:t> </a:t>
            </a:r>
            <a:r>
              <a:rPr lang="tr-TR" dirty="0">
                <a:solidFill>
                  <a:schemeClr val="dk1"/>
                </a:solidFill>
                <a:highlight>
                  <a:srgbClr val="FFF6EA"/>
                </a:highlight>
                <a:latin typeface="Courier New"/>
                <a:ea typeface="Courier New"/>
                <a:cs typeface="Courier New"/>
                <a:sym typeface="Courier New"/>
              </a:rPr>
              <a:t>WHERE</a:t>
            </a:r>
            <a:r>
              <a:rPr lang="tr-TR" dirty="0">
                <a:solidFill>
                  <a:schemeClr val="dk1"/>
                </a:solidFill>
                <a:highlight>
                  <a:srgbClr val="FFFFFF"/>
                </a:highlight>
                <a:latin typeface="Roboto"/>
                <a:ea typeface="Roboto"/>
                <a:cs typeface="Roboto"/>
                <a:sym typeface="Roboto"/>
              </a:rPr>
              <a:t> </a:t>
            </a:r>
            <a:r>
              <a:rPr lang="tr-TR" dirty="0" err="1">
                <a:solidFill>
                  <a:schemeClr val="dk1"/>
                </a:solidFill>
                <a:highlight>
                  <a:srgbClr val="FFFFFF"/>
                </a:highlight>
                <a:latin typeface="Roboto"/>
                <a:ea typeface="Roboto"/>
                <a:cs typeface="Roboto"/>
                <a:sym typeface="Roboto"/>
              </a:rPr>
              <a:t>clause</a:t>
            </a:r>
            <a:r>
              <a:rPr lang="tr-TR" dirty="0">
                <a:solidFill>
                  <a:schemeClr val="dk1"/>
                </a:solidFill>
                <a:highlight>
                  <a:srgbClr val="FFFFFF"/>
                </a:highlight>
                <a:latin typeface="Roboto"/>
                <a:ea typeface="Roboto"/>
                <a:cs typeface="Roboto"/>
                <a:sym typeface="Roboto"/>
              </a:rPr>
              <a:t> is </a:t>
            </a:r>
            <a:r>
              <a:rPr lang="tr-TR" dirty="0" err="1">
                <a:solidFill>
                  <a:schemeClr val="dk1"/>
                </a:solidFill>
                <a:highlight>
                  <a:srgbClr val="FFFFFF"/>
                </a:highlight>
                <a:latin typeface="Roboto"/>
                <a:ea typeface="Roboto"/>
                <a:cs typeface="Roboto"/>
                <a:sym typeface="Roboto"/>
              </a:rPr>
              <a:t>optional</a:t>
            </a:r>
            <a:r>
              <a:rPr lang="tr-TR" dirty="0">
                <a:solidFill>
                  <a:schemeClr val="dk1"/>
                </a:solidFill>
                <a:highlight>
                  <a:srgbClr val="FFFFFF"/>
                </a:highlight>
                <a:latin typeface="Roboto"/>
                <a:ea typeface="Roboto"/>
                <a:cs typeface="Roboto"/>
                <a:sym typeface="Roboto"/>
              </a:rPr>
              <a:t>. </a:t>
            </a:r>
            <a:r>
              <a:rPr lang="tr-TR" dirty="0" err="1">
                <a:solidFill>
                  <a:schemeClr val="dk1"/>
                </a:solidFill>
                <a:highlight>
                  <a:srgbClr val="FFFFFF"/>
                </a:highlight>
                <a:latin typeface="Roboto"/>
                <a:ea typeface="Roboto"/>
                <a:cs typeface="Roboto"/>
                <a:sym typeface="Roboto"/>
              </a:rPr>
              <a:t>If</a:t>
            </a:r>
            <a:r>
              <a:rPr lang="tr-TR" dirty="0">
                <a:solidFill>
                  <a:schemeClr val="dk1"/>
                </a:solidFill>
                <a:highlight>
                  <a:srgbClr val="FFFFFF"/>
                </a:highlight>
                <a:latin typeface="Roboto"/>
                <a:ea typeface="Roboto"/>
                <a:cs typeface="Roboto"/>
                <a:sym typeface="Roboto"/>
              </a:rPr>
              <a:t> </a:t>
            </a:r>
            <a:r>
              <a:rPr lang="tr-TR" dirty="0" err="1">
                <a:solidFill>
                  <a:schemeClr val="dk1"/>
                </a:solidFill>
                <a:highlight>
                  <a:srgbClr val="FFFFFF"/>
                </a:highlight>
                <a:latin typeface="Roboto"/>
                <a:ea typeface="Roboto"/>
                <a:cs typeface="Roboto"/>
                <a:sym typeface="Roboto"/>
              </a:rPr>
              <a:t>you</a:t>
            </a:r>
            <a:r>
              <a:rPr lang="tr-TR" dirty="0">
                <a:solidFill>
                  <a:schemeClr val="dk1"/>
                </a:solidFill>
                <a:highlight>
                  <a:srgbClr val="FFFFFF"/>
                </a:highlight>
                <a:latin typeface="Roboto"/>
                <a:ea typeface="Roboto"/>
                <a:cs typeface="Roboto"/>
                <a:sym typeface="Roboto"/>
              </a:rPr>
              <a:t> </a:t>
            </a:r>
            <a:r>
              <a:rPr lang="tr-TR" dirty="0" err="1">
                <a:solidFill>
                  <a:schemeClr val="dk1"/>
                </a:solidFill>
                <a:highlight>
                  <a:srgbClr val="FFFFFF"/>
                </a:highlight>
                <a:latin typeface="Roboto"/>
                <a:ea typeface="Roboto"/>
                <a:cs typeface="Roboto"/>
                <a:sym typeface="Roboto"/>
              </a:rPr>
              <a:t>skip</a:t>
            </a:r>
            <a:r>
              <a:rPr lang="tr-TR" dirty="0">
                <a:solidFill>
                  <a:schemeClr val="dk1"/>
                </a:solidFill>
                <a:highlight>
                  <a:srgbClr val="FFFFFF"/>
                </a:highlight>
                <a:latin typeface="Roboto"/>
                <a:ea typeface="Roboto"/>
                <a:cs typeface="Roboto"/>
                <a:sym typeface="Roboto"/>
              </a:rPr>
              <a:t> it, </a:t>
            </a:r>
            <a:r>
              <a:rPr lang="tr-TR" dirty="0" err="1">
                <a:solidFill>
                  <a:schemeClr val="dk1"/>
                </a:solidFill>
                <a:highlight>
                  <a:srgbClr val="FFFFFF"/>
                </a:highlight>
                <a:latin typeface="Roboto"/>
                <a:ea typeface="Roboto"/>
                <a:cs typeface="Roboto"/>
                <a:sym typeface="Roboto"/>
              </a:rPr>
              <a:t>the</a:t>
            </a:r>
            <a:r>
              <a:rPr lang="tr-TR" dirty="0">
                <a:solidFill>
                  <a:schemeClr val="dk1"/>
                </a:solidFill>
                <a:highlight>
                  <a:srgbClr val="FFFFFF"/>
                </a:highlight>
                <a:latin typeface="Roboto"/>
                <a:ea typeface="Roboto"/>
                <a:cs typeface="Roboto"/>
                <a:sym typeface="Roboto"/>
              </a:rPr>
              <a:t> </a:t>
            </a:r>
            <a:r>
              <a:rPr lang="tr-TR" dirty="0">
                <a:solidFill>
                  <a:schemeClr val="dk1"/>
                </a:solidFill>
                <a:highlight>
                  <a:srgbClr val="FFF6EA"/>
                </a:highlight>
                <a:latin typeface="Courier New"/>
                <a:ea typeface="Courier New"/>
                <a:cs typeface="Courier New"/>
                <a:sym typeface="Courier New"/>
              </a:rPr>
              <a:t>UPDATE</a:t>
            </a:r>
            <a:r>
              <a:rPr lang="tr-TR" dirty="0">
                <a:solidFill>
                  <a:schemeClr val="dk1"/>
                </a:solidFill>
                <a:highlight>
                  <a:srgbClr val="FFFFFF"/>
                </a:highlight>
                <a:latin typeface="Roboto"/>
                <a:ea typeface="Roboto"/>
                <a:cs typeface="Roboto"/>
                <a:sym typeface="Roboto"/>
              </a:rPr>
              <a:t> </a:t>
            </a:r>
            <a:r>
              <a:rPr lang="tr-TR" dirty="0" err="1">
                <a:solidFill>
                  <a:schemeClr val="dk1"/>
                </a:solidFill>
                <a:highlight>
                  <a:srgbClr val="FFFFFF"/>
                </a:highlight>
                <a:latin typeface="Roboto"/>
                <a:ea typeface="Roboto"/>
                <a:cs typeface="Roboto"/>
                <a:sym typeface="Roboto"/>
              </a:rPr>
              <a:t>statement</a:t>
            </a:r>
            <a:r>
              <a:rPr lang="tr-TR" dirty="0">
                <a:solidFill>
                  <a:schemeClr val="dk1"/>
                </a:solidFill>
                <a:highlight>
                  <a:srgbClr val="FFFFFF"/>
                </a:highlight>
                <a:latin typeface="Roboto"/>
                <a:ea typeface="Roboto"/>
                <a:cs typeface="Roboto"/>
                <a:sym typeface="Roboto"/>
              </a:rPr>
              <a:t> </a:t>
            </a:r>
            <a:r>
              <a:rPr lang="tr-TR" dirty="0" err="1">
                <a:solidFill>
                  <a:schemeClr val="dk1"/>
                </a:solidFill>
                <a:highlight>
                  <a:srgbClr val="FFFFFF"/>
                </a:highlight>
                <a:latin typeface="Roboto"/>
                <a:ea typeface="Roboto"/>
                <a:cs typeface="Roboto"/>
                <a:sym typeface="Roboto"/>
              </a:rPr>
              <a:t>will</a:t>
            </a:r>
            <a:r>
              <a:rPr lang="tr-TR" dirty="0">
                <a:solidFill>
                  <a:schemeClr val="dk1"/>
                </a:solidFill>
                <a:highlight>
                  <a:srgbClr val="FFFFFF"/>
                </a:highlight>
                <a:latin typeface="Roboto"/>
                <a:ea typeface="Roboto"/>
                <a:cs typeface="Roboto"/>
                <a:sym typeface="Roboto"/>
              </a:rPr>
              <a:t> </a:t>
            </a:r>
            <a:r>
              <a:rPr lang="tr-TR" dirty="0" err="1">
                <a:solidFill>
                  <a:schemeClr val="dk1"/>
                </a:solidFill>
                <a:highlight>
                  <a:srgbClr val="FFFFFF"/>
                </a:highlight>
                <a:latin typeface="Roboto"/>
                <a:ea typeface="Roboto"/>
                <a:cs typeface="Roboto"/>
                <a:sym typeface="Roboto"/>
              </a:rPr>
              <a:t>update</a:t>
            </a:r>
            <a:r>
              <a:rPr lang="tr-TR" dirty="0">
                <a:solidFill>
                  <a:schemeClr val="dk1"/>
                </a:solidFill>
                <a:highlight>
                  <a:srgbClr val="FFFFFF"/>
                </a:highlight>
                <a:latin typeface="Roboto"/>
                <a:ea typeface="Roboto"/>
                <a:cs typeface="Roboto"/>
                <a:sym typeface="Roboto"/>
              </a:rPr>
              <a:t> data in </a:t>
            </a:r>
            <a:r>
              <a:rPr lang="tr-TR" dirty="0" err="1">
                <a:solidFill>
                  <a:schemeClr val="dk1"/>
                </a:solidFill>
                <a:highlight>
                  <a:srgbClr val="FFFFFF"/>
                </a:highlight>
                <a:latin typeface="Roboto"/>
                <a:ea typeface="Roboto"/>
                <a:cs typeface="Roboto"/>
                <a:sym typeface="Roboto"/>
              </a:rPr>
              <a:t>all</a:t>
            </a:r>
            <a:r>
              <a:rPr lang="tr-TR" dirty="0">
                <a:solidFill>
                  <a:schemeClr val="dk1"/>
                </a:solidFill>
                <a:highlight>
                  <a:srgbClr val="FFFFFF"/>
                </a:highlight>
                <a:latin typeface="Roboto"/>
                <a:ea typeface="Roboto"/>
                <a:cs typeface="Roboto"/>
                <a:sym typeface="Roboto"/>
              </a:rPr>
              <a:t> </a:t>
            </a:r>
            <a:r>
              <a:rPr lang="tr-TR" dirty="0" err="1">
                <a:solidFill>
                  <a:schemeClr val="dk1"/>
                </a:solidFill>
                <a:highlight>
                  <a:srgbClr val="FFFFFF"/>
                </a:highlight>
                <a:latin typeface="Roboto"/>
                <a:ea typeface="Roboto"/>
                <a:cs typeface="Roboto"/>
                <a:sym typeface="Roboto"/>
              </a:rPr>
              <a:t>rows</a:t>
            </a:r>
            <a:r>
              <a:rPr lang="tr-TR" dirty="0">
                <a:solidFill>
                  <a:schemeClr val="dk1"/>
                </a:solidFill>
                <a:highlight>
                  <a:srgbClr val="FFFFFF"/>
                </a:highlight>
                <a:latin typeface="Roboto"/>
                <a:ea typeface="Roboto"/>
                <a:cs typeface="Roboto"/>
                <a:sym typeface="Roboto"/>
              </a:rPr>
              <a:t> of </a:t>
            </a:r>
            <a:r>
              <a:rPr lang="tr-TR" dirty="0" err="1">
                <a:solidFill>
                  <a:schemeClr val="dk1"/>
                </a:solidFill>
                <a:highlight>
                  <a:srgbClr val="FFFFFF"/>
                </a:highlight>
                <a:latin typeface="Roboto"/>
                <a:ea typeface="Roboto"/>
                <a:cs typeface="Roboto"/>
                <a:sym typeface="Roboto"/>
              </a:rPr>
              <a:t>the</a:t>
            </a:r>
            <a:r>
              <a:rPr lang="tr-TR" dirty="0">
                <a:solidFill>
                  <a:schemeClr val="dk1"/>
                </a:solidFill>
                <a:highlight>
                  <a:srgbClr val="FFFFFF"/>
                </a:highlight>
                <a:latin typeface="Roboto"/>
                <a:ea typeface="Roboto"/>
                <a:cs typeface="Roboto"/>
                <a:sym typeface="Roboto"/>
              </a:rPr>
              <a:t> </a:t>
            </a:r>
            <a:r>
              <a:rPr lang="tr-TR" dirty="0" err="1">
                <a:solidFill>
                  <a:schemeClr val="dk1"/>
                </a:solidFill>
                <a:highlight>
                  <a:srgbClr val="FFFFFF"/>
                </a:highlight>
                <a:latin typeface="Roboto"/>
                <a:ea typeface="Roboto"/>
                <a:cs typeface="Roboto"/>
                <a:sym typeface="Roboto"/>
              </a:rPr>
              <a:t>table</a:t>
            </a:r>
            <a:r>
              <a:rPr lang="tr-TR" dirty="0">
                <a:solidFill>
                  <a:schemeClr val="dk1"/>
                </a:solidFill>
                <a:highlight>
                  <a:srgbClr val="FFFFFF"/>
                </a:highlight>
                <a:latin typeface="Roboto"/>
                <a:ea typeface="Roboto"/>
                <a:cs typeface="Roboto"/>
                <a:sym typeface="Roboto"/>
              </a:rPr>
              <a:t>.</a:t>
            </a:r>
            <a:endParaRPr dirty="0">
              <a:solidFill>
                <a:schemeClr val="dk1"/>
              </a:solidFill>
              <a:highlight>
                <a:srgbClr val="FFFFFF"/>
              </a:highlight>
              <a:latin typeface="Roboto"/>
              <a:ea typeface="Roboto"/>
              <a:cs typeface="Roboto"/>
              <a:sym typeface="Roboto"/>
            </a:endParaRPr>
          </a:p>
          <a:p>
            <a:pPr marL="0" lvl="0" indent="0" algn="l" rtl="0">
              <a:lnSpc>
                <a:spcPct val="115000"/>
              </a:lnSpc>
              <a:spcBef>
                <a:spcPts val="4000"/>
              </a:spcBef>
              <a:spcAft>
                <a:spcPts val="1400"/>
              </a:spcAft>
              <a:buNone/>
            </a:pPr>
            <a:endParaRPr sz="1150" dirty="0">
              <a:highlight>
                <a:srgbClr val="FFFFFF"/>
              </a:highlight>
              <a:latin typeface="Verdana"/>
              <a:ea typeface="Verdana"/>
              <a:cs typeface="Verdana"/>
              <a:sym typeface="Verdana"/>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bd23c68090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bd23c68090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tr-TR" dirty="0">
                <a:solidFill>
                  <a:schemeClr val="dk1"/>
                </a:solidFill>
              </a:rPr>
              <a:t>UPDATE </a:t>
            </a:r>
            <a:r>
              <a:rPr lang="tr-TR" dirty="0" err="1">
                <a:solidFill>
                  <a:schemeClr val="dk1"/>
                </a:solidFill>
              </a:rPr>
              <a:t>leave_types</a:t>
            </a:r>
            <a:r>
              <a:rPr lang="tr-TR" dirty="0">
                <a:solidFill>
                  <a:schemeClr val="dk1"/>
                </a:solidFill>
              </a:rPr>
              <a:t> </a:t>
            </a:r>
            <a:endParaRPr dirty="0">
              <a:solidFill>
                <a:schemeClr val="dk1"/>
              </a:solidFill>
            </a:endParaRPr>
          </a:p>
          <a:p>
            <a:pPr marL="0" lvl="0" indent="0" algn="l" rtl="0">
              <a:spcBef>
                <a:spcPts val="0"/>
              </a:spcBef>
              <a:spcAft>
                <a:spcPts val="0"/>
              </a:spcAft>
              <a:buClr>
                <a:schemeClr val="dk1"/>
              </a:buClr>
              <a:buSzPts val="1100"/>
              <a:buFont typeface="Arial"/>
              <a:buNone/>
            </a:pPr>
            <a:r>
              <a:rPr lang="tr-TR" dirty="0">
                <a:solidFill>
                  <a:schemeClr val="dk1"/>
                </a:solidFill>
              </a:rPr>
              <a:t>SET </a:t>
            </a:r>
            <a:r>
              <a:rPr lang="tr-TR" dirty="0" err="1">
                <a:solidFill>
                  <a:schemeClr val="dk1"/>
                </a:solidFill>
              </a:rPr>
              <a:t>leave_name</a:t>
            </a:r>
            <a:r>
              <a:rPr lang="tr-TR" dirty="0">
                <a:solidFill>
                  <a:schemeClr val="dk1"/>
                </a:solidFill>
              </a:rPr>
              <a:t>='</a:t>
            </a:r>
            <a:r>
              <a:rPr lang="tr-TR" dirty="0" err="1">
                <a:solidFill>
                  <a:schemeClr val="dk1"/>
                </a:solidFill>
              </a:rPr>
              <a:t>Marriage</a:t>
            </a:r>
            <a:r>
              <a:rPr lang="tr-TR" dirty="0">
                <a:solidFill>
                  <a:schemeClr val="dk1"/>
                </a:solidFill>
              </a:rPr>
              <a:t> </a:t>
            </a:r>
            <a:r>
              <a:rPr lang="tr-TR" dirty="0" err="1">
                <a:solidFill>
                  <a:schemeClr val="dk1"/>
                </a:solidFill>
              </a:rPr>
              <a:t>Leave</a:t>
            </a:r>
            <a:r>
              <a:rPr lang="tr-TR" dirty="0">
                <a:solidFill>
                  <a:schemeClr val="dk1"/>
                </a:solidFill>
              </a:rPr>
              <a:t>'</a:t>
            </a:r>
            <a:endParaRPr dirty="0">
              <a:solidFill>
                <a:schemeClr val="dk1"/>
              </a:solidFill>
            </a:endParaRPr>
          </a:p>
          <a:p>
            <a:pPr marL="0" lvl="0" indent="0" algn="l" rtl="0">
              <a:spcBef>
                <a:spcPts val="0"/>
              </a:spcBef>
              <a:spcAft>
                <a:spcPts val="0"/>
              </a:spcAft>
              <a:buNone/>
            </a:pPr>
            <a:r>
              <a:rPr lang="tr-TR" dirty="0">
                <a:solidFill>
                  <a:schemeClr val="dk1"/>
                </a:solidFill>
              </a:rPr>
              <a:t>WHERE id=1</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r>
              <a:rPr lang="tr-TR" dirty="0">
                <a:solidFill>
                  <a:schemeClr val="dk1"/>
                </a:solidFill>
              </a:rPr>
              <a:t>UPDATE </a:t>
            </a:r>
            <a:r>
              <a:rPr lang="tr-TR" dirty="0" err="1">
                <a:solidFill>
                  <a:schemeClr val="dk1"/>
                </a:solidFill>
              </a:rPr>
              <a:t>leave_types</a:t>
            </a:r>
            <a:r>
              <a:rPr lang="tr-TR" dirty="0">
                <a:solidFill>
                  <a:schemeClr val="dk1"/>
                </a:solidFill>
              </a:rPr>
              <a:t> </a:t>
            </a:r>
            <a:endParaRPr dirty="0">
              <a:solidFill>
                <a:schemeClr val="dk1"/>
              </a:solidFill>
            </a:endParaRPr>
          </a:p>
          <a:p>
            <a:pPr marL="0" lvl="0" indent="0" algn="l" rtl="0">
              <a:spcBef>
                <a:spcPts val="0"/>
              </a:spcBef>
              <a:spcAft>
                <a:spcPts val="0"/>
              </a:spcAft>
              <a:buNone/>
            </a:pPr>
            <a:r>
              <a:rPr lang="tr-TR" dirty="0">
                <a:solidFill>
                  <a:schemeClr val="dk1"/>
                </a:solidFill>
              </a:rPr>
              <a:t>SET </a:t>
            </a:r>
            <a:r>
              <a:rPr lang="tr-TR" dirty="0" err="1">
                <a:solidFill>
                  <a:schemeClr val="dk1"/>
                </a:solidFill>
              </a:rPr>
              <a:t>leave_name</a:t>
            </a:r>
            <a:r>
              <a:rPr lang="tr-TR" dirty="0">
                <a:solidFill>
                  <a:schemeClr val="dk1"/>
                </a:solidFill>
              </a:rPr>
              <a:t>='</a:t>
            </a:r>
            <a:r>
              <a:rPr lang="tr-TR" dirty="0" err="1">
                <a:solidFill>
                  <a:schemeClr val="dk1"/>
                </a:solidFill>
              </a:rPr>
              <a:t>Marriage</a:t>
            </a:r>
            <a:r>
              <a:rPr lang="tr-TR" dirty="0">
                <a:solidFill>
                  <a:schemeClr val="dk1"/>
                </a:solidFill>
              </a:rPr>
              <a:t> </a:t>
            </a:r>
            <a:r>
              <a:rPr lang="tr-TR" dirty="0" err="1">
                <a:solidFill>
                  <a:schemeClr val="dk1"/>
                </a:solidFill>
              </a:rPr>
              <a:t>Leave</a:t>
            </a:r>
            <a:r>
              <a:rPr lang="tr-TR" dirty="0">
                <a:solidFill>
                  <a:schemeClr val="dk1"/>
                </a:solidFill>
              </a:rPr>
              <a:t>'</a:t>
            </a:r>
            <a:endParaRPr dirty="0">
              <a:solidFill>
                <a:schemeClr val="dk1"/>
              </a:solidFill>
            </a:endParaRPr>
          </a:p>
          <a:p>
            <a:pPr marL="0" lvl="0" indent="0" algn="l" rtl="0">
              <a:spcBef>
                <a:spcPts val="0"/>
              </a:spcBef>
              <a:spcAft>
                <a:spcPts val="0"/>
              </a:spcAft>
              <a:buNone/>
            </a:pPr>
            <a:r>
              <a:rPr lang="tr-TR" dirty="0">
                <a:solidFill>
                  <a:schemeClr val="dk1"/>
                </a:solidFill>
              </a:rPr>
              <a:t>WHERE </a:t>
            </a:r>
            <a:r>
              <a:rPr lang="tr-TR" dirty="0" err="1">
                <a:solidFill>
                  <a:schemeClr val="dk1"/>
                </a:solidFill>
              </a:rPr>
              <a:t>leave_name</a:t>
            </a:r>
            <a:r>
              <a:rPr lang="tr-TR" dirty="0">
                <a:solidFill>
                  <a:schemeClr val="dk1"/>
                </a:solidFill>
              </a:rPr>
              <a:t>='</a:t>
            </a:r>
            <a:r>
              <a:rPr lang="tr-TR" dirty="0" err="1">
                <a:solidFill>
                  <a:schemeClr val="dk1"/>
                </a:solidFill>
              </a:rPr>
              <a:t>Sick</a:t>
            </a:r>
            <a:r>
              <a:rPr lang="tr-TR" dirty="0">
                <a:solidFill>
                  <a:schemeClr val="dk1"/>
                </a:solidFill>
              </a:rPr>
              <a:t> </a:t>
            </a:r>
            <a:r>
              <a:rPr lang="tr-TR" dirty="0" err="1">
                <a:solidFill>
                  <a:schemeClr val="dk1"/>
                </a:solidFill>
              </a:rPr>
              <a:t>Leave</a:t>
            </a:r>
            <a:r>
              <a:rPr lang="tr-TR" dirty="0">
                <a:solidFill>
                  <a:schemeClr val="dk1"/>
                </a:solidFill>
              </a:rPr>
              <a:t>'</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r>
              <a:rPr lang="tr-TR" dirty="0">
                <a:solidFill>
                  <a:schemeClr val="dk1"/>
                </a:solidFill>
              </a:rPr>
              <a:t>UPDATE </a:t>
            </a:r>
            <a:r>
              <a:rPr lang="tr-TR" dirty="0" err="1">
                <a:solidFill>
                  <a:schemeClr val="dk1"/>
                </a:solidFill>
              </a:rPr>
              <a:t>employee_leaves</a:t>
            </a:r>
            <a:r>
              <a:rPr lang="tr-TR" dirty="0">
                <a:solidFill>
                  <a:schemeClr val="dk1"/>
                </a:solidFill>
              </a:rPr>
              <a:t> </a:t>
            </a:r>
            <a:endParaRPr dirty="0">
              <a:solidFill>
                <a:schemeClr val="dk1"/>
              </a:solidFill>
            </a:endParaRPr>
          </a:p>
          <a:p>
            <a:pPr marL="0" lvl="0" indent="0" algn="l" rtl="0">
              <a:spcBef>
                <a:spcPts val="0"/>
              </a:spcBef>
              <a:spcAft>
                <a:spcPts val="0"/>
              </a:spcAft>
              <a:buNone/>
            </a:pPr>
            <a:r>
              <a:rPr lang="tr-TR" dirty="0">
                <a:solidFill>
                  <a:schemeClr val="dk1"/>
                </a:solidFill>
              </a:rPr>
              <a:t>SET </a:t>
            </a:r>
            <a:r>
              <a:rPr lang="tr-TR" dirty="0" err="1">
                <a:solidFill>
                  <a:schemeClr val="dk1"/>
                </a:solidFill>
              </a:rPr>
              <a:t>start_date</a:t>
            </a:r>
            <a:r>
              <a:rPr lang="tr-TR" dirty="0">
                <a:solidFill>
                  <a:schemeClr val="dk1"/>
                </a:solidFill>
              </a:rPr>
              <a:t>='2021-02-10',</a:t>
            </a:r>
            <a:endParaRPr dirty="0">
              <a:solidFill>
                <a:schemeClr val="dk1"/>
              </a:solidFill>
            </a:endParaRPr>
          </a:p>
          <a:p>
            <a:pPr marL="0" lvl="0" indent="0" algn="l" rtl="0">
              <a:spcBef>
                <a:spcPts val="0"/>
              </a:spcBef>
              <a:spcAft>
                <a:spcPts val="0"/>
              </a:spcAft>
              <a:buNone/>
            </a:pPr>
            <a:r>
              <a:rPr lang="tr-TR" dirty="0">
                <a:solidFill>
                  <a:schemeClr val="dk1"/>
                </a:solidFill>
              </a:rPr>
              <a:t>    </a:t>
            </a:r>
            <a:r>
              <a:rPr lang="tr-TR" dirty="0" err="1">
                <a:solidFill>
                  <a:schemeClr val="dk1"/>
                </a:solidFill>
              </a:rPr>
              <a:t>end_date</a:t>
            </a:r>
            <a:r>
              <a:rPr lang="tr-TR" dirty="0">
                <a:solidFill>
                  <a:schemeClr val="dk1"/>
                </a:solidFill>
              </a:rPr>
              <a:t>='2021-02-25'</a:t>
            </a:r>
            <a:endParaRPr dirty="0">
              <a:solidFill>
                <a:schemeClr val="dk1"/>
              </a:solidFill>
            </a:endParaRPr>
          </a:p>
          <a:p>
            <a:pPr marL="0" lvl="0" indent="0" algn="l" rtl="0">
              <a:spcBef>
                <a:spcPts val="0"/>
              </a:spcBef>
              <a:spcAft>
                <a:spcPts val="0"/>
              </a:spcAft>
              <a:buNone/>
            </a:pPr>
            <a:r>
              <a:rPr lang="tr-TR" dirty="0">
                <a:solidFill>
                  <a:schemeClr val="dk1"/>
                </a:solidFill>
              </a:rPr>
              <a:t>WHERE id=1</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r>
              <a:rPr lang="tr-TR" dirty="0" err="1">
                <a:solidFill>
                  <a:schemeClr val="dk1"/>
                </a:solidFill>
              </a:rPr>
              <a:t>Find</a:t>
            </a:r>
            <a:r>
              <a:rPr lang="tr-TR" dirty="0">
                <a:solidFill>
                  <a:schemeClr val="dk1"/>
                </a:solidFill>
              </a:rPr>
              <a:t> me a </a:t>
            </a:r>
            <a:r>
              <a:rPr lang="tr-TR" dirty="0" err="1">
                <a:solidFill>
                  <a:schemeClr val="dk1"/>
                </a:solidFill>
              </a:rPr>
              <a:t>better</a:t>
            </a:r>
            <a:r>
              <a:rPr lang="tr-TR" dirty="0">
                <a:solidFill>
                  <a:schemeClr val="dk1"/>
                </a:solidFill>
              </a:rPr>
              <a:t> </a:t>
            </a:r>
            <a:r>
              <a:rPr lang="tr-TR" dirty="0" err="1">
                <a:solidFill>
                  <a:schemeClr val="dk1"/>
                </a:solidFill>
              </a:rPr>
              <a:t>way</a:t>
            </a:r>
            <a:endParaRPr dirty="0">
              <a:solidFill>
                <a:schemeClr val="dk1"/>
              </a:solidFill>
            </a:endParaRPr>
          </a:p>
          <a:p>
            <a:pPr marL="0" lvl="0" indent="0" algn="l" rtl="0">
              <a:spcBef>
                <a:spcPts val="0"/>
              </a:spcBef>
              <a:spcAft>
                <a:spcPts val="0"/>
              </a:spcAft>
              <a:buNone/>
            </a:pPr>
            <a:r>
              <a:rPr lang="tr-TR" dirty="0" err="1">
                <a:solidFill>
                  <a:schemeClr val="dk1"/>
                </a:solidFill>
              </a:rPr>
              <a:t>google</a:t>
            </a:r>
            <a:r>
              <a:rPr lang="tr-TR" dirty="0">
                <a:solidFill>
                  <a:schemeClr val="dk1"/>
                </a:solidFill>
              </a:rPr>
              <a:t> </a:t>
            </a:r>
            <a:r>
              <a:rPr lang="tr-TR" dirty="0" err="1">
                <a:solidFill>
                  <a:schemeClr val="dk1"/>
                </a:solidFill>
              </a:rPr>
              <a:t>sqlite</a:t>
            </a:r>
            <a:r>
              <a:rPr lang="tr-TR" dirty="0">
                <a:solidFill>
                  <a:schemeClr val="dk1"/>
                </a:solidFill>
              </a:rPr>
              <a:t> </a:t>
            </a:r>
            <a:r>
              <a:rPr lang="tr-TR" dirty="0" err="1">
                <a:solidFill>
                  <a:schemeClr val="dk1"/>
                </a:solidFill>
              </a:rPr>
              <a:t>date</a:t>
            </a:r>
            <a:r>
              <a:rPr lang="tr-TR" dirty="0">
                <a:solidFill>
                  <a:schemeClr val="dk1"/>
                </a:solidFill>
              </a:rPr>
              <a:t> </a:t>
            </a:r>
            <a:r>
              <a:rPr lang="tr-TR" dirty="0" err="1">
                <a:solidFill>
                  <a:schemeClr val="dk1"/>
                </a:solidFill>
              </a:rPr>
              <a:t>add</a:t>
            </a:r>
            <a:endParaRPr dirty="0">
              <a:solidFill>
                <a:schemeClr val="dk1"/>
              </a:solidFill>
            </a:endParaRPr>
          </a:p>
          <a:p>
            <a:pPr marL="0" lvl="0" indent="0" algn="l" rtl="0">
              <a:spcBef>
                <a:spcPts val="0"/>
              </a:spcBef>
              <a:spcAft>
                <a:spcPts val="0"/>
              </a:spcAft>
              <a:buNone/>
            </a:pPr>
            <a:r>
              <a:rPr lang="tr-TR" u="sng" dirty="0">
                <a:solidFill>
                  <a:schemeClr val="hlink"/>
                </a:solidFill>
                <a:hlinkClick r:id="rId3"/>
              </a:rPr>
              <a:t>https://www.sqlitetutorial.net/sqlite-date-functions/sqlite-date-function/</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r>
              <a:rPr lang="tr-TR" dirty="0">
                <a:solidFill>
                  <a:schemeClr val="dk1"/>
                </a:solidFill>
              </a:rPr>
              <a:t>UPDATE </a:t>
            </a:r>
            <a:r>
              <a:rPr lang="tr-TR" dirty="0" err="1">
                <a:solidFill>
                  <a:schemeClr val="dk1"/>
                </a:solidFill>
              </a:rPr>
              <a:t>employee_leaves</a:t>
            </a:r>
            <a:r>
              <a:rPr lang="tr-TR" dirty="0">
                <a:solidFill>
                  <a:schemeClr val="dk1"/>
                </a:solidFill>
              </a:rPr>
              <a:t> </a:t>
            </a:r>
            <a:endParaRPr dirty="0">
              <a:solidFill>
                <a:schemeClr val="dk1"/>
              </a:solidFill>
            </a:endParaRPr>
          </a:p>
          <a:p>
            <a:pPr marL="0" lvl="0" indent="0" algn="l" rtl="0">
              <a:spcBef>
                <a:spcPts val="0"/>
              </a:spcBef>
              <a:spcAft>
                <a:spcPts val="0"/>
              </a:spcAft>
              <a:buNone/>
            </a:pPr>
            <a:r>
              <a:rPr lang="tr-TR" dirty="0">
                <a:solidFill>
                  <a:schemeClr val="dk1"/>
                </a:solidFill>
              </a:rPr>
              <a:t>SET </a:t>
            </a:r>
            <a:r>
              <a:rPr lang="tr-TR" dirty="0" err="1">
                <a:solidFill>
                  <a:schemeClr val="dk1"/>
                </a:solidFill>
              </a:rPr>
              <a:t>start_date</a:t>
            </a:r>
            <a:r>
              <a:rPr lang="tr-TR" dirty="0">
                <a:solidFill>
                  <a:schemeClr val="dk1"/>
                </a:solidFill>
              </a:rPr>
              <a:t>=DATE(start_date,'+10 </a:t>
            </a:r>
            <a:r>
              <a:rPr lang="tr-TR" dirty="0" err="1">
                <a:solidFill>
                  <a:schemeClr val="dk1"/>
                </a:solidFill>
              </a:rPr>
              <a:t>days</a:t>
            </a:r>
            <a:r>
              <a:rPr lang="tr-TR" dirty="0">
                <a:solidFill>
                  <a:schemeClr val="dk1"/>
                </a:solidFill>
              </a:rPr>
              <a:t>'),</a:t>
            </a:r>
            <a:endParaRPr dirty="0">
              <a:solidFill>
                <a:schemeClr val="dk1"/>
              </a:solidFill>
            </a:endParaRPr>
          </a:p>
          <a:p>
            <a:pPr marL="0" lvl="0" indent="0" algn="l" rtl="0">
              <a:spcBef>
                <a:spcPts val="0"/>
              </a:spcBef>
              <a:spcAft>
                <a:spcPts val="0"/>
              </a:spcAft>
              <a:buNone/>
            </a:pPr>
            <a:r>
              <a:rPr lang="tr-TR" dirty="0">
                <a:solidFill>
                  <a:schemeClr val="dk1"/>
                </a:solidFill>
              </a:rPr>
              <a:t>    </a:t>
            </a:r>
            <a:r>
              <a:rPr lang="tr-TR" dirty="0" err="1">
                <a:solidFill>
                  <a:schemeClr val="dk1"/>
                </a:solidFill>
              </a:rPr>
              <a:t>end_date</a:t>
            </a:r>
            <a:r>
              <a:rPr lang="tr-TR" dirty="0">
                <a:solidFill>
                  <a:schemeClr val="dk1"/>
                </a:solidFill>
              </a:rPr>
              <a:t>=DATE(end_date,'+10 </a:t>
            </a:r>
            <a:r>
              <a:rPr lang="tr-TR" dirty="0" err="1">
                <a:solidFill>
                  <a:schemeClr val="dk1"/>
                </a:solidFill>
              </a:rPr>
              <a:t>days</a:t>
            </a:r>
            <a:r>
              <a:rPr lang="tr-TR" dirty="0">
                <a:solidFill>
                  <a:schemeClr val="dk1"/>
                </a:solidFill>
              </a:rPr>
              <a:t>')</a:t>
            </a:r>
            <a:endParaRPr dirty="0">
              <a:solidFill>
                <a:schemeClr val="dk1"/>
              </a:solidFill>
            </a:endParaRPr>
          </a:p>
          <a:p>
            <a:pPr marL="0" lvl="0" indent="0" algn="l" rtl="0">
              <a:spcBef>
                <a:spcPts val="0"/>
              </a:spcBef>
              <a:spcAft>
                <a:spcPts val="0"/>
              </a:spcAft>
              <a:buNone/>
            </a:pPr>
            <a:r>
              <a:rPr lang="tr-TR" dirty="0">
                <a:solidFill>
                  <a:schemeClr val="dk1"/>
                </a:solidFill>
              </a:rPr>
              <a:t>WHERE id=1</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None/>
            </a:pPr>
            <a:endParaRPr dirty="0">
              <a:solidFill>
                <a:schemeClr val="dk1"/>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bd23c68090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3" name="Google Shape;453;gbd23c68090_0_1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tr-TR" dirty="0" err="1">
                <a:solidFill>
                  <a:schemeClr val="dk1"/>
                </a:solidFill>
                <a:highlight>
                  <a:srgbClr val="FFFFFF"/>
                </a:highlight>
                <a:latin typeface="Roboto"/>
                <a:ea typeface="Roboto"/>
                <a:cs typeface="Roboto"/>
                <a:sym typeface="Roboto"/>
              </a:rPr>
              <a:t>In</a:t>
            </a:r>
            <a:r>
              <a:rPr lang="tr-TR" dirty="0">
                <a:solidFill>
                  <a:schemeClr val="dk1"/>
                </a:solidFill>
                <a:highlight>
                  <a:srgbClr val="FFFFFF"/>
                </a:highlight>
                <a:latin typeface="Roboto"/>
                <a:ea typeface="Roboto"/>
                <a:cs typeface="Roboto"/>
                <a:sym typeface="Roboto"/>
              </a:rPr>
              <a:t> </a:t>
            </a:r>
            <a:r>
              <a:rPr lang="tr-TR" dirty="0" err="1">
                <a:solidFill>
                  <a:schemeClr val="dk1"/>
                </a:solidFill>
                <a:highlight>
                  <a:srgbClr val="FFFFFF"/>
                </a:highlight>
                <a:latin typeface="Roboto"/>
                <a:ea typeface="Roboto"/>
                <a:cs typeface="Roboto"/>
                <a:sym typeface="Roboto"/>
              </a:rPr>
              <a:t>this</a:t>
            </a:r>
            <a:r>
              <a:rPr lang="tr-TR" dirty="0">
                <a:solidFill>
                  <a:schemeClr val="dk1"/>
                </a:solidFill>
                <a:highlight>
                  <a:srgbClr val="FFFFFF"/>
                </a:highlight>
                <a:latin typeface="Roboto"/>
                <a:ea typeface="Roboto"/>
                <a:cs typeface="Roboto"/>
                <a:sym typeface="Roboto"/>
              </a:rPr>
              <a:t> </a:t>
            </a:r>
            <a:r>
              <a:rPr lang="tr-TR" dirty="0" err="1">
                <a:solidFill>
                  <a:schemeClr val="dk1"/>
                </a:solidFill>
                <a:highlight>
                  <a:srgbClr val="FFFFFF"/>
                </a:highlight>
                <a:latin typeface="Roboto"/>
                <a:ea typeface="Roboto"/>
                <a:cs typeface="Roboto"/>
                <a:sym typeface="Roboto"/>
              </a:rPr>
              <a:t>syntax</a:t>
            </a:r>
            <a:r>
              <a:rPr lang="tr-TR" dirty="0">
                <a:solidFill>
                  <a:schemeClr val="dk1"/>
                </a:solidFill>
                <a:highlight>
                  <a:srgbClr val="FFFFFF"/>
                </a:highlight>
                <a:latin typeface="Roboto"/>
                <a:ea typeface="Roboto"/>
                <a:cs typeface="Roboto"/>
                <a:sym typeface="Roboto"/>
              </a:rPr>
              <a:t>:</a:t>
            </a:r>
            <a:endParaRPr dirty="0">
              <a:solidFill>
                <a:schemeClr val="dk1"/>
              </a:solidFill>
              <a:highlight>
                <a:srgbClr val="FFFFFF"/>
              </a:highlight>
              <a:latin typeface="Roboto"/>
              <a:ea typeface="Roboto"/>
              <a:cs typeface="Roboto"/>
              <a:sym typeface="Roboto"/>
            </a:endParaRPr>
          </a:p>
          <a:p>
            <a:pPr marL="800100" lvl="0" indent="-228600" algn="l" rtl="0">
              <a:lnSpc>
                <a:spcPct val="115000"/>
              </a:lnSpc>
              <a:spcBef>
                <a:spcPts val="2000"/>
              </a:spcBef>
              <a:spcAft>
                <a:spcPts val="0"/>
              </a:spcAft>
              <a:buClr>
                <a:schemeClr val="dk1"/>
              </a:buClr>
              <a:buSzPts val="1100"/>
              <a:buFont typeface="Roboto"/>
              <a:buNone/>
            </a:pPr>
            <a:r>
              <a:rPr lang="tr-TR" dirty="0">
                <a:solidFill>
                  <a:schemeClr val="dk1"/>
                </a:solidFill>
                <a:highlight>
                  <a:srgbClr val="FFFFFF"/>
                </a:highlight>
                <a:latin typeface="Roboto"/>
                <a:ea typeface="Roboto"/>
                <a:cs typeface="Roboto"/>
                <a:sym typeface="Roboto"/>
              </a:rPr>
              <a:t>First, </a:t>
            </a:r>
            <a:r>
              <a:rPr lang="tr-TR" dirty="0" err="1">
                <a:solidFill>
                  <a:schemeClr val="dk1"/>
                </a:solidFill>
                <a:highlight>
                  <a:srgbClr val="FFFFFF"/>
                </a:highlight>
                <a:latin typeface="Roboto"/>
                <a:ea typeface="Roboto"/>
                <a:cs typeface="Roboto"/>
                <a:sym typeface="Roboto"/>
              </a:rPr>
              <a:t>specify</a:t>
            </a:r>
            <a:r>
              <a:rPr lang="tr-TR" dirty="0">
                <a:solidFill>
                  <a:schemeClr val="dk1"/>
                </a:solidFill>
                <a:highlight>
                  <a:srgbClr val="FFFFFF"/>
                </a:highlight>
                <a:latin typeface="Roboto"/>
                <a:ea typeface="Roboto"/>
                <a:cs typeface="Roboto"/>
                <a:sym typeface="Roboto"/>
              </a:rPr>
              <a:t> </a:t>
            </a:r>
            <a:r>
              <a:rPr lang="tr-TR" dirty="0" err="1">
                <a:solidFill>
                  <a:schemeClr val="dk1"/>
                </a:solidFill>
                <a:highlight>
                  <a:srgbClr val="FFFFFF"/>
                </a:highlight>
                <a:latin typeface="Roboto"/>
                <a:ea typeface="Roboto"/>
                <a:cs typeface="Roboto"/>
                <a:sym typeface="Roboto"/>
              </a:rPr>
              <a:t>the</a:t>
            </a:r>
            <a:r>
              <a:rPr lang="tr-TR" dirty="0">
                <a:solidFill>
                  <a:schemeClr val="dk1"/>
                </a:solidFill>
                <a:highlight>
                  <a:srgbClr val="FFFFFF"/>
                </a:highlight>
                <a:latin typeface="Roboto"/>
                <a:ea typeface="Roboto"/>
                <a:cs typeface="Roboto"/>
                <a:sym typeface="Roboto"/>
              </a:rPr>
              <a:t> name of </a:t>
            </a:r>
            <a:r>
              <a:rPr lang="tr-TR" dirty="0" err="1">
                <a:solidFill>
                  <a:schemeClr val="dk1"/>
                </a:solidFill>
                <a:highlight>
                  <a:srgbClr val="FFFFFF"/>
                </a:highlight>
                <a:latin typeface="Roboto"/>
                <a:ea typeface="Roboto"/>
                <a:cs typeface="Roboto"/>
                <a:sym typeface="Roboto"/>
              </a:rPr>
              <a:t>the</a:t>
            </a:r>
            <a:r>
              <a:rPr lang="tr-TR" dirty="0">
                <a:solidFill>
                  <a:schemeClr val="dk1"/>
                </a:solidFill>
                <a:highlight>
                  <a:srgbClr val="FFFFFF"/>
                </a:highlight>
                <a:latin typeface="Roboto"/>
                <a:ea typeface="Roboto"/>
                <a:cs typeface="Roboto"/>
                <a:sym typeface="Roboto"/>
              </a:rPr>
              <a:t> </a:t>
            </a:r>
            <a:r>
              <a:rPr lang="tr-TR" dirty="0" err="1">
                <a:solidFill>
                  <a:schemeClr val="dk1"/>
                </a:solidFill>
                <a:highlight>
                  <a:srgbClr val="FFFFFF"/>
                </a:highlight>
                <a:latin typeface="Roboto"/>
                <a:ea typeface="Roboto"/>
                <a:cs typeface="Roboto"/>
                <a:sym typeface="Roboto"/>
              </a:rPr>
              <a:t>table</a:t>
            </a:r>
            <a:r>
              <a:rPr lang="tr-TR" dirty="0">
                <a:solidFill>
                  <a:schemeClr val="dk1"/>
                </a:solidFill>
                <a:highlight>
                  <a:srgbClr val="FFFFFF"/>
                </a:highlight>
                <a:latin typeface="Roboto"/>
                <a:ea typeface="Roboto"/>
                <a:cs typeface="Roboto"/>
                <a:sym typeface="Roboto"/>
              </a:rPr>
              <a:t> </a:t>
            </a:r>
            <a:r>
              <a:rPr lang="tr-TR" dirty="0" err="1">
                <a:solidFill>
                  <a:schemeClr val="dk1"/>
                </a:solidFill>
                <a:highlight>
                  <a:srgbClr val="FFFFFF"/>
                </a:highlight>
                <a:latin typeface="Roboto"/>
                <a:ea typeface="Roboto"/>
                <a:cs typeface="Roboto"/>
                <a:sym typeface="Roboto"/>
              </a:rPr>
              <a:t>which</a:t>
            </a:r>
            <a:r>
              <a:rPr lang="tr-TR" dirty="0">
                <a:solidFill>
                  <a:schemeClr val="dk1"/>
                </a:solidFill>
                <a:highlight>
                  <a:srgbClr val="FFFFFF"/>
                </a:highlight>
                <a:latin typeface="Roboto"/>
                <a:ea typeface="Roboto"/>
                <a:cs typeface="Roboto"/>
                <a:sym typeface="Roboto"/>
              </a:rPr>
              <a:t> </a:t>
            </a:r>
            <a:r>
              <a:rPr lang="tr-TR" dirty="0" err="1">
                <a:solidFill>
                  <a:schemeClr val="dk1"/>
                </a:solidFill>
                <a:highlight>
                  <a:srgbClr val="FFFFFF"/>
                </a:highlight>
                <a:latin typeface="Roboto"/>
                <a:ea typeface="Roboto"/>
                <a:cs typeface="Roboto"/>
                <a:sym typeface="Roboto"/>
              </a:rPr>
              <a:t>you</a:t>
            </a:r>
            <a:r>
              <a:rPr lang="tr-TR" dirty="0">
                <a:solidFill>
                  <a:schemeClr val="dk1"/>
                </a:solidFill>
                <a:highlight>
                  <a:srgbClr val="FFFFFF"/>
                </a:highlight>
                <a:latin typeface="Roboto"/>
                <a:ea typeface="Roboto"/>
                <a:cs typeface="Roboto"/>
                <a:sym typeface="Roboto"/>
              </a:rPr>
              <a:t> </a:t>
            </a:r>
            <a:r>
              <a:rPr lang="tr-TR" dirty="0" err="1">
                <a:solidFill>
                  <a:schemeClr val="dk1"/>
                </a:solidFill>
                <a:highlight>
                  <a:srgbClr val="FFFFFF"/>
                </a:highlight>
                <a:latin typeface="Roboto"/>
                <a:ea typeface="Roboto"/>
                <a:cs typeface="Roboto"/>
                <a:sym typeface="Roboto"/>
              </a:rPr>
              <a:t>want</a:t>
            </a:r>
            <a:r>
              <a:rPr lang="tr-TR" dirty="0">
                <a:solidFill>
                  <a:schemeClr val="dk1"/>
                </a:solidFill>
                <a:highlight>
                  <a:srgbClr val="FFFFFF"/>
                </a:highlight>
                <a:latin typeface="Roboto"/>
                <a:ea typeface="Roboto"/>
                <a:cs typeface="Roboto"/>
                <a:sym typeface="Roboto"/>
              </a:rPr>
              <a:t> </a:t>
            </a:r>
            <a:r>
              <a:rPr lang="tr-TR" dirty="0" err="1">
                <a:solidFill>
                  <a:schemeClr val="dk1"/>
                </a:solidFill>
                <a:highlight>
                  <a:srgbClr val="FFFFFF"/>
                </a:highlight>
                <a:latin typeface="Roboto"/>
                <a:ea typeface="Roboto"/>
                <a:cs typeface="Roboto"/>
                <a:sym typeface="Roboto"/>
              </a:rPr>
              <a:t>to</a:t>
            </a:r>
            <a:r>
              <a:rPr lang="tr-TR" dirty="0">
                <a:solidFill>
                  <a:schemeClr val="dk1"/>
                </a:solidFill>
                <a:highlight>
                  <a:srgbClr val="FFFFFF"/>
                </a:highlight>
                <a:latin typeface="Roboto"/>
                <a:ea typeface="Roboto"/>
                <a:cs typeface="Roboto"/>
                <a:sym typeface="Roboto"/>
              </a:rPr>
              <a:t> </a:t>
            </a:r>
            <a:r>
              <a:rPr lang="tr-TR" dirty="0" err="1">
                <a:solidFill>
                  <a:schemeClr val="dk1"/>
                </a:solidFill>
                <a:highlight>
                  <a:srgbClr val="FFFFFF"/>
                </a:highlight>
                <a:latin typeface="Roboto"/>
                <a:ea typeface="Roboto"/>
                <a:cs typeface="Roboto"/>
                <a:sym typeface="Roboto"/>
              </a:rPr>
              <a:t>remove</a:t>
            </a:r>
            <a:r>
              <a:rPr lang="tr-TR" dirty="0">
                <a:solidFill>
                  <a:schemeClr val="dk1"/>
                </a:solidFill>
                <a:highlight>
                  <a:srgbClr val="FFFFFF"/>
                </a:highlight>
                <a:latin typeface="Roboto"/>
                <a:ea typeface="Roboto"/>
                <a:cs typeface="Roboto"/>
                <a:sym typeface="Roboto"/>
              </a:rPr>
              <a:t> </a:t>
            </a:r>
            <a:r>
              <a:rPr lang="tr-TR" dirty="0" err="1">
                <a:solidFill>
                  <a:schemeClr val="dk1"/>
                </a:solidFill>
                <a:highlight>
                  <a:srgbClr val="FFFFFF"/>
                </a:highlight>
                <a:latin typeface="Roboto"/>
                <a:ea typeface="Roboto"/>
                <a:cs typeface="Roboto"/>
                <a:sym typeface="Roboto"/>
              </a:rPr>
              <a:t>rows</a:t>
            </a:r>
            <a:r>
              <a:rPr lang="tr-TR" dirty="0">
                <a:solidFill>
                  <a:schemeClr val="dk1"/>
                </a:solidFill>
                <a:highlight>
                  <a:srgbClr val="FFFFFF"/>
                </a:highlight>
                <a:latin typeface="Roboto"/>
                <a:ea typeface="Roboto"/>
                <a:cs typeface="Roboto"/>
                <a:sym typeface="Roboto"/>
              </a:rPr>
              <a:t> </a:t>
            </a:r>
            <a:r>
              <a:rPr lang="tr-TR" dirty="0" err="1">
                <a:solidFill>
                  <a:schemeClr val="dk1"/>
                </a:solidFill>
                <a:highlight>
                  <a:srgbClr val="FFFFFF"/>
                </a:highlight>
                <a:latin typeface="Roboto"/>
                <a:ea typeface="Roboto"/>
                <a:cs typeface="Roboto"/>
                <a:sym typeface="Roboto"/>
              </a:rPr>
              <a:t>after</a:t>
            </a:r>
            <a:r>
              <a:rPr lang="tr-TR" dirty="0">
                <a:solidFill>
                  <a:schemeClr val="dk1"/>
                </a:solidFill>
                <a:highlight>
                  <a:srgbClr val="FFFFFF"/>
                </a:highlight>
                <a:latin typeface="Roboto"/>
                <a:ea typeface="Roboto"/>
                <a:cs typeface="Roboto"/>
                <a:sym typeface="Roboto"/>
              </a:rPr>
              <a:t> </a:t>
            </a:r>
            <a:r>
              <a:rPr lang="tr-TR" dirty="0" err="1">
                <a:solidFill>
                  <a:schemeClr val="dk1"/>
                </a:solidFill>
                <a:highlight>
                  <a:srgbClr val="FFFFFF"/>
                </a:highlight>
                <a:latin typeface="Roboto"/>
                <a:ea typeface="Roboto"/>
                <a:cs typeface="Roboto"/>
                <a:sym typeface="Roboto"/>
              </a:rPr>
              <a:t>the</a:t>
            </a:r>
            <a:r>
              <a:rPr lang="tr-TR" dirty="0">
                <a:solidFill>
                  <a:schemeClr val="dk1"/>
                </a:solidFill>
                <a:highlight>
                  <a:srgbClr val="FFFFFF"/>
                </a:highlight>
                <a:latin typeface="Roboto"/>
                <a:ea typeface="Roboto"/>
                <a:cs typeface="Roboto"/>
                <a:sym typeface="Roboto"/>
              </a:rPr>
              <a:t> </a:t>
            </a:r>
            <a:r>
              <a:rPr lang="tr-TR" dirty="0">
                <a:solidFill>
                  <a:schemeClr val="dk1"/>
                </a:solidFill>
                <a:highlight>
                  <a:srgbClr val="FFF6EA"/>
                </a:highlight>
                <a:latin typeface="Courier New"/>
                <a:ea typeface="Courier New"/>
                <a:cs typeface="Courier New"/>
                <a:sym typeface="Courier New"/>
              </a:rPr>
              <a:t>DELETE FROM</a:t>
            </a:r>
            <a:r>
              <a:rPr lang="tr-TR" dirty="0">
                <a:solidFill>
                  <a:schemeClr val="dk1"/>
                </a:solidFill>
                <a:highlight>
                  <a:srgbClr val="FFFFFF"/>
                </a:highlight>
                <a:latin typeface="Roboto"/>
                <a:ea typeface="Roboto"/>
                <a:cs typeface="Roboto"/>
                <a:sym typeface="Roboto"/>
              </a:rPr>
              <a:t> </a:t>
            </a:r>
            <a:r>
              <a:rPr lang="tr-TR" dirty="0" err="1">
                <a:solidFill>
                  <a:schemeClr val="dk1"/>
                </a:solidFill>
                <a:highlight>
                  <a:srgbClr val="FFFFFF"/>
                </a:highlight>
                <a:latin typeface="Roboto"/>
                <a:ea typeface="Roboto"/>
                <a:cs typeface="Roboto"/>
                <a:sym typeface="Roboto"/>
              </a:rPr>
              <a:t>keywords</a:t>
            </a:r>
            <a:r>
              <a:rPr lang="tr-TR" dirty="0">
                <a:solidFill>
                  <a:schemeClr val="dk1"/>
                </a:solidFill>
                <a:highlight>
                  <a:srgbClr val="FFFFFF"/>
                </a:highlight>
                <a:latin typeface="Roboto"/>
                <a:ea typeface="Roboto"/>
                <a:cs typeface="Roboto"/>
                <a:sym typeface="Roboto"/>
              </a:rPr>
              <a:t>.</a:t>
            </a:r>
            <a:endParaRPr dirty="0">
              <a:solidFill>
                <a:schemeClr val="dk1"/>
              </a:solidFill>
              <a:highlight>
                <a:srgbClr val="FFFFFF"/>
              </a:highlight>
              <a:latin typeface="Roboto"/>
              <a:ea typeface="Roboto"/>
              <a:cs typeface="Roboto"/>
              <a:sym typeface="Roboto"/>
            </a:endParaRPr>
          </a:p>
          <a:p>
            <a:pPr marL="800100" lvl="0" indent="-228600" algn="l" rtl="0">
              <a:lnSpc>
                <a:spcPct val="115000"/>
              </a:lnSpc>
              <a:spcBef>
                <a:spcPts val="0"/>
              </a:spcBef>
              <a:spcAft>
                <a:spcPts val="0"/>
              </a:spcAft>
              <a:buClr>
                <a:schemeClr val="dk1"/>
              </a:buClr>
              <a:buSzPts val="1100"/>
              <a:buFont typeface="Roboto"/>
              <a:buNone/>
            </a:pPr>
            <a:r>
              <a:rPr lang="tr-TR" dirty="0">
                <a:solidFill>
                  <a:schemeClr val="dk1"/>
                </a:solidFill>
                <a:highlight>
                  <a:srgbClr val="FFFFFF"/>
                </a:highlight>
                <a:latin typeface="Roboto"/>
                <a:ea typeface="Roboto"/>
                <a:cs typeface="Roboto"/>
                <a:sym typeface="Roboto"/>
              </a:rPr>
              <a:t>Second, </a:t>
            </a:r>
            <a:r>
              <a:rPr lang="tr-TR" dirty="0" err="1">
                <a:solidFill>
                  <a:schemeClr val="dk1"/>
                </a:solidFill>
                <a:highlight>
                  <a:srgbClr val="FFFFFF"/>
                </a:highlight>
                <a:latin typeface="Roboto"/>
                <a:ea typeface="Roboto"/>
                <a:cs typeface="Roboto"/>
                <a:sym typeface="Roboto"/>
              </a:rPr>
              <a:t>add</a:t>
            </a:r>
            <a:r>
              <a:rPr lang="tr-TR" dirty="0">
                <a:solidFill>
                  <a:schemeClr val="dk1"/>
                </a:solidFill>
                <a:highlight>
                  <a:srgbClr val="FFFFFF"/>
                </a:highlight>
                <a:latin typeface="Roboto"/>
                <a:ea typeface="Roboto"/>
                <a:cs typeface="Roboto"/>
                <a:sym typeface="Roboto"/>
              </a:rPr>
              <a:t> a </a:t>
            </a:r>
            <a:r>
              <a:rPr lang="tr-TR" dirty="0" err="1">
                <a:solidFill>
                  <a:schemeClr val="dk1"/>
                </a:solidFill>
                <a:highlight>
                  <a:srgbClr val="FFFFFF"/>
                </a:highlight>
                <a:latin typeface="Roboto"/>
                <a:ea typeface="Roboto"/>
                <a:cs typeface="Roboto"/>
                <a:sym typeface="Roboto"/>
              </a:rPr>
              <a:t>search</a:t>
            </a:r>
            <a:r>
              <a:rPr lang="tr-TR" dirty="0">
                <a:solidFill>
                  <a:schemeClr val="dk1"/>
                </a:solidFill>
                <a:highlight>
                  <a:srgbClr val="FFFFFF"/>
                </a:highlight>
                <a:latin typeface="Roboto"/>
                <a:ea typeface="Roboto"/>
                <a:cs typeface="Roboto"/>
                <a:sym typeface="Roboto"/>
              </a:rPr>
              <a:t> </a:t>
            </a:r>
            <a:r>
              <a:rPr lang="tr-TR" dirty="0" err="1">
                <a:solidFill>
                  <a:schemeClr val="dk1"/>
                </a:solidFill>
                <a:highlight>
                  <a:srgbClr val="FFFFFF"/>
                </a:highlight>
                <a:latin typeface="Roboto"/>
                <a:ea typeface="Roboto"/>
                <a:cs typeface="Roboto"/>
                <a:sym typeface="Roboto"/>
              </a:rPr>
              <a:t>condition</a:t>
            </a:r>
            <a:r>
              <a:rPr lang="tr-TR" dirty="0">
                <a:solidFill>
                  <a:schemeClr val="dk1"/>
                </a:solidFill>
                <a:highlight>
                  <a:srgbClr val="FFFFFF"/>
                </a:highlight>
                <a:latin typeface="Roboto"/>
                <a:ea typeface="Roboto"/>
                <a:cs typeface="Roboto"/>
                <a:sym typeface="Roboto"/>
              </a:rPr>
              <a:t> in </a:t>
            </a:r>
            <a:r>
              <a:rPr lang="tr-TR" dirty="0" err="1">
                <a:solidFill>
                  <a:schemeClr val="dk1"/>
                </a:solidFill>
                <a:highlight>
                  <a:srgbClr val="FFFFFF"/>
                </a:highlight>
                <a:latin typeface="Roboto"/>
                <a:ea typeface="Roboto"/>
                <a:cs typeface="Roboto"/>
                <a:sym typeface="Roboto"/>
              </a:rPr>
              <a:t>the</a:t>
            </a:r>
            <a:r>
              <a:rPr lang="tr-TR" dirty="0">
                <a:solidFill>
                  <a:schemeClr val="dk1"/>
                </a:solidFill>
                <a:highlight>
                  <a:srgbClr val="FFFFFF"/>
                </a:highlight>
                <a:latin typeface="Roboto"/>
                <a:ea typeface="Roboto"/>
                <a:cs typeface="Roboto"/>
                <a:sym typeface="Roboto"/>
              </a:rPr>
              <a:t> </a:t>
            </a:r>
            <a:r>
              <a:rPr lang="tr-TR" dirty="0">
                <a:solidFill>
                  <a:schemeClr val="hlink"/>
                </a:solidFill>
                <a:highlight>
                  <a:srgbClr val="FFF6EA"/>
                </a:highlight>
                <a:uFill>
                  <a:noFill/>
                </a:uFill>
                <a:latin typeface="Courier New"/>
                <a:ea typeface="Courier New"/>
                <a:cs typeface="Courier New"/>
                <a:sym typeface="Courier New"/>
                <a:hlinkClick r:id="rId3"/>
              </a:rPr>
              <a:t>WHERE</a:t>
            </a:r>
            <a:r>
              <a:rPr lang="tr-TR" dirty="0">
                <a:solidFill>
                  <a:schemeClr val="dk1"/>
                </a:solidFill>
                <a:highlight>
                  <a:srgbClr val="FFFFFF"/>
                </a:highlight>
                <a:latin typeface="Roboto"/>
                <a:ea typeface="Roboto"/>
                <a:cs typeface="Roboto"/>
                <a:sym typeface="Roboto"/>
              </a:rPr>
              <a:t> </a:t>
            </a:r>
            <a:r>
              <a:rPr lang="tr-TR" dirty="0" err="1">
                <a:solidFill>
                  <a:schemeClr val="dk1"/>
                </a:solidFill>
                <a:highlight>
                  <a:srgbClr val="FFFFFF"/>
                </a:highlight>
                <a:latin typeface="Roboto"/>
                <a:ea typeface="Roboto"/>
                <a:cs typeface="Roboto"/>
                <a:sym typeface="Roboto"/>
              </a:rPr>
              <a:t>clause</a:t>
            </a:r>
            <a:r>
              <a:rPr lang="tr-TR" dirty="0">
                <a:solidFill>
                  <a:schemeClr val="dk1"/>
                </a:solidFill>
                <a:highlight>
                  <a:srgbClr val="FFFFFF"/>
                </a:highlight>
                <a:latin typeface="Roboto"/>
                <a:ea typeface="Roboto"/>
                <a:cs typeface="Roboto"/>
                <a:sym typeface="Roboto"/>
              </a:rPr>
              <a:t> </a:t>
            </a:r>
            <a:r>
              <a:rPr lang="tr-TR" dirty="0" err="1">
                <a:solidFill>
                  <a:schemeClr val="dk1"/>
                </a:solidFill>
                <a:highlight>
                  <a:srgbClr val="FFFFFF"/>
                </a:highlight>
                <a:latin typeface="Roboto"/>
                <a:ea typeface="Roboto"/>
                <a:cs typeface="Roboto"/>
                <a:sym typeface="Roboto"/>
              </a:rPr>
              <a:t>to</a:t>
            </a:r>
            <a:r>
              <a:rPr lang="tr-TR" dirty="0">
                <a:solidFill>
                  <a:schemeClr val="dk1"/>
                </a:solidFill>
                <a:highlight>
                  <a:srgbClr val="FFFFFF"/>
                </a:highlight>
                <a:latin typeface="Roboto"/>
                <a:ea typeface="Roboto"/>
                <a:cs typeface="Roboto"/>
                <a:sym typeface="Roboto"/>
              </a:rPr>
              <a:t> </a:t>
            </a:r>
            <a:r>
              <a:rPr lang="tr-TR" dirty="0" err="1">
                <a:solidFill>
                  <a:schemeClr val="dk1"/>
                </a:solidFill>
                <a:highlight>
                  <a:srgbClr val="FFFFFF"/>
                </a:highlight>
                <a:latin typeface="Roboto"/>
                <a:ea typeface="Roboto"/>
                <a:cs typeface="Roboto"/>
                <a:sym typeface="Roboto"/>
              </a:rPr>
              <a:t>identify</a:t>
            </a:r>
            <a:r>
              <a:rPr lang="tr-TR" dirty="0">
                <a:solidFill>
                  <a:schemeClr val="dk1"/>
                </a:solidFill>
                <a:highlight>
                  <a:srgbClr val="FFFFFF"/>
                </a:highlight>
                <a:latin typeface="Roboto"/>
                <a:ea typeface="Roboto"/>
                <a:cs typeface="Roboto"/>
                <a:sym typeface="Roboto"/>
              </a:rPr>
              <a:t> </a:t>
            </a:r>
            <a:r>
              <a:rPr lang="tr-TR" dirty="0" err="1">
                <a:solidFill>
                  <a:schemeClr val="dk1"/>
                </a:solidFill>
                <a:highlight>
                  <a:srgbClr val="FFFFFF"/>
                </a:highlight>
                <a:latin typeface="Roboto"/>
                <a:ea typeface="Roboto"/>
                <a:cs typeface="Roboto"/>
                <a:sym typeface="Roboto"/>
              </a:rPr>
              <a:t>the</a:t>
            </a:r>
            <a:r>
              <a:rPr lang="tr-TR" dirty="0">
                <a:solidFill>
                  <a:schemeClr val="dk1"/>
                </a:solidFill>
                <a:highlight>
                  <a:srgbClr val="FFFFFF"/>
                </a:highlight>
                <a:latin typeface="Roboto"/>
                <a:ea typeface="Roboto"/>
                <a:cs typeface="Roboto"/>
                <a:sym typeface="Roboto"/>
              </a:rPr>
              <a:t> </a:t>
            </a:r>
            <a:r>
              <a:rPr lang="tr-TR" dirty="0" err="1">
                <a:solidFill>
                  <a:schemeClr val="dk1"/>
                </a:solidFill>
                <a:highlight>
                  <a:srgbClr val="FFFFFF"/>
                </a:highlight>
                <a:latin typeface="Roboto"/>
                <a:ea typeface="Roboto"/>
                <a:cs typeface="Roboto"/>
                <a:sym typeface="Roboto"/>
              </a:rPr>
              <a:t>rows</a:t>
            </a:r>
            <a:r>
              <a:rPr lang="tr-TR" dirty="0">
                <a:solidFill>
                  <a:schemeClr val="dk1"/>
                </a:solidFill>
                <a:highlight>
                  <a:srgbClr val="FFFFFF"/>
                </a:highlight>
                <a:latin typeface="Roboto"/>
                <a:ea typeface="Roboto"/>
                <a:cs typeface="Roboto"/>
                <a:sym typeface="Roboto"/>
              </a:rPr>
              <a:t> </a:t>
            </a:r>
            <a:r>
              <a:rPr lang="tr-TR" dirty="0" err="1">
                <a:solidFill>
                  <a:schemeClr val="dk1"/>
                </a:solidFill>
                <a:highlight>
                  <a:srgbClr val="FFFFFF"/>
                </a:highlight>
                <a:latin typeface="Roboto"/>
                <a:ea typeface="Roboto"/>
                <a:cs typeface="Roboto"/>
                <a:sym typeface="Roboto"/>
              </a:rPr>
              <a:t>to</a:t>
            </a:r>
            <a:r>
              <a:rPr lang="tr-TR" dirty="0">
                <a:solidFill>
                  <a:schemeClr val="dk1"/>
                </a:solidFill>
                <a:highlight>
                  <a:srgbClr val="FFFFFF"/>
                </a:highlight>
                <a:latin typeface="Roboto"/>
                <a:ea typeface="Roboto"/>
                <a:cs typeface="Roboto"/>
                <a:sym typeface="Roboto"/>
              </a:rPr>
              <a:t> </a:t>
            </a:r>
            <a:r>
              <a:rPr lang="tr-TR" dirty="0" err="1">
                <a:solidFill>
                  <a:schemeClr val="dk1"/>
                </a:solidFill>
                <a:highlight>
                  <a:srgbClr val="FFFFFF"/>
                </a:highlight>
                <a:latin typeface="Roboto"/>
                <a:ea typeface="Roboto"/>
                <a:cs typeface="Roboto"/>
                <a:sym typeface="Roboto"/>
              </a:rPr>
              <a:t>remove</a:t>
            </a:r>
            <a:r>
              <a:rPr lang="tr-TR" dirty="0">
                <a:solidFill>
                  <a:schemeClr val="dk1"/>
                </a:solidFill>
                <a:highlight>
                  <a:srgbClr val="FFFFFF"/>
                </a:highlight>
                <a:latin typeface="Roboto"/>
                <a:ea typeface="Roboto"/>
                <a:cs typeface="Roboto"/>
                <a:sym typeface="Roboto"/>
              </a:rPr>
              <a:t>. </a:t>
            </a:r>
            <a:r>
              <a:rPr lang="tr-TR" dirty="0" err="1">
                <a:solidFill>
                  <a:schemeClr val="dk1"/>
                </a:solidFill>
                <a:highlight>
                  <a:srgbClr val="FFFFFF"/>
                </a:highlight>
                <a:latin typeface="Roboto"/>
                <a:ea typeface="Roboto"/>
                <a:cs typeface="Roboto"/>
                <a:sym typeface="Roboto"/>
              </a:rPr>
              <a:t>The</a:t>
            </a:r>
            <a:r>
              <a:rPr lang="tr-TR" dirty="0">
                <a:solidFill>
                  <a:schemeClr val="dk1"/>
                </a:solidFill>
                <a:highlight>
                  <a:srgbClr val="FFFFFF"/>
                </a:highlight>
                <a:latin typeface="Roboto"/>
                <a:ea typeface="Roboto"/>
                <a:cs typeface="Roboto"/>
                <a:sym typeface="Roboto"/>
              </a:rPr>
              <a:t> </a:t>
            </a:r>
            <a:r>
              <a:rPr lang="tr-TR" dirty="0">
                <a:solidFill>
                  <a:schemeClr val="dk1"/>
                </a:solidFill>
                <a:highlight>
                  <a:srgbClr val="FFF6EA"/>
                </a:highlight>
                <a:latin typeface="Courier New"/>
                <a:ea typeface="Courier New"/>
                <a:cs typeface="Courier New"/>
                <a:sym typeface="Courier New"/>
              </a:rPr>
              <a:t>WHERE</a:t>
            </a:r>
            <a:r>
              <a:rPr lang="tr-TR" dirty="0">
                <a:solidFill>
                  <a:schemeClr val="dk1"/>
                </a:solidFill>
                <a:highlight>
                  <a:srgbClr val="FFFFFF"/>
                </a:highlight>
                <a:latin typeface="Roboto"/>
                <a:ea typeface="Roboto"/>
                <a:cs typeface="Roboto"/>
                <a:sym typeface="Roboto"/>
              </a:rPr>
              <a:t> </a:t>
            </a:r>
            <a:r>
              <a:rPr lang="tr-TR" dirty="0" err="1">
                <a:solidFill>
                  <a:schemeClr val="dk1"/>
                </a:solidFill>
                <a:highlight>
                  <a:srgbClr val="FFFFFF"/>
                </a:highlight>
                <a:latin typeface="Roboto"/>
                <a:ea typeface="Roboto"/>
                <a:cs typeface="Roboto"/>
                <a:sym typeface="Roboto"/>
              </a:rPr>
              <a:t>clause</a:t>
            </a:r>
            <a:r>
              <a:rPr lang="tr-TR" dirty="0">
                <a:solidFill>
                  <a:schemeClr val="dk1"/>
                </a:solidFill>
                <a:highlight>
                  <a:srgbClr val="FFFFFF"/>
                </a:highlight>
                <a:latin typeface="Roboto"/>
                <a:ea typeface="Roboto"/>
                <a:cs typeface="Roboto"/>
                <a:sym typeface="Roboto"/>
              </a:rPr>
              <a:t> is an </a:t>
            </a:r>
            <a:r>
              <a:rPr lang="tr-TR" dirty="0" err="1">
                <a:solidFill>
                  <a:schemeClr val="dk1"/>
                </a:solidFill>
                <a:highlight>
                  <a:srgbClr val="FFFFFF"/>
                </a:highlight>
                <a:latin typeface="Roboto"/>
                <a:ea typeface="Roboto"/>
                <a:cs typeface="Roboto"/>
                <a:sym typeface="Roboto"/>
              </a:rPr>
              <a:t>optional</a:t>
            </a:r>
            <a:r>
              <a:rPr lang="tr-TR" dirty="0">
                <a:solidFill>
                  <a:schemeClr val="dk1"/>
                </a:solidFill>
                <a:highlight>
                  <a:srgbClr val="FFFFFF"/>
                </a:highlight>
                <a:latin typeface="Roboto"/>
                <a:ea typeface="Roboto"/>
                <a:cs typeface="Roboto"/>
                <a:sym typeface="Roboto"/>
              </a:rPr>
              <a:t> </a:t>
            </a:r>
            <a:r>
              <a:rPr lang="tr-TR" dirty="0" err="1">
                <a:solidFill>
                  <a:schemeClr val="dk1"/>
                </a:solidFill>
                <a:highlight>
                  <a:srgbClr val="FFFFFF"/>
                </a:highlight>
                <a:latin typeface="Roboto"/>
                <a:ea typeface="Roboto"/>
                <a:cs typeface="Roboto"/>
                <a:sym typeface="Roboto"/>
              </a:rPr>
              <a:t>part</a:t>
            </a:r>
            <a:r>
              <a:rPr lang="tr-TR" dirty="0">
                <a:solidFill>
                  <a:schemeClr val="dk1"/>
                </a:solidFill>
                <a:highlight>
                  <a:srgbClr val="FFFFFF"/>
                </a:highlight>
                <a:latin typeface="Roboto"/>
                <a:ea typeface="Roboto"/>
                <a:cs typeface="Roboto"/>
                <a:sym typeface="Roboto"/>
              </a:rPr>
              <a:t> of </a:t>
            </a:r>
            <a:r>
              <a:rPr lang="tr-TR" dirty="0" err="1">
                <a:solidFill>
                  <a:schemeClr val="dk1"/>
                </a:solidFill>
                <a:highlight>
                  <a:srgbClr val="FFFFFF"/>
                </a:highlight>
                <a:latin typeface="Roboto"/>
                <a:ea typeface="Roboto"/>
                <a:cs typeface="Roboto"/>
                <a:sym typeface="Roboto"/>
              </a:rPr>
              <a:t>the</a:t>
            </a:r>
            <a:r>
              <a:rPr lang="tr-TR" dirty="0">
                <a:solidFill>
                  <a:schemeClr val="dk1"/>
                </a:solidFill>
                <a:highlight>
                  <a:srgbClr val="FFFFFF"/>
                </a:highlight>
                <a:latin typeface="Roboto"/>
                <a:ea typeface="Roboto"/>
                <a:cs typeface="Roboto"/>
                <a:sym typeface="Roboto"/>
              </a:rPr>
              <a:t> </a:t>
            </a:r>
            <a:r>
              <a:rPr lang="tr-TR" dirty="0">
                <a:solidFill>
                  <a:schemeClr val="dk1"/>
                </a:solidFill>
                <a:highlight>
                  <a:srgbClr val="FFF6EA"/>
                </a:highlight>
                <a:latin typeface="Courier New"/>
                <a:ea typeface="Courier New"/>
                <a:cs typeface="Courier New"/>
                <a:sym typeface="Courier New"/>
              </a:rPr>
              <a:t>DELETE</a:t>
            </a:r>
            <a:r>
              <a:rPr lang="tr-TR" dirty="0">
                <a:solidFill>
                  <a:schemeClr val="dk1"/>
                </a:solidFill>
                <a:highlight>
                  <a:srgbClr val="FFFFFF"/>
                </a:highlight>
                <a:latin typeface="Roboto"/>
                <a:ea typeface="Roboto"/>
                <a:cs typeface="Roboto"/>
                <a:sym typeface="Roboto"/>
              </a:rPr>
              <a:t> </a:t>
            </a:r>
            <a:r>
              <a:rPr lang="tr-TR" dirty="0" err="1">
                <a:solidFill>
                  <a:schemeClr val="dk1"/>
                </a:solidFill>
                <a:highlight>
                  <a:srgbClr val="FFFFFF"/>
                </a:highlight>
                <a:latin typeface="Roboto"/>
                <a:ea typeface="Roboto"/>
                <a:cs typeface="Roboto"/>
                <a:sym typeface="Roboto"/>
              </a:rPr>
              <a:t>statement</a:t>
            </a:r>
            <a:r>
              <a:rPr lang="tr-TR" dirty="0">
                <a:solidFill>
                  <a:schemeClr val="dk1"/>
                </a:solidFill>
                <a:highlight>
                  <a:srgbClr val="FFFFFF"/>
                </a:highlight>
                <a:latin typeface="Roboto"/>
                <a:ea typeface="Roboto"/>
                <a:cs typeface="Roboto"/>
                <a:sym typeface="Roboto"/>
              </a:rPr>
              <a:t>. </a:t>
            </a:r>
            <a:r>
              <a:rPr lang="tr-TR" dirty="0" err="1">
                <a:solidFill>
                  <a:schemeClr val="dk1"/>
                </a:solidFill>
                <a:highlight>
                  <a:srgbClr val="FFFFFF"/>
                </a:highlight>
                <a:latin typeface="Roboto"/>
                <a:ea typeface="Roboto"/>
                <a:cs typeface="Roboto"/>
                <a:sym typeface="Roboto"/>
              </a:rPr>
              <a:t>If</a:t>
            </a:r>
            <a:r>
              <a:rPr lang="tr-TR" dirty="0">
                <a:solidFill>
                  <a:schemeClr val="dk1"/>
                </a:solidFill>
                <a:highlight>
                  <a:srgbClr val="FFFFFF"/>
                </a:highlight>
                <a:latin typeface="Roboto"/>
                <a:ea typeface="Roboto"/>
                <a:cs typeface="Roboto"/>
                <a:sym typeface="Roboto"/>
              </a:rPr>
              <a:t> </a:t>
            </a:r>
            <a:r>
              <a:rPr lang="tr-TR" dirty="0" err="1">
                <a:solidFill>
                  <a:schemeClr val="dk1"/>
                </a:solidFill>
                <a:highlight>
                  <a:srgbClr val="FFFFFF"/>
                </a:highlight>
                <a:latin typeface="Roboto"/>
                <a:ea typeface="Roboto"/>
                <a:cs typeface="Roboto"/>
                <a:sym typeface="Roboto"/>
              </a:rPr>
              <a:t>you</a:t>
            </a:r>
            <a:r>
              <a:rPr lang="tr-TR" dirty="0">
                <a:solidFill>
                  <a:schemeClr val="dk1"/>
                </a:solidFill>
                <a:highlight>
                  <a:srgbClr val="FFFFFF"/>
                </a:highlight>
                <a:latin typeface="Roboto"/>
                <a:ea typeface="Roboto"/>
                <a:cs typeface="Roboto"/>
                <a:sym typeface="Roboto"/>
              </a:rPr>
              <a:t> </a:t>
            </a:r>
            <a:r>
              <a:rPr lang="tr-TR" dirty="0" err="1">
                <a:solidFill>
                  <a:schemeClr val="dk1"/>
                </a:solidFill>
                <a:highlight>
                  <a:srgbClr val="FFFFFF"/>
                </a:highlight>
                <a:latin typeface="Roboto"/>
                <a:ea typeface="Roboto"/>
                <a:cs typeface="Roboto"/>
                <a:sym typeface="Roboto"/>
              </a:rPr>
              <a:t>omit</a:t>
            </a:r>
            <a:r>
              <a:rPr lang="tr-TR" dirty="0">
                <a:solidFill>
                  <a:schemeClr val="dk1"/>
                </a:solidFill>
                <a:highlight>
                  <a:srgbClr val="FFFFFF"/>
                </a:highlight>
                <a:latin typeface="Roboto"/>
                <a:ea typeface="Roboto"/>
                <a:cs typeface="Roboto"/>
                <a:sym typeface="Roboto"/>
              </a:rPr>
              <a:t> </a:t>
            </a:r>
            <a:r>
              <a:rPr lang="tr-TR" dirty="0" err="1">
                <a:solidFill>
                  <a:schemeClr val="dk1"/>
                </a:solidFill>
                <a:highlight>
                  <a:srgbClr val="FFFFFF"/>
                </a:highlight>
                <a:latin typeface="Roboto"/>
                <a:ea typeface="Roboto"/>
                <a:cs typeface="Roboto"/>
                <a:sym typeface="Roboto"/>
              </a:rPr>
              <a:t>the</a:t>
            </a:r>
            <a:r>
              <a:rPr lang="tr-TR" dirty="0">
                <a:solidFill>
                  <a:schemeClr val="dk1"/>
                </a:solidFill>
                <a:highlight>
                  <a:srgbClr val="FFFFFF"/>
                </a:highlight>
                <a:latin typeface="Roboto"/>
                <a:ea typeface="Roboto"/>
                <a:cs typeface="Roboto"/>
                <a:sym typeface="Roboto"/>
              </a:rPr>
              <a:t> </a:t>
            </a:r>
            <a:r>
              <a:rPr lang="tr-TR" dirty="0">
                <a:solidFill>
                  <a:schemeClr val="dk1"/>
                </a:solidFill>
                <a:highlight>
                  <a:srgbClr val="FFF6EA"/>
                </a:highlight>
                <a:latin typeface="Courier New"/>
                <a:ea typeface="Courier New"/>
                <a:cs typeface="Courier New"/>
                <a:sym typeface="Courier New"/>
              </a:rPr>
              <a:t>WHERE</a:t>
            </a:r>
            <a:r>
              <a:rPr lang="tr-TR" dirty="0">
                <a:solidFill>
                  <a:schemeClr val="dk1"/>
                </a:solidFill>
                <a:highlight>
                  <a:srgbClr val="FFFFFF"/>
                </a:highlight>
                <a:latin typeface="Roboto"/>
                <a:ea typeface="Roboto"/>
                <a:cs typeface="Roboto"/>
                <a:sym typeface="Roboto"/>
              </a:rPr>
              <a:t> </a:t>
            </a:r>
            <a:r>
              <a:rPr lang="tr-TR" dirty="0" err="1">
                <a:solidFill>
                  <a:schemeClr val="dk1"/>
                </a:solidFill>
                <a:highlight>
                  <a:srgbClr val="FFFFFF"/>
                </a:highlight>
                <a:latin typeface="Roboto"/>
                <a:ea typeface="Roboto"/>
                <a:cs typeface="Roboto"/>
                <a:sym typeface="Roboto"/>
              </a:rPr>
              <a:t>clause</a:t>
            </a:r>
            <a:r>
              <a:rPr lang="tr-TR" dirty="0">
                <a:solidFill>
                  <a:schemeClr val="dk1"/>
                </a:solidFill>
                <a:highlight>
                  <a:srgbClr val="FFFFFF"/>
                </a:highlight>
                <a:latin typeface="Roboto"/>
                <a:ea typeface="Roboto"/>
                <a:cs typeface="Roboto"/>
                <a:sym typeface="Roboto"/>
              </a:rPr>
              <a:t>, </a:t>
            </a:r>
            <a:r>
              <a:rPr lang="tr-TR" dirty="0" err="1">
                <a:solidFill>
                  <a:schemeClr val="dk1"/>
                </a:solidFill>
                <a:highlight>
                  <a:srgbClr val="FFFFFF"/>
                </a:highlight>
                <a:latin typeface="Roboto"/>
                <a:ea typeface="Roboto"/>
                <a:cs typeface="Roboto"/>
                <a:sym typeface="Roboto"/>
              </a:rPr>
              <a:t>the</a:t>
            </a:r>
            <a:r>
              <a:rPr lang="tr-TR" dirty="0">
                <a:solidFill>
                  <a:schemeClr val="dk1"/>
                </a:solidFill>
                <a:highlight>
                  <a:srgbClr val="FFFFFF"/>
                </a:highlight>
                <a:latin typeface="Roboto"/>
                <a:ea typeface="Roboto"/>
                <a:cs typeface="Roboto"/>
                <a:sym typeface="Roboto"/>
              </a:rPr>
              <a:t> </a:t>
            </a:r>
            <a:r>
              <a:rPr lang="tr-TR" dirty="0">
                <a:solidFill>
                  <a:schemeClr val="dk1"/>
                </a:solidFill>
                <a:highlight>
                  <a:srgbClr val="FFF6EA"/>
                </a:highlight>
                <a:latin typeface="Courier New"/>
                <a:ea typeface="Courier New"/>
                <a:cs typeface="Courier New"/>
                <a:sym typeface="Courier New"/>
              </a:rPr>
              <a:t>DELETE</a:t>
            </a:r>
            <a:r>
              <a:rPr lang="tr-TR" dirty="0">
                <a:solidFill>
                  <a:schemeClr val="dk1"/>
                </a:solidFill>
                <a:highlight>
                  <a:srgbClr val="FFFFFF"/>
                </a:highlight>
                <a:latin typeface="Roboto"/>
                <a:ea typeface="Roboto"/>
                <a:cs typeface="Roboto"/>
                <a:sym typeface="Roboto"/>
              </a:rPr>
              <a:t> </a:t>
            </a:r>
            <a:r>
              <a:rPr lang="tr-TR" dirty="0" err="1">
                <a:solidFill>
                  <a:schemeClr val="dk1"/>
                </a:solidFill>
                <a:highlight>
                  <a:srgbClr val="FFFFFF"/>
                </a:highlight>
                <a:latin typeface="Roboto"/>
                <a:ea typeface="Roboto"/>
                <a:cs typeface="Roboto"/>
                <a:sym typeface="Roboto"/>
              </a:rPr>
              <a:t>statement</a:t>
            </a:r>
            <a:r>
              <a:rPr lang="tr-TR" dirty="0">
                <a:solidFill>
                  <a:schemeClr val="dk1"/>
                </a:solidFill>
                <a:highlight>
                  <a:srgbClr val="FFFFFF"/>
                </a:highlight>
                <a:latin typeface="Roboto"/>
                <a:ea typeface="Roboto"/>
                <a:cs typeface="Roboto"/>
                <a:sym typeface="Roboto"/>
              </a:rPr>
              <a:t> </a:t>
            </a:r>
            <a:r>
              <a:rPr lang="tr-TR" dirty="0" err="1">
                <a:solidFill>
                  <a:schemeClr val="dk1"/>
                </a:solidFill>
                <a:highlight>
                  <a:srgbClr val="FFFFFF"/>
                </a:highlight>
                <a:latin typeface="Roboto"/>
                <a:ea typeface="Roboto"/>
                <a:cs typeface="Roboto"/>
                <a:sym typeface="Roboto"/>
              </a:rPr>
              <a:t>will</a:t>
            </a:r>
            <a:r>
              <a:rPr lang="tr-TR" dirty="0">
                <a:solidFill>
                  <a:schemeClr val="dk1"/>
                </a:solidFill>
                <a:highlight>
                  <a:srgbClr val="FFFFFF"/>
                </a:highlight>
                <a:latin typeface="Roboto"/>
                <a:ea typeface="Roboto"/>
                <a:cs typeface="Roboto"/>
                <a:sym typeface="Roboto"/>
              </a:rPr>
              <a:t> </a:t>
            </a:r>
            <a:r>
              <a:rPr lang="tr-TR" dirty="0" err="1">
                <a:solidFill>
                  <a:schemeClr val="dk1"/>
                </a:solidFill>
                <a:highlight>
                  <a:srgbClr val="FFFFFF"/>
                </a:highlight>
                <a:latin typeface="Roboto"/>
                <a:ea typeface="Roboto"/>
                <a:cs typeface="Roboto"/>
                <a:sym typeface="Roboto"/>
              </a:rPr>
              <a:t>delete</a:t>
            </a:r>
            <a:r>
              <a:rPr lang="tr-TR" dirty="0">
                <a:solidFill>
                  <a:schemeClr val="dk1"/>
                </a:solidFill>
                <a:highlight>
                  <a:srgbClr val="FFFFFF"/>
                </a:highlight>
                <a:latin typeface="Roboto"/>
                <a:ea typeface="Roboto"/>
                <a:cs typeface="Roboto"/>
                <a:sym typeface="Roboto"/>
              </a:rPr>
              <a:t> </a:t>
            </a:r>
            <a:r>
              <a:rPr lang="tr-TR" dirty="0" err="1">
                <a:solidFill>
                  <a:schemeClr val="dk1"/>
                </a:solidFill>
                <a:highlight>
                  <a:srgbClr val="FFFFFF"/>
                </a:highlight>
                <a:latin typeface="Roboto"/>
                <a:ea typeface="Roboto"/>
                <a:cs typeface="Roboto"/>
                <a:sym typeface="Roboto"/>
              </a:rPr>
              <a:t>all</a:t>
            </a:r>
            <a:r>
              <a:rPr lang="tr-TR" dirty="0">
                <a:solidFill>
                  <a:schemeClr val="dk1"/>
                </a:solidFill>
                <a:highlight>
                  <a:srgbClr val="FFFFFF"/>
                </a:highlight>
                <a:latin typeface="Roboto"/>
                <a:ea typeface="Roboto"/>
                <a:cs typeface="Roboto"/>
                <a:sym typeface="Roboto"/>
              </a:rPr>
              <a:t> </a:t>
            </a:r>
            <a:r>
              <a:rPr lang="tr-TR" dirty="0" err="1">
                <a:solidFill>
                  <a:schemeClr val="dk1"/>
                </a:solidFill>
                <a:highlight>
                  <a:srgbClr val="FFFFFF"/>
                </a:highlight>
                <a:latin typeface="Roboto"/>
                <a:ea typeface="Roboto"/>
                <a:cs typeface="Roboto"/>
                <a:sym typeface="Roboto"/>
              </a:rPr>
              <a:t>rows</a:t>
            </a:r>
            <a:r>
              <a:rPr lang="tr-TR" dirty="0">
                <a:solidFill>
                  <a:schemeClr val="dk1"/>
                </a:solidFill>
                <a:highlight>
                  <a:srgbClr val="FFFFFF"/>
                </a:highlight>
                <a:latin typeface="Roboto"/>
                <a:ea typeface="Roboto"/>
                <a:cs typeface="Roboto"/>
                <a:sym typeface="Roboto"/>
              </a:rPr>
              <a:t> in </a:t>
            </a:r>
            <a:r>
              <a:rPr lang="tr-TR" dirty="0" err="1">
                <a:solidFill>
                  <a:schemeClr val="dk1"/>
                </a:solidFill>
                <a:highlight>
                  <a:srgbClr val="FFFFFF"/>
                </a:highlight>
                <a:latin typeface="Roboto"/>
                <a:ea typeface="Roboto"/>
                <a:cs typeface="Roboto"/>
                <a:sym typeface="Roboto"/>
              </a:rPr>
              <a:t>the</a:t>
            </a:r>
            <a:r>
              <a:rPr lang="tr-TR" dirty="0">
                <a:solidFill>
                  <a:schemeClr val="dk1"/>
                </a:solidFill>
                <a:highlight>
                  <a:srgbClr val="FFFFFF"/>
                </a:highlight>
                <a:latin typeface="Roboto"/>
                <a:ea typeface="Roboto"/>
                <a:cs typeface="Roboto"/>
                <a:sym typeface="Roboto"/>
              </a:rPr>
              <a:t> </a:t>
            </a:r>
            <a:r>
              <a:rPr lang="tr-TR" dirty="0" err="1">
                <a:solidFill>
                  <a:schemeClr val="dk1"/>
                </a:solidFill>
                <a:highlight>
                  <a:srgbClr val="FFFFFF"/>
                </a:highlight>
                <a:latin typeface="Roboto"/>
                <a:ea typeface="Roboto"/>
                <a:cs typeface="Roboto"/>
                <a:sym typeface="Roboto"/>
              </a:rPr>
              <a:t>table</a:t>
            </a:r>
            <a:r>
              <a:rPr lang="tr-TR" dirty="0">
                <a:solidFill>
                  <a:schemeClr val="dk1"/>
                </a:solidFill>
                <a:highlight>
                  <a:srgbClr val="FFFFFF"/>
                </a:highlight>
                <a:latin typeface="Roboto"/>
                <a:ea typeface="Roboto"/>
                <a:cs typeface="Roboto"/>
                <a:sym typeface="Roboto"/>
              </a:rPr>
              <a:t>.</a:t>
            </a:r>
            <a:endParaRPr dirty="0">
              <a:solidFill>
                <a:schemeClr val="dk1"/>
              </a:solidFill>
              <a:highlight>
                <a:srgbClr val="FFFFFF"/>
              </a:highlight>
              <a:latin typeface="Roboto"/>
              <a:ea typeface="Roboto"/>
              <a:cs typeface="Roboto"/>
              <a:sym typeface="Roboto"/>
            </a:endParaRPr>
          </a:p>
          <a:p>
            <a:pPr marL="0" lvl="0" indent="0" algn="l" rtl="0">
              <a:lnSpc>
                <a:spcPct val="115000"/>
              </a:lnSpc>
              <a:spcBef>
                <a:spcPts val="4000"/>
              </a:spcBef>
              <a:spcAft>
                <a:spcPts val="1400"/>
              </a:spcAft>
              <a:buNone/>
            </a:pPr>
            <a:endParaRPr dirty="0">
              <a:solidFill>
                <a:schemeClr val="dk1"/>
              </a:solidFill>
              <a:highlight>
                <a:srgbClr val="FFFFFF"/>
              </a:highlight>
              <a:latin typeface="Roboto"/>
              <a:ea typeface="Roboto"/>
              <a:cs typeface="Roboto"/>
              <a:sym typeface="Roboto"/>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bd23c68090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bd23c68090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dirty="0">
                <a:solidFill>
                  <a:schemeClr val="dk1"/>
                </a:solidFill>
              </a:rPr>
              <a:t>DELETE FROM </a:t>
            </a:r>
            <a:r>
              <a:rPr lang="tr-TR" dirty="0" err="1">
                <a:solidFill>
                  <a:schemeClr val="dk1"/>
                </a:solidFill>
              </a:rPr>
              <a:t>leave_types</a:t>
            </a:r>
            <a:endParaRPr dirty="0">
              <a:solidFill>
                <a:schemeClr val="dk1"/>
              </a:solidFill>
            </a:endParaRPr>
          </a:p>
          <a:p>
            <a:pPr marL="0" lvl="0" indent="0" algn="l" rtl="0">
              <a:spcBef>
                <a:spcPts val="0"/>
              </a:spcBef>
              <a:spcAft>
                <a:spcPts val="0"/>
              </a:spcAft>
              <a:buNone/>
            </a:pPr>
            <a:r>
              <a:rPr lang="tr-TR" dirty="0" err="1">
                <a:solidFill>
                  <a:schemeClr val="dk1"/>
                </a:solidFill>
              </a:rPr>
              <a:t>where</a:t>
            </a:r>
            <a:r>
              <a:rPr lang="tr-TR" dirty="0">
                <a:solidFill>
                  <a:schemeClr val="dk1"/>
                </a:solidFill>
              </a:rPr>
              <a:t> id = 1 </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Clr>
                <a:schemeClr val="dk1"/>
              </a:buClr>
              <a:buSzPts val="1100"/>
              <a:buFont typeface="Arial"/>
              <a:buNone/>
            </a:pPr>
            <a:r>
              <a:rPr lang="tr-TR" dirty="0">
                <a:solidFill>
                  <a:schemeClr val="dk1"/>
                </a:solidFill>
              </a:rPr>
              <a:t>DELETE FROM </a:t>
            </a:r>
            <a:r>
              <a:rPr lang="tr-TR" dirty="0" err="1">
                <a:solidFill>
                  <a:schemeClr val="dk1"/>
                </a:solidFill>
              </a:rPr>
              <a:t>employee_leaves</a:t>
            </a:r>
            <a:endParaRPr dirty="0">
              <a:solidFill>
                <a:schemeClr val="dk1"/>
              </a:solidFill>
            </a:endParaRPr>
          </a:p>
          <a:p>
            <a:pPr marL="0" lvl="0" indent="0" algn="l" rtl="0">
              <a:spcBef>
                <a:spcPts val="0"/>
              </a:spcBef>
              <a:spcAft>
                <a:spcPts val="0"/>
              </a:spcAft>
              <a:buClr>
                <a:schemeClr val="dk1"/>
              </a:buClr>
              <a:buSzPts val="1100"/>
              <a:buFont typeface="Arial"/>
              <a:buNone/>
            </a:pPr>
            <a:r>
              <a:rPr lang="tr-TR" dirty="0" err="1">
                <a:solidFill>
                  <a:schemeClr val="dk1"/>
                </a:solidFill>
              </a:rPr>
              <a:t>where</a:t>
            </a:r>
            <a:r>
              <a:rPr lang="tr-TR" dirty="0">
                <a:solidFill>
                  <a:schemeClr val="dk1"/>
                </a:solidFill>
              </a:rPr>
              <a:t> id = 1 </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r>
              <a:rPr lang="tr-TR" dirty="0">
                <a:solidFill>
                  <a:schemeClr val="dk1"/>
                </a:solidFill>
              </a:rPr>
              <a:t>!! FK </a:t>
            </a:r>
            <a:r>
              <a:rPr lang="tr-TR" dirty="0" err="1">
                <a:solidFill>
                  <a:schemeClr val="dk1"/>
                </a:solidFill>
              </a:rPr>
              <a:t>constraint</a:t>
            </a:r>
            <a:r>
              <a:rPr lang="tr-TR" dirty="0">
                <a:solidFill>
                  <a:schemeClr val="dk1"/>
                </a:solidFill>
              </a:rPr>
              <a:t> </a:t>
            </a:r>
            <a:r>
              <a:rPr lang="tr-TR" dirty="0" err="1">
                <a:solidFill>
                  <a:schemeClr val="dk1"/>
                </a:solidFill>
              </a:rPr>
              <a:t>doesn’t</a:t>
            </a:r>
            <a:r>
              <a:rPr lang="tr-TR" dirty="0">
                <a:solidFill>
                  <a:schemeClr val="dk1"/>
                </a:solidFill>
              </a:rPr>
              <a:t> </a:t>
            </a:r>
            <a:r>
              <a:rPr lang="tr-TR" dirty="0" err="1">
                <a:solidFill>
                  <a:schemeClr val="dk1"/>
                </a:solidFill>
              </a:rPr>
              <a:t>let</a:t>
            </a:r>
            <a:r>
              <a:rPr lang="tr-TR" dirty="0">
                <a:solidFill>
                  <a:schemeClr val="dk1"/>
                </a:solidFill>
              </a:rPr>
              <a:t> </a:t>
            </a:r>
            <a:r>
              <a:rPr lang="tr-TR" dirty="0" err="1">
                <a:solidFill>
                  <a:schemeClr val="dk1"/>
                </a:solidFill>
              </a:rPr>
              <a:t>you</a:t>
            </a:r>
            <a:r>
              <a:rPr lang="tr-TR" dirty="0">
                <a:solidFill>
                  <a:schemeClr val="dk1"/>
                </a:solidFill>
              </a:rPr>
              <a:t> </a:t>
            </a:r>
            <a:r>
              <a:rPr lang="tr-TR" dirty="0" err="1">
                <a:solidFill>
                  <a:schemeClr val="dk1"/>
                </a:solidFill>
              </a:rPr>
              <a:t>remove</a:t>
            </a:r>
            <a:r>
              <a:rPr lang="tr-TR" dirty="0">
                <a:solidFill>
                  <a:schemeClr val="dk1"/>
                </a:solidFill>
              </a:rPr>
              <a:t> </a:t>
            </a:r>
            <a:r>
              <a:rPr lang="tr-TR" dirty="0" err="1">
                <a:solidFill>
                  <a:schemeClr val="dk1"/>
                </a:solidFill>
              </a:rPr>
              <a:t>the</a:t>
            </a:r>
            <a:r>
              <a:rPr lang="tr-TR" dirty="0">
                <a:solidFill>
                  <a:schemeClr val="dk1"/>
                </a:solidFill>
              </a:rPr>
              <a:t> </a:t>
            </a:r>
            <a:r>
              <a:rPr lang="tr-TR" dirty="0" err="1">
                <a:solidFill>
                  <a:schemeClr val="dk1"/>
                </a:solidFill>
              </a:rPr>
              <a:t>record</a:t>
            </a:r>
            <a:r>
              <a:rPr lang="tr-TR" dirty="0">
                <a:solidFill>
                  <a:schemeClr val="dk1"/>
                </a:solidFill>
              </a:rPr>
              <a:t> </a:t>
            </a:r>
            <a:r>
              <a:rPr lang="tr-TR" dirty="0" err="1">
                <a:solidFill>
                  <a:schemeClr val="dk1"/>
                </a:solidFill>
              </a:rPr>
              <a:t>that</a:t>
            </a:r>
            <a:r>
              <a:rPr lang="tr-TR" dirty="0">
                <a:solidFill>
                  <a:schemeClr val="dk1"/>
                </a:solidFill>
              </a:rPr>
              <a:t> is </a:t>
            </a:r>
            <a:r>
              <a:rPr lang="tr-TR" dirty="0" err="1">
                <a:solidFill>
                  <a:schemeClr val="dk1"/>
                </a:solidFill>
              </a:rPr>
              <a:t>connected</a:t>
            </a:r>
            <a:r>
              <a:rPr lang="tr-TR" dirty="0">
                <a:solidFill>
                  <a:schemeClr val="dk1"/>
                </a:solidFill>
              </a:rPr>
              <a:t> </a:t>
            </a:r>
            <a:r>
              <a:rPr lang="tr-TR" dirty="0" err="1">
                <a:solidFill>
                  <a:schemeClr val="dk1"/>
                </a:solidFill>
              </a:rPr>
              <a:t>to</a:t>
            </a:r>
            <a:r>
              <a:rPr lang="tr-TR" dirty="0">
                <a:solidFill>
                  <a:schemeClr val="dk1"/>
                </a:solidFill>
              </a:rPr>
              <a:t> </a:t>
            </a:r>
            <a:r>
              <a:rPr lang="tr-TR" dirty="0" err="1">
                <a:solidFill>
                  <a:schemeClr val="dk1"/>
                </a:solidFill>
              </a:rPr>
              <a:t>another</a:t>
            </a:r>
            <a:r>
              <a:rPr lang="tr-TR" dirty="0">
                <a:solidFill>
                  <a:schemeClr val="dk1"/>
                </a:solidFill>
              </a:rPr>
              <a:t> </a:t>
            </a:r>
            <a:r>
              <a:rPr lang="tr-TR" dirty="0" err="1">
                <a:solidFill>
                  <a:schemeClr val="dk1"/>
                </a:solidFill>
              </a:rPr>
              <a:t>table</a:t>
            </a:r>
            <a:r>
              <a:rPr lang="tr-TR" dirty="0">
                <a:solidFill>
                  <a:schemeClr val="dk1"/>
                </a:solidFill>
              </a:rPr>
              <a:t>, </a:t>
            </a:r>
            <a:r>
              <a:rPr lang="tr-TR" dirty="0" err="1">
                <a:solidFill>
                  <a:schemeClr val="dk1"/>
                </a:solidFill>
              </a:rPr>
              <a:t>which</a:t>
            </a:r>
            <a:r>
              <a:rPr lang="tr-TR" dirty="0">
                <a:solidFill>
                  <a:schemeClr val="dk1"/>
                </a:solidFill>
              </a:rPr>
              <a:t> is </a:t>
            </a:r>
            <a:r>
              <a:rPr lang="tr-TR" dirty="0" err="1">
                <a:solidFill>
                  <a:schemeClr val="dk1"/>
                </a:solidFill>
              </a:rPr>
              <a:t>something</a:t>
            </a:r>
            <a:r>
              <a:rPr lang="tr-TR" dirty="0">
                <a:solidFill>
                  <a:schemeClr val="dk1"/>
                </a:solidFill>
              </a:rPr>
              <a:t> </a:t>
            </a:r>
            <a:r>
              <a:rPr lang="tr-TR" dirty="0" err="1">
                <a:solidFill>
                  <a:schemeClr val="dk1"/>
                </a:solidFill>
              </a:rPr>
              <a:t>good</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endParaRPr dirty="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8a8bd52aa0_1_5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g8a8bd52aa0_1_58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1400"/>
              <a:buNone/>
            </a:pPr>
            <a:r>
              <a:rPr lang="tr-TR" sz="1300" dirty="0">
                <a:solidFill>
                  <a:srgbClr val="40424E"/>
                </a:solidFill>
                <a:highlight>
                  <a:srgbClr val="FFFFFF"/>
                </a:highlight>
              </a:rPr>
              <a:t>DDL </a:t>
            </a:r>
            <a:r>
              <a:rPr lang="tr-TR" sz="1300" dirty="0" err="1">
                <a:solidFill>
                  <a:srgbClr val="40424E"/>
                </a:solidFill>
                <a:highlight>
                  <a:srgbClr val="FFFFFF"/>
                </a:highlight>
              </a:rPr>
              <a:t>or</a:t>
            </a:r>
            <a:r>
              <a:rPr lang="tr-TR" sz="1300" dirty="0">
                <a:solidFill>
                  <a:srgbClr val="40424E"/>
                </a:solidFill>
                <a:highlight>
                  <a:srgbClr val="FFFFFF"/>
                </a:highlight>
              </a:rPr>
              <a:t> Data Definition Language </a:t>
            </a:r>
            <a:r>
              <a:rPr lang="tr-TR" sz="1300" dirty="0" err="1">
                <a:solidFill>
                  <a:srgbClr val="40424E"/>
                </a:solidFill>
                <a:highlight>
                  <a:srgbClr val="FFFFFF"/>
                </a:highlight>
              </a:rPr>
              <a:t>actually</a:t>
            </a:r>
            <a:r>
              <a:rPr lang="tr-TR" sz="1300" dirty="0">
                <a:solidFill>
                  <a:srgbClr val="40424E"/>
                </a:solidFill>
                <a:highlight>
                  <a:srgbClr val="FFFFFF"/>
                </a:highlight>
              </a:rPr>
              <a:t> </a:t>
            </a:r>
            <a:r>
              <a:rPr lang="tr-TR" sz="1300" dirty="0" err="1">
                <a:solidFill>
                  <a:srgbClr val="40424E"/>
                </a:solidFill>
                <a:highlight>
                  <a:srgbClr val="FFFFFF"/>
                </a:highlight>
              </a:rPr>
              <a:t>consists</a:t>
            </a:r>
            <a:r>
              <a:rPr lang="tr-TR" sz="1300" dirty="0">
                <a:solidFill>
                  <a:srgbClr val="40424E"/>
                </a:solidFill>
                <a:highlight>
                  <a:srgbClr val="FFFFFF"/>
                </a:highlight>
              </a:rPr>
              <a:t> of </a:t>
            </a:r>
            <a:r>
              <a:rPr lang="tr-TR" sz="1300" dirty="0" err="1">
                <a:solidFill>
                  <a:srgbClr val="40424E"/>
                </a:solidFill>
                <a:highlight>
                  <a:srgbClr val="FFFFFF"/>
                </a:highlight>
              </a:rPr>
              <a:t>the</a:t>
            </a:r>
            <a:r>
              <a:rPr lang="tr-TR" sz="1300" dirty="0">
                <a:solidFill>
                  <a:srgbClr val="40424E"/>
                </a:solidFill>
                <a:highlight>
                  <a:srgbClr val="FFFFFF"/>
                </a:highlight>
              </a:rPr>
              <a:t> SQL </a:t>
            </a:r>
            <a:r>
              <a:rPr lang="tr-TR" sz="1300" dirty="0" err="1">
                <a:solidFill>
                  <a:srgbClr val="40424E"/>
                </a:solidFill>
                <a:highlight>
                  <a:srgbClr val="FFFFFF"/>
                </a:highlight>
              </a:rPr>
              <a:t>commands</a:t>
            </a:r>
            <a:r>
              <a:rPr lang="tr-TR" sz="1300" dirty="0">
                <a:solidFill>
                  <a:srgbClr val="40424E"/>
                </a:solidFill>
                <a:highlight>
                  <a:srgbClr val="FFFFFF"/>
                </a:highlight>
              </a:rPr>
              <a:t> </a:t>
            </a:r>
            <a:r>
              <a:rPr lang="tr-TR" sz="1300" dirty="0" err="1">
                <a:solidFill>
                  <a:srgbClr val="40424E"/>
                </a:solidFill>
                <a:highlight>
                  <a:srgbClr val="FFFFFF"/>
                </a:highlight>
              </a:rPr>
              <a:t>that</a:t>
            </a:r>
            <a:r>
              <a:rPr lang="tr-TR" sz="1300" dirty="0">
                <a:solidFill>
                  <a:srgbClr val="40424E"/>
                </a:solidFill>
                <a:highlight>
                  <a:srgbClr val="FFFFFF"/>
                </a:highlight>
              </a:rPr>
              <a:t> can be </a:t>
            </a:r>
            <a:r>
              <a:rPr lang="tr-TR" sz="1300" dirty="0" err="1">
                <a:solidFill>
                  <a:srgbClr val="40424E"/>
                </a:solidFill>
                <a:highlight>
                  <a:srgbClr val="FFFFFF"/>
                </a:highlight>
              </a:rPr>
              <a:t>used</a:t>
            </a:r>
            <a:r>
              <a:rPr lang="tr-TR" sz="1300" dirty="0">
                <a:solidFill>
                  <a:srgbClr val="40424E"/>
                </a:solidFill>
                <a:highlight>
                  <a:srgbClr val="FFFFFF"/>
                </a:highlight>
              </a:rPr>
              <a:t> </a:t>
            </a:r>
            <a:r>
              <a:rPr lang="tr-TR" sz="1300" dirty="0" err="1">
                <a:solidFill>
                  <a:srgbClr val="40424E"/>
                </a:solidFill>
                <a:highlight>
                  <a:srgbClr val="FFFFFF"/>
                </a:highlight>
              </a:rPr>
              <a:t>to</a:t>
            </a:r>
            <a:r>
              <a:rPr lang="tr-TR" sz="1300" dirty="0">
                <a:solidFill>
                  <a:srgbClr val="40424E"/>
                </a:solidFill>
                <a:highlight>
                  <a:srgbClr val="FFFFFF"/>
                </a:highlight>
              </a:rPr>
              <a:t> define </a:t>
            </a:r>
            <a:r>
              <a:rPr lang="tr-TR" sz="1300" dirty="0" err="1">
                <a:solidFill>
                  <a:srgbClr val="40424E"/>
                </a:solidFill>
                <a:highlight>
                  <a:srgbClr val="FFFFFF"/>
                </a:highlight>
              </a:rPr>
              <a:t>the</a:t>
            </a:r>
            <a:r>
              <a:rPr lang="tr-TR" sz="1300" dirty="0">
                <a:solidFill>
                  <a:srgbClr val="40424E"/>
                </a:solidFill>
                <a:highlight>
                  <a:srgbClr val="FFFFFF"/>
                </a:highlight>
              </a:rPr>
              <a:t> </a:t>
            </a:r>
            <a:r>
              <a:rPr lang="tr-TR" sz="1300" dirty="0" err="1">
                <a:solidFill>
                  <a:srgbClr val="40424E"/>
                </a:solidFill>
                <a:highlight>
                  <a:srgbClr val="FFFFFF"/>
                </a:highlight>
              </a:rPr>
              <a:t>database</a:t>
            </a:r>
            <a:r>
              <a:rPr lang="tr-TR" sz="1300" dirty="0">
                <a:solidFill>
                  <a:srgbClr val="40424E"/>
                </a:solidFill>
                <a:highlight>
                  <a:srgbClr val="FFFFFF"/>
                </a:highlight>
              </a:rPr>
              <a:t> </a:t>
            </a:r>
            <a:r>
              <a:rPr lang="tr-TR" sz="1300" dirty="0" err="1">
                <a:solidFill>
                  <a:srgbClr val="40424E"/>
                </a:solidFill>
                <a:highlight>
                  <a:srgbClr val="FFFFFF"/>
                </a:highlight>
              </a:rPr>
              <a:t>schema</a:t>
            </a:r>
            <a:r>
              <a:rPr lang="tr-TR" sz="1300" dirty="0">
                <a:solidFill>
                  <a:srgbClr val="40424E"/>
                </a:solidFill>
                <a:highlight>
                  <a:srgbClr val="FFFFFF"/>
                </a:highlight>
              </a:rPr>
              <a:t>. </a:t>
            </a:r>
            <a:r>
              <a:rPr lang="tr-TR" sz="1300" dirty="0" err="1">
                <a:solidFill>
                  <a:srgbClr val="40424E"/>
                </a:solidFill>
                <a:highlight>
                  <a:srgbClr val="FFFFFF"/>
                </a:highlight>
              </a:rPr>
              <a:t>It</a:t>
            </a:r>
            <a:r>
              <a:rPr lang="tr-TR" sz="1300" dirty="0">
                <a:solidFill>
                  <a:srgbClr val="40424E"/>
                </a:solidFill>
                <a:highlight>
                  <a:srgbClr val="FFFFFF"/>
                </a:highlight>
              </a:rPr>
              <a:t> </a:t>
            </a:r>
            <a:r>
              <a:rPr lang="tr-TR" sz="1300" dirty="0" err="1">
                <a:solidFill>
                  <a:srgbClr val="40424E"/>
                </a:solidFill>
                <a:highlight>
                  <a:srgbClr val="FFFFFF"/>
                </a:highlight>
              </a:rPr>
              <a:t>simply</a:t>
            </a:r>
            <a:r>
              <a:rPr lang="tr-TR" sz="1300" dirty="0">
                <a:solidFill>
                  <a:srgbClr val="40424E"/>
                </a:solidFill>
                <a:highlight>
                  <a:srgbClr val="FFFFFF"/>
                </a:highlight>
              </a:rPr>
              <a:t> </a:t>
            </a:r>
            <a:r>
              <a:rPr lang="tr-TR" sz="1300" dirty="0" err="1">
                <a:solidFill>
                  <a:srgbClr val="40424E"/>
                </a:solidFill>
                <a:highlight>
                  <a:srgbClr val="FFFFFF"/>
                </a:highlight>
              </a:rPr>
              <a:t>deals</a:t>
            </a:r>
            <a:r>
              <a:rPr lang="tr-TR" sz="1300" dirty="0">
                <a:solidFill>
                  <a:srgbClr val="40424E"/>
                </a:solidFill>
                <a:highlight>
                  <a:srgbClr val="FFFFFF"/>
                </a:highlight>
              </a:rPr>
              <a:t> </a:t>
            </a:r>
            <a:r>
              <a:rPr lang="tr-TR" sz="1300" dirty="0" err="1">
                <a:solidFill>
                  <a:srgbClr val="40424E"/>
                </a:solidFill>
                <a:highlight>
                  <a:srgbClr val="FFFFFF"/>
                </a:highlight>
              </a:rPr>
              <a:t>with</a:t>
            </a:r>
            <a:r>
              <a:rPr lang="tr-TR" sz="1300" dirty="0">
                <a:solidFill>
                  <a:srgbClr val="40424E"/>
                </a:solidFill>
                <a:highlight>
                  <a:srgbClr val="FFFFFF"/>
                </a:highlight>
              </a:rPr>
              <a:t> </a:t>
            </a:r>
            <a:r>
              <a:rPr lang="tr-TR" sz="1300" dirty="0" err="1">
                <a:solidFill>
                  <a:srgbClr val="40424E"/>
                </a:solidFill>
                <a:highlight>
                  <a:srgbClr val="FFFFFF"/>
                </a:highlight>
              </a:rPr>
              <a:t>descriptions</a:t>
            </a:r>
            <a:r>
              <a:rPr lang="tr-TR" sz="1300" dirty="0">
                <a:solidFill>
                  <a:srgbClr val="40424E"/>
                </a:solidFill>
                <a:highlight>
                  <a:srgbClr val="FFFFFF"/>
                </a:highlight>
              </a:rPr>
              <a:t> of </a:t>
            </a:r>
            <a:r>
              <a:rPr lang="tr-TR" sz="1300" dirty="0" err="1">
                <a:solidFill>
                  <a:srgbClr val="40424E"/>
                </a:solidFill>
                <a:highlight>
                  <a:srgbClr val="FFFFFF"/>
                </a:highlight>
              </a:rPr>
              <a:t>the</a:t>
            </a:r>
            <a:r>
              <a:rPr lang="tr-TR" sz="1300" dirty="0">
                <a:solidFill>
                  <a:srgbClr val="40424E"/>
                </a:solidFill>
                <a:highlight>
                  <a:srgbClr val="FFFFFF"/>
                </a:highlight>
              </a:rPr>
              <a:t> </a:t>
            </a:r>
            <a:r>
              <a:rPr lang="tr-TR" sz="1300" dirty="0" err="1">
                <a:solidFill>
                  <a:srgbClr val="40424E"/>
                </a:solidFill>
                <a:highlight>
                  <a:srgbClr val="FFFFFF"/>
                </a:highlight>
              </a:rPr>
              <a:t>database</a:t>
            </a:r>
            <a:r>
              <a:rPr lang="tr-TR" sz="1300" dirty="0">
                <a:solidFill>
                  <a:srgbClr val="40424E"/>
                </a:solidFill>
                <a:highlight>
                  <a:srgbClr val="FFFFFF"/>
                </a:highlight>
              </a:rPr>
              <a:t> </a:t>
            </a:r>
            <a:r>
              <a:rPr lang="tr-TR" sz="1300" dirty="0" err="1">
                <a:solidFill>
                  <a:srgbClr val="40424E"/>
                </a:solidFill>
                <a:highlight>
                  <a:srgbClr val="FFFFFF"/>
                </a:highlight>
              </a:rPr>
              <a:t>schema</a:t>
            </a:r>
            <a:r>
              <a:rPr lang="tr-TR" sz="1300" dirty="0">
                <a:solidFill>
                  <a:srgbClr val="40424E"/>
                </a:solidFill>
                <a:highlight>
                  <a:srgbClr val="FFFFFF"/>
                </a:highlight>
              </a:rPr>
              <a:t> </a:t>
            </a:r>
            <a:r>
              <a:rPr lang="tr-TR" sz="1300" dirty="0" err="1">
                <a:solidFill>
                  <a:srgbClr val="40424E"/>
                </a:solidFill>
                <a:highlight>
                  <a:srgbClr val="FFFFFF"/>
                </a:highlight>
              </a:rPr>
              <a:t>and</a:t>
            </a:r>
            <a:r>
              <a:rPr lang="tr-TR" sz="1300" dirty="0">
                <a:solidFill>
                  <a:srgbClr val="40424E"/>
                </a:solidFill>
                <a:highlight>
                  <a:srgbClr val="FFFFFF"/>
                </a:highlight>
              </a:rPr>
              <a:t> is </a:t>
            </a:r>
            <a:r>
              <a:rPr lang="tr-TR" sz="1300" dirty="0" err="1">
                <a:solidFill>
                  <a:srgbClr val="40424E"/>
                </a:solidFill>
                <a:highlight>
                  <a:srgbClr val="FFFFFF"/>
                </a:highlight>
              </a:rPr>
              <a:t>used</a:t>
            </a:r>
            <a:r>
              <a:rPr lang="tr-TR" sz="1300" dirty="0">
                <a:solidFill>
                  <a:srgbClr val="40424E"/>
                </a:solidFill>
                <a:highlight>
                  <a:srgbClr val="FFFFFF"/>
                </a:highlight>
              </a:rPr>
              <a:t> </a:t>
            </a:r>
            <a:r>
              <a:rPr lang="tr-TR" sz="1300" dirty="0" err="1">
                <a:solidFill>
                  <a:srgbClr val="40424E"/>
                </a:solidFill>
                <a:highlight>
                  <a:srgbClr val="FFFFFF"/>
                </a:highlight>
              </a:rPr>
              <a:t>to</a:t>
            </a:r>
            <a:r>
              <a:rPr lang="tr-TR" sz="1300" dirty="0">
                <a:solidFill>
                  <a:srgbClr val="40424E"/>
                </a:solidFill>
                <a:highlight>
                  <a:srgbClr val="FFFFFF"/>
                </a:highlight>
              </a:rPr>
              <a:t> </a:t>
            </a:r>
            <a:r>
              <a:rPr lang="tr-TR" sz="1300" dirty="0" err="1">
                <a:solidFill>
                  <a:srgbClr val="40424E"/>
                </a:solidFill>
                <a:highlight>
                  <a:srgbClr val="FFFFFF"/>
                </a:highlight>
              </a:rPr>
              <a:t>create</a:t>
            </a:r>
            <a:r>
              <a:rPr lang="tr-TR" sz="1300" dirty="0">
                <a:solidFill>
                  <a:srgbClr val="40424E"/>
                </a:solidFill>
                <a:highlight>
                  <a:srgbClr val="FFFFFF"/>
                </a:highlight>
              </a:rPr>
              <a:t> </a:t>
            </a:r>
            <a:r>
              <a:rPr lang="tr-TR" sz="1300" dirty="0" err="1">
                <a:solidFill>
                  <a:srgbClr val="40424E"/>
                </a:solidFill>
                <a:highlight>
                  <a:srgbClr val="FFFFFF"/>
                </a:highlight>
              </a:rPr>
              <a:t>and</a:t>
            </a:r>
            <a:r>
              <a:rPr lang="tr-TR" sz="1300" dirty="0">
                <a:solidFill>
                  <a:srgbClr val="40424E"/>
                </a:solidFill>
                <a:highlight>
                  <a:srgbClr val="FFFFFF"/>
                </a:highlight>
              </a:rPr>
              <a:t> </a:t>
            </a:r>
            <a:r>
              <a:rPr lang="tr-TR" sz="1300" dirty="0" err="1">
                <a:solidFill>
                  <a:srgbClr val="40424E"/>
                </a:solidFill>
                <a:highlight>
                  <a:srgbClr val="FFFFFF"/>
                </a:highlight>
              </a:rPr>
              <a:t>modify</a:t>
            </a:r>
            <a:r>
              <a:rPr lang="tr-TR" sz="1300" dirty="0">
                <a:solidFill>
                  <a:srgbClr val="40424E"/>
                </a:solidFill>
                <a:highlight>
                  <a:srgbClr val="FFFFFF"/>
                </a:highlight>
              </a:rPr>
              <a:t> </a:t>
            </a:r>
            <a:r>
              <a:rPr lang="tr-TR" sz="1300" dirty="0" err="1">
                <a:solidFill>
                  <a:srgbClr val="40424E"/>
                </a:solidFill>
                <a:highlight>
                  <a:srgbClr val="FFFFFF"/>
                </a:highlight>
              </a:rPr>
              <a:t>the</a:t>
            </a:r>
            <a:r>
              <a:rPr lang="tr-TR" sz="1300" dirty="0">
                <a:solidFill>
                  <a:srgbClr val="40424E"/>
                </a:solidFill>
                <a:highlight>
                  <a:srgbClr val="FFFFFF"/>
                </a:highlight>
              </a:rPr>
              <a:t> </a:t>
            </a:r>
            <a:r>
              <a:rPr lang="tr-TR" sz="1300" dirty="0" err="1">
                <a:solidFill>
                  <a:srgbClr val="40424E"/>
                </a:solidFill>
                <a:highlight>
                  <a:srgbClr val="FFFFFF"/>
                </a:highlight>
              </a:rPr>
              <a:t>structure</a:t>
            </a:r>
            <a:r>
              <a:rPr lang="tr-TR" sz="1300" dirty="0">
                <a:solidFill>
                  <a:srgbClr val="40424E"/>
                </a:solidFill>
                <a:highlight>
                  <a:srgbClr val="FFFFFF"/>
                </a:highlight>
              </a:rPr>
              <a:t> of </a:t>
            </a:r>
            <a:r>
              <a:rPr lang="tr-TR" sz="1300" dirty="0" err="1">
                <a:solidFill>
                  <a:srgbClr val="40424E"/>
                </a:solidFill>
                <a:highlight>
                  <a:srgbClr val="FFFFFF"/>
                </a:highlight>
              </a:rPr>
              <a:t>database</a:t>
            </a:r>
            <a:r>
              <a:rPr lang="tr-TR" sz="1300" dirty="0">
                <a:solidFill>
                  <a:srgbClr val="40424E"/>
                </a:solidFill>
                <a:highlight>
                  <a:srgbClr val="FFFFFF"/>
                </a:highlight>
              </a:rPr>
              <a:t> </a:t>
            </a:r>
            <a:r>
              <a:rPr lang="tr-TR" sz="1300" dirty="0" err="1">
                <a:solidFill>
                  <a:srgbClr val="40424E"/>
                </a:solidFill>
                <a:highlight>
                  <a:srgbClr val="FFFFFF"/>
                </a:highlight>
              </a:rPr>
              <a:t>objects</a:t>
            </a:r>
            <a:r>
              <a:rPr lang="tr-TR" sz="1300" dirty="0">
                <a:solidFill>
                  <a:srgbClr val="40424E"/>
                </a:solidFill>
                <a:highlight>
                  <a:srgbClr val="FFFFFF"/>
                </a:highlight>
              </a:rPr>
              <a:t> in </a:t>
            </a:r>
            <a:r>
              <a:rPr lang="tr-TR" sz="1300" dirty="0" err="1">
                <a:solidFill>
                  <a:srgbClr val="40424E"/>
                </a:solidFill>
                <a:highlight>
                  <a:srgbClr val="FFFFFF"/>
                </a:highlight>
              </a:rPr>
              <a:t>the</a:t>
            </a:r>
            <a:r>
              <a:rPr lang="tr-TR" sz="1300" dirty="0">
                <a:solidFill>
                  <a:srgbClr val="40424E"/>
                </a:solidFill>
                <a:highlight>
                  <a:srgbClr val="FFFFFF"/>
                </a:highlight>
              </a:rPr>
              <a:t> </a:t>
            </a:r>
            <a:r>
              <a:rPr lang="tr-TR" sz="1300" dirty="0" err="1">
                <a:solidFill>
                  <a:srgbClr val="40424E"/>
                </a:solidFill>
                <a:highlight>
                  <a:srgbClr val="FFFFFF"/>
                </a:highlight>
              </a:rPr>
              <a:t>database</a:t>
            </a:r>
            <a:r>
              <a:rPr lang="tr-TR" sz="1300" dirty="0">
                <a:solidFill>
                  <a:srgbClr val="40424E"/>
                </a:solidFill>
                <a:highlight>
                  <a:srgbClr val="FFFFFF"/>
                </a:highlight>
              </a:rPr>
              <a:t>.</a:t>
            </a:r>
            <a:endParaRPr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8a8bd52aa0_1_6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8a8bd52aa0_1_6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tr-TR" sz="1300" b="1" dirty="0">
                <a:solidFill>
                  <a:srgbClr val="40424E"/>
                </a:solidFill>
                <a:highlight>
                  <a:srgbClr val="FFFFFF"/>
                </a:highlight>
              </a:rPr>
              <a:t> </a:t>
            </a:r>
            <a:r>
              <a:rPr lang="tr-TR" sz="1300" dirty="0">
                <a:solidFill>
                  <a:srgbClr val="40424E"/>
                </a:solidFill>
                <a:highlight>
                  <a:srgbClr val="FFFFFF"/>
                </a:highlight>
              </a:rPr>
              <a:t>DCL </a:t>
            </a:r>
            <a:r>
              <a:rPr lang="tr-TR" sz="1300" dirty="0" err="1">
                <a:solidFill>
                  <a:srgbClr val="40424E"/>
                </a:solidFill>
                <a:highlight>
                  <a:srgbClr val="FFFFFF"/>
                </a:highlight>
              </a:rPr>
              <a:t>includes</a:t>
            </a:r>
            <a:r>
              <a:rPr lang="tr-TR" sz="1300" dirty="0">
                <a:solidFill>
                  <a:srgbClr val="40424E"/>
                </a:solidFill>
                <a:highlight>
                  <a:srgbClr val="FFFFFF"/>
                </a:highlight>
              </a:rPr>
              <a:t> </a:t>
            </a:r>
            <a:r>
              <a:rPr lang="tr-TR" sz="1300" dirty="0" err="1">
                <a:solidFill>
                  <a:srgbClr val="40424E"/>
                </a:solidFill>
                <a:highlight>
                  <a:srgbClr val="FFFFFF"/>
                </a:highlight>
              </a:rPr>
              <a:t>commands</a:t>
            </a:r>
            <a:r>
              <a:rPr lang="tr-TR" sz="1300" dirty="0">
                <a:solidFill>
                  <a:srgbClr val="40424E"/>
                </a:solidFill>
                <a:highlight>
                  <a:srgbClr val="FFFFFF"/>
                </a:highlight>
              </a:rPr>
              <a:t> </a:t>
            </a:r>
            <a:r>
              <a:rPr lang="tr-TR" sz="1300" dirty="0" err="1">
                <a:solidFill>
                  <a:srgbClr val="40424E"/>
                </a:solidFill>
                <a:highlight>
                  <a:srgbClr val="FFFFFF"/>
                </a:highlight>
              </a:rPr>
              <a:t>such</a:t>
            </a:r>
            <a:r>
              <a:rPr lang="tr-TR" sz="1300" dirty="0">
                <a:solidFill>
                  <a:srgbClr val="40424E"/>
                </a:solidFill>
                <a:highlight>
                  <a:srgbClr val="FFFFFF"/>
                </a:highlight>
              </a:rPr>
              <a:t> as GRANT </a:t>
            </a:r>
            <a:r>
              <a:rPr lang="tr-TR" sz="1300" dirty="0" err="1">
                <a:solidFill>
                  <a:srgbClr val="40424E"/>
                </a:solidFill>
                <a:highlight>
                  <a:srgbClr val="FFFFFF"/>
                </a:highlight>
              </a:rPr>
              <a:t>and</a:t>
            </a:r>
            <a:r>
              <a:rPr lang="tr-TR" sz="1300" dirty="0">
                <a:solidFill>
                  <a:srgbClr val="40424E"/>
                </a:solidFill>
                <a:highlight>
                  <a:srgbClr val="FFFFFF"/>
                </a:highlight>
              </a:rPr>
              <a:t> REVOKE </a:t>
            </a:r>
            <a:r>
              <a:rPr lang="tr-TR" sz="1300" dirty="0" err="1">
                <a:solidFill>
                  <a:srgbClr val="40424E"/>
                </a:solidFill>
                <a:highlight>
                  <a:srgbClr val="FFFFFF"/>
                </a:highlight>
              </a:rPr>
              <a:t>which</a:t>
            </a:r>
            <a:r>
              <a:rPr lang="tr-TR" sz="1300" dirty="0">
                <a:solidFill>
                  <a:srgbClr val="40424E"/>
                </a:solidFill>
                <a:highlight>
                  <a:srgbClr val="FFFFFF"/>
                </a:highlight>
              </a:rPr>
              <a:t> </a:t>
            </a:r>
            <a:r>
              <a:rPr lang="tr-TR" sz="1300" dirty="0" err="1">
                <a:solidFill>
                  <a:srgbClr val="40424E"/>
                </a:solidFill>
                <a:highlight>
                  <a:srgbClr val="FFFFFF"/>
                </a:highlight>
              </a:rPr>
              <a:t>mainly</a:t>
            </a:r>
            <a:r>
              <a:rPr lang="tr-TR" sz="1300" dirty="0">
                <a:solidFill>
                  <a:srgbClr val="40424E"/>
                </a:solidFill>
                <a:highlight>
                  <a:srgbClr val="FFFFFF"/>
                </a:highlight>
              </a:rPr>
              <a:t> </a:t>
            </a:r>
            <a:r>
              <a:rPr lang="tr-TR" sz="1300" dirty="0" err="1">
                <a:solidFill>
                  <a:srgbClr val="40424E"/>
                </a:solidFill>
                <a:highlight>
                  <a:srgbClr val="FFFFFF"/>
                </a:highlight>
              </a:rPr>
              <a:t>deals</a:t>
            </a:r>
            <a:r>
              <a:rPr lang="tr-TR" sz="1300" dirty="0">
                <a:solidFill>
                  <a:srgbClr val="40424E"/>
                </a:solidFill>
                <a:highlight>
                  <a:srgbClr val="FFFFFF"/>
                </a:highlight>
              </a:rPr>
              <a:t> </a:t>
            </a:r>
            <a:r>
              <a:rPr lang="tr-TR" sz="1300" dirty="0" err="1">
                <a:solidFill>
                  <a:srgbClr val="40424E"/>
                </a:solidFill>
                <a:highlight>
                  <a:srgbClr val="FFFFFF"/>
                </a:highlight>
              </a:rPr>
              <a:t>with</a:t>
            </a:r>
            <a:r>
              <a:rPr lang="tr-TR" sz="1300" dirty="0">
                <a:solidFill>
                  <a:srgbClr val="40424E"/>
                </a:solidFill>
                <a:highlight>
                  <a:srgbClr val="FFFFFF"/>
                </a:highlight>
              </a:rPr>
              <a:t> </a:t>
            </a:r>
            <a:r>
              <a:rPr lang="tr-TR" sz="1300" dirty="0" err="1">
                <a:solidFill>
                  <a:srgbClr val="40424E"/>
                </a:solidFill>
                <a:highlight>
                  <a:srgbClr val="FFFFFF"/>
                </a:highlight>
              </a:rPr>
              <a:t>the</a:t>
            </a:r>
            <a:r>
              <a:rPr lang="tr-TR" sz="1300" dirty="0">
                <a:solidFill>
                  <a:srgbClr val="40424E"/>
                </a:solidFill>
                <a:highlight>
                  <a:srgbClr val="FFFFFF"/>
                </a:highlight>
              </a:rPr>
              <a:t> </a:t>
            </a:r>
            <a:r>
              <a:rPr lang="tr-TR" sz="1300" dirty="0" err="1">
                <a:solidFill>
                  <a:srgbClr val="40424E"/>
                </a:solidFill>
                <a:highlight>
                  <a:srgbClr val="FFFFFF"/>
                </a:highlight>
              </a:rPr>
              <a:t>rights</a:t>
            </a:r>
            <a:r>
              <a:rPr lang="tr-TR" sz="1300" dirty="0">
                <a:solidFill>
                  <a:srgbClr val="40424E"/>
                </a:solidFill>
                <a:highlight>
                  <a:srgbClr val="FFFFFF"/>
                </a:highlight>
              </a:rPr>
              <a:t>, </a:t>
            </a:r>
            <a:r>
              <a:rPr lang="tr-TR" sz="1300" dirty="0" err="1">
                <a:solidFill>
                  <a:srgbClr val="40424E"/>
                </a:solidFill>
                <a:highlight>
                  <a:srgbClr val="FFFFFF"/>
                </a:highlight>
              </a:rPr>
              <a:t>permissions</a:t>
            </a:r>
            <a:r>
              <a:rPr lang="tr-TR" sz="1300" dirty="0">
                <a:solidFill>
                  <a:srgbClr val="40424E"/>
                </a:solidFill>
                <a:highlight>
                  <a:srgbClr val="FFFFFF"/>
                </a:highlight>
              </a:rPr>
              <a:t> </a:t>
            </a:r>
            <a:r>
              <a:rPr lang="tr-TR" sz="1300" dirty="0" err="1">
                <a:solidFill>
                  <a:srgbClr val="40424E"/>
                </a:solidFill>
                <a:highlight>
                  <a:srgbClr val="FFFFFF"/>
                </a:highlight>
              </a:rPr>
              <a:t>and</a:t>
            </a:r>
            <a:r>
              <a:rPr lang="tr-TR" sz="1300" dirty="0">
                <a:solidFill>
                  <a:srgbClr val="40424E"/>
                </a:solidFill>
                <a:highlight>
                  <a:srgbClr val="FFFFFF"/>
                </a:highlight>
              </a:rPr>
              <a:t> </a:t>
            </a:r>
            <a:r>
              <a:rPr lang="tr-TR" sz="1300" dirty="0" err="1">
                <a:solidFill>
                  <a:srgbClr val="40424E"/>
                </a:solidFill>
                <a:highlight>
                  <a:srgbClr val="FFFFFF"/>
                </a:highlight>
              </a:rPr>
              <a:t>other</a:t>
            </a:r>
            <a:r>
              <a:rPr lang="tr-TR" sz="1300" dirty="0">
                <a:solidFill>
                  <a:srgbClr val="40424E"/>
                </a:solidFill>
                <a:highlight>
                  <a:srgbClr val="FFFFFF"/>
                </a:highlight>
              </a:rPr>
              <a:t> </a:t>
            </a:r>
            <a:r>
              <a:rPr lang="tr-TR" sz="1300" dirty="0" err="1">
                <a:solidFill>
                  <a:srgbClr val="40424E"/>
                </a:solidFill>
                <a:highlight>
                  <a:srgbClr val="FFFFFF"/>
                </a:highlight>
              </a:rPr>
              <a:t>controls</a:t>
            </a:r>
            <a:r>
              <a:rPr lang="tr-TR" sz="1300" dirty="0">
                <a:solidFill>
                  <a:srgbClr val="40424E"/>
                </a:solidFill>
                <a:highlight>
                  <a:srgbClr val="FFFFFF"/>
                </a:highlight>
              </a:rPr>
              <a:t> of </a:t>
            </a:r>
            <a:r>
              <a:rPr lang="tr-TR" sz="1300" dirty="0" err="1">
                <a:solidFill>
                  <a:srgbClr val="40424E"/>
                </a:solidFill>
                <a:highlight>
                  <a:srgbClr val="FFFFFF"/>
                </a:highlight>
              </a:rPr>
              <a:t>the</a:t>
            </a:r>
            <a:r>
              <a:rPr lang="tr-TR" sz="1300" dirty="0">
                <a:solidFill>
                  <a:srgbClr val="40424E"/>
                </a:solidFill>
                <a:highlight>
                  <a:srgbClr val="FFFFFF"/>
                </a:highlight>
              </a:rPr>
              <a:t> </a:t>
            </a:r>
            <a:r>
              <a:rPr lang="tr-TR" sz="1300" dirty="0" err="1">
                <a:solidFill>
                  <a:srgbClr val="40424E"/>
                </a:solidFill>
                <a:highlight>
                  <a:srgbClr val="FFFFFF"/>
                </a:highlight>
              </a:rPr>
              <a:t>database</a:t>
            </a:r>
            <a:r>
              <a:rPr lang="tr-TR" sz="1300" dirty="0">
                <a:solidFill>
                  <a:srgbClr val="40424E"/>
                </a:solidFill>
                <a:highlight>
                  <a:srgbClr val="FFFFFF"/>
                </a:highlight>
              </a:rPr>
              <a:t> </a:t>
            </a:r>
            <a:r>
              <a:rPr lang="tr-TR" sz="1300" dirty="0" err="1">
                <a:solidFill>
                  <a:srgbClr val="40424E"/>
                </a:solidFill>
                <a:highlight>
                  <a:srgbClr val="FFFFFF"/>
                </a:highlight>
              </a:rPr>
              <a:t>system</a:t>
            </a:r>
            <a:r>
              <a:rPr lang="tr-TR" sz="1300" dirty="0">
                <a:solidFill>
                  <a:srgbClr val="40424E"/>
                </a:solidFill>
                <a:highlight>
                  <a:srgbClr val="FFFFFF"/>
                </a:highlight>
              </a:rPr>
              <a:t>.</a:t>
            </a:r>
            <a:endParaRPr sz="1300" dirty="0">
              <a:solidFill>
                <a:srgbClr val="40424E"/>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tr-TR" sz="1300" b="1" dirty="0" err="1">
                <a:solidFill>
                  <a:srgbClr val="40424E"/>
                </a:solidFill>
                <a:highlight>
                  <a:srgbClr val="FFFFFF"/>
                </a:highlight>
              </a:rPr>
              <a:t>Examples</a:t>
            </a:r>
            <a:r>
              <a:rPr lang="tr-TR" sz="1300" b="1" dirty="0">
                <a:solidFill>
                  <a:srgbClr val="40424E"/>
                </a:solidFill>
                <a:highlight>
                  <a:srgbClr val="FFFFFF"/>
                </a:highlight>
              </a:rPr>
              <a:t> of DCL </a:t>
            </a:r>
            <a:r>
              <a:rPr lang="tr-TR" sz="1300" b="1" dirty="0" err="1">
                <a:solidFill>
                  <a:srgbClr val="40424E"/>
                </a:solidFill>
                <a:highlight>
                  <a:srgbClr val="FFFFFF"/>
                </a:highlight>
              </a:rPr>
              <a:t>commands</a:t>
            </a:r>
            <a:r>
              <a:rPr lang="tr-TR" sz="1300" b="1" dirty="0">
                <a:solidFill>
                  <a:srgbClr val="40424E"/>
                </a:solidFill>
                <a:highlight>
                  <a:srgbClr val="FFFFFF"/>
                </a:highlight>
              </a:rPr>
              <a:t>:</a:t>
            </a:r>
            <a:endParaRPr sz="1300" b="1" dirty="0">
              <a:solidFill>
                <a:srgbClr val="40424E"/>
              </a:solidFill>
              <a:highlight>
                <a:srgbClr val="FFFFFF"/>
              </a:highlight>
            </a:endParaRPr>
          </a:p>
          <a:p>
            <a:pPr marL="685800" lvl="0" indent="-311150" algn="l" rtl="0">
              <a:lnSpc>
                <a:spcPct val="158000"/>
              </a:lnSpc>
              <a:spcBef>
                <a:spcPts val="800"/>
              </a:spcBef>
              <a:spcAft>
                <a:spcPts val="0"/>
              </a:spcAft>
              <a:buClr>
                <a:srgbClr val="40424E"/>
              </a:buClr>
              <a:buSzPts val="1300"/>
              <a:buChar char="●"/>
            </a:pPr>
            <a:r>
              <a:rPr lang="tr-TR" sz="1300" b="1" dirty="0">
                <a:solidFill>
                  <a:srgbClr val="40424E"/>
                </a:solidFill>
                <a:highlight>
                  <a:srgbClr val="FFFFFF"/>
                </a:highlight>
              </a:rPr>
              <a:t>GRANT</a:t>
            </a:r>
            <a:r>
              <a:rPr lang="tr-TR" sz="1300" dirty="0">
                <a:solidFill>
                  <a:srgbClr val="40424E"/>
                </a:solidFill>
                <a:highlight>
                  <a:srgbClr val="FFFFFF"/>
                </a:highlight>
              </a:rPr>
              <a:t>-</a:t>
            </a:r>
            <a:r>
              <a:rPr lang="tr-TR" sz="1300" dirty="0" err="1">
                <a:solidFill>
                  <a:srgbClr val="40424E"/>
                </a:solidFill>
                <a:highlight>
                  <a:srgbClr val="FFFFFF"/>
                </a:highlight>
              </a:rPr>
              <a:t>gives</a:t>
            </a:r>
            <a:r>
              <a:rPr lang="tr-TR" sz="1300" dirty="0">
                <a:solidFill>
                  <a:srgbClr val="40424E"/>
                </a:solidFill>
                <a:highlight>
                  <a:srgbClr val="FFFFFF"/>
                </a:highlight>
              </a:rPr>
              <a:t> </a:t>
            </a:r>
            <a:r>
              <a:rPr lang="tr-TR" sz="1300" dirty="0" err="1">
                <a:solidFill>
                  <a:srgbClr val="40424E"/>
                </a:solidFill>
                <a:highlight>
                  <a:srgbClr val="FFFFFF"/>
                </a:highlight>
              </a:rPr>
              <a:t>user’s</a:t>
            </a:r>
            <a:r>
              <a:rPr lang="tr-TR" sz="1300" dirty="0">
                <a:solidFill>
                  <a:srgbClr val="40424E"/>
                </a:solidFill>
                <a:highlight>
                  <a:srgbClr val="FFFFFF"/>
                </a:highlight>
              </a:rPr>
              <a:t> </a:t>
            </a:r>
            <a:r>
              <a:rPr lang="tr-TR" sz="1300" dirty="0" err="1">
                <a:solidFill>
                  <a:srgbClr val="40424E"/>
                </a:solidFill>
                <a:highlight>
                  <a:srgbClr val="FFFFFF"/>
                </a:highlight>
              </a:rPr>
              <a:t>access</a:t>
            </a:r>
            <a:r>
              <a:rPr lang="tr-TR" sz="1300" dirty="0">
                <a:solidFill>
                  <a:srgbClr val="40424E"/>
                </a:solidFill>
                <a:highlight>
                  <a:srgbClr val="FFFFFF"/>
                </a:highlight>
              </a:rPr>
              <a:t> </a:t>
            </a:r>
            <a:r>
              <a:rPr lang="tr-TR" sz="1300" dirty="0" err="1">
                <a:solidFill>
                  <a:srgbClr val="40424E"/>
                </a:solidFill>
                <a:highlight>
                  <a:srgbClr val="FFFFFF"/>
                </a:highlight>
              </a:rPr>
              <a:t>privileges</a:t>
            </a:r>
            <a:r>
              <a:rPr lang="tr-TR" sz="1300" dirty="0">
                <a:solidFill>
                  <a:srgbClr val="40424E"/>
                </a:solidFill>
                <a:highlight>
                  <a:srgbClr val="FFFFFF"/>
                </a:highlight>
              </a:rPr>
              <a:t> </a:t>
            </a:r>
            <a:r>
              <a:rPr lang="tr-TR" sz="1300" dirty="0" err="1">
                <a:solidFill>
                  <a:srgbClr val="40424E"/>
                </a:solidFill>
                <a:highlight>
                  <a:srgbClr val="FFFFFF"/>
                </a:highlight>
              </a:rPr>
              <a:t>to</a:t>
            </a:r>
            <a:r>
              <a:rPr lang="tr-TR" sz="1300" dirty="0">
                <a:solidFill>
                  <a:srgbClr val="40424E"/>
                </a:solidFill>
                <a:highlight>
                  <a:srgbClr val="FFFFFF"/>
                </a:highlight>
              </a:rPr>
              <a:t> </a:t>
            </a:r>
            <a:r>
              <a:rPr lang="tr-TR" sz="1300" dirty="0" err="1">
                <a:solidFill>
                  <a:srgbClr val="40424E"/>
                </a:solidFill>
                <a:highlight>
                  <a:srgbClr val="FFFFFF"/>
                </a:highlight>
              </a:rPr>
              <a:t>database</a:t>
            </a:r>
            <a:r>
              <a:rPr lang="tr-TR" sz="1300" dirty="0">
                <a:solidFill>
                  <a:srgbClr val="40424E"/>
                </a:solidFill>
                <a:highlight>
                  <a:srgbClr val="FFFFFF"/>
                </a:highlight>
              </a:rPr>
              <a:t>.</a:t>
            </a:r>
            <a:endParaRPr sz="1300" dirty="0">
              <a:solidFill>
                <a:srgbClr val="40424E"/>
              </a:solidFill>
              <a:highlight>
                <a:srgbClr val="FFFFFF"/>
              </a:highlight>
            </a:endParaRPr>
          </a:p>
          <a:p>
            <a:pPr marL="685800" lvl="0" indent="-311150" algn="l" rtl="0">
              <a:lnSpc>
                <a:spcPct val="158000"/>
              </a:lnSpc>
              <a:spcBef>
                <a:spcPts val="0"/>
              </a:spcBef>
              <a:spcAft>
                <a:spcPts val="0"/>
              </a:spcAft>
              <a:buClr>
                <a:srgbClr val="40424E"/>
              </a:buClr>
              <a:buSzPts val="1300"/>
              <a:buChar char="●"/>
            </a:pPr>
            <a:r>
              <a:rPr lang="tr-TR" sz="1300" b="1" dirty="0">
                <a:solidFill>
                  <a:srgbClr val="40424E"/>
                </a:solidFill>
                <a:highlight>
                  <a:srgbClr val="FFFFFF"/>
                </a:highlight>
              </a:rPr>
              <a:t>REVOKE</a:t>
            </a:r>
            <a:r>
              <a:rPr lang="tr-TR" sz="1300" dirty="0">
                <a:solidFill>
                  <a:srgbClr val="40424E"/>
                </a:solidFill>
                <a:highlight>
                  <a:srgbClr val="FFFFFF"/>
                </a:highlight>
              </a:rPr>
              <a:t>-</a:t>
            </a:r>
            <a:r>
              <a:rPr lang="tr-TR" sz="1300" dirty="0" err="1">
                <a:solidFill>
                  <a:srgbClr val="40424E"/>
                </a:solidFill>
                <a:highlight>
                  <a:srgbClr val="FFFFFF"/>
                </a:highlight>
              </a:rPr>
              <a:t>withdraw</a:t>
            </a:r>
            <a:r>
              <a:rPr lang="tr-TR" sz="1300" dirty="0">
                <a:solidFill>
                  <a:srgbClr val="40424E"/>
                </a:solidFill>
                <a:highlight>
                  <a:srgbClr val="FFFFFF"/>
                </a:highlight>
              </a:rPr>
              <a:t> </a:t>
            </a:r>
            <a:r>
              <a:rPr lang="tr-TR" sz="1300" dirty="0" err="1">
                <a:solidFill>
                  <a:srgbClr val="40424E"/>
                </a:solidFill>
                <a:highlight>
                  <a:srgbClr val="FFFFFF"/>
                </a:highlight>
              </a:rPr>
              <a:t>user’s</a:t>
            </a:r>
            <a:r>
              <a:rPr lang="tr-TR" sz="1300" dirty="0">
                <a:solidFill>
                  <a:srgbClr val="40424E"/>
                </a:solidFill>
                <a:highlight>
                  <a:srgbClr val="FFFFFF"/>
                </a:highlight>
              </a:rPr>
              <a:t> </a:t>
            </a:r>
            <a:r>
              <a:rPr lang="tr-TR" sz="1300" dirty="0" err="1">
                <a:solidFill>
                  <a:srgbClr val="40424E"/>
                </a:solidFill>
                <a:highlight>
                  <a:srgbClr val="FFFFFF"/>
                </a:highlight>
              </a:rPr>
              <a:t>access</a:t>
            </a:r>
            <a:r>
              <a:rPr lang="tr-TR" sz="1300" dirty="0">
                <a:solidFill>
                  <a:srgbClr val="40424E"/>
                </a:solidFill>
                <a:highlight>
                  <a:srgbClr val="FFFFFF"/>
                </a:highlight>
              </a:rPr>
              <a:t> </a:t>
            </a:r>
            <a:r>
              <a:rPr lang="tr-TR" sz="1300" dirty="0" err="1">
                <a:solidFill>
                  <a:srgbClr val="40424E"/>
                </a:solidFill>
                <a:highlight>
                  <a:srgbClr val="FFFFFF"/>
                </a:highlight>
              </a:rPr>
              <a:t>privileges</a:t>
            </a:r>
            <a:r>
              <a:rPr lang="tr-TR" sz="1300" dirty="0">
                <a:solidFill>
                  <a:srgbClr val="40424E"/>
                </a:solidFill>
                <a:highlight>
                  <a:srgbClr val="FFFFFF"/>
                </a:highlight>
              </a:rPr>
              <a:t> </a:t>
            </a:r>
            <a:r>
              <a:rPr lang="tr-TR" sz="1300" dirty="0" err="1">
                <a:solidFill>
                  <a:srgbClr val="40424E"/>
                </a:solidFill>
                <a:highlight>
                  <a:srgbClr val="FFFFFF"/>
                </a:highlight>
              </a:rPr>
              <a:t>given</a:t>
            </a:r>
            <a:r>
              <a:rPr lang="tr-TR" sz="1300" dirty="0">
                <a:solidFill>
                  <a:srgbClr val="40424E"/>
                </a:solidFill>
                <a:highlight>
                  <a:srgbClr val="FFFFFF"/>
                </a:highlight>
              </a:rPr>
              <a:t> </a:t>
            </a:r>
            <a:r>
              <a:rPr lang="tr-TR" sz="1300" dirty="0" err="1">
                <a:solidFill>
                  <a:srgbClr val="40424E"/>
                </a:solidFill>
                <a:highlight>
                  <a:srgbClr val="FFFFFF"/>
                </a:highlight>
              </a:rPr>
              <a:t>by</a:t>
            </a:r>
            <a:r>
              <a:rPr lang="tr-TR" sz="1300" dirty="0">
                <a:solidFill>
                  <a:srgbClr val="40424E"/>
                </a:solidFill>
                <a:highlight>
                  <a:srgbClr val="FFFFFF"/>
                </a:highlight>
              </a:rPr>
              <a:t> </a:t>
            </a:r>
            <a:r>
              <a:rPr lang="tr-TR" sz="1300" dirty="0" err="1">
                <a:solidFill>
                  <a:srgbClr val="40424E"/>
                </a:solidFill>
                <a:highlight>
                  <a:srgbClr val="FFFFFF"/>
                </a:highlight>
              </a:rPr>
              <a:t>using</a:t>
            </a:r>
            <a:r>
              <a:rPr lang="tr-TR" sz="1300" dirty="0">
                <a:solidFill>
                  <a:srgbClr val="40424E"/>
                </a:solidFill>
                <a:highlight>
                  <a:srgbClr val="FFFFFF"/>
                </a:highlight>
              </a:rPr>
              <a:t> </a:t>
            </a:r>
            <a:r>
              <a:rPr lang="tr-TR" sz="1300" dirty="0" err="1">
                <a:solidFill>
                  <a:srgbClr val="40424E"/>
                </a:solidFill>
                <a:highlight>
                  <a:srgbClr val="FFFFFF"/>
                </a:highlight>
              </a:rPr>
              <a:t>the</a:t>
            </a:r>
            <a:r>
              <a:rPr lang="tr-TR" sz="1300" dirty="0">
                <a:solidFill>
                  <a:srgbClr val="40424E"/>
                </a:solidFill>
                <a:highlight>
                  <a:srgbClr val="FFFFFF"/>
                </a:highlight>
              </a:rPr>
              <a:t> GRANT </a:t>
            </a:r>
            <a:r>
              <a:rPr lang="tr-TR" sz="1300" dirty="0" err="1">
                <a:solidFill>
                  <a:srgbClr val="40424E"/>
                </a:solidFill>
                <a:highlight>
                  <a:srgbClr val="FFFFFF"/>
                </a:highlight>
              </a:rPr>
              <a:t>command</a:t>
            </a:r>
            <a:r>
              <a:rPr lang="tr-TR" sz="1300" dirty="0">
                <a:solidFill>
                  <a:srgbClr val="40424E"/>
                </a:solidFill>
                <a:highlight>
                  <a:srgbClr val="FFFFFF"/>
                </a:highlight>
              </a:rPr>
              <a:t>.</a:t>
            </a:r>
            <a:endParaRPr sz="1300" dirty="0">
              <a:solidFill>
                <a:srgbClr val="40424E"/>
              </a:solidFill>
              <a:highlight>
                <a:srgbClr val="FFFFFF"/>
              </a:highlight>
            </a:endParaRPr>
          </a:p>
          <a:p>
            <a:pPr marL="0" lvl="0" indent="0" algn="l" rtl="0">
              <a:lnSpc>
                <a:spcPct val="100000"/>
              </a:lnSpc>
              <a:spcBef>
                <a:spcPts val="3600"/>
              </a:spcBef>
              <a:spcAft>
                <a:spcPts val="0"/>
              </a:spcAft>
              <a:buSzPts val="1400"/>
              <a:buNone/>
            </a:pPr>
            <a:endParaRPr lang="tr-TR" sz="1450" dirty="0">
              <a:solidFill>
                <a:srgbClr val="373A3C"/>
              </a:solidFill>
              <a:highlight>
                <a:srgbClr val="FFFFFF"/>
              </a:highlight>
            </a:endParaRPr>
          </a:p>
          <a:p>
            <a:pPr marL="0" lvl="0" indent="0" algn="l" rtl="0">
              <a:lnSpc>
                <a:spcPct val="100000"/>
              </a:lnSpc>
              <a:spcBef>
                <a:spcPts val="3600"/>
              </a:spcBef>
              <a:spcAft>
                <a:spcPts val="0"/>
              </a:spcAft>
              <a:buSzPts val="1400"/>
              <a:buNone/>
            </a:pPr>
            <a:endParaRPr lang="tr-TR" sz="1450" dirty="0">
              <a:solidFill>
                <a:srgbClr val="373A3C"/>
              </a:solidFill>
              <a:highlight>
                <a:srgbClr val="FFFFFF"/>
              </a:highlight>
            </a:endParaRPr>
          </a:p>
          <a:p>
            <a:pPr>
              <a:buNone/>
            </a:pPr>
            <a:r>
              <a:rPr lang="tr-TR" sz="1600" b="1" dirty="0"/>
              <a:t>GRANT</a:t>
            </a:r>
          </a:p>
          <a:p>
            <a:pPr>
              <a:buNone/>
            </a:pPr>
            <a:r>
              <a:rPr lang="tr-TR" sz="1600" dirty="0"/>
              <a:t>Sistem ya da nesne haklarının kullanıcılara veya rollere atanması için kullanılan komuttur.</a:t>
            </a:r>
          </a:p>
          <a:p>
            <a:pPr>
              <a:buNone/>
            </a:pPr>
            <a:endParaRPr lang="tr-TR" sz="1600" dirty="0"/>
          </a:p>
          <a:p>
            <a:pPr>
              <a:buNone/>
            </a:pPr>
            <a:r>
              <a:rPr lang="tr-TR" sz="1600" dirty="0"/>
              <a:t>GRANT DELETE ON personel TO </a:t>
            </a:r>
            <a:r>
              <a:rPr lang="tr-TR" sz="1600" dirty="0" err="1"/>
              <a:t>ogrenci</a:t>
            </a:r>
            <a:endParaRPr lang="tr-TR" sz="1600" dirty="0"/>
          </a:p>
          <a:p>
            <a:pPr>
              <a:buNone/>
            </a:pPr>
            <a:endParaRPr lang="tr-TR" sz="1600" dirty="0"/>
          </a:p>
          <a:p>
            <a:pPr>
              <a:buNone/>
            </a:pPr>
            <a:r>
              <a:rPr lang="tr-TR" sz="1600" dirty="0"/>
              <a:t>Yukarıdaki örnekte </a:t>
            </a:r>
            <a:r>
              <a:rPr lang="tr-TR" sz="1600" dirty="0" err="1"/>
              <a:t>ogrenci</a:t>
            </a:r>
            <a:r>
              <a:rPr lang="tr-TR" sz="1600" dirty="0"/>
              <a:t> kullanıcısına personel tablosunda silme yapma yetkisi verilir.</a:t>
            </a:r>
          </a:p>
          <a:p>
            <a:pPr>
              <a:buNone/>
            </a:pPr>
            <a:endParaRPr lang="tr-TR" sz="1600" b="1" dirty="0"/>
          </a:p>
          <a:p>
            <a:pPr>
              <a:buNone/>
            </a:pPr>
            <a:r>
              <a:rPr lang="tr-TR" sz="1600" b="1" dirty="0"/>
              <a:t>REVOKE</a:t>
            </a:r>
          </a:p>
          <a:p>
            <a:pPr>
              <a:buNone/>
            </a:pPr>
            <a:endParaRPr lang="tr-TR" sz="1600" dirty="0"/>
          </a:p>
          <a:p>
            <a:pPr>
              <a:buNone/>
            </a:pPr>
            <a:r>
              <a:rPr lang="tr-TR" sz="1600" dirty="0"/>
              <a:t>Sistem ya da nesne haklarının kullanıcılardan veya rollerden geri </a:t>
            </a:r>
            <a:r>
              <a:rPr lang="tr-TR" sz="1600" dirty="0" err="1"/>
              <a:t>alınnması</a:t>
            </a:r>
            <a:r>
              <a:rPr lang="tr-TR" sz="1600" dirty="0"/>
              <a:t> için kullanılan komuttur.</a:t>
            </a:r>
          </a:p>
          <a:p>
            <a:pPr>
              <a:buNone/>
            </a:pPr>
            <a:endParaRPr lang="tr-TR" sz="1600" dirty="0"/>
          </a:p>
          <a:p>
            <a:pPr>
              <a:buNone/>
            </a:pPr>
            <a:r>
              <a:rPr lang="tr-TR" sz="1600" dirty="0"/>
              <a:t>REVOKE DELETE ON personel FROM </a:t>
            </a:r>
            <a:r>
              <a:rPr lang="tr-TR" sz="1600" dirty="0" err="1"/>
              <a:t>ogrenci</a:t>
            </a:r>
            <a:endParaRPr lang="tr-TR" sz="1600" dirty="0"/>
          </a:p>
          <a:p>
            <a:pPr>
              <a:buNone/>
            </a:pPr>
            <a:endParaRPr lang="tr-TR" sz="1600" dirty="0"/>
          </a:p>
          <a:p>
            <a:pPr>
              <a:buNone/>
            </a:pPr>
            <a:r>
              <a:rPr lang="tr-TR" sz="1600" dirty="0"/>
              <a:t>Yukarıdaki örnekte </a:t>
            </a:r>
            <a:r>
              <a:rPr lang="tr-TR" sz="1600" dirty="0" err="1"/>
              <a:t>ogrenci</a:t>
            </a:r>
            <a:r>
              <a:rPr lang="tr-TR" sz="1600" dirty="0"/>
              <a:t> kullanıcısından personel tablosunda silme yapma yetkisi geri alınır</a:t>
            </a:r>
            <a:endParaRPr lang="tr-TR" sz="1600" dirty="0">
              <a:solidFill>
                <a:srgbClr val="373A3C"/>
              </a:solidFill>
              <a:highlight>
                <a:srgbClr val="FFFFFF"/>
              </a:highlight>
            </a:endParaRPr>
          </a:p>
          <a:p>
            <a:pPr marL="0" lvl="0" indent="0" algn="l" rtl="0">
              <a:lnSpc>
                <a:spcPct val="100000"/>
              </a:lnSpc>
              <a:spcBef>
                <a:spcPts val="3600"/>
              </a:spcBef>
              <a:spcAft>
                <a:spcPts val="0"/>
              </a:spcAft>
              <a:buSzPts val="1400"/>
              <a:buNone/>
            </a:pPr>
            <a:endParaRPr sz="1450" dirty="0">
              <a:solidFill>
                <a:srgbClr val="373A3C"/>
              </a:solidFill>
              <a:highlight>
                <a:srgbClr val="FFFFFF"/>
              </a:highlight>
            </a:endParaRPr>
          </a:p>
        </p:txBody>
      </p:sp>
    </p:spTree>
    <p:extLst>
      <p:ext uri="{BB962C8B-B14F-4D97-AF65-F5344CB8AC3E}">
        <p14:creationId xmlns:p14="http://schemas.microsoft.com/office/powerpoint/2010/main" val="275026613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8a8bd52aa0_1_6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8a8bd52aa0_1_6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fontAlgn="base">
              <a:buNone/>
            </a:pPr>
            <a:r>
              <a:rPr lang="tr-TR" sz="1400" dirty="0"/>
              <a:t>GRANT SELECT,INSERT,UPDATE,DELETE ON *.* TO "deneme’@’</a:t>
            </a:r>
            <a:r>
              <a:rPr lang="tr-TR" sz="1400" dirty="0" err="1"/>
              <a:t>localhost</a:t>
            </a:r>
            <a:r>
              <a:rPr lang="tr-TR" sz="1400" dirty="0"/>
              <a:t>’;</a:t>
            </a:r>
          </a:p>
          <a:p>
            <a:pPr fontAlgn="base">
              <a:buNone/>
            </a:pPr>
            <a:r>
              <a:rPr lang="tr-TR" sz="1400" dirty="0"/>
              <a:t>Bu komut satırıyla deneme </a:t>
            </a:r>
            <a:r>
              <a:rPr lang="tr-TR" sz="1400" dirty="0" err="1"/>
              <a:t>user’ımıza</a:t>
            </a:r>
            <a:r>
              <a:rPr lang="tr-TR" sz="1400" dirty="0"/>
              <a:t> </a:t>
            </a:r>
            <a:r>
              <a:rPr lang="tr-TR" sz="1400" dirty="0" err="1"/>
              <a:t>select,insert,update</a:t>
            </a:r>
            <a:r>
              <a:rPr lang="tr-TR" sz="1400" dirty="0"/>
              <a:t> ve </a:t>
            </a:r>
            <a:r>
              <a:rPr lang="tr-TR" sz="1400" dirty="0" err="1"/>
              <a:t>delete</a:t>
            </a:r>
            <a:r>
              <a:rPr lang="tr-TR" sz="1400" dirty="0"/>
              <a:t> yetkisi vermiş olduk.</a:t>
            </a:r>
          </a:p>
          <a:p>
            <a:pPr fontAlgn="base">
              <a:buNone/>
            </a:pPr>
            <a:endParaRPr lang="tr-TR" sz="1400" dirty="0"/>
          </a:p>
          <a:p>
            <a:pPr fontAlgn="base">
              <a:buNone/>
            </a:pPr>
            <a:r>
              <a:rPr lang="tr-TR" sz="1400" dirty="0"/>
              <a:t>GRANT ALL ON *.* TO "deneme’@’</a:t>
            </a:r>
            <a:r>
              <a:rPr lang="tr-TR" sz="1400" dirty="0" err="1"/>
              <a:t>localhost</a:t>
            </a:r>
            <a:r>
              <a:rPr lang="tr-TR" sz="1400" dirty="0"/>
              <a:t>’;</a:t>
            </a:r>
            <a:br>
              <a:rPr lang="tr-TR" sz="1400" dirty="0"/>
            </a:br>
            <a:endParaRPr lang="tr-TR" sz="1400" dirty="0"/>
          </a:p>
          <a:p>
            <a:pPr fontAlgn="base">
              <a:buNone/>
            </a:pPr>
            <a:r>
              <a:rPr lang="tr-TR" sz="1400" dirty="0"/>
              <a:t>Bu komut satırıyla da deneme </a:t>
            </a:r>
            <a:r>
              <a:rPr lang="tr-TR" sz="1400" dirty="0" err="1"/>
              <a:t>user’ımıza</a:t>
            </a:r>
            <a:r>
              <a:rPr lang="tr-TR" sz="1400" dirty="0"/>
              <a:t> </a:t>
            </a:r>
            <a:r>
              <a:rPr lang="tr-TR" sz="1400" dirty="0" err="1"/>
              <a:t>full</a:t>
            </a:r>
            <a:r>
              <a:rPr lang="tr-TR" sz="1400" dirty="0"/>
              <a:t> yetki vermiş oluruz.</a:t>
            </a:r>
          </a:p>
          <a:p>
            <a:pPr fontAlgn="base">
              <a:buNone/>
            </a:pPr>
            <a:endParaRPr lang="tr-TR" sz="1400" b="1" dirty="0"/>
          </a:p>
          <a:p>
            <a:pPr fontAlgn="base">
              <a:buNone/>
            </a:pPr>
            <a:r>
              <a:rPr lang="tr-TR" sz="1400" b="1" dirty="0"/>
              <a:t>deneme </a:t>
            </a:r>
            <a:r>
              <a:rPr lang="tr-TR" sz="1400" b="1" dirty="0" err="1"/>
              <a:t>user’ını</a:t>
            </a:r>
            <a:r>
              <a:rPr lang="tr-TR" sz="1400" b="1" dirty="0"/>
              <a:t> silmek için de;</a:t>
            </a:r>
            <a:br>
              <a:rPr lang="tr-TR" sz="1400" dirty="0"/>
            </a:br>
            <a:r>
              <a:rPr lang="tr-TR" sz="1400" dirty="0"/>
              <a:t>DROP USER deneme;</a:t>
            </a:r>
          </a:p>
          <a:p>
            <a:pPr fontAlgn="base">
              <a:buNone/>
            </a:pPr>
            <a:br>
              <a:rPr lang="tr-TR" sz="1400" dirty="0"/>
            </a:br>
            <a:r>
              <a:rPr lang="tr-TR" sz="1400" dirty="0"/>
              <a:t>Komut satırını Çalıştırdığımızda da deneme </a:t>
            </a:r>
            <a:r>
              <a:rPr lang="tr-TR" sz="1400" dirty="0" err="1"/>
              <a:t>userını</a:t>
            </a:r>
            <a:r>
              <a:rPr lang="tr-TR" sz="1400" dirty="0"/>
              <a:t> silmiş olacağız.</a:t>
            </a:r>
          </a:p>
        </p:txBody>
      </p:sp>
    </p:spTree>
    <p:extLst>
      <p:ext uri="{BB962C8B-B14F-4D97-AF65-F5344CB8AC3E}">
        <p14:creationId xmlns:p14="http://schemas.microsoft.com/office/powerpoint/2010/main" val="142235437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a:xfrm>
            <a:off x="381000" y="685800"/>
            <a:ext cx="6096000" cy="3429000"/>
          </a:xfrm>
        </p:spPr>
      </p:sp>
      <p:sp>
        <p:nvSpPr>
          <p:cNvPr id="3" name="Not Yer Tutucusu 2"/>
          <p:cNvSpPr>
            <a:spLocks noGrp="1"/>
          </p:cNvSpPr>
          <p:nvPr>
            <p:ph type="body" idx="1"/>
          </p:nvPr>
        </p:nvSpPr>
        <p:spPr/>
        <p:txBody>
          <a:bodyPr/>
          <a:lstStyle/>
          <a:p>
            <a:pPr>
              <a:buNone/>
            </a:pPr>
            <a:r>
              <a:rPr lang="tr-TR" dirty="0"/>
              <a:t>indeks tablodaki kayıtlara daha hızlı erişim için kullanılan nesnelerdir. </a:t>
            </a:r>
          </a:p>
          <a:p>
            <a:pPr>
              <a:buNone/>
            </a:pPr>
            <a:r>
              <a:rPr lang="tr-TR" dirty="0"/>
              <a:t>Bir indeks oluşturabilmek için “CREATE ANY INDEX” sistem hakkına sahip olmak gerekir. İndeks bir tablonun bir alanı üzerinde tanımlanabileceği gibi birden fazla alan üzerinde de tanımlanabilir.</a:t>
            </a:r>
          </a:p>
          <a:p>
            <a:endParaRPr lang="tr-TR" dirty="0"/>
          </a:p>
          <a:p>
            <a:r>
              <a:rPr lang="tr-TR" sz="1100" b="1" dirty="0"/>
              <a:t>İndeksler</a:t>
            </a:r>
            <a:r>
              <a:rPr lang="tr-TR" sz="1100" dirty="0"/>
              <a:t> verilere </a:t>
            </a:r>
            <a:r>
              <a:rPr lang="tr-TR" sz="1100" b="1" dirty="0">
                <a:solidFill>
                  <a:srgbClr val="C00000"/>
                </a:solidFill>
              </a:rPr>
              <a:t>hızlı erişim </a:t>
            </a:r>
            <a:r>
              <a:rPr lang="tr-TR" sz="1100" dirty="0"/>
              <a:t>amacıyla kullanılır.</a:t>
            </a:r>
          </a:p>
          <a:p>
            <a:r>
              <a:rPr lang="tr-TR" sz="1100" dirty="0"/>
              <a:t>OLAP (On-</a:t>
            </a:r>
            <a:r>
              <a:rPr lang="tr-TR" sz="1100" dirty="0" err="1"/>
              <a:t>Line</a:t>
            </a:r>
            <a:r>
              <a:rPr lang="tr-TR" sz="1100" dirty="0"/>
              <a:t> </a:t>
            </a:r>
            <a:r>
              <a:rPr lang="tr-TR" sz="1100" dirty="0" err="1"/>
              <a:t>Analytical</a:t>
            </a:r>
            <a:r>
              <a:rPr lang="tr-TR" sz="1100" dirty="0"/>
              <a:t> </a:t>
            </a:r>
            <a:r>
              <a:rPr lang="tr-TR" sz="1100" dirty="0" err="1"/>
              <a:t>Processing</a:t>
            </a:r>
            <a:r>
              <a:rPr lang="tr-TR" sz="1100" dirty="0"/>
              <a:t>) sistemlerde mümkün olduğu kadar çok indeks kullanılır, </a:t>
            </a:r>
            <a:r>
              <a:rPr lang="tr-TR" sz="1100" dirty="0" err="1"/>
              <a:t>OLTP’de</a:t>
            </a:r>
            <a:r>
              <a:rPr lang="tr-TR" sz="1100" dirty="0"/>
              <a:t> ise fazlası uygulamaya zarar verebilir.</a:t>
            </a:r>
          </a:p>
          <a:p>
            <a:r>
              <a:rPr lang="tr-TR" sz="1100" b="1" dirty="0" err="1"/>
              <a:t>Primary</a:t>
            </a:r>
            <a:r>
              <a:rPr lang="tr-TR" sz="1100" b="1" dirty="0"/>
              <a:t> </a:t>
            </a:r>
            <a:r>
              <a:rPr lang="tr-TR" sz="1100" b="1" dirty="0" err="1"/>
              <a:t>Key’ler</a:t>
            </a:r>
            <a:r>
              <a:rPr lang="tr-TR" sz="1100" b="1" dirty="0"/>
              <a:t> otomatik olarak indekslenir</a:t>
            </a:r>
            <a:r>
              <a:rPr lang="tr-TR" sz="1100" dirty="0"/>
              <a:t>, </a:t>
            </a:r>
            <a:r>
              <a:rPr lang="tr-TR" sz="1100" dirty="0" err="1"/>
              <a:t>Foreign</a:t>
            </a:r>
            <a:r>
              <a:rPr lang="tr-TR" sz="1100" dirty="0"/>
              <a:t> </a:t>
            </a:r>
            <a:r>
              <a:rPr lang="tr-TR" sz="1100" dirty="0" err="1"/>
              <a:t>Key’ler</a:t>
            </a:r>
            <a:r>
              <a:rPr lang="tr-TR" sz="1100" dirty="0"/>
              <a:t> de genellikle indekslenmesi gereken alanlardır.</a:t>
            </a:r>
          </a:p>
          <a:p>
            <a:r>
              <a:rPr lang="tr-TR" sz="1100" dirty="0"/>
              <a:t>WHERE koşulu ile seçilen sütunlar, aynı sırada indeks yapılmalıdır.</a:t>
            </a:r>
          </a:p>
          <a:p>
            <a:endParaRPr lang="en-US" dirty="0"/>
          </a:p>
        </p:txBody>
      </p:sp>
    </p:spTree>
    <p:extLst>
      <p:ext uri="{BB962C8B-B14F-4D97-AF65-F5344CB8AC3E}">
        <p14:creationId xmlns:p14="http://schemas.microsoft.com/office/powerpoint/2010/main" val="207327037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a:xfrm>
            <a:off x="381000" y="685800"/>
            <a:ext cx="6096000" cy="3429000"/>
          </a:xfrm>
        </p:spPr>
      </p:sp>
      <p:sp>
        <p:nvSpPr>
          <p:cNvPr id="3" name="Not Yer Tutucusu 2"/>
          <p:cNvSpPr>
            <a:spLocks noGrp="1"/>
          </p:cNvSpPr>
          <p:nvPr>
            <p:ph type="body" idx="1"/>
          </p:nvPr>
        </p:nvSpPr>
        <p:spPr/>
        <p:txBody>
          <a:bodyPr/>
          <a:lstStyle/>
          <a:p>
            <a:pPr>
              <a:buNone/>
            </a:pPr>
            <a:r>
              <a:rPr lang="tr-TR" sz="2800" dirty="0"/>
              <a:t>Gerçekte olmayan tablolardır. Sadece SELECT ifadesinden ibarettirler.</a:t>
            </a:r>
          </a:p>
          <a:p>
            <a:pPr>
              <a:buNone/>
            </a:pPr>
            <a:r>
              <a:rPr lang="tr-TR" sz="2800" dirty="0"/>
              <a:t>Neden </a:t>
            </a:r>
            <a:r>
              <a:rPr lang="tr-TR" sz="2800" dirty="0" err="1"/>
              <a:t>view</a:t>
            </a:r>
            <a:r>
              <a:rPr lang="tr-TR" sz="2800" dirty="0"/>
              <a:t> kullanılır?</a:t>
            </a:r>
          </a:p>
          <a:p>
            <a:pPr marL="857250" lvl="1" indent="-457200">
              <a:buFontTx/>
              <a:buAutoNum type="arabicPeriod"/>
            </a:pPr>
            <a:r>
              <a:rPr lang="tr-TR" sz="2400" dirty="0"/>
              <a:t>Veri erişimini sınırlamak için</a:t>
            </a:r>
          </a:p>
          <a:p>
            <a:pPr marL="857250" lvl="1" indent="-457200">
              <a:buFontTx/>
              <a:buAutoNum type="arabicPeriod"/>
            </a:pPr>
            <a:r>
              <a:rPr lang="tr-TR" sz="2400" dirty="0"/>
              <a:t>Karmaşık sorguları kolay hale getirmek için</a:t>
            </a:r>
          </a:p>
          <a:p>
            <a:pPr marL="857250" lvl="1" indent="-457200">
              <a:buFontTx/>
              <a:buAutoNum type="arabicPeriod"/>
            </a:pPr>
            <a:r>
              <a:rPr lang="tr-TR" sz="2400" dirty="0"/>
              <a:t>Veri bağımsızlığını sağlamak için</a:t>
            </a:r>
          </a:p>
          <a:p>
            <a:pPr marL="857250" lvl="1" indent="-457200">
              <a:buFontTx/>
              <a:buAutoNum type="arabicPeriod"/>
            </a:pPr>
            <a:r>
              <a:rPr lang="tr-TR" sz="2400" dirty="0"/>
              <a:t>Aynı verinin farklı görünümlerini sunmak için</a:t>
            </a:r>
          </a:p>
          <a:p>
            <a:pPr>
              <a:buNone/>
            </a:pPr>
            <a:r>
              <a:rPr lang="tr-TR" sz="2800" dirty="0"/>
              <a:t>Eğer </a:t>
            </a:r>
            <a:r>
              <a:rPr lang="tr-TR" sz="2800" dirty="0" err="1"/>
              <a:t>Primary</a:t>
            </a:r>
            <a:r>
              <a:rPr lang="tr-TR" sz="2800" dirty="0"/>
              <a:t> </a:t>
            </a:r>
            <a:r>
              <a:rPr lang="tr-TR" sz="2800" dirty="0" err="1"/>
              <a:t>Key</a:t>
            </a:r>
            <a:r>
              <a:rPr lang="tr-TR" sz="2800" dirty="0"/>
              <a:t> </a:t>
            </a:r>
            <a:r>
              <a:rPr lang="tr-TR" sz="2800" dirty="0" err="1"/>
              <a:t>View’da</a:t>
            </a:r>
            <a:r>
              <a:rPr lang="tr-TR" sz="2800" dirty="0"/>
              <a:t> yer alıyorsa DML (insert, </a:t>
            </a:r>
            <a:r>
              <a:rPr lang="tr-TR" sz="2800" dirty="0" err="1"/>
              <a:t>delete</a:t>
            </a:r>
            <a:r>
              <a:rPr lang="tr-TR" sz="2800" dirty="0"/>
              <a:t>, </a:t>
            </a:r>
            <a:r>
              <a:rPr lang="tr-TR" sz="2800" dirty="0" err="1"/>
              <a:t>update</a:t>
            </a:r>
            <a:r>
              <a:rPr lang="tr-TR" sz="2800" dirty="0"/>
              <a:t>) işlemleri o </a:t>
            </a:r>
            <a:r>
              <a:rPr lang="tr-TR" sz="2800" dirty="0" err="1"/>
              <a:t>view</a:t>
            </a:r>
            <a:r>
              <a:rPr lang="tr-TR" sz="2800" dirty="0"/>
              <a:t> üzerinde uygulanabilir.</a:t>
            </a:r>
          </a:p>
          <a:p>
            <a:endParaRPr lang="en-US" dirty="0"/>
          </a:p>
        </p:txBody>
      </p:sp>
    </p:spTree>
    <p:extLst>
      <p:ext uri="{BB962C8B-B14F-4D97-AF65-F5344CB8AC3E}">
        <p14:creationId xmlns:p14="http://schemas.microsoft.com/office/powerpoint/2010/main" val="350666372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a:xfrm>
            <a:off x="381000" y="685800"/>
            <a:ext cx="6096000" cy="3429000"/>
          </a:xfrm>
        </p:spPr>
      </p:sp>
      <p:sp>
        <p:nvSpPr>
          <p:cNvPr id="3" name="Not Yer Tutucusu 2"/>
          <p:cNvSpPr>
            <a:spLocks noGrp="1"/>
          </p:cNvSpPr>
          <p:nvPr>
            <p:ph type="body" idx="1"/>
          </p:nvPr>
        </p:nvSpPr>
        <p:spPr/>
        <p:txBody>
          <a:bodyPr/>
          <a:lstStyle/>
          <a:p>
            <a:pPr eaLnBrk="1" hangingPunct="1"/>
            <a:r>
              <a:rPr lang="tr-TR" sz="1100" b="1" dirty="0"/>
              <a:t>Daha küçük parçalara ayrılamayan en küçük işlem yığınına </a:t>
            </a:r>
            <a:r>
              <a:rPr lang="tr-TR" sz="1100" b="1" dirty="0" err="1"/>
              <a:t>Transaction</a:t>
            </a:r>
            <a:r>
              <a:rPr lang="tr-TR" sz="1100" b="1" dirty="0"/>
              <a:t> denir. </a:t>
            </a:r>
          </a:p>
          <a:p>
            <a:pPr eaLnBrk="1" hangingPunct="1"/>
            <a:r>
              <a:rPr lang="tr-TR" sz="1100" b="1" dirty="0"/>
              <a:t>Geçerli kabul edilmesi bir dizi işlemin tamamının yolunda gitmesine bağlı durumlarda </a:t>
            </a:r>
            <a:r>
              <a:rPr lang="tr-TR" sz="1100" b="1" dirty="0" err="1"/>
              <a:t>transaction</a:t>
            </a:r>
            <a:r>
              <a:rPr lang="tr-TR" sz="1100" b="1" dirty="0"/>
              <a:t> kullanılır. </a:t>
            </a:r>
          </a:p>
          <a:p>
            <a:pPr eaLnBrk="1" hangingPunct="1"/>
            <a:r>
              <a:rPr lang="tr-TR" sz="1100" b="1" i="1" dirty="0" err="1"/>
              <a:t>Transaction</a:t>
            </a:r>
            <a:r>
              <a:rPr lang="tr-TR" sz="1100" b="1" i="1" dirty="0"/>
              <a:t> bloğu ya hep ya hiç mantığı ile çalışır. Ya tüm işlemler düzgün olarak gerçekleşir ve geçerli kabul edilir veya bir kısım işlemler yolunda gitse bile, blok sona ermeden bir işlem bile yolunda gitmese hiçbir işlem olmamış kabul edilir</a:t>
            </a:r>
            <a:r>
              <a:rPr lang="tr-TR" sz="1100" b="1" dirty="0"/>
              <a:t>. </a:t>
            </a:r>
          </a:p>
          <a:p>
            <a:pPr eaLnBrk="1" hangingPunct="1"/>
            <a:r>
              <a:rPr lang="tr-TR" sz="1100" b="1" dirty="0"/>
              <a:t>Bir </a:t>
            </a:r>
            <a:r>
              <a:rPr lang="tr-TR" sz="1100" b="1" dirty="0" err="1"/>
              <a:t>transaction</a:t>
            </a:r>
            <a:r>
              <a:rPr lang="tr-TR" sz="1100" b="1" dirty="0"/>
              <a:t> COMMIT işlemi ile tamamlanır. Eğer ROLLBACK işlemi uygulanırsa tüm </a:t>
            </a:r>
            <a:r>
              <a:rPr lang="tr-TR" sz="1100" b="1" dirty="0" err="1"/>
              <a:t>transaction</a:t>
            </a:r>
            <a:r>
              <a:rPr lang="tr-TR" sz="1100" b="1" dirty="0"/>
              <a:t> işlemleri geri alınır</a:t>
            </a:r>
            <a:r>
              <a:rPr lang="tr-TR" sz="1100" dirty="0"/>
              <a:t>.</a:t>
            </a:r>
          </a:p>
          <a:p>
            <a:pPr eaLnBrk="1" hangingPunct="1"/>
            <a:r>
              <a:rPr lang="tr-TR" sz="1100" dirty="0"/>
              <a:t>Örneğin; bir havale işleminde, havale yapanın hesap bilgilerinden havale yaptığı miktar düşüldükten sonra, elektrik kesintisi, donanımsal veya yazılımsal bir arıza nedeniyle alıcının hesabına bu miktar eklenemez ise; gönderenin hesabından düşülen paranın iade edilmesi gerekir.</a:t>
            </a:r>
          </a:p>
          <a:p>
            <a:pPr eaLnBrk="1" hangingPunct="1"/>
            <a:r>
              <a:rPr lang="tr-TR" sz="1100" dirty="0"/>
              <a:t>Aksi halde bu paranın sahibinin kimliği kaybedilmiş olur. Bu da sistemin olası haller dışında veri kaybetmeye müsait bir durumda olması demektir. Bu tür aksaklıklar </a:t>
            </a:r>
            <a:r>
              <a:rPr lang="tr-TR" sz="1100" dirty="0" err="1"/>
              <a:t>transaction</a:t>
            </a:r>
            <a:r>
              <a:rPr lang="tr-TR" sz="1100" dirty="0"/>
              <a:t> kavramı sayesinde kontrol altına alınır.</a:t>
            </a:r>
          </a:p>
          <a:p>
            <a:pPr>
              <a:buNone/>
            </a:pPr>
            <a:r>
              <a:rPr lang="tr-TR" dirty="0" err="1"/>
              <a:t>mysql_connect</a:t>
            </a:r>
            <a:r>
              <a:rPr lang="tr-TR" dirty="0"/>
              <a:t>("</a:t>
            </a:r>
            <a:r>
              <a:rPr lang="tr-TR" dirty="0" err="1"/>
              <a:t>localhost</a:t>
            </a:r>
            <a:r>
              <a:rPr lang="tr-TR" dirty="0"/>
              <a:t>", "</a:t>
            </a:r>
            <a:r>
              <a:rPr lang="tr-TR" dirty="0" err="1"/>
              <a:t>kullanici</a:t>
            </a:r>
            <a:r>
              <a:rPr lang="tr-TR" dirty="0"/>
              <a:t>", "parola");</a:t>
            </a:r>
          </a:p>
          <a:p>
            <a:pPr>
              <a:buNone/>
            </a:pPr>
            <a:r>
              <a:rPr lang="tr-TR" dirty="0" err="1"/>
              <a:t>mysql_select_db</a:t>
            </a:r>
            <a:r>
              <a:rPr lang="tr-TR" dirty="0"/>
              <a:t>("</a:t>
            </a:r>
            <a:r>
              <a:rPr lang="tr-TR" dirty="0" err="1"/>
              <a:t>veritabani</a:t>
            </a:r>
            <a:r>
              <a:rPr lang="tr-TR" dirty="0"/>
              <a:t>");   </a:t>
            </a:r>
          </a:p>
          <a:p>
            <a:pPr>
              <a:buNone/>
            </a:pPr>
            <a:endParaRPr lang="tr-TR" i="1" dirty="0"/>
          </a:p>
          <a:p>
            <a:pPr>
              <a:buNone/>
            </a:pPr>
            <a:r>
              <a:rPr lang="tr-TR" i="1" dirty="0"/>
              <a:t>//</a:t>
            </a:r>
            <a:r>
              <a:rPr lang="tr-TR" i="1" dirty="0" err="1"/>
              <a:t>transaction</a:t>
            </a:r>
            <a:r>
              <a:rPr lang="tr-TR" i="1" dirty="0"/>
              <a:t> </a:t>
            </a:r>
            <a:r>
              <a:rPr lang="tr-TR" i="1" dirty="0" err="1"/>
              <a:t>basliyor</a:t>
            </a:r>
            <a:r>
              <a:rPr lang="tr-TR" dirty="0"/>
              <a:t> </a:t>
            </a:r>
            <a:r>
              <a:rPr lang="tr-TR" dirty="0" err="1"/>
              <a:t>mysql_query</a:t>
            </a:r>
            <a:r>
              <a:rPr lang="tr-TR" dirty="0"/>
              <a:t>("BEGIN");   </a:t>
            </a:r>
          </a:p>
          <a:p>
            <a:pPr>
              <a:buNone/>
            </a:pPr>
            <a:endParaRPr lang="tr-TR" i="1" dirty="0"/>
          </a:p>
          <a:p>
            <a:pPr>
              <a:buNone/>
            </a:pPr>
            <a:r>
              <a:rPr lang="tr-TR" i="1" dirty="0"/>
              <a:t>//sorgular </a:t>
            </a:r>
            <a:r>
              <a:rPr lang="tr-TR" i="1" dirty="0" err="1"/>
              <a:t>hazirlaniyor</a:t>
            </a:r>
            <a:endParaRPr lang="tr-TR" i="1" dirty="0"/>
          </a:p>
          <a:p>
            <a:pPr>
              <a:buNone/>
            </a:pPr>
            <a:r>
              <a:rPr lang="tr-TR" dirty="0"/>
              <a:t>$sorgu1 = </a:t>
            </a:r>
            <a:r>
              <a:rPr lang="tr-TR" dirty="0" err="1"/>
              <a:t>mysql_query</a:t>
            </a:r>
            <a:r>
              <a:rPr lang="tr-TR" dirty="0"/>
              <a:t>("UPDATE </a:t>
            </a:r>
            <a:r>
              <a:rPr lang="tr-TR" dirty="0" err="1"/>
              <a:t>akbank</a:t>
            </a:r>
            <a:r>
              <a:rPr lang="tr-TR" dirty="0"/>
              <a:t> SET </a:t>
            </a:r>
            <a:r>
              <a:rPr lang="tr-TR" dirty="0" err="1"/>
              <a:t>mevcut_para</a:t>
            </a:r>
            <a:r>
              <a:rPr lang="tr-TR" dirty="0"/>
              <a:t> = </a:t>
            </a:r>
            <a:r>
              <a:rPr lang="tr-TR" dirty="0" err="1"/>
              <a:t>mevcut_para</a:t>
            </a:r>
            <a:r>
              <a:rPr lang="tr-TR" dirty="0"/>
              <a:t> – 10000 WHERE </a:t>
            </a:r>
            <a:r>
              <a:rPr lang="tr-TR" dirty="0" err="1"/>
              <a:t>hesap_no</a:t>
            </a:r>
            <a:r>
              <a:rPr lang="tr-TR" dirty="0"/>
              <a:t> = '625021'");</a:t>
            </a:r>
          </a:p>
          <a:p>
            <a:pPr>
              <a:buNone/>
            </a:pPr>
            <a:endParaRPr lang="tr-TR" dirty="0"/>
          </a:p>
          <a:p>
            <a:pPr>
              <a:buNone/>
            </a:pPr>
            <a:r>
              <a:rPr lang="tr-TR" dirty="0"/>
              <a:t> $sorgu2 = </a:t>
            </a:r>
            <a:r>
              <a:rPr lang="tr-TR" dirty="0" err="1"/>
              <a:t>mysql_query</a:t>
            </a:r>
            <a:r>
              <a:rPr lang="tr-TR" dirty="0"/>
              <a:t>("UPDATE garanti SET </a:t>
            </a:r>
            <a:r>
              <a:rPr lang="tr-TR" dirty="0" err="1"/>
              <a:t>mevcut_para</a:t>
            </a:r>
            <a:r>
              <a:rPr lang="tr-TR" dirty="0"/>
              <a:t> = </a:t>
            </a:r>
            <a:r>
              <a:rPr lang="tr-TR" dirty="0" err="1"/>
              <a:t>mevcut_para</a:t>
            </a:r>
            <a:r>
              <a:rPr lang="tr-TR" dirty="0"/>
              <a:t> + 10000 WHERE </a:t>
            </a:r>
            <a:r>
              <a:rPr lang="tr-TR" dirty="0" err="1"/>
              <a:t>hesap_no</a:t>
            </a:r>
            <a:r>
              <a:rPr lang="tr-TR" dirty="0"/>
              <a:t> = '124500'"); ,</a:t>
            </a:r>
          </a:p>
          <a:p>
            <a:pPr>
              <a:buNone/>
            </a:pPr>
            <a:endParaRPr lang="tr-TR" dirty="0"/>
          </a:p>
          <a:p>
            <a:pPr>
              <a:buNone/>
            </a:pPr>
            <a:r>
              <a:rPr lang="tr-TR" dirty="0" err="1"/>
              <a:t>if</a:t>
            </a:r>
            <a:r>
              <a:rPr lang="tr-TR" dirty="0"/>
              <a:t> (!$sorgu1 </a:t>
            </a:r>
            <a:r>
              <a:rPr lang="tr-TR" dirty="0" err="1"/>
              <a:t>or</a:t>
            </a:r>
            <a:r>
              <a:rPr lang="tr-TR" dirty="0"/>
              <a:t> !$sorgu2 ) {</a:t>
            </a:r>
          </a:p>
          <a:p>
            <a:pPr>
              <a:buNone/>
            </a:pPr>
            <a:r>
              <a:rPr lang="tr-TR" dirty="0"/>
              <a:t> </a:t>
            </a:r>
            <a:r>
              <a:rPr lang="tr-TR" i="1" dirty="0"/>
              <a:t>//hata var, geri </a:t>
            </a:r>
            <a:r>
              <a:rPr lang="tr-TR" i="1" dirty="0" err="1"/>
              <a:t>aliyoruz</a:t>
            </a:r>
            <a:r>
              <a:rPr lang="tr-TR" dirty="0"/>
              <a:t> </a:t>
            </a:r>
            <a:r>
              <a:rPr lang="tr-TR" dirty="0" err="1"/>
              <a:t>mysql_query</a:t>
            </a:r>
            <a:r>
              <a:rPr lang="tr-TR" dirty="0"/>
              <a:t>("ROLLBACK"); </a:t>
            </a:r>
          </a:p>
          <a:p>
            <a:pPr>
              <a:buNone/>
            </a:pPr>
            <a:r>
              <a:rPr lang="tr-TR" dirty="0"/>
              <a:t>} </a:t>
            </a:r>
          </a:p>
          <a:p>
            <a:pPr>
              <a:buNone/>
            </a:pPr>
            <a:r>
              <a:rPr lang="tr-TR" dirty="0"/>
              <a:t>else {</a:t>
            </a:r>
          </a:p>
          <a:p>
            <a:pPr>
              <a:buNone/>
            </a:pPr>
            <a:r>
              <a:rPr lang="tr-TR" dirty="0"/>
              <a:t> </a:t>
            </a:r>
            <a:r>
              <a:rPr lang="tr-TR" i="1" dirty="0"/>
              <a:t>//hata yok, </a:t>
            </a:r>
            <a:r>
              <a:rPr lang="tr-TR" i="1" dirty="0" err="1"/>
              <a:t>islem</a:t>
            </a:r>
            <a:r>
              <a:rPr lang="tr-TR" i="1" dirty="0"/>
              <a:t> </a:t>
            </a:r>
            <a:r>
              <a:rPr lang="tr-TR" i="1" dirty="0" err="1"/>
              <a:t>tamamlaniyor</a:t>
            </a:r>
            <a:r>
              <a:rPr lang="tr-TR" dirty="0"/>
              <a:t> </a:t>
            </a:r>
            <a:r>
              <a:rPr lang="tr-TR" dirty="0" err="1"/>
              <a:t>mysql_query</a:t>
            </a:r>
            <a:r>
              <a:rPr lang="tr-TR" dirty="0"/>
              <a:t>("COMMIT"); </a:t>
            </a:r>
          </a:p>
          <a:p>
            <a:pPr>
              <a:buNone/>
            </a:pPr>
            <a:r>
              <a:rPr lang="tr-TR" dirty="0"/>
              <a:t>} </a:t>
            </a:r>
          </a:p>
          <a:p>
            <a:endParaRPr lang="en-US" dirty="0"/>
          </a:p>
        </p:txBody>
      </p:sp>
    </p:spTree>
    <p:extLst>
      <p:ext uri="{BB962C8B-B14F-4D97-AF65-F5344CB8AC3E}">
        <p14:creationId xmlns:p14="http://schemas.microsoft.com/office/powerpoint/2010/main" val="217586903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a:xfrm>
            <a:off x="381000" y="685800"/>
            <a:ext cx="6096000" cy="3429000"/>
          </a:xfrm>
        </p:spPr>
      </p:sp>
      <p:sp>
        <p:nvSpPr>
          <p:cNvPr id="3" name="Not Yer Tutucusu 2"/>
          <p:cNvSpPr>
            <a:spLocks noGrp="1"/>
          </p:cNvSpPr>
          <p:nvPr>
            <p:ph type="body" idx="1"/>
          </p:nvPr>
        </p:nvSpPr>
        <p:spPr/>
        <p:txBody>
          <a:bodyPr/>
          <a:lstStyle/>
          <a:p>
            <a:pPr eaLnBrk="1" hangingPunct="1"/>
            <a:r>
              <a:rPr lang="tr-TR" sz="1100" b="1" dirty="0"/>
              <a:t>Daha küçük parçalara ayrılamayan en küçük işlem yığınına </a:t>
            </a:r>
            <a:r>
              <a:rPr lang="tr-TR" sz="1100" b="1" dirty="0" err="1"/>
              <a:t>Transaction</a:t>
            </a:r>
            <a:r>
              <a:rPr lang="tr-TR" sz="1100" b="1" dirty="0"/>
              <a:t> denir. </a:t>
            </a:r>
          </a:p>
          <a:p>
            <a:pPr eaLnBrk="1" hangingPunct="1"/>
            <a:r>
              <a:rPr lang="tr-TR" sz="1100" b="1" dirty="0"/>
              <a:t>Geçerli kabul edilmesi bir dizi işlemin tamamının yolunda gitmesine bağlı durumlarda </a:t>
            </a:r>
            <a:r>
              <a:rPr lang="tr-TR" sz="1100" b="1" dirty="0" err="1"/>
              <a:t>transaction</a:t>
            </a:r>
            <a:r>
              <a:rPr lang="tr-TR" sz="1100" b="1" dirty="0"/>
              <a:t> kullanılır. </a:t>
            </a:r>
          </a:p>
          <a:p>
            <a:pPr eaLnBrk="1" hangingPunct="1"/>
            <a:r>
              <a:rPr lang="tr-TR" sz="1100" b="1" i="1" dirty="0" err="1"/>
              <a:t>Transaction</a:t>
            </a:r>
            <a:r>
              <a:rPr lang="tr-TR" sz="1100" b="1" i="1" dirty="0"/>
              <a:t> bloğu ya hep ya hiç mantığı ile çalışır. Ya tüm işlemler düzgün olarak gerçekleşir ve geçerli kabul edilir veya bir kısım işlemler yolunda gitse bile, blok sona ermeden bir işlem bile yolunda gitmese hiçbir işlem olmamış kabul edilir</a:t>
            </a:r>
            <a:r>
              <a:rPr lang="tr-TR" sz="1100" b="1" dirty="0"/>
              <a:t>. </a:t>
            </a:r>
          </a:p>
          <a:p>
            <a:pPr eaLnBrk="1" hangingPunct="1"/>
            <a:r>
              <a:rPr lang="tr-TR" sz="1100" b="1" dirty="0"/>
              <a:t>Bir </a:t>
            </a:r>
            <a:r>
              <a:rPr lang="tr-TR" sz="1100" b="1" dirty="0" err="1"/>
              <a:t>transaction</a:t>
            </a:r>
            <a:r>
              <a:rPr lang="tr-TR" sz="1100" b="1" dirty="0"/>
              <a:t> COMMIT işlemi ile tamamlanır. Eğer ROLLBACK işlemi uygulanırsa tüm </a:t>
            </a:r>
            <a:r>
              <a:rPr lang="tr-TR" sz="1100" b="1" dirty="0" err="1"/>
              <a:t>transaction</a:t>
            </a:r>
            <a:r>
              <a:rPr lang="tr-TR" sz="1100" b="1" dirty="0"/>
              <a:t> işlemleri geri alınır</a:t>
            </a:r>
            <a:r>
              <a:rPr lang="tr-TR" sz="1100" dirty="0"/>
              <a:t>.</a:t>
            </a:r>
          </a:p>
          <a:p>
            <a:pPr eaLnBrk="1" hangingPunct="1"/>
            <a:r>
              <a:rPr lang="tr-TR" sz="1100" dirty="0"/>
              <a:t>Örneğin; bir havale işleminde, havale yapanın hesap bilgilerinden havale yaptığı miktar düşüldükten sonra, elektrik kesintisi, donanımsal veya yazılımsal bir arıza nedeniyle alıcının hesabına bu miktar eklenemez ise; gönderenin hesabından düşülen paranın iade edilmesi gerekir.</a:t>
            </a:r>
          </a:p>
          <a:p>
            <a:pPr eaLnBrk="1" hangingPunct="1"/>
            <a:r>
              <a:rPr lang="tr-TR" sz="1100" dirty="0"/>
              <a:t>Aksi halde bu paranın sahibinin kimliği kaybedilmiş olur. Bu da sistemin olası haller dışında veri kaybetmeye müsait bir durumda olması demektir. Bu tür aksaklıklar </a:t>
            </a:r>
            <a:r>
              <a:rPr lang="tr-TR" sz="1100" dirty="0" err="1"/>
              <a:t>transaction</a:t>
            </a:r>
            <a:r>
              <a:rPr lang="tr-TR" sz="1100" dirty="0"/>
              <a:t> kavramı sayesinde kontrol altına alınır.</a:t>
            </a:r>
          </a:p>
          <a:p>
            <a:pPr>
              <a:buNone/>
            </a:pPr>
            <a:r>
              <a:rPr lang="tr-TR" dirty="0" err="1"/>
              <a:t>mysql_connect</a:t>
            </a:r>
            <a:r>
              <a:rPr lang="tr-TR" dirty="0"/>
              <a:t>("</a:t>
            </a:r>
            <a:r>
              <a:rPr lang="tr-TR" dirty="0" err="1"/>
              <a:t>localhost</a:t>
            </a:r>
            <a:r>
              <a:rPr lang="tr-TR" dirty="0"/>
              <a:t>", "</a:t>
            </a:r>
            <a:r>
              <a:rPr lang="tr-TR" dirty="0" err="1"/>
              <a:t>kullanici</a:t>
            </a:r>
            <a:r>
              <a:rPr lang="tr-TR" dirty="0"/>
              <a:t>", "parola");</a:t>
            </a:r>
          </a:p>
          <a:p>
            <a:pPr>
              <a:buNone/>
            </a:pPr>
            <a:r>
              <a:rPr lang="tr-TR" dirty="0" err="1"/>
              <a:t>mysql_select_db</a:t>
            </a:r>
            <a:r>
              <a:rPr lang="tr-TR" dirty="0"/>
              <a:t>("</a:t>
            </a:r>
            <a:r>
              <a:rPr lang="tr-TR" dirty="0" err="1"/>
              <a:t>veritabani</a:t>
            </a:r>
            <a:r>
              <a:rPr lang="tr-TR" dirty="0"/>
              <a:t>");   </a:t>
            </a:r>
          </a:p>
          <a:p>
            <a:pPr>
              <a:buNone/>
            </a:pPr>
            <a:endParaRPr lang="tr-TR" i="1" dirty="0"/>
          </a:p>
          <a:p>
            <a:pPr>
              <a:buNone/>
            </a:pPr>
            <a:r>
              <a:rPr lang="tr-TR" i="1" dirty="0"/>
              <a:t>//</a:t>
            </a:r>
            <a:r>
              <a:rPr lang="tr-TR" i="1" dirty="0" err="1"/>
              <a:t>transaction</a:t>
            </a:r>
            <a:r>
              <a:rPr lang="tr-TR" i="1" dirty="0"/>
              <a:t> </a:t>
            </a:r>
            <a:r>
              <a:rPr lang="tr-TR" i="1" dirty="0" err="1"/>
              <a:t>basliyor</a:t>
            </a:r>
            <a:r>
              <a:rPr lang="tr-TR" dirty="0"/>
              <a:t> </a:t>
            </a:r>
            <a:r>
              <a:rPr lang="tr-TR" dirty="0" err="1"/>
              <a:t>mysql_query</a:t>
            </a:r>
            <a:r>
              <a:rPr lang="tr-TR" dirty="0"/>
              <a:t>("BEGIN");   </a:t>
            </a:r>
          </a:p>
          <a:p>
            <a:pPr>
              <a:buNone/>
            </a:pPr>
            <a:endParaRPr lang="tr-TR" i="1" dirty="0"/>
          </a:p>
          <a:p>
            <a:pPr>
              <a:buNone/>
            </a:pPr>
            <a:r>
              <a:rPr lang="tr-TR" i="1" dirty="0"/>
              <a:t>//sorgular </a:t>
            </a:r>
            <a:r>
              <a:rPr lang="tr-TR" i="1" dirty="0" err="1"/>
              <a:t>hazirlaniyor</a:t>
            </a:r>
            <a:endParaRPr lang="tr-TR" i="1" dirty="0"/>
          </a:p>
          <a:p>
            <a:pPr>
              <a:buNone/>
            </a:pPr>
            <a:r>
              <a:rPr lang="tr-TR" dirty="0"/>
              <a:t>$sorgu1 = </a:t>
            </a:r>
            <a:r>
              <a:rPr lang="tr-TR" dirty="0" err="1"/>
              <a:t>mysql_query</a:t>
            </a:r>
            <a:r>
              <a:rPr lang="tr-TR" dirty="0"/>
              <a:t>("UPDATE </a:t>
            </a:r>
            <a:r>
              <a:rPr lang="tr-TR" dirty="0" err="1"/>
              <a:t>akbank</a:t>
            </a:r>
            <a:r>
              <a:rPr lang="tr-TR" dirty="0"/>
              <a:t> SET </a:t>
            </a:r>
            <a:r>
              <a:rPr lang="tr-TR" dirty="0" err="1"/>
              <a:t>mevcut_para</a:t>
            </a:r>
            <a:r>
              <a:rPr lang="tr-TR" dirty="0"/>
              <a:t> = </a:t>
            </a:r>
            <a:r>
              <a:rPr lang="tr-TR" dirty="0" err="1"/>
              <a:t>mevcut_para</a:t>
            </a:r>
            <a:r>
              <a:rPr lang="tr-TR" dirty="0"/>
              <a:t> – 10000 WHERE </a:t>
            </a:r>
            <a:r>
              <a:rPr lang="tr-TR" dirty="0" err="1"/>
              <a:t>hesap_no</a:t>
            </a:r>
            <a:r>
              <a:rPr lang="tr-TR" dirty="0"/>
              <a:t> = '625021'");</a:t>
            </a:r>
          </a:p>
          <a:p>
            <a:pPr>
              <a:buNone/>
            </a:pPr>
            <a:endParaRPr lang="tr-TR" dirty="0"/>
          </a:p>
          <a:p>
            <a:pPr>
              <a:buNone/>
            </a:pPr>
            <a:r>
              <a:rPr lang="tr-TR" dirty="0"/>
              <a:t> $sorgu2 = </a:t>
            </a:r>
            <a:r>
              <a:rPr lang="tr-TR" dirty="0" err="1"/>
              <a:t>mysql_query</a:t>
            </a:r>
            <a:r>
              <a:rPr lang="tr-TR" dirty="0"/>
              <a:t>("UPDATE garanti SET </a:t>
            </a:r>
            <a:r>
              <a:rPr lang="tr-TR" dirty="0" err="1"/>
              <a:t>mevcut_para</a:t>
            </a:r>
            <a:r>
              <a:rPr lang="tr-TR" dirty="0"/>
              <a:t> = </a:t>
            </a:r>
            <a:r>
              <a:rPr lang="tr-TR" dirty="0" err="1"/>
              <a:t>mevcut_para</a:t>
            </a:r>
            <a:r>
              <a:rPr lang="tr-TR" dirty="0"/>
              <a:t> + 10000 WHERE </a:t>
            </a:r>
            <a:r>
              <a:rPr lang="tr-TR" dirty="0" err="1"/>
              <a:t>hesap_no</a:t>
            </a:r>
            <a:r>
              <a:rPr lang="tr-TR" dirty="0"/>
              <a:t> = '124500'"); ,</a:t>
            </a:r>
          </a:p>
          <a:p>
            <a:pPr>
              <a:buNone/>
            </a:pPr>
            <a:endParaRPr lang="tr-TR" dirty="0"/>
          </a:p>
          <a:p>
            <a:pPr>
              <a:buNone/>
            </a:pPr>
            <a:r>
              <a:rPr lang="tr-TR" dirty="0" err="1"/>
              <a:t>if</a:t>
            </a:r>
            <a:r>
              <a:rPr lang="tr-TR" dirty="0"/>
              <a:t> (!$sorgu1 </a:t>
            </a:r>
            <a:r>
              <a:rPr lang="tr-TR" dirty="0" err="1"/>
              <a:t>or</a:t>
            </a:r>
            <a:r>
              <a:rPr lang="tr-TR" dirty="0"/>
              <a:t> !$sorgu2 ) {</a:t>
            </a:r>
          </a:p>
          <a:p>
            <a:pPr>
              <a:buNone/>
            </a:pPr>
            <a:r>
              <a:rPr lang="tr-TR" dirty="0"/>
              <a:t> </a:t>
            </a:r>
            <a:r>
              <a:rPr lang="tr-TR" i="1" dirty="0"/>
              <a:t>//hata var, geri </a:t>
            </a:r>
            <a:r>
              <a:rPr lang="tr-TR" i="1" dirty="0" err="1"/>
              <a:t>aliyoruz</a:t>
            </a:r>
            <a:r>
              <a:rPr lang="tr-TR" dirty="0"/>
              <a:t> </a:t>
            </a:r>
            <a:r>
              <a:rPr lang="tr-TR" dirty="0" err="1"/>
              <a:t>mysql_query</a:t>
            </a:r>
            <a:r>
              <a:rPr lang="tr-TR" dirty="0"/>
              <a:t>("ROLLBACK"); </a:t>
            </a:r>
          </a:p>
          <a:p>
            <a:pPr>
              <a:buNone/>
            </a:pPr>
            <a:r>
              <a:rPr lang="tr-TR" dirty="0"/>
              <a:t>} </a:t>
            </a:r>
          </a:p>
          <a:p>
            <a:pPr>
              <a:buNone/>
            </a:pPr>
            <a:r>
              <a:rPr lang="tr-TR" dirty="0"/>
              <a:t>else {</a:t>
            </a:r>
          </a:p>
          <a:p>
            <a:pPr>
              <a:buNone/>
            </a:pPr>
            <a:r>
              <a:rPr lang="tr-TR" dirty="0"/>
              <a:t> </a:t>
            </a:r>
            <a:r>
              <a:rPr lang="tr-TR" i="1" dirty="0"/>
              <a:t>//hata yok, </a:t>
            </a:r>
            <a:r>
              <a:rPr lang="tr-TR" i="1" dirty="0" err="1"/>
              <a:t>islem</a:t>
            </a:r>
            <a:r>
              <a:rPr lang="tr-TR" i="1" dirty="0"/>
              <a:t> </a:t>
            </a:r>
            <a:r>
              <a:rPr lang="tr-TR" i="1" dirty="0" err="1"/>
              <a:t>tamamlaniyor</a:t>
            </a:r>
            <a:r>
              <a:rPr lang="tr-TR" dirty="0"/>
              <a:t> </a:t>
            </a:r>
            <a:r>
              <a:rPr lang="tr-TR" dirty="0" err="1"/>
              <a:t>mysql_query</a:t>
            </a:r>
            <a:r>
              <a:rPr lang="tr-TR" dirty="0"/>
              <a:t>("COMMIT"); </a:t>
            </a:r>
          </a:p>
          <a:p>
            <a:pPr>
              <a:buNone/>
            </a:pPr>
            <a:r>
              <a:rPr lang="tr-TR" dirty="0"/>
              <a:t>} </a:t>
            </a:r>
          </a:p>
          <a:p>
            <a:endParaRPr lang="en-US" dirty="0"/>
          </a:p>
        </p:txBody>
      </p:sp>
    </p:spTree>
    <p:extLst>
      <p:ext uri="{BB962C8B-B14F-4D97-AF65-F5344CB8AC3E}">
        <p14:creationId xmlns:p14="http://schemas.microsoft.com/office/powerpoint/2010/main" val="14218486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a:xfrm>
            <a:off x="381000" y="685800"/>
            <a:ext cx="6096000" cy="3429000"/>
          </a:xfrm>
        </p:spPr>
      </p:sp>
      <p:sp>
        <p:nvSpPr>
          <p:cNvPr id="3" name="Not Yer Tutucusu 2"/>
          <p:cNvSpPr>
            <a:spLocks noGrp="1"/>
          </p:cNvSpPr>
          <p:nvPr>
            <p:ph type="body" idx="1"/>
          </p:nvPr>
        </p:nvSpPr>
        <p:spPr/>
        <p:txBody>
          <a:bodyPr/>
          <a:lstStyle/>
          <a:p>
            <a:pPr eaLnBrk="1" hangingPunct="1"/>
            <a:r>
              <a:rPr lang="tr-TR" sz="1100" b="1" dirty="0"/>
              <a:t>Daha küçük parçalara ayrılamayan en küçük işlem yığınına </a:t>
            </a:r>
            <a:r>
              <a:rPr lang="tr-TR" sz="1100" b="1" dirty="0" err="1"/>
              <a:t>Transaction</a:t>
            </a:r>
            <a:r>
              <a:rPr lang="tr-TR" sz="1100" b="1" dirty="0"/>
              <a:t> denir. </a:t>
            </a:r>
          </a:p>
          <a:p>
            <a:pPr eaLnBrk="1" hangingPunct="1"/>
            <a:r>
              <a:rPr lang="tr-TR" sz="1100" b="1" dirty="0"/>
              <a:t>Geçerli kabul edilmesi bir dizi işlemin tamamının yolunda gitmesine bağlı durumlarda </a:t>
            </a:r>
            <a:r>
              <a:rPr lang="tr-TR" sz="1100" b="1" dirty="0" err="1"/>
              <a:t>transaction</a:t>
            </a:r>
            <a:r>
              <a:rPr lang="tr-TR" sz="1100" b="1" dirty="0"/>
              <a:t> kullanılır. </a:t>
            </a:r>
          </a:p>
          <a:p>
            <a:pPr eaLnBrk="1" hangingPunct="1"/>
            <a:r>
              <a:rPr lang="tr-TR" sz="1100" b="1" i="1" dirty="0" err="1"/>
              <a:t>Transaction</a:t>
            </a:r>
            <a:r>
              <a:rPr lang="tr-TR" sz="1100" b="1" i="1" dirty="0"/>
              <a:t> bloğu ya hep ya hiç mantığı ile çalışır. Ya tüm işlemler düzgün olarak gerçekleşir ve geçerli kabul edilir veya bir kısım işlemler yolunda gitse bile, blok sona ermeden bir işlem bile yolunda gitmese hiçbir işlem olmamış kabul edilir</a:t>
            </a:r>
            <a:r>
              <a:rPr lang="tr-TR" sz="1100" b="1" dirty="0"/>
              <a:t>. </a:t>
            </a:r>
          </a:p>
          <a:p>
            <a:pPr eaLnBrk="1" hangingPunct="1"/>
            <a:r>
              <a:rPr lang="tr-TR" sz="1100" b="1" dirty="0"/>
              <a:t>Bir </a:t>
            </a:r>
            <a:r>
              <a:rPr lang="tr-TR" sz="1100" b="1" dirty="0" err="1"/>
              <a:t>transaction</a:t>
            </a:r>
            <a:r>
              <a:rPr lang="tr-TR" sz="1100" b="1" dirty="0"/>
              <a:t> COMMIT işlemi ile tamamlanır. Eğer ROLLBACK işlemi uygulanırsa tüm </a:t>
            </a:r>
            <a:r>
              <a:rPr lang="tr-TR" sz="1100" b="1" dirty="0" err="1"/>
              <a:t>transaction</a:t>
            </a:r>
            <a:r>
              <a:rPr lang="tr-TR" sz="1100" b="1" dirty="0"/>
              <a:t> işlemleri geri alınır</a:t>
            </a:r>
            <a:r>
              <a:rPr lang="tr-TR" sz="1100" dirty="0"/>
              <a:t>.</a:t>
            </a:r>
          </a:p>
          <a:p>
            <a:pPr eaLnBrk="1" hangingPunct="1"/>
            <a:r>
              <a:rPr lang="tr-TR" sz="1100" dirty="0"/>
              <a:t>Örneğin; bir havale işleminde, havale yapanın hesap bilgilerinden havale yaptığı miktar düşüldükten sonra, elektrik kesintisi, donanımsal veya yazılımsal bir arıza nedeniyle alıcının hesabına bu miktar eklenemez ise; gönderenin hesabından düşülen paranın iade edilmesi gerekir.</a:t>
            </a:r>
          </a:p>
          <a:p>
            <a:pPr eaLnBrk="1" hangingPunct="1"/>
            <a:r>
              <a:rPr lang="tr-TR" sz="1100" dirty="0"/>
              <a:t>Aksi halde bu paranın sahibinin kimliği kaybedilmiş olur. Bu da sistemin olası haller dışında veri kaybetmeye müsait bir durumda olması demektir. Bu tür aksaklıklar </a:t>
            </a:r>
            <a:r>
              <a:rPr lang="tr-TR" sz="1100" dirty="0" err="1"/>
              <a:t>transaction</a:t>
            </a:r>
            <a:r>
              <a:rPr lang="tr-TR" sz="1100" dirty="0"/>
              <a:t> kavramı sayesinde kontrol altına alınır.</a:t>
            </a:r>
          </a:p>
          <a:p>
            <a:pPr>
              <a:buNone/>
            </a:pPr>
            <a:r>
              <a:rPr lang="tr-TR" dirty="0" err="1"/>
              <a:t>mysql_connect</a:t>
            </a:r>
            <a:r>
              <a:rPr lang="tr-TR" dirty="0"/>
              <a:t>("</a:t>
            </a:r>
            <a:r>
              <a:rPr lang="tr-TR" dirty="0" err="1"/>
              <a:t>localhost</a:t>
            </a:r>
            <a:r>
              <a:rPr lang="tr-TR" dirty="0"/>
              <a:t>", "</a:t>
            </a:r>
            <a:r>
              <a:rPr lang="tr-TR" dirty="0" err="1"/>
              <a:t>kullanici</a:t>
            </a:r>
            <a:r>
              <a:rPr lang="tr-TR" dirty="0"/>
              <a:t>", "parola");</a:t>
            </a:r>
          </a:p>
          <a:p>
            <a:pPr>
              <a:buNone/>
            </a:pPr>
            <a:r>
              <a:rPr lang="tr-TR" dirty="0" err="1"/>
              <a:t>mysql_select_db</a:t>
            </a:r>
            <a:r>
              <a:rPr lang="tr-TR" dirty="0"/>
              <a:t>("</a:t>
            </a:r>
            <a:r>
              <a:rPr lang="tr-TR" dirty="0" err="1"/>
              <a:t>veritabani</a:t>
            </a:r>
            <a:r>
              <a:rPr lang="tr-TR" dirty="0"/>
              <a:t>");   </a:t>
            </a:r>
          </a:p>
          <a:p>
            <a:pPr>
              <a:buNone/>
            </a:pPr>
            <a:endParaRPr lang="tr-TR" i="1" dirty="0"/>
          </a:p>
          <a:p>
            <a:pPr>
              <a:buNone/>
            </a:pPr>
            <a:r>
              <a:rPr lang="tr-TR" i="1" dirty="0"/>
              <a:t>//</a:t>
            </a:r>
            <a:r>
              <a:rPr lang="tr-TR" i="1" dirty="0" err="1"/>
              <a:t>transaction</a:t>
            </a:r>
            <a:r>
              <a:rPr lang="tr-TR" i="1" dirty="0"/>
              <a:t> </a:t>
            </a:r>
            <a:r>
              <a:rPr lang="tr-TR" i="1" dirty="0" err="1"/>
              <a:t>basliyor</a:t>
            </a:r>
            <a:r>
              <a:rPr lang="tr-TR" dirty="0"/>
              <a:t> </a:t>
            </a:r>
            <a:r>
              <a:rPr lang="tr-TR" dirty="0" err="1"/>
              <a:t>mysql_query</a:t>
            </a:r>
            <a:r>
              <a:rPr lang="tr-TR" dirty="0"/>
              <a:t>("BEGIN");   </a:t>
            </a:r>
          </a:p>
          <a:p>
            <a:pPr>
              <a:buNone/>
            </a:pPr>
            <a:endParaRPr lang="tr-TR" i="1" dirty="0"/>
          </a:p>
          <a:p>
            <a:pPr>
              <a:buNone/>
            </a:pPr>
            <a:r>
              <a:rPr lang="tr-TR" i="1" dirty="0"/>
              <a:t>//sorgular </a:t>
            </a:r>
            <a:r>
              <a:rPr lang="tr-TR" i="1" dirty="0" err="1"/>
              <a:t>hazirlaniyor</a:t>
            </a:r>
            <a:endParaRPr lang="tr-TR" i="1" dirty="0"/>
          </a:p>
          <a:p>
            <a:pPr>
              <a:buNone/>
            </a:pPr>
            <a:r>
              <a:rPr lang="tr-TR" dirty="0"/>
              <a:t>$sorgu1 = </a:t>
            </a:r>
            <a:r>
              <a:rPr lang="tr-TR" dirty="0" err="1"/>
              <a:t>mysql_query</a:t>
            </a:r>
            <a:r>
              <a:rPr lang="tr-TR" dirty="0"/>
              <a:t>("UPDATE </a:t>
            </a:r>
            <a:r>
              <a:rPr lang="tr-TR" dirty="0" err="1"/>
              <a:t>akbank</a:t>
            </a:r>
            <a:r>
              <a:rPr lang="tr-TR" dirty="0"/>
              <a:t> SET </a:t>
            </a:r>
            <a:r>
              <a:rPr lang="tr-TR" dirty="0" err="1"/>
              <a:t>mevcut_para</a:t>
            </a:r>
            <a:r>
              <a:rPr lang="tr-TR" dirty="0"/>
              <a:t> = </a:t>
            </a:r>
            <a:r>
              <a:rPr lang="tr-TR" dirty="0" err="1"/>
              <a:t>mevcut_para</a:t>
            </a:r>
            <a:r>
              <a:rPr lang="tr-TR" dirty="0"/>
              <a:t> – 10000 WHERE </a:t>
            </a:r>
            <a:r>
              <a:rPr lang="tr-TR" dirty="0" err="1"/>
              <a:t>hesap_no</a:t>
            </a:r>
            <a:r>
              <a:rPr lang="tr-TR" dirty="0"/>
              <a:t> = '625021'");</a:t>
            </a:r>
          </a:p>
          <a:p>
            <a:pPr>
              <a:buNone/>
            </a:pPr>
            <a:endParaRPr lang="tr-TR" dirty="0"/>
          </a:p>
          <a:p>
            <a:pPr>
              <a:buNone/>
            </a:pPr>
            <a:r>
              <a:rPr lang="tr-TR" dirty="0"/>
              <a:t> $sorgu2 = </a:t>
            </a:r>
            <a:r>
              <a:rPr lang="tr-TR" dirty="0" err="1"/>
              <a:t>mysql_query</a:t>
            </a:r>
            <a:r>
              <a:rPr lang="tr-TR" dirty="0"/>
              <a:t>("UPDATE garanti SET </a:t>
            </a:r>
            <a:r>
              <a:rPr lang="tr-TR" dirty="0" err="1"/>
              <a:t>mevcut_para</a:t>
            </a:r>
            <a:r>
              <a:rPr lang="tr-TR" dirty="0"/>
              <a:t> = </a:t>
            </a:r>
            <a:r>
              <a:rPr lang="tr-TR" dirty="0" err="1"/>
              <a:t>mevcut_para</a:t>
            </a:r>
            <a:r>
              <a:rPr lang="tr-TR" dirty="0"/>
              <a:t> + 10000 WHERE </a:t>
            </a:r>
            <a:r>
              <a:rPr lang="tr-TR" dirty="0" err="1"/>
              <a:t>hesap_no</a:t>
            </a:r>
            <a:r>
              <a:rPr lang="tr-TR" dirty="0"/>
              <a:t> = '124500'"); ,</a:t>
            </a:r>
          </a:p>
          <a:p>
            <a:pPr>
              <a:buNone/>
            </a:pPr>
            <a:endParaRPr lang="tr-TR" dirty="0"/>
          </a:p>
          <a:p>
            <a:pPr>
              <a:buNone/>
            </a:pPr>
            <a:r>
              <a:rPr lang="tr-TR" dirty="0" err="1"/>
              <a:t>if</a:t>
            </a:r>
            <a:r>
              <a:rPr lang="tr-TR" dirty="0"/>
              <a:t> (!$sorgu1 </a:t>
            </a:r>
            <a:r>
              <a:rPr lang="tr-TR" dirty="0" err="1"/>
              <a:t>or</a:t>
            </a:r>
            <a:r>
              <a:rPr lang="tr-TR" dirty="0"/>
              <a:t> !$sorgu2 ) {</a:t>
            </a:r>
          </a:p>
          <a:p>
            <a:pPr>
              <a:buNone/>
            </a:pPr>
            <a:r>
              <a:rPr lang="tr-TR" dirty="0"/>
              <a:t> </a:t>
            </a:r>
            <a:r>
              <a:rPr lang="tr-TR" i="1" dirty="0"/>
              <a:t>//hata var, geri </a:t>
            </a:r>
            <a:r>
              <a:rPr lang="tr-TR" i="1" dirty="0" err="1"/>
              <a:t>aliyoruz</a:t>
            </a:r>
            <a:r>
              <a:rPr lang="tr-TR" dirty="0"/>
              <a:t> </a:t>
            </a:r>
            <a:r>
              <a:rPr lang="tr-TR" dirty="0" err="1"/>
              <a:t>mysql_query</a:t>
            </a:r>
            <a:r>
              <a:rPr lang="tr-TR" dirty="0"/>
              <a:t>("ROLLBACK"); </a:t>
            </a:r>
          </a:p>
          <a:p>
            <a:pPr>
              <a:buNone/>
            </a:pPr>
            <a:r>
              <a:rPr lang="tr-TR" dirty="0"/>
              <a:t>} </a:t>
            </a:r>
          </a:p>
          <a:p>
            <a:pPr>
              <a:buNone/>
            </a:pPr>
            <a:r>
              <a:rPr lang="tr-TR" dirty="0"/>
              <a:t>else {</a:t>
            </a:r>
          </a:p>
          <a:p>
            <a:pPr>
              <a:buNone/>
            </a:pPr>
            <a:r>
              <a:rPr lang="tr-TR" dirty="0"/>
              <a:t> </a:t>
            </a:r>
            <a:r>
              <a:rPr lang="tr-TR" i="1" dirty="0"/>
              <a:t>//hata yok, </a:t>
            </a:r>
            <a:r>
              <a:rPr lang="tr-TR" i="1" dirty="0" err="1"/>
              <a:t>islem</a:t>
            </a:r>
            <a:r>
              <a:rPr lang="tr-TR" i="1" dirty="0"/>
              <a:t> </a:t>
            </a:r>
            <a:r>
              <a:rPr lang="tr-TR" i="1" dirty="0" err="1"/>
              <a:t>tamamlaniyor</a:t>
            </a:r>
            <a:r>
              <a:rPr lang="tr-TR" dirty="0"/>
              <a:t> </a:t>
            </a:r>
            <a:r>
              <a:rPr lang="tr-TR" dirty="0" err="1"/>
              <a:t>mysql_query</a:t>
            </a:r>
            <a:r>
              <a:rPr lang="tr-TR" dirty="0"/>
              <a:t>("COMMIT"); </a:t>
            </a:r>
          </a:p>
          <a:p>
            <a:pPr>
              <a:buNone/>
            </a:pPr>
            <a:r>
              <a:rPr lang="tr-TR" dirty="0"/>
              <a:t>} </a:t>
            </a:r>
          </a:p>
          <a:p>
            <a:endParaRPr lang="en-US" dirty="0"/>
          </a:p>
        </p:txBody>
      </p:sp>
    </p:spTree>
    <p:extLst>
      <p:ext uri="{BB962C8B-B14F-4D97-AF65-F5344CB8AC3E}">
        <p14:creationId xmlns:p14="http://schemas.microsoft.com/office/powerpoint/2010/main" val="97895754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a:xfrm>
            <a:off x="381000" y="685800"/>
            <a:ext cx="6096000" cy="3429000"/>
          </a:xfrm>
        </p:spPr>
      </p:sp>
      <p:sp>
        <p:nvSpPr>
          <p:cNvPr id="3" name="Not Yer Tutucusu 2"/>
          <p:cNvSpPr>
            <a:spLocks noGrp="1"/>
          </p:cNvSpPr>
          <p:nvPr>
            <p:ph type="body" idx="1"/>
          </p:nvPr>
        </p:nvSpPr>
        <p:spPr/>
        <p:txBody>
          <a:bodyPr/>
          <a:lstStyle/>
          <a:p>
            <a:pPr eaLnBrk="1" hangingPunct="1"/>
            <a:r>
              <a:rPr lang="tr-TR" sz="1100" b="1" dirty="0"/>
              <a:t>Daha küçük parçalara ayrılamayan en küçük işlem yığınına </a:t>
            </a:r>
            <a:r>
              <a:rPr lang="tr-TR" sz="1100" b="1" dirty="0" err="1"/>
              <a:t>Transaction</a:t>
            </a:r>
            <a:r>
              <a:rPr lang="tr-TR" sz="1100" b="1" dirty="0"/>
              <a:t> denir. </a:t>
            </a:r>
          </a:p>
          <a:p>
            <a:pPr eaLnBrk="1" hangingPunct="1"/>
            <a:r>
              <a:rPr lang="tr-TR" sz="1100" b="1" dirty="0"/>
              <a:t>Geçerli kabul edilmesi bir dizi işlemin tamamının yolunda gitmesine bağlı durumlarda </a:t>
            </a:r>
            <a:r>
              <a:rPr lang="tr-TR" sz="1100" b="1" dirty="0" err="1"/>
              <a:t>transaction</a:t>
            </a:r>
            <a:r>
              <a:rPr lang="tr-TR" sz="1100" b="1" dirty="0"/>
              <a:t> kullanılır. </a:t>
            </a:r>
          </a:p>
          <a:p>
            <a:pPr eaLnBrk="1" hangingPunct="1"/>
            <a:r>
              <a:rPr lang="tr-TR" sz="1100" b="1" i="1" dirty="0" err="1"/>
              <a:t>Transaction</a:t>
            </a:r>
            <a:r>
              <a:rPr lang="tr-TR" sz="1100" b="1" i="1" dirty="0"/>
              <a:t> bloğu ya hep ya hiç mantığı ile çalışır. Ya tüm işlemler düzgün olarak gerçekleşir ve geçerli kabul edilir veya bir kısım işlemler yolunda gitse bile, blok sona ermeden bir işlem bile yolunda gitmese hiçbir işlem olmamış kabul edilir</a:t>
            </a:r>
            <a:r>
              <a:rPr lang="tr-TR" sz="1100" b="1" dirty="0"/>
              <a:t>. </a:t>
            </a:r>
          </a:p>
          <a:p>
            <a:pPr eaLnBrk="1" hangingPunct="1"/>
            <a:r>
              <a:rPr lang="tr-TR" sz="1100" b="1" dirty="0"/>
              <a:t>Bir </a:t>
            </a:r>
            <a:r>
              <a:rPr lang="tr-TR" sz="1100" b="1" dirty="0" err="1"/>
              <a:t>transaction</a:t>
            </a:r>
            <a:r>
              <a:rPr lang="tr-TR" sz="1100" b="1" dirty="0"/>
              <a:t> COMMIT işlemi ile tamamlanır. Eğer ROLLBACK işlemi uygulanırsa tüm </a:t>
            </a:r>
            <a:r>
              <a:rPr lang="tr-TR" sz="1100" b="1" dirty="0" err="1"/>
              <a:t>transaction</a:t>
            </a:r>
            <a:r>
              <a:rPr lang="tr-TR" sz="1100" b="1" dirty="0"/>
              <a:t> işlemleri geri alınır</a:t>
            </a:r>
            <a:r>
              <a:rPr lang="tr-TR" sz="1100" dirty="0"/>
              <a:t>.</a:t>
            </a:r>
          </a:p>
          <a:p>
            <a:pPr eaLnBrk="1" hangingPunct="1"/>
            <a:r>
              <a:rPr lang="tr-TR" sz="1100" dirty="0"/>
              <a:t>Örneğin; bir havale işleminde, havale yapanın hesap bilgilerinden havale yaptığı miktar düşüldükten sonra, elektrik kesintisi, donanımsal veya yazılımsal bir arıza nedeniyle alıcının hesabına bu miktar eklenemez ise; gönderenin hesabından düşülen paranın iade edilmesi gerekir.</a:t>
            </a:r>
          </a:p>
          <a:p>
            <a:pPr eaLnBrk="1" hangingPunct="1"/>
            <a:r>
              <a:rPr lang="tr-TR" sz="1100" dirty="0"/>
              <a:t>Aksi halde bu paranın sahibinin kimliği kaybedilmiş olur. Bu da sistemin olası haller dışında veri kaybetmeye müsait bir durumda olması demektir. Bu tür aksaklıklar </a:t>
            </a:r>
            <a:r>
              <a:rPr lang="tr-TR" sz="1100" dirty="0" err="1"/>
              <a:t>transaction</a:t>
            </a:r>
            <a:r>
              <a:rPr lang="tr-TR" sz="1100" dirty="0"/>
              <a:t> kavramı sayesinde kontrol altına alınır.</a:t>
            </a:r>
          </a:p>
          <a:p>
            <a:pPr>
              <a:buNone/>
            </a:pPr>
            <a:r>
              <a:rPr lang="tr-TR" dirty="0" err="1"/>
              <a:t>mysql_connect</a:t>
            </a:r>
            <a:r>
              <a:rPr lang="tr-TR" dirty="0"/>
              <a:t>("</a:t>
            </a:r>
            <a:r>
              <a:rPr lang="tr-TR" dirty="0" err="1"/>
              <a:t>localhost</a:t>
            </a:r>
            <a:r>
              <a:rPr lang="tr-TR" dirty="0"/>
              <a:t>", "</a:t>
            </a:r>
            <a:r>
              <a:rPr lang="tr-TR" dirty="0" err="1"/>
              <a:t>kullanici</a:t>
            </a:r>
            <a:r>
              <a:rPr lang="tr-TR" dirty="0"/>
              <a:t>", "parola");</a:t>
            </a:r>
          </a:p>
          <a:p>
            <a:pPr>
              <a:buNone/>
            </a:pPr>
            <a:r>
              <a:rPr lang="tr-TR" dirty="0" err="1"/>
              <a:t>mysql_select_db</a:t>
            </a:r>
            <a:r>
              <a:rPr lang="tr-TR" dirty="0"/>
              <a:t>("</a:t>
            </a:r>
            <a:r>
              <a:rPr lang="tr-TR" dirty="0" err="1"/>
              <a:t>veritabani</a:t>
            </a:r>
            <a:r>
              <a:rPr lang="tr-TR" dirty="0"/>
              <a:t>");   </a:t>
            </a:r>
          </a:p>
          <a:p>
            <a:pPr>
              <a:buNone/>
            </a:pPr>
            <a:endParaRPr lang="tr-TR" i="1" dirty="0"/>
          </a:p>
          <a:p>
            <a:pPr>
              <a:buNone/>
            </a:pPr>
            <a:r>
              <a:rPr lang="tr-TR" i="1" dirty="0"/>
              <a:t>//</a:t>
            </a:r>
            <a:r>
              <a:rPr lang="tr-TR" i="1" dirty="0" err="1"/>
              <a:t>transaction</a:t>
            </a:r>
            <a:r>
              <a:rPr lang="tr-TR" i="1" dirty="0"/>
              <a:t> </a:t>
            </a:r>
            <a:r>
              <a:rPr lang="tr-TR" i="1" dirty="0" err="1"/>
              <a:t>basliyor</a:t>
            </a:r>
            <a:r>
              <a:rPr lang="tr-TR" dirty="0"/>
              <a:t> </a:t>
            </a:r>
            <a:r>
              <a:rPr lang="tr-TR" dirty="0" err="1"/>
              <a:t>mysql_query</a:t>
            </a:r>
            <a:r>
              <a:rPr lang="tr-TR" dirty="0"/>
              <a:t>("BEGIN");   </a:t>
            </a:r>
          </a:p>
          <a:p>
            <a:pPr>
              <a:buNone/>
            </a:pPr>
            <a:endParaRPr lang="tr-TR" i="1" dirty="0"/>
          </a:p>
          <a:p>
            <a:pPr>
              <a:buNone/>
            </a:pPr>
            <a:r>
              <a:rPr lang="tr-TR" i="1" dirty="0"/>
              <a:t>//sorgular </a:t>
            </a:r>
            <a:r>
              <a:rPr lang="tr-TR" i="1" dirty="0" err="1"/>
              <a:t>hazirlaniyor</a:t>
            </a:r>
            <a:endParaRPr lang="tr-TR" i="1" dirty="0"/>
          </a:p>
          <a:p>
            <a:pPr>
              <a:buNone/>
            </a:pPr>
            <a:r>
              <a:rPr lang="tr-TR" dirty="0"/>
              <a:t>$sorgu1 = </a:t>
            </a:r>
            <a:r>
              <a:rPr lang="tr-TR" dirty="0" err="1"/>
              <a:t>mysql_query</a:t>
            </a:r>
            <a:r>
              <a:rPr lang="tr-TR" dirty="0"/>
              <a:t>("UPDATE </a:t>
            </a:r>
            <a:r>
              <a:rPr lang="tr-TR" dirty="0" err="1"/>
              <a:t>akbank</a:t>
            </a:r>
            <a:r>
              <a:rPr lang="tr-TR" dirty="0"/>
              <a:t> SET </a:t>
            </a:r>
            <a:r>
              <a:rPr lang="tr-TR" dirty="0" err="1"/>
              <a:t>mevcut_para</a:t>
            </a:r>
            <a:r>
              <a:rPr lang="tr-TR" dirty="0"/>
              <a:t> = </a:t>
            </a:r>
            <a:r>
              <a:rPr lang="tr-TR" dirty="0" err="1"/>
              <a:t>mevcut_para</a:t>
            </a:r>
            <a:r>
              <a:rPr lang="tr-TR" dirty="0"/>
              <a:t> – 10000 WHERE </a:t>
            </a:r>
            <a:r>
              <a:rPr lang="tr-TR" dirty="0" err="1"/>
              <a:t>hesap_no</a:t>
            </a:r>
            <a:r>
              <a:rPr lang="tr-TR" dirty="0"/>
              <a:t> = '625021'");</a:t>
            </a:r>
          </a:p>
          <a:p>
            <a:pPr>
              <a:buNone/>
            </a:pPr>
            <a:endParaRPr lang="tr-TR" dirty="0"/>
          </a:p>
          <a:p>
            <a:pPr>
              <a:buNone/>
            </a:pPr>
            <a:r>
              <a:rPr lang="tr-TR" dirty="0"/>
              <a:t> $sorgu2 = </a:t>
            </a:r>
            <a:r>
              <a:rPr lang="tr-TR" dirty="0" err="1"/>
              <a:t>mysql_query</a:t>
            </a:r>
            <a:r>
              <a:rPr lang="tr-TR" dirty="0"/>
              <a:t>("UPDATE garanti SET </a:t>
            </a:r>
            <a:r>
              <a:rPr lang="tr-TR" dirty="0" err="1"/>
              <a:t>mevcut_para</a:t>
            </a:r>
            <a:r>
              <a:rPr lang="tr-TR" dirty="0"/>
              <a:t> = </a:t>
            </a:r>
            <a:r>
              <a:rPr lang="tr-TR" dirty="0" err="1"/>
              <a:t>mevcut_para</a:t>
            </a:r>
            <a:r>
              <a:rPr lang="tr-TR" dirty="0"/>
              <a:t> + 10000 WHERE </a:t>
            </a:r>
            <a:r>
              <a:rPr lang="tr-TR" dirty="0" err="1"/>
              <a:t>hesap_no</a:t>
            </a:r>
            <a:r>
              <a:rPr lang="tr-TR" dirty="0"/>
              <a:t> = '124500'"); ,</a:t>
            </a:r>
          </a:p>
          <a:p>
            <a:pPr>
              <a:buNone/>
            </a:pPr>
            <a:endParaRPr lang="tr-TR" dirty="0"/>
          </a:p>
          <a:p>
            <a:pPr>
              <a:buNone/>
            </a:pPr>
            <a:r>
              <a:rPr lang="tr-TR" dirty="0" err="1"/>
              <a:t>if</a:t>
            </a:r>
            <a:r>
              <a:rPr lang="tr-TR" dirty="0"/>
              <a:t> (!$sorgu1 </a:t>
            </a:r>
            <a:r>
              <a:rPr lang="tr-TR" dirty="0" err="1"/>
              <a:t>or</a:t>
            </a:r>
            <a:r>
              <a:rPr lang="tr-TR" dirty="0"/>
              <a:t> !$sorgu2 ) {</a:t>
            </a:r>
          </a:p>
          <a:p>
            <a:pPr>
              <a:buNone/>
            </a:pPr>
            <a:r>
              <a:rPr lang="tr-TR" dirty="0"/>
              <a:t> </a:t>
            </a:r>
            <a:r>
              <a:rPr lang="tr-TR" i="1" dirty="0"/>
              <a:t>//hata var, geri </a:t>
            </a:r>
            <a:r>
              <a:rPr lang="tr-TR" i="1" dirty="0" err="1"/>
              <a:t>aliyoruz</a:t>
            </a:r>
            <a:r>
              <a:rPr lang="tr-TR" dirty="0"/>
              <a:t> </a:t>
            </a:r>
            <a:r>
              <a:rPr lang="tr-TR" dirty="0" err="1"/>
              <a:t>mysql_query</a:t>
            </a:r>
            <a:r>
              <a:rPr lang="tr-TR" dirty="0"/>
              <a:t>("ROLLBACK"); </a:t>
            </a:r>
          </a:p>
          <a:p>
            <a:pPr>
              <a:buNone/>
            </a:pPr>
            <a:r>
              <a:rPr lang="tr-TR" dirty="0"/>
              <a:t>} </a:t>
            </a:r>
          </a:p>
          <a:p>
            <a:pPr>
              <a:buNone/>
            </a:pPr>
            <a:r>
              <a:rPr lang="tr-TR" dirty="0"/>
              <a:t>else {</a:t>
            </a:r>
          </a:p>
          <a:p>
            <a:pPr>
              <a:buNone/>
            </a:pPr>
            <a:r>
              <a:rPr lang="tr-TR" dirty="0"/>
              <a:t> </a:t>
            </a:r>
            <a:r>
              <a:rPr lang="tr-TR" i="1" dirty="0"/>
              <a:t>//hata yok, </a:t>
            </a:r>
            <a:r>
              <a:rPr lang="tr-TR" i="1" dirty="0" err="1"/>
              <a:t>islem</a:t>
            </a:r>
            <a:r>
              <a:rPr lang="tr-TR" i="1" dirty="0"/>
              <a:t> </a:t>
            </a:r>
            <a:r>
              <a:rPr lang="tr-TR" i="1" dirty="0" err="1"/>
              <a:t>tamamlaniyor</a:t>
            </a:r>
            <a:r>
              <a:rPr lang="tr-TR" dirty="0"/>
              <a:t> </a:t>
            </a:r>
            <a:r>
              <a:rPr lang="tr-TR" dirty="0" err="1"/>
              <a:t>mysql_query</a:t>
            </a:r>
            <a:r>
              <a:rPr lang="tr-TR" dirty="0"/>
              <a:t>("COMMIT"); </a:t>
            </a:r>
          </a:p>
          <a:p>
            <a:pPr>
              <a:buNone/>
            </a:pPr>
            <a:r>
              <a:rPr lang="tr-TR" dirty="0"/>
              <a:t>} </a:t>
            </a:r>
          </a:p>
          <a:p>
            <a:endParaRPr lang="en-US" dirty="0"/>
          </a:p>
        </p:txBody>
      </p:sp>
    </p:spTree>
    <p:extLst>
      <p:ext uri="{BB962C8B-B14F-4D97-AF65-F5344CB8AC3E}">
        <p14:creationId xmlns:p14="http://schemas.microsoft.com/office/powerpoint/2010/main" val="411721775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a:xfrm>
            <a:off x="381000" y="685800"/>
            <a:ext cx="6096000" cy="3429000"/>
          </a:xfrm>
        </p:spPr>
      </p:sp>
      <p:sp>
        <p:nvSpPr>
          <p:cNvPr id="3" name="Not Yer Tutucusu 2"/>
          <p:cNvSpPr>
            <a:spLocks noGrp="1"/>
          </p:cNvSpPr>
          <p:nvPr>
            <p:ph type="body" idx="1"/>
          </p:nvPr>
        </p:nvSpPr>
        <p:spPr/>
        <p:txBody>
          <a:bodyPr/>
          <a:lstStyle/>
          <a:p>
            <a:pPr eaLnBrk="1" hangingPunct="1">
              <a:lnSpc>
                <a:spcPct val="90000"/>
              </a:lnSpc>
              <a:defRPr/>
            </a:pPr>
            <a:r>
              <a:rPr lang="en-US" sz="1100" dirty="0"/>
              <a:t>BEFORE</a:t>
            </a:r>
            <a:r>
              <a:rPr lang="tr-TR" sz="1100" dirty="0"/>
              <a:t> / </a:t>
            </a:r>
            <a:r>
              <a:rPr lang="en-US" sz="1100" dirty="0"/>
              <a:t>AFTER</a:t>
            </a:r>
            <a:r>
              <a:rPr lang="tr-TR" sz="1100" dirty="0"/>
              <a:t>:</a:t>
            </a:r>
            <a:r>
              <a:rPr lang="en-US" sz="1100" dirty="0"/>
              <a:t> </a:t>
            </a:r>
            <a:r>
              <a:rPr lang="tr-TR" sz="1100" dirty="0"/>
              <a:t>DML ifadesinden önce / sonra</a:t>
            </a:r>
            <a:r>
              <a:rPr lang="en-US" sz="1100" dirty="0"/>
              <a:t> </a:t>
            </a:r>
            <a:r>
              <a:rPr lang="tr-TR" sz="1100" dirty="0"/>
              <a:t>tetikle</a:t>
            </a:r>
          </a:p>
          <a:p>
            <a:pPr eaLnBrk="1" hangingPunct="1">
              <a:lnSpc>
                <a:spcPct val="90000"/>
              </a:lnSpc>
              <a:defRPr/>
            </a:pPr>
            <a:r>
              <a:rPr lang="en-US" sz="1100" dirty="0"/>
              <a:t>FOR EACH ROW</a:t>
            </a:r>
            <a:r>
              <a:rPr lang="tr-TR" sz="1100" dirty="0"/>
              <a:t>: Etkilenen her satır için tekrar tetikle</a:t>
            </a:r>
          </a:p>
          <a:p>
            <a:pPr eaLnBrk="1" hangingPunct="1">
              <a:lnSpc>
                <a:spcPct val="90000"/>
              </a:lnSpc>
              <a:defRPr/>
            </a:pPr>
            <a:r>
              <a:rPr lang="en-US" sz="1100" dirty="0"/>
              <a:t>WHEN</a:t>
            </a:r>
            <a:r>
              <a:rPr lang="tr-TR" sz="1100" dirty="0"/>
              <a:t>: Tetikleyiciye koşul ekler</a:t>
            </a:r>
          </a:p>
          <a:p>
            <a:pPr>
              <a:lnSpc>
                <a:spcPct val="90000"/>
              </a:lnSpc>
            </a:pPr>
            <a:endParaRPr lang="tr-TR" sz="1100" b="1" dirty="0"/>
          </a:p>
          <a:p>
            <a:pPr>
              <a:lnSpc>
                <a:spcPct val="90000"/>
              </a:lnSpc>
            </a:pPr>
            <a:endParaRPr lang="tr-TR" sz="1100" b="1" dirty="0"/>
          </a:p>
          <a:p>
            <a:pPr>
              <a:lnSpc>
                <a:spcPct val="90000"/>
              </a:lnSpc>
            </a:pPr>
            <a:r>
              <a:rPr lang="tr-TR" sz="1100" b="1" dirty="0" err="1"/>
              <a:t>Trigger</a:t>
            </a:r>
            <a:r>
              <a:rPr lang="tr-TR" sz="1100" b="1" dirty="0"/>
              <a:t>: </a:t>
            </a:r>
            <a:r>
              <a:rPr lang="tr-TR" sz="1100" dirty="0"/>
              <a:t>Kelime anlamı tetikleyici demektir. </a:t>
            </a:r>
            <a:r>
              <a:rPr lang="tr-TR" sz="1100" b="1" dirty="0"/>
              <a:t>Tablolar üzerinde </a:t>
            </a:r>
            <a:r>
              <a:rPr lang="tr-TR" sz="1100" b="1" dirty="0" err="1"/>
              <a:t>gerÇeklerşen</a:t>
            </a:r>
            <a:r>
              <a:rPr lang="tr-TR" sz="1100" b="1" dirty="0"/>
              <a:t> bir işlemin başka bir işlemi</a:t>
            </a:r>
            <a:br>
              <a:rPr lang="tr-TR" sz="1100" b="1" dirty="0"/>
            </a:br>
            <a:r>
              <a:rPr lang="tr-TR" sz="1100" b="1" dirty="0"/>
              <a:t>tetiklemesini sağlayan </a:t>
            </a:r>
            <a:r>
              <a:rPr lang="tr-TR" sz="1100" b="1" dirty="0" err="1"/>
              <a:t>sql</a:t>
            </a:r>
            <a:r>
              <a:rPr lang="tr-TR" sz="1100" b="1" dirty="0"/>
              <a:t> ifadeleri topluluğuna </a:t>
            </a:r>
            <a:r>
              <a:rPr lang="tr-TR" sz="1100" b="1" dirty="0" err="1"/>
              <a:t>trigger</a:t>
            </a:r>
            <a:r>
              <a:rPr lang="tr-TR" sz="1100" b="1" dirty="0"/>
              <a:t> denir</a:t>
            </a:r>
          </a:p>
          <a:p>
            <a:pPr eaLnBrk="1" hangingPunct="1">
              <a:lnSpc>
                <a:spcPct val="90000"/>
              </a:lnSpc>
            </a:pPr>
            <a:r>
              <a:rPr lang="tr-TR" sz="1100" dirty="0"/>
              <a:t>Bir veri tabanında belirli bir tablodaki bir satırın değişmesi gibi belirli bir işlem gerçekleştiğinde otomatik olarak bir işlemi başlatan bir dizi SQL ifadesidir.</a:t>
            </a:r>
          </a:p>
          <a:p>
            <a:pPr eaLnBrk="1" hangingPunct="1">
              <a:lnSpc>
                <a:spcPct val="90000"/>
              </a:lnSpc>
            </a:pPr>
            <a:r>
              <a:rPr lang="tr-TR" sz="1100" b="1" dirty="0"/>
              <a:t>Bir </a:t>
            </a:r>
            <a:r>
              <a:rPr lang="tr-TR" sz="1100" b="1" dirty="0" err="1"/>
              <a:t>trigger</a:t>
            </a:r>
            <a:r>
              <a:rPr lang="tr-TR" sz="1100" b="1" dirty="0"/>
              <a:t> bir olaydan (insert, </a:t>
            </a:r>
            <a:r>
              <a:rPr lang="tr-TR" sz="1100" b="1" dirty="0" err="1"/>
              <a:t>delete</a:t>
            </a:r>
            <a:r>
              <a:rPr lang="tr-TR" sz="1100" b="1" dirty="0"/>
              <a:t> ya da </a:t>
            </a:r>
            <a:r>
              <a:rPr lang="tr-TR" sz="1100" b="1" dirty="0" err="1"/>
              <a:t>update</a:t>
            </a:r>
            <a:r>
              <a:rPr lang="tr-TR" sz="1100" b="1" dirty="0"/>
              <a:t> ifadelerin belirtilen tabloda oluşması) ve bir hareketten (ilgili prosedür) oluşur.</a:t>
            </a:r>
          </a:p>
          <a:p>
            <a:pPr eaLnBrk="1" hangingPunct="1">
              <a:lnSpc>
                <a:spcPct val="90000"/>
              </a:lnSpc>
            </a:pPr>
            <a:r>
              <a:rPr lang="tr-TR" sz="1100" dirty="0"/>
              <a:t>Mesela basit olarak şirket tablosuna yeni bir kayıt eklendiğinde (insert) git log tablosuna şirket </a:t>
            </a:r>
            <a:r>
              <a:rPr lang="tr-TR" sz="1100" dirty="0" err="1"/>
              <a:t>no’sunu</a:t>
            </a:r>
            <a:r>
              <a:rPr lang="tr-TR" sz="1100" dirty="0"/>
              <a:t> ve o anki tarih ve zamanı kaydet (insert). </a:t>
            </a:r>
          </a:p>
          <a:p>
            <a:r>
              <a:rPr lang="tr-TR" b="1" dirty="0" err="1"/>
              <a:t>trigger_time:</a:t>
            </a:r>
            <a:r>
              <a:rPr lang="tr-TR" dirty="0" err="1"/>
              <a:t>Trigger’ın</a:t>
            </a:r>
            <a:r>
              <a:rPr lang="tr-TR" dirty="0"/>
              <a:t> Çalışma zamanıdır. Yani </a:t>
            </a:r>
            <a:r>
              <a:rPr lang="tr-TR" dirty="0" err="1"/>
              <a:t>After</a:t>
            </a:r>
            <a:r>
              <a:rPr lang="tr-TR" dirty="0"/>
              <a:t>(</a:t>
            </a:r>
            <a:r>
              <a:rPr lang="tr-TR" dirty="0" err="1"/>
              <a:t>sonra,işlemden</a:t>
            </a:r>
            <a:r>
              <a:rPr lang="tr-TR" dirty="0"/>
              <a:t> sonra Çalış)</a:t>
            </a:r>
            <a:br>
              <a:rPr lang="tr-TR" dirty="0"/>
            </a:br>
            <a:r>
              <a:rPr lang="tr-TR" dirty="0"/>
              <a:t>veya </a:t>
            </a:r>
            <a:r>
              <a:rPr lang="tr-TR" dirty="0" err="1"/>
              <a:t>Before</a:t>
            </a:r>
            <a:r>
              <a:rPr lang="tr-TR" dirty="0"/>
              <a:t>(</a:t>
            </a:r>
            <a:r>
              <a:rPr lang="tr-TR" dirty="0" err="1"/>
              <a:t>önce,işlemden</a:t>
            </a:r>
            <a:r>
              <a:rPr lang="tr-TR" dirty="0"/>
              <a:t> önce Çalış).</a:t>
            </a:r>
          </a:p>
          <a:p>
            <a:endParaRPr lang="tr-TR" dirty="0"/>
          </a:p>
          <a:p>
            <a:r>
              <a:rPr lang="tr-TR" b="1" dirty="0" err="1"/>
              <a:t>trigger_event:</a:t>
            </a:r>
            <a:r>
              <a:rPr lang="tr-TR" dirty="0" err="1"/>
              <a:t>Trigger’ın</a:t>
            </a:r>
            <a:r>
              <a:rPr lang="tr-TR" dirty="0"/>
              <a:t> hangi olayda </a:t>
            </a:r>
            <a:r>
              <a:rPr lang="tr-TR" dirty="0" err="1"/>
              <a:t>Çalışcağını</a:t>
            </a:r>
            <a:r>
              <a:rPr lang="tr-TR" dirty="0"/>
              <a:t> yazıyoruz. Bu olaylar:</a:t>
            </a:r>
            <a:br>
              <a:rPr lang="tr-TR" dirty="0"/>
            </a:br>
            <a:r>
              <a:rPr lang="tr-TR" dirty="0"/>
              <a:t>INSERT,UPDATE veya DELETE olayları olabilir.</a:t>
            </a:r>
          </a:p>
          <a:p>
            <a:endParaRPr lang="tr-TR" dirty="0"/>
          </a:p>
          <a:p>
            <a:r>
              <a:rPr lang="tr-TR" b="1" dirty="0" err="1"/>
              <a:t>trigger_stmt</a:t>
            </a:r>
            <a:r>
              <a:rPr lang="tr-TR" b="1" dirty="0"/>
              <a:t>:</a:t>
            </a:r>
            <a:r>
              <a:rPr lang="tr-TR" dirty="0"/>
              <a:t> BEGIN ……. END blogları arasında tanımladığımız olay ve zamanda yapılmasını istediğimiz işleri yazıyoruz.</a:t>
            </a:r>
          </a:p>
          <a:p>
            <a:endParaRPr lang="tr-TR" dirty="0"/>
          </a:p>
          <a:p>
            <a:endParaRPr lang="en-US" dirty="0"/>
          </a:p>
        </p:txBody>
      </p:sp>
    </p:spTree>
    <p:extLst>
      <p:ext uri="{BB962C8B-B14F-4D97-AF65-F5344CB8AC3E}">
        <p14:creationId xmlns:p14="http://schemas.microsoft.com/office/powerpoint/2010/main" val="404911076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g8d9fedf630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1" name="Google Shape;681;g8d9fedf630_0_3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8a8bd52aa0_1_6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 name="Google Shape;137;g8a8bd52aa0_1_6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tr-TR" sz="1300" dirty="0" err="1">
                <a:solidFill>
                  <a:srgbClr val="40424E"/>
                </a:solidFill>
                <a:highlight>
                  <a:srgbClr val="FFFFFF"/>
                </a:highlight>
              </a:rPr>
              <a:t>The</a:t>
            </a:r>
            <a:r>
              <a:rPr lang="tr-TR" sz="1300" dirty="0">
                <a:solidFill>
                  <a:srgbClr val="40424E"/>
                </a:solidFill>
                <a:highlight>
                  <a:srgbClr val="FFFFFF"/>
                </a:highlight>
              </a:rPr>
              <a:t> SQL </a:t>
            </a:r>
            <a:r>
              <a:rPr lang="tr-TR" sz="1300" dirty="0" err="1">
                <a:solidFill>
                  <a:srgbClr val="40424E"/>
                </a:solidFill>
                <a:highlight>
                  <a:srgbClr val="FFFFFF"/>
                </a:highlight>
              </a:rPr>
              <a:t>commands</a:t>
            </a:r>
            <a:r>
              <a:rPr lang="tr-TR" sz="1300" dirty="0">
                <a:solidFill>
                  <a:srgbClr val="40424E"/>
                </a:solidFill>
                <a:highlight>
                  <a:srgbClr val="FFFFFF"/>
                </a:highlight>
              </a:rPr>
              <a:t> </a:t>
            </a:r>
            <a:r>
              <a:rPr lang="tr-TR" sz="1300" dirty="0" err="1">
                <a:solidFill>
                  <a:srgbClr val="40424E"/>
                </a:solidFill>
                <a:highlight>
                  <a:srgbClr val="FFFFFF"/>
                </a:highlight>
              </a:rPr>
              <a:t>that</a:t>
            </a:r>
            <a:r>
              <a:rPr lang="tr-TR" sz="1300" dirty="0">
                <a:solidFill>
                  <a:srgbClr val="40424E"/>
                </a:solidFill>
                <a:highlight>
                  <a:srgbClr val="FFFFFF"/>
                </a:highlight>
              </a:rPr>
              <a:t> </a:t>
            </a:r>
            <a:r>
              <a:rPr lang="tr-TR" sz="1300" dirty="0" err="1">
                <a:solidFill>
                  <a:srgbClr val="40424E"/>
                </a:solidFill>
                <a:highlight>
                  <a:srgbClr val="FFFFFF"/>
                </a:highlight>
              </a:rPr>
              <a:t>deals</a:t>
            </a:r>
            <a:r>
              <a:rPr lang="tr-TR" sz="1300" dirty="0">
                <a:solidFill>
                  <a:srgbClr val="40424E"/>
                </a:solidFill>
                <a:highlight>
                  <a:srgbClr val="FFFFFF"/>
                </a:highlight>
              </a:rPr>
              <a:t> </a:t>
            </a:r>
            <a:r>
              <a:rPr lang="tr-TR" sz="1300" dirty="0" err="1">
                <a:solidFill>
                  <a:srgbClr val="40424E"/>
                </a:solidFill>
                <a:highlight>
                  <a:srgbClr val="FFFFFF"/>
                </a:highlight>
              </a:rPr>
              <a:t>with</a:t>
            </a:r>
            <a:r>
              <a:rPr lang="tr-TR" sz="1300" dirty="0">
                <a:solidFill>
                  <a:srgbClr val="40424E"/>
                </a:solidFill>
                <a:highlight>
                  <a:srgbClr val="FFFFFF"/>
                </a:highlight>
              </a:rPr>
              <a:t> </a:t>
            </a:r>
            <a:r>
              <a:rPr lang="tr-TR" sz="1300" dirty="0" err="1">
                <a:solidFill>
                  <a:srgbClr val="40424E"/>
                </a:solidFill>
                <a:highlight>
                  <a:srgbClr val="FFFFFF"/>
                </a:highlight>
              </a:rPr>
              <a:t>the</a:t>
            </a:r>
            <a:r>
              <a:rPr lang="tr-TR" sz="1300" dirty="0">
                <a:solidFill>
                  <a:srgbClr val="40424E"/>
                </a:solidFill>
                <a:highlight>
                  <a:srgbClr val="FFFFFF"/>
                </a:highlight>
              </a:rPr>
              <a:t> </a:t>
            </a:r>
            <a:r>
              <a:rPr lang="tr-TR" sz="1300" dirty="0" err="1">
                <a:solidFill>
                  <a:srgbClr val="40424E"/>
                </a:solidFill>
                <a:highlight>
                  <a:srgbClr val="FFFFFF"/>
                </a:highlight>
              </a:rPr>
              <a:t>manipulation</a:t>
            </a:r>
            <a:r>
              <a:rPr lang="tr-TR" sz="1300" dirty="0">
                <a:solidFill>
                  <a:srgbClr val="40424E"/>
                </a:solidFill>
                <a:highlight>
                  <a:srgbClr val="FFFFFF"/>
                </a:highlight>
              </a:rPr>
              <a:t> of data </a:t>
            </a:r>
            <a:r>
              <a:rPr lang="tr-TR" sz="1300" dirty="0" err="1">
                <a:solidFill>
                  <a:srgbClr val="40424E"/>
                </a:solidFill>
                <a:highlight>
                  <a:srgbClr val="FFFFFF"/>
                </a:highlight>
              </a:rPr>
              <a:t>present</a:t>
            </a:r>
            <a:r>
              <a:rPr lang="tr-TR" sz="1300" dirty="0">
                <a:solidFill>
                  <a:srgbClr val="40424E"/>
                </a:solidFill>
                <a:highlight>
                  <a:srgbClr val="FFFFFF"/>
                </a:highlight>
              </a:rPr>
              <a:t> in </a:t>
            </a:r>
            <a:r>
              <a:rPr lang="tr-TR" sz="1300" dirty="0" err="1">
                <a:solidFill>
                  <a:srgbClr val="40424E"/>
                </a:solidFill>
                <a:highlight>
                  <a:srgbClr val="FFFFFF"/>
                </a:highlight>
              </a:rPr>
              <a:t>the</a:t>
            </a:r>
            <a:r>
              <a:rPr lang="tr-TR" sz="1300" dirty="0">
                <a:solidFill>
                  <a:srgbClr val="40424E"/>
                </a:solidFill>
                <a:highlight>
                  <a:srgbClr val="FFFFFF"/>
                </a:highlight>
              </a:rPr>
              <a:t> </a:t>
            </a:r>
            <a:r>
              <a:rPr lang="tr-TR" sz="1300" dirty="0" err="1">
                <a:solidFill>
                  <a:srgbClr val="40424E"/>
                </a:solidFill>
                <a:highlight>
                  <a:srgbClr val="FFFFFF"/>
                </a:highlight>
              </a:rPr>
              <a:t>database</a:t>
            </a:r>
            <a:r>
              <a:rPr lang="tr-TR" sz="1300" dirty="0">
                <a:solidFill>
                  <a:srgbClr val="40424E"/>
                </a:solidFill>
                <a:highlight>
                  <a:srgbClr val="FFFFFF"/>
                </a:highlight>
              </a:rPr>
              <a:t> </a:t>
            </a:r>
            <a:r>
              <a:rPr lang="tr-TR" sz="1300" dirty="0" err="1">
                <a:solidFill>
                  <a:srgbClr val="40424E"/>
                </a:solidFill>
                <a:highlight>
                  <a:srgbClr val="FFFFFF"/>
                </a:highlight>
              </a:rPr>
              <a:t>belong</a:t>
            </a:r>
            <a:r>
              <a:rPr lang="tr-TR" sz="1300" dirty="0">
                <a:solidFill>
                  <a:srgbClr val="40424E"/>
                </a:solidFill>
                <a:highlight>
                  <a:srgbClr val="FFFFFF"/>
                </a:highlight>
              </a:rPr>
              <a:t> </a:t>
            </a:r>
            <a:r>
              <a:rPr lang="tr-TR" sz="1300" dirty="0" err="1">
                <a:solidFill>
                  <a:srgbClr val="40424E"/>
                </a:solidFill>
                <a:highlight>
                  <a:srgbClr val="FFFFFF"/>
                </a:highlight>
              </a:rPr>
              <a:t>to</a:t>
            </a:r>
            <a:r>
              <a:rPr lang="tr-TR" sz="1300" dirty="0">
                <a:solidFill>
                  <a:srgbClr val="40424E"/>
                </a:solidFill>
                <a:highlight>
                  <a:srgbClr val="FFFFFF"/>
                </a:highlight>
              </a:rPr>
              <a:t> DML </a:t>
            </a:r>
            <a:r>
              <a:rPr lang="tr-TR" sz="1300" dirty="0" err="1">
                <a:solidFill>
                  <a:srgbClr val="40424E"/>
                </a:solidFill>
                <a:highlight>
                  <a:srgbClr val="FFFFFF"/>
                </a:highlight>
              </a:rPr>
              <a:t>or</a:t>
            </a:r>
            <a:r>
              <a:rPr lang="tr-TR" sz="1300" dirty="0">
                <a:solidFill>
                  <a:srgbClr val="40424E"/>
                </a:solidFill>
                <a:highlight>
                  <a:srgbClr val="FFFFFF"/>
                </a:highlight>
              </a:rPr>
              <a:t> Data </a:t>
            </a:r>
            <a:r>
              <a:rPr lang="tr-TR" sz="1300" dirty="0" err="1">
                <a:solidFill>
                  <a:srgbClr val="40424E"/>
                </a:solidFill>
                <a:highlight>
                  <a:srgbClr val="FFFFFF"/>
                </a:highlight>
              </a:rPr>
              <a:t>Manipulation</a:t>
            </a:r>
            <a:r>
              <a:rPr lang="tr-TR" sz="1300" dirty="0">
                <a:solidFill>
                  <a:srgbClr val="40424E"/>
                </a:solidFill>
                <a:highlight>
                  <a:srgbClr val="FFFFFF"/>
                </a:highlight>
              </a:rPr>
              <a:t> Language </a:t>
            </a:r>
            <a:r>
              <a:rPr lang="tr-TR" sz="1300" dirty="0" err="1">
                <a:solidFill>
                  <a:srgbClr val="40424E"/>
                </a:solidFill>
                <a:highlight>
                  <a:srgbClr val="FFFFFF"/>
                </a:highlight>
              </a:rPr>
              <a:t>and</a:t>
            </a:r>
            <a:r>
              <a:rPr lang="tr-TR" sz="1300" dirty="0">
                <a:solidFill>
                  <a:srgbClr val="40424E"/>
                </a:solidFill>
                <a:highlight>
                  <a:srgbClr val="FFFFFF"/>
                </a:highlight>
              </a:rPr>
              <a:t> </a:t>
            </a:r>
            <a:r>
              <a:rPr lang="tr-TR" sz="1300" dirty="0" err="1">
                <a:solidFill>
                  <a:srgbClr val="40424E"/>
                </a:solidFill>
                <a:highlight>
                  <a:srgbClr val="FFFFFF"/>
                </a:highlight>
              </a:rPr>
              <a:t>this</a:t>
            </a:r>
            <a:r>
              <a:rPr lang="tr-TR" sz="1300" dirty="0">
                <a:solidFill>
                  <a:srgbClr val="40424E"/>
                </a:solidFill>
                <a:highlight>
                  <a:srgbClr val="FFFFFF"/>
                </a:highlight>
              </a:rPr>
              <a:t> </a:t>
            </a:r>
            <a:r>
              <a:rPr lang="tr-TR" sz="1300" dirty="0" err="1">
                <a:solidFill>
                  <a:srgbClr val="40424E"/>
                </a:solidFill>
                <a:highlight>
                  <a:srgbClr val="FFFFFF"/>
                </a:highlight>
              </a:rPr>
              <a:t>includes</a:t>
            </a:r>
            <a:r>
              <a:rPr lang="tr-TR" sz="1300" dirty="0">
                <a:solidFill>
                  <a:srgbClr val="40424E"/>
                </a:solidFill>
                <a:highlight>
                  <a:srgbClr val="FFFFFF"/>
                </a:highlight>
              </a:rPr>
              <a:t> </a:t>
            </a:r>
            <a:r>
              <a:rPr lang="tr-TR" sz="1300" dirty="0" err="1">
                <a:solidFill>
                  <a:srgbClr val="40424E"/>
                </a:solidFill>
                <a:highlight>
                  <a:srgbClr val="FFFFFF"/>
                </a:highlight>
              </a:rPr>
              <a:t>most</a:t>
            </a:r>
            <a:r>
              <a:rPr lang="tr-TR" sz="1300" dirty="0">
                <a:solidFill>
                  <a:srgbClr val="40424E"/>
                </a:solidFill>
                <a:highlight>
                  <a:srgbClr val="FFFFFF"/>
                </a:highlight>
              </a:rPr>
              <a:t> of </a:t>
            </a:r>
            <a:r>
              <a:rPr lang="tr-TR" sz="1300" dirty="0" err="1">
                <a:solidFill>
                  <a:srgbClr val="40424E"/>
                </a:solidFill>
                <a:highlight>
                  <a:srgbClr val="FFFFFF"/>
                </a:highlight>
              </a:rPr>
              <a:t>the</a:t>
            </a:r>
            <a:r>
              <a:rPr lang="tr-TR" sz="1300" dirty="0">
                <a:solidFill>
                  <a:srgbClr val="40424E"/>
                </a:solidFill>
                <a:highlight>
                  <a:srgbClr val="FFFFFF"/>
                </a:highlight>
              </a:rPr>
              <a:t> SQL </a:t>
            </a:r>
            <a:r>
              <a:rPr lang="tr-TR" sz="1300" dirty="0" err="1">
                <a:solidFill>
                  <a:srgbClr val="40424E"/>
                </a:solidFill>
                <a:highlight>
                  <a:srgbClr val="FFFFFF"/>
                </a:highlight>
              </a:rPr>
              <a:t>statements</a:t>
            </a:r>
            <a:r>
              <a:rPr lang="tr-TR" sz="1300" dirty="0">
                <a:solidFill>
                  <a:srgbClr val="40424E"/>
                </a:solidFill>
                <a:highlight>
                  <a:srgbClr val="FFFFFF"/>
                </a:highlight>
              </a:rPr>
              <a:t>.</a:t>
            </a:r>
            <a:endParaRPr sz="1300" dirty="0">
              <a:solidFill>
                <a:srgbClr val="40424E"/>
              </a:solidFill>
              <a:highlight>
                <a:srgbClr val="FFFFFF"/>
              </a:highlight>
            </a:endParaRPr>
          </a:p>
          <a:p>
            <a:pPr marL="0" lvl="0" indent="0" algn="l" rtl="0">
              <a:lnSpc>
                <a:spcPct val="100000"/>
              </a:lnSpc>
              <a:spcBef>
                <a:spcPts val="0"/>
              </a:spcBef>
              <a:spcAft>
                <a:spcPts val="0"/>
              </a:spcAft>
              <a:buSzPts val="1400"/>
              <a:buNone/>
            </a:pPr>
            <a:r>
              <a:rPr lang="tr-TR" sz="1300" dirty="0">
                <a:solidFill>
                  <a:srgbClr val="40424E"/>
                </a:solidFill>
                <a:highlight>
                  <a:srgbClr val="FFFFFF"/>
                </a:highlight>
              </a:rPr>
              <a:t>INSERT – is </a:t>
            </a:r>
            <a:r>
              <a:rPr lang="tr-TR" sz="1300" dirty="0" err="1">
                <a:solidFill>
                  <a:srgbClr val="40424E"/>
                </a:solidFill>
                <a:highlight>
                  <a:srgbClr val="FFFFFF"/>
                </a:highlight>
              </a:rPr>
              <a:t>used</a:t>
            </a:r>
            <a:r>
              <a:rPr lang="tr-TR" sz="1300" dirty="0">
                <a:solidFill>
                  <a:srgbClr val="40424E"/>
                </a:solidFill>
                <a:highlight>
                  <a:srgbClr val="FFFFFF"/>
                </a:highlight>
              </a:rPr>
              <a:t> </a:t>
            </a:r>
            <a:r>
              <a:rPr lang="tr-TR" sz="1300" dirty="0" err="1">
                <a:solidFill>
                  <a:srgbClr val="40424E"/>
                </a:solidFill>
                <a:highlight>
                  <a:srgbClr val="FFFFFF"/>
                </a:highlight>
              </a:rPr>
              <a:t>to</a:t>
            </a:r>
            <a:r>
              <a:rPr lang="tr-TR" sz="1300" dirty="0">
                <a:solidFill>
                  <a:srgbClr val="40424E"/>
                </a:solidFill>
                <a:highlight>
                  <a:srgbClr val="FFFFFF"/>
                </a:highlight>
              </a:rPr>
              <a:t> insert data </a:t>
            </a:r>
            <a:r>
              <a:rPr lang="tr-TR" sz="1300" dirty="0" err="1">
                <a:solidFill>
                  <a:srgbClr val="40424E"/>
                </a:solidFill>
                <a:highlight>
                  <a:srgbClr val="FFFFFF"/>
                </a:highlight>
              </a:rPr>
              <a:t>into</a:t>
            </a:r>
            <a:r>
              <a:rPr lang="tr-TR" sz="1300" dirty="0">
                <a:solidFill>
                  <a:srgbClr val="40424E"/>
                </a:solidFill>
                <a:highlight>
                  <a:srgbClr val="FFFFFF"/>
                </a:highlight>
              </a:rPr>
              <a:t> a </a:t>
            </a:r>
            <a:r>
              <a:rPr lang="tr-TR" sz="1300" dirty="0" err="1">
                <a:solidFill>
                  <a:srgbClr val="40424E"/>
                </a:solidFill>
                <a:highlight>
                  <a:srgbClr val="FFFFFF"/>
                </a:highlight>
              </a:rPr>
              <a:t>table</a:t>
            </a:r>
            <a:r>
              <a:rPr lang="tr-TR" sz="1300" dirty="0">
                <a:solidFill>
                  <a:srgbClr val="40424E"/>
                </a:solidFill>
                <a:highlight>
                  <a:srgbClr val="FFFFFF"/>
                </a:highlight>
              </a:rPr>
              <a:t>.</a:t>
            </a:r>
            <a:endParaRPr sz="1300" dirty="0">
              <a:solidFill>
                <a:srgbClr val="40424E"/>
              </a:solidFill>
              <a:highlight>
                <a:srgbClr val="FFFFFF"/>
              </a:highlight>
            </a:endParaRPr>
          </a:p>
          <a:p>
            <a:pPr marL="0" lvl="0" indent="0" algn="l" rtl="0">
              <a:lnSpc>
                <a:spcPct val="100000"/>
              </a:lnSpc>
              <a:spcBef>
                <a:spcPts val="0"/>
              </a:spcBef>
              <a:spcAft>
                <a:spcPts val="0"/>
              </a:spcAft>
              <a:buSzPts val="1400"/>
              <a:buNone/>
            </a:pPr>
            <a:r>
              <a:rPr lang="tr-TR" sz="1300" dirty="0">
                <a:solidFill>
                  <a:srgbClr val="40424E"/>
                </a:solidFill>
                <a:highlight>
                  <a:srgbClr val="FFFFFF"/>
                </a:highlight>
              </a:rPr>
              <a:t>UPDATE – is </a:t>
            </a:r>
            <a:r>
              <a:rPr lang="tr-TR" sz="1300" dirty="0" err="1">
                <a:solidFill>
                  <a:srgbClr val="40424E"/>
                </a:solidFill>
                <a:highlight>
                  <a:srgbClr val="FFFFFF"/>
                </a:highlight>
              </a:rPr>
              <a:t>used</a:t>
            </a:r>
            <a:r>
              <a:rPr lang="tr-TR" sz="1300" dirty="0">
                <a:solidFill>
                  <a:srgbClr val="40424E"/>
                </a:solidFill>
                <a:highlight>
                  <a:srgbClr val="FFFFFF"/>
                </a:highlight>
              </a:rPr>
              <a:t> </a:t>
            </a:r>
            <a:r>
              <a:rPr lang="tr-TR" sz="1300" dirty="0" err="1">
                <a:solidFill>
                  <a:srgbClr val="40424E"/>
                </a:solidFill>
                <a:highlight>
                  <a:srgbClr val="FFFFFF"/>
                </a:highlight>
              </a:rPr>
              <a:t>to</a:t>
            </a:r>
            <a:r>
              <a:rPr lang="tr-TR" sz="1300" dirty="0">
                <a:solidFill>
                  <a:srgbClr val="40424E"/>
                </a:solidFill>
                <a:highlight>
                  <a:srgbClr val="FFFFFF"/>
                </a:highlight>
              </a:rPr>
              <a:t> </a:t>
            </a:r>
            <a:r>
              <a:rPr lang="tr-TR" sz="1300" dirty="0" err="1">
                <a:solidFill>
                  <a:srgbClr val="40424E"/>
                </a:solidFill>
                <a:highlight>
                  <a:srgbClr val="FFFFFF"/>
                </a:highlight>
              </a:rPr>
              <a:t>update</a:t>
            </a:r>
            <a:r>
              <a:rPr lang="tr-TR" sz="1300" dirty="0">
                <a:solidFill>
                  <a:srgbClr val="40424E"/>
                </a:solidFill>
                <a:highlight>
                  <a:srgbClr val="FFFFFF"/>
                </a:highlight>
              </a:rPr>
              <a:t> </a:t>
            </a:r>
            <a:r>
              <a:rPr lang="tr-TR" sz="1300" dirty="0" err="1">
                <a:solidFill>
                  <a:srgbClr val="40424E"/>
                </a:solidFill>
                <a:highlight>
                  <a:srgbClr val="FFFFFF"/>
                </a:highlight>
              </a:rPr>
              <a:t>existing</a:t>
            </a:r>
            <a:r>
              <a:rPr lang="tr-TR" sz="1300" dirty="0">
                <a:solidFill>
                  <a:srgbClr val="40424E"/>
                </a:solidFill>
                <a:highlight>
                  <a:srgbClr val="FFFFFF"/>
                </a:highlight>
              </a:rPr>
              <a:t> data </a:t>
            </a:r>
            <a:r>
              <a:rPr lang="tr-TR" sz="1300" dirty="0" err="1">
                <a:solidFill>
                  <a:srgbClr val="40424E"/>
                </a:solidFill>
                <a:highlight>
                  <a:srgbClr val="FFFFFF"/>
                </a:highlight>
              </a:rPr>
              <a:t>within</a:t>
            </a:r>
            <a:r>
              <a:rPr lang="tr-TR" sz="1300" dirty="0">
                <a:solidFill>
                  <a:srgbClr val="40424E"/>
                </a:solidFill>
                <a:highlight>
                  <a:srgbClr val="FFFFFF"/>
                </a:highlight>
              </a:rPr>
              <a:t> a </a:t>
            </a:r>
            <a:r>
              <a:rPr lang="tr-TR" sz="1300" dirty="0" err="1">
                <a:solidFill>
                  <a:srgbClr val="40424E"/>
                </a:solidFill>
                <a:highlight>
                  <a:srgbClr val="FFFFFF"/>
                </a:highlight>
              </a:rPr>
              <a:t>table</a:t>
            </a:r>
            <a:r>
              <a:rPr lang="tr-TR" sz="1300" dirty="0">
                <a:solidFill>
                  <a:srgbClr val="40424E"/>
                </a:solidFill>
                <a:highlight>
                  <a:srgbClr val="FFFFFF"/>
                </a:highlight>
              </a:rPr>
              <a:t>.</a:t>
            </a:r>
            <a:endParaRPr sz="1300" dirty="0">
              <a:solidFill>
                <a:srgbClr val="40424E"/>
              </a:solidFill>
              <a:highlight>
                <a:srgbClr val="FFFFFF"/>
              </a:highlight>
            </a:endParaRPr>
          </a:p>
          <a:p>
            <a:pPr marL="0" lvl="0" indent="0" algn="l" rtl="0">
              <a:lnSpc>
                <a:spcPct val="100000"/>
              </a:lnSpc>
              <a:spcBef>
                <a:spcPts val="0"/>
              </a:spcBef>
              <a:spcAft>
                <a:spcPts val="0"/>
              </a:spcAft>
              <a:buSzPts val="1400"/>
              <a:buNone/>
            </a:pPr>
            <a:r>
              <a:rPr lang="tr-TR" sz="1300" dirty="0">
                <a:solidFill>
                  <a:srgbClr val="40424E"/>
                </a:solidFill>
                <a:highlight>
                  <a:srgbClr val="FFFFFF"/>
                </a:highlight>
              </a:rPr>
              <a:t>DELETE – is </a:t>
            </a:r>
            <a:r>
              <a:rPr lang="tr-TR" sz="1300" dirty="0" err="1">
                <a:solidFill>
                  <a:srgbClr val="40424E"/>
                </a:solidFill>
                <a:highlight>
                  <a:srgbClr val="FFFFFF"/>
                </a:highlight>
              </a:rPr>
              <a:t>used</a:t>
            </a:r>
            <a:r>
              <a:rPr lang="tr-TR" sz="1300" dirty="0">
                <a:solidFill>
                  <a:srgbClr val="40424E"/>
                </a:solidFill>
                <a:highlight>
                  <a:srgbClr val="FFFFFF"/>
                </a:highlight>
              </a:rPr>
              <a:t> </a:t>
            </a:r>
            <a:r>
              <a:rPr lang="tr-TR" sz="1300" dirty="0" err="1">
                <a:solidFill>
                  <a:srgbClr val="40424E"/>
                </a:solidFill>
                <a:highlight>
                  <a:srgbClr val="FFFFFF"/>
                </a:highlight>
              </a:rPr>
              <a:t>to</a:t>
            </a:r>
            <a:r>
              <a:rPr lang="tr-TR" sz="1300" dirty="0">
                <a:solidFill>
                  <a:srgbClr val="40424E"/>
                </a:solidFill>
                <a:highlight>
                  <a:srgbClr val="FFFFFF"/>
                </a:highlight>
              </a:rPr>
              <a:t> </a:t>
            </a:r>
            <a:r>
              <a:rPr lang="tr-TR" sz="1300" dirty="0" err="1">
                <a:solidFill>
                  <a:srgbClr val="40424E"/>
                </a:solidFill>
                <a:highlight>
                  <a:srgbClr val="FFFFFF"/>
                </a:highlight>
              </a:rPr>
              <a:t>delete</a:t>
            </a:r>
            <a:r>
              <a:rPr lang="tr-TR" sz="1300" dirty="0">
                <a:solidFill>
                  <a:srgbClr val="40424E"/>
                </a:solidFill>
                <a:highlight>
                  <a:srgbClr val="FFFFFF"/>
                </a:highlight>
              </a:rPr>
              <a:t> </a:t>
            </a:r>
            <a:r>
              <a:rPr lang="tr-TR" sz="1300" dirty="0" err="1">
                <a:solidFill>
                  <a:srgbClr val="40424E"/>
                </a:solidFill>
                <a:highlight>
                  <a:srgbClr val="FFFFFF"/>
                </a:highlight>
              </a:rPr>
              <a:t>records</a:t>
            </a:r>
            <a:r>
              <a:rPr lang="tr-TR" sz="1300" dirty="0">
                <a:solidFill>
                  <a:srgbClr val="40424E"/>
                </a:solidFill>
                <a:highlight>
                  <a:srgbClr val="FFFFFF"/>
                </a:highlight>
              </a:rPr>
              <a:t> </a:t>
            </a:r>
            <a:r>
              <a:rPr lang="tr-TR" sz="1300" dirty="0" err="1">
                <a:solidFill>
                  <a:srgbClr val="40424E"/>
                </a:solidFill>
                <a:highlight>
                  <a:srgbClr val="FFFFFF"/>
                </a:highlight>
              </a:rPr>
              <a:t>from</a:t>
            </a:r>
            <a:r>
              <a:rPr lang="tr-TR" sz="1300" dirty="0">
                <a:solidFill>
                  <a:srgbClr val="40424E"/>
                </a:solidFill>
                <a:highlight>
                  <a:srgbClr val="FFFFFF"/>
                </a:highlight>
              </a:rPr>
              <a:t> a </a:t>
            </a:r>
            <a:r>
              <a:rPr lang="tr-TR" sz="1300" dirty="0" err="1">
                <a:solidFill>
                  <a:srgbClr val="40424E"/>
                </a:solidFill>
                <a:highlight>
                  <a:srgbClr val="FFFFFF"/>
                </a:highlight>
              </a:rPr>
              <a:t>database</a:t>
            </a:r>
            <a:r>
              <a:rPr lang="tr-TR" sz="1300" dirty="0">
                <a:solidFill>
                  <a:srgbClr val="40424E"/>
                </a:solidFill>
                <a:highlight>
                  <a:srgbClr val="FFFFFF"/>
                </a:highlight>
              </a:rPr>
              <a:t> </a:t>
            </a:r>
            <a:r>
              <a:rPr lang="tr-TR" sz="1300" dirty="0" err="1">
                <a:solidFill>
                  <a:srgbClr val="40424E"/>
                </a:solidFill>
                <a:highlight>
                  <a:srgbClr val="FFFFFF"/>
                </a:highlight>
              </a:rPr>
              <a:t>table</a:t>
            </a:r>
            <a:r>
              <a:rPr lang="tr-TR" sz="1300" dirty="0">
                <a:solidFill>
                  <a:srgbClr val="40424E"/>
                </a:solidFill>
                <a:highlight>
                  <a:srgbClr val="FFFFFF"/>
                </a:highlight>
              </a:rPr>
              <a:t>.</a:t>
            </a:r>
            <a:endParaRPr sz="1300" dirty="0">
              <a:solidFill>
                <a:srgbClr val="40424E"/>
              </a:solidFill>
              <a:highlight>
                <a:srgbClr val="FFFFFF"/>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8a8bd52aa0_1_6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8a8bd52aa0_1_6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tr-TR" sz="1300" b="1" dirty="0">
                <a:solidFill>
                  <a:srgbClr val="40424E"/>
                </a:solidFill>
                <a:highlight>
                  <a:srgbClr val="FFFFFF"/>
                </a:highlight>
              </a:rPr>
              <a:t> </a:t>
            </a:r>
            <a:r>
              <a:rPr lang="tr-TR" sz="1300" dirty="0">
                <a:solidFill>
                  <a:srgbClr val="40424E"/>
                </a:solidFill>
                <a:highlight>
                  <a:srgbClr val="FFFFFF"/>
                </a:highlight>
              </a:rPr>
              <a:t>DCL </a:t>
            </a:r>
            <a:r>
              <a:rPr lang="tr-TR" sz="1300" dirty="0" err="1">
                <a:solidFill>
                  <a:srgbClr val="40424E"/>
                </a:solidFill>
                <a:highlight>
                  <a:srgbClr val="FFFFFF"/>
                </a:highlight>
              </a:rPr>
              <a:t>includes</a:t>
            </a:r>
            <a:r>
              <a:rPr lang="tr-TR" sz="1300" dirty="0">
                <a:solidFill>
                  <a:srgbClr val="40424E"/>
                </a:solidFill>
                <a:highlight>
                  <a:srgbClr val="FFFFFF"/>
                </a:highlight>
              </a:rPr>
              <a:t> </a:t>
            </a:r>
            <a:r>
              <a:rPr lang="tr-TR" sz="1300" dirty="0" err="1">
                <a:solidFill>
                  <a:srgbClr val="40424E"/>
                </a:solidFill>
                <a:highlight>
                  <a:srgbClr val="FFFFFF"/>
                </a:highlight>
              </a:rPr>
              <a:t>commands</a:t>
            </a:r>
            <a:r>
              <a:rPr lang="tr-TR" sz="1300" dirty="0">
                <a:solidFill>
                  <a:srgbClr val="40424E"/>
                </a:solidFill>
                <a:highlight>
                  <a:srgbClr val="FFFFFF"/>
                </a:highlight>
              </a:rPr>
              <a:t> </a:t>
            </a:r>
            <a:r>
              <a:rPr lang="tr-TR" sz="1300" dirty="0" err="1">
                <a:solidFill>
                  <a:srgbClr val="40424E"/>
                </a:solidFill>
                <a:highlight>
                  <a:srgbClr val="FFFFFF"/>
                </a:highlight>
              </a:rPr>
              <a:t>such</a:t>
            </a:r>
            <a:r>
              <a:rPr lang="tr-TR" sz="1300" dirty="0">
                <a:solidFill>
                  <a:srgbClr val="40424E"/>
                </a:solidFill>
                <a:highlight>
                  <a:srgbClr val="FFFFFF"/>
                </a:highlight>
              </a:rPr>
              <a:t> as GRANT </a:t>
            </a:r>
            <a:r>
              <a:rPr lang="tr-TR" sz="1300" dirty="0" err="1">
                <a:solidFill>
                  <a:srgbClr val="40424E"/>
                </a:solidFill>
                <a:highlight>
                  <a:srgbClr val="FFFFFF"/>
                </a:highlight>
              </a:rPr>
              <a:t>and</a:t>
            </a:r>
            <a:r>
              <a:rPr lang="tr-TR" sz="1300" dirty="0">
                <a:solidFill>
                  <a:srgbClr val="40424E"/>
                </a:solidFill>
                <a:highlight>
                  <a:srgbClr val="FFFFFF"/>
                </a:highlight>
              </a:rPr>
              <a:t> REVOKE </a:t>
            </a:r>
            <a:r>
              <a:rPr lang="tr-TR" sz="1300" dirty="0" err="1">
                <a:solidFill>
                  <a:srgbClr val="40424E"/>
                </a:solidFill>
                <a:highlight>
                  <a:srgbClr val="FFFFFF"/>
                </a:highlight>
              </a:rPr>
              <a:t>which</a:t>
            </a:r>
            <a:r>
              <a:rPr lang="tr-TR" sz="1300" dirty="0">
                <a:solidFill>
                  <a:srgbClr val="40424E"/>
                </a:solidFill>
                <a:highlight>
                  <a:srgbClr val="FFFFFF"/>
                </a:highlight>
              </a:rPr>
              <a:t> </a:t>
            </a:r>
            <a:r>
              <a:rPr lang="tr-TR" sz="1300" dirty="0" err="1">
                <a:solidFill>
                  <a:srgbClr val="40424E"/>
                </a:solidFill>
                <a:highlight>
                  <a:srgbClr val="FFFFFF"/>
                </a:highlight>
              </a:rPr>
              <a:t>mainly</a:t>
            </a:r>
            <a:r>
              <a:rPr lang="tr-TR" sz="1300" dirty="0">
                <a:solidFill>
                  <a:srgbClr val="40424E"/>
                </a:solidFill>
                <a:highlight>
                  <a:srgbClr val="FFFFFF"/>
                </a:highlight>
              </a:rPr>
              <a:t> </a:t>
            </a:r>
            <a:r>
              <a:rPr lang="tr-TR" sz="1300" dirty="0" err="1">
                <a:solidFill>
                  <a:srgbClr val="40424E"/>
                </a:solidFill>
                <a:highlight>
                  <a:srgbClr val="FFFFFF"/>
                </a:highlight>
              </a:rPr>
              <a:t>deals</a:t>
            </a:r>
            <a:r>
              <a:rPr lang="tr-TR" sz="1300" dirty="0">
                <a:solidFill>
                  <a:srgbClr val="40424E"/>
                </a:solidFill>
                <a:highlight>
                  <a:srgbClr val="FFFFFF"/>
                </a:highlight>
              </a:rPr>
              <a:t> </a:t>
            </a:r>
            <a:r>
              <a:rPr lang="tr-TR" sz="1300" dirty="0" err="1">
                <a:solidFill>
                  <a:srgbClr val="40424E"/>
                </a:solidFill>
                <a:highlight>
                  <a:srgbClr val="FFFFFF"/>
                </a:highlight>
              </a:rPr>
              <a:t>with</a:t>
            </a:r>
            <a:r>
              <a:rPr lang="tr-TR" sz="1300" dirty="0">
                <a:solidFill>
                  <a:srgbClr val="40424E"/>
                </a:solidFill>
                <a:highlight>
                  <a:srgbClr val="FFFFFF"/>
                </a:highlight>
              </a:rPr>
              <a:t> </a:t>
            </a:r>
            <a:r>
              <a:rPr lang="tr-TR" sz="1300" dirty="0" err="1">
                <a:solidFill>
                  <a:srgbClr val="40424E"/>
                </a:solidFill>
                <a:highlight>
                  <a:srgbClr val="FFFFFF"/>
                </a:highlight>
              </a:rPr>
              <a:t>the</a:t>
            </a:r>
            <a:r>
              <a:rPr lang="tr-TR" sz="1300" dirty="0">
                <a:solidFill>
                  <a:srgbClr val="40424E"/>
                </a:solidFill>
                <a:highlight>
                  <a:srgbClr val="FFFFFF"/>
                </a:highlight>
              </a:rPr>
              <a:t> </a:t>
            </a:r>
            <a:r>
              <a:rPr lang="tr-TR" sz="1300" dirty="0" err="1">
                <a:solidFill>
                  <a:srgbClr val="40424E"/>
                </a:solidFill>
                <a:highlight>
                  <a:srgbClr val="FFFFFF"/>
                </a:highlight>
              </a:rPr>
              <a:t>rights</a:t>
            </a:r>
            <a:r>
              <a:rPr lang="tr-TR" sz="1300" dirty="0">
                <a:solidFill>
                  <a:srgbClr val="40424E"/>
                </a:solidFill>
                <a:highlight>
                  <a:srgbClr val="FFFFFF"/>
                </a:highlight>
              </a:rPr>
              <a:t>, </a:t>
            </a:r>
            <a:r>
              <a:rPr lang="tr-TR" sz="1300" dirty="0" err="1">
                <a:solidFill>
                  <a:srgbClr val="40424E"/>
                </a:solidFill>
                <a:highlight>
                  <a:srgbClr val="FFFFFF"/>
                </a:highlight>
              </a:rPr>
              <a:t>permissions</a:t>
            </a:r>
            <a:r>
              <a:rPr lang="tr-TR" sz="1300" dirty="0">
                <a:solidFill>
                  <a:srgbClr val="40424E"/>
                </a:solidFill>
                <a:highlight>
                  <a:srgbClr val="FFFFFF"/>
                </a:highlight>
              </a:rPr>
              <a:t> </a:t>
            </a:r>
            <a:r>
              <a:rPr lang="tr-TR" sz="1300" dirty="0" err="1">
                <a:solidFill>
                  <a:srgbClr val="40424E"/>
                </a:solidFill>
                <a:highlight>
                  <a:srgbClr val="FFFFFF"/>
                </a:highlight>
              </a:rPr>
              <a:t>and</a:t>
            </a:r>
            <a:r>
              <a:rPr lang="tr-TR" sz="1300" dirty="0">
                <a:solidFill>
                  <a:srgbClr val="40424E"/>
                </a:solidFill>
                <a:highlight>
                  <a:srgbClr val="FFFFFF"/>
                </a:highlight>
              </a:rPr>
              <a:t> </a:t>
            </a:r>
            <a:r>
              <a:rPr lang="tr-TR" sz="1300" dirty="0" err="1">
                <a:solidFill>
                  <a:srgbClr val="40424E"/>
                </a:solidFill>
                <a:highlight>
                  <a:srgbClr val="FFFFFF"/>
                </a:highlight>
              </a:rPr>
              <a:t>other</a:t>
            </a:r>
            <a:r>
              <a:rPr lang="tr-TR" sz="1300" dirty="0">
                <a:solidFill>
                  <a:srgbClr val="40424E"/>
                </a:solidFill>
                <a:highlight>
                  <a:srgbClr val="FFFFFF"/>
                </a:highlight>
              </a:rPr>
              <a:t> </a:t>
            </a:r>
            <a:r>
              <a:rPr lang="tr-TR" sz="1300" dirty="0" err="1">
                <a:solidFill>
                  <a:srgbClr val="40424E"/>
                </a:solidFill>
                <a:highlight>
                  <a:srgbClr val="FFFFFF"/>
                </a:highlight>
              </a:rPr>
              <a:t>controls</a:t>
            </a:r>
            <a:r>
              <a:rPr lang="tr-TR" sz="1300" dirty="0">
                <a:solidFill>
                  <a:srgbClr val="40424E"/>
                </a:solidFill>
                <a:highlight>
                  <a:srgbClr val="FFFFFF"/>
                </a:highlight>
              </a:rPr>
              <a:t> of </a:t>
            </a:r>
            <a:r>
              <a:rPr lang="tr-TR" sz="1300" dirty="0" err="1">
                <a:solidFill>
                  <a:srgbClr val="40424E"/>
                </a:solidFill>
                <a:highlight>
                  <a:srgbClr val="FFFFFF"/>
                </a:highlight>
              </a:rPr>
              <a:t>the</a:t>
            </a:r>
            <a:r>
              <a:rPr lang="tr-TR" sz="1300" dirty="0">
                <a:solidFill>
                  <a:srgbClr val="40424E"/>
                </a:solidFill>
                <a:highlight>
                  <a:srgbClr val="FFFFFF"/>
                </a:highlight>
              </a:rPr>
              <a:t> </a:t>
            </a:r>
            <a:r>
              <a:rPr lang="tr-TR" sz="1300" dirty="0" err="1">
                <a:solidFill>
                  <a:srgbClr val="40424E"/>
                </a:solidFill>
                <a:highlight>
                  <a:srgbClr val="FFFFFF"/>
                </a:highlight>
              </a:rPr>
              <a:t>database</a:t>
            </a:r>
            <a:r>
              <a:rPr lang="tr-TR" sz="1300" dirty="0">
                <a:solidFill>
                  <a:srgbClr val="40424E"/>
                </a:solidFill>
                <a:highlight>
                  <a:srgbClr val="FFFFFF"/>
                </a:highlight>
              </a:rPr>
              <a:t> </a:t>
            </a:r>
            <a:r>
              <a:rPr lang="tr-TR" sz="1300" dirty="0" err="1">
                <a:solidFill>
                  <a:srgbClr val="40424E"/>
                </a:solidFill>
                <a:highlight>
                  <a:srgbClr val="FFFFFF"/>
                </a:highlight>
              </a:rPr>
              <a:t>system</a:t>
            </a:r>
            <a:r>
              <a:rPr lang="tr-TR" sz="1300" dirty="0">
                <a:solidFill>
                  <a:srgbClr val="40424E"/>
                </a:solidFill>
                <a:highlight>
                  <a:srgbClr val="FFFFFF"/>
                </a:highlight>
              </a:rPr>
              <a:t>.</a:t>
            </a:r>
            <a:endParaRPr sz="1300" dirty="0">
              <a:solidFill>
                <a:srgbClr val="40424E"/>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tr-TR" sz="1300" b="1" dirty="0" err="1">
                <a:solidFill>
                  <a:srgbClr val="40424E"/>
                </a:solidFill>
                <a:highlight>
                  <a:srgbClr val="FFFFFF"/>
                </a:highlight>
              </a:rPr>
              <a:t>Examples</a:t>
            </a:r>
            <a:r>
              <a:rPr lang="tr-TR" sz="1300" b="1" dirty="0">
                <a:solidFill>
                  <a:srgbClr val="40424E"/>
                </a:solidFill>
                <a:highlight>
                  <a:srgbClr val="FFFFFF"/>
                </a:highlight>
              </a:rPr>
              <a:t> of DCL </a:t>
            </a:r>
            <a:r>
              <a:rPr lang="tr-TR" sz="1300" b="1" dirty="0" err="1">
                <a:solidFill>
                  <a:srgbClr val="40424E"/>
                </a:solidFill>
                <a:highlight>
                  <a:srgbClr val="FFFFFF"/>
                </a:highlight>
              </a:rPr>
              <a:t>commands</a:t>
            </a:r>
            <a:r>
              <a:rPr lang="tr-TR" sz="1300" b="1" dirty="0">
                <a:solidFill>
                  <a:srgbClr val="40424E"/>
                </a:solidFill>
                <a:highlight>
                  <a:srgbClr val="FFFFFF"/>
                </a:highlight>
              </a:rPr>
              <a:t>:</a:t>
            </a:r>
            <a:endParaRPr sz="1300" b="1" dirty="0">
              <a:solidFill>
                <a:srgbClr val="40424E"/>
              </a:solidFill>
              <a:highlight>
                <a:srgbClr val="FFFFFF"/>
              </a:highlight>
            </a:endParaRPr>
          </a:p>
          <a:p>
            <a:pPr marL="685800" lvl="0" indent="-311150" algn="l" rtl="0">
              <a:lnSpc>
                <a:spcPct val="158000"/>
              </a:lnSpc>
              <a:spcBef>
                <a:spcPts val="800"/>
              </a:spcBef>
              <a:spcAft>
                <a:spcPts val="0"/>
              </a:spcAft>
              <a:buClr>
                <a:srgbClr val="40424E"/>
              </a:buClr>
              <a:buSzPts val="1300"/>
              <a:buChar char="●"/>
            </a:pPr>
            <a:r>
              <a:rPr lang="tr-TR" sz="1300" b="1" dirty="0">
                <a:solidFill>
                  <a:srgbClr val="40424E"/>
                </a:solidFill>
                <a:highlight>
                  <a:srgbClr val="FFFFFF"/>
                </a:highlight>
              </a:rPr>
              <a:t>GRANT</a:t>
            </a:r>
            <a:r>
              <a:rPr lang="tr-TR" sz="1300" dirty="0">
                <a:solidFill>
                  <a:srgbClr val="40424E"/>
                </a:solidFill>
                <a:highlight>
                  <a:srgbClr val="FFFFFF"/>
                </a:highlight>
              </a:rPr>
              <a:t>-</a:t>
            </a:r>
            <a:r>
              <a:rPr lang="tr-TR" sz="1300" dirty="0" err="1">
                <a:solidFill>
                  <a:srgbClr val="40424E"/>
                </a:solidFill>
                <a:highlight>
                  <a:srgbClr val="FFFFFF"/>
                </a:highlight>
              </a:rPr>
              <a:t>gives</a:t>
            </a:r>
            <a:r>
              <a:rPr lang="tr-TR" sz="1300" dirty="0">
                <a:solidFill>
                  <a:srgbClr val="40424E"/>
                </a:solidFill>
                <a:highlight>
                  <a:srgbClr val="FFFFFF"/>
                </a:highlight>
              </a:rPr>
              <a:t> </a:t>
            </a:r>
            <a:r>
              <a:rPr lang="tr-TR" sz="1300" dirty="0" err="1">
                <a:solidFill>
                  <a:srgbClr val="40424E"/>
                </a:solidFill>
                <a:highlight>
                  <a:srgbClr val="FFFFFF"/>
                </a:highlight>
              </a:rPr>
              <a:t>user’s</a:t>
            </a:r>
            <a:r>
              <a:rPr lang="tr-TR" sz="1300" dirty="0">
                <a:solidFill>
                  <a:srgbClr val="40424E"/>
                </a:solidFill>
                <a:highlight>
                  <a:srgbClr val="FFFFFF"/>
                </a:highlight>
              </a:rPr>
              <a:t> </a:t>
            </a:r>
            <a:r>
              <a:rPr lang="tr-TR" sz="1300" dirty="0" err="1">
                <a:solidFill>
                  <a:srgbClr val="40424E"/>
                </a:solidFill>
                <a:highlight>
                  <a:srgbClr val="FFFFFF"/>
                </a:highlight>
              </a:rPr>
              <a:t>access</a:t>
            </a:r>
            <a:r>
              <a:rPr lang="tr-TR" sz="1300" dirty="0">
                <a:solidFill>
                  <a:srgbClr val="40424E"/>
                </a:solidFill>
                <a:highlight>
                  <a:srgbClr val="FFFFFF"/>
                </a:highlight>
              </a:rPr>
              <a:t> </a:t>
            </a:r>
            <a:r>
              <a:rPr lang="tr-TR" sz="1300" dirty="0" err="1">
                <a:solidFill>
                  <a:srgbClr val="40424E"/>
                </a:solidFill>
                <a:highlight>
                  <a:srgbClr val="FFFFFF"/>
                </a:highlight>
              </a:rPr>
              <a:t>privileges</a:t>
            </a:r>
            <a:r>
              <a:rPr lang="tr-TR" sz="1300" dirty="0">
                <a:solidFill>
                  <a:srgbClr val="40424E"/>
                </a:solidFill>
                <a:highlight>
                  <a:srgbClr val="FFFFFF"/>
                </a:highlight>
              </a:rPr>
              <a:t> </a:t>
            </a:r>
            <a:r>
              <a:rPr lang="tr-TR" sz="1300" dirty="0" err="1">
                <a:solidFill>
                  <a:srgbClr val="40424E"/>
                </a:solidFill>
                <a:highlight>
                  <a:srgbClr val="FFFFFF"/>
                </a:highlight>
              </a:rPr>
              <a:t>to</a:t>
            </a:r>
            <a:r>
              <a:rPr lang="tr-TR" sz="1300" dirty="0">
                <a:solidFill>
                  <a:srgbClr val="40424E"/>
                </a:solidFill>
                <a:highlight>
                  <a:srgbClr val="FFFFFF"/>
                </a:highlight>
              </a:rPr>
              <a:t> </a:t>
            </a:r>
            <a:r>
              <a:rPr lang="tr-TR" sz="1300" dirty="0" err="1">
                <a:solidFill>
                  <a:srgbClr val="40424E"/>
                </a:solidFill>
                <a:highlight>
                  <a:srgbClr val="FFFFFF"/>
                </a:highlight>
              </a:rPr>
              <a:t>database</a:t>
            </a:r>
            <a:r>
              <a:rPr lang="tr-TR" sz="1300" dirty="0">
                <a:solidFill>
                  <a:srgbClr val="40424E"/>
                </a:solidFill>
                <a:highlight>
                  <a:srgbClr val="FFFFFF"/>
                </a:highlight>
              </a:rPr>
              <a:t>.</a:t>
            </a:r>
            <a:endParaRPr sz="1300" dirty="0">
              <a:solidFill>
                <a:srgbClr val="40424E"/>
              </a:solidFill>
              <a:highlight>
                <a:srgbClr val="FFFFFF"/>
              </a:highlight>
            </a:endParaRPr>
          </a:p>
          <a:p>
            <a:pPr marL="685800" lvl="0" indent="-311150" algn="l" rtl="0">
              <a:lnSpc>
                <a:spcPct val="158000"/>
              </a:lnSpc>
              <a:spcBef>
                <a:spcPts val="0"/>
              </a:spcBef>
              <a:spcAft>
                <a:spcPts val="0"/>
              </a:spcAft>
              <a:buClr>
                <a:srgbClr val="40424E"/>
              </a:buClr>
              <a:buSzPts val="1300"/>
              <a:buChar char="●"/>
            </a:pPr>
            <a:r>
              <a:rPr lang="tr-TR" sz="1300" b="1" dirty="0">
                <a:solidFill>
                  <a:srgbClr val="40424E"/>
                </a:solidFill>
                <a:highlight>
                  <a:srgbClr val="FFFFFF"/>
                </a:highlight>
              </a:rPr>
              <a:t>REVOKE</a:t>
            </a:r>
            <a:r>
              <a:rPr lang="tr-TR" sz="1300" dirty="0">
                <a:solidFill>
                  <a:srgbClr val="40424E"/>
                </a:solidFill>
                <a:highlight>
                  <a:srgbClr val="FFFFFF"/>
                </a:highlight>
              </a:rPr>
              <a:t>-</a:t>
            </a:r>
            <a:r>
              <a:rPr lang="tr-TR" sz="1300" dirty="0" err="1">
                <a:solidFill>
                  <a:srgbClr val="40424E"/>
                </a:solidFill>
                <a:highlight>
                  <a:srgbClr val="FFFFFF"/>
                </a:highlight>
              </a:rPr>
              <a:t>withdraw</a:t>
            </a:r>
            <a:r>
              <a:rPr lang="tr-TR" sz="1300" dirty="0">
                <a:solidFill>
                  <a:srgbClr val="40424E"/>
                </a:solidFill>
                <a:highlight>
                  <a:srgbClr val="FFFFFF"/>
                </a:highlight>
              </a:rPr>
              <a:t> </a:t>
            </a:r>
            <a:r>
              <a:rPr lang="tr-TR" sz="1300" dirty="0" err="1">
                <a:solidFill>
                  <a:srgbClr val="40424E"/>
                </a:solidFill>
                <a:highlight>
                  <a:srgbClr val="FFFFFF"/>
                </a:highlight>
              </a:rPr>
              <a:t>user’s</a:t>
            </a:r>
            <a:r>
              <a:rPr lang="tr-TR" sz="1300" dirty="0">
                <a:solidFill>
                  <a:srgbClr val="40424E"/>
                </a:solidFill>
                <a:highlight>
                  <a:srgbClr val="FFFFFF"/>
                </a:highlight>
              </a:rPr>
              <a:t> </a:t>
            </a:r>
            <a:r>
              <a:rPr lang="tr-TR" sz="1300" dirty="0" err="1">
                <a:solidFill>
                  <a:srgbClr val="40424E"/>
                </a:solidFill>
                <a:highlight>
                  <a:srgbClr val="FFFFFF"/>
                </a:highlight>
              </a:rPr>
              <a:t>access</a:t>
            </a:r>
            <a:r>
              <a:rPr lang="tr-TR" sz="1300" dirty="0">
                <a:solidFill>
                  <a:srgbClr val="40424E"/>
                </a:solidFill>
                <a:highlight>
                  <a:srgbClr val="FFFFFF"/>
                </a:highlight>
              </a:rPr>
              <a:t> </a:t>
            </a:r>
            <a:r>
              <a:rPr lang="tr-TR" sz="1300" dirty="0" err="1">
                <a:solidFill>
                  <a:srgbClr val="40424E"/>
                </a:solidFill>
                <a:highlight>
                  <a:srgbClr val="FFFFFF"/>
                </a:highlight>
              </a:rPr>
              <a:t>privileges</a:t>
            </a:r>
            <a:r>
              <a:rPr lang="tr-TR" sz="1300" dirty="0">
                <a:solidFill>
                  <a:srgbClr val="40424E"/>
                </a:solidFill>
                <a:highlight>
                  <a:srgbClr val="FFFFFF"/>
                </a:highlight>
              </a:rPr>
              <a:t> </a:t>
            </a:r>
            <a:r>
              <a:rPr lang="tr-TR" sz="1300" dirty="0" err="1">
                <a:solidFill>
                  <a:srgbClr val="40424E"/>
                </a:solidFill>
                <a:highlight>
                  <a:srgbClr val="FFFFFF"/>
                </a:highlight>
              </a:rPr>
              <a:t>given</a:t>
            </a:r>
            <a:r>
              <a:rPr lang="tr-TR" sz="1300" dirty="0">
                <a:solidFill>
                  <a:srgbClr val="40424E"/>
                </a:solidFill>
                <a:highlight>
                  <a:srgbClr val="FFFFFF"/>
                </a:highlight>
              </a:rPr>
              <a:t> </a:t>
            </a:r>
            <a:r>
              <a:rPr lang="tr-TR" sz="1300" dirty="0" err="1">
                <a:solidFill>
                  <a:srgbClr val="40424E"/>
                </a:solidFill>
                <a:highlight>
                  <a:srgbClr val="FFFFFF"/>
                </a:highlight>
              </a:rPr>
              <a:t>by</a:t>
            </a:r>
            <a:r>
              <a:rPr lang="tr-TR" sz="1300" dirty="0">
                <a:solidFill>
                  <a:srgbClr val="40424E"/>
                </a:solidFill>
                <a:highlight>
                  <a:srgbClr val="FFFFFF"/>
                </a:highlight>
              </a:rPr>
              <a:t> </a:t>
            </a:r>
            <a:r>
              <a:rPr lang="tr-TR" sz="1300" dirty="0" err="1">
                <a:solidFill>
                  <a:srgbClr val="40424E"/>
                </a:solidFill>
                <a:highlight>
                  <a:srgbClr val="FFFFFF"/>
                </a:highlight>
              </a:rPr>
              <a:t>using</a:t>
            </a:r>
            <a:r>
              <a:rPr lang="tr-TR" sz="1300" dirty="0">
                <a:solidFill>
                  <a:srgbClr val="40424E"/>
                </a:solidFill>
                <a:highlight>
                  <a:srgbClr val="FFFFFF"/>
                </a:highlight>
              </a:rPr>
              <a:t> </a:t>
            </a:r>
            <a:r>
              <a:rPr lang="tr-TR" sz="1300" dirty="0" err="1">
                <a:solidFill>
                  <a:srgbClr val="40424E"/>
                </a:solidFill>
                <a:highlight>
                  <a:srgbClr val="FFFFFF"/>
                </a:highlight>
              </a:rPr>
              <a:t>the</a:t>
            </a:r>
            <a:r>
              <a:rPr lang="tr-TR" sz="1300" dirty="0">
                <a:solidFill>
                  <a:srgbClr val="40424E"/>
                </a:solidFill>
                <a:highlight>
                  <a:srgbClr val="FFFFFF"/>
                </a:highlight>
              </a:rPr>
              <a:t> GRANT </a:t>
            </a:r>
            <a:r>
              <a:rPr lang="tr-TR" sz="1300" dirty="0" err="1">
                <a:solidFill>
                  <a:srgbClr val="40424E"/>
                </a:solidFill>
                <a:highlight>
                  <a:srgbClr val="FFFFFF"/>
                </a:highlight>
              </a:rPr>
              <a:t>command</a:t>
            </a:r>
            <a:r>
              <a:rPr lang="tr-TR" sz="1300" dirty="0">
                <a:solidFill>
                  <a:srgbClr val="40424E"/>
                </a:solidFill>
                <a:highlight>
                  <a:srgbClr val="FFFFFF"/>
                </a:highlight>
              </a:rPr>
              <a:t>.</a:t>
            </a:r>
            <a:endParaRPr sz="1300" dirty="0">
              <a:solidFill>
                <a:srgbClr val="40424E"/>
              </a:solidFill>
              <a:highlight>
                <a:srgbClr val="FFFFFF"/>
              </a:highlight>
            </a:endParaRPr>
          </a:p>
          <a:p>
            <a:pPr marL="0" lvl="0" indent="0" algn="l" rtl="0">
              <a:lnSpc>
                <a:spcPct val="100000"/>
              </a:lnSpc>
              <a:spcBef>
                <a:spcPts val="3600"/>
              </a:spcBef>
              <a:spcAft>
                <a:spcPts val="0"/>
              </a:spcAft>
              <a:buSzPts val="1400"/>
              <a:buNone/>
            </a:pPr>
            <a:endParaRPr sz="1450" dirty="0">
              <a:solidFill>
                <a:srgbClr val="373A3C"/>
              </a:solidFill>
              <a:highlight>
                <a:srgbClr val="FFFFFF"/>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8a8bd52aa0_1_6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g8a8bd52aa0_1_6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tr-TR" sz="1450" dirty="0">
                <a:solidFill>
                  <a:srgbClr val="373A3C"/>
                </a:solidFill>
                <a:highlight>
                  <a:srgbClr val="FFFFFF"/>
                </a:highlight>
              </a:rPr>
              <a:t>TCL </a:t>
            </a:r>
            <a:r>
              <a:rPr lang="tr-TR" sz="1450" dirty="0" err="1">
                <a:solidFill>
                  <a:srgbClr val="373A3C"/>
                </a:solidFill>
                <a:highlight>
                  <a:srgbClr val="FFFFFF"/>
                </a:highlight>
              </a:rPr>
              <a:t>commands</a:t>
            </a:r>
            <a:r>
              <a:rPr lang="tr-TR" sz="1450" dirty="0">
                <a:solidFill>
                  <a:srgbClr val="373A3C"/>
                </a:solidFill>
                <a:highlight>
                  <a:srgbClr val="FFFFFF"/>
                </a:highlight>
              </a:rPr>
              <a:t> </a:t>
            </a:r>
            <a:r>
              <a:rPr lang="tr-TR" sz="1450" dirty="0" err="1">
                <a:solidFill>
                  <a:srgbClr val="373A3C"/>
                </a:solidFill>
                <a:highlight>
                  <a:srgbClr val="FFFFFF"/>
                </a:highlight>
              </a:rPr>
              <a:t>deals</a:t>
            </a:r>
            <a:r>
              <a:rPr lang="tr-TR" sz="1450" dirty="0">
                <a:solidFill>
                  <a:srgbClr val="373A3C"/>
                </a:solidFill>
                <a:highlight>
                  <a:srgbClr val="FFFFFF"/>
                </a:highlight>
              </a:rPr>
              <a:t> </a:t>
            </a:r>
            <a:r>
              <a:rPr lang="tr-TR" sz="1450" dirty="0" err="1">
                <a:solidFill>
                  <a:srgbClr val="373A3C"/>
                </a:solidFill>
                <a:highlight>
                  <a:srgbClr val="FFFFFF"/>
                </a:highlight>
              </a:rPr>
              <a:t>with</a:t>
            </a:r>
            <a:r>
              <a:rPr lang="tr-TR" sz="1450" dirty="0">
                <a:solidFill>
                  <a:srgbClr val="373A3C"/>
                </a:solidFill>
                <a:highlight>
                  <a:srgbClr val="FFFFFF"/>
                </a:highlight>
              </a:rPr>
              <a:t> </a:t>
            </a:r>
            <a:r>
              <a:rPr lang="tr-TR" sz="1450" dirty="0" err="1">
                <a:solidFill>
                  <a:srgbClr val="373A3C"/>
                </a:solidFill>
                <a:highlight>
                  <a:srgbClr val="FFFFFF"/>
                </a:highlight>
              </a:rPr>
              <a:t>the</a:t>
            </a:r>
            <a:r>
              <a:rPr lang="tr-TR" sz="1450" dirty="0">
                <a:solidFill>
                  <a:srgbClr val="373A3C"/>
                </a:solidFill>
                <a:highlight>
                  <a:srgbClr val="FFFFFF"/>
                </a:highlight>
              </a:rPr>
              <a:t> </a:t>
            </a:r>
            <a:r>
              <a:rPr lang="tr-TR" sz="1450" dirty="0" err="1">
                <a:solidFill>
                  <a:srgbClr val="373A3C"/>
                </a:solidFill>
                <a:highlight>
                  <a:srgbClr val="FFFFFF"/>
                </a:highlight>
              </a:rPr>
              <a:t>transaction</a:t>
            </a:r>
            <a:r>
              <a:rPr lang="tr-TR" sz="1450" dirty="0">
                <a:solidFill>
                  <a:srgbClr val="373A3C"/>
                </a:solidFill>
                <a:highlight>
                  <a:srgbClr val="FFFFFF"/>
                </a:highlight>
              </a:rPr>
              <a:t> </a:t>
            </a:r>
            <a:r>
              <a:rPr lang="tr-TR" sz="1450" dirty="0" err="1">
                <a:solidFill>
                  <a:srgbClr val="373A3C"/>
                </a:solidFill>
                <a:highlight>
                  <a:srgbClr val="FFFFFF"/>
                </a:highlight>
              </a:rPr>
              <a:t>within</a:t>
            </a:r>
            <a:r>
              <a:rPr lang="tr-TR" sz="1450" dirty="0">
                <a:solidFill>
                  <a:srgbClr val="373A3C"/>
                </a:solidFill>
                <a:highlight>
                  <a:srgbClr val="FFFFFF"/>
                </a:highlight>
              </a:rPr>
              <a:t> </a:t>
            </a:r>
            <a:r>
              <a:rPr lang="tr-TR" sz="1450" dirty="0" err="1">
                <a:solidFill>
                  <a:srgbClr val="373A3C"/>
                </a:solidFill>
                <a:highlight>
                  <a:srgbClr val="FFFFFF"/>
                </a:highlight>
              </a:rPr>
              <a:t>the</a:t>
            </a:r>
            <a:r>
              <a:rPr lang="tr-TR" sz="1450" dirty="0">
                <a:solidFill>
                  <a:srgbClr val="373A3C"/>
                </a:solidFill>
                <a:highlight>
                  <a:srgbClr val="FFFFFF"/>
                </a:highlight>
              </a:rPr>
              <a:t> </a:t>
            </a:r>
            <a:r>
              <a:rPr lang="tr-TR" sz="1450" dirty="0" err="1">
                <a:solidFill>
                  <a:srgbClr val="373A3C"/>
                </a:solidFill>
                <a:highlight>
                  <a:srgbClr val="FFFFFF"/>
                </a:highlight>
              </a:rPr>
              <a:t>database</a:t>
            </a:r>
            <a:r>
              <a:rPr lang="tr-TR" sz="1450" dirty="0">
                <a:solidFill>
                  <a:srgbClr val="373A3C"/>
                </a:solidFill>
                <a:highlight>
                  <a:srgbClr val="FFFFFF"/>
                </a:highlight>
              </a:rPr>
              <a:t>.</a:t>
            </a:r>
            <a:endParaRPr sz="1450" dirty="0">
              <a:solidFill>
                <a:srgbClr val="373A3C"/>
              </a:solidFill>
              <a:highlight>
                <a:srgbClr val="FFFFFF"/>
              </a:highlight>
            </a:endParaRPr>
          </a:p>
          <a:p>
            <a:pPr marL="0" lvl="0" indent="0" algn="l" rtl="0">
              <a:lnSpc>
                <a:spcPct val="100000"/>
              </a:lnSpc>
              <a:spcBef>
                <a:spcPts val="0"/>
              </a:spcBef>
              <a:spcAft>
                <a:spcPts val="0"/>
              </a:spcAft>
              <a:buSzPts val="1400"/>
              <a:buNone/>
            </a:pPr>
            <a:r>
              <a:rPr lang="tr-TR" sz="1450" dirty="0" err="1">
                <a:solidFill>
                  <a:srgbClr val="373A3C"/>
                </a:solidFill>
                <a:highlight>
                  <a:srgbClr val="FFFFFF"/>
                </a:highlight>
              </a:rPr>
              <a:t>Examples</a:t>
            </a:r>
            <a:r>
              <a:rPr lang="tr-TR" sz="1450" dirty="0">
                <a:solidFill>
                  <a:srgbClr val="373A3C"/>
                </a:solidFill>
                <a:highlight>
                  <a:srgbClr val="FFFFFF"/>
                </a:highlight>
              </a:rPr>
              <a:t> of TCL </a:t>
            </a:r>
            <a:r>
              <a:rPr lang="tr-TR" sz="1450" dirty="0" err="1">
                <a:solidFill>
                  <a:srgbClr val="373A3C"/>
                </a:solidFill>
                <a:highlight>
                  <a:srgbClr val="FFFFFF"/>
                </a:highlight>
              </a:rPr>
              <a:t>commands</a:t>
            </a:r>
            <a:r>
              <a:rPr lang="tr-TR" sz="1450" dirty="0">
                <a:solidFill>
                  <a:srgbClr val="373A3C"/>
                </a:solidFill>
                <a:highlight>
                  <a:srgbClr val="FFFFFF"/>
                </a:highlight>
              </a:rPr>
              <a:t>:</a:t>
            </a:r>
            <a:endParaRPr sz="1450" dirty="0">
              <a:solidFill>
                <a:srgbClr val="373A3C"/>
              </a:solidFill>
              <a:highlight>
                <a:srgbClr val="FFFFFF"/>
              </a:highlight>
            </a:endParaRPr>
          </a:p>
          <a:p>
            <a:pPr marL="0" lvl="0" indent="0" algn="l" rtl="0">
              <a:lnSpc>
                <a:spcPct val="100000"/>
              </a:lnSpc>
              <a:spcBef>
                <a:spcPts val="0"/>
              </a:spcBef>
              <a:spcAft>
                <a:spcPts val="0"/>
              </a:spcAft>
              <a:buSzPts val="1400"/>
              <a:buNone/>
            </a:pPr>
            <a:endParaRPr sz="1450" dirty="0">
              <a:solidFill>
                <a:srgbClr val="373A3C"/>
              </a:solidFill>
              <a:highlight>
                <a:srgbClr val="FFFFFF"/>
              </a:highlight>
            </a:endParaRPr>
          </a:p>
          <a:p>
            <a:pPr marL="0" lvl="0" indent="0" algn="l" rtl="0">
              <a:lnSpc>
                <a:spcPct val="100000"/>
              </a:lnSpc>
              <a:spcBef>
                <a:spcPts val="0"/>
              </a:spcBef>
              <a:spcAft>
                <a:spcPts val="0"/>
              </a:spcAft>
              <a:buSzPts val="1400"/>
              <a:buNone/>
            </a:pPr>
            <a:r>
              <a:rPr lang="tr-TR" sz="1450" dirty="0">
                <a:solidFill>
                  <a:srgbClr val="373A3C"/>
                </a:solidFill>
                <a:highlight>
                  <a:srgbClr val="FFFFFF"/>
                </a:highlight>
              </a:rPr>
              <a:t>COMMIT– </a:t>
            </a:r>
            <a:r>
              <a:rPr lang="tr-TR" sz="1450" dirty="0" err="1">
                <a:solidFill>
                  <a:srgbClr val="373A3C"/>
                </a:solidFill>
                <a:highlight>
                  <a:srgbClr val="FFFFFF"/>
                </a:highlight>
              </a:rPr>
              <a:t>commits</a:t>
            </a:r>
            <a:r>
              <a:rPr lang="tr-TR" sz="1450" dirty="0">
                <a:solidFill>
                  <a:srgbClr val="373A3C"/>
                </a:solidFill>
                <a:highlight>
                  <a:srgbClr val="FFFFFF"/>
                </a:highlight>
              </a:rPr>
              <a:t> a </a:t>
            </a:r>
            <a:r>
              <a:rPr lang="tr-TR" sz="1450" dirty="0" err="1">
                <a:solidFill>
                  <a:srgbClr val="373A3C"/>
                </a:solidFill>
                <a:highlight>
                  <a:srgbClr val="FFFFFF"/>
                </a:highlight>
              </a:rPr>
              <a:t>Transaction</a:t>
            </a:r>
            <a:r>
              <a:rPr lang="tr-TR" sz="1450" dirty="0">
                <a:solidFill>
                  <a:srgbClr val="373A3C"/>
                </a:solidFill>
                <a:highlight>
                  <a:srgbClr val="FFFFFF"/>
                </a:highlight>
              </a:rPr>
              <a:t>.</a:t>
            </a:r>
            <a:endParaRPr sz="1450" dirty="0">
              <a:solidFill>
                <a:srgbClr val="373A3C"/>
              </a:solidFill>
              <a:highlight>
                <a:srgbClr val="FFFFFF"/>
              </a:highlight>
            </a:endParaRPr>
          </a:p>
          <a:p>
            <a:pPr marL="0" lvl="0" indent="0" algn="l" rtl="0">
              <a:lnSpc>
                <a:spcPct val="100000"/>
              </a:lnSpc>
              <a:spcBef>
                <a:spcPts val="0"/>
              </a:spcBef>
              <a:spcAft>
                <a:spcPts val="0"/>
              </a:spcAft>
              <a:buSzPts val="1400"/>
              <a:buNone/>
            </a:pPr>
            <a:r>
              <a:rPr lang="tr-TR" sz="1450" dirty="0">
                <a:solidFill>
                  <a:srgbClr val="373A3C"/>
                </a:solidFill>
                <a:highlight>
                  <a:srgbClr val="FFFFFF"/>
                </a:highlight>
              </a:rPr>
              <a:t>ROLLBACK– </a:t>
            </a:r>
            <a:r>
              <a:rPr lang="tr-TR" sz="1450" dirty="0" err="1">
                <a:solidFill>
                  <a:srgbClr val="373A3C"/>
                </a:solidFill>
                <a:highlight>
                  <a:srgbClr val="FFFFFF"/>
                </a:highlight>
              </a:rPr>
              <a:t>rollbacks</a:t>
            </a:r>
            <a:r>
              <a:rPr lang="tr-TR" sz="1450" dirty="0">
                <a:solidFill>
                  <a:srgbClr val="373A3C"/>
                </a:solidFill>
                <a:highlight>
                  <a:srgbClr val="FFFFFF"/>
                </a:highlight>
              </a:rPr>
              <a:t> a </a:t>
            </a:r>
            <a:r>
              <a:rPr lang="tr-TR" sz="1450" dirty="0" err="1">
                <a:solidFill>
                  <a:srgbClr val="373A3C"/>
                </a:solidFill>
                <a:highlight>
                  <a:srgbClr val="FFFFFF"/>
                </a:highlight>
              </a:rPr>
              <a:t>transaction</a:t>
            </a:r>
            <a:r>
              <a:rPr lang="tr-TR" sz="1450" dirty="0">
                <a:solidFill>
                  <a:srgbClr val="373A3C"/>
                </a:solidFill>
                <a:highlight>
                  <a:srgbClr val="FFFFFF"/>
                </a:highlight>
              </a:rPr>
              <a:t> in </a:t>
            </a:r>
            <a:r>
              <a:rPr lang="tr-TR" sz="1450" dirty="0" err="1">
                <a:solidFill>
                  <a:srgbClr val="373A3C"/>
                </a:solidFill>
                <a:highlight>
                  <a:srgbClr val="FFFFFF"/>
                </a:highlight>
              </a:rPr>
              <a:t>case</a:t>
            </a:r>
            <a:r>
              <a:rPr lang="tr-TR" sz="1450" dirty="0">
                <a:solidFill>
                  <a:srgbClr val="373A3C"/>
                </a:solidFill>
                <a:highlight>
                  <a:srgbClr val="FFFFFF"/>
                </a:highlight>
              </a:rPr>
              <a:t> of </a:t>
            </a:r>
            <a:r>
              <a:rPr lang="tr-TR" sz="1450" dirty="0" err="1">
                <a:solidFill>
                  <a:srgbClr val="373A3C"/>
                </a:solidFill>
                <a:highlight>
                  <a:srgbClr val="FFFFFF"/>
                </a:highlight>
              </a:rPr>
              <a:t>any</a:t>
            </a:r>
            <a:r>
              <a:rPr lang="tr-TR" sz="1450" dirty="0">
                <a:solidFill>
                  <a:srgbClr val="373A3C"/>
                </a:solidFill>
                <a:highlight>
                  <a:srgbClr val="FFFFFF"/>
                </a:highlight>
              </a:rPr>
              <a:t> </a:t>
            </a:r>
            <a:r>
              <a:rPr lang="tr-TR" sz="1450" dirty="0" err="1">
                <a:solidFill>
                  <a:srgbClr val="373A3C"/>
                </a:solidFill>
                <a:highlight>
                  <a:srgbClr val="FFFFFF"/>
                </a:highlight>
              </a:rPr>
              <a:t>error</a:t>
            </a:r>
            <a:r>
              <a:rPr lang="tr-TR" sz="1450" dirty="0">
                <a:solidFill>
                  <a:srgbClr val="373A3C"/>
                </a:solidFill>
                <a:highlight>
                  <a:srgbClr val="FFFFFF"/>
                </a:highlight>
              </a:rPr>
              <a:t> </a:t>
            </a:r>
            <a:r>
              <a:rPr lang="tr-TR" sz="1450" dirty="0" err="1">
                <a:solidFill>
                  <a:srgbClr val="373A3C"/>
                </a:solidFill>
                <a:highlight>
                  <a:srgbClr val="FFFFFF"/>
                </a:highlight>
              </a:rPr>
              <a:t>occurs</a:t>
            </a:r>
            <a:r>
              <a:rPr lang="tr-TR" sz="1450" dirty="0">
                <a:solidFill>
                  <a:srgbClr val="373A3C"/>
                </a:solidFill>
                <a:highlight>
                  <a:srgbClr val="FFFFFF"/>
                </a:highlight>
              </a:rPr>
              <a:t>.</a:t>
            </a:r>
            <a:endParaRPr sz="1450" dirty="0">
              <a:solidFill>
                <a:srgbClr val="373A3C"/>
              </a:solidFill>
              <a:highlight>
                <a:srgbClr val="FFFFFF"/>
              </a:highlight>
            </a:endParaRPr>
          </a:p>
          <a:p>
            <a:pPr marL="0" lvl="0" indent="0" algn="l" rtl="0">
              <a:lnSpc>
                <a:spcPct val="100000"/>
              </a:lnSpc>
              <a:spcBef>
                <a:spcPts val="0"/>
              </a:spcBef>
              <a:spcAft>
                <a:spcPts val="0"/>
              </a:spcAft>
              <a:buSzPts val="1400"/>
              <a:buNone/>
            </a:pPr>
            <a:r>
              <a:rPr lang="tr-TR" sz="1450" dirty="0">
                <a:solidFill>
                  <a:srgbClr val="373A3C"/>
                </a:solidFill>
                <a:highlight>
                  <a:srgbClr val="FFFFFF"/>
                </a:highlight>
              </a:rPr>
              <a:t>SAVEPOINT–</a:t>
            </a:r>
            <a:r>
              <a:rPr lang="tr-TR" sz="1450" dirty="0" err="1">
                <a:solidFill>
                  <a:srgbClr val="373A3C"/>
                </a:solidFill>
                <a:highlight>
                  <a:srgbClr val="FFFFFF"/>
                </a:highlight>
              </a:rPr>
              <a:t>sets</a:t>
            </a:r>
            <a:r>
              <a:rPr lang="tr-TR" sz="1450" dirty="0">
                <a:solidFill>
                  <a:srgbClr val="373A3C"/>
                </a:solidFill>
                <a:highlight>
                  <a:srgbClr val="FFFFFF"/>
                </a:highlight>
              </a:rPr>
              <a:t> a </a:t>
            </a:r>
            <a:r>
              <a:rPr lang="tr-TR" sz="1450" dirty="0" err="1">
                <a:solidFill>
                  <a:srgbClr val="373A3C"/>
                </a:solidFill>
                <a:highlight>
                  <a:srgbClr val="FFFFFF"/>
                </a:highlight>
              </a:rPr>
              <a:t>savepoint</a:t>
            </a:r>
            <a:r>
              <a:rPr lang="tr-TR" sz="1450" dirty="0">
                <a:solidFill>
                  <a:srgbClr val="373A3C"/>
                </a:solidFill>
                <a:highlight>
                  <a:srgbClr val="FFFFFF"/>
                </a:highlight>
              </a:rPr>
              <a:t> </a:t>
            </a:r>
            <a:r>
              <a:rPr lang="tr-TR" sz="1450" dirty="0" err="1">
                <a:solidFill>
                  <a:srgbClr val="373A3C"/>
                </a:solidFill>
                <a:highlight>
                  <a:srgbClr val="FFFFFF"/>
                </a:highlight>
              </a:rPr>
              <a:t>within</a:t>
            </a:r>
            <a:r>
              <a:rPr lang="tr-TR" sz="1450" dirty="0">
                <a:solidFill>
                  <a:srgbClr val="373A3C"/>
                </a:solidFill>
                <a:highlight>
                  <a:srgbClr val="FFFFFF"/>
                </a:highlight>
              </a:rPr>
              <a:t> a </a:t>
            </a:r>
            <a:r>
              <a:rPr lang="tr-TR" sz="1450" dirty="0" err="1">
                <a:solidFill>
                  <a:srgbClr val="373A3C"/>
                </a:solidFill>
                <a:highlight>
                  <a:srgbClr val="FFFFFF"/>
                </a:highlight>
              </a:rPr>
              <a:t>transaction</a:t>
            </a:r>
            <a:r>
              <a:rPr lang="tr-TR" sz="1450" dirty="0">
                <a:solidFill>
                  <a:srgbClr val="373A3C"/>
                </a:solidFill>
                <a:highlight>
                  <a:srgbClr val="FFFFFF"/>
                </a:highlight>
              </a:rPr>
              <a:t>.</a:t>
            </a:r>
            <a:endParaRPr sz="1450" dirty="0">
              <a:solidFill>
                <a:srgbClr val="373A3C"/>
              </a:solidFill>
              <a:highlight>
                <a:srgbClr val="FFFFFF"/>
              </a:highlight>
            </a:endParaRPr>
          </a:p>
          <a:p>
            <a:pPr marL="0" lvl="0" indent="0" algn="l" rtl="0">
              <a:lnSpc>
                <a:spcPct val="100000"/>
              </a:lnSpc>
              <a:spcBef>
                <a:spcPts val="0"/>
              </a:spcBef>
              <a:spcAft>
                <a:spcPts val="0"/>
              </a:spcAft>
              <a:buSzPts val="1400"/>
              <a:buNone/>
            </a:pPr>
            <a:r>
              <a:rPr lang="tr-TR" sz="1450" dirty="0">
                <a:solidFill>
                  <a:srgbClr val="373A3C"/>
                </a:solidFill>
                <a:highlight>
                  <a:srgbClr val="FFFFFF"/>
                </a:highlight>
              </a:rPr>
              <a:t>SET TRANSACTION–</a:t>
            </a:r>
            <a:r>
              <a:rPr lang="tr-TR" sz="1450" dirty="0" err="1">
                <a:solidFill>
                  <a:srgbClr val="373A3C"/>
                </a:solidFill>
                <a:highlight>
                  <a:srgbClr val="FFFFFF"/>
                </a:highlight>
              </a:rPr>
              <a:t>specify</a:t>
            </a:r>
            <a:r>
              <a:rPr lang="tr-TR" sz="1450" dirty="0">
                <a:solidFill>
                  <a:srgbClr val="373A3C"/>
                </a:solidFill>
                <a:highlight>
                  <a:srgbClr val="FFFFFF"/>
                </a:highlight>
              </a:rPr>
              <a:t> </a:t>
            </a:r>
            <a:r>
              <a:rPr lang="tr-TR" sz="1450" dirty="0" err="1">
                <a:solidFill>
                  <a:srgbClr val="373A3C"/>
                </a:solidFill>
                <a:highlight>
                  <a:srgbClr val="FFFFFF"/>
                </a:highlight>
              </a:rPr>
              <a:t>characteristics</a:t>
            </a:r>
            <a:r>
              <a:rPr lang="tr-TR" sz="1450" dirty="0">
                <a:solidFill>
                  <a:srgbClr val="373A3C"/>
                </a:solidFill>
                <a:highlight>
                  <a:srgbClr val="FFFFFF"/>
                </a:highlight>
              </a:rPr>
              <a:t> </a:t>
            </a:r>
            <a:r>
              <a:rPr lang="tr-TR" sz="1450" dirty="0" err="1">
                <a:solidFill>
                  <a:srgbClr val="373A3C"/>
                </a:solidFill>
                <a:highlight>
                  <a:srgbClr val="FFFFFF"/>
                </a:highlight>
              </a:rPr>
              <a:t>for</a:t>
            </a:r>
            <a:r>
              <a:rPr lang="tr-TR" sz="1450" dirty="0">
                <a:solidFill>
                  <a:srgbClr val="373A3C"/>
                </a:solidFill>
                <a:highlight>
                  <a:srgbClr val="FFFFFF"/>
                </a:highlight>
              </a:rPr>
              <a:t> </a:t>
            </a:r>
            <a:r>
              <a:rPr lang="tr-TR" sz="1450" dirty="0" err="1">
                <a:solidFill>
                  <a:srgbClr val="373A3C"/>
                </a:solidFill>
                <a:highlight>
                  <a:srgbClr val="FFFFFF"/>
                </a:highlight>
              </a:rPr>
              <a:t>the</a:t>
            </a:r>
            <a:r>
              <a:rPr lang="tr-TR" sz="1450" dirty="0">
                <a:solidFill>
                  <a:srgbClr val="373A3C"/>
                </a:solidFill>
                <a:highlight>
                  <a:srgbClr val="FFFFFF"/>
                </a:highlight>
              </a:rPr>
              <a:t> </a:t>
            </a:r>
            <a:r>
              <a:rPr lang="tr-TR" sz="1450" dirty="0" err="1">
                <a:solidFill>
                  <a:srgbClr val="373A3C"/>
                </a:solidFill>
                <a:highlight>
                  <a:srgbClr val="FFFFFF"/>
                </a:highlight>
              </a:rPr>
              <a:t>transaction</a:t>
            </a:r>
            <a:r>
              <a:rPr lang="tr-TR" sz="1450" dirty="0">
                <a:solidFill>
                  <a:srgbClr val="373A3C"/>
                </a:solidFill>
                <a:highlight>
                  <a:srgbClr val="FFFFFF"/>
                </a:highlight>
              </a:rPr>
              <a:t>.</a:t>
            </a:r>
            <a:endParaRPr sz="1450" dirty="0">
              <a:solidFill>
                <a:srgbClr val="373A3C"/>
              </a:solidFill>
              <a:highlight>
                <a:srgbClr val="FFFFFF"/>
              </a:highlight>
            </a:endParaRPr>
          </a:p>
          <a:p>
            <a:pPr marL="0" lvl="0" indent="0" algn="l" rtl="0">
              <a:lnSpc>
                <a:spcPct val="100000"/>
              </a:lnSpc>
              <a:spcBef>
                <a:spcPts val="0"/>
              </a:spcBef>
              <a:spcAft>
                <a:spcPts val="0"/>
              </a:spcAft>
              <a:buSzPts val="1400"/>
              <a:buNone/>
            </a:pPr>
            <a:endParaRPr sz="1450" dirty="0">
              <a:solidFill>
                <a:srgbClr val="373A3C"/>
              </a:solidFill>
              <a:highlight>
                <a:srgbClr val="FFFFFF"/>
              </a:highlight>
            </a:endParaRPr>
          </a:p>
          <a:p>
            <a:pPr marL="0" lvl="0" indent="0" algn="l" rtl="0">
              <a:lnSpc>
                <a:spcPct val="100000"/>
              </a:lnSpc>
              <a:spcBef>
                <a:spcPts val="0"/>
              </a:spcBef>
              <a:spcAft>
                <a:spcPts val="0"/>
              </a:spcAft>
              <a:buSzPts val="1400"/>
              <a:buNone/>
            </a:pPr>
            <a:r>
              <a:rPr lang="tr-TR" sz="1450" dirty="0" err="1">
                <a:solidFill>
                  <a:srgbClr val="373A3C"/>
                </a:solidFill>
                <a:highlight>
                  <a:srgbClr val="FFFFFF"/>
                </a:highlight>
              </a:rPr>
              <a:t>We</a:t>
            </a:r>
            <a:r>
              <a:rPr lang="tr-TR" sz="1450" dirty="0">
                <a:solidFill>
                  <a:srgbClr val="373A3C"/>
                </a:solidFill>
                <a:highlight>
                  <a:srgbClr val="FFFFFF"/>
                </a:highlight>
              </a:rPr>
              <a:t> </a:t>
            </a:r>
            <a:r>
              <a:rPr lang="tr-TR" sz="1450" dirty="0" err="1">
                <a:solidFill>
                  <a:srgbClr val="373A3C"/>
                </a:solidFill>
                <a:highlight>
                  <a:srgbClr val="FFFFFF"/>
                </a:highlight>
              </a:rPr>
              <a:t>will</a:t>
            </a:r>
            <a:r>
              <a:rPr lang="tr-TR" sz="1450" dirty="0">
                <a:solidFill>
                  <a:srgbClr val="373A3C"/>
                </a:solidFill>
                <a:highlight>
                  <a:srgbClr val="FFFFFF"/>
                </a:highlight>
              </a:rPr>
              <a:t> not </a:t>
            </a:r>
            <a:r>
              <a:rPr lang="tr-TR" sz="1450" dirty="0" err="1">
                <a:solidFill>
                  <a:srgbClr val="373A3C"/>
                </a:solidFill>
                <a:highlight>
                  <a:srgbClr val="FFFFFF"/>
                </a:highlight>
              </a:rPr>
              <a:t>cover</a:t>
            </a:r>
            <a:r>
              <a:rPr lang="tr-TR" sz="1450" dirty="0">
                <a:solidFill>
                  <a:srgbClr val="373A3C"/>
                </a:solidFill>
                <a:highlight>
                  <a:srgbClr val="FFFFFF"/>
                </a:highlight>
              </a:rPr>
              <a:t> </a:t>
            </a:r>
            <a:r>
              <a:rPr lang="tr-TR" sz="1450" dirty="0" err="1">
                <a:solidFill>
                  <a:srgbClr val="373A3C"/>
                </a:solidFill>
                <a:highlight>
                  <a:srgbClr val="FFFFFF"/>
                </a:highlight>
              </a:rPr>
              <a:t>most</a:t>
            </a:r>
            <a:r>
              <a:rPr lang="tr-TR" sz="1450" dirty="0">
                <a:solidFill>
                  <a:srgbClr val="373A3C"/>
                </a:solidFill>
                <a:highlight>
                  <a:srgbClr val="FFFFFF"/>
                </a:highlight>
              </a:rPr>
              <a:t> of </a:t>
            </a:r>
            <a:r>
              <a:rPr lang="tr-TR" sz="1450" dirty="0" err="1">
                <a:solidFill>
                  <a:srgbClr val="373A3C"/>
                </a:solidFill>
                <a:highlight>
                  <a:srgbClr val="FFFFFF"/>
                </a:highlight>
              </a:rPr>
              <a:t>the</a:t>
            </a:r>
            <a:r>
              <a:rPr lang="tr-TR" sz="1450" dirty="0">
                <a:solidFill>
                  <a:srgbClr val="373A3C"/>
                </a:solidFill>
                <a:highlight>
                  <a:srgbClr val="FFFFFF"/>
                </a:highlight>
              </a:rPr>
              <a:t> </a:t>
            </a:r>
            <a:r>
              <a:rPr lang="tr-TR" sz="1450" dirty="0" err="1">
                <a:solidFill>
                  <a:srgbClr val="373A3C"/>
                </a:solidFill>
                <a:highlight>
                  <a:srgbClr val="FFFFFF"/>
                </a:highlight>
              </a:rPr>
              <a:t>statements</a:t>
            </a:r>
            <a:r>
              <a:rPr lang="tr-TR" sz="1450" dirty="0">
                <a:solidFill>
                  <a:srgbClr val="373A3C"/>
                </a:solidFill>
                <a:highlight>
                  <a:srgbClr val="FFFFFF"/>
                </a:highlight>
              </a:rPr>
              <a:t> </a:t>
            </a:r>
            <a:r>
              <a:rPr lang="tr-TR" sz="1450" dirty="0" err="1">
                <a:solidFill>
                  <a:srgbClr val="373A3C"/>
                </a:solidFill>
                <a:highlight>
                  <a:srgbClr val="FFFFFF"/>
                </a:highlight>
              </a:rPr>
              <a:t>we</a:t>
            </a:r>
            <a:r>
              <a:rPr lang="tr-TR" sz="1450" dirty="0">
                <a:solidFill>
                  <a:srgbClr val="373A3C"/>
                </a:solidFill>
                <a:highlight>
                  <a:srgbClr val="FFFFFF"/>
                </a:highlight>
              </a:rPr>
              <a:t> </a:t>
            </a:r>
            <a:r>
              <a:rPr lang="tr-TR" sz="1450" dirty="0" err="1">
                <a:solidFill>
                  <a:srgbClr val="373A3C"/>
                </a:solidFill>
                <a:highlight>
                  <a:srgbClr val="FFFFFF"/>
                </a:highlight>
              </a:rPr>
              <a:t>have</a:t>
            </a:r>
            <a:r>
              <a:rPr lang="tr-TR" sz="1450" dirty="0">
                <a:solidFill>
                  <a:srgbClr val="373A3C"/>
                </a:solidFill>
                <a:highlight>
                  <a:srgbClr val="FFFFFF"/>
                </a:highlight>
              </a:rPr>
              <a:t> </a:t>
            </a:r>
            <a:r>
              <a:rPr lang="tr-TR" sz="1450" dirty="0" err="1">
                <a:solidFill>
                  <a:srgbClr val="373A3C"/>
                </a:solidFill>
                <a:highlight>
                  <a:srgbClr val="FFFFFF"/>
                </a:highlight>
              </a:rPr>
              <a:t>talked</a:t>
            </a:r>
            <a:r>
              <a:rPr lang="tr-TR" sz="1450" dirty="0">
                <a:solidFill>
                  <a:srgbClr val="373A3C"/>
                </a:solidFill>
                <a:highlight>
                  <a:srgbClr val="FFFFFF"/>
                </a:highlight>
              </a:rPr>
              <a:t> </a:t>
            </a:r>
            <a:r>
              <a:rPr lang="tr-TR" sz="1450" dirty="0" err="1">
                <a:solidFill>
                  <a:srgbClr val="373A3C"/>
                </a:solidFill>
                <a:highlight>
                  <a:srgbClr val="FFFFFF"/>
                </a:highlight>
              </a:rPr>
              <a:t>now</a:t>
            </a:r>
            <a:r>
              <a:rPr lang="tr-TR" sz="1450" dirty="0">
                <a:solidFill>
                  <a:srgbClr val="373A3C"/>
                </a:solidFill>
                <a:highlight>
                  <a:srgbClr val="FFFFFF"/>
                </a:highlight>
              </a:rPr>
              <a:t>.</a:t>
            </a:r>
            <a:endParaRPr sz="1450" dirty="0">
              <a:solidFill>
                <a:srgbClr val="373A3C"/>
              </a:solidFill>
              <a:highlight>
                <a:srgbClr val="FFFFFF"/>
              </a:highlight>
            </a:endParaRPr>
          </a:p>
          <a:p>
            <a:pPr marL="0" lvl="0" indent="0" algn="l" rtl="0">
              <a:lnSpc>
                <a:spcPct val="115000"/>
              </a:lnSpc>
              <a:spcBef>
                <a:spcPts val="0"/>
              </a:spcBef>
              <a:spcAft>
                <a:spcPts val="0"/>
              </a:spcAft>
              <a:buNone/>
            </a:pPr>
            <a:r>
              <a:rPr lang="tr-TR" sz="1450" dirty="0" err="1">
                <a:solidFill>
                  <a:srgbClr val="373A3C"/>
                </a:solidFill>
                <a:highlight>
                  <a:srgbClr val="FFFFFF"/>
                </a:highlight>
              </a:rPr>
              <a:t>In</a:t>
            </a:r>
            <a:r>
              <a:rPr lang="tr-TR" sz="1450" dirty="0">
                <a:solidFill>
                  <a:srgbClr val="373A3C"/>
                </a:solidFill>
                <a:highlight>
                  <a:srgbClr val="FFFFFF"/>
                </a:highlight>
              </a:rPr>
              <a:t> </a:t>
            </a:r>
            <a:r>
              <a:rPr lang="tr-TR" sz="1450" dirty="0" err="1">
                <a:solidFill>
                  <a:srgbClr val="373A3C"/>
                </a:solidFill>
                <a:highlight>
                  <a:srgbClr val="FFFFFF"/>
                </a:highlight>
              </a:rPr>
              <a:t>this</a:t>
            </a:r>
            <a:r>
              <a:rPr lang="tr-TR" sz="1450" dirty="0">
                <a:solidFill>
                  <a:srgbClr val="373A3C"/>
                </a:solidFill>
                <a:highlight>
                  <a:srgbClr val="FFFFFF"/>
                </a:highlight>
              </a:rPr>
              <a:t> </a:t>
            </a:r>
            <a:r>
              <a:rPr lang="tr-TR" sz="1450" dirty="0" err="1">
                <a:solidFill>
                  <a:srgbClr val="373A3C"/>
                </a:solidFill>
                <a:highlight>
                  <a:srgbClr val="FFFFFF"/>
                </a:highlight>
              </a:rPr>
              <a:t>lesson</a:t>
            </a:r>
            <a:r>
              <a:rPr lang="tr-TR" sz="1450" dirty="0">
                <a:solidFill>
                  <a:srgbClr val="373A3C"/>
                </a:solidFill>
                <a:highlight>
                  <a:srgbClr val="FFFFFF"/>
                </a:highlight>
              </a:rPr>
              <a:t>, </a:t>
            </a:r>
            <a:r>
              <a:rPr lang="tr-TR" sz="1450" dirty="0" err="1">
                <a:solidFill>
                  <a:srgbClr val="373A3C"/>
                </a:solidFill>
                <a:highlight>
                  <a:srgbClr val="FFFFFF"/>
                </a:highlight>
              </a:rPr>
              <a:t>we'll</a:t>
            </a:r>
            <a:r>
              <a:rPr lang="tr-TR" sz="1450" dirty="0">
                <a:solidFill>
                  <a:srgbClr val="373A3C"/>
                </a:solidFill>
                <a:highlight>
                  <a:srgbClr val="FFFFFF"/>
                </a:highlight>
              </a:rPr>
              <a:t> </a:t>
            </a:r>
            <a:r>
              <a:rPr lang="tr-TR" sz="1450" dirty="0" err="1">
                <a:solidFill>
                  <a:srgbClr val="373A3C"/>
                </a:solidFill>
                <a:highlight>
                  <a:srgbClr val="FFFFFF"/>
                </a:highlight>
              </a:rPr>
              <a:t>learn</a:t>
            </a:r>
            <a:r>
              <a:rPr lang="tr-TR" sz="1450" dirty="0">
                <a:solidFill>
                  <a:srgbClr val="373A3C"/>
                </a:solidFill>
                <a:highlight>
                  <a:srgbClr val="FFFFFF"/>
                </a:highlight>
              </a:rPr>
              <a:t> DDL </a:t>
            </a:r>
            <a:r>
              <a:rPr lang="tr-TR" sz="1450" dirty="0" err="1">
                <a:solidFill>
                  <a:srgbClr val="373A3C"/>
                </a:solidFill>
                <a:highlight>
                  <a:srgbClr val="FFFFFF"/>
                </a:highlight>
              </a:rPr>
              <a:t>commands</a:t>
            </a:r>
            <a:r>
              <a:rPr lang="tr-TR" sz="1450" dirty="0">
                <a:solidFill>
                  <a:srgbClr val="373A3C"/>
                </a:solidFill>
                <a:highlight>
                  <a:srgbClr val="FFFFFF"/>
                </a:highlight>
              </a:rPr>
              <a:t>. As a </a:t>
            </a:r>
            <a:r>
              <a:rPr lang="tr-TR" sz="1450" dirty="0" err="1">
                <a:solidFill>
                  <a:srgbClr val="373A3C"/>
                </a:solidFill>
                <a:highlight>
                  <a:srgbClr val="FFFFFF"/>
                </a:highlight>
              </a:rPr>
              <a:t>side</a:t>
            </a:r>
            <a:r>
              <a:rPr lang="tr-TR" sz="1450" dirty="0">
                <a:solidFill>
                  <a:srgbClr val="373A3C"/>
                </a:solidFill>
                <a:highlight>
                  <a:srgbClr val="FFFFFF"/>
                </a:highlight>
              </a:rPr>
              <a:t> </a:t>
            </a:r>
            <a:r>
              <a:rPr lang="tr-TR" sz="1450" dirty="0" err="1">
                <a:solidFill>
                  <a:srgbClr val="373A3C"/>
                </a:solidFill>
                <a:highlight>
                  <a:srgbClr val="FFFFFF"/>
                </a:highlight>
              </a:rPr>
              <a:t>note</a:t>
            </a:r>
            <a:r>
              <a:rPr lang="tr-TR" sz="1450" dirty="0">
                <a:solidFill>
                  <a:srgbClr val="373A3C"/>
                </a:solidFill>
                <a:highlight>
                  <a:srgbClr val="FFFFFF"/>
                </a:highlight>
              </a:rPr>
              <a:t>, </a:t>
            </a:r>
            <a:r>
              <a:rPr lang="tr-TR" sz="1450" dirty="0" err="1">
                <a:solidFill>
                  <a:srgbClr val="373A3C"/>
                </a:solidFill>
                <a:highlight>
                  <a:srgbClr val="FFFFFF"/>
                </a:highlight>
              </a:rPr>
              <a:t>we</a:t>
            </a:r>
            <a:r>
              <a:rPr lang="tr-TR" sz="1450" dirty="0">
                <a:solidFill>
                  <a:srgbClr val="373A3C"/>
                </a:solidFill>
                <a:highlight>
                  <a:srgbClr val="FFFFFF"/>
                </a:highlight>
              </a:rPr>
              <a:t> </a:t>
            </a:r>
            <a:r>
              <a:rPr lang="tr-TR" sz="1450" dirty="0" err="1">
                <a:solidFill>
                  <a:srgbClr val="373A3C"/>
                </a:solidFill>
                <a:highlight>
                  <a:srgbClr val="FFFFFF"/>
                </a:highlight>
              </a:rPr>
              <a:t>are</a:t>
            </a:r>
            <a:r>
              <a:rPr lang="tr-TR" sz="1450" dirty="0">
                <a:solidFill>
                  <a:srgbClr val="373A3C"/>
                </a:solidFill>
                <a:highlight>
                  <a:srgbClr val="FFFFFF"/>
                </a:highlight>
              </a:rPr>
              <a:t> not </a:t>
            </a:r>
            <a:r>
              <a:rPr lang="tr-TR" sz="1450" dirty="0" err="1">
                <a:solidFill>
                  <a:srgbClr val="373A3C"/>
                </a:solidFill>
                <a:highlight>
                  <a:srgbClr val="FFFFFF"/>
                </a:highlight>
              </a:rPr>
              <a:t>going</a:t>
            </a:r>
            <a:r>
              <a:rPr lang="tr-TR" sz="1450" dirty="0">
                <a:solidFill>
                  <a:srgbClr val="373A3C"/>
                </a:solidFill>
                <a:highlight>
                  <a:srgbClr val="FFFFFF"/>
                </a:highlight>
              </a:rPr>
              <a:t> </a:t>
            </a:r>
            <a:r>
              <a:rPr lang="tr-TR" sz="1450" dirty="0" err="1">
                <a:solidFill>
                  <a:srgbClr val="373A3C"/>
                </a:solidFill>
                <a:highlight>
                  <a:srgbClr val="FFFFFF"/>
                </a:highlight>
              </a:rPr>
              <a:t>to</a:t>
            </a:r>
            <a:r>
              <a:rPr lang="tr-TR" sz="1450" dirty="0">
                <a:solidFill>
                  <a:srgbClr val="373A3C"/>
                </a:solidFill>
                <a:highlight>
                  <a:srgbClr val="FFFFFF"/>
                </a:highlight>
              </a:rPr>
              <a:t> </a:t>
            </a:r>
            <a:r>
              <a:rPr lang="tr-TR" sz="1450" dirty="0" err="1">
                <a:solidFill>
                  <a:srgbClr val="373A3C"/>
                </a:solidFill>
                <a:highlight>
                  <a:srgbClr val="FFFFFF"/>
                </a:highlight>
              </a:rPr>
              <a:t>cover</a:t>
            </a:r>
            <a:r>
              <a:rPr lang="tr-TR" sz="1450" dirty="0">
                <a:solidFill>
                  <a:srgbClr val="373A3C"/>
                </a:solidFill>
                <a:highlight>
                  <a:srgbClr val="FFFFFF"/>
                </a:highlight>
              </a:rPr>
              <a:t> </a:t>
            </a:r>
            <a:r>
              <a:rPr lang="tr-TR" sz="1450" dirty="0" err="1">
                <a:solidFill>
                  <a:srgbClr val="373A3C"/>
                </a:solidFill>
                <a:highlight>
                  <a:srgbClr val="FFFFFF"/>
                </a:highlight>
              </a:rPr>
              <a:t>other</a:t>
            </a:r>
            <a:r>
              <a:rPr lang="tr-TR" sz="1450" dirty="0">
                <a:solidFill>
                  <a:srgbClr val="373A3C"/>
                </a:solidFill>
                <a:highlight>
                  <a:srgbClr val="FFFFFF"/>
                </a:highlight>
              </a:rPr>
              <a:t> </a:t>
            </a:r>
            <a:r>
              <a:rPr lang="tr-TR" sz="1450" dirty="0" err="1">
                <a:solidFill>
                  <a:srgbClr val="373A3C"/>
                </a:solidFill>
                <a:highlight>
                  <a:srgbClr val="FFFFFF"/>
                </a:highlight>
              </a:rPr>
              <a:t>languages</a:t>
            </a:r>
            <a:r>
              <a:rPr lang="tr-TR" sz="1450" dirty="0">
                <a:solidFill>
                  <a:srgbClr val="373A3C"/>
                </a:solidFill>
                <a:highlight>
                  <a:srgbClr val="FFFFFF"/>
                </a:highlight>
              </a:rPr>
              <a:t>' </a:t>
            </a:r>
            <a:r>
              <a:rPr lang="tr-TR" sz="1450" dirty="0" err="1">
                <a:solidFill>
                  <a:srgbClr val="373A3C"/>
                </a:solidFill>
                <a:highlight>
                  <a:srgbClr val="FFFFFF"/>
                </a:highlight>
              </a:rPr>
              <a:t>commands</a:t>
            </a:r>
            <a:r>
              <a:rPr lang="tr-TR" sz="1450" dirty="0">
                <a:solidFill>
                  <a:srgbClr val="373A3C"/>
                </a:solidFill>
                <a:highlight>
                  <a:srgbClr val="FFFFFF"/>
                </a:highlight>
              </a:rPr>
              <a:t> in </a:t>
            </a:r>
            <a:r>
              <a:rPr lang="tr-TR" sz="1450" dirty="0" err="1">
                <a:solidFill>
                  <a:srgbClr val="373A3C"/>
                </a:solidFill>
                <a:highlight>
                  <a:srgbClr val="FFFFFF"/>
                </a:highlight>
              </a:rPr>
              <a:t>our</a:t>
            </a:r>
            <a:r>
              <a:rPr lang="tr-TR" sz="1450" dirty="0">
                <a:solidFill>
                  <a:srgbClr val="373A3C"/>
                </a:solidFill>
                <a:highlight>
                  <a:srgbClr val="FFFFFF"/>
                </a:highlight>
              </a:rPr>
              <a:t> </a:t>
            </a:r>
            <a:r>
              <a:rPr lang="tr-TR" sz="1450" dirty="0" err="1">
                <a:solidFill>
                  <a:srgbClr val="373A3C"/>
                </a:solidFill>
                <a:highlight>
                  <a:srgbClr val="FFFFFF"/>
                </a:highlight>
              </a:rPr>
              <a:t>course</a:t>
            </a:r>
            <a:r>
              <a:rPr lang="tr-TR" sz="1450" dirty="0">
                <a:solidFill>
                  <a:srgbClr val="373A3C"/>
                </a:solidFill>
                <a:highlight>
                  <a:srgbClr val="FFFFFF"/>
                </a:highlight>
              </a:rPr>
              <a:t>. </a:t>
            </a:r>
            <a:endParaRPr sz="1450" dirty="0">
              <a:solidFill>
                <a:srgbClr val="373A3C"/>
              </a:solidFill>
              <a:highlight>
                <a:srgbClr val="FFFFFF"/>
              </a:highlight>
            </a:endParaRPr>
          </a:p>
          <a:p>
            <a:pPr marL="0" lvl="0" indent="0" algn="l" rtl="0">
              <a:lnSpc>
                <a:spcPct val="115000"/>
              </a:lnSpc>
              <a:spcBef>
                <a:spcPts val="1200"/>
              </a:spcBef>
              <a:spcAft>
                <a:spcPts val="1200"/>
              </a:spcAft>
              <a:buNone/>
            </a:pPr>
            <a:r>
              <a:rPr lang="tr-TR" sz="1450" dirty="0" err="1">
                <a:solidFill>
                  <a:srgbClr val="373A3C"/>
                </a:solidFill>
                <a:highlight>
                  <a:srgbClr val="FFFFFF"/>
                </a:highlight>
              </a:rPr>
              <a:t>Before</a:t>
            </a:r>
            <a:r>
              <a:rPr lang="tr-TR" sz="1450" dirty="0">
                <a:solidFill>
                  <a:srgbClr val="373A3C"/>
                </a:solidFill>
                <a:highlight>
                  <a:srgbClr val="FFFFFF"/>
                </a:highlight>
              </a:rPr>
              <a:t> </a:t>
            </a:r>
            <a:r>
              <a:rPr lang="tr-TR" sz="1450" dirty="0" err="1">
                <a:solidFill>
                  <a:srgbClr val="373A3C"/>
                </a:solidFill>
                <a:highlight>
                  <a:srgbClr val="FFFFFF"/>
                </a:highlight>
              </a:rPr>
              <a:t>we</a:t>
            </a:r>
            <a:r>
              <a:rPr lang="tr-TR" sz="1450" dirty="0">
                <a:solidFill>
                  <a:srgbClr val="373A3C"/>
                </a:solidFill>
                <a:highlight>
                  <a:srgbClr val="FFFFFF"/>
                </a:highlight>
              </a:rPr>
              <a:t> </a:t>
            </a:r>
            <a:r>
              <a:rPr lang="tr-TR" sz="1450" dirty="0" err="1">
                <a:solidFill>
                  <a:srgbClr val="373A3C"/>
                </a:solidFill>
                <a:highlight>
                  <a:srgbClr val="FFFFFF"/>
                </a:highlight>
              </a:rPr>
              <a:t>dive</a:t>
            </a:r>
            <a:r>
              <a:rPr lang="tr-TR" sz="1450" dirty="0">
                <a:solidFill>
                  <a:srgbClr val="373A3C"/>
                </a:solidFill>
                <a:highlight>
                  <a:srgbClr val="FFFFFF"/>
                </a:highlight>
              </a:rPr>
              <a:t> </a:t>
            </a:r>
            <a:r>
              <a:rPr lang="tr-TR" sz="1450" dirty="0" err="1">
                <a:solidFill>
                  <a:srgbClr val="373A3C"/>
                </a:solidFill>
                <a:highlight>
                  <a:srgbClr val="FFFFFF"/>
                </a:highlight>
              </a:rPr>
              <a:t>into</a:t>
            </a:r>
            <a:r>
              <a:rPr lang="tr-TR" sz="1450" dirty="0">
                <a:solidFill>
                  <a:srgbClr val="373A3C"/>
                </a:solidFill>
                <a:highlight>
                  <a:srgbClr val="FFFFFF"/>
                </a:highlight>
              </a:rPr>
              <a:t> </a:t>
            </a:r>
            <a:r>
              <a:rPr lang="tr-TR" sz="1450" dirty="0" err="1">
                <a:solidFill>
                  <a:srgbClr val="373A3C"/>
                </a:solidFill>
                <a:highlight>
                  <a:srgbClr val="FFFFFF"/>
                </a:highlight>
              </a:rPr>
              <a:t>the</a:t>
            </a:r>
            <a:r>
              <a:rPr lang="tr-TR" sz="1450" dirty="0">
                <a:solidFill>
                  <a:srgbClr val="373A3C"/>
                </a:solidFill>
                <a:highlight>
                  <a:srgbClr val="FFFFFF"/>
                </a:highlight>
              </a:rPr>
              <a:t> DDL </a:t>
            </a:r>
            <a:r>
              <a:rPr lang="tr-TR" sz="1450" dirty="0" err="1">
                <a:solidFill>
                  <a:srgbClr val="373A3C"/>
                </a:solidFill>
                <a:highlight>
                  <a:srgbClr val="FFFFFF"/>
                </a:highlight>
              </a:rPr>
              <a:t>commands</a:t>
            </a:r>
            <a:r>
              <a:rPr lang="tr-TR" sz="1450" dirty="0">
                <a:solidFill>
                  <a:srgbClr val="373A3C"/>
                </a:solidFill>
                <a:highlight>
                  <a:srgbClr val="FFFFFF"/>
                </a:highlight>
              </a:rPr>
              <a:t>, </a:t>
            </a:r>
            <a:r>
              <a:rPr lang="tr-TR" sz="1450" dirty="0" err="1">
                <a:solidFill>
                  <a:srgbClr val="373A3C"/>
                </a:solidFill>
                <a:highlight>
                  <a:srgbClr val="FFFFFF"/>
                </a:highlight>
              </a:rPr>
              <a:t>we'll</a:t>
            </a:r>
            <a:r>
              <a:rPr lang="tr-TR" sz="1450" dirty="0">
                <a:solidFill>
                  <a:srgbClr val="373A3C"/>
                </a:solidFill>
                <a:highlight>
                  <a:srgbClr val="FFFFFF"/>
                </a:highlight>
              </a:rPr>
              <a:t> start </a:t>
            </a:r>
            <a:r>
              <a:rPr lang="tr-TR" sz="1450" dirty="0" err="1">
                <a:solidFill>
                  <a:srgbClr val="373A3C"/>
                </a:solidFill>
                <a:highlight>
                  <a:srgbClr val="FFFFFF"/>
                </a:highlight>
              </a:rPr>
              <a:t>with</a:t>
            </a:r>
            <a:r>
              <a:rPr lang="tr-TR" sz="1450" dirty="0">
                <a:solidFill>
                  <a:srgbClr val="373A3C"/>
                </a:solidFill>
                <a:highlight>
                  <a:srgbClr val="FFFFFF"/>
                </a:highlight>
              </a:rPr>
              <a:t> data </a:t>
            </a:r>
            <a:r>
              <a:rPr lang="tr-TR" sz="1450" dirty="0" err="1">
                <a:solidFill>
                  <a:srgbClr val="373A3C"/>
                </a:solidFill>
                <a:highlight>
                  <a:srgbClr val="FFFFFF"/>
                </a:highlight>
              </a:rPr>
              <a:t>types</a:t>
            </a:r>
            <a:r>
              <a:rPr lang="tr-TR" sz="1450" dirty="0">
                <a:solidFill>
                  <a:srgbClr val="373A3C"/>
                </a:solidFill>
                <a:highlight>
                  <a:srgbClr val="FFFFFF"/>
                </a:highlight>
              </a:rPr>
              <a:t>.</a:t>
            </a:r>
            <a:endParaRPr sz="1450" dirty="0">
              <a:solidFill>
                <a:srgbClr val="373A3C"/>
              </a:solidFill>
              <a:highlight>
                <a:srgbClr val="FFFFFF"/>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8a8bd52aa0_1_6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g8a8bd52aa0_1_6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1076325" y="1863600"/>
            <a:ext cx="4962600" cy="14163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SzPts val="4800"/>
              <a:buNone/>
              <a:defRPr>
                <a:solidFill>
                  <a:srgbClr val="5190CE"/>
                </a:solidFill>
              </a:defRPr>
            </a:lvl1pPr>
            <a:lvl2pPr lvl="1" algn="l">
              <a:lnSpc>
                <a:spcPct val="90000"/>
              </a:lnSpc>
              <a:spcBef>
                <a:spcPts val="0"/>
              </a:spcBef>
              <a:spcAft>
                <a:spcPts val="0"/>
              </a:spcAft>
              <a:buSzPts val="4800"/>
              <a:buNone/>
              <a:defRPr/>
            </a:lvl2pPr>
            <a:lvl3pPr lvl="2" algn="l">
              <a:lnSpc>
                <a:spcPct val="90000"/>
              </a:lnSpc>
              <a:spcBef>
                <a:spcPts val="0"/>
              </a:spcBef>
              <a:spcAft>
                <a:spcPts val="0"/>
              </a:spcAft>
              <a:buSzPts val="4800"/>
              <a:buNone/>
              <a:defRPr/>
            </a:lvl3pPr>
            <a:lvl4pPr lvl="3" algn="l">
              <a:lnSpc>
                <a:spcPct val="90000"/>
              </a:lnSpc>
              <a:spcBef>
                <a:spcPts val="0"/>
              </a:spcBef>
              <a:spcAft>
                <a:spcPts val="0"/>
              </a:spcAft>
              <a:buSzPts val="4800"/>
              <a:buNone/>
              <a:defRPr/>
            </a:lvl4pPr>
            <a:lvl5pPr lvl="4" algn="l">
              <a:lnSpc>
                <a:spcPct val="90000"/>
              </a:lnSpc>
              <a:spcBef>
                <a:spcPts val="0"/>
              </a:spcBef>
              <a:spcAft>
                <a:spcPts val="0"/>
              </a:spcAft>
              <a:buSzPts val="4800"/>
              <a:buNone/>
              <a:defRPr/>
            </a:lvl5pPr>
            <a:lvl6pPr lvl="5" algn="l">
              <a:lnSpc>
                <a:spcPct val="90000"/>
              </a:lnSpc>
              <a:spcBef>
                <a:spcPts val="0"/>
              </a:spcBef>
              <a:spcAft>
                <a:spcPts val="0"/>
              </a:spcAft>
              <a:buSzPts val="4800"/>
              <a:buNone/>
              <a:defRPr/>
            </a:lvl6pPr>
            <a:lvl7pPr lvl="6" algn="l">
              <a:lnSpc>
                <a:spcPct val="90000"/>
              </a:lnSpc>
              <a:spcBef>
                <a:spcPts val="0"/>
              </a:spcBef>
              <a:spcAft>
                <a:spcPts val="0"/>
              </a:spcAft>
              <a:buSzPts val="4800"/>
              <a:buNone/>
              <a:defRPr/>
            </a:lvl7pPr>
            <a:lvl8pPr lvl="7" algn="l">
              <a:lnSpc>
                <a:spcPct val="90000"/>
              </a:lnSpc>
              <a:spcBef>
                <a:spcPts val="0"/>
              </a:spcBef>
              <a:spcAft>
                <a:spcPts val="0"/>
              </a:spcAft>
              <a:buSzPts val="4800"/>
              <a:buNone/>
              <a:defRPr/>
            </a:lvl8pPr>
            <a:lvl9pPr lvl="8" algn="l">
              <a:lnSpc>
                <a:spcPct val="90000"/>
              </a:lnSpc>
              <a:spcBef>
                <a:spcPts val="0"/>
              </a:spcBef>
              <a:spcAft>
                <a:spcPts val="0"/>
              </a:spcAft>
              <a:buSzPts val="4800"/>
              <a:buNone/>
              <a:defRPr/>
            </a:lvl9pPr>
          </a:lstStyle>
          <a:p>
            <a:endParaRPr/>
          </a:p>
        </p:txBody>
      </p:sp>
      <p:sp>
        <p:nvSpPr>
          <p:cNvPr id="12" name="Google Shape;12;p2"/>
          <p:cNvSpPr/>
          <p:nvPr/>
        </p:nvSpPr>
        <p:spPr>
          <a:xfrm rot="5400000">
            <a:off x="-303375" y="2166905"/>
            <a:ext cx="1416300" cy="809700"/>
          </a:xfrm>
          <a:prstGeom prst="triangle">
            <a:avLst>
              <a:gd name="adj" fmla="val 50000"/>
            </a:avLst>
          </a:prstGeom>
          <a:solidFill>
            <a:srgbClr val="C27B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3" name="Google Shape;13;p2"/>
          <p:cNvPicPr preferRelativeResize="0"/>
          <p:nvPr/>
        </p:nvPicPr>
        <p:blipFill rotWithShape="1">
          <a:blip r:embed="rId2">
            <a:alphaModFix/>
          </a:blip>
          <a:srcRect/>
          <a:stretch/>
        </p:blipFill>
        <p:spPr>
          <a:xfrm>
            <a:off x="69266" y="4773038"/>
            <a:ext cx="1269600" cy="272225"/>
          </a:xfrm>
          <a:prstGeom prst="rect">
            <a:avLst/>
          </a:prstGeom>
          <a:noFill/>
          <a:ln>
            <a:noFill/>
          </a:ln>
        </p:spPr>
      </p:pic>
      <p:sp>
        <p:nvSpPr>
          <p:cNvPr id="14" name="Google Shape;14;p2"/>
          <p:cNvSpPr txBox="1"/>
          <p:nvPr/>
        </p:nvSpPr>
        <p:spPr>
          <a:xfrm>
            <a:off x="1264600" y="4616275"/>
            <a:ext cx="332100" cy="32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tr-TR" sz="1400" b="0" i="0" u="none" strike="noStrike" cap="none">
                <a:solidFill>
                  <a:srgbClr val="000000"/>
                </a:solidFill>
                <a:latin typeface="Times New Roman"/>
                <a:ea typeface="Times New Roman"/>
                <a:cs typeface="Times New Roman"/>
                <a:sym typeface="Times New Roman"/>
              </a:rPr>
              <a:t>©</a:t>
            </a:r>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sp>
        <p:nvSpPr>
          <p:cNvPr id="63" name="Google Shape;63;p13"/>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4" name="Google Shape;64;p13"/>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5" name="Google Shape;65;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6"/>
        <p:cNvGrpSpPr/>
        <p:nvPr/>
      </p:nvGrpSpPr>
      <p:grpSpPr>
        <a:xfrm>
          <a:off x="0" y="0"/>
          <a:ext cx="0" cy="0"/>
          <a:chOff x="0" y="0"/>
          <a:chExt cx="0" cy="0"/>
        </a:xfrm>
      </p:grpSpPr>
      <p:sp>
        <p:nvSpPr>
          <p:cNvPr id="67" name="Google Shape;67;p14"/>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68" name="Google Shape;6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9"/>
        <p:cNvGrpSpPr/>
        <p:nvPr/>
      </p:nvGrpSpPr>
      <p:grpSpPr>
        <a:xfrm>
          <a:off x="0" y="0"/>
          <a:ext cx="0" cy="0"/>
          <a:chOff x="0" y="0"/>
          <a:chExt cx="0" cy="0"/>
        </a:xfrm>
      </p:grpSpPr>
      <p:sp>
        <p:nvSpPr>
          <p:cNvPr id="70" name="Google Shape;70;p15"/>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2" name="Google Shape;72;p15"/>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3" name="Google Shape;73;p15"/>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74" name="Google Shape;74;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5"/>
        <p:cNvGrpSpPr/>
        <p:nvPr/>
      </p:nvGrpSpPr>
      <p:grpSpPr>
        <a:xfrm>
          <a:off x="0" y="0"/>
          <a:ext cx="0" cy="0"/>
          <a:chOff x="0" y="0"/>
          <a:chExt cx="0" cy="0"/>
        </a:xfrm>
      </p:grpSpPr>
      <p:sp>
        <p:nvSpPr>
          <p:cNvPr id="76" name="Google Shape;76;p16"/>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77" name="Google Shape;7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8"/>
        <p:cNvGrpSpPr/>
        <p:nvPr/>
      </p:nvGrpSpPr>
      <p:grpSpPr>
        <a:xfrm>
          <a:off x="0" y="0"/>
          <a:ext cx="0" cy="0"/>
          <a:chOff x="0" y="0"/>
          <a:chExt cx="0" cy="0"/>
        </a:xfrm>
      </p:grpSpPr>
      <p:sp>
        <p:nvSpPr>
          <p:cNvPr id="79" name="Google Shape;79;p17"/>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0" name="Google Shape;80;p17"/>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81" name="Google Shape;81;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2"/>
        <p:cNvGrpSpPr/>
        <p:nvPr/>
      </p:nvGrpSpPr>
      <p:grpSpPr>
        <a:xfrm>
          <a:off x="0" y="0"/>
          <a:ext cx="0" cy="0"/>
          <a:chOff x="0" y="0"/>
          <a:chExt cx="0" cy="0"/>
        </a:xfrm>
      </p:grpSpPr>
      <p:sp>
        <p:nvSpPr>
          <p:cNvPr id="83" name="Google Shape;83;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p:cSld name="TITLE_1">
    <p:spTree>
      <p:nvGrpSpPr>
        <p:cNvPr id="1" name="Shape 84"/>
        <p:cNvGrpSpPr/>
        <p:nvPr/>
      </p:nvGrpSpPr>
      <p:grpSpPr>
        <a:xfrm>
          <a:off x="0" y="0"/>
          <a:ext cx="0" cy="0"/>
          <a:chOff x="0" y="0"/>
          <a:chExt cx="0" cy="0"/>
        </a:xfrm>
      </p:grpSpPr>
      <p:sp>
        <p:nvSpPr>
          <p:cNvPr id="85" name="Google Shape;85;p19"/>
          <p:cNvSpPr txBox="1">
            <a:spLocks noGrp="1"/>
          </p:cNvSpPr>
          <p:nvPr>
            <p:ph type="ctrTitle"/>
          </p:nvPr>
        </p:nvSpPr>
        <p:spPr>
          <a:xfrm>
            <a:off x="1076325" y="1863600"/>
            <a:ext cx="4962600" cy="1416300"/>
          </a:xfrm>
          <a:prstGeom prst="rect">
            <a:avLst/>
          </a:prstGeom>
          <a:noFill/>
          <a:ln>
            <a:noFill/>
          </a:ln>
        </p:spPr>
        <p:txBody>
          <a:bodyPr spcFirstLastPara="1" wrap="square" lIns="0" tIns="0" rIns="0" bIns="0" anchor="ctr" anchorCtr="0">
            <a:noAutofit/>
          </a:bodyPr>
          <a:lstStyle>
            <a:lvl1pPr lvl="0" algn="l" rtl="0">
              <a:lnSpc>
                <a:spcPct val="90000"/>
              </a:lnSpc>
              <a:spcBef>
                <a:spcPts val="0"/>
              </a:spcBef>
              <a:spcAft>
                <a:spcPts val="0"/>
              </a:spcAft>
              <a:buSzPts val="4800"/>
              <a:buNone/>
              <a:defRPr>
                <a:solidFill>
                  <a:srgbClr val="5190CE"/>
                </a:solidFill>
              </a:defRPr>
            </a:lvl1pPr>
            <a:lvl2pPr lvl="1" algn="l" rtl="0">
              <a:lnSpc>
                <a:spcPct val="90000"/>
              </a:lnSpc>
              <a:spcBef>
                <a:spcPts val="0"/>
              </a:spcBef>
              <a:spcAft>
                <a:spcPts val="0"/>
              </a:spcAft>
              <a:buSzPts val="4800"/>
              <a:buNone/>
              <a:defRPr/>
            </a:lvl2pPr>
            <a:lvl3pPr lvl="2" algn="l" rtl="0">
              <a:lnSpc>
                <a:spcPct val="90000"/>
              </a:lnSpc>
              <a:spcBef>
                <a:spcPts val="0"/>
              </a:spcBef>
              <a:spcAft>
                <a:spcPts val="0"/>
              </a:spcAft>
              <a:buSzPts val="4800"/>
              <a:buNone/>
              <a:defRPr/>
            </a:lvl3pPr>
            <a:lvl4pPr lvl="3" algn="l" rtl="0">
              <a:lnSpc>
                <a:spcPct val="90000"/>
              </a:lnSpc>
              <a:spcBef>
                <a:spcPts val="0"/>
              </a:spcBef>
              <a:spcAft>
                <a:spcPts val="0"/>
              </a:spcAft>
              <a:buSzPts val="4800"/>
              <a:buNone/>
              <a:defRPr/>
            </a:lvl4pPr>
            <a:lvl5pPr lvl="4" algn="l" rtl="0">
              <a:lnSpc>
                <a:spcPct val="90000"/>
              </a:lnSpc>
              <a:spcBef>
                <a:spcPts val="0"/>
              </a:spcBef>
              <a:spcAft>
                <a:spcPts val="0"/>
              </a:spcAft>
              <a:buSzPts val="4800"/>
              <a:buNone/>
              <a:defRPr/>
            </a:lvl5pPr>
            <a:lvl6pPr lvl="5" algn="l" rtl="0">
              <a:lnSpc>
                <a:spcPct val="90000"/>
              </a:lnSpc>
              <a:spcBef>
                <a:spcPts val="0"/>
              </a:spcBef>
              <a:spcAft>
                <a:spcPts val="0"/>
              </a:spcAft>
              <a:buSzPts val="4800"/>
              <a:buNone/>
              <a:defRPr/>
            </a:lvl6pPr>
            <a:lvl7pPr lvl="6" algn="l" rtl="0">
              <a:lnSpc>
                <a:spcPct val="90000"/>
              </a:lnSpc>
              <a:spcBef>
                <a:spcPts val="0"/>
              </a:spcBef>
              <a:spcAft>
                <a:spcPts val="0"/>
              </a:spcAft>
              <a:buSzPts val="4800"/>
              <a:buNone/>
              <a:defRPr/>
            </a:lvl7pPr>
            <a:lvl8pPr lvl="7" algn="l" rtl="0">
              <a:lnSpc>
                <a:spcPct val="90000"/>
              </a:lnSpc>
              <a:spcBef>
                <a:spcPts val="0"/>
              </a:spcBef>
              <a:spcAft>
                <a:spcPts val="0"/>
              </a:spcAft>
              <a:buSzPts val="4800"/>
              <a:buNone/>
              <a:defRPr/>
            </a:lvl8pPr>
            <a:lvl9pPr lvl="8" algn="l" rtl="0">
              <a:lnSpc>
                <a:spcPct val="90000"/>
              </a:lnSpc>
              <a:spcBef>
                <a:spcPts val="0"/>
              </a:spcBef>
              <a:spcAft>
                <a:spcPts val="0"/>
              </a:spcAft>
              <a:buSzPts val="4800"/>
              <a:buNone/>
              <a:defRPr/>
            </a:lvl9pPr>
          </a:lstStyle>
          <a:p>
            <a:endParaRPr/>
          </a:p>
        </p:txBody>
      </p:sp>
      <p:sp>
        <p:nvSpPr>
          <p:cNvPr id="86" name="Google Shape;86;p19"/>
          <p:cNvSpPr/>
          <p:nvPr/>
        </p:nvSpPr>
        <p:spPr>
          <a:xfrm rot="5400000">
            <a:off x="-303375" y="2166905"/>
            <a:ext cx="1416300" cy="809700"/>
          </a:xfrm>
          <a:prstGeom prst="triangle">
            <a:avLst>
              <a:gd name="adj" fmla="val 50000"/>
            </a:avLst>
          </a:prstGeom>
          <a:solidFill>
            <a:srgbClr val="C27B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87" name="Google Shape;87;p19"/>
          <p:cNvPicPr preferRelativeResize="0"/>
          <p:nvPr/>
        </p:nvPicPr>
        <p:blipFill rotWithShape="1">
          <a:blip r:embed="rId2">
            <a:alphaModFix/>
          </a:blip>
          <a:srcRect/>
          <a:stretch/>
        </p:blipFill>
        <p:spPr>
          <a:xfrm>
            <a:off x="69266" y="4773038"/>
            <a:ext cx="1269600" cy="272225"/>
          </a:xfrm>
          <a:prstGeom prst="rect">
            <a:avLst/>
          </a:prstGeom>
          <a:noFill/>
          <a:ln>
            <a:noFill/>
          </a:ln>
        </p:spPr>
      </p:pic>
      <p:sp>
        <p:nvSpPr>
          <p:cNvPr id="88" name="Google Shape;88;p19"/>
          <p:cNvSpPr txBox="1"/>
          <p:nvPr/>
        </p:nvSpPr>
        <p:spPr>
          <a:xfrm>
            <a:off x="1264600" y="4616275"/>
            <a:ext cx="332100" cy="32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tr-TR" sz="1400" b="0" i="0" u="none" strike="noStrike" cap="none">
                <a:solidFill>
                  <a:srgbClr val="000000"/>
                </a:solidFill>
                <a:latin typeface="Times New Roman"/>
                <a:ea typeface="Times New Roman"/>
                <a:cs typeface="Times New Roman"/>
                <a:sym typeface="Times New Roman"/>
              </a:rPr>
              <a:t>©</a:t>
            </a:r>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ubtitle">
  <p:cSld name="TITLE_1_1">
    <p:spTree>
      <p:nvGrpSpPr>
        <p:cNvPr id="1" name="Shape 89"/>
        <p:cNvGrpSpPr/>
        <p:nvPr/>
      </p:nvGrpSpPr>
      <p:grpSpPr>
        <a:xfrm>
          <a:off x="0" y="0"/>
          <a:ext cx="0" cy="0"/>
          <a:chOff x="0" y="0"/>
          <a:chExt cx="0" cy="0"/>
        </a:xfrm>
      </p:grpSpPr>
      <p:sp>
        <p:nvSpPr>
          <p:cNvPr id="90" name="Google Shape;90;p20"/>
          <p:cNvSpPr txBox="1">
            <a:spLocks noGrp="1"/>
          </p:cNvSpPr>
          <p:nvPr>
            <p:ph type="ctrTitle"/>
          </p:nvPr>
        </p:nvSpPr>
        <p:spPr>
          <a:xfrm>
            <a:off x="1085850" y="1991850"/>
            <a:ext cx="4676700" cy="1159800"/>
          </a:xfrm>
          <a:prstGeom prst="rect">
            <a:avLst/>
          </a:prstGeom>
          <a:noFill/>
          <a:ln>
            <a:noFill/>
          </a:ln>
        </p:spPr>
        <p:txBody>
          <a:bodyPr spcFirstLastPara="1" wrap="square" lIns="0" tIns="0" rIns="0" bIns="0" anchor="b" anchorCtr="0">
            <a:noAutofit/>
          </a:bodyPr>
          <a:lstStyle>
            <a:lvl1pPr lvl="0" algn="l" rtl="0">
              <a:lnSpc>
                <a:spcPct val="80000"/>
              </a:lnSpc>
              <a:spcBef>
                <a:spcPts val="0"/>
              </a:spcBef>
              <a:spcAft>
                <a:spcPts val="0"/>
              </a:spcAft>
              <a:buSzPts val="4800"/>
              <a:buNone/>
              <a:defRPr sz="4800">
                <a:solidFill>
                  <a:srgbClr val="5B92CA"/>
                </a:solidFill>
              </a:defRPr>
            </a:lvl1pPr>
            <a:lvl2pPr lvl="1" algn="l" rtl="0">
              <a:lnSpc>
                <a:spcPct val="80000"/>
              </a:lnSpc>
              <a:spcBef>
                <a:spcPts val="0"/>
              </a:spcBef>
              <a:spcAft>
                <a:spcPts val="0"/>
              </a:spcAft>
              <a:buSzPts val="4800"/>
              <a:buNone/>
              <a:defRPr sz="4800"/>
            </a:lvl2pPr>
            <a:lvl3pPr lvl="2" algn="l" rtl="0">
              <a:lnSpc>
                <a:spcPct val="80000"/>
              </a:lnSpc>
              <a:spcBef>
                <a:spcPts val="0"/>
              </a:spcBef>
              <a:spcAft>
                <a:spcPts val="0"/>
              </a:spcAft>
              <a:buSzPts val="4800"/>
              <a:buNone/>
              <a:defRPr sz="4800"/>
            </a:lvl3pPr>
            <a:lvl4pPr lvl="3" algn="l" rtl="0">
              <a:lnSpc>
                <a:spcPct val="80000"/>
              </a:lnSpc>
              <a:spcBef>
                <a:spcPts val="0"/>
              </a:spcBef>
              <a:spcAft>
                <a:spcPts val="0"/>
              </a:spcAft>
              <a:buSzPts val="4800"/>
              <a:buNone/>
              <a:defRPr sz="4800"/>
            </a:lvl4pPr>
            <a:lvl5pPr lvl="4" algn="l" rtl="0">
              <a:lnSpc>
                <a:spcPct val="80000"/>
              </a:lnSpc>
              <a:spcBef>
                <a:spcPts val="0"/>
              </a:spcBef>
              <a:spcAft>
                <a:spcPts val="0"/>
              </a:spcAft>
              <a:buSzPts val="4800"/>
              <a:buNone/>
              <a:defRPr sz="4800"/>
            </a:lvl5pPr>
            <a:lvl6pPr lvl="5" algn="l" rtl="0">
              <a:lnSpc>
                <a:spcPct val="80000"/>
              </a:lnSpc>
              <a:spcBef>
                <a:spcPts val="0"/>
              </a:spcBef>
              <a:spcAft>
                <a:spcPts val="0"/>
              </a:spcAft>
              <a:buSzPts val="4800"/>
              <a:buNone/>
              <a:defRPr sz="4800"/>
            </a:lvl6pPr>
            <a:lvl7pPr lvl="6" algn="l" rtl="0">
              <a:lnSpc>
                <a:spcPct val="80000"/>
              </a:lnSpc>
              <a:spcBef>
                <a:spcPts val="0"/>
              </a:spcBef>
              <a:spcAft>
                <a:spcPts val="0"/>
              </a:spcAft>
              <a:buSzPts val="4800"/>
              <a:buNone/>
              <a:defRPr sz="4800"/>
            </a:lvl7pPr>
            <a:lvl8pPr lvl="7" algn="l" rtl="0">
              <a:lnSpc>
                <a:spcPct val="80000"/>
              </a:lnSpc>
              <a:spcBef>
                <a:spcPts val="0"/>
              </a:spcBef>
              <a:spcAft>
                <a:spcPts val="0"/>
              </a:spcAft>
              <a:buSzPts val="4800"/>
              <a:buNone/>
              <a:defRPr sz="4800"/>
            </a:lvl8pPr>
            <a:lvl9pPr lvl="8" algn="l" rtl="0">
              <a:lnSpc>
                <a:spcPct val="80000"/>
              </a:lnSpc>
              <a:spcBef>
                <a:spcPts val="0"/>
              </a:spcBef>
              <a:spcAft>
                <a:spcPts val="0"/>
              </a:spcAft>
              <a:buSzPts val="4800"/>
              <a:buNone/>
              <a:defRPr sz="4800"/>
            </a:lvl9pPr>
          </a:lstStyle>
          <a:p>
            <a:endParaRPr/>
          </a:p>
        </p:txBody>
      </p:sp>
      <p:sp>
        <p:nvSpPr>
          <p:cNvPr id="91" name="Google Shape;91;p20"/>
          <p:cNvSpPr txBox="1">
            <a:spLocks noGrp="1"/>
          </p:cNvSpPr>
          <p:nvPr>
            <p:ph type="subTitle" idx="1"/>
          </p:nvPr>
        </p:nvSpPr>
        <p:spPr>
          <a:xfrm>
            <a:off x="1085850" y="3287726"/>
            <a:ext cx="4676700" cy="383700"/>
          </a:xfrm>
          <a:prstGeom prst="rect">
            <a:avLst/>
          </a:prstGeom>
          <a:noFill/>
          <a:ln>
            <a:noFill/>
          </a:ln>
        </p:spPr>
        <p:txBody>
          <a:bodyPr spcFirstLastPara="1" wrap="square" lIns="0" tIns="0" rIns="0" bIns="0" anchor="t" anchorCtr="0">
            <a:noAutofit/>
          </a:bodyPr>
          <a:lstStyle>
            <a:lvl1pPr lvl="0" algn="l" rtl="0">
              <a:lnSpc>
                <a:spcPct val="110000"/>
              </a:lnSpc>
              <a:spcBef>
                <a:spcPts val="0"/>
              </a:spcBef>
              <a:spcAft>
                <a:spcPts val="0"/>
              </a:spcAft>
              <a:buClr>
                <a:schemeClr val="dk2"/>
              </a:buClr>
              <a:buSzPts val="1800"/>
              <a:buNone/>
              <a:defRPr>
                <a:solidFill>
                  <a:schemeClr val="dk2"/>
                </a:solidFill>
              </a:defRPr>
            </a:lvl1pPr>
            <a:lvl2pPr lvl="1" algn="l" rtl="0">
              <a:lnSpc>
                <a:spcPct val="110000"/>
              </a:lnSpc>
              <a:spcBef>
                <a:spcPts val="0"/>
              </a:spcBef>
              <a:spcAft>
                <a:spcPts val="0"/>
              </a:spcAft>
              <a:buClr>
                <a:schemeClr val="dk2"/>
              </a:buClr>
              <a:buSzPts val="3000"/>
              <a:buNone/>
              <a:defRPr sz="3000">
                <a:solidFill>
                  <a:schemeClr val="dk2"/>
                </a:solidFill>
              </a:defRPr>
            </a:lvl2pPr>
            <a:lvl3pPr lvl="2" algn="l" rtl="0">
              <a:lnSpc>
                <a:spcPct val="110000"/>
              </a:lnSpc>
              <a:spcBef>
                <a:spcPts val="0"/>
              </a:spcBef>
              <a:spcAft>
                <a:spcPts val="0"/>
              </a:spcAft>
              <a:buClr>
                <a:schemeClr val="dk2"/>
              </a:buClr>
              <a:buSzPts val="3000"/>
              <a:buNone/>
              <a:defRPr sz="3000">
                <a:solidFill>
                  <a:schemeClr val="dk2"/>
                </a:solidFill>
              </a:defRPr>
            </a:lvl3pPr>
            <a:lvl4pPr lvl="3" algn="l" rtl="0">
              <a:lnSpc>
                <a:spcPct val="110000"/>
              </a:lnSpc>
              <a:spcBef>
                <a:spcPts val="0"/>
              </a:spcBef>
              <a:spcAft>
                <a:spcPts val="0"/>
              </a:spcAft>
              <a:buClr>
                <a:schemeClr val="dk2"/>
              </a:buClr>
              <a:buSzPts val="3000"/>
              <a:buNone/>
              <a:defRPr sz="3000">
                <a:solidFill>
                  <a:schemeClr val="dk2"/>
                </a:solidFill>
              </a:defRPr>
            </a:lvl4pPr>
            <a:lvl5pPr lvl="4" algn="l" rtl="0">
              <a:lnSpc>
                <a:spcPct val="110000"/>
              </a:lnSpc>
              <a:spcBef>
                <a:spcPts val="0"/>
              </a:spcBef>
              <a:spcAft>
                <a:spcPts val="0"/>
              </a:spcAft>
              <a:buClr>
                <a:schemeClr val="dk2"/>
              </a:buClr>
              <a:buSzPts val="3000"/>
              <a:buNone/>
              <a:defRPr sz="3000">
                <a:solidFill>
                  <a:schemeClr val="dk2"/>
                </a:solidFill>
              </a:defRPr>
            </a:lvl5pPr>
            <a:lvl6pPr lvl="5" algn="l" rtl="0">
              <a:lnSpc>
                <a:spcPct val="110000"/>
              </a:lnSpc>
              <a:spcBef>
                <a:spcPts val="0"/>
              </a:spcBef>
              <a:spcAft>
                <a:spcPts val="0"/>
              </a:spcAft>
              <a:buClr>
                <a:schemeClr val="dk2"/>
              </a:buClr>
              <a:buSzPts val="3000"/>
              <a:buNone/>
              <a:defRPr sz="3000">
                <a:solidFill>
                  <a:schemeClr val="dk2"/>
                </a:solidFill>
              </a:defRPr>
            </a:lvl6pPr>
            <a:lvl7pPr lvl="6" algn="l" rtl="0">
              <a:lnSpc>
                <a:spcPct val="110000"/>
              </a:lnSpc>
              <a:spcBef>
                <a:spcPts val="0"/>
              </a:spcBef>
              <a:spcAft>
                <a:spcPts val="0"/>
              </a:spcAft>
              <a:buClr>
                <a:schemeClr val="dk2"/>
              </a:buClr>
              <a:buSzPts val="3000"/>
              <a:buNone/>
              <a:defRPr sz="3000">
                <a:solidFill>
                  <a:schemeClr val="dk2"/>
                </a:solidFill>
              </a:defRPr>
            </a:lvl7pPr>
            <a:lvl8pPr lvl="7" algn="l" rtl="0">
              <a:lnSpc>
                <a:spcPct val="110000"/>
              </a:lnSpc>
              <a:spcBef>
                <a:spcPts val="0"/>
              </a:spcBef>
              <a:spcAft>
                <a:spcPts val="0"/>
              </a:spcAft>
              <a:buClr>
                <a:schemeClr val="dk2"/>
              </a:buClr>
              <a:buSzPts val="3000"/>
              <a:buNone/>
              <a:defRPr sz="3000">
                <a:solidFill>
                  <a:schemeClr val="dk2"/>
                </a:solidFill>
              </a:defRPr>
            </a:lvl8pPr>
            <a:lvl9pPr lvl="8" algn="l" rtl="0">
              <a:lnSpc>
                <a:spcPct val="110000"/>
              </a:lnSpc>
              <a:spcBef>
                <a:spcPts val="0"/>
              </a:spcBef>
              <a:spcAft>
                <a:spcPts val="0"/>
              </a:spcAft>
              <a:buClr>
                <a:schemeClr val="dk2"/>
              </a:buClr>
              <a:buSzPts val="3000"/>
              <a:buNone/>
              <a:defRPr sz="3000">
                <a:solidFill>
                  <a:schemeClr val="dk2"/>
                </a:solidFill>
              </a:defRPr>
            </a:lvl9pPr>
          </a:lstStyle>
          <a:p>
            <a:endParaRPr/>
          </a:p>
        </p:txBody>
      </p:sp>
      <p:sp>
        <p:nvSpPr>
          <p:cNvPr id="92" name="Google Shape;92;p20"/>
          <p:cNvSpPr/>
          <p:nvPr/>
        </p:nvSpPr>
        <p:spPr>
          <a:xfrm rot="5400000">
            <a:off x="-303375" y="2166905"/>
            <a:ext cx="1416300" cy="809700"/>
          </a:xfrm>
          <a:prstGeom prst="triangle">
            <a:avLst>
              <a:gd name="adj" fmla="val 50000"/>
            </a:avLst>
          </a:prstGeom>
          <a:solidFill>
            <a:srgbClr val="C27B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3" name="Google Shape;93;p20"/>
          <p:cNvPicPr preferRelativeResize="0"/>
          <p:nvPr/>
        </p:nvPicPr>
        <p:blipFill rotWithShape="1">
          <a:blip r:embed="rId2">
            <a:alphaModFix/>
          </a:blip>
          <a:srcRect/>
          <a:stretch/>
        </p:blipFill>
        <p:spPr>
          <a:xfrm>
            <a:off x="69266" y="4773038"/>
            <a:ext cx="1269600" cy="272225"/>
          </a:xfrm>
          <a:prstGeom prst="rect">
            <a:avLst/>
          </a:prstGeom>
          <a:noFill/>
          <a:ln>
            <a:noFill/>
          </a:ln>
        </p:spPr>
      </p:pic>
      <p:sp>
        <p:nvSpPr>
          <p:cNvPr id="94" name="Google Shape;94;p20"/>
          <p:cNvSpPr txBox="1"/>
          <p:nvPr/>
        </p:nvSpPr>
        <p:spPr>
          <a:xfrm>
            <a:off x="1264600" y="4616275"/>
            <a:ext cx="332100" cy="32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tr-TR" sz="1400" b="0" i="0" u="none" strike="noStrike" cap="none">
                <a:solidFill>
                  <a:srgbClr val="000000"/>
                </a:solidFill>
                <a:latin typeface="Times New Roman"/>
                <a:ea typeface="Times New Roman"/>
                <a:cs typeface="Times New Roman"/>
                <a:sym typeface="Times New Roman"/>
              </a:rPr>
              <a:t>©</a:t>
            </a:r>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1">
  <p:cSld name="TITLE_2">
    <p:spTree>
      <p:nvGrpSpPr>
        <p:cNvPr id="1" name="Shape 95"/>
        <p:cNvGrpSpPr/>
        <p:nvPr/>
      </p:nvGrpSpPr>
      <p:grpSpPr>
        <a:xfrm>
          <a:off x="0" y="0"/>
          <a:ext cx="0" cy="0"/>
          <a:chOff x="0" y="0"/>
          <a:chExt cx="0" cy="0"/>
        </a:xfrm>
      </p:grpSpPr>
      <p:sp>
        <p:nvSpPr>
          <p:cNvPr id="96" name="Google Shape;96;p21"/>
          <p:cNvSpPr txBox="1">
            <a:spLocks noGrp="1"/>
          </p:cNvSpPr>
          <p:nvPr>
            <p:ph type="ctrTitle"/>
          </p:nvPr>
        </p:nvSpPr>
        <p:spPr>
          <a:xfrm>
            <a:off x="1076325" y="1863600"/>
            <a:ext cx="4962600" cy="1416300"/>
          </a:xfrm>
          <a:prstGeom prst="rect">
            <a:avLst/>
          </a:prstGeom>
          <a:noFill/>
          <a:ln>
            <a:noFill/>
          </a:ln>
        </p:spPr>
        <p:txBody>
          <a:bodyPr spcFirstLastPara="1" wrap="square" lIns="0" tIns="0" rIns="0" bIns="0" anchor="ctr" anchorCtr="0">
            <a:noAutofit/>
          </a:bodyPr>
          <a:lstStyle>
            <a:lvl1pPr lvl="0" algn="l" rtl="0">
              <a:lnSpc>
                <a:spcPct val="90000"/>
              </a:lnSpc>
              <a:spcBef>
                <a:spcPts val="0"/>
              </a:spcBef>
              <a:spcAft>
                <a:spcPts val="0"/>
              </a:spcAft>
              <a:buSzPts val="4800"/>
              <a:buNone/>
              <a:defRPr>
                <a:solidFill>
                  <a:srgbClr val="5190CE"/>
                </a:solidFill>
              </a:defRPr>
            </a:lvl1pPr>
            <a:lvl2pPr lvl="1" algn="l" rtl="0">
              <a:lnSpc>
                <a:spcPct val="90000"/>
              </a:lnSpc>
              <a:spcBef>
                <a:spcPts val="0"/>
              </a:spcBef>
              <a:spcAft>
                <a:spcPts val="0"/>
              </a:spcAft>
              <a:buSzPts val="4800"/>
              <a:buNone/>
              <a:defRPr/>
            </a:lvl2pPr>
            <a:lvl3pPr lvl="2" algn="l" rtl="0">
              <a:lnSpc>
                <a:spcPct val="90000"/>
              </a:lnSpc>
              <a:spcBef>
                <a:spcPts val="0"/>
              </a:spcBef>
              <a:spcAft>
                <a:spcPts val="0"/>
              </a:spcAft>
              <a:buSzPts val="4800"/>
              <a:buNone/>
              <a:defRPr/>
            </a:lvl3pPr>
            <a:lvl4pPr lvl="3" algn="l" rtl="0">
              <a:lnSpc>
                <a:spcPct val="90000"/>
              </a:lnSpc>
              <a:spcBef>
                <a:spcPts val="0"/>
              </a:spcBef>
              <a:spcAft>
                <a:spcPts val="0"/>
              </a:spcAft>
              <a:buSzPts val="4800"/>
              <a:buNone/>
              <a:defRPr/>
            </a:lvl4pPr>
            <a:lvl5pPr lvl="4" algn="l" rtl="0">
              <a:lnSpc>
                <a:spcPct val="90000"/>
              </a:lnSpc>
              <a:spcBef>
                <a:spcPts val="0"/>
              </a:spcBef>
              <a:spcAft>
                <a:spcPts val="0"/>
              </a:spcAft>
              <a:buSzPts val="4800"/>
              <a:buNone/>
              <a:defRPr/>
            </a:lvl5pPr>
            <a:lvl6pPr lvl="5" algn="l" rtl="0">
              <a:lnSpc>
                <a:spcPct val="90000"/>
              </a:lnSpc>
              <a:spcBef>
                <a:spcPts val="0"/>
              </a:spcBef>
              <a:spcAft>
                <a:spcPts val="0"/>
              </a:spcAft>
              <a:buSzPts val="4800"/>
              <a:buNone/>
              <a:defRPr/>
            </a:lvl6pPr>
            <a:lvl7pPr lvl="6" algn="l" rtl="0">
              <a:lnSpc>
                <a:spcPct val="90000"/>
              </a:lnSpc>
              <a:spcBef>
                <a:spcPts val="0"/>
              </a:spcBef>
              <a:spcAft>
                <a:spcPts val="0"/>
              </a:spcAft>
              <a:buSzPts val="4800"/>
              <a:buNone/>
              <a:defRPr/>
            </a:lvl7pPr>
            <a:lvl8pPr lvl="7" algn="l" rtl="0">
              <a:lnSpc>
                <a:spcPct val="90000"/>
              </a:lnSpc>
              <a:spcBef>
                <a:spcPts val="0"/>
              </a:spcBef>
              <a:spcAft>
                <a:spcPts val="0"/>
              </a:spcAft>
              <a:buSzPts val="4800"/>
              <a:buNone/>
              <a:defRPr/>
            </a:lvl8pPr>
            <a:lvl9pPr lvl="8" algn="l" rtl="0">
              <a:lnSpc>
                <a:spcPct val="90000"/>
              </a:lnSpc>
              <a:spcBef>
                <a:spcPts val="0"/>
              </a:spcBef>
              <a:spcAft>
                <a:spcPts val="0"/>
              </a:spcAft>
              <a:buSzPts val="4800"/>
              <a:buNone/>
              <a:defRPr/>
            </a:lvl9pPr>
          </a:lstStyle>
          <a:p>
            <a:endParaRPr/>
          </a:p>
        </p:txBody>
      </p:sp>
      <p:sp>
        <p:nvSpPr>
          <p:cNvPr id="97" name="Google Shape;97;p21"/>
          <p:cNvSpPr/>
          <p:nvPr/>
        </p:nvSpPr>
        <p:spPr>
          <a:xfrm rot="5400000">
            <a:off x="-303375" y="2166905"/>
            <a:ext cx="1416300" cy="809700"/>
          </a:xfrm>
          <a:prstGeom prst="triangle">
            <a:avLst>
              <a:gd name="adj" fmla="val 50000"/>
            </a:avLst>
          </a:prstGeom>
          <a:solidFill>
            <a:srgbClr val="C27B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8" name="Google Shape;98;p21"/>
          <p:cNvPicPr preferRelativeResize="0"/>
          <p:nvPr/>
        </p:nvPicPr>
        <p:blipFill rotWithShape="1">
          <a:blip r:embed="rId2">
            <a:alphaModFix/>
          </a:blip>
          <a:srcRect/>
          <a:stretch/>
        </p:blipFill>
        <p:spPr>
          <a:xfrm>
            <a:off x="69266" y="4773038"/>
            <a:ext cx="1269600" cy="272225"/>
          </a:xfrm>
          <a:prstGeom prst="rect">
            <a:avLst/>
          </a:prstGeom>
          <a:noFill/>
          <a:ln>
            <a:noFill/>
          </a:ln>
        </p:spPr>
      </p:pic>
      <p:sp>
        <p:nvSpPr>
          <p:cNvPr id="99" name="Google Shape;99;p21"/>
          <p:cNvSpPr txBox="1"/>
          <p:nvPr/>
        </p:nvSpPr>
        <p:spPr>
          <a:xfrm>
            <a:off x="1264600" y="4616275"/>
            <a:ext cx="332100" cy="32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tr-TR" sz="1400" b="0" i="0" u="none" strike="noStrike" cap="none">
                <a:solidFill>
                  <a:srgbClr val="000000"/>
                </a:solidFill>
                <a:latin typeface="Times New Roman"/>
                <a:ea typeface="Times New Roman"/>
                <a:cs typeface="Times New Roman"/>
                <a:sym typeface="Times New Roman"/>
              </a:rPr>
              <a:t>©</a:t>
            </a:r>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3"/>
          <p:cNvSpPr/>
          <p:nvPr/>
        </p:nvSpPr>
        <p:spPr>
          <a:xfrm flipH="1">
            <a:off x="8686800" y="4674850"/>
            <a:ext cx="468600" cy="468600"/>
          </a:xfrm>
          <a:prstGeom prst="rtTriangle">
            <a:avLst/>
          </a:prstGeom>
          <a:solidFill>
            <a:srgbClr val="C27B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9ED4"/>
              </a:solidFill>
              <a:latin typeface="Arial"/>
              <a:ea typeface="Arial"/>
              <a:cs typeface="Arial"/>
              <a:sym typeface="Arial"/>
            </a:endParaRPr>
          </a:p>
        </p:txBody>
      </p:sp>
      <p:sp>
        <p:nvSpPr>
          <p:cNvPr id="17" name="Google Shape;17;p3"/>
          <p:cNvSpPr txBox="1">
            <a:spLocks noGrp="1"/>
          </p:cNvSpPr>
          <p:nvPr>
            <p:ph type="sldNum" idx="12"/>
          </p:nvPr>
        </p:nvSpPr>
        <p:spPr>
          <a:xfrm>
            <a:off x="8960475" y="4903875"/>
            <a:ext cx="145500" cy="2016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tr-TR"/>
              <a:t>‹#›</a:t>
            </a:fld>
            <a:endParaRPr/>
          </a:p>
        </p:txBody>
      </p:sp>
      <p:pic>
        <p:nvPicPr>
          <p:cNvPr id="18" name="Google Shape;18;p3"/>
          <p:cNvPicPr preferRelativeResize="0"/>
          <p:nvPr/>
        </p:nvPicPr>
        <p:blipFill rotWithShape="1">
          <a:blip r:embed="rId2">
            <a:alphaModFix/>
          </a:blip>
          <a:srcRect/>
          <a:stretch/>
        </p:blipFill>
        <p:spPr>
          <a:xfrm>
            <a:off x="69266" y="4773038"/>
            <a:ext cx="1269600" cy="272225"/>
          </a:xfrm>
          <a:prstGeom prst="rect">
            <a:avLst/>
          </a:prstGeom>
          <a:noFill/>
          <a:ln>
            <a:noFill/>
          </a:ln>
        </p:spPr>
      </p:pic>
      <p:sp>
        <p:nvSpPr>
          <p:cNvPr id="19" name="Google Shape;19;p3"/>
          <p:cNvSpPr txBox="1"/>
          <p:nvPr/>
        </p:nvSpPr>
        <p:spPr>
          <a:xfrm>
            <a:off x="1264600" y="4616275"/>
            <a:ext cx="332100" cy="32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tr-TR" sz="1400" b="0" i="0" u="none" strike="noStrike" cap="none">
                <a:solidFill>
                  <a:srgbClr val="000000"/>
                </a:solidFill>
                <a:latin typeface="Times New Roman"/>
                <a:ea typeface="Times New Roman"/>
                <a:cs typeface="Times New Roman"/>
                <a:sym typeface="Times New Roman"/>
              </a:rPr>
              <a:t>©</a:t>
            </a:r>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6"/>
        <p:cNvGrpSpPr/>
        <p:nvPr/>
      </p:nvGrpSpPr>
      <p:grpSpPr>
        <a:xfrm>
          <a:off x="0" y="0"/>
          <a:ext cx="0" cy="0"/>
          <a:chOff x="0" y="0"/>
          <a:chExt cx="0" cy="0"/>
        </a:xfrm>
      </p:grpSpPr>
      <p:sp>
        <p:nvSpPr>
          <p:cNvPr id="27" name="Google Shape;27;p5"/>
          <p:cNvSpPr/>
          <p:nvPr/>
        </p:nvSpPr>
        <p:spPr>
          <a:xfrm flipH="1">
            <a:off x="8686800" y="4674850"/>
            <a:ext cx="468600" cy="468600"/>
          </a:xfrm>
          <a:prstGeom prst="rtTriangle">
            <a:avLst/>
          </a:prstGeom>
          <a:solidFill>
            <a:srgbClr val="C27B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5"/>
          <p:cNvSpPr/>
          <p:nvPr/>
        </p:nvSpPr>
        <p:spPr>
          <a:xfrm rot="5400000">
            <a:off x="-100350" y="292998"/>
            <a:ext cx="468600" cy="267900"/>
          </a:xfrm>
          <a:prstGeom prst="triangle">
            <a:avLst>
              <a:gd name="adj" fmla="val 50000"/>
            </a:avLst>
          </a:prstGeom>
          <a:solidFill>
            <a:srgbClr val="C27B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5"/>
          <p:cNvSpPr txBox="1">
            <a:spLocks noGrp="1"/>
          </p:cNvSpPr>
          <p:nvPr>
            <p:ph type="title"/>
          </p:nvPr>
        </p:nvSpPr>
        <p:spPr>
          <a:xfrm>
            <a:off x="457200" y="192648"/>
            <a:ext cx="5640900" cy="10827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4800"/>
              <a:buNone/>
              <a:defRPr>
                <a:solidFill>
                  <a:srgbClr val="71A0CF"/>
                </a:solidFill>
              </a:defRPr>
            </a:lvl1pPr>
            <a:lvl2pPr lvl="1" algn="l">
              <a:lnSpc>
                <a:spcPct val="80000"/>
              </a:lnSpc>
              <a:spcBef>
                <a:spcPts val="0"/>
              </a:spcBef>
              <a:spcAft>
                <a:spcPts val="0"/>
              </a:spcAft>
              <a:buSzPts val="4800"/>
              <a:buNone/>
              <a:defRPr/>
            </a:lvl2pPr>
            <a:lvl3pPr lvl="2" algn="l">
              <a:lnSpc>
                <a:spcPct val="80000"/>
              </a:lnSpc>
              <a:spcBef>
                <a:spcPts val="0"/>
              </a:spcBef>
              <a:spcAft>
                <a:spcPts val="0"/>
              </a:spcAft>
              <a:buSzPts val="4800"/>
              <a:buNone/>
              <a:defRPr/>
            </a:lvl3pPr>
            <a:lvl4pPr lvl="3" algn="l">
              <a:lnSpc>
                <a:spcPct val="80000"/>
              </a:lnSpc>
              <a:spcBef>
                <a:spcPts val="0"/>
              </a:spcBef>
              <a:spcAft>
                <a:spcPts val="0"/>
              </a:spcAft>
              <a:buSzPts val="4800"/>
              <a:buNone/>
              <a:defRPr/>
            </a:lvl4pPr>
            <a:lvl5pPr lvl="4" algn="l">
              <a:lnSpc>
                <a:spcPct val="80000"/>
              </a:lnSpc>
              <a:spcBef>
                <a:spcPts val="0"/>
              </a:spcBef>
              <a:spcAft>
                <a:spcPts val="0"/>
              </a:spcAft>
              <a:buSzPts val="4800"/>
              <a:buNone/>
              <a:defRPr/>
            </a:lvl5pPr>
            <a:lvl6pPr lvl="5" algn="l">
              <a:lnSpc>
                <a:spcPct val="80000"/>
              </a:lnSpc>
              <a:spcBef>
                <a:spcPts val="0"/>
              </a:spcBef>
              <a:spcAft>
                <a:spcPts val="0"/>
              </a:spcAft>
              <a:buSzPts val="4800"/>
              <a:buNone/>
              <a:defRPr/>
            </a:lvl6pPr>
            <a:lvl7pPr lvl="6" algn="l">
              <a:lnSpc>
                <a:spcPct val="80000"/>
              </a:lnSpc>
              <a:spcBef>
                <a:spcPts val="0"/>
              </a:spcBef>
              <a:spcAft>
                <a:spcPts val="0"/>
              </a:spcAft>
              <a:buSzPts val="4800"/>
              <a:buNone/>
              <a:defRPr/>
            </a:lvl7pPr>
            <a:lvl8pPr lvl="7" algn="l">
              <a:lnSpc>
                <a:spcPct val="80000"/>
              </a:lnSpc>
              <a:spcBef>
                <a:spcPts val="0"/>
              </a:spcBef>
              <a:spcAft>
                <a:spcPts val="0"/>
              </a:spcAft>
              <a:buSzPts val="4800"/>
              <a:buNone/>
              <a:defRPr/>
            </a:lvl8pPr>
            <a:lvl9pPr lvl="8" algn="l">
              <a:lnSpc>
                <a:spcPct val="80000"/>
              </a:lnSpc>
              <a:spcBef>
                <a:spcPts val="0"/>
              </a:spcBef>
              <a:spcAft>
                <a:spcPts val="0"/>
              </a:spcAft>
              <a:buSzPts val="4800"/>
              <a:buNone/>
              <a:defRPr/>
            </a:lvl9pPr>
          </a:lstStyle>
          <a:p>
            <a:endParaRPr/>
          </a:p>
        </p:txBody>
      </p:sp>
      <p:sp>
        <p:nvSpPr>
          <p:cNvPr id="30" name="Google Shape;30;p5"/>
          <p:cNvSpPr txBox="1">
            <a:spLocks noGrp="1"/>
          </p:cNvSpPr>
          <p:nvPr>
            <p:ph type="body" idx="1"/>
          </p:nvPr>
        </p:nvSpPr>
        <p:spPr>
          <a:xfrm>
            <a:off x="501500" y="1508650"/>
            <a:ext cx="6605700" cy="3603300"/>
          </a:xfrm>
          <a:prstGeom prst="rect">
            <a:avLst/>
          </a:prstGeom>
          <a:noFill/>
          <a:ln>
            <a:noFill/>
          </a:ln>
        </p:spPr>
        <p:txBody>
          <a:bodyPr spcFirstLastPara="1" wrap="square" lIns="0" tIns="0" rIns="0" bIns="0" anchor="t" anchorCtr="0">
            <a:noAutofit/>
          </a:bodyPr>
          <a:lstStyle>
            <a:lvl1pPr marL="457200" lvl="0" indent="-342900" algn="l">
              <a:lnSpc>
                <a:spcPct val="110000"/>
              </a:lnSpc>
              <a:spcBef>
                <a:spcPts val="600"/>
              </a:spcBef>
              <a:spcAft>
                <a:spcPts val="0"/>
              </a:spcAft>
              <a:buClr>
                <a:srgbClr val="741B47"/>
              </a:buClr>
              <a:buSzPts val="1800"/>
              <a:buChar char="▸"/>
              <a:defRPr/>
            </a:lvl1pPr>
            <a:lvl2pPr marL="914400" lvl="1" indent="-342900" algn="l">
              <a:lnSpc>
                <a:spcPct val="110000"/>
              </a:lnSpc>
              <a:spcBef>
                <a:spcPts val="600"/>
              </a:spcBef>
              <a:spcAft>
                <a:spcPts val="0"/>
              </a:spcAft>
              <a:buClr>
                <a:srgbClr val="741B47"/>
              </a:buClr>
              <a:buSzPts val="1800"/>
              <a:buChar char="▹"/>
              <a:defRPr/>
            </a:lvl2pPr>
            <a:lvl3pPr marL="1371600" lvl="2" indent="-342900" algn="l">
              <a:lnSpc>
                <a:spcPct val="110000"/>
              </a:lnSpc>
              <a:spcBef>
                <a:spcPts val="600"/>
              </a:spcBef>
              <a:spcAft>
                <a:spcPts val="0"/>
              </a:spcAft>
              <a:buClr>
                <a:srgbClr val="741B47"/>
              </a:buClr>
              <a:buSzPts val="1800"/>
              <a:buChar char="▹"/>
              <a:defRPr/>
            </a:lvl3pPr>
            <a:lvl4pPr marL="1828800" lvl="3" indent="-355600" algn="l">
              <a:lnSpc>
                <a:spcPct val="110000"/>
              </a:lnSpc>
              <a:spcBef>
                <a:spcPts val="600"/>
              </a:spcBef>
              <a:spcAft>
                <a:spcPts val="0"/>
              </a:spcAft>
              <a:buClr>
                <a:srgbClr val="741B47"/>
              </a:buClr>
              <a:buSzPts val="2000"/>
              <a:buChar char="▹"/>
              <a:defRPr/>
            </a:lvl4pPr>
            <a:lvl5pPr marL="2286000" lvl="4" indent="-355600" algn="l">
              <a:lnSpc>
                <a:spcPct val="110000"/>
              </a:lnSpc>
              <a:spcBef>
                <a:spcPts val="600"/>
              </a:spcBef>
              <a:spcAft>
                <a:spcPts val="0"/>
              </a:spcAft>
              <a:buClr>
                <a:srgbClr val="741B47"/>
              </a:buClr>
              <a:buSzPts val="2000"/>
              <a:buChar char="▹"/>
              <a:defRPr/>
            </a:lvl5pPr>
            <a:lvl6pPr marL="2743200" lvl="5" indent="-355600" algn="l">
              <a:lnSpc>
                <a:spcPct val="110000"/>
              </a:lnSpc>
              <a:spcBef>
                <a:spcPts val="600"/>
              </a:spcBef>
              <a:spcAft>
                <a:spcPts val="0"/>
              </a:spcAft>
              <a:buClr>
                <a:srgbClr val="741B47"/>
              </a:buClr>
              <a:buSzPts val="2000"/>
              <a:buChar char="▹"/>
              <a:defRPr/>
            </a:lvl6pPr>
            <a:lvl7pPr marL="3200400" lvl="6" indent="-355600" algn="l">
              <a:lnSpc>
                <a:spcPct val="110000"/>
              </a:lnSpc>
              <a:spcBef>
                <a:spcPts val="600"/>
              </a:spcBef>
              <a:spcAft>
                <a:spcPts val="0"/>
              </a:spcAft>
              <a:buClr>
                <a:srgbClr val="741B47"/>
              </a:buClr>
              <a:buSzPts val="2000"/>
              <a:buChar char="▹"/>
              <a:defRPr/>
            </a:lvl7pPr>
            <a:lvl8pPr marL="3657600" lvl="7" indent="-355600" algn="l">
              <a:lnSpc>
                <a:spcPct val="110000"/>
              </a:lnSpc>
              <a:spcBef>
                <a:spcPts val="600"/>
              </a:spcBef>
              <a:spcAft>
                <a:spcPts val="0"/>
              </a:spcAft>
              <a:buClr>
                <a:srgbClr val="741B47"/>
              </a:buClr>
              <a:buSzPts val="2000"/>
              <a:buChar char="▹"/>
              <a:defRPr/>
            </a:lvl8pPr>
            <a:lvl9pPr marL="4114800" lvl="8" indent="-355600" algn="l">
              <a:lnSpc>
                <a:spcPct val="110000"/>
              </a:lnSpc>
              <a:spcBef>
                <a:spcPts val="600"/>
              </a:spcBef>
              <a:spcAft>
                <a:spcPts val="0"/>
              </a:spcAft>
              <a:buClr>
                <a:srgbClr val="741B47"/>
              </a:buClr>
              <a:buSzPts val="2000"/>
              <a:buChar char="▹"/>
              <a:defRPr/>
            </a:lvl9pPr>
          </a:lstStyle>
          <a:p>
            <a:endParaRPr/>
          </a:p>
        </p:txBody>
      </p:sp>
      <p:sp>
        <p:nvSpPr>
          <p:cNvPr id="31" name="Google Shape;31;p5"/>
          <p:cNvSpPr txBox="1">
            <a:spLocks noGrp="1"/>
          </p:cNvSpPr>
          <p:nvPr>
            <p:ph type="sldNum" idx="12"/>
          </p:nvPr>
        </p:nvSpPr>
        <p:spPr>
          <a:xfrm>
            <a:off x="8909123" y="4934346"/>
            <a:ext cx="205500" cy="1776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tr-TR"/>
              <a:t>‹#›</a:t>
            </a:fld>
            <a:endParaRPr/>
          </a:p>
        </p:txBody>
      </p:sp>
      <p:pic>
        <p:nvPicPr>
          <p:cNvPr id="32" name="Google Shape;32;p5"/>
          <p:cNvPicPr preferRelativeResize="0"/>
          <p:nvPr/>
        </p:nvPicPr>
        <p:blipFill rotWithShape="1">
          <a:blip r:embed="rId2">
            <a:alphaModFix/>
          </a:blip>
          <a:srcRect/>
          <a:stretch/>
        </p:blipFill>
        <p:spPr>
          <a:xfrm>
            <a:off x="69266" y="4849238"/>
            <a:ext cx="1269600" cy="272225"/>
          </a:xfrm>
          <a:prstGeom prst="rect">
            <a:avLst/>
          </a:prstGeom>
          <a:noFill/>
          <a:ln>
            <a:noFill/>
          </a:ln>
        </p:spPr>
      </p:pic>
      <p:sp>
        <p:nvSpPr>
          <p:cNvPr id="33" name="Google Shape;33;p5"/>
          <p:cNvSpPr txBox="1"/>
          <p:nvPr/>
        </p:nvSpPr>
        <p:spPr>
          <a:xfrm>
            <a:off x="1264600" y="4692475"/>
            <a:ext cx="332100" cy="32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tr-TR" sz="1400" b="0" i="0" u="none" strike="noStrike" cap="none">
                <a:solidFill>
                  <a:srgbClr val="000000"/>
                </a:solidFill>
                <a:latin typeface="Times New Roman"/>
                <a:ea typeface="Times New Roman"/>
                <a:cs typeface="Times New Roman"/>
                <a:sym typeface="Times New Roman"/>
              </a:rPr>
              <a:t>©</a:t>
            </a:r>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20"/>
        <p:cNvGrpSpPr/>
        <p:nvPr/>
      </p:nvGrpSpPr>
      <p:grpSpPr>
        <a:xfrm>
          <a:off x="0" y="0"/>
          <a:ext cx="0" cy="0"/>
          <a:chOff x="0" y="0"/>
          <a:chExt cx="0" cy="0"/>
        </a:xfrm>
      </p:grpSpPr>
      <p:sp>
        <p:nvSpPr>
          <p:cNvPr id="21" name="Google Shape;21;p4"/>
          <p:cNvSpPr txBox="1">
            <a:spLocks noGrp="1"/>
          </p:cNvSpPr>
          <p:nvPr>
            <p:ph type="ctrTitle"/>
          </p:nvPr>
        </p:nvSpPr>
        <p:spPr>
          <a:xfrm>
            <a:off x="1085850" y="1991850"/>
            <a:ext cx="4676700" cy="1159800"/>
          </a:xfrm>
          <a:prstGeom prst="rect">
            <a:avLst/>
          </a:prstGeom>
          <a:noFill/>
          <a:ln>
            <a:noFill/>
          </a:ln>
        </p:spPr>
        <p:txBody>
          <a:bodyPr spcFirstLastPara="1" wrap="square" lIns="0" tIns="0" rIns="0" bIns="0" anchor="b" anchorCtr="0">
            <a:noAutofit/>
          </a:bodyPr>
          <a:lstStyle>
            <a:lvl1pPr lvl="0" algn="l">
              <a:lnSpc>
                <a:spcPct val="80000"/>
              </a:lnSpc>
              <a:spcBef>
                <a:spcPts val="0"/>
              </a:spcBef>
              <a:spcAft>
                <a:spcPts val="0"/>
              </a:spcAft>
              <a:buSzPts val="4800"/>
              <a:buNone/>
              <a:defRPr sz="4800">
                <a:solidFill>
                  <a:srgbClr val="5B92CA"/>
                </a:solidFill>
              </a:defRPr>
            </a:lvl1pPr>
            <a:lvl2pPr lvl="1" algn="l">
              <a:lnSpc>
                <a:spcPct val="80000"/>
              </a:lnSpc>
              <a:spcBef>
                <a:spcPts val="0"/>
              </a:spcBef>
              <a:spcAft>
                <a:spcPts val="0"/>
              </a:spcAft>
              <a:buSzPts val="4800"/>
              <a:buNone/>
              <a:defRPr sz="4800"/>
            </a:lvl2pPr>
            <a:lvl3pPr lvl="2" algn="l">
              <a:lnSpc>
                <a:spcPct val="80000"/>
              </a:lnSpc>
              <a:spcBef>
                <a:spcPts val="0"/>
              </a:spcBef>
              <a:spcAft>
                <a:spcPts val="0"/>
              </a:spcAft>
              <a:buSzPts val="4800"/>
              <a:buNone/>
              <a:defRPr sz="4800"/>
            </a:lvl3pPr>
            <a:lvl4pPr lvl="3" algn="l">
              <a:lnSpc>
                <a:spcPct val="80000"/>
              </a:lnSpc>
              <a:spcBef>
                <a:spcPts val="0"/>
              </a:spcBef>
              <a:spcAft>
                <a:spcPts val="0"/>
              </a:spcAft>
              <a:buSzPts val="4800"/>
              <a:buNone/>
              <a:defRPr sz="4800"/>
            </a:lvl4pPr>
            <a:lvl5pPr lvl="4" algn="l">
              <a:lnSpc>
                <a:spcPct val="80000"/>
              </a:lnSpc>
              <a:spcBef>
                <a:spcPts val="0"/>
              </a:spcBef>
              <a:spcAft>
                <a:spcPts val="0"/>
              </a:spcAft>
              <a:buSzPts val="4800"/>
              <a:buNone/>
              <a:defRPr sz="4800"/>
            </a:lvl5pPr>
            <a:lvl6pPr lvl="5" algn="l">
              <a:lnSpc>
                <a:spcPct val="80000"/>
              </a:lnSpc>
              <a:spcBef>
                <a:spcPts val="0"/>
              </a:spcBef>
              <a:spcAft>
                <a:spcPts val="0"/>
              </a:spcAft>
              <a:buSzPts val="4800"/>
              <a:buNone/>
              <a:defRPr sz="4800"/>
            </a:lvl6pPr>
            <a:lvl7pPr lvl="6" algn="l">
              <a:lnSpc>
                <a:spcPct val="80000"/>
              </a:lnSpc>
              <a:spcBef>
                <a:spcPts val="0"/>
              </a:spcBef>
              <a:spcAft>
                <a:spcPts val="0"/>
              </a:spcAft>
              <a:buSzPts val="4800"/>
              <a:buNone/>
              <a:defRPr sz="4800"/>
            </a:lvl7pPr>
            <a:lvl8pPr lvl="7" algn="l">
              <a:lnSpc>
                <a:spcPct val="80000"/>
              </a:lnSpc>
              <a:spcBef>
                <a:spcPts val="0"/>
              </a:spcBef>
              <a:spcAft>
                <a:spcPts val="0"/>
              </a:spcAft>
              <a:buSzPts val="4800"/>
              <a:buNone/>
              <a:defRPr sz="4800"/>
            </a:lvl8pPr>
            <a:lvl9pPr lvl="8" algn="l">
              <a:lnSpc>
                <a:spcPct val="80000"/>
              </a:lnSpc>
              <a:spcBef>
                <a:spcPts val="0"/>
              </a:spcBef>
              <a:spcAft>
                <a:spcPts val="0"/>
              </a:spcAft>
              <a:buSzPts val="4800"/>
              <a:buNone/>
              <a:defRPr sz="4800"/>
            </a:lvl9pPr>
          </a:lstStyle>
          <a:p>
            <a:endParaRPr/>
          </a:p>
        </p:txBody>
      </p:sp>
      <p:sp>
        <p:nvSpPr>
          <p:cNvPr id="22" name="Google Shape;22;p4"/>
          <p:cNvSpPr txBox="1">
            <a:spLocks noGrp="1"/>
          </p:cNvSpPr>
          <p:nvPr>
            <p:ph type="subTitle" idx="1"/>
          </p:nvPr>
        </p:nvSpPr>
        <p:spPr>
          <a:xfrm>
            <a:off x="1085850" y="3287726"/>
            <a:ext cx="4676700" cy="383700"/>
          </a:xfrm>
          <a:prstGeom prst="rect">
            <a:avLst/>
          </a:prstGeom>
          <a:noFill/>
          <a:ln>
            <a:noFill/>
          </a:ln>
        </p:spPr>
        <p:txBody>
          <a:bodyPr spcFirstLastPara="1" wrap="square" lIns="0" tIns="0" rIns="0" bIns="0" anchor="t" anchorCtr="0">
            <a:noAutofit/>
          </a:bodyPr>
          <a:lstStyle>
            <a:lvl1pPr lvl="0" algn="l">
              <a:lnSpc>
                <a:spcPct val="110000"/>
              </a:lnSpc>
              <a:spcBef>
                <a:spcPts val="0"/>
              </a:spcBef>
              <a:spcAft>
                <a:spcPts val="0"/>
              </a:spcAft>
              <a:buClr>
                <a:schemeClr val="dk2"/>
              </a:buClr>
              <a:buSzPts val="1800"/>
              <a:buNone/>
              <a:defRPr>
                <a:solidFill>
                  <a:schemeClr val="dk2"/>
                </a:solidFill>
              </a:defRPr>
            </a:lvl1pPr>
            <a:lvl2pPr lvl="1" algn="l">
              <a:lnSpc>
                <a:spcPct val="110000"/>
              </a:lnSpc>
              <a:spcBef>
                <a:spcPts val="0"/>
              </a:spcBef>
              <a:spcAft>
                <a:spcPts val="0"/>
              </a:spcAft>
              <a:buClr>
                <a:schemeClr val="dk2"/>
              </a:buClr>
              <a:buSzPts val="3000"/>
              <a:buNone/>
              <a:defRPr sz="3000">
                <a:solidFill>
                  <a:schemeClr val="dk2"/>
                </a:solidFill>
              </a:defRPr>
            </a:lvl2pPr>
            <a:lvl3pPr lvl="2" algn="l">
              <a:lnSpc>
                <a:spcPct val="110000"/>
              </a:lnSpc>
              <a:spcBef>
                <a:spcPts val="0"/>
              </a:spcBef>
              <a:spcAft>
                <a:spcPts val="0"/>
              </a:spcAft>
              <a:buClr>
                <a:schemeClr val="dk2"/>
              </a:buClr>
              <a:buSzPts val="3000"/>
              <a:buNone/>
              <a:defRPr sz="3000">
                <a:solidFill>
                  <a:schemeClr val="dk2"/>
                </a:solidFill>
              </a:defRPr>
            </a:lvl3pPr>
            <a:lvl4pPr lvl="3" algn="l">
              <a:lnSpc>
                <a:spcPct val="110000"/>
              </a:lnSpc>
              <a:spcBef>
                <a:spcPts val="0"/>
              </a:spcBef>
              <a:spcAft>
                <a:spcPts val="0"/>
              </a:spcAft>
              <a:buClr>
                <a:schemeClr val="dk2"/>
              </a:buClr>
              <a:buSzPts val="3000"/>
              <a:buNone/>
              <a:defRPr sz="3000">
                <a:solidFill>
                  <a:schemeClr val="dk2"/>
                </a:solidFill>
              </a:defRPr>
            </a:lvl4pPr>
            <a:lvl5pPr lvl="4" algn="l">
              <a:lnSpc>
                <a:spcPct val="110000"/>
              </a:lnSpc>
              <a:spcBef>
                <a:spcPts val="0"/>
              </a:spcBef>
              <a:spcAft>
                <a:spcPts val="0"/>
              </a:spcAft>
              <a:buClr>
                <a:schemeClr val="dk2"/>
              </a:buClr>
              <a:buSzPts val="3000"/>
              <a:buNone/>
              <a:defRPr sz="3000">
                <a:solidFill>
                  <a:schemeClr val="dk2"/>
                </a:solidFill>
              </a:defRPr>
            </a:lvl5pPr>
            <a:lvl6pPr lvl="5" algn="l">
              <a:lnSpc>
                <a:spcPct val="110000"/>
              </a:lnSpc>
              <a:spcBef>
                <a:spcPts val="0"/>
              </a:spcBef>
              <a:spcAft>
                <a:spcPts val="0"/>
              </a:spcAft>
              <a:buClr>
                <a:schemeClr val="dk2"/>
              </a:buClr>
              <a:buSzPts val="3000"/>
              <a:buNone/>
              <a:defRPr sz="3000">
                <a:solidFill>
                  <a:schemeClr val="dk2"/>
                </a:solidFill>
              </a:defRPr>
            </a:lvl6pPr>
            <a:lvl7pPr lvl="6" algn="l">
              <a:lnSpc>
                <a:spcPct val="110000"/>
              </a:lnSpc>
              <a:spcBef>
                <a:spcPts val="0"/>
              </a:spcBef>
              <a:spcAft>
                <a:spcPts val="0"/>
              </a:spcAft>
              <a:buClr>
                <a:schemeClr val="dk2"/>
              </a:buClr>
              <a:buSzPts val="3000"/>
              <a:buNone/>
              <a:defRPr sz="3000">
                <a:solidFill>
                  <a:schemeClr val="dk2"/>
                </a:solidFill>
              </a:defRPr>
            </a:lvl7pPr>
            <a:lvl8pPr lvl="7" algn="l">
              <a:lnSpc>
                <a:spcPct val="110000"/>
              </a:lnSpc>
              <a:spcBef>
                <a:spcPts val="0"/>
              </a:spcBef>
              <a:spcAft>
                <a:spcPts val="0"/>
              </a:spcAft>
              <a:buClr>
                <a:schemeClr val="dk2"/>
              </a:buClr>
              <a:buSzPts val="3000"/>
              <a:buNone/>
              <a:defRPr sz="3000">
                <a:solidFill>
                  <a:schemeClr val="dk2"/>
                </a:solidFill>
              </a:defRPr>
            </a:lvl8pPr>
            <a:lvl9pPr lvl="8" algn="l">
              <a:lnSpc>
                <a:spcPct val="110000"/>
              </a:lnSpc>
              <a:spcBef>
                <a:spcPts val="0"/>
              </a:spcBef>
              <a:spcAft>
                <a:spcPts val="0"/>
              </a:spcAft>
              <a:buClr>
                <a:schemeClr val="dk2"/>
              </a:buClr>
              <a:buSzPts val="3000"/>
              <a:buNone/>
              <a:defRPr sz="3000">
                <a:solidFill>
                  <a:schemeClr val="dk2"/>
                </a:solidFill>
              </a:defRPr>
            </a:lvl9pPr>
          </a:lstStyle>
          <a:p>
            <a:endParaRPr/>
          </a:p>
        </p:txBody>
      </p:sp>
      <p:sp>
        <p:nvSpPr>
          <p:cNvPr id="23" name="Google Shape;23;p4"/>
          <p:cNvSpPr/>
          <p:nvPr/>
        </p:nvSpPr>
        <p:spPr>
          <a:xfrm rot="5400000">
            <a:off x="-303375" y="2166905"/>
            <a:ext cx="1416300" cy="809700"/>
          </a:xfrm>
          <a:prstGeom prst="triangle">
            <a:avLst>
              <a:gd name="adj" fmla="val 50000"/>
            </a:avLst>
          </a:prstGeom>
          <a:solidFill>
            <a:srgbClr val="C27B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4" name="Google Shape;24;p4"/>
          <p:cNvPicPr preferRelativeResize="0"/>
          <p:nvPr/>
        </p:nvPicPr>
        <p:blipFill rotWithShape="1">
          <a:blip r:embed="rId2">
            <a:alphaModFix/>
          </a:blip>
          <a:srcRect/>
          <a:stretch/>
        </p:blipFill>
        <p:spPr>
          <a:xfrm>
            <a:off x="69266" y="4773038"/>
            <a:ext cx="1269600" cy="272225"/>
          </a:xfrm>
          <a:prstGeom prst="rect">
            <a:avLst/>
          </a:prstGeom>
          <a:noFill/>
          <a:ln>
            <a:noFill/>
          </a:ln>
        </p:spPr>
      </p:pic>
      <p:sp>
        <p:nvSpPr>
          <p:cNvPr id="25" name="Google Shape;25;p4"/>
          <p:cNvSpPr txBox="1"/>
          <p:nvPr/>
        </p:nvSpPr>
        <p:spPr>
          <a:xfrm>
            <a:off x="1264600" y="4616275"/>
            <a:ext cx="332100" cy="32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tr-TR" sz="1400" b="0" i="0" u="none" strike="noStrike" cap="none">
                <a:solidFill>
                  <a:srgbClr val="000000"/>
                </a:solidFill>
                <a:latin typeface="Times New Roman"/>
                <a:ea typeface="Times New Roman"/>
                <a:cs typeface="Times New Roman"/>
                <a:sym typeface="Times New Roman"/>
              </a:rPr>
              <a:t>©</a:t>
            </a:r>
            <a:endParaRPr sz="14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852957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3"/>
        <p:cNvGrpSpPr/>
        <p:nvPr/>
      </p:nvGrpSpPr>
      <p:grpSpPr>
        <a:xfrm>
          <a:off x="0" y="0"/>
          <a:ext cx="0" cy="0"/>
          <a:chOff x="0" y="0"/>
          <a:chExt cx="0" cy="0"/>
        </a:xfrm>
      </p:grpSpPr>
      <p:sp>
        <p:nvSpPr>
          <p:cNvPr id="44" name="Google Shape;44;p8"/>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5" name="Google Shape;45;p8"/>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6" name="Google Shape;46;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7"/>
        <p:cNvGrpSpPr/>
        <p:nvPr/>
      </p:nvGrpSpPr>
      <p:grpSpPr>
        <a:xfrm>
          <a:off x="0" y="0"/>
          <a:ext cx="0" cy="0"/>
          <a:chOff x="0" y="0"/>
          <a:chExt cx="0" cy="0"/>
        </a:xfrm>
      </p:grpSpPr>
      <p:sp>
        <p:nvSpPr>
          <p:cNvPr id="48" name="Google Shape;48;p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0"/>
        <p:cNvGrpSpPr/>
        <p:nvPr/>
      </p:nvGrpSpPr>
      <p:grpSpPr>
        <a:xfrm>
          <a:off x="0" y="0"/>
          <a:ext cx="0" cy="0"/>
          <a:chOff x="0" y="0"/>
          <a:chExt cx="0" cy="0"/>
        </a:xfrm>
      </p:grpSpPr>
      <p:sp>
        <p:nvSpPr>
          <p:cNvPr id="51" name="Google Shape;51;p1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4"/>
        <p:cNvGrpSpPr/>
        <p:nvPr/>
      </p:nvGrpSpPr>
      <p:grpSpPr>
        <a:xfrm>
          <a:off x="0" y="0"/>
          <a:ext cx="0" cy="0"/>
          <a:chOff x="0" y="0"/>
          <a:chExt cx="0" cy="0"/>
        </a:xfrm>
      </p:grpSpPr>
      <p:sp>
        <p:nvSpPr>
          <p:cNvPr id="55" name="Google Shape;55;p1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1"/>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57" name="Google Shape;57;p11"/>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58" name="Google Shape;5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theme" Target="../theme/theme2.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tr-TR"/>
              <a:t>‹#›</a:t>
            </a:fld>
            <a:endParaRPr/>
          </a:p>
        </p:txBody>
      </p:sp>
      <p:pic>
        <p:nvPicPr>
          <p:cNvPr id="9" name="Google Shape;9;p1"/>
          <p:cNvPicPr preferRelativeResize="0"/>
          <p:nvPr/>
        </p:nvPicPr>
        <p:blipFill rotWithShape="1">
          <a:blip r:embed="rId6">
            <a:alphaModFix/>
          </a:blip>
          <a:srcRect/>
          <a:stretch/>
        </p:blipFill>
        <p:spPr>
          <a:xfrm>
            <a:off x="8766751" y="59900"/>
            <a:ext cx="339175" cy="3745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69"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39"/>
        <p:cNvGrpSpPr/>
        <p:nvPr/>
      </p:nvGrpSpPr>
      <p:grpSpPr>
        <a:xfrm>
          <a:off x="0" y="0"/>
          <a:ext cx="0" cy="0"/>
          <a:chOff x="0" y="0"/>
          <a:chExt cx="0" cy="0"/>
        </a:xfrm>
      </p:grpSpPr>
      <p:sp>
        <p:nvSpPr>
          <p:cNvPr id="40" name="Google Shape;40;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41" name="Google Shape;41;p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42" name="Google Shape;4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tr-TR"/>
              <a:t>‹#›</a:t>
            </a:fld>
            <a:endParaRPr/>
          </a:p>
        </p:txBody>
      </p:sp>
    </p:spTree>
  </p:cSld>
  <p:clrMap bg1="lt1" tx1="dk1" bg2="dk2" tx2="lt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 id="2147483666"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dev.mysql.com/doc/refman/8.0/en/char.html" TargetMode="External"/><Relationship Id="rId7" Type="http://schemas.openxmlformats.org/officeDocument/2006/relationships/hyperlink" Target="https://dev.mysql.com/doc/refman/8.0/en/set.html"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hyperlink" Target="https://dev.mysql.com/doc/refman/8.0/en/enum.html" TargetMode="External"/><Relationship Id="rId5" Type="http://schemas.openxmlformats.org/officeDocument/2006/relationships/hyperlink" Target="https://dev.mysql.com/doc/refman/8.0/en/blob.html" TargetMode="External"/><Relationship Id="rId4" Type="http://schemas.openxmlformats.org/officeDocument/2006/relationships/hyperlink" Target="https://dev.mysql.com/doc/refman/8.0/en/binary-varbinary.html"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7.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59.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2"/>
          <p:cNvSpPr txBox="1">
            <a:spLocks noGrp="1"/>
          </p:cNvSpPr>
          <p:nvPr>
            <p:ph type="ctrTitle"/>
          </p:nvPr>
        </p:nvSpPr>
        <p:spPr>
          <a:xfrm>
            <a:off x="1006350" y="1824750"/>
            <a:ext cx="4197000" cy="14940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SzPts val="4800"/>
              <a:buNone/>
            </a:pPr>
            <a:r>
              <a:rPr lang="tr-TR" sz="7100" dirty="0">
                <a:solidFill>
                  <a:srgbClr val="741B47"/>
                </a:solidFill>
                <a:latin typeface="Raleway Medium"/>
                <a:ea typeface="Raleway Medium"/>
                <a:cs typeface="Raleway Medium"/>
                <a:sym typeface="Raleway Medium"/>
              </a:rPr>
              <a:t>SQL</a:t>
            </a:r>
            <a:endParaRPr sz="7100" dirty="0">
              <a:solidFill>
                <a:srgbClr val="741B47"/>
              </a:solidFill>
              <a:latin typeface="Raleway Medium"/>
              <a:ea typeface="Raleway Medium"/>
              <a:cs typeface="Raleway Medium"/>
              <a:sym typeface="Raleway Medium"/>
            </a:endParaRPr>
          </a:p>
          <a:p>
            <a:pPr marL="0" lvl="0" indent="0" algn="l" rtl="0">
              <a:lnSpc>
                <a:spcPct val="80000"/>
              </a:lnSpc>
              <a:spcBef>
                <a:spcPts val="0"/>
              </a:spcBef>
              <a:spcAft>
                <a:spcPts val="0"/>
              </a:spcAft>
              <a:buSzPts val="4800"/>
              <a:buNone/>
            </a:pPr>
            <a:r>
              <a:rPr lang="tr-TR" sz="4900" dirty="0" err="1">
                <a:solidFill>
                  <a:srgbClr val="741B47"/>
                </a:solidFill>
                <a:latin typeface="Raleway Medium"/>
                <a:ea typeface="Raleway Medium"/>
                <a:cs typeface="Raleway Medium"/>
                <a:sym typeface="Raleway Medium"/>
              </a:rPr>
              <a:t>Session</a:t>
            </a:r>
            <a:r>
              <a:rPr lang="tr-TR" sz="4900" dirty="0">
                <a:solidFill>
                  <a:srgbClr val="741B47"/>
                </a:solidFill>
                <a:latin typeface="Raleway Medium"/>
                <a:ea typeface="Raleway Medium"/>
                <a:cs typeface="Raleway Medium"/>
                <a:sym typeface="Raleway Medium"/>
              </a:rPr>
              <a:t> 4</a:t>
            </a:r>
            <a:endParaRPr sz="4900" dirty="0">
              <a:solidFill>
                <a:srgbClr val="741B47"/>
              </a:solidFill>
              <a:latin typeface="Raleway Medium"/>
              <a:ea typeface="Raleway Medium"/>
              <a:cs typeface="Raleway Medium"/>
              <a:sym typeface="Raleway Medium"/>
            </a:endParaRPr>
          </a:p>
          <a:p>
            <a:pPr marL="0" lvl="0" indent="0" algn="l" rtl="0">
              <a:lnSpc>
                <a:spcPct val="80000"/>
              </a:lnSpc>
              <a:spcBef>
                <a:spcPts val="0"/>
              </a:spcBef>
              <a:spcAft>
                <a:spcPts val="0"/>
              </a:spcAft>
              <a:buSzPts val="4800"/>
              <a:buNone/>
            </a:pPr>
            <a:endParaRPr sz="4900" dirty="0">
              <a:solidFill>
                <a:srgbClr val="741B47"/>
              </a:solidFill>
              <a:latin typeface="Raleway Medium"/>
              <a:ea typeface="Raleway Medium"/>
              <a:cs typeface="Raleway Medium"/>
              <a:sym typeface="Raleway Medium"/>
            </a:endParaRPr>
          </a:p>
          <a:p>
            <a:pPr marL="0" lvl="0" indent="0" algn="l" rtl="0">
              <a:lnSpc>
                <a:spcPct val="80000"/>
              </a:lnSpc>
              <a:spcBef>
                <a:spcPts val="0"/>
              </a:spcBef>
              <a:spcAft>
                <a:spcPts val="0"/>
              </a:spcAft>
              <a:buSzPts val="4800"/>
              <a:buNone/>
            </a:pPr>
            <a:endParaRPr sz="3900" dirty="0">
              <a:solidFill>
                <a:srgbClr val="741B47"/>
              </a:solidFill>
              <a:latin typeface="Raleway Medium"/>
              <a:ea typeface="Raleway Medium"/>
              <a:cs typeface="Raleway Medium"/>
              <a:sym typeface="Raleway Medium"/>
            </a:endParaRPr>
          </a:p>
        </p:txBody>
      </p:sp>
      <p:pic>
        <p:nvPicPr>
          <p:cNvPr id="105" name="Google Shape;105;p22"/>
          <p:cNvPicPr preferRelativeResize="0"/>
          <p:nvPr/>
        </p:nvPicPr>
        <p:blipFill>
          <a:blip r:embed="rId3">
            <a:alphaModFix/>
          </a:blip>
          <a:stretch>
            <a:fillRect/>
          </a:stretch>
        </p:blipFill>
        <p:spPr>
          <a:xfrm>
            <a:off x="5357625" y="1273975"/>
            <a:ext cx="2379650" cy="2305750"/>
          </a:xfrm>
          <a:prstGeom prst="rect">
            <a:avLst/>
          </a:prstGeom>
          <a:noFill/>
          <a:ln>
            <a:noFill/>
          </a:ln>
        </p:spPr>
      </p:pic>
      <p:sp>
        <p:nvSpPr>
          <p:cNvPr id="106" name="Google Shape;106;p22"/>
          <p:cNvSpPr/>
          <p:nvPr/>
        </p:nvSpPr>
        <p:spPr>
          <a:xfrm>
            <a:off x="6542325" y="1704800"/>
            <a:ext cx="859800" cy="1267800"/>
          </a:xfrm>
          <a:prstGeom prst="curvedLeftArrow">
            <a:avLst>
              <a:gd name="adj1" fmla="val 25000"/>
              <a:gd name="adj2" fmla="val 50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0"/>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10</a:t>
            </a:fld>
            <a:endParaRPr/>
          </a:p>
        </p:txBody>
      </p:sp>
      <p:sp>
        <p:nvSpPr>
          <p:cNvPr id="168" name="Google Shape;168;p30"/>
          <p:cNvSpPr txBox="1">
            <a:spLocks noGrp="1"/>
          </p:cNvSpPr>
          <p:nvPr>
            <p:ph type="title"/>
          </p:nvPr>
        </p:nvSpPr>
        <p:spPr>
          <a:xfrm>
            <a:off x="378929" y="173800"/>
            <a:ext cx="5640900" cy="626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SzPts val="4800"/>
              <a:buNone/>
            </a:pPr>
            <a:r>
              <a:rPr lang="tr-TR" sz="4000">
                <a:solidFill>
                  <a:srgbClr val="741B47"/>
                </a:solidFill>
                <a:latin typeface="Raleway Medium"/>
                <a:ea typeface="Raleway Medium"/>
                <a:cs typeface="Raleway Medium"/>
                <a:sym typeface="Raleway Medium"/>
              </a:rPr>
              <a:t>Data Types</a:t>
            </a:r>
            <a:endParaRPr sz="4000">
              <a:solidFill>
                <a:srgbClr val="419DD3"/>
              </a:solidFill>
              <a:latin typeface="Raleway Medium"/>
              <a:ea typeface="Raleway Medium"/>
              <a:cs typeface="Raleway Medium"/>
              <a:sym typeface="Raleway Medium"/>
            </a:endParaRPr>
          </a:p>
          <a:p>
            <a:pPr marL="0" lvl="0" indent="0" algn="l" rtl="0">
              <a:lnSpc>
                <a:spcPct val="80000"/>
              </a:lnSpc>
              <a:spcBef>
                <a:spcPts val="0"/>
              </a:spcBef>
              <a:spcAft>
                <a:spcPts val="0"/>
              </a:spcAft>
              <a:buSzPts val="4800"/>
              <a:buNone/>
            </a:pPr>
            <a:endParaRPr sz="4000">
              <a:solidFill>
                <a:srgbClr val="741B47"/>
              </a:solidFill>
              <a:latin typeface="Raleway Medium"/>
              <a:ea typeface="Raleway Medium"/>
              <a:cs typeface="Raleway Medium"/>
              <a:sym typeface="Raleway Medium"/>
            </a:endParaRPr>
          </a:p>
          <a:p>
            <a:pPr marL="0" lvl="0" indent="0" algn="l" rtl="0">
              <a:lnSpc>
                <a:spcPct val="80000"/>
              </a:lnSpc>
              <a:spcBef>
                <a:spcPts val="0"/>
              </a:spcBef>
              <a:spcAft>
                <a:spcPts val="0"/>
              </a:spcAft>
              <a:buSzPts val="4800"/>
              <a:buNone/>
            </a:pPr>
            <a:endParaRPr sz="4000">
              <a:solidFill>
                <a:srgbClr val="741B47"/>
              </a:solidFill>
              <a:latin typeface="Raleway Medium"/>
              <a:ea typeface="Raleway Medium"/>
              <a:cs typeface="Raleway Medium"/>
              <a:sym typeface="Raleway Medium"/>
            </a:endParaRPr>
          </a:p>
        </p:txBody>
      </p:sp>
      <p:sp>
        <p:nvSpPr>
          <p:cNvPr id="169" name="Google Shape;169;p30"/>
          <p:cNvSpPr txBox="1"/>
          <p:nvPr/>
        </p:nvSpPr>
        <p:spPr>
          <a:xfrm>
            <a:off x="378925" y="800200"/>
            <a:ext cx="7776000" cy="131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sz="2400" dirty="0" err="1">
                <a:highlight>
                  <a:srgbClr val="FFFFFF"/>
                </a:highlight>
                <a:latin typeface="Raleway"/>
                <a:ea typeface="Raleway"/>
                <a:cs typeface="Raleway"/>
                <a:sym typeface="Raleway"/>
              </a:rPr>
              <a:t>The</a:t>
            </a:r>
            <a:r>
              <a:rPr lang="tr-TR" sz="2400" dirty="0">
                <a:highlight>
                  <a:srgbClr val="FFFFFF"/>
                </a:highlight>
                <a:latin typeface="Raleway"/>
                <a:ea typeface="Raleway"/>
                <a:cs typeface="Raleway"/>
                <a:sym typeface="Raleway"/>
              </a:rPr>
              <a:t> data </a:t>
            </a:r>
            <a:r>
              <a:rPr lang="tr-TR" sz="2400" dirty="0" err="1">
                <a:highlight>
                  <a:srgbClr val="FFFFFF"/>
                </a:highlight>
                <a:latin typeface="Raleway"/>
                <a:ea typeface="Raleway"/>
                <a:cs typeface="Raleway"/>
                <a:sym typeface="Raleway"/>
              </a:rPr>
              <a:t>type</a:t>
            </a:r>
            <a:r>
              <a:rPr lang="tr-TR" sz="2400" dirty="0">
                <a:highlight>
                  <a:srgbClr val="FFFFFF"/>
                </a:highlight>
                <a:latin typeface="Raleway"/>
                <a:ea typeface="Raleway"/>
                <a:cs typeface="Raleway"/>
                <a:sym typeface="Raleway"/>
              </a:rPr>
              <a:t> of a </a:t>
            </a:r>
            <a:r>
              <a:rPr lang="tr-TR" sz="2400" dirty="0" err="1">
                <a:highlight>
                  <a:srgbClr val="FFFFFF"/>
                </a:highlight>
                <a:latin typeface="Raleway"/>
                <a:ea typeface="Raleway"/>
                <a:cs typeface="Raleway"/>
                <a:sym typeface="Raleway"/>
              </a:rPr>
              <a:t>column</a:t>
            </a:r>
            <a:r>
              <a:rPr lang="tr-TR" sz="2400" dirty="0">
                <a:highlight>
                  <a:srgbClr val="FFFFFF"/>
                </a:highlight>
                <a:latin typeface="Raleway"/>
                <a:ea typeface="Raleway"/>
                <a:cs typeface="Raleway"/>
                <a:sym typeface="Raleway"/>
              </a:rPr>
              <a:t> </a:t>
            </a:r>
            <a:r>
              <a:rPr lang="tr-TR" sz="2400" dirty="0" err="1">
                <a:highlight>
                  <a:srgbClr val="FFFFFF"/>
                </a:highlight>
                <a:latin typeface="Raleway"/>
                <a:ea typeface="Raleway"/>
                <a:cs typeface="Raleway"/>
                <a:sym typeface="Raleway"/>
              </a:rPr>
              <a:t>defines</a:t>
            </a:r>
            <a:r>
              <a:rPr lang="tr-TR" sz="2400" dirty="0">
                <a:highlight>
                  <a:srgbClr val="FFFFFF"/>
                </a:highlight>
                <a:latin typeface="Raleway"/>
                <a:ea typeface="Raleway"/>
                <a:cs typeface="Raleway"/>
                <a:sym typeface="Raleway"/>
              </a:rPr>
              <a:t> </a:t>
            </a:r>
            <a:r>
              <a:rPr lang="tr-TR" sz="2400" dirty="0" err="1">
                <a:highlight>
                  <a:srgbClr val="FFFFFF"/>
                </a:highlight>
                <a:latin typeface="Raleway"/>
                <a:ea typeface="Raleway"/>
                <a:cs typeface="Raleway"/>
                <a:sym typeface="Raleway"/>
              </a:rPr>
              <a:t>what</a:t>
            </a:r>
            <a:r>
              <a:rPr lang="tr-TR" sz="2400" dirty="0">
                <a:highlight>
                  <a:srgbClr val="FFFFFF"/>
                </a:highlight>
                <a:latin typeface="Raleway"/>
                <a:ea typeface="Raleway"/>
                <a:cs typeface="Raleway"/>
                <a:sym typeface="Raleway"/>
              </a:rPr>
              <a:t> </a:t>
            </a:r>
            <a:r>
              <a:rPr lang="tr-TR" sz="2400" dirty="0" err="1">
                <a:highlight>
                  <a:srgbClr val="FFFFFF"/>
                </a:highlight>
                <a:latin typeface="Raleway"/>
                <a:ea typeface="Raleway"/>
                <a:cs typeface="Raleway"/>
                <a:sym typeface="Raleway"/>
              </a:rPr>
              <a:t>value</a:t>
            </a:r>
            <a:r>
              <a:rPr lang="tr-TR" sz="2400" dirty="0">
                <a:highlight>
                  <a:srgbClr val="FFFFFF"/>
                </a:highlight>
                <a:latin typeface="Raleway"/>
                <a:ea typeface="Raleway"/>
                <a:cs typeface="Raleway"/>
                <a:sym typeface="Raleway"/>
              </a:rPr>
              <a:t> </a:t>
            </a:r>
            <a:r>
              <a:rPr lang="tr-TR" sz="2400" dirty="0" err="1">
                <a:highlight>
                  <a:srgbClr val="FFFFFF"/>
                </a:highlight>
                <a:latin typeface="Raleway"/>
                <a:ea typeface="Raleway"/>
                <a:cs typeface="Raleway"/>
                <a:sym typeface="Raleway"/>
              </a:rPr>
              <a:t>the</a:t>
            </a:r>
            <a:r>
              <a:rPr lang="tr-TR" sz="2400" dirty="0">
                <a:highlight>
                  <a:srgbClr val="FFFFFF"/>
                </a:highlight>
                <a:latin typeface="Raleway"/>
                <a:ea typeface="Raleway"/>
                <a:cs typeface="Raleway"/>
                <a:sym typeface="Raleway"/>
              </a:rPr>
              <a:t> </a:t>
            </a:r>
            <a:r>
              <a:rPr lang="tr-TR" sz="2400" dirty="0" err="1">
                <a:highlight>
                  <a:srgbClr val="FFFFFF"/>
                </a:highlight>
                <a:latin typeface="Raleway"/>
                <a:ea typeface="Raleway"/>
                <a:cs typeface="Raleway"/>
                <a:sym typeface="Raleway"/>
              </a:rPr>
              <a:t>column</a:t>
            </a:r>
            <a:r>
              <a:rPr lang="tr-TR" sz="2400" dirty="0">
                <a:highlight>
                  <a:srgbClr val="FFFFFF"/>
                </a:highlight>
                <a:latin typeface="Raleway"/>
                <a:ea typeface="Raleway"/>
                <a:cs typeface="Raleway"/>
                <a:sym typeface="Raleway"/>
              </a:rPr>
              <a:t> can </a:t>
            </a:r>
            <a:r>
              <a:rPr lang="tr-TR" sz="2400" dirty="0" err="1">
                <a:highlight>
                  <a:srgbClr val="FFFFFF"/>
                </a:highlight>
                <a:latin typeface="Raleway"/>
                <a:ea typeface="Raleway"/>
                <a:cs typeface="Raleway"/>
                <a:sym typeface="Raleway"/>
              </a:rPr>
              <a:t>hold</a:t>
            </a:r>
            <a:r>
              <a:rPr lang="tr-TR" sz="2400" dirty="0">
                <a:highlight>
                  <a:srgbClr val="FFFFFF"/>
                </a:highlight>
                <a:latin typeface="Raleway"/>
                <a:ea typeface="Raleway"/>
                <a:cs typeface="Raleway"/>
                <a:sym typeface="Raleway"/>
              </a:rPr>
              <a:t>: </a:t>
            </a:r>
            <a:r>
              <a:rPr lang="tr-TR" sz="2400" dirty="0" err="1">
                <a:highlight>
                  <a:srgbClr val="FFFFFF"/>
                </a:highlight>
                <a:latin typeface="Raleway"/>
                <a:ea typeface="Raleway"/>
                <a:cs typeface="Raleway"/>
                <a:sym typeface="Raleway"/>
              </a:rPr>
              <a:t>integer</a:t>
            </a:r>
            <a:r>
              <a:rPr lang="tr-TR" sz="2400" dirty="0">
                <a:highlight>
                  <a:srgbClr val="FFFFFF"/>
                </a:highlight>
                <a:latin typeface="Raleway"/>
                <a:ea typeface="Raleway"/>
                <a:cs typeface="Raleway"/>
                <a:sym typeface="Raleway"/>
              </a:rPr>
              <a:t>, </a:t>
            </a:r>
            <a:r>
              <a:rPr lang="tr-TR" sz="2400" dirty="0" err="1">
                <a:highlight>
                  <a:srgbClr val="FFFFFF"/>
                </a:highlight>
                <a:latin typeface="Raleway"/>
                <a:ea typeface="Raleway"/>
                <a:cs typeface="Raleway"/>
                <a:sym typeface="Raleway"/>
              </a:rPr>
              <a:t>character</a:t>
            </a:r>
            <a:r>
              <a:rPr lang="tr-TR" sz="2400" dirty="0">
                <a:highlight>
                  <a:srgbClr val="FFFFFF"/>
                </a:highlight>
                <a:latin typeface="Raleway"/>
                <a:ea typeface="Raleway"/>
                <a:cs typeface="Raleway"/>
                <a:sym typeface="Raleway"/>
              </a:rPr>
              <a:t>, </a:t>
            </a:r>
            <a:r>
              <a:rPr lang="tr-TR" sz="2400" dirty="0" err="1">
                <a:highlight>
                  <a:srgbClr val="FFFFFF"/>
                </a:highlight>
                <a:latin typeface="Raleway"/>
                <a:ea typeface="Raleway"/>
                <a:cs typeface="Raleway"/>
                <a:sym typeface="Raleway"/>
              </a:rPr>
              <a:t>date</a:t>
            </a:r>
            <a:r>
              <a:rPr lang="tr-TR" sz="2400" dirty="0">
                <a:highlight>
                  <a:srgbClr val="FFFFFF"/>
                </a:highlight>
                <a:latin typeface="Raleway"/>
                <a:ea typeface="Raleway"/>
                <a:cs typeface="Raleway"/>
                <a:sym typeface="Raleway"/>
              </a:rPr>
              <a:t> </a:t>
            </a:r>
            <a:r>
              <a:rPr lang="tr-TR" sz="2400" dirty="0" err="1">
                <a:highlight>
                  <a:srgbClr val="FFFFFF"/>
                </a:highlight>
                <a:latin typeface="Raleway"/>
                <a:ea typeface="Raleway"/>
                <a:cs typeface="Raleway"/>
                <a:sym typeface="Raleway"/>
              </a:rPr>
              <a:t>and</a:t>
            </a:r>
            <a:r>
              <a:rPr lang="tr-TR" sz="2400" dirty="0">
                <a:highlight>
                  <a:srgbClr val="FFFFFF"/>
                </a:highlight>
                <a:latin typeface="Raleway"/>
                <a:ea typeface="Raleway"/>
                <a:cs typeface="Raleway"/>
                <a:sym typeface="Raleway"/>
              </a:rPr>
              <a:t> time, </a:t>
            </a:r>
            <a:r>
              <a:rPr lang="tr-TR" sz="2400" dirty="0" err="1">
                <a:highlight>
                  <a:srgbClr val="FFFFFF"/>
                </a:highlight>
                <a:latin typeface="Raleway"/>
                <a:ea typeface="Raleway"/>
                <a:cs typeface="Raleway"/>
                <a:sym typeface="Raleway"/>
              </a:rPr>
              <a:t>binary</a:t>
            </a:r>
            <a:r>
              <a:rPr lang="tr-TR" sz="2400" dirty="0">
                <a:highlight>
                  <a:srgbClr val="FFFFFF"/>
                </a:highlight>
                <a:latin typeface="Raleway"/>
                <a:ea typeface="Raleway"/>
                <a:cs typeface="Raleway"/>
                <a:sym typeface="Raleway"/>
              </a:rPr>
              <a:t>, </a:t>
            </a:r>
            <a:r>
              <a:rPr lang="tr-TR" sz="2400" dirty="0" err="1">
                <a:highlight>
                  <a:srgbClr val="FFFFFF"/>
                </a:highlight>
                <a:latin typeface="Raleway"/>
                <a:ea typeface="Raleway"/>
                <a:cs typeface="Raleway"/>
                <a:sym typeface="Raleway"/>
              </a:rPr>
              <a:t>and</a:t>
            </a:r>
            <a:r>
              <a:rPr lang="tr-TR" sz="2400" dirty="0">
                <a:highlight>
                  <a:srgbClr val="FFFFFF"/>
                </a:highlight>
                <a:latin typeface="Raleway"/>
                <a:ea typeface="Raleway"/>
                <a:cs typeface="Raleway"/>
                <a:sym typeface="Raleway"/>
              </a:rPr>
              <a:t> </a:t>
            </a:r>
            <a:r>
              <a:rPr lang="tr-TR" sz="2400" dirty="0" err="1">
                <a:highlight>
                  <a:srgbClr val="FFFFFF"/>
                </a:highlight>
                <a:latin typeface="Raleway"/>
                <a:ea typeface="Raleway"/>
                <a:cs typeface="Raleway"/>
                <a:sym typeface="Raleway"/>
              </a:rPr>
              <a:t>so</a:t>
            </a:r>
            <a:r>
              <a:rPr lang="tr-TR" sz="2400" dirty="0">
                <a:highlight>
                  <a:srgbClr val="FFFFFF"/>
                </a:highlight>
                <a:latin typeface="Raleway"/>
                <a:ea typeface="Raleway"/>
                <a:cs typeface="Raleway"/>
                <a:sym typeface="Raleway"/>
              </a:rPr>
              <a:t> on.</a:t>
            </a:r>
            <a:endParaRPr sz="2400" dirty="0">
              <a:latin typeface="Raleway Light"/>
              <a:ea typeface="Raleway Light"/>
              <a:cs typeface="Raleway Light"/>
              <a:sym typeface="Raleway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11</a:t>
            </a:fld>
            <a:endParaRPr/>
          </a:p>
        </p:txBody>
      </p:sp>
      <p:sp>
        <p:nvSpPr>
          <p:cNvPr id="175" name="Google Shape;175;p31"/>
          <p:cNvSpPr txBox="1">
            <a:spLocks noGrp="1"/>
          </p:cNvSpPr>
          <p:nvPr>
            <p:ph type="title"/>
          </p:nvPr>
        </p:nvSpPr>
        <p:spPr>
          <a:xfrm>
            <a:off x="378929" y="173800"/>
            <a:ext cx="5640900" cy="626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SzPts val="4800"/>
              <a:buNone/>
            </a:pPr>
            <a:r>
              <a:rPr lang="tr-TR" sz="4000">
                <a:solidFill>
                  <a:srgbClr val="741B47"/>
                </a:solidFill>
                <a:latin typeface="Raleway Medium"/>
                <a:ea typeface="Raleway Medium"/>
                <a:cs typeface="Raleway Medium"/>
                <a:sym typeface="Raleway Medium"/>
              </a:rPr>
              <a:t>Data Types</a:t>
            </a:r>
            <a:endParaRPr sz="4000">
              <a:solidFill>
                <a:srgbClr val="419DD3"/>
              </a:solidFill>
              <a:latin typeface="Raleway Medium"/>
              <a:ea typeface="Raleway Medium"/>
              <a:cs typeface="Raleway Medium"/>
              <a:sym typeface="Raleway Medium"/>
            </a:endParaRPr>
          </a:p>
          <a:p>
            <a:pPr marL="0" lvl="0" indent="0" algn="l" rtl="0">
              <a:lnSpc>
                <a:spcPct val="80000"/>
              </a:lnSpc>
              <a:spcBef>
                <a:spcPts val="0"/>
              </a:spcBef>
              <a:spcAft>
                <a:spcPts val="0"/>
              </a:spcAft>
              <a:buSzPts val="4800"/>
              <a:buNone/>
            </a:pPr>
            <a:endParaRPr sz="4000">
              <a:solidFill>
                <a:srgbClr val="741B47"/>
              </a:solidFill>
              <a:latin typeface="Raleway Medium"/>
              <a:ea typeface="Raleway Medium"/>
              <a:cs typeface="Raleway Medium"/>
              <a:sym typeface="Raleway Medium"/>
            </a:endParaRPr>
          </a:p>
          <a:p>
            <a:pPr marL="0" lvl="0" indent="0" algn="l" rtl="0">
              <a:lnSpc>
                <a:spcPct val="80000"/>
              </a:lnSpc>
              <a:spcBef>
                <a:spcPts val="0"/>
              </a:spcBef>
              <a:spcAft>
                <a:spcPts val="0"/>
              </a:spcAft>
              <a:buSzPts val="4800"/>
              <a:buNone/>
            </a:pPr>
            <a:endParaRPr sz="4000">
              <a:solidFill>
                <a:srgbClr val="741B47"/>
              </a:solidFill>
              <a:latin typeface="Raleway Medium"/>
              <a:ea typeface="Raleway Medium"/>
              <a:cs typeface="Raleway Medium"/>
              <a:sym typeface="Raleway Medium"/>
            </a:endParaRPr>
          </a:p>
        </p:txBody>
      </p:sp>
      <p:sp>
        <p:nvSpPr>
          <p:cNvPr id="176" name="Google Shape;176;p31"/>
          <p:cNvSpPr/>
          <p:nvPr/>
        </p:nvSpPr>
        <p:spPr>
          <a:xfrm>
            <a:off x="2069050" y="1063675"/>
            <a:ext cx="2200200" cy="845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tr-TR" sz="2400"/>
              <a:t>String</a:t>
            </a:r>
            <a:endParaRPr sz="2400"/>
          </a:p>
        </p:txBody>
      </p:sp>
      <p:sp>
        <p:nvSpPr>
          <p:cNvPr id="177" name="Google Shape;177;p31"/>
          <p:cNvSpPr/>
          <p:nvPr/>
        </p:nvSpPr>
        <p:spPr>
          <a:xfrm>
            <a:off x="2069575" y="3307575"/>
            <a:ext cx="2259600" cy="845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tr-TR" sz="2400"/>
              <a:t>Numeric</a:t>
            </a:r>
            <a:endParaRPr sz="2400"/>
          </a:p>
        </p:txBody>
      </p:sp>
      <p:sp>
        <p:nvSpPr>
          <p:cNvPr id="178" name="Google Shape;178;p31"/>
          <p:cNvSpPr/>
          <p:nvPr/>
        </p:nvSpPr>
        <p:spPr>
          <a:xfrm>
            <a:off x="2069575" y="2149200"/>
            <a:ext cx="2259600" cy="845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tr-TR" sz="2400"/>
              <a:t>Date and Time</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2"/>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12</a:t>
            </a:fld>
            <a:endParaRPr/>
          </a:p>
        </p:txBody>
      </p:sp>
      <p:sp>
        <p:nvSpPr>
          <p:cNvPr id="184" name="Google Shape;184;p32"/>
          <p:cNvSpPr txBox="1">
            <a:spLocks noGrp="1"/>
          </p:cNvSpPr>
          <p:nvPr>
            <p:ph type="title"/>
          </p:nvPr>
        </p:nvSpPr>
        <p:spPr>
          <a:xfrm>
            <a:off x="378929" y="173800"/>
            <a:ext cx="5640900" cy="626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SzPts val="4800"/>
              <a:buNone/>
            </a:pPr>
            <a:r>
              <a:rPr lang="tr-TR" sz="4000">
                <a:solidFill>
                  <a:srgbClr val="741B47"/>
                </a:solidFill>
                <a:latin typeface="Raleway Medium"/>
                <a:ea typeface="Raleway Medium"/>
                <a:cs typeface="Raleway Medium"/>
                <a:sym typeface="Raleway Medium"/>
              </a:rPr>
              <a:t>String Data Types</a:t>
            </a:r>
            <a:endParaRPr sz="4000">
              <a:solidFill>
                <a:srgbClr val="419DD3"/>
              </a:solidFill>
              <a:latin typeface="Raleway Medium"/>
              <a:ea typeface="Raleway Medium"/>
              <a:cs typeface="Raleway Medium"/>
              <a:sym typeface="Raleway Medium"/>
            </a:endParaRPr>
          </a:p>
          <a:p>
            <a:pPr marL="0" lvl="0" indent="0" algn="l" rtl="0">
              <a:lnSpc>
                <a:spcPct val="80000"/>
              </a:lnSpc>
              <a:spcBef>
                <a:spcPts val="0"/>
              </a:spcBef>
              <a:spcAft>
                <a:spcPts val="0"/>
              </a:spcAft>
              <a:buSzPts val="4800"/>
              <a:buNone/>
            </a:pPr>
            <a:endParaRPr sz="4000">
              <a:solidFill>
                <a:srgbClr val="741B47"/>
              </a:solidFill>
              <a:latin typeface="Raleway Medium"/>
              <a:ea typeface="Raleway Medium"/>
              <a:cs typeface="Raleway Medium"/>
              <a:sym typeface="Raleway Medium"/>
            </a:endParaRPr>
          </a:p>
          <a:p>
            <a:pPr marL="0" lvl="0" indent="0" algn="l" rtl="0">
              <a:lnSpc>
                <a:spcPct val="80000"/>
              </a:lnSpc>
              <a:spcBef>
                <a:spcPts val="0"/>
              </a:spcBef>
              <a:spcAft>
                <a:spcPts val="0"/>
              </a:spcAft>
              <a:buSzPts val="4800"/>
              <a:buNone/>
            </a:pPr>
            <a:endParaRPr sz="4000">
              <a:solidFill>
                <a:srgbClr val="741B47"/>
              </a:solidFill>
              <a:latin typeface="Raleway Medium"/>
              <a:ea typeface="Raleway Medium"/>
              <a:cs typeface="Raleway Medium"/>
              <a:sym typeface="Raleway Medium"/>
            </a:endParaRPr>
          </a:p>
        </p:txBody>
      </p:sp>
      <p:sp>
        <p:nvSpPr>
          <p:cNvPr id="185" name="Google Shape;185;p32"/>
          <p:cNvSpPr txBox="1"/>
          <p:nvPr/>
        </p:nvSpPr>
        <p:spPr>
          <a:xfrm>
            <a:off x="451700" y="837750"/>
            <a:ext cx="6717300" cy="3468000"/>
          </a:xfrm>
          <a:prstGeom prst="rect">
            <a:avLst/>
          </a:prstGeom>
          <a:solidFill>
            <a:schemeClr val="lt2"/>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sz="2400">
                <a:latin typeface="Raleway"/>
                <a:ea typeface="Raleway"/>
                <a:cs typeface="Raleway"/>
                <a:sym typeface="Raleway"/>
              </a:rPr>
              <a:t>The string data types are: </a:t>
            </a:r>
            <a:endParaRPr sz="2400">
              <a:latin typeface="Raleway"/>
              <a:ea typeface="Raleway"/>
              <a:cs typeface="Raleway"/>
              <a:sym typeface="Raleway"/>
            </a:endParaRPr>
          </a:p>
          <a:p>
            <a:pPr marL="457200" lvl="0" indent="-381000" algn="l" rtl="0">
              <a:spcBef>
                <a:spcPts val="0"/>
              </a:spcBef>
              <a:spcAft>
                <a:spcPts val="0"/>
              </a:spcAft>
              <a:buSzPts val="2400"/>
              <a:buFont typeface="Raleway"/>
              <a:buChar char="●"/>
            </a:pPr>
            <a:r>
              <a:rPr lang="tr-TR" sz="2400">
                <a:uFill>
                  <a:noFill/>
                </a:uFill>
                <a:latin typeface="Raleway"/>
                <a:ea typeface="Raleway"/>
                <a:cs typeface="Raleway"/>
                <a:sym typeface="Raleway"/>
                <a:hlinkClick r:id="rId3"/>
              </a:rPr>
              <a:t>CHAR</a:t>
            </a:r>
            <a:endParaRPr sz="2400">
              <a:latin typeface="Raleway"/>
              <a:ea typeface="Raleway"/>
              <a:cs typeface="Raleway"/>
              <a:sym typeface="Raleway"/>
            </a:endParaRPr>
          </a:p>
          <a:p>
            <a:pPr marL="457200" lvl="0" indent="-381000" algn="l" rtl="0">
              <a:spcBef>
                <a:spcPts val="0"/>
              </a:spcBef>
              <a:spcAft>
                <a:spcPts val="0"/>
              </a:spcAft>
              <a:buSzPts val="2400"/>
              <a:buFont typeface="Raleway"/>
              <a:buChar char="●"/>
            </a:pPr>
            <a:r>
              <a:rPr lang="tr-TR" sz="2400">
                <a:uFill>
                  <a:noFill/>
                </a:uFill>
                <a:latin typeface="Raleway"/>
                <a:ea typeface="Raleway"/>
                <a:cs typeface="Raleway"/>
                <a:sym typeface="Raleway"/>
                <a:hlinkClick r:id="rId3"/>
              </a:rPr>
              <a:t>VARCHAR</a:t>
            </a:r>
            <a:endParaRPr sz="2400">
              <a:latin typeface="Raleway"/>
              <a:ea typeface="Raleway"/>
              <a:cs typeface="Raleway"/>
              <a:sym typeface="Raleway"/>
            </a:endParaRPr>
          </a:p>
          <a:p>
            <a:pPr marL="457200" lvl="0" indent="-381000" algn="l" rtl="0">
              <a:spcBef>
                <a:spcPts val="0"/>
              </a:spcBef>
              <a:spcAft>
                <a:spcPts val="0"/>
              </a:spcAft>
              <a:buSzPts val="2400"/>
              <a:buFont typeface="Raleway"/>
              <a:buChar char="●"/>
            </a:pPr>
            <a:r>
              <a:rPr lang="tr-TR" sz="2400">
                <a:uFill>
                  <a:noFill/>
                </a:uFill>
                <a:latin typeface="Raleway"/>
                <a:ea typeface="Raleway"/>
                <a:cs typeface="Raleway"/>
                <a:sym typeface="Raleway"/>
                <a:hlinkClick r:id="rId4"/>
              </a:rPr>
              <a:t>BINARY</a:t>
            </a:r>
            <a:endParaRPr sz="2400">
              <a:latin typeface="Raleway"/>
              <a:ea typeface="Raleway"/>
              <a:cs typeface="Raleway"/>
              <a:sym typeface="Raleway"/>
            </a:endParaRPr>
          </a:p>
          <a:p>
            <a:pPr marL="457200" lvl="0" indent="-381000" algn="l" rtl="0">
              <a:spcBef>
                <a:spcPts val="0"/>
              </a:spcBef>
              <a:spcAft>
                <a:spcPts val="0"/>
              </a:spcAft>
              <a:buSzPts val="2400"/>
              <a:buFont typeface="Raleway"/>
              <a:buChar char="●"/>
            </a:pPr>
            <a:r>
              <a:rPr lang="tr-TR" sz="2400">
                <a:latin typeface="Raleway"/>
                <a:ea typeface="Raleway"/>
                <a:cs typeface="Raleway"/>
                <a:sym typeface="Raleway"/>
              </a:rPr>
              <a:t>VARBINARY </a:t>
            </a:r>
            <a:endParaRPr sz="2400">
              <a:latin typeface="Raleway"/>
              <a:ea typeface="Raleway"/>
              <a:cs typeface="Raleway"/>
              <a:sym typeface="Raleway"/>
            </a:endParaRPr>
          </a:p>
          <a:p>
            <a:pPr marL="457200" lvl="0" indent="-381000" algn="l" rtl="0">
              <a:spcBef>
                <a:spcPts val="0"/>
              </a:spcBef>
              <a:spcAft>
                <a:spcPts val="0"/>
              </a:spcAft>
              <a:buSzPts val="2400"/>
              <a:buFont typeface="Raleway"/>
              <a:buChar char="●"/>
            </a:pPr>
            <a:r>
              <a:rPr lang="tr-TR" sz="2400">
                <a:uFill>
                  <a:noFill/>
                </a:uFill>
                <a:latin typeface="Raleway"/>
                <a:ea typeface="Raleway"/>
                <a:cs typeface="Raleway"/>
                <a:sym typeface="Raleway"/>
                <a:hlinkClick r:id="rId5"/>
              </a:rPr>
              <a:t>BLOB</a:t>
            </a:r>
            <a:endParaRPr sz="2400">
              <a:latin typeface="Raleway"/>
              <a:ea typeface="Raleway"/>
              <a:cs typeface="Raleway"/>
              <a:sym typeface="Raleway"/>
            </a:endParaRPr>
          </a:p>
          <a:p>
            <a:pPr marL="457200" lvl="0" indent="-381000" algn="l" rtl="0">
              <a:spcBef>
                <a:spcPts val="0"/>
              </a:spcBef>
              <a:spcAft>
                <a:spcPts val="0"/>
              </a:spcAft>
              <a:buSzPts val="2400"/>
              <a:buFont typeface="Raleway"/>
              <a:buChar char="●"/>
            </a:pPr>
            <a:r>
              <a:rPr lang="tr-TR" sz="2400">
                <a:uFill>
                  <a:noFill/>
                </a:uFill>
                <a:latin typeface="Raleway"/>
                <a:ea typeface="Raleway"/>
                <a:cs typeface="Raleway"/>
                <a:sym typeface="Raleway"/>
                <a:hlinkClick r:id="rId5"/>
              </a:rPr>
              <a:t>TEXT</a:t>
            </a:r>
            <a:endParaRPr sz="2400">
              <a:latin typeface="Raleway"/>
              <a:ea typeface="Raleway"/>
              <a:cs typeface="Raleway"/>
              <a:sym typeface="Raleway"/>
            </a:endParaRPr>
          </a:p>
          <a:p>
            <a:pPr marL="457200" lvl="0" indent="-381000" algn="l" rtl="0">
              <a:spcBef>
                <a:spcPts val="0"/>
              </a:spcBef>
              <a:spcAft>
                <a:spcPts val="0"/>
              </a:spcAft>
              <a:buSzPts val="2400"/>
              <a:buFont typeface="Raleway"/>
              <a:buChar char="●"/>
            </a:pPr>
            <a:r>
              <a:rPr lang="tr-TR" sz="2400">
                <a:uFill>
                  <a:noFill/>
                </a:uFill>
                <a:latin typeface="Raleway"/>
                <a:ea typeface="Raleway"/>
                <a:cs typeface="Raleway"/>
                <a:sym typeface="Raleway"/>
                <a:hlinkClick r:id="rId6"/>
              </a:rPr>
              <a:t>ENUM</a:t>
            </a:r>
            <a:endParaRPr sz="2400">
              <a:latin typeface="Raleway"/>
              <a:ea typeface="Raleway"/>
              <a:cs typeface="Raleway"/>
              <a:sym typeface="Raleway"/>
            </a:endParaRPr>
          </a:p>
          <a:p>
            <a:pPr marL="457200" lvl="0" indent="-381000" algn="l" rtl="0">
              <a:spcBef>
                <a:spcPts val="0"/>
              </a:spcBef>
              <a:spcAft>
                <a:spcPts val="0"/>
              </a:spcAft>
              <a:buSzPts val="2400"/>
              <a:buFont typeface="Raleway"/>
              <a:buChar char="●"/>
            </a:pPr>
            <a:r>
              <a:rPr lang="tr-TR" sz="2400">
                <a:uFill>
                  <a:noFill/>
                </a:uFill>
                <a:latin typeface="Raleway"/>
                <a:ea typeface="Raleway"/>
                <a:cs typeface="Raleway"/>
                <a:sym typeface="Raleway"/>
                <a:hlinkClick r:id="rId7"/>
              </a:rPr>
              <a:t>SET</a:t>
            </a:r>
            <a:endParaRPr sz="2400">
              <a:latin typeface="Raleway Light"/>
              <a:ea typeface="Raleway Light"/>
              <a:cs typeface="Raleway Light"/>
              <a:sym typeface="Raleway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3"/>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13</a:t>
            </a:fld>
            <a:endParaRPr/>
          </a:p>
        </p:txBody>
      </p:sp>
      <p:sp>
        <p:nvSpPr>
          <p:cNvPr id="191" name="Google Shape;191;p33"/>
          <p:cNvSpPr txBox="1">
            <a:spLocks noGrp="1"/>
          </p:cNvSpPr>
          <p:nvPr>
            <p:ph type="title"/>
          </p:nvPr>
        </p:nvSpPr>
        <p:spPr>
          <a:xfrm>
            <a:off x="378924" y="173800"/>
            <a:ext cx="7037700" cy="626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SzPts val="4800"/>
              <a:buNone/>
            </a:pPr>
            <a:r>
              <a:rPr lang="tr-TR" sz="4000">
                <a:solidFill>
                  <a:srgbClr val="741B47"/>
                </a:solidFill>
                <a:latin typeface="Raleway Medium"/>
                <a:ea typeface="Raleway Medium"/>
                <a:cs typeface="Raleway Medium"/>
                <a:sym typeface="Raleway Medium"/>
              </a:rPr>
              <a:t>Date and Time Data Types</a:t>
            </a:r>
            <a:endParaRPr sz="4000">
              <a:solidFill>
                <a:srgbClr val="419DD3"/>
              </a:solidFill>
              <a:latin typeface="Raleway Medium"/>
              <a:ea typeface="Raleway Medium"/>
              <a:cs typeface="Raleway Medium"/>
              <a:sym typeface="Raleway Medium"/>
            </a:endParaRPr>
          </a:p>
          <a:p>
            <a:pPr marL="0" lvl="0" indent="0" algn="l" rtl="0">
              <a:lnSpc>
                <a:spcPct val="80000"/>
              </a:lnSpc>
              <a:spcBef>
                <a:spcPts val="0"/>
              </a:spcBef>
              <a:spcAft>
                <a:spcPts val="0"/>
              </a:spcAft>
              <a:buSzPts val="4800"/>
              <a:buNone/>
            </a:pPr>
            <a:endParaRPr sz="4000">
              <a:solidFill>
                <a:srgbClr val="741B47"/>
              </a:solidFill>
              <a:latin typeface="Raleway Medium"/>
              <a:ea typeface="Raleway Medium"/>
              <a:cs typeface="Raleway Medium"/>
              <a:sym typeface="Raleway Medium"/>
            </a:endParaRPr>
          </a:p>
          <a:p>
            <a:pPr marL="0" lvl="0" indent="0" algn="l" rtl="0">
              <a:lnSpc>
                <a:spcPct val="80000"/>
              </a:lnSpc>
              <a:spcBef>
                <a:spcPts val="0"/>
              </a:spcBef>
              <a:spcAft>
                <a:spcPts val="0"/>
              </a:spcAft>
              <a:buSzPts val="4800"/>
              <a:buNone/>
            </a:pPr>
            <a:endParaRPr sz="4000">
              <a:solidFill>
                <a:srgbClr val="741B47"/>
              </a:solidFill>
              <a:latin typeface="Raleway Medium"/>
              <a:ea typeface="Raleway Medium"/>
              <a:cs typeface="Raleway Medium"/>
              <a:sym typeface="Raleway Medium"/>
            </a:endParaRPr>
          </a:p>
        </p:txBody>
      </p:sp>
      <p:sp>
        <p:nvSpPr>
          <p:cNvPr id="192" name="Google Shape;192;p33"/>
          <p:cNvSpPr txBox="1"/>
          <p:nvPr/>
        </p:nvSpPr>
        <p:spPr>
          <a:xfrm>
            <a:off x="451700" y="837750"/>
            <a:ext cx="6717300" cy="2419500"/>
          </a:xfrm>
          <a:prstGeom prst="rect">
            <a:avLst/>
          </a:prstGeom>
          <a:solidFill>
            <a:srgbClr val="FCE5CD"/>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sz="2400">
                <a:latin typeface="Raleway"/>
                <a:ea typeface="Raleway"/>
                <a:cs typeface="Raleway"/>
                <a:sym typeface="Raleway"/>
              </a:rPr>
              <a:t>The date and time data types are: </a:t>
            </a:r>
            <a:endParaRPr sz="2400">
              <a:latin typeface="Raleway"/>
              <a:ea typeface="Raleway"/>
              <a:cs typeface="Raleway"/>
              <a:sym typeface="Raleway"/>
            </a:endParaRPr>
          </a:p>
          <a:p>
            <a:pPr marL="457200" lvl="0" indent="-381000" algn="l" rtl="0">
              <a:spcBef>
                <a:spcPts val="0"/>
              </a:spcBef>
              <a:spcAft>
                <a:spcPts val="0"/>
              </a:spcAft>
              <a:buSzPts val="2400"/>
              <a:buFont typeface="Raleway"/>
              <a:buChar char="●"/>
            </a:pPr>
            <a:r>
              <a:rPr lang="tr-TR" sz="2400">
                <a:latin typeface="Raleway"/>
                <a:ea typeface="Raleway"/>
                <a:cs typeface="Raleway"/>
                <a:sym typeface="Raleway"/>
              </a:rPr>
              <a:t>DATE</a:t>
            </a:r>
            <a:endParaRPr sz="2400">
              <a:latin typeface="Raleway"/>
              <a:ea typeface="Raleway"/>
              <a:cs typeface="Raleway"/>
              <a:sym typeface="Raleway"/>
            </a:endParaRPr>
          </a:p>
          <a:p>
            <a:pPr marL="457200" lvl="0" indent="-381000" algn="l" rtl="0">
              <a:spcBef>
                <a:spcPts val="0"/>
              </a:spcBef>
              <a:spcAft>
                <a:spcPts val="0"/>
              </a:spcAft>
              <a:buSzPts val="2400"/>
              <a:buFont typeface="Raleway"/>
              <a:buChar char="●"/>
            </a:pPr>
            <a:r>
              <a:rPr lang="tr-TR" sz="2400">
                <a:latin typeface="Raleway"/>
                <a:ea typeface="Raleway"/>
                <a:cs typeface="Raleway"/>
                <a:sym typeface="Raleway"/>
              </a:rPr>
              <a:t>DATETIME</a:t>
            </a:r>
            <a:endParaRPr sz="2400">
              <a:latin typeface="Raleway"/>
              <a:ea typeface="Raleway"/>
              <a:cs typeface="Raleway"/>
              <a:sym typeface="Raleway"/>
            </a:endParaRPr>
          </a:p>
          <a:p>
            <a:pPr marL="457200" lvl="0" indent="-381000" algn="l" rtl="0">
              <a:spcBef>
                <a:spcPts val="0"/>
              </a:spcBef>
              <a:spcAft>
                <a:spcPts val="0"/>
              </a:spcAft>
              <a:buSzPts val="2400"/>
              <a:buFont typeface="Raleway"/>
              <a:buChar char="●"/>
            </a:pPr>
            <a:r>
              <a:rPr lang="tr-TR" sz="2400">
                <a:latin typeface="Raleway"/>
                <a:ea typeface="Raleway"/>
                <a:cs typeface="Raleway"/>
                <a:sym typeface="Raleway"/>
              </a:rPr>
              <a:t>TIMESTAMP</a:t>
            </a:r>
            <a:endParaRPr sz="2400">
              <a:latin typeface="Raleway"/>
              <a:ea typeface="Raleway"/>
              <a:cs typeface="Raleway"/>
              <a:sym typeface="Raleway"/>
            </a:endParaRPr>
          </a:p>
          <a:p>
            <a:pPr marL="457200" lvl="0" indent="-381000" algn="l" rtl="0">
              <a:spcBef>
                <a:spcPts val="0"/>
              </a:spcBef>
              <a:spcAft>
                <a:spcPts val="0"/>
              </a:spcAft>
              <a:buSzPts val="2400"/>
              <a:buFont typeface="Raleway"/>
              <a:buChar char="●"/>
            </a:pPr>
            <a:r>
              <a:rPr lang="tr-TR" sz="2400">
                <a:latin typeface="Raleway"/>
                <a:ea typeface="Raleway"/>
                <a:cs typeface="Raleway"/>
                <a:sym typeface="Raleway"/>
              </a:rPr>
              <a:t>YEAR</a:t>
            </a:r>
            <a:endParaRPr sz="2400">
              <a:latin typeface="Raleway"/>
              <a:ea typeface="Raleway"/>
              <a:cs typeface="Raleway"/>
              <a:sym typeface="Raleway"/>
            </a:endParaRPr>
          </a:p>
          <a:p>
            <a:pPr marL="0" lvl="0" indent="0" algn="l" rtl="0">
              <a:spcBef>
                <a:spcPts val="0"/>
              </a:spcBef>
              <a:spcAft>
                <a:spcPts val="0"/>
              </a:spcAft>
              <a:buNone/>
            </a:pPr>
            <a:endParaRPr sz="2400">
              <a:latin typeface="Raleway Light"/>
              <a:ea typeface="Raleway Light"/>
              <a:cs typeface="Raleway Light"/>
              <a:sym typeface="Raleway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4"/>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14</a:t>
            </a:fld>
            <a:endParaRPr/>
          </a:p>
        </p:txBody>
      </p:sp>
      <p:sp>
        <p:nvSpPr>
          <p:cNvPr id="198" name="Google Shape;198;p34"/>
          <p:cNvSpPr txBox="1">
            <a:spLocks noGrp="1"/>
          </p:cNvSpPr>
          <p:nvPr>
            <p:ph type="title"/>
          </p:nvPr>
        </p:nvSpPr>
        <p:spPr>
          <a:xfrm>
            <a:off x="378924" y="173800"/>
            <a:ext cx="7037700" cy="626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SzPts val="4800"/>
              <a:buNone/>
            </a:pPr>
            <a:r>
              <a:rPr lang="tr-TR" sz="4000">
                <a:solidFill>
                  <a:srgbClr val="741B47"/>
                </a:solidFill>
                <a:latin typeface="Raleway Medium"/>
                <a:ea typeface="Raleway Medium"/>
                <a:cs typeface="Raleway Medium"/>
                <a:sym typeface="Raleway Medium"/>
              </a:rPr>
              <a:t>Numeric Data Types</a:t>
            </a:r>
            <a:endParaRPr sz="4000">
              <a:solidFill>
                <a:srgbClr val="419DD3"/>
              </a:solidFill>
              <a:latin typeface="Raleway Medium"/>
              <a:ea typeface="Raleway Medium"/>
              <a:cs typeface="Raleway Medium"/>
              <a:sym typeface="Raleway Medium"/>
            </a:endParaRPr>
          </a:p>
          <a:p>
            <a:pPr marL="0" lvl="0" indent="0" algn="l" rtl="0">
              <a:lnSpc>
                <a:spcPct val="80000"/>
              </a:lnSpc>
              <a:spcBef>
                <a:spcPts val="0"/>
              </a:spcBef>
              <a:spcAft>
                <a:spcPts val="0"/>
              </a:spcAft>
              <a:buSzPts val="4800"/>
              <a:buNone/>
            </a:pPr>
            <a:endParaRPr sz="4000">
              <a:solidFill>
                <a:srgbClr val="741B47"/>
              </a:solidFill>
              <a:latin typeface="Raleway Medium"/>
              <a:ea typeface="Raleway Medium"/>
              <a:cs typeface="Raleway Medium"/>
              <a:sym typeface="Raleway Medium"/>
            </a:endParaRPr>
          </a:p>
          <a:p>
            <a:pPr marL="0" lvl="0" indent="0" algn="l" rtl="0">
              <a:lnSpc>
                <a:spcPct val="80000"/>
              </a:lnSpc>
              <a:spcBef>
                <a:spcPts val="0"/>
              </a:spcBef>
              <a:spcAft>
                <a:spcPts val="0"/>
              </a:spcAft>
              <a:buSzPts val="4800"/>
              <a:buNone/>
            </a:pPr>
            <a:endParaRPr sz="4000">
              <a:solidFill>
                <a:srgbClr val="741B47"/>
              </a:solidFill>
              <a:latin typeface="Raleway Medium"/>
              <a:ea typeface="Raleway Medium"/>
              <a:cs typeface="Raleway Medium"/>
              <a:sym typeface="Raleway Medium"/>
            </a:endParaRPr>
          </a:p>
        </p:txBody>
      </p:sp>
      <p:sp>
        <p:nvSpPr>
          <p:cNvPr id="199" name="Google Shape;199;p34"/>
          <p:cNvSpPr txBox="1"/>
          <p:nvPr/>
        </p:nvSpPr>
        <p:spPr>
          <a:xfrm>
            <a:off x="378925" y="680775"/>
            <a:ext cx="4807200" cy="357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sz="2400" b="1">
                <a:solidFill>
                  <a:schemeClr val="accent2"/>
                </a:solidFill>
                <a:highlight>
                  <a:srgbClr val="FFFFFF"/>
                </a:highlight>
                <a:latin typeface="Raleway"/>
                <a:ea typeface="Raleway"/>
                <a:cs typeface="Raleway"/>
                <a:sym typeface="Raleway"/>
              </a:rPr>
              <a:t>Integer Types (Exact Value)</a:t>
            </a:r>
            <a:endParaRPr sz="2400" b="1">
              <a:solidFill>
                <a:schemeClr val="accent2"/>
              </a:solidFill>
              <a:highlight>
                <a:srgbClr val="FFFFFF"/>
              </a:highlight>
              <a:latin typeface="Raleway"/>
              <a:ea typeface="Raleway"/>
              <a:cs typeface="Raleway"/>
              <a:sym typeface="Raleway"/>
            </a:endParaRPr>
          </a:p>
          <a:p>
            <a:pPr marL="457200" lvl="0" indent="-381000" algn="l" rtl="0">
              <a:spcBef>
                <a:spcPts val="0"/>
              </a:spcBef>
              <a:spcAft>
                <a:spcPts val="0"/>
              </a:spcAft>
              <a:buSzPts val="2400"/>
              <a:buFont typeface="Raleway"/>
              <a:buChar char="●"/>
            </a:pPr>
            <a:r>
              <a:rPr lang="tr-TR" sz="2400">
                <a:highlight>
                  <a:srgbClr val="FFFFFF"/>
                </a:highlight>
                <a:latin typeface="Raleway"/>
                <a:ea typeface="Raleway"/>
                <a:cs typeface="Raleway"/>
                <a:sym typeface="Raleway"/>
              </a:rPr>
              <a:t>INTEGER or INT</a:t>
            </a:r>
            <a:endParaRPr sz="2400">
              <a:highlight>
                <a:srgbClr val="FFFFFF"/>
              </a:highlight>
              <a:latin typeface="Raleway"/>
              <a:ea typeface="Raleway"/>
              <a:cs typeface="Raleway"/>
              <a:sym typeface="Raleway"/>
            </a:endParaRPr>
          </a:p>
          <a:p>
            <a:pPr marL="457200" lvl="0" indent="-381000" algn="l" rtl="0">
              <a:spcBef>
                <a:spcPts val="0"/>
              </a:spcBef>
              <a:spcAft>
                <a:spcPts val="0"/>
              </a:spcAft>
              <a:buSzPts val="2400"/>
              <a:buFont typeface="Raleway"/>
              <a:buChar char="●"/>
            </a:pPr>
            <a:r>
              <a:rPr lang="tr-TR" sz="2400">
                <a:highlight>
                  <a:srgbClr val="FFFFFF"/>
                </a:highlight>
                <a:latin typeface="Raleway"/>
                <a:ea typeface="Raleway"/>
                <a:cs typeface="Raleway"/>
                <a:sym typeface="Raleway"/>
              </a:rPr>
              <a:t>SMALLINT</a:t>
            </a:r>
            <a:endParaRPr sz="2400">
              <a:highlight>
                <a:srgbClr val="FFFFFF"/>
              </a:highlight>
              <a:latin typeface="Raleway"/>
              <a:ea typeface="Raleway"/>
              <a:cs typeface="Raleway"/>
              <a:sym typeface="Raleway"/>
            </a:endParaRPr>
          </a:p>
          <a:p>
            <a:pPr marL="457200" lvl="0" indent="-381000" algn="l" rtl="0">
              <a:spcBef>
                <a:spcPts val="0"/>
              </a:spcBef>
              <a:spcAft>
                <a:spcPts val="0"/>
              </a:spcAft>
              <a:buSzPts val="2400"/>
              <a:buFont typeface="Raleway"/>
              <a:buChar char="●"/>
            </a:pPr>
            <a:r>
              <a:rPr lang="tr-TR" sz="2400">
                <a:highlight>
                  <a:srgbClr val="FFFFFF"/>
                </a:highlight>
                <a:latin typeface="Raleway"/>
                <a:ea typeface="Raleway"/>
                <a:cs typeface="Raleway"/>
                <a:sym typeface="Raleway"/>
              </a:rPr>
              <a:t>TINYINT</a:t>
            </a:r>
            <a:endParaRPr sz="2400">
              <a:highlight>
                <a:srgbClr val="FFFFFF"/>
              </a:highlight>
              <a:latin typeface="Raleway"/>
              <a:ea typeface="Raleway"/>
              <a:cs typeface="Raleway"/>
              <a:sym typeface="Raleway"/>
            </a:endParaRPr>
          </a:p>
          <a:p>
            <a:pPr marL="457200" lvl="0" indent="-381000" algn="l" rtl="0">
              <a:spcBef>
                <a:spcPts val="0"/>
              </a:spcBef>
              <a:spcAft>
                <a:spcPts val="0"/>
              </a:spcAft>
              <a:buSzPts val="2400"/>
              <a:buFont typeface="Raleway"/>
              <a:buChar char="●"/>
            </a:pPr>
            <a:r>
              <a:rPr lang="tr-TR" sz="2400">
                <a:highlight>
                  <a:srgbClr val="FFFFFF"/>
                </a:highlight>
                <a:latin typeface="Raleway"/>
                <a:ea typeface="Raleway"/>
                <a:cs typeface="Raleway"/>
                <a:sym typeface="Raleway"/>
              </a:rPr>
              <a:t>MEDIUMINT</a:t>
            </a:r>
            <a:endParaRPr sz="2400">
              <a:highlight>
                <a:srgbClr val="FFFFFF"/>
              </a:highlight>
              <a:latin typeface="Raleway"/>
              <a:ea typeface="Raleway"/>
              <a:cs typeface="Raleway"/>
              <a:sym typeface="Raleway"/>
            </a:endParaRPr>
          </a:p>
          <a:p>
            <a:pPr marL="457200" lvl="0" indent="-381000" algn="l" rtl="0">
              <a:spcBef>
                <a:spcPts val="0"/>
              </a:spcBef>
              <a:spcAft>
                <a:spcPts val="0"/>
              </a:spcAft>
              <a:buSzPts val="2400"/>
              <a:buFont typeface="Raleway"/>
              <a:buChar char="●"/>
            </a:pPr>
            <a:r>
              <a:rPr lang="tr-TR" sz="2400">
                <a:highlight>
                  <a:srgbClr val="FFFFFF"/>
                </a:highlight>
                <a:latin typeface="Raleway"/>
                <a:ea typeface="Raleway"/>
                <a:cs typeface="Raleway"/>
                <a:sym typeface="Raleway"/>
              </a:rPr>
              <a:t>BIGINT</a:t>
            </a:r>
            <a:endParaRPr sz="2400">
              <a:highlight>
                <a:srgbClr val="FFFFFF"/>
              </a:highlight>
              <a:latin typeface="Raleway"/>
              <a:ea typeface="Raleway"/>
              <a:cs typeface="Raleway"/>
              <a:sym typeface="Raleway"/>
            </a:endParaRPr>
          </a:p>
          <a:p>
            <a:pPr marL="0" lvl="0" indent="0" algn="l" rtl="0">
              <a:spcBef>
                <a:spcPts val="0"/>
              </a:spcBef>
              <a:spcAft>
                <a:spcPts val="0"/>
              </a:spcAft>
              <a:buNone/>
            </a:pPr>
            <a:endParaRPr sz="2400">
              <a:highlight>
                <a:srgbClr val="FFFFFF"/>
              </a:highlight>
              <a:latin typeface="Raleway"/>
              <a:ea typeface="Raleway"/>
              <a:cs typeface="Raleway"/>
              <a:sym typeface="Raleway"/>
            </a:endParaRPr>
          </a:p>
          <a:p>
            <a:pPr marL="0" lvl="0" indent="0" algn="l" rtl="0">
              <a:spcBef>
                <a:spcPts val="0"/>
              </a:spcBef>
              <a:spcAft>
                <a:spcPts val="0"/>
              </a:spcAft>
              <a:buNone/>
            </a:pPr>
            <a:r>
              <a:rPr lang="tr-TR" sz="2400" b="1">
                <a:solidFill>
                  <a:schemeClr val="accent2"/>
                </a:solidFill>
                <a:highlight>
                  <a:srgbClr val="FFFFFF"/>
                </a:highlight>
                <a:latin typeface="Raleway"/>
                <a:ea typeface="Raleway"/>
                <a:cs typeface="Raleway"/>
                <a:sym typeface="Raleway"/>
              </a:rPr>
              <a:t>Fixed-Point Types (Exact Value)</a:t>
            </a:r>
            <a:endParaRPr sz="2400" b="1">
              <a:solidFill>
                <a:schemeClr val="accent2"/>
              </a:solidFill>
              <a:highlight>
                <a:srgbClr val="FFFFFF"/>
              </a:highlight>
              <a:latin typeface="Raleway"/>
              <a:ea typeface="Raleway"/>
              <a:cs typeface="Raleway"/>
              <a:sym typeface="Raleway"/>
            </a:endParaRPr>
          </a:p>
          <a:p>
            <a:pPr marL="457200" lvl="0" indent="-381000" algn="l" rtl="0">
              <a:spcBef>
                <a:spcPts val="0"/>
              </a:spcBef>
              <a:spcAft>
                <a:spcPts val="0"/>
              </a:spcAft>
              <a:buSzPts val="2400"/>
              <a:buFont typeface="Raleway"/>
              <a:buChar char="●"/>
            </a:pPr>
            <a:r>
              <a:rPr lang="tr-TR" sz="2400">
                <a:highlight>
                  <a:srgbClr val="FFFFFF"/>
                </a:highlight>
                <a:latin typeface="Raleway"/>
                <a:ea typeface="Raleway"/>
                <a:cs typeface="Raleway"/>
                <a:sym typeface="Raleway"/>
              </a:rPr>
              <a:t>DECIMAL</a:t>
            </a:r>
            <a:endParaRPr sz="2400">
              <a:highlight>
                <a:srgbClr val="FFFFFF"/>
              </a:highlight>
              <a:latin typeface="Raleway"/>
              <a:ea typeface="Raleway"/>
              <a:cs typeface="Raleway"/>
              <a:sym typeface="Raleway"/>
            </a:endParaRPr>
          </a:p>
          <a:p>
            <a:pPr marL="457200" lvl="0" indent="-381000" algn="l" rtl="0">
              <a:spcBef>
                <a:spcPts val="0"/>
              </a:spcBef>
              <a:spcAft>
                <a:spcPts val="0"/>
              </a:spcAft>
              <a:buSzPts val="2400"/>
              <a:buFont typeface="Raleway"/>
              <a:buChar char="●"/>
            </a:pPr>
            <a:r>
              <a:rPr lang="tr-TR" sz="2400">
                <a:highlight>
                  <a:srgbClr val="FFFFFF"/>
                </a:highlight>
                <a:latin typeface="Raleway"/>
                <a:ea typeface="Raleway"/>
                <a:cs typeface="Raleway"/>
                <a:sym typeface="Raleway"/>
              </a:rPr>
              <a:t>NUMERIC</a:t>
            </a:r>
            <a:endParaRPr sz="2400">
              <a:latin typeface="Raleway Light"/>
              <a:ea typeface="Raleway Light"/>
              <a:cs typeface="Raleway Light"/>
              <a:sym typeface="Raleway Light"/>
            </a:endParaRPr>
          </a:p>
        </p:txBody>
      </p:sp>
      <p:sp>
        <p:nvSpPr>
          <p:cNvPr id="200" name="Google Shape;200;p34"/>
          <p:cNvSpPr txBox="1"/>
          <p:nvPr/>
        </p:nvSpPr>
        <p:spPr>
          <a:xfrm>
            <a:off x="4887400" y="662844"/>
            <a:ext cx="4807200" cy="172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sz="2400" b="1">
                <a:solidFill>
                  <a:schemeClr val="accent2"/>
                </a:solidFill>
                <a:highlight>
                  <a:srgbClr val="FFFFFF"/>
                </a:highlight>
                <a:latin typeface="Raleway"/>
                <a:ea typeface="Raleway"/>
                <a:cs typeface="Raleway"/>
                <a:sym typeface="Raleway"/>
              </a:rPr>
              <a:t>Floating-Point Types (Approximate Value)</a:t>
            </a:r>
            <a:endParaRPr sz="2400" b="1">
              <a:solidFill>
                <a:schemeClr val="accent2"/>
              </a:solidFill>
              <a:highlight>
                <a:srgbClr val="FFFFFF"/>
              </a:highlight>
              <a:latin typeface="Raleway"/>
              <a:ea typeface="Raleway"/>
              <a:cs typeface="Raleway"/>
              <a:sym typeface="Raleway"/>
            </a:endParaRPr>
          </a:p>
          <a:p>
            <a:pPr marL="457200" lvl="0" indent="-381000" algn="l" rtl="0">
              <a:spcBef>
                <a:spcPts val="0"/>
              </a:spcBef>
              <a:spcAft>
                <a:spcPts val="0"/>
              </a:spcAft>
              <a:buSzPts val="2400"/>
              <a:buFont typeface="Raleway"/>
              <a:buChar char="●"/>
            </a:pPr>
            <a:r>
              <a:rPr lang="tr-TR" sz="2400">
                <a:highlight>
                  <a:srgbClr val="FFFFFF"/>
                </a:highlight>
                <a:latin typeface="Raleway"/>
                <a:ea typeface="Raleway"/>
                <a:cs typeface="Raleway"/>
                <a:sym typeface="Raleway"/>
              </a:rPr>
              <a:t>FLOAT</a:t>
            </a:r>
            <a:endParaRPr sz="2400">
              <a:highlight>
                <a:srgbClr val="FFFFFF"/>
              </a:highlight>
              <a:latin typeface="Raleway"/>
              <a:ea typeface="Raleway"/>
              <a:cs typeface="Raleway"/>
              <a:sym typeface="Raleway"/>
            </a:endParaRPr>
          </a:p>
          <a:p>
            <a:pPr marL="457200" lvl="0" indent="-381000" algn="l" rtl="0">
              <a:spcBef>
                <a:spcPts val="0"/>
              </a:spcBef>
              <a:spcAft>
                <a:spcPts val="0"/>
              </a:spcAft>
              <a:buSzPts val="2400"/>
              <a:buFont typeface="Raleway"/>
              <a:buChar char="●"/>
            </a:pPr>
            <a:r>
              <a:rPr lang="tr-TR" sz="2400">
                <a:highlight>
                  <a:srgbClr val="FFFFFF"/>
                </a:highlight>
                <a:latin typeface="Raleway"/>
                <a:ea typeface="Raleway"/>
                <a:cs typeface="Raleway"/>
                <a:sym typeface="Raleway"/>
              </a:rPr>
              <a:t>DOUBLE</a:t>
            </a:r>
            <a:endParaRPr sz="2400">
              <a:highlight>
                <a:srgbClr val="FFFFFF"/>
              </a:highlight>
              <a:latin typeface="Raleway"/>
              <a:ea typeface="Raleway"/>
              <a:cs typeface="Raleway"/>
              <a:sym typeface="Raleway"/>
            </a:endParaRPr>
          </a:p>
          <a:p>
            <a:pPr marL="0" lvl="0" indent="0" algn="l" rtl="0">
              <a:spcBef>
                <a:spcPts val="0"/>
              </a:spcBef>
              <a:spcAft>
                <a:spcPts val="0"/>
              </a:spcAft>
              <a:buNone/>
            </a:pPr>
            <a:endParaRPr sz="2400">
              <a:latin typeface="Raleway Light"/>
              <a:ea typeface="Raleway Light"/>
              <a:cs typeface="Raleway Light"/>
              <a:sym typeface="Raleway 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5"/>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15</a:t>
            </a:fld>
            <a:endParaRPr/>
          </a:p>
        </p:txBody>
      </p:sp>
      <p:sp>
        <p:nvSpPr>
          <p:cNvPr id="206" name="Google Shape;206;p35"/>
          <p:cNvSpPr txBox="1">
            <a:spLocks noGrp="1"/>
          </p:cNvSpPr>
          <p:nvPr>
            <p:ph type="title"/>
          </p:nvPr>
        </p:nvSpPr>
        <p:spPr>
          <a:xfrm>
            <a:off x="378929" y="173800"/>
            <a:ext cx="5640900" cy="626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SzPts val="4800"/>
              <a:buNone/>
            </a:pPr>
            <a:r>
              <a:rPr lang="tr-TR" sz="4000">
                <a:solidFill>
                  <a:srgbClr val="741B47"/>
                </a:solidFill>
                <a:latin typeface="Raleway Medium"/>
                <a:ea typeface="Raleway Medium"/>
                <a:cs typeface="Raleway Medium"/>
                <a:sym typeface="Raleway Medium"/>
              </a:rPr>
              <a:t>Data Types</a:t>
            </a:r>
            <a:endParaRPr sz="4000">
              <a:solidFill>
                <a:srgbClr val="419DD3"/>
              </a:solidFill>
              <a:latin typeface="Raleway Medium"/>
              <a:ea typeface="Raleway Medium"/>
              <a:cs typeface="Raleway Medium"/>
              <a:sym typeface="Raleway Medium"/>
            </a:endParaRPr>
          </a:p>
          <a:p>
            <a:pPr marL="0" lvl="0" indent="0" algn="l" rtl="0">
              <a:lnSpc>
                <a:spcPct val="80000"/>
              </a:lnSpc>
              <a:spcBef>
                <a:spcPts val="0"/>
              </a:spcBef>
              <a:spcAft>
                <a:spcPts val="0"/>
              </a:spcAft>
              <a:buSzPts val="4800"/>
              <a:buNone/>
            </a:pPr>
            <a:endParaRPr sz="4000">
              <a:solidFill>
                <a:srgbClr val="741B47"/>
              </a:solidFill>
              <a:latin typeface="Raleway Medium"/>
              <a:ea typeface="Raleway Medium"/>
              <a:cs typeface="Raleway Medium"/>
              <a:sym typeface="Raleway Medium"/>
            </a:endParaRPr>
          </a:p>
          <a:p>
            <a:pPr marL="0" lvl="0" indent="0" algn="l" rtl="0">
              <a:lnSpc>
                <a:spcPct val="80000"/>
              </a:lnSpc>
              <a:spcBef>
                <a:spcPts val="0"/>
              </a:spcBef>
              <a:spcAft>
                <a:spcPts val="0"/>
              </a:spcAft>
              <a:buSzPts val="4800"/>
              <a:buNone/>
            </a:pPr>
            <a:endParaRPr sz="4000">
              <a:solidFill>
                <a:srgbClr val="741B47"/>
              </a:solidFill>
              <a:latin typeface="Raleway Medium"/>
              <a:ea typeface="Raleway Medium"/>
              <a:cs typeface="Raleway Medium"/>
              <a:sym typeface="Raleway Medium"/>
            </a:endParaRPr>
          </a:p>
        </p:txBody>
      </p:sp>
      <p:sp>
        <p:nvSpPr>
          <p:cNvPr id="207" name="Google Shape;207;p35"/>
          <p:cNvSpPr txBox="1"/>
          <p:nvPr/>
        </p:nvSpPr>
        <p:spPr>
          <a:xfrm>
            <a:off x="1437925" y="1267600"/>
            <a:ext cx="7211100" cy="1675800"/>
          </a:xfrm>
          <a:prstGeom prst="rect">
            <a:avLst/>
          </a:prstGeom>
          <a:solidFill>
            <a:srgbClr val="F4CCCC"/>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sz="2400" dirty="0">
                <a:latin typeface="Raleway"/>
                <a:ea typeface="Raleway"/>
                <a:cs typeface="Raleway"/>
                <a:sym typeface="Raleway"/>
              </a:rPr>
              <a:t>Data </a:t>
            </a:r>
            <a:r>
              <a:rPr lang="tr-TR" sz="2400" dirty="0" err="1">
                <a:latin typeface="Raleway"/>
                <a:ea typeface="Raleway"/>
                <a:cs typeface="Raleway"/>
                <a:sym typeface="Raleway"/>
              </a:rPr>
              <a:t>types</a:t>
            </a:r>
            <a:r>
              <a:rPr lang="tr-TR" sz="2400" dirty="0">
                <a:latin typeface="Raleway"/>
                <a:ea typeface="Raleway"/>
                <a:cs typeface="Raleway"/>
                <a:sym typeface="Raleway"/>
              </a:rPr>
              <a:t> </a:t>
            </a:r>
            <a:r>
              <a:rPr lang="tr-TR" sz="2400" dirty="0" err="1">
                <a:latin typeface="Raleway"/>
                <a:ea typeface="Raleway"/>
                <a:cs typeface="Raleway"/>
                <a:sym typeface="Raleway"/>
              </a:rPr>
              <a:t>might</a:t>
            </a:r>
            <a:r>
              <a:rPr lang="tr-TR" sz="2400" dirty="0">
                <a:latin typeface="Raleway"/>
                <a:ea typeface="Raleway"/>
                <a:cs typeface="Raleway"/>
                <a:sym typeface="Raleway"/>
              </a:rPr>
              <a:t> </a:t>
            </a:r>
            <a:r>
              <a:rPr lang="tr-TR" sz="2400" dirty="0" err="1">
                <a:latin typeface="Raleway"/>
                <a:ea typeface="Raleway"/>
                <a:cs typeface="Raleway"/>
                <a:sym typeface="Raleway"/>
              </a:rPr>
              <a:t>have</a:t>
            </a:r>
            <a:r>
              <a:rPr lang="tr-TR" sz="2400" dirty="0">
                <a:latin typeface="Raleway"/>
                <a:ea typeface="Raleway"/>
                <a:cs typeface="Raleway"/>
                <a:sym typeface="Raleway"/>
              </a:rPr>
              <a:t> </a:t>
            </a:r>
            <a:r>
              <a:rPr lang="tr-TR" sz="2400" dirty="0" err="1">
                <a:latin typeface="Raleway"/>
                <a:ea typeface="Raleway"/>
                <a:cs typeface="Raleway"/>
                <a:sym typeface="Raleway"/>
              </a:rPr>
              <a:t>different</a:t>
            </a:r>
            <a:r>
              <a:rPr lang="tr-TR" sz="2400" dirty="0">
                <a:latin typeface="Raleway"/>
                <a:ea typeface="Raleway"/>
                <a:cs typeface="Raleway"/>
                <a:sym typeface="Raleway"/>
              </a:rPr>
              <a:t> </a:t>
            </a:r>
            <a:r>
              <a:rPr lang="tr-TR" sz="2400" dirty="0" err="1">
                <a:latin typeface="Raleway"/>
                <a:ea typeface="Raleway"/>
                <a:cs typeface="Raleway"/>
                <a:sym typeface="Raleway"/>
              </a:rPr>
              <a:t>names</a:t>
            </a:r>
            <a:r>
              <a:rPr lang="tr-TR" sz="2400" dirty="0">
                <a:latin typeface="Raleway"/>
                <a:ea typeface="Raleway"/>
                <a:cs typeface="Raleway"/>
                <a:sym typeface="Raleway"/>
              </a:rPr>
              <a:t> in </a:t>
            </a:r>
            <a:r>
              <a:rPr lang="tr-TR" sz="2400" dirty="0" err="1">
                <a:latin typeface="Raleway"/>
                <a:ea typeface="Raleway"/>
                <a:cs typeface="Raleway"/>
                <a:sym typeface="Raleway"/>
              </a:rPr>
              <a:t>different</a:t>
            </a:r>
            <a:r>
              <a:rPr lang="tr-TR" sz="2400" dirty="0">
                <a:latin typeface="Raleway"/>
                <a:ea typeface="Raleway"/>
                <a:cs typeface="Raleway"/>
                <a:sym typeface="Raleway"/>
              </a:rPr>
              <a:t> </a:t>
            </a:r>
            <a:r>
              <a:rPr lang="tr-TR" sz="2400" dirty="0" err="1">
                <a:latin typeface="Raleway"/>
                <a:ea typeface="Raleway"/>
                <a:cs typeface="Raleway"/>
                <a:sym typeface="Raleway"/>
              </a:rPr>
              <a:t>database</a:t>
            </a:r>
            <a:r>
              <a:rPr lang="tr-TR" sz="2400" dirty="0">
                <a:latin typeface="Raleway"/>
                <a:ea typeface="Raleway"/>
                <a:cs typeface="Raleway"/>
                <a:sym typeface="Raleway"/>
              </a:rPr>
              <a:t>. </a:t>
            </a:r>
            <a:r>
              <a:rPr lang="tr-TR" sz="2400" dirty="0" err="1">
                <a:latin typeface="Raleway"/>
                <a:ea typeface="Raleway"/>
                <a:cs typeface="Raleway"/>
                <a:sym typeface="Raleway"/>
              </a:rPr>
              <a:t>And</a:t>
            </a:r>
            <a:r>
              <a:rPr lang="tr-TR" sz="2400" dirty="0">
                <a:latin typeface="Raleway"/>
                <a:ea typeface="Raleway"/>
                <a:cs typeface="Raleway"/>
                <a:sym typeface="Raleway"/>
              </a:rPr>
              <a:t> </a:t>
            </a:r>
            <a:r>
              <a:rPr lang="tr-TR" sz="2400" dirty="0" err="1">
                <a:latin typeface="Raleway"/>
                <a:ea typeface="Raleway"/>
                <a:cs typeface="Raleway"/>
                <a:sym typeface="Raleway"/>
              </a:rPr>
              <a:t>even</a:t>
            </a:r>
            <a:r>
              <a:rPr lang="tr-TR" sz="2400" dirty="0">
                <a:latin typeface="Raleway"/>
                <a:ea typeface="Raleway"/>
                <a:cs typeface="Raleway"/>
                <a:sym typeface="Raleway"/>
              </a:rPr>
              <a:t> </a:t>
            </a:r>
            <a:r>
              <a:rPr lang="tr-TR" sz="2400" dirty="0" err="1">
                <a:latin typeface="Raleway"/>
                <a:ea typeface="Raleway"/>
                <a:cs typeface="Raleway"/>
                <a:sym typeface="Raleway"/>
              </a:rPr>
              <a:t>if</a:t>
            </a:r>
            <a:r>
              <a:rPr lang="tr-TR" sz="2400" dirty="0">
                <a:latin typeface="Raleway"/>
                <a:ea typeface="Raleway"/>
                <a:cs typeface="Raleway"/>
                <a:sym typeface="Raleway"/>
              </a:rPr>
              <a:t> </a:t>
            </a:r>
            <a:r>
              <a:rPr lang="tr-TR" sz="2400" dirty="0" err="1">
                <a:latin typeface="Raleway"/>
                <a:ea typeface="Raleway"/>
                <a:cs typeface="Raleway"/>
                <a:sym typeface="Raleway"/>
              </a:rPr>
              <a:t>the</a:t>
            </a:r>
            <a:r>
              <a:rPr lang="tr-TR" sz="2400" dirty="0">
                <a:latin typeface="Raleway"/>
                <a:ea typeface="Raleway"/>
                <a:cs typeface="Raleway"/>
                <a:sym typeface="Raleway"/>
              </a:rPr>
              <a:t> name is </a:t>
            </a:r>
            <a:r>
              <a:rPr lang="tr-TR" sz="2400" dirty="0" err="1">
                <a:latin typeface="Raleway"/>
                <a:ea typeface="Raleway"/>
                <a:cs typeface="Raleway"/>
                <a:sym typeface="Raleway"/>
              </a:rPr>
              <a:t>the</a:t>
            </a:r>
            <a:r>
              <a:rPr lang="tr-TR" sz="2400" dirty="0">
                <a:latin typeface="Raleway"/>
                <a:ea typeface="Raleway"/>
                <a:cs typeface="Raleway"/>
                <a:sym typeface="Raleway"/>
              </a:rPr>
              <a:t> </a:t>
            </a:r>
            <a:r>
              <a:rPr lang="tr-TR" sz="2400" dirty="0" err="1">
                <a:latin typeface="Raleway"/>
                <a:ea typeface="Raleway"/>
                <a:cs typeface="Raleway"/>
                <a:sym typeface="Raleway"/>
              </a:rPr>
              <a:t>same</a:t>
            </a:r>
            <a:r>
              <a:rPr lang="tr-TR" sz="2400" dirty="0">
                <a:latin typeface="Raleway"/>
                <a:ea typeface="Raleway"/>
                <a:cs typeface="Raleway"/>
                <a:sym typeface="Raleway"/>
              </a:rPr>
              <a:t>, </a:t>
            </a:r>
            <a:r>
              <a:rPr lang="tr-TR" sz="2400" dirty="0" err="1">
                <a:latin typeface="Raleway"/>
                <a:ea typeface="Raleway"/>
                <a:cs typeface="Raleway"/>
                <a:sym typeface="Raleway"/>
              </a:rPr>
              <a:t>the</a:t>
            </a:r>
            <a:r>
              <a:rPr lang="tr-TR" sz="2400" dirty="0">
                <a:latin typeface="Raleway"/>
                <a:ea typeface="Raleway"/>
                <a:cs typeface="Raleway"/>
                <a:sym typeface="Raleway"/>
              </a:rPr>
              <a:t> size </a:t>
            </a:r>
            <a:r>
              <a:rPr lang="tr-TR" sz="2400" dirty="0" err="1">
                <a:latin typeface="Raleway"/>
                <a:ea typeface="Raleway"/>
                <a:cs typeface="Raleway"/>
                <a:sym typeface="Raleway"/>
              </a:rPr>
              <a:t>and</a:t>
            </a:r>
            <a:r>
              <a:rPr lang="tr-TR" sz="2400" dirty="0">
                <a:latin typeface="Raleway"/>
                <a:ea typeface="Raleway"/>
                <a:cs typeface="Raleway"/>
                <a:sym typeface="Raleway"/>
              </a:rPr>
              <a:t> </a:t>
            </a:r>
            <a:r>
              <a:rPr lang="tr-TR" sz="2400" dirty="0" err="1">
                <a:latin typeface="Raleway"/>
                <a:ea typeface="Raleway"/>
                <a:cs typeface="Raleway"/>
                <a:sym typeface="Raleway"/>
              </a:rPr>
              <a:t>other</a:t>
            </a:r>
            <a:r>
              <a:rPr lang="tr-TR" sz="2400" dirty="0">
                <a:latin typeface="Raleway"/>
                <a:ea typeface="Raleway"/>
                <a:cs typeface="Raleway"/>
                <a:sym typeface="Raleway"/>
              </a:rPr>
              <a:t> </a:t>
            </a:r>
            <a:r>
              <a:rPr lang="tr-TR" sz="2400" dirty="0" err="1">
                <a:latin typeface="Raleway"/>
                <a:ea typeface="Raleway"/>
                <a:cs typeface="Raleway"/>
                <a:sym typeface="Raleway"/>
              </a:rPr>
              <a:t>details</a:t>
            </a:r>
            <a:r>
              <a:rPr lang="tr-TR" sz="2400" dirty="0">
                <a:latin typeface="Raleway"/>
                <a:ea typeface="Raleway"/>
                <a:cs typeface="Raleway"/>
                <a:sym typeface="Raleway"/>
              </a:rPr>
              <a:t> </a:t>
            </a:r>
            <a:r>
              <a:rPr lang="tr-TR" sz="2400" dirty="0" err="1">
                <a:latin typeface="Raleway"/>
                <a:ea typeface="Raleway"/>
                <a:cs typeface="Raleway"/>
                <a:sym typeface="Raleway"/>
              </a:rPr>
              <a:t>may</a:t>
            </a:r>
            <a:r>
              <a:rPr lang="tr-TR" sz="2400" dirty="0">
                <a:latin typeface="Raleway"/>
                <a:ea typeface="Raleway"/>
                <a:cs typeface="Raleway"/>
                <a:sym typeface="Raleway"/>
              </a:rPr>
              <a:t> be </a:t>
            </a:r>
            <a:r>
              <a:rPr lang="tr-TR" sz="2400" dirty="0" err="1">
                <a:latin typeface="Raleway"/>
                <a:ea typeface="Raleway"/>
                <a:cs typeface="Raleway"/>
                <a:sym typeface="Raleway"/>
              </a:rPr>
              <a:t>different</a:t>
            </a:r>
            <a:r>
              <a:rPr lang="tr-TR" sz="2400" dirty="0">
                <a:latin typeface="Raleway"/>
                <a:ea typeface="Raleway"/>
                <a:cs typeface="Raleway"/>
                <a:sym typeface="Raleway"/>
              </a:rPr>
              <a:t>! </a:t>
            </a:r>
            <a:r>
              <a:rPr lang="tr-TR" sz="2400" dirty="0" err="1">
                <a:latin typeface="Raleway"/>
                <a:ea typeface="Raleway"/>
                <a:cs typeface="Raleway"/>
                <a:sym typeface="Raleway"/>
              </a:rPr>
              <a:t>Always</a:t>
            </a:r>
            <a:r>
              <a:rPr lang="tr-TR" sz="2400" dirty="0">
                <a:latin typeface="Raleway"/>
                <a:ea typeface="Raleway"/>
                <a:cs typeface="Raleway"/>
                <a:sym typeface="Raleway"/>
              </a:rPr>
              <a:t> </a:t>
            </a:r>
            <a:r>
              <a:rPr lang="tr-TR" sz="2400" dirty="0" err="1">
                <a:latin typeface="Raleway"/>
                <a:ea typeface="Raleway"/>
                <a:cs typeface="Raleway"/>
                <a:sym typeface="Raleway"/>
              </a:rPr>
              <a:t>check</a:t>
            </a:r>
            <a:r>
              <a:rPr lang="tr-TR" sz="2400" dirty="0">
                <a:latin typeface="Raleway"/>
                <a:ea typeface="Raleway"/>
                <a:cs typeface="Raleway"/>
                <a:sym typeface="Raleway"/>
              </a:rPr>
              <a:t> </a:t>
            </a:r>
            <a:r>
              <a:rPr lang="tr-TR" sz="2400" dirty="0" err="1">
                <a:latin typeface="Raleway"/>
                <a:ea typeface="Raleway"/>
                <a:cs typeface="Raleway"/>
                <a:sym typeface="Raleway"/>
              </a:rPr>
              <a:t>the</a:t>
            </a:r>
            <a:r>
              <a:rPr lang="tr-TR" sz="2400" dirty="0">
                <a:latin typeface="Raleway"/>
                <a:ea typeface="Raleway"/>
                <a:cs typeface="Raleway"/>
                <a:sym typeface="Raleway"/>
              </a:rPr>
              <a:t> </a:t>
            </a:r>
            <a:r>
              <a:rPr lang="tr-TR" sz="2400" dirty="0" err="1">
                <a:latin typeface="Raleway"/>
                <a:ea typeface="Raleway"/>
                <a:cs typeface="Raleway"/>
                <a:sym typeface="Raleway"/>
              </a:rPr>
              <a:t>documentation</a:t>
            </a:r>
            <a:r>
              <a:rPr lang="tr-TR" sz="2400" dirty="0">
                <a:latin typeface="Raleway"/>
                <a:ea typeface="Raleway"/>
                <a:cs typeface="Raleway"/>
                <a:sym typeface="Raleway"/>
              </a:rPr>
              <a:t>!</a:t>
            </a:r>
            <a:endParaRPr sz="2400" dirty="0">
              <a:latin typeface="Raleway"/>
              <a:ea typeface="Raleway"/>
              <a:cs typeface="Raleway"/>
              <a:sym typeface="Raleway"/>
            </a:endParaRPr>
          </a:p>
        </p:txBody>
      </p:sp>
      <p:pic>
        <p:nvPicPr>
          <p:cNvPr id="208" name="Google Shape;208;p35"/>
          <p:cNvPicPr preferRelativeResize="0"/>
          <p:nvPr/>
        </p:nvPicPr>
        <p:blipFill>
          <a:blip r:embed="rId3">
            <a:alphaModFix/>
          </a:blip>
          <a:stretch>
            <a:fillRect/>
          </a:stretch>
        </p:blipFill>
        <p:spPr>
          <a:xfrm>
            <a:off x="378925" y="1460850"/>
            <a:ext cx="992100" cy="1133825"/>
          </a:xfrm>
          <a:prstGeom prst="rect">
            <a:avLst/>
          </a:prstGeom>
          <a:noFill/>
          <a:ln>
            <a:noFill/>
          </a:ln>
        </p:spPr>
      </p:pic>
      <p:sp>
        <p:nvSpPr>
          <p:cNvPr id="209" name="Google Shape;209;p35"/>
          <p:cNvSpPr txBox="1"/>
          <p:nvPr/>
        </p:nvSpPr>
        <p:spPr>
          <a:xfrm>
            <a:off x="571375" y="2117975"/>
            <a:ext cx="607200" cy="38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sz="1500" b="1">
                <a:latin typeface="Raleway"/>
                <a:ea typeface="Raleway"/>
                <a:cs typeface="Raleway"/>
                <a:sym typeface="Raleway"/>
              </a:rPr>
              <a:t>TIP</a:t>
            </a:r>
            <a:endParaRPr sz="1500" b="1">
              <a:latin typeface="Raleway"/>
              <a:ea typeface="Raleway"/>
              <a:cs typeface="Raleway"/>
              <a:sym typeface="Raleway"/>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5"/>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16</a:t>
            </a:fld>
            <a:endParaRPr/>
          </a:p>
        </p:txBody>
      </p:sp>
      <p:sp>
        <p:nvSpPr>
          <p:cNvPr id="133" name="Google Shape;133;p25"/>
          <p:cNvSpPr txBox="1">
            <a:spLocks noGrp="1"/>
          </p:cNvSpPr>
          <p:nvPr>
            <p:ph type="title"/>
          </p:nvPr>
        </p:nvSpPr>
        <p:spPr>
          <a:xfrm>
            <a:off x="623623" y="965850"/>
            <a:ext cx="6891900" cy="626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SzPts val="4800"/>
              <a:buNone/>
            </a:pPr>
            <a:r>
              <a:rPr lang="tr-TR" sz="4000" dirty="0">
                <a:solidFill>
                  <a:srgbClr val="741B47"/>
                </a:solidFill>
                <a:latin typeface="Raleway Medium"/>
                <a:ea typeface="Raleway Medium"/>
                <a:cs typeface="Raleway Medium"/>
                <a:sym typeface="Raleway Medium"/>
              </a:rPr>
              <a:t>Data Definition Language</a:t>
            </a:r>
            <a:endParaRPr sz="4000" dirty="0">
              <a:solidFill>
                <a:srgbClr val="419DD3"/>
              </a:solidFill>
              <a:latin typeface="Raleway Medium"/>
              <a:ea typeface="Raleway Medium"/>
              <a:cs typeface="Raleway Medium"/>
              <a:sym typeface="Raleway Medium"/>
            </a:endParaRPr>
          </a:p>
          <a:p>
            <a:pPr marL="0" lvl="0" indent="0" algn="l" rtl="0">
              <a:lnSpc>
                <a:spcPct val="80000"/>
              </a:lnSpc>
              <a:spcBef>
                <a:spcPts val="0"/>
              </a:spcBef>
              <a:spcAft>
                <a:spcPts val="0"/>
              </a:spcAft>
              <a:buSzPts val="4800"/>
              <a:buNone/>
            </a:pPr>
            <a:endParaRPr sz="4000" dirty="0">
              <a:solidFill>
                <a:srgbClr val="741B47"/>
              </a:solidFill>
              <a:latin typeface="Raleway Medium"/>
              <a:ea typeface="Raleway Medium"/>
              <a:cs typeface="Raleway Medium"/>
              <a:sym typeface="Raleway Medium"/>
            </a:endParaRPr>
          </a:p>
          <a:p>
            <a:pPr marL="0" lvl="0" indent="0" algn="l" rtl="0">
              <a:lnSpc>
                <a:spcPct val="80000"/>
              </a:lnSpc>
              <a:spcBef>
                <a:spcPts val="0"/>
              </a:spcBef>
              <a:spcAft>
                <a:spcPts val="0"/>
              </a:spcAft>
              <a:buSzPts val="4800"/>
              <a:buNone/>
            </a:pPr>
            <a:endParaRPr sz="4000" dirty="0">
              <a:solidFill>
                <a:srgbClr val="741B47"/>
              </a:solidFill>
              <a:latin typeface="Raleway Medium"/>
              <a:ea typeface="Raleway Medium"/>
              <a:cs typeface="Raleway Medium"/>
              <a:sym typeface="Raleway Medium"/>
            </a:endParaRPr>
          </a:p>
        </p:txBody>
      </p:sp>
      <p:sp>
        <p:nvSpPr>
          <p:cNvPr id="134" name="Google Shape;134;p25"/>
          <p:cNvSpPr txBox="1"/>
          <p:nvPr/>
        </p:nvSpPr>
        <p:spPr>
          <a:xfrm>
            <a:off x="569142" y="2040749"/>
            <a:ext cx="8800800" cy="141330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Clr>
                <a:srgbClr val="373A3C"/>
              </a:buClr>
              <a:buSzPts val="2400"/>
              <a:buFont typeface="Raleway"/>
              <a:buChar char="●"/>
            </a:pPr>
            <a:r>
              <a:rPr lang="tr-TR" sz="2400" b="1" dirty="0">
                <a:solidFill>
                  <a:srgbClr val="FF0000"/>
                </a:solidFill>
                <a:latin typeface="Raleway"/>
                <a:ea typeface="Raleway"/>
                <a:cs typeface="Raleway"/>
                <a:sym typeface="Raleway"/>
              </a:rPr>
              <a:t>CREATE</a:t>
            </a:r>
            <a:r>
              <a:rPr lang="tr-TR" sz="2400" b="1" dirty="0">
                <a:solidFill>
                  <a:srgbClr val="373A3C"/>
                </a:solidFill>
                <a:latin typeface="Raleway"/>
                <a:ea typeface="Raleway"/>
                <a:cs typeface="Raleway"/>
                <a:sym typeface="Raleway"/>
              </a:rPr>
              <a:t> </a:t>
            </a:r>
          </a:p>
          <a:p>
            <a:pPr marL="457200" lvl="0" indent="-381000" algn="l" rtl="0">
              <a:spcBef>
                <a:spcPts val="0"/>
              </a:spcBef>
              <a:spcAft>
                <a:spcPts val="0"/>
              </a:spcAft>
              <a:buClr>
                <a:srgbClr val="373A3C"/>
              </a:buClr>
              <a:buSzPts val="2400"/>
              <a:buFont typeface="Raleway"/>
              <a:buChar char="●"/>
            </a:pPr>
            <a:r>
              <a:rPr lang="tr-TR" sz="2400" b="1" dirty="0">
                <a:solidFill>
                  <a:srgbClr val="FF0000"/>
                </a:solidFill>
                <a:latin typeface="Raleway"/>
                <a:ea typeface="Raleway"/>
                <a:cs typeface="Raleway"/>
                <a:sym typeface="Raleway"/>
              </a:rPr>
              <a:t>ALTER</a:t>
            </a:r>
            <a:r>
              <a:rPr lang="tr-TR" sz="2400" b="1" dirty="0">
                <a:solidFill>
                  <a:srgbClr val="373A3C"/>
                </a:solidFill>
                <a:latin typeface="Raleway"/>
                <a:ea typeface="Raleway"/>
                <a:cs typeface="Raleway"/>
                <a:sym typeface="Raleway"/>
              </a:rPr>
              <a:t> </a:t>
            </a:r>
          </a:p>
          <a:p>
            <a:pPr marL="457200" lvl="0" indent="-381000" algn="l" rtl="0">
              <a:spcBef>
                <a:spcPts val="0"/>
              </a:spcBef>
              <a:spcAft>
                <a:spcPts val="0"/>
              </a:spcAft>
              <a:buClr>
                <a:srgbClr val="373A3C"/>
              </a:buClr>
              <a:buSzPts val="2400"/>
              <a:buFont typeface="Raleway"/>
              <a:buChar char="●"/>
            </a:pPr>
            <a:r>
              <a:rPr lang="tr-TR" sz="2400" b="1" dirty="0">
                <a:solidFill>
                  <a:srgbClr val="FF0000"/>
                </a:solidFill>
                <a:latin typeface="Raleway"/>
                <a:ea typeface="Raleway"/>
                <a:cs typeface="Raleway"/>
                <a:sym typeface="Raleway"/>
              </a:rPr>
              <a:t>DROP</a:t>
            </a:r>
            <a:endParaRPr sz="2400" dirty="0">
              <a:solidFill>
                <a:srgbClr val="373A3C"/>
              </a:solidFill>
              <a:highlight>
                <a:srgbClr val="FFFFFF"/>
              </a:highlight>
              <a:latin typeface="Raleway"/>
              <a:ea typeface="Raleway"/>
              <a:cs typeface="Raleway"/>
              <a:sym typeface="Raleway"/>
            </a:endParaRPr>
          </a:p>
        </p:txBody>
      </p:sp>
    </p:spTree>
    <p:extLst>
      <p:ext uri="{BB962C8B-B14F-4D97-AF65-F5344CB8AC3E}">
        <p14:creationId xmlns:p14="http://schemas.microsoft.com/office/powerpoint/2010/main" val="1843012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62"/>
          <p:cNvSpPr txBox="1">
            <a:spLocks noGrp="1"/>
          </p:cNvSpPr>
          <p:nvPr>
            <p:ph type="ctrTitle"/>
          </p:nvPr>
        </p:nvSpPr>
        <p:spPr>
          <a:xfrm>
            <a:off x="946150" y="2019300"/>
            <a:ext cx="5403900" cy="827400"/>
          </a:xfrm>
          <a:prstGeom prst="rect">
            <a:avLst/>
          </a:prstGeom>
          <a:noFill/>
          <a:ln>
            <a:noFill/>
          </a:ln>
        </p:spPr>
        <p:txBody>
          <a:bodyPr spcFirstLastPara="1" wrap="square" lIns="0" tIns="0" rIns="0" bIns="0" anchor="b" anchorCtr="0">
            <a:noAutofit/>
          </a:bodyPr>
          <a:lstStyle/>
          <a:p>
            <a:pPr marL="0" lvl="0" indent="0" algn="l" rtl="0">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CREATE TABLE</a:t>
            </a:r>
            <a:endParaRPr sz="3600">
              <a:solidFill>
                <a:srgbClr val="741B47"/>
              </a:solidFill>
              <a:latin typeface="Raleway Medium"/>
              <a:ea typeface="Raleway Medium"/>
              <a:cs typeface="Raleway Medium"/>
              <a:sym typeface="Raleway Medium"/>
            </a:endParaRPr>
          </a:p>
        </p:txBody>
      </p:sp>
      <p:sp>
        <p:nvSpPr>
          <p:cNvPr id="521" name="Google Shape;521;p62"/>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kumimoji="0" lang="tr-TR" sz="3600" b="0" i="0" u="none" strike="noStrike" kern="0" cap="none" spc="0" normalizeH="0" baseline="0" noProof="0">
                <a:ln>
                  <a:noFill/>
                </a:ln>
                <a:solidFill>
                  <a:srgbClr val="FFFFFF"/>
                </a:solidFill>
                <a:effectLst/>
                <a:uLnTx/>
                <a:uFillTx/>
                <a:latin typeface="Raleway Medium"/>
                <a:ea typeface="Raleway Medium"/>
                <a:cs typeface="Raleway Medium"/>
                <a:sym typeface="Raleway Medium"/>
              </a:rPr>
              <a:t>3</a:t>
            </a:r>
            <a:endParaRPr kumimoji="0" sz="3600" b="0" i="0" u="none" strike="noStrike" kern="0" cap="none" spc="0" normalizeH="0" baseline="0" noProof="0">
              <a:ln>
                <a:noFill/>
              </a:ln>
              <a:solidFill>
                <a:srgbClr val="FFFFFF"/>
              </a:solidFill>
              <a:effectLst/>
              <a:uLnTx/>
              <a:uFillTx/>
              <a:latin typeface="Raleway Medium"/>
              <a:ea typeface="Raleway Medium"/>
              <a:cs typeface="Raleway Medium"/>
              <a:sym typeface="Raleway Medium"/>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6"/>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18</a:t>
            </a:fld>
            <a:endParaRPr/>
          </a:p>
        </p:txBody>
      </p:sp>
      <p:sp>
        <p:nvSpPr>
          <p:cNvPr id="215" name="Google Shape;215;p36"/>
          <p:cNvSpPr txBox="1">
            <a:spLocks noGrp="1"/>
          </p:cNvSpPr>
          <p:nvPr>
            <p:ph type="title"/>
          </p:nvPr>
        </p:nvSpPr>
        <p:spPr>
          <a:xfrm>
            <a:off x="378929" y="173800"/>
            <a:ext cx="5640900" cy="626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SzPts val="4800"/>
              <a:buNone/>
            </a:pPr>
            <a:r>
              <a:rPr lang="tr-TR" sz="4000">
                <a:solidFill>
                  <a:srgbClr val="741B47"/>
                </a:solidFill>
                <a:latin typeface="Raleway Medium"/>
                <a:ea typeface="Raleway Medium"/>
                <a:cs typeface="Raleway Medium"/>
                <a:sym typeface="Raleway Medium"/>
              </a:rPr>
              <a:t>CREATE TABLE</a:t>
            </a:r>
            <a:endParaRPr sz="4000">
              <a:solidFill>
                <a:srgbClr val="419DD3"/>
              </a:solidFill>
              <a:latin typeface="Raleway Medium"/>
              <a:ea typeface="Raleway Medium"/>
              <a:cs typeface="Raleway Medium"/>
              <a:sym typeface="Raleway Medium"/>
            </a:endParaRPr>
          </a:p>
          <a:p>
            <a:pPr marL="0" lvl="0" indent="0" algn="l" rtl="0">
              <a:lnSpc>
                <a:spcPct val="80000"/>
              </a:lnSpc>
              <a:spcBef>
                <a:spcPts val="0"/>
              </a:spcBef>
              <a:spcAft>
                <a:spcPts val="0"/>
              </a:spcAft>
              <a:buSzPts val="4800"/>
              <a:buNone/>
            </a:pPr>
            <a:endParaRPr sz="4000">
              <a:solidFill>
                <a:srgbClr val="741B47"/>
              </a:solidFill>
              <a:latin typeface="Raleway Medium"/>
              <a:ea typeface="Raleway Medium"/>
              <a:cs typeface="Raleway Medium"/>
              <a:sym typeface="Raleway Medium"/>
            </a:endParaRPr>
          </a:p>
          <a:p>
            <a:pPr marL="0" lvl="0" indent="0" algn="l" rtl="0">
              <a:lnSpc>
                <a:spcPct val="115000"/>
              </a:lnSpc>
              <a:spcBef>
                <a:spcPts val="0"/>
              </a:spcBef>
              <a:spcAft>
                <a:spcPts val="0"/>
              </a:spcAft>
              <a:buNone/>
            </a:pPr>
            <a:endParaRPr sz="2400">
              <a:solidFill>
                <a:srgbClr val="373A3C"/>
              </a:solidFill>
              <a:highlight>
                <a:srgbClr val="FFFFFF"/>
              </a:highlight>
              <a:latin typeface="Raleway"/>
              <a:ea typeface="Raleway"/>
              <a:cs typeface="Raleway"/>
              <a:sym typeface="Raleway"/>
            </a:endParaRPr>
          </a:p>
          <a:p>
            <a:pPr marL="0" lvl="0" indent="0" algn="l" rtl="0">
              <a:lnSpc>
                <a:spcPct val="100000"/>
              </a:lnSpc>
              <a:spcBef>
                <a:spcPts val="1200"/>
              </a:spcBef>
              <a:spcAft>
                <a:spcPts val="0"/>
              </a:spcAft>
              <a:buClr>
                <a:srgbClr val="000000"/>
              </a:buClr>
              <a:buSzPts val="2400"/>
              <a:buFont typeface="Arial"/>
              <a:buNone/>
            </a:pPr>
            <a:endParaRPr sz="2400">
              <a:solidFill>
                <a:srgbClr val="373A3C"/>
              </a:solidFill>
              <a:highlight>
                <a:srgbClr val="FFFFFF"/>
              </a:highlight>
              <a:latin typeface="Raleway"/>
              <a:ea typeface="Raleway"/>
              <a:cs typeface="Raleway"/>
              <a:sym typeface="Raleway"/>
            </a:endParaRPr>
          </a:p>
          <a:p>
            <a:pPr marL="0" lvl="0" indent="0" algn="l" rtl="0">
              <a:lnSpc>
                <a:spcPct val="80000"/>
              </a:lnSpc>
              <a:spcBef>
                <a:spcPts val="0"/>
              </a:spcBef>
              <a:spcAft>
                <a:spcPts val="0"/>
              </a:spcAft>
              <a:buSzPts val="4800"/>
              <a:buNone/>
            </a:pPr>
            <a:endParaRPr sz="4000">
              <a:solidFill>
                <a:srgbClr val="741B47"/>
              </a:solidFill>
              <a:latin typeface="Raleway Medium"/>
              <a:ea typeface="Raleway Medium"/>
              <a:cs typeface="Raleway Medium"/>
              <a:sym typeface="Raleway Medium"/>
            </a:endParaRPr>
          </a:p>
        </p:txBody>
      </p:sp>
      <p:sp>
        <p:nvSpPr>
          <p:cNvPr id="216" name="Google Shape;216;p36"/>
          <p:cNvSpPr txBox="1"/>
          <p:nvPr/>
        </p:nvSpPr>
        <p:spPr>
          <a:xfrm>
            <a:off x="378925" y="981100"/>
            <a:ext cx="8490300" cy="90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tr-TR" sz="2400">
                <a:solidFill>
                  <a:srgbClr val="373A3C"/>
                </a:solidFill>
                <a:highlight>
                  <a:schemeClr val="lt1"/>
                </a:highlight>
                <a:latin typeface="Raleway"/>
                <a:ea typeface="Raleway"/>
                <a:cs typeface="Raleway"/>
                <a:sym typeface="Raleway"/>
              </a:rPr>
              <a:t>When creating a table, we use </a:t>
            </a:r>
            <a:r>
              <a:rPr lang="tr-TR" sz="2400" b="1">
                <a:solidFill>
                  <a:srgbClr val="FF0000"/>
                </a:solidFill>
                <a:latin typeface="Raleway"/>
                <a:ea typeface="Raleway"/>
                <a:cs typeface="Raleway"/>
                <a:sym typeface="Raleway"/>
              </a:rPr>
              <a:t>CREATE TABLE</a:t>
            </a:r>
            <a:r>
              <a:rPr lang="tr-TR" sz="2400" b="1">
                <a:solidFill>
                  <a:srgbClr val="373A3C"/>
                </a:solidFill>
                <a:latin typeface="Raleway"/>
                <a:ea typeface="Raleway"/>
                <a:cs typeface="Raleway"/>
                <a:sym typeface="Raleway"/>
              </a:rPr>
              <a:t> </a:t>
            </a:r>
            <a:r>
              <a:rPr lang="tr-TR" sz="2400">
                <a:solidFill>
                  <a:srgbClr val="373A3C"/>
                </a:solidFill>
                <a:highlight>
                  <a:schemeClr val="lt1"/>
                </a:highlight>
                <a:latin typeface="Raleway"/>
                <a:ea typeface="Raleway"/>
                <a:cs typeface="Raleway"/>
                <a:sym typeface="Raleway"/>
              </a:rPr>
              <a:t>statement.</a:t>
            </a:r>
            <a:endParaRPr>
              <a:latin typeface="Barlow Light"/>
              <a:ea typeface="Barlow Light"/>
              <a:cs typeface="Barlow Light"/>
              <a:sym typeface="Barlow Light"/>
            </a:endParaRPr>
          </a:p>
        </p:txBody>
      </p:sp>
      <p:sp>
        <p:nvSpPr>
          <p:cNvPr id="217" name="Google Shape;217;p36"/>
          <p:cNvSpPr txBox="1"/>
          <p:nvPr/>
        </p:nvSpPr>
        <p:spPr>
          <a:xfrm>
            <a:off x="496650" y="1883800"/>
            <a:ext cx="4984200" cy="62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sz="2000" b="1">
                <a:latin typeface="Barlow"/>
                <a:ea typeface="Barlow"/>
                <a:cs typeface="Barlow"/>
                <a:sym typeface="Barlow"/>
              </a:rPr>
              <a:t>Syntax of a Basic Create Table Statement</a:t>
            </a:r>
            <a:endParaRPr sz="2000" b="1">
              <a:latin typeface="Barlow"/>
              <a:ea typeface="Barlow"/>
              <a:cs typeface="Barlow"/>
              <a:sym typeface="Barlow"/>
            </a:endParaRPr>
          </a:p>
        </p:txBody>
      </p:sp>
      <p:sp>
        <p:nvSpPr>
          <p:cNvPr id="218" name="Google Shape;218;p36"/>
          <p:cNvSpPr txBox="1"/>
          <p:nvPr/>
        </p:nvSpPr>
        <p:spPr>
          <a:xfrm>
            <a:off x="496650" y="2510200"/>
            <a:ext cx="8490300" cy="1316100"/>
          </a:xfrm>
          <a:prstGeom prst="rect">
            <a:avLst/>
          </a:prstGeom>
          <a:solidFill>
            <a:srgbClr val="F3F3F3"/>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sz="2400" b="1" dirty="0">
                <a:solidFill>
                  <a:srgbClr val="134F5C"/>
                </a:solidFill>
                <a:latin typeface="Raleway"/>
                <a:ea typeface="Raleway"/>
                <a:cs typeface="Raleway"/>
                <a:sym typeface="Raleway"/>
              </a:rPr>
              <a:t>CREATE TABLE</a:t>
            </a:r>
            <a:r>
              <a:rPr lang="tr-TR" sz="2400" dirty="0">
                <a:latin typeface="Raleway Light"/>
                <a:ea typeface="Raleway Light"/>
                <a:cs typeface="Raleway Light"/>
                <a:sym typeface="Raleway Light"/>
              </a:rPr>
              <a:t> </a:t>
            </a:r>
            <a:r>
              <a:rPr lang="tr-TR" sz="2400" b="1" dirty="0" err="1">
                <a:solidFill>
                  <a:srgbClr val="C27BA0"/>
                </a:solidFill>
                <a:latin typeface="Raleway"/>
                <a:ea typeface="Raleway"/>
                <a:cs typeface="Raleway"/>
                <a:sym typeface="Raleway"/>
              </a:rPr>
              <a:t>table_name</a:t>
            </a:r>
            <a:endParaRPr sz="2400" b="1" dirty="0">
              <a:solidFill>
                <a:srgbClr val="C27BA0"/>
              </a:solidFill>
              <a:latin typeface="Raleway"/>
              <a:ea typeface="Raleway"/>
              <a:cs typeface="Raleway"/>
              <a:sym typeface="Raleway"/>
            </a:endParaRPr>
          </a:p>
          <a:p>
            <a:pPr marL="457200" lvl="0" indent="457200" algn="l" rtl="0">
              <a:spcBef>
                <a:spcPts val="0"/>
              </a:spcBef>
              <a:spcAft>
                <a:spcPts val="0"/>
              </a:spcAft>
              <a:buNone/>
            </a:pPr>
            <a:r>
              <a:rPr lang="tr-TR" sz="2400" dirty="0">
                <a:latin typeface="Raleway Light"/>
                <a:ea typeface="Raleway Light"/>
                <a:cs typeface="Raleway Light"/>
                <a:sym typeface="Raleway Light"/>
              </a:rPr>
              <a:t> (</a:t>
            </a:r>
            <a:r>
              <a:rPr lang="tr-TR" sz="2400" b="1" dirty="0">
                <a:solidFill>
                  <a:srgbClr val="76A5AF"/>
                </a:solidFill>
                <a:latin typeface="Raleway"/>
                <a:ea typeface="Raleway"/>
                <a:cs typeface="Raleway"/>
                <a:sym typeface="Raleway"/>
              </a:rPr>
              <a:t>column_name1</a:t>
            </a:r>
            <a:r>
              <a:rPr lang="tr-TR" sz="2400" dirty="0">
                <a:latin typeface="Raleway Light"/>
                <a:ea typeface="Raleway Light"/>
                <a:cs typeface="Raleway Light"/>
                <a:sym typeface="Raleway Light"/>
              </a:rPr>
              <a:t> </a:t>
            </a:r>
            <a:r>
              <a:rPr lang="tr-TR" sz="2400" b="1" dirty="0" err="1">
                <a:solidFill>
                  <a:srgbClr val="6FA8DC"/>
                </a:solidFill>
                <a:latin typeface="Raleway"/>
                <a:ea typeface="Raleway"/>
                <a:cs typeface="Raleway"/>
                <a:sym typeface="Raleway"/>
              </a:rPr>
              <a:t>data_type</a:t>
            </a:r>
            <a:r>
              <a:rPr lang="tr-TR" sz="2400" b="1" dirty="0">
                <a:solidFill>
                  <a:srgbClr val="6FA8DC"/>
                </a:solidFill>
                <a:latin typeface="Raleway"/>
                <a:ea typeface="Raleway"/>
                <a:cs typeface="Raleway"/>
                <a:sym typeface="Raleway"/>
              </a:rPr>
              <a:t>,</a:t>
            </a:r>
            <a:endParaRPr sz="2400" b="1" dirty="0">
              <a:solidFill>
                <a:srgbClr val="6FA8DC"/>
              </a:solidFill>
              <a:latin typeface="Raleway"/>
              <a:ea typeface="Raleway"/>
              <a:cs typeface="Raleway"/>
              <a:sym typeface="Raleway"/>
            </a:endParaRPr>
          </a:p>
          <a:p>
            <a:pPr marL="457200" lvl="0" indent="457200" algn="l" rtl="0">
              <a:spcBef>
                <a:spcPts val="0"/>
              </a:spcBef>
              <a:spcAft>
                <a:spcPts val="0"/>
              </a:spcAft>
              <a:buNone/>
            </a:pPr>
            <a:r>
              <a:rPr lang="tr-TR" sz="2400" b="1" dirty="0">
                <a:solidFill>
                  <a:srgbClr val="76A5AF"/>
                </a:solidFill>
                <a:latin typeface="Raleway"/>
                <a:ea typeface="Raleway"/>
                <a:cs typeface="Raleway"/>
                <a:sym typeface="Raleway"/>
              </a:rPr>
              <a:t>  column_name2</a:t>
            </a:r>
            <a:r>
              <a:rPr lang="tr-TR" sz="2400" dirty="0">
                <a:latin typeface="Raleway Light"/>
                <a:ea typeface="Raleway Light"/>
                <a:cs typeface="Raleway Light"/>
                <a:sym typeface="Raleway Light"/>
              </a:rPr>
              <a:t> </a:t>
            </a:r>
            <a:r>
              <a:rPr lang="tr-TR" sz="2400" b="1" dirty="0" err="1">
                <a:solidFill>
                  <a:srgbClr val="6FA8DC"/>
                </a:solidFill>
                <a:latin typeface="Raleway"/>
                <a:ea typeface="Raleway"/>
                <a:cs typeface="Raleway"/>
                <a:sym typeface="Raleway"/>
              </a:rPr>
              <a:t>data_type</a:t>
            </a:r>
            <a:r>
              <a:rPr lang="tr-TR" sz="2400" dirty="0">
                <a:latin typeface="Raleway Light"/>
                <a:ea typeface="Raleway Light"/>
                <a:cs typeface="Raleway Light"/>
                <a:sym typeface="Raleway Light"/>
              </a:rPr>
              <a:t>);</a:t>
            </a:r>
            <a:endParaRPr sz="2400" dirty="0">
              <a:latin typeface="Raleway Light"/>
              <a:ea typeface="Raleway Light"/>
              <a:cs typeface="Raleway Light"/>
              <a:sym typeface="Raleway 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7"/>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19</a:t>
            </a:fld>
            <a:endParaRPr/>
          </a:p>
        </p:txBody>
      </p:sp>
      <p:sp>
        <p:nvSpPr>
          <p:cNvPr id="224" name="Google Shape;224;p37"/>
          <p:cNvSpPr txBox="1">
            <a:spLocks noGrp="1"/>
          </p:cNvSpPr>
          <p:nvPr>
            <p:ph type="title"/>
          </p:nvPr>
        </p:nvSpPr>
        <p:spPr>
          <a:xfrm>
            <a:off x="378924" y="173800"/>
            <a:ext cx="7136400" cy="626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SzPts val="4800"/>
              <a:buNone/>
            </a:pPr>
            <a:r>
              <a:rPr lang="tr-TR" sz="4000">
                <a:solidFill>
                  <a:srgbClr val="741B47"/>
                </a:solidFill>
                <a:latin typeface="Raleway Medium"/>
                <a:ea typeface="Raleway Medium"/>
                <a:cs typeface="Raleway Medium"/>
                <a:sym typeface="Raleway Medium"/>
              </a:rPr>
              <a:t>CREATE TABLE-Example</a:t>
            </a:r>
            <a:endParaRPr sz="4000">
              <a:solidFill>
                <a:srgbClr val="419DD3"/>
              </a:solidFill>
              <a:latin typeface="Raleway Medium"/>
              <a:ea typeface="Raleway Medium"/>
              <a:cs typeface="Raleway Medium"/>
              <a:sym typeface="Raleway Medium"/>
            </a:endParaRPr>
          </a:p>
          <a:p>
            <a:pPr marL="0" lvl="0" indent="0" algn="l" rtl="0">
              <a:lnSpc>
                <a:spcPct val="80000"/>
              </a:lnSpc>
              <a:spcBef>
                <a:spcPts val="0"/>
              </a:spcBef>
              <a:spcAft>
                <a:spcPts val="0"/>
              </a:spcAft>
              <a:buSzPts val="4800"/>
              <a:buNone/>
            </a:pPr>
            <a:endParaRPr sz="4000">
              <a:solidFill>
                <a:srgbClr val="741B47"/>
              </a:solidFill>
              <a:latin typeface="Raleway Medium"/>
              <a:ea typeface="Raleway Medium"/>
              <a:cs typeface="Raleway Medium"/>
              <a:sym typeface="Raleway Medium"/>
            </a:endParaRPr>
          </a:p>
          <a:p>
            <a:pPr marL="0" lvl="0" indent="0" algn="l" rtl="0">
              <a:lnSpc>
                <a:spcPct val="115000"/>
              </a:lnSpc>
              <a:spcBef>
                <a:spcPts val="0"/>
              </a:spcBef>
              <a:spcAft>
                <a:spcPts val="0"/>
              </a:spcAft>
              <a:buNone/>
            </a:pPr>
            <a:endParaRPr sz="2400">
              <a:solidFill>
                <a:srgbClr val="373A3C"/>
              </a:solidFill>
              <a:highlight>
                <a:srgbClr val="FFFFFF"/>
              </a:highlight>
              <a:latin typeface="Raleway"/>
              <a:ea typeface="Raleway"/>
              <a:cs typeface="Raleway"/>
              <a:sym typeface="Raleway"/>
            </a:endParaRPr>
          </a:p>
          <a:p>
            <a:pPr marL="0" lvl="0" indent="0" algn="l" rtl="0">
              <a:lnSpc>
                <a:spcPct val="100000"/>
              </a:lnSpc>
              <a:spcBef>
                <a:spcPts val="1200"/>
              </a:spcBef>
              <a:spcAft>
                <a:spcPts val="0"/>
              </a:spcAft>
              <a:buSzPts val="2400"/>
              <a:buNone/>
            </a:pPr>
            <a:endParaRPr sz="2400">
              <a:solidFill>
                <a:srgbClr val="373A3C"/>
              </a:solidFill>
              <a:highlight>
                <a:srgbClr val="FFFFFF"/>
              </a:highlight>
              <a:latin typeface="Raleway"/>
              <a:ea typeface="Raleway"/>
              <a:cs typeface="Raleway"/>
              <a:sym typeface="Raleway"/>
            </a:endParaRPr>
          </a:p>
          <a:p>
            <a:pPr marL="0" lvl="0" indent="0" algn="l" rtl="0">
              <a:lnSpc>
                <a:spcPct val="80000"/>
              </a:lnSpc>
              <a:spcBef>
                <a:spcPts val="0"/>
              </a:spcBef>
              <a:spcAft>
                <a:spcPts val="0"/>
              </a:spcAft>
              <a:buSzPts val="4800"/>
              <a:buNone/>
            </a:pPr>
            <a:endParaRPr sz="4000">
              <a:solidFill>
                <a:srgbClr val="741B47"/>
              </a:solidFill>
              <a:latin typeface="Raleway Medium"/>
              <a:ea typeface="Raleway Medium"/>
              <a:cs typeface="Raleway Medium"/>
              <a:sym typeface="Raleway Medium"/>
            </a:endParaRPr>
          </a:p>
        </p:txBody>
      </p:sp>
      <p:sp>
        <p:nvSpPr>
          <p:cNvPr id="225" name="Google Shape;225;p37"/>
          <p:cNvSpPr txBox="1"/>
          <p:nvPr/>
        </p:nvSpPr>
        <p:spPr>
          <a:xfrm>
            <a:off x="326850" y="800200"/>
            <a:ext cx="8490300" cy="2064600"/>
          </a:xfrm>
          <a:prstGeom prst="rect">
            <a:avLst/>
          </a:prstGeom>
          <a:solidFill>
            <a:srgbClr val="F3F3F3"/>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sz="2400" b="1">
                <a:solidFill>
                  <a:srgbClr val="134F5C"/>
                </a:solidFill>
                <a:latin typeface="Courier New"/>
                <a:ea typeface="Courier New"/>
                <a:cs typeface="Courier New"/>
                <a:sym typeface="Courier New"/>
              </a:rPr>
              <a:t>CREATE TABLE</a:t>
            </a:r>
            <a:r>
              <a:rPr lang="tr-TR" sz="2400">
                <a:latin typeface="Courier New"/>
                <a:ea typeface="Courier New"/>
                <a:cs typeface="Courier New"/>
                <a:sym typeface="Courier New"/>
              </a:rPr>
              <a:t> </a:t>
            </a:r>
            <a:r>
              <a:rPr lang="tr-TR" sz="2400" b="1">
                <a:solidFill>
                  <a:srgbClr val="C27BA0"/>
                </a:solidFill>
                <a:latin typeface="Courier New"/>
                <a:ea typeface="Courier New"/>
                <a:cs typeface="Courier New"/>
                <a:sym typeface="Courier New"/>
              </a:rPr>
              <a:t>employee</a:t>
            </a:r>
            <a:endParaRPr sz="2400" b="1">
              <a:solidFill>
                <a:srgbClr val="C27BA0"/>
              </a:solidFill>
              <a:latin typeface="Courier New"/>
              <a:ea typeface="Courier New"/>
              <a:cs typeface="Courier New"/>
              <a:sym typeface="Courier New"/>
            </a:endParaRPr>
          </a:p>
          <a:p>
            <a:pPr marL="457200" lvl="0" indent="457200" algn="l" rtl="0">
              <a:spcBef>
                <a:spcPts val="0"/>
              </a:spcBef>
              <a:spcAft>
                <a:spcPts val="0"/>
              </a:spcAft>
              <a:buNone/>
            </a:pPr>
            <a:r>
              <a:rPr lang="tr-TR" sz="2400">
                <a:latin typeface="Courier New"/>
                <a:ea typeface="Courier New"/>
                <a:cs typeface="Courier New"/>
                <a:sym typeface="Courier New"/>
              </a:rPr>
              <a:t> (</a:t>
            </a:r>
            <a:r>
              <a:rPr lang="tr-TR" sz="2400" b="1">
                <a:solidFill>
                  <a:srgbClr val="76A5AF"/>
                </a:solidFill>
                <a:latin typeface="Courier New"/>
                <a:ea typeface="Courier New"/>
                <a:cs typeface="Courier New"/>
                <a:sym typeface="Courier New"/>
              </a:rPr>
              <a:t>first_name</a:t>
            </a:r>
            <a:r>
              <a:rPr lang="tr-TR" sz="2400">
                <a:latin typeface="Courier New"/>
                <a:ea typeface="Courier New"/>
                <a:cs typeface="Courier New"/>
                <a:sym typeface="Courier New"/>
              </a:rPr>
              <a:t> VARCHAR(15),</a:t>
            </a:r>
            <a:endParaRPr sz="2400">
              <a:latin typeface="Courier New"/>
              <a:ea typeface="Courier New"/>
              <a:cs typeface="Courier New"/>
              <a:sym typeface="Courier New"/>
            </a:endParaRPr>
          </a:p>
          <a:p>
            <a:pPr marL="457200" lvl="0" indent="457200" algn="l" rtl="0">
              <a:spcBef>
                <a:spcPts val="0"/>
              </a:spcBef>
              <a:spcAft>
                <a:spcPts val="0"/>
              </a:spcAft>
              <a:buNone/>
            </a:pPr>
            <a:r>
              <a:rPr lang="tr-TR" sz="2400">
                <a:latin typeface="Courier New"/>
                <a:ea typeface="Courier New"/>
                <a:cs typeface="Courier New"/>
                <a:sym typeface="Courier New"/>
              </a:rPr>
              <a:t>  </a:t>
            </a:r>
            <a:r>
              <a:rPr lang="tr-TR" sz="2400" b="1">
                <a:solidFill>
                  <a:srgbClr val="76A5AF"/>
                </a:solidFill>
                <a:latin typeface="Courier New"/>
                <a:ea typeface="Courier New"/>
                <a:cs typeface="Courier New"/>
                <a:sym typeface="Courier New"/>
              </a:rPr>
              <a:t>last_name </a:t>
            </a:r>
            <a:r>
              <a:rPr lang="tr-TR" sz="2400">
                <a:latin typeface="Courier New"/>
                <a:ea typeface="Courier New"/>
                <a:cs typeface="Courier New"/>
                <a:sym typeface="Courier New"/>
              </a:rPr>
              <a:t>VARCHAR(20),</a:t>
            </a:r>
            <a:endParaRPr sz="2400">
              <a:latin typeface="Courier New"/>
              <a:ea typeface="Courier New"/>
              <a:cs typeface="Courier New"/>
              <a:sym typeface="Courier New"/>
            </a:endParaRPr>
          </a:p>
          <a:p>
            <a:pPr marL="457200" lvl="0" indent="457200" algn="l" rtl="0">
              <a:spcBef>
                <a:spcPts val="0"/>
              </a:spcBef>
              <a:spcAft>
                <a:spcPts val="0"/>
              </a:spcAft>
              <a:buNone/>
            </a:pPr>
            <a:r>
              <a:rPr lang="tr-TR" sz="2400">
                <a:latin typeface="Courier New"/>
                <a:ea typeface="Courier New"/>
                <a:cs typeface="Courier New"/>
                <a:sym typeface="Courier New"/>
              </a:rPr>
              <a:t>  </a:t>
            </a:r>
            <a:r>
              <a:rPr lang="tr-TR" sz="2400" b="1">
                <a:solidFill>
                  <a:srgbClr val="76A5AF"/>
                </a:solidFill>
                <a:latin typeface="Courier New"/>
                <a:ea typeface="Courier New"/>
                <a:cs typeface="Courier New"/>
                <a:sym typeface="Courier New"/>
              </a:rPr>
              <a:t>age</a:t>
            </a:r>
            <a:r>
              <a:rPr lang="tr-TR" sz="2400">
                <a:latin typeface="Courier New"/>
                <a:ea typeface="Courier New"/>
                <a:cs typeface="Courier New"/>
                <a:sym typeface="Courier New"/>
              </a:rPr>
              <a:t> INT,</a:t>
            </a:r>
            <a:endParaRPr sz="2400">
              <a:latin typeface="Courier New"/>
              <a:ea typeface="Courier New"/>
              <a:cs typeface="Courier New"/>
              <a:sym typeface="Courier New"/>
            </a:endParaRPr>
          </a:p>
          <a:p>
            <a:pPr marL="457200" lvl="0" indent="457200" algn="l" rtl="0">
              <a:spcBef>
                <a:spcPts val="0"/>
              </a:spcBef>
              <a:spcAft>
                <a:spcPts val="0"/>
              </a:spcAft>
              <a:buNone/>
            </a:pPr>
            <a:r>
              <a:rPr lang="tr-TR" sz="2400">
                <a:latin typeface="Courier New"/>
                <a:ea typeface="Courier New"/>
                <a:cs typeface="Courier New"/>
                <a:sym typeface="Courier New"/>
              </a:rPr>
              <a:t>  </a:t>
            </a:r>
            <a:r>
              <a:rPr lang="tr-TR" sz="2400" b="1">
                <a:solidFill>
                  <a:srgbClr val="76A5AF"/>
                </a:solidFill>
                <a:latin typeface="Courier New"/>
                <a:ea typeface="Courier New"/>
                <a:cs typeface="Courier New"/>
                <a:sym typeface="Courier New"/>
              </a:rPr>
              <a:t>hire_date </a:t>
            </a:r>
            <a:r>
              <a:rPr lang="tr-TR" sz="2400">
                <a:latin typeface="Courier New"/>
                <a:ea typeface="Courier New"/>
                <a:cs typeface="Courier New"/>
                <a:sym typeface="Courier New"/>
              </a:rPr>
              <a:t>DATE);</a:t>
            </a:r>
            <a:endParaRPr sz="2400">
              <a:latin typeface="Courier New"/>
              <a:ea typeface="Courier New"/>
              <a:cs typeface="Courier New"/>
              <a:sym typeface="Courier New"/>
            </a:endParaRPr>
          </a:p>
        </p:txBody>
      </p:sp>
      <p:sp>
        <p:nvSpPr>
          <p:cNvPr id="226" name="Google Shape;226;p37"/>
          <p:cNvSpPr txBox="1"/>
          <p:nvPr/>
        </p:nvSpPr>
        <p:spPr>
          <a:xfrm>
            <a:off x="353200" y="3355425"/>
            <a:ext cx="8378700" cy="84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sz="2000" b="1" dirty="0" err="1">
                <a:solidFill>
                  <a:srgbClr val="555555"/>
                </a:solidFill>
                <a:highlight>
                  <a:srgbClr val="FFFFFF"/>
                </a:highlight>
              </a:rPr>
              <a:t>Note</a:t>
            </a:r>
            <a:r>
              <a:rPr lang="tr-TR" sz="2000" b="1" dirty="0">
                <a:solidFill>
                  <a:srgbClr val="555555"/>
                </a:solidFill>
                <a:highlight>
                  <a:srgbClr val="FFFFFF"/>
                </a:highlight>
              </a:rPr>
              <a:t>:</a:t>
            </a:r>
            <a:r>
              <a:rPr lang="tr-TR" sz="2000" dirty="0">
                <a:solidFill>
                  <a:srgbClr val="555555"/>
                </a:solidFill>
                <a:highlight>
                  <a:srgbClr val="FFFFFF"/>
                </a:highlight>
              </a:rPr>
              <a:t> </a:t>
            </a:r>
            <a:r>
              <a:rPr lang="tr-TR" sz="2000" dirty="0" err="1">
                <a:solidFill>
                  <a:srgbClr val="555555"/>
                </a:solidFill>
                <a:highlight>
                  <a:srgbClr val="FFFFFF"/>
                </a:highlight>
              </a:rPr>
              <a:t>Values</a:t>
            </a:r>
            <a:r>
              <a:rPr lang="tr-TR" sz="2000" dirty="0">
                <a:solidFill>
                  <a:srgbClr val="555555"/>
                </a:solidFill>
                <a:highlight>
                  <a:srgbClr val="FFFFFF"/>
                </a:highlight>
              </a:rPr>
              <a:t> in </a:t>
            </a:r>
            <a:r>
              <a:rPr lang="tr-TR" sz="2000" dirty="0">
                <a:highlight>
                  <a:srgbClr val="FFFFFF"/>
                </a:highlight>
                <a:latin typeface="Courier New"/>
                <a:ea typeface="Courier New"/>
                <a:cs typeface="Courier New"/>
                <a:sym typeface="Courier New"/>
              </a:rPr>
              <a:t>VARCHAR</a:t>
            </a:r>
            <a:r>
              <a:rPr lang="tr-TR" sz="2000" dirty="0">
                <a:solidFill>
                  <a:srgbClr val="555555"/>
                </a:solidFill>
                <a:highlight>
                  <a:srgbClr val="FFFFFF"/>
                </a:highlight>
              </a:rPr>
              <a:t> </a:t>
            </a:r>
            <a:r>
              <a:rPr lang="tr-TR" sz="2000" dirty="0" err="1">
                <a:solidFill>
                  <a:srgbClr val="555555"/>
                </a:solidFill>
                <a:highlight>
                  <a:srgbClr val="FFFFFF"/>
                </a:highlight>
              </a:rPr>
              <a:t>columns</a:t>
            </a:r>
            <a:r>
              <a:rPr lang="tr-TR" sz="2000" dirty="0">
                <a:solidFill>
                  <a:srgbClr val="555555"/>
                </a:solidFill>
                <a:highlight>
                  <a:srgbClr val="FFFFFF"/>
                </a:highlight>
              </a:rPr>
              <a:t> </a:t>
            </a:r>
            <a:r>
              <a:rPr lang="tr-TR" sz="2000" dirty="0" err="1">
                <a:solidFill>
                  <a:srgbClr val="555555"/>
                </a:solidFill>
                <a:highlight>
                  <a:srgbClr val="FFFFFF"/>
                </a:highlight>
              </a:rPr>
              <a:t>are</a:t>
            </a:r>
            <a:r>
              <a:rPr lang="tr-TR" sz="2000" dirty="0">
                <a:solidFill>
                  <a:srgbClr val="555555"/>
                </a:solidFill>
                <a:highlight>
                  <a:srgbClr val="FFFFFF"/>
                </a:highlight>
              </a:rPr>
              <a:t> </a:t>
            </a:r>
            <a:r>
              <a:rPr lang="tr-TR" sz="2000" dirty="0" err="1">
                <a:solidFill>
                  <a:srgbClr val="555555"/>
                </a:solidFill>
                <a:highlight>
                  <a:srgbClr val="FFFFFF"/>
                </a:highlight>
              </a:rPr>
              <a:t>variable-length</a:t>
            </a:r>
            <a:r>
              <a:rPr lang="tr-TR" sz="2000" dirty="0">
                <a:solidFill>
                  <a:srgbClr val="555555"/>
                </a:solidFill>
                <a:highlight>
                  <a:srgbClr val="FFFFFF"/>
                </a:highlight>
              </a:rPr>
              <a:t> </a:t>
            </a:r>
            <a:r>
              <a:rPr lang="tr-TR" sz="2000" dirty="0" err="1">
                <a:solidFill>
                  <a:srgbClr val="555555"/>
                </a:solidFill>
                <a:highlight>
                  <a:srgbClr val="FFFFFF"/>
                </a:highlight>
              </a:rPr>
              <a:t>strings</a:t>
            </a:r>
            <a:r>
              <a:rPr lang="tr-TR" sz="2000" dirty="0">
                <a:solidFill>
                  <a:srgbClr val="555555"/>
                </a:solidFill>
                <a:highlight>
                  <a:srgbClr val="FFFFFF"/>
                </a:highlight>
              </a:rPr>
              <a:t>. </a:t>
            </a:r>
            <a:r>
              <a:rPr lang="tr-TR" sz="2000" dirty="0" err="1">
                <a:solidFill>
                  <a:srgbClr val="555555"/>
                </a:solidFill>
                <a:highlight>
                  <a:srgbClr val="FFFFFF"/>
                </a:highlight>
              </a:rPr>
              <a:t>The</a:t>
            </a:r>
            <a:r>
              <a:rPr lang="tr-TR" sz="2000" dirty="0">
                <a:solidFill>
                  <a:srgbClr val="555555"/>
                </a:solidFill>
                <a:highlight>
                  <a:srgbClr val="FFFFFF"/>
                </a:highlight>
              </a:rPr>
              <a:t> </a:t>
            </a:r>
            <a:r>
              <a:rPr lang="tr-TR" sz="2000" dirty="0" err="1">
                <a:solidFill>
                  <a:srgbClr val="555555"/>
                </a:solidFill>
                <a:highlight>
                  <a:srgbClr val="FFFFFF"/>
                </a:highlight>
              </a:rPr>
              <a:t>length</a:t>
            </a:r>
            <a:r>
              <a:rPr lang="tr-TR" sz="2000" dirty="0">
                <a:solidFill>
                  <a:srgbClr val="555555"/>
                </a:solidFill>
                <a:highlight>
                  <a:srgbClr val="FFFFFF"/>
                </a:highlight>
              </a:rPr>
              <a:t> can be </a:t>
            </a:r>
            <a:r>
              <a:rPr lang="tr-TR" sz="2000" dirty="0" err="1">
                <a:solidFill>
                  <a:srgbClr val="555555"/>
                </a:solidFill>
                <a:highlight>
                  <a:srgbClr val="FFFFFF"/>
                </a:highlight>
              </a:rPr>
              <a:t>specified</a:t>
            </a:r>
            <a:r>
              <a:rPr lang="tr-TR" sz="2000" dirty="0">
                <a:solidFill>
                  <a:srgbClr val="555555"/>
                </a:solidFill>
                <a:highlight>
                  <a:srgbClr val="FFFFFF"/>
                </a:highlight>
              </a:rPr>
              <a:t> as a </a:t>
            </a:r>
            <a:r>
              <a:rPr lang="tr-TR" sz="2000" dirty="0" err="1">
                <a:solidFill>
                  <a:srgbClr val="555555"/>
                </a:solidFill>
                <a:highlight>
                  <a:srgbClr val="FFFFFF"/>
                </a:highlight>
              </a:rPr>
              <a:t>value</a:t>
            </a:r>
            <a:r>
              <a:rPr lang="tr-TR" sz="2000" dirty="0">
                <a:solidFill>
                  <a:srgbClr val="555555"/>
                </a:solidFill>
                <a:highlight>
                  <a:srgbClr val="FFFFFF"/>
                </a:highlight>
              </a:rPr>
              <a:t> </a:t>
            </a:r>
            <a:r>
              <a:rPr lang="tr-TR" sz="2000" dirty="0" err="1">
                <a:solidFill>
                  <a:srgbClr val="555555"/>
                </a:solidFill>
                <a:highlight>
                  <a:srgbClr val="FFFFFF"/>
                </a:highlight>
              </a:rPr>
              <a:t>from</a:t>
            </a:r>
            <a:r>
              <a:rPr lang="tr-TR" sz="2000" dirty="0">
                <a:solidFill>
                  <a:srgbClr val="555555"/>
                </a:solidFill>
                <a:highlight>
                  <a:srgbClr val="FFFFFF"/>
                </a:highlight>
              </a:rPr>
              <a:t> 0 </a:t>
            </a:r>
            <a:r>
              <a:rPr lang="tr-TR" sz="2000" dirty="0" err="1">
                <a:solidFill>
                  <a:srgbClr val="555555"/>
                </a:solidFill>
                <a:highlight>
                  <a:srgbClr val="FFFFFF"/>
                </a:highlight>
              </a:rPr>
              <a:t>to</a:t>
            </a:r>
            <a:r>
              <a:rPr lang="tr-TR" sz="2000" dirty="0">
                <a:solidFill>
                  <a:srgbClr val="555555"/>
                </a:solidFill>
                <a:highlight>
                  <a:srgbClr val="FFFFFF"/>
                </a:highlight>
              </a:rPr>
              <a:t> 65,535.</a:t>
            </a:r>
            <a:endParaRPr sz="2000" dirty="0">
              <a:latin typeface="Barlow Light"/>
              <a:ea typeface="Barlow Light"/>
              <a:cs typeface="Barlow Light"/>
              <a:sym typeface="Barlow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3"/>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2</a:t>
            </a:fld>
            <a:endParaRPr/>
          </a:p>
        </p:txBody>
      </p:sp>
      <p:sp>
        <p:nvSpPr>
          <p:cNvPr id="112" name="Google Shape;112;p23"/>
          <p:cNvSpPr txBox="1">
            <a:spLocks noGrp="1"/>
          </p:cNvSpPr>
          <p:nvPr>
            <p:ph type="title"/>
          </p:nvPr>
        </p:nvSpPr>
        <p:spPr>
          <a:xfrm>
            <a:off x="378929" y="173800"/>
            <a:ext cx="5640900" cy="626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SzPts val="4800"/>
              <a:buNone/>
            </a:pPr>
            <a:r>
              <a:rPr lang="tr-TR" sz="4000">
                <a:solidFill>
                  <a:srgbClr val="741B47"/>
                </a:solidFill>
                <a:latin typeface="Raleway Medium"/>
                <a:ea typeface="Raleway Medium"/>
                <a:cs typeface="Raleway Medium"/>
                <a:sym typeface="Raleway Medium"/>
              </a:rPr>
              <a:t>Introduction</a:t>
            </a:r>
            <a:endParaRPr sz="4000">
              <a:solidFill>
                <a:srgbClr val="419DD3"/>
              </a:solidFill>
              <a:latin typeface="Raleway Medium"/>
              <a:ea typeface="Raleway Medium"/>
              <a:cs typeface="Raleway Medium"/>
              <a:sym typeface="Raleway Medium"/>
            </a:endParaRPr>
          </a:p>
          <a:p>
            <a:pPr marL="0" lvl="0" indent="0" algn="l" rtl="0">
              <a:lnSpc>
                <a:spcPct val="80000"/>
              </a:lnSpc>
              <a:spcBef>
                <a:spcPts val="0"/>
              </a:spcBef>
              <a:spcAft>
                <a:spcPts val="0"/>
              </a:spcAft>
              <a:buSzPts val="4800"/>
              <a:buNone/>
            </a:pPr>
            <a:endParaRPr sz="4000">
              <a:solidFill>
                <a:srgbClr val="741B47"/>
              </a:solidFill>
              <a:latin typeface="Raleway Medium"/>
              <a:ea typeface="Raleway Medium"/>
              <a:cs typeface="Raleway Medium"/>
              <a:sym typeface="Raleway Medium"/>
            </a:endParaRPr>
          </a:p>
          <a:p>
            <a:pPr marL="0" lvl="0" indent="0" algn="l" rtl="0">
              <a:lnSpc>
                <a:spcPct val="80000"/>
              </a:lnSpc>
              <a:spcBef>
                <a:spcPts val="0"/>
              </a:spcBef>
              <a:spcAft>
                <a:spcPts val="0"/>
              </a:spcAft>
              <a:buSzPts val="4800"/>
              <a:buNone/>
            </a:pPr>
            <a:endParaRPr sz="4000">
              <a:solidFill>
                <a:srgbClr val="741B47"/>
              </a:solidFill>
              <a:latin typeface="Raleway Medium"/>
              <a:ea typeface="Raleway Medium"/>
              <a:cs typeface="Raleway Medium"/>
              <a:sym typeface="Raleway Medium"/>
            </a:endParaRPr>
          </a:p>
        </p:txBody>
      </p:sp>
      <p:cxnSp>
        <p:nvCxnSpPr>
          <p:cNvPr id="113" name="Google Shape;113;p23"/>
          <p:cNvCxnSpPr>
            <a:stCxn id="114" idx="2"/>
            <a:endCxn id="115" idx="1"/>
          </p:cNvCxnSpPr>
          <p:nvPr/>
        </p:nvCxnSpPr>
        <p:spPr>
          <a:xfrm>
            <a:off x="2242650" y="2571750"/>
            <a:ext cx="699300" cy="910500"/>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116" name="Google Shape;116;p23"/>
          <p:cNvCxnSpPr>
            <a:stCxn id="114" idx="2"/>
            <a:endCxn id="117" idx="1"/>
          </p:cNvCxnSpPr>
          <p:nvPr/>
        </p:nvCxnSpPr>
        <p:spPr>
          <a:xfrm rot="10800000" flipH="1">
            <a:off x="2242650" y="1470750"/>
            <a:ext cx="699300" cy="11010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114" name="Google Shape;114;p23"/>
          <p:cNvSpPr/>
          <p:nvPr/>
        </p:nvSpPr>
        <p:spPr>
          <a:xfrm rot="-5400000">
            <a:off x="359400" y="2309100"/>
            <a:ext cx="3241200" cy="525300"/>
          </a:xfrm>
          <a:prstGeom prst="roundRect">
            <a:avLst>
              <a:gd name="adj" fmla="val 16667"/>
            </a:avLst>
          </a:prstGeom>
          <a:solidFill>
            <a:srgbClr val="840D35"/>
          </a:solidFill>
          <a:ln w="9525" cap="flat" cmpd="sng">
            <a:solidFill>
              <a:srgbClr val="840D3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tr-TR" sz="3000">
                <a:solidFill>
                  <a:srgbClr val="FFFFFF"/>
                </a:solidFill>
                <a:latin typeface="Raleway Light"/>
                <a:ea typeface="Raleway Light"/>
                <a:cs typeface="Raleway Light"/>
                <a:sym typeface="Raleway Light"/>
              </a:rPr>
              <a:t>SQL Statements</a:t>
            </a:r>
            <a:endParaRPr sz="1100">
              <a:solidFill>
                <a:srgbClr val="FFFFFF"/>
              </a:solidFill>
              <a:latin typeface="Roboto"/>
              <a:ea typeface="Roboto"/>
              <a:cs typeface="Roboto"/>
              <a:sym typeface="Roboto"/>
            </a:endParaRPr>
          </a:p>
        </p:txBody>
      </p:sp>
      <p:sp>
        <p:nvSpPr>
          <p:cNvPr id="117" name="Google Shape;117;p23"/>
          <p:cNvSpPr/>
          <p:nvPr/>
        </p:nvSpPr>
        <p:spPr>
          <a:xfrm>
            <a:off x="2942024" y="1180250"/>
            <a:ext cx="2318100" cy="580800"/>
          </a:xfrm>
          <a:prstGeom prst="roundRect">
            <a:avLst>
              <a:gd name="adj" fmla="val 16667"/>
            </a:avLst>
          </a:prstGeom>
          <a:solidFill>
            <a:srgbClr val="B61249"/>
          </a:solidFill>
          <a:ln w="9525" cap="flat" cmpd="sng">
            <a:solidFill>
              <a:srgbClr val="B6124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sz="1450">
                <a:solidFill>
                  <a:srgbClr val="FFFFFF"/>
                </a:solidFill>
              </a:rPr>
              <a:t>DDL - Data Definition Language</a:t>
            </a:r>
            <a:endParaRPr sz="1100">
              <a:solidFill>
                <a:srgbClr val="FFFFFF"/>
              </a:solidFill>
              <a:latin typeface="Roboto"/>
              <a:ea typeface="Roboto"/>
              <a:cs typeface="Roboto"/>
              <a:sym typeface="Roboto"/>
            </a:endParaRPr>
          </a:p>
        </p:txBody>
      </p:sp>
      <p:sp>
        <p:nvSpPr>
          <p:cNvPr id="115" name="Google Shape;115;p23"/>
          <p:cNvSpPr/>
          <p:nvPr/>
        </p:nvSpPr>
        <p:spPr>
          <a:xfrm>
            <a:off x="2942024" y="3191906"/>
            <a:ext cx="2318100" cy="580800"/>
          </a:xfrm>
          <a:prstGeom prst="roundRect">
            <a:avLst>
              <a:gd name="adj" fmla="val 16667"/>
            </a:avLst>
          </a:prstGeom>
          <a:solidFill>
            <a:srgbClr val="B61249"/>
          </a:solidFill>
          <a:ln w="9525" cap="flat" cmpd="sng">
            <a:solidFill>
              <a:srgbClr val="B6124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sz="1450">
                <a:solidFill>
                  <a:srgbClr val="FFFFFF"/>
                </a:solidFill>
              </a:rPr>
              <a:t>TCL - Transaction Control Language</a:t>
            </a:r>
            <a:endParaRPr sz="1100">
              <a:solidFill>
                <a:srgbClr val="FFFFFF"/>
              </a:solidFill>
              <a:latin typeface="Roboto"/>
              <a:ea typeface="Roboto"/>
              <a:cs typeface="Roboto"/>
              <a:sym typeface="Roboto"/>
            </a:endParaRPr>
          </a:p>
        </p:txBody>
      </p:sp>
      <p:sp>
        <p:nvSpPr>
          <p:cNvPr id="118" name="Google Shape;118;p23"/>
          <p:cNvSpPr/>
          <p:nvPr/>
        </p:nvSpPr>
        <p:spPr>
          <a:xfrm>
            <a:off x="2942024" y="1820680"/>
            <a:ext cx="2318100" cy="580800"/>
          </a:xfrm>
          <a:prstGeom prst="roundRect">
            <a:avLst>
              <a:gd name="adj" fmla="val 16667"/>
            </a:avLst>
          </a:prstGeom>
          <a:solidFill>
            <a:srgbClr val="B61249"/>
          </a:solidFill>
          <a:ln w="9525" cap="flat" cmpd="sng">
            <a:solidFill>
              <a:srgbClr val="B6124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sz="1450">
                <a:solidFill>
                  <a:srgbClr val="FFFFFF"/>
                </a:solidFill>
              </a:rPr>
              <a:t>DML - Data Manipulation Language</a:t>
            </a:r>
            <a:endParaRPr sz="1100">
              <a:solidFill>
                <a:srgbClr val="FFFFFF"/>
              </a:solidFill>
              <a:latin typeface="Roboto"/>
              <a:ea typeface="Roboto"/>
              <a:cs typeface="Roboto"/>
              <a:sym typeface="Roboto"/>
            </a:endParaRPr>
          </a:p>
        </p:txBody>
      </p:sp>
      <p:sp>
        <p:nvSpPr>
          <p:cNvPr id="119" name="Google Shape;119;p23"/>
          <p:cNvSpPr/>
          <p:nvPr/>
        </p:nvSpPr>
        <p:spPr>
          <a:xfrm>
            <a:off x="2942024" y="2490303"/>
            <a:ext cx="2318100" cy="580800"/>
          </a:xfrm>
          <a:prstGeom prst="roundRect">
            <a:avLst>
              <a:gd name="adj" fmla="val 16667"/>
            </a:avLst>
          </a:prstGeom>
          <a:solidFill>
            <a:srgbClr val="B61249"/>
          </a:solidFill>
          <a:ln w="9525" cap="flat" cmpd="sng">
            <a:solidFill>
              <a:srgbClr val="B6124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sz="1450">
                <a:solidFill>
                  <a:srgbClr val="FFFFFF"/>
                </a:solidFill>
              </a:rPr>
              <a:t>DCL - Data Control Language</a:t>
            </a:r>
            <a:endParaRPr sz="1100">
              <a:solidFill>
                <a:srgbClr val="FFFFFF"/>
              </a:solidFill>
              <a:latin typeface="Roboto"/>
              <a:ea typeface="Roboto"/>
              <a:cs typeface="Roboto"/>
              <a:sym typeface="Roboto"/>
            </a:endParaRPr>
          </a:p>
        </p:txBody>
      </p:sp>
      <p:cxnSp>
        <p:nvCxnSpPr>
          <p:cNvPr id="120" name="Google Shape;120;p23"/>
          <p:cNvCxnSpPr>
            <a:stCxn id="118" idx="1"/>
            <a:endCxn id="118" idx="1"/>
          </p:cNvCxnSpPr>
          <p:nvPr/>
        </p:nvCxnSpPr>
        <p:spPr>
          <a:xfrm>
            <a:off x="2942024" y="2111080"/>
            <a:ext cx="0" cy="0"/>
          </a:xfrm>
          <a:prstGeom prst="straightConnector1">
            <a:avLst/>
          </a:prstGeom>
          <a:noFill/>
          <a:ln w="9525" cap="flat" cmpd="sng">
            <a:solidFill>
              <a:schemeClr val="dk2"/>
            </a:solidFill>
            <a:prstDash val="solid"/>
            <a:round/>
            <a:headEnd type="none" w="med" len="med"/>
            <a:tailEnd type="none" w="med" len="med"/>
          </a:ln>
        </p:spPr>
      </p:cxnSp>
      <p:cxnSp>
        <p:nvCxnSpPr>
          <p:cNvPr id="121" name="Google Shape;121;p23"/>
          <p:cNvCxnSpPr>
            <a:endCxn id="118" idx="1"/>
          </p:cNvCxnSpPr>
          <p:nvPr/>
        </p:nvCxnSpPr>
        <p:spPr>
          <a:xfrm rot="10800000" flipH="1">
            <a:off x="2595824" y="2111080"/>
            <a:ext cx="346200" cy="5700"/>
          </a:xfrm>
          <a:prstGeom prst="straightConnector1">
            <a:avLst/>
          </a:prstGeom>
          <a:noFill/>
          <a:ln w="9525" cap="flat" cmpd="sng">
            <a:solidFill>
              <a:srgbClr val="D9D9D9"/>
            </a:solidFill>
            <a:prstDash val="solid"/>
            <a:round/>
            <a:headEnd type="none" w="med" len="med"/>
            <a:tailEnd type="none" w="med" len="med"/>
          </a:ln>
        </p:spPr>
      </p:cxnSp>
      <p:cxnSp>
        <p:nvCxnSpPr>
          <p:cNvPr id="122" name="Google Shape;122;p23"/>
          <p:cNvCxnSpPr/>
          <p:nvPr/>
        </p:nvCxnSpPr>
        <p:spPr>
          <a:xfrm rot="10800000" flipH="1">
            <a:off x="2579635" y="2761859"/>
            <a:ext cx="346200" cy="5700"/>
          </a:xfrm>
          <a:prstGeom prst="straightConnector1">
            <a:avLst/>
          </a:prstGeom>
          <a:noFill/>
          <a:ln w="9525" cap="flat" cmpd="sng">
            <a:solidFill>
              <a:srgbClr val="CCCCCC"/>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8"/>
          <p:cNvSpPr txBox="1">
            <a:spLocks noGrp="1"/>
          </p:cNvSpPr>
          <p:nvPr>
            <p:ph type="sldNum" idx="12"/>
          </p:nvPr>
        </p:nvSpPr>
        <p:spPr>
          <a:xfrm>
            <a:off x="8960475" y="4903875"/>
            <a:ext cx="145500" cy="201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tr-TR"/>
              <a:t>20</a:t>
            </a:fld>
            <a:endParaRPr/>
          </a:p>
        </p:txBody>
      </p:sp>
      <p:pic>
        <p:nvPicPr>
          <p:cNvPr id="232" name="Google Shape;232;p38"/>
          <p:cNvPicPr preferRelativeResize="0"/>
          <p:nvPr/>
        </p:nvPicPr>
        <p:blipFill>
          <a:blip r:embed="rId3">
            <a:alphaModFix/>
          </a:blip>
          <a:stretch>
            <a:fillRect/>
          </a:stretch>
        </p:blipFill>
        <p:spPr>
          <a:xfrm>
            <a:off x="2959575" y="3958550"/>
            <a:ext cx="967925" cy="774349"/>
          </a:xfrm>
          <a:prstGeom prst="rect">
            <a:avLst/>
          </a:prstGeom>
          <a:noFill/>
          <a:ln>
            <a:noFill/>
          </a:ln>
        </p:spPr>
      </p:pic>
      <p:sp>
        <p:nvSpPr>
          <p:cNvPr id="233" name="Google Shape;233;p38"/>
          <p:cNvSpPr txBox="1"/>
          <p:nvPr/>
        </p:nvSpPr>
        <p:spPr>
          <a:xfrm>
            <a:off x="289700" y="975700"/>
            <a:ext cx="3637800" cy="3757200"/>
          </a:xfrm>
          <a:prstGeom prst="rect">
            <a:avLst/>
          </a:prstGeom>
          <a:solidFill>
            <a:srgbClr val="FFF2CC"/>
          </a:solidFill>
          <a:ln w="9525" cap="flat" cmpd="sng">
            <a:solidFill>
              <a:srgbClr val="409ACE"/>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tr-TR" sz="2000" dirty="0" err="1">
                <a:latin typeface="Raleway Light"/>
                <a:ea typeface="Raleway Light"/>
                <a:cs typeface="Raleway Light"/>
                <a:sym typeface="Raleway Light"/>
              </a:rPr>
              <a:t>Please</a:t>
            </a:r>
            <a:r>
              <a:rPr lang="tr-TR" sz="2000" dirty="0">
                <a:latin typeface="Raleway Light"/>
                <a:ea typeface="Raleway Light"/>
                <a:cs typeface="Raleway Light"/>
                <a:sym typeface="Raleway Light"/>
              </a:rPr>
              <a:t> </a:t>
            </a:r>
            <a:r>
              <a:rPr lang="tr-TR" sz="2000" dirty="0" err="1">
                <a:latin typeface="Raleway Light"/>
                <a:ea typeface="Raleway Light"/>
                <a:cs typeface="Raleway Light"/>
                <a:sym typeface="Raleway Light"/>
              </a:rPr>
              <a:t>add</a:t>
            </a:r>
            <a:r>
              <a:rPr lang="tr-TR" sz="2000" dirty="0">
                <a:latin typeface="Raleway Light"/>
                <a:ea typeface="Raleway Light"/>
                <a:cs typeface="Raleway Light"/>
                <a:sym typeface="Raleway Light"/>
              </a:rPr>
              <a:t> a </a:t>
            </a:r>
            <a:r>
              <a:rPr lang="tr-TR" sz="2000" dirty="0" err="1">
                <a:latin typeface="Raleway Light"/>
                <a:ea typeface="Raleway Light"/>
                <a:cs typeface="Raleway Light"/>
                <a:sym typeface="Raleway Light"/>
              </a:rPr>
              <a:t>table</a:t>
            </a:r>
            <a:r>
              <a:rPr lang="tr-TR" sz="2000" dirty="0">
                <a:latin typeface="Raleway Light"/>
                <a:ea typeface="Raleway Light"/>
                <a:cs typeface="Raleway Light"/>
                <a:sym typeface="Raleway Light"/>
              </a:rPr>
              <a:t> </a:t>
            </a:r>
            <a:r>
              <a:rPr lang="tr-TR" sz="2000" dirty="0" err="1">
                <a:latin typeface="Raleway Light"/>
                <a:ea typeface="Raleway Light"/>
                <a:cs typeface="Raleway Light"/>
                <a:sym typeface="Raleway Light"/>
              </a:rPr>
              <a:t>to</a:t>
            </a:r>
            <a:r>
              <a:rPr lang="tr-TR" sz="2000" dirty="0">
                <a:latin typeface="Raleway Light"/>
                <a:ea typeface="Raleway Light"/>
                <a:cs typeface="Raleway Light"/>
                <a:sym typeface="Raleway Light"/>
              </a:rPr>
              <a:t> </a:t>
            </a:r>
            <a:r>
              <a:rPr lang="tr-TR" sz="2000" dirty="0" err="1">
                <a:latin typeface="Raleway Light"/>
                <a:ea typeface="Raleway Light"/>
                <a:cs typeface="Raleway Light"/>
                <a:sym typeface="Raleway Light"/>
              </a:rPr>
              <a:t>your</a:t>
            </a:r>
            <a:r>
              <a:rPr lang="tr-TR" sz="2000" dirty="0">
                <a:latin typeface="Raleway Light"/>
                <a:ea typeface="Raleway Light"/>
                <a:cs typeface="Raleway Light"/>
                <a:sym typeface="Raleway Light"/>
              </a:rPr>
              <a:t> </a:t>
            </a:r>
            <a:r>
              <a:rPr lang="tr-TR" sz="2000" dirty="0" err="1">
                <a:latin typeface="Raleway Light"/>
                <a:ea typeface="Raleway Light"/>
                <a:cs typeface="Raleway Light"/>
                <a:sym typeface="Raleway Light"/>
              </a:rPr>
              <a:t>existing</a:t>
            </a:r>
            <a:r>
              <a:rPr lang="tr-TR" sz="2000" dirty="0">
                <a:latin typeface="Raleway Light"/>
                <a:ea typeface="Raleway Light"/>
                <a:cs typeface="Raleway Light"/>
                <a:sym typeface="Raleway Light"/>
              </a:rPr>
              <a:t> </a:t>
            </a:r>
            <a:r>
              <a:rPr lang="tr-TR" sz="2000" dirty="0" err="1">
                <a:latin typeface="Raleway Light"/>
                <a:ea typeface="Raleway Light"/>
                <a:cs typeface="Raleway Light"/>
                <a:sym typeface="Raleway Light"/>
              </a:rPr>
              <a:t>chinook</a:t>
            </a:r>
            <a:r>
              <a:rPr lang="tr-TR" sz="2000" dirty="0">
                <a:latin typeface="Raleway Light"/>
                <a:ea typeface="Raleway Light"/>
                <a:cs typeface="Raleway Light"/>
                <a:sym typeface="Raleway Light"/>
              </a:rPr>
              <a:t> </a:t>
            </a:r>
            <a:r>
              <a:rPr lang="tr-TR" sz="2000" dirty="0" err="1">
                <a:latin typeface="Raleway Light"/>
                <a:ea typeface="Raleway Light"/>
                <a:cs typeface="Raleway Light"/>
                <a:sym typeface="Raleway Light"/>
              </a:rPr>
              <a:t>database</a:t>
            </a:r>
            <a:r>
              <a:rPr lang="tr-TR" sz="2000" dirty="0">
                <a:latin typeface="Raleway Light"/>
                <a:ea typeface="Raleway Light"/>
                <a:cs typeface="Raleway Light"/>
                <a:sym typeface="Raleway Light"/>
              </a:rPr>
              <a:t>:</a:t>
            </a:r>
            <a:endParaRPr sz="2000" dirty="0">
              <a:latin typeface="Raleway Light"/>
              <a:ea typeface="Raleway Light"/>
              <a:cs typeface="Raleway Light"/>
              <a:sym typeface="Raleway Light"/>
            </a:endParaRPr>
          </a:p>
          <a:p>
            <a:pPr marL="0" lvl="0" indent="0" algn="l" rtl="0">
              <a:spcBef>
                <a:spcPts val="0"/>
              </a:spcBef>
              <a:spcAft>
                <a:spcPts val="0"/>
              </a:spcAft>
              <a:buNone/>
            </a:pPr>
            <a:r>
              <a:rPr lang="tr-TR" sz="2000" dirty="0" err="1">
                <a:latin typeface="Raleway Light"/>
                <a:ea typeface="Raleway Light"/>
                <a:cs typeface="Raleway Light"/>
                <a:sym typeface="Raleway Light"/>
              </a:rPr>
              <a:t>The</a:t>
            </a:r>
            <a:r>
              <a:rPr lang="tr-TR" sz="2000" dirty="0">
                <a:latin typeface="Raleway Light"/>
                <a:ea typeface="Raleway Light"/>
                <a:cs typeface="Raleway Light"/>
                <a:sym typeface="Raleway Light"/>
              </a:rPr>
              <a:t> </a:t>
            </a:r>
            <a:r>
              <a:rPr lang="tr-TR" sz="2000" dirty="0" err="1">
                <a:latin typeface="Raleway Light"/>
                <a:ea typeface="Raleway Light"/>
                <a:cs typeface="Raleway Light"/>
                <a:sym typeface="Raleway Light"/>
              </a:rPr>
              <a:t>table</a:t>
            </a:r>
            <a:r>
              <a:rPr lang="tr-TR" sz="2000" dirty="0">
                <a:latin typeface="Raleway Light"/>
                <a:ea typeface="Raleway Light"/>
                <a:cs typeface="Raleway Light"/>
                <a:sym typeface="Raleway Light"/>
              </a:rPr>
              <a:t> name </a:t>
            </a:r>
            <a:r>
              <a:rPr lang="tr-TR" sz="2000" dirty="0" err="1">
                <a:latin typeface="Raleway Light"/>
                <a:ea typeface="Raleway Light"/>
                <a:cs typeface="Raleway Light"/>
                <a:sym typeface="Raleway Light"/>
              </a:rPr>
              <a:t>will</a:t>
            </a:r>
            <a:r>
              <a:rPr lang="tr-TR" sz="2000" dirty="0">
                <a:latin typeface="Raleway Light"/>
                <a:ea typeface="Raleway Light"/>
                <a:cs typeface="Raleway Light"/>
                <a:sym typeface="Raleway Light"/>
              </a:rPr>
              <a:t> be </a:t>
            </a:r>
            <a:r>
              <a:rPr lang="tr-TR" sz="2000" b="1" dirty="0" err="1">
                <a:latin typeface="Raleway"/>
                <a:ea typeface="Raleway"/>
                <a:cs typeface="Raleway"/>
                <a:sym typeface="Raleway"/>
              </a:rPr>
              <a:t>leaves</a:t>
            </a:r>
            <a:r>
              <a:rPr lang="tr-TR" sz="2000" b="1" dirty="0">
                <a:latin typeface="Raleway"/>
                <a:ea typeface="Raleway"/>
                <a:cs typeface="Raleway"/>
                <a:sym typeface="Raleway"/>
              </a:rPr>
              <a:t>  </a:t>
            </a:r>
            <a:r>
              <a:rPr lang="tr-TR" sz="2000" dirty="0" err="1">
                <a:latin typeface="Raleway Light"/>
                <a:ea typeface="Raleway Light"/>
                <a:cs typeface="Raleway Light"/>
                <a:sym typeface="Raleway Light"/>
              </a:rPr>
              <a:t>we</a:t>
            </a:r>
            <a:r>
              <a:rPr lang="tr-TR" sz="2000" dirty="0">
                <a:latin typeface="Raleway Light"/>
                <a:ea typeface="Raleway Light"/>
                <a:cs typeface="Raleway Light"/>
                <a:sym typeface="Raleway Light"/>
              </a:rPr>
              <a:t> </a:t>
            </a:r>
            <a:r>
              <a:rPr lang="tr-TR" sz="2000" dirty="0" err="1">
                <a:latin typeface="Raleway Light"/>
                <a:ea typeface="Raleway Light"/>
                <a:cs typeface="Raleway Light"/>
                <a:sym typeface="Raleway Light"/>
              </a:rPr>
              <a:t>will</a:t>
            </a:r>
            <a:r>
              <a:rPr lang="tr-TR" sz="2000" dirty="0">
                <a:latin typeface="Raleway Light"/>
                <a:ea typeface="Raleway Light"/>
                <a:cs typeface="Raleway Light"/>
                <a:sym typeface="Raleway Light"/>
              </a:rPr>
              <a:t> </a:t>
            </a:r>
            <a:r>
              <a:rPr lang="tr-TR" sz="2000" dirty="0" err="1">
                <a:latin typeface="Raleway Light"/>
                <a:ea typeface="Raleway Light"/>
                <a:cs typeface="Raleway Light"/>
                <a:sym typeface="Raleway Light"/>
              </a:rPr>
              <a:t>use</a:t>
            </a:r>
            <a:r>
              <a:rPr lang="tr-TR" sz="2000" dirty="0">
                <a:latin typeface="Raleway Light"/>
                <a:ea typeface="Raleway Light"/>
                <a:cs typeface="Raleway Light"/>
                <a:sym typeface="Raleway Light"/>
              </a:rPr>
              <a:t> it ot </a:t>
            </a:r>
            <a:r>
              <a:rPr lang="tr-TR" sz="2000" dirty="0" err="1">
                <a:latin typeface="Raleway Light"/>
                <a:ea typeface="Raleway Light"/>
                <a:cs typeface="Raleway Light"/>
                <a:sym typeface="Raleway Light"/>
              </a:rPr>
              <a:t>keep</a:t>
            </a:r>
            <a:r>
              <a:rPr lang="tr-TR" sz="2000" dirty="0">
                <a:latin typeface="Raleway Light"/>
                <a:ea typeface="Raleway Light"/>
                <a:cs typeface="Raleway Light"/>
                <a:sym typeface="Raleway Light"/>
              </a:rPr>
              <a:t> </a:t>
            </a:r>
            <a:r>
              <a:rPr lang="tr-TR" sz="2000" dirty="0" err="1">
                <a:latin typeface="Raleway Light"/>
                <a:ea typeface="Raleway Light"/>
                <a:cs typeface="Raleway Light"/>
                <a:sym typeface="Raleway Light"/>
              </a:rPr>
              <a:t>record</a:t>
            </a:r>
            <a:r>
              <a:rPr lang="tr-TR" sz="2000" dirty="0">
                <a:latin typeface="Raleway Light"/>
                <a:ea typeface="Raleway Light"/>
                <a:cs typeface="Raleway Light"/>
                <a:sym typeface="Raleway Light"/>
              </a:rPr>
              <a:t> of </a:t>
            </a:r>
            <a:r>
              <a:rPr lang="tr-TR" sz="2000" dirty="0" err="1">
                <a:latin typeface="Raleway Light"/>
                <a:ea typeface="Raleway Light"/>
                <a:cs typeface="Raleway Light"/>
                <a:sym typeface="Raleway Light"/>
              </a:rPr>
              <a:t>the</a:t>
            </a:r>
            <a:r>
              <a:rPr lang="tr-TR" sz="2000" dirty="0">
                <a:latin typeface="Raleway Light"/>
                <a:ea typeface="Raleway Light"/>
                <a:cs typeface="Raleway Light"/>
                <a:sym typeface="Raleway Light"/>
              </a:rPr>
              <a:t> </a:t>
            </a:r>
            <a:r>
              <a:rPr lang="tr-TR" sz="2000" dirty="0" err="1">
                <a:latin typeface="Raleway Light"/>
                <a:ea typeface="Raleway Light"/>
                <a:cs typeface="Raleway Light"/>
                <a:sym typeface="Raleway Light"/>
              </a:rPr>
              <a:t>employees</a:t>
            </a:r>
            <a:r>
              <a:rPr lang="tr-TR" sz="2000" dirty="0">
                <a:latin typeface="Raleway Light"/>
                <a:ea typeface="Raleway Light"/>
                <a:cs typeface="Raleway Light"/>
                <a:sym typeface="Raleway Light"/>
              </a:rPr>
              <a:t>’ </a:t>
            </a:r>
            <a:r>
              <a:rPr lang="tr-TR" sz="2000" dirty="0" err="1">
                <a:latin typeface="Raleway Light"/>
                <a:ea typeface="Raleway Light"/>
                <a:cs typeface="Raleway Light"/>
                <a:sym typeface="Raleway Light"/>
              </a:rPr>
              <a:t>annual</a:t>
            </a:r>
            <a:r>
              <a:rPr lang="tr-TR" sz="2000" dirty="0">
                <a:latin typeface="Raleway Light"/>
                <a:ea typeface="Raleway Light"/>
                <a:cs typeface="Raleway Light"/>
                <a:sym typeface="Raleway Light"/>
              </a:rPr>
              <a:t> </a:t>
            </a:r>
            <a:r>
              <a:rPr lang="tr-TR" sz="2000" dirty="0" err="1">
                <a:latin typeface="Raleway Light"/>
                <a:ea typeface="Raleway Light"/>
                <a:cs typeface="Raleway Light"/>
                <a:sym typeface="Raleway Light"/>
              </a:rPr>
              <a:t>or</a:t>
            </a:r>
            <a:r>
              <a:rPr lang="tr-TR" sz="2000" dirty="0">
                <a:latin typeface="Raleway Light"/>
                <a:ea typeface="Raleway Light"/>
                <a:cs typeface="Raleway Light"/>
                <a:sym typeface="Raleway Light"/>
              </a:rPr>
              <a:t> </a:t>
            </a:r>
            <a:r>
              <a:rPr lang="tr-TR" sz="2000" dirty="0" err="1">
                <a:latin typeface="Raleway Light"/>
                <a:ea typeface="Raleway Light"/>
                <a:cs typeface="Raleway Light"/>
                <a:sym typeface="Raleway Light"/>
              </a:rPr>
              <a:t>sick</a:t>
            </a:r>
            <a:r>
              <a:rPr lang="tr-TR" sz="2000" dirty="0">
                <a:latin typeface="Raleway Light"/>
                <a:ea typeface="Raleway Light"/>
                <a:cs typeface="Raleway Light"/>
                <a:sym typeface="Raleway Light"/>
              </a:rPr>
              <a:t> </a:t>
            </a:r>
            <a:r>
              <a:rPr lang="tr-TR" sz="2000" dirty="0" err="1">
                <a:latin typeface="Raleway Light"/>
                <a:ea typeface="Raleway Light"/>
                <a:cs typeface="Raleway Light"/>
                <a:sym typeface="Raleway Light"/>
              </a:rPr>
              <a:t>leaves</a:t>
            </a:r>
            <a:endParaRPr sz="2000" dirty="0">
              <a:latin typeface="Raleway Light"/>
              <a:ea typeface="Raleway Light"/>
              <a:cs typeface="Raleway Light"/>
              <a:sym typeface="Raleway Light"/>
            </a:endParaRPr>
          </a:p>
          <a:p>
            <a:pPr marL="0" lvl="0" indent="0" algn="l" rtl="0">
              <a:spcBef>
                <a:spcPts val="0"/>
              </a:spcBef>
              <a:spcAft>
                <a:spcPts val="0"/>
              </a:spcAft>
              <a:buNone/>
            </a:pPr>
            <a:r>
              <a:rPr lang="tr-TR" sz="2000" dirty="0" err="1">
                <a:latin typeface="Raleway Light"/>
                <a:ea typeface="Raleway Light"/>
                <a:cs typeface="Raleway Light"/>
                <a:sym typeface="Raleway Light"/>
              </a:rPr>
              <a:t>Column</a:t>
            </a:r>
            <a:r>
              <a:rPr lang="tr-TR" sz="2000" dirty="0">
                <a:latin typeface="Raleway Light"/>
                <a:ea typeface="Raleway Light"/>
                <a:cs typeface="Raleway Light"/>
                <a:sym typeface="Raleway Light"/>
              </a:rPr>
              <a:t> </a:t>
            </a:r>
            <a:r>
              <a:rPr lang="tr-TR" sz="2000" dirty="0" err="1">
                <a:latin typeface="Raleway Light"/>
                <a:ea typeface="Raleway Light"/>
                <a:cs typeface="Raleway Light"/>
                <a:sym typeface="Raleway Light"/>
              </a:rPr>
              <a:t>names</a:t>
            </a:r>
            <a:r>
              <a:rPr lang="tr-TR" sz="2000" dirty="0">
                <a:latin typeface="Raleway Light"/>
                <a:ea typeface="Raleway Light"/>
                <a:cs typeface="Raleway Light"/>
                <a:sym typeface="Raleway Light"/>
              </a:rPr>
              <a:t>:</a:t>
            </a:r>
            <a:endParaRPr sz="2000" dirty="0">
              <a:latin typeface="Raleway Light"/>
              <a:ea typeface="Raleway Light"/>
              <a:cs typeface="Raleway Light"/>
              <a:sym typeface="Raleway Light"/>
            </a:endParaRPr>
          </a:p>
          <a:p>
            <a:pPr marL="457200" lvl="0" indent="-355600" algn="l" rtl="0">
              <a:spcBef>
                <a:spcPts val="0"/>
              </a:spcBef>
              <a:spcAft>
                <a:spcPts val="0"/>
              </a:spcAft>
              <a:buSzPts val="2000"/>
              <a:buFont typeface="Raleway Light"/>
              <a:buChar char="-"/>
            </a:pPr>
            <a:r>
              <a:rPr lang="tr-TR" sz="2000" dirty="0">
                <a:latin typeface="Raleway Light"/>
                <a:ea typeface="Raleway Light"/>
                <a:cs typeface="Raleway Light"/>
                <a:sym typeface="Raleway Light"/>
              </a:rPr>
              <a:t>id</a:t>
            </a:r>
            <a:endParaRPr sz="2000" dirty="0">
              <a:latin typeface="Raleway Light"/>
              <a:ea typeface="Raleway Light"/>
              <a:cs typeface="Raleway Light"/>
              <a:sym typeface="Raleway Light"/>
            </a:endParaRPr>
          </a:p>
          <a:p>
            <a:pPr marL="457200" lvl="0" indent="-355600" algn="l" rtl="0">
              <a:spcBef>
                <a:spcPts val="0"/>
              </a:spcBef>
              <a:spcAft>
                <a:spcPts val="0"/>
              </a:spcAft>
              <a:buSzPts val="2000"/>
              <a:buFont typeface="Raleway Light"/>
              <a:buChar char="-"/>
            </a:pPr>
            <a:r>
              <a:rPr lang="tr-TR" sz="2000" dirty="0" err="1">
                <a:latin typeface="Raleway Light"/>
                <a:ea typeface="Raleway Light"/>
                <a:cs typeface="Raleway Light"/>
                <a:sym typeface="Raleway Light"/>
              </a:rPr>
              <a:t>employee_id</a:t>
            </a:r>
            <a:endParaRPr sz="2000" dirty="0">
              <a:latin typeface="Raleway Light"/>
              <a:ea typeface="Raleway Light"/>
              <a:cs typeface="Raleway Light"/>
              <a:sym typeface="Raleway Light"/>
            </a:endParaRPr>
          </a:p>
          <a:p>
            <a:pPr marL="457200" lvl="0" indent="-355600" algn="l" rtl="0">
              <a:spcBef>
                <a:spcPts val="0"/>
              </a:spcBef>
              <a:spcAft>
                <a:spcPts val="0"/>
              </a:spcAft>
              <a:buSzPts val="2000"/>
              <a:buFont typeface="Raleway Light"/>
              <a:buChar char="-"/>
            </a:pPr>
            <a:r>
              <a:rPr lang="tr-TR" sz="2000" dirty="0" err="1">
                <a:latin typeface="Raleway Light"/>
                <a:ea typeface="Raleway Light"/>
                <a:cs typeface="Raleway Light"/>
                <a:sym typeface="Raleway Light"/>
              </a:rPr>
              <a:t>start_date</a:t>
            </a:r>
            <a:endParaRPr sz="2000" dirty="0">
              <a:latin typeface="Raleway Light"/>
              <a:ea typeface="Raleway Light"/>
              <a:cs typeface="Raleway Light"/>
              <a:sym typeface="Raleway Light"/>
            </a:endParaRPr>
          </a:p>
          <a:p>
            <a:pPr marL="457200" lvl="0" indent="-355600" algn="l" rtl="0">
              <a:spcBef>
                <a:spcPts val="0"/>
              </a:spcBef>
              <a:spcAft>
                <a:spcPts val="0"/>
              </a:spcAft>
              <a:buSzPts val="2000"/>
              <a:buFont typeface="Raleway Light"/>
              <a:buChar char="-"/>
            </a:pPr>
            <a:r>
              <a:rPr lang="tr-TR" sz="2000" dirty="0" err="1">
                <a:latin typeface="Raleway Light"/>
                <a:ea typeface="Raleway Light"/>
                <a:cs typeface="Raleway Light"/>
                <a:sym typeface="Raleway Light"/>
              </a:rPr>
              <a:t>end_date</a:t>
            </a:r>
            <a:endParaRPr sz="2000" dirty="0">
              <a:latin typeface="Raleway Light"/>
              <a:ea typeface="Raleway Light"/>
              <a:cs typeface="Raleway Light"/>
              <a:sym typeface="Raleway Light"/>
            </a:endParaRPr>
          </a:p>
        </p:txBody>
      </p:sp>
      <p:grpSp>
        <p:nvGrpSpPr>
          <p:cNvPr id="234" name="Google Shape;234;p38"/>
          <p:cNvGrpSpPr/>
          <p:nvPr/>
        </p:nvGrpSpPr>
        <p:grpSpPr>
          <a:xfrm>
            <a:off x="4014365" y="1230817"/>
            <a:ext cx="4587139" cy="3184257"/>
            <a:chOff x="597913" y="547750"/>
            <a:chExt cx="7699126" cy="3846650"/>
          </a:xfrm>
        </p:grpSpPr>
        <p:pic>
          <p:nvPicPr>
            <p:cNvPr id="235" name="Google Shape;235;p38"/>
            <p:cNvPicPr preferRelativeResize="0"/>
            <p:nvPr/>
          </p:nvPicPr>
          <p:blipFill>
            <a:blip r:embed="rId4">
              <a:alphaModFix/>
            </a:blip>
            <a:stretch>
              <a:fillRect/>
            </a:stretch>
          </p:blipFill>
          <p:spPr>
            <a:xfrm>
              <a:off x="597913" y="547750"/>
              <a:ext cx="7699126" cy="3846650"/>
            </a:xfrm>
            <a:prstGeom prst="rect">
              <a:avLst/>
            </a:prstGeom>
            <a:noFill/>
            <a:ln>
              <a:noFill/>
            </a:ln>
          </p:spPr>
        </p:pic>
        <p:sp>
          <p:nvSpPr>
            <p:cNvPr id="236" name="Google Shape;236;p38"/>
            <p:cNvSpPr/>
            <p:nvPr/>
          </p:nvSpPr>
          <p:spPr>
            <a:xfrm>
              <a:off x="608650" y="642950"/>
              <a:ext cx="1860300" cy="7029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7" name="Google Shape;237;p38"/>
          <p:cNvSpPr txBox="1">
            <a:spLocks noGrp="1"/>
          </p:cNvSpPr>
          <p:nvPr>
            <p:ph type="title" idx="4294967295"/>
          </p:nvPr>
        </p:nvSpPr>
        <p:spPr>
          <a:xfrm>
            <a:off x="378929" y="173800"/>
            <a:ext cx="5640900" cy="6264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Query Time</a:t>
            </a:r>
            <a:endParaRPr sz="4000">
              <a:solidFill>
                <a:srgbClr val="741B47"/>
              </a:solidFill>
              <a:latin typeface="Raleway Medium"/>
              <a:ea typeface="Raleway Medium"/>
              <a:cs typeface="Raleway Medium"/>
              <a:sym typeface="Raleway Medium"/>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65"/>
          <p:cNvSpPr txBox="1">
            <a:spLocks noGrp="1"/>
          </p:cNvSpPr>
          <p:nvPr>
            <p:ph type="sldNum" idx="12"/>
          </p:nvPr>
        </p:nvSpPr>
        <p:spPr>
          <a:xfrm>
            <a:off x="8960475" y="4903875"/>
            <a:ext cx="145500" cy="201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tr-TR"/>
              <a:t>21</a:t>
            </a:fld>
            <a:endParaRPr/>
          </a:p>
        </p:txBody>
      </p:sp>
      <p:sp>
        <p:nvSpPr>
          <p:cNvPr id="544" name="Google Shape;544;p65"/>
          <p:cNvSpPr txBox="1"/>
          <p:nvPr/>
        </p:nvSpPr>
        <p:spPr>
          <a:xfrm>
            <a:off x="289700" y="975700"/>
            <a:ext cx="3637800" cy="3757200"/>
          </a:xfrm>
          <a:prstGeom prst="rect">
            <a:avLst/>
          </a:prstGeom>
          <a:solidFill>
            <a:srgbClr val="FFF2CC"/>
          </a:solidFill>
          <a:ln w="9525" cap="flat" cmpd="sng">
            <a:solidFill>
              <a:srgbClr val="409ACE"/>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tr-TR" sz="2000" dirty="0" err="1">
                <a:latin typeface="Raleway Light"/>
                <a:ea typeface="Raleway Light"/>
                <a:cs typeface="Raleway Light"/>
                <a:sym typeface="Raleway Light"/>
              </a:rPr>
              <a:t>Please</a:t>
            </a:r>
            <a:r>
              <a:rPr lang="tr-TR" sz="2000" dirty="0">
                <a:latin typeface="Raleway Light"/>
                <a:ea typeface="Raleway Light"/>
                <a:cs typeface="Raleway Light"/>
                <a:sym typeface="Raleway Light"/>
              </a:rPr>
              <a:t> </a:t>
            </a:r>
            <a:r>
              <a:rPr lang="tr-TR" sz="2000" dirty="0" err="1">
                <a:latin typeface="Raleway Light"/>
                <a:ea typeface="Raleway Light"/>
                <a:cs typeface="Raleway Light"/>
                <a:sym typeface="Raleway Light"/>
              </a:rPr>
              <a:t>add</a:t>
            </a:r>
            <a:r>
              <a:rPr lang="tr-TR" sz="2000" dirty="0">
                <a:latin typeface="Raleway Light"/>
                <a:ea typeface="Raleway Light"/>
                <a:cs typeface="Raleway Light"/>
                <a:sym typeface="Raleway Light"/>
              </a:rPr>
              <a:t> a </a:t>
            </a:r>
            <a:r>
              <a:rPr lang="tr-TR" sz="2000" dirty="0" err="1">
                <a:latin typeface="Raleway Light"/>
                <a:ea typeface="Raleway Light"/>
                <a:cs typeface="Raleway Light"/>
                <a:sym typeface="Raleway Light"/>
              </a:rPr>
              <a:t>table</a:t>
            </a:r>
            <a:r>
              <a:rPr lang="tr-TR" sz="2000" dirty="0">
                <a:latin typeface="Raleway Light"/>
                <a:ea typeface="Raleway Light"/>
                <a:cs typeface="Raleway Light"/>
                <a:sym typeface="Raleway Light"/>
              </a:rPr>
              <a:t> </a:t>
            </a:r>
            <a:r>
              <a:rPr lang="tr-TR" sz="2000" dirty="0" err="1">
                <a:latin typeface="Raleway Light"/>
                <a:ea typeface="Raleway Light"/>
                <a:cs typeface="Raleway Light"/>
                <a:sym typeface="Raleway Light"/>
              </a:rPr>
              <a:t>to</a:t>
            </a:r>
            <a:r>
              <a:rPr lang="tr-TR" sz="2000" dirty="0">
                <a:latin typeface="Raleway Light"/>
                <a:ea typeface="Raleway Light"/>
                <a:cs typeface="Raleway Light"/>
                <a:sym typeface="Raleway Light"/>
              </a:rPr>
              <a:t> </a:t>
            </a:r>
            <a:r>
              <a:rPr lang="tr-TR" sz="2000" dirty="0" err="1">
                <a:latin typeface="Raleway Light"/>
                <a:ea typeface="Raleway Light"/>
                <a:cs typeface="Raleway Light"/>
                <a:sym typeface="Raleway Light"/>
              </a:rPr>
              <a:t>your</a:t>
            </a:r>
            <a:r>
              <a:rPr lang="tr-TR" sz="2000" dirty="0">
                <a:latin typeface="Raleway Light"/>
                <a:ea typeface="Raleway Light"/>
                <a:cs typeface="Raleway Light"/>
                <a:sym typeface="Raleway Light"/>
              </a:rPr>
              <a:t> </a:t>
            </a:r>
            <a:r>
              <a:rPr lang="tr-TR" sz="2000" dirty="0" err="1">
                <a:latin typeface="Raleway Light"/>
                <a:ea typeface="Raleway Light"/>
                <a:cs typeface="Raleway Light"/>
                <a:sym typeface="Raleway Light"/>
              </a:rPr>
              <a:t>existing</a:t>
            </a:r>
            <a:r>
              <a:rPr lang="tr-TR" sz="2000" dirty="0">
                <a:latin typeface="Raleway Light"/>
                <a:ea typeface="Raleway Light"/>
                <a:cs typeface="Raleway Light"/>
                <a:sym typeface="Raleway Light"/>
              </a:rPr>
              <a:t> </a:t>
            </a:r>
            <a:r>
              <a:rPr lang="tr-TR" sz="2000" dirty="0" err="1">
                <a:latin typeface="Raleway Light"/>
                <a:ea typeface="Raleway Light"/>
                <a:cs typeface="Raleway Light"/>
                <a:sym typeface="Raleway Light"/>
              </a:rPr>
              <a:t>sql_course</a:t>
            </a:r>
            <a:r>
              <a:rPr lang="tr-TR" sz="2000" dirty="0">
                <a:latin typeface="Raleway Light"/>
                <a:ea typeface="Raleway Light"/>
                <a:cs typeface="Raleway Light"/>
                <a:sym typeface="Raleway Light"/>
              </a:rPr>
              <a:t> </a:t>
            </a:r>
            <a:r>
              <a:rPr lang="tr-TR" sz="2000" dirty="0" err="1">
                <a:latin typeface="Raleway Light"/>
                <a:ea typeface="Raleway Light"/>
                <a:cs typeface="Raleway Light"/>
                <a:sym typeface="Raleway Light"/>
              </a:rPr>
              <a:t>database</a:t>
            </a:r>
            <a:r>
              <a:rPr lang="tr-TR" sz="2000" dirty="0">
                <a:latin typeface="Raleway Light"/>
                <a:ea typeface="Raleway Light"/>
                <a:cs typeface="Raleway Light"/>
                <a:sym typeface="Raleway Light"/>
              </a:rPr>
              <a:t>:</a:t>
            </a:r>
            <a:endParaRPr sz="2000" dirty="0">
              <a:latin typeface="Raleway Light"/>
              <a:ea typeface="Raleway Light"/>
              <a:cs typeface="Raleway Light"/>
              <a:sym typeface="Raleway Light"/>
            </a:endParaRPr>
          </a:p>
          <a:p>
            <a:pPr marL="0" lvl="0" indent="0" algn="l" rtl="0">
              <a:spcBef>
                <a:spcPts val="0"/>
              </a:spcBef>
              <a:spcAft>
                <a:spcPts val="0"/>
              </a:spcAft>
              <a:buNone/>
            </a:pPr>
            <a:r>
              <a:rPr lang="tr-TR" sz="2000" dirty="0" err="1">
                <a:latin typeface="Raleway Light"/>
                <a:ea typeface="Raleway Light"/>
                <a:cs typeface="Raleway Light"/>
                <a:sym typeface="Raleway Light"/>
              </a:rPr>
              <a:t>The</a:t>
            </a:r>
            <a:r>
              <a:rPr lang="tr-TR" sz="2000" dirty="0">
                <a:latin typeface="Raleway Light"/>
                <a:ea typeface="Raleway Light"/>
                <a:cs typeface="Raleway Light"/>
                <a:sym typeface="Raleway Light"/>
              </a:rPr>
              <a:t> </a:t>
            </a:r>
            <a:r>
              <a:rPr lang="tr-TR" sz="2000" dirty="0" err="1">
                <a:latin typeface="Raleway Light"/>
                <a:ea typeface="Raleway Light"/>
                <a:cs typeface="Raleway Light"/>
                <a:sym typeface="Raleway Light"/>
              </a:rPr>
              <a:t>table</a:t>
            </a:r>
            <a:r>
              <a:rPr lang="tr-TR" sz="2000" dirty="0">
                <a:latin typeface="Raleway Light"/>
                <a:ea typeface="Raleway Light"/>
                <a:cs typeface="Raleway Light"/>
                <a:sym typeface="Raleway Light"/>
              </a:rPr>
              <a:t> name </a:t>
            </a:r>
            <a:r>
              <a:rPr lang="tr-TR" sz="2000" dirty="0" err="1">
                <a:latin typeface="Raleway Light"/>
                <a:ea typeface="Raleway Light"/>
                <a:cs typeface="Raleway Light"/>
                <a:sym typeface="Raleway Light"/>
              </a:rPr>
              <a:t>will</a:t>
            </a:r>
            <a:r>
              <a:rPr lang="tr-TR" sz="2000" dirty="0">
                <a:latin typeface="Raleway Light"/>
                <a:ea typeface="Raleway Light"/>
                <a:cs typeface="Raleway Light"/>
                <a:sym typeface="Raleway Light"/>
              </a:rPr>
              <a:t> be </a:t>
            </a:r>
            <a:r>
              <a:rPr lang="tr-TR" sz="2000" b="1" dirty="0" err="1">
                <a:latin typeface="Raleway"/>
                <a:ea typeface="Raleway"/>
                <a:cs typeface="Raleway"/>
                <a:sym typeface="Raleway"/>
              </a:rPr>
              <a:t>vacation_plan</a:t>
            </a:r>
            <a:r>
              <a:rPr lang="tr-TR" sz="2000" b="1" dirty="0">
                <a:latin typeface="Raleway"/>
                <a:ea typeface="Raleway"/>
                <a:cs typeface="Raleway"/>
                <a:sym typeface="Raleway"/>
              </a:rPr>
              <a:t> </a:t>
            </a:r>
            <a:r>
              <a:rPr lang="tr-TR" sz="2000" dirty="0">
                <a:latin typeface="Raleway Light"/>
                <a:ea typeface="Raleway Light"/>
                <a:cs typeface="Raleway Light"/>
                <a:sym typeface="Raleway Light"/>
              </a:rPr>
              <a:t>of </a:t>
            </a:r>
            <a:r>
              <a:rPr lang="tr-TR" sz="2000" dirty="0" err="1">
                <a:latin typeface="Raleway Light"/>
                <a:ea typeface="Raleway Light"/>
                <a:cs typeface="Raleway Light"/>
                <a:sym typeface="Raleway Light"/>
              </a:rPr>
              <a:t>the</a:t>
            </a:r>
            <a:r>
              <a:rPr lang="tr-TR" sz="2000" dirty="0">
                <a:latin typeface="Raleway Light"/>
                <a:ea typeface="Raleway Light"/>
                <a:cs typeface="Raleway Light"/>
                <a:sym typeface="Raleway Light"/>
              </a:rPr>
              <a:t> </a:t>
            </a:r>
            <a:r>
              <a:rPr lang="tr-TR" sz="2000" dirty="0" err="1">
                <a:latin typeface="Raleway Light"/>
                <a:ea typeface="Raleway Light"/>
                <a:cs typeface="Raleway Light"/>
                <a:sym typeface="Raleway Light"/>
              </a:rPr>
              <a:t>employees</a:t>
            </a:r>
            <a:r>
              <a:rPr lang="tr-TR" sz="2000" dirty="0">
                <a:latin typeface="Raleway Light"/>
                <a:ea typeface="Raleway Light"/>
                <a:cs typeface="Raleway Light"/>
                <a:sym typeface="Raleway Light"/>
              </a:rPr>
              <a:t> </a:t>
            </a:r>
            <a:r>
              <a:rPr lang="tr-TR" sz="2000" dirty="0" err="1">
                <a:latin typeface="Raleway Light"/>
                <a:ea typeface="Raleway Light"/>
                <a:cs typeface="Raleway Light"/>
                <a:sym typeface="Raleway Light"/>
              </a:rPr>
              <a:t>for</a:t>
            </a:r>
            <a:r>
              <a:rPr lang="tr-TR" sz="2000" dirty="0">
                <a:latin typeface="Raleway Light"/>
                <a:ea typeface="Raleway Light"/>
                <a:cs typeface="Raleway Light"/>
                <a:sym typeface="Raleway Light"/>
              </a:rPr>
              <a:t> </a:t>
            </a:r>
            <a:r>
              <a:rPr lang="tr-TR" sz="2000" dirty="0" err="1">
                <a:latin typeface="Raleway Light"/>
                <a:ea typeface="Raleway Light"/>
                <a:cs typeface="Raleway Light"/>
                <a:sym typeface="Raleway Light"/>
              </a:rPr>
              <a:t>this</a:t>
            </a:r>
            <a:r>
              <a:rPr lang="tr-TR" sz="2000" dirty="0">
                <a:latin typeface="Raleway Light"/>
                <a:ea typeface="Raleway Light"/>
                <a:cs typeface="Raleway Light"/>
                <a:sym typeface="Raleway Light"/>
              </a:rPr>
              <a:t> </a:t>
            </a:r>
            <a:r>
              <a:rPr lang="tr-TR" sz="2000" dirty="0" err="1">
                <a:latin typeface="Raleway Light"/>
                <a:ea typeface="Raleway Light"/>
                <a:cs typeface="Raleway Light"/>
                <a:sym typeface="Raleway Light"/>
              </a:rPr>
              <a:t>summer</a:t>
            </a:r>
            <a:r>
              <a:rPr lang="tr-TR" sz="2000" dirty="0">
                <a:latin typeface="Raleway Light"/>
                <a:ea typeface="Raleway Light"/>
                <a:cs typeface="Raleway Light"/>
                <a:sym typeface="Raleway Light"/>
              </a:rPr>
              <a:t>.</a:t>
            </a:r>
            <a:endParaRPr sz="2000" dirty="0">
              <a:latin typeface="Raleway Light"/>
              <a:ea typeface="Raleway Light"/>
              <a:cs typeface="Raleway Light"/>
              <a:sym typeface="Raleway Light"/>
            </a:endParaRPr>
          </a:p>
          <a:p>
            <a:pPr marL="0" lvl="0" indent="0" algn="l" rtl="0">
              <a:spcBef>
                <a:spcPts val="0"/>
              </a:spcBef>
              <a:spcAft>
                <a:spcPts val="0"/>
              </a:spcAft>
              <a:buNone/>
            </a:pPr>
            <a:r>
              <a:rPr lang="tr-TR" sz="2000" dirty="0" err="1">
                <a:latin typeface="Raleway Light"/>
                <a:ea typeface="Raleway Light"/>
                <a:cs typeface="Raleway Light"/>
                <a:sym typeface="Raleway Light"/>
              </a:rPr>
              <a:t>Column</a:t>
            </a:r>
            <a:r>
              <a:rPr lang="tr-TR" sz="2000" dirty="0">
                <a:latin typeface="Raleway Light"/>
                <a:ea typeface="Raleway Light"/>
                <a:cs typeface="Raleway Light"/>
                <a:sym typeface="Raleway Light"/>
              </a:rPr>
              <a:t> </a:t>
            </a:r>
            <a:r>
              <a:rPr lang="tr-TR" sz="2000" dirty="0" err="1">
                <a:latin typeface="Raleway Light"/>
                <a:ea typeface="Raleway Light"/>
                <a:cs typeface="Raleway Light"/>
                <a:sym typeface="Raleway Light"/>
              </a:rPr>
              <a:t>names</a:t>
            </a:r>
            <a:r>
              <a:rPr lang="tr-TR" sz="2000" dirty="0">
                <a:latin typeface="Raleway Light"/>
                <a:ea typeface="Raleway Light"/>
                <a:cs typeface="Raleway Light"/>
                <a:sym typeface="Raleway Light"/>
              </a:rPr>
              <a:t>:</a:t>
            </a:r>
            <a:endParaRPr sz="2000" dirty="0">
              <a:latin typeface="Raleway Light"/>
              <a:ea typeface="Raleway Light"/>
              <a:cs typeface="Raleway Light"/>
              <a:sym typeface="Raleway Light"/>
            </a:endParaRPr>
          </a:p>
          <a:p>
            <a:pPr marL="457200" lvl="0" indent="-355600" algn="l" rtl="0">
              <a:spcBef>
                <a:spcPts val="0"/>
              </a:spcBef>
              <a:spcAft>
                <a:spcPts val="0"/>
              </a:spcAft>
              <a:buSzPts val="2000"/>
              <a:buFont typeface="Raleway Light"/>
              <a:buChar char="-"/>
            </a:pPr>
            <a:r>
              <a:rPr lang="tr-TR" sz="2000" dirty="0" err="1">
                <a:latin typeface="Raleway Light"/>
                <a:ea typeface="Raleway Light"/>
                <a:cs typeface="Raleway Light"/>
                <a:sym typeface="Raleway Light"/>
              </a:rPr>
              <a:t>place_id</a:t>
            </a:r>
            <a:endParaRPr sz="2000" dirty="0">
              <a:latin typeface="Raleway Light"/>
              <a:ea typeface="Raleway Light"/>
              <a:cs typeface="Raleway Light"/>
              <a:sym typeface="Raleway Light"/>
            </a:endParaRPr>
          </a:p>
          <a:p>
            <a:pPr marL="457200" lvl="0" indent="-355600" algn="l" rtl="0">
              <a:spcBef>
                <a:spcPts val="0"/>
              </a:spcBef>
              <a:spcAft>
                <a:spcPts val="0"/>
              </a:spcAft>
              <a:buSzPts val="2000"/>
              <a:buFont typeface="Raleway Light"/>
              <a:buChar char="-"/>
            </a:pPr>
            <a:r>
              <a:rPr lang="tr-TR" sz="2000" dirty="0" err="1">
                <a:latin typeface="Raleway Light"/>
                <a:ea typeface="Raleway Light"/>
                <a:cs typeface="Raleway Light"/>
                <a:sym typeface="Raleway Light"/>
              </a:rPr>
              <a:t>country</a:t>
            </a:r>
            <a:endParaRPr sz="2000" dirty="0">
              <a:latin typeface="Raleway Light"/>
              <a:ea typeface="Raleway Light"/>
              <a:cs typeface="Raleway Light"/>
              <a:sym typeface="Raleway Light"/>
            </a:endParaRPr>
          </a:p>
          <a:p>
            <a:pPr marL="457200" lvl="0" indent="-355600" algn="l" rtl="0">
              <a:spcBef>
                <a:spcPts val="0"/>
              </a:spcBef>
              <a:spcAft>
                <a:spcPts val="0"/>
              </a:spcAft>
              <a:buSzPts val="2000"/>
              <a:buFont typeface="Raleway Light"/>
              <a:buChar char="-"/>
            </a:pPr>
            <a:r>
              <a:rPr lang="tr-TR" sz="2000" dirty="0" err="1">
                <a:latin typeface="Raleway Light"/>
                <a:ea typeface="Raleway Light"/>
                <a:cs typeface="Raleway Light"/>
                <a:sym typeface="Raleway Light"/>
              </a:rPr>
              <a:t>hotel_name</a:t>
            </a:r>
            <a:endParaRPr sz="2000" dirty="0">
              <a:latin typeface="Raleway Light"/>
              <a:ea typeface="Raleway Light"/>
              <a:cs typeface="Raleway Light"/>
              <a:sym typeface="Raleway Light"/>
            </a:endParaRPr>
          </a:p>
          <a:p>
            <a:pPr marL="457200" lvl="0" indent="-355600" algn="l" rtl="0">
              <a:spcBef>
                <a:spcPts val="0"/>
              </a:spcBef>
              <a:spcAft>
                <a:spcPts val="0"/>
              </a:spcAft>
              <a:buSzPts val="2000"/>
              <a:buFont typeface="Raleway Light"/>
              <a:buChar char="-"/>
            </a:pPr>
            <a:r>
              <a:rPr lang="tr-TR" sz="2000" dirty="0" err="1">
                <a:latin typeface="Raleway Light"/>
                <a:ea typeface="Raleway Light"/>
                <a:cs typeface="Raleway Light"/>
                <a:sym typeface="Raleway Light"/>
              </a:rPr>
              <a:t>employee_id</a:t>
            </a:r>
            <a:endParaRPr sz="2000" dirty="0">
              <a:latin typeface="Raleway Light"/>
              <a:ea typeface="Raleway Light"/>
              <a:cs typeface="Raleway Light"/>
              <a:sym typeface="Raleway Light"/>
            </a:endParaRPr>
          </a:p>
          <a:p>
            <a:pPr marL="457200" lvl="0" indent="-355600" algn="l" rtl="0">
              <a:spcBef>
                <a:spcPts val="0"/>
              </a:spcBef>
              <a:spcAft>
                <a:spcPts val="0"/>
              </a:spcAft>
              <a:buSzPts val="2000"/>
              <a:buFont typeface="Raleway Light"/>
              <a:buChar char="-"/>
            </a:pPr>
            <a:r>
              <a:rPr lang="tr-TR" sz="2000" dirty="0" err="1">
                <a:latin typeface="Raleway Light"/>
                <a:ea typeface="Raleway Light"/>
                <a:cs typeface="Raleway Light"/>
                <a:sym typeface="Raleway Light"/>
              </a:rPr>
              <a:t>vacation_length</a:t>
            </a:r>
            <a:endParaRPr sz="2000" dirty="0">
              <a:latin typeface="Raleway Light"/>
              <a:ea typeface="Raleway Light"/>
              <a:cs typeface="Raleway Light"/>
              <a:sym typeface="Raleway Light"/>
            </a:endParaRPr>
          </a:p>
          <a:p>
            <a:pPr marL="457200" lvl="0" indent="-355600" algn="l" rtl="0">
              <a:spcBef>
                <a:spcPts val="0"/>
              </a:spcBef>
              <a:spcAft>
                <a:spcPts val="0"/>
              </a:spcAft>
              <a:buSzPts val="2000"/>
              <a:buFont typeface="Raleway Light"/>
              <a:buChar char="-"/>
            </a:pPr>
            <a:r>
              <a:rPr lang="tr-TR" sz="2000" dirty="0" err="1">
                <a:latin typeface="Raleway Light"/>
                <a:ea typeface="Raleway Light"/>
                <a:cs typeface="Raleway Light"/>
                <a:sym typeface="Raleway Light"/>
              </a:rPr>
              <a:t>budget</a:t>
            </a:r>
            <a:endParaRPr sz="2000" dirty="0">
              <a:latin typeface="Raleway Light"/>
              <a:ea typeface="Raleway Light"/>
              <a:cs typeface="Raleway Light"/>
              <a:sym typeface="Raleway Light"/>
            </a:endParaRPr>
          </a:p>
        </p:txBody>
      </p:sp>
      <p:pic>
        <p:nvPicPr>
          <p:cNvPr id="545" name="Google Shape;545;p65"/>
          <p:cNvPicPr preferRelativeResize="0"/>
          <p:nvPr/>
        </p:nvPicPr>
        <p:blipFill>
          <a:blip r:embed="rId3">
            <a:alphaModFix/>
          </a:blip>
          <a:stretch>
            <a:fillRect/>
          </a:stretch>
        </p:blipFill>
        <p:spPr>
          <a:xfrm>
            <a:off x="2330625" y="201350"/>
            <a:ext cx="967925" cy="774349"/>
          </a:xfrm>
          <a:prstGeom prst="rect">
            <a:avLst/>
          </a:prstGeom>
          <a:noFill/>
          <a:ln>
            <a:noFill/>
          </a:ln>
        </p:spPr>
      </p:pic>
      <p:pic>
        <p:nvPicPr>
          <p:cNvPr id="546" name="Google Shape;546;p65"/>
          <p:cNvPicPr preferRelativeResize="0"/>
          <p:nvPr/>
        </p:nvPicPr>
        <p:blipFill>
          <a:blip r:embed="rId4">
            <a:alphaModFix/>
          </a:blip>
          <a:stretch>
            <a:fillRect/>
          </a:stretch>
        </p:blipFill>
        <p:spPr>
          <a:xfrm>
            <a:off x="642925" y="0"/>
            <a:ext cx="1068907" cy="855126"/>
          </a:xfrm>
          <a:prstGeom prst="rect">
            <a:avLst/>
          </a:prstGeom>
          <a:noFill/>
          <a:ln>
            <a:noFill/>
          </a:ln>
        </p:spPr>
      </p:pic>
      <p:grpSp>
        <p:nvGrpSpPr>
          <p:cNvPr id="547" name="Google Shape;547;p65"/>
          <p:cNvGrpSpPr/>
          <p:nvPr/>
        </p:nvGrpSpPr>
        <p:grpSpPr>
          <a:xfrm>
            <a:off x="4014365" y="1230817"/>
            <a:ext cx="4587139" cy="3184257"/>
            <a:chOff x="597913" y="547750"/>
            <a:chExt cx="7699126" cy="3846650"/>
          </a:xfrm>
        </p:grpSpPr>
        <p:pic>
          <p:nvPicPr>
            <p:cNvPr id="548" name="Google Shape;548;p65"/>
            <p:cNvPicPr preferRelativeResize="0"/>
            <p:nvPr/>
          </p:nvPicPr>
          <p:blipFill>
            <a:blip r:embed="rId5">
              <a:alphaModFix/>
            </a:blip>
            <a:stretch>
              <a:fillRect/>
            </a:stretch>
          </p:blipFill>
          <p:spPr>
            <a:xfrm>
              <a:off x="597913" y="547750"/>
              <a:ext cx="7699126" cy="3846650"/>
            </a:xfrm>
            <a:prstGeom prst="rect">
              <a:avLst/>
            </a:prstGeom>
            <a:noFill/>
            <a:ln>
              <a:noFill/>
            </a:ln>
          </p:spPr>
        </p:pic>
        <p:sp>
          <p:nvSpPr>
            <p:cNvPr id="549" name="Google Shape;549;p65"/>
            <p:cNvSpPr/>
            <p:nvPr/>
          </p:nvSpPr>
          <p:spPr>
            <a:xfrm>
              <a:off x="608650" y="642950"/>
              <a:ext cx="1860300" cy="7029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9"/>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22</a:t>
            </a:fld>
            <a:endParaRPr/>
          </a:p>
        </p:txBody>
      </p:sp>
      <p:sp>
        <p:nvSpPr>
          <p:cNvPr id="243" name="Google Shape;243;p39"/>
          <p:cNvSpPr txBox="1">
            <a:spLocks noGrp="1"/>
          </p:cNvSpPr>
          <p:nvPr>
            <p:ph type="title"/>
          </p:nvPr>
        </p:nvSpPr>
        <p:spPr>
          <a:xfrm>
            <a:off x="378929" y="173800"/>
            <a:ext cx="5640900" cy="6264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DROP TABLE</a:t>
            </a:r>
            <a:endParaRPr sz="4000">
              <a:solidFill>
                <a:srgbClr val="741B47"/>
              </a:solidFill>
              <a:latin typeface="Raleway Medium"/>
              <a:ea typeface="Raleway Medium"/>
              <a:cs typeface="Raleway Medium"/>
              <a:sym typeface="Raleway Medium"/>
            </a:endParaRPr>
          </a:p>
        </p:txBody>
      </p:sp>
      <p:sp>
        <p:nvSpPr>
          <p:cNvPr id="244" name="Google Shape;244;p39"/>
          <p:cNvSpPr txBox="1"/>
          <p:nvPr/>
        </p:nvSpPr>
        <p:spPr>
          <a:xfrm>
            <a:off x="378925" y="981100"/>
            <a:ext cx="8490300" cy="90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tr-TR" sz="2400">
                <a:solidFill>
                  <a:srgbClr val="373A3C"/>
                </a:solidFill>
                <a:highlight>
                  <a:schemeClr val="lt1"/>
                </a:highlight>
                <a:latin typeface="Raleway"/>
                <a:ea typeface="Raleway"/>
                <a:cs typeface="Raleway"/>
                <a:sym typeface="Raleway"/>
              </a:rPr>
              <a:t>The DROP TABLE statement is used to drop an existing table in a database.</a:t>
            </a:r>
            <a:endParaRPr sz="2400">
              <a:solidFill>
                <a:srgbClr val="373A3C"/>
              </a:solidFill>
              <a:highlight>
                <a:schemeClr val="lt1"/>
              </a:highlight>
              <a:latin typeface="Raleway"/>
              <a:ea typeface="Raleway"/>
              <a:cs typeface="Raleway"/>
              <a:sym typeface="Raleway"/>
            </a:endParaRPr>
          </a:p>
          <a:p>
            <a:pPr marL="0" lvl="0" indent="0" algn="l" rtl="0">
              <a:lnSpc>
                <a:spcPct val="115000"/>
              </a:lnSpc>
              <a:spcBef>
                <a:spcPts val="0"/>
              </a:spcBef>
              <a:spcAft>
                <a:spcPts val="0"/>
              </a:spcAft>
              <a:buNone/>
            </a:pPr>
            <a:endParaRPr sz="2400">
              <a:solidFill>
                <a:srgbClr val="373A3C"/>
              </a:solidFill>
              <a:highlight>
                <a:schemeClr val="lt1"/>
              </a:highlight>
              <a:latin typeface="Raleway"/>
              <a:ea typeface="Raleway"/>
              <a:cs typeface="Raleway"/>
              <a:sym typeface="Raleway"/>
            </a:endParaRPr>
          </a:p>
          <a:p>
            <a:pPr marL="0" lvl="0" indent="0" algn="l" rtl="0">
              <a:lnSpc>
                <a:spcPct val="115000"/>
              </a:lnSpc>
              <a:spcBef>
                <a:spcPts val="0"/>
              </a:spcBef>
              <a:spcAft>
                <a:spcPts val="0"/>
              </a:spcAft>
              <a:buNone/>
            </a:pPr>
            <a:endParaRPr sz="2400">
              <a:solidFill>
                <a:srgbClr val="373A3C"/>
              </a:solidFill>
              <a:highlight>
                <a:schemeClr val="lt1"/>
              </a:highlight>
              <a:latin typeface="Raleway"/>
              <a:ea typeface="Raleway"/>
              <a:cs typeface="Raleway"/>
              <a:sym typeface="Raleway"/>
            </a:endParaRPr>
          </a:p>
        </p:txBody>
      </p:sp>
      <p:sp>
        <p:nvSpPr>
          <p:cNvPr id="245" name="Google Shape;245;p39"/>
          <p:cNvSpPr txBox="1"/>
          <p:nvPr/>
        </p:nvSpPr>
        <p:spPr>
          <a:xfrm>
            <a:off x="3239850" y="2112400"/>
            <a:ext cx="4984200" cy="62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sz="2000" b="1">
                <a:latin typeface="Barlow"/>
                <a:ea typeface="Barlow"/>
                <a:cs typeface="Barlow"/>
                <a:sym typeface="Barlow"/>
              </a:rPr>
              <a:t>Syntax:</a:t>
            </a:r>
            <a:endParaRPr sz="2000" b="1">
              <a:latin typeface="Barlow"/>
              <a:ea typeface="Barlow"/>
              <a:cs typeface="Barlow"/>
              <a:sym typeface="Barlow"/>
            </a:endParaRPr>
          </a:p>
        </p:txBody>
      </p:sp>
      <p:sp>
        <p:nvSpPr>
          <p:cNvPr id="246" name="Google Shape;246;p39"/>
          <p:cNvSpPr txBox="1"/>
          <p:nvPr/>
        </p:nvSpPr>
        <p:spPr>
          <a:xfrm>
            <a:off x="1699375" y="2604950"/>
            <a:ext cx="4320300" cy="531000"/>
          </a:xfrm>
          <a:prstGeom prst="rect">
            <a:avLst/>
          </a:prstGeom>
          <a:noFill/>
          <a:ln>
            <a:noFill/>
          </a:ln>
        </p:spPr>
        <p:txBody>
          <a:bodyPr spcFirstLastPara="1" wrap="square" lIns="91425" tIns="91425" rIns="91425" bIns="91425" anchor="t" anchorCtr="0">
            <a:spAutoFit/>
          </a:bodyPr>
          <a:lstStyle/>
          <a:p>
            <a:pPr marL="114300" marR="114300" lvl="0" indent="0" algn="l" rtl="0">
              <a:lnSpc>
                <a:spcPct val="115000"/>
              </a:lnSpc>
              <a:spcBef>
                <a:spcPts val="1800"/>
              </a:spcBef>
              <a:spcAft>
                <a:spcPts val="1800"/>
              </a:spcAft>
              <a:buNone/>
            </a:pPr>
            <a:r>
              <a:rPr lang="tr-TR" sz="2250" dirty="0">
                <a:solidFill>
                  <a:srgbClr val="0000CD"/>
                </a:solidFill>
                <a:highlight>
                  <a:srgbClr val="FFFFFF"/>
                </a:highlight>
                <a:latin typeface="Courier New"/>
                <a:ea typeface="Courier New"/>
                <a:cs typeface="Courier New"/>
                <a:sym typeface="Courier New"/>
              </a:rPr>
              <a:t>DROP</a:t>
            </a:r>
            <a:r>
              <a:rPr lang="tr-TR" sz="2250" dirty="0">
                <a:highlight>
                  <a:srgbClr val="FFFFFF"/>
                </a:highlight>
                <a:latin typeface="Courier New"/>
                <a:ea typeface="Courier New"/>
                <a:cs typeface="Courier New"/>
                <a:sym typeface="Courier New"/>
              </a:rPr>
              <a:t> </a:t>
            </a:r>
            <a:r>
              <a:rPr lang="tr-TR" sz="2250" dirty="0">
                <a:solidFill>
                  <a:srgbClr val="0000CD"/>
                </a:solidFill>
                <a:highlight>
                  <a:srgbClr val="FFFFFF"/>
                </a:highlight>
                <a:latin typeface="Courier New"/>
                <a:ea typeface="Courier New"/>
                <a:cs typeface="Courier New"/>
                <a:sym typeface="Courier New"/>
              </a:rPr>
              <a:t>TABLE</a:t>
            </a:r>
            <a:r>
              <a:rPr lang="tr-TR" sz="2250" dirty="0">
                <a:highlight>
                  <a:srgbClr val="FFFFFF"/>
                </a:highlight>
                <a:latin typeface="Courier New"/>
                <a:ea typeface="Courier New"/>
                <a:cs typeface="Courier New"/>
                <a:sym typeface="Courier New"/>
              </a:rPr>
              <a:t> </a:t>
            </a:r>
            <a:r>
              <a:rPr lang="tr-TR" sz="2250" i="1" dirty="0" err="1">
                <a:highlight>
                  <a:srgbClr val="FFFFFF"/>
                </a:highlight>
                <a:latin typeface="Courier New"/>
                <a:ea typeface="Courier New"/>
                <a:cs typeface="Courier New"/>
                <a:sym typeface="Courier New"/>
              </a:rPr>
              <a:t>table_name</a:t>
            </a:r>
            <a:r>
              <a:rPr lang="tr-TR" sz="2250" dirty="0">
                <a:highlight>
                  <a:srgbClr val="FFFFFF"/>
                </a:highlight>
                <a:latin typeface="Courier New"/>
                <a:ea typeface="Courier New"/>
                <a:cs typeface="Courier New"/>
                <a:sym typeface="Courier New"/>
              </a:rPr>
              <a:t>;</a:t>
            </a:r>
            <a:endParaRPr sz="2250" dirty="0">
              <a:highlight>
                <a:srgbClr val="FFFFFF"/>
              </a:highlight>
              <a:latin typeface="Courier New"/>
              <a:ea typeface="Courier New"/>
              <a:cs typeface="Courier New"/>
              <a:sym typeface="Courier New"/>
            </a:endParaRPr>
          </a:p>
        </p:txBody>
      </p:sp>
      <p:sp>
        <p:nvSpPr>
          <p:cNvPr id="247" name="Google Shape;247;p39"/>
          <p:cNvSpPr txBox="1"/>
          <p:nvPr/>
        </p:nvSpPr>
        <p:spPr>
          <a:xfrm>
            <a:off x="1909575" y="3357150"/>
            <a:ext cx="5497800" cy="981900"/>
          </a:xfrm>
          <a:prstGeom prst="rect">
            <a:avLst/>
          </a:prstGeom>
          <a:noFill/>
          <a:ln>
            <a:noFill/>
          </a:ln>
        </p:spPr>
        <p:txBody>
          <a:bodyPr spcFirstLastPara="1" wrap="square" lIns="91425" tIns="91425" rIns="91425" bIns="91425" anchor="t" anchorCtr="0">
            <a:spAutoFit/>
          </a:bodyPr>
          <a:lstStyle/>
          <a:p>
            <a:pPr marL="114300" marR="114300" lvl="0" indent="0" algn="l" rtl="0">
              <a:lnSpc>
                <a:spcPct val="115000"/>
              </a:lnSpc>
              <a:spcBef>
                <a:spcPts val="1800"/>
              </a:spcBef>
              <a:spcAft>
                <a:spcPts val="0"/>
              </a:spcAft>
              <a:buNone/>
            </a:pPr>
            <a:r>
              <a:rPr lang="tr-TR" sz="2200" dirty="0">
                <a:solidFill>
                  <a:srgbClr val="0000CD"/>
                </a:solidFill>
                <a:highlight>
                  <a:srgbClr val="FFFFFF"/>
                </a:highlight>
                <a:latin typeface="Courier New"/>
                <a:ea typeface="Courier New"/>
                <a:cs typeface="Courier New"/>
                <a:sym typeface="Courier New"/>
              </a:rPr>
              <a:t>TRUNCATE</a:t>
            </a:r>
            <a:r>
              <a:rPr lang="tr-TR" sz="2200" dirty="0">
                <a:highlight>
                  <a:srgbClr val="FFFFFF"/>
                </a:highlight>
                <a:latin typeface="Courier New"/>
                <a:ea typeface="Courier New"/>
                <a:cs typeface="Courier New"/>
                <a:sym typeface="Courier New"/>
              </a:rPr>
              <a:t> </a:t>
            </a:r>
            <a:r>
              <a:rPr lang="tr-TR" sz="2200" dirty="0">
                <a:solidFill>
                  <a:srgbClr val="0000CD"/>
                </a:solidFill>
                <a:highlight>
                  <a:srgbClr val="FFFFFF"/>
                </a:highlight>
                <a:latin typeface="Courier New"/>
                <a:ea typeface="Courier New"/>
                <a:cs typeface="Courier New"/>
                <a:sym typeface="Courier New"/>
              </a:rPr>
              <a:t>TABLE</a:t>
            </a:r>
            <a:r>
              <a:rPr lang="tr-TR" sz="2200" dirty="0">
                <a:highlight>
                  <a:srgbClr val="FFFFFF"/>
                </a:highlight>
                <a:latin typeface="Courier New"/>
                <a:ea typeface="Courier New"/>
                <a:cs typeface="Courier New"/>
                <a:sym typeface="Courier New"/>
              </a:rPr>
              <a:t> </a:t>
            </a:r>
            <a:r>
              <a:rPr lang="tr-TR" sz="2200" i="1" dirty="0" err="1">
                <a:highlight>
                  <a:srgbClr val="FFFFFF"/>
                </a:highlight>
                <a:latin typeface="Courier New"/>
                <a:ea typeface="Courier New"/>
                <a:cs typeface="Courier New"/>
                <a:sym typeface="Courier New"/>
              </a:rPr>
              <a:t>table_name</a:t>
            </a:r>
            <a:r>
              <a:rPr lang="tr-TR" sz="2200" dirty="0">
                <a:highlight>
                  <a:srgbClr val="FFFFFF"/>
                </a:highlight>
                <a:latin typeface="Courier New"/>
                <a:ea typeface="Courier New"/>
                <a:cs typeface="Courier New"/>
                <a:sym typeface="Courier New"/>
              </a:rPr>
              <a:t>;</a:t>
            </a:r>
            <a:endParaRPr sz="2200" dirty="0">
              <a:highlight>
                <a:srgbClr val="FFFFFF"/>
              </a:highlight>
              <a:latin typeface="Courier New"/>
              <a:ea typeface="Courier New"/>
              <a:cs typeface="Courier New"/>
              <a:sym typeface="Courier New"/>
            </a:endParaRPr>
          </a:p>
          <a:p>
            <a:pPr marL="0" lvl="0" indent="0" algn="l" rtl="0">
              <a:lnSpc>
                <a:spcPct val="115000"/>
              </a:lnSpc>
              <a:spcBef>
                <a:spcPts val="1800"/>
              </a:spcBef>
              <a:spcAft>
                <a:spcPts val="1800"/>
              </a:spcAft>
              <a:buNone/>
            </a:pPr>
            <a:endParaRPr sz="1150" dirty="0">
              <a:highlight>
                <a:srgbClr val="F1F1F1"/>
              </a:highlight>
              <a:latin typeface="Verdana"/>
              <a:ea typeface="Verdana"/>
              <a:cs typeface="Verdana"/>
              <a:sym typeface="Verdan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53"/>
          <p:cNvSpPr txBox="1">
            <a:spLocks noGrp="1"/>
          </p:cNvSpPr>
          <p:nvPr>
            <p:ph type="ctrTitle"/>
          </p:nvPr>
        </p:nvSpPr>
        <p:spPr>
          <a:xfrm>
            <a:off x="946150" y="2019300"/>
            <a:ext cx="5403900" cy="827400"/>
          </a:xfrm>
          <a:prstGeom prst="rect">
            <a:avLst/>
          </a:prstGeom>
          <a:noFill/>
          <a:ln>
            <a:noFill/>
          </a:ln>
        </p:spPr>
        <p:txBody>
          <a:bodyPr spcFirstLastPara="1" wrap="square" lIns="0" tIns="0" rIns="0" bIns="0" anchor="b" anchorCtr="0">
            <a:noAutofit/>
          </a:bodyPr>
          <a:lstStyle/>
          <a:p>
            <a:pPr marL="0" lvl="0" indent="0" algn="l" rtl="0">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ALTER TABLE</a:t>
            </a:r>
            <a:endParaRPr sz="3600">
              <a:solidFill>
                <a:srgbClr val="741B47"/>
              </a:solidFill>
              <a:latin typeface="Raleway Medium"/>
              <a:ea typeface="Raleway Medium"/>
              <a:cs typeface="Raleway Medium"/>
              <a:sym typeface="Raleway Medium"/>
            </a:endParaRPr>
          </a:p>
        </p:txBody>
      </p:sp>
      <p:sp>
        <p:nvSpPr>
          <p:cNvPr id="373" name="Google Shape;373;p53"/>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kumimoji="0" lang="tr-TR" sz="3600" b="0" i="0" u="none" strike="noStrike" kern="0" cap="none" spc="0" normalizeH="0" baseline="0" noProof="0">
                <a:ln>
                  <a:noFill/>
                </a:ln>
                <a:solidFill>
                  <a:srgbClr val="FFFFFF"/>
                </a:solidFill>
                <a:effectLst/>
                <a:uLnTx/>
                <a:uFillTx/>
                <a:latin typeface="Raleway Medium"/>
                <a:ea typeface="Raleway Medium"/>
                <a:cs typeface="Raleway Medium"/>
                <a:sym typeface="Raleway Medium"/>
              </a:rPr>
              <a:t>4</a:t>
            </a:r>
            <a:endParaRPr kumimoji="0" sz="3600" b="0" i="0" u="none" strike="noStrike" kern="0" cap="none" spc="0" normalizeH="0" baseline="0" noProof="0">
              <a:ln>
                <a:noFill/>
              </a:ln>
              <a:solidFill>
                <a:srgbClr val="FFFFFF"/>
              </a:solidFill>
              <a:effectLst/>
              <a:uLnTx/>
              <a:uFillTx/>
              <a:latin typeface="Raleway Medium"/>
              <a:ea typeface="Raleway Medium"/>
              <a:cs typeface="Raleway Medium"/>
              <a:sym typeface="Raleway Medium"/>
            </a:endParaRPr>
          </a:p>
        </p:txBody>
      </p:sp>
    </p:spTree>
    <p:extLst>
      <p:ext uri="{BB962C8B-B14F-4D97-AF65-F5344CB8AC3E}">
        <p14:creationId xmlns:p14="http://schemas.microsoft.com/office/powerpoint/2010/main" val="6235826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54"/>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tr-TR" sz="1200" b="1" i="0" u="none" strike="noStrike" kern="0" cap="none" spc="0" normalizeH="0" baseline="0" noProof="0">
                <a:ln>
                  <a:noFill/>
                </a:ln>
                <a:solidFill>
                  <a:srgbClr val="FFFFFF"/>
                </a:solidFill>
                <a:effectLst/>
                <a:uLnTx/>
                <a:uFillTx/>
                <a:latin typeface="Barlow Light"/>
                <a:sym typeface="Barlow Light"/>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24</a:t>
            </a:fld>
            <a:endParaRPr kumimoji="0" sz="1200" b="1" i="0" u="none" strike="noStrike" kern="0" cap="none" spc="0" normalizeH="0" baseline="0" noProof="0">
              <a:ln>
                <a:noFill/>
              </a:ln>
              <a:solidFill>
                <a:srgbClr val="FFFFFF"/>
              </a:solidFill>
              <a:effectLst/>
              <a:uLnTx/>
              <a:uFillTx/>
              <a:latin typeface="Barlow Light"/>
              <a:sym typeface="Barlow Light"/>
            </a:endParaRPr>
          </a:p>
        </p:txBody>
      </p:sp>
      <p:sp>
        <p:nvSpPr>
          <p:cNvPr id="379" name="Google Shape;379;p54"/>
          <p:cNvSpPr txBox="1">
            <a:spLocks noGrp="1"/>
          </p:cNvSpPr>
          <p:nvPr>
            <p:ph type="title"/>
          </p:nvPr>
        </p:nvSpPr>
        <p:spPr>
          <a:xfrm>
            <a:off x="378929" y="173800"/>
            <a:ext cx="5640900" cy="626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SzPts val="4800"/>
              <a:buNone/>
            </a:pPr>
            <a:r>
              <a:rPr lang="tr-TR" sz="4000">
                <a:solidFill>
                  <a:srgbClr val="741B47"/>
                </a:solidFill>
                <a:latin typeface="Raleway Medium"/>
                <a:ea typeface="Raleway Medium"/>
                <a:cs typeface="Raleway Medium"/>
                <a:sym typeface="Raleway Medium"/>
              </a:rPr>
              <a:t>ALTER TABLE</a:t>
            </a:r>
            <a:endParaRPr sz="4000">
              <a:solidFill>
                <a:srgbClr val="419DD3"/>
              </a:solidFill>
              <a:latin typeface="Raleway Medium"/>
              <a:ea typeface="Raleway Medium"/>
              <a:cs typeface="Raleway Medium"/>
              <a:sym typeface="Raleway Medium"/>
            </a:endParaRPr>
          </a:p>
          <a:p>
            <a:pPr marL="0" lvl="0" indent="0" algn="l" rtl="0">
              <a:lnSpc>
                <a:spcPct val="80000"/>
              </a:lnSpc>
              <a:spcBef>
                <a:spcPts val="0"/>
              </a:spcBef>
              <a:spcAft>
                <a:spcPts val="0"/>
              </a:spcAft>
              <a:buSzPts val="4800"/>
              <a:buNone/>
            </a:pPr>
            <a:endParaRPr sz="4000">
              <a:solidFill>
                <a:srgbClr val="741B47"/>
              </a:solidFill>
              <a:latin typeface="Raleway Medium"/>
              <a:ea typeface="Raleway Medium"/>
              <a:cs typeface="Raleway Medium"/>
              <a:sym typeface="Raleway Medium"/>
            </a:endParaRPr>
          </a:p>
          <a:p>
            <a:pPr marL="0" lvl="0" indent="0" algn="l" rtl="0">
              <a:lnSpc>
                <a:spcPct val="115000"/>
              </a:lnSpc>
              <a:spcBef>
                <a:spcPts val="0"/>
              </a:spcBef>
              <a:spcAft>
                <a:spcPts val="0"/>
              </a:spcAft>
              <a:buNone/>
            </a:pPr>
            <a:endParaRPr sz="2400">
              <a:solidFill>
                <a:srgbClr val="373A3C"/>
              </a:solidFill>
              <a:highlight>
                <a:srgbClr val="FFFFFF"/>
              </a:highlight>
              <a:latin typeface="Raleway"/>
              <a:ea typeface="Raleway"/>
              <a:cs typeface="Raleway"/>
              <a:sym typeface="Raleway"/>
            </a:endParaRPr>
          </a:p>
          <a:p>
            <a:pPr marL="0" lvl="0" indent="0" algn="l" rtl="0">
              <a:lnSpc>
                <a:spcPct val="100000"/>
              </a:lnSpc>
              <a:spcBef>
                <a:spcPts val="1200"/>
              </a:spcBef>
              <a:spcAft>
                <a:spcPts val="0"/>
              </a:spcAft>
              <a:buSzPts val="2400"/>
              <a:buNone/>
            </a:pPr>
            <a:endParaRPr sz="2400">
              <a:solidFill>
                <a:srgbClr val="373A3C"/>
              </a:solidFill>
              <a:highlight>
                <a:srgbClr val="FFFFFF"/>
              </a:highlight>
              <a:latin typeface="Raleway"/>
              <a:ea typeface="Raleway"/>
              <a:cs typeface="Raleway"/>
              <a:sym typeface="Raleway"/>
            </a:endParaRPr>
          </a:p>
          <a:p>
            <a:pPr marL="0" lvl="0" indent="0" algn="l" rtl="0">
              <a:lnSpc>
                <a:spcPct val="80000"/>
              </a:lnSpc>
              <a:spcBef>
                <a:spcPts val="0"/>
              </a:spcBef>
              <a:spcAft>
                <a:spcPts val="0"/>
              </a:spcAft>
              <a:buSzPts val="4800"/>
              <a:buNone/>
            </a:pPr>
            <a:endParaRPr sz="4000">
              <a:solidFill>
                <a:srgbClr val="741B47"/>
              </a:solidFill>
              <a:latin typeface="Raleway Medium"/>
              <a:ea typeface="Raleway Medium"/>
              <a:cs typeface="Raleway Medium"/>
              <a:sym typeface="Raleway Medium"/>
            </a:endParaRPr>
          </a:p>
        </p:txBody>
      </p:sp>
      <p:sp>
        <p:nvSpPr>
          <p:cNvPr id="380" name="Google Shape;380;p54"/>
          <p:cNvSpPr txBox="1"/>
          <p:nvPr/>
        </p:nvSpPr>
        <p:spPr>
          <a:xfrm>
            <a:off x="378925" y="981100"/>
            <a:ext cx="8490300" cy="17970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kumimoji="0" lang="tr-TR" sz="2400" b="0" i="0" u="none" strike="noStrike" kern="0" cap="none" spc="0" normalizeH="0" baseline="0" noProof="0" dirty="0" err="1">
                <a:ln>
                  <a:noFill/>
                </a:ln>
                <a:solidFill>
                  <a:srgbClr val="000000"/>
                </a:solidFill>
                <a:effectLst/>
                <a:highlight>
                  <a:srgbClr val="FFFFFF"/>
                </a:highlight>
                <a:uLnTx/>
                <a:uFillTx/>
                <a:latin typeface="Verdana"/>
                <a:ea typeface="Verdana"/>
                <a:cs typeface="Verdana"/>
                <a:sym typeface="Verdana"/>
              </a:rPr>
              <a:t>The</a:t>
            </a:r>
            <a:r>
              <a:rPr kumimoji="0" lang="tr-TR" sz="2400" b="0" i="0" u="none" strike="noStrike" kern="0" cap="none" spc="0" normalizeH="0" baseline="0" noProof="0" dirty="0">
                <a:ln>
                  <a:noFill/>
                </a:ln>
                <a:solidFill>
                  <a:srgbClr val="000000"/>
                </a:solidFill>
                <a:effectLst/>
                <a:highlight>
                  <a:srgbClr val="FFFFFF"/>
                </a:highlight>
                <a:uLnTx/>
                <a:uFillTx/>
                <a:latin typeface="Verdana"/>
                <a:ea typeface="Verdana"/>
                <a:cs typeface="Verdana"/>
                <a:sym typeface="Verdana"/>
              </a:rPr>
              <a:t> </a:t>
            </a:r>
            <a:r>
              <a:rPr kumimoji="0" lang="tr-TR" sz="2400" b="0" i="0" u="none" strike="noStrike" kern="0" cap="none" spc="0" normalizeH="0" baseline="0" noProof="0" dirty="0">
                <a:ln>
                  <a:noFill/>
                </a:ln>
                <a:solidFill>
                  <a:srgbClr val="CC4125"/>
                </a:solidFill>
                <a:effectLst/>
                <a:highlight>
                  <a:srgbClr val="FFFFFF"/>
                </a:highlight>
                <a:uLnTx/>
                <a:uFillTx/>
                <a:latin typeface="Verdana"/>
                <a:ea typeface="Verdana"/>
                <a:cs typeface="Verdana"/>
                <a:sym typeface="Verdana"/>
              </a:rPr>
              <a:t>ALTER TABLE</a:t>
            </a:r>
            <a:r>
              <a:rPr kumimoji="0" lang="tr-TR" sz="2400" b="0" i="0" u="none" strike="noStrike" kern="0" cap="none" spc="0" normalizeH="0" baseline="0" noProof="0" dirty="0">
                <a:ln>
                  <a:noFill/>
                </a:ln>
                <a:solidFill>
                  <a:srgbClr val="000000"/>
                </a:solidFill>
                <a:effectLst/>
                <a:highlight>
                  <a:srgbClr val="FFFFFF"/>
                </a:highlight>
                <a:uLnTx/>
                <a:uFillTx/>
                <a:latin typeface="Verdana"/>
                <a:ea typeface="Verdana"/>
                <a:cs typeface="Verdana"/>
                <a:sym typeface="Verdana"/>
              </a:rPr>
              <a:t> </a:t>
            </a:r>
            <a:r>
              <a:rPr kumimoji="0" lang="tr-TR" sz="2400" b="0" i="0" u="none" strike="noStrike" kern="0" cap="none" spc="0" normalizeH="0" baseline="0" noProof="0" dirty="0" err="1">
                <a:ln>
                  <a:noFill/>
                </a:ln>
                <a:solidFill>
                  <a:srgbClr val="000000"/>
                </a:solidFill>
                <a:effectLst/>
                <a:highlight>
                  <a:srgbClr val="FFFFFF"/>
                </a:highlight>
                <a:uLnTx/>
                <a:uFillTx/>
                <a:latin typeface="Verdana"/>
                <a:ea typeface="Verdana"/>
                <a:cs typeface="Verdana"/>
                <a:sym typeface="Verdana"/>
              </a:rPr>
              <a:t>statement</a:t>
            </a:r>
            <a:r>
              <a:rPr kumimoji="0" lang="tr-TR" sz="2400" b="0" i="0" u="none" strike="noStrike" kern="0" cap="none" spc="0" normalizeH="0" baseline="0" noProof="0" dirty="0">
                <a:ln>
                  <a:noFill/>
                </a:ln>
                <a:solidFill>
                  <a:srgbClr val="000000"/>
                </a:solidFill>
                <a:effectLst/>
                <a:highlight>
                  <a:srgbClr val="FFFFFF"/>
                </a:highlight>
                <a:uLnTx/>
                <a:uFillTx/>
                <a:latin typeface="Verdana"/>
                <a:ea typeface="Verdana"/>
                <a:cs typeface="Verdana"/>
                <a:sym typeface="Verdana"/>
              </a:rPr>
              <a:t> is </a:t>
            </a:r>
            <a:r>
              <a:rPr kumimoji="0" lang="tr-TR" sz="2400" b="0" i="0" u="none" strike="noStrike" kern="0" cap="none" spc="0" normalizeH="0" baseline="0" noProof="0" dirty="0" err="1">
                <a:ln>
                  <a:noFill/>
                </a:ln>
                <a:solidFill>
                  <a:srgbClr val="000000"/>
                </a:solidFill>
                <a:effectLst/>
                <a:highlight>
                  <a:srgbClr val="FFFFFF"/>
                </a:highlight>
                <a:uLnTx/>
                <a:uFillTx/>
                <a:latin typeface="Verdana"/>
                <a:ea typeface="Verdana"/>
                <a:cs typeface="Verdana"/>
                <a:sym typeface="Verdana"/>
              </a:rPr>
              <a:t>used</a:t>
            </a:r>
            <a:r>
              <a:rPr kumimoji="0" lang="tr-TR" sz="2400" b="0" i="0" u="none" strike="noStrike" kern="0" cap="none" spc="0" normalizeH="0" baseline="0" noProof="0" dirty="0">
                <a:ln>
                  <a:noFill/>
                </a:ln>
                <a:solidFill>
                  <a:srgbClr val="000000"/>
                </a:solidFill>
                <a:effectLst/>
                <a:highlight>
                  <a:srgbClr val="FFFFFF"/>
                </a:highlight>
                <a:uLnTx/>
                <a:uFillTx/>
                <a:latin typeface="Verdana"/>
                <a:ea typeface="Verdana"/>
                <a:cs typeface="Verdana"/>
                <a:sym typeface="Verdana"/>
              </a:rPr>
              <a:t> </a:t>
            </a:r>
            <a:r>
              <a:rPr kumimoji="0" lang="tr-TR" sz="2400" b="0" i="0" u="none" strike="noStrike" kern="0" cap="none" spc="0" normalizeH="0" baseline="0" noProof="0" dirty="0" err="1">
                <a:ln>
                  <a:noFill/>
                </a:ln>
                <a:solidFill>
                  <a:srgbClr val="000000"/>
                </a:solidFill>
                <a:effectLst/>
                <a:highlight>
                  <a:srgbClr val="FFFFFF"/>
                </a:highlight>
                <a:uLnTx/>
                <a:uFillTx/>
                <a:latin typeface="Verdana"/>
                <a:ea typeface="Verdana"/>
                <a:cs typeface="Verdana"/>
                <a:sym typeface="Verdana"/>
              </a:rPr>
              <a:t>to</a:t>
            </a:r>
            <a:r>
              <a:rPr kumimoji="0" lang="tr-TR" sz="2400" b="0" i="0" u="none" strike="noStrike" kern="0" cap="none" spc="0" normalizeH="0" baseline="0" noProof="0" dirty="0">
                <a:ln>
                  <a:noFill/>
                </a:ln>
                <a:solidFill>
                  <a:srgbClr val="000000"/>
                </a:solidFill>
                <a:effectLst/>
                <a:highlight>
                  <a:srgbClr val="FFFFFF"/>
                </a:highlight>
                <a:uLnTx/>
                <a:uFillTx/>
                <a:latin typeface="Verdana"/>
                <a:ea typeface="Verdana"/>
                <a:cs typeface="Verdana"/>
                <a:sym typeface="Verdana"/>
              </a:rPr>
              <a:t> </a:t>
            </a:r>
            <a:r>
              <a:rPr kumimoji="0" lang="tr-TR" sz="2400" b="0" i="0" u="none" strike="noStrike" kern="0" cap="none" spc="0" normalizeH="0" baseline="0" noProof="0" dirty="0" err="1">
                <a:ln>
                  <a:noFill/>
                </a:ln>
                <a:solidFill>
                  <a:srgbClr val="000000"/>
                </a:solidFill>
                <a:effectLst/>
                <a:highlight>
                  <a:srgbClr val="FFFFFF"/>
                </a:highlight>
                <a:uLnTx/>
                <a:uFillTx/>
                <a:latin typeface="Verdana"/>
                <a:ea typeface="Verdana"/>
                <a:cs typeface="Verdana"/>
                <a:sym typeface="Verdana"/>
              </a:rPr>
              <a:t>add</a:t>
            </a:r>
            <a:r>
              <a:rPr kumimoji="0" lang="tr-TR" sz="2400" b="0" i="0" u="none" strike="noStrike" kern="0" cap="none" spc="0" normalizeH="0" baseline="0" noProof="0" dirty="0">
                <a:ln>
                  <a:noFill/>
                </a:ln>
                <a:solidFill>
                  <a:srgbClr val="000000"/>
                </a:solidFill>
                <a:effectLst/>
                <a:highlight>
                  <a:srgbClr val="FFFFFF"/>
                </a:highlight>
                <a:uLnTx/>
                <a:uFillTx/>
                <a:latin typeface="Verdana"/>
                <a:ea typeface="Verdana"/>
                <a:cs typeface="Verdana"/>
                <a:sym typeface="Verdana"/>
              </a:rPr>
              <a:t>, </a:t>
            </a:r>
            <a:r>
              <a:rPr kumimoji="0" lang="tr-TR" sz="2400" b="0" i="0" u="none" strike="noStrike" kern="0" cap="none" spc="0" normalizeH="0" baseline="0" noProof="0" dirty="0" err="1">
                <a:ln>
                  <a:noFill/>
                </a:ln>
                <a:solidFill>
                  <a:srgbClr val="000000"/>
                </a:solidFill>
                <a:effectLst/>
                <a:highlight>
                  <a:srgbClr val="FFFFFF"/>
                </a:highlight>
                <a:uLnTx/>
                <a:uFillTx/>
                <a:latin typeface="Verdana"/>
                <a:ea typeface="Verdana"/>
                <a:cs typeface="Verdana"/>
                <a:sym typeface="Verdana"/>
              </a:rPr>
              <a:t>delete</a:t>
            </a:r>
            <a:r>
              <a:rPr kumimoji="0" lang="tr-TR" sz="2400" b="0" i="0" u="none" strike="noStrike" kern="0" cap="none" spc="0" normalizeH="0" baseline="0" noProof="0" dirty="0">
                <a:ln>
                  <a:noFill/>
                </a:ln>
                <a:solidFill>
                  <a:srgbClr val="000000"/>
                </a:solidFill>
                <a:effectLst/>
                <a:highlight>
                  <a:srgbClr val="FFFFFF"/>
                </a:highlight>
                <a:uLnTx/>
                <a:uFillTx/>
                <a:latin typeface="Verdana"/>
                <a:ea typeface="Verdana"/>
                <a:cs typeface="Verdana"/>
                <a:sym typeface="Verdana"/>
              </a:rPr>
              <a:t>, </a:t>
            </a:r>
            <a:r>
              <a:rPr kumimoji="0" lang="tr-TR" sz="2400" b="0" i="0" u="none" strike="noStrike" kern="0" cap="none" spc="0" normalizeH="0" baseline="0" noProof="0" dirty="0" err="1">
                <a:ln>
                  <a:noFill/>
                </a:ln>
                <a:solidFill>
                  <a:srgbClr val="000000"/>
                </a:solidFill>
                <a:effectLst/>
                <a:highlight>
                  <a:srgbClr val="FFFFFF"/>
                </a:highlight>
                <a:uLnTx/>
                <a:uFillTx/>
                <a:latin typeface="Verdana"/>
                <a:ea typeface="Verdana"/>
                <a:cs typeface="Verdana"/>
                <a:sym typeface="Verdana"/>
              </a:rPr>
              <a:t>or</a:t>
            </a:r>
            <a:r>
              <a:rPr kumimoji="0" lang="tr-TR" sz="2400" b="0" i="0" u="none" strike="noStrike" kern="0" cap="none" spc="0" normalizeH="0" baseline="0" noProof="0" dirty="0">
                <a:ln>
                  <a:noFill/>
                </a:ln>
                <a:solidFill>
                  <a:srgbClr val="000000"/>
                </a:solidFill>
                <a:effectLst/>
                <a:highlight>
                  <a:srgbClr val="FFFFFF"/>
                </a:highlight>
                <a:uLnTx/>
                <a:uFillTx/>
                <a:latin typeface="Verdana"/>
                <a:ea typeface="Verdana"/>
                <a:cs typeface="Verdana"/>
                <a:sym typeface="Verdana"/>
              </a:rPr>
              <a:t> </a:t>
            </a:r>
            <a:r>
              <a:rPr kumimoji="0" lang="tr-TR" sz="2400" b="0" i="0" u="none" strike="noStrike" kern="0" cap="none" spc="0" normalizeH="0" baseline="0" noProof="0" dirty="0" err="1">
                <a:ln>
                  <a:noFill/>
                </a:ln>
                <a:solidFill>
                  <a:srgbClr val="000000"/>
                </a:solidFill>
                <a:effectLst/>
                <a:highlight>
                  <a:srgbClr val="FFFFFF"/>
                </a:highlight>
                <a:uLnTx/>
                <a:uFillTx/>
                <a:latin typeface="Verdana"/>
                <a:ea typeface="Verdana"/>
                <a:cs typeface="Verdana"/>
                <a:sym typeface="Verdana"/>
              </a:rPr>
              <a:t>modify</a:t>
            </a:r>
            <a:r>
              <a:rPr kumimoji="0" lang="tr-TR" sz="2400" b="0" i="0" u="none" strike="noStrike" kern="0" cap="none" spc="0" normalizeH="0" baseline="0" noProof="0" dirty="0">
                <a:ln>
                  <a:noFill/>
                </a:ln>
                <a:solidFill>
                  <a:srgbClr val="000000"/>
                </a:solidFill>
                <a:effectLst/>
                <a:highlight>
                  <a:srgbClr val="FFFFFF"/>
                </a:highlight>
                <a:uLnTx/>
                <a:uFillTx/>
                <a:latin typeface="Verdana"/>
                <a:ea typeface="Verdana"/>
                <a:cs typeface="Verdana"/>
                <a:sym typeface="Verdana"/>
              </a:rPr>
              <a:t> </a:t>
            </a:r>
            <a:r>
              <a:rPr kumimoji="0" lang="tr-TR" sz="2400" b="0" i="0" u="none" strike="noStrike" kern="0" cap="none" spc="0" normalizeH="0" baseline="0" noProof="0" dirty="0" err="1">
                <a:ln>
                  <a:noFill/>
                </a:ln>
                <a:solidFill>
                  <a:srgbClr val="000000"/>
                </a:solidFill>
                <a:effectLst/>
                <a:highlight>
                  <a:srgbClr val="FFFFFF"/>
                </a:highlight>
                <a:uLnTx/>
                <a:uFillTx/>
                <a:latin typeface="Verdana"/>
                <a:ea typeface="Verdana"/>
                <a:cs typeface="Verdana"/>
                <a:sym typeface="Verdana"/>
              </a:rPr>
              <a:t>columns</a:t>
            </a:r>
            <a:r>
              <a:rPr kumimoji="0" lang="tr-TR" sz="2400" b="0" i="0" u="none" strike="noStrike" kern="0" cap="none" spc="0" normalizeH="0" baseline="0" noProof="0" dirty="0">
                <a:ln>
                  <a:noFill/>
                </a:ln>
                <a:solidFill>
                  <a:srgbClr val="000000"/>
                </a:solidFill>
                <a:effectLst/>
                <a:highlight>
                  <a:srgbClr val="FFFFFF"/>
                </a:highlight>
                <a:uLnTx/>
                <a:uFillTx/>
                <a:latin typeface="Verdana"/>
                <a:ea typeface="Verdana"/>
                <a:cs typeface="Verdana"/>
                <a:sym typeface="Verdana"/>
              </a:rPr>
              <a:t> in an </a:t>
            </a:r>
            <a:r>
              <a:rPr kumimoji="0" lang="tr-TR" sz="2400" b="0" i="0" u="none" strike="noStrike" kern="0" cap="none" spc="0" normalizeH="0" baseline="0" noProof="0" dirty="0" err="1">
                <a:ln>
                  <a:noFill/>
                </a:ln>
                <a:solidFill>
                  <a:srgbClr val="000000"/>
                </a:solidFill>
                <a:effectLst/>
                <a:highlight>
                  <a:srgbClr val="FFFFFF"/>
                </a:highlight>
                <a:uLnTx/>
                <a:uFillTx/>
                <a:latin typeface="Verdana"/>
                <a:ea typeface="Verdana"/>
                <a:cs typeface="Verdana"/>
                <a:sym typeface="Verdana"/>
              </a:rPr>
              <a:t>existing</a:t>
            </a:r>
            <a:r>
              <a:rPr kumimoji="0" lang="tr-TR" sz="2400" b="0" i="0" u="none" strike="noStrike" kern="0" cap="none" spc="0" normalizeH="0" baseline="0" noProof="0" dirty="0">
                <a:ln>
                  <a:noFill/>
                </a:ln>
                <a:solidFill>
                  <a:srgbClr val="000000"/>
                </a:solidFill>
                <a:effectLst/>
                <a:highlight>
                  <a:srgbClr val="FFFFFF"/>
                </a:highlight>
                <a:uLnTx/>
                <a:uFillTx/>
                <a:latin typeface="Verdana"/>
                <a:ea typeface="Verdana"/>
                <a:cs typeface="Verdana"/>
                <a:sym typeface="Verdana"/>
              </a:rPr>
              <a:t> </a:t>
            </a:r>
            <a:r>
              <a:rPr kumimoji="0" lang="tr-TR" sz="2400" b="0" i="0" u="none" strike="noStrike" kern="0" cap="none" spc="0" normalizeH="0" baseline="0" noProof="0" dirty="0" err="1">
                <a:ln>
                  <a:noFill/>
                </a:ln>
                <a:solidFill>
                  <a:srgbClr val="000000"/>
                </a:solidFill>
                <a:effectLst/>
                <a:highlight>
                  <a:srgbClr val="FFFFFF"/>
                </a:highlight>
                <a:uLnTx/>
                <a:uFillTx/>
                <a:latin typeface="Verdana"/>
                <a:ea typeface="Verdana"/>
                <a:cs typeface="Verdana"/>
                <a:sym typeface="Verdana"/>
              </a:rPr>
              <a:t>table</a:t>
            </a:r>
            <a:r>
              <a:rPr kumimoji="0" lang="tr-TR" sz="2400" b="0" i="0" u="none" strike="noStrike" kern="0" cap="none" spc="0" normalizeH="0" baseline="0" noProof="0" dirty="0">
                <a:ln>
                  <a:noFill/>
                </a:ln>
                <a:solidFill>
                  <a:srgbClr val="000000"/>
                </a:solidFill>
                <a:effectLst/>
                <a:highlight>
                  <a:srgbClr val="FFFFFF"/>
                </a:highlight>
                <a:uLnTx/>
                <a:uFillTx/>
                <a:latin typeface="Verdana"/>
                <a:ea typeface="Verdana"/>
                <a:cs typeface="Verdana"/>
                <a:sym typeface="Verdana"/>
              </a:rPr>
              <a:t>.</a:t>
            </a:r>
            <a:endParaRPr kumimoji="0" sz="2400" b="0" i="0" u="none" strike="noStrike" kern="0" cap="none" spc="0" normalizeH="0" baseline="0" noProof="0" dirty="0">
              <a:ln>
                <a:noFill/>
              </a:ln>
              <a:solidFill>
                <a:srgbClr val="000000"/>
              </a:solidFill>
              <a:effectLst/>
              <a:highlight>
                <a:srgbClr val="FFFFFF"/>
              </a:highlight>
              <a:uLnTx/>
              <a:uFillTx/>
              <a:latin typeface="Verdana"/>
              <a:ea typeface="Verdana"/>
              <a:cs typeface="Verdana"/>
              <a:sym typeface="Verdana"/>
            </a:endParaRP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kumimoji="0" lang="tr-TR" sz="2400" b="0" i="0" u="none" strike="noStrike" kern="0" cap="none" spc="0" normalizeH="0" baseline="0" noProof="0" dirty="0" err="1">
                <a:ln>
                  <a:noFill/>
                </a:ln>
                <a:solidFill>
                  <a:srgbClr val="000000"/>
                </a:solidFill>
                <a:effectLst/>
                <a:highlight>
                  <a:srgbClr val="FFFFFF"/>
                </a:highlight>
                <a:uLnTx/>
                <a:uFillTx/>
                <a:latin typeface="Verdana"/>
                <a:ea typeface="Verdana"/>
                <a:cs typeface="Verdana"/>
                <a:sym typeface="Verdana"/>
              </a:rPr>
              <a:t>It</a:t>
            </a:r>
            <a:r>
              <a:rPr kumimoji="0" lang="tr-TR" sz="2400" b="0" i="0" u="none" strike="noStrike" kern="0" cap="none" spc="0" normalizeH="0" baseline="0" noProof="0" dirty="0">
                <a:ln>
                  <a:noFill/>
                </a:ln>
                <a:solidFill>
                  <a:srgbClr val="000000"/>
                </a:solidFill>
                <a:effectLst/>
                <a:highlight>
                  <a:srgbClr val="FFFFFF"/>
                </a:highlight>
                <a:uLnTx/>
                <a:uFillTx/>
                <a:latin typeface="Verdana"/>
                <a:ea typeface="Verdana"/>
                <a:cs typeface="Verdana"/>
                <a:sym typeface="Verdana"/>
              </a:rPr>
              <a:t> is </a:t>
            </a:r>
            <a:r>
              <a:rPr kumimoji="0" lang="tr-TR" sz="2400" b="0" i="0" u="none" strike="noStrike" kern="0" cap="none" spc="0" normalizeH="0" baseline="0" noProof="0" dirty="0" err="1">
                <a:ln>
                  <a:noFill/>
                </a:ln>
                <a:solidFill>
                  <a:srgbClr val="000000"/>
                </a:solidFill>
                <a:effectLst/>
                <a:highlight>
                  <a:srgbClr val="FFFFFF"/>
                </a:highlight>
                <a:uLnTx/>
                <a:uFillTx/>
                <a:latin typeface="Verdana"/>
                <a:ea typeface="Verdana"/>
                <a:cs typeface="Verdana"/>
                <a:sym typeface="Verdana"/>
              </a:rPr>
              <a:t>also</a:t>
            </a:r>
            <a:r>
              <a:rPr kumimoji="0" lang="tr-TR" sz="2400" b="0" i="0" u="none" strike="noStrike" kern="0" cap="none" spc="0" normalizeH="0" baseline="0" noProof="0" dirty="0">
                <a:ln>
                  <a:noFill/>
                </a:ln>
                <a:solidFill>
                  <a:srgbClr val="000000"/>
                </a:solidFill>
                <a:effectLst/>
                <a:highlight>
                  <a:srgbClr val="FFFFFF"/>
                </a:highlight>
                <a:uLnTx/>
                <a:uFillTx/>
                <a:latin typeface="Verdana"/>
                <a:ea typeface="Verdana"/>
                <a:cs typeface="Verdana"/>
                <a:sym typeface="Verdana"/>
              </a:rPr>
              <a:t> </a:t>
            </a:r>
            <a:r>
              <a:rPr kumimoji="0" lang="tr-TR" sz="2400" b="0" i="0" u="none" strike="noStrike" kern="0" cap="none" spc="0" normalizeH="0" baseline="0" noProof="0" dirty="0" err="1">
                <a:ln>
                  <a:noFill/>
                </a:ln>
                <a:solidFill>
                  <a:srgbClr val="000000"/>
                </a:solidFill>
                <a:effectLst/>
                <a:highlight>
                  <a:srgbClr val="FFFFFF"/>
                </a:highlight>
                <a:uLnTx/>
                <a:uFillTx/>
                <a:latin typeface="Verdana"/>
                <a:ea typeface="Verdana"/>
                <a:cs typeface="Verdana"/>
                <a:sym typeface="Verdana"/>
              </a:rPr>
              <a:t>used</a:t>
            </a:r>
            <a:r>
              <a:rPr kumimoji="0" lang="tr-TR" sz="2400" b="0" i="0" u="none" strike="noStrike" kern="0" cap="none" spc="0" normalizeH="0" baseline="0" noProof="0" dirty="0">
                <a:ln>
                  <a:noFill/>
                </a:ln>
                <a:solidFill>
                  <a:srgbClr val="000000"/>
                </a:solidFill>
                <a:effectLst/>
                <a:highlight>
                  <a:srgbClr val="FFFFFF"/>
                </a:highlight>
                <a:uLnTx/>
                <a:uFillTx/>
                <a:latin typeface="Verdana"/>
                <a:ea typeface="Verdana"/>
                <a:cs typeface="Verdana"/>
                <a:sym typeface="Verdana"/>
              </a:rPr>
              <a:t> </a:t>
            </a:r>
            <a:r>
              <a:rPr kumimoji="0" lang="tr-TR" sz="2400" b="0" i="0" u="none" strike="noStrike" kern="0" cap="none" spc="0" normalizeH="0" baseline="0" noProof="0" dirty="0" err="1">
                <a:ln>
                  <a:noFill/>
                </a:ln>
                <a:solidFill>
                  <a:srgbClr val="000000"/>
                </a:solidFill>
                <a:effectLst/>
                <a:highlight>
                  <a:srgbClr val="FFFFFF"/>
                </a:highlight>
                <a:uLnTx/>
                <a:uFillTx/>
                <a:latin typeface="Verdana"/>
                <a:ea typeface="Verdana"/>
                <a:cs typeface="Verdana"/>
                <a:sym typeface="Verdana"/>
              </a:rPr>
              <a:t>to</a:t>
            </a:r>
            <a:r>
              <a:rPr kumimoji="0" lang="tr-TR" sz="2400" b="0" i="0" u="none" strike="noStrike" kern="0" cap="none" spc="0" normalizeH="0" baseline="0" noProof="0" dirty="0">
                <a:ln>
                  <a:noFill/>
                </a:ln>
                <a:solidFill>
                  <a:srgbClr val="000000"/>
                </a:solidFill>
                <a:effectLst/>
                <a:highlight>
                  <a:srgbClr val="FFFFFF"/>
                </a:highlight>
                <a:uLnTx/>
                <a:uFillTx/>
                <a:latin typeface="Verdana"/>
                <a:ea typeface="Verdana"/>
                <a:cs typeface="Verdana"/>
                <a:sym typeface="Verdana"/>
              </a:rPr>
              <a:t> </a:t>
            </a:r>
            <a:r>
              <a:rPr kumimoji="0" lang="tr-TR" sz="2400" b="0" i="0" u="none" strike="noStrike" kern="0" cap="none" spc="0" normalizeH="0" baseline="0" noProof="0" dirty="0" err="1">
                <a:ln>
                  <a:noFill/>
                </a:ln>
                <a:solidFill>
                  <a:srgbClr val="000000"/>
                </a:solidFill>
                <a:effectLst/>
                <a:highlight>
                  <a:srgbClr val="FFFFFF"/>
                </a:highlight>
                <a:uLnTx/>
                <a:uFillTx/>
                <a:latin typeface="Verdana"/>
                <a:ea typeface="Verdana"/>
                <a:cs typeface="Verdana"/>
                <a:sym typeface="Verdana"/>
              </a:rPr>
              <a:t>add</a:t>
            </a:r>
            <a:r>
              <a:rPr kumimoji="0" lang="tr-TR" sz="2400" b="0" i="0" u="none" strike="noStrike" kern="0" cap="none" spc="0" normalizeH="0" baseline="0" noProof="0" dirty="0">
                <a:ln>
                  <a:noFill/>
                </a:ln>
                <a:solidFill>
                  <a:srgbClr val="000000"/>
                </a:solidFill>
                <a:effectLst/>
                <a:highlight>
                  <a:srgbClr val="FFFFFF"/>
                </a:highlight>
                <a:uLnTx/>
                <a:uFillTx/>
                <a:latin typeface="Verdana"/>
                <a:ea typeface="Verdana"/>
                <a:cs typeface="Verdana"/>
                <a:sym typeface="Verdana"/>
              </a:rPr>
              <a:t> </a:t>
            </a:r>
            <a:r>
              <a:rPr kumimoji="0" lang="tr-TR" sz="2400" b="0" i="0" u="none" strike="noStrike" kern="0" cap="none" spc="0" normalizeH="0" baseline="0" noProof="0" dirty="0" err="1">
                <a:ln>
                  <a:noFill/>
                </a:ln>
                <a:solidFill>
                  <a:srgbClr val="000000"/>
                </a:solidFill>
                <a:effectLst/>
                <a:highlight>
                  <a:srgbClr val="FFFFFF"/>
                </a:highlight>
                <a:uLnTx/>
                <a:uFillTx/>
                <a:latin typeface="Verdana"/>
                <a:ea typeface="Verdana"/>
                <a:cs typeface="Verdana"/>
                <a:sym typeface="Verdana"/>
              </a:rPr>
              <a:t>and</a:t>
            </a:r>
            <a:r>
              <a:rPr kumimoji="0" lang="tr-TR" sz="2400" b="0" i="0" u="none" strike="noStrike" kern="0" cap="none" spc="0" normalizeH="0" baseline="0" noProof="0" dirty="0">
                <a:ln>
                  <a:noFill/>
                </a:ln>
                <a:solidFill>
                  <a:srgbClr val="000000"/>
                </a:solidFill>
                <a:effectLst/>
                <a:highlight>
                  <a:srgbClr val="FFFFFF"/>
                </a:highlight>
                <a:uLnTx/>
                <a:uFillTx/>
                <a:latin typeface="Verdana"/>
                <a:ea typeface="Verdana"/>
                <a:cs typeface="Verdana"/>
                <a:sym typeface="Verdana"/>
              </a:rPr>
              <a:t> </a:t>
            </a:r>
            <a:r>
              <a:rPr kumimoji="0" lang="tr-TR" sz="2400" b="0" i="0" u="none" strike="noStrike" kern="0" cap="none" spc="0" normalizeH="0" baseline="0" noProof="0" dirty="0" err="1">
                <a:ln>
                  <a:noFill/>
                </a:ln>
                <a:solidFill>
                  <a:srgbClr val="000000"/>
                </a:solidFill>
                <a:effectLst/>
                <a:highlight>
                  <a:srgbClr val="FFFFFF"/>
                </a:highlight>
                <a:uLnTx/>
                <a:uFillTx/>
                <a:latin typeface="Verdana"/>
                <a:ea typeface="Verdana"/>
                <a:cs typeface="Verdana"/>
                <a:sym typeface="Verdana"/>
              </a:rPr>
              <a:t>drop</a:t>
            </a:r>
            <a:r>
              <a:rPr kumimoji="0" lang="tr-TR" sz="2400" b="0" i="0" u="none" strike="noStrike" kern="0" cap="none" spc="0" normalizeH="0" baseline="0" noProof="0" dirty="0">
                <a:ln>
                  <a:noFill/>
                </a:ln>
                <a:solidFill>
                  <a:srgbClr val="000000"/>
                </a:solidFill>
                <a:effectLst/>
                <a:highlight>
                  <a:srgbClr val="FFFFFF"/>
                </a:highlight>
                <a:uLnTx/>
                <a:uFillTx/>
                <a:latin typeface="Verdana"/>
                <a:ea typeface="Verdana"/>
                <a:cs typeface="Verdana"/>
                <a:sym typeface="Verdana"/>
              </a:rPr>
              <a:t> </a:t>
            </a:r>
            <a:r>
              <a:rPr kumimoji="0" lang="tr-TR" sz="2400" b="0" i="0" u="none" strike="noStrike" kern="0" cap="none" spc="0" normalizeH="0" baseline="0" noProof="0" dirty="0" err="1">
                <a:ln>
                  <a:noFill/>
                </a:ln>
                <a:solidFill>
                  <a:srgbClr val="000000"/>
                </a:solidFill>
                <a:effectLst/>
                <a:highlight>
                  <a:srgbClr val="FFFFFF"/>
                </a:highlight>
                <a:uLnTx/>
                <a:uFillTx/>
                <a:latin typeface="Verdana"/>
                <a:ea typeface="Verdana"/>
                <a:cs typeface="Verdana"/>
                <a:sym typeface="Verdana"/>
              </a:rPr>
              <a:t>various</a:t>
            </a:r>
            <a:r>
              <a:rPr kumimoji="0" lang="tr-TR" sz="2400" b="0" i="0" u="none" strike="noStrike" kern="0" cap="none" spc="0" normalizeH="0" baseline="0" noProof="0" dirty="0">
                <a:ln>
                  <a:noFill/>
                </a:ln>
                <a:solidFill>
                  <a:srgbClr val="000000"/>
                </a:solidFill>
                <a:effectLst/>
                <a:highlight>
                  <a:srgbClr val="FFFFFF"/>
                </a:highlight>
                <a:uLnTx/>
                <a:uFillTx/>
                <a:latin typeface="Verdana"/>
                <a:ea typeface="Verdana"/>
                <a:cs typeface="Verdana"/>
                <a:sym typeface="Verdana"/>
              </a:rPr>
              <a:t> </a:t>
            </a:r>
            <a:r>
              <a:rPr kumimoji="0" lang="tr-TR" sz="2400" b="0" i="0" u="none" strike="noStrike" kern="0" cap="none" spc="0" normalizeH="0" baseline="0" noProof="0" dirty="0" err="1">
                <a:ln>
                  <a:noFill/>
                </a:ln>
                <a:solidFill>
                  <a:srgbClr val="000000"/>
                </a:solidFill>
                <a:effectLst/>
                <a:highlight>
                  <a:srgbClr val="FFFFFF"/>
                </a:highlight>
                <a:uLnTx/>
                <a:uFillTx/>
                <a:latin typeface="Verdana"/>
                <a:ea typeface="Verdana"/>
                <a:cs typeface="Verdana"/>
                <a:sym typeface="Verdana"/>
              </a:rPr>
              <a:t>constraints</a:t>
            </a:r>
            <a:r>
              <a:rPr kumimoji="0" lang="tr-TR" sz="2400" b="0" i="0" u="none" strike="noStrike" kern="0" cap="none" spc="0" normalizeH="0" baseline="0" noProof="0" dirty="0">
                <a:ln>
                  <a:noFill/>
                </a:ln>
                <a:solidFill>
                  <a:srgbClr val="000000"/>
                </a:solidFill>
                <a:effectLst/>
                <a:highlight>
                  <a:srgbClr val="FFFFFF"/>
                </a:highlight>
                <a:uLnTx/>
                <a:uFillTx/>
                <a:latin typeface="Verdana"/>
                <a:ea typeface="Verdana"/>
                <a:cs typeface="Verdana"/>
                <a:sym typeface="Verdana"/>
              </a:rPr>
              <a:t> on an </a:t>
            </a:r>
            <a:r>
              <a:rPr kumimoji="0" lang="tr-TR" sz="2400" b="0" i="0" u="none" strike="noStrike" kern="0" cap="none" spc="0" normalizeH="0" baseline="0" noProof="0" dirty="0" err="1">
                <a:ln>
                  <a:noFill/>
                </a:ln>
                <a:solidFill>
                  <a:srgbClr val="000000"/>
                </a:solidFill>
                <a:effectLst/>
                <a:highlight>
                  <a:srgbClr val="FFFFFF"/>
                </a:highlight>
                <a:uLnTx/>
                <a:uFillTx/>
                <a:latin typeface="Verdana"/>
                <a:ea typeface="Verdana"/>
                <a:cs typeface="Verdana"/>
                <a:sym typeface="Verdana"/>
              </a:rPr>
              <a:t>existing</a:t>
            </a:r>
            <a:r>
              <a:rPr kumimoji="0" lang="tr-TR" sz="2400" b="0" i="0" u="none" strike="noStrike" kern="0" cap="none" spc="0" normalizeH="0" baseline="0" noProof="0" dirty="0">
                <a:ln>
                  <a:noFill/>
                </a:ln>
                <a:solidFill>
                  <a:srgbClr val="000000"/>
                </a:solidFill>
                <a:effectLst/>
                <a:highlight>
                  <a:srgbClr val="FFFFFF"/>
                </a:highlight>
                <a:uLnTx/>
                <a:uFillTx/>
                <a:latin typeface="Verdana"/>
                <a:ea typeface="Verdana"/>
                <a:cs typeface="Verdana"/>
                <a:sym typeface="Verdana"/>
              </a:rPr>
              <a:t> </a:t>
            </a:r>
            <a:r>
              <a:rPr kumimoji="0" lang="tr-TR" sz="2400" b="0" i="0" u="none" strike="noStrike" kern="0" cap="none" spc="0" normalizeH="0" baseline="0" noProof="0" dirty="0" err="1">
                <a:ln>
                  <a:noFill/>
                </a:ln>
                <a:solidFill>
                  <a:srgbClr val="000000"/>
                </a:solidFill>
                <a:effectLst/>
                <a:highlight>
                  <a:srgbClr val="FFFFFF"/>
                </a:highlight>
                <a:uLnTx/>
                <a:uFillTx/>
                <a:latin typeface="Verdana"/>
                <a:ea typeface="Verdana"/>
                <a:cs typeface="Verdana"/>
                <a:sym typeface="Verdana"/>
              </a:rPr>
              <a:t>table</a:t>
            </a:r>
            <a:r>
              <a:rPr kumimoji="0" lang="tr-TR" sz="2400" b="0" i="0" u="none" strike="noStrike" kern="0" cap="none" spc="0" normalizeH="0" baseline="0" noProof="0" dirty="0">
                <a:ln>
                  <a:noFill/>
                </a:ln>
                <a:solidFill>
                  <a:srgbClr val="000000"/>
                </a:solidFill>
                <a:effectLst/>
                <a:highlight>
                  <a:srgbClr val="FFFFFF"/>
                </a:highlight>
                <a:uLnTx/>
                <a:uFillTx/>
                <a:latin typeface="Verdana"/>
                <a:ea typeface="Verdana"/>
                <a:cs typeface="Verdana"/>
                <a:sym typeface="Verdana"/>
              </a:rPr>
              <a:t>.</a:t>
            </a:r>
            <a:endParaRPr kumimoji="0" sz="2400" b="0" i="0" u="none" strike="noStrike" kern="0" cap="none" spc="0" normalizeH="0" baseline="0" noProof="0" dirty="0">
              <a:ln>
                <a:noFill/>
              </a:ln>
              <a:solidFill>
                <a:srgbClr val="000000"/>
              </a:solidFill>
              <a:effectLst/>
              <a:highlight>
                <a:srgbClr val="FFFFFF"/>
              </a:highlight>
              <a:uLnTx/>
              <a:uFillTx/>
              <a:latin typeface="Verdana"/>
              <a:ea typeface="Verdana"/>
              <a:cs typeface="Verdana"/>
              <a:sym typeface="Verdana"/>
            </a:endParaRPr>
          </a:p>
        </p:txBody>
      </p:sp>
      <p:sp>
        <p:nvSpPr>
          <p:cNvPr id="381" name="Google Shape;381;p54"/>
          <p:cNvSpPr txBox="1"/>
          <p:nvPr/>
        </p:nvSpPr>
        <p:spPr>
          <a:xfrm>
            <a:off x="495750" y="2982700"/>
            <a:ext cx="8152500" cy="6264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tr-TR" sz="2000" b="1" i="0" u="none" strike="noStrike" kern="0" cap="none" spc="0" normalizeH="0" baseline="0" noProof="0" dirty="0" err="1">
                <a:ln>
                  <a:noFill/>
                </a:ln>
                <a:solidFill>
                  <a:srgbClr val="000000"/>
                </a:solidFill>
                <a:effectLst/>
                <a:highlight>
                  <a:srgbClr val="FFFFFF"/>
                </a:highlight>
                <a:uLnTx/>
                <a:uFillTx/>
                <a:latin typeface="Verdana"/>
                <a:ea typeface="Verdana"/>
                <a:cs typeface="Verdana"/>
                <a:sym typeface="Verdana"/>
              </a:rPr>
              <a:t>To</a:t>
            </a:r>
            <a:r>
              <a:rPr kumimoji="0" lang="tr-TR" sz="2000" b="1" i="0" u="none" strike="noStrike" kern="0" cap="none" spc="0" normalizeH="0" baseline="0" noProof="0" dirty="0">
                <a:ln>
                  <a:noFill/>
                </a:ln>
                <a:solidFill>
                  <a:srgbClr val="000000"/>
                </a:solidFill>
                <a:effectLst/>
                <a:highlight>
                  <a:srgbClr val="FFFFFF"/>
                </a:highlight>
                <a:uLnTx/>
                <a:uFillTx/>
                <a:latin typeface="Verdana"/>
                <a:ea typeface="Verdana"/>
                <a:cs typeface="Verdana"/>
                <a:sym typeface="Verdana"/>
              </a:rPr>
              <a:t> </a:t>
            </a:r>
            <a:r>
              <a:rPr kumimoji="0" lang="tr-TR" sz="2000" b="1" i="0" u="none" strike="noStrike" kern="0" cap="none" spc="0" normalizeH="0" baseline="0" noProof="0" dirty="0" err="1">
                <a:ln>
                  <a:noFill/>
                </a:ln>
                <a:solidFill>
                  <a:srgbClr val="000000"/>
                </a:solidFill>
                <a:effectLst/>
                <a:highlight>
                  <a:srgbClr val="FFFFFF"/>
                </a:highlight>
                <a:uLnTx/>
                <a:uFillTx/>
                <a:latin typeface="Verdana"/>
                <a:ea typeface="Verdana"/>
                <a:cs typeface="Verdana"/>
                <a:sym typeface="Verdana"/>
              </a:rPr>
              <a:t>add</a:t>
            </a:r>
            <a:r>
              <a:rPr kumimoji="0" lang="tr-TR" sz="2000" b="1" i="0" u="none" strike="noStrike" kern="0" cap="none" spc="0" normalizeH="0" baseline="0" noProof="0" dirty="0">
                <a:ln>
                  <a:noFill/>
                </a:ln>
                <a:solidFill>
                  <a:srgbClr val="000000"/>
                </a:solidFill>
                <a:effectLst/>
                <a:highlight>
                  <a:srgbClr val="FFFFFF"/>
                </a:highlight>
                <a:uLnTx/>
                <a:uFillTx/>
                <a:latin typeface="Verdana"/>
                <a:ea typeface="Verdana"/>
                <a:cs typeface="Verdana"/>
                <a:sym typeface="Verdana"/>
              </a:rPr>
              <a:t> a </a:t>
            </a:r>
            <a:r>
              <a:rPr kumimoji="0" lang="tr-TR" sz="2000" b="1" i="0" u="none" strike="noStrike" kern="0" cap="none" spc="0" normalizeH="0" baseline="0" noProof="0" dirty="0" err="1">
                <a:ln>
                  <a:noFill/>
                </a:ln>
                <a:solidFill>
                  <a:srgbClr val="000000"/>
                </a:solidFill>
                <a:effectLst/>
                <a:highlight>
                  <a:srgbClr val="FFFFFF"/>
                </a:highlight>
                <a:uLnTx/>
                <a:uFillTx/>
                <a:latin typeface="Verdana"/>
                <a:ea typeface="Verdana"/>
                <a:cs typeface="Verdana"/>
                <a:sym typeface="Verdana"/>
              </a:rPr>
              <a:t>column</a:t>
            </a:r>
            <a:r>
              <a:rPr kumimoji="0" lang="tr-TR" sz="2000" b="1" i="0" u="none" strike="noStrike" kern="0" cap="none" spc="0" normalizeH="0" baseline="0" noProof="0" dirty="0">
                <a:ln>
                  <a:noFill/>
                </a:ln>
                <a:solidFill>
                  <a:srgbClr val="000000"/>
                </a:solidFill>
                <a:effectLst/>
                <a:highlight>
                  <a:srgbClr val="FFFFFF"/>
                </a:highlight>
                <a:uLnTx/>
                <a:uFillTx/>
                <a:latin typeface="Verdana"/>
                <a:ea typeface="Verdana"/>
                <a:cs typeface="Verdana"/>
                <a:sym typeface="Verdana"/>
              </a:rPr>
              <a:t> in a </a:t>
            </a:r>
            <a:r>
              <a:rPr kumimoji="0" lang="tr-TR" sz="2000" b="1" i="0" u="none" strike="noStrike" kern="0" cap="none" spc="0" normalizeH="0" baseline="0" noProof="0" dirty="0" err="1">
                <a:ln>
                  <a:noFill/>
                </a:ln>
                <a:solidFill>
                  <a:srgbClr val="000000"/>
                </a:solidFill>
                <a:effectLst/>
                <a:highlight>
                  <a:srgbClr val="FFFFFF"/>
                </a:highlight>
                <a:uLnTx/>
                <a:uFillTx/>
                <a:latin typeface="Verdana"/>
                <a:ea typeface="Verdana"/>
                <a:cs typeface="Verdana"/>
                <a:sym typeface="Verdana"/>
              </a:rPr>
              <a:t>table</a:t>
            </a:r>
            <a:r>
              <a:rPr kumimoji="0" lang="tr-TR" sz="2000" b="1" i="0" u="none" strike="noStrike" kern="0" cap="none" spc="0" normalizeH="0" baseline="0" noProof="0" dirty="0">
                <a:ln>
                  <a:noFill/>
                </a:ln>
                <a:solidFill>
                  <a:srgbClr val="000000"/>
                </a:solidFill>
                <a:effectLst/>
                <a:highlight>
                  <a:srgbClr val="FFFFFF"/>
                </a:highlight>
                <a:uLnTx/>
                <a:uFillTx/>
                <a:latin typeface="Verdana"/>
                <a:ea typeface="Verdana"/>
                <a:cs typeface="Verdana"/>
                <a:sym typeface="Verdana"/>
              </a:rPr>
              <a:t>, </a:t>
            </a:r>
            <a:r>
              <a:rPr kumimoji="0" lang="tr-TR" sz="2000" b="1" i="0" u="none" strike="noStrike" kern="0" cap="none" spc="0" normalizeH="0" baseline="0" noProof="0" dirty="0" err="1">
                <a:ln>
                  <a:noFill/>
                </a:ln>
                <a:solidFill>
                  <a:srgbClr val="000000"/>
                </a:solidFill>
                <a:effectLst/>
                <a:highlight>
                  <a:srgbClr val="FFFFFF"/>
                </a:highlight>
                <a:uLnTx/>
                <a:uFillTx/>
                <a:latin typeface="Verdana"/>
                <a:ea typeface="Verdana"/>
                <a:cs typeface="Verdana"/>
                <a:sym typeface="Verdana"/>
              </a:rPr>
              <a:t>use</a:t>
            </a:r>
            <a:r>
              <a:rPr kumimoji="0" lang="tr-TR" sz="2000" b="1" i="0" u="none" strike="noStrike" kern="0" cap="none" spc="0" normalizeH="0" baseline="0" noProof="0" dirty="0">
                <a:ln>
                  <a:noFill/>
                </a:ln>
                <a:solidFill>
                  <a:srgbClr val="000000"/>
                </a:solidFill>
                <a:effectLst/>
                <a:highlight>
                  <a:srgbClr val="FFFFFF"/>
                </a:highlight>
                <a:uLnTx/>
                <a:uFillTx/>
                <a:latin typeface="Verdana"/>
                <a:ea typeface="Verdana"/>
                <a:cs typeface="Verdana"/>
                <a:sym typeface="Verdana"/>
              </a:rPr>
              <a:t> </a:t>
            </a:r>
            <a:r>
              <a:rPr kumimoji="0" lang="tr-TR" sz="2000" b="1" i="0" u="none" strike="noStrike" kern="0" cap="none" spc="0" normalizeH="0" baseline="0" noProof="0" dirty="0" err="1">
                <a:ln>
                  <a:noFill/>
                </a:ln>
                <a:solidFill>
                  <a:srgbClr val="000000"/>
                </a:solidFill>
                <a:effectLst/>
                <a:highlight>
                  <a:srgbClr val="FFFFFF"/>
                </a:highlight>
                <a:uLnTx/>
                <a:uFillTx/>
                <a:latin typeface="Verdana"/>
                <a:ea typeface="Verdana"/>
                <a:cs typeface="Verdana"/>
                <a:sym typeface="Verdana"/>
              </a:rPr>
              <a:t>the</a:t>
            </a:r>
            <a:r>
              <a:rPr kumimoji="0" lang="tr-TR" sz="2000" b="1" i="0" u="none" strike="noStrike" kern="0" cap="none" spc="0" normalizeH="0" baseline="0" noProof="0" dirty="0">
                <a:ln>
                  <a:noFill/>
                </a:ln>
                <a:solidFill>
                  <a:srgbClr val="000000"/>
                </a:solidFill>
                <a:effectLst/>
                <a:highlight>
                  <a:srgbClr val="FFFFFF"/>
                </a:highlight>
                <a:uLnTx/>
                <a:uFillTx/>
                <a:latin typeface="Verdana"/>
                <a:ea typeface="Verdana"/>
                <a:cs typeface="Verdana"/>
                <a:sym typeface="Verdana"/>
              </a:rPr>
              <a:t> </a:t>
            </a:r>
            <a:r>
              <a:rPr kumimoji="0" lang="tr-TR" sz="2000" b="1" i="0" u="none" strike="noStrike" kern="0" cap="none" spc="0" normalizeH="0" baseline="0" noProof="0" dirty="0" err="1">
                <a:ln>
                  <a:noFill/>
                </a:ln>
                <a:solidFill>
                  <a:srgbClr val="000000"/>
                </a:solidFill>
                <a:effectLst/>
                <a:highlight>
                  <a:srgbClr val="FFFFFF"/>
                </a:highlight>
                <a:uLnTx/>
                <a:uFillTx/>
                <a:latin typeface="Verdana"/>
                <a:ea typeface="Verdana"/>
                <a:cs typeface="Verdana"/>
                <a:sym typeface="Verdana"/>
              </a:rPr>
              <a:t>following</a:t>
            </a:r>
            <a:r>
              <a:rPr kumimoji="0" lang="tr-TR" sz="2000" b="1" i="0" u="none" strike="noStrike" kern="0" cap="none" spc="0" normalizeH="0" baseline="0" noProof="0" dirty="0">
                <a:ln>
                  <a:noFill/>
                </a:ln>
                <a:solidFill>
                  <a:srgbClr val="000000"/>
                </a:solidFill>
                <a:effectLst/>
                <a:highlight>
                  <a:srgbClr val="FFFFFF"/>
                </a:highlight>
                <a:uLnTx/>
                <a:uFillTx/>
                <a:latin typeface="Verdana"/>
                <a:ea typeface="Verdana"/>
                <a:cs typeface="Verdana"/>
                <a:sym typeface="Verdana"/>
              </a:rPr>
              <a:t> </a:t>
            </a:r>
            <a:r>
              <a:rPr kumimoji="0" lang="tr-TR" sz="2000" b="1" i="0" u="none" strike="noStrike" kern="0" cap="none" spc="0" normalizeH="0" baseline="0" noProof="0" dirty="0" err="1">
                <a:ln>
                  <a:noFill/>
                </a:ln>
                <a:solidFill>
                  <a:srgbClr val="000000"/>
                </a:solidFill>
                <a:effectLst/>
                <a:highlight>
                  <a:srgbClr val="FFFFFF"/>
                </a:highlight>
                <a:uLnTx/>
                <a:uFillTx/>
                <a:latin typeface="Verdana"/>
                <a:ea typeface="Verdana"/>
                <a:cs typeface="Verdana"/>
                <a:sym typeface="Verdana"/>
              </a:rPr>
              <a:t>syntax</a:t>
            </a:r>
            <a:r>
              <a:rPr kumimoji="0" lang="tr-TR" sz="2000" b="1" i="0" u="none" strike="noStrike" kern="0" cap="none" spc="0" normalizeH="0" baseline="0" noProof="0" dirty="0">
                <a:ln>
                  <a:noFill/>
                </a:ln>
                <a:solidFill>
                  <a:srgbClr val="000000"/>
                </a:solidFill>
                <a:effectLst/>
                <a:highlight>
                  <a:srgbClr val="FFFFFF"/>
                </a:highlight>
                <a:uLnTx/>
                <a:uFillTx/>
                <a:latin typeface="Verdana"/>
                <a:ea typeface="Verdana"/>
                <a:cs typeface="Verdana"/>
                <a:sym typeface="Verdana"/>
              </a:rPr>
              <a:t>:</a:t>
            </a:r>
            <a:endParaRPr kumimoji="0" sz="2000" b="1" i="0" u="none" strike="noStrike" kern="0" cap="none" spc="0" normalizeH="0" baseline="0" noProof="0" dirty="0">
              <a:ln>
                <a:noFill/>
              </a:ln>
              <a:solidFill>
                <a:srgbClr val="000000"/>
              </a:solidFill>
              <a:effectLst/>
              <a:uLnTx/>
              <a:uFillTx/>
              <a:latin typeface="Barlow"/>
              <a:ea typeface="Barlow"/>
              <a:cs typeface="Barlow"/>
              <a:sym typeface="Barlow"/>
            </a:endParaRPr>
          </a:p>
        </p:txBody>
      </p:sp>
      <p:sp>
        <p:nvSpPr>
          <p:cNvPr id="382" name="Google Shape;382;p54"/>
          <p:cNvSpPr txBox="1"/>
          <p:nvPr/>
        </p:nvSpPr>
        <p:spPr>
          <a:xfrm>
            <a:off x="495750" y="3456700"/>
            <a:ext cx="8490300" cy="858900"/>
          </a:xfrm>
          <a:prstGeom prst="rect">
            <a:avLst/>
          </a:prstGeom>
          <a:solidFill>
            <a:srgbClr val="F3F3F3"/>
          </a:solid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tr-TR" sz="2400" b="1" i="0" u="none" strike="noStrike" kern="0" cap="none" spc="0" normalizeH="0" baseline="0" noProof="0" dirty="0">
                <a:ln>
                  <a:noFill/>
                </a:ln>
                <a:solidFill>
                  <a:srgbClr val="134F5C"/>
                </a:solidFill>
                <a:effectLst/>
                <a:uLnTx/>
                <a:uFillTx/>
                <a:latin typeface="Raleway"/>
                <a:ea typeface="Raleway"/>
                <a:cs typeface="Raleway"/>
                <a:sym typeface="Raleway"/>
              </a:rPr>
              <a:t>ALTER TABLE</a:t>
            </a:r>
            <a:r>
              <a:rPr kumimoji="0" lang="tr-TR" sz="2400" b="0" i="0" u="none" strike="noStrike" kern="0" cap="none" spc="0" normalizeH="0" baseline="0" noProof="0" dirty="0">
                <a:ln>
                  <a:noFill/>
                </a:ln>
                <a:solidFill>
                  <a:srgbClr val="000000"/>
                </a:solidFill>
                <a:effectLst/>
                <a:uLnTx/>
                <a:uFillTx/>
                <a:latin typeface="Raleway Light"/>
                <a:ea typeface="Raleway Light"/>
                <a:cs typeface="Raleway Light"/>
                <a:sym typeface="Raleway Light"/>
              </a:rPr>
              <a:t> </a:t>
            </a:r>
            <a:r>
              <a:rPr kumimoji="0" lang="tr-TR" sz="2400" b="1" i="0" u="none" strike="noStrike" kern="0" cap="none" spc="0" normalizeH="0" baseline="0" noProof="0" dirty="0" err="1">
                <a:ln>
                  <a:noFill/>
                </a:ln>
                <a:solidFill>
                  <a:srgbClr val="C27BA0"/>
                </a:solidFill>
                <a:effectLst/>
                <a:uLnTx/>
                <a:uFillTx/>
                <a:latin typeface="Raleway"/>
                <a:ea typeface="Raleway"/>
                <a:cs typeface="Raleway"/>
                <a:sym typeface="Raleway"/>
              </a:rPr>
              <a:t>table_name</a:t>
            </a:r>
            <a:endParaRPr kumimoji="0" sz="2400" b="1" i="0" u="none" strike="noStrike" kern="0" cap="none" spc="0" normalizeH="0" baseline="0" noProof="0" dirty="0">
              <a:ln>
                <a:noFill/>
              </a:ln>
              <a:solidFill>
                <a:srgbClr val="C27BA0"/>
              </a:solidFill>
              <a:effectLst/>
              <a:uLnTx/>
              <a:uFillTx/>
              <a:latin typeface="Raleway"/>
              <a:ea typeface="Raleway"/>
              <a:cs typeface="Raleway"/>
              <a:sym typeface="Raleway"/>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tr-TR" sz="2400" b="1" i="0" u="none" strike="noStrike" kern="0" cap="none" spc="0" normalizeH="0" baseline="0" noProof="0" dirty="0">
                <a:ln>
                  <a:noFill/>
                </a:ln>
                <a:solidFill>
                  <a:srgbClr val="134F5C"/>
                </a:solidFill>
                <a:effectLst/>
                <a:uLnTx/>
                <a:uFillTx/>
                <a:latin typeface="Raleway"/>
                <a:ea typeface="Raleway"/>
                <a:cs typeface="Raleway"/>
                <a:sym typeface="Raleway"/>
              </a:rPr>
              <a:t>ADD </a:t>
            </a:r>
            <a:r>
              <a:rPr kumimoji="0" lang="tr-TR" sz="2400" b="0" i="0" u="none" strike="noStrike" kern="0" cap="none" spc="0" normalizeH="0" baseline="0" noProof="0" dirty="0">
                <a:ln>
                  <a:noFill/>
                </a:ln>
                <a:solidFill>
                  <a:srgbClr val="000000"/>
                </a:solidFill>
                <a:effectLst/>
                <a:uLnTx/>
                <a:uFillTx/>
                <a:latin typeface="Raleway Light"/>
                <a:ea typeface="Raleway Light"/>
                <a:cs typeface="Raleway Light"/>
                <a:sym typeface="Raleway Light"/>
              </a:rPr>
              <a:t> </a:t>
            </a:r>
            <a:r>
              <a:rPr kumimoji="0" lang="tr-TR" sz="2400" b="1" i="0" u="none" strike="noStrike" kern="0" cap="none" spc="0" normalizeH="0" baseline="0" noProof="0" dirty="0" err="1">
                <a:ln>
                  <a:noFill/>
                </a:ln>
                <a:solidFill>
                  <a:srgbClr val="76A5AF"/>
                </a:solidFill>
                <a:effectLst/>
                <a:uLnTx/>
                <a:uFillTx/>
                <a:latin typeface="Raleway"/>
                <a:ea typeface="Raleway"/>
                <a:cs typeface="Raleway"/>
                <a:sym typeface="Raleway"/>
              </a:rPr>
              <a:t>column_name</a:t>
            </a:r>
            <a:r>
              <a:rPr kumimoji="0" lang="tr-TR" sz="2400" b="0" i="0" u="none" strike="noStrike" kern="0" cap="none" spc="0" normalizeH="0" baseline="0" noProof="0" dirty="0">
                <a:ln>
                  <a:noFill/>
                </a:ln>
                <a:solidFill>
                  <a:srgbClr val="000000"/>
                </a:solidFill>
                <a:effectLst/>
                <a:uLnTx/>
                <a:uFillTx/>
                <a:latin typeface="Raleway Light"/>
                <a:ea typeface="Raleway Light"/>
                <a:cs typeface="Raleway Light"/>
                <a:sym typeface="Raleway Light"/>
              </a:rPr>
              <a:t> </a:t>
            </a:r>
            <a:r>
              <a:rPr kumimoji="0" lang="tr-TR" sz="2400" b="1" i="0" u="none" strike="noStrike" kern="0" cap="none" spc="0" normalizeH="0" baseline="0" noProof="0" dirty="0" err="1">
                <a:ln>
                  <a:noFill/>
                </a:ln>
                <a:solidFill>
                  <a:srgbClr val="6FA8DC"/>
                </a:solidFill>
                <a:effectLst/>
                <a:uLnTx/>
                <a:uFillTx/>
                <a:latin typeface="Raleway"/>
                <a:ea typeface="Raleway"/>
                <a:cs typeface="Raleway"/>
                <a:sym typeface="Raleway"/>
              </a:rPr>
              <a:t>data_type</a:t>
            </a:r>
            <a:r>
              <a:rPr kumimoji="0" lang="tr-TR" sz="2400" b="1" i="0" u="none" strike="noStrike" kern="0" cap="none" spc="0" normalizeH="0" baseline="0" noProof="0" dirty="0">
                <a:ln>
                  <a:noFill/>
                </a:ln>
                <a:solidFill>
                  <a:srgbClr val="6FA8DC"/>
                </a:solidFill>
                <a:effectLst/>
                <a:uLnTx/>
                <a:uFillTx/>
                <a:latin typeface="Raleway"/>
                <a:ea typeface="Raleway"/>
                <a:cs typeface="Raleway"/>
                <a:sym typeface="Raleway"/>
              </a:rPr>
              <a:t>;</a:t>
            </a:r>
            <a:endParaRPr kumimoji="0" sz="2400" b="0" i="0" u="none" strike="noStrike" kern="0" cap="none" spc="0" normalizeH="0" baseline="0" noProof="0" dirty="0">
              <a:ln>
                <a:noFill/>
              </a:ln>
              <a:solidFill>
                <a:srgbClr val="000000"/>
              </a:solidFill>
              <a:effectLst/>
              <a:uLnTx/>
              <a:uFillTx/>
              <a:latin typeface="Raleway Light"/>
              <a:ea typeface="Raleway Light"/>
              <a:cs typeface="Raleway Light"/>
              <a:sym typeface="Raleway Light"/>
            </a:endParaRPr>
          </a:p>
        </p:txBody>
      </p:sp>
    </p:spTree>
    <p:extLst>
      <p:ext uri="{BB962C8B-B14F-4D97-AF65-F5344CB8AC3E}">
        <p14:creationId xmlns:p14="http://schemas.microsoft.com/office/powerpoint/2010/main" val="23955031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79"/>
          <p:cNvSpPr txBox="1">
            <a:spLocks noGrp="1"/>
          </p:cNvSpPr>
          <p:nvPr>
            <p:ph type="sldNum" idx="12"/>
          </p:nvPr>
        </p:nvSpPr>
        <p:spPr>
          <a:xfrm>
            <a:off x="8960475" y="4903875"/>
            <a:ext cx="145500" cy="201600"/>
          </a:xfrm>
          <a:prstGeom prst="rect">
            <a:avLst/>
          </a:prstGeom>
        </p:spPr>
        <p:txBody>
          <a:bodyPr spcFirstLastPara="1" wrap="square" lIns="0" tIns="0" rIns="0" bIns="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tr-TR" sz="1200" b="1" i="0" u="none" strike="noStrike" kern="0" cap="none" spc="0" normalizeH="0" baseline="0" noProof="0">
                <a:ln>
                  <a:noFill/>
                </a:ln>
                <a:solidFill>
                  <a:srgbClr val="FFFFFF"/>
                </a:solidFill>
                <a:effectLst/>
                <a:uLnTx/>
                <a:uFillTx/>
                <a:latin typeface="Barlow Light"/>
                <a:sym typeface="Barlow Light"/>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25</a:t>
            </a:fld>
            <a:endParaRPr kumimoji="0" sz="1200" b="1" i="0" u="none" strike="noStrike" kern="0" cap="none" spc="0" normalizeH="0" baseline="0" noProof="0">
              <a:ln>
                <a:noFill/>
              </a:ln>
              <a:solidFill>
                <a:srgbClr val="FFFFFF"/>
              </a:solidFill>
              <a:effectLst/>
              <a:uLnTx/>
              <a:uFillTx/>
              <a:latin typeface="Barlow Light"/>
              <a:sym typeface="Barlow Light"/>
            </a:endParaRPr>
          </a:p>
        </p:txBody>
      </p:sp>
      <p:sp>
        <p:nvSpPr>
          <p:cNvPr id="660" name="Google Shape;660;p79"/>
          <p:cNvSpPr txBox="1"/>
          <p:nvPr/>
        </p:nvSpPr>
        <p:spPr>
          <a:xfrm>
            <a:off x="214200" y="590925"/>
            <a:ext cx="8715600" cy="503400"/>
          </a:xfrm>
          <a:prstGeom prst="rect">
            <a:avLst/>
          </a:prstGeom>
          <a:solidFill>
            <a:srgbClr val="FFF2CC"/>
          </a:solidFill>
          <a:ln w="9525" cap="flat" cmpd="sng">
            <a:solidFill>
              <a:srgbClr val="409ACE"/>
            </a:solidFill>
            <a:prstDash val="solid"/>
            <a:round/>
            <a:headEnd type="none" w="sm" len="sm"/>
            <a:tailEnd type="none" w="sm" len="sm"/>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tr-TR" sz="2600" b="0" i="0" u="none" strike="noStrike" kern="0" cap="none" spc="0" normalizeH="0" baseline="0" noProof="0">
                <a:ln>
                  <a:noFill/>
                </a:ln>
                <a:solidFill>
                  <a:srgbClr val="000000"/>
                </a:solidFill>
                <a:effectLst/>
                <a:uLnTx/>
                <a:uFillTx/>
                <a:latin typeface="Raleway"/>
                <a:ea typeface="Raleway"/>
                <a:cs typeface="Raleway"/>
                <a:sym typeface="Raleway"/>
              </a:rPr>
              <a:t>Add a column to your vacation_plan table named “city”.</a:t>
            </a:r>
            <a:endParaRPr kumimoji="0" sz="2600" b="0" i="0" u="none" strike="noStrike" kern="0" cap="none" spc="0" normalizeH="0" baseline="0" noProof="0">
              <a:ln>
                <a:noFill/>
              </a:ln>
              <a:solidFill>
                <a:srgbClr val="000000"/>
              </a:solidFill>
              <a:effectLst/>
              <a:uLnTx/>
              <a:uFillTx/>
              <a:latin typeface="Raleway Light"/>
              <a:ea typeface="Raleway Light"/>
              <a:cs typeface="Raleway Light"/>
              <a:sym typeface="Raleway Light"/>
            </a:endParaRPr>
          </a:p>
        </p:txBody>
      </p:sp>
      <p:sp>
        <p:nvSpPr>
          <p:cNvPr id="661" name="Google Shape;661;p79"/>
          <p:cNvSpPr txBox="1"/>
          <p:nvPr/>
        </p:nvSpPr>
        <p:spPr>
          <a:xfrm>
            <a:off x="214200" y="1778675"/>
            <a:ext cx="8490300" cy="858900"/>
          </a:xfrm>
          <a:prstGeom prst="rect">
            <a:avLst/>
          </a:prstGeom>
          <a:solidFill>
            <a:srgbClr val="F3F3F3"/>
          </a:solid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tr-TR" sz="2400" b="1" i="0" u="none" strike="noStrike" kern="0" cap="none" spc="0" normalizeH="0" baseline="0" noProof="0" dirty="0">
                <a:ln>
                  <a:noFill/>
                </a:ln>
                <a:solidFill>
                  <a:srgbClr val="134F5C"/>
                </a:solidFill>
                <a:effectLst/>
                <a:uLnTx/>
                <a:uFillTx/>
                <a:latin typeface="Raleway"/>
                <a:ea typeface="Raleway"/>
                <a:cs typeface="Raleway"/>
                <a:sym typeface="Raleway"/>
              </a:rPr>
              <a:t>ALTER TABLE</a:t>
            </a:r>
            <a:r>
              <a:rPr kumimoji="0" lang="tr-TR" sz="2400" b="0" i="0" u="none" strike="noStrike" kern="0" cap="none" spc="0" normalizeH="0" baseline="0" noProof="0" dirty="0">
                <a:ln>
                  <a:noFill/>
                </a:ln>
                <a:solidFill>
                  <a:srgbClr val="000000"/>
                </a:solidFill>
                <a:effectLst/>
                <a:uLnTx/>
                <a:uFillTx/>
                <a:latin typeface="Raleway Light"/>
                <a:ea typeface="Raleway Light"/>
                <a:cs typeface="Raleway Light"/>
                <a:sym typeface="Raleway Light"/>
              </a:rPr>
              <a:t> </a:t>
            </a:r>
            <a:r>
              <a:rPr kumimoji="0" lang="tr-TR" sz="2400" b="1" i="0" u="none" strike="noStrike" kern="0" cap="none" spc="0" normalizeH="0" baseline="0" noProof="0" dirty="0" err="1">
                <a:ln>
                  <a:noFill/>
                </a:ln>
                <a:solidFill>
                  <a:srgbClr val="C27BA0"/>
                </a:solidFill>
                <a:effectLst/>
                <a:uLnTx/>
                <a:uFillTx/>
                <a:latin typeface="Raleway"/>
                <a:ea typeface="Raleway"/>
                <a:cs typeface="Raleway"/>
                <a:sym typeface="Raleway"/>
              </a:rPr>
              <a:t>table_name</a:t>
            </a:r>
            <a:endParaRPr kumimoji="0" sz="2400" b="1" i="0" u="none" strike="noStrike" kern="0" cap="none" spc="0" normalizeH="0" baseline="0" noProof="0" dirty="0">
              <a:ln>
                <a:noFill/>
              </a:ln>
              <a:solidFill>
                <a:srgbClr val="C27BA0"/>
              </a:solidFill>
              <a:effectLst/>
              <a:uLnTx/>
              <a:uFillTx/>
              <a:latin typeface="Raleway"/>
              <a:ea typeface="Raleway"/>
              <a:cs typeface="Raleway"/>
              <a:sym typeface="Raleway"/>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tr-TR" sz="2400" b="1" i="0" u="none" strike="noStrike" kern="0" cap="none" spc="0" normalizeH="0" baseline="0" noProof="0" dirty="0">
                <a:ln>
                  <a:noFill/>
                </a:ln>
                <a:solidFill>
                  <a:srgbClr val="134F5C"/>
                </a:solidFill>
                <a:effectLst/>
                <a:uLnTx/>
                <a:uFillTx/>
                <a:latin typeface="Raleway"/>
                <a:ea typeface="Raleway"/>
                <a:cs typeface="Raleway"/>
                <a:sym typeface="Raleway"/>
              </a:rPr>
              <a:t>ADD </a:t>
            </a:r>
            <a:r>
              <a:rPr kumimoji="0" lang="tr-TR" sz="2400" b="0" i="0" u="none" strike="noStrike" kern="0" cap="none" spc="0" normalizeH="0" baseline="0" noProof="0" dirty="0">
                <a:ln>
                  <a:noFill/>
                </a:ln>
                <a:solidFill>
                  <a:srgbClr val="000000"/>
                </a:solidFill>
                <a:effectLst/>
                <a:uLnTx/>
                <a:uFillTx/>
                <a:latin typeface="Raleway Light"/>
                <a:ea typeface="Raleway Light"/>
                <a:cs typeface="Raleway Light"/>
                <a:sym typeface="Raleway Light"/>
              </a:rPr>
              <a:t> </a:t>
            </a:r>
            <a:r>
              <a:rPr kumimoji="0" lang="tr-TR" sz="2400" b="1" i="0" u="none" strike="noStrike" kern="0" cap="none" spc="0" normalizeH="0" baseline="0" noProof="0" dirty="0" err="1">
                <a:ln>
                  <a:noFill/>
                </a:ln>
                <a:solidFill>
                  <a:srgbClr val="76A5AF"/>
                </a:solidFill>
                <a:effectLst/>
                <a:uLnTx/>
                <a:uFillTx/>
                <a:latin typeface="Raleway"/>
                <a:ea typeface="Raleway"/>
                <a:cs typeface="Raleway"/>
                <a:sym typeface="Raleway"/>
              </a:rPr>
              <a:t>column_name</a:t>
            </a:r>
            <a:r>
              <a:rPr kumimoji="0" lang="tr-TR" sz="2400" b="0" i="0" u="none" strike="noStrike" kern="0" cap="none" spc="0" normalizeH="0" baseline="0" noProof="0" dirty="0">
                <a:ln>
                  <a:noFill/>
                </a:ln>
                <a:solidFill>
                  <a:srgbClr val="000000"/>
                </a:solidFill>
                <a:effectLst/>
                <a:uLnTx/>
                <a:uFillTx/>
                <a:latin typeface="Raleway Light"/>
                <a:ea typeface="Raleway Light"/>
                <a:cs typeface="Raleway Light"/>
                <a:sym typeface="Raleway Light"/>
              </a:rPr>
              <a:t> </a:t>
            </a:r>
            <a:r>
              <a:rPr kumimoji="0" lang="tr-TR" sz="2400" b="1" i="0" u="none" strike="noStrike" kern="0" cap="none" spc="0" normalizeH="0" baseline="0" noProof="0" dirty="0" err="1">
                <a:ln>
                  <a:noFill/>
                </a:ln>
                <a:solidFill>
                  <a:srgbClr val="6FA8DC"/>
                </a:solidFill>
                <a:effectLst/>
                <a:uLnTx/>
                <a:uFillTx/>
                <a:latin typeface="Raleway"/>
                <a:ea typeface="Raleway"/>
                <a:cs typeface="Raleway"/>
                <a:sym typeface="Raleway"/>
              </a:rPr>
              <a:t>data_type</a:t>
            </a:r>
            <a:r>
              <a:rPr kumimoji="0" lang="tr-TR" sz="2400" b="1" i="0" u="none" strike="noStrike" kern="0" cap="none" spc="0" normalizeH="0" baseline="0" noProof="0" dirty="0">
                <a:ln>
                  <a:noFill/>
                </a:ln>
                <a:solidFill>
                  <a:srgbClr val="6FA8DC"/>
                </a:solidFill>
                <a:effectLst/>
                <a:uLnTx/>
                <a:uFillTx/>
                <a:latin typeface="Raleway"/>
                <a:ea typeface="Raleway"/>
                <a:cs typeface="Raleway"/>
                <a:sym typeface="Raleway"/>
              </a:rPr>
              <a:t>;</a:t>
            </a:r>
            <a:endParaRPr kumimoji="0" sz="2400" b="0" i="0" u="none" strike="noStrike" kern="0" cap="none" spc="0" normalizeH="0" baseline="0" noProof="0" dirty="0">
              <a:ln>
                <a:noFill/>
              </a:ln>
              <a:solidFill>
                <a:srgbClr val="000000"/>
              </a:solidFill>
              <a:effectLst/>
              <a:uLnTx/>
              <a:uFillTx/>
              <a:latin typeface="Raleway Light"/>
              <a:ea typeface="Raleway Light"/>
              <a:cs typeface="Raleway Light"/>
              <a:sym typeface="Raleway Light"/>
            </a:endParaRPr>
          </a:p>
        </p:txBody>
      </p:sp>
    </p:spTree>
    <p:extLst>
      <p:ext uri="{BB962C8B-B14F-4D97-AF65-F5344CB8AC3E}">
        <p14:creationId xmlns:p14="http://schemas.microsoft.com/office/powerpoint/2010/main" val="7297581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80"/>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tr-TR" sz="1200" b="1" i="0" u="none" strike="noStrike" kern="0" cap="none" spc="0" normalizeH="0" baseline="0" noProof="0">
                <a:ln>
                  <a:noFill/>
                </a:ln>
                <a:solidFill>
                  <a:srgbClr val="FFFFFF"/>
                </a:solidFill>
                <a:effectLst/>
                <a:uLnTx/>
                <a:uFillTx/>
                <a:latin typeface="Barlow Light"/>
                <a:sym typeface="Barlow Light"/>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26</a:t>
            </a:fld>
            <a:endParaRPr kumimoji="0" sz="1200" b="1" i="0" u="none" strike="noStrike" kern="0" cap="none" spc="0" normalizeH="0" baseline="0" noProof="0">
              <a:ln>
                <a:noFill/>
              </a:ln>
              <a:solidFill>
                <a:srgbClr val="FFFFFF"/>
              </a:solidFill>
              <a:effectLst/>
              <a:uLnTx/>
              <a:uFillTx/>
              <a:latin typeface="Barlow Light"/>
              <a:sym typeface="Barlow Light"/>
            </a:endParaRPr>
          </a:p>
        </p:txBody>
      </p:sp>
      <p:sp>
        <p:nvSpPr>
          <p:cNvPr id="667" name="Google Shape;667;p80"/>
          <p:cNvSpPr txBox="1">
            <a:spLocks noGrp="1"/>
          </p:cNvSpPr>
          <p:nvPr>
            <p:ph type="title"/>
          </p:nvPr>
        </p:nvSpPr>
        <p:spPr>
          <a:xfrm>
            <a:off x="378929" y="173800"/>
            <a:ext cx="5640900" cy="626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SzPts val="4800"/>
              <a:buNone/>
            </a:pPr>
            <a:r>
              <a:rPr lang="tr-TR" sz="4000">
                <a:solidFill>
                  <a:srgbClr val="741B47"/>
                </a:solidFill>
                <a:latin typeface="Raleway Medium"/>
                <a:ea typeface="Raleway Medium"/>
                <a:cs typeface="Raleway Medium"/>
                <a:sym typeface="Raleway Medium"/>
              </a:rPr>
              <a:t>ALTER TABLE</a:t>
            </a:r>
            <a:endParaRPr sz="4000">
              <a:solidFill>
                <a:srgbClr val="419DD3"/>
              </a:solidFill>
              <a:latin typeface="Raleway Medium"/>
              <a:ea typeface="Raleway Medium"/>
              <a:cs typeface="Raleway Medium"/>
              <a:sym typeface="Raleway Medium"/>
            </a:endParaRPr>
          </a:p>
          <a:p>
            <a:pPr marL="0" lvl="0" indent="0" algn="l" rtl="0">
              <a:lnSpc>
                <a:spcPct val="80000"/>
              </a:lnSpc>
              <a:spcBef>
                <a:spcPts val="0"/>
              </a:spcBef>
              <a:spcAft>
                <a:spcPts val="0"/>
              </a:spcAft>
              <a:buSzPts val="4800"/>
              <a:buNone/>
            </a:pPr>
            <a:endParaRPr sz="4000">
              <a:solidFill>
                <a:srgbClr val="741B47"/>
              </a:solidFill>
              <a:latin typeface="Raleway Medium"/>
              <a:ea typeface="Raleway Medium"/>
              <a:cs typeface="Raleway Medium"/>
              <a:sym typeface="Raleway Medium"/>
            </a:endParaRPr>
          </a:p>
          <a:p>
            <a:pPr marL="0" lvl="0" indent="0" algn="l" rtl="0">
              <a:lnSpc>
                <a:spcPct val="115000"/>
              </a:lnSpc>
              <a:spcBef>
                <a:spcPts val="0"/>
              </a:spcBef>
              <a:spcAft>
                <a:spcPts val="0"/>
              </a:spcAft>
              <a:buNone/>
            </a:pPr>
            <a:endParaRPr sz="2400">
              <a:solidFill>
                <a:srgbClr val="373A3C"/>
              </a:solidFill>
              <a:highlight>
                <a:srgbClr val="FFFFFF"/>
              </a:highlight>
              <a:latin typeface="Raleway"/>
              <a:ea typeface="Raleway"/>
              <a:cs typeface="Raleway"/>
              <a:sym typeface="Raleway"/>
            </a:endParaRPr>
          </a:p>
          <a:p>
            <a:pPr marL="0" lvl="0" indent="0" algn="l" rtl="0">
              <a:lnSpc>
                <a:spcPct val="100000"/>
              </a:lnSpc>
              <a:spcBef>
                <a:spcPts val="1200"/>
              </a:spcBef>
              <a:spcAft>
                <a:spcPts val="0"/>
              </a:spcAft>
              <a:buSzPts val="2400"/>
              <a:buNone/>
            </a:pPr>
            <a:endParaRPr sz="2400">
              <a:solidFill>
                <a:srgbClr val="373A3C"/>
              </a:solidFill>
              <a:highlight>
                <a:srgbClr val="FFFFFF"/>
              </a:highlight>
              <a:latin typeface="Raleway"/>
              <a:ea typeface="Raleway"/>
              <a:cs typeface="Raleway"/>
              <a:sym typeface="Raleway"/>
            </a:endParaRPr>
          </a:p>
          <a:p>
            <a:pPr marL="0" lvl="0" indent="0" algn="l" rtl="0">
              <a:lnSpc>
                <a:spcPct val="80000"/>
              </a:lnSpc>
              <a:spcBef>
                <a:spcPts val="0"/>
              </a:spcBef>
              <a:spcAft>
                <a:spcPts val="0"/>
              </a:spcAft>
              <a:buSzPts val="4800"/>
              <a:buNone/>
            </a:pPr>
            <a:endParaRPr sz="4000">
              <a:solidFill>
                <a:srgbClr val="741B47"/>
              </a:solidFill>
              <a:latin typeface="Raleway Medium"/>
              <a:ea typeface="Raleway Medium"/>
              <a:cs typeface="Raleway Medium"/>
              <a:sym typeface="Raleway Medium"/>
            </a:endParaRPr>
          </a:p>
        </p:txBody>
      </p:sp>
      <p:sp>
        <p:nvSpPr>
          <p:cNvPr id="668" name="Google Shape;668;p80"/>
          <p:cNvSpPr txBox="1"/>
          <p:nvPr/>
        </p:nvSpPr>
        <p:spPr>
          <a:xfrm>
            <a:off x="378925" y="883100"/>
            <a:ext cx="8152500" cy="6264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tr-TR" sz="2000" b="1" i="0" u="none" strike="noStrike" kern="0" cap="none" spc="0" normalizeH="0" baseline="0" noProof="0">
                <a:ln>
                  <a:noFill/>
                </a:ln>
                <a:solidFill>
                  <a:srgbClr val="000000"/>
                </a:solidFill>
                <a:effectLst/>
                <a:highlight>
                  <a:srgbClr val="FFFFFF"/>
                </a:highlight>
                <a:uLnTx/>
                <a:uFillTx/>
                <a:latin typeface="Verdana"/>
                <a:ea typeface="Verdana"/>
                <a:cs typeface="Verdana"/>
                <a:sym typeface="Verdana"/>
              </a:rPr>
              <a:t>To delete a column in a table, use the following syntax:</a:t>
            </a:r>
            <a:endParaRPr kumimoji="0" sz="2000" b="1" i="0" u="none" strike="noStrike" kern="0" cap="none" spc="0" normalizeH="0" baseline="0" noProof="0">
              <a:ln>
                <a:noFill/>
              </a:ln>
              <a:solidFill>
                <a:srgbClr val="000000"/>
              </a:solidFill>
              <a:effectLst/>
              <a:uLnTx/>
              <a:uFillTx/>
              <a:latin typeface="Barlow"/>
              <a:ea typeface="Barlow"/>
              <a:cs typeface="Barlow"/>
              <a:sym typeface="Barlow"/>
            </a:endParaRPr>
          </a:p>
        </p:txBody>
      </p:sp>
      <p:sp>
        <p:nvSpPr>
          <p:cNvPr id="669" name="Google Shape;669;p80"/>
          <p:cNvSpPr txBox="1"/>
          <p:nvPr/>
        </p:nvSpPr>
        <p:spPr>
          <a:xfrm>
            <a:off x="419550" y="1317875"/>
            <a:ext cx="8490300" cy="858900"/>
          </a:xfrm>
          <a:prstGeom prst="rect">
            <a:avLst/>
          </a:prstGeom>
          <a:solidFill>
            <a:srgbClr val="F3F3F3"/>
          </a:solid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tr-TR" sz="2400" b="1" i="0" u="none" strike="noStrike" kern="0" cap="none" spc="0" normalizeH="0" baseline="0" noProof="0" dirty="0">
                <a:ln>
                  <a:noFill/>
                </a:ln>
                <a:solidFill>
                  <a:srgbClr val="134F5C"/>
                </a:solidFill>
                <a:effectLst/>
                <a:uLnTx/>
                <a:uFillTx/>
                <a:latin typeface="Raleway"/>
                <a:ea typeface="Raleway"/>
                <a:cs typeface="Raleway"/>
                <a:sym typeface="Raleway"/>
              </a:rPr>
              <a:t>ALTER TABLE</a:t>
            </a:r>
            <a:r>
              <a:rPr kumimoji="0" lang="tr-TR" sz="2400" b="0" i="0" u="none" strike="noStrike" kern="0" cap="none" spc="0" normalizeH="0" baseline="0" noProof="0" dirty="0">
                <a:ln>
                  <a:noFill/>
                </a:ln>
                <a:solidFill>
                  <a:srgbClr val="000000"/>
                </a:solidFill>
                <a:effectLst/>
                <a:uLnTx/>
                <a:uFillTx/>
                <a:latin typeface="Raleway Light"/>
                <a:ea typeface="Raleway Light"/>
                <a:cs typeface="Raleway Light"/>
                <a:sym typeface="Raleway Light"/>
              </a:rPr>
              <a:t> </a:t>
            </a:r>
            <a:r>
              <a:rPr kumimoji="0" lang="tr-TR" sz="2400" b="1" i="0" u="none" strike="noStrike" kern="0" cap="none" spc="0" normalizeH="0" baseline="0" noProof="0" dirty="0" err="1">
                <a:ln>
                  <a:noFill/>
                </a:ln>
                <a:solidFill>
                  <a:srgbClr val="C27BA0"/>
                </a:solidFill>
                <a:effectLst/>
                <a:uLnTx/>
                <a:uFillTx/>
                <a:latin typeface="Raleway"/>
                <a:ea typeface="Raleway"/>
                <a:cs typeface="Raleway"/>
                <a:sym typeface="Raleway"/>
              </a:rPr>
              <a:t>table_name</a:t>
            </a:r>
            <a:endParaRPr kumimoji="0" sz="2400" b="1" i="0" u="none" strike="noStrike" kern="0" cap="none" spc="0" normalizeH="0" baseline="0" noProof="0" dirty="0">
              <a:ln>
                <a:noFill/>
              </a:ln>
              <a:solidFill>
                <a:srgbClr val="C27BA0"/>
              </a:solidFill>
              <a:effectLst/>
              <a:uLnTx/>
              <a:uFillTx/>
              <a:latin typeface="Raleway"/>
              <a:ea typeface="Raleway"/>
              <a:cs typeface="Raleway"/>
              <a:sym typeface="Raleway"/>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tr-TR" sz="2400" b="1" i="0" u="none" strike="noStrike" kern="0" cap="none" spc="0" normalizeH="0" baseline="0" noProof="0" dirty="0">
                <a:ln>
                  <a:noFill/>
                </a:ln>
                <a:solidFill>
                  <a:srgbClr val="134F5C"/>
                </a:solidFill>
                <a:effectLst/>
                <a:uLnTx/>
                <a:uFillTx/>
                <a:latin typeface="Raleway"/>
                <a:ea typeface="Raleway"/>
                <a:cs typeface="Raleway"/>
                <a:sym typeface="Raleway"/>
              </a:rPr>
              <a:t>DROP </a:t>
            </a:r>
            <a:r>
              <a:rPr kumimoji="0" lang="tr-TR" sz="2400" b="0" i="0" u="none" strike="noStrike" kern="0" cap="none" spc="0" normalizeH="0" baseline="0" noProof="0" dirty="0">
                <a:ln>
                  <a:noFill/>
                </a:ln>
                <a:solidFill>
                  <a:srgbClr val="000000"/>
                </a:solidFill>
                <a:effectLst/>
                <a:uLnTx/>
                <a:uFillTx/>
                <a:latin typeface="Raleway Light"/>
                <a:ea typeface="Raleway Light"/>
                <a:cs typeface="Raleway Light"/>
                <a:sym typeface="Raleway Light"/>
              </a:rPr>
              <a:t> </a:t>
            </a:r>
            <a:r>
              <a:rPr kumimoji="0" lang="tr-TR" sz="2400" b="1" i="0" u="none" strike="noStrike" kern="0" cap="none" spc="0" normalizeH="0" baseline="0" noProof="0" dirty="0" err="1">
                <a:ln>
                  <a:noFill/>
                </a:ln>
                <a:solidFill>
                  <a:srgbClr val="76A5AF"/>
                </a:solidFill>
                <a:effectLst/>
                <a:uLnTx/>
                <a:uFillTx/>
                <a:latin typeface="Raleway"/>
                <a:ea typeface="Raleway"/>
                <a:cs typeface="Raleway"/>
                <a:sym typeface="Raleway"/>
              </a:rPr>
              <a:t>column_name</a:t>
            </a:r>
            <a:r>
              <a:rPr kumimoji="0" lang="tr-TR" sz="2400" b="1" i="0" u="none" strike="noStrike" kern="0" cap="none" spc="0" normalizeH="0" baseline="0" noProof="0" dirty="0">
                <a:ln>
                  <a:noFill/>
                </a:ln>
                <a:solidFill>
                  <a:srgbClr val="6FA8DC"/>
                </a:solidFill>
                <a:effectLst/>
                <a:uLnTx/>
                <a:uFillTx/>
                <a:latin typeface="Raleway"/>
                <a:ea typeface="Raleway"/>
                <a:cs typeface="Raleway"/>
                <a:sym typeface="Raleway"/>
              </a:rPr>
              <a:t>;</a:t>
            </a:r>
            <a:endParaRPr kumimoji="0" sz="2400" b="0" i="0" u="none" strike="noStrike" kern="0" cap="none" spc="0" normalizeH="0" baseline="0" noProof="0" dirty="0">
              <a:ln>
                <a:noFill/>
              </a:ln>
              <a:solidFill>
                <a:srgbClr val="000000"/>
              </a:solidFill>
              <a:effectLst/>
              <a:uLnTx/>
              <a:uFillTx/>
              <a:latin typeface="Raleway Light"/>
              <a:ea typeface="Raleway Light"/>
              <a:cs typeface="Raleway Light"/>
              <a:sym typeface="Raleway Light"/>
            </a:endParaRPr>
          </a:p>
        </p:txBody>
      </p:sp>
      <p:sp>
        <p:nvSpPr>
          <p:cNvPr id="670" name="Google Shape;670;p80"/>
          <p:cNvSpPr txBox="1"/>
          <p:nvPr/>
        </p:nvSpPr>
        <p:spPr>
          <a:xfrm>
            <a:off x="419550" y="3617197"/>
            <a:ext cx="8490300" cy="858900"/>
          </a:xfrm>
          <a:prstGeom prst="rect">
            <a:avLst/>
          </a:prstGeom>
          <a:solidFill>
            <a:srgbClr val="F3F3F3"/>
          </a:solid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tr-TR" sz="2400" b="1" i="0" u="none" strike="noStrike" kern="0" cap="none" spc="0" normalizeH="0" baseline="0" noProof="0" dirty="0">
                <a:ln>
                  <a:noFill/>
                </a:ln>
                <a:solidFill>
                  <a:srgbClr val="134F5C"/>
                </a:solidFill>
                <a:effectLst/>
                <a:uLnTx/>
                <a:uFillTx/>
                <a:latin typeface="Raleway"/>
                <a:ea typeface="Raleway"/>
                <a:cs typeface="Raleway"/>
                <a:sym typeface="Raleway"/>
              </a:rPr>
              <a:t>ALTER TABLE</a:t>
            </a:r>
            <a:r>
              <a:rPr kumimoji="0" lang="tr-TR" sz="2400" b="0" i="0" u="none" strike="noStrike" kern="0" cap="none" spc="0" normalizeH="0" baseline="0" noProof="0" dirty="0">
                <a:ln>
                  <a:noFill/>
                </a:ln>
                <a:solidFill>
                  <a:srgbClr val="000000"/>
                </a:solidFill>
                <a:effectLst/>
                <a:uLnTx/>
                <a:uFillTx/>
                <a:latin typeface="Raleway Light"/>
                <a:ea typeface="Raleway Light"/>
                <a:cs typeface="Raleway Light"/>
                <a:sym typeface="Raleway Light"/>
              </a:rPr>
              <a:t> </a:t>
            </a:r>
            <a:r>
              <a:rPr kumimoji="0" lang="tr-TR" sz="2400" b="1" i="0" u="none" strike="noStrike" kern="0" cap="none" spc="0" normalizeH="0" baseline="0" noProof="0" dirty="0" err="1">
                <a:ln>
                  <a:noFill/>
                </a:ln>
                <a:solidFill>
                  <a:srgbClr val="C27BA0"/>
                </a:solidFill>
                <a:effectLst/>
                <a:uLnTx/>
                <a:uFillTx/>
                <a:latin typeface="Raleway"/>
                <a:ea typeface="Raleway"/>
                <a:cs typeface="Raleway"/>
                <a:sym typeface="Raleway"/>
              </a:rPr>
              <a:t>table_name</a:t>
            </a:r>
            <a:endParaRPr kumimoji="0" sz="2400" b="1" i="0" u="none" strike="noStrike" kern="0" cap="none" spc="0" normalizeH="0" baseline="0" noProof="0" dirty="0">
              <a:ln>
                <a:noFill/>
              </a:ln>
              <a:solidFill>
                <a:srgbClr val="C27BA0"/>
              </a:solidFill>
              <a:effectLst/>
              <a:uLnTx/>
              <a:uFillTx/>
              <a:latin typeface="Raleway"/>
              <a:ea typeface="Raleway"/>
              <a:cs typeface="Raleway"/>
              <a:sym typeface="Raleway"/>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tr-TR" sz="2400" b="1" i="0" u="none" strike="noStrike" kern="0" cap="none" spc="0" normalizeH="0" baseline="0" noProof="0" dirty="0">
                <a:ln>
                  <a:noFill/>
                </a:ln>
                <a:solidFill>
                  <a:srgbClr val="134F5C"/>
                </a:solidFill>
                <a:effectLst/>
                <a:uLnTx/>
                <a:uFillTx/>
                <a:latin typeface="Raleway"/>
                <a:ea typeface="Raleway"/>
                <a:cs typeface="Raleway"/>
                <a:sym typeface="Raleway"/>
              </a:rPr>
              <a:t>MODIFY COLUMN </a:t>
            </a:r>
            <a:r>
              <a:rPr kumimoji="0" lang="tr-TR" sz="2400" b="0" i="0" u="none" strike="noStrike" kern="0" cap="none" spc="0" normalizeH="0" baseline="0" noProof="0" dirty="0">
                <a:ln>
                  <a:noFill/>
                </a:ln>
                <a:solidFill>
                  <a:srgbClr val="000000"/>
                </a:solidFill>
                <a:effectLst/>
                <a:uLnTx/>
                <a:uFillTx/>
                <a:latin typeface="Raleway Light"/>
                <a:ea typeface="Raleway Light"/>
                <a:cs typeface="Raleway Light"/>
                <a:sym typeface="Raleway Light"/>
              </a:rPr>
              <a:t> </a:t>
            </a:r>
            <a:r>
              <a:rPr kumimoji="0" lang="tr-TR" sz="2400" b="1" i="0" u="none" strike="noStrike" kern="0" cap="none" spc="0" normalizeH="0" baseline="0" noProof="0" dirty="0" err="1">
                <a:ln>
                  <a:noFill/>
                </a:ln>
                <a:solidFill>
                  <a:srgbClr val="76A5AF"/>
                </a:solidFill>
                <a:effectLst/>
                <a:uLnTx/>
                <a:uFillTx/>
                <a:latin typeface="Raleway"/>
                <a:ea typeface="Raleway"/>
                <a:cs typeface="Raleway"/>
                <a:sym typeface="Raleway"/>
              </a:rPr>
              <a:t>column_name</a:t>
            </a:r>
            <a:r>
              <a:rPr kumimoji="0" lang="tr-TR" sz="2400" b="0" i="0" u="none" strike="noStrike" kern="0" cap="none" spc="0" normalizeH="0" baseline="0" noProof="0" dirty="0">
                <a:ln>
                  <a:noFill/>
                </a:ln>
                <a:solidFill>
                  <a:srgbClr val="000000"/>
                </a:solidFill>
                <a:effectLst/>
                <a:uLnTx/>
                <a:uFillTx/>
                <a:latin typeface="Raleway Light"/>
                <a:ea typeface="Raleway Light"/>
                <a:cs typeface="Raleway Light"/>
                <a:sym typeface="Raleway Light"/>
              </a:rPr>
              <a:t> </a:t>
            </a:r>
            <a:r>
              <a:rPr kumimoji="0" lang="tr-TR" sz="2400" b="1" i="0" u="none" strike="noStrike" kern="0" cap="none" spc="0" normalizeH="0" baseline="0" noProof="0" dirty="0" err="1">
                <a:ln>
                  <a:noFill/>
                </a:ln>
                <a:solidFill>
                  <a:srgbClr val="6FA8DC"/>
                </a:solidFill>
                <a:effectLst/>
                <a:uLnTx/>
                <a:uFillTx/>
                <a:latin typeface="Raleway"/>
                <a:ea typeface="Raleway"/>
                <a:cs typeface="Raleway"/>
                <a:sym typeface="Raleway"/>
              </a:rPr>
              <a:t>data_type</a:t>
            </a:r>
            <a:r>
              <a:rPr kumimoji="0" lang="tr-TR" sz="2400" b="1" i="0" u="none" strike="noStrike" kern="0" cap="none" spc="0" normalizeH="0" baseline="0" noProof="0" dirty="0">
                <a:ln>
                  <a:noFill/>
                </a:ln>
                <a:solidFill>
                  <a:srgbClr val="6FA8DC"/>
                </a:solidFill>
                <a:effectLst/>
                <a:uLnTx/>
                <a:uFillTx/>
                <a:latin typeface="Raleway"/>
                <a:ea typeface="Raleway"/>
                <a:cs typeface="Raleway"/>
                <a:sym typeface="Raleway"/>
              </a:rPr>
              <a:t>;</a:t>
            </a:r>
            <a:endParaRPr kumimoji="0" sz="2400" b="0" i="0" u="none" strike="noStrike" kern="0" cap="none" spc="0" normalizeH="0" baseline="0" noProof="0" dirty="0">
              <a:ln>
                <a:noFill/>
              </a:ln>
              <a:solidFill>
                <a:srgbClr val="000000"/>
              </a:solidFill>
              <a:effectLst/>
              <a:uLnTx/>
              <a:uFillTx/>
              <a:latin typeface="Raleway Light"/>
              <a:ea typeface="Raleway Light"/>
              <a:cs typeface="Raleway Light"/>
              <a:sym typeface="Raleway Light"/>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400" b="1" i="0" u="none" strike="noStrike" kern="0" cap="none" spc="0" normalizeH="0" baseline="0" noProof="0" dirty="0">
              <a:ln>
                <a:noFill/>
              </a:ln>
              <a:solidFill>
                <a:srgbClr val="134F5C"/>
              </a:solidFill>
              <a:effectLst/>
              <a:uLnTx/>
              <a:uFillTx/>
              <a:latin typeface="Raleway"/>
              <a:ea typeface="Raleway"/>
              <a:cs typeface="Raleway"/>
              <a:sym typeface="Raleway"/>
            </a:endParaRPr>
          </a:p>
        </p:txBody>
      </p:sp>
      <p:sp>
        <p:nvSpPr>
          <p:cNvPr id="671" name="Google Shape;671;p80"/>
          <p:cNvSpPr txBox="1"/>
          <p:nvPr/>
        </p:nvSpPr>
        <p:spPr>
          <a:xfrm>
            <a:off x="343350" y="2759925"/>
            <a:ext cx="8152500" cy="6264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tr-TR" sz="2000" b="1" i="0" u="none" strike="noStrike" kern="0" cap="none" spc="0" normalizeH="0" baseline="0" noProof="0" dirty="0" err="1">
                <a:ln>
                  <a:noFill/>
                </a:ln>
                <a:solidFill>
                  <a:srgbClr val="000000"/>
                </a:solidFill>
                <a:effectLst/>
                <a:highlight>
                  <a:srgbClr val="FFFFFF"/>
                </a:highlight>
                <a:uLnTx/>
                <a:uFillTx/>
                <a:latin typeface="Verdana"/>
                <a:ea typeface="Verdana"/>
                <a:cs typeface="Verdana"/>
                <a:sym typeface="Verdana"/>
              </a:rPr>
              <a:t>To</a:t>
            </a:r>
            <a:r>
              <a:rPr kumimoji="0" lang="tr-TR" sz="2000" b="1" i="0" u="none" strike="noStrike" kern="0" cap="none" spc="0" normalizeH="0" baseline="0" noProof="0" dirty="0">
                <a:ln>
                  <a:noFill/>
                </a:ln>
                <a:solidFill>
                  <a:srgbClr val="000000"/>
                </a:solidFill>
                <a:effectLst/>
                <a:highlight>
                  <a:srgbClr val="FFFFFF"/>
                </a:highlight>
                <a:uLnTx/>
                <a:uFillTx/>
                <a:latin typeface="Verdana"/>
                <a:ea typeface="Verdana"/>
                <a:cs typeface="Verdana"/>
                <a:sym typeface="Verdana"/>
              </a:rPr>
              <a:t> </a:t>
            </a:r>
            <a:r>
              <a:rPr kumimoji="0" lang="tr-TR" sz="2000" b="1" i="0" u="none" strike="noStrike" kern="0" cap="none" spc="0" normalizeH="0" baseline="0" noProof="0" dirty="0" err="1">
                <a:ln>
                  <a:noFill/>
                </a:ln>
                <a:solidFill>
                  <a:srgbClr val="000000"/>
                </a:solidFill>
                <a:effectLst/>
                <a:highlight>
                  <a:srgbClr val="FFFFFF"/>
                </a:highlight>
                <a:uLnTx/>
                <a:uFillTx/>
                <a:latin typeface="Verdana"/>
                <a:ea typeface="Verdana"/>
                <a:cs typeface="Verdana"/>
                <a:sym typeface="Verdana"/>
              </a:rPr>
              <a:t>change</a:t>
            </a:r>
            <a:r>
              <a:rPr kumimoji="0" lang="tr-TR" sz="2000" b="1" i="0" u="none" strike="noStrike" kern="0" cap="none" spc="0" normalizeH="0" baseline="0" noProof="0" dirty="0">
                <a:ln>
                  <a:noFill/>
                </a:ln>
                <a:solidFill>
                  <a:srgbClr val="000000"/>
                </a:solidFill>
                <a:effectLst/>
                <a:highlight>
                  <a:srgbClr val="FFFFFF"/>
                </a:highlight>
                <a:uLnTx/>
                <a:uFillTx/>
                <a:latin typeface="Verdana"/>
                <a:ea typeface="Verdana"/>
                <a:cs typeface="Verdana"/>
                <a:sym typeface="Verdana"/>
              </a:rPr>
              <a:t> </a:t>
            </a:r>
            <a:r>
              <a:rPr kumimoji="0" lang="tr-TR" sz="2000" b="1" i="0" u="none" strike="noStrike" kern="0" cap="none" spc="0" normalizeH="0" baseline="0" noProof="0" dirty="0" err="1">
                <a:ln>
                  <a:noFill/>
                </a:ln>
                <a:solidFill>
                  <a:srgbClr val="000000"/>
                </a:solidFill>
                <a:effectLst/>
                <a:highlight>
                  <a:srgbClr val="FFFFFF"/>
                </a:highlight>
                <a:uLnTx/>
                <a:uFillTx/>
                <a:latin typeface="Verdana"/>
                <a:ea typeface="Verdana"/>
                <a:cs typeface="Verdana"/>
                <a:sym typeface="Verdana"/>
              </a:rPr>
              <a:t>the</a:t>
            </a:r>
            <a:r>
              <a:rPr kumimoji="0" lang="tr-TR" sz="2000" b="1" i="0" u="none" strike="noStrike" kern="0" cap="none" spc="0" normalizeH="0" baseline="0" noProof="0" dirty="0">
                <a:ln>
                  <a:noFill/>
                </a:ln>
                <a:solidFill>
                  <a:srgbClr val="000000"/>
                </a:solidFill>
                <a:effectLst/>
                <a:highlight>
                  <a:srgbClr val="FFFFFF"/>
                </a:highlight>
                <a:uLnTx/>
                <a:uFillTx/>
                <a:latin typeface="Verdana"/>
                <a:ea typeface="Verdana"/>
                <a:cs typeface="Verdana"/>
                <a:sym typeface="Verdana"/>
              </a:rPr>
              <a:t> data </a:t>
            </a:r>
            <a:r>
              <a:rPr kumimoji="0" lang="tr-TR" sz="2000" b="1" i="0" u="none" strike="noStrike" kern="0" cap="none" spc="0" normalizeH="0" baseline="0" noProof="0" dirty="0" err="1">
                <a:ln>
                  <a:noFill/>
                </a:ln>
                <a:solidFill>
                  <a:srgbClr val="000000"/>
                </a:solidFill>
                <a:effectLst/>
                <a:highlight>
                  <a:srgbClr val="FFFFFF"/>
                </a:highlight>
                <a:uLnTx/>
                <a:uFillTx/>
                <a:latin typeface="Verdana"/>
                <a:ea typeface="Verdana"/>
                <a:cs typeface="Verdana"/>
                <a:sym typeface="Verdana"/>
              </a:rPr>
              <a:t>type</a:t>
            </a:r>
            <a:r>
              <a:rPr kumimoji="0" lang="tr-TR" sz="2000" b="1" i="0" u="none" strike="noStrike" kern="0" cap="none" spc="0" normalizeH="0" baseline="0" noProof="0" dirty="0">
                <a:ln>
                  <a:noFill/>
                </a:ln>
                <a:solidFill>
                  <a:srgbClr val="000000"/>
                </a:solidFill>
                <a:effectLst/>
                <a:highlight>
                  <a:srgbClr val="FFFFFF"/>
                </a:highlight>
                <a:uLnTx/>
                <a:uFillTx/>
                <a:latin typeface="Verdana"/>
                <a:ea typeface="Verdana"/>
                <a:cs typeface="Verdana"/>
                <a:sym typeface="Verdana"/>
              </a:rPr>
              <a:t> of a </a:t>
            </a:r>
            <a:r>
              <a:rPr kumimoji="0" lang="tr-TR" sz="2000" b="1" i="0" u="none" strike="noStrike" kern="0" cap="none" spc="0" normalizeH="0" baseline="0" noProof="0" dirty="0" err="1">
                <a:ln>
                  <a:noFill/>
                </a:ln>
                <a:solidFill>
                  <a:srgbClr val="000000"/>
                </a:solidFill>
                <a:effectLst/>
                <a:highlight>
                  <a:srgbClr val="FFFFFF"/>
                </a:highlight>
                <a:uLnTx/>
                <a:uFillTx/>
                <a:latin typeface="Verdana"/>
                <a:ea typeface="Verdana"/>
                <a:cs typeface="Verdana"/>
                <a:sym typeface="Verdana"/>
              </a:rPr>
              <a:t>column</a:t>
            </a:r>
            <a:r>
              <a:rPr kumimoji="0" lang="tr-TR" sz="2000" b="1" i="0" u="none" strike="noStrike" kern="0" cap="none" spc="0" normalizeH="0" baseline="0" noProof="0" dirty="0">
                <a:ln>
                  <a:noFill/>
                </a:ln>
                <a:solidFill>
                  <a:srgbClr val="000000"/>
                </a:solidFill>
                <a:effectLst/>
                <a:highlight>
                  <a:srgbClr val="FFFFFF"/>
                </a:highlight>
                <a:uLnTx/>
                <a:uFillTx/>
                <a:latin typeface="Verdana"/>
                <a:ea typeface="Verdana"/>
                <a:cs typeface="Verdana"/>
                <a:sym typeface="Verdana"/>
              </a:rPr>
              <a:t> in a </a:t>
            </a:r>
            <a:r>
              <a:rPr kumimoji="0" lang="tr-TR" sz="2000" b="1" i="0" u="none" strike="noStrike" kern="0" cap="none" spc="0" normalizeH="0" baseline="0" noProof="0" dirty="0" err="1">
                <a:ln>
                  <a:noFill/>
                </a:ln>
                <a:solidFill>
                  <a:srgbClr val="000000"/>
                </a:solidFill>
                <a:effectLst/>
                <a:highlight>
                  <a:srgbClr val="FFFFFF"/>
                </a:highlight>
                <a:uLnTx/>
                <a:uFillTx/>
                <a:latin typeface="Verdana"/>
                <a:ea typeface="Verdana"/>
                <a:cs typeface="Verdana"/>
                <a:sym typeface="Verdana"/>
              </a:rPr>
              <a:t>table</a:t>
            </a:r>
            <a:r>
              <a:rPr kumimoji="0" lang="tr-TR" sz="2000" b="1" i="0" u="none" strike="noStrike" kern="0" cap="none" spc="0" normalizeH="0" baseline="0" noProof="0" dirty="0">
                <a:ln>
                  <a:noFill/>
                </a:ln>
                <a:solidFill>
                  <a:srgbClr val="000000"/>
                </a:solidFill>
                <a:effectLst/>
                <a:highlight>
                  <a:srgbClr val="FFFFFF"/>
                </a:highlight>
                <a:uLnTx/>
                <a:uFillTx/>
                <a:latin typeface="Verdana"/>
                <a:ea typeface="Verdana"/>
                <a:cs typeface="Verdana"/>
                <a:sym typeface="Verdana"/>
              </a:rPr>
              <a:t>, </a:t>
            </a:r>
            <a:r>
              <a:rPr kumimoji="0" lang="tr-TR" sz="2000" b="1" i="0" u="none" strike="noStrike" kern="0" cap="none" spc="0" normalizeH="0" baseline="0" noProof="0" dirty="0" err="1">
                <a:ln>
                  <a:noFill/>
                </a:ln>
                <a:solidFill>
                  <a:srgbClr val="000000"/>
                </a:solidFill>
                <a:effectLst/>
                <a:highlight>
                  <a:srgbClr val="FFFFFF"/>
                </a:highlight>
                <a:uLnTx/>
                <a:uFillTx/>
                <a:latin typeface="Verdana"/>
                <a:ea typeface="Verdana"/>
                <a:cs typeface="Verdana"/>
                <a:sym typeface="Verdana"/>
              </a:rPr>
              <a:t>use</a:t>
            </a:r>
            <a:r>
              <a:rPr kumimoji="0" lang="tr-TR" sz="2000" b="1" i="0" u="none" strike="noStrike" kern="0" cap="none" spc="0" normalizeH="0" baseline="0" noProof="0" dirty="0">
                <a:ln>
                  <a:noFill/>
                </a:ln>
                <a:solidFill>
                  <a:srgbClr val="000000"/>
                </a:solidFill>
                <a:effectLst/>
                <a:highlight>
                  <a:srgbClr val="FFFFFF"/>
                </a:highlight>
                <a:uLnTx/>
                <a:uFillTx/>
                <a:latin typeface="Verdana"/>
                <a:ea typeface="Verdana"/>
                <a:cs typeface="Verdana"/>
                <a:sym typeface="Verdana"/>
              </a:rPr>
              <a:t> </a:t>
            </a:r>
            <a:r>
              <a:rPr kumimoji="0" lang="tr-TR" sz="2000" b="1" i="0" u="none" strike="noStrike" kern="0" cap="none" spc="0" normalizeH="0" baseline="0" noProof="0" dirty="0" err="1">
                <a:ln>
                  <a:noFill/>
                </a:ln>
                <a:solidFill>
                  <a:srgbClr val="000000"/>
                </a:solidFill>
                <a:effectLst/>
                <a:highlight>
                  <a:srgbClr val="FFFFFF"/>
                </a:highlight>
                <a:uLnTx/>
                <a:uFillTx/>
                <a:latin typeface="Verdana"/>
                <a:ea typeface="Verdana"/>
                <a:cs typeface="Verdana"/>
                <a:sym typeface="Verdana"/>
              </a:rPr>
              <a:t>the</a:t>
            </a:r>
            <a:r>
              <a:rPr kumimoji="0" lang="tr-TR" sz="2000" b="1" i="0" u="none" strike="noStrike" kern="0" cap="none" spc="0" normalizeH="0" baseline="0" noProof="0" dirty="0">
                <a:ln>
                  <a:noFill/>
                </a:ln>
                <a:solidFill>
                  <a:srgbClr val="000000"/>
                </a:solidFill>
                <a:effectLst/>
                <a:highlight>
                  <a:srgbClr val="FFFFFF"/>
                </a:highlight>
                <a:uLnTx/>
                <a:uFillTx/>
                <a:latin typeface="Verdana"/>
                <a:ea typeface="Verdana"/>
                <a:cs typeface="Verdana"/>
                <a:sym typeface="Verdana"/>
              </a:rPr>
              <a:t> </a:t>
            </a:r>
            <a:r>
              <a:rPr kumimoji="0" lang="tr-TR" sz="2000" b="1" i="0" u="none" strike="noStrike" kern="0" cap="none" spc="0" normalizeH="0" baseline="0" noProof="0" dirty="0" err="1">
                <a:ln>
                  <a:noFill/>
                </a:ln>
                <a:solidFill>
                  <a:srgbClr val="000000"/>
                </a:solidFill>
                <a:effectLst/>
                <a:highlight>
                  <a:srgbClr val="FFFFFF"/>
                </a:highlight>
                <a:uLnTx/>
                <a:uFillTx/>
                <a:latin typeface="Verdana"/>
                <a:ea typeface="Verdana"/>
                <a:cs typeface="Verdana"/>
                <a:sym typeface="Verdana"/>
              </a:rPr>
              <a:t>following</a:t>
            </a:r>
            <a:r>
              <a:rPr kumimoji="0" lang="tr-TR" sz="2000" b="1" i="0" u="none" strike="noStrike" kern="0" cap="none" spc="0" normalizeH="0" baseline="0" noProof="0" dirty="0">
                <a:ln>
                  <a:noFill/>
                </a:ln>
                <a:solidFill>
                  <a:srgbClr val="000000"/>
                </a:solidFill>
                <a:effectLst/>
                <a:highlight>
                  <a:srgbClr val="FFFFFF"/>
                </a:highlight>
                <a:uLnTx/>
                <a:uFillTx/>
                <a:latin typeface="Verdana"/>
                <a:ea typeface="Verdana"/>
                <a:cs typeface="Verdana"/>
                <a:sym typeface="Verdana"/>
              </a:rPr>
              <a:t> </a:t>
            </a:r>
            <a:r>
              <a:rPr kumimoji="0" lang="tr-TR" sz="2000" b="1" i="0" u="none" strike="noStrike" kern="0" cap="none" spc="0" normalizeH="0" baseline="0" noProof="0" dirty="0" err="1">
                <a:ln>
                  <a:noFill/>
                </a:ln>
                <a:solidFill>
                  <a:srgbClr val="000000"/>
                </a:solidFill>
                <a:effectLst/>
                <a:highlight>
                  <a:srgbClr val="FFFFFF"/>
                </a:highlight>
                <a:uLnTx/>
                <a:uFillTx/>
                <a:latin typeface="Verdana"/>
                <a:ea typeface="Verdana"/>
                <a:cs typeface="Verdana"/>
                <a:sym typeface="Verdana"/>
              </a:rPr>
              <a:t>syntax</a:t>
            </a:r>
            <a:r>
              <a:rPr kumimoji="0" lang="tr-TR" sz="2000" b="1" i="0" u="none" strike="noStrike" kern="0" cap="none" spc="0" normalizeH="0" baseline="0" noProof="0" dirty="0">
                <a:ln>
                  <a:noFill/>
                </a:ln>
                <a:solidFill>
                  <a:srgbClr val="000000"/>
                </a:solidFill>
                <a:effectLst/>
                <a:highlight>
                  <a:srgbClr val="FFFFFF"/>
                </a:highlight>
                <a:uLnTx/>
                <a:uFillTx/>
                <a:latin typeface="Verdana"/>
                <a:ea typeface="Verdana"/>
                <a:cs typeface="Verdana"/>
                <a:sym typeface="Verdana"/>
              </a:rPr>
              <a:t>:</a:t>
            </a:r>
            <a:endParaRPr kumimoji="0" sz="2000" b="1" i="0" u="none" strike="noStrike" kern="0" cap="none" spc="0" normalizeH="0" baseline="0" noProof="0" dirty="0">
              <a:ln>
                <a:noFill/>
              </a:ln>
              <a:solidFill>
                <a:srgbClr val="000000"/>
              </a:solidFill>
              <a:effectLst/>
              <a:uLnTx/>
              <a:uFillTx/>
              <a:latin typeface="Barlow"/>
              <a:ea typeface="Barlow"/>
              <a:cs typeface="Barlow"/>
              <a:sym typeface="Barlow"/>
            </a:endParaRPr>
          </a:p>
        </p:txBody>
      </p:sp>
    </p:spTree>
    <p:extLst>
      <p:ext uri="{BB962C8B-B14F-4D97-AF65-F5344CB8AC3E}">
        <p14:creationId xmlns:p14="http://schemas.microsoft.com/office/powerpoint/2010/main" val="32318211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p81"/>
          <p:cNvSpPr txBox="1">
            <a:spLocks noGrp="1"/>
          </p:cNvSpPr>
          <p:nvPr>
            <p:ph type="sldNum" idx="12"/>
          </p:nvPr>
        </p:nvSpPr>
        <p:spPr>
          <a:xfrm>
            <a:off x="8960475" y="4903875"/>
            <a:ext cx="145500" cy="201600"/>
          </a:xfrm>
          <a:prstGeom prst="rect">
            <a:avLst/>
          </a:prstGeom>
        </p:spPr>
        <p:txBody>
          <a:bodyPr spcFirstLastPara="1" wrap="square" lIns="0" tIns="0" rIns="0" bIns="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tr-TR" sz="1200" b="1" i="0" u="none" strike="noStrike" kern="0" cap="none" spc="0" normalizeH="0" baseline="0" noProof="0">
                <a:ln>
                  <a:noFill/>
                </a:ln>
                <a:solidFill>
                  <a:srgbClr val="FFFFFF"/>
                </a:solidFill>
                <a:effectLst/>
                <a:uLnTx/>
                <a:uFillTx/>
                <a:latin typeface="Barlow Light"/>
                <a:sym typeface="Barlow Light"/>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27</a:t>
            </a:fld>
            <a:endParaRPr kumimoji="0" sz="1200" b="1" i="0" u="none" strike="noStrike" kern="0" cap="none" spc="0" normalizeH="0" baseline="0" noProof="0">
              <a:ln>
                <a:noFill/>
              </a:ln>
              <a:solidFill>
                <a:srgbClr val="FFFFFF"/>
              </a:solidFill>
              <a:effectLst/>
              <a:uLnTx/>
              <a:uFillTx/>
              <a:latin typeface="Barlow Light"/>
              <a:sym typeface="Barlow Light"/>
            </a:endParaRPr>
          </a:p>
        </p:txBody>
      </p:sp>
      <p:sp>
        <p:nvSpPr>
          <p:cNvPr id="677" name="Google Shape;677;p81"/>
          <p:cNvSpPr txBox="1"/>
          <p:nvPr/>
        </p:nvSpPr>
        <p:spPr>
          <a:xfrm>
            <a:off x="496950" y="609125"/>
            <a:ext cx="8150100" cy="718200"/>
          </a:xfrm>
          <a:prstGeom prst="rect">
            <a:avLst/>
          </a:prstGeom>
          <a:solidFill>
            <a:srgbClr val="FFF2CC"/>
          </a:solidFill>
          <a:ln w="9525" cap="flat" cmpd="sng">
            <a:solidFill>
              <a:srgbClr val="409ACE"/>
            </a:solidFill>
            <a:prstDash val="solid"/>
            <a:round/>
            <a:headEnd type="none" w="sm" len="sm"/>
            <a:tailEnd type="none" w="sm" len="sm"/>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tr-TR" sz="2600" b="0" i="0" u="none" strike="noStrike" kern="0" cap="none" spc="0" normalizeH="0" baseline="0" noProof="0" dirty="0" err="1">
                <a:ln>
                  <a:noFill/>
                </a:ln>
                <a:solidFill>
                  <a:srgbClr val="000000"/>
                </a:solidFill>
                <a:effectLst/>
                <a:uLnTx/>
                <a:uFillTx/>
                <a:latin typeface="Raleway"/>
                <a:ea typeface="Raleway"/>
                <a:cs typeface="Raleway"/>
                <a:sym typeface="Raleway"/>
              </a:rPr>
              <a:t>Drop</a:t>
            </a:r>
            <a:r>
              <a:rPr kumimoji="0" lang="tr-TR" sz="2600" b="0" i="0" u="none" strike="noStrike" kern="0" cap="none" spc="0" normalizeH="0" baseline="0" noProof="0" dirty="0">
                <a:ln>
                  <a:noFill/>
                </a:ln>
                <a:solidFill>
                  <a:srgbClr val="000000"/>
                </a:solidFill>
                <a:effectLst/>
                <a:uLnTx/>
                <a:uFillTx/>
                <a:latin typeface="Raleway"/>
                <a:ea typeface="Raleway"/>
                <a:cs typeface="Raleway"/>
                <a:sym typeface="Raleway"/>
              </a:rPr>
              <a:t> </a:t>
            </a:r>
            <a:r>
              <a:rPr kumimoji="0" lang="tr-TR" sz="2600" b="0" i="0" u="none" strike="noStrike" kern="0" cap="none" spc="0" normalizeH="0" baseline="0" noProof="0" dirty="0" err="1">
                <a:ln>
                  <a:noFill/>
                </a:ln>
                <a:solidFill>
                  <a:srgbClr val="000000"/>
                </a:solidFill>
                <a:effectLst/>
                <a:uLnTx/>
                <a:uFillTx/>
                <a:latin typeface="Raleway"/>
                <a:ea typeface="Raleway"/>
                <a:cs typeface="Raleway"/>
                <a:sym typeface="Raleway"/>
              </a:rPr>
              <a:t>the</a:t>
            </a:r>
            <a:r>
              <a:rPr kumimoji="0" lang="tr-TR" sz="2600" b="0" i="0" u="none" strike="noStrike" kern="0" cap="none" spc="0" normalizeH="0" baseline="0" noProof="0" dirty="0">
                <a:ln>
                  <a:noFill/>
                </a:ln>
                <a:solidFill>
                  <a:srgbClr val="000000"/>
                </a:solidFill>
                <a:effectLst/>
                <a:uLnTx/>
                <a:uFillTx/>
                <a:latin typeface="Raleway"/>
                <a:ea typeface="Raleway"/>
                <a:cs typeface="Raleway"/>
                <a:sym typeface="Raleway"/>
              </a:rPr>
              <a:t> </a:t>
            </a:r>
            <a:r>
              <a:rPr kumimoji="0" lang="tr-TR" sz="2600" b="0" i="0" u="none" strike="noStrike" kern="0" cap="none" spc="0" normalizeH="0" baseline="0" noProof="0" dirty="0" err="1">
                <a:ln>
                  <a:noFill/>
                </a:ln>
                <a:solidFill>
                  <a:srgbClr val="000000"/>
                </a:solidFill>
                <a:effectLst/>
                <a:uLnTx/>
                <a:uFillTx/>
                <a:latin typeface="Raleway"/>
                <a:ea typeface="Raleway"/>
                <a:cs typeface="Raleway"/>
                <a:sym typeface="Raleway"/>
              </a:rPr>
              <a:t>city</a:t>
            </a:r>
            <a:r>
              <a:rPr kumimoji="0" lang="tr-TR" sz="2600" b="0" i="0" u="none" strike="noStrike" kern="0" cap="none" spc="0" normalizeH="0" baseline="0" noProof="0" dirty="0">
                <a:ln>
                  <a:noFill/>
                </a:ln>
                <a:solidFill>
                  <a:srgbClr val="000000"/>
                </a:solidFill>
                <a:effectLst/>
                <a:uLnTx/>
                <a:uFillTx/>
                <a:latin typeface="Raleway"/>
                <a:ea typeface="Raleway"/>
                <a:cs typeface="Raleway"/>
                <a:sym typeface="Raleway"/>
              </a:rPr>
              <a:t> </a:t>
            </a:r>
            <a:r>
              <a:rPr kumimoji="0" lang="tr-TR" sz="2600" b="0" i="0" u="none" strike="noStrike" kern="0" cap="none" spc="0" normalizeH="0" baseline="0" noProof="0" dirty="0" err="1">
                <a:ln>
                  <a:noFill/>
                </a:ln>
                <a:solidFill>
                  <a:srgbClr val="000000"/>
                </a:solidFill>
                <a:effectLst/>
                <a:uLnTx/>
                <a:uFillTx/>
                <a:latin typeface="Raleway"/>
                <a:ea typeface="Raleway"/>
                <a:cs typeface="Raleway"/>
                <a:sym typeface="Raleway"/>
              </a:rPr>
              <a:t>column</a:t>
            </a:r>
            <a:r>
              <a:rPr kumimoji="0" lang="tr-TR" sz="2600" b="0" i="0" u="none" strike="noStrike" kern="0" cap="none" spc="0" normalizeH="0" baseline="0" noProof="0" dirty="0">
                <a:ln>
                  <a:noFill/>
                </a:ln>
                <a:solidFill>
                  <a:srgbClr val="000000"/>
                </a:solidFill>
                <a:effectLst/>
                <a:uLnTx/>
                <a:uFillTx/>
                <a:latin typeface="Raleway"/>
                <a:ea typeface="Raleway"/>
                <a:cs typeface="Raleway"/>
                <a:sym typeface="Raleway"/>
              </a:rPr>
              <a:t> </a:t>
            </a:r>
            <a:r>
              <a:rPr kumimoji="0" lang="tr-TR" sz="2600" b="0" i="0" u="none" strike="noStrike" kern="0" cap="none" spc="0" normalizeH="0" baseline="0" noProof="0" dirty="0" err="1">
                <a:ln>
                  <a:noFill/>
                </a:ln>
                <a:solidFill>
                  <a:srgbClr val="000000"/>
                </a:solidFill>
                <a:effectLst/>
                <a:uLnTx/>
                <a:uFillTx/>
                <a:latin typeface="Raleway"/>
                <a:ea typeface="Raleway"/>
                <a:cs typeface="Raleway"/>
                <a:sym typeface="Raleway"/>
              </a:rPr>
              <a:t>from</a:t>
            </a:r>
            <a:r>
              <a:rPr kumimoji="0" lang="tr-TR" sz="2600" b="0" i="0" u="none" strike="noStrike" kern="0" cap="none" spc="0" normalizeH="0" baseline="0" noProof="0" dirty="0">
                <a:ln>
                  <a:noFill/>
                </a:ln>
                <a:solidFill>
                  <a:srgbClr val="000000"/>
                </a:solidFill>
                <a:effectLst/>
                <a:uLnTx/>
                <a:uFillTx/>
                <a:latin typeface="Raleway"/>
                <a:ea typeface="Raleway"/>
                <a:cs typeface="Raleway"/>
                <a:sym typeface="Raleway"/>
              </a:rPr>
              <a:t> </a:t>
            </a:r>
            <a:r>
              <a:rPr kumimoji="0" lang="tr-TR" sz="2600" b="0" i="0" u="none" strike="noStrike" kern="0" cap="none" spc="0" normalizeH="0" baseline="0" noProof="0" dirty="0" err="1">
                <a:ln>
                  <a:noFill/>
                </a:ln>
                <a:solidFill>
                  <a:srgbClr val="000000"/>
                </a:solidFill>
                <a:effectLst/>
                <a:uLnTx/>
                <a:uFillTx/>
                <a:latin typeface="Raleway"/>
                <a:ea typeface="Raleway"/>
                <a:cs typeface="Raleway"/>
                <a:sym typeface="Raleway"/>
              </a:rPr>
              <a:t>vacation_plan</a:t>
            </a:r>
            <a:r>
              <a:rPr kumimoji="0" lang="tr-TR" sz="2600" b="0" i="0" u="none" strike="noStrike" kern="0" cap="none" spc="0" normalizeH="0" baseline="0" noProof="0" dirty="0">
                <a:ln>
                  <a:noFill/>
                </a:ln>
                <a:solidFill>
                  <a:srgbClr val="000000"/>
                </a:solidFill>
                <a:effectLst/>
                <a:uLnTx/>
                <a:uFillTx/>
                <a:latin typeface="Raleway"/>
                <a:ea typeface="Raleway"/>
                <a:cs typeface="Raleway"/>
                <a:sym typeface="Raleway"/>
              </a:rPr>
              <a:t> </a:t>
            </a:r>
            <a:r>
              <a:rPr kumimoji="0" lang="tr-TR" sz="2600" b="0" i="0" u="none" strike="noStrike" kern="0" cap="none" spc="0" normalizeH="0" baseline="0" noProof="0" dirty="0" err="1">
                <a:ln>
                  <a:noFill/>
                </a:ln>
                <a:solidFill>
                  <a:srgbClr val="000000"/>
                </a:solidFill>
                <a:effectLst/>
                <a:uLnTx/>
                <a:uFillTx/>
                <a:latin typeface="Raleway"/>
                <a:ea typeface="Raleway"/>
                <a:cs typeface="Raleway"/>
                <a:sym typeface="Raleway"/>
              </a:rPr>
              <a:t>table</a:t>
            </a:r>
            <a:r>
              <a:rPr kumimoji="0" lang="tr-TR" sz="2600" b="0" i="0" u="none" strike="noStrike" kern="0" cap="none" spc="0" normalizeH="0" baseline="0" noProof="0" dirty="0">
                <a:ln>
                  <a:noFill/>
                </a:ln>
                <a:solidFill>
                  <a:srgbClr val="000000"/>
                </a:solidFill>
                <a:effectLst/>
                <a:uLnTx/>
                <a:uFillTx/>
                <a:latin typeface="Raleway"/>
                <a:ea typeface="Raleway"/>
                <a:cs typeface="Raleway"/>
                <a:sym typeface="Raleway"/>
              </a:rPr>
              <a:t>.</a:t>
            </a:r>
            <a:endParaRPr kumimoji="0" sz="2600" b="0" i="0" u="none" strike="noStrike" kern="0" cap="none" spc="0" normalizeH="0" baseline="0" noProof="0" dirty="0">
              <a:ln>
                <a:noFill/>
              </a:ln>
              <a:solidFill>
                <a:srgbClr val="000000"/>
              </a:solidFill>
              <a:effectLst/>
              <a:uLnTx/>
              <a:uFillTx/>
              <a:latin typeface="Raleway Light"/>
              <a:ea typeface="Raleway Light"/>
              <a:cs typeface="Raleway Light"/>
              <a:sym typeface="Raleway Light"/>
            </a:endParaRPr>
          </a:p>
        </p:txBody>
      </p:sp>
      <p:sp>
        <p:nvSpPr>
          <p:cNvPr id="678" name="Google Shape;678;p81"/>
          <p:cNvSpPr txBox="1"/>
          <p:nvPr/>
        </p:nvSpPr>
        <p:spPr>
          <a:xfrm>
            <a:off x="496950" y="2047450"/>
            <a:ext cx="8490300" cy="858900"/>
          </a:xfrm>
          <a:prstGeom prst="rect">
            <a:avLst/>
          </a:prstGeom>
          <a:solidFill>
            <a:srgbClr val="F3F3F3"/>
          </a:solid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tr-TR" sz="2400" b="1" i="0" u="none" strike="noStrike" kern="0" cap="none" spc="0" normalizeH="0" baseline="0" noProof="0" dirty="0">
                <a:ln>
                  <a:noFill/>
                </a:ln>
                <a:solidFill>
                  <a:srgbClr val="134F5C"/>
                </a:solidFill>
                <a:effectLst/>
                <a:uLnTx/>
                <a:uFillTx/>
                <a:latin typeface="Raleway"/>
                <a:ea typeface="Raleway"/>
                <a:cs typeface="Raleway"/>
                <a:sym typeface="Raleway"/>
              </a:rPr>
              <a:t>ALTER TABLE</a:t>
            </a:r>
            <a:r>
              <a:rPr kumimoji="0" lang="tr-TR" sz="2400" b="0" i="0" u="none" strike="noStrike" kern="0" cap="none" spc="0" normalizeH="0" baseline="0" noProof="0" dirty="0">
                <a:ln>
                  <a:noFill/>
                </a:ln>
                <a:solidFill>
                  <a:srgbClr val="000000"/>
                </a:solidFill>
                <a:effectLst/>
                <a:uLnTx/>
                <a:uFillTx/>
                <a:latin typeface="Raleway Light"/>
                <a:ea typeface="Raleway Light"/>
                <a:cs typeface="Raleway Light"/>
                <a:sym typeface="Raleway Light"/>
              </a:rPr>
              <a:t> </a:t>
            </a:r>
            <a:r>
              <a:rPr kumimoji="0" lang="tr-TR" sz="2400" b="1" i="0" u="none" strike="noStrike" kern="0" cap="none" spc="0" normalizeH="0" baseline="0" noProof="0" dirty="0" err="1">
                <a:ln>
                  <a:noFill/>
                </a:ln>
                <a:solidFill>
                  <a:srgbClr val="C27BA0"/>
                </a:solidFill>
                <a:effectLst/>
                <a:uLnTx/>
                <a:uFillTx/>
                <a:latin typeface="Raleway"/>
                <a:ea typeface="Raleway"/>
                <a:cs typeface="Raleway"/>
                <a:sym typeface="Raleway"/>
              </a:rPr>
              <a:t>table_name</a:t>
            </a:r>
            <a:endParaRPr kumimoji="0" sz="2400" b="1" i="0" u="none" strike="noStrike" kern="0" cap="none" spc="0" normalizeH="0" baseline="0" noProof="0" dirty="0">
              <a:ln>
                <a:noFill/>
              </a:ln>
              <a:solidFill>
                <a:srgbClr val="C27BA0"/>
              </a:solidFill>
              <a:effectLst/>
              <a:uLnTx/>
              <a:uFillTx/>
              <a:latin typeface="Raleway"/>
              <a:ea typeface="Raleway"/>
              <a:cs typeface="Raleway"/>
              <a:sym typeface="Raleway"/>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tr-TR" sz="2400" b="1" i="0" u="none" strike="noStrike" kern="0" cap="none" spc="0" normalizeH="0" baseline="0" noProof="0" dirty="0">
                <a:ln>
                  <a:noFill/>
                </a:ln>
                <a:solidFill>
                  <a:srgbClr val="134F5C"/>
                </a:solidFill>
                <a:effectLst/>
                <a:uLnTx/>
                <a:uFillTx/>
                <a:latin typeface="Raleway"/>
                <a:ea typeface="Raleway"/>
                <a:cs typeface="Raleway"/>
                <a:sym typeface="Raleway"/>
              </a:rPr>
              <a:t>DROP </a:t>
            </a:r>
            <a:r>
              <a:rPr kumimoji="0" lang="tr-TR" sz="2400" b="0" i="0" u="none" strike="noStrike" kern="0" cap="none" spc="0" normalizeH="0" baseline="0" noProof="0" dirty="0">
                <a:ln>
                  <a:noFill/>
                </a:ln>
                <a:solidFill>
                  <a:srgbClr val="000000"/>
                </a:solidFill>
                <a:effectLst/>
                <a:uLnTx/>
                <a:uFillTx/>
                <a:latin typeface="Raleway Light"/>
                <a:ea typeface="Raleway Light"/>
                <a:cs typeface="Raleway Light"/>
                <a:sym typeface="Raleway Light"/>
              </a:rPr>
              <a:t> </a:t>
            </a:r>
            <a:r>
              <a:rPr kumimoji="0" lang="tr-TR" sz="2400" b="1" i="0" u="none" strike="noStrike" kern="0" cap="none" spc="0" normalizeH="0" baseline="0" noProof="0" dirty="0" err="1">
                <a:ln>
                  <a:noFill/>
                </a:ln>
                <a:solidFill>
                  <a:srgbClr val="76A5AF"/>
                </a:solidFill>
                <a:effectLst/>
                <a:uLnTx/>
                <a:uFillTx/>
                <a:latin typeface="Raleway"/>
                <a:ea typeface="Raleway"/>
                <a:cs typeface="Raleway"/>
                <a:sym typeface="Raleway"/>
              </a:rPr>
              <a:t>column_name</a:t>
            </a:r>
            <a:r>
              <a:rPr kumimoji="0" lang="tr-TR" sz="2400" b="1" i="0" u="none" strike="noStrike" kern="0" cap="none" spc="0" normalizeH="0" baseline="0" noProof="0" dirty="0">
                <a:ln>
                  <a:noFill/>
                </a:ln>
                <a:solidFill>
                  <a:srgbClr val="6FA8DC"/>
                </a:solidFill>
                <a:effectLst/>
                <a:uLnTx/>
                <a:uFillTx/>
                <a:latin typeface="Raleway"/>
                <a:ea typeface="Raleway"/>
                <a:cs typeface="Raleway"/>
                <a:sym typeface="Raleway"/>
              </a:rPr>
              <a:t>;</a:t>
            </a:r>
            <a:endParaRPr kumimoji="0" sz="2400" b="0" i="0" u="none" strike="noStrike" kern="0" cap="none" spc="0" normalizeH="0" baseline="0" noProof="0" dirty="0">
              <a:ln>
                <a:noFill/>
              </a:ln>
              <a:solidFill>
                <a:srgbClr val="000000"/>
              </a:solidFill>
              <a:effectLst/>
              <a:uLnTx/>
              <a:uFillTx/>
              <a:latin typeface="Raleway Light"/>
              <a:ea typeface="Raleway Light"/>
              <a:cs typeface="Raleway Light"/>
              <a:sym typeface="Raleway Light"/>
            </a:endParaRPr>
          </a:p>
        </p:txBody>
      </p:sp>
    </p:spTree>
    <p:extLst>
      <p:ext uri="{BB962C8B-B14F-4D97-AF65-F5344CB8AC3E}">
        <p14:creationId xmlns:p14="http://schemas.microsoft.com/office/powerpoint/2010/main" val="20650762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2"/>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tr-TR"/>
              <a:t>28</a:t>
            </a:fld>
            <a:endParaRPr/>
          </a:p>
        </p:txBody>
      </p:sp>
      <p:sp>
        <p:nvSpPr>
          <p:cNvPr id="276" name="Google Shape;276;p42"/>
          <p:cNvSpPr txBox="1">
            <a:spLocks noGrp="1"/>
          </p:cNvSpPr>
          <p:nvPr>
            <p:ph type="title"/>
          </p:nvPr>
        </p:nvSpPr>
        <p:spPr>
          <a:xfrm>
            <a:off x="378929" y="173800"/>
            <a:ext cx="5640900" cy="6264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Constraints</a:t>
            </a:r>
            <a:endParaRPr sz="4000">
              <a:solidFill>
                <a:srgbClr val="419DD3"/>
              </a:solidFill>
              <a:latin typeface="Raleway Medium"/>
              <a:ea typeface="Raleway Medium"/>
              <a:cs typeface="Raleway Medium"/>
              <a:sym typeface="Raleway Medium"/>
            </a:endParaRPr>
          </a:p>
        </p:txBody>
      </p:sp>
      <p:sp>
        <p:nvSpPr>
          <p:cNvPr id="277" name="Google Shape;277;p42"/>
          <p:cNvSpPr txBox="1"/>
          <p:nvPr/>
        </p:nvSpPr>
        <p:spPr>
          <a:xfrm>
            <a:off x="345775" y="1066150"/>
            <a:ext cx="8303100" cy="19752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tr-TR" sz="2400" dirty="0" err="1">
                <a:solidFill>
                  <a:srgbClr val="373A3C"/>
                </a:solidFill>
                <a:latin typeface="Raleway"/>
                <a:ea typeface="Raleway"/>
                <a:cs typeface="Raleway"/>
                <a:sym typeface="Raleway"/>
              </a:rPr>
              <a:t>Constraints</a:t>
            </a:r>
            <a:r>
              <a:rPr lang="tr-TR" sz="2400" dirty="0">
                <a:solidFill>
                  <a:srgbClr val="373A3C"/>
                </a:solidFill>
                <a:latin typeface="Raleway"/>
                <a:ea typeface="Raleway"/>
                <a:cs typeface="Raleway"/>
                <a:sym typeface="Raleway"/>
              </a:rPr>
              <a:t> </a:t>
            </a:r>
            <a:r>
              <a:rPr lang="tr-TR" sz="2400" dirty="0" err="1">
                <a:solidFill>
                  <a:srgbClr val="373A3C"/>
                </a:solidFill>
                <a:latin typeface="Raleway"/>
                <a:ea typeface="Raleway"/>
                <a:cs typeface="Raleway"/>
                <a:sym typeface="Raleway"/>
              </a:rPr>
              <a:t>are</a:t>
            </a:r>
            <a:r>
              <a:rPr lang="tr-TR" sz="2400" dirty="0">
                <a:solidFill>
                  <a:srgbClr val="373A3C"/>
                </a:solidFill>
                <a:latin typeface="Raleway"/>
                <a:ea typeface="Raleway"/>
                <a:cs typeface="Raleway"/>
                <a:sym typeface="Raleway"/>
              </a:rPr>
              <a:t> </a:t>
            </a:r>
            <a:r>
              <a:rPr lang="tr-TR" sz="2400" dirty="0" err="1">
                <a:solidFill>
                  <a:srgbClr val="373A3C"/>
                </a:solidFill>
                <a:latin typeface="Raleway"/>
                <a:ea typeface="Raleway"/>
                <a:cs typeface="Raleway"/>
                <a:sym typeface="Raleway"/>
              </a:rPr>
              <a:t>the</a:t>
            </a:r>
            <a:r>
              <a:rPr lang="tr-TR" sz="2400" dirty="0">
                <a:solidFill>
                  <a:srgbClr val="373A3C"/>
                </a:solidFill>
                <a:latin typeface="Raleway"/>
                <a:ea typeface="Raleway"/>
                <a:cs typeface="Raleway"/>
                <a:sym typeface="Raleway"/>
              </a:rPr>
              <a:t> </a:t>
            </a:r>
            <a:r>
              <a:rPr lang="tr-TR" sz="2400" dirty="0" err="1">
                <a:solidFill>
                  <a:srgbClr val="373A3C"/>
                </a:solidFill>
                <a:latin typeface="Raleway"/>
                <a:ea typeface="Raleway"/>
                <a:cs typeface="Raleway"/>
                <a:sym typeface="Raleway"/>
              </a:rPr>
              <a:t>rules</a:t>
            </a:r>
            <a:r>
              <a:rPr lang="tr-TR" sz="2400" dirty="0">
                <a:solidFill>
                  <a:srgbClr val="373A3C"/>
                </a:solidFill>
                <a:latin typeface="Raleway"/>
                <a:ea typeface="Raleway"/>
                <a:cs typeface="Raleway"/>
                <a:sym typeface="Raleway"/>
              </a:rPr>
              <a:t> </a:t>
            </a:r>
            <a:r>
              <a:rPr lang="tr-TR" sz="2400" dirty="0" err="1">
                <a:solidFill>
                  <a:srgbClr val="373A3C"/>
                </a:solidFill>
                <a:latin typeface="Raleway"/>
                <a:ea typeface="Raleway"/>
                <a:cs typeface="Raleway"/>
                <a:sym typeface="Raleway"/>
              </a:rPr>
              <a:t>specified</a:t>
            </a:r>
            <a:r>
              <a:rPr lang="tr-TR" sz="2400" dirty="0">
                <a:solidFill>
                  <a:srgbClr val="373A3C"/>
                </a:solidFill>
                <a:latin typeface="Raleway"/>
                <a:ea typeface="Raleway"/>
                <a:cs typeface="Raleway"/>
                <a:sym typeface="Raleway"/>
              </a:rPr>
              <a:t> </a:t>
            </a:r>
            <a:r>
              <a:rPr lang="tr-TR" sz="2400" dirty="0" err="1">
                <a:solidFill>
                  <a:srgbClr val="373A3C"/>
                </a:solidFill>
                <a:latin typeface="Raleway"/>
                <a:ea typeface="Raleway"/>
                <a:cs typeface="Raleway"/>
                <a:sym typeface="Raleway"/>
              </a:rPr>
              <a:t>for</a:t>
            </a:r>
            <a:r>
              <a:rPr lang="tr-TR" sz="2400" dirty="0">
                <a:solidFill>
                  <a:srgbClr val="373A3C"/>
                </a:solidFill>
                <a:latin typeface="Raleway"/>
                <a:ea typeface="Raleway"/>
                <a:cs typeface="Raleway"/>
                <a:sym typeface="Raleway"/>
              </a:rPr>
              <a:t> data in a </a:t>
            </a:r>
            <a:r>
              <a:rPr lang="tr-TR" sz="2400" dirty="0" err="1">
                <a:solidFill>
                  <a:srgbClr val="373A3C"/>
                </a:solidFill>
                <a:latin typeface="Raleway"/>
                <a:ea typeface="Raleway"/>
                <a:cs typeface="Raleway"/>
                <a:sym typeface="Raleway"/>
              </a:rPr>
              <a:t>table</a:t>
            </a:r>
            <a:r>
              <a:rPr lang="tr-TR" sz="2400" dirty="0">
                <a:solidFill>
                  <a:srgbClr val="373A3C"/>
                </a:solidFill>
                <a:latin typeface="Raleway"/>
                <a:ea typeface="Raleway"/>
                <a:cs typeface="Raleway"/>
                <a:sym typeface="Raleway"/>
              </a:rPr>
              <a:t>. </a:t>
            </a:r>
            <a:r>
              <a:rPr lang="tr-TR" sz="2400" dirty="0" err="1">
                <a:solidFill>
                  <a:srgbClr val="373A3C"/>
                </a:solidFill>
                <a:latin typeface="Raleway"/>
                <a:ea typeface="Raleway"/>
                <a:cs typeface="Raleway"/>
                <a:sym typeface="Raleway"/>
              </a:rPr>
              <a:t>We</a:t>
            </a:r>
            <a:r>
              <a:rPr lang="tr-TR" sz="2400" dirty="0">
                <a:solidFill>
                  <a:srgbClr val="373A3C"/>
                </a:solidFill>
                <a:latin typeface="Raleway"/>
                <a:ea typeface="Raleway"/>
                <a:cs typeface="Raleway"/>
                <a:sym typeface="Raleway"/>
              </a:rPr>
              <a:t> can limit </a:t>
            </a:r>
            <a:r>
              <a:rPr lang="tr-TR" sz="2400" dirty="0" err="1">
                <a:solidFill>
                  <a:srgbClr val="373A3C"/>
                </a:solidFill>
                <a:latin typeface="Raleway"/>
                <a:ea typeface="Raleway"/>
                <a:cs typeface="Raleway"/>
                <a:sym typeface="Raleway"/>
              </a:rPr>
              <a:t>the</a:t>
            </a:r>
            <a:r>
              <a:rPr lang="tr-TR" sz="2400" dirty="0">
                <a:solidFill>
                  <a:srgbClr val="373A3C"/>
                </a:solidFill>
                <a:latin typeface="Raleway"/>
                <a:ea typeface="Raleway"/>
                <a:cs typeface="Raleway"/>
                <a:sym typeface="Raleway"/>
              </a:rPr>
              <a:t> </a:t>
            </a:r>
            <a:r>
              <a:rPr lang="tr-TR" sz="2400" dirty="0" err="1">
                <a:solidFill>
                  <a:srgbClr val="373A3C"/>
                </a:solidFill>
                <a:latin typeface="Raleway"/>
                <a:ea typeface="Raleway"/>
                <a:cs typeface="Raleway"/>
                <a:sym typeface="Raleway"/>
              </a:rPr>
              <a:t>type</a:t>
            </a:r>
            <a:r>
              <a:rPr lang="tr-TR" sz="2400" dirty="0">
                <a:solidFill>
                  <a:srgbClr val="373A3C"/>
                </a:solidFill>
                <a:latin typeface="Raleway"/>
                <a:ea typeface="Raleway"/>
                <a:cs typeface="Raleway"/>
                <a:sym typeface="Raleway"/>
              </a:rPr>
              <a:t> of data </a:t>
            </a:r>
            <a:r>
              <a:rPr lang="tr-TR" sz="2400" dirty="0" err="1">
                <a:solidFill>
                  <a:srgbClr val="373A3C"/>
                </a:solidFill>
                <a:latin typeface="Raleway"/>
                <a:ea typeface="Raleway"/>
                <a:cs typeface="Raleway"/>
                <a:sym typeface="Raleway"/>
              </a:rPr>
              <a:t>that</a:t>
            </a:r>
            <a:r>
              <a:rPr lang="tr-TR" sz="2400" dirty="0">
                <a:solidFill>
                  <a:srgbClr val="373A3C"/>
                </a:solidFill>
                <a:latin typeface="Raleway"/>
                <a:ea typeface="Raleway"/>
                <a:cs typeface="Raleway"/>
                <a:sym typeface="Raleway"/>
              </a:rPr>
              <a:t> </a:t>
            </a:r>
            <a:r>
              <a:rPr lang="tr-TR" sz="2400" dirty="0" err="1">
                <a:solidFill>
                  <a:srgbClr val="373A3C"/>
                </a:solidFill>
                <a:latin typeface="Raleway"/>
                <a:ea typeface="Raleway"/>
                <a:cs typeface="Raleway"/>
                <a:sym typeface="Raleway"/>
              </a:rPr>
              <a:t>will</a:t>
            </a:r>
            <a:r>
              <a:rPr lang="tr-TR" sz="2400" dirty="0">
                <a:solidFill>
                  <a:srgbClr val="373A3C"/>
                </a:solidFill>
                <a:latin typeface="Raleway"/>
                <a:ea typeface="Raleway"/>
                <a:cs typeface="Raleway"/>
                <a:sym typeface="Raleway"/>
              </a:rPr>
              <a:t> </a:t>
            </a:r>
            <a:r>
              <a:rPr lang="tr-TR" sz="2400" dirty="0" err="1">
                <a:solidFill>
                  <a:srgbClr val="373A3C"/>
                </a:solidFill>
                <a:latin typeface="Raleway"/>
                <a:ea typeface="Raleway"/>
                <a:cs typeface="Raleway"/>
                <a:sym typeface="Raleway"/>
              </a:rPr>
              <a:t>go</a:t>
            </a:r>
            <a:r>
              <a:rPr lang="tr-TR" sz="2400" dirty="0">
                <a:solidFill>
                  <a:srgbClr val="373A3C"/>
                </a:solidFill>
                <a:latin typeface="Raleway"/>
                <a:ea typeface="Raleway"/>
                <a:cs typeface="Raleway"/>
                <a:sym typeface="Raleway"/>
              </a:rPr>
              <a:t> </a:t>
            </a:r>
            <a:r>
              <a:rPr lang="tr-TR" sz="2400" dirty="0" err="1">
                <a:solidFill>
                  <a:srgbClr val="373A3C"/>
                </a:solidFill>
                <a:latin typeface="Raleway"/>
                <a:ea typeface="Raleway"/>
                <a:cs typeface="Raleway"/>
                <a:sym typeface="Raleway"/>
              </a:rPr>
              <a:t>into</a:t>
            </a:r>
            <a:r>
              <a:rPr lang="tr-TR" sz="2400" dirty="0">
                <a:solidFill>
                  <a:srgbClr val="373A3C"/>
                </a:solidFill>
                <a:latin typeface="Raleway"/>
                <a:ea typeface="Raleway"/>
                <a:cs typeface="Raleway"/>
                <a:sym typeface="Raleway"/>
              </a:rPr>
              <a:t> a </a:t>
            </a:r>
            <a:r>
              <a:rPr lang="tr-TR" sz="2400" dirty="0" err="1">
                <a:solidFill>
                  <a:srgbClr val="373A3C"/>
                </a:solidFill>
                <a:latin typeface="Raleway"/>
                <a:ea typeface="Raleway"/>
                <a:cs typeface="Raleway"/>
                <a:sym typeface="Raleway"/>
              </a:rPr>
              <a:t>table</a:t>
            </a:r>
            <a:r>
              <a:rPr lang="tr-TR" sz="2400" dirty="0">
                <a:solidFill>
                  <a:srgbClr val="373A3C"/>
                </a:solidFill>
                <a:latin typeface="Raleway"/>
                <a:ea typeface="Raleway"/>
                <a:cs typeface="Raleway"/>
                <a:sym typeface="Raleway"/>
              </a:rPr>
              <a:t> </a:t>
            </a:r>
            <a:r>
              <a:rPr lang="tr-TR" sz="2400" dirty="0" err="1">
                <a:solidFill>
                  <a:srgbClr val="373A3C"/>
                </a:solidFill>
                <a:latin typeface="Raleway"/>
                <a:ea typeface="Raleway"/>
                <a:cs typeface="Raleway"/>
                <a:sym typeface="Raleway"/>
              </a:rPr>
              <a:t>with</a:t>
            </a:r>
            <a:r>
              <a:rPr lang="tr-TR" sz="2400" dirty="0">
                <a:solidFill>
                  <a:srgbClr val="373A3C"/>
                </a:solidFill>
                <a:latin typeface="Raleway"/>
                <a:ea typeface="Raleway"/>
                <a:cs typeface="Raleway"/>
                <a:sym typeface="Raleway"/>
              </a:rPr>
              <a:t> </a:t>
            </a:r>
            <a:r>
              <a:rPr lang="tr-TR" sz="2400" dirty="0" err="1">
                <a:solidFill>
                  <a:srgbClr val="373A3C"/>
                </a:solidFill>
                <a:latin typeface="Raleway"/>
                <a:ea typeface="Raleway"/>
                <a:cs typeface="Raleway"/>
                <a:sym typeface="Raleway"/>
              </a:rPr>
              <a:t>the</a:t>
            </a:r>
            <a:r>
              <a:rPr lang="tr-TR" sz="2400" dirty="0">
                <a:solidFill>
                  <a:srgbClr val="373A3C"/>
                </a:solidFill>
                <a:latin typeface="Raleway"/>
                <a:ea typeface="Raleway"/>
                <a:cs typeface="Raleway"/>
                <a:sym typeface="Raleway"/>
              </a:rPr>
              <a:t> </a:t>
            </a:r>
            <a:r>
              <a:rPr lang="tr-TR" sz="2400" dirty="0" err="1">
                <a:solidFill>
                  <a:srgbClr val="373A3C"/>
                </a:solidFill>
                <a:latin typeface="Raleway"/>
                <a:ea typeface="Raleway"/>
                <a:cs typeface="Raleway"/>
                <a:sym typeface="Raleway"/>
              </a:rPr>
              <a:t>constraints</a:t>
            </a:r>
            <a:r>
              <a:rPr lang="tr-TR" sz="2400" dirty="0">
                <a:solidFill>
                  <a:srgbClr val="373A3C"/>
                </a:solidFill>
                <a:latin typeface="Raleway"/>
                <a:ea typeface="Raleway"/>
                <a:cs typeface="Raleway"/>
                <a:sym typeface="Raleway"/>
              </a:rPr>
              <a:t>. </a:t>
            </a:r>
            <a:r>
              <a:rPr lang="tr-TR" sz="2400" dirty="0" err="1">
                <a:solidFill>
                  <a:srgbClr val="373A3C"/>
                </a:solidFill>
                <a:latin typeface="Raleway"/>
                <a:ea typeface="Raleway"/>
                <a:cs typeface="Raleway"/>
                <a:sym typeface="Raleway"/>
              </a:rPr>
              <a:t>We</a:t>
            </a:r>
            <a:r>
              <a:rPr lang="tr-TR" sz="2400" dirty="0">
                <a:solidFill>
                  <a:srgbClr val="373A3C"/>
                </a:solidFill>
                <a:latin typeface="Raleway"/>
                <a:ea typeface="Raleway"/>
                <a:cs typeface="Raleway"/>
                <a:sym typeface="Raleway"/>
              </a:rPr>
              <a:t> can define </a:t>
            </a:r>
            <a:r>
              <a:rPr lang="tr-TR" sz="2400" dirty="0" err="1">
                <a:solidFill>
                  <a:srgbClr val="373A3C"/>
                </a:solidFill>
                <a:latin typeface="Raleway"/>
                <a:ea typeface="Raleway"/>
                <a:cs typeface="Raleway"/>
                <a:sym typeface="Raleway"/>
              </a:rPr>
              <a:t>the</a:t>
            </a:r>
            <a:r>
              <a:rPr lang="tr-TR" sz="2400" dirty="0">
                <a:solidFill>
                  <a:srgbClr val="373A3C"/>
                </a:solidFill>
                <a:latin typeface="Raleway"/>
                <a:ea typeface="Raleway"/>
                <a:cs typeface="Raleway"/>
                <a:sym typeface="Raleway"/>
              </a:rPr>
              <a:t> </a:t>
            </a:r>
            <a:r>
              <a:rPr lang="tr-TR" sz="2400" dirty="0" err="1">
                <a:solidFill>
                  <a:srgbClr val="373A3C"/>
                </a:solidFill>
                <a:latin typeface="Raleway"/>
                <a:ea typeface="Raleway"/>
                <a:cs typeface="Raleway"/>
                <a:sym typeface="Raleway"/>
              </a:rPr>
              <a:t>constraints</a:t>
            </a:r>
            <a:r>
              <a:rPr lang="tr-TR" sz="2400" dirty="0">
                <a:solidFill>
                  <a:srgbClr val="373A3C"/>
                </a:solidFill>
                <a:latin typeface="Raleway"/>
                <a:ea typeface="Raleway"/>
                <a:cs typeface="Raleway"/>
                <a:sym typeface="Raleway"/>
              </a:rPr>
              <a:t> </a:t>
            </a:r>
            <a:r>
              <a:rPr lang="tr-TR" sz="2400" dirty="0" err="1">
                <a:solidFill>
                  <a:srgbClr val="373A3C"/>
                </a:solidFill>
                <a:latin typeface="Raleway"/>
                <a:ea typeface="Raleway"/>
                <a:cs typeface="Raleway"/>
                <a:sym typeface="Raleway"/>
              </a:rPr>
              <a:t>with</a:t>
            </a:r>
            <a:r>
              <a:rPr lang="tr-TR" sz="2400" dirty="0">
                <a:solidFill>
                  <a:srgbClr val="373A3C"/>
                </a:solidFill>
                <a:latin typeface="Raleway"/>
                <a:ea typeface="Raleway"/>
                <a:cs typeface="Raleway"/>
                <a:sym typeface="Raleway"/>
              </a:rPr>
              <a:t> </a:t>
            </a:r>
            <a:r>
              <a:rPr lang="tr-TR" sz="2400" dirty="0" err="1">
                <a:solidFill>
                  <a:srgbClr val="373A3C"/>
                </a:solidFill>
                <a:latin typeface="Raleway"/>
                <a:ea typeface="Raleway"/>
                <a:cs typeface="Raleway"/>
                <a:sym typeface="Raleway"/>
              </a:rPr>
              <a:t>the</a:t>
            </a:r>
            <a:r>
              <a:rPr lang="tr-TR" sz="2400" dirty="0">
                <a:solidFill>
                  <a:srgbClr val="373A3C"/>
                </a:solidFill>
                <a:latin typeface="Raleway"/>
                <a:ea typeface="Raleway"/>
                <a:cs typeface="Raleway"/>
                <a:sym typeface="Raleway"/>
              </a:rPr>
              <a:t> </a:t>
            </a:r>
            <a:r>
              <a:rPr lang="tr-TR" sz="2400" dirty="0">
                <a:solidFill>
                  <a:srgbClr val="FF0000"/>
                </a:solidFill>
                <a:latin typeface="Raleway"/>
                <a:ea typeface="Raleway"/>
                <a:cs typeface="Raleway"/>
                <a:sym typeface="Raleway"/>
              </a:rPr>
              <a:t>CREATE TABLE</a:t>
            </a:r>
            <a:r>
              <a:rPr lang="tr-TR" sz="2400" dirty="0">
                <a:solidFill>
                  <a:srgbClr val="373A3C"/>
                </a:solidFill>
                <a:latin typeface="Raleway"/>
                <a:ea typeface="Raleway"/>
                <a:cs typeface="Raleway"/>
                <a:sym typeface="Raleway"/>
              </a:rPr>
              <a:t> </a:t>
            </a:r>
            <a:r>
              <a:rPr lang="tr-TR" sz="2400" dirty="0" err="1">
                <a:solidFill>
                  <a:srgbClr val="373A3C"/>
                </a:solidFill>
                <a:latin typeface="Raleway"/>
                <a:ea typeface="Raleway"/>
                <a:cs typeface="Raleway"/>
                <a:sym typeface="Raleway"/>
              </a:rPr>
              <a:t>statement</a:t>
            </a:r>
            <a:r>
              <a:rPr lang="tr-TR" sz="2400" dirty="0">
                <a:solidFill>
                  <a:srgbClr val="373A3C"/>
                </a:solidFill>
                <a:latin typeface="Raleway"/>
                <a:ea typeface="Raleway"/>
                <a:cs typeface="Raleway"/>
                <a:sym typeface="Raleway"/>
              </a:rPr>
              <a:t> </a:t>
            </a:r>
            <a:r>
              <a:rPr lang="tr-TR" sz="2400" dirty="0" err="1">
                <a:solidFill>
                  <a:srgbClr val="373A3C"/>
                </a:solidFill>
                <a:latin typeface="Raleway"/>
                <a:ea typeface="Raleway"/>
                <a:cs typeface="Raleway"/>
                <a:sym typeface="Raleway"/>
              </a:rPr>
              <a:t>or</a:t>
            </a:r>
            <a:r>
              <a:rPr lang="tr-TR" sz="2400" dirty="0">
                <a:solidFill>
                  <a:srgbClr val="373A3C"/>
                </a:solidFill>
                <a:latin typeface="Raleway"/>
                <a:ea typeface="Raleway"/>
                <a:cs typeface="Raleway"/>
                <a:sym typeface="Raleway"/>
              </a:rPr>
              <a:t> </a:t>
            </a:r>
            <a:r>
              <a:rPr lang="tr-TR" sz="2400" dirty="0">
                <a:solidFill>
                  <a:srgbClr val="FF0000"/>
                </a:solidFill>
                <a:latin typeface="Raleway"/>
                <a:ea typeface="Raleway"/>
                <a:cs typeface="Raleway"/>
                <a:sym typeface="Raleway"/>
              </a:rPr>
              <a:t>ALTER TABLE</a:t>
            </a:r>
            <a:r>
              <a:rPr lang="tr-TR" sz="2400" dirty="0">
                <a:solidFill>
                  <a:srgbClr val="373A3C"/>
                </a:solidFill>
                <a:latin typeface="Raleway"/>
                <a:ea typeface="Raleway"/>
                <a:cs typeface="Raleway"/>
                <a:sym typeface="Raleway"/>
              </a:rPr>
              <a:t> </a:t>
            </a:r>
            <a:r>
              <a:rPr lang="tr-TR" sz="2400" dirty="0" err="1">
                <a:solidFill>
                  <a:srgbClr val="373A3C"/>
                </a:solidFill>
                <a:latin typeface="Raleway"/>
                <a:ea typeface="Raleway"/>
                <a:cs typeface="Raleway"/>
                <a:sym typeface="Raleway"/>
              </a:rPr>
              <a:t>statement</a:t>
            </a:r>
            <a:r>
              <a:rPr lang="tr-TR" sz="2400" dirty="0">
                <a:solidFill>
                  <a:srgbClr val="373A3C"/>
                </a:solidFill>
                <a:latin typeface="Raleway"/>
                <a:ea typeface="Raleway"/>
                <a:cs typeface="Raleway"/>
                <a:sym typeface="Raleway"/>
              </a:rPr>
              <a:t>.</a:t>
            </a:r>
            <a:endParaRPr sz="2400" i="0" u="none" strike="noStrike" cap="none" dirty="0">
              <a:solidFill>
                <a:srgbClr val="373A3C"/>
              </a:solidFill>
              <a:latin typeface="Raleway"/>
              <a:ea typeface="Raleway"/>
              <a:cs typeface="Raleway"/>
              <a:sym typeface="Raleway"/>
            </a:endParaRPr>
          </a:p>
          <a:p>
            <a:pPr marL="0" marR="0" lvl="0" indent="0" algn="l" rtl="0">
              <a:lnSpc>
                <a:spcPct val="100000"/>
              </a:lnSpc>
              <a:spcBef>
                <a:spcPts val="1200"/>
              </a:spcBef>
              <a:spcAft>
                <a:spcPts val="0"/>
              </a:spcAft>
              <a:buClr>
                <a:srgbClr val="000000"/>
              </a:buClr>
              <a:buSzPts val="2400"/>
              <a:buFont typeface="Arial"/>
              <a:buNone/>
            </a:pPr>
            <a:endParaRPr sz="2400" i="0" u="none" strike="noStrike" cap="none" dirty="0">
              <a:solidFill>
                <a:srgbClr val="373A3C"/>
              </a:solidFill>
              <a:latin typeface="Raleway"/>
              <a:ea typeface="Raleway"/>
              <a:cs typeface="Raleway"/>
              <a:sym typeface="Raleway"/>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3"/>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tr-TR"/>
              <a:t>29</a:t>
            </a:fld>
            <a:endParaRPr/>
          </a:p>
        </p:txBody>
      </p:sp>
      <p:sp>
        <p:nvSpPr>
          <p:cNvPr id="283" name="Google Shape;283;p43"/>
          <p:cNvSpPr txBox="1">
            <a:spLocks noGrp="1"/>
          </p:cNvSpPr>
          <p:nvPr>
            <p:ph type="title"/>
          </p:nvPr>
        </p:nvSpPr>
        <p:spPr>
          <a:xfrm>
            <a:off x="378929" y="173800"/>
            <a:ext cx="5640900" cy="6264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Constraints</a:t>
            </a:r>
            <a:endParaRPr sz="4000">
              <a:solidFill>
                <a:srgbClr val="419DD3"/>
              </a:solidFill>
              <a:latin typeface="Raleway Medium"/>
              <a:ea typeface="Raleway Medium"/>
              <a:cs typeface="Raleway Medium"/>
              <a:sym typeface="Raleway Medium"/>
            </a:endParaRPr>
          </a:p>
        </p:txBody>
      </p:sp>
      <p:pic>
        <p:nvPicPr>
          <p:cNvPr id="284" name="Google Shape;284;p43"/>
          <p:cNvPicPr preferRelativeResize="0"/>
          <p:nvPr/>
        </p:nvPicPr>
        <p:blipFill>
          <a:blip r:embed="rId3">
            <a:alphaModFix/>
          </a:blip>
          <a:stretch>
            <a:fillRect/>
          </a:stretch>
        </p:blipFill>
        <p:spPr>
          <a:xfrm>
            <a:off x="784625" y="927238"/>
            <a:ext cx="6954999" cy="32890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4"/>
          <p:cNvSpPr txBox="1">
            <a:spLocks noGrp="1"/>
          </p:cNvSpPr>
          <p:nvPr>
            <p:ph type="ctrTitle"/>
          </p:nvPr>
        </p:nvSpPr>
        <p:spPr>
          <a:xfrm>
            <a:off x="940010" y="1863600"/>
            <a:ext cx="7964100" cy="14163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4800"/>
              <a:buNone/>
            </a:pPr>
            <a:r>
              <a:rPr lang="tr-TR">
                <a:solidFill>
                  <a:srgbClr val="741B47"/>
                </a:solidFill>
                <a:latin typeface="Raleway Medium"/>
                <a:ea typeface="Raleway Medium"/>
                <a:cs typeface="Raleway Medium"/>
                <a:sym typeface="Raleway Medium"/>
              </a:rPr>
              <a:t>DDL Commands</a:t>
            </a:r>
            <a:endParaRPr>
              <a:solidFill>
                <a:srgbClr val="741B47"/>
              </a:solidFill>
              <a:latin typeface="Raleway Medium"/>
              <a:ea typeface="Raleway Medium"/>
              <a:cs typeface="Raleway Medium"/>
              <a:sym typeface="Raleway Medium"/>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4"/>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tr-TR"/>
              <a:t>30</a:t>
            </a:fld>
            <a:endParaRPr/>
          </a:p>
        </p:txBody>
      </p:sp>
      <p:sp>
        <p:nvSpPr>
          <p:cNvPr id="290" name="Google Shape;290;p44"/>
          <p:cNvSpPr txBox="1">
            <a:spLocks noGrp="1"/>
          </p:cNvSpPr>
          <p:nvPr>
            <p:ph type="title"/>
          </p:nvPr>
        </p:nvSpPr>
        <p:spPr>
          <a:xfrm>
            <a:off x="378929" y="173800"/>
            <a:ext cx="5640900" cy="6264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Primary Key</a:t>
            </a:r>
            <a:endParaRPr sz="4000">
              <a:solidFill>
                <a:srgbClr val="419DD3"/>
              </a:solidFill>
              <a:latin typeface="Raleway Medium"/>
              <a:ea typeface="Raleway Medium"/>
              <a:cs typeface="Raleway Medium"/>
              <a:sym typeface="Raleway Medium"/>
            </a:endParaRPr>
          </a:p>
        </p:txBody>
      </p:sp>
      <p:sp>
        <p:nvSpPr>
          <p:cNvPr id="291" name="Google Shape;291;p44"/>
          <p:cNvSpPr txBox="1"/>
          <p:nvPr/>
        </p:nvSpPr>
        <p:spPr>
          <a:xfrm>
            <a:off x="345775" y="1066150"/>
            <a:ext cx="8408100" cy="9312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tr-TR" sz="2400">
                <a:solidFill>
                  <a:srgbClr val="373A3C"/>
                </a:solidFill>
                <a:highlight>
                  <a:srgbClr val="FFFFFF"/>
                </a:highlight>
                <a:latin typeface="Raleway"/>
                <a:ea typeface="Raleway"/>
                <a:cs typeface="Raleway"/>
                <a:sym typeface="Raleway"/>
              </a:rPr>
              <a:t>The primary key is a column in our table that makes each row (aka, record) unique. </a:t>
            </a:r>
            <a:endParaRPr sz="2400" i="0" u="none" strike="noStrike" cap="none">
              <a:solidFill>
                <a:srgbClr val="373A3C"/>
              </a:solidFill>
              <a:highlight>
                <a:srgbClr val="FFFFFF"/>
              </a:highlight>
              <a:latin typeface="Raleway"/>
              <a:ea typeface="Raleway"/>
              <a:cs typeface="Raleway"/>
              <a:sym typeface="Raleway"/>
            </a:endParaRPr>
          </a:p>
          <a:p>
            <a:pPr marL="0" lvl="0" indent="0" algn="l" rtl="0">
              <a:spcBef>
                <a:spcPts val="0"/>
              </a:spcBef>
              <a:spcAft>
                <a:spcPts val="0"/>
              </a:spcAft>
              <a:buNone/>
            </a:pPr>
            <a:endParaRPr sz="2400" b="1">
              <a:latin typeface="Barlow"/>
              <a:ea typeface="Barlow"/>
              <a:cs typeface="Barlow"/>
              <a:sym typeface="Barlow"/>
            </a:endParaRPr>
          </a:p>
          <a:p>
            <a:pPr marL="0" marR="0" lvl="0" indent="0" algn="l" rtl="0">
              <a:lnSpc>
                <a:spcPct val="100000"/>
              </a:lnSpc>
              <a:spcBef>
                <a:spcPts val="1200"/>
              </a:spcBef>
              <a:spcAft>
                <a:spcPts val="0"/>
              </a:spcAft>
              <a:buClr>
                <a:srgbClr val="000000"/>
              </a:buClr>
              <a:buSzPts val="2400"/>
              <a:buFont typeface="Arial"/>
              <a:buNone/>
            </a:pPr>
            <a:endParaRPr sz="2400">
              <a:solidFill>
                <a:srgbClr val="373A3C"/>
              </a:solidFill>
              <a:highlight>
                <a:srgbClr val="FFFFFF"/>
              </a:highlight>
              <a:latin typeface="Raleway"/>
              <a:ea typeface="Raleway"/>
              <a:cs typeface="Raleway"/>
              <a:sym typeface="Raleway"/>
            </a:endParaRPr>
          </a:p>
        </p:txBody>
      </p:sp>
      <p:sp>
        <p:nvSpPr>
          <p:cNvPr id="292" name="Google Shape;292;p44"/>
          <p:cNvSpPr txBox="1"/>
          <p:nvPr/>
        </p:nvSpPr>
        <p:spPr>
          <a:xfrm>
            <a:off x="3726100" y="2185275"/>
            <a:ext cx="1173600" cy="36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sz="2400" b="1">
                <a:latin typeface="Barlow"/>
                <a:ea typeface="Barlow"/>
                <a:cs typeface="Barlow"/>
                <a:sym typeface="Barlow"/>
              </a:rPr>
              <a:t>Syntax</a:t>
            </a:r>
            <a:endParaRPr>
              <a:latin typeface="Barlow Light"/>
              <a:ea typeface="Barlow Light"/>
              <a:cs typeface="Barlow Light"/>
              <a:sym typeface="Barlow Light"/>
            </a:endParaRPr>
          </a:p>
        </p:txBody>
      </p:sp>
      <p:pic>
        <p:nvPicPr>
          <p:cNvPr id="293" name="Google Shape;293;p44"/>
          <p:cNvPicPr preferRelativeResize="0"/>
          <p:nvPr/>
        </p:nvPicPr>
        <p:blipFill>
          <a:blip r:embed="rId3">
            <a:alphaModFix/>
          </a:blip>
          <a:stretch>
            <a:fillRect/>
          </a:stretch>
        </p:blipFill>
        <p:spPr>
          <a:xfrm>
            <a:off x="345775" y="2798075"/>
            <a:ext cx="8408101" cy="159007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5"/>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tr-TR"/>
              <a:t>31</a:t>
            </a:fld>
            <a:endParaRPr/>
          </a:p>
        </p:txBody>
      </p:sp>
      <p:sp>
        <p:nvSpPr>
          <p:cNvPr id="299" name="Google Shape;299;p45"/>
          <p:cNvSpPr txBox="1">
            <a:spLocks noGrp="1"/>
          </p:cNvSpPr>
          <p:nvPr>
            <p:ph type="title"/>
          </p:nvPr>
        </p:nvSpPr>
        <p:spPr>
          <a:xfrm>
            <a:off x="378929" y="173800"/>
            <a:ext cx="5640900" cy="6264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Primary Key</a:t>
            </a:r>
            <a:endParaRPr sz="4000">
              <a:solidFill>
                <a:srgbClr val="419DD3"/>
              </a:solidFill>
              <a:latin typeface="Raleway Medium"/>
              <a:ea typeface="Raleway Medium"/>
              <a:cs typeface="Raleway Medium"/>
              <a:sym typeface="Raleway Medium"/>
            </a:endParaRPr>
          </a:p>
        </p:txBody>
      </p:sp>
      <p:sp>
        <p:nvSpPr>
          <p:cNvPr id="300" name="Google Shape;300;p45"/>
          <p:cNvSpPr txBox="1"/>
          <p:nvPr/>
        </p:nvSpPr>
        <p:spPr>
          <a:xfrm>
            <a:off x="2992675" y="881300"/>
            <a:ext cx="3027300" cy="62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sz="2400" b="1">
                <a:latin typeface="Barlow"/>
                <a:ea typeface="Barlow"/>
                <a:cs typeface="Barlow"/>
                <a:sym typeface="Barlow"/>
              </a:rPr>
              <a:t>Syntax (Alternative)</a:t>
            </a:r>
            <a:endParaRPr>
              <a:latin typeface="Barlow Light"/>
              <a:ea typeface="Barlow Light"/>
              <a:cs typeface="Barlow Light"/>
              <a:sym typeface="Barlow Light"/>
            </a:endParaRPr>
          </a:p>
        </p:txBody>
      </p:sp>
      <p:pic>
        <p:nvPicPr>
          <p:cNvPr id="301" name="Google Shape;301;p45"/>
          <p:cNvPicPr preferRelativeResize="0"/>
          <p:nvPr/>
        </p:nvPicPr>
        <p:blipFill>
          <a:blip r:embed="rId3">
            <a:alphaModFix/>
          </a:blip>
          <a:stretch>
            <a:fillRect/>
          </a:stretch>
        </p:blipFill>
        <p:spPr>
          <a:xfrm>
            <a:off x="184288" y="1588800"/>
            <a:ext cx="8644074" cy="15934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6"/>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tr-TR"/>
              <a:t>32</a:t>
            </a:fld>
            <a:endParaRPr/>
          </a:p>
        </p:txBody>
      </p:sp>
      <p:sp>
        <p:nvSpPr>
          <p:cNvPr id="307" name="Google Shape;307;p46"/>
          <p:cNvSpPr txBox="1">
            <a:spLocks noGrp="1"/>
          </p:cNvSpPr>
          <p:nvPr>
            <p:ph type="title"/>
          </p:nvPr>
        </p:nvSpPr>
        <p:spPr>
          <a:xfrm>
            <a:off x="378929" y="173800"/>
            <a:ext cx="5640900" cy="626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SzPts val="4800"/>
              <a:buNone/>
            </a:pPr>
            <a:r>
              <a:rPr lang="tr-TR" sz="4000">
                <a:solidFill>
                  <a:srgbClr val="741B47"/>
                </a:solidFill>
                <a:latin typeface="Raleway Medium"/>
                <a:ea typeface="Raleway Medium"/>
                <a:cs typeface="Raleway Medium"/>
                <a:sym typeface="Raleway Medium"/>
              </a:rPr>
              <a:t>Foreign Key</a:t>
            </a:r>
            <a:endParaRPr sz="3600">
              <a:solidFill>
                <a:srgbClr val="741B47"/>
              </a:solidFill>
              <a:latin typeface="Raleway Medium"/>
              <a:ea typeface="Raleway Medium"/>
              <a:cs typeface="Raleway Medium"/>
              <a:sym typeface="Raleway Medium"/>
            </a:endParaRPr>
          </a:p>
          <a:p>
            <a:pPr marL="0" lvl="0" indent="0" algn="l" rtl="0">
              <a:lnSpc>
                <a:spcPct val="80000"/>
              </a:lnSpc>
              <a:spcBef>
                <a:spcPts val="0"/>
              </a:spcBef>
              <a:spcAft>
                <a:spcPts val="0"/>
              </a:spcAft>
              <a:buSzPts val="4800"/>
              <a:buNone/>
            </a:pPr>
            <a:endParaRPr sz="4000">
              <a:solidFill>
                <a:srgbClr val="741B47"/>
              </a:solidFill>
              <a:latin typeface="Raleway Medium"/>
              <a:ea typeface="Raleway Medium"/>
              <a:cs typeface="Raleway Medium"/>
              <a:sym typeface="Raleway Medium"/>
            </a:endParaRPr>
          </a:p>
        </p:txBody>
      </p:sp>
      <p:sp>
        <p:nvSpPr>
          <p:cNvPr id="308" name="Google Shape;308;p46"/>
          <p:cNvSpPr txBox="1"/>
          <p:nvPr/>
        </p:nvSpPr>
        <p:spPr>
          <a:xfrm>
            <a:off x="367950" y="1066150"/>
            <a:ext cx="8408100" cy="17319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tr-TR" sz="2400" dirty="0" err="1">
                <a:solidFill>
                  <a:srgbClr val="373A3C"/>
                </a:solidFill>
                <a:highlight>
                  <a:srgbClr val="FFFFFF"/>
                </a:highlight>
                <a:latin typeface="Raleway"/>
                <a:ea typeface="Raleway"/>
                <a:cs typeface="Raleway"/>
                <a:sym typeface="Raleway"/>
              </a:rPr>
              <a:t>Foreign</a:t>
            </a:r>
            <a:r>
              <a:rPr lang="tr-TR" sz="2400" dirty="0">
                <a:solidFill>
                  <a:srgbClr val="373A3C"/>
                </a:solidFill>
                <a:highlight>
                  <a:srgbClr val="FFFFFF"/>
                </a:highlight>
                <a:latin typeface="Raleway"/>
                <a:ea typeface="Raleway"/>
                <a:cs typeface="Raleway"/>
                <a:sym typeface="Raleway"/>
              </a:rPr>
              <a:t> </a:t>
            </a:r>
            <a:r>
              <a:rPr lang="tr-TR" sz="2400" dirty="0" err="1">
                <a:solidFill>
                  <a:srgbClr val="373A3C"/>
                </a:solidFill>
                <a:highlight>
                  <a:srgbClr val="FFFFFF"/>
                </a:highlight>
                <a:latin typeface="Raleway"/>
                <a:ea typeface="Raleway"/>
                <a:cs typeface="Raleway"/>
                <a:sym typeface="Raleway"/>
              </a:rPr>
              <a:t>key</a:t>
            </a:r>
            <a:r>
              <a:rPr lang="tr-TR" sz="2400" dirty="0">
                <a:solidFill>
                  <a:srgbClr val="373A3C"/>
                </a:solidFill>
                <a:highlight>
                  <a:srgbClr val="FFFFFF"/>
                </a:highlight>
                <a:latin typeface="Raleway"/>
                <a:ea typeface="Raleway"/>
                <a:cs typeface="Raleway"/>
                <a:sym typeface="Raleway"/>
              </a:rPr>
              <a:t> is a </a:t>
            </a:r>
            <a:r>
              <a:rPr lang="tr-TR" sz="2400" dirty="0" err="1">
                <a:solidFill>
                  <a:srgbClr val="373A3C"/>
                </a:solidFill>
                <a:highlight>
                  <a:srgbClr val="FFFFFF"/>
                </a:highlight>
                <a:latin typeface="Raleway"/>
                <a:ea typeface="Raleway"/>
                <a:cs typeface="Raleway"/>
                <a:sym typeface="Raleway"/>
              </a:rPr>
              <a:t>column</a:t>
            </a:r>
            <a:r>
              <a:rPr lang="tr-TR" sz="2400" dirty="0">
                <a:solidFill>
                  <a:srgbClr val="373A3C"/>
                </a:solidFill>
                <a:highlight>
                  <a:srgbClr val="FFFFFF"/>
                </a:highlight>
                <a:latin typeface="Raleway"/>
                <a:ea typeface="Raleway"/>
                <a:cs typeface="Raleway"/>
                <a:sym typeface="Raleway"/>
              </a:rPr>
              <a:t> in a </a:t>
            </a:r>
            <a:r>
              <a:rPr lang="tr-TR" sz="2400" dirty="0" err="1">
                <a:solidFill>
                  <a:srgbClr val="373A3C"/>
                </a:solidFill>
                <a:highlight>
                  <a:srgbClr val="FFFFFF"/>
                </a:highlight>
                <a:latin typeface="Raleway"/>
                <a:ea typeface="Raleway"/>
                <a:cs typeface="Raleway"/>
                <a:sym typeface="Raleway"/>
              </a:rPr>
              <a:t>table</a:t>
            </a:r>
            <a:r>
              <a:rPr lang="tr-TR" sz="2400" dirty="0">
                <a:solidFill>
                  <a:srgbClr val="373A3C"/>
                </a:solidFill>
                <a:highlight>
                  <a:srgbClr val="FFFFFF"/>
                </a:highlight>
                <a:latin typeface="Raleway"/>
                <a:ea typeface="Raleway"/>
                <a:cs typeface="Raleway"/>
                <a:sym typeface="Raleway"/>
              </a:rPr>
              <a:t> </a:t>
            </a:r>
            <a:r>
              <a:rPr lang="tr-TR" sz="2400" dirty="0" err="1">
                <a:solidFill>
                  <a:srgbClr val="373A3C"/>
                </a:solidFill>
                <a:highlight>
                  <a:srgbClr val="FFFFFF"/>
                </a:highlight>
                <a:latin typeface="Raleway"/>
                <a:ea typeface="Raleway"/>
                <a:cs typeface="Raleway"/>
                <a:sym typeface="Raleway"/>
              </a:rPr>
              <a:t>that</a:t>
            </a:r>
            <a:r>
              <a:rPr lang="tr-TR" sz="2400" dirty="0">
                <a:solidFill>
                  <a:srgbClr val="373A3C"/>
                </a:solidFill>
                <a:highlight>
                  <a:srgbClr val="FFFFFF"/>
                </a:highlight>
                <a:latin typeface="Raleway"/>
                <a:ea typeface="Raleway"/>
                <a:cs typeface="Raleway"/>
                <a:sym typeface="Raleway"/>
              </a:rPr>
              <a:t> </a:t>
            </a:r>
            <a:r>
              <a:rPr lang="tr-TR" sz="2400" dirty="0" err="1">
                <a:solidFill>
                  <a:srgbClr val="373A3C"/>
                </a:solidFill>
                <a:highlight>
                  <a:srgbClr val="FFFFFF"/>
                </a:highlight>
                <a:latin typeface="Raleway"/>
                <a:ea typeface="Raleway"/>
                <a:cs typeface="Raleway"/>
                <a:sym typeface="Raleway"/>
              </a:rPr>
              <a:t>uniquely</a:t>
            </a:r>
            <a:r>
              <a:rPr lang="tr-TR" sz="2400" dirty="0">
                <a:solidFill>
                  <a:srgbClr val="373A3C"/>
                </a:solidFill>
                <a:highlight>
                  <a:srgbClr val="FFFFFF"/>
                </a:highlight>
                <a:latin typeface="Raleway"/>
                <a:ea typeface="Raleway"/>
                <a:cs typeface="Raleway"/>
                <a:sym typeface="Raleway"/>
              </a:rPr>
              <a:t> </a:t>
            </a:r>
            <a:r>
              <a:rPr lang="tr-TR" sz="2400" dirty="0" err="1">
                <a:solidFill>
                  <a:srgbClr val="373A3C"/>
                </a:solidFill>
                <a:highlight>
                  <a:srgbClr val="FFFFFF"/>
                </a:highlight>
                <a:latin typeface="Raleway"/>
                <a:ea typeface="Raleway"/>
                <a:cs typeface="Raleway"/>
                <a:sym typeface="Raleway"/>
              </a:rPr>
              <a:t>identifies</a:t>
            </a:r>
            <a:r>
              <a:rPr lang="tr-TR" sz="2400" dirty="0">
                <a:solidFill>
                  <a:srgbClr val="373A3C"/>
                </a:solidFill>
                <a:highlight>
                  <a:srgbClr val="FFFFFF"/>
                </a:highlight>
                <a:latin typeface="Raleway"/>
                <a:ea typeface="Raleway"/>
                <a:cs typeface="Raleway"/>
                <a:sym typeface="Raleway"/>
              </a:rPr>
              <a:t> </a:t>
            </a:r>
            <a:r>
              <a:rPr lang="tr-TR" sz="2400" dirty="0" err="1">
                <a:solidFill>
                  <a:srgbClr val="373A3C"/>
                </a:solidFill>
                <a:highlight>
                  <a:srgbClr val="FFFFFF"/>
                </a:highlight>
                <a:latin typeface="Raleway"/>
                <a:ea typeface="Raleway"/>
                <a:cs typeface="Raleway"/>
                <a:sym typeface="Raleway"/>
              </a:rPr>
              <a:t>each</a:t>
            </a:r>
            <a:r>
              <a:rPr lang="tr-TR" sz="2400" dirty="0">
                <a:solidFill>
                  <a:srgbClr val="373A3C"/>
                </a:solidFill>
                <a:highlight>
                  <a:srgbClr val="FFFFFF"/>
                </a:highlight>
                <a:latin typeface="Raleway"/>
                <a:ea typeface="Raleway"/>
                <a:cs typeface="Raleway"/>
                <a:sym typeface="Raleway"/>
              </a:rPr>
              <a:t> </a:t>
            </a:r>
            <a:r>
              <a:rPr lang="tr-TR" sz="2400" dirty="0" err="1">
                <a:solidFill>
                  <a:srgbClr val="373A3C"/>
                </a:solidFill>
                <a:highlight>
                  <a:srgbClr val="FFFFFF"/>
                </a:highlight>
                <a:latin typeface="Raleway"/>
                <a:ea typeface="Raleway"/>
                <a:cs typeface="Raleway"/>
                <a:sym typeface="Raleway"/>
              </a:rPr>
              <a:t>row</a:t>
            </a:r>
            <a:r>
              <a:rPr lang="tr-TR" sz="2400" dirty="0">
                <a:solidFill>
                  <a:srgbClr val="373A3C"/>
                </a:solidFill>
                <a:highlight>
                  <a:srgbClr val="FFFFFF"/>
                </a:highlight>
                <a:latin typeface="Raleway"/>
                <a:ea typeface="Raleway"/>
                <a:cs typeface="Raleway"/>
                <a:sym typeface="Raleway"/>
              </a:rPr>
              <a:t> of </a:t>
            </a:r>
            <a:r>
              <a:rPr lang="tr-TR" sz="2400" dirty="0" err="1">
                <a:solidFill>
                  <a:srgbClr val="373A3C"/>
                </a:solidFill>
                <a:highlight>
                  <a:srgbClr val="FFFFFF"/>
                </a:highlight>
                <a:latin typeface="Raleway"/>
                <a:ea typeface="Raleway"/>
                <a:cs typeface="Raleway"/>
                <a:sym typeface="Raleway"/>
              </a:rPr>
              <a:t>another</a:t>
            </a:r>
            <a:r>
              <a:rPr lang="tr-TR" sz="2400" dirty="0">
                <a:solidFill>
                  <a:srgbClr val="373A3C"/>
                </a:solidFill>
                <a:highlight>
                  <a:srgbClr val="FFFFFF"/>
                </a:highlight>
                <a:latin typeface="Raleway"/>
                <a:ea typeface="Raleway"/>
                <a:cs typeface="Raleway"/>
                <a:sym typeface="Raleway"/>
              </a:rPr>
              <a:t> </a:t>
            </a:r>
            <a:r>
              <a:rPr lang="tr-TR" sz="2400" dirty="0" err="1">
                <a:solidFill>
                  <a:srgbClr val="373A3C"/>
                </a:solidFill>
                <a:highlight>
                  <a:srgbClr val="FFFFFF"/>
                </a:highlight>
                <a:latin typeface="Raleway"/>
                <a:ea typeface="Raleway"/>
                <a:cs typeface="Raleway"/>
                <a:sym typeface="Raleway"/>
              </a:rPr>
              <a:t>table</a:t>
            </a:r>
            <a:r>
              <a:rPr lang="tr-TR" sz="2400" dirty="0">
                <a:solidFill>
                  <a:srgbClr val="373A3C"/>
                </a:solidFill>
                <a:highlight>
                  <a:srgbClr val="FFFFFF"/>
                </a:highlight>
                <a:latin typeface="Raleway"/>
                <a:ea typeface="Raleway"/>
                <a:cs typeface="Raleway"/>
                <a:sym typeface="Raleway"/>
              </a:rPr>
              <a:t>. </a:t>
            </a:r>
            <a:r>
              <a:rPr lang="tr-TR" sz="2400" dirty="0" err="1">
                <a:solidFill>
                  <a:srgbClr val="373A3C"/>
                </a:solidFill>
                <a:highlight>
                  <a:srgbClr val="FFFFFF"/>
                </a:highlight>
                <a:latin typeface="Raleway"/>
                <a:ea typeface="Raleway"/>
                <a:cs typeface="Raleway"/>
                <a:sym typeface="Raleway"/>
              </a:rPr>
              <a:t>That</a:t>
            </a:r>
            <a:r>
              <a:rPr lang="tr-TR" sz="2400" dirty="0">
                <a:solidFill>
                  <a:srgbClr val="373A3C"/>
                </a:solidFill>
                <a:highlight>
                  <a:srgbClr val="FFFFFF"/>
                </a:highlight>
                <a:latin typeface="Raleway"/>
                <a:ea typeface="Raleway"/>
                <a:cs typeface="Raleway"/>
                <a:sym typeface="Raleway"/>
              </a:rPr>
              <a:t> </a:t>
            </a:r>
            <a:r>
              <a:rPr lang="tr-TR" sz="2400" dirty="0" err="1">
                <a:solidFill>
                  <a:srgbClr val="373A3C"/>
                </a:solidFill>
                <a:highlight>
                  <a:srgbClr val="FFFFFF"/>
                </a:highlight>
                <a:latin typeface="Raleway"/>
                <a:ea typeface="Raleway"/>
                <a:cs typeface="Raleway"/>
                <a:sym typeface="Raleway"/>
              </a:rPr>
              <a:t>column</a:t>
            </a:r>
            <a:r>
              <a:rPr lang="tr-TR" sz="2400" dirty="0">
                <a:solidFill>
                  <a:srgbClr val="373A3C"/>
                </a:solidFill>
                <a:highlight>
                  <a:srgbClr val="FFFFFF"/>
                </a:highlight>
                <a:latin typeface="Raleway"/>
                <a:ea typeface="Raleway"/>
                <a:cs typeface="Raleway"/>
                <a:sym typeface="Raleway"/>
              </a:rPr>
              <a:t> </a:t>
            </a:r>
            <a:r>
              <a:rPr lang="tr-TR" sz="2400" dirty="0" err="1">
                <a:solidFill>
                  <a:srgbClr val="373A3C"/>
                </a:solidFill>
                <a:highlight>
                  <a:srgbClr val="FFFFFF"/>
                </a:highlight>
                <a:latin typeface="Raleway"/>
                <a:ea typeface="Raleway"/>
                <a:cs typeface="Raleway"/>
                <a:sym typeface="Raleway"/>
              </a:rPr>
              <a:t>refers</a:t>
            </a:r>
            <a:r>
              <a:rPr lang="tr-TR" sz="2400" dirty="0">
                <a:solidFill>
                  <a:srgbClr val="373A3C"/>
                </a:solidFill>
                <a:highlight>
                  <a:srgbClr val="FFFFFF"/>
                </a:highlight>
                <a:latin typeface="Raleway"/>
                <a:ea typeface="Raleway"/>
                <a:cs typeface="Raleway"/>
                <a:sym typeface="Raleway"/>
              </a:rPr>
              <a:t> </a:t>
            </a:r>
            <a:r>
              <a:rPr lang="tr-TR" sz="2400" dirty="0" err="1">
                <a:solidFill>
                  <a:srgbClr val="373A3C"/>
                </a:solidFill>
                <a:highlight>
                  <a:srgbClr val="FFFFFF"/>
                </a:highlight>
                <a:latin typeface="Raleway"/>
                <a:ea typeface="Raleway"/>
                <a:cs typeface="Raleway"/>
                <a:sym typeface="Raleway"/>
              </a:rPr>
              <a:t>to</a:t>
            </a:r>
            <a:r>
              <a:rPr lang="tr-TR" sz="2400" dirty="0">
                <a:solidFill>
                  <a:srgbClr val="373A3C"/>
                </a:solidFill>
                <a:highlight>
                  <a:srgbClr val="FFFFFF"/>
                </a:highlight>
                <a:latin typeface="Raleway"/>
                <a:ea typeface="Raleway"/>
                <a:cs typeface="Raleway"/>
                <a:sym typeface="Raleway"/>
              </a:rPr>
              <a:t> a </a:t>
            </a:r>
            <a:r>
              <a:rPr lang="tr-TR" sz="2400" dirty="0" err="1">
                <a:solidFill>
                  <a:srgbClr val="373A3C"/>
                </a:solidFill>
                <a:highlight>
                  <a:srgbClr val="FFFFFF"/>
                </a:highlight>
                <a:latin typeface="Raleway"/>
                <a:ea typeface="Raleway"/>
                <a:cs typeface="Raleway"/>
                <a:sym typeface="Raleway"/>
              </a:rPr>
              <a:t>primary</a:t>
            </a:r>
            <a:r>
              <a:rPr lang="tr-TR" sz="2400" dirty="0">
                <a:solidFill>
                  <a:srgbClr val="373A3C"/>
                </a:solidFill>
                <a:highlight>
                  <a:srgbClr val="FFFFFF"/>
                </a:highlight>
                <a:latin typeface="Raleway"/>
                <a:ea typeface="Raleway"/>
                <a:cs typeface="Raleway"/>
                <a:sym typeface="Raleway"/>
              </a:rPr>
              <a:t> </a:t>
            </a:r>
            <a:r>
              <a:rPr lang="tr-TR" sz="2400" dirty="0" err="1">
                <a:solidFill>
                  <a:srgbClr val="373A3C"/>
                </a:solidFill>
                <a:highlight>
                  <a:srgbClr val="FFFFFF"/>
                </a:highlight>
                <a:latin typeface="Raleway"/>
                <a:ea typeface="Raleway"/>
                <a:cs typeface="Raleway"/>
                <a:sym typeface="Raleway"/>
              </a:rPr>
              <a:t>key</a:t>
            </a:r>
            <a:r>
              <a:rPr lang="tr-TR" sz="2400" dirty="0">
                <a:solidFill>
                  <a:srgbClr val="373A3C"/>
                </a:solidFill>
                <a:highlight>
                  <a:srgbClr val="FFFFFF"/>
                </a:highlight>
                <a:latin typeface="Raleway"/>
                <a:ea typeface="Raleway"/>
                <a:cs typeface="Raleway"/>
                <a:sym typeface="Raleway"/>
              </a:rPr>
              <a:t> of </a:t>
            </a:r>
            <a:r>
              <a:rPr lang="tr-TR" sz="2400" dirty="0" err="1">
                <a:solidFill>
                  <a:srgbClr val="373A3C"/>
                </a:solidFill>
                <a:highlight>
                  <a:srgbClr val="FFFFFF"/>
                </a:highlight>
                <a:latin typeface="Raleway"/>
                <a:ea typeface="Raleway"/>
                <a:cs typeface="Raleway"/>
                <a:sym typeface="Raleway"/>
              </a:rPr>
              <a:t>another</a:t>
            </a:r>
            <a:r>
              <a:rPr lang="tr-TR" sz="2400" dirty="0">
                <a:solidFill>
                  <a:srgbClr val="373A3C"/>
                </a:solidFill>
                <a:highlight>
                  <a:srgbClr val="FFFFFF"/>
                </a:highlight>
                <a:latin typeface="Raleway"/>
                <a:ea typeface="Raleway"/>
                <a:cs typeface="Raleway"/>
                <a:sym typeface="Raleway"/>
              </a:rPr>
              <a:t> </a:t>
            </a:r>
            <a:r>
              <a:rPr lang="tr-TR" sz="2400" dirty="0" err="1">
                <a:solidFill>
                  <a:srgbClr val="373A3C"/>
                </a:solidFill>
                <a:highlight>
                  <a:srgbClr val="FFFFFF"/>
                </a:highlight>
                <a:latin typeface="Raleway"/>
                <a:ea typeface="Raleway"/>
                <a:cs typeface="Raleway"/>
                <a:sym typeface="Raleway"/>
              </a:rPr>
              <a:t>table</a:t>
            </a:r>
            <a:r>
              <a:rPr lang="tr-TR" sz="2400" dirty="0">
                <a:solidFill>
                  <a:srgbClr val="373A3C"/>
                </a:solidFill>
                <a:highlight>
                  <a:srgbClr val="FFFFFF"/>
                </a:highlight>
                <a:latin typeface="Raleway"/>
                <a:ea typeface="Raleway"/>
                <a:cs typeface="Raleway"/>
                <a:sym typeface="Raleway"/>
              </a:rPr>
              <a:t>. </a:t>
            </a:r>
            <a:r>
              <a:rPr lang="tr-TR" sz="2400" dirty="0" err="1">
                <a:solidFill>
                  <a:srgbClr val="373A3C"/>
                </a:solidFill>
                <a:highlight>
                  <a:srgbClr val="FFFFFF"/>
                </a:highlight>
                <a:latin typeface="Raleway"/>
                <a:ea typeface="Raleway"/>
                <a:cs typeface="Raleway"/>
                <a:sym typeface="Raleway"/>
              </a:rPr>
              <a:t>This</a:t>
            </a:r>
            <a:r>
              <a:rPr lang="tr-TR" sz="2400" dirty="0">
                <a:solidFill>
                  <a:srgbClr val="373A3C"/>
                </a:solidFill>
                <a:highlight>
                  <a:srgbClr val="FFFFFF"/>
                </a:highlight>
                <a:latin typeface="Raleway"/>
                <a:ea typeface="Raleway"/>
                <a:cs typeface="Raleway"/>
                <a:sym typeface="Raleway"/>
              </a:rPr>
              <a:t> </a:t>
            </a:r>
            <a:r>
              <a:rPr lang="tr-TR" sz="2400" dirty="0" err="1">
                <a:solidFill>
                  <a:srgbClr val="373A3C"/>
                </a:solidFill>
                <a:highlight>
                  <a:srgbClr val="FFFFFF"/>
                </a:highlight>
                <a:latin typeface="Raleway"/>
                <a:ea typeface="Raleway"/>
                <a:cs typeface="Raleway"/>
                <a:sym typeface="Raleway"/>
              </a:rPr>
              <a:t>creates</a:t>
            </a:r>
            <a:r>
              <a:rPr lang="tr-TR" sz="2400" dirty="0">
                <a:solidFill>
                  <a:srgbClr val="373A3C"/>
                </a:solidFill>
                <a:highlight>
                  <a:srgbClr val="FFFFFF"/>
                </a:highlight>
                <a:latin typeface="Raleway"/>
                <a:ea typeface="Raleway"/>
                <a:cs typeface="Raleway"/>
                <a:sym typeface="Raleway"/>
              </a:rPr>
              <a:t> a </a:t>
            </a:r>
            <a:r>
              <a:rPr lang="tr-TR" sz="2400" dirty="0" err="1">
                <a:solidFill>
                  <a:srgbClr val="373A3C"/>
                </a:solidFill>
                <a:highlight>
                  <a:srgbClr val="FFFFFF"/>
                </a:highlight>
                <a:latin typeface="Raleway"/>
                <a:ea typeface="Raleway"/>
                <a:cs typeface="Raleway"/>
                <a:sym typeface="Raleway"/>
              </a:rPr>
              <a:t>kind</a:t>
            </a:r>
            <a:r>
              <a:rPr lang="tr-TR" sz="2400" dirty="0">
                <a:solidFill>
                  <a:srgbClr val="373A3C"/>
                </a:solidFill>
                <a:highlight>
                  <a:srgbClr val="FFFFFF"/>
                </a:highlight>
                <a:latin typeface="Raleway"/>
                <a:ea typeface="Raleway"/>
                <a:cs typeface="Raleway"/>
                <a:sym typeface="Raleway"/>
              </a:rPr>
              <a:t> of link </a:t>
            </a:r>
            <a:r>
              <a:rPr lang="tr-TR" sz="2400" dirty="0" err="1">
                <a:solidFill>
                  <a:srgbClr val="373A3C"/>
                </a:solidFill>
                <a:highlight>
                  <a:srgbClr val="FFFFFF"/>
                </a:highlight>
                <a:latin typeface="Raleway"/>
                <a:ea typeface="Raleway"/>
                <a:cs typeface="Raleway"/>
                <a:sym typeface="Raleway"/>
              </a:rPr>
              <a:t>between</a:t>
            </a:r>
            <a:r>
              <a:rPr lang="tr-TR" sz="2400" dirty="0">
                <a:solidFill>
                  <a:srgbClr val="373A3C"/>
                </a:solidFill>
                <a:highlight>
                  <a:srgbClr val="FFFFFF"/>
                </a:highlight>
                <a:latin typeface="Raleway"/>
                <a:ea typeface="Raleway"/>
                <a:cs typeface="Raleway"/>
                <a:sym typeface="Raleway"/>
              </a:rPr>
              <a:t> </a:t>
            </a:r>
            <a:r>
              <a:rPr lang="tr-TR" sz="2400" dirty="0" err="1">
                <a:solidFill>
                  <a:srgbClr val="373A3C"/>
                </a:solidFill>
                <a:highlight>
                  <a:srgbClr val="FFFFFF"/>
                </a:highlight>
                <a:latin typeface="Raleway"/>
                <a:ea typeface="Raleway"/>
                <a:cs typeface="Raleway"/>
                <a:sym typeface="Raleway"/>
              </a:rPr>
              <a:t>the</a:t>
            </a:r>
            <a:r>
              <a:rPr lang="tr-TR" sz="2400" dirty="0">
                <a:solidFill>
                  <a:srgbClr val="373A3C"/>
                </a:solidFill>
                <a:highlight>
                  <a:srgbClr val="FFFFFF"/>
                </a:highlight>
                <a:latin typeface="Raleway"/>
                <a:ea typeface="Raleway"/>
                <a:cs typeface="Raleway"/>
                <a:sym typeface="Raleway"/>
              </a:rPr>
              <a:t> </a:t>
            </a:r>
            <a:r>
              <a:rPr lang="tr-TR" sz="2400" dirty="0" err="1">
                <a:solidFill>
                  <a:srgbClr val="373A3C"/>
                </a:solidFill>
                <a:highlight>
                  <a:srgbClr val="FFFFFF"/>
                </a:highlight>
                <a:latin typeface="Raleway"/>
                <a:ea typeface="Raleway"/>
                <a:cs typeface="Raleway"/>
                <a:sym typeface="Raleway"/>
              </a:rPr>
              <a:t>tables</a:t>
            </a:r>
            <a:r>
              <a:rPr lang="tr-TR" sz="2400" dirty="0">
                <a:solidFill>
                  <a:srgbClr val="373A3C"/>
                </a:solidFill>
                <a:highlight>
                  <a:srgbClr val="FFFFFF"/>
                </a:highlight>
                <a:latin typeface="Raleway"/>
                <a:ea typeface="Raleway"/>
                <a:cs typeface="Raleway"/>
                <a:sym typeface="Raleway"/>
              </a:rPr>
              <a:t>. </a:t>
            </a:r>
            <a:endParaRPr sz="2400" i="0" u="none" strike="noStrike" cap="none" dirty="0">
              <a:solidFill>
                <a:srgbClr val="373A3C"/>
              </a:solidFill>
              <a:highlight>
                <a:srgbClr val="FFFFFF"/>
              </a:highlight>
              <a:latin typeface="Raleway"/>
              <a:ea typeface="Raleway"/>
              <a:cs typeface="Raleway"/>
              <a:sym typeface="Raleway"/>
            </a:endParaRPr>
          </a:p>
          <a:p>
            <a:pPr marL="0" lvl="0" indent="0" algn="l" rtl="0">
              <a:spcBef>
                <a:spcPts val="0"/>
              </a:spcBef>
              <a:spcAft>
                <a:spcPts val="0"/>
              </a:spcAft>
              <a:buNone/>
            </a:pPr>
            <a:endParaRPr sz="2400" b="1" dirty="0">
              <a:latin typeface="Barlow"/>
              <a:ea typeface="Barlow"/>
              <a:cs typeface="Barlow"/>
              <a:sym typeface="Barlow"/>
            </a:endParaRPr>
          </a:p>
          <a:p>
            <a:pPr marL="0" marR="0" lvl="0" indent="0" algn="l" rtl="0">
              <a:lnSpc>
                <a:spcPct val="100000"/>
              </a:lnSpc>
              <a:spcBef>
                <a:spcPts val="1200"/>
              </a:spcBef>
              <a:spcAft>
                <a:spcPts val="0"/>
              </a:spcAft>
              <a:buClr>
                <a:srgbClr val="000000"/>
              </a:buClr>
              <a:buSzPts val="2400"/>
              <a:buFont typeface="Arial"/>
              <a:buNone/>
            </a:pPr>
            <a:endParaRPr sz="2400" dirty="0">
              <a:solidFill>
                <a:srgbClr val="373A3C"/>
              </a:solidFill>
              <a:highlight>
                <a:srgbClr val="FFFFFF"/>
              </a:highlight>
              <a:latin typeface="Raleway"/>
              <a:ea typeface="Raleway"/>
              <a:cs typeface="Raleway"/>
              <a:sym typeface="Raleway"/>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7"/>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tr-TR"/>
              <a:t>33</a:t>
            </a:fld>
            <a:endParaRPr/>
          </a:p>
        </p:txBody>
      </p:sp>
      <p:sp>
        <p:nvSpPr>
          <p:cNvPr id="314" name="Google Shape;314;p47"/>
          <p:cNvSpPr txBox="1">
            <a:spLocks noGrp="1"/>
          </p:cNvSpPr>
          <p:nvPr>
            <p:ph type="title"/>
          </p:nvPr>
        </p:nvSpPr>
        <p:spPr>
          <a:xfrm>
            <a:off x="378929" y="173800"/>
            <a:ext cx="5640900" cy="626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SzPts val="4800"/>
              <a:buNone/>
            </a:pPr>
            <a:r>
              <a:rPr lang="tr-TR" sz="4000">
                <a:solidFill>
                  <a:srgbClr val="741B47"/>
                </a:solidFill>
                <a:latin typeface="Raleway Medium"/>
                <a:ea typeface="Raleway Medium"/>
                <a:cs typeface="Raleway Medium"/>
                <a:sym typeface="Raleway Medium"/>
              </a:rPr>
              <a:t>Foreign Key</a:t>
            </a:r>
            <a:endParaRPr sz="3600">
              <a:solidFill>
                <a:srgbClr val="741B47"/>
              </a:solidFill>
              <a:latin typeface="Raleway Medium"/>
              <a:ea typeface="Raleway Medium"/>
              <a:cs typeface="Raleway Medium"/>
              <a:sym typeface="Raleway Medium"/>
            </a:endParaRPr>
          </a:p>
          <a:p>
            <a:pPr marL="0" lvl="0" indent="0" algn="l" rtl="0">
              <a:lnSpc>
                <a:spcPct val="80000"/>
              </a:lnSpc>
              <a:spcBef>
                <a:spcPts val="0"/>
              </a:spcBef>
              <a:spcAft>
                <a:spcPts val="0"/>
              </a:spcAft>
              <a:buSzPts val="4800"/>
              <a:buNone/>
            </a:pPr>
            <a:endParaRPr sz="4000">
              <a:solidFill>
                <a:srgbClr val="741B47"/>
              </a:solidFill>
              <a:latin typeface="Raleway Medium"/>
              <a:ea typeface="Raleway Medium"/>
              <a:cs typeface="Raleway Medium"/>
              <a:sym typeface="Raleway Medium"/>
            </a:endParaRPr>
          </a:p>
        </p:txBody>
      </p:sp>
      <p:pic>
        <p:nvPicPr>
          <p:cNvPr id="315" name="Google Shape;315;p47"/>
          <p:cNvPicPr preferRelativeResize="0"/>
          <p:nvPr/>
        </p:nvPicPr>
        <p:blipFill>
          <a:blip r:embed="rId3">
            <a:alphaModFix/>
          </a:blip>
          <a:stretch>
            <a:fillRect/>
          </a:stretch>
        </p:blipFill>
        <p:spPr>
          <a:xfrm>
            <a:off x="152400" y="1072775"/>
            <a:ext cx="8839199" cy="1142710"/>
          </a:xfrm>
          <a:prstGeom prst="rect">
            <a:avLst/>
          </a:prstGeom>
          <a:noFill/>
          <a:ln>
            <a:noFill/>
          </a:ln>
        </p:spPr>
      </p:pic>
      <p:sp>
        <p:nvSpPr>
          <p:cNvPr id="316" name="Google Shape;316;p47"/>
          <p:cNvSpPr txBox="1"/>
          <p:nvPr/>
        </p:nvSpPr>
        <p:spPr>
          <a:xfrm>
            <a:off x="3281600" y="648750"/>
            <a:ext cx="2292600" cy="24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sz="2400" b="1">
                <a:latin typeface="Barlow"/>
                <a:ea typeface="Barlow"/>
                <a:cs typeface="Barlow"/>
                <a:sym typeface="Barlow"/>
              </a:rPr>
              <a:t>customers</a:t>
            </a:r>
            <a:endParaRPr sz="2400" b="1">
              <a:latin typeface="Barlow"/>
              <a:ea typeface="Barlow"/>
              <a:cs typeface="Barlow"/>
              <a:sym typeface="Barlow"/>
            </a:endParaRPr>
          </a:p>
        </p:txBody>
      </p:sp>
      <p:pic>
        <p:nvPicPr>
          <p:cNvPr id="317" name="Google Shape;317;p47"/>
          <p:cNvPicPr preferRelativeResize="0"/>
          <p:nvPr/>
        </p:nvPicPr>
        <p:blipFill>
          <a:blip r:embed="rId4">
            <a:alphaModFix/>
          </a:blip>
          <a:stretch>
            <a:fillRect/>
          </a:stretch>
        </p:blipFill>
        <p:spPr>
          <a:xfrm>
            <a:off x="1509250" y="2604360"/>
            <a:ext cx="7267575" cy="2352675"/>
          </a:xfrm>
          <a:prstGeom prst="rect">
            <a:avLst/>
          </a:prstGeom>
          <a:noFill/>
          <a:ln>
            <a:noFill/>
          </a:ln>
        </p:spPr>
      </p:pic>
      <p:sp>
        <p:nvSpPr>
          <p:cNvPr id="318" name="Google Shape;318;p47"/>
          <p:cNvSpPr txBox="1"/>
          <p:nvPr/>
        </p:nvSpPr>
        <p:spPr>
          <a:xfrm>
            <a:off x="381000" y="3452238"/>
            <a:ext cx="2292600" cy="24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sz="2400" b="1">
                <a:latin typeface="Barlow"/>
                <a:ea typeface="Barlow"/>
                <a:cs typeface="Barlow"/>
                <a:sym typeface="Barlow"/>
              </a:rPr>
              <a:t>orders</a:t>
            </a:r>
            <a:endParaRPr sz="2400" b="1">
              <a:latin typeface="Barlow"/>
              <a:ea typeface="Barlow"/>
              <a:cs typeface="Barlow"/>
              <a:sym typeface="Barlow"/>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48"/>
          <p:cNvSpPr txBox="1">
            <a:spLocks noGrp="1"/>
          </p:cNvSpPr>
          <p:nvPr>
            <p:ph type="sldNum" idx="12"/>
          </p:nvPr>
        </p:nvSpPr>
        <p:spPr>
          <a:xfrm>
            <a:off x="8960475" y="4903875"/>
            <a:ext cx="145500" cy="201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tr-TR"/>
              <a:t>34</a:t>
            </a:fld>
            <a:endParaRPr/>
          </a:p>
        </p:txBody>
      </p:sp>
      <p:sp>
        <p:nvSpPr>
          <p:cNvPr id="324" name="Google Shape;324;p48"/>
          <p:cNvSpPr txBox="1"/>
          <p:nvPr/>
        </p:nvSpPr>
        <p:spPr>
          <a:xfrm>
            <a:off x="289700" y="975700"/>
            <a:ext cx="3637800" cy="3757200"/>
          </a:xfrm>
          <a:prstGeom prst="rect">
            <a:avLst/>
          </a:prstGeom>
          <a:solidFill>
            <a:srgbClr val="FFF2CC"/>
          </a:solidFill>
          <a:ln w="9525" cap="flat" cmpd="sng">
            <a:solidFill>
              <a:srgbClr val="409ACE"/>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tr-TR" sz="2000" b="1" dirty="0" err="1">
                <a:latin typeface="Raleway"/>
                <a:ea typeface="Raleway"/>
                <a:cs typeface="Raleway"/>
                <a:sym typeface="Raleway"/>
              </a:rPr>
              <a:t>Try</a:t>
            </a:r>
            <a:r>
              <a:rPr lang="tr-TR" sz="2000" b="1" dirty="0">
                <a:latin typeface="Raleway"/>
                <a:ea typeface="Raleway"/>
                <a:cs typeface="Raleway"/>
                <a:sym typeface="Raleway"/>
              </a:rPr>
              <a:t> </a:t>
            </a:r>
            <a:r>
              <a:rPr lang="tr-TR" sz="2000" b="1" dirty="0" err="1">
                <a:latin typeface="Raleway"/>
                <a:ea typeface="Raleway"/>
                <a:cs typeface="Raleway"/>
                <a:sym typeface="Raleway"/>
              </a:rPr>
              <a:t>to</a:t>
            </a:r>
            <a:r>
              <a:rPr lang="tr-TR" sz="2000" b="1" dirty="0">
                <a:latin typeface="Raleway"/>
                <a:ea typeface="Raleway"/>
                <a:cs typeface="Raleway"/>
                <a:sym typeface="Raleway"/>
              </a:rPr>
              <a:t> insert a </a:t>
            </a:r>
            <a:r>
              <a:rPr lang="tr-TR" sz="2000" b="1" dirty="0" err="1">
                <a:latin typeface="Raleway"/>
                <a:ea typeface="Raleway"/>
                <a:cs typeface="Raleway"/>
                <a:sym typeface="Raleway"/>
              </a:rPr>
              <a:t>record</a:t>
            </a:r>
            <a:r>
              <a:rPr lang="tr-TR" sz="2000" b="1" dirty="0">
                <a:latin typeface="Raleway"/>
                <a:ea typeface="Raleway"/>
                <a:cs typeface="Raleway"/>
                <a:sym typeface="Raleway"/>
              </a:rPr>
              <a:t> in </a:t>
            </a:r>
            <a:r>
              <a:rPr lang="tr-TR" sz="2000" b="1" dirty="0" err="1">
                <a:latin typeface="Raleway"/>
                <a:ea typeface="Raleway"/>
                <a:cs typeface="Raleway"/>
                <a:sym typeface="Raleway"/>
              </a:rPr>
              <a:t>albums</a:t>
            </a:r>
            <a:r>
              <a:rPr lang="tr-TR" sz="2000" b="1" dirty="0">
                <a:latin typeface="Raleway"/>
                <a:ea typeface="Raleway"/>
                <a:cs typeface="Raleway"/>
                <a:sym typeface="Raleway"/>
              </a:rPr>
              <a:t> </a:t>
            </a:r>
            <a:r>
              <a:rPr lang="tr-TR" sz="2000" b="1" dirty="0" err="1">
                <a:latin typeface="Raleway"/>
                <a:ea typeface="Raleway"/>
                <a:cs typeface="Raleway"/>
                <a:sym typeface="Raleway"/>
              </a:rPr>
              <a:t>table</a:t>
            </a:r>
            <a:r>
              <a:rPr lang="tr-TR" sz="2000" b="1" dirty="0">
                <a:latin typeface="Raleway"/>
                <a:ea typeface="Raleway"/>
                <a:cs typeface="Raleway"/>
                <a:sym typeface="Raleway"/>
              </a:rPr>
              <a:t> </a:t>
            </a:r>
            <a:r>
              <a:rPr lang="tr-TR" sz="2000" b="1" dirty="0" err="1">
                <a:latin typeface="Raleway"/>
                <a:ea typeface="Raleway"/>
                <a:cs typeface="Raleway"/>
                <a:sym typeface="Raleway"/>
              </a:rPr>
              <a:t>with</a:t>
            </a:r>
            <a:r>
              <a:rPr lang="tr-TR" sz="2000" b="1" dirty="0">
                <a:latin typeface="Raleway"/>
                <a:ea typeface="Raleway"/>
                <a:cs typeface="Raleway"/>
                <a:sym typeface="Raleway"/>
              </a:rPr>
              <a:t> an </a:t>
            </a:r>
            <a:r>
              <a:rPr lang="tr-TR" sz="2000" b="1" dirty="0" err="1">
                <a:latin typeface="Raleway"/>
                <a:ea typeface="Raleway"/>
                <a:cs typeface="Raleway"/>
                <a:sym typeface="Raleway"/>
              </a:rPr>
              <a:t>ArtistID</a:t>
            </a:r>
            <a:r>
              <a:rPr lang="tr-TR" sz="2000" b="1" dirty="0">
                <a:latin typeface="Raleway"/>
                <a:ea typeface="Raleway"/>
                <a:cs typeface="Raleway"/>
                <a:sym typeface="Raleway"/>
              </a:rPr>
              <a:t>=10000 </a:t>
            </a:r>
            <a:r>
              <a:rPr lang="tr-TR" sz="2000" b="1" dirty="0" err="1">
                <a:latin typeface="Raleway"/>
                <a:ea typeface="Raleway"/>
                <a:cs typeface="Raleway"/>
                <a:sym typeface="Raleway"/>
              </a:rPr>
              <a:t>and</a:t>
            </a:r>
            <a:r>
              <a:rPr lang="tr-TR" sz="2000" b="1" dirty="0">
                <a:latin typeface="Raleway"/>
                <a:ea typeface="Raleway"/>
                <a:cs typeface="Raleway"/>
                <a:sym typeface="Raleway"/>
              </a:rPr>
              <a:t> </a:t>
            </a:r>
            <a:r>
              <a:rPr lang="tr-TR" sz="2000" b="1" dirty="0" err="1">
                <a:latin typeface="Raleway"/>
                <a:ea typeface="Raleway"/>
                <a:cs typeface="Raleway"/>
                <a:sym typeface="Raleway"/>
              </a:rPr>
              <a:t>AlbumID</a:t>
            </a:r>
            <a:r>
              <a:rPr lang="tr-TR" sz="2000" b="1" dirty="0">
                <a:latin typeface="Raleway"/>
                <a:ea typeface="Raleway"/>
                <a:cs typeface="Raleway"/>
                <a:sym typeface="Raleway"/>
              </a:rPr>
              <a:t>=347</a:t>
            </a:r>
            <a:endParaRPr sz="2000" b="1" dirty="0">
              <a:latin typeface="Raleway"/>
              <a:ea typeface="Raleway"/>
              <a:cs typeface="Raleway"/>
              <a:sym typeface="Raleway"/>
            </a:endParaRPr>
          </a:p>
        </p:txBody>
      </p:sp>
      <p:pic>
        <p:nvPicPr>
          <p:cNvPr id="325" name="Google Shape;325;p48"/>
          <p:cNvPicPr preferRelativeResize="0"/>
          <p:nvPr/>
        </p:nvPicPr>
        <p:blipFill>
          <a:blip r:embed="rId3">
            <a:alphaModFix/>
          </a:blip>
          <a:stretch>
            <a:fillRect/>
          </a:stretch>
        </p:blipFill>
        <p:spPr>
          <a:xfrm>
            <a:off x="2959575" y="3958550"/>
            <a:ext cx="967925" cy="774349"/>
          </a:xfrm>
          <a:prstGeom prst="rect">
            <a:avLst/>
          </a:prstGeom>
          <a:noFill/>
          <a:ln>
            <a:noFill/>
          </a:ln>
        </p:spPr>
      </p:pic>
      <p:pic>
        <p:nvPicPr>
          <p:cNvPr id="326" name="Google Shape;326;p48"/>
          <p:cNvPicPr preferRelativeResize="0"/>
          <p:nvPr/>
        </p:nvPicPr>
        <p:blipFill>
          <a:blip r:embed="rId4">
            <a:alphaModFix/>
          </a:blip>
          <a:stretch>
            <a:fillRect/>
          </a:stretch>
        </p:blipFill>
        <p:spPr>
          <a:xfrm>
            <a:off x="4037550" y="3958550"/>
            <a:ext cx="1068907" cy="855126"/>
          </a:xfrm>
          <a:prstGeom prst="rect">
            <a:avLst/>
          </a:prstGeom>
          <a:noFill/>
          <a:ln>
            <a:noFill/>
          </a:ln>
        </p:spPr>
      </p:pic>
      <p:grpSp>
        <p:nvGrpSpPr>
          <p:cNvPr id="327" name="Google Shape;327;p48"/>
          <p:cNvGrpSpPr/>
          <p:nvPr/>
        </p:nvGrpSpPr>
        <p:grpSpPr>
          <a:xfrm>
            <a:off x="4014365" y="1230817"/>
            <a:ext cx="4587139" cy="3184257"/>
            <a:chOff x="597913" y="547750"/>
            <a:chExt cx="7699126" cy="3846650"/>
          </a:xfrm>
        </p:grpSpPr>
        <p:pic>
          <p:nvPicPr>
            <p:cNvPr id="328" name="Google Shape;328;p48"/>
            <p:cNvPicPr preferRelativeResize="0"/>
            <p:nvPr/>
          </p:nvPicPr>
          <p:blipFill>
            <a:blip r:embed="rId5">
              <a:alphaModFix/>
            </a:blip>
            <a:stretch>
              <a:fillRect/>
            </a:stretch>
          </p:blipFill>
          <p:spPr>
            <a:xfrm>
              <a:off x="597913" y="547750"/>
              <a:ext cx="7699126" cy="3846650"/>
            </a:xfrm>
            <a:prstGeom prst="rect">
              <a:avLst/>
            </a:prstGeom>
            <a:noFill/>
            <a:ln>
              <a:noFill/>
            </a:ln>
          </p:spPr>
        </p:pic>
        <p:sp>
          <p:nvSpPr>
            <p:cNvPr id="329" name="Google Shape;329;p48"/>
            <p:cNvSpPr/>
            <p:nvPr/>
          </p:nvSpPr>
          <p:spPr>
            <a:xfrm>
              <a:off x="608650" y="642950"/>
              <a:ext cx="1860300" cy="7029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0" name="Google Shape;330;p48"/>
          <p:cNvSpPr txBox="1">
            <a:spLocks noGrp="1"/>
          </p:cNvSpPr>
          <p:nvPr>
            <p:ph type="title" idx="4294967295"/>
          </p:nvPr>
        </p:nvSpPr>
        <p:spPr>
          <a:xfrm>
            <a:off x="378929" y="173800"/>
            <a:ext cx="5640900" cy="6264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Query Time</a:t>
            </a:r>
            <a:endParaRPr sz="4000">
              <a:solidFill>
                <a:srgbClr val="741B47"/>
              </a:solidFill>
              <a:latin typeface="Raleway Medium"/>
              <a:ea typeface="Raleway Medium"/>
              <a:cs typeface="Raleway Medium"/>
              <a:sym typeface="Raleway Medium"/>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49"/>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tr-TR"/>
              <a:t>35</a:t>
            </a:fld>
            <a:endParaRPr/>
          </a:p>
        </p:txBody>
      </p:sp>
      <p:sp>
        <p:nvSpPr>
          <p:cNvPr id="336" name="Google Shape;336;p49"/>
          <p:cNvSpPr txBox="1">
            <a:spLocks noGrp="1"/>
          </p:cNvSpPr>
          <p:nvPr>
            <p:ph type="title"/>
          </p:nvPr>
        </p:nvSpPr>
        <p:spPr>
          <a:xfrm>
            <a:off x="378929" y="173800"/>
            <a:ext cx="5640900" cy="626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SzPts val="4800"/>
              <a:buNone/>
            </a:pPr>
            <a:r>
              <a:rPr lang="tr-TR" sz="4000">
                <a:solidFill>
                  <a:srgbClr val="741B47"/>
                </a:solidFill>
                <a:latin typeface="Raleway Medium"/>
                <a:ea typeface="Raleway Medium"/>
                <a:cs typeface="Raleway Medium"/>
                <a:sym typeface="Raleway Medium"/>
              </a:rPr>
              <a:t>Not Null</a:t>
            </a:r>
            <a:endParaRPr sz="3600">
              <a:solidFill>
                <a:srgbClr val="741B47"/>
              </a:solidFill>
              <a:latin typeface="Raleway Medium"/>
              <a:ea typeface="Raleway Medium"/>
              <a:cs typeface="Raleway Medium"/>
              <a:sym typeface="Raleway Medium"/>
            </a:endParaRPr>
          </a:p>
          <a:p>
            <a:pPr marL="0" lvl="0" indent="0" algn="l" rtl="0">
              <a:lnSpc>
                <a:spcPct val="80000"/>
              </a:lnSpc>
              <a:spcBef>
                <a:spcPts val="0"/>
              </a:spcBef>
              <a:spcAft>
                <a:spcPts val="0"/>
              </a:spcAft>
              <a:buSzPts val="4800"/>
              <a:buNone/>
            </a:pPr>
            <a:endParaRPr sz="4000">
              <a:solidFill>
                <a:srgbClr val="741B47"/>
              </a:solidFill>
              <a:latin typeface="Raleway Medium"/>
              <a:ea typeface="Raleway Medium"/>
              <a:cs typeface="Raleway Medium"/>
              <a:sym typeface="Raleway Medium"/>
            </a:endParaRPr>
          </a:p>
        </p:txBody>
      </p:sp>
      <p:sp>
        <p:nvSpPr>
          <p:cNvPr id="337" name="Google Shape;337;p49"/>
          <p:cNvSpPr txBox="1"/>
          <p:nvPr/>
        </p:nvSpPr>
        <p:spPr>
          <a:xfrm>
            <a:off x="345775" y="1066150"/>
            <a:ext cx="8408100" cy="13572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tr-TR" sz="2400">
                <a:solidFill>
                  <a:srgbClr val="373A3C"/>
                </a:solidFill>
                <a:latin typeface="Raleway"/>
                <a:ea typeface="Raleway"/>
                <a:cs typeface="Raleway"/>
                <a:sym typeface="Raleway"/>
              </a:rPr>
              <a:t>A column can include NULL values. A NULL value is a special value that means the value is unknown or does not exist. </a:t>
            </a:r>
            <a:endParaRPr sz="2400">
              <a:solidFill>
                <a:srgbClr val="373A3C"/>
              </a:solidFill>
              <a:latin typeface="Raleway"/>
              <a:ea typeface="Raleway"/>
              <a:cs typeface="Raleway"/>
              <a:sym typeface="Raleway"/>
            </a:endParaRPr>
          </a:p>
          <a:p>
            <a:pPr marL="0" marR="0" lvl="0" indent="0" algn="l" rtl="0">
              <a:lnSpc>
                <a:spcPct val="115000"/>
              </a:lnSpc>
              <a:spcBef>
                <a:spcPts val="0"/>
              </a:spcBef>
              <a:spcAft>
                <a:spcPts val="0"/>
              </a:spcAft>
              <a:buNone/>
            </a:pPr>
            <a:r>
              <a:rPr lang="tr-TR" sz="2400">
                <a:solidFill>
                  <a:srgbClr val="373A3C"/>
                </a:solidFill>
                <a:latin typeface="Raleway"/>
                <a:ea typeface="Raleway"/>
                <a:cs typeface="Raleway"/>
                <a:sym typeface="Raleway"/>
              </a:rPr>
              <a:t>All columns (except primary key's column) in a table can hold NULL values unless we explicitly specify </a:t>
            </a:r>
            <a:r>
              <a:rPr lang="tr-TR" sz="2400">
                <a:solidFill>
                  <a:srgbClr val="FF0000"/>
                </a:solidFill>
                <a:latin typeface="Raleway"/>
                <a:ea typeface="Raleway"/>
                <a:cs typeface="Raleway"/>
                <a:sym typeface="Raleway"/>
              </a:rPr>
              <a:t>NOT NULL</a:t>
            </a:r>
            <a:r>
              <a:rPr lang="tr-TR" sz="2400">
                <a:solidFill>
                  <a:srgbClr val="373A3C"/>
                </a:solidFill>
                <a:latin typeface="Raleway"/>
                <a:ea typeface="Raleway"/>
                <a:cs typeface="Raleway"/>
                <a:sym typeface="Raleway"/>
              </a:rPr>
              <a:t> constraints. </a:t>
            </a:r>
            <a:endParaRPr sz="2400">
              <a:solidFill>
                <a:srgbClr val="373A3C"/>
              </a:solidFill>
              <a:latin typeface="Raleway"/>
              <a:ea typeface="Raleway"/>
              <a:cs typeface="Raleway"/>
              <a:sym typeface="Raleway"/>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50"/>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tr-TR"/>
              <a:t>36</a:t>
            </a:fld>
            <a:endParaRPr/>
          </a:p>
        </p:txBody>
      </p:sp>
      <p:sp>
        <p:nvSpPr>
          <p:cNvPr id="343" name="Google Shape;343;p50"/>
          <p:cNvSpPr txBox="1">
            <a:spLocks noGrp="1"/>
          </p:cNvSpPr>
          <p:nvPr>
            <p:ph type="title"/>
          </p:nvPr>
        </p:nvSpPr>
        <p:spPr>
          <a:xfrm>
            <a:off x="378929" y="173800"/>
            <a:ext cx="5640900" cy="626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SzPts val="4800"/>
              <a:buNone/>
            </a:pPr>
            <a:r>
              <a:rPr lang="tr-TR" sz="4000">
                <a:solidFill>
                  <a:srgbClr val="741B47"/>
                </a:solidFill>
                <a:latin typeface="Raleway Medium"/>
                <a:ea typeface="Raleway Medium"/>
                <a:cs typeface="Raleway Medium"/>
                <a:sym typeface="Raleway Medium"/>
              </a:rPr>
              <a:t>Not Null</a:t>
            </a:r>
            <a:endParaRPr sz="3600">
              <a:solidFill>
                <a:srgbClr val="741B47"/>
              </a:solidFill>
              <a:latin typeface="Raleway Medium"/>
              <a:ea typeface="Raleway Medium"/>
              <a:cs typeface="Raleway Medium"/>
              <a:sym typeface="Raleway Medium"/>
            </a:endParaRPr>
          </a:p>
          <a:p>
            <a:pPr marL="0" lvl="0" indent="0" algn="l" rtl="0">
              <a:lnSpc>
                <a:spcPct val="100000"/>
              </a:lnSpc>
              <a:spcBef>
                <a:spcPts val="0"/>
              </a:spcBef>
              <a:spcAft>
                <a:spcPts val="0"/>
              </a:spcAft>
              <a:buNone/>
            </a:pPr>
            <a:endParaRPr sz="4000">
              <a:solidFill>
                <a:srgbClr val="741B47"/>
              </a:solidFill>
              <a:latin typeface="Raleway Medium"/>
              <a:ea typeface="Raleway Medium"/>
              <a:cs typeface="Raleway Medium"/>
              <a:sym typeface="Raleway Medium"/>
            </a:endParaRPr>
          </a:p>
        </p:txBody>
      </p:sp>
      <p:pic>
        <p:nvPicPr>
          <p:cNvPr id="344" name="Google Shape;344;p50"/>
          <p:cNvPicPr preferRelativeResize="0"/>
          <p:nvPr/>
        </p:nvPicPr>
        <p:blipFill>
          <a:blip r:embed="rId3">
            <a:alphaModFix/>
          </a:blip>
          <a:stretch>
            <a:fillRect/>
          </a:stretch>
        </p:blipFill>
        <p:spPr>
          <a:xfrm>
            <a:off x="455125" y="1177425"/>
            <a:ext cx="7620000" cy="1343025"/>
          </a:xfrm>
          <a:prstGeom prst="rect">
            <a:avLst/>
          </a:prstGeom>
          <a:noFill/>
          <a:ln>
            <a:noFill/>
          </a:ln>
        </p:spPr>
      </p:pic>
      <p:sp>
        <p:nvSpPr>
          <p:cNvPr id="345" name="Google Shape;345;p50"/>
          <p:cNvSpPr txBox="1"/>
          <p:nvPr/>
        </p:nvSpPr>
        <p:spPr>
          <a:xfrm>
            <a:off x="3464500" y="779925"/>
            <a:ext cx="1173600" cy="39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sz="2400" b="1">
                <a:latin typeface="Barlow"/>
                <a:ea typeface="Barlow"/>
                <a:cs typeface="Barlow"/>
                <a:sym typeface="Barlow"/>
              </a:rPr>
              <a:t>Syntax</a:t>
            </a:r>
            <a:endParaRPr>
              <a:latin typeface="Barlow Light"/>
              <a:ea typeface="Barlow Light"/>
              <a:cs typeface="Barlow Light"/>
              <a:sym typeface="Barlow Ligh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6"/>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37</a:t>
            </a:fld>
            <a:endParaRPr/>
          </a:p>
        </p:txBody>
      </p:sp>
      <p:sp>
        <p:nvSpPr>
          <p:cNvPr id="140" name="Google Shape;140;p26"/>
          <p:cNvSpPr txBox="1">
            <a:spLocks noGrp="1"/>
          </p:cNvSpPr>
          <p:nvPr>
            <p:ph type="title"/>
          </p:nvPr>
        </p:nvSpPr>
        <p:spPr>
          <a:xfrm>
            <a:off x="630062" y="1092377"/>
            <a:ext cx="6891900" cy="626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SzPts val="4800"/>
              <a:buNone/>
            </a:pPr>
            <a:r>
              <a:rPr lang="tr-TR" sz="4000" dirty="0">
                <a:solidFill>
                  <a:srgbClr val="741B47"/>
                </a:solidFill>
                <a:latin typeface="Raleway Medium"/>
                <a:ea typeface="Raleway Medium"/>
                <a:cs typeface="Raleway Medium"/>
                <a:sym typeface="Raleway Medium"/>
              </a:rPr>
              <a:t>Data </a:t>
            </a:r>
            <a:r>
              <a:rPr lang="tr-TR" sz="4000" dirty="0" err="1">
                <a:solidFill>
                  <a:srgbClr val="741B47"/>
                </a:solidFill>
                <a:latin typeface="Raleway Medium"/>
                <a:ea typeface="Raleway Medium"/>
                <a:cs typeface="Raleway Medium"/>
                <a:sym typeface="Raleway Medium"/>
              </a:rPr>
              <a:t>Manipulation</a:t>
            </a:r>
            <a:r>
              <a:rPr lang="tr-TR" sz="4000" dirty="0">
                <a:solidFill>
                  <a:srgbClr val="741B47"/>
                </a:solidFill>
                <a:latin typeface="Raleway Medium"/>
                <a:ea typeface="Raleway Medium"/>
                <a:cs typeface="Raleway Medium"/>
                <a:sym typeface="Raleway Medium"/>
              </a:rPr>
              <a:t> Language</a:t>
            </a:r>
            <a:endParaRPr sz="4000" dirty="0">
              <a:solidFill>
                <a:srgbClr val="419DD3"/>
              </a:solidFill>
              <a:latin typeface="Raleway Medium"/>
              <a:ea typeface="Raleway Medium"/>
              <a:cs typeface="Raleway Medium"/>
              <a:sym typeface="Raleway Medium"/>
            </a:endParaRPr>
          </a:p>
          <a:p>
            <a:pPr marL="0" lvl="0" indent="0" algn="l" rtl="0">
              <a:lnSpc>
                <a:spcPct val="80000"/>
              </a:lnSpc>
              <a:spcBef>
                <a:spcPts val="0"/>
              </a:spcBef>
              <a:spcAft>
                <a:spcPts val="0"/>
              </a:spcAft>
              <a:buSzPts val="4800"/>
              <a:buNone/>
            </a:pPr>
            <a:endParaRPr sz="4000" dirty="0">
              <a:solidFill>
                <a:srgbClr val="741B47"/>
              </a:solidFill>
              <a:latin typeface="Raleway Medium"/>
              <a:ea typeface="Raleway Medium"/>
              <a:cs typeface="Raleway Medium"/>
              <a:sym typeface="Raleway Medium"/>
            </a:endParaRPr>
          </a:p>
          <a:p>
            <a:pPr marL="0" lvl="0" indent="0" algn="l" rtl="0">
              <a:lnSpc>
                <a:spcPct val="80000"/>
              </a:lnSpc>
              <a:spcBef>
                <a:spcPts val="0"/>
              </a:spcBef>
              <a:spcAft>
                <a:spcPts val="0"/>
              </a:spcAft>
              <a:buSzPts val="4800"/>
              <a:buNone/>
            </a:pPr>
            <a:endParaRPr sz="4000" dirty="0">
              <a:solidFill>
                <a:srgbClr val="741B47"/>
              </a:solidFill>
              <a:latin typeface="Raleway Medium"/>
              <a:ea typeface="Raleway Medium"/>
              <a:cs typeface="Raleway Medium"/>
              <a:sym typeface="Raleway Medium"/>
            </a:endParaRPr>
          </a:p>
        </p:txBody>
      </p:sp>
      <p:sp>
        <p:nvSpPr>
          <p:cNvPr id="141" name="Google Shape;141;p26"/>
          <p:cNvSpPr txBox="1"/>
          <p:nvPr/>
        </p:nvSpPr>
        <p:spPr>
          <a:xfrm>
            <a:off x="775204" y="2011424"/>
            <a:ext cx="8800800" cy="141330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SzPts val="2400"/>
              <a:buFont typeface="Raleway"/>
              <a:buChar char="●"/>
            </a:pPr>
            <a:r>
              <a:rPr lang="tr-TR" sz="2400" b="1" dirty="0">
                <a:solidFill>
                  <a:srgbClr val="FF0000"/>
                </a:solidFill>
                <a:latin typeface="Raleway"/>
                <a:ea typeface="Raleway"/>
                <a:cs typeface="Raleway"/>
                <a:sym typeface="Raleway"/>
              </a:rPr>
              <a:t>INSERT</a:t>
            </a:r>
          </a:p>
          <a:p>
            <a:pPr marL="457200" lvl="0" indent="-381000" algn="l" rtl="0">
              <a:spcBef>
                <a:spcPts val="0"/>
              </a:spcBef>
              <a:spcAft>
                <a:spcPts val="0"/>
              </a:spcAft>
              <a:buSzPts val="2400"/>
              <a:buFont typeface="Raleway"/>
              <a:buChar char="●"/>
            </a:pPr>
            <a:r>
              <a:rPr lang="tr-TR" sz="2400" b="1" dirty="0">
                <a:solidFill>
                  <a:srgbClr val="FF0000"/>
                </a:solidFill>
                <a:latin typeface="Raleway"/>
                <a:ea typeface="Raleway"/>
                <a:cs typeface="Raleway"/>
                <a:sym typeface="Raleway"/>
              </a:rPr>
              <a:t>UPDATE</a:t>
            </a:r>
          </a:p>
          <a:p>
            <a:pPr marL="457200" lvl="0" indent="-381000" algn="l" rtl="0">
              <a:spcBef>
                <a:spcPts val="0"/>
              </a:spcBef>
              <a:spcAft>
                <a:spcPts val="0"/>
              </a:spcAft>
              <a:buSzPts val="2400"/>
              <a:buFont typeface="Raleway"/>
              <a:buChar char="●"/>
            </a:pPr>
            <a:r>
              <a:rPr lang="tr-TR" sz="2400" b="1" dirty="0">
                <a:solidFill>
                  <a:srgbClr val="FF0000"/>
                </a:solidFill>
                <a:latin typeface="Raleway"/>
                <a:ea typeface="Raleway"/>
                <a:cs typeface="Raleway"/>
                <a:sym typeface="Raleway"/>
              </a:rPr>
              <a:t>DELETE</a:t>
            </a:r>
          </a:p>
          <a:p>
            <a:pPr marL="457200" lvl="0" indent="-381000" algn="l" rtl="0">
              <a:spcBef>
                <a:spcPts val="0"/>
              </a:spcBef>
              <a:spcAft>
                <a:spcPts val="0"/>
              </a:spcAft>
              <a:buSzPts val="2400"/>
              <a:buFont typeface="Raleway"/>
              <a:buChar char="●"/>
            </a:pPr>
            <a:r>
              <a:rPr lang="tr-TR" sz="2400" b="1" dirty="0">
                <a:solidFill>
                  <a:srgbClr val="FF0000"/>
                </a:solidFill>
                <a:latin typeface="Raleway"/>
                <a:ea typeface="Raleway"/>
                <a:cs typeface="Raleway"/>
                <a:sym typeface="Raleway"/>
              </a:rPr>
              <a:t>SELECT </a:t>
            </a:r>
            <a:endParaRPr sz="2400" dirty="0">
              <a:latin typeface="Raleway Light"/>
              <a:ea typeface="Raleway Light"/>
              <a:cs typeface="Raleway Light"/>
              <a:sym typeface="Raleway Light"/>
            </a:endParaRPr>
          </a:p>
        </p:txBody>
      </p:sp>
    </p:spTree>
    <p:extLst>
      <p:ext uri="{BB962C8B-B14F-4D97-AF65-F5344CB8AC3E}">
        <p14:creationId xmlns:p14="http://schemas.microsoft.com/office/powerpoint/2010/main" val="35819364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40"/>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38</a:t>
            </a:fld>
            <a:endParaRPr/>
          </a:p>
        </p:txBody>
      </p:sp>
      <p:sp>
        <p:nvSpPr>
          <p:cNvPr id="253" name="Google Shape;253;p40"/>
          <p:cNvSpPr txBox="1">
            <a:spLocks noGrp="1"/>
          </p:cNvSpPr>
          <p:nvPr>
            <p:ph type="title"/>
          </p:nvPr>
        </p:nvSpPr>
        <p:spPr>
          <a:xfrm>
            <a:off x="378929" y="173800"/>
            <a:ext cx="5640900" cy="6264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INSERT INTO</a:t>
            </a:r>
            <a:endParaRPr sz="4000">
              <a:solidFill>
                <a:srgbClr val="741B47"/>
              </a:solidFill>
              <a:latin typeface="Raleway Medium"/>
              <a:ea typeface="Raleway Medium"/>
              <a:cs typeface="Raleway Medium"/>
              <a:sym typeface="Raleway Medium"/>
            </a:endParaRPr>
          </a:p>
        </p:txBody>
      </p:sp>
      <p:sp>
        <p:nvSpPr>
          <p:cNvPr id="254" name="Google Shape;254;p40"/>
          <p:cNvSpPr txBox="1">
            <a:spLocks noGrp="1"/>
          </p:cNvSpPr>
          <p:nvPr>
            <p:ph type="sldNum" idx="12"/>
          </p:nvPr>
        </p:nvSpPr>
        <p:spPr>
          <a:xfrm>
            <a:off x="8960475" y="4903875"/>
            <a:ext cx="145500" cy="201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tr-TR"/>
              <a:t>38</a:t>
            </a:fld>
            <a:endParaRPr/>
          </a:p>
        </p:txBody>
      </p:sp>
      <p:sp>
        <p:nvSpPr>
          <p:cNvPr id="255" name="Google Shape;255;p40"/>
          <p:cNvSpPr txBox="1"/>
          <p:nvPr/>
        </p:nvSpPr>
        <p:spPr>
          <a:xfrm>
            <a:off x="289700" y="975700"/>
            <a:ext cx="7699200" cy="3766500"/>
          </a:xfrm>
          <a:prstGeom prst="rect">
            <a:avLst/>
          </a:prstGeom>
          <a:solidFill>
            <a:srgbClr val="FFF2CC"/>
          </a:solidFill>
          <a:ln w="9525" cap="flat" cmpd="sng">
            <a:solidFill>
              <a:srgbClr val="409ACE"/>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2000" dirty="0">
              <a:latin typeface="Raleway Light"/>
              <a:ea typeface="Raleway Light"/>
              <a:cs typeface="Raleway Light"/>
              <a:sym typeface="Raleway Light"/>
            </a:endParaRPr>
          </a:p>
          <a:p>
            <a:pPr marL="0" lvl="0" indent="0" algn="l" rtl="0">
              <a:spcBef>
                <a:spcPts val="0"/>
              </a:spcBef>
              <a:spcAft>
                <a:spcPts val="0"/>
              </a:spcAft>
              <a:buNone/>
            </a:pPr>
            <a:endParaRPr sz="2000" dirty="0">
              <a:latin typeface="Raleway Light"/>
              <a:ea typeface="Raleway Light"/>
              <a:cs typeface="Raleway Light"/>
              <a:sym typeface="Raleway Light"/>
            </a:endParaRPr>
          </a:p>
          <a:p>
            <a:pPr marL="0" lvl="0" indent="0" algn="l" rtl="0">
              <a:spcBef>
                <a:spcPts val="0"/>
              </a:spcBef>
              <a:spcAft>
                <a:spcPts val="0"/>
              </a:spcAft>
              <a:buNone/>
            </a:pPr>
            <a:r>
              <a:rPr lang="tr-TR" sz="2000" dirty="0" err="1">
                <a:latin typeface="Raleway Light"/>
                <a:ea typeface="Raleway Light"/>
                <a:cs typeface="Raleway Light"/>
                <a:sym typeface="Raleway Light"/>
              </a:rPr>
              <a:t>Syntax</a:t>
            </a:r>
            <a:r>
              <a:rPr lang="tr-TR" sz="2000" dirty="0">
                <a:latin typeface="Raleway Light"/>
                <a:ea typeface="Raleway Light"/>
                <a:cs typeface="Raleway Light"/>
                <a:sym typeface="Raleway Light"/>
              </a:rPr>
              <a:t>:</a:t>
            </a:r>
            <a:endParaRPr sz="2000" dirty="0">
              <a:latin typeface="Raleway Light"/>
              <a:ea typeface="Raleway Light"/>
              <a:cs typeface="Raleway Light"/>
              <a:sym typeface="Raleway Light"/>
            </a:endParaRPr>
          </a:p>
          <a:p>
            <a:pPr marL="0" marR="0" lvl="0" indent="0" algn="l" rtl="0">
              <a:lnSpc>
                <a:spcPct val="100000"/>
              </a:lnSpc>
              <a:spcBef>
                <a:spcPts val="0"/>
              </a:spcBef>
              <a:spcAft>
                <a:spcPts val="0"/>
              </a:spcAft>
              <a:buNone/>
            </a:pPr>
            <a:r>
              <a:rPr lang="tr-TR" sz="2100" b="1" dirty="0">
                <a:solidFill>
                  <a:srgbClr val="333333"/>
                </a:solidFill>
                <a:latin typeface="Raleway"/>
                <a:ea typeface="Raleway"/>
                <a:cs typeface="Raleway"/>
                <a:sym typeface="Raleway"/>
              </a:rPr>
              <a:t>INSERT INTO </a:t>
            </a:r>
            <a:r>
              <a:rPr lang="tr-TR" sz="2100" b="1" dirty="0" err="1">
                <a:solidFill>
                  <a:srgbClr val="333333"/>
                </a:solidFill>
                <a:latin typeface="Raleway"/>
                <a:ea typeface="Raleway"/>
                <a:cs typeface="Raleway"/>
                <a:sym typeface="Raleway"/>
              </a:rPr>
              <a:t>table_name</a:t>
            </a:r>
            <a:r>
              <a:rPr lang="tr-TR" sz="2100" b="1" dirty="0">
                <a:solidFill>
                  <a:srgbClr val="333333"/>
                </a:solidFill>
                <a:latin typeface="Raleway"/>
                <a:ea typeface="Raleway"/>
                <a:cs typeface="Raleway"/>
                <a:sym typeface="Raleway"/>
              </a:rPr>
              <a:t>  (column1, column2 ,..)</a:t>
            </a:r>
            <a:endParaRPr sz="2100" b="1" dirty="0">
              <a:solidFill>
                <a:srgbClr val="333333"/>
              </a:solidFill>
              <a:latin typeface="Raleway"/>
              <a:ea typeface="Raleway"/>
              <a:cs typeface="Raleway"/>
              <a:sym typeface="Raleway"/>
            </a:endParaRPr>
          </a:p>
          <a:p>
            <a:pPr marL="457200" lvl="0" indent="0" algn="l" rtl="0">
              <a:spcBef>
                <a:spcPts val="0"/>
              </a:spcBef>
              <a:spcAft>
                <a:spcPts val="0"/>
              </a:spcAft>
              <a:buNone/>
            </a:pPr>
            <a:r>
              <a:rPr lang="tr-TR" sz="2100" b="1" dirty="0">
                <a:solidFill>
                  <a:srgbClr val="333333"/>
                </a:solidFill>
                <a:latin typeface="Raleway"/>
                <a:ea typeface="Raleway"/>
                <a:cs typeface="Raleway"/>
                <a:sym typeface="Raleway"/>
              </a:rPr>
              <a:t>         VALUES( value1, value2 ,...);</a:t>
            </a:r>
            <a:endParaRPr sz="2100" b="1" dirty="0">
              <a:solidFill>
                <a:srgbClr val="333333"/>
              </a:solidFill>
              <a:latin typeface="Raleway"/>
              <a:ea typeface="Raleway"/>
              <a:cs typeface="Raleway"/>
              <a:sym typeface="Raleway"/>
            </a:endParaRPr>
          </a:p>
          <a:p>
            <a:pPr marL="0" lvl="0" indent="0" algn="l" rtl="0">
              <a:spcBef>
                <a:spcPts val="0"/>
              </a:spcBef>
              <a:spcAft>
                <a:spcPts val="0"/>
              </a:spcAft>
              <a:buNone/>
            </a:pPr>
            <a:endParaRPr sz="2100" b="1" dirty="0">
              <a:solidFill>
                <a:srgbClr val="333333"/>
              </a:solidFill>
              <a:latin typeface="Raleway"/>
              <a:ea typeface="Raleway"/>
              <a:cs typeface="Raleway"/>
              <a:sym typeface="Raleway"/>
            </a:endParaRPr>
          </a:p>
          <a:p>
            <a:pPr marL="0" lvl="0" indent="0" algn="l" rtl="0">
              <a:spcBef>
                <a:spcPts val="0"/>
              </a:spcBef>
              <a:spcAft>
                <a:spcPts val="0"/>
              </a:spcAft>
              <a:buNone/>
            </a:pPr>
            <a:r>
              <a:rPr lang="tr-TR" sz="1800" b="1" dirty="0">
                <a:solidFill>
                  <a:srgbClr val="333333"/>
                </a:solidFill>
                <a:latin typeface="Raleway"/>
                <a:ea typeface="Raleway"/>
                <a:cs typeface="Raleway"/>
                <a:sym typeface="Raleway"/>
              </a:rPr>
              <a:t>INSERT INTO table1 (column1,column2 ,..)</a:t>
            </a:r>
            <a:endParaRPr sz="1800" b="1" dirty="0">
              <a:solidFill>
                <a:srgbClr val="333333"/>
              </a:solidFill>
              <a:latin typeface="Raleway"/>
              <a:ea typeface="Raleway"/>
              <a:cs typeface="Raleway"/>
              <a:sym typeface="Raleway"/>
            </a:endParaRPr>
          </a:p>
          <a:p>
            <a:pPr marL="0" lvl="0" indent="0" algn="l" rtl="0">
              <a:spcBef>
                <a:spcPts val="0"/>
              </a:spcBef>
              <a:spcAft>
                <a:spcPts val="0"/>
              </a:spcAft>
              <a:buNone/>
            </a:pPr>
            <a:r>
              <a:rPr lang="tr-TR" sz="1800" b="1" dirty="0">
                <a:solidFill>
                  <a:srgbClr val="333333"/>
                </a:solidFill>
                <a:latin typeface="Raleway"/>
                <a:ea typeface="Raleway"/>
                <a:cs typeface="Raleway"/>
                <a:sym typeface="Raleway"/>
              </a:rPr>
              <a:t>                VALUES </a:t>
            </a:r>
            <a:endParaRPr sz="1800" b="1" dirty="0">
              <a:solidFill>
                <a:srgbClr val="333333"/>
              </a:solidFill>
              <a:latin typeface="Raleway"/>
              <a:ea typeface="Raleway"/>
              <a:cs typeface="Raleway"/>
              <a:sym typeface="Raleway"/>
            </a:endParaRPr>
          </a:p>
          <a:p>
            <a:pPr marL="0" lvl="0" indent="0" algn="l" rtl="0">
              <a:spcBef>
                <a:spcPts val="0"/>
              </a:spcBef>
              <a:spcAft>
                <a:spcPts val="0"/>
              </a:spcAft>
              <a:buNone/>
            </a:pPr>
            <a:r>
              <a:rPr lang="tr-TR" sz="1800" b="1" dirty="0">
                <a:solidFill>
                  <a:srgbClr val="333333"/>
                </a:solidFill>
                <a:latin typeface="Raleway"/>
                <a:ea typeface="Raleway"/>
                <a:cs typeface="Raleway"/>
                <a:sym typeface="Raleway"/>
              </a:rPr>
              <a:t>   (value1,value2 ,...),</a:t>
            </a:r>
            <a:endParaRPr sz="1800" b="1" dirty="0">
              <a:solidFill>
                <a:srgbClr val="333333"/>
              </a:solidFill>
              <a:latin typeface="Raleway"/>
              <a:ea typeface="Raleway"/>
              <a:cs typeface="Raleway"/>
              <a:sym typeface="Raleway"/>
            </a:endParaRPr>
          </a:p>
          <a:p>
            <a:pPr marL="0" lvl="0" indent="0" algn="l" rtl="0">
              <a:spcBef>
                <a:spcPts val="0"/>
              </a:spcBef>
              <a:spcAft>
                <a:spcPts val="0"/>
              </a:spcAft>
              <a:buNone/>
            </a:pPr>
            <a:r>
              <a:rPr lang="tr-TR" sz="1800" b="1" dirty="0">
                <a:solidFill>
                  <a:srgbClr val="333333"/>
                </a:solidFill>
                <a:latin typeface="Raleway"/>
                <a:ea typeface="Raleway"/>
                <a:cs typeface="Raleway"/>
                <a:sym typeface="Raleway"/>
              </a:rPr>
              <a:t>   (value1,value2 ,...),</a:t>
            </a:r>
            <a:endParaRPr sz="1800" b="1" dirty="0">
              <a:solidFill>
                <a:srgbClr val="333333"/>
              </a:solidFill>
              <a:latin typeface="Raleway"/>
              <a:ea typeface="Raleway"/>
              <a:cs typeface="Raleway"/>
              <a:sym typeface="Raleway"/>
            </a:endParaRPr>
          </a:p>
          <a:p>
            <a:pPr marL="0" lvl="0" indent="0" algn="l" rtl="0">
              <a:spcBef>
                <a:spcPts val="0"/>
              </a:spcBef>
              <a:spcAft>
                <a:spcPts val="0"/>
              </a:spcAft>
              <a:buNone/>
            </a:pPr>
            <a:r>
              <a:rPr lang="tr-TR" sz="1800" b="1" dirty="0">
                <a:solidFill>
                  <a:srgbClr val="333333"/>
                </a:solidFill>
                <a:latin typeface="Raleway"/>
                <a:ea typeface="Raleway"/>
                <a:cs typeface="Raleway"/>
                <a:sym typeface="Raleway"/>
              </a:rPr>
              <a:t>    ...</a:t>
            </a:r>
            <a:endParaRPr sz="1800" b="1" dirty="0">
              <a:solidFill>
                <a:srgbClr val="333333"/>
              </a:solidFill>
              <a:latin typeface="Raleway"/>
              <a:ea typeface="Raleway"/>
              <a:cs typeface="Raleway"/>
              <a:sym typeface="Raleway"/>
            </a:endParaRPr>
          </a:p>
          <a:p>
            <a:pPr marL="0" lvl="0" indent="0" algn="l" rtl="0">
              <a:spcBef>
                <a:spcPts val="0"/>
              </a:spcBef>
              <a:spcAft>
                <a:spcPts val="0"/>
              </a:spcAft>
              <a:buNone/>
            </a:pPr>
            <a:r>
              <a:rPr lang="tr-TR" sz="1800" b="1" dirty="0">
                <a:solidFill>
                  <a:srgbClr val="333333"/>
                </a:solidFill>
                <a:latin typeface="Raleway"/>
                <a:ea typeface="Raleway"/>
                <a:cs typeface="Raleway"/>
                <a:sym typeface="Raleway"/>
              </a:rPr>
              <a:t>   (value1,value2 ,...);</a:t>
            </a:r>
            <a:endParaRPr sz="2800" b="1" dirty="0">
              <a:solidFill>
                <a:srgbClr val="333333"/>
              </a:solidFill>
              <a:latin typeface="Raleway"/>
              <a:ea typeface="Raleway"/>
              <a:cs typeface="Raleway"/>
              <a:sym typeface="Raleway"/>
            </a:endParaRPr>
          </a:p>
        </p:txBody>
      </p:sp>
      <p:pic>
        <p:nvPicPr>
          <p:cNvPr id="256" name="Google Shape;256;p40"/>
          <p:cNvPicPr preferRelativeResize="0"/>
          <p:nvPr/>
        </p:nvPicPr>
        <p:blipFill>
          <a:blip r:embed="rId3">
            <a:alphaModFix/>
          </a:blip>
          <a:stretch>
            <a:fillRect/>
          </a:stretch>
        </p:blipFill>
        <p:spPr>
          <a:xfrm>
            <a:off x="7020975" y="3774100"/>
            <a:ext cx="967925" cy="774349"/>
          </a:xfrm>
          <a:prstGeom prst="rect">
            <a:avLst/>
          </a:prstGeom>
          <a:noFill/>
          <a:ln>
            <a:noFill/>
          </a:ln>
        </p:spPr>
      </p:pic>
      <p:pic>
        <p:nvPicPr>
          <p:cNvPr id="257" name="Google Shape;257;p40"/>
          <p:cNvPicPr preferRelativeResize="0"/>
          <p:nvPr/>
        </p:nvPicPr>
        <p:blipFill>
          <a:blip r:embed="rId4">
            <a:alphaModFix/>
          </a:blip>
          <a:stretch>
            <a:fillRect/>
          </a:stretch>
        </p:blipFill>
        <p:spPr>
          <a:xfrm>
            <a:off x="3126325" y="3572762"/>
            <a:ext cx="1068907" cy="855126"/>
          </a:xfrm>
          <a:prstGeom prst="rect">
            <a:avLst/>
          </a:prstGeom>
          <a:noFill/>
          <a:ln>
            <a:noFill/>
          </a:ln>
        </p:spPr>
      </p:pic>
      <p:cxnSp>
        <p:nvCxnSpPr>
          <p:cNvPr id="258" name="Google Shape;258;p40"/>
          <p:cNvCxnSpPr/>
          <p:nvPr/>
        </p:nvCxnSpPr>
        <p:spPr>
          <a:xfrm>
            <a:off x="289700" y="2782750"/>
            <a:ext cx="6367800" cy="4500"/>
          </a:xfrm>
          <a:prstGeom prst="straightConnector1">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39571833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1"/>
          <p:cNvSpPr txBox="1">
            <a:spLocks noGrp="1"/>
          </p:cNvSpPr>
          <p:nvPr>
            <p:ph type="sldNum" idx="12"/>
          </p:nvPr>
        </p:nvSpPr>
        <p:spPr>
          <a:xfrm>
            <a:off x="8960475" y="4903875"/>
            <a:ext cx="145500" cy="201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tr-TR"/>
              <a:t>39</a:t>
            </a:fld>
            <a:endParaRPr/>
          </a:p>
        </p:txBody>
      </p:sp>
      <p:sp>
        <p:nvSpPr>
          <p:cNvPr id="264" name="Google Shape;264;p41"/>
          <p:cNvSpPr txBox="1"/>
          <p:nvPr/>
        </p:nvSpPr>
        <p:spPr>
          <a:xfrm>
            <a:off x="289700" y="975700"/>
            <a:ext cx="3637800" cy="3757200"/>
          </a:xfrm>
          <a:prstGeom prst="rect">
            <a:avLst/>
          </a:prstGeom>
          <a:solidFill>
            <a:srgbClr val="FFF2CC"/>
          </a:solidFill>
          <a:ln w="9525" cap="flat" cmpd="sng">
            <a:solidFill>
              <a:srgbClr val="409ACE"/>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tr-TR" sz="2000" dirty="0">
                <a:latin typeface="Raleway Light"/>
                <a:ea typeface="Raleway Light"/>
                <a:cs typeface="Raleway Light"/>
                <a:sym typeface="Raleway Light"/>
              </a:rPr>
              <a:t>INSERT  a </a:t>
            </a:r>
            <a:r>
              <a:rPr lang="tr-TR" sz="2000" dirty="0" err="1">
                <a:latin typeface="Raleway Light"/>
                <a:ea typeface="Raleway Light"/>
                <a:cs typeface="Raleway Light"/>
                <a:sym typeface="Raleway Light"/>
              </a:rPr>
              <a:t>record</a:t>
            </a:r>
            <a:r>
              <a:rPr lang="tr-TR" sz="2000" dirty="0">
                <a:latin typeface="Raleway Light"/>
                <a:ea typeface="Raleway Light"/>
                <a:cs typeface="Raleway Light"/>
                <a:sym typeface="Raleway Light"/>
              </a:rPr>
              <a:t> </a:t>
            </a:r>
            <a:r>
              <a:rPr lang="tr-TR" sz="2000" dirty="0" err="1">
                <a:latin typeface="Raleway Light"/>
                <a:ea typeface="Raleway Light"/>
                <a:cs typeface="Raleway Light"/>
                <a:sym typeface="Raleway Light"/>
              </a:rPr>
              <a:t>for</a:t>
            </a:r>
            <a:r>
              <a:rPr lang="tr-TR" sz="2000" dirty="0">
                <a:latin typeface="Raleway Light"/>
                <a:ea typeface="Raleway Light"/>
                <a:cs typeface="Raleway Light"/>
                <a:sym typeface="Raleway Light"/>
              </a:rPr>
              <a:t> an </a:t>
            </a:r>
            <a:r>
              <a:rPr lang="tr-TR" sz="2000" dirty="0" err="1">
                <a:latin typeface="Raleway Light"/>
                <a:ea typeface="Raleway Light"/>
                <a:cs typeface="Raleway Light"/>
                <a:sym typeface="Raleway Light"/>
              </a:rPr>
              <a:t>employee</a:t>
            </a:r>
            <a:r>
              <a:rPr lang="tr-TR" sz="2000" dirty="0">
                <a:latin typeface="Raleway Light"/>
                <a:ea typeface="Raleway Light"/>
                <a:cs typeface="Raleway Light"/>
                <a:sym typeface="Raleway Light"/>
              </a:rPr>
              <a:t> </a:t>
            </a:r>
            <a:r>
              <a:rPr lang="tr-TR" sz="2000" dirty="0" err="1">
                <a:latin typeface="Raleway Light"/>
                <a:ea typeface="Raleway Light"/>
                <a:cs typeface="Raleway Light"/>
                <a:sym typeface="Raleway Light"/>
              </a:rPr>
              <a:t>into</a:t>
            </a:r>
            <a:r>
              <a:rPr lang="tr-TR" sz="2000" dirty="0">
                <a:latin typeface="Raleway Light"/>
                <a:ea typeface="Raleway Light"/>
                <a:cs typeface="Raleway Light"/>
                <a:sym typeface="Raleway Light"/>
              </a:rPr>
              <a:t> </a:t>
            </a:r>
            <a:r>
              <a:rPr lang="tr-TR" sz="2000" dirty="0" err="1">
                <a:latin typeface="Raleway Light"/>
                <a:ea typeface="Raleway Light"/>
                <a:cs typeface="Raleway Light"/>
                <a:sym typeface="Raleway Light"/>
              </a:rPr>
              <a:t>leaves</a:t>
            </a:r>
            <a:r>
              <a:rPr lang="tr-TR" sz="2000" dirty="0">
                <a:latin typeface="Raleway Light"/>
                <a:ea typeface="Raleway Light"/>
                <a:cs typeface="Raleway Light"/>
                <a:sym typeface="Raleway Light"/>
              </a:rPr>
              <a:t> </a:t>
            </a:r>
            <a:r>
              <a:rPr lang="tr-TR" sz="2000" dirty="0" err="1">
                <a:latin typeface="Raleway Light"/>
                <a:ea typeface="Raleway Light"/>
                <a:cs typeface="Raleway Light"/>
                <a:sym typeface="Raleway Light"/>
              </a:rPr>
              <a:t>table</a:t>
            </a:r>
            <a:endParaRPr sz="2000" dirty="0">
              <a:latin typeface="Raleway Light"/>
              <a:ea typeface="Raleway Light"/>
              <a:cs typeface="Raleway Light"/>
              <a:sym typeface="Raleway Light"/>
            </a:endParaRPr>
          </a:p>
          <a:p>
            <a:pPr marL="0" lvl="0" indent="0" algn="l" rtl="0">
              <a:spcBef>
                <a:spcPts val="0"/>
              </a:spcBef>
              <a:spcAft>
                <a:spcPts val="0"/>
              </a:spcAft>
              <a:buNone/>
            </a:pPr>
            <a:endParaRPr sz="2000" dirty="0">
              <a:latin typeface="Raleway Light"/>
              <a:ea typeface="Raleway Light"/>
              <a:cs typeface="Raleway Light"/>
              <a:sym typeface="Raleway Light"/>
            </a:endParaRPr>
          </a:p>
          <a:p>
            <a:pPr marL="457200" lvl="0" indent="457200" algn="l" rtl="0">
              <a:spcBef>
                <a:spcPts val="0"/>
              </a:spcBef>
              <a:spcAft>
                <a:spcPts val="0"/>
              </a:spcAft>
              <a:buNone/>
            </a:pPr>
            <a:r>
              <a:rPr lang="tr-TR" sz="2000" dirty="0">
                <a:latin typeface="Raleway Light"/>
                <a:ea typeface="Raleway Light"/>
                <a:cs typeface="Raleway Light"/>
                <a:sym typeface="Raleway Light"/>
              </a:rPr>
              <a:t> id INT,	</a:t>
            </a:r>
            <a:endParaRPr sz="2000" dirty="0">
              <a:latin typeface="Raleway Light"/>
              <a:ea typeface="Raleway Light"/>
              <a:cs typeface="Raleway Light"/>
              <a:sym typeface="Raleway Light"/>
            </a:endParaRPr>
          </a:p>
          <a:p>
            <a:pPr marL="0" lvl="0" indent="457200" algn="l" rtl="0">
              <a:spcBef>
                <a:spcPts val="0"/>
              </a:spcBef>
              <a:spcAft>
                <a:spcPts val="0"/>
              </a:spcAft>
              <a:buNone/>
            </a:pPr>
            <a:r>
              <a:rPr lang="tr-TR" sz="2000" dirty="0">
                <a:latin typeface="Raleway Light"/>
                <a:ea typeface="Raleway Light"/>
                <a:cs typeface="Raleway Light"/>
                <a:sym typeface="Raleway Light"/>
              </a:rPr>
              <a:t>	 </a:t>
            </a:r>
            <a:r>
              <a:rPr lang="tr-TR" sz="2000" dirty="0" err="1">
                <a:latin typeface="Raleway Light"/>
                <a:ea typeface="Raleway Light"/>
                <a:cs typeface="Raleway Light"/>
                <a:sym typeface="Raleway Light"/>
              </a:rPr>
              <a:t>employee_id</a:t>
            </a:r>
            <a:r>
              <a:rPr lang="tr-TR" sz="2000" dirty="0">
                <a:latin typeface="Raleway Light"/>
                <a:ea typeface="Raleway Light"/>
                <a:cs typeface="Raleway Light"/>
                <a:sym typeface="Raleway Light"/>
              </a:rPr>
              <a:t> INT,</a:t>
            </a:r>
            <a:endParaRPr sz="2000" dirty="0">
              <a:latin typeface="Raleway Light"/>
              <a:ea typeface="Raleway Light"/>
              <a:cs typeface="Raleway Light"/>
              <a:sym typeface="Raleway Light"/>
            </a:endParaRPr>
          </a:p>
          <a:p>
            <a:pPr marL="0" lvl="0" indent="457200" algn="l" rtl="0">
              <a:spcBef>
                <a:spcPts val="0"/>
              </a:spcBef>
              <a:spcAft>
                <a:spcPts val="0"/>
              </a:spcAft>
              <a:buNone/>
            </a:pPr>
            <a:r>
              <a:rPr lang="tr-TR" sz="2000" dirty="0">
                <a:latin typeface="Raleway Light"/>
                <a:ea typeface="Raleway Light"/>
                <a:cs typeface="Raleway Light"/>
                <a:sym typeface="Raleway Light"/>
              </a:rPr>
              <a:t>	</a:t>
            </a:r>
            <a:r>
              <a:rPr lang="tr-TR" sz="2000" dirty="0" err="1">
                <a:latin typeface="Raleway Light"/>
                <a:ea typeface="Raleway Light"/>
                <a:cs typeface="Raleway Light"/>
                <a:sym typeface="Raleway Light"/>
              </a:rPr>
              <a:t>start_date</a:t>
            </a:r>
            <a:r>
              <a:rPr lang="tr-TR" sz="2000" dirty="0">
                <a:latin typeface="Raleway Light"/>
                <a:ea typeface="Raleway Light"/>
                <a:cs typeface="Raleway Light"/>
                <a:sym typeface="Raleway Light"/>
              </a:rPr>
              <a:t> DATE,</a:t>
            </a:r>
            <a:endParaRPr sz="2000" dirty="0">
              <a:latin typeface="Raleway Light"/>
              <a:ea typeface="Raleway Light"/>
              <a:cs typeface="Raleway Light"/>
              <a:sym typeface="Raleway Light"/>
            </a:endParaRPr>
          </a:p>
          <a:p>
            <a:pPr marL="0" lvl="0" indent="457200" algn="l" rtl="0">
              <a:spcBef>
                <a:spcPts val="0"/>
              </a:spcBef>
              <a:spcAft>
                <a:spcPts val="0"/>
              </a:spcAft>
              <a:buNone/>
            </a:pPr>
            <a:r>
              <a:rPr lang="tr-TR" sz="2000" dirty="0">
                <a:latin typeface="Raleway Light"/>
                <a:ea typeface="Raleway Light"/>
                <a:cs typeface="Raleway Light"/>
                <a:sym typeface="Raleway Light"/>
              </a:rPr>
              <a:t>	</a:t>
            </a:r>
            <a:r>
              <a:rPr lang="tr-TR" sz="2000" dirty="0" err="1">
                <a:latin typeface="Raleway Light"/>
                <a:ea typeface="Raleway Light"/>
                <a:cs typeface="Raleway Light"/>
                <a:sym typeface="Raleway Light"/>
              </a:rPr>
              <a:t>end_date</a:t>
            </a:r>
            <a:r>
              <a:rPr lang="tr-TR" sz="2000" dirty="0">
                <a:latin typeface="Raleway Light"/>
                <a:ea typeface="Raleway Light"/>
                <a:cs typeface="Raleway Light"/>
                <a:sym typeface="Raleway Light"/>
              </a:rPr>
              <a:t> DATE</a:t>
            </a:r>
            <a:endParaRPr sz="2000" dirty="0">
              <a:latin typeface="Raleway Light"/>
              <a:ea typeface="Raleway Light"/>
              <a:cs typeface="Raleway Light"/>
              <a:sym typeface="Raleway Light"/>
            </a:endParaRPr>
          </a:p>
          <a:p>
            <a:pPr marL="0" lvl="0" indent="457200" algn="l" rtl="0">
              <a:spcBef>
                <a:spcPts val="0"/>
              </a:spcBef>
              <a:spcAft>
                <a:spcPts val="0"/>
              </a:spcAft>
              <a:buNone/>
            </a:pPr>
            <a:endParaRPr sz="2000" dirty="0">
              <a:latin typeface="Raleway Light"/>
              <a:ea typeface="Raleway Light"/>
              <a:cs typeface="Raleway Light"/>
              <a:sym typeface="Raleway Light"/>
            </a:endParaRPr>
          </a:p>
          <a:p>
            <a:pPr marL="0" lvl="0" indent="0" algn="l" rtl="0">
              <a:spcBef>
                <a:spcPts val="0"/>
              </a:spcBef>
              <a:spcAft>
                <a:spcPts val="0"/>
              </a:spcAft>
              <a:buNone/>
            </a:pPr>
            <a:endParaRPr sz="2000" dirty="0">
              <a:latin typeface="Raleway Light"/>
              <a:ea typeface="Raleway Light"/>
              <a:cs typeface="Raleway Light"/>
              <a:sym typeface="Raleway Light"/>
            </a:endParaRPr>
          </a:p>
          <a:p>
            <a:pPr marL="0" lvl="0" indent="0" algn="l" rtl="0">
              <a:spcBef>
                <a:spcPts val="0"/>
              </a:spcBef>
              <a:spcAft>
                <a:spcPts val="0"/>
              </a:spcAft>
              <a:buNone/>
            </a:pPr>
            <a:endParaRPr sz="2000" dirty="0">
              <a:latin typeface="Raleway Light"/>
              <a:ea typeface="Raleway Light"/>
              <a:cs typeface="Raleway Light"/>
              <a:sym typeface="Raleway Light"/>
            </a:endParaRPr>
          </a:p>
        </p:txBody>
      </p:sp>
      <p:pic>
        <p:nvPicPr>
          <p:cNvPr id="265" name="Google Shape;265;p41"/>
          <p:cNvPicPr preferRelativeResize="0"/>
          <p:nvPr/>
        </p:nvPicPr>
        <p:blipFill>
          <a:blip r:embed="rId3">
            <a:alphaModFix/>
          </a:blip>
          <a:stretch>
            <a:fillRect/>
          </a:stretch>
        </p:blipFill>
        <p:spPr>
          <a:xfrm>
            <a:off x="2959575" y="3958550"/>
            <a:ext cx="967925" cy="774349"/>
          </a:xfrm>
          <a:prstGeom prst="rect">
            <a:avLst/>
          </a:prstGeom>
          <a:noFill/>
          <a:ln>
            <a:noFill/>
          </a:ln>
        </p:spPr>
      </p:pic>
      <p:pic>
        <p:nvPicPr>
          <p:cNvPr id="266" name="Google Shape;266;p41"/>
          <p:cNvPicPr preferRelativeResize="0"/>
          <p:nvPr/>
        </p:nvPicPr>
        <p:blipFill>
          <a:blip r:embed="rId4">
            <a:alphaModFix/>
          </a:blip>
          <a:stretch>
            <a:fillRect/>
          </a:stretch>
        </p:blipFill>
        <p:spPr>
          <a:xfrm>
            <a:off x="4037550" y="3958550"/>
            <a:ext cx="1068907" cy="855126"/>
          </a:xfrm>
          <a:prstGeom prst="rect">
            <a:avLst/>
          </a:prstGeom>
          <a:noFill/>
          <a:ln>
            <a:noFill/>
          </a:ln>
        </p:spPr>
      </p:pic>
      <p:grpSp>
        <p:nvGrpSpPr>
          <p:cNvPr id="267" name="Google Shape;267;p41"/>
          <p:cNvGrpSpPr/>
          <p:nvPr/>
        </p:nvGrpSpPr>
        <p:grpSpPr>
          <a:xfrm>
            <a:off x="4014365" y="1230817"/>
            <a:ext cx="4587139" cy="3184257"/>
            <a:chOff x="597913" y="547750"/>
            <a:chExt cx="7699126" cy="3846650"/>
          </a:xfrm>
        </p:grpSpPr>
        <p:pic>
          <p:nvPicPr>
            <p:cNvPr id="268" name="Google Shape;268;p41"/>
            <p:cNvPicPr preferRelativeResize="0"/>
            <p:nvPr/>
          </p:nvPicPr>
          <p:blipFill>
            <a:blip r:embed="rId5">
              <a:alphaModFix/>
            </a:blip>
            <a:stretch>
              <a:fillRect/>
            </a:stretch>
          </p:blipFill>
          <p:spPr>
            <a:xfrm>
              <a:off x="597913" y="547750"/>
              <a:ext cx="7699126" cy="3846650"/>
            </a:xfrm>
            <a:prstGeom prst="rect">
              <a:avLst/>
            </a:prstGeom>
            <a:noFill/>
            <a:ln>
              <a:noFill/>
            </a:ln>
          </p:spPr>
        </p:pic>
        <p:sp>
          <p:nvSpPr>
            <p:cNvPr id="269" name="Google Shape;269;p41"/>
            <p:cNvSpPr/>
            <p:nvPr/>
          </p:nvSpPr>
          <p:spPr>
            <a:xfrm>
              <a:off x="608650" y="642950"/>
              <a:ext cx="1860300" cy="7029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 name="Google Shape;270;p41"/>
          <p:cNvSpPr txBox="1">
            <a:spLocks noGrp="1"/>
          </p:cNvSpPr>
          <p:nvPr>
            <p:ph type="title" idx="4294967295"/>
          </p:nvPr>
        </p:nvSpPr>
        <p:spPr>
          <a:xfrm>
            <a:off x="378929" y="173800"/>
            <a:ext cx="5640900" cy="6264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Query Time</a:t>
            </a:r>
            <a:endParaRPr sz="4000">
              <a:solidFill>
                <a:srgbClr val="741B47"/>
              </a:solidFill>
              <a:latin typeface="Raleway Medium"/>
              <a:ea typeface="Raleway Medium"/>
              <a:cs typeface="Raleway Medium"/>
              <a:sym typeface="Raleway Medium"/>
            </a:endParaRPr>
          </a:p>
        </p:txBody>
      </p:sp>
    </p:spTree>
    <p:extLst>
      <p:ext uri="{BB962C8B-B14F-4D97-AF65-F5344CB8AC3E}">
        <p14:creationId xmlns:p14="http://schemas.microsoft.com/office/powerpoint/2010/main" val="2717767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49"/>
          <p:cNvSpPr txBox="1">
            <a:spLocks noGrp="1"/>
          </p:cNvSpPr>
          <p:nvPr>
            <p:ph type="sldNum" idx="12"/>
          </p:nvPr>
        </p:nvSpPr>
        <p:spPr>
          <a:xfrm>
            <a:off x="8960475" y="4903875"/>
            <a:ext cx="145500" cy="20160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tr-TR"/>
              <a:t>4</a:t>
            </a:fld>
            <a:endParaRPr/>
          </a:p>
        </p:txBody>
      </p:sp>
      <p:sp>
        <p:nvSpPr>
          <p:cNvPr id="416" name="Google Shape;416;p49"/>
          <p:cNvSpPr txBox="1">
            <a:spLocks noGrp="1"/>
          </p:cNvSpPr>
          <p:nvPr>
            <p:ph type="ctrTitle" idx="4294967295"/>
          </p:nvPr>
        </p:nvSpPr>
        <p:spPr>
          <a:xfrm>
            <a:off x="1264525" y="0"/>
            <a:ext cx="6690600" cy="654600"/>
          </a:xfrm>
          <a:prstGeom prst="rect">
            <a:avLst/>
          </a:prstGeom>
          <a:noFill/>
          <a:ln>
            <a:noFill/>
          </a:ln>
        </p:spPr>
        <p:txBody>
          <a:bodyPr spcFirstLastPara="1" wrap="square" lIns="0" tIns="0" rIns="0" bIns="0" anchor="b" anchorCtr="0">
            <a:noAutofit/>
          </a:bodyPr>
          <a:lstStyle/>
          <a:p>
            <a:pPr marL="0" marR="0" lvl="0" indent="0" algn="ctr" rtl="0">
              <a:lnSpc>
                <a:spcPct val="80000"/>
              </a:lnSpc>
              <a:spcBef>
                <a:spcPts val="0"/>
              </a:spcBef>
              <a:spcAft>
                <a:spcPts val="0"/>
              </a:spcAft>
              <a:buClr>
                <a:schemeClr val="accent2"/>
              </a:buClr>
              <a:buSzPts val="4800"/>
              <a:buFont typeface="Raleway SemiBold"/>
              <a:buNone/>
            </a:pPr>
            <a:r>
              <a:rPr lang="tr-TR" sz="4800" b="0" i="0" u="none" strike="noStrike" cap="none">
                <a:solidFill>
                  <a:srgbClr val="741B47"/>
                </a:solidFill>
                <a:latin typeface="Raleway Medium"/>
                <a:ea typeface="Raleway Medium"/>
                <a:cs typeface="Raleway Medium"/>
                <a:sym typeface="Raleway Medium"/>
              </a:rPr>
              <a:t>Table of Contents</a:t>
            </a:r>
            <a:endParaRPr sz="4800" b="0" i="0" u="none" strike="noStrike" cap="none">
              <a:solidFill>
                <a:srgbClr val="741B47"/>
              </a:solidFill>
              <a:latin typeface="Raleway Medium"/>
              <a:ea typeface="Raleway Medium"/>
              <a:cs typeface="Raleway Medium"/>
              <a:sym typeface="Raleway Medium"/>
            </a:endParaRPr>
          </a:p>
        </p:txBody>
      </p:sp>
      <p:sp>
        <p:nvSpPr>
          <p:cNvPr id="417" name="Google Shape;417;p49"/>
          <p:cNvSpPr txBox="1">
            <a:spLocks noGrp="1"/>
          </p:cNvSpPr>
          <p:nvPr>
            <p:ph type="subTitle" idx="4294967295"/>
          </p:nvPr>
        </p:nvSpPr>
        <p:spPr>
          <a:xfrm>
            <a:off x="650850" y="1011499"/>
            <a:ext cx="7842300" cy="2135700"/>
          </a:xfrm>
          <a:prstGeom prst="rect">
            <a:avLst/>
          </a:prstGeom>
          <a:noFill/>
          <a:ln>
            <a:noFill/>
          </a:ln>
        </p:spPr>
        <p:txBody>
          <a:bodyPr spcFirstLastPara="1" wrap="square" lIns="0" tIns="0" rIns="0" bIns="0" anchor="t" anchorCtr="0">
            <a:noAutofit/>
          </a:bodyPr>
          <a:lstStyle/>
          <a:p>
            <a:pPr marL="457200" marR="0" lvl="0" indent="-457200" algn="l" rtl="0">
              <a:lnSpc>
                <a:spcPct val="110000"/>
              </a:lnSpc>
              <a:spcBef>
                <a:spcPts val="600"/>
              </a:spcBef>
              <a:spcAft>
                <a:spcPts val="0"/>
              </a:spcAft>
              <a:buClr>
                <a:srgbClr val="980000"/>
              </a:buClr>
              <a:buSzPts val="3600"/>
              <a:buFont typeface="Raleway"/>
              <a:buChar char="▶"/>
            </a:pPr>
            <a:r>
              <a:rPr lang="tr-TR" sz="3600" b="0" i="0" u="none" strike="noStrike" cap="none">
                <a:solidFill>
                  <a:schemeClr val="dk1"/>
                </a:solidFill>
                <a:latin typeface="Raleway"/>
                <a:ea typeface="Raleway"/>
                <a:cs typeface="Raleway"/>
                <a:sym typeface="Raleway"/>
              </a:rPr>
              <a:t>Introdu</a:t>
            </a:r>
            <a:r>
              <a:rPr lang="tr-TR" sz="3600">
                <a:latin typeface="Raleway"/>
                <a:ea typeface="Raleway"/>
                <a:cs typeface="Raleway"/>
                <a:sym typeface="Raleway"/>
              </a:rPr>
              <a:t>ction</a:t>
            </a:r>
            <a:endParaRPr sz="3600">
              <a:latin typeface="Raleway"/>
              <a:ea typeface="Raleway"/>
              <a:cs typeface="Raleway"/>
              <a:sym typeface="Raleway"/>
            </a:endParaRPr>
          </a:p>
          <a:p>
            <a:pPr marL="457200" marR="0" lvl="0" indent="-457200" algn="l" rtl="0">
              <a:lnSpc>
                <a:spcPct val="110000"/>
              </a:lnSpc>
              <a:spcBef>
                <a:spcPts val="600"/>
              </a:spcBef>
              <a:spcAft>
                <a:spcPts val="0"/>
              </a:spcAft>
              <a:buClr>
                <a:srgbClr val="980000"/>
              </a:buClr>
              <a:buSzPts val="3600"/>
              <a:buFont typeface="Raleway"/>
              <a:buChar char="▶"/>
            </a:pPr>
            <a:r>
              <a:rPr lang="tr-TR" sz="3600">
                <a:latin typeface="Raleway"/>
                <a:ea typeface="Raleway"/>
                <a:cs typeface="Raleway"/>
                <a:sym typeface="Raleway"/>
              </a:rPr>
              <a:t>Data Types</a:t>
            </a:r>
            <a:endParaRPr sz="3600">
              <a:latin typeface="Raleway"/>
              <a:ea typeface="Raleway"/>
              <a:cs typeface="Raleway"/>
              <a:sym typeface="Raleway"/>
            </a:endParaRPr>
          </a:p>
          <a:p>
            <a:pPr marL="457200" marR="0" lvl="0" indent="-457200" algn="l" rtl="0">
              <a:lnSpc>
                <a:spcPct val="110000"/>
              </a:lnSpc>
              <a:spcBef>
                <a:spcPts val="600"/>
              </a:spcBef>
              <a:spcAft>
                <a:spcPts val="0"/>
              </a:spcAft>
              <a:buClr>
                <a:srgbClr val="980000"/>
              </a:buClr>
              <a:buSzPts val="3600"/>
              <a:buFont typeface="Raleway"/>
              <a:buChar char="▶"/>
            </a:pPr>
            <a:r>
              <a:rPr lang="tr-TR" sz="3600">
                <a:latin typeface="Raleway"/>
                <a:ea typeface="Raleway"/>
                <a:cs typeface="Raleway"/>
                <a:sym typeface="Raleway"/>
              </a:rPr>
              <a:t>CREATE TABLE</a:t>
            </a:r>
            <a:endParaRPr sz="3600">
              <a:latin typeface="Raleway"/>
              <a:ea typeface="Raleway"/>
              <a:cs typeface="Raleway"/>
              <a:sym typeface="Raleway"/>
            </a:endParaRPr>
          </a:p>
          <a:p>
            <a:pPr marL="457200" marR="0" lvl="0" indent="-457200" algn="l" rtl="0">
              <a:lnSpc>
                <a:spcPct val="110000"/>
              </a:lnSpc>
              <a:spcBef>
                <a:spcPts val="600"/>
              </a:spcBef>
              <a:spcAft>
                <a:spcPts val="0"/>
              </a:spcAft>
              <a:buClr>
                <a:srgbClr val="980000"/>
              </a:buClr>
              <a:buSzPts val="3600"/>
              <a:buFont typeface="Raleway"/>
              <a:buChar char="▶"/>
            </a:pPr>
            <a:r>
              <a:rPr lang="tr-TR" sz="3600">
                <a:latin typeface="Raleway"/>
                <a:ea typeface="Raleway"/>
                <a:cs typeface="Raleway"/>
                <a:sym typeface="Raleway"/>
              </a:rPr>
              <a:t>ALTER TABLE</a:t>
            </a:r>
            <a:endParaRPr sz="3600">
              <a:latin typeface="Raleway"/>
              <a:ea typeface="Raleway"/>
              <a:cs typeface="Raleway"/>
              <a:sym typeface="Raleway"/>
            </a:endParaRPr>
          </a:p>
          <a:p>
            <a:pPr marL="457200" marR="0" lvl="0" indent="-457200" algn="l" rtl="0">
              <a:lnSpc>
                <a:spcPct val="110000"/>
              </a:lnSpc>
              <a:spcBef>
                <a:spcPts val="600"/>
              </a:spcBef>
              <a:spcAft>
                <a:spcPts val="0"/>
              </a:spcAft>
              <a:buClr>
                <a:srgbClr val="980000"/>
              </a:buClr>
              <a:buSzPts val="3600"/>
              <a:buFont typeface="Raleway"/>
              <a:buChar char="▶"/>
            </a:pPr>
            <a:r>
              <a:rPr lang="tr-TR" sz="3600">
                <a:latin typeface="Raleway"/>
                <a:ea typeface="Raleway"/>
                <a:cs typeface="Raleway"/>
                <a:sym typeface="Raleway"/>
              </a:rPr>
              <a:t>DROP TABLE</a:t>
            </a:r>
            <a:endParaRPr sz="3600">
              <a:latin typeface="Raleway"/>
              <a:ea typeface="Raleway"/>
              <a:cs typeface="Raleway"/>
              <a:sym typeface="Raleway"/>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51"/>
          <p:cNvSpPr txBox="1">
            <a:spLocks noGrp="1"/>
          </p:cNvSpPr>
          <p:nvPr>
            <p:ph type="sldNum" idx="12"/>
          </p:nvPr>
        </p:nvSpPr>
        <p:spPr>
          <a:xfrm>
            <a:off x="8960475" y="4903875"/>
            <a:ext cx="145500" cy="201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tr-TR"/>
              <a:t>40</a:t>
            </a:fld>
            <a:endParaRPr/>
          </a:p>
        </p:txBody>
      </p:sp>
      <p:sp>
        <p:nvSpPr>
          <p:cNvPr id="351" name="Google Shape;351;p51"/>
          <p:cNvSpPr txBox="1"/>
          <p:nvPr/>
        </p:nvSpPr>
        <p:spPr>
          <a:xfrm>
            <a:off x="289700" y="975700"/>
            <a:ext cx="3637800" cy="3757200"/>
          </a:xfrm>
          <a:prstGeom prst="rect">
            <a:avLst/>
          </a:prstGeom>
          <a:solidFill>
            <a:srgbClr val="FFF2CC"/>
          </a:solidFill>
          <a:ln w="9525" cap="flat" cmpd="sng">
            <a:solidFill>
              <a:srgbClr val="409ACE"/>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tr-TR" sz="2000" b="1" dirty="0" err="1">
                <a:latin typeface="Raleway"/>
                <a:ea typeface="Raleway"/>
                <a:cs typeface="Raleway"/>
                <a:sym typeface="Raleway"/>
              </a:rPr>
              <a:t>Try</a:t>
            </a:r>
            <a:r>
              <a:rPr lang="tr-TR" sz="2000" b="1" dirty="0">
                <a:latin typeface="Raleway"/>
                <a:ea typeface="Raleway"/>
                <a:cs typeface="Raleway"/>
                <a:sym typeface="Raleway"/>
              </a:rPr>
              <a:t> </a:t>
            </a:r>
            <a:r>
              <a:rPr lang="tr-TR" sz="2000" b="1" dirty="0" err="1">
                <a:latin typeface="Raleway"/>
                <a:ea typeface="Raleway"/>
                <a:cs typeface="Raleway"/>
                <a:sym typeface="Raleway"/>
              </a:rPr>
              <a:t>to</a:t>
            </a:r>
            <a:r>
              <a:rPr lang="tr-TR" sz="2000" b="1" dirty="0">
                <a:latin typeface="Raleway"/>
                <a:ea typeface="Raleway"/>
                <a:cs typeface="Raleway"/>
                <a:sym typeface="Raleway"/>
              </a:rPr>
              <a:t> insert a </a:t>
            </a:r>
            <a:r>
              <a:rPr lang="tr-TR" sz="2000" b="1" dirty="0" err="1">
                <a:latin typeface="Raleway"/>
                <a:ea typeface="Raleway"/>
                <a:cs typeface="Raleway"/>
                <a:sym typeface="Raleway"/>
              </a:rPr>
              <a:t>record</a:t>
            </a:r>
            <a:r>
              <a:rPr lang="tr-TR" sz="2000" b="1" dirty="0">
                <a:latin typeface="Raleway"/>
                <a:ea typeface="Raleway"/>
                <a:cs typeface="Raleway"/>
                <a:sym typeface="Raleway"/>
              </a:rPr>
              <a:t> in </a:t>
            </a:r>
            <a:r>
              <a:rPr lang="tr-TR" sz="2000" b="1" dirty="0" err="1">
                <a:latin typeface="Raleway"/>
                <a:ea typeface="Raleway"/>
                <a:cs typeface="Raleway"/>
                <a:sym typeface="Raleway"/>
              </a:rPr>
              <a:t>albums</a:t>
            </a:r>
            <a:r>
              <a:rPr lang="tr-TR" sz="2000" b="1" dirty="0">
                <a:latin typeface="Raleway"/>
                <a:ea typeface="Raleway"/>
                <a:cs typeface="Raleway"/>
                <a:sym typeface="Raleway"/>
              </a:rPr>
              <a:t> </a:t>
            </a:r>
            <a:r>
              <a:rPr lang="tr-TR" sz="2000" b="1" dirty="0" err="1">
                <a:latin typeface="Raleway"/>
                <a:ea typeface="Raleway"/>
                <a:cs typeface="Raleway"/>
                <a:sym typeface="Raleway"/>
              </a:rPr>
              <a:t>table</a:t>
            </a:r>
            <a:r>
              <a:rPr lang="tr-TR" sz="2000" b="1" dirty="0">
                <a:latin typeface="Raleway"/>
                <a:ea typeface="Raleway"/>
                <a:cs typeface="Raleway"/>
                <a:sym typeface="Raleway"/>
              </a:rPr>
              <a:t> </a:t>
            </a:r>
            <a:r>
              <a:rPr lang="tr-TR" sz="2000" b="1" dirty="0" err="1">
                <a:latin typeface="Raleway"/>
                <a:ea typeface="Raleway"/>
                <a:cs typeface="Raleway"/>
                <a:sym typeface="Raleway"/>
              </a:rPr>
              <a:t>without</a:t>
            </a:r>
            <a:r>
              <a:rPr lang="tr-TR" sz="2000" b="1" dirty="0">
                <a:latin typeface="Raleway"/>
                <a:ea typeface="Raleway"/>
                <a:cs typeface="Raleway"/>
                <a:sym typeface="Raleway"/>
              </a:rPr>
              <a:t> a </a:t>
            </a:r>
            <a:r>
              <a:rPr lang="tr-TR" sz="2000" b="1" dirty="0" err="1">
                <a:latin typeface="Raleway"/>
                <a:ea typeface="Raleway"/>
                <a:cs typeface="Raleway"/>
                <a:sym typeface="Raleway"/>
              </a:rPr>
              <a:t>title</a:t>
            </a:r>
            <a:r>
              <a:rPr lang="tr-TR" sz="2000" b="1" dirty="0">
                <a:latin typeface="Raleway"/>
                <a:ea typeface="Raleway"/>
                <a:cs typeface="Raleway"/>
                <a:sym typeface="Raleway"/>
              </a:rPr>
              <a:t> </a:t>
            </a:r>
            <a:r>
              <a:rPr lang="tr-TR" sz="2000" b="1" dirty="0" err="1">
                <a:latin typeface="Raleway"/>
                <a:ea typeface="Raleway"/>
                <a:cs typeface="Raleway"/>
                <a:sym typeface="Raleway"/>
              </a:rPr>
              <a:t>value</a:t>
            </a:r>
            <a:endParaRPr sz="2000" b="1" dirty="0">
              <a:latin typeface="Raleway"/>
              <a:ea typeface="Raleway"/>
              <a:cs typeface="Raleway"/>
              <a:sym typeface="Raleway"/>
            </a:endParaRPr>
          </a:p>
        </p:txBody>
      </p:sp>
      <p:pic>
        <p:nvPicPr>
          <p:cNvPr id="352" name="Google Shape;352;p51"/>
          <p:cNvPicPr preferRelativeResize="0"/>
          <p:nvPr/>
        </p:nvPicPr>
        <p:blipFill>
          <a:blip r:embed="rId3">
            <a:alphaModFix/>
          </a:blip>
          <a:stretch>
            <a:fillRect/>
          </a:stretch>
        </p:blipFill>
        <p:spPr>
          <a:xfrm>
            <a:off x="2959575" y="3958550"/>
            <a:ext cx="967925" cy="774349"/>
          </a:xfrm>
          <a:prstGeom prst="rect">
            <a:avLst/>
          </a:prstGeom>
          <a:noFill/>
          <a:ln>
            <a:noFill/>
          </a:ln>
        </p:spPr>
      </p:pic>
      <p:pic>
        <p:nvPicPr>
          <p:cNvPr id="353" name="Google Shape;353;p51"/>
          <p:cNvPicPr preferRelativeResize="0"/>
          <p:nvPr/>
        </p:nvPicPr>
        <p:blipFill>
          <a:blip r:embed="rId4">
            <a:alphaModFix/>
          </a:blip>
          <a:stretch>
            <a:fillRect/>
          </a:stretch>
        </p:blipFill>
        <p:spPr>
          <a:xfrm>
            <a:off x="4037550" y="3958550"/>
            <a:ext cx="1068907" cy="855126"/>
          </a:xfrm>
          <a:prstGeom prst="rect">
            <a:avLst/>
          </a:prstGeom>
          <a:noFill/>
          <a:ln>
            <a:noFill/>
          </a:ln>
        </p:spPr>
      </p:pic>
      <p:grpSp>
        <p:nvGrpSpPr>
          <p:cNvPr id="354" name="Google Shape;354;p51"/>
          <p:cNvGrpSpPr/>
          <p:nvPr/>
        </p:nvGrpSpPr>
        <p:grpSpPr>
          <a:xfrm>
            <a:off x="4014365" y="1230817"/>
            <a:ext cx="4587139" cy="3184257"/>
            <a:chOff x="597913" y="547750"/>
            <a:chExt cx="7699126" cy="3846650"/>
          </a:xfrm>
        </p:grpSpPr>
        <p:pic>
          <p:nvPicPr>
            <p:cNvPr id="355" name="Google Shape;355;p51"/>
            <p:cNvPicPr preferRelativeResize="0"/>
            <p:nvPr/>
          </p:nvPicPr>
          <p:blipFill>
            <a:blip r:embed="rId5">
              <a:alphaModFix/>
            </a:blip>
            <a:stretch>
              <a:fillRect/>
            </a:stretch>
          </p:blipFill>
          <p:spPr>
            <a:xfrm>
              <a:off x="597913" y="547750"/>
              <a:ext cx="7699126" cy="3846650"/>
            </a:xfrm>
            <a:prstGeom prst="rect">
              <a:avLst/>
            </a:prstGeom>
            <a:noFill/>
            <a:ln>
              <a:noFill/>
            </a:ln>
          </p:spPr>
        </p:pic>
        <p:sp>
          <p:nvSpPr>
            <p:cNvPr id="356" name="Google Shape;356;p51"/>
            <p:cNvSpPr/>
            <p:nvPr/>
          </p:nvSpPr>
          <p:spPr>
            <a:xfrm>
              <a:off x="608650" y="642950"/>
              <a:ext cx="1860300" cy="7029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7" name="Google Shape;357;p51"/>
          <p:cNvSpPr txBox="1">
            <a:spLocks noGrp="1"/>
          </p:cNvSpPr>
          <p:nvPr>
            <p:ph type="title" idx="4294967295"/>
          </p:nvPr>
        </p:nvSpPr>
        <p:spPr>
          <a:xfrm>
            <a:off x="378929" y="173800"/>
            <a:ext cx="5640900" cy="6264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Query Time</a:t>
            </a:r>
            <a:endParaRPr sz="4000">
              <a:solidFill>
                <a:srgbClr val="741B47"/>
              </a:solidFill>
              <a:latin typeface="Raleway Medium"/>
              <a:ea typeface="Raleway Medium"/>
              <a:cs typeface="Raleway Medium"/>
              <a:sym typeface="Raleway Medium"/>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Google Shape;638;p76"/>
          <p:cNvSpPr txBox="1">
            <a:spLocks noGrp="1"/>
          </p:cNvSpPr>
          <p:nvPr>
            <p:ph type="sldNum" idx="12"/>
          </p:nvPr>
        </p:nvSpPr>
        <p:spPr>
          <a:xfrm>
            <a:off x="8960475" y="4903875"/>
            <a:ext cx="145500" cy="201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tr-TR"/>
              <a:t>41</a:t>
            </a:fld>
            <a:endParaRPr/>
          </a:p>
        </p:txBody>
      </p:sp>
      <p:sp>
        <p:nvSpPr>
          <p:cNvPr id="639" name="Google Shape;639;p76"/>
          <p:cNvSpPr txBox="1"/>
          <p:nvPr/>
        </p:nvSpPr>
        <p:spPr>
          <a:xfrm>
            <a:off x="2334400" y="753450"/>
            <a:ext cx="4076700" cy="3636600"/>
          </a:xfrm>
          <a:prstGeom prst="rect">
            <a:avLst/>
          </a:prstGeom>
          <a:solidFill>
            <a:srgbClr val="FFF2CC"/>
          </a:solidFill>
          <a:ln w="9525" cap="flat" cmpd="sng">
            <a:solidFill>
              <a:srgbClr val="409ACE"/>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tr-TR" sz="1800" dirty="0" err="1">
                <a:latin typeface="Raleway"/>
                <a:ea typeface="Raleway"/>
                <a:cs typeface="Raleway"/>
                <a:sym typeface="Raleway"/>
              </a:rPr>
              <a:t>Please</a:t>
            </a:r>
            <a:r>
              <a:rPr lang="tr-TR" sz="1800" dirty="0">
                <a:latin typeface="Raleway"/>
                <a:ea typeface="Raleway"/>
                <a:cs typeface="Raleway"/>
                <a:sym typeface="Raleway"/>
              </a:rPr>
              <a:t> </a:t>
            </a:r>
            <a:r>
              <a:rPr lang="tr-TR" sz="1800" dirty="0" err="1">
                <a:latin typeface="Raleway"/>
                <a:ea typeface="Raleway"/>
                <a:cs typeface="Raleway"/>
                <a:sym typeface="Raleway"/>
              </a:rPr>
              <a:t>drop</a:t>
            </a:r>
            <a:r>
              <a:rPr lang="tr-TR" sz="1800" dirty="0">
                <a:latin typeface="Raleway"/>
                <a:ea typeface="Raleway"/>
                <a:cs typeface="Raleway"/>
                <a:sym typeface="Raleway"/>
              </a:rPr>
              <a:t> </a:t>
            </a:r>
            <a:r>
              <a:rPr lang="tr-TR" sz="1800" dirty="0" err="1">
                <a:latin typeface="Raleway"/>
                <a:ea typeface="Raleway"/>
                <a:cs typeface="Raleway"/>
                <a:sym typeface="Raleway"/>
              </a:rPr>
              <a:t>the</a:t>
            </a:r>
            <a:r>
              <a:rPr lang="tr-TR" sz="1800" dirty="0">
                <a:latin typeface="Raleway"/>
                <a:ea typeface="Raleway"/>
                <a:cs typeface="Raleway"/>
                <a:sym typeface="Raleway"/>
              </a:rPr>
              <a:t> </a:t>
            </a:r>
            <a:r>
              <a:rPr lang="tr-TR" sz="1800" dirty="0" err="1">
                <a:latin typeface="Raleway"/>
                <a:ea typeface="Raleway"/>
                <a:cs typeface="Raleway"/>
                <a:sym typeface="Raleway"/>
              </a:rPr>
              <a:t>table</a:t>
            </a:r>
            <a:r>
              <a:rPr lang="tr-TR" sz="1800" dirty="0">
                <a:latin typeface="Raleway"/>
                <a:ea typeface="Raleway"/>
                <a:cs typeface="Raleway"/>
                <a:sym typeface="Raleway"/>
              </a:rPr>
              <a:t> as </a:t>
            </a:r>
            <a:r>
              <a:rPr lang="tr-TR" sz="1800" dirty="0" err="1">
                <a:latin typeface="Raleway"/>
                <a:ea typeface="Raleway"/>
                <a:cs typeface="Raleway"/>
                <a:sym typeface="Raleway"/>
              </a:rPr>
              <a:t>you’ve</a:t>
            </a:r>
            <a:r>
              <a:rPr lang="tr-TR" sz="1800" dirty="0">
                <a:latin typeface="Raleway"/>
                <a:ea typeface="Raleway"/>
                <a:cs typeface="Raleway"/>
                <a:sym typeface="Raleway"/>
              </a:rPr>
              <a:t> </a:t>
            </a:r>
            <a:r>
              <a:rPr lang="tr-TR" sz="1800" dirty="0" err="1">
                <a:latin typeface="Raleway"/>
                <a:ea typeface="Raleway"/>
                <a:cs typeface="Raleway"/>
                <a:sym typeface="Raleway"/>
              </a:rPr>
              <a:t>just</a:t>
            </a:r>
            <a:r>
              <a:rPr lang="tr-TR" sz="1800" dirty="0">
                <a:latin typeface="Raleway"/>
                <a:ea typeface="Raleway"/>
                <a:cs typeface="Raleway"/>
                <a:sym typeface="Raleway"/>
              </a:rPr>
              <a:t> </a:t>
            </a:r>
            <a:r>
              <a:rPr lang="tr-TR" sz="1800" dirty="0" err="1">
                <a:latin typeface="Raleway"/>
                <a:ea typeface="Raleway"/>
                <a:cs typeface="Raleway"/>
                <a:sym typeface="Raleway"/>
              </a:rPr>
              <a:t>created</a:t>
            </a:r>
            <a:r>
              <a:rPr lang="tr-TR" sz="1800" dirty="0">
                <a:latin typeface="Raleway"/>
                <a:ea typeface="Raleway"/>
                <a:cs typeface="Raleway"/>
                <a:sym typeface="Raleway"/>
              </a:rPr>
              <a:t> </a:t>
            </a:r>
            <a:r>
              <a:rPr lang="tr-TR" sz="1800" dirty="0" err="1">
                <a:latin typeface="Raleway"/>
                <a:ea typeface="Raleway"/>
                <a:cs typeface="Raleway"/>
                <a:sym typeface="Raleway"/>
              </a:rPr>
              <a:t>writing</a:t>
            </a:r>
            <a:r>
              <a:rPr lang="tr-TR" sz="1800" dirty="0">
                <a:latin typeface="Raleway"/>
                <a:ea typeface="Raleway"/>
                <a:cs typeface="Raleway"/>
                <a:sym typeface="Raleway"/>
              </a:rPr>
              <a:t> </a:t>
            </a:r>
            <a:endParaRPr sz="1800" dirty="0">
              <a:latin typeface="Raleway"/>
              <a:ea typeface="Raleway"/>
              <a:cs typeface="Raleway"/>
              <a:sym typeface="Raleway"/>
            </a:endParaRPr>
          </a:p>
          <a:p>
            <a:pPr marL="0" lvl="0" indent="0" algn="l" rtl="0">
              <a:spcBef>
                <a:spcPts val="0"/>
              </a:spcBef>
              <a:spcAft>
                <a:spcPts val="0"/>
              </a:spcAft>
              <a:buNone/>
            </a:pPr>
            <a:r>
              <a:rPr lang="tr-TR" sz="1800" dirty="0">
                <a:solidFill>
                  <a:srgbClr val="A61C00"/>
                </a:solidFill>
                <a:latin typeface="Raleway"/>
                <a:ea typeface="Raleway"/>
                <a:cs typeface="Raleway"/>
                <a:sym typeface="Raleway"/>
              </a:rPr>
              <a:t>DROP TABLE </a:t>
            </a:r>
            <a:r>
              <a:rPr lang="tr-TR" sz="1800" dirty="0" err="1">
                <a:solidFill>
                  <a:srgbClr val="A61C00"/>
                </a:solidFill>
                <a:latin typeface="Raleway"/>
                <a:ea typeface="Raleway"/>
                <a:cs typeface="Raleway"/>
                <a:sym typeface="Raleway"/>
              </a:rPr>
              <a:t>vacation_plan</a:t>
            </a:r>
            <a:r>
              <a:rPr lang="tr-TR" sz="1800" dirty="0">
                <a:solidFill>
                  <a:srgbClr val="A61C00"/>
                </a:solidFill>
                <a:latin typeface="Raleway"/>
                <a:ea typeface="Raleway"/>
                <a:cs typeface="Raleway"/>
                <a:sym typeface="Raleway"/>
              </a:rPr>
              <a:t>;</a:t>
            </a:r>
            <a:endParaRPr sz="1800" dirty="0">
              <a:solidFill>
                <a:srgbClr val="A61C00"/>
              </a:solidFill>
              <a:latin typeface="Raleway Light"/>
              <a:ea typeface="Raleway Light"/>
              <a:cs typeface="Raleway Light"/>
              <a:sym typeface="Raleway Light"/>
            </a:endParaRPr>
          </a:p>
          <a:p>
            <a:pPr marL="0" lvl="0" indent="0" algn="l" rtl="0">
              <a:spcBef>
                <a:spcPts val="0"/>
              </a:spcBef>
              <a:spcAft>
                <a:spcPts val="0"/>
              </a:spcAft>
              <a:buNone/>
            </a:pPr>
            <a:r>
              <a:rPr lang="tr-TR" sz="1800" dirty="0" err="1">
                <a:latin typeface="Raleway"/>
                <a:ea typeface="Raleway"/>
                <a:cs typeface="Raleway"/>
                <a:sym typeface="Raleway"/>
              </a:rPr>
              <a:t>Then</a:t>
            </a:r>
            <a:r>
              <a:rPr lang="tr-TR" sz="1800" dirty="0">
                <a:latin typeface="Raleway"/>
                <a:ea typeface="Raleway"/>
                <a:cs typeface="Raleway"/>
                <a:sym typeface="Raleway"/>
              </a:rPr>
              <a:t>, </a:t>
            </a:r>
            <a:r>
              <a:rPr lang="tr-TR" sz="1800" dirty="0" err="1">
                <a:latin typeface="Raleway"/>
                <a:ea typeface="Raleway"/>
                <a:cs typeface="Raleway"/>
                <a:sym typeface="Raleway"/>
              </a:rPr>
              <a:t>recreate</a:t>
            </a:r>
            <a:r>
              <a:rPr lang="tr-TR" sz="1800" dirty="0">
                <a:latin typeface="Raleway"/>
                <a:ea typeface="Raleway"/>
                <a:cs typeface="Raleway"/>
                <a:sym typeface="Raleway"/>
              </a:rPr>
              <a:t> </a:t>
            </a:r>
            <a:r>
              <a:rPr lang="tr-TR" sz="1800" dirty="0" err="1">
                <a:latin typeface="Raleway"/>
                <a:ea typeface="Raleway"/>
                <a:cs typeface="Raleway"/>
                <a:sym typeface="Raleway"/>
              </a:rPr>
              <a:t>the</a:t>
            </a:r>
            <a:r>
              <a:rPr lang="tr-TR" sz="1800" dirty="0">
                <a:latin typeface="Raleway"/>
                <a:ea typeface="Raleway"/>
                <a:cs typeface="Raleway"/>
                <a:sym typeface="Raleway"/>
              </a:rPr>
              <a:t> </a:t>
            </a:r>
            <a:r>
              <a:rPr lang="tr-TR" sz="1800" dirty="0" err="1">
                <a:latin typeface="Raleway"/>
                <a:ea typeface="Raleway"/>
                <a:cs typeface="Raleway"/>
                <a:sym typeface="Raleway"/>
              </a:rPr>
              <a:t>vacation_plan</a:t>
            </a:r>
            <a:r>
              <a:rPr lang="tr-TR" sz="1800" dirty="0">
                <a:latin typeface="Raleway"/>
                <a:ea typeface="Raleway"/>
                <a:cs typeface="Raleway"/>
                <a:sym typeface="Raleway"/>
              </a:rPr>
              <a:t> </a:t>
            </a:r>
            <a:r>
              <a:rPr lang="tr-TR" sz="1800" dirty="0" err="1">
                <a:latin typeface="Raleway"/>
                <a:ea typeface="Raleway"/>
                <a:cs typeface="Raleway"/>
                <a:sym typeface="Raleway"/>
              </a:rPr>
              <a:t>table</a:t>
            </a:r>
            <a:r>
              <a:rPr lang="tr-TR" sz="1800" dirty="0">
                <a:latin typeface="Raleway"/>
                <a:ea typeface="Raleway"/>
                <a:cs typeface="Raleway"/>
                <a:sym typeface="Raleway"/>
              </a:rPr>
              <a:t> </a:t>
            </a:r>
            <a:r>
              <a:rPr lang="tr-TR" sz="1800" dirty="0" err="1">
                <a:latin typeface="Raleway"/>
                <a:ea typeface="Raleway"/>
                <a:cs typeface="Raleway"/>
                <a:sym typeface="Raleway"/>
              </a:rPr>
              <a:t>adding</a:t>
            </a:r>
            <a:r>
              <a:rPr lang="tr-TR" sz="1800" dirty="0">
                <a:latin typeface="Raleway"/>
                <a:ea typeface="Raleway"/>
                <a:cs typeface="Raleway"/>
                <a:sym typeface="Raleway"/>
              </a:rPr>
              <a:t> </a:t>
            </a:r>
            <a:r>
              <a:rPr lang="tr-TR" sz="1800" dirty="0" err="1">
                <a:latin typeface="Raleway"/>
                <a:ea typeface="Raleway"/>
                <a:cs typeface="Raleway"/>
                <a:sym typeface="Raleway"/>
              </a:rPr>
              <a:t>constraints</a:t>
            </a:r>
            <a:r>
              <a:rPr lang="tr-TR" sz="1800" dirty="0">
                <a:latin typeface="Raleway"/>
                <a:ea typeface="Raleway"/>
                <a:cs typeface="Raleway"/>
                <a:sym typeface="Raleway"/>
              </a:rPr>
              <a:t> as </a:t>
            </a:r>
            <a:r>
              <a:rPr lang="tr-TR" sz="1800" dirty="0" err="1">
                <a:latin typeface="Raleway"/>
                <a:ea typeface="Raleway"/>
                <a:cs typeface="Raleway"/>
                <a:sym typeface="Raleway"/>
              </a:rPr>
              <a:t>below</a:t>
            </a:r>
            <a:r>
              <a:rPr lang="tr-TR" sz="1800" dirty="0">
                <a:latin typeface="Raleway"/>
                <a:ea typeface="Raleway"/>
                <a:cs typeface="Raleway"/>
                <a:sym typeface="Raleway"/>
              </a:rPr>
              <a:t>:</a:t>
            </a:r>
            <a:endParaRPr sz="2000" dirty="0">
              <a:latin typeface="Raleway Light"/>
              <a:ea typeface="Raleway Light"/>
              <a:cs typeface="Raleway Light"/>
              <a:sym typeface="Raleway Light"/>
            </a:endParaRPr>
          </a:p>
          <a:p>
            <a:pPr marL="0" lvl="0" indent="0" algn="l" rtl="0">
              <a:spcBef>
                <a:spcPts val="0"/>
              </a:spcBef>
              <a:spcAft>
                <a:spcPts val="0"/>
              </a:spcAft>
              <a:buNone/>
            </a:pPr>
            <a:r>
              <a:rPr lang="tr-TR" sz="1800" dirty="0" err="1">
                <a:latin typeface="Raleway Light"/>
                <a:ea typeface="Raleway Light"/>
                <a:cs typeface="Raleway Light"/>
                <a:sym typeface="Raleway Light"/>
              </a:rPr>
              <a:t>Column</a:t>
            </a:r>
            <a:r>
              <a:rPr lang="tr-TR" sz="1800" dirty="0">
                <a:latin typeface="Raleway Light"/>
                <a:ea typeface="Raleway Light"/>
                <a:cs typeface="Raleway Light"/>
                <a:sym typeface="Raleway Light"/>
              </a:rPr>
              <a:t> </a:t>
            </a:r>
            <a:r>
              <a:rPr lang="tr-TR" sz="1800" dirty="0" err="1">
                <a:latin typeface="Raleway Light"/>
                <a:ea typeface="Raleway Light"/>
                <a:cs typeface="Raleway Light"/>
                <a:sym typeface="Raleway Light"/>
              </a:rPr>
              <a:t>names</a:t>
            </a:r>
            <a:r>
              <a:rPr lang="tr-TR" sz="1800" dirty="0">
                <a:latin typeface="Raleway Light"/>
                <a:ea typeface="Raleway Light"/>
                <a:cs typeface="Raleway Light"/>
                <a:sym typeface="Raleway Light"/>
              </a:rPr>
              <a:t>:</a:t>
            </a:r>
            <a:endParaRPr sz="1800" dirty="0">
              <a:latin typeface="Raleway Light"/>
              <a:ea typeface="Raleway Light"/>
              <a:cs typeface="Raleway Light"/>
              <a:sym typeface="Raleway Light"/>
            </a:endParaRPr>
          </a:p>
          <a:p>
            <a:pPr marL="457200" lvl="0" indent="-342900" algn="l" rtl="0">
              <a:spcBef>
                <a:spcPts val="0"/>
              </a:spcBef>
              <a:spcAft>
                <a:spcPts val="0"/>
              </a:spcAft>
              <a:buSzPts val="1800"/>
              <a:buFont typeface="Raleway Light"/>
              <a:buChar char="-"/>
            </a:pPr>
            <a:r>
              <a:rPr lang="tr-TR" sz="1800" dirty="0" err="1">
                <a:latin typeface="Raleway Light"/>
                <a:ea typeface="Raleway Light"/>
                <a:cs typeface="Raleway Light"/>
                <a:sym typeface="Raleway Light"/>
              </a:rPr>
              <a:t>place_id</a:t>
            </a:r>
            <a:r>
              <a:rPr lang="tr-TR" sz="1800" dirty="0">
                <a:latin typeface="Raleway Light"/>
                <a:ea typeface="Raleway Light"/>
                <a:cs typeface="Raleway Light"/>
                <a:sym typeface="Raleway Light"/>
              </a:rPr>
              <a:t> -&gt; PRIMARY KEY</a:t>
            </a:r>
            <a:endParaRPr sz="1800" dirty="0">
              <a:latin typeface="Raleway Light"/>
              <a:ea typeface="Raleway Light"/>
              <a:cs typeface="Raleway Light"/>
              <a:sym typeface="Raleway Light"/>
            </a:endParaRPr>
          </a:p>
          <a:p>
            <a:pPr marL="457200" lvl="0" indent="-342900" algn="l" rtl="0">
              <a:spcBef>
                <a:spcPts val="0"/>
              </a:spcBef>
              <a:spcAft>
                <a:spcPts val="0"/>
              </a:spcAft>
              <a:buSzPts val="1800"/>
              <a:buFont typeface="Raleway Light"/>
              <a:buChar char="-"/>
            </a:pPr>
            <a:r>
              <a:rPr lang="tr-TR" sz="1800" dirty="0" err="1">
                <a:latin typeface="Raleway Light"/>
                <a:ea typeface="Raleway Light"/>
                <a:cs typeface="Raleway Light"/>
                <a:sym typeface="Raleway Light"/>
              </a:rPr>
              <a:t>country</a:t>
            </a:r>
            <a:endParaRPr sz="1800" dirty="0">
              <a:latin typeface="Raleway Light"/>
              <a:ea typeface="Raleway Light"/>
              <a:cs typeface="Raleway Light"/>
              <a:sym typeface="Raleway Light"/>
            </a:endParaRPr>
          </a:p>
          <a:p>
            <a:pPr marL="457200" lvl="0" indent="-342900" algn="l" rtl="0">
              <a:spcBef>
                <a:spcPts val="0"/>
              </a:spcBef>
              <a:spcAft>
                <a:spcPts val="0"/>
              </a:spcAft>
              <a:buSzPts val="1800"/>
              <a:buFont typeface="Raleway Light"/>
              <a:buChar char="-"/>
            </a:pPr>
            <a:r>
              <a:rPr lang="tr-TR" sz="1800" dirty="0" err="1">
                <a:latin typeface="Raleway Light"/>
                <a:ea typeface="Raleway Light"/>
                <a:cs typeface="Raleway Light"/>
                <a:sym typeface="Raleway Light"/>
              </a:rPr>
              <a:t>hotel_name</a:t>
            </a:r>
            <a:r>
              <a:rPr lang="tr-TR" sz="1800" dirty="0">
                <a:latin typeface="Raleway Light"/>
                <a:ea typeface="Raleway Light"/>
                <a:cs typeface="Raleway Light"/>
                <a:sym typeface="Raleway Light"/>
              </a:rPr>
              <a:t> -&gt; NOT NULL</a:t>
            </a:r>
            <a:endParaRPr sz="1800" dirty="0">
              <a:latin typeface="Raleway Light"/>
              <a:ea typeface="Raleway Light"/>
              <a:cs typeface="Raleway Light"/>
              <a:sym typeface="Raleway Light"/>
            </a:endParaRPr>
          </a:p>
          <a:p>
            <a:pPr marL="457200" lvl="0" indent="-342900" algn="l" rtl="0">
              <a:spcBef>
                <a:spcPts val="0"/>
              </a:spcBef>
              <a:spcAft>
                <a:spcPts val="0"/>
              </a:spcAft>
              <a:buSzPts val="1800"/>
              <a:buFont typeface="Raleway Light"/>
              <a:buChar char="-"/>
            </a:pPr>
            <a:r>
              <a:rPr lang="tr-TR" sz="1800" dirty="0" err="1">
                <a:latin typeface="Raleway Light"/>
                <a:ea typeface="Raleway Light"/>
                <a:cs typeface="Raleway Light"/>
                <a:sym typeface="Raleway Light"/>
              </a:rPr>
              <a:t>employee_id</a:t>
            </a:r>
            <a:r>
              <a:rPr lang="tr-TR" sz="1800" dirty="0">
                <a:latin typeface="Raleway Light"/>
                <a:ea typeface="Raleway Light"/>
                <a:cs typeface="Raleway Light"/>
                <a:sym typeface="Raleway Light"/>
              </a:rPr>
              <a:t> -&gt; FOREIGN KEY</a:t>
            </a:r>
            <a:endParaRPr sz="1800" dirty="0">
              <a:latin typeface="Raleway Light"/>
              <a:ea typeface="Raleway Light"/>
              <a:cs typeface="Raleway Light"/>
              <a:sym typeface="Raleway Light"/>
            </a:endParaRPr>
          </a:p>
          <a:p>
            <a:pPr marL="457200" lvl="0" indent="-342900" algn="l" rtl="0">
              <a:spcBef>
                <a:spcPts val="0"/>
              </a:spcBef>
              <a:spcAft>
                <a:spcPts val="0"/>
              </a:spcAft>
              <a:buSzPts val="1800"/>
              <a:buFont typeface="Raleway Light"/>
              <a:buChar char="-"/>
            </a:pPr>
            <a:r>
              <a:rPr lang="tr-TR" sz="1800" dirty="0" err="1">
                <a:latin typeface="Raleway Light"/>
                <a:ea typeface="Raleway Light"/>
                <a:cs typeface="Raleway Light"/>
                <a:sym typeface="Raleway Light"/>
              </a:rPr>
              <a:t>vacation_length</a:t>
            </a:r>
            <a:endParaRPr sz="1800" dirty="0">
              <a:latin typeface="Raleway Light"/>
              <a:ea typeface="Raleway Light"/>
              <a:cs typeface="Raleway Light"/>
              <a:sym typeface="Raleway Light"/>
            </a:endParaRPr>
          </a:p>
          <a:p>
            <a:pPr marL="457200" lvl="0" indent="-342900" algn="l" rtl="0">
              <a:spcBef>
                <a:spcPts val="0"/>
              </a:spcBef>
              <a:spcAft>
                <a:spcPts val="0"/>
              </a:spcAft>
              <a:buSzPts val="1800"/>
              <a:buFont typeface="Raleway Light"/>
              <a:buChar char="-"/>
            </a:pPr>
            <a:r>
              <a:rPr lang="tr-TR" sz="1800" dirty="0" err="1">
                <a:latin typeface="Raleway Light"/>
                <a:ea typeface="Raleway Light"/>
                <a:cs typeface="Raleway Light"/>
                <a:sym typeface="Raleway Light"/>
              </a:rPr>
              <a:t>budget</a:t>
            </a:r>
            <a:endParaRPr sz="1800" dirty="0">
              <a:latin typeface="Raleway Light"/>
              <a:ea typeface="Raleway Light"/>
              <a:cs typeface="Raleway Light"/>
              <a:sym typeface="Raleway Light"/>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52"/>
          <p:cNvSpPr txBox="1">
            <a:spLocks noGrp="1"/>
          </p:cNvSpPr>
          <p:nvPr>
            <p:ph type="sldNum" idx="12"/>
          </p:nvPr>
        </p:nvSpPr>
        <p:spPr>
          <a:xfrm>
            <a:off x="8960475" y="4903875"/>
            <a:ext cx="145500" cy="201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tr-TR"/>
              <a:t>42</a:t>
            </a:fld>
            <a:endParaRPr/>
          </a:p>
        </p:txBody>
      </p:sp>
      <p:grpSp>
        <p:nvGrpSpPr>
          <p:cNvPr id="363" name="Google Shape;363;p52"/>
          <p:cNvGrpSpPr/>
          <p:nvPr/>
        </p:nvGrpSpPr>
        <p:grpSpPr>
          <a:xfrm>
            <a:off x="4014365" y="1230817"/>
            <a:ext cx="4587139" cy="3184257"/>
            <a:chOff x="597913" y="547750"/>
            <a:chExt cx="7699126" cy="3846650"/>
          </a:xfrm>
        </p:grpSpPr>
        <p:pic>
          <p:nvPicPr>
            <p:cNvPr id="364" name="Google Shape;364;p52"/>
            <p:cNvPicPr preferRelativeResize="0"/>
            <p:nvPr/>
          </p:nvPicPr>
          <p:blipFill>
            <a:blip r:embed="rId3">
              <a:alphaModFix/>
            </a:blip>
            <a:stretch>
              <a:fillRect/>
            </a:stretch>
          </p:blipFill>
          <p:spPr>
            <a:xfrm>
              <a:off x="597913" y="547750"/>
              <a:ext cx="7699126" cy="3846650"/>
            </a:xfrm>
            <a:prstGeom prst="rect">
              <a:avLst/>
            </a:prstGeom>
            <a:noFill/>
            <a:ln>
              <a:noFill/>
            </a:ln>
          </p:spPr>
        </p:pic>
        <p:sp>
          <p:nvSpPr>
            <p:cNvPr id="365" name="Google Shape;365;p52"/>
            <p:cNvSpPr/>
            <p:nvPr/>
          </p:nvSpPr>
          <p:spPr>
            <a:xfrm>
              <a:off x="608650" y="642950"/>
              <a:ext cx="1860300" cy="7029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6" name="Google Shape;366;p52"/>
          <p:cNvSpPr txBox="1">
            <a:spLocks noGrp="1"/>
          </p:cNvSpPr>
          <p:nvPr>
            <p:ph type="title" idx="4294967295"/>
          </p:nvPr>
        </p:nvSpPr>
        <p:spPr>
          <a:xfrm>
            <a:off x="378929" y="173800"/>
            <a:ext cx="5640900" cy="6264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SzPts val="4800"/>
              <a:buNone/>
            </a:pPr>
            <a:r>
              <a:rPr lang="tr-TR" sz="4000" dirty="0">
                <a:solidFill>
                  <a:srgbClr val="741B47"/>
                </a:solidFill>
                <a:latin typeface="Raleway Medium"/>
                <a:ea typeface="Raleway Medium"/>
                <a:cs typeface="Raleway Medium"/>
                <a:sym typeface="Raleway Medium"/>
              </a:rPr>
              <a:t>Query Time</a:t>
            </a:r>
            <a:endParaRPr sz="4000" dirty="0">
              <a:solidFill>
                <a:srgbClr val="741B47"/>
              </a:solidFill>
              <a:latin typeface="Raleway Medium"/>
              <a:ea typeface="Raleway Medium"/>
              <a:cs typeface="Raleway Medium"/>
              <a:sym typeface="Raleway Medium"/>
            </a:endParaRPr>
          </a:p>
        </p:txBody>
      </p:sp>
      <p:sp>
        <p:nvSpPr>
          <p:cNvPr id="367" name="Google Shape;367;p52"/>
          <p:cNvSpPr txBox="1"/>
          <p:nvPr/>
        </p:nvSpPr>
        <p:spPr>
          <a:xfrm>
            <a:off x="76200" y="928450"/>
            <a:ext cx="4076700" cy="3636600"/>
          </a:xfrm>
          <a:prstGeom prst="rect">
            <a:avLst/>
          </a:prstGeom>
          <a:solidFill>
            <a:srgbClr val="FFF2CC"/>
          </a:solidFill>
          <a:ln w="9525" cap="flat" cmpd="sng">
            <a:solidFill>
              <a:srgbClr val="409ACE"/>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dirty="0">
                <a:latin typeface="Raleway"/>
                <a:ea typeface="Raleway"/>
                <a:cs typeface="Raleway"/>
                <a:sym typeface="Raleway"/>
              </a:rPr>
              <a:t>Please drop the table as you’ve just created writing </a:t>
            </a:r>
          </a:p>
          <a:p>
            <a:pPr marL="0" lvl="0" indent="0" algn="l" rtl="0">
              <a:spcBef>
                <a:spcPts val="0"/>
              </a:spcBef>
              <a:spcAft>
                <a:spcPts val="0"/>
              </a:spcAft>
              <a:buNone/>
            </a:pPr>
            <a:r>
              <a:rPr lang="en-US" sz="1800" dirty="0">
                <a:solidFill>
                  <a:srgbClr val="A61C00"/>
                </a:solidFill>
                <a:latin typeface="Raleway"/>
                <a:ea typeface="Raleway"/>
                <a:cs typeface="Raleway"/>
                <a:sym typeface="Raleway"/>
              </a:rPr>
              <a:t>DROP TABLE leaves;</a:t>
            </a:r>
            <a:endParaRPr lang="en-US" sz="1800" dirty="0">
              <a:solidFill>
                <a:srgbClr val="A61C00"/>
              </a:solidFill>
              <a:latin typeface="Raleway Light"/>
              <a:ea typeface="Raleway Light"/>
              <a:cs typeface="Raleway Light"/>
              <a:sym typeface="Raleway Light"/>
            </a:endParaRPr>
          </a:p>
          <a:p>
            <a:pPr marL="0" lvl="0" indent="0" algn="l" rtl="0">
              <a:spcBef>
                <a:spcPts val="0"/>
              </a:spcBef>
              <a:spcAft>
                <a:spcPts val="0"/>
              </a:spcAft>
              <a:buNone/>
            </a:pPr>
            <a:r>
              <a:rPr lang="en-US" sz="1800" dirty="0">
                <a:latin typeface="Raleway"/>
                <a:ea typeface="Raleway"/>
                <a:cs typeface="Raleway"/>
                <a:sym typeface="Raleway"/>
              </a:rPr>
              <a:t>Then, recreate the </a:t>
            </a:r>
            <a:r>
              <a:rPr lang="en-US" sz="1800" dirty="0">
                <a:solidFill>
                  <a:srgbClr val="A61C00"/>
                </a:solidFill>
                <a:latin typeface="Raleway"/>
                <a:ea typeface="Raleway"/>
                <a:cs typeface="Raleway"/>
                <a:sym typeface="Raleway"/>
              </a:rPr>
              <a:t>leaves </a:t>
            </a:r>
            <a:r>
              <a:rPr lang="en-US" sz="1800" dirty="0">
                <a:latin typeface="Raleway"/>
                <a:ea typeface="Raleway"/>
                <a:cs typeface="Raleway"/>
                <a:sym typeface="Raleway"/>
              </a:rPr>
              <a:t>table adding constraints as below:</a:t>
            </a:r>
            <a:endParaRPr lang="en-US" sz="2000" dirty="0">
              <a:latin typeface="Raleway Light"/>
              <a:ea typeface="Raleway Light"/>
              <a:cs typeface="Raleway Light"/>
              <a:sym typeface="Raleway Light"/>
            </a:endParaRPr>
          </a:p>
          <a:p>
            <a:pPr marL="0" lvl="0" indent="0" algn="l" rtl="0">
              <a:spcBef>
                <a:spcPts val="0"/>
              </a:spcBef>
              <a:spcAft>
                <a:spcPts val="0"/>
              </a:spcAft>
              <a:buNone/>
            </a:pPr>
            <a:r>
              <a:rPr lang="en-US" sz="1800" dirty="0">
                <a:latin typeface="Raleway Light"/>
                <a:ea typeface="Raleway Light"/>
                <a:cs typeface="Raleway Light"/>
                <a:sym typeface="Raleway Light"/>
              </a:rPr>
              <a:t>Column names:</a:t>
            </a:r>
          </a:p>
          <a:p>
            <a:pPr marL="457200" lvl="0" indent="-342900" algn="l" rtl="0">
              <a:spcBef>
                <a:spcPts val="0"/>
              </a:spcBef>
              <a:spcAft>
                <a:spcPts val="0"/>
              </a:spcAft>
              <a:buSzPts val="1800"/>
              <a:buFont typeface="Raleway Light"/>
              <a:buChar char="-"/>
            </a:pPr>
            <a:r>
              <a:rPr lang="en-US" sz="1800" dirty="0">
                <a:latin typeface="Raleway Light"/>
                <a:ea typeface="Raleway Light"/>
                <a:cs typeface="Raleway Light"/>
                <a:sym typeface="Raleway Light"/>
              </a:rPr>
              <a:t>id -&gt; PRIMARY KEY , AUTOINC</a:t>
            </a:r>
          </a:p>
          <a:p>
            <a:pPr marL="457200" lvl="0" indent="-342900" algn="l" rtl="0">
              <a:spcBef>
                <a:spcPts val="0"/>
              </a:spcBef>
              <a:spcAft>
                <a:spcPts val="0"/>
              </a:spcAft>
              <a:buSzPts val="1800"/>
              <a:buFont typeface="Raleway Light"/>
              <a:buChar char="-"/>
            </a:pPr>
            <a:r>
              <a:rPr lang="en-US" sz="1800" dirty="0" err="1">
                <a:latin typeface="Raleway Light"/>
                <a:ea typeface="Raleway Light"/>
                <a:cs typeface="Raleway Light"/>
                <a:sym typeface="Raleway Light"/>
              </a:rPr>
              <a:t>employee_id</a:t>
            </a:r>
            <a:r>
              <a:rPr lang="en-US" sz="1800" dirty="0">
                <a:latin typeface="Raleway Light"/>
                <a:ea typeface="Raleway Light"/>
                <a:cs typeface="Raleway Light"/>
                <a:sym typeface="Raleway Light"/>
              </a:rPr>
              <a:t> -&gt; FOREING KEY</a:t>
            </a:r>
          </a:p>
          <a:p>
            <a:pPr marL="457200" lvl="0" indent="-342900" algn="l" rtl="0">
              <a:spcBef>
                <a:spcPts val="0"/>
              </a:spcBef>
              <a:spcAft>
                <a:spcPts val="0"/>
              </a:spcAft>
              <a:buSzPts val="1800"/>
              <a:buFont typeface="Raleway Light"/>
              <a:buChar char="-"/>
            </a:pPr>
            <a:r>
              <a:rPr lang="en-US" sz="1800" dirty="0" err="1">
                <a:latin typeface="Raleway Light"/>
                <a:ea typeface="Raleway Light"/>
                <a:cs typeface="Raleway Light"/>
                <a:sym typeface="Raleway Light"/>
              </a:rPr>
              <a:t>start_date</a:t>
            </a:r>
            <a:r>
              <a:rPr lang="en-US" sz="1800" dirty="0">
                <a:latin typeface="Raleway Light"/>
                <a:ea typeface="Raleway Light"/>
                <a:cs typeface="Raleway Light"/>
                <a:sym typeface="Raleway Light"/>
              </a:rPr>
              <a:t> -&gt; NOT NULL</a:t>
            </a:r>
          </a:p>
          <a:p>
            <a:pPr marL="457200" lvl="0" indent="-342900" algn="l" rtl="0">
              <a:spcBef>
                <a:spcPts val="0"/>
              </a:spcBef>
              <a:spcAft>
                <a:spcPts val="0"/>
              </a:spcAft>
              <a:buSzPts val="1800"/>
              <a:buFont typeface="Raleway Light"/>
              <a:buChar char="-"/>
            </a:pPr>
            <a:r>
              <a:rPr lang="en-US" sz="1800" dirty="0" err="1">
                <a:latin typeface="Raleway Light"/>
                <a:ea typeface="Raleway Light"/>
                <a:cs typeface="Raleway Light"/>
                <a:sym typeface="Raleway Light"/>
              </a:rPr>
              <a:t>end_date</a:t>
            </a:r>
            <a:r>
              <a:rPr lang="en-US" sz="1800" dirty="0">
                <a:latin typeface="Raleway Light"/>
                <a:ea typeface="Raleway Light"/>
                <a:cs typeface="Raleway Light"/>
                <a:sym typeface="Raleway Light"/>
              </a:rPr>
              <a:t> -&gt; NOT NULL</a:t>
            </a:r>
          </a:p>
          <a:p>
            <a:pPr marL="457200" lvl="0" indent="0" algn="l" rtl="0">
              <a:spcBef>
                <a:spcPts val="0"/>
              </a:spcBef>
              <a:spcAft>
                <a:spcPts val="0"/>
              </a:spcAft>
              <a:buNone/>
            </a:pPr>
            <a:endParaRPr sz="1800" dirty="0">
              <a:latin typeface="Raleway Light"/>
              <a:ea typeface="Raleway Light"/>
              <a:cs typeface="Raleway Light"/>
              <a:sym typeface="Raleway Light"/>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55"/>
          <p:cNvSpPr txBox="1">
            <a:spLocks noGrp="1"/>
          </p:cNvSpPr>
          <p:nvPr>
            <p:ph type="sldNum" idx="12"/>
          </p:nvPr>
        </p:nvSpPr>
        <p:spPr>
          <a:xfrm>
            <a:off x="8960475" y="4903875"/>
            <a:ext cx="145500" cy="201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tr-TR"/>
              <a:t>43</a:t>
            </a:fld>
            <a:endParaRPr/>
          </a:p>
        </p:txBody>
      </p:sp>
      <p:grpSp>
        <p:nvGrpSpPr>
          <p:cNvPr id="388" name="Google Shape;388;p55"/>
          <p:cNvGrpSpPr/>
          <p:nvPr/>
        </p:nvGrpSpPr>
        <p:grpSpPr>
          <a:xfrm>
            <a:off x="4014365" y="1230817"/>
            <a:ext cx="4587139" cy="3184257"/>
            <a:chOff x="597913" y="547750"/>
            <a:chExt cx="7699126" cy="3846650"/>
          </a:xfrm>
        </p:grpSpPr>
        <p:pic>
          <p:nvPicPr>
            <p:cNvPr id="389" name="Google Shape;389;p55"/>
            <p:cNvPicPr preferRelativeResize="0"/>
            <p:nvPr/>
          </p:nvPicPr>
          <p:blipFill>
            <a:blip r:embed="rId3">
              <a:alphaModFix/>
            </a:blip>
            <a:stretch>
              <a:fillRect/>
            </a:stretch>
          </p:blipFill>
          <p:spPr>
            <a:xfrm>
              <a:off x="597913" y="547750"/>
              <a:ext cx="7699126" cy="3846650"/>
            </a:xfrm>
            <a:prstGeom prst="rect">
              <a:avLst/>
            </a:prstGeom>
            <a:noFill/>
            <a:ln>
              <a:noFill/>
            </a:ln>
          </p:spPr>
        </p:pic>
        <p:sp>
          <p:nvSpPr>
            <p:cNvPr id="390" name="Google Shape;390;p55"/>
            <p:cNvSpPr/>
            <p:nvPr/>
          </p:nvSpPr>
          <p:spPr>
            <a:xfrm>
              <a:off x="608650" y="642950"/>
              <a:ext cx="1860300" cy="7029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1" name="Google Shape;391;p55"/>
          <p:cNvSpPr txBox="1">
            <a:spLocks noGrp="1"/>
          </p:cNvSpPr>
          <p:nvPr>
            <p:ph type="title" idx="4294967295"/>
          </p:nvPr>
        </p:nvSpPr>
        <p:spPr>
          <a:xfrm>
            <a:off x="378929" y="173800"/>
            <a:ext cx="5640900" cy="6264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Query Time</a:t>
            </a:r>
            <a:endParaRPr sz="4000">
              <a:solidFill>
                <a:srgbClr val="741B47"/>
              </a:solidFill>
              <a:latin typeface="Raleway Medium"/>
              <a:ea typeface="Raleway Medium"/>
              <a:cs typeface="Raleway Medium"/>
              <a:sym typeface="Raleway Medium"/>
            </a:endParaRPr>
          </a:p>
        </p:txBody>
      </p:sp>
      <p:sp>
        <p:nvSpPr>
          <p:cNvPr id="392" name="Google Shape;392;p55"/>
          <p:cNvSpPr txBox="1"/>
          <p:nvPr/>
        </p:nvSpPr>
        <p:spPr>
          <a:xfrm>
            <a:off x="76200" y="928450"/>
            <a:ext cx="4076700" cy="3636600"/>
          </a:xfrm>
          <a:prstGeom prst="rect">
            <a:avLst/>
          </a:prstGeom>
          <a:solidFill>
            <a:srgbClr val="FFF2CC"/>
          </a:solidFill>
          <a:ln w="9525" cap="flat" cmpd="sng">
            <a:solidFill>
              <a:srgbClr val="409ACE"/>
            </a:solidFill>
            <a:prstDash val="solid"/>
            <a:round/>
            <a:headEnd type="none" w="sm" len="sm"/>
            <a:tailEnd type="none" w="sm" len="sm"/>
          </a:ln>
        </p:spPr>
        <p:txBody>
          <a:bodyPr spcFirstLastPara="1" wrap="square" lIns="91425" tIns="91425" rIns="91425" bIns="91425" anchor="t" anchorCtr="0">
            <a:noAutofit/>
          </a:bodyPr>
          <a:lstStyle/>
          <a:p>
            <a:pPr marL="457200" lvl="0" indent="0" algn="l" rtl="0">
              <a:spcBef>
                <a:spcPts val="0"/>
              </a:spcBef>
              <a:spcAft>
                <a:spcPts val="0"/>
              </a:spcAft>
              <a:buNone/>
            </a:pPr>
            <a:endParaRPr sz="1800" dirty="0">
              <a:latin typeface="Raleway"/>
              <a:ea typeface="Raleway"/>
              <a:cs typeface="Raleway"/>
              <a:sym typeface="Raleway"/>
            </a:endParaRPr>
          </a:p>
          <a:p>
            <a:pPr marL="457200" lvl="0" indent="0" algn="l" rtl="0">
              <a:spcBef>
                <a:spcPts val="0"/>
              </a:spcBef>
              <a:spcAft>
                <a:spcPts val="0"/>
              </a:spcAft>
              <a:buNone/>
            </a:pPr>
            <a:r>
              <a:rPr lang="tr-TR" sz="1800" dirty="0">
                <a:latin typeface="Raleway"/>
                <a:ea typeface="Raleway"/>
                <a:cs typeface="Raleway"/>
                <a:sym typeface="Raleway"/>
              </a:rPr>
              <a:t>Alter </a:t>
            </a:r>
            <a:r>
              <a:rPr lang="tr-TR" sz="1800" dirty="0" err="1">
                <a:latin typeface="Raleway"/>
                <a:ea typeface="Raleway"/>
                <a:cs typeface="Raleway"/>
                <a:sym typeface="Raleway"/>
              </a:rPr>
              <a:t>the</a:t>
            </a:r>
            <a:r>
              <a:rPr lang="tr-TR" sz="1800" dirty="0">
                <a:latin typeface="Raleway"/>
                <a:ea typeface="Raleway"/>
                <a:cs typeface="Raleway"/>
                <a:sym typeface="Raleway"/>
              </a:rPr>
              <a:t> </a:t>
            </a:r>
            <a:r>
              <a:rPr lang="tr-TR" sz="1800" dirty="0" err="1">
                <a:latin typeface="Raleway"/>
                <a:ea typeface="Raleway"/>
                <a:cs typeface="Raleway"/>
                <a:sym typeface="Raleway"/>
              </a:rPr>
              <a:t>table</a:t>
            </a:r>
            <a:r>
              <a:rPr lang="tr-TR" sz="1800" dirty="0">
                <a:latin typeface="Raleway"/>
                <a:ea typeface="Raleway"/>
                <a:cs typeface="Raleway"/>
                <a:sym typeface="Raleway"/>
              </a:rPr>
              <a:t> name </a:t>
            </a:r>
            <a:r>
              <a:rPr lang="tr-TR" sz="1800" dirty="0" err="1">
                <a:latin typeface="Raleway"/>
                <a:ea typeface="Raleway"/>
                <a:cs typeface="Raleway"/>
                <a:sym typeface="Raleway"/>
              </a:rPr>
              <a:t>to</a:t>
            </a:r>
            <a:r>
              <a:rPr lang="tr-TR" sz="1800" dirty="0">
                <a:latin typeface="Raleway"/>
                <a:ea typeface="Raleway"/>
                <a:cs typeface="Raleway"/>
                <a:sym typeface="Raleway"/>
              </a:rPr>
              <a:t> </a:t>
            </a:r>
            <a:r>
              <a:rPr lang="tr-TR" sz="1800" dirty="0" err="1">
                <a:latin typeface="Raleway"/>
                <a:ea typeface="Raleway"/>
                <a:cs typeface="Raleway"/>
                <a:sym typeface="Raleway"/>
              </a:rPr>
              <a:t>employee_leaves</a:t>
            </a:r>
            <a:r>
              <a:rPr lang="tr-TR" sz="1800" dirty="0">
                <a:latin typeface="Raleway"/>
                <a:ea typeface="Raleway"/>
                <a:cs typeface="Raleway"/>
                <a:sym typeface="Raleway"/>
              </a:rPr>
              <a:t> </a:t>
            </a:r>
            <a:r>
              <a:rPr lang="tr-TR" sz="1800" dirty="0" err="1">
                <a:latin typeface="Raleway"/>
                <a:ea typeface="Raleway"/>
                <a:cs typeface="Raleway"/>
                <a:sym typeface="Raleway"/>
              </a:rPr>
              <a:t>first</a:t>
            </a:r>
            <a:r>
              <a:rPr lang="tr-TR" sz="1800" dirty="0">
                <a:latin typeface="Raleway"/>
                <a:ea typeface="Raleway"/>
                <a:cs typeface="Raleway"/>
                <a:sym typeface="Raleway"/>
              </a:rPr>
              <a:t>. (Google </a:t>
            </a:r>
            <a:r>
              <a:rPr lang="tr-TR" sz="1800" dirty="0" err="1">
                <a:latin typeface="Raleway"/>
                <a:ea typeface="Raleway"/>
                <a:cs typeface="Raleway"/>
                <a:sym typeface="Raleway"/>
              </a:rPr>
              <a:t>this</a:t>
            </a:r>
            <a:r>
              <a:rPr lang="tr-TR" sz="1800" dirty="0">
                <a:latin typeface="Raleway"/>
                <a:ea typeface="Raleway"/>
                <a:cs typeface="Raleway"/>
                <a:sym typeface="Raleway"/>
              </a:rPr>
              <a:t> </a:t>
            </a:r>
            <a:r>
              <a:rPr lang="tr-TR" sz="1800" dirty="0" err="1">
                <a:latin typeface="Raleway"/>
                <a:ea typeface="Raleway"/>
                <a:cs typeface="Raleway"/>
                <a:sym typeface="Raleway"/>
              </a:rPr>
              <a:t>one</a:t>
            </a:r>
            <a:r>
              <a:rPr lang="tr-TR" sz="1800" dirty="0">
                <a:latin typeface="Raleway"/>
                <a:ea typeface="Raleway"/>
                <a:cs typeface="Raleway"/>
                <a:sym typeface="Raleway"/>
              </a:rPr>
              <a:t> </a:t>
            </a:r>
            <a:r>
              <a:rPr lang="tr-TR" sz="1800" dirty="0" err="1">
                <a:latin typeface="Raleway"/>
                <a:ea typeface="Raleway"/>
                <a:cs typeface="Raleway"/>
                <a:sym typeface="Raleway"/>
              </a:rPr>
              <a:t>know</a:t>
            </a:r>
            <a:r>
              <a:rPr lang="tr-TR" sz="1800" dirty="0">
                <a:latin typeface="Raleway"/>
                <a:ea typeface="Raleway"/>
                <a:cs typeface="Raleway"/>
                <a:sym typeface="Raleway"/>
              </a:rPr>
              <a:t> </a:t>
            </a:r>
            <a:r>
              <a:rPr lang="tr-TR" sz="1800" dirty="0" err="1">
                <a:latin typeface="Raleway"/>
                <a:ea typeface="Raleway"/>
                <a:cs typeface="Raleway"/>
                <a:sym typeface="Raleway"/>
              </a:rPr>
              <a:t>if</a:t>
            </a:r>
            <a:r>
              <a:rPr lang="tr-TR" sz="1800" dirty="0">
                <a:latin typeface="Raleway"/>
                <a:ea typeface="Raleway"/>
                <a:cs typeface="Raleway"/>
                <a:sym typeface="Raleway"/>
              </a:rPr>
              <a:t> </a:t>
            </a:r>
            <a:r>
              <a:rPr lang="tr-TR" sz="1800" dirty="0" err="1">
                <a:latin typeface="Raleway"/>
                <a:ea typeface="Raleway"/>
                <a:cs typeface="Raleway"/>
                <a:sym typeface="Raleway"/>
              </a:rPr>
              <a:t>you</a:t>
            </a:r>
            <a:r>
              <a:rPr lang="tr-TR" sz="1800" dirty="0">
                <a:latin typeface="Raleway"/>
                <a:ea typeface="Raleway"/>
                <a:cs typeface="Raleway"/>
                <a:sym typeface="Raleway"/>
              </a:rPr>
              <a:t> </a:t>
            </a:r>
            <a:r>
              <a:rPr lang="tr-TR" sz="1800" dirty="0" err="1">
                <a:latin typeface="Raleway"/>
                <a:ea typeface="Raleway"/>
                <a:cs typeface="Raleway"/>
                <a:sym typeface="Raleway"/>
              </a:rPr>
              <a:t>don’t</a:t>
            </a:r>
            <a:r>
              <a:rPr lang="tr-TR" sz="1800" dirty="0">
                <a:latin typeface="Raleway"/>
                <a:ea typeface="Raleway"/>
                <a:cs typeface="Raleway"/>
                <a:sym typeface="Raleway"/>
              </a:rPr>
              <a:t> </a:t>
            </a:r>
            <a:r>
              <a:rPr lang="tr-TR" sz="1800" dirty="0" err="1">
                <a:latin typeface="Raleway"/>
                <a:ea typeface="Raleway"/>
                <a:cs typeface="Raleway"/>
                <a:sym typeface="Raleway"/>
              </a:rPr>
              <a:t>know</a:t>
            </a:r>
            <a:r>
              <a:rPr lang="tr-TR" sz="1800" dirty="0">
                <a:latin typeface="Raleway"/>
                <a:ea typeface="Raleway"/>
                <a:cs typeface="Raleway"/>
                <a:sym typeface="Raleway"/>
              </a:rPr>
              <a:t>)</a:t>
            </a:r>
            <a:endParaRPr sz="1800" dirty="0">
              <a:latin typeface="Raleway"/>
              <a:ea typeface="Raleway"/>
              <a:cs typeface="Raleway"/>
              <a:sym typeface="Raleway"/>
            </a:endParaRPr>
          </a:p>
          <a:p>
            <a:pPr marL="457200" lvl="0" indent="0" algn="l" rtl="0">
              <a:spcBef>
                <a:spcPts val="0"/>
              </a:spcBef>
              <a:spcAft>
                <a:spcPts val="0"/>
              </a:spcAft>
              <a:buNone/>
            </a:pPr>
            <a:endParaRPr sz="1800" dirty="0">
              <a:latin typeface="Raleway"/>
              <a:ea typeface="Raleway"/>
              <a:cs typeface="Raleway"/>
              <a:sym typeface="Raleway"/>
            </a:endParaRPr>
          </a:p>
          <a:p>
            <a:pPr marL="457200" lvl="0" indent="0" algn="l" rtl="0">
              <a:spcBef>
                <a:spcPts val="0"/>
              </a:spcBef>
              <a:spcAft>
                <a:spcPts val="0"/>
              </a:spcAft>
              <a:buNone/>
            </a:pPr>
            <a:r>
              <a:rPr lang="tr-TR" sz="1800" dirty="0" err="1">
                <a:latin typeface="Raleway"/>
                <a:ea typeface="Raleway"/>
                <a:cs typeface="Raleway"/>
                <a:sym typeface="Raleway"/>
              </a:rPr>
              <a:t>Then</a:t>
            </a:r>
            <a:r>
              <a:rPr lang="tr-TR" sz="1800" dirty="0">
                <a:latin typeface="Raleway"/>
                <a:ea typeface="Raleway"/>
                <a:cs typeface="Raleway"/>
                <a:sym typeface="Raleway"/>
              </a:rPr>
              <a:t> </a:t>
            </a:r>
            <a:r>
              <a:rPr lang="tr-TR" sz="1800" dirty="0" err="1">
                <a:latin typeface="Raleway"/>
                <a:ea typeface="Raleway"/>
                <a:cs typeface="Raleway"/>
                <a:sym typeface="Raleway"/>
              </a:rPr>
              <a:t>add</a:t>
            </a:r>
            <a:r>
              <a:rPr lang="tr-TR" sz="1800" dirty="0">
                <a:latin typeface="Raleway"/>
                <a:ea typeface="Raleway"/>
                <a:cs typeface="Raleway"/>
                <a:sym typeface="Raleway"/>
              </a:rPr>
              <a:t> a </a:t>
            </a:r>
            <a:r>
              <a:rPr lang="tr-TR" sz="1800" dirty="0" err="1">
                <a:latin typeface="Raleway"/>
                <a:ea typeface="Raleway"/>
                <a:cs typeface="Raleway"/>
                <a:sym typeface="Raleway"/>
              </a:rPr>
              <a:t>column</a:t>
            </a:r>
            <a:r>
              <a:rPr lang="tr-TR" sz="1800" dirty="0">
                <a:latin typeface="Raleway"/>
                <a:ea typeface="Raleway"/>
                <a:cs typeface="Raleway"/>
                <a:sym typeface="Raleway"/>
              </a:rPr>
              <a:t> </a:t>
            </a:r>
            <a:r>
              <a:rPr lang="tr-TR" sz="1800" dirty="0" err="1">
                <a:latin typeface="Raleway"/>
                <a:ea typeface="Raleway"/>
                <a:cs typeface="Raleway"/>
                <a:sym typeface="Raleway"/>
              </a:rPr>
              <a:t>to</a:t>
            </a:r>
            <a:r>
              <a:rPr lang="tr-TR" sz="1800" dirty="0">
                <a:latin typeface="Raleway"/>
                <a:ea typeface="Raleway"/>
                <a:cs typeface="Raleway"/>
                <a:sym typeface="Raleway"/>
              </a:rPr>
              <a:t> </a:t>
            </a:r>
            <a:r>
              <a:rPr lang="tr-TR" sz="1800" dirty="0" err="1">
                <a:latin typeface="Raleway"/>
                <a:ea typeface="Raleway"/>
                <a:cs typeface="Raleway"/>
                <a:sym typeface="Raleway"/>
              </a:rPr>
              <a:t>your</a:t>
            </a:r>
            <a:r>
              <a:rPr lang="tr-TR" sz="1800" dirty="0">
                <a:latin typeface="Raleway"/>
                <a:ea typeface="Raleway"/>
                <a:cs typeface="Raleway"/>
                <a:sym typeface="Raleway"/>
              </a:rPr>
              <a:t> </a:t>
            </a:r>
            <a:r>
              <a:rPr lang="tr-TR" sz="1800" dirty="0" err="1">
                <a:latin typeface="Raleway"/>
                <a:ea typeface="Raleway"/>
                <a:cs typeface="Raleway"/>
                <a:sym typeface="Raleway"/>
              </a:rPr>
              <a:t>leaves</a:t>
            </a:r>
            <a:r>
              <a:rPr lang="tr-TR" sz="1800" dirty="0">
                <a:latin typeface="Raleway"/>
                <a:ea typeface="Raleway"/>
                <a:cs typeface="Raleway"/>
                <a:sym typeface="Raleway"/>
              </a:rPr>
              <a:t> </a:t>
            </a:r>
            <a:r>
              <a:rPr lang="tr-TR" sz="1800" dirty="0" err="1">
                <a:latin typeface="Raleway"/>
                <a:ea typeface="Raleway"/>
                <a:cs typeface="Raleway"/>
                <a:sym typeface="Raleway"/>
              </a:rPr>
              <a:t>table</a:t>
            </a:r>
            <a:r>
              <a:rPr lang="tr-TR" sz="1800" dirty="0">
                <a:latin typeface="Raleway"/>
                <a:ea typeface="Raleway"/>
                <a:cs typeface="Raleway"/>
                <a:sym typeface="Raleway"/>
              </a:rPr>
              <a:t> </a:t>
            </a:r>
            <a:r>
              <a:rPr lang="tr-TR" sz="1800" dirty="0" err="1">
                <a:latin typeface="Raleway"/>
                <a:ea typeface="Raleway"/>
                <a:cs typeface="Raleway"/>
                <a:sym typeface="Raleway"/>
              </a:rPr>
              <a:t>named</a:t>
            </a:r>
            <a:r>
              <a:rPr lang="tr-TR" sz="1800" dirty="0">
                <a:latin typeface="Raleway"/>
                <a:ea typeface="Raleway"/>
                <a:cs typeface="Raleway"/>
                <a:sym typeface="Raleway"/>
              </a:rPr>
              <a:t> “</a:t>
            </a:r>
            <a:r>
              <a:rPr lang="tr-TR" sz="1800" dirty="0" err="1">
                <a:latin typeface="Raleway"/>
                <a:ea typeface="Raleway"/>
                <a:cs typeface="Raleway"/>
                <a:sym typeface="Raleway"/>
              </a:rPr>
              <a:t>leave_type</a:t>
            </a:r>
            <a:r>
              <a:rPr lang="tr-TR" sz="1800" dirty="0">
                <a:latin typeface="Raleway"/>
                <a:ea typeface="Raleway"/>
                <a:cs typeface="Raleway"/>
                <a:sym typeface="Raleway"/>
              </a:rPr>
              <a:t>”.</a:t>
            </a:r>
            <a:endParaRPr sz="1800" dirty="0">
              <a:latin typeface="Raleway"/>
              <a:ea typeface="Raleway"/>
              <a:cs typeface="Raleway"/>
              <a:sym typeface="Raleway"/>
            </a:endParaRPr>
          </a:p>
          <a:p>
            <a:pPr marL="457200" lvl="0" indent="0" algn="l" rtl="0">
              <a:spcBef>
                <a:spcPts val="0"/>
              </a:spcBef>
              <a:spcAft>
                <a:spcPts val="0"/>
              </a:spcAft>
              <a:buNone/>
            </a:pPr>
            <a:endParaRPr sz="1800" dirty="0">
              <a:latin typeface="Raleway"/>
              <a:ea typeface="Raleway"/>
              <a:cs typeface="Raleway"/>
              <a:sym typeface="Raleway"/>
            </a:endParaRPr>
          </a:p>
          <a:p>
            <a:pPr marL="457200" lvl="0" indent="0" algn="l" rtl="0">
              <a:spcBef>
                <a:spcPts val="0"/>
              </a:spcBef>
              <a:spcAft>
                <a:spcPts val="0"/>
              </a:spcAft>
              <a:buNone/>
            </a:pPr>
            <a:r>
              <a:rPr lang="tr-TR" sz="1800" dirty="0" err="1">
                <a:latin typeface="Raleway"/>
                <a:ea typeface="Raleway"/>
                <a:cs typeface="Raleway"/>
                <a:sym typeface="Raleway"/>
              </a:rPr>
              <a:t>We</a:t>
            </a:r>
            <a:r>
              <a:rPr lang="tr-TR" sz="1800" dirty="0">
                <a:latin typeface="Raleway"/>
                <a:ea typeface="Raleway"/>
                <a:cs typeface="Raleway"/>
                <a:sym typeface="Raleway"/>
              </a:rPr>
              <a:t> </a:t>
            </a:r>
            <a:r>
              <a:rPr lang="tr-TR" sz="1800" dirty="0" err="1">
                <a:latin typeface="Raleway"/>
                <a:ea typeface="Raleway"/>
                <a:cs typeface="Raleway"/>
                <a:sym typeface="Raleway"/>
              </a:rPr>
              <a:t>will</a:t>
            </a:r>
            <a:r>
              <a:rPr lang="tr-TR" sz="1800" dirty="0">
                <a:latin typeface="Raleway"/>
                <a:ea typeface="Raleway"/>
                <a:cs typeface="Raleway"/>
                <a:sym typeface="Raleway"/>
              </a:rPr>
              <a:t> </a:t>
            </a:r>
            <a:r>
              <a:rPr lang="tr-TR" sz="1800" dirty="0" err="1">
                <a:latin typeface="Raleway"/>
                <a:ea typeface="Raleway"/>
                <a:cs typeface="Raleway"/>
                <a:sym typeface="Raleway"/>
              </a:rPr>
              <a:t>use</a:t>
            </a:r>
            <a:r>
              <a:rPr lang="tr-TR" sz="1800" dirty="0">
                <a:latin typeface="Raleway"/>
                <a:ea typeface="Raleway"/>
                <a:cs typeface="Raleway"/>
                <a:sym typeface="Raleway"/>
              </a:rPr>
              <a:t> </a:t>
            </a:r>
            <a:r>
              <a:rPr lang="tr-TR" sz="1800" dirty="0" err="1">
                <a:latin typeface="Raleway"/>
                <a:ea typeface="Raleway"/>
                <a:cs typeface="Raleway"/>
                <a:sym typeface="Raleway"/>
              </a:rPr>
              <a:t>type</a:t>
            </a:r>
            <a:r>
              <a:rPr lang="tr-TR" sz="1800" dirty="0">
                <a:latin typeface="Raleway"/>
                <a:ea typeface="Raleway"/>
                <a:cs typeface="Raleway"/>
                <a:sym typeface="Raleway"/>
              </a:rPr>
              <a:t> of </a:t>
            </a:r>
            <a:r>
              <a:rPr lang="tr-TR" sz="1800" dirty="0" err="1">
                <a:latin typeface="Raleway"/>
                <a:ea typeface="Raleway"/>
                <a:cs typeface="Raleway"/>
                <a:sym typeface="Raleway"/>
              </a:rPr>
              <a:t>leaves</a:t>
            </a:r>
            <a:r>
              <a:rPr lang="tr-TR" sz="1800" dirty="0">
                <a:latin typeface="Raleway"/>
                <a:ea typeface="Raleway"/>
                <a:cs typeface="Raleway"/>
                <a:sym typeface="Raleway"/>
              </a:rPr>
              <a:t> </a:t>
            </a:r>
            <a:r>
              <a:rPr lang="tr-TR" sz="1800" dirty="0" err="1">
                <a:latin typeface="Raleway"/>
                <a:ea typeface="Raleway"/>
                <a:cs typeface="Raleway"/>
                <a:sym typeface="Raleway"/>
              </a:rPr>
              <a:t>such</a:t>
            </a:r>
            <a:r>
              <a:rPr lang="tr-TR" sz="1800" dirty="0">
                <a:latin typeface="Raleway"/>
                <a:ea typeface="Raleway"/>
                <a:cs typeface="Raleway"/>
                <a:sym typeface="Raleway"/>
              </a:rPr>
              <a:t> as “</a:t>
            </a:r>
            <a:r>
              <a:rPr lang="tr-TR" sz="1800" dirty="0" err="1">
                <a:latin typeface="Raleway"/>
                <a:ea typeface="Raleway"/>
                <a:cs typeface="Raleway"/>
                <a:sym typeface="Raleway"/>
              </a:rPr>
              <a:t>annual</a:t>
            </a:r>
            <a:r>
              <a:rPr lang="tr-TR" sz="1800" dirty="0">
                <a:latin typeface="Raleway"/>
                <a:ea typeface="Raleway"/>
                <a:cs typeface="Raleway"/>
                <a:sym typeface="Raleway"/>
              </a:rPr>
              <a:t> </a:t>
            </a:r>
            <a:r>
              <a:rPr lang="tr-TR" sz="1800" dirty="0" err="1">
                <a:latin typeface="Raleway"/>
                <a:ea typeface="Raleway"/>
                <a:cs typeface="Raleway"/>
                <a:sym typeface="Raleway"/>
              </a:rPr>
              <a:t>leave</a:t>
            </a:r>
            <a:r>
              <a:rPr lang="tr-TR" sz="1800" dirty="0">
                <a:latin typeface="Raleway"/>
                <a:ea typeface="Raleway"/>
                <a:cs typeface="Raleway"/>
                <a:sym typeface="Raleway"/>
              </a:rPr>
              <a:t>”, “</a:t>
            </a:r>
            <a:r>
              <a:rPr lang="tr-TR" sz="1800" dirty="0" err="1">
                <a:latin typeface="Raleway"/>
                <a:ea typeface="Raleway"/>
                <a:cs typeface="Raleway"/>
                <a:sym typeface="Raleway"/>
              </a:rPr>
              <a:t>sick</a:t>
            </a:r>
            <a:r>
              <a:rPr lang="tr-TR" sz="1800" dirty="0">
                <a:latin typeface="Raleway"/>
                <a:ea typeface="Raleway"/>
                <a:cs typeface="Raleway"/>
                <a:sym typeface="Raleway"/>
              </a:rPr>
              <a:t> </a:t>
            </a:r>
            <a:r>
              <a:rPr lang="tr-TR" sz="1800" dirty="0" err="1">
                <a:latin typeface="Raleway"/>
                <a:ea typeface="Raleway"/>
                <a:cs typeface="Raleway"/>
                <a:sym typeface="Raleway"/>
              </a:rPr>
              <a:t>leave</a:t>
            </a:r>
            <a:r>
              <a:rPr lang="tr-TR" sz="1800" dirty="0">
                <a:latin typeface="Raleway"/>
                <a:ea typeface="Raleway"/>
                <a:cs typeface="Raleway"/>
                <a:sym typeface="Raleway"/>
              </a:rPr>
              <a:t>” </a:t>
            </a:r>
            <a:r>
              <a:rPr lang="tr-TR" sz="1800" dirty="0" err="1">
                <a:latin typeface="Raleway"/>
                <a:ea typeface="Raleway"/>
                <a:cs typeface="Raleway"/>
                <a:sym typeface="Raleway"/>
              </a:rPr>
              <a:t>and</a:t>
            </a:r>
            <a:r>
              <a:rPr lang="tr-TR" sz="1800" dirty="0">
                <a:latin typeface="Raleway"/>
                <a:ea typeface="Raleway"/>
                <a:cs typeface="Raleway"/>
                <a:sym typeface="Raleway"/>
              </a:rPr>
              <a:t> </a:t>
            </a:r>
            <a:r>
              <a:rPr lang="tr-TR" sz="1800" dirty="0" err="1">
                <a:latin typeface="Raleway"/>
                <a:ea typeface="Raleway"/>
                <a:cs typeface="Raleway"/>
                <a:sym typeface="Raleway"/>
              </a:rPr>
              <a:t>etc</a:t>
            </a:r>
            <a:r>
              <a:rPr lang="tr-TR" sz="1800" dirty="0">
                <a:latin typeface="Raleway"/>
                <a:ea typeface="Raleway"/>
                <a:cs typeface="Raleway"/>
                <a:sym typeface="Raleway"/>
              </a:rPr>
              <a:t>.</a:t>
            </a:r>
            <a:endParaRPr sz="1800" dirty="0">
              <a:latin typeface="Raleway"/>
              <a:ea typeface="Raleway"/>
              <a:cs typeface="Raleway"/>
              <a:sym typeface="Raleway"/>
            </a:endParaRPr>
          </a:p>
          <a:p>
            <a:pPr marL="457200" lvl="0" indent="0" algn="l" rtl="0">
              <a:spcBef>
                <a:spcPts val="0"/>
              </a:spcBef>
              <a:spcAft>
                <a:spcPts val="0"/>
              </a:spcAft>
              <a:buNone/>
            </a:pPr>
            <a:endParaRPr sz="1800" dirty="0">
              <a:latin typeface="Raleway"/>
              <a:ea typeface="Raleway"/>
              <a:cs typeface="Raleway"/>
              <a:sym typeface="Raleway"/>
            </a:endParaRPr>
          </a:p>
          <a:p>
            <a:pPr marL="457200" lvl="0" indent="0" algn="l" rtl="0">
              <a:spcBef>
                <a:spcPts val="0"/>
              </a:spcBef>
              <a:spcAft>
                <a:spcPts val="0"/>
              </a:spcAft>
              <a:buNone/>
            </a:pPr>
            <a:endParaRPr sz="1800" dirty="0">
              <a:latin typeface="Raleway"/>
              <a:ea typeface="Raleway"/>
              <a:cs typeface="Raleway"/>
              <a:sym typeface="Raleway"/>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56"/>
          <p:cNvSpPr txBox="1">
            <a:spLocks noGrp="1"/>
          </p:cNvSpPr>
          <p:nvPr>
            <p:ph type="sldNum" idx="12"/>
          </p:nvPr>
        </p:nvSpPr>
        <p:spPr>
          <a:xfrm>
            <a:off x="8960475" y="4903875"/>
            <a:ext cx="145500" cy="201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tr-TR"/>
              <a:t>44</a:t>
            </a:fld>
            <a:endParaRPr/>
          </a:p>
        </p:txBody>
      </p:sp>
      <p:grpSp>
        <p:nvGrpSpPr>
          <p:cNvPr id="398" name="Google Shape;398;p56"/>
          <p:cNvGrpSpPr/>
          <p:nvPr/>
        </p:nvGrpSpPr>
        <p:grpSpPr>
          <a:xfrm>
            <a:off x="4014365" y="1230817"/>
            <a:ext cx="4587139" cy="3184257"/>
            <a:chOff x="597913" y="547750"/>
            <a:chExt cx="7699126" cy="3846650"/>
          </a:xfrm>
        </p:grpSpPr>
        <p:pic>
          <p:nvPicPr>
            <p:cNvPr id="399" name="Google Shape;399;p56"/>
            <p:cNvPicPr preferRelativeResize="0"/>
            <p:nvPr/>
          </p:nvPicPr>
          <p:blipFill>
            <a:blip r:embed="rId3">
              <a:alphaModFix/>
            </a:blip>
            <a:stretch>
              <a:fillRect/>
            </a:stretch>
          </p:blipFill>
          <p:spPr>
            <a:xfrm>
              <a:off x="597913" y="547750"/>
              <a:ext cx="7699126" cy="3846650"/>
            </a:xfrm>
            <a:prstGeom prst="rect">
              <a:avLst/>
            </a:prstGeom>
            <a:noFill/>
            <a:ln>
              <a:noFill/>
            </a:ln>
          </p:spPr>
        </p:pic>
        <p:sp>
          <p:nvSpPr>
            <p:cNvPr id="400" name="Google Shape;400;p56"/>
            <p:cNvSpPr/>
            <p:nvPr/>
          </p:nvSpPr>
          <p:spPr>
            <a:xfrm>
              <a:off x="608650" y="642950"/>
              <a:ext cx="1860300" cy="7029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1" name="Google Shape;401;p56"/>
          <p:cNvSpPr txBox="1">
            <a:spLocks noGrp="1"/>
          </p:cNvSpPr>
          <p:nvPr>
            <p:ph type="title" idx="4294967295"/>
          </p:nvPr>
        </p:nvSpPr>
        <p:spPr>
          <a:xfrm>
            <a:off x="378929" y="173800"/>
            <a:ext cx="5640900" cy="6264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Query Time</a:t>
            </a:r>
            <a:endParaRPr sz="4000">
              <a:solidFill>
                <a:srgbClr val="741B47"/>
              </a:solidFill>
              <a:latin typeface="Raleway Medium"/>
              <a:ea typeface="Raleway Medium"/>
              <a:cs typeface="Raleway Medium"/>
              <a:sym typeface="Raleway Medium"/>
            </a:endParaRPr>
          </a:p>
        </p:txBody>
      </p:sp>
      <p:sp>
        <p:nvSpPr>
          <p:cNvPr id="402" name="Google Shape;402;p56"/>
          <p:cNvSpPr txBox="1"/>
          <p:nvPr/>
        </p:nvSpPr>
        <p:spPr>
          <a:xfrm>
            <a:off x="76200" y="928450"/>
            <a:ext cx="4076700" cy="3636600"/>
          </a:xfrm>
          <a:prstGeom prst="rect">
            <a:avLst/>
          </a:prstGeom>
          <a:solidFill>
            <a:srgbClr val="FFF2CC"/>
          </a:solidFill>
          <a:ln w="9525" cap="flat" cmpd="sng">
            <a:solidFill>
              <a:srgbClr val="409ACE"/>
            </a:solidFill>
            <a:prstDash val="solid"/>
            <a:round/>
            <a:headEnd type="none" w="sm" len="sm"/>
            <a:tailEnd type="none" w="sm" len="sm"/>
          </a:ln>
        </p:spPr>
        <p:txBody>
          <a:bodyPr spcFirstLastPara="1" wrap="square" lIns="91425" tIns="91425" rIns="91425" bIns="91425" anchor="t" anchorCtr="0">
            <a:noAutofit/>
          </a:bodyPr>
          <a:lstStyle/>
          <a:p>
            <a:pPr marL="457200" lvl="0" indent="0" algn="l" rtl="0">
              <a:spcBef>
                <a:spcPts val="0"/>
              </a:spcBef>
              <a:spcAft>
                <a:spcPts val="0"/>
              </a:spcAft>
              <a:buNone/>
            </a:pPr>
            <a:endParaRPr sz="1800" dirty="0">
              <a:latin typeface="Raleway"/>
              <a:ea typeface="Raleway"/>
              <a:cs typeface="Raleway"/>
              <a:sym typeface="Raleway"/>
            </a:endParaRPr>
          </a:p>
          <a:p>
            <a:pPr marL="457200" lvl="0" indent="0" algn="l" rtl="0">
              <a:spcBef>
                <a:spcPts val="0"/>
              </a:spcBef>
              <a:spcAft>
                <a:spcPts val="0"/>
              </a:spcAft>
              <a:buNone/>
            </a:pPr>
            <a:r>
              <a:rPr lang="tr-TR" sz="1800" dirty="0">
                <a:latin typeface="Raleway"/>
                <a:ea typeface="Raleway"/>
                <a:cs typeface="Raleway"/>
                <a:sym typeface="Raleway"/>
              </a:rPr>
              <a:t>INSERT 3 </a:t>
            </a:r>
            <a:r>
              <a:rPr lang="tr-TR" sz="1800" dirty="0" err="1">
                <a:latin typeface="Raleway"/>
                <a:ea typeface="Raleway"/>
                <a:cs typeface="Raleway"/>
                <a:sym typeface="Raleway"/>
              </a:rPr>
              <a:t>new</a:t>
            </a:r>
            <a:r>
              <a:rPr lang="tr-TR" sz="1800" dirty="0">
                <a:latin typeface="Raleway"/>
                <a:ea typeface="Raleway"/>
                <a:cs typeface="Raleway"/>
                <a:sym typeface="Raleway"/>
              </a:rPr>
              <a:t> </a:t>
            </a:r>
            <a:r>
              <a:rPr lang="tr-TR" sz="1800" dirty="0" err="1">
                <a:latin typeface="Raleway"/>
                <a:ea typeface="Raleway"/>
                <a:cs typeface="Raleway"/>
                <a:sym typeface="Raleway"/>
              </a:rPr>
              <a:t>records</a:t>
            </a:r>
            <a:r>
              <a:rPr lang="tr-TR" sz="1800" dirty="0">
                <a:latin typeface="Raleway"/>
                <a:ea typeface="Raleway"/>
                <a:cs typeface="Raleway"/>
                <a:sym typeface="Raleway"/>
              </a:rPr>
              <a:t> </a:t>
            </a:r>
            <a:r>
              <a:rPr lang="tr-TR" sz="1800" dirty="0" err="1">
                <a:latin typeface="Raleway"/>
                <a:ea typeface="Raleway"/>
                <a:cs typeface="Raleway"/>
                <a:sym typeface="Raleway"/>
              </a:rPr>
              <a:t>to</a:t>
            </a:r>
            <a:r>
              <a:rPr lang="tr-TR" sz="1800" dirty="0">
                <a:latin typeface="Raleway"/>
                <a:ea typeface="Raleway"/>
                <a:cs typeface="Raleway"/>
                <a:sym typeface="Raleway"/>
              </a:rPr>
              <a:t> </a:t>
            </a:r>
            <a:r>
              <a:rPr lang="tr-TR" sz="1800" dirty="0" err="1">
                <a:latin typeface="Raleway"/>
                <a:ea typeface="Raleway"/>
                <a:cs typeface="Raleway"/>
                <a:sym typeface="Raleway"/>
              </a:rPr>
              <a:t>employee_leaves</a:t>
            </a:r>
            <a:r>
              <a:rPr lang="tr-TR" sz="1800" dirty="0">
                <a:latin typeface="Raleway"/>
                <a:ea typeface="Raleway"/>
                <a:cs typeface="Raleway"/>
                <a:sym typeface="Raleway"/>
              </a:rPr>
              <a:t> </a:t>
            </a:r>
            <a:r>
              <a:rPr lang="tr-TR" sz="1800" dirty="0" err="1">
                <a:latin typeface="Raleway"/>
                <a:ea typeface="Raleway"/>
                <a:cs typeface="Raleway"/>
                <a:sym typeface="Raleway"/>
              </a:rPr>
              <a:t>table</a:t>
            </a:r>
            <a:r>
              <a:rPr lang="tr-TR" sz="1800" dirty="0">
                <a:latin typeface="Raleway"/>
                <a:ea typeface="Raleway"/>
                <a:cs typeface="Raleway"/>
                <a:sym typeface="Raleway"/>
              </a:rPr>
              <a:t>. </a:t>
            </a:r>
            <a:endParaRPr sz="1800" dirty="0">
              <a:latin typeface="Raleway"/>
              <a:ea typeface="Raleway"/>
              <a:cs typeface="Raleway"/>
              <a:sym typeface="Raleway"/>
            </a:endParaRPr>
          </a:p>
          <a:p>
            <a:pPr marL="457200" lvl="0" indent="0" algn="l" rtl="0">
              <a:spcBef>
                <a:spcPts val="0"/>
              </a:spcBef>
              <a:spcAft>
                <a:spcPts val="0"/>
              </a:spcAft>
              <a:buNone/>
            </a:pPr>
            <a:endParaRPr sz="1800" dirty="0">
              <a:latin typeface="Raleway"/>
              <a:ea typeface="Raleway"/>
              <a:cs typeface="Raleway"/>
              <a:sym typeface="Raleway"/>
            </a:endParaRPr>
          </a:p>
          <a:p>
            <a:pPr marL="457200" lvl="0" indent="0" algn="l" rtl="0">
              <a:spcBef>
                <a:spcPts val="0"/>
              </a:spcBef>
              <a:spcAft>
                <a:spcPts val="0"/>
              </a:spcAft>
              <a:buNone/>
            </a:pPr>
            <a:r>
              <a:rPr lang="tr-TR" sz="1800" dirty="0" err="1">
                <a:latin typeface="Raleway"/>
                <a:ea typeface="Raleway"/>
                <a:cs typeface="Raleway"/>
                <a:sym typeface="Raleway"/>
              </a:rPr>
              <a:t>You</a:t>
            </a:r>
            <a:r>
              <a:rPr lang="tr-TR" sz="1800" dirty="0">
                <a:latin typeface="Raleway"/>
                <a:ea typeface="Raleway"/>
                <a:cs typeface="Raleway"/>
                <a:sym typeface="Raleway"/>
              </a:rPr>
              <a:t> can </a:t>
            </a:r>
            <a:r>
              <a:rPr lang="tr-TR" sz="1800" dirty="0" err="1">
                <a:latin typeface="Raleway"/>
                <a:ea typeface="Raleway"/>
                <a:cs typeface="Raleway"/>
                <a:sym typeface="Raleway"/>
              </a:rPr>
              <a:t>use</a:t>
            </a:r>
            <a:r>
              <a:rPr lang="tr-TR" sz="1800" dirty="0">
                <a:latin typeface="Raleway"/>
                <a:ea typeface="Raleway"/>
                <a:cs typeface="Raleway"/>
                <a:sym typeface="Raleway"/>
              </a:rPr>
              <a:t> “</a:t>
            </a:r>
            <a:r>
              <a:rPr lang="tr-TR" sz="1800" dirty="0" err="1">
                <a:latin typeface="Raleway"/>
                <a:ea typeface="Raleway"/>
                <a:cs typeface="Raleway"/>
                <a:sym typeface="Raleway"/>
              </a:rPr>
              <a:t>annual_leave</a:t>
            </a:r>
            <a:r>
              <a:rPr lang="tr-TR" sz="1800" dirty="0">
                <a:latin typeface="Raleway"/>
                <a:ea typeface="Raleway"/>
                <a:cs typeface="Raleway"/>
                <a:sym typeface="Raleway"/>
              </a:rPr>
              <a:t>”, </a:t>
            </a:r>
            <a:r>
              <a:rPr lang="tr-TR" sz="1800" dirty="0" err="1">
                <a:latin typeface="Raleway"/>
                <a:ea typeface="Raleway"/>
                <a:cs typeface="Raleway"/>
                <a:sym typeface="Raleway"/>
              </a:rPr>
              <a:t>sick_leave</a:t>
            </a:r>
            <a:r>
              <a:rPr lang="tr-TR" sz="1800" dirty="0">
                <a:latin typeface="Raleway"/>
                <a:ea typeface="Raleway"/>
                <a:cs typeface="Raleway"/>
                <a:sym typeface="Raleway"/>
              </a:rPr>
              <a:t>” </a:t>
            </a:r>
            <a:r>
              <a:rPr lang="tr-TR" sz="1800" dirty="0" err="1">
                <a:latin typeface="Raleway"/>
                <a:ea typeface="Raleway"/>
                <a:cs typeface="Raleway"/>
                <a:sym typeface="Raleway"/>
              </a:rPr>
              <a:t>and</a:t>
            </a:r>
            <a:r>
              <a:rPr lang="tr-TR" sz="1800" dirty="0">
                <a:latin typeface="Raleway"/>
                <a:ea typeface="Raleway"/>
                <a:cs typeface="Raleway"/>
                <a:sym typeface="Raleway"/>
              </a:rPr>
              <a:t> </a:t>
            </a:r>
            <a:r>
              <a:rPr lang="tr-TR" sz="1800" dirty="0" err="1">
                <a:latin typeface="Raleway"/>
                <a:ea typeface="Raleway"/>
                <a:cs typeface="Raleway"/>
                <a:sym typeface="Raleway"/>
              </a:rPr>
              <a:t>etc</a:t>
            </a:r>
            <a:r>
              <a:rPr lang="tr-TR" sz="1800" dirty="0">
                <a:latin typeface="Raleway"/>
                <a:ea typeface="Raleway"/>
                <a:cs typeface="Raleway"/>
                <a:sym typeface="Raleway"/>
              </a:rPr>
              <a:t> </a:t>
            </a:r>
            <a:r>
              <a:rPr lang="tr-TR" sz="1800" dirty="0" err="1">
                <a:latin typeface="Raleway"/>
                <a:ea typeface="Raleway"/>
                <a:cs typeface="Raleway"/>
                <a:sym typeface="Raleway"/>
              </a:rPr>
              <a:t>for</a:t>
            </a:r>
            <a:r>
              <a:rPr lang="tr-TR" sz="1800" dirty="0">
                <a:latin typeface="Raleway"/>
                <a:ea typeface="Raleway"/>
                <a:cs typeface="Raleway"/>
                <a:sym typeface="Raleway"/>
              </a:rPr>
              <a:t> </a:t>
            </a:r>
            <a:r>
              <a:rPr lang="tr-TR" sz="1800" dirty="0" err="1">
                <a:latin typeface="Raleway"/>
                <a:ea typeface="Raleway"/>
                <a:cs typeface="Raleway"/>
                <a:sym typeface="Raleway"/>
              </a:rPr>
              <a:t>leave</a:t>
            </a:r>
            <a:r>
              <a:rPr lang="tr-TR" sz="1800" dirty="0">
                <a:latin typeface="Raleway"/>
                <a:ea typeface="Raleway"/>
                <a:cs typeface="Raleway"/>
                <a:sym typeface="Raleway"/>
              </a:rPr>
              <a:t> </a:t>
            </a:r>
            <a:r>
              <a:rPr lang="tr-TR" sz="1800" dirty="0" err="1">
                <a:latin typeface="Raleway"/>
                <a:ea typeface="Raleway"/>
                <a:cs typeface="Raleway"/>
                <a:sym typeface="Raleway"/>
              </a:rPr>
              <a:t>type</a:t>
            </a:r>
            <a:endParaRPr sz="1800" dirty="0">
              <a:latin typeface="Raleway"/>
              <a:ea typeface="Raleway"/>
              <a:cs typeface="Raleway"/>
              <a:sym typeface="Raleway"/>
            </a:endParaRPr>
          </a:p>
          <a:p>
            <a:pPr marL="457200" lvl="0" indent="0" algn="l" rtl="0">
              <a:spcBef>
                <a:spcPts val="0"/>
              </a:spcBef>
              <a:spcAft>
                <a:spcPts val="0"/>
              </a:spcAft>
              <a:buNone/>
            </a:pPr>
            <a:endParaRPr sz="1800" dirty="0">
              <a:latin typeface="Raleway"/>
              <a:ea typeface="Raleway"/>
              <a:cs typeface="Raleway"/>
              <a:sym typeface="Raleway"/>
            </a:endParaRPr>
          </a:p>
          <a:p>
            <a:pPr marL="457200" lvl="0" indent="0" algn="l" rtl="0">
              <a:spcBef>
                <a:spcPts val="0"/>
              </a:spcBef>
              <a:spcAft>
                <a:spcPts val="0"/>
              </a:spcAft>
              <a:buNone/>
            </a:pPr>
            <a:endParaRPr sz="1800" dirty="0">
              <a:latin typeface="Raleway"/>
              <a:ea typeface="Raleway"/>
              <a:cs typeface="Raleway"/>
              <a:sym typeface="Raleway"/>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57"/>
          <p:cNvSpPr txBox="1">
            <a:spLocks noGrp="1"/>
          </p:cNvSpPr>
          <p:nvPr>
            <p:ph type="sldNum" idx="12"/>
          </p:nvPr>
        </p:nvSpPr>
        <p:spPr>
          <a:xfrm>
            <a:off x="8960475" y="4903875"/>
            <a:ext cx="145500" cy="201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tr-TR"/>
              <a:t>45</a:t>
            </a:fld>
            <a:endParaRPr/>
          </a:p>
        </p:txBody>
      </p:sp>
      <p:grpSp>
        <p:nvGrpSpPr>
          <p:cNvPr id="408" name="Google Shape;408;p57"/>
          <p:cNvGrpSpPr/>
          <p:nvPr/>
        </p:nvGrpSpPr>
        <p:grpSpPr>
          <a:xfrm>
            <a:off x="4014365" y="1230817"/>
            <a:ext cx="4587139" cy="3184257"/>
            <a:chOff x="597913" y="547750"/>
            <a:chExt cx="7699126" cy="3846650"/>
          </a:xfrm>
        </p:grpSpPr>
        <p:pic>
          <p:nvPicPr>
            <p:cNvPr id="409" name="Google Shape;409;p57"/>
            <p:cNvPicPr preferRelativeResize="0"/>
            <p:nvPr/>
          </p:nvPicPr>
          <p:blipFill>
            <a:blip r:embed="rId3">
              <a:alphaModFix/>
            </a:blip>
            <a:stretch>
              <a:fillRect/>
            </a:stretch>
          </p:blipFill>
          <p:spPr>
            <a:xfrm>
              <a:off x="597913" y="547750"/>
              <a:ext cx="7699126" cy="3846650"/>
            </a:xfrm>
            <a:prstGeom prst="rect">
              <a:avLst/>
            </a:prstGeom>
            <a:noFill/>
            <a:ln>
              <a:noFill/>
            </a:ln>
          </p:spPr>
        </p:pic>
        <p:sp>
          <p:nvSpPr>
            <p:cNvPr id="410" name="Google Shape;410;p57"/>
            <p:cNvSpPr/>
            <p:nvPr/>
          </p:nvSpPr>
          <p:spPr>
            <a:xfrm>
              <a:off x="608650" y="642950"/>
              <a:ext cx="1860300" cy="7029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1" name="Google Shape;411;p57"/>
          <p:cNvSpPr txBox="1">
            <a:spLocks noGrp="1"/>
          </p:cNvSpPr>
          <p:nvPr>
            <p:ph type="title" idx="4294967295"/>
          </p:nvPr>
        </p:nvSpPr>
        <p:spPr>
          <a:xfrm>
            <a:off x="378929" y="173800"/>
            <a:ext cx="5640900" cy="6264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Query Time</a:t>
            </a:r>
            <a:endParaRPr sz="4000">
              <a:solidFill>
                <a:srgbClr val="741B47"/>
              </a:solidFill>
              <a:latin typeface="Raleway Medium"/>
              <a:ea typeface="Raleway Medium"/>
              <a:cs typeface="Raleway Medium"/>
              <a:sym typeface="Raleway Medium"/>
            </a:endParaRPr>
          </a:p>
        </p:txBody>
      </p:sp>
      <p:sp>
        <p:nvSpPr>
          <p:cNvPr id="412" name="Google Shape;412;p57"/>
          <p:cNvSpPr txBox="1"/>
          <p:nvPr/>
        </p:nvSpPr>
        <p:spPr>
          <a:xfrm>
            <a:off x="76200" y="928450"/>
            <a:ext cx="4076700" cy="3636600"/>
          </a:xfrm>
          <a:prstGeom prst="rect">
            <a:avLst/>
          </a:prstGeom>
          <a:solidFill>
            <a:srgbClr val="FFF2CC"/>
          </a:solidFill>
          <a:ln w="9525" cap="flat" cmpd="sng">
            <a:solidFill>
              <a:srgbClr val="409ACE"/>
            </a:solidFill>
            <a:prstDash val="solid"/>
            <a:round/>
            <a:headEnd type="none" w="sm" len="sm"/>
            <a:tailEnd type="none" w="sm" len="sm"/>
          </a:ln>
        </p:spPr>
        <p:txBody>
          <a:bodyPr spcFirstLastPara="1" wrap="square" lIns="91425" tIns="91425" rIns="91425" bIns="91425" anchor="t" anchorCtr="0">
            <a:noAutofit/>
          </a:bodyPr>
          <a:lstStyle/>
          <a:p>
            <a:pPr marL="457200" lvl="0" indent="0" algn="l" rtl="0">
              <a:spcBef>
                <a:spcPts val="0"/>
              </a:spcBef>
              <a:spcAft>
                <a:spcPts val="0"/>
              </a:spcAft>
              <a:buNone/>
            </a:pPr>
            <a:r>
              <a:rPr lang="tr-TR" sz="1800" dirty="0" err="1">
                <a:latin typeface="Raleway"/>
                <a:ea typeface="Raleway"/>
                <a:cs typeface="Raleway"/>
                <a:sym typeface="Raleway"/>
              </a:rPr>
              <a:t>Now</a:t>
            </a:r>
            <a:r>
              <a:rPr lang="tr-TR" sz="1800" dirty="0">
                <a:latin typeface="Raleway"/>
                <a:ea typeface="Raleway"/>
                <a:cs typeface="Raleway"/>
                <a:sym typeface="Raleway"/>
              </a:rPr>
              <a:t> </a:t>
            </a:r>
            <a:r>
              <a:rPr lang="tr-TR" sz="1800" dirty="0" err="1">
                <a:latin typeface="Raleway"/>
                <a:ea typeface="Raleway"/>
                <a:cs typeface="Raleway"/>
                <a:sym typeface="Raleway"/>
              </a:rPr>
              <a:t>add</a:t>
            </a:r>
            <a:r>
              <a:rPr lang="tr-TR" sz="1800" dirty="0">
                <a:latin typeface="Raleway"/>
                <a:ea typeface="Raleway"/>
                <a:cs typeface="Raleway"/>
                <a:sym typeface="Raleway"/>
              </a:rPr>
              <a:t> </a:t>
            </a:r>
            <a:r>
              <a:rPr lang="tr-TR" sz="1800" dirty="0" err="1">
                <a:latin typeface="Raleway"/>
                <a:ea typeface="Raleway"/>
                <a:cs typeface="Raleway"/>
                <a:sym typeface="Raleway"/>
              </a:rPr>
              <a:t>another</a:t>
            </a:r>
            <a:r>
              <a:rPr lang="tr-TR" sz="1800" dirty="0">
                <a:latin typeface="Raleway"/>
                <a:ea typeface="Raleway"/>
                <a:cs typeface="Raleway"/>
                <a:sym typeface="Raleway"/>
              </a:rPr>
              <a:t> </a:t>
            </a:r>
            <a:r>
              <a:rPr lang="tr-TR" sz="1800" dirty="0" err="1">
                <a:latin typeface="Raleway"/>
                <a:ea typeface="Raleway"/>
                <a:cs typeface="Raleway"/>
                <a:sym typeface="Raleway"/>
              </a:rPr>
              <a:t>table</a:t>
            </a:r>
            <a:r>
              <a:rPr lang="tr-TR" sz="1800" dirty="0">
                <a:latin typeface="Raleway"/>
                <a:ea typeface="Raleway"/>
                <a:cs typeface="Raleway"/>
                <a:sym typeface="Raleway"/>
              </a:rPr>
              <a:t> </a:t>
            </a:r>
            <a:r>
              <a:rPr lang="tr-TR" sz="1800" dirty="0" err="1">
                <a:latin typeface="Raleway"/>
                <a:ea typeface="Raleway"/>
                <a:cs typeface="Raleway"/>
                <a:sym typeface="Raleway"/>
              </a:rPr>
              <a:t>leave_types</a:t>
            </a:r>
            <a:r>
              <a:rPr lang="tr-TR" sz="1800" dirty="0">
                <a:latin typeface="Raleway"/>
                <a:ea typeface="Raleway"/>
                <a:cs typeface="Raleway"/>
                <a:sym typeface="Raleway"/>
              </a:rPr>
              <a:t> </a:t>
            </a:r>
            <a:r>
              <a:rPr lang="tr-TR" sz="1800" dirty="0" err="1">
                <a:latin typeface="Raleway"/>
                <a:ea typeface="Raleway"/>
                <a:cs typeface="Raleway"/>
                <a:sym typeface="Raleway"/>
              </a:rPr>
              <a:t>with</a:t>
            </a:r>
            <a:r>
              <a:rPr lang="tr-TR" sz="1800" dirty="0">
                <a:latin typeface="Raleway"/>
                <a:ea typeface="Raleway"/>
                <a:cs typeface="Raleway"/>
                <a:sym typeface="Raleway"/>
              </a:rPr>
              <a:t> </a:t>
            </a:r>
            <a:endParaRPr sz="1800" dirty="0">
              <a:latin typeface="Raleway"/>
              <a:ea typeface="Raleway"/>
              <a:cs typeface="Raleway"/>
              <a:sym typeface="Raleway"/>
            </a:endParaRPr>
          </a:p>
          <a:p>
            <a:pPr marL="457200" lvl="0" indent="0" algn="l" rtl="0">
              <a:spcBef>
                <a:spcPts val="0"/>
              </a:spcBef>
              <a:spcAft>
                <a:spcPts val="0"/>
              </a:spcAft>
              <a:buNone/>
            </a:pPr>
            <a:endParaRPr sz="1800" dirty="0">
              <a:latin typeface="Raleway"/>
              <a:ea typeface="Raleway"/>
              <a:cs typeface="Raleway"/>
              <a:sym typeface="Raleway"/>
            </a:endParaRPr>
          </a:p>
          <a:p>
            <a:pPr marL="457200" lvl="0" indent="0" algn="l" rtl="0">
              <a:spcBef>
                <a:spcPts val="0"/>
              </a:spcBef>
              <a:spcAft>
                <a:spcPts val="0"/>
              </a:spcAft>
              <a:buNone/>
            </a:pPr>
            <a:r>
              <a:rPr lang="tr-TR" sz="1800" dirty="0">
                <a:latin typeface="Raleway"/>
                <a:ea typeface="Raleway"/>
                <a:cs typeface="Raleway"/>
                <a:sym typeface="Raleway"/>
              </a:rPr>
              <a:t>	id -&gt; PK AUTOINC</a:t>
            </a:r>
            <a:endParaRPr sz="1800" dirty="0">
              <a:latin typeface="Raleway"/>
              <a:ea typeface="Raleway"/>
              <a:cs typeface="Raleway"/>
              <a:sym typeface="Raleway"/>
            </a:endParaRPr>
          </a:p>
          <a:p>
            <a:pPr marL="457200" lvl="0" indent="0" algn="l" rtl="0">
              <a:spcBef>
                <a:spcPts val="0"/>
              </a:spcBef>
              <a:spcAft>
                <a:spcPts val="0"/>
              </a:spcAft>
              <a:buNone/>
            </a:pPr>
            <a:r>
              <a:rPr lang="tr-TR" sz="1800" dirty="0">
                <a:latin typeface="Raleway"/>
                <a:ea typeface="Raleway"/>
                <a:cs typeface="Raleway"/>
                <a:sym typeface="Raleway"/>
              </a:rPr>
              <a:t>	</a:t>
            </a:r>
            <a:r>
              <a:rPr lang="tr-TR" sz="1800" dirty="0" err="1">
                <a:latin typeface="Raleway"/>
                <a:ea typeface="Raleway"/>
                <a:cs typeface="Raleway"/>
                <a:sym typeface="Raleway"/>
              </a:rPr>
              <a:t>leave_name</a:t>
            </a:r>
            <a:r>
              <a:rPr lang="tr-TR" sz="1800" dirty="0">
                <a:latin typeface="Raleway"/>
                <a:ea typeface="Raleway"/>
                <a:cs typeface="Raleway"/>
                <a:sym typeface="Raleway"/>
              </a:rPr>
              <a:t> -&gt;TEXT</a:t>
            </a:r>
            <a:endParaRPr sz="1800" dirty="0">
              <a:latin typeface="Raleway"/>
              <a:ea typeface="Raleway"/>
              <a:cs typeface="Raleway"/>
              <a:sym typeface="Raleway"/>
            </a:endParaRPr>
          </a:p>
          <a:p>
            <a:pPr marL="457200" lvl="0" indent="0" algn="l" rtl="0">
              <a:spcBef>
                <a:spcPts val="0"/>
              </a:spcBef>
              <a:spcAft>
                <a:spcPts val="0"/>
              </a:spcAft>
              <a:buNone/>
            </a:pPr>
            <a:endParaRPr sz="1800" dirty="0">
              <a:latin typeface="Raleway"/>
              <a:ea typeface="Raleway"/>
              <a:cs typeface="Raleway"/>
              <a:sym typeface="Raleway"/>
            </a:endParaRPr>
          </a:p>
          <a:p>
            <a:pPr marL="457200" lvl="0" indent="0" algn="l" rtl="0">
              <a:spcBef>
                <a:spcPts val="0"/>
              </a:spcBef>
              <a:spcAft>
                <a:spcPts val="0"/>
              </a:spcAft>
              <a:buNone/>
            </a:pPr>
            <a:r>
              <a:rPr lang="tr-TR" sz="1800" dirty="0" err="1">
                <a:latin typeface="Raleway"/>
                <a:ea typeface="Raleway"/>
                <a:cs typeface="Raleway"/>
                <a:sym typeface="Raleway"/>
              </a:rPr>
              <a:t>And</a:t>
            </a:r>
            <a:r>
              <a:rPr lang="tr-TR" sz="1800" dirty="0">
                <a:latin typeface="Raleway"/>
                <a:ea typeface="Raleway"/>
                <a:cs typeface="Raleway"/>
                <a:sym typeface="Raleway"/>
              </a:rPr>
              <a:t> </a:t>
            </a:r>
            <a:r>
              <a:rPr lang="tr-TR" sz="1800" dirty="0" err="1">
                <a:latin typeface="Raleway"/>
                <a:ea typeface="Raleway"/>
                <a:cs typeface="Raleway"/>
                <a:sym typeface="Raleway"/>
              </a:rPr>
              <a:t>make</a:t>
            </a:r>
            <a:r>
              <a:rPr lang="tr-TR" sz="1800" dirty="0">
                <a:latin typeface="Raleway"/>
                <a:ea typeface="Raleway"/>
                <a:cs typeface="Raleway"/>
                <a:sym typeface="Raleway"/>
              </a:rPr>
              <a:t> </a:t>
            </a:r>
            <a:r>
              <a:rPr lang="tr-TR" sz="1800" dirty="0" err="1">
                <a:latin typeface="Raleway"/>
                <a:ea typeface="Raleway"/>
                <a:cs typeface="Raleway"/>
                <a:sym typeface="Raleway"/>
              </a:rPr>
              <a:t>the</a:t>
            </a:r>
            <a:r>
              <a:rPr lang="tr-TR" sz="1800" dirty="0">
                <a:latin typeface="Raleway"/>
                <a:ea typeface="Raleway"/>
                <a:cs typeface="Raleway"/>
                <a:sym typeface="Raleway"/>
              </a:rPr>
              <a:t> </a:t>
            </a:r>
            <a:r>
              <a:rPr lang="tr-TR" sz="1800" dirty="0" err="1">
                <a:latin typeface="Raleway"/>
                <a:ea typeface="Raleway"/>
                <a:cs typeface="Raleway"/>
                <a:sym typeface="Raleway"/>
              </a:rPr>
              <a:t>column</a:t>
            </a:r>
            <a:r>
              <a:rPr lang="tr-TR" sz="1800" dirty="0">
                <a:latin typeface="Raleway"/>
                <a:ea typeface="Raleway"/>
                <a:cs typeface="Raleway"/>
                <a:sym typeface="Raleway"/>
              </a:rPr>
              <a:t> in </a:t>
            </a:r>
            <a:r>
              <a:rPr lang="tr-TR" sz="1800" dirty="0" err="1">
                <a:latin typeface="Raleway"/>
                <a:ea typeface="Raleway"/>
                <a:cs typeface="Raleway"/>
                <a:sym typeface="Raleway"/>
              </a:rPr>
              <a:t>employee_leaves</a:t>
            </a:r>
            <a:r>
              <a:rPr lang="tr-TR" sz="1800" dirty="0">
                <a:latin typeface="Raleway"/>
                <a:ea typeface="Raleway"/>
                <a:cs typeface="Raleway"/>
                <a:sym typeface="Raleway"/>
              </a:rPr>
              <a:t> </a:t>
            </a:r>
            <a:r>
              <a:rPr lang="tr-TR" sz="1800" dirty="0" err="1">
                <a:latin typeface="Raleway"/>
                <a:ea typeface="Raleway"/>
                <a:cs typeface="Raleway"/>
                <a:sym typeface="Raleway"/>
              </a:rPr>
              <a:t>table</a:t>
            </a:r>
            <a:r>
              <a:rPr lang="tr-TR" sz="1800" dirty="0">
                <a:latin typeface="Raleway"/>
                <a:ea typeface="Raleway"/>
                <a:cs typeface="Raleway"/>
                <a:sym typeface="Raleway"/>
              </a:rPr>
              <a:t> as FOREIGN KEY</a:t>
            </a:r>
            <a:endParaRPr sz="1800" dirty="0">
              <a:latin typeface="Raleway"/>
              <a:ea typeface="Raleway"/>
              <a:cs typeface="Raleway"/>
              <a:sym typeface="Raleway"/>
            </a:endParaRPr>
          </a:p>
          <a:p>
            <a:pPr marL="457200" lvl="0" indent="0" algn="l" rtl="0">
              <a:spcBef>
                <a:spcPts val="0"/>
              </a:spcBef>
              <a:spcAft>
                <a:spcPts val="0"/>
              </a:spcAft>
              <a:buNone/>
            </a:pPr>
            <a:endParaRPr sz="1800" dirty="0">
              <a:latin typeface="Raleway"/>
              <a:ea typeface="Raleway"/>
              <a:cs typeface="Raleway"/>
              <a:sym typeface="Raleway"/>
            </a:endParaRPr>
          </a:p>
          <a:p>
            <a:pPr marL="457200" lvl="0" indent="0" algn="l" rtl="0">
              <a:spcBef>
                <a:spcPts val="0"/>
              </a:spcBef>
              <a:spcAft>
                <a:spcPts val="0"/>
              </a:spcAft>
              <a:buNone/>
            </a:pPr>
            <a:r>
              <a:rPr lang="tr-TR" sz="1800" dirty="0">
                <a:latin typeface="Raleway"/>
                <a:ea typeface="Raleway"/>
                <a:cs typeface="Raleway"/>
                <a:sym typeface="Raleway"/>
              </a:rPr>
              <a:t>ADD 3 </a:t>
            </a:r>
            <a:r>
              <a:rPr lang="tr-TR" sz="1800" dirty="0" err="1">
                <a:latin typeface="Raleway"/>
                <a:ea typeface="Raleway"/>
                <a:cs typeface="Raleway"/>
                <a:sym typeface="Raleway"/>
              </a:rPr>
              <a:t>records</a:t>
            </a:r>
            <a:r>
              <a:rPr lang="tr-TR" sz="1800" dirty="0">
                <a:latin typeface="Raleway"/>
                <a:ea typeface="Raleway"/>
                <a:cs typeface="Raleway"/>
                <a:sym typeface="Raleway"/>
              </a:rPr>
              <a:t> </a:t>
            </a:r>
            <a:r>
              <a:rPr lang="tr-TR" sz="1800" dirty="0" err="1">
                <a:latin typeface="Raleway"/>
                <a:ea typeface="Raleway"/>
                <a:cs typeface="Raleway"/>
                <a:sym typeface="Raleway"/>
              </a:rPr>
              <a:t>to</a:t>
            </a:r>
            <a:r>
              <a:rPr lang="tr-TR" sz="1800" dirty="0">
                <a:latin typeface="Raleway"/>
                <a:ea typeface="Raleway"/>
                <a:cs typeface="Raleway"/>
                <a:sym typeface="Raleway"/>
              </a:rPr>
              <a:t> </a:t>
            </a:r>
            <a:r>
              <a:rPr lang="tr-TR" sz="1800" dirty="0" err="1">
                <a:latin typeface="Raleway"/>
                <a:ea typeface="Raleway"/>
                <a:cs typeface="Raleway"/>
                <a:sym typeface="Raleway"/>
              </a:rPr>
              <a:t>leave_types</a:t>
            </a:r>
            <a:r>
              <a:rPr lang="tr-TR" sz="1800" dirty="0">
                <a:latin typeface="Raleway"/>
                <a:ea typeface="Raleway"/>
                <a:cs typeface="Raleway"/>
                <a:sym typeface="Raleway"/>
              </a:rPr>
              <a:t> </a:t>
            </a:r>
            <a:r>
              <a:rPr lang="tr-TR" sz="1800" dirty="0" err="1">
                <a:latin typeface="Raleway"/>
                <a:ea typeface="Raleway"/>
                <a:cs typeface="Raleway"/>
                <a:sym typeface="Raleway"/>
              </a:rPr>
              <a:t>and</a:t>
            </a:r>
            <a:r>
              <a:rPr lang="tr-TR" sz="1800" dirty="0">
                <a:latin typeface="Raleway"/>
                <a:ea typeface="Raleway"/>
                <a:cs typeface="Raleway"/>
                <a:sym typeface="Raleway"/>
              </a:rPr>
              <a:t> </a:t>
            </a:r>
            <a:r>
              <a:rPr lang="tr-TR" sz="1800" dirty="0" err="1">
                <a:latin typeface="Raleway"/>
                <a:ea typeface="Raleway"/>
                <a:cs typeface="Raleway"/>
                <a:sym typeface="Raleway"/>
              </a:rPr>
              <a:t>employee_leaves</a:t>
            </a:r>
            <a:r>
              <a:rPr lang="tr-TR" sz="1800" dirty="0">
                <a:latin typeface="Raleway"/>
                <a:ea typeface="Raleway"/>
                <a:cs typeface="Raleway"/>
                <a:sym typeface="Raleway"/>
              </a:rPr>
              <a:t> </a:t>
            </a:r>
            <a:r>
              <a:rPr lang="tr-TR" sz="1800" dirty="0" err="1">
                <a:latin typeface="Raleway"/>
                <a:ea typeface="Raleway"/>
                <a:cs typeface="Raleway"/>
                <a:sym typeface="Raleway"/>
              </a:rPr>
              <a:t>table</a:t>
            </a:r>
            <a:endParaRPr sz="1800" dirty="0">
              <a:latin typeface="Raleway"/>
              <a:ea typeface="Raleway"/>
              <a:cs typeface="Raleway"/>
              <a:sym typeface="Raleway"/>
            </a:endParaRPr>
          </a:p>
          <a:p>
            <a:pPr marL="457200" lvl="0" indent="0" algn="l" rtl="0">
              <a:spcBef>
                <a:spcPts val="0"/>
              </a:spcBef>
              <a:spcAft>
                <a:spcPts val="0"/>
              </a:spcAft>
              <a:buNone/>
            </a:pPr>
            <a:endParaRPr sz="1800" dirty="0">
              <a:latin typeface="Raleway"/>
              <a:ea typeface="Raleway"/>
              <a:cs typeface="Raleway"/>
              <a:sym typeface="Raleway"/>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60"/>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46</a:t>
            </a:fld>
            <a:endParaRPr/>
          </a:p>
        </p:txBody>
      </p:sp>
      <p:sp>
        <p:nvSpPr>
          <p:cNvPr id="439" name="Google Shape;439;p60"/>
          <p:cNvSpPr txBox="1">
            <a:spLocks noGrp="1"/>
          </p:cNvSpPr>
          <p:nvPr>
            <p:ph type="title"/>
          </p:nvPr>
        </p:nvSpPr>
        <p:spPr>
          <a:xfrm>
            <a:off x="378929" y="173800"/>
            <a:ext cx="5640900" cy="626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SzPts val="4800"/>
              <a:buNone/>
            </a:pPr>
            <a:r>
              <a:rPr lang="tr-TR" sz="4000">
                <a:solidFill>
                  <a:srgbClr val="741B47"/>
                </a:solidFill>
                <a:latin typeface="Raleway Medium"/>
                <a:ea typeface="Raleway Medium"/>
                <a:cs typeface="Raleway Medium"/>
                <a:sym typeface="Raleway Medium"/>
              </a:rPr>
              <a:t>UPDATE TABLE</a:t>
            </a:r>
            <a:endParaRPr sz="4000">
              <a:solidFill>
                <a:srgbClr val="419DD3"/>
              </a:solidFill>
              <a:latin typeface="Raleway Medium"/>
              <a:ea typeface="Raleway Medium"/>
              <a:cs typeface="Raleway Medium"/>
              <a:sym typeface="Raleway Medium"/>
            </a:endParaRPr>
          </a:p>
          <a:p>
            <a:pPr marL="0" lvl="0" indent="0" algn="l" rtl="0">
              <a:lnSpc>
                <a:spcPct val="80000"/>
              </a:lnSpc>
              <a:spcBef>
                <a:spcPts val="0"/>
              </a:spcBef>
              <a:spcAft>
                <a:spcPts val="0"/>
              </a:spcAft>
              <a:buSzPts val="4800"/>
              <a:buNone/>
            </a:pPr>
            <a:endParaRPr sz="4000">
              <a:solidFill>
                <a:srgbClr val="741B47"/>
              </a:solidFill>
              <a:latin typeface="Raleway Medium"/>
              <a:ea typeface="Raleway Medium"/>
              <a:cs typeface="Raleway Medium"/>
              <a:sym typeface="Raleway Medium"/>
            </a:endParaRPr>
          </a:p>
          <a:p>
            <a:pPr marL="0" lvl="0" indent="0" algn="l" rtl="0">
              <a:lnSpc>
                <a:spcPct val="115000"/>
              </a:lnSpc>
              <a:spcBef>
                <a:spcPts val="0"/>
              </a:spcBef>
              <a:spcAft>
                <a:spcPts val="0"/>
              </a:spcAft>
              <a:buNone/>
            </a:pPr>
            <a:endParaRPr sz="2400">
              <a:solidFill>
                <a:srgbClr val="373A3C"/>
              </a:solidFill>
              <a:highlight>
                <a:srgbClr val="FFFFFF"/>
              </a:highlight>
              <a:latin typeface="Raleway"/>
              <a:ea typeface="Raleway"/>
              <a:cs typeface="Raleway"/>
              <a:sym typeface="Raleway"/>
            </a:endParaRPr>
          </a:p>
          <a:p>
            <a:pPr marL="0" lvl="0" indent="0" algn="l" rtl="0">
              <a:lnSpc>
                <a:spcPct val="100000"/>
              </a:lnSpc>
              <a:spcBef>
                <a:spcPts val="1200"/>
              </a:spcBef>
              <a:spcAft>
                <a:spcPts val="0"/>
              </a:spcAft>
              <a:buSzPts val="2400"/>
              <a:buNone/>
            </a:pPr>
            <a:endParaRPr sz="2400">
              <a:solidFill>
                <a:srgbClr val="373A3C"/>
              </a:solidFill>
              <a:highlight>
                <a:srgbClr val="FFFFFF"/>
              </a:highlight>
              <a:latin typeface="Raleway"/>
              <a:ea typeface="Raleway"/>
              <a:cs typeface="Raleway"/>
              <a:sym typeface="Raleway"/>
            </a:endParaRPr>
          </a:p>
          <a:p>
            <a:pPr marL="0" lvl="0" indent="0" algn="l" rtl="0">
              <a:lnSpc>
                <a:spcPct val="80000"/>
              </a:lnSpc>
              <a:spcBef>
                <a:spcPts val="0"/>
              </a:spcBef>
              <a:spcAft>
                <a:spcPts val="0"/>
              </a:spcAft>
              <a:buSzPts val="4800"/>
              <a:buNone/>
            </a:pPr>
            <a:endParaRPr sz="4000">
              <a:solidFill>
                <a:srgbClr val="741B47"/>
              </a:solidFill>
              <a:latin typeface="Raleway Medium"/>
              <a:ea typeface="Raleway Medium"/>
              <a:cs typeface="Raleway Medium"/>
              <a:sym typeface="Raleway Medium"/>
            </a:endParaRPr>
          </a:p>
        </p:txBody>
      </p:sp>
      <p:pic>
        <p:nvPicPr>
          <p:cNvPr id="440" name="Google Shape;440;p60"/>
          <p:cNvPicPr preferRelativeResize="0"/>
          <p:nvPr/>
        </p:nvPicPr>
        <p:blipFill>
          <a:blip r:embed="rId3">
            <a:alphaModFix/>
          </a:blip>
          <a:stretch>
            <a:fillRect/>
          </a:stretch>
        </p:blipFill>
        <p:spPr>
          <a:xfrm>
            <a:off x="1768950" y="1104738"/>
            <a:ext cx="4752525" cy="293402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61"/>
          <p:cNvSpPr txBox="1">
            <a:spLocks noGrp="1"/>
          </p:cNvSpPr>
          <p:nvPr>
            <p:ph type="sldNum" idx="12"/>
          </p:nvPr>
        </p:nvSpPr>
        <p:spPr>
          <a:xfrm>
            <a:off x="8960475" y="4903875"/>
            <a:ext cx="145500" cy="201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tr-TR"/>
              <a:t>47</a:t>
            </a:fld>
            <a:endParaRPr/>
          </a:p>
        </p:txBody>
      </p:sp>
      <p:grpSp>
        <p:nvGrpSpPr>
          <p:cNvPr id="446" name="Google Shape;446;p61"/>
          <p:cNvGrpSpPr/>
          <p:nvPr/>
        </p:nvGrpSpPr>
        <p:grpSpPr>
          <a:xfrm>
            <a:off x="4014365" y="1230817"/>
            <a:ext cx="4587139" cy="3184257"/>
            <a:chOff x="597913" y="547750"/>
            <a:chExt cx="7699126" cy="3846650"/>
          </a:xfrm>
        </p:grpSpPr>
        <p:pic>
          <p:nvPicPr>
            <p:cNvPr id="447" name="Google Shape;447;p61"/>
            <p:cNvPicPr preferRelativeResize="0"/>
            <p:nvPr/>
          </p:nvPicPr>
          <p:blipFill>
            <a:blip r:embed="rId3">
              <a:alphaModFix/>
            </a:blip>
            <a:stretch>
              <a:fillRect/>
            </a:stretch>
          </p:blipFill>
          <p:spPr>
            <a:xfrm>
              <a:off x="597913" y="547750"/>
              <a:ext cx="7699126" cy="3846650"/>
            </a:xfrm>
            <a:prstGeom prst="rect">
              <a:avLst/>
            </a:prstGeom>
            <a:noFill/>
            <a:ln>
              <a:noFill/>
            </a:ln>
          </p:spPr>
        </p:pic>
        <p:sp>
          <p:nvSpPr>
            <p:cNvPr id="448" name="Google Shape;448;p61"/>
            <p:cNvSpPr/>
            <p:nvPr/>
          </p:nvSpPr>
          <p:spPr>
            <a:xfrm>
              <a:off x="608650" y="642950"/>
              <a:ext cx="1860300" cy="7029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9" name="Google Shape;449;p61"/>
          <p:cNvSpPr txBox="1">
            <a:spLocks noGrp="1"/>
          </p:cNvSpPr>
          <p:nvPr>
            <p:ph type="title" idx="4294967295"/>
          </p:nvPr>
        </p:nvSpPr>
        <p:spPr>
          <a:xfrm>
            <a:off x="378929" y="173800"/>
            <a:ext cx="5640900" cy="6264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Query Time</a:t>
            </a:r>
            <a:endParaRPr sz="4000">
              <a:solidFill>
                <a:srgbClr val="741B47"/>
              </a:solidFill>
              <a:latin typeface="Raleway Medium"/>
              <a:ea typeface="Raleway Medium"/>
              <a:cs typeface="Raleway Medium"/>
              <a:sym typeface="Raleway Medium"/>
            </a:endParaRPr>
          </a:p>
        </p:txBody>
      </p:sp>
      <p:sp>
        <p:nvSpPr>
          <p:cNvPr id="450" name="Google Shape;450;p61"/>
          <p:cNvSpPr txBox="1"/>
          <p:nvPr/>
        </p:nvSpPr>
        <p:spPr>
          <a:xfrm>
            <a:off x="76200" y="928450"/>
            <a:ext cx="4076700" cy="3636600"/>
          </a:xfrm>
          <a:prstGeom prst="rect">
            <a:avLst/>
          </a:prstGeom>
          <a:solidFill>
            <a:srgbClr val="FFF2CC"/>
          </a:solidFill>
          <a:ln w="9525" cap="flat" cmpd="sng">
            <a:solidFill>
              <a:srgbClr val="409ACE"/>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tr-TR" sz="1800" dirty="0" err="1">
                <a:latin typeface="Raleway"/>
                <a:ea typeface="Raleway"/>
                <a:cs typeface="Raleway"/>
                <a:sym typeface="Raleway"/>
              </a:rPr>
              <a:t>Change</a:t>
            </a:r>
            <a:r>
              <a:rPr lang="tr-TR" sz="1800" dirty="0">
                <a:latin typeface="Raleway"/>
                <a:ea typeface="Raleway"/>
                <a:cs typeface="Raleway"/>
                <a:sym typeface="Raleway"/>
              </a:rPr>
              <a:t> </a:t>
            </a:r>
            <a:r>
              <a:rPr lang="tr-TR" sz="1800" dirty="0" err="1">
                <a:latin typeface="Raleway"/>
                <a:ea typeface="Raleway"/>
                <a:cs typeface="Raleway"/>
                <a:sym typeface="Raleway"/>
              </a:rPr>
              <a:t>the</a:t>
            </a:r>
            <a:r>
              <a:rPr lang="tr-TR" sz="1800" dirty="0">
                <a:latin typeface="Raleway"/>
                <a:ea typeface="Raleway"/>
                <a:cs typeface="Raleway"/>
                <a:sym typeface="Raleway"/>
              </a:rPr>
              <a:t> name of </a:t>
            </a:r>
            <a:r>
              <a:rPr lang="tr-TR" sz="1800" dirty="0" err="1">
                <a:latin typeface="Raleway"/>
                <a:ea typeface="Raleway"/>
                <a:cs typeface="Raleway"/>
                <a:sym typeface="Raleway"/>
              </a:rPr>
              <a:t>Annual</a:t>
            </a:r>
            <a:r>
              <a:rPr lang="tr-TR" sz="1800" dirty="0">
                <a:latin typeface="Raleway"/>
                <a:ea typeface="Raleway"/>
                <a:cs typeface="Raleway"/>
                <a:sym typeface="Raleway"/>
              </a:rPr>
              <a:t> </a:t>
            </a:r>
            <a:r>
              <a:rPr lang="tr-TR" sz="1800" dirty="0" err="1">
                <a:latin typeface="Raleway"/>
                <a:ea typeface="Raleway"/>
                <a:cs typeface="Raleway"/>
                <a:sym typeface="Raleway"/>
              </a:rPr>
              <a:t>leave</a:t>
            </a:r>
            <a:r>
              <a:rPr lang="tr-TR" sz="1800" dirty="0">
                <a:latin typeface="Raleway"/>
                <a:ea typeface="Raleway"/>
                <a:cs typeface="Raleway"/>
                <a:sym typeface="Raleway"/>
              </a:rPr>
              <a:t> </a:t>
            </a:r>
            <a:r>
              <a:rPr lang="tr-TR" sz="1800" dirty="0" err="1">
                <a:latin typeface="Raleway"/>
                <a:ea typeface="Raleway"/>
                <a:cs typeface="Raleway"/>
                <a:sym typeface="Raleway"/>
              </a:rPr>
              <a:t>to</a:t>
            </a:r>
            <a:r>
              <a:rPr lang="tr-TR" sz="1800" dirty="0">
                <a:latin typeface="Raleway"/>
                <a:ea typeface="Raleway"/>
                <a:cs typeface="Raleway"/>
                <a:sym typeface="Raleway"/>
              </a:rPr>
              <a:t> </a:t>
            </a:r>
            <a:r>
              <a:rPr lang="tr-TR" sz="1800" dirty="0" err="1">
                <a:latin typeface="Raleway"/>
                <a:ea typeface="Raleway"/>
                <a:cs typeface="Raleway"/>
                <a:sym typeface="Raleway"/>
              </a:rPr>
              <a:t>Marriage</a:t>
            </a:r>
            <a:r>
              <a:rPr lang="tr-TR" sz="1800" dirty="0">
                <a:latin typeface="Raleway"/>
                <a:ea typeface="Raleway"/>
                <a:cs typeface="Raleway"/>
                <a:sym typeface="Raleway"/>
              </a:rPr>
              <a:t> </a:t>
            </a:r>
            <a:r>
              <a:rPr lang="tr-TR" sz="1800" dirty="0" err="1">
                <a:latin typeface="Raleway"/>
                <a:ea typeface="Raleway"/>
                <a:cs typeface="Raleway"/>
                <a:sym typeface="Raleway"/>
              </a:rPr>
              <a:t>Leave</a:t>
            </a:r>
            <a:r>
              <a:rPr lang="tr-TR" sz="1800" dirty="0">
                <a:latin typeface="Raleway"/>
                <a:ea typeface="Raleway"/>
                <a:cs typeface="Raleway"/>
                <a:sym typeface="Raleway"/>
              </a:rPr>
              <a:t> in </a:t>
            </a:r>
            <a:r>
              <a:rPr lang="tr-TR" sz="1800" dirty="0" err="1">
                <a:latin typeface="Raleway"/>
                <a:ea typeface="Raleway"/>
                <a:cs typeface="Raleway"/>
                <a:sym typeface="Raleway"/>
              </a:rPr>
              <a:t>leave_types</a:t>
            </a:r>
            <a:r>
              <a:rPr lang="tr-TR" sz="1800" dirty="0">
                <a:latin typeface="Raleway"/>
                <a:ea typeface="Raleway"/>
                <a:cs typeface="Raleway"/>
                <a:sym typeface="Raleway"/>
              </a:rPr>
              <a:t> </a:t>
            </a:r>
            <a:r>
              <a:rPr lang="tr-TR" sz="1800" dirty="0" err="1">
                <a:latin typeface="Raleway"/>
                <a:ea typeface="Raleway"/>
                <a:cs typeface="Raleway"/>
                <a:sym typeface="Raleway"/>
              </a:rPr>
              <a:t>table</a:t>
            </a:r>
            <a:endParaRPr sz="1800" dirty="0">
              <a:latin typeface="Raleway"/>
              <a:ea typeface="Raleway"/>
              <a:cs typeface="Raleway"/>
              <a:sym typeface="Raleway"/>
            </a:endParaRPr>
          </a:p>
          <a:p>
            <a:pPr marL="0" lvl="0" indent="0" algn="l" rtl="0">
              <a:spcBef>
                <a:spcPts val="0"/>
              </a:spcBef>
              <a:spcAft>
                <a:spcPts val="0"/>
              </a:spcAft>
              <a:buNone/>
            </a:pPr>
            <a:endParaRPr sz="1800" dirty="0">
              <a:latin typeface="Raleway"/>
              <a:ea typeface="Raleway"/>
              <a:cs typeface="Raleway"/>
              <a:sym typeface="Raleway"/>
            </a:endParaRPr>
          </a:p>
          <a:p>
            <a:pPr marL="0" lvl="0" indent="0" algn="l" rtl="0">
              <a:spcBef>
                <a:spcPts val="0"/>
              </a:spcBef>
              <a:spcAft>
                <a:spcPts val="0"/>
              </a:spcAft>
              <a:buNone/>
            </a:pPr>
            <a:r>
              <a:rPr lang="tr-TR" sz="1800" dirty="0" err="1">
                <a:latin typeface="Raleway"/>
                <a:ea typeface="Raleway"/>
                <a:cs typeface="Raleway"/>
                <a:sym typeface="Raleway"/>
              </a:rPr>
              <a:t>Change</a:t>
            </a:r>
            <a:r>
              <a:rPr lang="tr-TR" sz="1800" dirty="0">
                <a:latin typeface="Raleway"/>
                <a:ea typeface="Raleway"/>
                <a:cs typeface="Raleway"/>
                <a:sym typeface="Raleway"/>
              </a:rPr>
              <a:t> </a:t>
            </a:r>
            <a:r>
              <a:rPr lang="tr-TR" sz="1800" dirty="0" err="1">
                <a:latin typeface="Raleway"/>
                <a:ea typeface="Raleway"/>
                <a:cs typeface="Raleway"/>
                <a:sym typeface="Raleway"/>
              </a:rPr>
              <a:t>the</a:t>
            </a:r>
            <a:r>
              <a:rPr lang="tr-TR" sz="1800" dirty="0">
                <a:latin typeface="Raleway"/>
                <a:ea typeface="Raleway"/>
                <a:cs typeface="Raleway"/>
                <a:sym typeface="Raleway"/>
              </a:rPr>
              <a:t> start </a:t>
            </a:r>
            <a:r>
              <a:rPr lang="tr-TR" sz="1800" dirty="0" err="1">
                <a:latin typeface="Raleway"/>
                <a:ea typeface="Raleway"/>
                <a:cs typeface="Raleway"/>
                <a:sym typeface="Raleway"/>
              </a:rPr>
              <a:t>and</a:t>
            </a:r>
            <a:r>
              <a:rPr lang="tr-TR" sz="1800" dirty="0">
                <a:latin typeface="Raleway"/>
                <a:ea typeface="Raleway"/>
                <a:cs typeface="Raleway"/>
                <a:sym typeface="Raleway"/>
              </a:rPr>
              <a:t> </a:t>
            </a:r>
            <a:r>
              <a:rPr lang="tr-TR" sz="1800" dirty="0" err="1">
                <a:latin typeface="Raleway"/>
                <a:ea typeface="Raleway"/>
                <a:cs typeface="Raleway"/>
                <a:sym typeface="Raleway"/>
              </a:rPr>
              <a:t>end</a:t>
            </a:r>
            <a:r>
              <a:rPr lang="tr-TR" sz="1800" dirty="0">
                <a:latin typeface="Raleway"/>
                <a:ea typeface="Raleway"/>
                <a:cs typeface="Raleway"/>
                <a:sym typeface="Raleway"/>
              </a:rPr>
              <a:t> </a:t>
            </a:r>
            <a:r>
              <a:rPr lang="tr-TR" sz="1800" dirty="0" err="1">
                <a:latin typeface="Raleway"/>
                <a:ea typeface="Raleway"/>
                <a:cs typeface="Raleway"/>
                <a:sym typeface="Raleway"/>
              </a:rPr>
              <a:t>date</a:t>
            </a:r>
            <a:r>
              <a:rPr lang="tr-TR" sz="1800" dirty="0">
                <a:latin typeface="Raleway"/>
                <a:ea typeface="Raleway"/>
                <a:cs typeface="Raleway"/>
                <a:sym typeface="Raleway"/>
              </a:rPr>
              <a:t> </a:t>
            </a:r>
            <a:r>
              <a:rPr lang="tr-TR" sz="1800" dirty="0" err="1">
                <a:latin typeface="Raleway"/>
                <a:ea typeface="Raleway"/>
                <a:cs typeface="Raleway"/>
                <a:sym typeface="Raleway"/>
              </a:rPr>
              <a:t>values</a:t>
            </a:r>
            <a:r>
              <a:rPr lang="tr-TR" sz="1800" dirty="0">
                <a:latin typeface="Raleway"/>
                <a:ea typeface="Raleway"/>
                <a:cs typeface="Raleway"/>
                <a:sym typeface="Raleway"/>
              </a:rPr>
              <a:t> of a </a:t>
            </a:r>
            <a:r>
              <a:rPr lang="tr-TR" sz="1800" dirty="0" err="1">
                <a:latin typeface="Raleway"/>
                <a:ea typeface="Raleway"/>
                <a:cs typeface="Raleway"/>
                <a:sym typeface="Raleway"/>
              </a:rPr>
              <a:t>record</a:t>
            </a:r>
            <a:r>
              <a:rPr lang="tr-TR" sz="1800" dirty="0">
                <a:latin typeface="Raleway"/>
                <a:ea typeface="Raleway"/>
                <a:cs typeface="Raleway"/>
                <a:sym typeface="Raleway"/>
              </a:rPr>
              <a:t> in </a:t>
            </a:r>
            <a:r>
              <a:rPr lang="tr-TR" sz="1800" dirty="0" err="1">
                <a:latin typeface="Raleway"/>
                <a:ea typeface="Raleway"/>
                <a:cs typeface="Raleway"/>
                <a:sym typeface="Raleway"/>
              </a:rPr>
              <a:t>employee_leaves</a:t>
            </a:r>
            <a:r>
              <a:rPr lang="tr-TR" sz="1800" dirty="0">
                <a:latin typeface="Raleway"/>
                <a:ea typeface="Raleway"/>
                <a:cs typeface="Raleway"/>
                <a:sym typeface="Raleway"/>
              </a:rPr>
              <a:t> </a:t>
            </a:r>
            <a:r>
              <a:rPr lang="tr-TR" sz="1800" dirty="0" err="1">
                <a:latin typeface="Raleway"/>
                <a:ea typeface="Raleway"/>
                <a:cs typeface="Raleway"/>
                <a:sym typeface="Raleway"/>
              </a:rPr>
              <a:t>table</a:t>
            </a:r>
            <a:endParaRPr sz="1800" dirty="0">
              <a:latin typeface="Raleway"/>
              <a:ea typeface="Raleway"/>
              <a:cs typeface="Raleway"/>
              <a:sym typeface="Raleway"/>
            </a:endParaRPr>
          </a:p>
          <a:p>
            <a:pPr marL="0" lvl="0" indent="0" algn="l" rtl="0">
              <a:spcBef>
                <a:spcPts val="0"/>
              </a:spcBef>
              <a:spcAft>
                <a:spcPts val="0"/>
              </a:spcAft>
              <a:buNone/>
            </a:pPr>
            <a:endParaRPr sz="1800" dirty="0">
              <a:latin typeface="Raleway"/>
              <a:ea typeface="Raleway"/>
              <a:cs typeface="Raleway"/>
              <a:sym typeface="Raleway"/>
            </a:endParaRPr>
          </a:p>
          <a:p>
            <a:pPr marL="0" lvl="0" indent="0" algn="l" rtl="0">
              <a:spcBef>
                <a:spcPts val="0"/>
              </a:spcBef>
              <a:spcAft>
                <a:spcPts val="0"/>
              </a:spcAft>
              <a:buNone/>
            </a:pPr>
            <a:r>
              <a:rPr lang="tr-TR" sz="1800" dirty="0" err="1">
                <a:latin typeface="Raleway"/>
                <a:ea typeface="Raleway"/>
                <a:cs typeface="Raleway"/>
                <a:sym typeface="Raleway"/>
              </a:rPr>
              <a:t>google</a:t>
            </a:r>
            <a:r>
              <a:rPr lang="tr-TR" sz="1800" dirty="0">
                <a:latin typeface="Raleway"/>
                <a:ea typeface="Raleway"/>
                <a:cs typeface="Raleway"/>
                <a:sym typeface="Raleway"/>
              </a:rPr>
              <a:t> </a:t>
            </a:r>
            <a:r>
              <a:rPr lang="tr-TR" sz="1800" dirty="0" err="1">
                <a:latin typeface="Raleway"/>
                <a:ea typeface="Raleway"/>
                <a:cs typeface="Raleway"/>
                <a:sym typeface="Raleway"/>
              </a:rPr>
              <a:t>sqlite</a:t>
            </a:r>
            <a:r>
              <a:rPr lang="tr-TR" sz="1800" dirty="0">
                <a:latin typeface="Raleway"/>
                <a:ea typeface="Raleway"/>
                <a:cs typeface="Raleway"/>
                <a:sym typeface="Raleway"/>
              </a:rPr>
              <a:t> </a:t>
            </a:r>
            <a:r>
              <a:rPr lang="tr-TR" sz="1800" dirty="0" err="1">
                <a:latin typeface="Raleway"/>
                <a:ea typeface="Raleway"/>
                <a:cs typeface="Raleway"/>
                <a:sym typeface="Raleway"/>
              </a:rPr>
              <a:t>date</a:t>
            </a:r>
            <a:r>
              <a:rPr lang="tr-TR" sz="1800" dirty="0">
                <a:latin typeface="Raleway"/>
                <a:ea typeface="Raleway"/>
                <a:cs typeface="Raleway"/>
                <a:sym typeface="Raleway"/>
              </a:rPr>
              <a:t> </a:t>
            </a:r>
            <a:r>
              <a:rPr lang="tr-TR" sz="1800" dirty="0" err="1">
                <a:latin typeface="Raleway"/>
                <a:ea typeface="Raleway"/>
                <a:cs typeface="Raleway"/>
                <a:sym typeface="Raleway"/>
              </a:rPr>
              <a:t>add</a:t>
            </a:r>
            <a:endParaRPr sz="1800" dirty="0">
              <a:latin typeface="Raleway"/>
              <a:ea typeface="Raleway"/>
              <a:cs typeface="Raleway"/>
              <a:sym typeface="Raleway"/>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62"/>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48</a:t>
            </a:fld>
            <a:endParaRPr/>
          </a:p>
        </p:txBody>
      </p:sp>
      <p:sp>
        <p:nvSpPr>
          <p:cNvPr id="456" name="Google Shape;456;p62"/>
          <p:cNvSpPr txBox="1">
            <a:spLocks noGrp="1"/>
          </p:cNvSpPr>
          <p:nvPr>
            <p:ph type="title"/>
          </p:nvPr>
        </p:nvSpPr>
        <p:spPr>
          <a:xfrm>
            <a:off x="378929" y="173800"/>
            <a:ext cx="5640900" cy="626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SzPts val="4800"/>
              <a:buNone/>
            </a:pPr>
            <a:r>
              <a:rPr lang="tr-TR" sz="4000">
                <a:solidFill>
                  <a:srgbClr val="741B47"/>
                </a:solidFill>
                <a:latin typeface="Raleway Medium"/>
                <a:ea typeface="Raleway Medium"/>
                <a:cs typeface="Raleway Medium"/>
                <a:sym typeface="Raleway Medium"/>
              </a:rPr>
              <a:t>DELETE</a:t>
            </a:r>
            <a:endParaRPr sz="4000">
              <a:solidFill>
                <a:srgbClr val="419DD3"/>
              </a:solidFill>
              <a:latin typeface="Raleway Medium"/>
              <a:ea typeface="Raleway Medium"/>
              <a:cs typeface="Raleway Medium"/>
              <a:sym typeface="Raleway Medium"/>
            </a:endParaRPr>
          </a:p>
          <a:p>
            <a:pPr marL="0" lvl="0" indent="0" algn="l" rtl="0">
              <a:lnSpc>
                <a:spcPct val="80000"/>
              </a:lnSpc>
              <a:spcBef>
                <a:spcPts val="0"/>
              </a:spcBef>
              <a:spcAft>
                <a:spcPts val="0"/>
              </a:spcAft>
              <a:buSzPts val="4800"/>
              <a:buNone/>
            </a:pPr>
            <a:endParaRPr sz="4000">
              <a:solidFill>
                <a:srgbClr val="741B47"/>
              </a:solidFill>
              <a:latin typeface="Raleway Medium"/>
              <a:ea typeface="Raleway Medium"/>
              <a:cs typeface="Raleway Medium"/>
              <a:sym typeface="Raleway Medium"/>
            </a:endParaRPr>
          </a:p>
          <a:p>
            <a:pPr marL="0" lvl="0" indent="0" algn="l" rtl="0">
              <a:lnSpc>
                <a:spcPct val="115000"/>
              </a:lnSpc>
              <a:spcBef>
                <a:spcPts val="0"/>
              </a:spcBef>
              <a:spcAft>
                <a:spcPts val="0"/>
              </a:spcAft>
              <a:buNone/>
            </a:pPr>
            <a:endParaRPr sz="2400">
              <a:solidFill>
                <a:srgbClr val="373A3C"/>
              </a:solidFill>
              <a:highlight>
                <a:srgbClr val="FFFFFF"/>
              </a:highlight>
              <a:latin typeface="Raleway"/>
              <a:ea typeface="Raleway"/>
              <a:cs typeface="Raleway"/>
              <a:sym typeface="Raleway"/>
            </a:endParaRPr>
          </a:p>
          <a:p>
            <a:pPr marL="0" lvl="0" indent="0" algn="l" rtl="0">
              <a:lnSpc>
                <a:spcPct val="100000"/>
              </a:lnSpc>
              <a:spcBef>
                <a:spcPts val="1200"/>
              </a:spcBef>
              <a:spcAft>
                <a:spcPts val="0"/>
              </a:spcAft>
              <a:buSzPts val="2400"/>
              <a:buNone/>
            </a:pPr>
            <a:endParaRPr sz="2400">
              <a:solidFill>
                <a:srgbClr val="373A3C"/>
              </a:solidFill>
              <a:highlight>
                <a:srgbClr val="FFFFFF"/>
              </a:highlight>
              <a:latin typeface="Raleway"/>
              <a:ea typeface="Raleway"/>
              <a:cs typeface="Raleway"/>
              <a:sym typeface="Raleway"/>
            </a:endParaRPr>
          </a:p>
          <a:p>
            <a:pPr marL="0" lvl="0" indent="0" algn="l" rtl="0">
              <a:lnSpc>
                <a:spcPct val="80000"/>
              </a:lnSpc>
              <a:spcBef>
                <a:spcPts val="0"/>
              </a:spcBef>
              <a:spcAft>
                <a:spcPts val="0"/>
              </a:spcAft>
              <a:buSzPts val="4800"/>
              <a:buNone/>
            </a:pPr>
            <a:endParaRPr sz="4000">
              <a:solidFill>
                <a:srgbClr val="741B47"/>
              </a:solidFill>
              <a:latin typeface="Raleway Medium"/>
              <a:ea typeface="Raleway Medium"/>
              <a:cs typeface="Raleway Medium"/>
              <a:sym typeface="Raleway Medium"/>
            </a:endParaRPr>
          </a:p>
        </p:txBody>
      </p:sp>
      <p:pic>
        <p:nvPicPr>
          <p:cNvPr id="457" name="Google Shape;457;p62"/>
          <p:cNvPicPr preferRelativeResize="0"/>
          <p:nvPr/>
        </p:nvPicPr>
        <p:blipFill>
          <a:blip r:embed="rId3">
            <a:alphaModFix/>
          </a:blip>
          <a:stretch>
            <a:fillRect/>
          </a:stretch>
        </p:blipFill>
        <p:spPr>
          <a:xfrm>
            <a:off x="1895274" y="1546549"/>
            <a:ext cx="5055900" cy="167302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63"/>
          <p:cNvSpPr txBox="1">
            <a:spLocks noGrp="1"/>
          </p:cNvSpPr>
          <p:nvPr>
            <p:ph type="sldNum" idx="12"/>
          </p:nvPr>
        </p:nvSpPr>
        <p:spPr>
          <a:xfrm>
            <a:off x="8960475" y="4903875"/>
            <a:ext cx="145500" cy="201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tr-TR"/>
              <a:t>49</a:t>
            </a:fld>
            <a:endParaRPr/>
          </a:p>
        </p:txBody>
      </p:sp>
      <p:grpSp>
        <p:nvGrpSpPr>
          <p:cNvPr id="463" name="Google Shape;463;p63"/>
          <p:cNvGrpSpPr/>
          <p:nvPr/>
        </p:nvGrpSpPr>
        <p:grpSpPr>
          <a:xfrm>
            <a:off x="4014365" y="1230817"/>
            <a:ext cx="4587139" cy="3184257"/>
            <a:chOff x="597913" y="547750"/>
            <a:chExt cx="7699126" cy="3846650"/>
          </a:xfrm>
        </p:grpSpPr>
        <p:pic>
          <p:nvPicPr>
            <p:cNvPr id="464" name="Google Shape;464;p63"/>
            <p:cNvPicPr preferRelativeResize="0"/>
            <p:nvPr/>
          </p:nvPicPr>
          <p:blipFill>
            <a:blip r:embed="rId3">
              <a:alphaModFix/>
            </a:blip>
            <a:stretch>
              <a:fillRect/>
            </a:stretch>
          </p:blipFill>
          <p:spPr>
            <a:xfrm>
              <a:off x="597913" y="547750"/>
              <a:ext cx="7699126" cy="3846650"/>
            </a:xfrm>
            <a:prstGeom prst="rect">
              <a:avLst/>
            </a:prstGeom>
            <a:noFill/>
            <a:ln>
              <a:noFill/>
            </a:ln>
          </p:spPr>
        </p:pic>
        <p:sp>
          <p:nvSpPr>
            <p:cNvPr id="465" name="Google Shape;465;p63"/>
            <p:cNvSpPr/>
            <p:nvPr/>
          </p:nvSpPr>
          <p:spPr>
            <a:xfrm>
              <a:off x="608650" y="642950"/>
              <a:ext cx="1860300" cy="7029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6" name="Google Shape;466;p63"/>
          <p:cNvSpPr txBox="1">
            <a:spLocks noGrp="1"/>
          </p:cNvSpPr>
          <p:nvPr>
            <p:ph type="title" idx="4294967295"/>
          </p:nvPr>
        </p:nvSpPr>
        <p:spPr>
          <a:xfrm>
            <a:off x="378929" y="173800"/>
            <a:ext cx="5640900" cy="6264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Query Time</a:t>
            </a:r>
            <a:endParaRPr sz="4000">
              <a:solidFill>
                <a:srgbClr val="741B47"/>
              </a:solidFill>
              <a:latin typeface="Raleway Medium"/>
              <a:ea typeface="Raleway Medium"/>
              <a:cs typeface="Raleway Medium"/>
              <a:sym typeface="Raleway Medium"/>
            </a:endParaRPr>
          </a:p>
        </p:txBody>
      </p:sp>
      <p:sp>
        <p:nvSpPr>
          <p:cNvPr id="467" name="Google Shape;467;p63"/>
          <p:cNvSpPr txBox="1"/>
          <p:nvPr/>
        </p:nvSpPr>
        <p:spPr>
          <a:xfrm>
            <a:off x="76200" y="928450"/>
            <a:ext cx="4076700" cy="3636600"/>
          </a:xfrm>
          <a:prstGeom prst="rect">
            <a:avLst/>
          </a:prstGeom>
          <a:solidFill>
            <a:srgbClr val="FFF2CC"/>
          </a:solidFill>
          <a:ln w="9525" cap="flat" cmpd="sng">
            <a:solidFill>
              <a:srgbClr val="409ACE"/>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tr-TR" sz="1800">
                <a:latin typeface="Raleway"/>
                <a:ea typeface="Raleway"/>
                <a:cs typeface="Raleway"/>
                <a:sym typeface="Raleway"/>
              </a:rPr>
              <a:t>Delete a record from leave types table</a:t>
            </a:r>
            <a:endParaRPr sz="1800">
              <a:latin typeface="Raleway"/>
              <a:ea typeface="Raleway"/>
              <a:cs typeface="Raleway"/>
              <a:sym typeface="Raleway"/>
            </a:endParaRPr>
          </a:p>
          <a:p>
            <a:pPr marL="0" lvl="0" indent="0" algn="l" rtl="0">
              <a:spcBef>
                <a:spcPts val="0"/>
              </a:spcBef>
              <a:spcAft>
                <a:spcPts val="0"/>
              </a:spcAft>
              <a:buNone/>
            </a:pPr>
            <a:endParaRPr sz="1800">
              <a:latin typeface="Raleway"/>
              <a:ea typeface="Raleway"/>
              <a:cs typeface="Raleway"/>
              <a:sym typeface="Raleway"/>
            </a:endParaRPr>
          </a:p>
          <a:p>
            <a:pPr marL="0" lvl="0" indent="0" algn="l" rtl="0">
              <a:spcBef>
                <a:spcPts val="0"/>
              </a:spcBef>
              <a:spcAft>
                <a:spcPts val="0"/>
              </a:spcAft>
              <a:buNone/>
            </a:pPr>
            <a:endParaRPr sz="1800">
              <a:latin typeface="Raleway"/>
              <a:ea typeface="Raleway"/>
              <a:cs typeface="Raleway"/>
              <a:sym typeface="Raleway"/>
            </a:endParaRPr>
          </a:p>
          <a:p>
            <a:pPr marL="0" lvl="0" indent="0" algn="l" rtl="0">
              <a:spcBef>
                <a:spcPts val="0"/>
              </a:spcBef>
              <a:spcAft>
                <a:spcPts val="0"/>
              </a:spcAft>
              <a:buNone/>
            </a:pPr>
            <a:r>
              <a:rPr lang="tr-TR" sz="1800">
                <a:latin typeface="Raleway"/>
                <a:ea typeface="Raleway"/>
                <a:cs typeface="Raleway"/>
                <a:sym typeface="Raleway"/>
              </a:rPr>
              <a:t>Delete a record from employee leaves table</a:t>
            </a:r>
            <a:endParaRPr sz="1800">
              <a:latin typeface="Raleway"/>
              <a:ea typeface="Raleway"/>
              <a:cs typeface="Raleway"/>
              <a:sym typeface="Raleway"/>
            </a:endParaRPr>
          </a:p>
          <a:p>
            <a:pPr marL="0" lvl="0" indent="0" algn="l" rtl="0">
              <a:spcBef>
                <a:spcPts val="0"/>
              </a:spcBef>
              <a:spcAft>
                <a:spcPts val="0"/>
              </a:spcAft>
              <a:buNone/>
            </a:pPr>
            <a:endParaRPr sz="1800">
              <a:latin typeface="Raleway"/>
              <a:ea typeface="Raleway"/>
              <a:cs typeface="Raleway"/>
              <a:sym typeface="Raleway"/>
            </a:endParaRPr>
          </a:p>
          <a:p>
            <a:pPr marL="0" lvl="0" indent="0" algn="l" rtl="0">
              <a:spcBef>
                <a:spcPts val="0"/>
              </a:spcBef>
              <a:spcAft>
                <a:spcPts val="0"/>
              </a:spcAft>
              <a:buNone/>
            </a:pPr>
            <a:endParaRPr sz="1800">
              <a:latin typeface="Raleway"/>
              <a:ea typeface="Raleway"/>
              <a:cs typeface="Raleway"/>
              <a:sym typeface="Raleway"/>
            </a:endParaRPr>
          </a:p>
          <a:p>
            <a:pPr marL="0" lvl="0" indent="0" algn="l" rtl="0">
              <a:spcBef>
                <a:spcPts val="0"/>
              </a:spcBef>
              <a:spcAft>
                <a:spcPts val="0"/>
              </a:spcAft>
              <a:buNone/>
            </a:pPr>
            <a:endParaRPr sz="1800">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5"/>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5</a:t>
            </a:fld>
            <a:endParaRPr/>
          </a:p>
        </p:txBody>
      </p:sp>
      <p:sp>
        <p:nvSpPr>
          <p:cNvPr id="133" name="Google Shape;133;p25"/>
          <p:cNvSpPr txBox="1">
            <a:spLocks noGrp="1"/>
          </p:cNvSpPr>
          <p:nvPr>
            <p:ph type="title"/>
          </p:nvPr>
        </p:nvSpPr>
        <p:spPr>
          <a:xfrm>
            <a:off x="378924" y="173800"/>
            <a:ext cx="6891900" cy="626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SzPts val="4800"/>
              <a:buNone/>
            </a:pPr>
            <a:r>
              <a:rPr lang="tr-TR" sz="4000" dirty="0">
                <a:solidFill>
                  <a:srgbClr val="741B47"/>
                </a:solidFill>
                <a:latin typeface="Raleway Medium"/>
                <a:ea typeface="Raleway Medium"/>
                <a:cs typeface="Raleway Medium"/>
                <a:sym typeface="Raleway Medium"/>
              </a:rPr>
              <a:t>Data Definition Language</a:t>
            </a:r>
            <a:endParaRPr sz="4000" dirty="0">
              <a:solidFill>
                <a:srgbClr val="419DD3"/>
              </a:solidFill>
              <a:latin typeface="Raleway Medium"/>
              <a:ea typeface="Raleway Medium"/>
              <a:cs typeface="Raleway Medium"/>
              <a:sym typeface="Raleway Medium"/>
            </a:endParaRPr>
          </a:p>
          <a:p>
            <a:pPr marL="0" lvl="0" indent="0" algn="l" rtl="0">
              <a:lnSpc>
                <a:spcPct val="80000"/>
              </a:lnSpc>
              <a:spcBef>
                <a:spcPts val="0"/>
              </a:spcBef>
              <a:spcAft>
                <a:spcPts val="0"/>
              </a:spcAft>
              <a:buSzPts val="4800"/>
              <a:buNone/>
            </a:pPr>
            <a:endParaRPr sz="4000" dirty="0">
              <a:solidFill>
                <a:srgbClr val="741B47"/>
              </a:solidFill>
              <a:latin typeface="Raleway Medium"/>
              <a:ea typeface="Raleway Medium"/>
              <a:cs typeface="Raleway Medium"/>
              <a:sym typeface="Raleway Medium"/>
            </a:endParaRPr>
          </a:p>
          <a:p>
            <a:pPr marL="0" lvl="0" indent="0" algn="l" rtl="0">
              <a:lnSpc>
                <a:spcPct val="80000"/>
              </a:lnSpc>
              <a:spcBef>
                <a:spcPts val="0"/>
              </a:spcBef>
              <a:spcAft>
                <a:spcPts val="0"/>
              </a:spcAft>
              <a:buSzPts val="4800"/>
              <a:buNone/>
            </a:pPr>
            <a:endParaRPr sz="4000" dirty="0">
              <a:solidFill>
                <a:srgbClr val="741B47"/>
              </a:solidFill>
              <a:latin typeface="Raleway Medium"/>
              <a:ea typeface="Raleway Medium"/>
              <a:cs typeface="Raleway Medium"/>
              <a:sym typeface="Raleway Medium"/>
            </a:endParaRPr>
          </a:p>
        </p:txBody>
      </p:sp>
      <p:sp>
        <p:nvSpPr>
          <p:cNvPr id="134" name="Google Shape;134;p25"/>
          <p:cNvSpPr txBox="1"/>
          <p:nvPr/>
        </p:nvSpPr>
        <p:spPr>
          <a:xfrm>
            <a:off x="305125" y="1049075"/>
            <a:ext cx="8800800" cy="141330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Clr>
                <a:srgbClr val="373A3C"/>
              </a:buClr>
              <a:buSzPts val="2400"/>
              <a:buFont typeface="Raleway"/>
              <a:buChar char="●"/>
            </a:pPr>
            <a:r>
              <a:rPr lang="tr-TR" sz="2400" dirty="0">
                <a:solidFill>
                  <a:srgbClr val="373A3C"/>
                </a:solidFill>
                <a:highlight>
                  <a:srgbClr val="FFFFFF"/>
                </a:highlight>
                <a:latin typeface="Raleway"/>
                <a:ea typeface="Raleway"/>
                <a:cs typeface="Raleway"/>
                <a:sym typeface="Raleway"/>
              </a:rPr>
              <a:t>DDL </a:t>
            </a:r>
            <a:r>
              <a:rPr lang="tr-TR" sz="2400" dirty="0" err="1">
                <a:solidFill>
                  <a:srgbClr val="373A3C"/>
                </a:solidFill>
                <a:highlight>
                  <a:srgbClr val="FFFFFF"/>
                </a:highlight>
                <a:latin typeface="Raleway"/>
                <a:ea typeface="Raleway"/>
                <a:cs typeface="Raleway"/>
                <a:sym typeface="Raleway"/>
              </a:rPr>
              <a:t>specifies</a:t>
            </a:r>
            <a:r>
              <a:rPr lang="tr-TR" sz="2400" dirty="0">
                <a:solidFill>
                  <a:srgbClr val="373A3C"/>
                </a:solidFill>
                <a:highlight>
                  <a:srgbClr val="FFFFFF"/>
                </a:highlight>
                <a:latin typeface="Raleway"/>
                <a:ea typeface="Raleway"/>
                <a:cs typeface="Raleway"/>
                <a:sym typeface="Raleway"/>
              </a:rPr>
              <a:t> </a:t>
            </a:r>
            <a:r>
              <a:rPr lang="tr-TR" sz="2400" dirty="0" err="1">
                <a:solidFill>
                  <a:srgbClr val="373A3C"/>
                </a:solidFill>
                <a:highlight>
                  <a:srgbClr val="FFFFFF"/>
                </a:highlight>
                <a:latin typeface="Raleway"/>
                <a:ea typeface="Raleway"/>
                <a:cs typeface="Raleway"/>
                <a:sym typeface="Raleway"/>
              </a:rPr>
              <a:t>the</a:t>
            </a:r>
            <a:r>
              <a:rPr lang="tr-TR" sz="2400" dirty="0">
                <a:solidFill>
                  <a:srgbClr val="373A3C"/>
                </a:solidFill>
                <a:highlight>
                  <a:srgbClr val="FFFFFF"/>
                </a:highlight>
                <a:latin typeface="Raleway"/>
                <a:ea typeface="Raleway"/>
                <a:cs typeface="Raleway"/>
                <a:sym typeface="Raleway"/>
              </a:rPr>
              <a:t> </a:t>
            </a:r>
            <a:r>
              <a:rPr lang="tr-TR" sz="2400" dirty="0" err="1">
                <a:solidFill>
                  <a:srgbClr val="373A3C"/>
                </a:solidFill>
                <a:highlight>
                  <a:srgbClr val="FFFFFF"/>
                </a:highlight>
                <a:latin typeface="Raleway"/>
                <a:ea typeface="Raleway"/>
                <a:cs typeface="Raleway"/>
                <a:sym typeface="Raleway"/>
              </a:rPr>
              <a:t>database</a:t>
            </a:r>
            <a:r>
              <a:rPr lang="tr-TR" sz="2400" dirty="0">
                <a:solidFill>
                  <a:srgbClr val="373A3C"/>
                </a:solidFill>
                <a:highlight>
                  <a:srgbClr val="FFFFFF"/>
                </a:highlight>
                <a:latin typeface="Raleway"/>
                <a:ea typeface="Raleway"/>
                <a:cs typeface="Raleway"/>
                <a:sym typeface="Raleway"/>
              </a:rPr>
              <a:t> </a:t>
            </a:r>
            <a:r>
              <a:rPr lang="tr-TR" sz="2400" dirty="0" err="1">
                <a:solidFill>
                  <a:srgbClr val="373A3C"/>
                </a:solidFill>
                <a:highlight>
                  <a:srgbClr val="FFFFFF"/>
                </a:highlight>
                <a:latin typeface="Raleway"/>
                <a:ea typeface="Raleway"/>
                <a:cs typeface="Raleway"/>
                <a:sym typeface="Raleway"/>
              </a:rPr>
              <a:t>schema</a:t>
            </a:r>
            <a:r>
              <a:rPr lang="tr-TR" sz="2400" dirty="0">
                <a:solidFill>
                  <a:srgbClr val="373A3C"/>
                </a:solidFill>
                <a:highlight>
                  <a:srgbClr val="FFFFFF"/>
                </a:highlight>
                <a:latin typeface="Raleway"/>
                <a:ea typeface="Raleway"/>
                <a:cs typeface="Raleway"/>
                <a:sym typeface="Raleway"/>
              </a:rPr>
              <a:t>. </a:t>
            </a:r>
            <a:endParaRPr sz="2400" dirty="0">
              <a:solidFill>
                <a:srgbClr val="373A3C"/>
              </a:solidFill>
              <a:highlight>
                <a:srgbClr val="FFFFFF"/>
              </a:highlight>
              <a:latin typeface="Raleway"/>
              <a:ea typeface="Raleway"/>
              <a:cs typeface="Raleway"/>
              <a:sym typeface="Raleway"/>
            </a:endParaRPr>
          </a:p>
          <a:p>
            <a:pPr marL="457200" lvl="0" indent="-381000" algn="l" rtl="0">
              <a:spcBef>
                <a:spcPts val="0"/>
              </a:spcBef>
              <a:spcAft>
                <a:spcPts val="0"/>
              </a:spcAft>
              <a:buSzPts val="2400"/>
              <a:buFont typeface="Raleway"/>
              <a:buChar char="●"/>
            </a:pPr>
            <a:r>
              <a:rPr lang="tr-TR" sz="2400" dirty="0" err="1">
                <a:solidFill>
                  <a:srgbClr val="373A3C"/>
                </a:solidFill>
                <a:highlight>
                  <a:srgbClr val="FFFFFF"/>
                </a:highlight>
                <a:latin typeface="Raleway"/>
                <a:ea typeface="Raleway"/>
                <a:cs typeface="Raleway"/>
                <a:sym typeface="Raleway"/>
              </a:rPr>
              <a:t>Some</a:t>
            </a:r>
            <a:r>
              <a:rPr lang="tr-TR" sz="2400" dirty="0">
                <a:solidFill>
                  <a:srgbClr val="373A3C"/>
                </a:solidFill>
                <a:highlight>
                  <a:srgbClr val="FFFFFF"/>
                </a:highlight>
                <a:latin typeface="Raleway"/>
                <a:ea typeface="Raleway"/>
                <a:cs typeface="Raleway"/>
                <a:sym typeface="Raleway"/>
              </a:rPr>
              <a:t> </a:t>
            </a:r>
            <a:r>
              <a:rPr lang="tr-TR" sz="2400" dirty="0" err="1">
                <a:solidFill>
                  <a:srgbClr val="373A3C"/>
                </a:solidFill>
                <a:highlight>
                  <a:srgbClr val="FFFFFF"/>
                </a:highlight>
                <a:latin typeface="Raleway"/>
                <a:ea typeface="Raleway"/>
                <a:cs typeface="Raleway"/>
                <a:sym typeface="Raleway"/>
              </a:rPr>
              <a:t>statements</a:t>
            </a:r>
            <a:r>
              <a:rPr lang="tr-TR" sz="2400" dirty="0">
                <a:solidFill>
                  <a:srgbClr val="373A3C"/>
                </a:solidFill>
                <a:highlight>
                  <a:srgbClr val="FFFFFF"/>
                </a:highlight>
                <a:latin typeface="Raleway"/>
                <a:ea typeface="Raleway"/>
                <a:cs typeface="Raleway"/>
                <a:sym typeface="Raleway"/>
              </a:rPr>
              <a:t> </a:t>
            </a:r>
            <a:r>
              <a:rPr lang="tr-TR" sz="2400" dirty="0" err="1">
                <a:solidFill>
                  <a:srgbClr val="373A3C"/>
                </a:solidFill>
                <a:highlight>
                  <a:srgbClr val="FFFFFF"/>
                </a:highlight>
                <a:latin typeface="Raleway"/>
                <a:ea typeface="Raleway"/>
                <a:cs typeface="Raleway"/>
                <a:sym typeface="Raleway"/>
              </a:rPr>
              <a:t>used</a:t>
            </a:r>
            <a:r>
              <a:rPr lang="tr-TR" sz="2400" dirty="0">
                <a:solidFill>
                  <a:srgbClr val="373A3C"/>
                </a:solidFill>
                <a:highlight>
                  <a:srgbClr val="FFFFFF"/>
                </a:highlight>
                <a:latin typeface="Raleway"/>
                <a:ea typeface="Raleway"/>
                <a:cs typeface="Raleway"/>
                <a:sym typeface="Raleway"/>
              </a:rPr>
              <a:t> in DDL </a:t>
            </a:r>
            <a:r>
              <a:rPr lang="tr-TR" sz="2400" dirty="0" err="1">
                <a:solidFill>
                  <a:srgbClr val="373A3C"/>
                </a:solidFill>
                <a:highlight>
                  <a:srgbClr val="FFFFFF"/>
                </a:highlight>
                <a:latin typeface="Raleway"/>
                <a:ea typeface="Raleway"/>
                <a:cs typeface="Raleway"/>
                <a:sym typeface="Raleway"/>
              </a:rPr>
              <a:t>are</a:t>
            </a:r>
            <a:r>
              <a:rPr lang="tr-TR" sz="2400" dirty="0">
                <a:solidFill>
                  <a:srgbClr val="373A3C"/>
                </a:solidFill>
                <a:highlight>
                  <a:srgbClr val="FFFFFF"/>
                </a:highlight>
                <a:latin typeface="Raleway"/>
                <a:ea typeface="Raleway"/>
                <a:cs typeface="Raleway"/>
                <a:sym typeface="Raleway"/>
              </a:rPr>
              <a:t> </a:t>
            </a:r>
            <a:r>
              <a:rPr lang="tr-TR" sz="2400" b="1" dirty="0">
                <a:solidFill>
                  <a:srgbClr val="FF0000"/>
                </a:solidFill>
                <a:latin typeface="Raleway"/>
                <a:ea typeface="Raleway"/>
                <a:cs typeface="Raleway"/>
                <a:sym typeface="Raleway"/>
              </a:rPr>
              <a:t>CREATE</a:t>
            </a:r>
            <a:r>
              <a:rPr lang="tr-TR" sz="2400" b="1" dirty="0">
                <a:solidFill>
                  <a:srgbClr val="373A3C"/>
                </a:solidFill>
                <a:latin typeface="Raleway"/>
                <a:ea typeface="Raleway"/>
                <a:cs typeface="Raleway"/>
                <a:sym typeface="Raleway"/>
              </a:rPr>
              <a:t>, </a:t>
            </a:r>
            <a:r>
              <a:rPr lang="tr-TR" sz="2400" b="1" dirty="0">
                <a:solidFill>
                  <a:srgbClr val="FF0000"/>
                </a:solidFill>
                <a:latin typeface="Raleway"/>
                <a:ea typeface="Raleway"/>
                <a:cs typeface="Raleway"/>
                <a:sym typeface="Raleway"/>
              </a:rPr>
              <a:t>ALTER</a:t>
            </a:r>
            <a:r>
              <a:rPr lang="tr-TR" sz="2400" b="1" dirty="0">
                <a:solidFill>
                  <a:srgbClr val="373A3C"/>
                </a:solidFill>
                <a:latin typeface="Raleway"/>
                <a:ea typeface="Raleway"/>
                <a:cs typeface="Raleway"/>
                <a:sym typeface="Raleway"/>
              </a:rPr>
              <a:t>, </a:t>
            </a:r>
            <a:r>
              <a:rPr lang="tr-TR" sz="2400" b="1" dirty="0">
                <a:solidFill>
                  <a:srgbClr val="FF0000"/>
                </a:solidFill>
                <a:latin typeface="Raleway"/>
                <a:ea typeface="Raleway"/>
                <a:cs typeface="Raleway"/>
                <a:sym typeface="Raleway"/>
              </a:rPr>
              <a:t>DROP</a:t>
            </a:r>
            <a:r>
              <a:rPr lang="tr-TR" sz="2400" b="1" dirty="0">
                <a:solidFill>
                  <a:srgbClr val="373A3C"/>
                </a:solidFill>
                <a:latin typeface="Raleway"/>
                <a:ea typeface="Raleway"/>
                <a:cs typeface="Raleway"/>
                <a:sym typeface="Raleway"/>
              </a:rPr>
              <a:t>.</a:t>
            </a:r>
            <a:r>
              <a:rPr lang="tr-TR" sz="2400" dirty="0">
                <a:solidFill>
                  <a:srgbClr val="373A3C"/>
                </a:solidFill>
                <a:highlight>
                  <a:srgbClr val="FFFFFF"/>
                </a:highlight>
                <a:latin typeface="Raleway"/>
                <a:ea typeface="Raleway"/>
                <a:cs typeface="Raleway"/>
                <a:sym typeface="Raleway"/>
              </a:rPr>
              <a:t> </a:t>
            </a:r>
            <a:endParaRPr sz="2400" dirty="0">
              <a:solidFill>
                <a:srgbClr val="373A3C"/>
              </a:solidFill>
              <a:highlight>
                <a:srgbClr val="FFFFFF"/>
              </a:highlight>
              <a:latin typeface="Raleway"/>
              <a:ea typeface="Raleway"/>
              <a:cs typeface="Raleway"/>
              <a:sym typeface="Raleway"/>
            </a:endParaRPr>
          </a:p>
          <a:p>
            <a:pPr marL="457200" lvl="0" indent="-381000" algn="l" rtl="0">
              <a:spcBef>
                <a:spcPts val="0"/>
              </a:spcBef>
              <a:spcAft>
                <a:spcPts val="0"/>
              </a:spcAft>
              <a:buSzPts val="2400"/>
              <a:buFont typeface="Raleway"/>
              <a:buChar char="●"/>
            </a:pPr>
            <a:r>
              <a:rPr lang="tr-TR" sz="2400" dirty="0">
                <a:solidFill>
                  <a:srgbClr val="373A3C"/>
                </a:solidFill>
                <a:highlight>
                  <a:srgbClr val="FFFFFF"/>
                </a:highlight>
                <a:latin typeface="Raleway"/>
                <a:ea typeface="Raleway"/>
                <a:cs typeface="Raleway"/>
                <a:sym typeface="Raleway"/>
              </a:rPr>
              <a:t>DDL </a:t>
            </a:r>
            <a:r>
              <a:rPr lang="tr-TR" sz="2400" dirty="0" err="1">
                <a:solidFill>
                  <a:srgbClr val="373A3C"/>
                </a:solidFill>
                <a:highlight>
                  <a:srgbClr val="FFFFFF"/>
                </a:highlight>
                <a:latin typeface="Raleway"/>
                <a:ea typeface="Raleway"/>
                <a:cs typeface="Raleway"/>
                <a:sym typeface="Raleway"/>
              </a:rPr>
              <a:t>statements</a:t>
            </a:r>
            <a:r>
              <a:rPr lang="tr-TR" sz="2400" dirty="0">
                <a:solidFill>
                  <a:srgbClr val="373A3C"/>
                </a:solidFill>
                <a:highlight>
                  <a:srgbClr val="FFFFFF"/>
                </a:highlight>
                <a:latin typeface="Raleway"/>
                <a:ea typeface="Raleway"/>
                <a:cs typeface="Raleway"/>
                <a:sym typeface="Raleway"/>
              </a:rPr>
              <a:t> </a:t>
            </a:r>
            <a:r>
              <a:rPr lang="tr-TR" sz="2400" dirty="0" err="1">
                <a:solidFill>
                  <a:srgbClr val="373A3C"/>
                </a:solidFill>
                <a:highlight>
                  <a:srgbClr val="FFFFFF"/>
                </a:highlight>
                <a:latin typeface="Raleway"/>
                <a:ea typeface="Raleway"/>
                <a:cs typeface="Raleway"/>
                <a:sym typeface="Raleway"/>
              </a:rPr>
              <a:t>are</a:t>
            </a:r>
            <a:r>
              <a:rPr lang="tr-TR" sz="2400" dirty="0">
                <a:solidFill>
                  <a:srgbClr val="373A3C"/>
                </a:solidFill>
                <a:highlight>
                  <a:srgbClr val="FFFFFF"/>
                </a:highlight>
                <a:latin typeface="Raleway"/>
                <a:ea typeface="Raleway"/>
                <a:cs typeface="Raleway"/>
                <a:sym typeface="Raleway"/>
              </a:rPr>
              <a:t> </a:t>
            </a:r>
            <a:r>
              <a:rPr lang="tr-TR" sz="2400" dirty="0" err="1">
                <a:solidFill>
                  <a:srgbClr val="373A3C"/>
                </a:solidFill>
                <a:highlight>
                  <a:srgbClr val="FFFFFF"/>
                </a:highlight>
                <a:latin typeface="Raleway"/>
                <a:ea typeface="Raleway"/>
                <a:cs typeface="Raleway"/>
                <a:sym typeface="Raleway"/>
              </a:rPr>
              <a:t>typically</a:t>
            </a:r>
            <a:r>
              <a:rPr lang="tr-TR" sz="2400" dirty="0">
                <a:solidFill>
                  <a:srgbClr val="373A3C"/>
                </a:solidFill>
                <a:highlight>
                  <a:srgbClr val="FFFFFF"/>
                </a:highlight>
                <a:latin typeface="Raleway"/>
                <a:ea typeface="Raleway"/>
                <a:cs typeface="Raleway"/>
                <a:sym typeface="Raleway"/>
              </a:rPr>
              <a:t> </a:t>
            </a:r>
            <a:r>
              <a:rPr lang="tr-TR" sz="2400" dirty="0" err="1">
                <a:solidFill>
                  <a:srgbClr val="373A3C"/>
                </a:solidFill>
                <a:highlight>
                  <a:srgbClr val="FFFFFF"/>
                </a:highlight>
                <a:latin typeface="Raleway"/>
                <a:ea typeface="Raleway"/>
                <a:cs typeface="Raleway"/>
                <a:sym typeface="Raleway"/>
              </a:rPr>
              <a:t>used</a:t>
            </a:r>
            <a:r>
              <a:rPr lang="tr-TR" sz="2400" dirty="0">
                <a:solidFill>
                  <a:srgbClr val="373A3C"/>
                </a:solidFill>
                <a:highlight>
                  <a:srgbClr val="FFFFFF"/>
                </a:highlight>
                <a:latin typeface="Raleway"/>
                <a:ea typeface="Raleway"/>
                <a:cs typeface="Raleway"/>
                <a:sym typeface="Raleway"/>
              </a:rPr>
              <a:t> </a:t>
            </a:r>
            <a:r>
              <a:rPr lang="tr-TR" sz="2400" dirty="0" err="1">
                <a:solidFill>
                  <a:srgbClr val="373A3C"/>
                </a:solidFill>
                <a:highlight>
                  <a:srgbClr val="FFFFFF"/>
                </a:highlight>
                <a:latin typeface="Raleway"/>
                <a:ea typeface="Raleway"/>
                <a:cs typeface="Raleway"/>
                <a:sym typeface="Raleway"/>
              </a:rPr>
              <a:t>to</a:t>
            </a:r>
            <a:r>
              <a:rPr lang="tr-TR" sz="2400" dirty="0">
                <a:solidFill>
                  <a:srgbClr val="373A3C"/>
                </a:solidFill>
                <a:highlight>
                  <a:srgbClr val="FFFFFF"/>
                </a:highlight>
                <a:latin typeface="Raleway"/>
                <a:ea typeface="Raleway"/>
                <a:cs typeface="Raleway"/>
                <a:sym typeface="Raleway"/>
              </a:rPr>
              <a:t> set </a:t>
            </a:r>
            <a:r>
              <a:rPr lang="tr-TR" sz="2400" dirty="0" err="1">
                <a:solidFill>
                  <a:srgbClr val="373A3C"/>
                </a:solidFill>
                <a:highlight>
                  <a:srgbClr val="FFFFFF"/>
                </a:highlight>
                <a:latin typeface="Raleway"/>
                <a:ea typeface="Raleway"/>
                <a:cs typeface="Raleway"/>
                <a:sym typeface="Raleway"/>
              </a:rPr>
              <a:t>up</a:t>
            </a:r>
            <a:r>
              <a:rPr lang="tr-TR" sz="2400" dirty="0">
                <a:solidFill>
                  <a:srgbClr val="373A3C"/>
                </a:solidFill>
                <a:highlight>
                  <a:srgbClr val="FFFFFF"/>
                </a:highlight>
                <a:latin typeface="Raleway"/>
                <a:ea typeface="Raleway"/>
                <a:cs typeface="Raleway"/>
                <a:sym typeface="Raleway"/>
              </a:rPr>
              <a:t> </a:t>
            </a:r>
            <a:r>
              <a:rPr lang="tr-TR" sz="2400" dirty="0" err="1">
                <a:solidFill>
                  <a:srgbClr val="373A3C"/>
                </a:solidFill>
                <a:highlight>
                  <a:srgbClr val="FFFFFF"/>
                </a:highlight>
                <a:latin typeface="Raleway"/>
                <a:ea typeface="Raleway"/>
                <a:cs typeface="Raleway"/>
                <a:sym typeface="Raleway"/>
              </a:rPr>
              <a:t>and</a:t>
            </a:r>
            <a:r>
              <a:rPr lang="tr-TR" sz="2400" dirty="0">
                <a:solidFill>
                  <a:srgbClr val="373A3C"/>
                </a:solidFill>
                <a:highlight>
                  <a:srgbClr val="FFFFFF"/>
                </a:highlight>
                <a:latin typeface="Raleway"/>
                <a:ea typeface="Raleway"/>
                <a:cs typeface="Raleway"/>
                <a:sym typeface="Raleway"/>
              </a:rPr>
              <a:t> </a:t>
            </a:r>
            <a:r>
              <a:rPr lang="tr-TR" sz="2400" dirty="0" err="1">
                <a:solidFill>
                  <a:srgbClr val="373A3C"/>
                </a:solidFill>
                <a:highlight>
                  <a:srgbClr val="FFFFFF"/>
                </a:highlight>
                <a:latin typeface="Raleway"/>
                <a:ea typeface="Raleway"/>
                <a:cs typeface="Raleway"/>
                <a:sym typeface="Raleway"/>
              </a:rPr>
              <a:t>configure</a:t>
            </a:r>
            <a:r>
              <a:rPr lang="tr-TR" sz="2400" dirty="0">
                <a:solidFill>
                  <a:srgbClr val="373A3C"/>
                </a:solidFill>
                <a:highlight>
                  <a:srgbClr val="FFFFFF"/>
                </a:highlight>
                <a:latin typeface="Raleway"/>
                <a:ea typeface="Raleway"/>
                <a:cs typeface="Raleway"/>
                <a:sym typeface="Raleway"/>
              </a:rPr>
              <a:t> a </a:t>
            </a:r>
            <a:r>
              <a:rPr lang="tr-TR" sz="2400" dirty="0" err="1">
                <a:solidFill>
                  <a:srgbClr val="373A3C"/>
                </a:solidFill>
                <a:highlight>
                  <a:srgbClr val="FFFFFF"/>
                </a:highlight>
                <a:latin typeface="Raleway"/>
                <a:ea typeface="Raleway"/>
                <a:cs typeface="Raleway"/>
                <a:sym typeface="Raleway"/>
              </a:rPr>
              <a:t>new</a:t>
            </a:r>
            <a:r>
              <a:rPr lang="tr-TR" sz="2400" dirty="0">
                <a:solidFill>
                  <a:srgbClr val="373A3C"/>
                </a:solidFill>
                <a:highlight>
                  <a:srgbClr val="FFFFFF"/>
                </a:highlight>
                <a:latin typeface="Raleway"/>
                <a:ea typeface="Raleway"/>
                <a:cs typeface="Raleway"/>
                <a:sym typeface="Raleway"/>
              </a:rPr>
              <a:t> </a:t>
            </a:r>
            <a:r>
              <a:rPr lang="tr-TR" sz="2400" dirty="0" err="1">
                <a:solidFill>
                  <a:srgbClr val="373A3C"/>
                </a:solidFill>
                <a:highlight>
                  <a:srgbClr val="FFFFFF"/>
                </a:highlight>
                <a:latin typeface="Raleway"/>
                <a:ea typeface="Raleway"/>
                <a:cs typeface="Raleway"/>
                <a:sym typeface="Raleway"/>
              </a:rPr>
              <a:t>database</a:t>
            </a:r>
            <a:r>
              <a:rPr lang="tr-TR" sz="2400" dirty="0">
                <a:solidFill>
                  <a:srgbClr val="373A3C"/>
                </a:solidFill>
                <a:highlight>
                  <a:srgbClr val="FFFFFF"/>
                </a:highlight>
                <a:latin typeface="Raleway"/>
                <a:ea typeface="Raleway"/>
                <a:cs typeface="Raleway"/>
                <a:sym typeface="Raleway"/>
              </a:rPr>
              <a:t> </a:t>
            </a:r>
            <a:r>
              <a:rPr lang="tr-TR" sz="2400" dirty="0" err="1">
                <a:solidFill>
                  <a:srgbClr val="373A3C"/>
                </a:solidFill>
                <a:highlight>
                  <a:srgbClr val="FFFFFF"/>
                </a:highlight>
                <a:latin typeface="Raleway"/>
                <a:ea typeface="Raleway"/>
                <a:cs typeface="Raleway"/>
                <a:sym typeface="Raleway"/>
              </a:rPr>
              <a:t>before</a:t>
            </a:r>
            <a:r>
              <a:rPr lang="tr-TR" sz="2400" dirty="0">
                <a:solidFill>
                  <a:srgbClr val="373A3C"/>
                </a:solidFill>
                <a:highlight>
                  <a:srgbClr val="FFFFFF"/>
                </a:highlight>
                <a:latin typeface="Raleway"/>
                <a:ea typeface="Raleway"/>
                <a:cs typeface="Raleway"/>
                <a:sym typeface="Raleway"/>
              </a:rPr>
              <a:t> </a:t>
            </a:r>
            <a:r>
              <a:rPr lang="tr-TR" sz="2400" dirty="0" err="1">
                <a:solidFill>
                  <a:srgbClr val="373A3C"/>
                </a:solidFill>
                <a:highlight>
                  <a:srgbClr val="FFFFFF"/>
                </a:highlight>
                <a:latin typeface="Raleway"/>
                <a:ea typeface="Raleway"/>
                <a:cs typeface="Raleway"/>
                <a:sym typeface="Raleway"/>
              </a:rPr>
              <a:t>we</a:t>
            </a:r>
            <a:r>
              <a:rPr lang="tr-TR" sz="2400" dirty="0">
                <a:solidFill>
                  <a:srgbClr val="373A3C"/>
                </a:solidFill>
                <a:highlight>
                  <a:srgbClr val="FFFFFF"/>
                </a:highlight>
                <a:latin typeface="Raleway"/>
                <a:ea typeface="Raleway"/>
                <a:cs typeface="Raleway"/>
                <a:sym typeface="Raleway"/>
              </a:rPr>
              <a:t> insert data.</a:t>
            </a:r>
            <a:endParaRPr sz="2400" dirty="0">
              <a:latin typeface="Raleway Light"/>
              <a:ea typeface="Raleway Light"/>
              <a:cs typeface="Raleway Light"/>
              <a:sym typeface="Raleway Light"/>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7"/>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50</a:t>
            </a:fld>
            <a:endParaRPr/>
          </a:p>
        </p:txBody>
      </p:sp>
      <p:sp>
        <p:nvSpPr>
          <p:cNvPr id="148" name="Google Shape;148;p27"/>
          <p:cNvSpPr txBox="1">
            <a:spLocks noGrp="1"/>
          </p:cNvSpPr>
          <p:nvPr>
            <p:ph type="title"/>
          </p:nvPr>
        </p:nvSpPr>
        <p:spPr>
          <a:xfrm>
            <a:off x="378924" y="173800"/>
            <a:ext cx="6891900" cy="626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SzPts val="4800"/>
              <a:buNone/>
            </a:pPr>
            <a:r>
              <a:rPr lang="tr-TR" sz="4000">
                <a:solidFill>
                  <a:srgbClr val="741B47"/>
                </a:solidFill>
                <a:latin typeface="Raleway Medium"/>
                <a:ea typeface="Raleway Medium"/>
                <a:cs typeface="Raleway Medium"/>
                <a:sym typeface="Raleway Medium"/>
              </a:rPr>
              <a:t>Data Control Language</a:t>
            </a:r>
            <a:endParaRPr sz="4000">
              <a:solidFill>
                <a:srgbClr val="419DD3"/>
              </a:solidFill>
              <a:latin typeface="Raleway Medium"/>
              <a:ea typeface="Raleway Medium"/>
              <a:cs typeface="Raleway Medium"/>
              <a:sym typeface="Raleway Medium"/>
            </a:endParaRPr>
          </a:p>
          <a:p>
            <a:pPr marL="0" lvl="0" indent="0" algn="l" rtl="0">
              <a:lnSpc>
                <a:spcPct val="80000"/>
              </a:lnSpc>
              <a:spcBef>
                <a:spcPts val="0"/>
              </a:spcBef>
              <a:spcAft>
                <a:spcPts val="0"/>
              </a:spcAft>
              <a:buSzPts val="4800"/>
              <a:buNone/>
            </a:pPr>
            <a:endParaRPr sz="4000">
              <a:solidFill>
                <a:srgbClr val="741B47"/>
              </a:solidFill>
              <a:latin typeface="Raleway Medium"/>
              <a:ea typeface="Raleway Medium"/>
              <a:cs typeface="Raleway Medium"/>
              <a:sym typeface="Raleway Medium"/>
            </a:endParaRPr>
          </a:p>
          <a:p>
            <a:pPr marL="0" lvl="0" indent="0" algn="l" rtl="0">
              <a:lnSpc>
                <a:spcPct val="80000"/>
              </a:lnSpc>
              <a:spcBef>
                <a:spcPts val="0"/>
              </a:spcBef>
              <a:spcAft>
                <a:spcPts val="0"/>
              </a:spcAft>
              <a:buSzPts val="4800"/>
              <a:buNone/>
            </a:pPr>
            <a:endParaRPr sz="4000">
              <a:solidFill>
                <a:srgbClr val="741B47"/>
              </a:solidFill>
              <a:latin typeface="Raleway Medium"/>
              <a:ea typeface="Raleway Medium"/>
              <a:cs typeface="Raleway Medium"/>
              <a:sym typeface="Raleway Medium"/>
            </a:endParaRPr>
          </a:p>
        </p:txBody>
      </p:sp>
      <p:sp>
        <p:nvSpPr>
          <p:cNvPr id="149" name="Google Shape;149;p27"/>
          <p:cNvSpPr txBox="1"/>
          <p:nvPr/>
        </p:nvSpPr>
        <p:spPr>
          <a:xfrm>
            <a:off x="305125" y="800200"/>
            <a:ext cx="8800800" cy="1662175"/>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SzPts val="2400"/>
              <a:buFont typeface="Raleway"/>
              <a:buChar char="●"/>
            </a:pPr>
            <a:r>
              <a:rPr lang="tr-TR" sz="2400" dirty="0">
                <a:solidFill>
                  <a:srgbClr val="373A3C"/>
                </a:solidFill>
                <a:highlight>
                  <a:srgbClr val="FFFFFF"/>
                </a:highlight>
              </a:rPr>
              <a:t>Data Control Language (DCL) is </a:t>
            </a:r>
            <a:r>
              <a:rPr lang="tr-TR" sz="2400" dirty="0" err="1">
                <a:solidFill>
                  <a:srgbClr val="373A3C"/>
                </a:solidFill>
                <a:highlight>
                  <a:srgbClr val="FFFFFF"/>
                </a:highlight>
              </a:rPr>
              <a:t>used</a:t>
            </a:r>
            <a:r>
              <a:rPr lang="tr-TR" sz="2400" dirty="0">
                <a:solidFill>
                  <a:srgbClr val="373A3C"/>
                </a:solidFill>
                <a:highlight>
                  <a:srgbClr val="FFFFFF"/>
                </a:highlight>
              </a:rPr>
              <a:t> </a:t>
            </a:r>
            <a:r>
              <a:rPr lang="tr-TR" sz="2400" dirty="0" err="1">
                <a:solidFill>
                  <a:srgbClr val="373A3C"/>
                </a:solidFill>
                <a:highlight>
                  <a:srgbClr val="FFFFFF"/>
                </a:highlight>
              </a:rPr>
              <a:t>to</a:t>
            </a:r>
            <a:r>
              <a:rPr lang="tr-TR" sz="2400" dirty="0">
                <a:solidFill>
                  <a:srgbClr val="373A3C"/>
                </a:solidFill>
                <a:highlight>
                  <a:srgbClr val="FFFFFF"/>
                </a:highlight>
              </a:rPr>
              <a:t> </a:t>
            </a:r>
            <a:r>
              <a:rPr lang="tr-TR" sz="2400" dirty="0" err="1">
                <a:solidFill>
                  <a:srgbClr val="373A3C"/>
                </a:solidFill>
                <a:highlight>
                  <a:srgbClr val="FFFFFF"/>
                </a:highlight>
              </a:rPr>
              <a:t>grant</a:t>
            </a:r>
            <a:r>
              <a:rPr lang="tr-TR" sz="2400" dirty="0">
                <a:solidFill>
                  <a:srgbClr val="373A3C"/>
                </a:solidFill>
                <a:highlight>
                  <a:srgbClr val="FFFFFF"/>
                </a:highlight>
              </a:rPr>
              <a:t> </a:t>
            </a:r>
            <a:r>
              <a:rPr lang="tr-TR" sz="2400" dirty="0" err="1">
                <a:solidFill>
                  <a:srgbClr val="373A3C"/>
                </a:solidFill>
                <a:highlight>
                  <a:srgbClr val="FFFFFF"/>
                </a:highlight>
              </a:rPr>
              <a:t>or</a:t>
            </a:r>
            <a:r>
              <a:rPr lang="tr-TR" sz="2400" dirty="0">
                <a:solidFill>
                  <a:srgbClr val="373A3C"/>
                </a:solidFill>
                <a:highlight>
                  <a:srgbClr val="FFFFFF"/>
                </a:highlight>
              </a:rPr>
              <a:t> </a:t>
            </a:r>
            <a:r>
              <a:rPr lang="tr-TR" sz="2400" dirty="0" err="1">
                <a:solidFill>
                  <a:srgbClr val="373A3C"/>
                </a:solidFill>
                <a:highlight>
                  <a:srgbClr val="FFFFFF"/>
                </a:highlight>
              </a:rPr>
              <a:t>revoke</a:t>
            </a:r>
            <a:r>
              <a:rPr lang="tr-TR" sz="2400" dirty="0">
                <a:solidFill>
                  <a:srgbClr val="373A3C"/>
                </a:solidFill>
                <a:highlight>
                  <a:srgbClr val="FFFFFF"/>
                </a:highlight>
              </a:rPr>
              <a:t> </a:t>
            </a:r>
            <a:r>
              <a:rPr lang="tr-TR" sz="2400" dirty="0" err="1">
                <a:solidFill>
                  <a:srgbClr val="373A3C"/>
                </a:solidFill>
                <a:highlight>
                  <a:srgbClr val="FFFFFF"/>
                </a:highlight>
              </a:rPr>
              <a:t>access</a:t>
            </a:r>
            <a:r>
              <a:rPr lang="tr-TR" sz="2400" dirty="0">
                <a:solidFill>
                  <a:srgbClr val="373A3C"/>
                </a:solidFill>
                <a:highlight>
                  <a:srgbClr val="FFFFFF"/>
                </a:highlight>
              </a:rPr>
              <a:t> </a:t>
            </a:r>
            <a:r>
              <a:rPr lang="tr-TR" sz="2400" dirty="0" err="1">
                <a:solidFill>
                  <a:srgbClr val="373A3C"/>
                </a:solidFill>
                <a:highlight>
                  <a:srgbClr val="FFFFFF"/>
                </a:highlight>
              </a:rPr>
              <a:t>control</a:t>
            </a:r>
            <a:r>
              <a:rPr lang="tr-TR" sz="2400" dirty="0">
                <a:solidFill>
                  <a:srgbClr val="373A3C"/>
                </a:solidFill>
                <a:highlight>
                  <a:srgbClr val="FFFFFF"/>
                </a:highlight>
              </a:rPr>
              <a:t>. </a:t>
            </a:r>
            <a:endParaRPr sz="2400" dirty="0">
              <a:solidFill>
                <a:srgbClr val="373A3C"/>
              </a:solidFill>
              <a:highlight>
                <a:srgbClr val="FFFFFF"/>
              </a:highlight>
            </a:endParaRPr>
          </a:p>
          <a:p>
            <a:pPr>
              <a:buNone/>
            </a:pPr>
            <a:endParaRPr lang="tr-TR" sz="2400" b="1" dirty="0"/>
          </a:p>
          <a:p>
            <a:pPr>
              <a:buNone/>
            </a:pPr>
            <a:r>
              <a:rPr lang="tr-TR" sz="2400" b="1" dirty="0"/>
              <a:t>GRANT</a:t>
            </a:r>
          </a:p>
          <a:p>
            <a:pPr>
              <a:buNone/>
            </a:pPr>
            <a:r>
              <a:rPr lang="tr-TR" sz="2400" dirty="0"/>
              <a:t>GRANT DELETE ON </a:t>
            </a:r>
            <a:r>
              <a:rPr lang="tr-TR" sz="2400" dirty="0" err="1"/>
              <a:t>table_name</a:t>
            </a:r>
            <a:r>
              <a:rPr lang="tr-TR" sz="2400" dirty="0"/>
              <a:t> TO </a:t>
            </a:r>
            <a:r>
              <a:rPr lang="tr-TR" sz="2400" dirty="0" err="1"/>
              <a:t>user</a:t>
            </a:r>
            <a:endParaRPr lang="tr-TR" sz="2400" dirty="0"/>
          </a:p>
          <a:p>
            <a:pPr>
              <a:buNone/>
            </a:pPr>
            <a:endParaRPr lang="tr-TR" sz="2400" dirty="0"/>
          </a:p>
          <a:p>
            <a:pPr>
              <a:buNone/>
            </a:pPr>
            <a:r>
              <a:rPr lang="tr-TR" sz="2400" b="1" dirty="0"/>
              <a:t>REVOKE</a:t>
            </a:r>
            <a:endParaRPr lang="tr-TR" sz="2400" dirty="0"/>
          </a:p>
          <a:p>
            <a:pPr>
              <a:buNone/>
            </a:pPr>
            <a:r>
              <a:rPr lang="tr-TR" sz="2400" dirty="0"/>
              <a:t>REVOKE DELETE ON </a:t>
            </a:r>
            <a:r>
              <a:rPr lang="tr-TR" sz="2400" dirty="0" err="1"/>
              <a:t>table_name</a:t>
            </a:r>
            <a:r>
              <a:rPr lang="tr-TR" sz="2400" dirty="0"/>
              <a:t> FROM </a:t>
            </a:r>
            <a:r>
              <a:rPr lang="tr-TR" sz="2400" dirty="0" err="1"/>
              <a:t>user</a:t>
            </a:r>
            <a:endParaRPr lang="tr-TR" sz="2400" dirty="0"/>
          </a:p>
          <a:p>
            <a:pPr>
              <a:buNone/>
            </a:pPr>
            <a:endParaRPr lang="tr-TR" sz="2400" dirty="0"/>
          </a:p>
        </p:txBody>
      </p:sp>
    </p:spTree>
    <p:extLst>
      <p:ext uri="{BB962C8B-B14F-4D97-AF65-F5344CB8AC3E}">
        <p14:creationId xmlns:p14="http://schemas.microsoft.com/office/powerpoint/2010/main" val="863754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7"/>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51</a:t>
            </a:fld>
            <a:endParaRPr/>
          </a:p>
        </p:txBody>
      </p:sp>
      <p:sp>
        <p:nvSpPr>
          <p:cNvPr id="148" name="Google Shape;148;p27"/>
          <p:cNvSpPr txBox="1">
            <a:spLocks noGrp="1"/>
          </p:cNvSpPr>
          <p:nvPr>
            <p:ph type="title"/>
          </p:nvPr>
        </p:nvSpPr>
        <p:spPr>
          <a:xfrm>
            <a:off x="378924" y="173800"/>
            <a:ext cx="6891900" cy="626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SzPts val="4800"/>
              <a:buNone/>
            </a:pPr>
            <a:r>
              <a:rPr lang="tr-TR" sz="4000">
                <a:solidFill>
                  <a:srgbClr val="741B47"/>
                </a:solidFill>
                <a:latin typeface="Raleway Medium"/>
                <a:ea typeface="Raleway Medium"/>
                <a:cs typeface="Raleway Medium"/>
                <a:sym typeface="Raleway Medium"/>
              </a:rPr>
              <a:t>Data Control Language</a:t>
            </a:r>
            <a:endParaRPr sz="4000">
              <a:solidFill>
                <a:srgbClr val="419DD3"/>
              </a:solidFill>
              <a:latin typeface="Raleway Medium"/>
              <a:ea typeface="Raleway Medium"/>
              <a:cs typeface="Raleway Medium"/>
              <a:sym typeface="Raleway Medium"/>
            </a:endParaRPr>
          </a:p>
          <a:p>
            <a:pPr marL="0" lvl="0" indent="0" algn="l" rtl="0">
              <a:lnSpc>
                <a:spcPct val="80000"/>
              </a:lnSpc>
              <a:spcBef>
                <a:spcPts val="0"/>
              </a:spcBef>
              <a:spcAft>
                <a:spcPts val="0"/>
              </a:spcAft>
              <a:buSzPts val="4800"/>
              <a:buNone/>
            </a:pPr>
            <a:endParaRPr sz="4000">
              <a:solidFill>
                <a:srgbClr val="741B47"/>
              </a:solidFill>
              <a:latin typeface="Raleway Medium"/>
              <a:ea typeface="Raleway Medium"/>
              <a:cs typeface="Raleway Medium"/>
              <a:sym typeface="Raleway Medium"/>
            </a:endParaRPr>
          </a:p>
          <a:p>
            <a:pPr marL="0" lvl="0" indent="0" algn="l" rtl="0">
              <a:lnSpc>
                <a:spcPct val="80000"/>
              </a:lnSpc>
              <a:spcBef>
                <a:spcPts val="0"/>
              </a:spcBef>
              <a:spcAft>
                <a:spcPts val="0"/>
              </a:spcAft>
              <a:buSzPts val="4800"/>
              <a:buNone/>
            </a:pPr>
            <a:endParaRPr sz="4000">
              <a:solidFill>
                <a:srgbClr val="741B47"/>
              </a:solidFill>
              <a:latin typeface="Raleway Medium"/>
              <a:ea typeface="Raleway Medium"/>
              <a:cs typeface="Raleway Medium"/>
              <a:sym typeface="Raleway Medium"/>
            </a:endParaRPr>
          </a:p>
        </p:txBody>
      </p:sp>
      <p:sp>
        <p:nvSpPr>
          <p:cNvPr id="149" name="Google Shape;149;p27"/>
          <p:cNvSpPr txBox="1"/>
          <p:nvPr/>
        </p:nvSpPr>
        <p:spPr>
          <a:xfrm>
            <a:off x="305125" y="800200"/>
            <a:ext cx="8800800" cy="1662175"/>
          </a:xfrm>
          <a:prstGeom prst="rect">
            <a:avLst/>
          </a:prstGeom>
          <a:noFill/>
          <a:ln>
            <a:noFill/>
          </a:ln>
        </p:spPr>
        <p:txBody>
          <a:bodyPr spcFirstLastPara="1" wrap="square" lIns="91425" tIns="91425" rIns="91425" bIns="91425" anchor="t" anchorCtr="0">
            <a:noAutofit/>
          </a:bodyPr>
          <a:lstStyle/>
          <a:p>
            <a:pPr fontAlgn="base">
              <a:buNone/>
            </a:pPr>
            <a:r>
              <a:rPr lang="tr-TR" sz="1800" dirty="0"/>
              <a:t>GRANT SELECT,INSERT,UPDATE,DELETE ON *.* TO ‘user_name’@’</a:t>
            </a:r>
            <a:r>
              <a:rPr lang="tr-TR" sz="1800" dirty="0" err="1"/>
              <a:t>localhost</a:t>
            </a:r>
            <a:r>
              <a:rPr lang="tr-TR" sz="1800" dirty="0"/>
              <a:t>’;</a:t>
            </a:r>
          </a:p>
          <a:p>
            <a:pPr fontAlgn="base">
              <a:buNone/>
            </a:pPr>
            <a:endParaRPr lang="tr-TR" sz="1800" dirty="0"/>
          </a:p>
          <a:p>
            <a:pPr fontAlgn="base">
              <a:buNone/>
            </a:pPr>
            <a:endParaRPr lang="tr-TR" sz="1800" dirty="0"/>
          </a:p>
          <a:p>
            <a:pPr fontAlgn="base">
              <a:buNone/>
            </a:pPr>
            <a:r>
              <a:rPr lang="tr-TR" sz="1800" dirty="0"/>
              <a:t>GRANT ALL ON *.* TO ‘user_name’@’</a:t>
            </a:r>
            <a:r>
              <a:rPr lang="tr-TR" sz="1800" dirty="0" err="1"/>
              <a:t>localhost</a:t>
            </a:r>
            <a:r>
              <a:rPr lang="tr-TR" sz="1800" dirty="0"/>
              <a:t>’;</a:t>
            </a:r>
            <a:br>
              <a:rPr lang="tr-TR" sz="1800" dirty="0"/>
            </a:br>
            <a:endParaRPr lang="tr-TR" sz="1800" dirty="0"/>
          </a:p>
          <a:p>
            <a:pPr fontAlgn="base">
              <a:buNone/>
            </a:pPr>
            <a:endParaRPr lang="tr-TR" sz="1800" b="1" dirty="0"/>
          </a:p>
          <a:p>
            <a:pPr fontAlgn="base">
              <a:buNone/>
            </a:pPr>
            <a:br>
              <a:rPr lang="tr-TR" sz="1800" dirty="0"/>
            </a:br>
            <a:r>
              <a:rPr lang="tr-TR" sz="1800" dirty="0"/>
              <a:t>DROP USER </a:t>
            </a:r>
            <a:r>
              <a:rPr lang="tr-TR" sz="1800" dirty="0" err="1"/>
              <a:t>user_name</a:t>
            </a:r>
            <a:r>
              <a:rPr lang="tr-TR" sz="1800" dirty="0"/>
              <a:t>;</a:t>
            </a:r>
          </a:p>
          <a:p>
            <a:pPr>
              <a:buNone/>
            </a:pPr>
            <a:endParaRPr lang="tr-TR" sz="2400" dirty="0"/>
          </a:p>
        </p:txBody>
      </p:sp>
    </p:spTree>
    <p:extLst>
      <p:ext uri="{BB962C8B-B14F-4D97-AF65-F5344CB8AC3E}">
        <p14:creationId xmlns:p14="http://schemas.microsoft.com/office/powerpoint/2010/main" val="27574560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CB3CC06-7583-981A-10C3-2C29387B3431}"/>
              </a:ext>
            </a:extLst>
          </p:cNvPr>
          <p:cNvSpPr>
            <a:spLocks noGrp="1"/>
          </p:cNvSpPr>
          <p:nvPr>
            <p:ph type="title"/>
          </p:nvPr>
        </p:nvSpPr>
        <p:spPr>
          <a:xfrm>
            <a:off x="457200" y="192648"/>
            <a:ext cx="6060332" cy="536926"/>
          </a:xfrm>
        </p:spPr>
        <p:txBody>
          <a:bodyPr/>
          <a:lstStyle/>
          <a:p>
            <a:r>
              <a:rPr lang="tr-TR" dirty="0"/>
              <a:t>Index</a:t>
            </a:r>
            <a:endParaRPr lang="en-US" dirty="0"/>
          </a:p>
        </p:txBody>
      </p:sp>
      <p:sp>
        <p:nvSpPr>
          <p:cNvPr id="3" name="Metin Yer Tutucusu 2">
            <a:extLst>
              <a:ext uri="{FF2B5EF4-FFF2-40B4-BE49-F238E27FC236}">
                <a16:creationId xmlns:a16="http://schemas.microsoft.com/office/drawing/2014/main" id="{0DFCB063-7A13-8662-33CC-5F0C2CC78AD1}"/>
              </a:ext>
            </a:extLst>
          </p:cNvPr>
          <p:cNvSpPr>
            <a:spLocks noGrp="1"/>
          </p:cNvSpPr>
          <p:nvPr>
            <p:ph type="body" idx="1"/>
          </p:nvPr>
        </p:nvSpPr>
        <p:spPr>
          <a:xfrm>
            <a:off x="457200" y="856896"/>
            <a:ext cx="8287966" cy="3938840"/>
          </a:xfrm>
        </p:spPr>
        <p:txBody>
          <a:bodyPr/>
          <a:lstStyle/>
          <a:p>
            <a:r>
              <a:rPr lang="tr-TR" b="1" dirty="0"/>
              <a:t>CREATE INDEX</a:t>
            </a:r>
          </a:p>
          <a:p>
            <a:endParaRPr lang="tr-TR" dirty="0"/>
          </a:p>
          <a:p>
            <a:endParaRPr lang="tr-TR" dirty="0"/>
          </a:p>
          <a:p>
            <a:pPr marL="114300" indent="0">
              <a:buNone/>
            </a:pPr>
            <a:r>
              <a:rPr lang="tr-TR" b="1" dirty="0"/>
              <a:t>	CREATE INDEX </a:t>
            </a:r>
            <a:r>
              <a:rPr lang="tr-TR" dirty="0"/>
              <a:t>indeks1 </a:t>
            </a:r>
            <a:r>
              <a:rPr lang="tr-TR" b="1" dirty="0"/>
              <a:t>ON</a:t>
            </a:r>
            <a:r>
              <a:rPr lang="tr-TR" dirty="0"/>
              <a:t> </a:t>
            </a:r>
            <a:r>
              <a:rPr lang="tr-TR" dirty="0" err="1"/>
              <a:t>emp</a:t>
            </a:r>
            <a:r>
              <a:rPr lang="tr-TR" dirty="0"/>
              <a:t>(id)</a:t>
            </a:r>
          </a:p>
          <a:p>
            <a:endParaRPr lang="tr-TR" dirty="0"/>
          </a:p>
          <a:p>
            <a:pPr>
              <a:buFontTx/>
              <a:buNone/>
            </a:pPr>
            <a:r>
              <a:rPr lang="tr-TR" b="1" dirty="0"/>
              <a:t>		</a:t>
            </a:r>
            <a:r>
              <a:rPr lang="en-US" b="1" dirty="0"/>
              <a:t>CREATE INDEX </a:t>
            </a:r>
            <a:r>
              <a:rPr lang="en-US" dirty="0"/>
              <a:t>emp_idx1</a:t>
            </a:r>
            <a:r>
              <a:rPr lang="tr-TR" dirty="0"/>
              <a:t> </a:t>
            </a:r>
            <a:r>
              <a:rPr lang="en-US" b="1" dirty="0"/>
              <a:t>ON</a:t>
            </a:r>
            <a:r>
              <a:rPr lang="en-US" dirty="0"/>
              <a:t> emp (</a:t>
            </a:r>
            <a:r>
              <a:rPr lang="en-US" dirty="0" err="1"/>
              <a:t>ename</a:t>
            </a:r>
            <a:r>
              <a:rPr lang="en-US" dirty="0"/>
              <a:t>, job);</a:t>
            </a:r>
          </a:p>
          <a:p>
            <a:pPr>
              <a:spcBef>
                <a:spcPts val="2400"/>
              </a:spcBef>
              <a:buFontTx/>
              <a:buNone/>
            </a:pPr>
            <a:r>
              <a:rPr lang="tr-TR" dirty="0"/>
              <a:t>		</a:t>
            </a:r>
            <a:r>
              <a:rPr lang="en-US" b="1" dirty="0"/>
              <a:t>CREATE INDEX </a:t>
            </a:r>
            <a:r>
              <a:rPr lang="en-US" dirty="0"/>
              <a:t>emp_idx2 </a:t>
            </a:r>
            <a:r>
              <a:rPr lang="en-US" b="1" dirty="0"/>
              <a:t>ON</a:t>
            </a:r>
            <a:r>
              <a:rPr lang="en-US" dirty="0"/>
              <a:t> emp (job, </a:t>
            </a:r>
            <a:r>
              <a:rPr lang="en-US" dirty="0" err="1"/>
              <a:t>ename</a:t>
            </a:r>
            <a:r>
              <a:rPr lang="en-US" dirty="0"/>
              <a:t>);</a:t>
            </a:r>
            <a:endParaRPr lang="tr-TR" dirty="0"/>
          </a:p>
          <a:p>
            <a:endParaRPr lang="en-US" dirty="0"/>
          </a:p>
        </p:txBody>
      </p:sp>
      <p:sp>
        <p:nvSpPr>
          <p:cNvPr id="4" name="Slayt Numarası Yer Tutucusu 3">
            <a:extLst>
              <a:ext uri="{FF2B5EF4-FFF2-40B4-BE49-F238E27FC236}">
                <a16:creationId xmlns:a16="http://schemas.microsoft.com/office/drawing/2014/main" id="{FD4470CD-598C-F7C6-0DFA-B069CC55F4C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smtClean="0"/>
              <a:t>52</a:t>
            </a:fld>
            <a:endParaRPr lang="tr-TR"/>
          </a:p>
        </p:txBody>
      </p:sp>
    </p:spTree>
    <p:extLst>
      <p:ext uri="{BB962C8B-B14F-4D97-AF65-F5344CB8AC3E}">
        <p14:creationId xmlns:p14="http://schemas.microsoft.com/office/powerpoint/2010/main" val="42384843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CB3CC06-7583-981A-10C3-2C29387B3431}"/>
              </a:ext>
            </a:extLst>
          </p:cNvPr>
          <p:cNvSpPr>
            <a:spLocks noGrp="1"/>
          </p:cNvSpPr>
          <p:nvPr>
            <p:ph type="title"/>
          </p:nvPr>
        </p:nvSpPr>
        <p:spPr>
          <a:xfrm>
            <a:off x="457200" y="192648"/>
            <a:ext cx="6060332" cy="536926"/>
          </a:xfrm>
        </p:spPr>
        <p:txBody>
          <a:bodyPr/>
          <a:lstStyle/>
          <a:p>
            <a:r>
              <a:rPr lang="tr-TR" dirty="0" err="1"/>
              <a:t>View</a:t>
            </a:r>
            <a:endParaRPr lang="en-US" dirty="0"/>
          </a:p>
        </p:txBody>
      </p:sp>
      <p:sp>
        <p:nvSpPr>
          <p:cNvPr id="3" name="Metin Yer Tutucusu 2">
            <a:extLst>
              <a:ext uri="{FF2B5EF4-FFF2-40B4-BE49-F238E27FC236}">
                <a16:creationId xmlns:a16="http://schemas.microsoft.com/office/drawing/2014/main" id="{0DFCB063-7A13-8662-33CC-5F0C2CC78AD1}"/>
              </a:ext>
            </a:extLst>
          </p:cNvPr>
          <p:cNvSpPr>
            <a:spLocks noGrp="1"/>
          </p:cNvSpPr>
          <p:nvPr>
            <p:ph type="body" idx="1"/>
          </p:nvPr>
        </p:nvSpPr>
        <p:spPr>
          <a:xfrm>
            <a:off x="457200" y="856896"/>
            <a:ext cx="8287966" cy="3938840"/>
          </a:xfrm>
        </p:spPr>
        <p:txBody>
          <a:bodyPr/>
          <a:lstStyle/>
          <a:p>
            <a:r>
              <a:rPr lang="tr-TR" dirty="0">
                <a:latin typeface="Century Gothic" pitchFamily="34" charset="0"/>
              </a:rPr>
              <a:t> CREATE VIEW </a:t>
            </a:r>
            <a:r>
              <a:rPr lang="tr-TR" dirty="0" err="1">
                <a:latin typeface="Century Gothic" pitchFamily="34" charset="0"/>
              </a:rPr>
              <a:t>emp_view</a:t>
            </a:r>
            <a:r>
              <a:rPr lang="tr-TR" dirty="0">
                <a:latin typeface="Century Gothic" pitchFamily="34" charset="0"/>
              </a:rPr>
              <a:t> AS</a:t>
            </a:r>
          </a:p>
          <a:p>
            <a:pPr>
              <a:buFontTx/>
              <a:buNone/>
            </a:pPr>
            <a:r>
              <a:rPr lang="tr-TR" sz="2000" dirty="0">
                <a:latin typeface="Century Gothic" pitchFamily="34" charset="0"/>
              </a:rPr>
              <a:t>		</a:t>
            </a:r>
            <a:r>
              <a:rPr lang="en-US" sz="2000" dirty="0">
                <a:latin typeface="Century Gothic" pitchFamily="34" charset="0"/>
              </a:rPr>
              <a:t>SELECT </a:t>
            </a:r>
            <a:r>
              <a:rPr lang="en-US" sz="2000" dirty="0" err="1">
                <a:latin typeface="Century Gothic" pitchFamily="34" charset="0"/>
              </a:rPr>
              <a:t>empno</a:t>
            </a:r>
            <a:r>
              <a:rPr lang="en-US" sz="2000" dirty="0">
                <a:latin typeface="Century Gothic" pitchFamily="34" charset="0"/>
              </a:rPr>
              <a:t>, </a:t>
            </a:r>
            <a:r>
              <a:rPr lang="en-US" sz="2000" dirty="0" err="1">
                <a:latin typeface="Century Gothic" pitchFamily="34" charset="0"/>
              </a:rPr>
              <a:t>ename</a:t>
            </a:r>
            <a:r>
              <a:rPr lang="en-US" sz="2000" dirty="0">
                <a:latin typeface="Century Gothic" pitchFamily="34" charset="0"/>
              </a:rPr>
              <a:t>, </a:t>
            </a:r>
            <a:r>
              <a:rPr lang="en-US" sz="2000" dirty="0" err="1">
                <a:latin typeface="Century Gothic" pitchFamily="34" charset="0"/>
              </a:rPr>
              <a:t>sal</a:t>
            </a:r>
            <a:r>
              <a:rPr lang="en-US" sz="2000" dirty="0">
                <a:latin typeface="Century Gothic" pitchFamily="34" charset="0"/>
              </a:rPr>
              <a:t>, loc</a:t>
            </a:r>
          </a:p>
          <a:p>
            <a:pPr>
              <a:buFontTx/>
              <a:buNone/>
            </a:pPr>
            <a:r>
              <a:rPr lang="tr-TR" sz="2000" dirty="0">
                <a:latin typeface="Century Gothic" pitchFamily="34" charset="0"/>
              </a:rPr>
              <a:t>		FROM </a:t>
            </a:r>
            <a:r>
              <a:rPr lang="tr-TR" sz="2000" dirty="0" err="1">
                <a:latin typeface="Century Gothic" pitchFamily="34" charset="0"/>
              </a:rPr>
              <a:t>emp</a:t>
            </a:r>
            <a:r>
              <a:rPr lang="tr-TR" sz="2000" dirty="0">
                <a:latin typeface="Century Gothic" pitchFamily="34" charset="0"/>
              </a:rPr>
              <a:t>, </a:t>
            </a:r>
            <a:r>
              <a:rPr lang="tr-TR" sz="2000" dirty="0" err="1">
                <a:latin typeface="Century Gothic" pitchFamily="34" charset="0"/>
              </a:rPr>
              <a:t>dept</a:t>
            </a:r>
            <a:endParaRPr lang="tr-TR" sz="2000" dirty="0">
              <a:latin typeface="Century Gothic" pitchFamily="34" charset="0"/>
            </a:endParaRPr>
          </a:p>
          <a:p>
            <a:pPr>
              <a:buFontTx/>
              <a:buNone/>
            </a:pPr>
            <a:r>
              <a:rPr lang="tr-TR" sz="2000" dirty="0">
                <a:latin typeface="Century Gothic" pitchFamily="34" charset="0"/>
              </a:rPr>
              <a:t>		WHERE </a:t>
            </a:r>
            <a:r>
              <a:rPr lang="tr-TR" sz="2000" dirty="0" err="1">
                <a:latin typeface="Century Gothic" pitchFamily="34" charset="0"/>
              </a:rPr>
              <a:t>emp.deptno</a:t>
            </a:r>
            <a:r>
              <a:rPr lang="tr-TR" sz="2000" dirty="0">
                <a:latin typeface="Century Gothic" pitchFamily="34" charset="0"/>
              </a:rPr>
              <a:t> = </a:t>
            </a:r>
            <a:r>
              <a:rPr lang="tr-TR" sz="2000" dirty="0" err="1">
                <a:latin typeface="Century Gothic" pitchFamily="34" charset="0"/>
              </a:rPr>
              <a:t>dept.deptno</a:t>
            </a:r>
            <a:r>
              <a:rPr lang="tr-TR" sz="2000" dirty="0">
                <a:latin typeface="Century Gothic" pitchFamily="34" charset="0"/>
              </a:rPr>
              <a:t> </a:t>
            </a:r>
          </a:p>
          <a:p>
            <a:pPr>
              <a:buFontTx/>
              <a:buNone/>
            </a:pPr>
            <a:r>
              <a:rPr lang="tr-TR" sz="2000" dirty="0">
                <a:latin typeface="Century Gothic" pitchFamily="34" charset="0"/>
              </a:rPr>
              <a:t>		AND </a:t>
            </a:r>
            <a:r>
              <a:rPr lang="tr-TR" sz="2000" dirty="0" err="1">
                <a:latin typeface="Century Gothic" pitchFamily="34" charset="0"/>
              </a:rPr>
              <a:t>dept.deptno</a:t>
            </a:r>
            <a:r>
              <a:rPr lang="tr-TR" sz="2000" dirty="0">
                <a:latin typeface="Century Gothic" pitchFamily="34" charset="0"/>
              </a:rPr>
              <a:t> = 10;</a:t>
            </a:r>
          </a:p>
          <a:p>
            <a:r>
              <a:rPr lang="tr-TR" sz="2000" dirty="0">
                <a:latin typeface="Century Gothic" pitchFamily="34" charset="0"/>
              </a:rPr>
              <a:t>CREATE VIEW dept20 </a:t>
            </a:r>
            <a:r>
              <a:rPr lang="en-US" sz="2000" dirty="0">
                <a:latin typeface="Century Gothic" pitchFamily="34" charset="0"/>
              </a:rPr>
              <a:t>AS </a:t>
            </a:r>
            <a:endParaRPr lang="tr-TR" sz="2000" dirty="0">
              <a:latin typeface="Century Gothic" pitchFamily="34" charset="0"/>
            </a:endParaRPr>
          </a:p>
          <a:p>
            <a:pPr>
              <a:buFontTx/>
              <a:buNone/>
            </a:pPr>
            <a:r>
              <a:rPr lang="tr-TR" sz="2000" dirty="0">
                <a:latin typeface="Century Gothic" pitchFamily="34" charset="0"/>
              </a:rPr>
              <a:t>		</a:t>
            </a:r>
            <a:r>
              <a:rPr lang="en-US" sz="2000" dirty="0">
                <a:latin typeface="Century Gothic" pitchFamily="34" charset="0"/>
              </a:rPr>
              <a:t>SELECT </a:t>
            </a:r>
            <a:r>
              <a:rPr lang="en-US" sz="2000" dirty="0" err="1">
                <a:latin typeface="Century Gothic" pitchFamily="34" charset="0"/>
              </a:rPr>
              <a:t>ename</a:t>
            </a:r>
            <a:r>
              <a:rPr lang="en-US" sz="2000" dirty="0">
                <a:latin typeface="Century Gothic" pitchFamily="34" charset="0"/>
              </a:rPr>
              <a:t>, </a:t>
            </a:r>
            <a:r>
              <a:rPr lang="en-US" sz="2000" dirty="0" err="1">
                <a:latin typeface="Century Gothic" pitchFamily="34" charset="0"/>
              </a:rPr>
              <a:t>sal</a:t>
            </a:r>
            <a:r>
              <a:rPr lang="en-US" sz="2000" dirty="0">
                <a:latin typeface="Century Gothic" pitchFamily="34" charset="0"/>
              </a:rPr>
              <a:t>*12 </a:t>
            </a:r>
            <a:r>
              <a:rPr lang="en-US" sz="2000" dirty="0" err="1">
                <a:latin typeface="Century Gothic" pitchFamily="34" charset="0"/>
              </a:rPr>
              <a:t>annual_salary</a:t>
            </a:r>
            <a:endParaRPr lang="en-US" sz="2000" dirty="0">
              <a:latin typeface="Century Gothic" pitchFamily="34" charset="0"/>
            </a:endParaRPr>
          </a:p>
          <a:p>
            <a:pPr>
              <a:buFontTx/>
              <a:buNone/>
            </a:pPr>
            <a:r>
              <a:rPr lang="tr-TR" sz="2000" dirty="0">
                <a:latin typeface="Century Gothic" pitchFamily="34" charset="0"/>
              </a:rPr>
              <a:t>		FROM </a:t>
            </a:r>
            <a:r>
              <a:rPr lang="tr-TR" sz="2000" dirty="0" err="1">
                <a:latin typeface="Century Gothic" pitchFamily="34" charset="0"/>
              </a:rPr>
              <a:t>emp</a:t>
            </a:r>
            <a:endParaRPr lang="tr-TR" sz="2000" dirty="0">
              <a:latin typeface="Century Gothic" pitchFamily="34" charset="0"/>
            </a:endParaRPr>
          </a:p>
          <a:p>
            <a:pPr>
              <a:buFontTx/>
              <a:buNone/>
            </a:pPr>
            <a:r>
              <a:rPr lang="tr-TR" sz="2000" dirty="0">
                <a:latin typeface="Century Gothic" pitchFamily="34" charset="0"/>
              </a:rPr>
              <a:t>		WHERE </a:t>
            </a:r>
            <a:r>
              <a:rPr lang="tr-TR" sz="2000" dirty="0" err="1">
                <a:latin typeface="Century Gothic" pitchFamily="34" charset="0"/>
              </a:rPr>
              <a:t>deptno</a:t>
            </a:r>
            <a:r>
              <a:rPr lang="tr-TR" sz="2000" dirty="0">
                <a:latin typeface="Century Gothic" pitchFamily="34" charset="0"/>
              </a:rPr>
              <a:t> = 20;</a:t>
            </a:r>
            <a:endParaRPr lang="en-US" dirty="0"/>
          </a:p>
        </p:txBody>
      </p:sp>
      <p:sp>
        <p:nvSpPr>
          <p:cNvPr id="4" name="Slayt Numarası Yer Tutucusu 3">
            <a:extLst>
              <a:ext uri="{FF2B5EF4-FFF2-40B4-BE49-F238E27FC236}">
                <a16:creationId xmlns:a16="http://schemas.microsoft.com/office/drawing/2014/main" id="{FD4470CD-598C-F7C6-0DFA-B069CC55F4C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smtClean="0"/>
              <a:t>53</a:t>
            </a:fld>
            <a:endParaRPr lang="tr-TR"/>
          </a:p>
        </p:txBody>
      </p:sp>
    </p:spTree>
    <p:extLst>
      <p:ext uri="{BB962C8B-B14F-4D97-AF65-F5344CB8AC3E}">
        <p14:creationId xmlns:p14="http://schemas.microsoft.com/office/powerpoint/2010/main" val="14937773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CB3CC06-7583-981A-10C3-2C29387B3431}"/>
              </a:ext>
            </a:extLst>
          </p:cNvPr>
          <p:cNvSpPr>
            <a:spLocks noGrp="1"/>
          </p:cNvSpPr>
          <p:nvPr>
            <p:ph type="title"/>
          </p:nvPr>
        </p:nvSpPr>
        <p:spPr>
          <a:xfrm>
            <a:off x="457200" y="192648"/>
            <a:ext cx="6060332" cy="536926"/>
          </a:xfrm>
        </p:spPr>
        <p:txBody>
          <a:bodyPr/>
          <a:lstStyle/>
          <a:p>
            <a:r>
              <a:rPr lang="tr-TR" dirty="0" err="1"/>
              <a:t>Transaction</a:t>
            </a:r>
            <a:endParaRPr lang="en-US" dirty="0"/>
          </a:p>
        </p:txBody>
      </p:sp>
      <p:sp>
        <p:nvSpPr>
          <p:cNvPr id="4" name="Slayt Numarası Yer Tutucusu 3">
            <a:extLst>
              <a:ext uri="{FF2B5EF4-FFF2-40B4-BE49-F238E27FC236}">
                <a16:creationId xmlns:a16="http://schemas.microsoft.com/office/drawing/2014/main" id="{FD4470CD-598C-F7C6-0DFA-B069CC55F4C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smtClean="0"/>
              <a:t>54</a:t>
            </a:fld>
            <a:endParaRPr lang="tr-TR"/>
          </a:p>
        </p:txBody>
      </p:sp>
      <p:pic>
        <p:nvPicPr>
          <p:cNvPr id="7" name="Resim 6">
            <a:extLst>
              <a:ext uri="{FF2B5EF4-FFF2-40B4-BE49-F238E27FC236}">
                <a16:creationId xmlns:a16="http://schemas.microsoft.com/office/drawing/2014/main" id="{1AE2B03A-22BE-7562-B020-F73C99765463}"/>
              </a:ext>
            </a:extLst>
          </p:cNvPr>
          <p:cNvPicPr>
            <a:picLocks noChangeAspect="1"/>
          </p:cNvPicPr>
          <p:nvPr/>
        </p:nvPicPr>
        <p:blipFill rotWithShape="1">
          <a:blip r:embed="rId3"/>
          <a:srcRect t="6132"/>
          <a:stretch/>
        </p:blipFill>
        <p:spPr>
          <a:xfrm>
            <a:off x="1018299" y="1060704"/>
            <a:ext cx="7107402" cy="3524388"/>
          </a:xfrm>
          <a:prstGeom prst="rect">
            <a:avLst/>
          </a:prstGeom>
        </p:spPr>
      </p:pic>
    </p:spTree>
    <p:extLst>
      <p:ext uri="{BB962C8B-B14F-4D97-AF65-F5344CB8AC3E}">
        <p14:creationId xmlns:p14="http://schemas.microsoft.com/office/powerpoint/2010/main" val="20010552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CB3CC06-7583-981A-10C3-2C29387B3431}"/>
              </a:ext>
            </a:extLst>
          </p:cNvPr>
          <p:cNvSpPr>
            <a:spLocks noGrp="1"/>
          </p:cNvSpPr>
          <p:nvPr>
            <p:ph type="title"/>
          </p:nvPr>
        </p:nvSpPr>
        <p:spPr>
          <a:xfrm>
            <a:off x="457200" y="192648"/>
            <a:ext cx="6060332" cy="536926"/>
          </a:xfrm>
        </p:spPr>
        <p:txBody>
          <a:bodyPr/>
          <a:lstStyle/>
          <a:p>
            <a:r>
              <a:rPr lang="tr-TR" dirty="0" err="1"/>
              <a:t>Transaction</a:t>
            </a:r>
            <a:endParaRPr lang="en-US" dirty="0"/>
          </a:p>
        </p:txBody>
      </p:sp>
      <p:sp>
        <p:nvSpPr>
          <p:cNvPr id="4" name="Slayt Numarası Yer Tutucusu 3">
            <a:extLst>
              <a:ext uri="{FF2B5EF4-FFF2-40B4-BE49-F238E27FC236}">
                <a16:creationId xmlns:a16="http://schemas.microsoft.com/office/drawing/2014/main" id="{FD4470CD-598C-F7C6-0DFA-B069CC55F4C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smtClean="0"/>
              <a:t>55</a:t>
            </a:fld>
            <a:endParaRPr lang="tr-TR"/>
          </a:p>
        </p:txBody>
      </p:sp>
      <p:pic>
        <p:nvPicPr>
          <p:cNvPr id="2050" name="Picture 2" descr="MVCC read/write isolation">
            <a:extLst>
              <a:ext uri="{FF2B5EF4-FFF2-40B4-BE49-F238E27FC236}">
                <a16:creationId xmlns:a16="http://schemas.microsoft.com/office/drawing/2014/main" id="{017B6AD9-5DBF-6FEF-6803-AB362C8B93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9275" y="977674"/>
            <a:ext cx="5505450"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91030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CB3CC06-7583-981A-10C3-2C29387B3431}"/>
              </a:ext>
            </a:extLst>
          </p:cNvPr>
          <p:cNvSpPr>
            <a:spLocks noGrp="1"/>
          </p:cNvSpPr>
          <p:nvPr>
            <p:ph type="title"/>
          </p:nvPr>
        </p:nvSpPr>
        <p:spPr>
          <a:xfrm>
            <a:off x="457200" y="192648"/>
            <a:ext cx="6060332" cy="536926"/>
          </a:xfrm>
        </p:spPr>
        <p:txBody>
          <a:bodyPr/>
          <a:lstStyle/>
          <a:p>
            <a:r>
              <a:rPr lang="tr-TR" dirty="0" err="1"/>
              <a:t>Transaction</a:t>
            </a:r>
            <a:endParaRPr lang="en-US" dirty="0"/>
          </a:p>
        </p:txBody>
      </p:sp>
      <p:sp>
        <p:nvSpPr>
          <p:cNvPr id="4" name="Slayt Numarası Yer Tutucusu 3">
            <a:extLst>
              <a:ext uri="{FF2B5EF4-FFF2-40B4-BE49-F238E27FC236}">
                <a16:creationId xmlns:a16="http://schemas.microsoft.com/office/drawing/2014/main" id="{FD4470CD-598C-F7C6-0DFA-B069CC55F4C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smtClean="0"/>
              <a:t>56</a:t>
            </a:fld>
            <a:endParaRPr lang="tr-TR"/>
          </a:p>
        </p:txBody>
      </p:sp>
      <p:pic>
        <p:nvPicPr>
          <p:cNvPr id="1026" name="Picture 2">
            <a:extLst>
              <a:ext uri="{FF2B5EF4-FFF2-40B4-BE49-F238E27FC236}">
                <a16:creationId xmlns:a16="http://schemas.microsoft.com/office/drawing/2014/main" id="{D9609E8C-4516-8D9B-235C-1C20E205DD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813" y="752475"/>
            <a:ext cx="8334375" cy="3638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11686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CB3CC06-7583-981A-10C3-2C29387B3431}"/>
              </a:ext>
            </a:extLst>
          </p:cNvPr>
          <p:cNvSpPr>
            <a:spLocks noGrp="1"/>
          </p:cNvSpPr>
          <p:nvPr>
            <p:ph type="title"/>
          </p:nvPr>
        </p:nvSpPr>
        <p:spPr>
          <a:xfrm>
            <a:off x="457200" y="192648"/>
            <a:ext cx="6060332" cy="536926"/>
          </a:xfrm>
        </p:spPr>
        <p:txBody>
          <a:bodyPr/>
          <a:lstStyle/>
          <a:p>
            <a:r>
              <a:rPr lang="tr-TR" dirty="0" err="1"/>
              <a:t>Transaction</a:t>
            </a:r>
            <a:endParaRPr lang="en-US" dirty="0"/>
          </a:p>
        </p:txBody>
      </p:sp>
      <p:sp>
        <p:nvSpPr>
          <p:cNvPr id="3" name="Metin Yer Tutucusu 2">
            <a:extLst>
              <a:ext uri="{FF2B5EF4-FFF2-40B4-BE49-F238E27FC236}">
                <a16:creationId xmlns:a16="http://schemas.microsoft.com/office/drawing/2014/main" id="{0DFCB063-7A13-8662-33CC-5F0C2CC78AD1}"/>
              </a:ext>
            </a:extLst>
          </p:cNvPr>
          <p:cNvSpPr>
            <a:spLocks noGrp="1"/>
          </p:cNvSpPr>
          <p:nvPr>
            <p:ph type="body" idx="1"/>
          </p:nvPr>
        </p:nvSpPr>
        <p:spPr>
          <a:xfrm>
            <a:off x="165369" y="612843"/>
            <a:ext cx="8949253" cy="4182893"/>
          </a:xfrm>
        </p:spPr>
        <p:txBody>
          <a:bodyPr/>
          <a:lstStyle/>
          <a:p>
            <a:pPr>
              <a:buNone/>
            </a:pPr>
            <a:r>
              <a:rPr lang="tr-TR" sz="1400" dirty="0" err="1"/>
              <a:t>mysql_connect</a:t>
            </a:r>
            <a:r>
              <a:rPr lang="tr-TR" sz="1400" dirty="0"/>
              <a:t>("</a:t>
            </a:r>
            <a:r>
              <a:rPr lang="tr-TR" sz="1400" dirty="0" err="1"/>
              <a:t>localhost</a:t>
            </a:r>
            <a:r>
              <a:rPr lang="tr-TR" sz="1400" dirty="0"/>
              <a:t>", "</a:t>
            </a:r>
            <a:r>
              <a:rPr lang="tr-TR" sz="1400" dirty="0" err="1"/>
              <a:t>username</a:t>
            </a:r>
            <a:r>
              <a:rPr lang="tr-TR" sz="1400" dirty="0"/>
              <a:t>", "</a:t>
            </a:r>
            <a:r>
              <a:rPr lang="tr-TR" sz="1400" dirty="0" err="1"/>
              <a:t>password</a:t>
            </a:r>
            <a:r>
              <a:rPr lang="tr-TR" sz="1400" dirty="0"/>
              <a:t>");</a:t>
            </a:r>
          </a:p>
          <a:p>
            <a:pPr>
              <a:buNone/>
            </a:pPr>
            <a:r>
              <a:rPr lang="tr-TR" sz="1400" dirty="0" err="1"/>
              <a:t>mysql_select_db</a:t>
            </a:r>
            <a:r>
              <a:rPr lang="tr-TR" sz="1400" dirty="0"/>
              <a:t>("</a:t>
            </a:r>
            <a:r>
              <a:rPr lang="tr-TR" sz="1400" dirty="0" err="1"/>
              <a:t>db_name</a:t>
            </a:r>
            <a:r>
              <a:rPr lang="tr-TR" sz="1400" dirty="0"/>
              <a:t>");   </a:t>
            </a:r>
          </a:p>
          <a:p>
            <a:pPr>
              <a:buNone/>
            </a:pPr>
            <a:r>
              <a:rPr lang="tr-TR" sz="1400" i="1" dirty="0"/>
              <a:t>//</a:t>
            </a:r>
            <a:r>
              <a:rPr lang="tr-TR" sz="1400" i="1" dirty="0" err="1"/>
              <a:t>transaction</a:t>
            </a:r>
            <a:r>
              <a:rPr lang="tr-TR" sz="1400" i="1" dirty="0"/>
              <a:t> </a:t>
            </a:r>
            <a:r>
              <a:rPr lang="tr-TR" sz="1400" i="1" dirty="0" err="1"/>
              <a:t>begining</a:t>
            </a:r>
            <a:r>
              <a:rPr lang="tr-TR" sz="1400" dirty="0"/>
              <a:t> </a:t>
            </a:r>
          </a:p>
          <a:p>
            <a:pPr>
              <a:buNone/>
            </a:pPr>
            <a:r>
              <a:rPr lang="tr-TR" sz="1400" dirty="0" err="1"/>
              <a:t>mysql_query</a:t>
            </a:r>
            <a:r>
              <a:rPr lang="tr-TR" sz="1400" dirty="0"/>
              <a:t>("BEGIN");   </a:t>
            </a:r>
          </a:p>
          <a:p>
            <a:pPr>
              <a:buNone/>
            </a:pPr>
            <a:r>
              <a:rPr lang="tr-TR" sz="1400" i="1" dirty="0"/>
              <a:t>//</a:t>
            </a:r>
            <a:r>
              <a:rPr lang="tr-TR" sz="1400" i="1" dirty="0" err="1"/>
              <a:t>query</a:t>
            </a:r>
            <a:r>
              <a:rPr lang="tr-TR" sz="1400" i="1" dirty="0"/>
              <a:t> </a:t>
            </a:r>
            <a:r>
              <a:rPr lang="tr-TR" sz="1400" i="1" dirty="0" err="1"/>
              <a:t>preparing</a:t>
            </a:r>
            <a:endParaRPr lang="tr-TR" sz="1400" i="1" dirty="0"/>
          </a:p>
          <a:p>
            <a:pPr>
              <a:buNone/>
            </a:pPr>
            <a:r>
              <a:rPr lang="tr-TR" sz="1400" dirty="0"/>
              <a:t>$query1 = </a:t>
            </a:r>
            <a:r>
              <a:rPr lang="tr-TR" sz="1400" dirty="0" err="1"/>
              <a:t>mysql_query</a:t>
            </a:r>
            <a:r>
              <a:rPr lang="tr-TR" sz="1400" dirty="0"/>
              <a:t>("UPDATE </a:t>
            </a:r>
            <a:r>
              <a:rPr lang="tr-TR" sz="1400" dirty="0" err="1"/>
              <a:t>akbank</a:t>
            </a:r>
            <a:r>
              <a:rPr lang="tr-TR" sz="1400" dirty="0"/>
              <a:t> SET </a:t>
            </a:r>
            <a:r>
              <a:rPr lang="tr-TR" sz="1400" dirty="0" err="1"/>
              <a:t>acoount</a:t>
            </a:r>
            <a:r>
              <a:rPr lang="tr-TR" sz="1400" dirty="0"/>
              <a:t>= </a:t>
            </a:r>
            <a:r>
              <a:rPr lang="tr-TR" sz="1400" dirty="0" err="1"/>
              <a:t>acoount</a:t>
            </a:r>
            <a:r>
              <a:rPr lang="tr-TR" sz="1400" dirty="0"/>
              <a:t>  – 10000 WHERE </a:t>
            </a:r>
            <a:r>
              <a:rPr lang="tr-TR" sz="1400" dirty="0" err="1"/>
              <a:t>account_no</a:t>
            </a:r>
            <a:r>
              <a:rPr lang="tr-TR" sz="1400" dirty="0"/>
              <a:t> = '625021'");</a:t>
            </a:r>
          </a:p>
          <a:p>
            <a:pPr>
              <a:buNone/>
            </a:pPr>
            <a:r>
              <a:rPr lang="tr-TR" sz="1400" dirty="0"/>
              <a:t>$query2 = </a:t>
            </a:r>
            <a:r>
              <a:rPr lang="tr-TR" sz="1400" dirty="0" err="1"/>
              <a:t>mysql_query</a:t>
            </a:r>
            <a:r>
              <a:rPr lang="tr-TR" sz="1400" dirty="0"/>
              <a:t>("UPDATE garanti SET </a:t>
            </a:r>
            <a:r>
              <a:rPr lang="tr-TR" sz="1400" dirty="0" err="1"/>
              <a:t>acoount</a:t>
            </a:r>
            <a:r>
              <a:rPr lang="tr-TR" sz="1400" dirty="0"/>
              <a:t>  = </a:t>
            </a:r>
            <a:r>
              <a:rPr lang="tr-TR" sz="1400" dirty="0" err="1"/>
              <a:t>acoount</a:t>
            </a:r>
            <a:r>
              <a:rPr lang="tr-TR" sz="1400" dirty="0"/>
              <a:t>  + 10000 WHERE </a:t>
            </a:r>
            <a:r>
              <a:rPr lang="tr-TR" sz="1400" dirty="0" err="1"/>
              <a:t>account_no</a:t>
            </a:r>
            <a:r>
              <a:rPr lang="tr-TR" sz="1400" dirty="0"/>
              <a:t> = '124500'"); ,</a:t>
            </a:r>
          </a:p>
          <a:p>
            <a:pPr>
              <a:buNone/>
            </a:pPr>
            <a:r>
              <a:rPr lang="tr-TR" sz="1400" dirty="0" err="1"/>
              <a:t>if</a:t>
            </a:r>
            <a:r>
              <a:rPr lang="tr-TR" sz="1400" dirty="0"/>
              <a:t> (!$query1 </a:t>
            </a:r>
            <a:r>
              <a:rPr lang="tr-TR" sz="1400" dirty="0" err="1"/>
              <a:t>or</a:t>
            </a:r>
            <a:r>
              <a:rPr lang="tr-TR" sz="1400" dirty="0"/>
              <a:t> !$query2 ) {  </a:t>
            </a:r>
            <a:r>
              <a:rPr lang="tr-TR" sz="1400" i="1" dirty="0"/>
              <a:t> </a:t>
            </a:r>
            <a:endParaRPr lang="tr-TR" sz="1400" dirty="0"/>
          </a:p>
          <a:p>
            <a:pPr>
              <a:buNone/>
            </a:pPr>
            <a:r>
              <a:rPr lang="tr-TR" sz="1400" dirty="0"/>
              <a:t>	("ROLLBACK"); </a:t>
            </a:r>
          </a:p>
          <a:p>
            <a:pPr>
              <a:buNone/>
            </a:pPr>
            <a:r>
              <a:rPr lang="tr-TR" sz="1400" dirty="0"/>
              <a:t>} </a:t>
            </a:r>
          </a:p>
          <a:p>
            <a:pPr>
              <a:buNone/>
            </a:pPr>
            <a:r>
              <a:rPr lang="tr-TR" sz="1400" dirty="0"/>
              <a:t>else {  </a:t>
            </a:r>
            <a:endParaRPr lang="tr-TR" sz="1400" i="1" dirty="0"/>
          </a:p>
          <a:p>
            <a:pPr>
              <a:buNone/>
            </a:pPr>
            <a:r>
              <a:rPr lang="tr-TR" sz="1400" dirty="0"/>
              <a:t>	("COMMIT"); </a:t>
            </a:r>
          </a:p>
          <a:p>
            <a:pPr>
              <a:buNone/>
            </a:pPr>
            <a:r>
              <a:rPr lang="tr-TR" sz="1400" dirty="0"/>
              <a:t>} </a:t>
            </a:r>
            <a:endParaRPr lang="en-US" sz="1400" dirty="0"/>
          </a:p>
        </p:txBody>
      </p:sp>
      <p:sp>
        <p:nvSpPr>
          <p:cNvPr id="4" name="Slayt Numarası Yer Tutucusu 3">
            <a:extLst>
              <a:ext uri="{FF2B5EF4-FFF2-40B4-BE49-F238E27FC236}">
                <a16:creationId xmlns:a16="http://schemas.microsoft.com/office/drawing/2014/main" id="{FD4470CD-598C-F7C6-0DFA-B069CC55F4C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smtClean="0"/>
              <a:t>57</a:t>
            </a:fld>
            <a:endParaRPr lang="tr-TR"/>
          </a:p>
        </p:txBody>
      </p:sp>
    </p:spTree>
    <p:extLst>
      <p:ext uri="{BB962C8B-B14F-4D97-AF65-F5344CB8AC3E}">
        <p14:creationId xmlns:p14="http://schemas.microsoft.com/office/powerpoint/2010/main" val="20238355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CB3CC06-7583-981A-10C3-2C29387B3431}"/>
              </a:ext>
            </a:extLst>
          </p:cNvPr>
          <p:cNvSpPr>
            <a:spLocks noGrp="1"/>
          </p:cNvSpPr>
          <p:nvPr>
            <p:ph type="title"/>
          </p:nvPr>
        </p:nvSpPr>
        <p:spPr>
          <a:xfrm>
            <a:off x="457200" y="192648"/>
            <a:ext cx="6060332" cy="536926"/>
          </a:xfrm>
        </p:spPr>
        <p:txBody>
          <a:bodyPr/>
          <a:lstStyle/>
          <a:p>
            <a:r>
              <a:rPr lang="tr-TR" dirty="0" err="1"/>
              <a:t>Trigger</a:t>
            </a:r>
            <a:endParaRPr lang="en-US" dirty="0"/>
          </a:p>
        </p:txBody>
      </p:sp>
      <p:sp>
        <p:nvSpPr>
          <p:cNvPr id="3" name="Metin Yer Tutucusu 2">
            <a:extLst>
              <a:ext uri="{FF2B5EF4-FFF2-40B4-BE49-F238E27FC236}">
                <a16:creationId xmlns:a16="http://schemas.microsoft.com/office/drawing/2014/main" id="{0DFCB063-7A13-8662-33CC-5F0C2CC78AD1}"/>
              </a:ext>
            </a:extLst>
          </p:cNvPr>
          <p:cNvSpPr>
            <a:spLocks noGrp="1"/>
          </p:cNvSpPr>
          <p:nvPr>
            <p:ph type="body" idx="1"/>
          </p:nvPr>
        </p:nvSpPr>
        <p:spPr>
          <a:xfrm>
            <a:off x="457200" y="856896"/>
            <a:ext cx="8287966" cy="3938840"/>
          </a:xfrm>
        </p:spPr>
        <p:txBody>
          <a:bodyPr/>
          <a:lstStyle/>
          <a:p>
            <a:pPr marL="355600" indent="0" eaLnBrk="1" hangingPunct="1">
              <a:lnSpc>
                <a:spcPct val="90000"/>
              </a:lnSpc>
              <a:buFontTx/>
              <a:buNone/>
              <a:defRPr/>
            </a:pPr>
            <a:r>
              <a:rPr lang="en-US" sz="2000" dirty="0">
                <a:latin typeface="Century Gothic" pitchFamily="34" charset="0"/>
              </a:rPr>
              <a:t>CREATE [or REPLACE] </a:t>
            </a:r>
            <a:r>
              <a:rPr lang="en-US" sz="2000" b="1" i="1" dirty="0" err="1">
                <a:latin typeface="Century Gothic" pitchFamily="34" charset="0"/>
              </a:rPr>
              <a:t>TriggerName</a:t>
            </a:r>
            <a:r>
              <a:rPr lang="en-US" sz="2000" b="1" dirty="0">
                <a:latin typeface="Century Gothic" pitchFamily="34" charset="0"/>
              </a:rPr>
              <a:t> </a:t>
            </a:r>
            <a:endParaRPr lang="tr-TR" sz="2000" b="1" dirty="0">
              <a:latin typeface="Century Gothic" pitchFamily="34" charset="0"/>
            </a:endParaRPr>
          </a:p>
          <a:p>
            <a:pPr marL="355600" indent="0" eaLnBrk="1" hangingPunct="1">
              <a:lnSpc>
                <a:spcPct val="90000"/>
              </a:lnSpc>
              <a:buFontTx/>
              <a:buNone/>
              <a:defRPr/>
            </a:pPr>
            <a:r>
              <a:rPr lang="en-US" sz="2000" dirty="0">
                <a:latin typeface="Century Gothic" pitchFamily="34" charset="0"/>
              </a:rPr>
              <a:t>[ BEFORE | AFTER ] </a:t>
            </a:r>
            <a:endParaRPr lang="tr-TR" sz="2000" dirty="0">
              <a:latin typeface="Century Gothic" pitchFamily="34" charset="0"/>
            </a:endParaRPr>
          </a:p>
          <a:p>
            <a:pPr marL="355600" indent="0" eaLnBrk="1" hangingPunct="1">
              <a:lnSpc>
                <a:spcPct val="90000"/>
              </a:lnSpc>
              <a:buFontTx/>
              <a:buNone/>
              <a:defRPr/>
            </a:pPr>
            <a:r>
              <a:rPr lang="tr-TR" sz="2000" dirty="0">
                <a:latin typeface="Century Gothic" pitchFamily="34" charset="0"/>
              </a:rPr>
              <a:t>	</a:t>
            </a:r>
            <a:r>
              <a:rPr lang="en-US" sz="2000" dirty="0">
                <a:latin typeface="Century Gothic" pitchFamily="34" charset="0"/>
              </a:rPr>
              <a:t>[ DELETE | INSERT | UPDATE [of </a:t>
            </a:r>
            <a:r>
              <a:rPr lang="en-US" sz="2000" i="1" dirty="0" err="1">
                <a:latin typeface="Century Gothic" pitchFamily="34" charset="0"/>
              </a:rPr>
              <a:t>ColumnName</a:t>
            </a:r>
            <a:r>
              <a:rPr lang="en-US" sz="2000" dirty="0">
                <a:latin typeface="Century Gothic" pitchFamily="34" charset="0"/>
              </a:rPr>
              <a:t> ] ] </a:t>
            </a:r>
            <a:endParaRPr lang="tr-TR" sz="2000" dirty="0">
              <a:latin typeface="Century Gothic" pitchFamily="34" charset="0"/>
            </a:endParaRPr>
          </a:p>
          <a:p>
            <a:pPr marL="355600" indent="0" eaLnBrk="1" hangingPunct="1">
              <a:lnSpc>
                <a:spcPct val="90000"/>
              </a:lnSpc>
              <a:buFontTx/>
              <a:buNone/>
              <a:defRPr/>
            </a:pPr>
            <a:r>
              <a:rPr lang="en-US" sz="2000" dirty="0">
                <a:latin typeface="Century Gothic" pitchFamily="34" charset="0"/>
              </a:rPr>
              <a:t>ON [</a:t>
            </a:r>
            <a:r>
              <a:rPr lang="en-US" sz="2000" i="1" dirty="0">
                <a:latin typeface="Century Gothic" pitchFamily="34" charset="0"/>
              </a:rPr>
              <a:t>User</a:t>
            </a:r>
            <a:r>
              <a:rPr lang="en-US" sz="2000" dirty="0">
                <a:latin typeface="Century Gothic" pitchFamily="34" charset="0"/>
              </a:rPr>
              <a:t>.]</a:t>
            </a:r>
            <a:r>
              <a:rPr lang="en-US" sz="2000" i="1" dirty="0" err="1">
                <a:latin typeface="Century Gothic" pitchFamily="34" charset="0"/>
              </a:rPr>
              <a:t>TableName</a:t>
            </a:r>
            <a:r>
              <a:rPr lang="en-US" sz="2000" dirty="0">
                <a:latin typeface="Century Gothic" pitchFamily="34" charset="0"/>
              </a:rPr>
              <a:t> </a:t>
            </a:r>
            <a:endParaRPr lang="tr-TR" sz="2000" dirty="0">
              <a:latin typeface="Century Gothic" pitchFamily="34" charset="0"/>
            </a:endParaRPr>
          </a:p>
          <a:p>
            <a:pPr marL="355600" indent="0" eaLnBrk="1" hangingPunct="1">
              <a:lnSpc>
                <a:spcPct val="90000"/>
              </a:lnSpc>
              <a:buFontTx/>
              <a:buNone/>
              <a:defRPr/>
            </a:pPr>
            <a:r>
              <a:rPr lang="en-US" sz="2000" dirty="0">
                <a:latin typeface="Century Gothic" pitchFamily="34" charset="0"/>
              </a:rPr>
              <a:t>[ FOR EACH ROW ] [ WHEN </a:t>
            </a:r>
            <a:r>
              <a:rPr lang="en-US" sz="2000" i="1" dirty="0">
                <a:latin typeface="Century Gothic" pitchFamily="34" charset="0"/>
              </a:rPr>
              <a:t>Condition</a:t>
            </a:r>
            <a:r>
              <a:rPr lang="en-US" sz="2000" dirty="0">
                <a:latin typeface="Century Gothic" pitchFamily="34" charset="0"/>
              </a:rPr>
              <a:t> ] </a:t>
            </a:r>
            <a:endParaRPr lang="tr-TR" sz="2000" dirty="0">
              <a:latin typeface="Century Gothic" pitchFamily="34" charset="0"/>
            </a:endParaRPr>
          </a:p>
          <a:p>
            <a:pPr marL="355600" indent="0" eaLnBrk="1" hangingPunct="1">
              <a:lnSpc>
                <a:spcPct val="90000"/>
              </a:lnSpc>
              <a:buFontTx/>
              <a:buNone/>
              <a:defRPr/>
            </a:pPr>
            <a:r>
              <a:rPr lang="en-US" sz="2000" dirty="0">
                <a:latin typeface="Century Gothic" pitchFamily="34" charset="0"/>
              </a:rPr>
              <a:t>BEGIN </a:t>
            </a:r>
            <a:endParaRPr lang="tr-TR" sz="2000" dirty="0">
              <a:latin typeface="Century Gothic" pitchFamily="34" charset="0"/>
            </a:endParaRPr>
          </a:p>
          <a:p>
            <a:pPr marL="355600" indent="0" eaLnBrk="1" hangingPunct="1">
              <a:lnSpc>
                <a:spcPct val="90000"/>
              </a:lnSpc>
              <a:buFontTx/>
              <a:buNone/>
              <a:defRPr/>
            </a:pPr>
            <a:r>
              <a:rPr lang="tr-TR" sz="2000" dirty="0">
                <a:latin typeface="Century Gothic" pitchFamily="34" charset="0"/>
              </a:rPr>
              <a:t>	</a:t>
            </a:r>
            <a:r>
              <a:rPr lang="en-US" sz="2000" dirty="0">
                <a:latin typeface="Century Gothic" pitchFamily="34" charset="0"/>
              </a:rPr>
              <a:t>[</a:t>
            </a:r>
            <a:r>
              <a:rPr lang="en-US" sz="2000" i="1" dirty="0">
                <a:latin typeface="Century Gothic" pitchFamily="34" charset="0"/>
              </a:rPr>
              <a:t>PL/SQL Block</a:t>
            </a:r>
            <a:r>
              <a:rPr lang="en-US" sz="2000" dirty="0">
                <a:latin typeface="Century Gothic" pitchFamily="34" charset="0"/>
              </a:rPr>
              <a:t>] </a:t>
            </a:r>
            <a:endParaRPr lang="tr-TR" sz="2000" dirty="0">
              <a:latin typeface="Century Gothic" pitchFamily="34" charset="0"/>
            </a:endParaRPr>
          </a:p>
          <a:p>
            <a:pPr marL="355600" indent="0" eaLnBrk="1" hangingPunct="1">
              <a:lnSpc>
                <a:spcPct val="90000"/>
              </a:lnSpc>
              <a:buFontTx/>
              <a:buNone/>
              <a:defRPr/>
            </a:pPr>
            <a:r>
              <a:rPr lang="en-US" sz="2000" dirty="0">
                <a:latin typeface="Century Gothic" pitchFamily="34" charset="0"/>
              </a:rPr>
              <a:t>END ;</a:t>
            </a:r>
            <a:endParaRPr lang="tr-TR" sz="2400" dirty="0"/>
          </a:p>
          <a:p>
            <a:endParaRPr lang="en-US" dirty="0"/>
          </a:p>
        </p:txBody>
      </p:sp>
      <p:sp>
        <p:nvSpPr>
          <p:cNvPr id="4" name="Slayt Numarası Yer Tutucusu 3">
            <a:extLst>
              <a:ext uri="{FF2B5EF4-FFF2-40B4-BE49-F238E27FC236}">
                <a16:creationId xmlns:a16="http://schemas.microsoft.com/office/drawing/2014/main" id="{FD4470CD-598C-F7C6-0DFA-B069CC55F4C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smtClean="0"/>
              <a:t>58</a:t>
            </a:fld>
            <a:endParaRPr lang="tr-TR"/>
          </a:p>
        </p:txBody>
      </p:sp>
    </p:spTree>
    <p:extLst>
      <p:ext uri="{BB962C8B-B14F-4D97-AF65-F5344CB8AC3E}">
        <p14:creationId xmlns:p14="http://schemas.microsoft.com/office/powerpoint/2010/main" val="32079751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83" name="Google Shape;683;p82"/>
          <p:cNvSpPr txBox="1">
            <a:spLocks noGrp="1"/>
          </p:cNvSpPr>
          <p:nvPr>
            <p:ph type="sldNum" idx="12"/>
          </p:nvPr>
        </p:nvSpPr>
        <p:spPr>
          <a:xfrm>
            <a:off x="8472458" y="4663217"/>
            <a:ext cx="548700" cy="39360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tr-TR"/>
              <a:t>59</a:t>
            </a:fld>
            <a:endParaRPr/>
          </a:p>
        </p:txBody>
      </p:sp>
      <p:grpSp>
        <p:nvGrpSpPr>
          <p:cNvPr id="684" name="Google Shape;684;p82"/>
          <p:cNvGrpSpPr/>
          <p:nvPr/>
        </p:nvGrpSpPr>
        <p:grpSpPr>
          <a:xfrm>
            <a:off x="5410301" y="719490"/>
            <a:ext cx="3356124" cy="3829046"/>
            <a:chOff x="2602525" y="317054"/>
            <a:chExt cx="4174283" cy="4762495"/>
          </a:xfrm>
        </p:grpSpPr>
        <p:sp>
          <p:nvSpPr>
            <p:cNvPr id="685" name="Google Shape;685;p82"/>
            <p:cNvSpPr/>
            <p:nvPr/>
          </p:nvSpPr>
          <p:spPr>
            <a:xfrm>
              <a:off x="3677747" y="776267"/>
              <a:ext cx="2670951" cy="3350306"/>
            </a:xfrm>
            <a:custGeom>
              <a:avLst/>
              <a:gdLst/>
              <a:ahLst/>
              <a:cxnLst/>
              <a:rect l="l" t="t" r="r" b="b"/>
              <a:pathLst>
                <a:path w="2670951" h="3350306" extrusionOk="0">
                  <a:moveTo>
                    <a:pt x="2625857" y="1488073"/>
                  </a:moveTo>
                  <a:lnTo>
                    <a:pt x="60628" y="5983"/>
                  </a:lnTo>
                  <a:cubicBezTo>
                    <a:pt x="51862" y="-199"/>
                    <a:pt x="40631" y="-1694"/>
                    <a:pt x="30552" y="1983"/>
                  </a:cubicBezTo>
                  <a:lnTo>
                    <a:pt x="30552" y="1983"/>
                  </a:lnTo>
                  <a:lnTo>
                    <a:pt x="30552" y="1983"/>
                  </a:lnTo>
                  <a:lnTo>
                    <a:pt x="27982" y="3507"/>
                  </a:lnTo>
                  <a:lnTo>
                    <a:pt x="0" y="19699"/>
                  </a:lnTo>
                  <a:lnTo>
                    <a:pt x="16085" y="42464"/>
                  </a:lnTo>
                  <a:lnTo>
                    <a:pt x="16085" y="1769061"/>
                  </a:lnTo>
                  <a:cubicBezTo>
                    <a:pt x="17798" y="1800712"/>
                    <a:pt x="34483" y="1829649"/>
                    <a:pt x="61009" y="1846975"/>
                  </a:cubicBezTo>
                  <a:lnTo>
                    <a:pt x="2622716" y="3327351"/>
                  </a:lnTo>
                  <a:lnTo>
                    <a:pt x="2626333" y="3350306"/>
                  </a:lnTo>
                  <a:lnTo>
                    <a:pt x="2657456" y="3332304"/>
                  </a:lnTo>
                  <a:lnTo>
                    <a:pt x="2657456" y="3332304"/>
                  </a:lnTo>
                  <a:cubicBezTo>
                    <a:pt x="2666869" y="3325741"/>
                    <a:pt x="2671970" y="3314578"/>
                    <a:pt x="2670781" y="3303157"/>
                  </a:cubicBezTo>
                  <a:lnTo>
                    <a:pt x="2670781" y="1565988"/>
                  </a:lnTo>
                  <a:cubicBezTo>
                    <a:pt x="2669068" y="1534336"/>
                    <a:pt x="2652383" y="1505399"/>
                    <a:pt x="2625857" y="1488073"/>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86" name="Google Shape;686;p82"/>
            <p:cNvSpPr/>
            <p:nvPr/>
          </p:nvSpPr>
          <p:spPr>
            <a:xfrm>
              <a:off x="3662233" y="794118"/>
              <a:ext cx="2655076" cy="3335369"/>
            </a:xfrm>
            <a:custGeom>
              <a:avLst/>
              <a:gdLst/>
              <a:ahLst/>
              <a:cxnLst/>
              <a:rect l="l" t="t" r="r" b="b"/>
              <a:pathLst>
                <a:path w="2655076" h="3335369" extrusionOk="0">
                  <a:moveTo>
                    <a:pt x="2655077" y="1566234"/>
                  </a:moveTo>
                  <a:lnTo>
                    <a:pt x="2655077" y="3303309"/>
                  </a:lnTo>
                  <a:cubicBezTo>
                    <a:pt x="2655077" y="3331884"/>
                    <a:pt x="2635089" y="3343599"/>
                    <a:pt x="2610153" y="3329216"/>
                  </a:cubicBezTo>
                  <a:lnTo>
                    <a:pt x="44924" y="1847031"/>
                  </a:lnTo>
                  <a:cubicBezTo>
                    <a:pt x="18398" y="1829705"/>
                    <a:pt x="1713" y="1800768"/>
                    <a:pt x="0" y="1769117"/>
                  </a:cubicBezTo>
                  <a:lnTo>
                    <a:pt x="0" y="32138"/>
                  </a:lnTo>
                  <a:cubicBezTo>
                    <a:pt x="0" y="3563"/>
                    <a:pt x="20082" y="-8248"/>
                    <a:pt x="44924" y="6134"/>
                  </a:cubicBezTo>
                  <a:lnTo>
                    <a:pt x="2610153" y="1488320"/>
                  </a:lnTo>
                  <a:cubicBezTo>
                    <a:pt x="2636717" y="1505607"/>
                    <a:pt x="2653411" y="1534564"/>
                    <a:pt x="2655077" y="1566234"/>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87" name="Google Shape;687;p82"/>
            <p:cNvSpPr/>
            <p:nvPr/>
          </p:nvSpPr>
          <p:spPr>
            <a:xfrm>
              <a:off x="3763407" y="1012375"/>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88" name="Google Shape;688;p82"/>
            <p:cNvSpPr/>
            <p:nvPr/>
          </p:nvSpPr>
          <p:spPr>
            <a:xfrm>
              <a:off x="3763407" y="1170775"/>
              <a:ext cx="1493432" cy="908399"/>
            </a:xfrm>
            <a:custGeom>
              <a:avLst/>
              <a:gdLst/>
              <a:ahLst/>
              <a:cxnLst/>
              <a:rect l="l" t="t" r="r" b="b"/>
              <a:pathLst>
                <a:path w="1493432" h="908399" extrusionOk="0">
                  <a:moveTo>
                    <a:pt x="1493433" y="908399"/>
                  </a:moveTo>
                  <a:lnTo>
                    <a:pt x="0" y="45434"/>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89" name="Google Shape;689;p82"/>
            <p:cNvSpPr/>
            <p:nvPr/>
          </p:nvSpPr>
          <p:spPr>
            <a:xfrm>
              <a:off x="3763407" y="1252119"/>
              <a:ext cx="1319638" cy="808005"/>
            </a:xfrm>
            <a:custGeom>
              <a:avLst/>
              <a:gdLst/>
              <a:ahLst/>
              <a:cxnLst/>
              <a:rect l="l" t="t" r="r" b="b"/>
              <a:pathLst>
                <a:path w="1319638" h="808005" extrusionOk="0">
                  <a:moveTo>
                    <a:pt x="1319638" y="808006"/>
                  </a:moveTo>
                  <a:lnTo>
                    <a:pt x="0" y="45434"/>
                  </a:lnTo>
                  <a:lnTo>
                    <a:pt x="0" y="0"/>
                  </a:lnTo>
                  <a:lnTo>
                    <a:pt x="1319638" y="762572"/>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90" name="Google Shape;690;p82"/>
            <p:cNvSpPr/>
            <p:nvPr/>
          </p:nvSpPr>
          <p:spPr>
            <a:xfrm>
              <a:off x="3763407" y="1333558"/>
              <a:ext cx="1235786" cy="759428"/>
            </a:xfrm>
            <a:custGeom>
              <a:avLst/>
              <a:gdLst/>
              <a:ahLst/>
              <a:cxnLst/>
              <a:rect l="l" t="t" r="r" b="b"/>
              <a:pathLst>
                <a:path w="1235786" h="759428" extrusionOk="0">
                  <a:moveTo>
                    <a:pt x="1235787" y="759428"/>
                  </a:moveTo>
                  <a:lnTo>
                    <a:pt x="0" y="45434"/>
                  </a:lnTo>
                  <a:lnTo>
                    <a:pt x="0" y="0"/>
                  </a:lnTo>
                  <a:lnTo>
                    <a:pt x="1235787" y="713994"/>
                  </a:lnTo>
                  <a:lnTo>
                    <a:pt x="1235787" y="75942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91" name="Google Shape;691;p82"/>
            <p:cNvSpPr/>
            <p:nvPr/>
          </p:nvSpPr>
          <p:spPr>
            <a:xfrm>
              <a:off x="5632982" y="2768594"/>
              <a:ext cx="578775" cy="425291"/>
            </a:xfrm>
            <a:custGeom>
              <a:avLst/>
              <a:gdLst/>
              <a:ahLst/>
              <a:cxnLst/>
              <a:rect l="l" t="t" r="r" b="b"/>
              <a:pathLst>
                <a:path w="578775" h="425291" extrusionOk="0">
                  <a:moveTo>
                    <a:pt x="578775" y="425291"/>
                  </a:moveTo>
                  <a:lnTo>
                    <a:pt x="0" y="90869"/>
                  </a:lnTo>
                  <a:lnTo>
                    <a:pt x="0" y="0"/>
                  </a:lnTo>
                  <a:lnTo>
                    <a:pt x="578775" y="334328"/>
                  </a:lnTo>
                  <a:lnTo>
                    <a:pt x="578775" y="42529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92" name="Google Shape;692;p82"/>
            <p:cNvSpPr/>
            <p:nvPr/>
          </p:nvSpPr>
          <p:spPr>
            <a:xfrm>
              <a:off x="5632982" y="2926995"/>
              <a:ext cx="548794" cy="362521"/>
            </a:xfrm>
            <a:custGeom>
              <a:avLst/>
              <a:gdLst/>
              <a:ahLst/>
              <a:cxnLst/>
              <a:rect l="l" t="t" r="r" b="b"/>
              <a:pathLst>
                <a:path w="548794" h="362521" extrusionOk="0">
                  <a:moveTo>
                    <a:pt x="548795" y="362521"/>
                  </a:moveTo>
                  <a:lnTo>
                    <a:pt x="0" y="45434"/>
                  </a:lnTo>
                  <a:lnTo>
                    <a:pt x="0" y="0"/>
                  </a:lnTo>
                  <a:lnTo>
                    <a:pt x="548795" y="317087"/>
                  </a:lnTo>
                  <a:lnTo>
                    <a:pt x="548795" y="362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93" name="Google Shape;693;p82"/>
            <p:cNvSpPr/>
            <p:nvPr/>
          </p:nvSpPr>
          <p:spPr>
            <a:xfrm>
              <a:off x="5632982" y="3008338"/>
              <a:ext cx="484930" cy="325659"/>
            </a:xfrm>
            <a:custGeom>
              <a:avLst/>
              <a:gdLst/>
              <a:ahLst/>
              <a:cxnLst/>
              <a:rect l="l" t="t" r="r" b="b"/>
              <a:pathLst>
                <a:path w="484930" h="325659" extrusionOk="0">
                  <a:moveTo>
                    <a:pt x="484930" y="325660"/>
                  </a:moveTo>
                  <a:lnTo>
                    <a:pt x="0" y="45434"/>
                  </a:lnTo>
                  <a:lnTo>
                    <a:pt x="0" y="0"/>
                  </a:lnTo>
                  <a:lnTo>
                    <a:pt x="484930" y="280226"/>
                  </a:lnTo>
                  <a:lnTo>
                    <a:pt x="484930" y="32566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94" name="Google Shape;694;p82"/>
            <p:cNvSpPr/>
            <p:nvPr/>
          </p:nvSpPr>
          <p:spPr>
            <a:xfrm>
              <a:off x="5632982" y="3089777"/>
              <a:ext cx="454092" cy="307752"/>
            </a:xfrm>
            <a:custGeom>
              <a:avLst/>
              <a:gdLst/>
              <a:ahLst/>
              <a:cxnLst/>
              <a:rect l="l" t="t" r="r" b="b"/>
              <a:pathLst>
                <a:path w="454092" h="307752" extrusionOk="0">
                  <a:moveTo>
                    <a:pt x="454093" y="307753"/>
                  </a:moveTo>
                  <a:lnTo>
                    <a:pt x="0" y="45434"/>
                  </a:lnTo>
                  <a:lnTo>
                    <a:pt x="0" y="0"/>
                  </a:lnTo>
                  <a:lnTo>
                    <a:pt x="454093" y="262319"/>
                  </a:lnTo>
                  <a:lnTo>
                    <a:pt x="454093" y="3077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95" name="Google Shape;695;p82"/>
            <p:cNvSpPr/>
            <p:nvPr/>
          </p:nvSpPr>
          <p:spPr>
            <a:xfrm>
              <a:off x="3763407" y="1505008"/>
              <a:ext cx="1575095" cy="1000982"/>
            </a:xfrm>
            <a:custGeom>
              <a:avLst/>
              <a:gdLst/>
              <a:ahLst/>
              <a:cxnLst/>
              <a:rect l="l" t="t" r="r" b="b"/>
              <a:pathLst>
                <a:path w="1575095" h="1000982" extrusionOk="0">
                  <a:moveTo>
                    <a:pt x="1575095" y="1000982"/>
                  </a:moveTo>
                  <a:lnTo>
                    <a:pt x="0" y="90868"/>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96" name="Google Shape;696;p82"/>
            <p:cNvSpPr/>
            <p:nvPr/>
          </p:nvSpPr>
          <p:spPr>
            <a:xfrm>
              <a:off x="3763407" y="1663408"/>
              <a:ext cx="1493432" cy="908399"/>
            </a:xfrm>
            <a:custGeom>
              <a:avLst/>
              <a:gdLst/>
              <a:ahLst/>
              <a:cxnLst/>
              <a:rect l="l" t="t" r="r" b="b"/>
              <a:pathLst>
                <a:path w="1493432" h="908399" extrusionOk="0">
                  <a:moveTo>
                    <a:pt x="1493433" y="908399"/>
                  </a:moveTo>
                  <a:lnTo>
                    <a:pt x="0" y="45529"/>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97" name="Google Shape;697;p82"/>
            <p:cNvSpPr/>
            <p:nvPr/>
          </p:nvSpPr>
          <p:spPr>
            <a:xfrm>
              <a:off x="3763407" y="1744847"/>
              <a:ext cx="1319638" cy="807910"/>
            </a:xfrm>
            <a:custGeom>
              <a:avLst/>
              <a:gdLst/>
              <a:ahLst/>
              <a:cxnLst/>
              <a:rect l="l" t="t" r="r" b="b"/>
              <a:pathLst>
                <a:path w="1319638" h="807910" extrusionOk="0">
                  <a:moveTo>
                    <a:pt x="1319638" y="807911"/>
                  </a:moveTo>
                  <a:lnTo>
                    <a:pt x="0" y="45434"/>
                  </a:lnTo>
                  <a:lnTo>
                    <a:pt x="0" y="0"/>
                  </a:lnTo>
                  <a:lnTo>
                    <a:pt x="1319638" y="762476"/>
                  </a:lnTo>
                  <a:lnTo>
                    <a:pt x="1319638" y="80791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98" name="Google Shape;698;p82"/>
            <p:cNvSpPr/>
            <p:nvPr/>
          </p:nvSpPr>
          <p:spPr>
            <a:xfrm>
              <a:off x="3763407" y="1826191"/>
              <a:ext cx="1235786" cy="759523"/>
            </a:xfrm>
            <a:custGeom>
              <a:avLst/>
              <a:gdLst/>
              <a:ahLst/>
              <a:cxnLst/>
              <a:rect l="l" t="t" r="r" b="b"/>
              <a:pathLst>
                <a:path w="1235786" h="759523" extrusionOk="0">
                  <a:moveTo>
                    <a:pt x="1235787" y="759523"/>
                  </a:moveTo>
                  <a:lnTo>
                    <a:pt x="0" y="45434"/>
                  </a:lnTo>
                  <a:lnTo>
                    <a:pt x="0" y="0"/>
                  </a:lnTo>
                  <a:lnTo>
                    <a:pt x="1235787" y="713994"/>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99" name="Google Shape;699;p82"/>
            <p:cNvSpPr/>
            <p:nvPr/>
          </p:nvSpPr>
          <p:spPr>
            <a:xfrm>
              <a:off x="3763407" y="1997641"/>
              <a:ext cx="1575095" cy="1001077"/>
            </a:xfrm>
            <a:custGeom>
              <a:avLst/>
              <a:gdLst/>
              <a:ahLst/>
              <a:cxnLst/>
              <a:rect l="l" t="t" r="r" b="b"/>
              <a:pathLst>
                <a:path w="1575095" h="1001077" extrusionOk="0">
                  <a:moveTo>
                    <a:pt x="1575095" y="1001078"/>
                  </a:moveTo>
                  <a:lnTo>
                    <a:pt x="0" y="90964"/>
                  </a:lnTo>
                  <a:lnTo>
                    <a:pt x="0" y="0"/>
                  </a:lnTo>
                  <a:lnTo>
                    <a:pt x="1575095" y="910209"/>
                  </a:lnTo>
                  <a:lnTo>
                    <a:pt x="1575095" y="100107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00" name="Google Shape;700;p82"/>
            <p:cNvSpPr/>
            <p:nvPr/>
          </p:nvSpPr>
          <p:spPr>
            <a:xfrm>
              <a:off x="3763407" y="2156137"/>
              <a:ext cx="1493432" cy="908399"/>
            </a:xfrm>
            <a:custGeom>
              <a:avLst/>
              <a:gdLst/>
              <a:ahLst/>
              <a:cxnLst/>
              <a:rect l="l" t="t" r="r" b="b"/>
              <a:pathLst>
                <a:path w="1493432" h="908399" extrusionOk="0">
                  <a:moveTo>
                    <a:pt x="1493433" y="908399"/>
                  </a:moveTo>
                  <a:lnTo>
                    <a:pt x="0" y="45434"/>
                  </a:lnTo>
                  <a:lnTo>
                    <a:pt x="0" y="0"/>
                  </a:lnTo>
                  <a:lnTo>
                    <a:pt x="1493433" y="862870"/>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01" name="Google Shape;701;p82"/>
            <p:cNvSpPr/>
            <p:nvPr/>
          </p:nvSpPr>
          <p:spPr>
            <a:xfrm>
              <a:off x="3763407" y="2237480"/>
              <a:ext cx="1319638" cy="808005"/>
            </a:xfrm>
            <a:custGeom>
              <a:avLst/>
              <a:gdLst/>
              <a:ahLst/>
              <a:cxnLst/>
              <a:rect l="l" t="t" r="r" b="b"/>
              <a:pathLst>
                <a:path w="1319638" h="808005" extrusionOk="0">
                  <a:moveTo>
                    <a:pt x="1319638" y="808006"/>
                  </a:moveTo>
                  <a:lnTo>
                    <a:pt x="0" y="45434"/>
                  </a:lnTo>
                  <a:lnTo>
                    <a:pt x="0" y="0"/>
                  </a:lnTo>
                  <a:lnTo>
                    <a:pt x="1319638" y="762476"/>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02" name="Google Shape;702;p82"/>
            <p:cNvSpPr/>
            <p:nvPr/>
          </p:nvSpPr>
          <p:spPr>
            <a:xfrm>
              <a:off x="3763407" y="2318824"/>
              <a:ext cx="1235786" cy="759523"/>
            </a:xfrm>
            <a:custGeom>
              <a:avLst/>
              <a:gdLst/>
              <a:ahLst/>
              <a:cxnLst/>
              <a:rect l="l" t="t" r="r" b="b"/>
              <a:pathLst>
                <a:path w="1235786" h="759523" extrusionOk="0">
                  <a:moveTo>
                    <a:pt x="1235787" y="759523"/>
                  </a:moveTo>
                  <a:lnTo>
                    <a:pt x="0" y="45529"/>
                  </a:lnTo>
                  <a:lnTo>
                    <a:pt x="0" y="0"/>
                  </a:lnTo>
                  <a:lnTo>
                    <a:pt x="1235787" y="714089"/>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03" name="Google Shape;703;p82"/>
            <p:cNvSpPr/>
            <p:nvPr/>
          </p:nvSpPr>
          <p:spPr>
            <a:xfrm>
              <a:off x="3763407" y="2490369"/>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04" name="Google Shape;704;p82"/>
            <p:cNvSpPr/>
            <p:nvPr/>
          </p:nvSpPr>
          <p:spPr>
            <a:xfrm>
              <a:off x="3763407" y="2648770"/>
              <a:ext cx="1493528" cy="887920"/>
            </a:xfrm>
            <a:custGeom>
              <a:avLst/>
              <a:gdLst/>
              <a:ahLst/>
              <a:cxnLst/>
              <a:rect l="l" t="t" r="r" b="b"/>
              <a:pathLst>
                <a:path w="1493528" h="887920" extrusionOk="0">
                  <a:moveTo>
                    <a:pt x="1493528" y="862965"/>
                  </a:moveTo>
                  <a:lnTo>
                    <a:pt x="1493528" y="887920"/>
                  </a:lnTo>
                  <a:lnTo>
                    <a:pt x="0" y="24955"/>
                  </a:lnTo>
                  <a:lnTo>
                    <a:pt x="0" y="0"/>
                  </a:lnTo>
                  <a:lnTo>
                    <a:pt x="1493528" y="862965"/>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05" name="Google Shape;705;p82"/>
            <p:cNvSpPr/>
            <p:nvPr/>
          </p:nvSpPr>
          <p:spPr>
            <a:xfrm>
              <a:off x="5633267" y="2100963"/>
              <a:ext cx="578489" cy="901329"/>
            </a:xfrm>
            <a:custGeom>
              <a:avLst/>
              <a:gdLst/>
              <a:ahLst/>
              <a:cxnLst/>
              <a:rect l="l" t="t" r="r" b="b"/>
              <a:pathLst>
                <a:path w="578489" h="901329" extrusionOk="0">
                  <a:moveTo>
                    <a:pt x="560502" y="899184"/>
                  </a:moveTo>
                  <a:lnTo>
                    <a:pt x="17989" y="585621"/>
                  </a:lnTo>
                  <a:cubicBezTo>
                    <a:pt x="6910" y="577639"/>
                    <a:pt x="247" y="564895"/>
                    <a:pt x="0" y="551236"/>
                  </a:cubicBezTo>
                  <a:lnTo>
                    <a:pt x="0" y="15645"/>
                  </a:lnTo>
                  <a:cubicBezTo>
                    <a:pt x="0" y="2405"/>
                    <a:pt x="8090" y="-3405"/>
                    <a:pt x="17989" y="2024"/>
                  </a:cubicBezTo>
                  <a:lnTo>
                    <a:pt x="560502" y="315587"/>
                  </a:lnTo>
                  <a:cubicBezTo>
                    <a:pt x="571580" y="323569"/>
                    <a:pt x="578242" y="336314"/>
                    <a:pt x="578490" y="349973"/>
                  </a:cubicBezTo>
                  <a:lnTo>
                    <a:pt x="578490" y="885563"/>
                  </a:lnTo>
                  <a:cubicBezTo>
                    <a:pt x="578490" y="898803"/>
                    <a:pt x="570400" y="904899"/>
                    <a:pt x="560502" y="8991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06" name="Google Shape;706;p82"/>
            <p:cNvSpPr/>
            <p:nvPr/>
          </p:nvSpPr>
          <p:spPr>
            <a:xfrm>
              <a:off x="3680697" y="317054"/>
              <a:ext cx="2667830" cy="1909376"/>
            </a:xfrm>
            <a:custGeom>
              <a:avLst/>
              <a:gdLst/>
              <a:ahLst/>
              <a:cxnLst/>
              <a:rect l="l" t="t" r="r" b="b"/>
              <a:pathLst>
                <a:path w="2667830" h="1909376" extrusionOk="0">
                  <a:moveTo>
                    <a:pt x="2622906" y="1487514"/>
                  </a:moveTo>
                  <a:lnTo>
                    <a:pt x="57678" y="5329"/>
                  </a:lnTo>
                  <a:cubicBezTo>
                    <a:pt x="49302" y="-517"/>
                    <a:pt x="38518" y="-1633"/>
                    <a:pt x="29124" y="2376"/>
                  </a:cubicBezTo>
                  <a:lnTo>
                    <a:pt x="29124" y="2376"/>
                  </a:lnTo>
                  <a:lnTo>
                    <a:pt x="29124" y="2376"/>
                  </a:lnTo>
                  <a:lnTo>
                    <a:pt x="28553" y="2376"/>
                  </a:lnTo>
                  <a:lnTo>
                    <a:pt x="0" y="18378"/>
                  </a:lnTo>
                  <a:lnTo>
                    <a:pt x="12563" y="38762"/>
                  </a:lnTo>
                  <a:lnTo>
                    <a:pt x="12563" y="320416"/>
                  </a:lnTo>
                  <a:cubicBezTo>
                    <a:pt x="12563" y="353468"/>
                    <a:pt x="32741" y="391949"/>
                    <a:pt x="57583" y="406141"/>
                  </a:cubicBezTo>
                  <a:lnTo>
                    <a:pt x="2617386" y="1885374"/>
                  </a:lnTo>
                  <a:lnTo>
                    <a:pt x="2618719" y="1909377"/>
                  </a:lnTo>
                  <a:lnTo>
                    <a:pt x="2651174" y="1891470"/>
                  </a:lnTo>
                  <a:lnTo>
                    <a:pt x="2651936" y="1890993"/>
                  </a:lnTo>
                  <a:lnTo>
                    <a:pt x="2652888" y="1890517"/>
                  </a:lnTo>
                  <a:lnTo>
                    <a:pt x="2652888" y="1890517"/>
                  </a:lnTo>
                  <a:cubicBezTo>
                    <a:pt x="2662405" y="1884897"/>
                    <a:pt x="2667830" y="1872324"/>
                    <a:pt x="2667830" y="1854608"/>
                  </a:cubicBezTo>
                  <a:lnTo>
                    <a:pt x="2667830" y="1573525"/>
                  </a:lnTo>
                  <a:cubicBezTo>
                    <a:pt x="2667830" y="1540378"/>
                    <a:pt x="2647653" y="1501897"/>
                    <a:pt x="2622906" y="148751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07" name="Google Shape;707;p82"/>
            <p:cNvSpPr/>
            <p:nvPr/>
          </p:nvSpPr>
          <p:spPr>
            <a:xfrm>
              <a:off x="3662233" y="334831"/>
              <a:ext cx="2655171" cy="1893451"/>
            </a:xfrm>
            <a:custGeom>
              <a:avLst/>
              <a:gdLst/>
              <a:ahLst/>
              <a:cxnLst/>
              <a:rect l="l" t="t" r="r" b="b"/>
              <a:pathLst>
                <a:path w="2655171" h="1893451" extrusionOk="0">
                  <a:moveTo>
                    <a:pt x="2610153" y="1888076"/>
                  </a:moveTo>
                  <a:lnTo>
                    <a:pt x="44924" y="405890"/>
                  </a:lnTo>
                  <a:cubicBezTo>
                    <a:pt x="20082" y="391508"/>
                    <a:pt x="0" y="353027"/>
                    <a:pt x="0" y="320165"/>
                  </a:cubicBezTo>
                  <a:lnTo>
                    <a:pt x="0" y="39368"/>
                  </a:lnTo>
                  <a:cubicBezTo>
                    <a:pt x="0" y="6317"/>
                    <a:pt x="20082" y="-8923"/>
                    <a:pt x="44924" y="5364"/>
                  </a:cubicBezTo>
                  <a:lnTo>
                    <a:pt x="2610153" y="1487168"/>
                  </a:lnTo>
                  <a:cubicBezTo>
                    <a:pt x="2634994" y="1501551"/>
                    <a:pt x="2655172" y="1540032"/>
                    <a:pt x="2655172" y="1572893"/>
                  </a:cubicBezTo>
                  <a:lnTo>
                    <a:pt x="2655172" y="1853976"/>
                  </a:lnTo>
                  <a:cubicBezTo>
                    <a:pt x="2655172" y="1887218"/>
                    <a:pt x="2634994" y="1902363"/>
                    <a:pt x="2610153" y="1888076"/>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08" name="Google Shape;708;p82"/>
            <p:cNvSpPr/>
            <p:nvPr/>
          </p:nvSpPr>
          <p:spPr>
            <a:xfrm>
              <a:off x="3763692" y="506668"/>
              <a:ext cx="2448064" cy="1546988"/>
            </a:xfrm>
            <a:custGeom>
              <a:avLst/>
              <a:gdLst/>
              <a:ahLst/>
              <a:cxnLst/>
              <a:rect l="l" t="t" r="r" b="b"/>
              <a:pathLst>
                <a:path w="2448064" h="1546988" extrusionOk="0">
                  <a:moveTo>
                    <a:pt x="2430077" y="1544789"/>
                  </a:moveTo>
                  <a:lnTo>
                    <a:pt x="17703" y="150995"/>
                  </a:lnTo>
                  <a:cubicBezTo>
                    <a:pt x="6701" y="142981"/>
                    <a:pt x="133" y="130229"/>
                    <a:pt x="0" y="116610"/>
                  </a:cubicBezTo>
                  <a:lnTo>
                    <a:pt x="0" y="15645"/>
                  </a:lnTo>
                  <a:cubicBezTo>
                    <a:pt x="0" y="2405"/>
                    <a:pt x="7995" y="-3405"/>
                    <a:pt x="17989" y="2024"/>
                  </a:cubicBezTo>
                  <a:lnTo>
                    <a:pt x="2430077" y="1395913"/>
                  </a:lnTo>
                  <a:cubicBezTo>
                    <a:pt x="2441174" y="1403876"/>
                    <a:pt x="2447846" y="1416630"/>
                    <a:pt x="2448065" y="1430298"/>
                  </a:cubicBezTo>
                  <a:lnTo>
                    <a:pt x="2448065" y="1531168"/>
                  </a:lnTo>
                  <a:cubicBezTo>
                    <a:pt x="2448065" y="1544503"/>
                    <a:pt x="2439975" y="1550599"/>
                    <a:pt x="2430077" y="154478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09" name="Google Shape;709;p82"/>
            <p:cNvSpPr/>
            <p:nvPr/>
          </p:nvSpPr>
          <p:spPr>
            <a:xfrm>
              <a:off x="6042246" y="1815046"/>
              <a:ext cx="173984" cy="241344"/>
            </a:xfrm>
            <a:custGeom>
              <a:avLst/>
              <a:gdLst/>
              <a:ahLst/>
              <a:cxnLst/>
              <a:rect l="l" t="t" r="r" b="b"/>
              <a:pathLst>
                <a:path w="173984" h="241344" extrusionOk="0">
                  <a:moveTo>
                    <a:pt x="155996" y="239077"/>
                  </a:moveTo>
                  <a:lnTo>
                    <a:pt x="0" y="148876"/>
                  </a:lnTo>
                  <a:lnTo>
                    <a:pt x="0" y="0"/>
                  </a:lnTo>
                  <a:lnTo>
                    <a:pt x="155996" y="90106"/>
                  </a:lnTo>
                  <a:cubicBezTo>
                    <a:pt x="167094" y="98069"/>
                    <a:pt x="173766" y="110823"/>
                    <a:pt x="173985" y="124492"/>
                  </a:cubicBezTo>
                  <a:lnTo>
                    <a:pt x="173985" y="225457"/>
                  </a:lnTo>
                  <a:cubicBezTo>
                    <a:pt x="173985" y="238696"/>
                    <a:pt x="165895" y="245078"/>
                    <a:pt x="155996" y="2390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10" name="Google Shape;710;p82"/>
            <p:cNvSpPr/>
            <p:nvPr/>
          </p:nvSpPr>
          <p:spPr>
            <a:xfrm>
              <a:off x="3824606" y="578160"/>
              <a:ext cx="40165" cy="72472"/>
            </a:xfrm>
            <a:custGeom>
              <a:avLst/>
              <a:gdLst/>
              <a:ahLst/>
              <a:cxnLst/>
              <a:rect l="l" t="t" r="r" b="b"/>
              <a:pathLst>
                <a:path w="40165" h="72472" extrusionOk="0">
                  <a:moveTo>
                    <a:pt x="19702" y="39213"/>
                  </a:moveTo>
                  <a:cubicBezTo>
                    <a:pt x="14343" y="34706"/>
                    <a:pt x="9642" y="29481"/>
                    <a:pt x="5711" y="23687"/>
                  </a:cubicBezTo>
                  <a:cubicBezTo>
                    <a:pt x="3103" y="19577"/>
                    <a:pt x="1656" y="14838"/>
                    <a:pt x="1523" y="9971"/>
                  </a:cubicBezTo>
                  <a:cubicBezTo>
                    <a:pt x="1523" y="4892"/>
                    <a:pt x="3236" y="1716"/>
                    <a:pt x="6663" y="446"/>
                  </a:cubicBezTo>
                  <a:cubicBezTo>
                    <a:pt x="11402" y="-686"/>
                    <a:pt x="16390" y="362"/>
                    <a:pt x="20273" y="3304"/>
                  </a:cubicBezTo>
                  <a:cubicBezTo>
                    <a:pt x="27820" y="7698"/>
                    <a:pt x="33779" y="14365"/>
                    <a:pt x="37310" y="22354"/>
                  </a:cubicBezTo>
                  <a:cubicBezTo>
                    <a:pt x="38899" y="25889"/>
                    <a:pt x="39746" y="29716"/>
                    <a:pt x="39784" y="33593"/>
                  </a:cubicBezTo>
                  <a:lnTo>
                    <a:pt x="32456" y="29307"/>
                  </a:lnTo>
                  <a:cubicBezTo>
                    <a:pt x="32446" y="25435"/>
                    <a:pt x="31361" y="21642"/>
                    <a:pt x="29315" y="18353"/>
                  </a:cubicBezTo>
                  <a:cubicBezTo>
                    <a:pt x="27059" y="14814"/>
                    <a:pt x="23947" y="11899"/>
                    <a:pt x="20273" y="9876"/>
                  </a:cubicBezTo>
                  <a:cubicBezTo>
                    <a:pt x="17893" y="8035"/>
                    <a:pt x="14867" y="7244"/>
                    <a:pt x="11897" y="7685"/>
                  </a:cubicBezTo>
                  <a:cubicBezTo>
                    <a:pt x="9899" y="8352"/>
                    <a:pt x="8852" y="10352"/>
                    <a:pt x="8852" y="13591"/>
                  </a:cubicBezTo>
                  <a:cubicBezTo>
                    <a:pt x="8956" y="16577"/>
                    <a:pt x="9946" y="19463"/>
                    <a:pt x="11707" y="21878"/>
                  </a:cubicBezTo>
                  <a:cubicBezTo>
                    <a:pt x="14410" y="25801"/>
                    <a:pt x="17608" y="29356"/>
                    <a:pt x="21225" y="32450"/>
                  </a:cubicBezTo>
                  <a:cubicBezTo>
                    <a:pt x="25289" y="35896"/>
                    <a:pt x="29077" y="39653"/>
                    <a:pt x="32551" y="43690"/>
                  </a:cubicBezTo>
                  <a:cubicBezTo>
                    <a:pt x="34911" y="46585"/>
                    <a:pt x="36862" y="49789"/>
                    <a:pt x="38357" y="53215"/>
                  </a:cubicBezTo>
                  <a:cubicBezTo>
                    <a:pt x="39565" y="56243"/>
                    <a:pt x="40184" y="59478"/>
                    <a:pt x="40165" y="62740"/>
                  </a:cubicBezTo>
                  <a:cubicBezTo>
                    <a:pt x="40165" y="67883"/>
                    <a:pt x="38452" y="71027"/>
                    <a:pt x="34930" y="72265"/>
                  </a:cubicBezTo>
                  <a:cubicBezTo>
                    <a:pt x="30000" y="73000"/>
                    <a:pt x="24975" y="71769"/>
                    <a:pt x="20939" y="68836"/>
                  </a:cubicBezTo>
                  <a:cubicBezTo>
                    <a:pt x="16989" y="66477"/>
                    <a:pt x="13392" y="63558"/>
                    <a:pt x="10279" y="60168"/>
                  </a:cubicBezTo>
                  <a:cubicBezTo>
                    <a:pt x="7177" y="56803"/>
                    <a:pt x="4607" y="52980"/>
                    <a:pt x="2665" y="48833"/>
                  </a:cubicBezTo>
                  <a:cubicBezTo>
                    <a:pt x="980" y="45220"/>
                    <a:pt x="76" y="41293"/>
                    <a:pt x="0" y="37308"/>
                  </a:cubicBezTo>
                  <a:lnTo>
                    <a:pt x="7329" y="41594"/>
                  </a:lnTo>
                  <a:cubicBezTo>
                    <a:pt x="7395" y="45632"/>
                    <a:pt x="8690" y="49553"/>
                    <a:pt x="11041" y="52834"/>
                  </a:cubicBezTo>
                  <a:cubicBezTo>
                    <a:pt x="13468" y="56677"/>
                    <a:pt x="16713" y="59932"/>
                    <a:pt x="20558" y="62359"/>
                  </a:cubicBezTo>
                  <a:cubicBezTo>
                    <a:pt x="23109" y="64223"/>
                    <a:pt x="26269" y="65072"/>
                    <a:pt x="29410" y="64740"/>
                  </a:cubicBezTo>
                  <a:cubicBezTo>
                    <a:pt x="31504" y="64073"/>
                    <a:pt x="32456" y="62168"/>
                    <a:pt x="32456" y="59025"/>
                  </a:cubicBezTo>
                  <a:cubicBezTo>
                    <a:pt x="32427" y="55849"/>
                    <a:pt x="31437" y="52758"/>
                    <a:pt x="29600" y="50167"/>
                  </a:cubicBezTo>
                  <a:cubicBezTo>
                    <a:pt x="26726" y="46153"/>
                    <a:pt x="23404" y="42479"/>
                    <a:pt x="19702" y="39213"/>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11" name="Google Shape;711;p82"/>
            <p:cNvSpPr/>
            <p:nvPr/>
          </p:nvSpPr>
          <p:spPr>
            <a:xfrm>
              <a:off x="3871213" y="621212"/>
              <a:ext cx="35348" cy="54941"/>
            </a:xfrm>
            <a:custGeom>
              <a:avLst/>
              <a:gdLst/>
              <a:ahLst/>
              <a:cxnLst/>
              <a:rect l="l" t="t" r="r" b="b"/>
              <a:pathLst>
                <a:path w="35348" h="54941" extrusionOk="0">
                  <a:moveTo>
                    <a:pt x="18875" y="51977"/>
                  </a:moveTo>
                  <a:cubicBezTo>
                    <a:pt x="13135" y="48563"/>
                    <a:pt x="8434" y="43659"/>
                    <a:pt x="5264" y="37785"/>
                  </a:cubicBezTo>
                  <a:cubicBezTo>
                    <a:pt x="1838" y="31676"/>
                    <a:pt x="39" y="24788"/>
                    <a:pt x="29" y="17782"/>
                  </a:cubicBezTo>
                  <a:lnTo>
                    <a:pt x="29" y="16354"/>
                  </a:lnTo>
                  <a:cubicBezTo>
                    <a:pt x="-170" y="12433"/>
                    <a:pt x="648" y="8529"/>
                    <a:pt x="2409" y="5019"/>
                  </a:cubicBezTo>
                  <a:cubicBezTo>
                    <a:pt x="3665" y="2461"/>
                    <a:pt x="6073" y="656"/>
                    <a:pt x="8881" y="161"/>
                  </a:cubicBezTo>
                  <a:cubicBezTo>
                    <a:pt x="12203" y="-359"/>
                    <a:pt x="15601" y="390"/>
                    <a:pt x="18399" y="2257"/>
                  </a:cubicBezTo>
                  <a:cubicBezTo>
                    <a:pt x="23757" y="5352"/>
                    <a:pt x="28097" y="9957"/>
                    <a:pt x="30867" y="15496"/>
                  </a:cubicBezTo>
                  <a:cubicBezTo>
                    <a:pt x="33932" y="21744"/>
                    <a:pt x="35474" y="28634"/>
                    <a:pt x="35340" y="35594"/>
                  </a:cubicBezTo>
                  <a:lnTo>
                    <a:pt x="35340" y="38737"/>
                  </a:lnTo>
                  <a:lnTo>
                    <a:pt x="6692" y="22831"/>
                  </a:lnTo>
                  <a:cubicBezTo>
                    <a:pt x="6797" y="27522"/>
                    <a:pt x="8005" y="32121"/>
                    <a:pt x="10213" y="36261"/>
                  </a:cubicBezTo>
                  <a:cubicBezTo>
                    <a:pt x="12136" y="40198"/>
                    <a:pt x="15134" y="43503"/>
                    <a:pt x="18875" y="45786"/>
                  </a:cubicBezTo>
                  <a:cubicBezTo>
                    <a:pt x="20721" y="47055"/>
                    <a:pt x="22920" y="47720"/>
                    <a:pt x="25156" y="47691"/>
                  </a:cubicBezTo>
                  <a:cubicBezTo>
                    <a:pt x="26870" y="47538"/>
                    <a:pt x="28488" y="46798"/>
                    <a:pt x="29725" y="45595"/>
                  </a:cubicBezTo>
                  <a:lnTo>
                    <a:pt x="34008" y="51977"/>
                  </a:lnTo>
                  <a:cubicBezTo>
                    <a:pt x="30962" y="55882"/>
                    <a:pt x="25727" y="55978"/>
                    <a:pt x="18875" y="51977"/>
                  </a:cubicBezTo>
                  <a:close/>
                  <a:moveTo>
                    <a:pt x="18018" y="8924"/>
                  </a:moveTo>
                  <a:cubicBezTo>
                    <a:pt x="15962" y="7338"/>
                    <a:pt x="13164" y="7114"/>
                    <a:pt x="10880" y="8353"/>
                  </a:cubicBezTo>
                  <a:cubicBezTo>
                    <a:pt x="8567" y="10355"/>
                    <a:pt x="7273" y="13292"/>
                    <a:pt x="7358" y="16354"/>
                  </a:cubicBezTo>
                  <a:lnTo>
                    <a:pt x="27916" y="28260"/>
                  </a:lnTo>
                  <a:lnTo>
                    <a:pt x="27916" y="27593"/>
                  </a:lnTo>
                  <a:cubicBezTo>
                    <a:pt x="27821" y="23668"/>
                    <a:pt x="26812" y="19820"/>
                    <a:pt x="24966" y="16354"/>
                  </a:cubicBezTo>
                  <a:cubicBezTo>
                    <a:pt x="23405" y="13263"/>
                    <a:pt x="20997" y="10684"/>
                    <a:pt x="18018" y="892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12" name="Google Shape;712;p82"/>
            <p:cNvSpPr/>
            <p:nvPr/>
          </p:nvSpPr>
          <p:spPr>
            <a:xfrm>
              <a:off x="3913502" y="644554"/>
              <a:ext cx="33883" cy="60925"/>
            </a:xfrm>
            <a:custGeom>
              <a:avLst/>
              <a:gdLst/>
              <a:ahLst/>
              <a:cxnLst/>
              <a:rect l="l" t="t" r="r" b="b"/>
              <a:pathLst>
                <a:path w="33883" h="60925" extrusionOk="0">
                  <a:moveTo>
                    <a:pt x="26174" y="56353"/>
                  </a:moveTo>
                  <a:cubicBezTo>
                    <a:pt x="25593" y="54563"/>
                    <a:pt x="25241" y="52707"/>
                    <a:pt x="25127" y="50829"/>
                  </a:cubicBezTo>
                  <a:cubicBezTo>
                    <a:pt x="21386" y="52815"/>
                    <a:pt x="16837" y="52482"/>
                    <a:pt x="13420" y="49972"/>
                  </a:cubicBezTo>
                  <a:cubicBezTo>
                    <a:pt x="9537" y="47601"/>
                    <a:pt x="6272" y="44336"/>
                    <a:pt x="3902" y="40447"/>
                  </a:cubicBezTo>
                  <a:cubicBezTo>
                    <a:pt x="1418" y="36827"/>
                    <a:pt x="57" y="32551"/>
                    <a:pt x="0" y="28159"/>
                  </a:cubicBezTo>
                  <a:cubicBezTo>
                    <a:pt x="0" y="23206"/>
                    <a:pt x="1618" y="20349"/>
                    <a:pt x="4854" y="19492"/>
                  </a:cubicBezTo>
                  <a:cubicBezTo>
                    <a:pt x="9737" y="19010"/>
                    <a:pt x="14629" y="20368"/>
                    <a:pt x="18560" y="23302"/>
                  </a:cubicBezTo>
                  <a:lnTo>
                    <a:pt x="25412" y="27207"/>
                  </a:lnTo>
                  <a:lnTo>
                    <a:pt x="25412" y="23492"/>
                  </a:lnTo>
                  <a:cubicBezTo>
                    <a:pt x="25403" y="20678"/>
                    <a:pt x="24651" y="17915"/>
                    <a:pt x="23223" y="15491"/>
                  </a:cubicBezTo>
                  <a:cubicBezTo>
                    <a:pt x="21662" y="12855"/>
                    <a:pt x="19435" y="10684"/>
                    <a:pt x="16751" y="9205"/>
                  </a:cubicBezTo>
                  <a:cubicBezTo>
                    <a:pt x="14895" y="7913"/>
                    <a:pt x="12601" y="7401"/>
                    <a:pt x="10374" y="7776"/>
                  </a:cubicBezTo>
                  <a:cubicBezTo>
                    <a:pt x="8728" y="8273"/>
                    <a:pt x="7690" y="9882"/>
                    <a:pt x="7900" y="11586"/>
                  </a:cubicBezTo>
                  <a:lnTo>
                    <a:pt x="761" y="7490"/>
                  </a:lnTo>
                  <a:cubicBezTo>
                    <a:pt x="676" y="5394"/>
                    <a:pt x="1466" y="3356"/>
                    <a:pt x="2950" y="1870"/>
                  </a:cubicBezTo>
                  <a:cubicBezTo>
                    <a:pt x="4607" y="446"/>
                    <a:pt x="6786" y="-213"/>
                    <a:pt x="8947" y="61"/>
                  </a:cubicBezTo>
                  <a:cubicBezTo>
                    <a:pt x="11850" y="393"/>
                    <a:pt x="14648" y="1369"/>
                    <a:pt x="17132" y="2918"/>
                  </a:cubicBezTo>
                  <a:cubicBezTo>
                    <a:pt x="21681" y="5399"/>
                    <a:pt x="25517" y="9008"/>
                    <a:pt x="28268" y="13396"/>
                  </a:cubicBezTo>
                  <a:cubicBezTo>
                    <a:pt x="30895" y="17497"/>
                    <a:pt x="32341" y="22242"/>
                    <a:pt x="32455" y="27112"/>
                  </a:cubicBezTo>
                  <a:lnTo>
                    <a:pt x="32455" y="49019"/>
                  </a:lnTo>
                  <a:cubicBezTo>
                    <a:pt x="32379" y="52815"/>
                    <a:pt x="32865" y="56602"/>
                    <a:pt x="33883" y="60259"/>
                  </a:cubicBezTo>
                  <a:lnTo>
                    <a:pt x="33883" y="60925"/>
                  </a:lnTo>
                  <a:close/>
                  <a:moveTo>
                    <a:pt x="14467" y="43971"/>
                  </a:moveTo>
                  <a:cubicBezTo>
                    <a:pt x="16342" y="45144"/>
                    <a:pt x="18541" y="45710"/>
                    <a:pt x="20749" y="45590"/>
                  </a:cubicBezTo>
                  <a:cubicBezTo>
                    <a:pt x="22547" y="45530"/>
                    <a:pt x="24185" y="44514"/>
                    <a:pt x="25032" y="42923"/>
                  </a:cubicBezTo>
                  <a:lnTo>
                    <a:pt x="25032" y="33398"/>
                  </a:lnTo>
                  <a:lnTo>
                    <a:pt x="19511" y="30160"/>
                  </a:lnTo>
                  <a:cubicBezTo>
                    <a:pt x="10945" y="25207"/>
                    <a:pt x="6662" y="25683"/>
                    <a:pt x="6662" y="31493"/>
                  </a:cubicBezTo>
                  <a:cubicBezTo>
                    <a:pt x="6653" y="34072"/>
                    <a:pt x="7414" y="36593"/>
                    <a:pt x="8851" y="38732"/>
                  </a:cubicBezTo>
                  <a:cubicBezTo>
                    <a:pt x="10270" y="40907"/>
                    <a:pt x="12202" y="42704"/>
                    <a:pt x="14467" y="4397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13" name="Google Shape;713;p82"/>
            <p:cNvSpPr/>
            <p:nvPr/>
          </p:nvSpPr>
          <p:spPr>
            <a:xfrm>
              <a:off x="3956522" y="663093"/>
              <a:ext cx="19892" cy="51720"/>
            </a:xfrm>
            <a:custGeom>
              <a:avLst/>
              <a:gdLst/>
              <a:ahLst/>
              <a:cxnLst/>
              <a:rect l="l" t="t" r="r" b="b"/>
              <a:pathLst>
                <a:path w="19892" h="51720" extrusionOk="0">
                  <a:moveTo>
                    <a:pt x="19892" y="18955"/>
                  </a:moveTo>
                  <a:cubicBezTo>
                    <a:pt x="18807" y="18085"/>
                    <a:pt x="17656" y="17290"/>
                    <a:pt x="16466" y="16573"/>
                  </a:cubicBezTo>
                  <a:cubicBezTo>
                    <a:pt x="11897" y="13906"/>
                    <a:pt x="8728" y="14383"/>
                    <a:pt x="6948" y="18002"/>
                  </a:cubicBezTo>
                  <a:lnTo>
                    <a:pt x="6948" y="51721"/>
                  </a:lnTo>
                  <a:lnTo>
                    <a:pt x="0" y="47625"/>
                  </a:lnTo>
                  <a:lnTo>
                    <a:pt x="0" y="0"/>
                  </a:lnTo>
                  <a:lnTo>
                    <a:pt x="6758" y="3905"/>
                  </a:lnTo>
                  <a:lnTo>
                    <a:pt x="6758" y="9430"/>
                  </a:lnTo>
                  <a:cubicBezTo>
                    <a:pt x="9042" y="6572"/>
                    <a:pt x="12278" y="6286"/>
                    <a:pt x="16275" y="8763"/>
                  </a:cubicBezTo>
                  <a:cubicBezTo>
                    <a:pt x="17408" y="9388"/>
                    <a:pt x="18436" y="10192"/>
                    <a:pt x="19321" y="1114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14" name="Google Shape;714;p82"/>
            <p:cNvSpPr/>
            <p:nvPr/>
          </p:nvSpPr>
          <p:spPr>
            <a:xfrm>
              <a:off x="3980286" y="683824"/>
              <a:ext cx="34675" cy="54516"/>
            </a:xfrm>
            <a:custGeom>
              <a:avLst/>
              <a:gdLst/>
              <a:ahLst/>
              <a:cxnLst/>
              <a:rect l="l" t="t" r="r" b="b"/>
              <a:pathLst>
                <a:path w="34675" h="54516" extrusionOk="0">
                  <a:moveTo>
                    <a:pt x="18400" y="45467"/>
                  </a:moveTo>
                  <a:cubicBezTo>
                    <a:pt x="20304" y="46811"/>
                    <a:pt x="22721" y="47231"/>
                    <a:pt x="24967" y="46610"/>
                  </a:cubicBezTo>
                  <a:cubicBezTo>
                    <a:pt x="26918" y="45847"/>
                    <a:pt x="28175" y="43941"/>
                    <a:pt x="28108" y="41848"/>
                  </a:cubicBezTo>
                  <a:lnTo>
                    <a:pt x="34675" y="45658"/>
                  </a:lnTo>
                  <a:cubicBezTo>
                    <a:pt x="34694" y="48006"/>
                    <a:pt x="33847" y="50279"/>
                    <a:pt x="32296" y="52040"/>
                  </a:cubicBezTo>
                  <a:cubicBezTo>
                    <a:pt x="30716" y="53647"/>
                    <a:pt x="28555" y="54541"/>
                    <a:pt x="26300" y="54516"/>
                  </a:cubicBezTo>
                  <a:cubicBezTo>
                    <a:pt x="23501" y="54441"/>
                    <a:pt x="20770" y="53619"/>
                    <a:pt x="18400" y="52135"/>
                  </a:cubicBezTo>
                  <a:cubicBezTo>
                    <a:pt x="12680" y="48793"/>
                    <a:pt x="8054" y="43862"/>
                    <a:pt x="5075" y="37943"/>
                  </a:cubicBezTo>
                  <a:cubicBezTo>
                    <a:pt x="1715" y="31610"/>
                    <a:pt x="-17" y="24539"/>
                    <a:pt x="31" y="17369"/>
                  </a:cubicBezTo>
                  <a:lnTo>
                    <a:pt x="31" y="15940"/>
                  </a:lnTo>
                  <a:cubicBezTo>
                    <a:pt x="-169" y="12060"/>
                    <a:pt x="611" y="8193"/>
                    <a:pt x="2315" y="4700"/>
                  </a:cubicBezTo>
                  <a:cubicBezTo>
                    <a:pt x="3467" y="2168"/>
                    <a:pt x="5836" y="405"/>
                    <a:pt x="8597" y="33"/>
                  </a:cubicBezTo>
                  <a:cubicBezTo>
                    <a:pt x="11966" y="-190"/>
                    <a:pt x="15316" y="715"/>
                    <a:pt x="18114" y="2605"/>
                  </a:cubicBezTo>
                  <a:cubicBezTo>
                    <a:pt x="22864" y="5371"/>
                    <a:pt x="26823" y="9306"/>
                    <a:pt x="29631" y="14035"/>
                  </a:cubicBezTo>
                  <a:cubicBezTo>
                    <a:pt x="32543" y="18605"/>
                    <a:pt x="34219" y="23859"/>
                    <a:pt x="34485" y="29275"/>
                  </a:cubicBezTo>
                  <a:lnTo>
                    <a:pt x="27918" y="25465"/>
                  </a:lnTo>
                  <a:cubicBezTo>
                    <a:pt x="27651" y="22098"/>
                    <a:pt x="26604" y="18839"/>
                    <a:pt x="24872" y="15940"/>
                  </a:cubicBezTo>
                  <a:cubicBezTo>
                    <a:pt x="23207" y="13144"/>
                    <a:pt x="20884" y="10792"/>
                    <a:pt x="18114" y="9082"/>
                  </a:cubicBezTo>
                  <a:cubicBezTo>
                    <a:pt x="14564" y="7113"/>
                    <a:pt x="11804" y="7113"/>
                    <a:pt x="9834" y="9082"/>
                  </a:cubicBezTo>
                  <a:cubicBezTo>
                    <a:pt x="7464" y="12284"/>
                    <a:pt x="6408" y="16270"/>
                    <a:pt x="6883" y="20226"/>
                  </a:cubicBezTo>
                  <a:lnTo>
                    <a:pt x="6883" y="21750"/>
                  </a:lnTo>
                  <a:cubicBezTo>
                    <a:pt x="6798" y="26703"/>
                    <a:pt x="7807" y="31614"/>
                    <a:pt x="9834" y="36133"/>
                  </a:cubicBezTo>
                  <a:cubicBezTo>
                    <a:pt x="11652" y="40058"/>
                    <a:pt x="14650" y="43321"/>
                    <a:pt x="18400" y="45467"/>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15" name="Google Shape;715;p82"/>
            <p:cNvSpPr/>
            <p:nvPr/>
          </p:nvSpPr>
          <p:spPr>
            <a:xfrm>
              <a:off x="4022575" y="681666"/>
              <a:ext cx="32718" cy="85915"/>
            </a:xfrm>
            <a:custGeom>
              <a:avLst/>
              <a:gdLst/>
              <a:ahLst/>
              <a:cxnLst/>
              <a:rect l="l" t="t" r="r" b="b"/>
              <a:pathLst>
                <a:path w="32718" h="85915" extrusionOk="0">
                  <a:moveTo>
                    <a:pt x="7614" y="29718"/>
                  </a:moveTo>
                  <a:cubicBezTo>
                    <a:pt x="11145" y="26777"/>
                    <a:pt x="16266" y="26777"/>
                    <a:pt x="19797" y="29718"/>
                  </a:cubicBezTo>
                  <a:cubicBezTo>
                    <a:pt x="28411" y="34878"/>
                    <a:pt x="33388" y="44461"/>
                    <a:pt x="32646" y="54483"/>
                  </a:cubicBezTo>
                  <a:lnTo>
                    <a:pt x="32646" y="85916"/>
                  </a:lnTo>
                  <a:lnTo>
                    <a:pt x="25603" y="81820"/>
                  </a:lnTo>
                  <a:lnTo>
                    <a:pt x="25603" y="50387"/>
                  </a:lnTo>
                  <a:cubicBezTo>
                    <a:pt x="25698" y="47343"/>
                    <a:pt x="25003" y="44327"/>
                    <a:pt x="23604" y="41624"/>
                  </a:cubicBezTo>
                  <a:cubicBezTo>
                    <a:pt x="22034" y="39026"/>
                    <a:pt x="19797" y="36890"/>
                    <a:pt x="17132" y="35433"/>
                  </a:cubicBezTo>
                  <a:cubicBezTo>
                    <a:pt x="15352" y="34286"/>
                    <a:pt x="13230" y="33814"/>
                    <a:pt x="11136" y="34100"/>
                  </a:cubicBezTo>
                  <a:cubicBezTo>
                    <a:pt x="9356" y="34510"/>
                    <a:pt x="7852" y="35699"/>
                    <a:pt x="7043" y="37338"/>
                  </a:cubicBezTo>
                  <a:lnTo>
                    <a:pt x="7043" y="71152"/>
                  </a:lnTo>
                  <a:lnTo>
                    <a:pt x="0" y="67056"/>
                  </a:lnTo>
                  <a:lnTo>
                    <a:pt x="0" y="0"/>
                  </a:lnTo>
                  <a:lnTo>
                    <a:pt x="7043" y="4001"/>
                  </a:lnTo>
                  <a:close/>
                </a:path>
              </a:pathLst>
            </a:custGeom>
            <a:solidFill>
              <a:srgbClr val="B0B3C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16" name="Google Shape;716;p82"/>
            <p:cNvSpPr/>
            <p:nvPr/>
          </p:nvSpPr>
          <p:spPr>
            <a:xfrm>
              <a:off x="4065860" y="766513"/>
              <a:ext cx="8800" cy="10615"/>
            </a:xfrm>
            <a:custGeom>
              <a:avLst/>
              <a:gdLst/>
              <a:ahLst/>
              <a:cxnLst/>
              <a:rect l="l" t="t" r="r" b="b"/>
              <a:pathLst>
                <a:path w="8800" h="10615" extrusionOk="0">
                  <a:moveTo>
                    <a:pt x="21" y="3164"/>
                  </a:moveTo>
                  <a:cubicBezTo>
                    <a:pt x="-103" y="2053"/>
                    <a:pt x="326" y="951"/>
                    <a:pt x="1163" y="212"/>
                  </a:cubicBezTo>
                  <a:cubicBezTo>
                    <a:pt x="1829" y="-265"/>
                    <a:pt x="2971" y="212"/>
                    <a:pt x="4399" y="212"/>
                  </a:cubicBezTo>
                  <a:cubicBezTo>
                    <a:pt x="5741" y="1038"/>
                    <a:pt x="6845" y="2183"/>
                    <a:pt x="7635" y="3545"/>
                  </a:cubicBezTo>
                  <a:cubicBezTo>
                    <a:pt x="8378" y="4818"/>
                    <a:pt x="8768" y="6263"/>
                    <a:pt x="8777" y="7736"/>
                  </a:cubicBezTo>
                  <a:cubicBezTo>
                    <a:pt x="8911" y="8767"/>
                    <a:pt x="8473" y="9788"/>
                    <a:pt x="7635" y="10403"/>
                  </a:cubicBezTo>
                  <a:cubicBezTo>
                    <a:pt x="6874" y="10880"/>
                    <a:pt x="5827" y="10403"/>
                    <a:pt x="4399" y="10403"/>
                  </a:cubicBezTo>
                  <a:cubicBezTo>
                    <a:pt x="3029" y="9659"/>
                    <a:pt x="1906" y="8534"/>
                    <a:pt x="1163" y="7165"/>
                  </a:cubicBezTo>
                  <a:cubicBezTo>
                    <a:pt x="440" y="5955"/>
                    <a:pt x="40" y="4575"/>
                    <a:pt x="21" y="316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17" name="Google Shape;717;p82"/>
            <p:cNvSpPr/>
            <p:nvPr/>
          </p:nvSpPr>
          <p:spPr>
            <a:xfrm>
              <a:off x="4086317" y="778377"/>
              <a:ext cx="8807" cy="10445"/>
            </a:xfrm>
            <a:custGeom>
              <a:avLst/>
              <a:gdLst/>
              <a:ahLst/>
              <a:cxnLst/>
              <a:rect l="l" t="t" r="r" b="b"/>
              <a:pathLst>
                <a:path w="8807" h="10445" extrusionOk="0">
                  <a:moveTo>
                    <a:pt x="27" y="3111"/>
                  </a:moveTo>
                  <a:cubicBezTo>
                    <a:pt x="-116" y="2025"/>
                    <a:pt x="313" y="942"/>
                    <a:pt x="1169" y="254"/>
                  </a:cubicBezTo>
                  <a:cubicBezTo>
                    <a:pt x="1835" y="-317"/>
                    <a:pt x="2978" y="254"/>
                    <a:pt x="4405" y="254"/>
                  </a:cubicBezTo>
                  <a:cubicBezTo>
                    <a:pt x="7051" y="1848"/>
                    <a:pt x="8707" y="4687"/>
                    <a:pt x="8784" y="7779"/>
                  </a:cubicBezTo>
                  <a:cubicBezTo>
                    <a:pt x="8917" y="8809"/>
                    <a:pt x="8479" y="9830"/>
                    <a:pt x="7641" y="10446"/>
                  </a:cubicBezTo>
                  <a:cubicBezTo>
                    <a:pt x="6975" y="10446"/>
                    <a:pt x="5833" y="10446"/>
                    <a:pt x="4405" y="10446"/>
                  </a:cubicBezTo>
                  <a:cubicBezTo>
                    <a:pt x="3035" y="9701"/>
                    <a:pt x="1912" y="8576"/>
                    <a:pt x="1169" y="7207"/>
                  </a:cubicBezTo>
                  <a:cubicBezTo>
                    <a:pt x="427" y="5970"/>
                    <a:pt x="27" y="4555"/>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18" name="Google Shape;718;p82"/>
            <p:cNvSpPr/>
            <p:nvPr/>
          </p:nvSpPr>
          <p:spPr>
            <a:xfrm>
              <a:off x="4106781" y="790188"/>
              <a:ext cx="8804" cy="10445"/>
            </a:xfrm>
            <a:custGeom>
              <a:avLst/>
              <a:gdLst/>
              <a:ahLst/>
              <a:cxnLst/>
              <a:rect l="l" t="t" r="r" b="b"/>
              <a:pathLst>
                <a:path w="8804" h="10445" extrusionOk="0">
                  <a:moveTo>
                    <a:pt x="27" y="3111"/>
                  </a:moveTo>
                  <a:cubicBezTo>
                    <a:pt x="-116" y="2025"/>
                    <a:pt x="313" y="942"/>
                    <a:pt x="1169" y="254"/>
                  </a:cubicBezTo>
                  <a:cubicBezTo>
                    <a:pt x="1835" y="-318"/>
                    <a:pt x="2978" y="254"/>
                    <a:pt x="4405" y="254"/>
                  </a:cubicBezTo>
                  <a:cubicBezTo>
                    <a:pt x="5795" y="976"/>
                    <a:pt x="6918" y="2107"/>
                    <a:pt x="7641" y="3493"/>
                  </a:cubicBezTo>
                  <a:cubicBezTo>
                    <a:pt x="8374" y="4770"/>
                    <a:pt x="8764" y="6212"/>
                    <a:pt x="8783" y="7683"/>
                  </a:cubicBezTo>
                  <a:cubicBezTo>
                    <a:pt x="8907" y="8741"/>
                    <a:pt x="8479" y="9788"/>
                    <a:pt x="7641" y="10446"/>
                  </a:cubicBezTo>
                  <a:cubicBezTo>
                    <a:pt x="6975" y="10446"/>
                    <a:pt x="5833" y="10446"/>
                    <a:pt x="4405" y="9874"/>
                  </a:cubicBezTo>
                  <a:cubicBezTo>
                    <a:pt x="3035" y="9129"/>
                    <a:pt x="1912" y="8004"/>
                    <a:pt x="1169" y="6636"/>
                  </a:cubicBezTo>
                  <a:cubicBezTo>
                    <a:pt x="522" y="5567"/>
                    <a:pt x="132" y="4359"/>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19" name="Google Shape;719;p82"/>
            <p:cNvSpPr/>
            <p:nvPr/>
          </p:nvSpPr>
          <p:spPr>
            <a:xfrm>
              <a:off x="6091738" y="1886219"/>
              <a:ext cx="73770" cy="113063"/>
            </a:xfrm>
            <a:custGeom>
              <a:avLst/>
              <a:gdLst/>
              <a:ahLst/>
              <a:cxnLst/>
              <a:rect l="l" t="t" r="r" b="b"/>
              <a:pathLst>
                <a:path w="73770" h="113063" extrusionOk="0">
                  <a:moveTo>
                    <a:pt x="72240" y="104944"/>
                  </a:moveTo>
                  <a:lnTo>
                    <a:pt x="57011" y="78751"/>
                  </a:lnTo>
                  <a:cubicBezTo>
                    <a:pt x="61932" y="73683"/>
                    <a:pt x="64435" y="66739"/>
                    <a:pt x="63864" y="59701"/>
                  </a:cubicBezTo>
                  <a:cubicBezTo>
                    <a:pt x="62646" y="37222"/>
                    <a:pt x="50806" y="16676"/>
                    <a:pt x="31980" y="4360"/>
                  </a:cubicBezTo>
                  <a:cubicBezTo>
                    <a:pt x="14277" y="-5831"/>
                    <a:pt x="0" y="2455"/>
                    <a:pt x="0" y="22839"/>
                  </a:cubicBezTo>
                  <a:cubicBezTo>
                    <a:pt x="1142" y="45585"/>
                    <a:pt x="13201" y="66378"/>
                    <a:pt x="32360" y="78655"/>
                  </a:cubicBezTo>
                  <a:cubicBezTo>
                    <a:pt x="37776" y="82303"/>
                    <a:pt x="44410" y="83675"/>
                    <a:pt x="50825" y="82465"/>
                  </a:cubicBezTo>
                  <a:lnTo>
                    <a:pt x="66148" y="109040"/>
                  </a:lnTo>
                  <a:cubicBezTo>
                    <a:pt x="67957" y="112088"/>
                    <a:pt x="70812" y="113803"/>
                    <a:pt x="72621" y="112755"/>
                  </a:cubicBezTo>
                  <a:cubicBezTo>
                    <a:pt x="74429" y="111707"/>
                    <a:pt x="73953" y="108088"/>
                    <a:pt x="72240" y="104944"/>
                  </a:cubicBezTo>
                  <a:close/>
                  <a:moveTo>
                    <a:pt x="49683" y="70273"/>
                  </a:moveTo>
                  <a:cubicBezTo>
                    <a:pt x="49131" y="70083"/>
                    <a:pt x="48522" y="70083"/>
                    <a:pt x="47970" y="70273"/>
                  </a:cubicBezTo>
                  <a:cubicBezTo>
                    <a:pt x="47532" y="70578"/>
                    <a:pt x="47198" y="71007"/>
                    <a:pt x="47018" y="71512"/>
                  </a:cubicBezTo>
                  <a:cubicBezTo>
                    <a:pt x="42011" y="72845"/>
                    <a:pt x="36682" y="71978"/>
                    <a:pt x="32360" y="69130"/>
                  </a:cubicBezTo>
                  <a:cubicBezTo>
                    <a:pt x="18198" y="59910"/>
                    <a:pt x="9289" y="44480"/>
                    <a:pt x="8376" y="27601"/>
                  </a:cubicBezTo>
                  <a:cubicBezTo>
                    <a:pt x="8376" y="12266"/>
                    <a:pt x="19131" y="6075"/>
                    <a:pt x="32360" y="13790"/>
                  </a:cubicBezTo>
                  <a:cubicBezTo>
                    <a:pt x="46494" y="23020"/>
                    <a:pt x="55374" y="38450"/>
                    <a:pt x="56250" y="55319"/>
                  </a:cubicBezTo>
                  <a:cubicBezTo>
                    <a:pt x="56678" y="61082"/>
                    <a:pt x="54213" y="66682"/>
                    <a:pt x="49683" y="7027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20" name="Google Shape;720;p82"/>
            <p:cNvSpPr/>
            <p:nvPr/>
          </p:nvSpPr>
          <p:spPr>
            <a:xfrm>
              <a:off x="5099606" y="2084115"/>
              <a:ext cx="833576" cy="1053763"/>
            </a:xfrm>
            <a:custGeom>
              <a:avLst/>
              <a:gdLst/>
              <a:ahLst/>
              <a:cxnLst/>
              <a:rect l="l" t="t" r="r" b="b"/>
              <a:pathLst>
                <a:path w="833576" h="1053763" extrusionOk="0">
                  <a:moveTo>
                    <a:pt x="724017" y="325006"/>
                  </a:moveTo>
                  <a:cubicBezTo>
                    <a:pt x="569829" y="64973"/>
                    <a:pt x="310279" y="-65519"/>
                    <a:pt x="144289" y="32684"/>
                  </a:cubicBezTo>
                  <a:lnTo>
                    <a:pt x="0" y="115646"/>
                  </a:lnTo>
                  <a:lnTo>
                    <a:pt x="55298" y="207753"/>
                  </a:lnTo>
                  <a:cubicBezTo>
                    <a:pt x="64198" y="193570"/>
                    <a:pt x="74743" y="180502"/>
                    <a:pt x="86707" y="168796"/>
                  </a:cubicBezTo>
                  <a:cubicBezTo>
                    <a:pt x="226999" y="123266"/>
                    <a:pt x="419829" y="231947"/>
                    <a:pt x="538801" y="432067"/>
                  </a:cubicBezTo>
                  <a:cubicBezTo>
                    <a:pt x="657773" y="632187"/>
                    <a:pt x="660248" y="853929"/>
                    <a:pt x="553173" y="955370"/>
                  </a:cubicBezTo>
                  <a:cubicBezTo>
                    <a:pt x="539087" y="959809"/>
                    <a:pt x="524572" y="962714"/>
                    <a:pt x="509867" y="964038"/>
                  </a:cubicBezTo>
                  <a:lnTo>
                    <a:pt x="563833" y="1053764"/>
                  </a:lnTo>
                  <a:lnTo>
                    <a:pt x="702507" y="974230"/>
                  </a:lnTo>
                  <a:cubicBezTo>
                    <a:pt x="868496" y="875646"/>
                    <a:pt x="878109" y="584943"/>
                    <a:pt x="724017" y="3250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21" name="Google Shape;721;p82"/>
            <p:cNvSpPr/>
            <p:nvPr/>
          </p:nvSpPr>
          <p:spPr>
            <a:xfrm>
              <a:off x="4974070" y="2163744"/>
              <a:ext cx="820424" cy="1006964"/>
            </a:xfrm>
            <a:custGeom>
              <a:avLst/>
              <a:gdLst/>
              <a:ahLst/>
              <a:cxnLst/>
              <a:rect l="l" t="t" r="r" b="b"/>
              <a:pathLst>
                <a:path w="820424" h="1006964" extrusionOk="0">
                  <a:moveTo>
                    <a:pt x="710783" y="325006"/>
                  </a:moveTo>
                  <a:cubicBezTo>
                    <a:pt x="556595" y="64973"/>
                    <a:pt x="297046" y="-65519"/>
                    <a:pt x="131056" y="32684"/>
                  </a:cubicBezTo>
                  <a:cubicBezTo>
                    <a:pt x="-34934" y="130886"/>
                    <a:pt x="-44547" y="421970"/>
                    <a:pt x="109641" y="682003"/>
                  </a:cubicBezTo>
                  <a:cubicBezTo>
                    <a:pt x="263829" y="942035"/>
                    <a:pt x="523378" y="1072528"/>
                    <a:pt x="689368" y="974230"/>
                  </a:cubicBezTo>
                  <a:cubicBezTo>
                    <a:pt x="855358" y="875932"/>
                    <a:pt x="864971" y="584848"/>
                    <a:pt x="710783" y="325006"/>
                  </a:cubicBezTo>
                  <a:close/>
                  <a:moveTo>
                    <a:pt x="678708" y="875836"/>
                  </a:moveTo>
                  <a:cubicBezTo>
                    <a:pt x="538321" y="921366"/>
                    <a:pt x="345586" y="812686"/>
                    <a:pt x="226614" y="612470"/>
                  </a:cubicBezTo>
                  <a:cubicBezTo>
                    <a:pt x="107642" y="412255"/>
                    <a:pt x="105168" y="190703"/>
                    <a:pt x="212242" y="89262"/>
                  </a:cubicBezTo>
                  <a:cubicBezTo>
                    <a:pt x="352534" y="43733"/>
                    <a:pt x="545364" y="152413"/>
                    <a:pt x="664336" y="352533"/>
                  </a:cubicBezTo>
                  <a:cubicBezTo>
                    <a:pt x="783309" y="552653"/>
                    <a:pt x="785783" y="774300"/>
                    <a:pt x="678708" y="87574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22" name="Google Shape;722;p82"/>
            <p:cNvSpPr/>
            <p:nvPr/>
          </p:nvSpPr>
          <p:spPr>
            <a:xfrm>
              <a:off x="5034477" y="2242227"/>
              <a:ext cx="618491" cy="852150"/>
            </a:xfrm>
            <a:custGeom>
              <a:avLst/>
              <a:gdLst/>
              <a:ahLst/>
              <a:cxnLst/>
              <a:rect l="l" t="t" r="r" b="b"/>
              <a:pathLst>
                <a:path w="618491" h="852150" extrusionOk="0">
                  <a:moveTo>
                    <a:pt x="166398" y="533892"/>
                  </a:moveTo>
                  <a:cubicBezTo>
                    <a:pt x="47711" y="333866"/>
                    <a:pt x="44951" y="112124"/>
                    <a:pt x="152026" y="10683"/>
                  </a:cubicBezTo>
                  <a:cubicBezTo>
                    <a:pt x="213225" y="-9224"/>
                    <a:pt x="284513" y="301"/>
                    <a:pt x="355230" y="33924"/>
                  </a:cubicBezTo>
                  <a:cubicBezTo>
                    <a:pt x="268428" y="-7414"/>
                    <a:pt x="180960" y="-12844"/>
                    <a:pt x="112146" y="28019"/>
                  </a:cubicBezTo>
                  <a:cubicBezTo>
                    <a:pt x="-29192" y="111934"/>
                    <a:pt x="-38139" y="358250"/>
                    <a:pt x="92159" y="577992"/>
                  </a:cubicBezTo>
                  <a:cubicBezTo>
                    <a:pt x="222457" y="797734"/>
                    <a:pt x="442794" y="907938"/>
                    <a:pt x="584133" y="824023"/>
                  </a:cubicBezTo>
                  <a:cubicBezTo>
                    <a:pt x="596563" y="816432"/>
                    <a:pt x="608089" y="807450"/>
                    <a:pt x="618492" y="797258"/>
                  </a:cubicBezTo>
                  <a:cubicBezTo>
                    <a:pt x="477914" y="842787"/>
                    <a:pt x="284894" y="734107"/>
                    <a:pt x="166398" y="533892"/>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23" name="Google Shape;723;p82"/>
            <p:cNvSpPr/>
            <p:nvPr/>
          </p:nvSpPr>
          <p:spPr>
            <a:xfrm>
              <a:off x="5108865" y="2242623"/>
              <a:ext cx="621582" cy="807149"/>
            </a:xfrm>
            <a:custGeom>
              <a:avLst/>
              <a:gdLst/>
              <a:ahLst/>
              <a:cxnLst/>
              <a:rect l="l" t="t" r="r" b="b"/>
              <a:pathLst>
                <a:path w="621582" h="807149" extrusionOk="0">
                  <a:moveTo>
                    <a:pt x="529828" y="273559"/>
                  </a:moveTo>
                  <a:cubicBezTo>
                    <a:pt x="411141" y="73534"/>
                    <a:pt x="218026" y="-35242"/>
                    <a:pt x="77734" y="10288"/>
                  </a:cubicBezTo>
                  <a:cubicBezTo>
                    <a:pt x="-29341" y="111729"/>
                    <a:pt x="-26962" y="333376"/>
                    <a:pt x="92106" y="533496"/>
                  </a:cubicBezTo>
                  <a:cubicBezTo>
                    <a:pt x="211173" y="733616"/>
                    <a:pt x="403813" y="842392"/>
                    <a:pt x="544200" y="796862"/>
                  </a:cubicBezTo>
                  <a:cubicBezTo>
                    <a:pt x="650989" y="695421"/>
                    <a:pt x="648229" y="473774"/>
                    <a:pt x="529828" y="273559"/>
                  </a:cubicBezTo>
                  <a:close/>
                </a:path>
              </a:pathLst>
            </a:custGeom>
            <a:solidFill>
              <a:srgbClr val="3E7EFF">
                <a:alpha val="824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24" name="Google Shape;724;p82"/>
            <p:cNvSpPr/>
            <p:nvPr/>
          </p:nvSpPr>
          <p:spPr>
            <a:xfrm>
              <a:off x="5831808" y="2838412"/>
              <a:ext cx="311135" cy="259746"/>
            </a:xfrm>
            <a:custGeom>
              <a:avLst/>
              <a:gdLst/>
              <a:ahLst/>
              <a:cxnLst/>
              <a:rect l="l" t="t" r="r" b="b"/>
              <a:pathLst>
                <a:path w="311135" h="259746" extrusionOk="0">
                  <a:moveTo>
                    <a:pt x="0" y="0"/>
                  </a:moveTo>
                  <a:lnTo>
                    <a:pt x="311136" y="179546"/>
                  </a:lnTo>
                  <a:lnTo>
                    <a:pt x="311136" y="259747"/>
                  </a:lnTo>
                  <a:lnTo>
                    <a:pt x="0" y="80201"/>
                  </a:lnTo>
                  <a:lnTo>
                    <a:pt x="0" y="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25" name="Google Shape;725;p82"/>
            <p:cNvSpPr/>
            <p:nvPr/>
          </p:nvSpPr>
          <p:spPr>
            <a:xfrm>
              <a:off x="5831808" y="2798312"/>
              <a:ext cx="380520" cy="219646"/>
            </a:xfrm>
            <a:custGeom>
              <a:avLst/>
              <a:gdLst/>
              <a:ahLst/>
              <a:cxnLst/>
              <a:rect l="l" t="t" r="r" b="b"/>
              <a:pathLst>
                <a:path w="380520" h="219646" extrusionOk="0">
                  <a:moveTo>
                    <a:pt x="69384" y="0"/>
                  </a:moveTo>
                  <a:lnTo>
                    <a:pt x="380520" y="179546"/>
                  </a:lnTo>
                  <a:lnTo>
                    <a:pt x="311136" y="219646"/>
                  </a:lnTo>
                  <a:lnTo>
                    <a:pt x="0" y="40100"/>
                  </a:lnTo>
                  <a:lnTo>
                    <a:pt x="69384" y="0"/>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26" name="Google Shape;726;p82"/>
            <p:cNvSpPr/>
            <p:nvPr/>
          </p:nvSpPr>
          <p:spPr>
            <a:xfrm>
              <a:off x="6056214" y="2910510"/>
              <a:ext cx="696628" cy="514166"/>
            </a:xfrm>
            <a:custGeom>
              <a:avLst/>
              <a:gdLst/>
              <a:ahLst/>
              <a:cxnLst/>
              <a:rect l="l" t="t" r="r" b="b"/>
              <a:pathLst>
                <a:path w="696628" h="514166" extrusionOk="0">
                  <a:moveTo>
                    <a:pt x="20772" y="62109"/>
                  </a:moveTo>
                  <a:cubicBezTo>
                    <a:pt x="50182" y="12389"/>
                    <a:pt x="99770" y="-12567"/>
                    <a:pt x="131464" y="6293"/>
                  </a:cubicBezTo>
                  <a:lnTo>
                    <a:pt x="696629" y="335096"/>
                  </a:lnTo>
                  <a:lnTo>
                    <a:pt x="588983" y="514166"/>
                  </a:lnTo>
                  <a:lnTo>
                    <a:pt x="24865" y="186030"/>
                  </a:lnTo>
                  <a:cubicBezTo>
                    <a:pt x="-6830" y="167170"/>
                    <a:pt x="-8257" y="111640"/>
                    <a:pt x="20772" y="62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27" name="Google Shape;727;p82"/>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8C50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28" name="Google Shape;728;p82"/>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29" name="Google Shape;729;p82"/>
            <p:cNvSpPr/>
            <p:nvPr/>
          </p:nvSpPr>
          <p:spPr>
            <a:xfrm>
              <a:off x="3797207" y="2991392"/>
              <a:ext cx="2353338" cy="1403876"/>
            </a:xfrm>
            <a:custGeom>
              <a:avLst/>
              <a:gdLst/>
              <a:ahLst/>
              <a:cxnLst/>
              <a:rect l="l" t="t" r="r" b="b"/>
              <a:pathLst>
                <a:path w="2353338" h="1403876" extrusionOk="0">
                  <a:moveTo>
                    <a:pt x="2300432" y="1399691"/>
                  </a:moveTo>
                  <a:lnTo>
                    <a:pt x="7411" y="30758"/>
                  </a:lnTo>
                  <a:cubicBezTo>
                    <a:pt x="-3629" y="24471"/>
                    <a:pt x="-2106" y="13327"/>
                    <a:pt x="10457" y="5992"/>
                  </a:cubicBezTo>
                  <a:lnTo>
                    <a:pt x="10457" y="5992"/>
                  </a:lnTo>
                  <a:cubicBezTo>
                    <a:pt x="23658" y="-1342"/>
                    <a:pt x="39543" y="-1980"/>
                    <a:pt x="53287" y="4278"/>
                  </a:cubicBezTo>
                  <a:lnTo>
                    <a:pt x="2345927" y="1373211"/>
                  </a:lnTo>
                  <a:cubicBezTo>
                    <a:pt x="2356968" y="1379593"/>
                    <a:pt x="2355445" y="1390642"/>
                    <a:pt x="2342881" y="1397976"/>
                  </a:cubicBezTo>
                  <a:lnTo>
                    <a:pt x="2342881" y="1397976"/>
                  </a:lnTo>
                  <a:cubicBezTo>
                    <a:pt x="2329785" y="1405186"/>
                    <a:pt x="2314062" y="1405825"/>
                    <a:pt x="2300432" y="1399691"/>
                  </a:cubicBezTo>
                  <a:close/>
                </a:path>
              </a:pathLst>
            </a:custGeom>
            <a:solidFill>
              <a:srgbClr val="D6D8E5">
                <a:alpha val="2824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30" name="Google Shape;730;p82"/>
            <p:cNvSpPr/>
            <p:nvPr/>
          </p:nvSpPr>
          <p:spPr>
            <a:xfrm>
              <a:off x="2602525" y="4569200"/>
              <a:ext cx="891148" cy="510349"/>
            </a:xfrm>
            <a:custGeom>
              <a:avLst/>
              <a:gdLst/>
              <a:ahLst/>
              <a:cxnLst/>
              <a:rect l="l" t="t" r="r" b="b"/>
              <a:pathLst>
                <a:path w="891148" h="510349" extrusionOk="0">
                  <a:moveTo>
                    <a:pt x="356916" y="510349"/>
                  </a:moveTo>
                  <a:lnTo>
                    <a:pt x="0" y="306038"/>
                  </a:lnTo>
                  <a:lnTo>
                    <a:pt x="534232" y="0"/>
                  </a:lnTo>
                  <a:lnTo>
                    <a:pt x="891149" y="204311"/>
                  </a:lnTo>
                  <a:lnTo>
                    <a:pt x="356916" y="510349"/>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31" name="Google Shape;731;p82"/>
            <p:cNvSpPr/>
            <p:nvPr/>
          </p:nvSpPr>
          <p:spPr>
            <a:xfrm>
              <a:off x="2671243" y="4325932"/>
              <a:ext cx="591243" cy="341661"/>
            </a:xfrm>
            <a:custGeom>
              <a:avLst/>
              <a:gdLst/>
              <a:ahLst/>
              <a:cxnLst/>
              <a:rect l="l" t="t" r="r" b="b"/>
              <a:pathLst>
                <a:path w="591243" h="341661" extrusionOk="0">
                  <a:moveTo>
                    <a:pt x="295622" y="341662"/>
                  </a:moveTo>
                  <a:lnTo>
                    <a:pt x="0" y="170783"/>
                  </a:lnTo>
                  <a:lnTo>
                    <a:pt x="295622" y="0"/>
                  </a:lnTo>
                  <a:lnTo>
                    <a:pt x="591244" y="170783"/>
                  </a:lnTo>
                  <a:lnTo>
                    <a:pt x="295622" y="34166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32" name="Google Shape;732;p82"/>
            <p:cNvSpPr/>
            <p:nvPr/>
          </p:nvSpPr>
          <p:spPr>
            <a:xfrm>
              <a:off x="2671243" y="4496715"/>
              <a:ext cx="295621" cy="512444"/>
            </a:xfrm>
            <a:custGeom>
              <a:avLst/>
              <a:gdLst/>
              <a:ahLst/>
              <a:cxnLst/>
              <a:rect l="l" t="t" r="r" b="b"/>
              <a:pathLst>
                <a:path w="295621" h="512444" extrusionOk="0">
                  <a:moveTo>
                    <a:pt x="295622" y="512445"/>
                  </a:moveTo>
                  <a:lnTo>
                    <a:pt x="0" y="341662"/>
                  </a:lnTo>
                  <a:lnTo>
                    <a:pt x="0" y="0"/>
                  </a:lnTo>
                  <a:lnTo>
                    <a:pt x="295622" y="170879"/>
                  </a:lnTo>
                  <a:lnTo>
                    <a:pt x="295622" y="512445"/>
                  </a:lnTo>
                  <a:close/>
                </a:path>
              </a:pathLst>
            </a:custGeom>
            <a:solidFill>
              <a:srgbClr val="B1B6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33" name="Google Shape;733;p82"/>
            <p:cNvSpPr/>
            <p:nvPr/>
          </p:nvSpPr>
          <p:spPr>
            <a:xfrm>
              <a:off x="2966865" y="4496715"/>
              <a:ext cx="295621" cy="512444"/>
            </a:xfrm>
            <a:custGeom>
              <a:avLst/>
              <a:gdLst/>
              <a:ahLst/>
              <a:cxnLst/>
              <a:rect l="l" t="t" r="r" b="b"/>
              <a:pathLst>
                <a:path w="295621" h="512444" extrusionOk="0">
                  <a:moveTo>
                    <a:pt x="295622" y="341662"/>
                  </a:moveTo>
                  <a:lnTo>
                    <a:pt x="0" y="512445"/>
                  </a:lnTo>
                  <a:lnTo>
                    <a:pt x="0" y="170879"/>
                  </a:lnTo>
                  <a:lnTo>
                    <a:pt x="295622" y="0"/>
                  </a:lnTo>
                  <a:lnTo>
                    <a:pt x="295622" y="341662"/>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34" name="Google Shape;734;p82"/>
            <p:cNvSpPr/>
            <p:nvPr/>
          </p:nvSpPr>
          <p:spPr>
            <a:xfrm>
              <a:off x="3352925" y="4700698"/>
              <a:ext cx="220640" cy="124389"/>
            </a:xfrm>
            <a:custGeom>
              <a:avLst/>
              <a:gdLst/>
              <a:ahLst/>
              <a:cxnLst/>
              <a:rect l="l" t="t" r="r" b="b"/>
              <a:pathLst>
                <a:path w="220640" h="124389" extrusionOk="0">
                  <a:moveTo>
                    <a:pt x="11021" y="30141"/>
                  </a:moveTo>
                  <a:cubicBezTo>
                    <a:pt x="36663" y="37161"/>
                    <a:pt x="64037" y="33732"/>
                    <a:pt x="87163" y="20616"/>
                  </a:cubicBezTo>
                  <a:cubicBezTo>
                    <a:pt x="105532" y="21188"/>
                    <a:pt x="205088" y="-21484"/>
                    <a:pt x="218603" y="14330"/>
                  </a:cubicBezTo>
                  <a:cubicBezTo>
                    <a:pt x="230501" y="45762"/>
                    <a:pt x="187385" y="74813"/>
                    <a:pt x="164352" y="80338"/>
                  </a:cubicBezTo>
                  <a:cubicBezTo>
                    <a:pt x="114003" y="92530"/>
                    <a:pt x="76789" y="117676"/>
                    <a:pt x="56611" y="121867"/>
                  </a:cubicBezTo>
                  <a:cubicBezTo>
                    <a:pt x="41573" y="125105"/>
                    <a:pt x="22062" y="127201"/>
                    <a:pt x="10069" y="115295"/>
                  </a:cubicBezTo>
                  <a:cubicBezTo>
                    <a:pt x="-4112" y="101388"/>
                    <a:pt x="-2875" y="48905"/>
                    <a:pt x="11021"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35" name="Google Shape;735;p82"/>
            <p:cNvSpPr/>
            <p:nvPr/>
          </p:nvSpPr>
          <p:spPr>
            <a:xfrm>
              <a:off x="3356617" y="4721600"/>
              <a:ext cx="217074" cy="103773"/>
            </a:xfrm>
            <a:custGeom>
              <a:avLst/>
              <a:gdLst/>
              <a:ahLst/>
              <a:cxnLst/>
              <a:rect l="l" t="t" r="r" b="b"/>
              <a:pathLst>
                <a:path w="217074" h="103773" extrusionOk="0">
                  <a:moveTo>
                    <a:pt x="53109" y="92583"/>
                  </a:moveTo>
                  <a:cubicBezTo>
                    <a:pt x="73287" y="88297"/>
                    <a:pt x="110216" y="63246"/>
                    <a:pt x="160850" y="51054"/>
                  </a:cubicBezTo>
                  <a:cubicBezTo>
                    <a:pt x="179886" y="46387"/>
                    <a:pt x="213388" y="25241"/>
                    <a:pt x="216720" y="0"/>
                  </a:cubicBezTo>
                  <a:cubicBezTo>
                    <a:pt x="221193" y="28575"/>
                    <a:pt x="182265" y="54578"/>
                    <a:pt x="160850" y="59722"/>
                  </a:cubicBezTo>
                  <a:cubicBezTo>
                    <a:pt x="110501" y="71914"/>
                    <a:pt x="73287" y="97059"/>
                    <a:pt x="53109" y="101251"/>
                  </a:cubicBezTo>
                  <a:cubicBezTo>
                    <a:pt x="38071" y="104489"/>
                    <a:pt x="18560" y="106584"/>
                    <a:pt x="6567" y="94678"/>
                  </a:cubicBezTo>
                  <a:cubicBezTo>
                    <a:pt x="3439" y="91269"/>
                    <a:pt x="1186" y="87154"/>
                    <a:pt x="0" y="82677"/>
                  </a:cubicBezTo>
                  <a:cubicBezTo>
                    <a:pt x="15148" y="94183"/>
                    <a:pt x="34836" y="97850"/>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36" name="Google Shape;736;p82"/>
            <p:cNvSpPr/>
            <p:nvPr/>
          </p:nvSpPr>
          <p:spPr>
            <a:xfrm>
              <a:off x="3173533" y="4605067"/>
              <a:ext cx="220687" cy="124551"/>
            </a:xfrm>
            <a:custGeom>
              <a:avLst/>
              <a:gdLst/>
              <a:ahLst/>
              <a:cxnLst/>
              <a:rect l="l" t="t" r="r" b="b"/>
              <a:pathLst>
                <a:path w="220687" h="124551" extrusionOk="0">
                  <a:moveTo>
                    <a:pt x="11098" y="30141"/>
                  </a:moveTo>
                  <a:cubicBezTo>
                    <a:pt x="36743" y="37095"/>
                    <a:pt x="64094" y="33675"/>
                    <a:pt x="87240" y="20616"/>
                  </a:cubicBezTo>
                  <a:cubicBezTo>
                    <a:pt x="105609" y="21188"/>
                    <a:pt x="205070" y="-21484"/>
                    <a:pt x="218680" y="14330"/>
                  </a:cubicBezTo>
                  <a:cubicBezTo>
                    <a:pt x="230482" y="45762"/>
                    <a:pt x="187367" y="74718"/>
                    <a:pt x="164334" y="80338"/>
                  </a:cubicBezTo>
                  <a:cubicBezTo>
                    <a:pt x="114270" y="92816"/>
                    <a:pt x="76865" y="117962"/>
                    <a:pt x="57164" y="122058"/>
                  </a:cubicBezTo>
                  <a:cubicBezTo>
                    <a:pt x="42126" y="125296"/>
                    <a:pt x="22614" y="127296"/>
                    <a:pt x="10622" y="115485"/>
                  </a:cubicBezTo>
                  <a:cubicBezTo>
                    <a:pt x="-4226" y="101388"/>
                    <a:pt x="-2989" y="48810"/>
                    <a:pt x="11098"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37" name="Google Shape;737;p82"/>
            <p:cNvSpPr/>
            <p:nvPr/>
          </p:nvSpPr>
          <p:spPr>
            <a:xfrm>
              <a:off x="3177588" y="4625969"/>
              <a:ext cx="217074" cy="103649"/>
            </a:xfrm>
            <a:custGeom>
              <a:avLst/>
              <a:gdLst/>
              <a:ahLst/>
              <a:cxnLst/>
              <a:rect l="l" t="t" r="r" b="b"/>
              <a:pathLst>
                <a:path w="217074" h="103649" extrusionOk="0">
                  <a:moveTo>
                    <a:pt x="53109" y="92583"/>
                  </a:moveTo>
                  <a:cubicBezTo>
                    <a:pt x="73287" y="88297"/>
                    <a:pt x="110216" y="63246"/>
                    <a:pt x="160755" y="51054"/>
                  </a:cubicBezTo>
                  <a:cubicBezTo>
                    <a:pt x="179791" y="46387"/>
                    <a:pt x="213388" y="25241"/>
                    <a:pt x="216720" y="0"/>
                  </a:cubicBezTo>
                  <a:cubicBezTo>
                    <a:pt x="221193" y="28575"/>
                    <a:pt x="182265" y="54483"/>
                    <a:pt x="160755" y="59722"/>
                  </a:cubicBezTo>
                  <a:cubicBezTo>
                    <a:pt x="110216" y="71914"/>
                    <a:pt x="72811" y="97060"/>
                    <a:pt x="53109" y="101155"/>
                  </a:cubicBezTo>
                  <a:cubicBezTo>
                    <a:pt x="38071" y="104394"/>
                    <a:pt x="18560" y="106394"/>
                    <a:pt x="6567" y="94583"/>
                  </a:cubicBezTo>
                  <a:cubicBezTo>
                    <a:pt x="3481" y="91145"/>
                    <a:pt x="1233" y="87039"/>
                    <a:pt x="0" y="82582"/>
                  </a:cubicBezTo>
                  <a:cubicBezTo>
                    <a:pt x="15132" y="94116"/>
                    <a:pt x="34821" y="97831"/>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38" name="Google Shape;738;p82"/>
            <p:cNvSpPr/>
            <p:nvPr/>
          </p:nvSpPr>
          <p:spPr>
            <a:xfrm>
              <a:off x="2766014" y="4132721"/>
              <a:ext cx="711887" cy="612953"/>
            </a:xfrm>
            <a:custGeom>
              <a:avLst/>
              <a:gdLst/>
              <a:ahLst/>
              <a:cxnLst/>
              <a:rect l="l" t="t" r="r" b="b"/>
              <a:pathLst>
                <a:path w="711887" h="612953" extrusionOk="0">
                  <a:moveTo>
                    <a:pt x="139081" y="378472"/>
                  </a:moveTo>
                  <a:cubicBezTo>
                    <a:pt x="216746" y="412572"/>
                    <a:pt x="289937" y="418001"/>
                    <a:pt x="349804" y="385806"/>
                  </a:cubicBezTo>
                  <a:lnTo>
                    <a:pt x="411670" y="350088"/>
                  </a:lnTo>
                  <a:cubicBezTo>
                    <a:pt x="415381" y="430002"/>
                    <a:pt x="418903" y="506774"/>
                    <a:pt x="418903" y="506774"/>
                  </a:cubicBezTo>
                  <a:cubicBezTo>
                    <a:pt x="418903" y="506774"/>
                    <a:pt x="466492" y="542683"/>
                    <a:pt x="503231" y="510679"/>
                  </a:cubicBezTo>
                  <a:cubicBezTo>
                    <a:pt x="503231" y="510679"/>
                    <a:pt x="510940" y="398475"/>
                    <a:pt x="518744" y="288175"/>
                  </a:cubicBezTo>
                  <a:lnTo>
                    <a:pt x="583656" y="250742"/>
                  </a:lnTo>
                  <a:cubicBezTo>
                    <a:pt x="582151" y="256628"/>
                    <a:pt x="581321" y="262667"/>
                    <a:pt x="581181" y="268744"/>
                  </a:cubicBezTo>
                  <a:cubicBezTo>
                    <a:pt x="581657" y="289699"/>
                    <a:pt x="596219" y="601262"/>
                    <a:pt x="596219" y="601262"/>
                  </a:cubicBezTo>
                  <a:cubicBezTo>
                    <a:pt x="596219" y="601262"/>
                    <a:pt x="643808" y="629837"/>
                    <a:pt x="680927" y="597642"/>
                  </a:cubicBezTo>
                  <a:cubicBezTo>
                    <a:pt x="680927" y="597642"/>
                    <a:pt x="705769" y="236645"/>
                    <a:pt x="711479" y="179019"/>
                  </a:cubicBezTo>
                  <a:cubicBezTo>
                    <a:pt x="717951" y="114153"/>
                    <a:pt x="645997" y="82149"/>
                    <a:pt x="600407" y="98818"/>
                  </a:cubicBezTo>
                  <a:cubicBezTo>
                    <a:pt x="589842" y="102628"/>
                    <a:pt x="563764" y="112344"/>
                    <a:pt x="530832" y="124631"/>
                  </a:cubicBezTo>
                  <a:cubicBezTo>
                    <a:pt x="532260" y="106629"/>
                    <a:pt x="533402" y="92532"/>
                    <a:pt x="534258" y="84531"/>
                  </a:cubicBezTo>
                  <a:cubicBezTo>
                    <a:pt x="540635" y="19665"/>
                    <a:pt x="468681" y="-12243"/>
                    <a:pt x="423186" y="4330"/>
                  </a:cubicBezTo>
                  <a:cubicBezTo>
                    <a:pt x="381689" y="19475"/>
                    <a:pt x="101581" y="124631"/>
                    <a:pt x="101581" y="124631"/>
                  </a:cubicBezTo>
                  <a:cubicBezTo>
                    <a:pt x="103236" y="151558"/>
                    <a:pt x="106414" y="178362"/>
                    <a:pt x="111098" y="204927"/>
                  </a:cubicBezTo>
                  <a:lnTo>
                    <a:pt x="407" y="195402"/>
                  </a:lnTo>
                  <a:cubicBezTo>
                    <a:pt x="-5875" y="299700"/>
                    <a:pt x="61511" y="344277"/>
                    <a:pt x="139081" y="378472"/>
                  </a:cubicBezTo>
                  <a:close/>
                  <a:moveTo>
                    <a:pt x="332291" y="199021"/>
                  </a:moveTo>
                  <a:lnTo>
                    <a:pt x="406340" y="156254"/>
                  </a:lnTo>
                  <a:cubicBezTo>
                    <a:pt x="405118" y="161483"/>
                    <a:pt x="404323" y="166798"/>
                    <a:pt x="403960" y="1721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39" name="Google Shape;739;p82"/>
            <p:cNvSpPr/>
            <p:nvPr/>
          </p:nvSpPr>
          <p:spPr>
            <a:xfrm>
              <a:off x="2706078" y="4012750"/>
              <a:ext cx="153426" cy="268033"/>
            </a:xfrm>
            <a:custGeom>
              <a:avLst/>
              <a:gdLst/>
              <a:ahLst/>
              <a:cxnLst/>
              <a:rect l="l" t="t" r="r" b="b"/>
              <a:pathLst>
                <a:path w="153426" h="268033" extrusionOk="0">
                  <a:moveTo>
                    <a:pt x="0" y="0"/>
                  </a:moveTo>
                  <a:cubicBezTo>
                    <a:pt x="0" y="0"/>
                    <a:pt x="9518" y="137731"/>
                    <a:pt x="27221" y="157544"/>
                  </a:cubicBezTo>
                  <a:cubicBezTo>
                    <a:pt x="44924" y="177355"/>
                    <a:pt x="106313" y="190500"/>
                    <a:pt x="106313" y="190500"/>
                  </a:cubicBezTo>
                  <a:lnTo>
                    <a:pt x="153426" y="268034"/>
                  </a:lnTo>
                  <a:cubicBezTo>
                    <a:pt x="153426" y="268034"/>
                    <a:pt x="110501" y="21717"/>
                    <a:pt x="101174" y="15812"/>
                  </a:cubicBezTo>
                  <a:cubicBezTo>
                    <a:pt x="91846" y="9906"/>
                    <a:pt x="0" y="0"/>
                    <a:pt x="0"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40" name="Google Shape;740;p82"/>
            <p:cNvSpPr/>
            <p:nvPr/>
          </p:nvSpPr>
          <p:spPr>
            <a:xfrm>
              <a:off x="2694181" y="3854621"/>
              <a:ext cx="102411" cy="197244"/>
            </a:xfrm>
            <a:custGeom>
              <a:avLst/>
              <a:gdLst/>
              <a:ahLst/>
              <a:cxnLst/>
              <a:rect l="l" t="t" r="r" b="b"/>
              <a:pathLst>
                <a:path w="102411" h="197244" extrusionOk="0">
                  <a:moveTo>
                    <a:pt x="102411" y="4776"/>
                  </a:moveTo>
                  <a:cubicBezTo>
                    <a:pt x="78681" y="-6244"/>
                    <a:pt x="50468" y="2376"/>
                    <a:pt x="36929" y="24778"/>
                  </a:cubicBezTo>
                  <a:cubicBezTo>
                    <a:pt x="19607" y="53353"/>
                    <a:pt x="1618" y="151842"/>
                    <a:pt x="0" y="168701"/>
                  </a:cubicBezTo>
                  <a:cubicBezTo>
                    <a:pt x="0" y="168701"/>
                    <a:pt x="24270" y="202229"/>
                    <a:pt x="60723" y="19660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41" name="Google Shape;741;p82"/>
            <p:cNvSpPr/>
            <p:nvPr/>
          </p:nvSpPr>
          <p:spPr>
            <a:xfrm>
              <a:off x="2799755" y="3593223"/>
              <a:ext cx="234442" cy="375527"/>
            </a:xfrm>
            <a:custGeom>
              <a:avLst/>
              <a:gdLst/>
              <a:ahLst/>
              <a:cxnLst/>
              <a:rect l="l" t="t" r="r" b="b"/>
              <a:pathLst>
                <a:path w="234442" h="375527" extrusionOk="0">
                  <a:moveTo>
                    <a:pt x="13397" y="267888"/>
                  </a:moveTo>
                  <a:cubicBezTo>
                    <a:pt x="37192" y="269032"/>
                    <a:pt x="54895" y="275127"/>
                    <a:pt x="57845" y="267888"/>
                  </a:cubicBezTo>
                  <a:cubicBezTo>
                    <a:pt x="60387" y="255592"/>
                    <a:pt x="62198" y="243152"/>
                    <a:pt x="63271" y="230646"/>
                  </a:cubicBezTo>
                  <a:cubicBezTo>
                    <a:pt x="60510" y="223693"/>
                    <a:pt x="58131" y="216263"/>
                    <a:pt x="58131" y="216263"/>
                  </a:cubicBezTo>
                  <a:cubicBezTo>
                    <a:pt x="28245" y="197880"/>
                    <a:pt x="18823" y="165590"/>
                    <a:pt x="14920" y="127966"/>
                  </a:cubicBezTo>
                  <a:cubicBezTo>
                    <a:pt x="8258" y="63673"/>
                    <a:pt x="42903" y="7380"/>
                    <a:pt x="107243" y="617"/>
                  </a:cubicBezTo>
                  <a:cubicBezTo>
                    <a:pt x="167585" y="-5670"/>
                    <a:pt x="211938" y="36812"/>
                    <a:pt x="223931" y="95200"/>
                  </a:cubicBezTo>
                  <a:cubicBezTo>
                    <a:pt x="230307" y="123775"/>
                    <a:pt x="242966" y="178449"/>
                    <a:pt x="225834" y="225788"/>
                  </a:cubicBezTo>
                  <a:cubicBezTo>
                    <a:pt x="216316" y="252268"/>
                    <a:pt x="203848" y="273413"/>
                    <a:pt x="191475" y="277413"/>
                  </a:cubicBezTo>
                  <a:cubicBezTo>
                    <a:pt x="179496" y="277042"/>
                    <a:pt x="167548" y="275994"/>
                    <a:pt x="155688" y="274270"/>
                  </a:cubicBezTo>
                  <a:lnTo>
                    <a:pt x="155688" y="274270"/>
                  </a:lnTo>
                  <a:cubicBezTo>
                    <a:pt x="155688" y="274270"/>
                    <a:pt x="152452" y="292177"/>
                    <a:pt x="150263" y="303607"/>
                  </a:cubicBezTo>
                  <a:cubicBezTo>
                    <a:pt x="148074" y="315037"/>
                    <a:pt x="148930" y="321133"/>
                    <a:pt x="171678" y="335230"/>
                  </a:cubicBezTo>
                  <a:cubicBezTo>
                    <a:pt x="194425" y="349327"/>
                    <a:pt x="137224" y="378188"/>
                    <a:pt x="99819" y="375330"/>
                  </a:cubicBezTo>
                  <a:cubicBezTo>
                    <a:pt x="62414" y="372473"/>
                    <a:pt x="20250" y="349899"/>
                    <a:pt x="8734" y="325705"/>
                  </a:cubicBezTo>
                  <a:cubicBezTo>
                    <a:pt x="-4115" y="298940"/>
                    <a:pt x="-2973" y="267126"/>
                    <a:pt x="13397" y="26788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742" name="Google Shape;742;p82"/>
            <p:cNvGrpSpPr/>
            <p:nvPr/>
          </p:nvGrpSpPr>
          <p:grpSpPr>
            <a:xfrm>
              <a:off x="2941619" y="3895613"/>
              <a:ext cx="483621" cy="510995"/>
              <a:chOff x="4345944" y="4626313"/>
              <a:chExt cx="483621" cy="510995"/>
            </a:xfrm>
          </p:grpSpPr>
          <p:grpSp>
            <p:nvGrpSpPr>
              <p:cNvPr id="743" name="Google Shape;743;p82"/>
              <p:cNvGrpSpPr/>
              <p:nvPr/>
            </p:nvGrpSpPr>
            <p:grpSpPr>
              <a:xfrm>
                <a:off x="4345944" y="4852987"/>
                <a:ext cx="474200" cy="284321"/>
                <a:chOff x="4345944" y="4852987"/>
                <a:chExt cx="474200" cy="284321"/>
              </a:xfrm>
            </p:grpSpPr>
            <p:sp>
              <p:nvSpPr>
                <p:cNvPr id="744" name="Google Shape;744;p82"/>
                <p:cNvSpPr/>
                <p:nvPr/>
              </p:nvSpPr>
              <p:spPr>
                <a:xfrm>
                  <a:off x="4346061" y="4969668"/>
                  <a:ext cx="474083" cy="167618"/>
                </a:xfrm>
                <a:custGeom>
                  <a:avLst/>
                  <a:gdLst/>
                  <a:ahLst/>
                  <a:cxnLst/>
                  <a:rect l="l" t="t" r="r" b="b"/>
                  <a:pathLst>
                    <a:path w="474083" h="167618" extrusionOk="0">
                      <a:moveTo>
                        <a:pt x="474082" y="43529"/>
                      </a:moveTo>
                      <a:lnTo>
                        <a:pt x="474082" y="43529"/>
                      </a:lnTo>
                      <a:cubicBezTo>
                        <a:pt x="474178" y="50425"/>
                        <a:pt x="470537" y="56845"/>
                        <a:pt x="464564" y="60293"/>
                      </a:cubicBezTo>
                      <a:lnTo>
                        <a:pt x="283155" y="165068"/>
                      </a:lnTo>
                      <a:cubicBezTo>
                        <a:pt x="277266" y="168469"/>
                        <a:pt x="270009" y="168469"/>
                        <a:pt x="264120" y="165068"/>
                      </a:cubicBezTo>
                      <a:lnTo>
                        <a:pt x="9520" y="18193"/>
                      </a:lnTo>
                      <a:cubicBezTo>
                        <a:pt x="3547" y="14745"/>
                        <a:pt x="-94" y="8334"/>
                        <a:pt x="2" y="1429"/>
                      </a:cubicBezTo>
                      <a:lnTo>
                        <a:pt x="2"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45" name="Google Shape;745;p82"/>
                <p:cNvSpPr/>
                <p:nvPr/>
              </p:nvSpPr>
              <p:spPr>
                <a:xfrm>
                  <a:off x="4619603" y="5013483"/>
                  <a:ext cx="200539" cy="123825"/>
                </a:xfrm>
                <a:custGeom>
                  <a:avLst/>
                  <a:gdLst/>
                  <a:ahLst/>
                  <a:cxnLst/>
                  <a:rect l="l" t="t" r="r" b="b"/>
                  <a:pathLst>
                    <a:path w="200539" h="123825" extrusionOk="0">
                      <a:moveTo>
                        <a:pt x="190926" y="16478"/>
                      </a:moveTo>
                      <a:lnTo>
                        <a:pt x="9518" y="121253"/>
                      </a:lnTo>
                      <a:cubicBezTo>
                        <a:pt x="6626" y="122930"/>
                        <a:pt x="3344" y="123815"/>
                        <a:pt x="0" y="123825"/>
                      </a:cubicBezTo>
                      <a:lnTo>
                        <a:pt x="0" y="0"/>
                      </a:lnTo>
                      <a:lnTo>
                        <a:pt x="200539" y="0"/>
                      </a:lnTo>
                      <a:cubicBezTo>
                        <a:pt x="200513" y="6820"/>
                        <a:pt x="196846" y="13106"/>
                        <a:pt x="190926" y="16478"/>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46" name="Google Shape;746;p82"/>
                <p:cNvSpPr/>
                <p:nvPr/>
              </p:nvSpPr>
              <p:spPr>
                <a:xfrm>
                  <a:off x="4345944" y="4852987"/>
                  <a:ext cx="474198" cy="274003"/>
                </a:xfrm>
                <a:custGeom>
                  <a:avLst/>
                  <a:gdLst/>
                  <a:ahLst/>
                  <a:cxnLst/>
                  <a:rect l="l" t="t" r="r" b="b"/>
                  <a:pathLst>
                    <a:path w="474198" h="274003" extrusionOk="0">
                      <a:moveTo>
                        <a:pt x="280322" y="272224"/>
                      </a:moveTo>
                      <a:cubicBezTo>
                        <a:pt x="276096" y="274596"/>
                        <a:pt x="270938" y="274596"/>
                        <a:pt x="266712" y="272224"/>
                      </a:cubicBezTo>
                      <a:lnTo>
                        <a:pt x="2498" y="119824"/>
                      </a:lnTo>
                      <a:cubicBezTo>
                        <a:pt x="-833" y="117824"/>
                        <a:pt x="-833" y="114681"/>
                        <a:pt x="2498" y="112776"/>
                      </a:cubicBezTo>
                      <a:lnTo>
                        <a:pt x="197137" y="0"/>
                      </a:lnTo>
                      <a:lnTo>
                        <a:pt x="474199" y="16021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747" name="Google Shape;747;p82"/>
                <p:cNvGrpSpPr/>
                <p:nvPr/>
              </p:nvGrpSpPr>
              <p:grpSpPr>
                <a:xfrm>
                  <a:off x="4457040" y="4985575"/>
                  <a:ext cx="133724" cy="77247"/>
                  <a:chOff x="4457040" y="4985575"/>
                  <a:chExt cx="133724" cy="77247"/>
                </a:xfrm>
              </p:grpSpPr>
              <p:sp>
                <p:nvSpPr>
                  <p:cNvPr id="748" name="Google Shape;748;p82"/>
                  <p:cNvSpPr/>
                  <p:nvPr/>
                </p:nvSpPr>
                <p:spPr>
                  <a:xfrm>
                    <a:off x="4457040" y="4985575"/>
                    <a:ext cx="133724" cy="77247"/>
                  </a:xfrm>
                  <a:custGeom>
                    <a:avLst/>
                    <a:gdLst/>
                    <a:ahLst/>
                    <a:cxnLst/>
                    <a:rect l="l" t="t" r="r" b="b"/>
                    <a:pathLst>
                      <a:path w="133724" h="77247" extrusionOk="0">
                        <a:moveTo>
                          <a:pt x="0" y="27622"/>
                        </a:moveTo>
                        <a:lnTo>
                          <a:pt x="1332" y="28384"/>
                        </a:lnTo>
                        <a:lnTo>
                          <a:pt x="85945" y="77248"/>
                        </a:lnTo>
                        <a:lnTo>
                          <a:pt x="132487" y="50387"/>
                        </a:lnTo>
                        <a:lnTo>
                          <a:pt x="133725" y="49625"/>
                        </a:lnTo>
                        <a:lnTo>
                          <a:pt x="47779" y="0"/>
                        </a:lnTo>
                        <a:lnTo>
                          <a:pt x="0" y="27622"/>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49" name="Google Shape;749;p82"/>
                  <p:cNvSpPr/>
                  <p:nvPr/>
                </p:nvSpPr>
                <p:spPr>
                  <a:xfrm>
                    <a:off x="4458372" y="4987099"/>
                    <a:ext cx="131154" cy="75723"/>
                  </a:xfrm>
                  <a:custGeom>
                    <a:avLst/>
                    <a:gdLst/>
                    <a:ahLst/>
                    <a:cxnLst/>
                    <a:rect l="l" t="t" r="r" b="b"/>
                    <a:pathLst>
                      <a:path w="131154" h="75723" extrusionOk="0">
                        <a:moveTo>
                          <a:pt x="0" y="26861"/>
                        </a:moveTo>
                        <a:lnTo>
                          <a:pt x="84613" y="75724"/>
                        </a:lnTo>
                        <a:lnTo>
                          <a:pt x="131155" y="48863"/>
                        </a:lnTo>
                        <a:lnTo>
                          <a:pt x="46447" y="0"/>
                        </a:lnTo>
                        <a:lnTo>
                          <a:pt x="0" y="2686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750" name="Google Shape;750;p82"/>
                <p:cNvSpPr/>
                <p:nvPr/>
              </p:nvSpPr>
              <p:spPr>
                <a:xfrm>
                  <a:off x="4747605" y="5011693"/>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0" y="9696"/>
                      </a:lnTo>
                      <a:cubicBezTo>
                        <a:pt x="29613" y="9030"/>
                        <a:pt x="29708" y="8077"/>
                        <a:pt x="28470" y="7506"/>
                      </a:cubicBezTo>
                      <a:lnTo>
                        <a:pt x="16288" y="457"/>
                      </a:lnTo>
                      <a:cubicBezTo>
                        <a:pt x="15059" y="-152"/>
                        <a:pt x="13614" y="-152"/>
                        <a:pt x="12385" y="457"/>
                      </a:cubicBezTo>
                      <a:lnTo>
                        <a:pt x="679" y="7220"/>
                      </a:lnTo>
                      <a:cubicBezTo>
                        <a:pt x="-178" y="798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51" name="Google Shape;751;p82"/>
                <p:cNvSpPr/>
                <p:nvPr/>
              </p:nvSpPr>
              <p:spPr>
                <a:xfrm>
                  <a:off x="4730414" y="5001691"/>
                  <a:ext cx="29303" cy="16916"/>
                </a:xfrm>
                <a:custGeom>
                  <a:avLst/>
                  <a:gdLst/>
                  <a:ahLst/>
                  <a:cxnLst/>
                  <a:rect l="l" t="t" r="r" b="b"/>
                  <a:pathLst>
                    <a:path w="29303" h="16916" extrusionOk="0">
                      <a:moveTo>
                        <a:pt x="642" y="9411"/>
                      </a:moveTo>
                      <a:lnTo>
                        <a:pt x="12825" y="16459"/>
                      </a:lnTo>
                      <a:cubicBezTo>
                        <a:pt x="14054" y="17069"/>
                        <a:pt x="15499" y="17069"/>
                        <a:pt x="16727" y="16459"/>
                      </a:cubicBezTo>
                      <a:lnTo>
                        <a:pt x="28339" y="9696"/>
                      </a:lnTo>
                      <a:cubicBezTo>
                        <a:pt x="29576" y="9030"/>
                        <a:pt x="29672" y="8077"/>
                        <a:pt x="28339" y="7506"/>
                      </a:cubicBezTo>
                      <a:lnTo>
                        <a:pt x="16156" y="457"/>
                      </a:lnTo>
                      <a:cubicBezTo>
                        <a:pt x="14928" y="-152"/>
                        <a:pt x="13483" y="-152"/>
                        <a:pt x="12254" y="457"/>
                      </a:cubicBezTo>
                      <a:lnTo>
                        <a:pt x="642" y="7124"/>
                      </a:lnTo>
                      <a:cubicBezTo>
                        <a:pt x="-214" y="7791"/>
                        <a:pt x="-214" y="8458"/>
                        <a:pt x="642"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52" name="Google Shape;752;p82"/>
                <p:cNvSpPr/>
                <p:nvPr/>
              </p:nvSpPr>
              <p:spPr>
                <a:xfrm>
                  <a:off x="4713055" y="4991690"/>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792"/>
                      </a:lnTo>
                      <a:cubicBezTo>
                        <a:pt x="29613" y="9125"/>
                        <a:pt x="29708" y="8077"/>
                        <a:pt x="28471" y="7506"/>
                      </a:cubicBezTo>
                      <a:lnTo>
                        <a:pt x="16193" y="457"/>
                      </a:lnTo>
                      <a:cubicBezTo>
                        <a:pt x="14997" y="-152"/>
                        <a:pt x="13581" y="-152"/>
                        <a:pt x="12385" y="457"/>
                      </a:cubicBezTo>
                      <a:lnTo>
                        <a:pt x="679" y="7125"/>
                      </a:lnTo>
                      <a:cubicBezTo>
                        <a:pt x="-178" y="7792"/>
                        <a:pt x="-273" y="8935"/>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53" name="Google Shape;753;p82"/>
                <p:cNvSpPr/>
                <p:nvPr/>
              </p:nvSpPr>
              <p:spPr>
                <a:xfrm>
                  <a:off x="4695787" y="4981117"/>
                  <a:ext cx="29345" cy="17487"/>
                </a:xfrm>
                <a:custGeom>
                  <a:avLst/>
                  <a:gdLst/>
                  <a:ahLst/>
                  <a:cxnLst/>
                  <a:rect l="l" t="t" r="r" b="b"/>
                  <a:pathLst>
                    <a:path w="29345" h="17487" extrusionOk="0">
                      <a:moveTo>
                        <a:pt x="720" y="9982"/>
                      </a:moveTo>
                      <a:lnTo>
                        <a:pt x="12903" y="17031"/>
                      </a:lnTo>
                      <a:cubicBezTo>
                        <a:pt x="14131" y="17640"/>
                        <a:pt x="15576" y="17640"/>
                        <a:pt x="16805" y="17031"/>
                      </a:cubicBezTo>
                      <a:lnTo>
                        <a:pt x="28417" y="10363"/>
                      </a:lnTo>
                      <a:cubicBezTo>
                        <a:pt x="29559" y="9696"/>
                        <a:pt x="29749" y="8649"/>
                        <a:pt x="28417" y="8077"/>
                      </a:cubicBezTo>
                      <a:lnTo>
                        <a:pt x="16519" y="457"/>
                      </a:lnTo>
                      <a:cubicBezTo>
                        <a:pt x="15291" y="-152"/>
                        <a:pt x="13846" y="-152"/>
                        <a:pt x="12617" y="457"/>
                      </a:cubicBezTo>
                      <a:lnTo>
                        <a:pt x="1005" y="7125"/>
                      </a:lnTo>
                      <a:cubicBezTo>
                        <a:pt x="-232" y="8363"/>
                        <a:pt x="-327" y="9411"/>
                        <a:pt x="720"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54" name="Google Shape;754;p82"/>
                <p:cNvSpPr/>
                <p:nvPr/>
              </p:nvSpPr>
              <p:spPr>
                <a:xfrm>
                  <a:off x="4678497" y="4971592"/>
                  <a:ext cx="29372" cy="17487"/>
                </a:xfrm>
                <a:custGeom>
                  <a:avLst/>
                  <a:gdLst/>
                  <a:ahLst/>
                  <a:cxnLst/>
                  <a:rect l="l" t="t" r="r" b="b"/>
                  <a:pathLst>
                    <a:path w="29372" h="17487" extrusionOk="0">
                      <a:moveTo>
                        <a:pt x="688" y="9982"/>
                      </a:moveTo>
                      <a:lnTo>
                        <a:pt x="12871" y="17031"/>
                      </a:lnTo>
                      <a:cubicBezTo>
                        <a:pt x="14099" y="17640"/>
                        <a:pt x="15544" y="17640"/>
                        <a:pt x="16773" y="17031"/>
                      </a:cubicBezTo>
                      <a:lnTo>
                        <a:pt x="28480" y="10268"/>
                      </a:lnTo>
                      <a:cubicBezTo>
                        <a:pt x="29622" y="9601"/>
                        <a:pt x="29717" y="8553"/>
                        <a:pt x="28480" y="7982"/>
                      </a:cubicBezTo>
                      <a:lnTo>
                        <a:pt x="16487" y="457"/>
                      </a:lnTo>
                      <a:cubicBezTo>
                        <a:pt x="15259" y="-152"/>
                        <a:pt x="13814" y="-152"/>
                        <a:pt x="12585" y="457"/>
                      </a:cubicBezTo>
                      <a:lnTo>
                        <a:pt x="973" y="7220"/>
                      </a:lnTo>
                      <a:cubicBezTo>
                        <a:pt x="-169" y="7982"/>
                        <a:pt x="-359" y="8935"/>
                        <a:pt x="688"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55" name="Google Shape;755;p82"/>
                <p:cNvSpPr/>
                <p:nvPr/>
              </p:nvSpPr>
              <p:spPr>
                <a:xfrm>
                  <a:off x="4661184" y="4961591"/>
                  <a:ext cx="29363" cy="17011"/>
                </a:xfrm>
                <a:custGeom>
                  <a:avLst/>
                  <a:gdLst/>
                  <a:ahLst/>
                  <a:cxnLst/>
                  <a:rect l="l" t="t" r="r" b="b"/>
                  <a:pathLst>
                    <a:path w="29363" h="17011" extrusionOk="0">
                      <a:moveTo>
                        <a:pt x="679" y="9506"/>
                      </a:moveTo>
                      <a:lnTo>
                        <a:pt x="12957" y="16555"/>
                      </a:lnTo>
                      <a:cubicBezTo>
                        <a:pt x="14152" y="17164"/>
                        <a:pt x="15568" y="17164"/>
                        <a:pt x="16764" y="16555"/>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4"/>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56" name="Google Shape;756;p82"/>
                <p:cNvSpPr/>
                <p:nvPr/>
              </p:nvSpPr>
              <p:spPr>
                <a:xfrm>
                  <a:off x="4643896" y="4951685"/>
                  <a:ext cx="29270" cy="17011"/>
                </a:xfrm>
                <a:custGeom>
                  <a:avLst/>
                  <a:gdLst/>
                  <a:ahLst/>
                  <a:cxnLst/>
                  <a:rect l="l" t="t" r="r" b="b"/>
                  <a:pathLst>
                    <a:path w="29270" h="17011" extrusionOk="0">
                      <a:moveTo>
                        <a:pt x="644" y="9411"/>
                      </a:moveTo>
                      <a:lnTo>
                        <a:pt x="12827" y="16554"/>
                      </a:lnTo>
                      <a:cubicBezTo>
                        <a:pt x="14056" y="17164"/>
                        <a:pt x="15501" y="17164"/>
                        <a:pt x="16729" y="16554"/>
                      </a:cubicBezTo>
                      <a:lnTo>
                        <a:pt x="28341" y="9792"/>
                      </a:lnTo>
                      <a:cubicBezTo>
                        <a:pt x="29483" y="9125"/>
                        <a:pt x="29674" y="8172"/>
                        <a:pt x="28341" y="7601"/>
                      </a:cubicBezTo>
                      <a:lnTo>
                        <a:pt x="16158" y="457"/>
                      </a:lnTo>
                      <a:cubicBezTo>
                        <a:pt x="14930" y="-152"/>
                        <a:pt x="13485" y="-152"/>
                        <a:pt x="12256" y="457"/>
                      </a:cubicBezTo>
                      <a:lnTo>
                        <a:pt x="644" y="7220"/>
                      </a:lnTo>
                      <a:cubicBezTo>
                        <a:pt x="-117" y="7887"/>
                        <a:pt x="-307" y="8839"/>
                        <a:pt x="644"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57" name="Google Shape;757;p82"/>
                <p:cNvSpPr/>
                <p:nvPr/>
              </p:nvSpPr>
              <p:spPr>
                <a:xfrm>
                  <a:off x="4626634" y="494177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58" name="Google Shape;758;p82"/>
                <p:cNvSpPr/>
                <p:nvPr/>
              </p:nvSpPr>
              <p:spPr>
                <a:xfrm>
                  <a:off x="4609300" y="4931587"/>
                  <a:ext cx="29374" cy="17106"/>
                </a:xfrm>
                <a:custGeom>
                  <a:avLst/>
                  <a:gdLst/>
                  <a:ahLst/>
                  <a:cxnLst/>
                  <a:rect l="l" t="t" r="r" b="b"/>
                  <a:pathLst>
                    <a:path w="29374" h="17106" extrusionOk="0">
                      <a:moveTo>
                        <a:pt x="690" y="9601"/>
                      </a:moveTo>
                      <a:lnTo>
                        <a:pt x="12968" y="16650"/>
                      </a:lnTo>
                      <a:cubicBezTo>
                        <a:pt x="14197" y="17259"/>
                        <a:pt x="15642" y="17259"/>
                        <a:pt x="16870" y="16650"/>
                      </a:cubicBezTo>
                      <a:lnTo>
                        <a:pt x="28482" y="9887"/>
                      </a:lnTo>
                      <a:cubicBezTo>
                        <a:pt x="29624" y="9220"/>
                        <a:pt x="29719" y="8268"/>
                        <a:pt x="28482" y="7696"/>
                      </a:cubicBezTo>
                      <a:lnTo>
                        <a:pt x="16204" y="457"/>
                      </a:lnTo>
                      <a:cubicBezTo>
                        <a:pt x="14975" y="-152"/>
                        <a:pt x="13530" y="-152"/>
                        <a:pt x="12302"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59" name="Google Shape;759;p82"/>
                <p:cNvSpPr/>
                <p:nvPr/>
              </p:nvSpPr>
              <p:spPr>
                <a:xfrm>
                  <a:off x="4592048" y="4921776"/>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60" name="Google Shape;760;p82"/>
                <p:cNvSpPr/>
                <p:nvPr/>
              </p:nvSpPr>
              <p:spPr>
                <a:xfrm>
                  <a:off x="4574762" y="491177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125"/>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61" name="Google Shape;761;p82"/>
                <p:cNvSpPr/>
                <p:nvPr/>
              </p:nvSpPr>
              <p:spPr>
                <a:xfrm>
                  <a:off x="4557452" y="4901679"/>
                  <a:ext cx="29387" cy="16983"/>
                </a:xfrm>
                <a:custGeom>
                  <a:avLst/>
                  <a:gdLst/>
                  <a:ahLst/>
                  <a:cxnLst/>
                  <a:rect l="l" t="t" r="r" b="b"/>
                  <a:pathLst>
                    <a:path w="29387" h="16983" extrusionOk="0">
                      <a:moveTo>
                        <a:pt x="761" y="9506"/>
                      </a:moveTo>
                      <a:lnTo>
                        <a:pt x="12944" y="16554"/>
                      </a:lnTo>
                      <a:cubicBezTo>
                        <a:pt x="14182" y="17126"/>
                        <a:pt x="15608" y="17126"/>
                        <a:pt x="16846" y="16554"/>
                      </a:cubicBezTo>
                      <a:lnTo>
                        <a:pt x="28458" y="9792"/>
                      </a:lnTo>
                      <a:cubicBezTo>
                        <a:pt x="29600" y="9125"/>
                        <a:pt x="29791" y="8077"/>
                        <a:pt x="28458" y="7506"/>
                      </a:cubicBezTo>
                      <a:lnTo>
                        <a:pt x="16275" y="457"/>
                      </a:lnTo>
                      <a:cubicBezTo>
                        <a:pt x="15047" y="-152"/>
                        <a:pt x="13602" y="-152"/>
                        <a:pt x="12373" y="457"/>
                      </a:cubicBezTo>
                      <a:lnTo>
                        <a:pt x="666" y="7220"/>
                      </a:lnTo>
                      <a:cubicBezTo>
                        <a:pt x="-190" y="7982"/>
                        <a:pt x="-286" y="8934"/>
                        <a:pt x="761"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62" name="Google Shape;762;p82"/>
                <p:cNvSpPr/>
                <p:nvPr/>
              </p:nvSpPr>
              <p:spPr>
                <a:xfrm>
                  <a:off x="4540118" y="4891677"/>
                  <a:ext cx="29458" cy="17011"/>
                </a:xfrm>
                <a:custGeom>
                  <a:avLst/>
                  <a:gdLst/>
                  <a:ahLst/>
                  <a:cxnLst/>
                  <a:rect l="l" t="t" r="r" b="b"/>
                  <a:pathLst>
                    <a:path w="29458" h="17011" extrusionOk="0">
                      <a:moveTo>
                        <a:pt x="774" y="9506"/>
                      </a:moveTo>
                      <a:lnTo>
                        <a:pt x="12956" y="16554"/>
                      </a:lnTo>
                      <a:cubicBezTo>
                        <a:pt x="14185" y="17164"/>
                        <a:pt x="15630" y="17164"/>
                        <a:pt x="16859" y="16554"/>
                      </a:cubicBezTo>
                      <a:lnTo>
                        <a:pt x="28566" y="9792"/>
                      </a:lnTo>
                      <a:cubicBezTo>
                        <a:pt x="29708" y="9125"/>
                        <a:pt x="29803" y="8077"/>
                        <a:pt x="28566" y="7506"/>
                      </a:cubicBezTo>
                      <a:lnTo>
                        <a:pt x="16383" y="457"/>
                      </a:lnTo>
                      <a:cubicBezTo>
                        <a:pt x="15154" y="-152"/>
                        <a:pt x="13709" y="-152"/>
                        <a:pt x="12481" y="457"/>
                      </a:cubicBezTo>
                      <a:lnTo>
                        <a:pt x="869" y="7220"/>
                      </a:lnTo>
                      <a:cubicBezTo>
                        <a:pt x="-273" y="7982"/>
                        <a:pt x="-273" y="8935"/>
                        <a:pt x="77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63" name="Google Shape;763;p82"/>
                <p:cNvSpPr/>
                <p:nvPr/>
              </p:nvSpPr>
              <p:spPr>
                <a:xfrm>
                  <a:off x="4514573" y="4876818"/>
                  <a:ext cx="37680" cy="21809"/>
                </a:xfrm>
                <a:custGeom>
                  <a:avLst/>
                  <a:gdLst/>
                  <a:ahLst/>
                  <a:cxnLst/>
                  <a:rect l="l" t="t" r="r" b="b"/>
                  <a:pathLst>
                    <a:path w="37680" h="21809" extrusionOk="0">
                      <a:moveTo>
                        <a:pt x="716" y="9506"/>
                      </a:moveTo>
                      <a:lnTo>
                        <a:pt x="21274" y="21317"/>
                      </a:lnTo>
                      <a:cubicBezTo>
                        <a:pt x="22457" y="21974"/>
                        <a:pt x="23898" y="21974"/>
                        <a:pt x="25081" y="21317"/>
                      </a:cubicBezTo>
                      <a:lnTo>
                        <a:pt x="36788" y="14554"/>
                      </a:lnTo>
                      <a:cubicBezTo>
                        <a:pt x="37930" y="13887"/>
                        <a:pt x="38025" y="12935"/>
                        <a:pt x="36788" y="12363"/>
                      </a:cubicBezTo>
                      <a:lnTo>
                        <a:pt x="16230" y="457"/>
                      </a:lnTo>
                      <a:cubicBezTo>
                        <a:pt x="15001" y="-152"/>
                        <a:pt x="13556" y="-152"/>
                        <a:pt x="12327" y="457"/>
                      </a:cubicBezTo>
                      <a:lnTo>
                        <a:pt x="716" y="7125"/>
                      </a:lnTo>
                      <a:cubicBezTo>
                        <a:pt x="-141" y="7982"/>
                        <a:pt x="-331" y="9506"/>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64" name="Google Shape;764;p82"/>
                <p:cNvSpPr/>
                <p:nvPr/>
              </p:nvSpPr>
              <p:spPr>
                <a:xfrm>
                  <a:off x="4705251" y="500654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7"/>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65" name="Google Shape;765;p82"/>
                <p:cNvSpPr/>
                <p:nvPr/>
              </p:nvSpPr>
              <p:spPr>
                <a:xfrm>
                  <a:off x="4687929" y="4996548"/>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66" name="Google Shape;766;p82"/>
                <p:cNvSpPr/>
                <p:nvPr/>
              </p:nvSpPr>
              <p:spPr>
                <a:xfrm>
                  <a:off x="4670606" y="4986547"/>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67" name="Google Shape;767;p82"/>
                <p:cNvSpPr/>
                <p:nvPr/>
              </p:nvSpPr>
              <p:spPr>
                <a:xfrm>
                  <a:off x="4653308" y="4976545"/>
                  <a:ext cx="29434" cy="16916"/>
                </a:xfrm>
                <a:custGeom>
                  <a:avLst/>
                  <a:gdLst/>
                  <a:ahLst/>
                  <a:cxnLst/>
                  <a:rect l="l" t="t" r="r" b="b"/>
                  <a:pathLst>
                    <a:path w="29434" h="16916" extrusionOk="0">
                      <a:moveTo>
                        <a:pt x="750" y="9411"/>
                      </a:moveTo>
                      <a:lnTo>
                        <a:pt x="12933" y="16459"/>
                      </a:lnTo>
                      <a:cubicBezTo>
                        <a:pt x="14161" y="17069"/>
                        <a:pt x="15606" y="17069"/>
                        <a:pt x="16835" y="16459"/>
                      </a:cubicBezTo>
                      <a:lnTo>
                        <a:pt x="28542" y="9696"/>
                      </a:lnTo>
                      <a:cubicBezTo>
                        <a:pt x="29684" y="9030"/>
                        <a:pt x="29779" y="8077"/>
                        <a:pt x="28542" y="7506"/>
                      </a:cubicBezTo>
                      <a:lnTo>
                        <a:pt x="16264" y="457"/>
                      </a:lnTo>
                      <a:cubicBezTo>
                        <a:pt x="15068" y="-152"/>
                        <a:pt x="13652" y="-152"/>
                        <a:pt x="12457" y="457"/>
                      </a:cubicBezTo>
                      <a:lnTo>
                        <a:pt x="750" y="7220"/>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68" name="Google Shape;768;p82"/>
                <p:cNvSpPr/>
                <p:nvPr/>
              </p:nvSpPr>
              <p:spPr>
                <a:xfrm>
                  <a:off x="4636115" y="4966449"/>
                  <a:ext cx="29341" cy="17047"/>
                </a:xfrm>
                <a:custGeom>
                  <a:avLst/>
                  <a:gdLst/>
                  <a:ahLst/>
                  <a:cxnLst/>
                  <a:rect l="l" t="t" r="r" b="b"/>
                  <a:pathLst>
                    <a:path w="29341" h="17047" extrusionOk="0">
                      <a:moveTo>
                        <a:pt x="716" y="9506"/>
                      </a:moveTo>
                      <a:lnTo>
                        <a:pt x="12898" y="16554"/>
                      </a:lnTo>
                      <a:cubicBezTo>
                        <a:pt x="14116" y="17212"/>
                        <a:pt x="15583" y="17212"/>
                        <a:pt x="16801" y="16554"/>
                      </a:cubicBezTo>
                      <a:lnTo>
                        <a:pt x="28412" y="9792"/>
                      </a:lnTo>
                      <a:cubicBezTo>
                        <a:pt x="29554" y="9125"/>
                        <a:pt x="29745" y="8172"/>
                        <a:pt x="28412" y="7601"/>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69" name="Google Shape;769;p82"/>
                <p:cNvSpPr/>
                <p:nvPr/>
              </p:nvSpPr>
              <p:spPr>
                <a:xfrm>
                  <a:off x="4618793" y="4956352"/>
                  <a:ext cx="29341" cy="17106"/>
                </a:xfrm>
                <a:custGeom>
                  <a:avLst/>
                  <a:gdLst/>
                  <a:ahLst/>
                  <a:cxnLst/>
                  <a:rect l="l" t="t" r="r" b="b"/>
                  <a:pathLst>
                    <a:path w="29341" h="17106" extrusionOk="0">
                      <a:moveTo>
                        <a:pt x="716" y="9601"/>
                      </a:moveTo>
                      <a:lnTo>
                        <a:pt x="12898" y="16650"/>
                      </a:lnTo>
                      <a:cubicBezTo>
                        <a:pt x="14127" y="17259"/>
                        <a:pt x="15572" y="17259"/>
                        <a:pt x="16801" y="16650"/>
                      </a:cubicBezTo>
                      <a:lnTo>
                        <a:pt x="28412" y="9887"/>
                      </a:lnTo>
                      <a:cubicBezTo>
                        <a:pt x="29554" y="9220"/>
                        <a:pt x="29745" y="8268"/>
                        <a:pt x="28412" y="7601"/>
                      </a:cubicBezTo>
                      <a:lnTo>
                        <a:pt x="16230" y="457"/>
                      </a:lnTo>
                      <a:cubicBezTo>
                        <a:pt x="15001" y="-152"/>
                        <a:pt x="13556" y="-152"/>
                        <a:pt x="12327" y="457"/>
                      </a:cubicBezTo>
                      <a:lnTo>
                        <a:pt x="716" y="7220"/>
                      </a:lnTo>
                      <a:cubicBezTo>
                        <a:pt x="-141" y="8077"/>
                        <a:pt x="-331" y="9030"/>
                        <a:pt x="716"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70" name="Google Shape;770;p82"/>
                <p:cNvSpPr/>
                <p:nvPr/>
              </p:nvSpPr>
              <p:spPr>
                <a:xfrm>
                  <a:off x="4601470" y="4946446"/>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077"/>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71" name="Google Shape;771;p82"/>
                <p:cNvSpPr/>
                <p:nvPr/>
              </p:nvSpPr>
              <p:spPr>
                <a:xfrm>
                  <a:off x="4584137" y="4936445"/>
                  <a:ext cx="29291" cy="17011"/>
                </a:xfrm>
                <a:custGeom>
                  <a:avLst/>
                  <a:gdLst/>
                  <a:ahLst/>
                  <a:cxnLst/>
                  <a:rect l="l" t="t" r="r" b="b"/>
                  <a:pathLst>
                    <a:path w="29291" h="17011" extrusionOk="0">
                      <a:moveTo>
                        <a:pt x="726" y="9506"/>
                      </a:moveTo>
                      <a:lnTo>
                        <a:pt x="12814" y="16554"/>
                      </a:lnTo>
                      <a:cubicBezTo>
                        <a:pt x="14043" y="17164"/>
                        <a:pt x="15487" y="17164"/>
                        <a:pt x="16716" y="16554"/>
                      </a:cubicBezTo>
                      <a:lnTo>
                        <a:pt x="28328" y="9792"/>
                      </a:lnTo>
                      <a:cubicBezTo>
                        <a:pt x="29565" y="9125"/>
                        <a:pt x="29660" y="8077"/>
                        <a:pt x="28328" y="7506"/>
                      </a:cubicBezTo>
                      <a:lnTo>
                        <a:pt x="16145" y="457"/>
                      </a:lnTo>
                      <a:cubicBezTo>
                        <a:pt x="14916" y="-152"/>
                        <a:pt x="13471" y="-152"/>
                        <a:pt x="12243" y="457"/>
                      </a:cubicBezTo>
                      <a:lnTo>
                        <a:pt x="631" y="7220"/>
                      </a:lnTo>
                      <a:cubicBezTo>
                        <a:pt x="-130" y="7982"/>
                        <a:pt x="-321" y="8935"/>
                        <a:pt x="72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72" name="Google Shape;772;p82"/>
                <p:cNvSpPr/>
                <p:nvPr/>
              </p:nvSpPr>
              <p:spPr>
                <a:xfrm>
                  <a:off x="4566835" y="4926444"/>
                  <a:ext cx="29390" cy="17011"/>
                </a:xfrm>
                <a:custGeom>
                  <a:avLst/>
                  <a:gdLst/>
                  <a:ahLst/>
                  <a:cxnLst/>
                  <a:rect l="l" t="t" r="r" b="b"/>
                  <a:pathLst>
                    <a:path w="29390" h="17011" extrusionOk="0">
                      <a:moveTo>
                        <a:pt x="706" y="9506"/>
                      </a:moveTo>
                      <a:lnTo>
                        <a:pt x="12888" y="16554"/>
                      </a:lnTo>
                      <a:cubicBezTo>
                        <a:pt x="14117" y="17164"/>
                        <a:pt x="15562" y="17164"/>
                        <a:pt x="16791" y="16554"/>
                      </a:cubicBezTo>
                      <a:lnTo>
                        <a:pt x="28498" y="9791"/>
                      </a:lnTo>
                      <a:cubicBezTo>
                        <a:pt x="29640" y="9125"/>
                        <a:pt x="29735" y="8077"/>
                        <a:pt x="28498" y="7506"/>
                      </a:cubicBezTo>
                      <a:lnTo>
                        <a:pt x="16315" y="457"/>
                      </a:lnTo>
                      <a:cubicBezTo>
                        <a:pt x="15086" y="-152"/>
                        <a:pt x="13641" y="-152"/>
                        <a:pt x="12413" y="457"/>
                      </a:cubicBezTo>
                      <a:lnTo>
                        <a:pt x="801" y="7220"/>
                      </a:lnTo>
                      <a:cubicBezTo>
                        <a:pt x="-151" y="7982"/>
                        <a:pt x="-341" y="8934"/>
                        <a:pt x="70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73" name="Google Shape;773;p82"/>
                <p:cNvSpPr/>
                <p:nvPr/>
              </p:nvSpPr>
              <p:spPr>
                <a:xfrm>
                  <a:off x="4549576" y="4916443"/>
                  <a:ext cx="29326" cy="17011"/>
                </a:xfrm>
                <a:custGeom>
                  <a:avLst/>
                  <a:gdLst/>
                  <a:ahLst/>
                  <a:cxnLst/>
                  <a:rect l="l" t="t" r="r" b="b"/>
                  <a:pathLst>
                    <a:path w="29326" h="17011" extrusionOk="0">
                      <a:moveTo>
                        <a:pt x="642" y="9506"/>
                      </a:moveTo>
                      <a:lnTo>
                        <a:pt x="12825" y="16554"/>
                      </a:lnTo>
                      <a:cubicBezTo>
                        <a:pt x="14054" y="17164"/>
                        <a:pt x="15499" y="17164"/>
                        <a:pt x="16727" y="16554"/>
                      </a:cubicBezTo>
                      <a:lnTo>
                        <a:pt x="28434" y="9792"/>
                      </a:lnTo>
                      <a:cubicBezTo>
                        <a:pt x="29576" y="9125"/>
                        <a:pt x="29672" y="8077"/>
                        <a:pt x="28434" y="7506"/>
                      </a:cubicBezTo>
                      <a:lnTo>
                        <a:pt x="16156" y="457"/>
                      </a:lnTo>
                      <a:cubicBezTo>
                        <a:pt x="14928" y="-152"/>
                        <a:pt x="13483" y="-152"/>
                        <a:pt x="12254" y="457"/>
                      </a:cubicBezTo>
                      <a:lnTo>
                        <a:pt x="642" y="7220"/>
                      </a:lnTo>
                      <a:cubicBezTo>
                        <a:pt x="-214" y="7982"/>
                        <a:pt x="-214" y="8935"/>
                        <a:pt x="642"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74" name="Google Shape;774;p82"/>
                <p:cNvSpPr/>
                <p:nvPr/>
              </p:nvSpPr>
              <p:spPr>
                <a:xfrm>
                  <a:off x="4532218" y="4906536"/>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220"/>
                      </a:lnTo>
                      <a:cubicBezTo>
                        <a:pt x="-178" y="8363"/>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75" name="Google Shape;775;p82"/>
                <p:cNvSpPr/>
                <p:nvPr/>
              </p:nvSpPr>
              <p:spPr>
                <a:xfrm>
                  <a:off x="4514896" y="489653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125"/>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76" name="Google Shape;776;p82"/>
                <p:cNvSpPr/>
                <p:nvPr/>
              </p:nvSpPr>
              <p:spPr>
                <a:xfrm>
                  <a:off x="4722536" y="5016484"/>
                  <a:ext cx="37680" cy="21745"/>
                </a:xfrm>
                <a:custGeom>
                  <a:avLst/>
                  <a:gdLst/>
                  <a:ahLst/>
                  <a:cxnLst/>
                  <a:rect l="l" t="t" r="r" b="b"/>
                  <a:pathLst>
                    <a:path w="37680" h="21745" extrusionOk="0">
                      <a:moveTo>
                        <a:pt x="716" y="9477"/>
                      </a:moveTo>
                      <a:lnTo>
                        <a:pt x="21274" y="21288"/>
                      </a:lnTo>
                      <a:cubicBezTo>
                        <a:pt x="22503" y="21898"/>
                        <a:pt x="23948" y="21898"/>
                        <a:pt x="25176" y="21288"/>
                      </a:cubicBezTo>
                      <a:lnTo>
                        <a:pt x="36788" y="14526"/>
                      </a:lnTo>
                      <a:cubicBezTo>
                        <a:pt x="37930" y="13859"/>
                        <a:pt x="38025" y="12811"/>
                        <a:pt x="36788" y="12240"/>
                      </a:cubicBezTo>
                      <a:lnTo>
                        <a:pt x="16230" y="429"/>
                      </a:lnTo>
                      <a:cubicBezTo>
                        <a:pt x="14991" y="-143"/>
                        <a:pt x="13566" y="-143"/>
                        <a:pt x="12327" y="429"/>
                      </a:cubicBezTo>
                      <a:lnTo>
                        <a:pt x="716" y="7192"/>
                      </a:lnTo>
                      <a:cubicBezTo>
                        <a:pt x="-141" y="7858"/>
                        <a:pt x="-331" y="8906"/>
                        <a:pt x="716" y="947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77" name="Google Shape;777;p82"/>
                <p:cNvSpPr/>
                <p:nvPr/>
              </p:nvSpPr>
              <p:spPr>
                <a:xfrm>
                  <a:off x="4481005" y="4886460"/>
                  <a:ext cx="46109" cy="24112"/>
                </a:xfrm>
                <a:custGeom>
                  <a:avLst/>
                  <a:gdLst/>
                  <a:ahLst/>
                  <a:cxnLst/>
                  <a:rect l="l" t="t" r="r" b="b"/>
                  <a:pathLst>
                    <a:path w="46109" h="24112" extrusionOk="0">
                      <a:moveTo>
                        <a:pt x="33141" y="436"/>
                      </a:moveTo>
                      <a:lnTo>
                        <a:pt x="45324" y="7484"/>
                      </a:lnTo>
                      <a:cubicBezTo>
                        <a:pt x="46371" y="8056"/>
                        <a:pt x="46371" y="9008"/>
                        <a:pt x="45324" y="9580"/>
                      </a:cubicBezTo>
                      <a:lnTo>
                        <a:pt x="33046" y="16723"/>
                      </a:lnTo>
                      <a:cubicBezTo>
                        <a:pt x="31910" y="17305"/>
                        <a:pt x="30566" y="17305"/>
                        <a:pt x="29429" y="16723"/>
                      </a:cubicBezTo>
                      <a:lnTo>
                        <a:pt x="28478" y="16152"/>
                      </a:lnTo>
                      <a:cubicBezTo>
                        <a:pt x="27408" y="15581"/>
                        <a:pt x="26121" y="15581"/>
                        <a:pt x="25051" y="16152"/>
                      </a:cubicBezTo>
                      <a:lnTo>
                        <a:pt x="12107" y="23677"/>
                      </a:lnTo>
                      <a:cubicBezTo>
                        <a:pt x="10971" y="24258"/>
                        <a:pt x="9627" y="24258"/>
                        <a:pt x="8490" y="23677"/>
                      </a:cubicBezTo>
                      <a:lnTo>
                        <a:pt x="686" y="19200"/>
                      </a:lnTo>
                      <a:cubicBezTo>
                        <a:pt x="107" y="18952"/>
                        <a:pt x="-157" y="18276"/>
                        <a:pt x="96" y="17695"/>
                      </a:cubicBezTo>
                      <a:cubicBezTo>
                        <a:pt x="211" y="17428"/>
                        <a:pt x="421" y="17219"/>
                        <a:pt x="686" y="17105"/>
                      </a:cubicBezTo>
                      <a:lnTo>
                        <a:pt x="12868" y="10056"/>
                      </a:lnTo>
                      <a:lnTo>
                        <a:pt x="15438" y="8627"/>
                      </a:lnTo>
                      <a:lnTo>
                        <a:pt x="17247" y="7580"/>
                      </a:lnTo>
                      <a:lnTo>
                        <a:pt x="19055" y="6532"/>
                      </a:lnTo>
                      <a:lnTo>
                        <a:pt x="29525" y="436"/>
                      </a:lnTo>
                      <a:cubicBezTo>
                        <a:pt x="30661" y="-145"/>
                        <a:pt x="32005" y="-145"/>
                        <a:pt x="33141" y="43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78" name="Google Shape;778;p82"/>
                <p:cNvSpPr/>
                <p:nvPr/>
              </p:nvSpPr>
              <p:spPr>
                <a:xfrm>
                  <a:off x="4680529" y="5050364"/>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125"/>
                      </a:lnTo>
                      <a:cubicBezTo>
                        <a:pt x="-202" y="7411"/>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79" name="Google Shape;779;p82"/>
                <p:cNvSpPr/>
                <p:nvPr/>
              </p:nvSpPr>
              <p:spPr>
                <a:xfrm>
                  <a:off x="4663322" y="5040268"/>
                  <a:ext cx="28938" cy="17011"/>
                </a:xfrm>
                <a:custGeom>
                  <a:avLst/>
                  <a:gdLst/>
                  <a:ahLst/>
                  <a:cxnLst/>
                  <a:rect l="l" t="t" r="r" b="b"/>
                  <a:pathLst>
                    <a:path w="28938" h="17011" extrusionOk="0">
                      <a:moveTo>
                        <a:pt x="254" y="9506"/>
                      </a:moveTo>
                      <a:lnTo>
                        <a:pt x="12532" y="16554"/>
                      </a:lnTo>
                      <a:cubicBezTo>
                        <a:pt x="13760" y="17164"/>
                        <a:pt x="15205" y="17164"/>
                        <a:pt x="16434" y="16554"/>
                      </a:cubicBezTo>
                      <a:lnTo>
                        <a:pt x="28046" y="9792"/>
                      </a:lnTo>
                      <a:cubicBezTo>
                        <a:pt x="29188" y="9125"/>
                        <a:pt x="29283" y="8077"/>
                        <a:pt x="28046" y="7506"/>
                      </a:cubicBezTo>
                      <a:lnTo>
                        <a:pt x="15863" y="457"/>
                      </a:lnTo>
                      <a:cubicBezTo>
                        <a:pt x="14634" y="-152"/>
                        <a:pt x="13189" y="-152"/>
                        <a:pt x="11961" y="457"/>
                      </a:cubicBezTo>
                      <a:lnTo>
                        <a:pt x="254" y="7220"/>
                      </a:lnTo>
                      <a:cubicBezTo>
                        <a:pt x="254" y="7982"/>
                        <a:pt x="-317" y="8935"/>
                        <a:pt x="25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80" name="Google Shape;780;p82"/>
                <p:cNvSpPr/>
                <p:nvPr/>
              </p:nvSpPr>
              <p:spPr>
                <a:xfrm>
                  <a:off x="4646050" y="5030457"/>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696"/>
                      </a:lnTo>
                      <a:cubicBezTo>
                        <a:pt x="29613" y="9030"/>
                        <a:pt x="29708" y="8077"/>
                        <a:pt x="28471" y="7506"/>
                      </a:cubicBezTo>
                      <a:lnTo>
                        <a:pt x="16288" y="457"/>
                      </a:lnTo>
                      <a:cubicBezTo>
                        <a:pt x="15059" y="-152"/>
                        <a:pt x="13614" y="-152"/>
                        <a:pt x="12385" y="457"/>
                      </a:cubicBezTo>
                      <a:lnTo>
                        <a:pt x="679" y="7220"/>
                      </a:lnTo>
                      <a:cubicBezTo>
                        <a:pt x="-178" y="8268"/>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81" name="Google Shape;781;p82"/>
                <p:cNvSpPr/>
                <p:nvPr/>
              </p:nvSpPr>
              <p:spPr>
                <a:xfrm>
                  <a:off x="4499297" y="4945494"/>
                  <a:ext cx="29352" cy="17011"/>
                </a:xfrm>
                <a:custGeom>
                  <a:avLst/>
                  <a:gdLst/>
                  <a:ahLst/>
                  <a:cxnLst/>
                  <a:rect l="l" t="t" r="r" b="b"/>
                  <a:pathLst>
                    <a:path w="29352" h="17011" extrusionOk="0">
                      <a:moveTo>
                        <a:pt x="668" y="9506"/>
                      </a:moveTo>
                      <a:lnTo>
                        <a:pt x="12851" y="16554"/>
                      </a:lnTo>
                      <a:cubicBezTo>
                        <a:pt x="14080" y="17164"/>
                        <a:pt x="15524" y="17164"/>
                        <a:pt x="16753" y="16554"/>
                      </a:cubicBezTo>
                      <a:lnTo>
                        <a:pt x="28460" y="9791"/>
                      </a:lnTo>
                      <a:cubicBezTo>
                        <a:pt x="29602" y="9125"/>
                        <a:pt x="29697" y="8077"/>
                        <a:pt x="28460" y="7506"/>
                      </a:cubicBezTo>
                      <a:lnTo>
                        <a:pt x="16277" y="457"/>
                      </a:lnTo>
                      <a:cubicBezTo>
                        <a:pt x="15048" y="-152"/>
                        <a:pt x="13604" y="-152"/>
                        <a:pt x="12375" y="457"/>
                      </a:cubicBezTo>
                      <a:lnTo>
                        <a:pt x="763" y="7220"/>
                      </a:lnTo>
                      <a:cubicBezTo>
                        <a:pt x="-189" y="7982"/>
                        <a:pt x="-284" y="8934"/>
                        <a:pt x="66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82" name="Google Shape;782;p82"/>
                <p:cNvSpPr/>
                <p:nvPr/>
              </p:nvSpPr>
              <p:spPr>
                <a:xfrm>
                  <a:off x="4482022" y="493568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7"/>
                      </a:lnTo>
                      <a:cubicBezTo>
                        <a:pt x="29650" y="9030"/>
                        <a:pt x="29745" y="8077"/>
                        <a:pt x="28412" y="7506"/>
                      </a:cubicBezTo>
                      <a:lnTo>
                        <a:pt x="16230" y="457"/>
                      </a:lnTo>
                      <a:cubicBezTo>
                        <a:pt x="15001" y="-152"/>
                        <a:pt x="13556" y="-152"/>
                        <a:pt x="12327" y="457"/>
                      </a:cubicBezTo>
                      <a:lnTo>
                        <a:pt x="716" y="7220"/>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83" name="Google Shape;783;p82"/>
                <p:cNvSpPr/>
                <p:nvPr/>
              </p:nvSpPr>
              <p:spPr>
                <a:xfrm>
                  <a:off x="4464795" y="4925682"/>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8268"/>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84" name="Google Shape;784;p82"/>
                <p:cNvSpPr/>
                <p:nvPr/>
              </p:nvSpPr>
              <p:spPr>
                <a:xfrm>
                  <a:off x="4447522" y="4915490"/>
                  <a:ext cx="29387" cy="17202"/>
                </a:xfrm>
                <a:custGeom>
                  <a:avLst/>
                  <a:gdLst/>
                  <a:ahLst/>
                  <a:cxnLst/>
                  <a:rect l="l" t="t" r="r" b="b"/>
                  <a:pathLst>
                    <a:path w="29387" h="17202" extrusionOk="0">
                      <a:moveTo>
                        <a:pt x="761" y="9601"/>
                      </a:moveTo>
                      <a:lnTo>
                        <a:pt x="12944" y="16745"/>
                      </a:lnTo>
                      <a:cubicBezTo>
                        <a:pt x="14173" y="17355"/>
                        <a:pt x="15618" y="17355"/>
                        <a:pt x="16846" y="16745"/>
                      </a:cubicBezTo>
                      <a:lnTo>
                        <a:pt x="28458" y="9982"/>
                      </a:lnTo>
                      <a:cubicBezTo>
                        <a:pt x="29600" y="9316"/>
                        <a:pt x="29791" y="8363"/>
                        <a:pt x="28458" y="7792"/>
                      </a:cubicBezTo>
                      <a:lnTo>
                        <a:pt x="16180" y="457"/>
                      </a:lnTo>
                      <a:cubicBezTo>
                        <a:pt x="14951" y="-152"/>
                        <a:pt x="13507" y="-152"/>
                        <a:pt x="12278" y="457"/>
                      </a:cubicBezTo>
                      <a:lnTo>
                        <a:pt x="666" y="7220"/>
                      </a:lnTo>
                      <a:cubicBezTo>
                        <a:pt x="-190" y="8077"/>
                        <a:pt x="-286" y="8935"/>
                        <a:pt x="761"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85" name="Google Shape;785;p82"/>
                <p:cNvSpPr/>
                <p:nvPr/>
              </p:nvSpPr>
              <p:spPr>
                <a:xfrm>
                  <a:off x="4624469" y="5017884"/>
                  <a:ext cx="34098" cy="19393"/>
                </a:xfrm>
                <a:custGeom>
                  <a:avLst/>
                  <a:gdLst/>
                  <a:ahLst/>
                  <a:cxnLst/>
                  <a:rect l="l" t="t" r="r" b="b"/>
                  <a:pathLst>
                    <a:path w="34098" h="19393" extrusionOk="0">
                      <a:moveTo>
                        <a:pt x="1035" y="9411"/>
                      </a:moveTo>
                      <a:lnTo>
                        <a:pt x="17691" y="18936"/>
                      </a:lnTo>
                      <a:cubicBezTo>
                        <a:pt x="18887" y="19546"/>
                        <a:pt x="20303" y="19546"/>
                        <a:pt x="21499" y="18936"/>
                      </a:cubicBezTo>
                      <a:lnTo>
                        <a:pt x="33205" y="12268"/>
                      </a:lnTo>
                      <a:cubicBezTo>
                        <a:pt x="34348" y="11602"/>
                        <a:pt x="34443" y="10554"/>
                        <a:pt x="33205" y="9982"/>
                      </a:cubicBezTo>
                      <a:lnTo>
                        <a:pt x="16549" y="457"/>
                      </a:lnTo>
                      <a:cubicBezTo>
                        <a:pt x="15321" y="-152"/>
                        <a:pt x="13876" y="-152"/>
                        <a:pt x="12647" y="457"/>
                      </a:cubicBezTo>
                      <a:lnTo>
                        <a:pt x="1035" y="7220"/>
                      </a:lnTo>
                      <a:cubicBezTo>
                        <a:pt x="-297" y="7887"/>
                        <a:pt x="-392" y="8839"/>
                        <a:pt x="1035"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86" name="Google Shape;786;p82"/>
                <p:cNvSpPr/>
                <p:nvPr/>
              </p:nvSpPr>
              <p:spPr>
                <a:xfrm>
                  <a:off x="4516514" y="4955590"/>
                  <a:ext cx="33778" cy="19392"/>
                </a:xfrm>
                <a:custGeom>
                  <a:avLst/>
                  <a:gdLst/>
                  <a:ahLst/>
                  <a:cxnLst/>
                  <a:rect l="l" t="t" r="r" b="b"/>
                  <a:pathLst>
                    <a:path w="33778" h="19392" extrusionOk="0">
                      <a:moveTo>
                        <a:pt x="679" y="9411"/>
                      </a:moveTo>
                      <a:lnTo>
                        <a:pt x="17335" y="18936"/>
                      </a:lnTo>
                      <a:cubicBezTo>
                        <a:pt x="18563" y="19545"/>
                        <a:pt x="20008" y="19545"/>
                        <a:pt x="21237" y="18936"/>
                      </a:cubicBezTo>
                      <a:lnTo>
                        <a:pt x="32849" y="12173"/>
                      </a:lnTo>
                      <a:cubicBezTo>
                        <a:pt x="33991" y="11506"/>
                        <a:pt x="34181" y="10554"/>
                        <a:pt x="32849" y="9982"/>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87" name="Google Shape;787;p82"/>
                <p:cNvSpPr/>
                <p:nvPr/>
              </p:nvSpPr>
              <p:spPr>
                <a:xfrm>
                  <a:off x="4538177" y="4968068"/>
                  <a:ext cx="98308" cy="56826"/>
                </a:xfrm>
                <a:custGeom>
                  <a:avLst/>
                  <a:gdLst/>
                  <a:ahLst/>
                  <a:cxnLst/>
                  <a:rect l="l" t="t" r="r" b="b"/>
                  <a:pathLst>
                    <a:path w="98308" h="56826" extrusionOk="0">
                      <a:moveTo>
                        <a:pt x="716" y="9411"/>
                      </a:moveTo>
                      <a:lnTo>
                        <a:pt x="81902" y="56369"/>
                      </a:lnTo>
                      <a:cubicBezTo>
                        <a:pt x="83131" y="56978"/>
                        <a:pt x="84576" y="56978"/>
                        <a:pt x="85804" y="56369"/>
                      </a:cubicBezTo>
                      <a:lnTo>
                        <a:pt x="97416" y="49606"/>
                      </a:lnTo>
                      <a:cubicBezTo>
                        <a:pt x="98558" y="48939"/>
                        <a:pt x="98653" y="47987"/>
                        <a:pt x="97416" y="47415"/>
                      </a:cubicBezTo>
                      <a:lnTo>
                        <a:pt x="16230" y="457"/>
                      </a:lnTo>
                      <a:cubicBezTo>
                        <a:pt x="15001" y="-152"/>
                        <a:pt x="13556" y="-152"/>
                        <a:pt x="12327" y="457"/>
                      </a:cubicBezTo>
                      <a:lnTo>
                        <a:pt x="716" y="7220"/>
                      </a:lnTo>
                      <a:cubicBezTo>
                        <a:pt x="-141" y="7887"/>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88" name="Google Shape;788;p82"/>
                <p:cNvSpPr/>
                <p:nvPr/>
              </p:nvSpPr>
              <p:spPr>
                <a:xfrm>
                  <a:off x="4683753" y="5013502"/>
                  <a:ext cx="29387" cy="16916"/>
                </a:xfrm>
                <a:custGeom>
                  <a:avLst/>
                  <a:gdLst/>
                  <a:ahLst/>
                  <a:cxnLst/>
                  <a:rect l="l" t="t" r="r" b="b"/>
                  <a:pathLst>
                    <a:path w="29387" h="16916" extrusionOk="0">
                      <a:moveTo>
                        <a:pt x="761" y="9411"/>
                      </a:moveTo>
                      <a:lnTo>
                        <a:pt x="12944" y="16459"/>
                      </a:lnTo>
                      <a:cubicBezTo>
                        <a:pt x="14173" y="17069"/>
                        <a:pt x="15618" y="17069"/>
                        <a:pt x="16846" y="16459"/>
                      </a:cubicBezTo>
                      <a:lnTo>
                        <a:pt x="28458" y="9792"/>
                      </a:lnTo>
                      <a:cubicBezTo>
                        <a:pt x="29600" y="9125"/>
                        <a:pt x="29791" y="8077"/>
                        <a:pt x="28458" y="7506"/>
                      </a:cubicBezTo>
                      <a:lnTo>
                        <a:pt x="16275" y="457"/>
                      </a:lnTo>
                      <a:cubicBezTo>
                        <a:pt x="15047" y="-152"/>
                        <a:pt x="13602" y="-152"/>
                        <a:pt x="12373" y="457"/>
                      </a:cubicBezTo>
                      <a:lnTo>
                        <a:pt x="666" y="7125"/>
                      </a:lnTo>
                      <a:cubicBezTo>
                        <a:pt x="-190" y="7792"/>
                        <a:pt x="-286" y="8839"/>
                        <a:pt x="761"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89" name="Google Shape;789;p82"/>
                <p:cNvSpPr/>
                <p:nvPr/>
              </p:nvSpPr>
              <p:spPr>
                <a:xfrm>
                  <a:off x="4666502" y="5003310"/>
                  <a:ext cx="29374" cy="17106"/>
                </a:xfrm>
                <a:custGeom>
                  <a:avLst/>
                  <a:gdLst/>
                  <a:ahLst/>
                  <a:cxnLst/>
                  <a:rect l="l" t="t" r="r" b="b"/>
                  <a:pathLst>
                    <a:path w="29374" h="17106" extrusionOk="0">
                      <a:moveTo>
                        <a:pt x="690" y="9601"/>
                      </a:moveTo>
                      <a:lnTo>
                        <a:pt x="12873" y="16650"/>
                      </a:lnTo>
                      <a:cubicBezTo>
                        <a:pt x="14102" y="17259"/>
                        <a:pt x="15546" y="17259"/>
                        <a:pt x="16775" y="16650"/>
                      </a:cubicBezTo>
                      <a:lnTo>
                        <a:pt x="28482" y="9982"/>
                      </a:lnTo>
                      <a:cubicBezTo>
                        <a:pt x="29624" y="9316"/>
                        <a:pt x="29719" y="8268"/>
                        <a:pt x="28482" y="7696"/>
                      </a:cubicBezTo>
                      <a:lnTo>
                        <a:pt x="16109" y="457"/>
                      </a:lnTo>
                      <a:cubicBezTo>
                        <a:pt x="14880" y="-152"/>
                        <a:pt x="13435" y="-152"/>
                        <a:pt x="12207"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90" name="Google Shape;790;p82"/>
                <p:cNvSpPr/>
                <p:nvPr/>
              </p:nvSpPr>
              <p:spPr>
                <a:xfrm>
                  <a:off x="4649277" y="4993405"/>
                  <a:ext cx="29313" cy="17011"/>
                </a:xfrm>
                <a:custGeom>
                  <a:avLst/>
                  <a:gdLst/>
                  <a:ahLst/>
                  <a:cxnLst/>
                  <a:rect l="l" t="t" r="r" b="b"/>
                  <a:pathLst>
                    <a:path w="29313" h="17011" extrusionOk="0">
                      <a:moveTo>
                        <a:pt x="688" y="9506"/>
                      </a:moveTo>
                      <a:lnTo>
                        <a:pt x="12871" y="16554"/>
                      </a:lnTo>
                      <a:cubicBezTo>
                        <a:pt x="14099" y="17164"/>
                        <a:pt x="15544" y="17164"/>
                        <a:pt x="16773" y="16554"/>
                      </a:cubicBezTo>
                      <a:lnTo>
                        <a:pt x="28385" y="9791"/>
                      </a:lnTo>
                      <a:cubicBezTo>
                        <a:pt x="29527" y="9125"/>
                        <a:pt x="29717" y="8077"/>
                        <a:pt x="28385" y="7506"/>
                      </a:cubicBezTo>
                      <a:lnTo>
                        <a:pt x="16202" y="457"/>
                      </a:lnTo>
                      <a:cubicBezTo>
                        <a:pt x="14973" y="-152"/>
                        <a:pt x="13528" y="-152"/>
                        <a:pt x="12299" y="457"/>
                      </a:cubicBezTo>
                      <a:lnTo>
                        <a:pt x="973" y="7220"/>
                      </a:lnTo>
                      <a:cubicBezTo>
                        <a:pt x="-169" y="7982"/>
                        <a:pt x="-359" y="8934"/>
                        <a:pt x="68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91" name="Google Shape;791;p82"/>
                <p:cNvSpPr/>
                <p:nvPr/>
              </p:nvSpPr>
              <p:spPr>
                <a:xfrm>
                  <a:off x="4631964" y="4983594"/>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0" y="9696"/>
                      </a:lnTo>
                      <a:cubicBezTo>
                        <a:pt x="29613" y="9030"/>
                        <a:pt x="29708" y="8077"/>
                        <a:pt x="28470" y="7506"/>
                      </a:cubicBezTo>
                      <a:lnTo>
                        <a:pt x="16193" y="457"/>
                      </a:lnTo>
                      <a:cubicBezTo>
                        <a:pt x="14997" y="-152"/>
                        <a:pt x="13581" y="-152"/>
                        <a:pt x="12385" y="457"/>
                      </a:cubicBezTo>
                      <a:lnTo>
                        <a:pt x="679" y="7220"/>
                      </a:lnTo>
                      <a:cubicBezTo>
                        <a:pt x="-178" y="7506"/>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92" name="Google Shape;792;p82"/>
                <p:cNvSpPr/>
                <p:nvPr/>
              </p:nvSpPr>
              <p:spPr>
                <a:xfrm>
                  <a:off x="4614700" y="497359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792"/>
                      </a:lnTo>
                      <a:cubicBezTo>
                        <a:pt x="29650" y="9125"/>
                        <a:pt x="29745" y="8077"/>
                        <a:pt x="28412" y="7506"/>
                      </a:cubicBezTo>
                      <a:lnTo>
                        <a:pt x="16230" y="457"/>
                      </a:lnTo>
                      <a:cubicBezTo>
                        <a:pt x="15001" y="-152"/>
                        <a:pt x="13556" y="-152"/>
                        <a:pt x="12327" y="457"/>
                      </a:cubicBezTo>
                      <a:lnTo>
                        <a:pt x="716" y="7125"/>
                      </a:lnTo>
                      <a:cubicBezTo>
                        <a:pt x="-141" y="798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93" name="Google Shape;793;p82"/>
                <p:cNvSpPr/>
                <p:nvPr/>
              </p:nvSpPr>
              <p:spPr>
                <a:xfrm>
                  <a:off x="4597237" y="4963591"/>
                  <a:ext cx="29541" cy="16916"/>
                </a:xfrm>
                <a:custGeom>
                  <a:avLst/>
                  <a:gdLst/>
                  <a:ahLst/>
                  <a:cxnLst/>
                  <a:rect l="l" t="t" r="r" b="b"/>
                  <a:pathLst>
                    <a:path w="29541" h="16916" extrusionOk="0">
                      <a:moveTo>
                        <a:pt x="857" y="9411"/>
                      </a:moveTo>
                      <a:lnTo>
                        <a:pt x="13135" y="16459"/>
                      </a:lnTo>
                      <a:cubicBezTo>
                        <a:pt x="14363" y="17069"/>
                        <a:pt x="15808" y="17069"/>
                        <a:pt x="17037" y="16459"/>
                      </a:cubicBezTo>
                      <a:lnTo>
                        <a:pt x="28648" y="9792"/>
                      </a:lnTo>
                      <a:cubicBezTo>
                        <a:pt x="29791" y="9125"/>
                        <a:pt x="29886" y="8077"/>
                        <a:pt x="28648" y="7506"/>
                      </a:cubicBezTo>
                      <a:lnTo>
                        <a:pt x="16466" y="457"/>
                      </a:lnTo>
                      <a:cubicBezTo>
                        <a:pt x="15237" y="-152"/>
                        <a:pt x="13792" y="-152"/>
                        <a:pt x="12563" y="457"/>
                      </a:cubicBezTo>
                      <a:lnTo>
                        <a:pt x="857" y="7220"/>
                      </a:lnTo>
                      <a:cubicBezTo>
                        <a:pt x="-286" y="7791"/>
                        <a:pt x="-286" y="8458"/>
                        <a:pt x="85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94" name="Google Shape;794;p82"/>
                <p:cNvSpPr/>
                <p:nvPr/>
              </p:nvSpPr>
              <p:spPr>
                <a:xfrm>
                  <a:off x="4580242" y="4953400"/>
                  <a:ext cx="29308" cy="17106"/>
                </a:xfrm>
                <a:custGeom>
                  <a:avLst/>
                  <a:gdLst/>
                  <a:ahLst/>
                  <a:cxnLst/>
                  <a:rect l="l" t="t" r="r" b="b"/>
                  <a:pathLst>
                    <a:path w="29308" h="17106" extrusionOk="0">
                      <a:moveTo>
                        <a:pt x="624" y="9601"/>
                      </a:moveTo>
                      <a:lnTo>
                        <a:pt x="12807" y="16650"/>
                      </a:lnTo>
                      <a:cubicBezTo>
                        <a:pt x="14036" y="17259"/>
                        <a:pt x="15481" y="17259"/>
                        <a:pt x="16709" y="16650"/>
                      </a:cubicBezTo>
                      <a:lnTo>
                        <a:pt x="28416" y="9887"/>
                      </a:lnTo>
                      <a:cubicBezTo>
                        <a:pt x="29558" y="9220"/>
                        <a:pt x="29654" y="8268"/>
                        <a:pt x="28416" y="7601"/>
                      </a:cubicBezTo>
                      <a:lnTo>
                        <a:pt x="16709" y="457"/>
                      </a:lnTo>
                      <a:cubicBezTo>
                        <a:pt x="15481" y="-152"/>
                        <a:pt x="14036" y="-152"/>
                        <a:pt x="12807" y="457"/>
                      </a:cubicBezTo>
                      <a:lnTo>
                        <a:pt x="1195" y="7220"/>
                      </a:lnTo>
                      <a:cubicBezTo>
                        <a:pt x="-232" y="8077"/>
                        <a:pt x="-327" y="9125"/>
                        <a:pt x="624"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95" name="Google Shape;795;p82"/>
                <p:cNvSpPr/>
                <p:nvPr/>
              </p:nvSpPr>
              <p:spPr>
                <a:xfrm>
                  <a:off x="4562889" y="4943589"/>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220"/>
                      </a:lnTo>
                      <a:cubicBezTo>
                        <a:pt x="-202" y="7887"/>
                        <a:pt x="-297" y="9411"/>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96" name="Google Shape;796;p82"/>
                <p:cNvSpPr/>
                <p:nvPr/>
              </p:nvSpPr>
              <p:spPr>
                <a:xfrm>
                  <a:off x="4545668" y="4933492"/>
                  <a:ext cx="29333" cy="17487"/>
                </a:xfrm>
                <a:custGeom>
                  <a:avLst/>
                  <a:gdLst/>
                  <a:ahLst/>
                  <a:cxnLst/>
                  <a:rect l="l" t="t" r="r" b="b"/>
                  <a:pathLst>
                    <a:path w="29333" h="17487" extrusionOk="0">
                      <a:moveTo>
                        <a:pt x="649" y="9982"/>
                      </a:moveTo>
                      <a:lnTo>
                        <a:pt x="12832" y="17031"/>
                      </a:lnTo>
                      <a:cubicBezTo>
                        <a:pt x="14060" y="17640"/>
                        <a:pt x="15505" y="17640"/>
                        <a:pt x="16734" y="17031"/>
                      </a:cubicBezTo>
                      <a:lnTo>
                        <a:pt x="28441" y="10363"/>
                      </a:lnTo>
                      <a:cubicBezTo>
                        <a:pt x="29583" y="9696"/>
                        <a:pt x="29678" y="8649"/>
                        <a:pt x="28441" y="8077"/>
                      </a:cubicBezTo>
                      <a:lnTo>
                        <a:pt x="16448" y="457"/>
                      </a:lnTo>
                      <a:cubicBezTo>
                        <a:pt x="15253" y="-152"/>
                        <a:pt x="13837" y="-152"/>
                        <a:pt x="12641" y="457"/>
                      </a:cubicBezTo>
                      <a:lnTo>
                        <a:pt x="934" y="7125"/>
                      </a:lnTo>
                      <a:cubicBezTo>
                        <a:pt x="-208" y="7982"/>
                        <a:pt x="-303" y="9030"/>
                        <a:pt x="649"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97" name="Google Shape;797;p82"/>
                <p:cNvSpPr/>
                <p:nvPr/>
              </p:nvSpPr>
              <p:spPr>
                <a:xfrm>
                  <a:off x="4528402" y="4923967"/>
                  <a:ext cx="29313" cy="16630"/>
                </a:xfrm>
                <a:custGeom>
                  <a:avLst/>
                  <a:gdLst/>
                  <a:ahLst/>
                  <a:cxnLst/>
                  <a:rect l="l" t="t" r="r" b="b"/>
                  <a:pathLst>
                    <a:path w="29313" h="16630" extrusionOk="0">
                      <a:moveTo>
                        <a:pt x="688" y="9125"/>
                      </a:moveTo>
                      <a:lnTo>
                        <a:pt x="12871" y="16173"/>
                      </a:lnTo>
                      <a:cubicBezTo>
                        <a:pt x="14099" y="16783"/>
                        <a:pt x="15544" y="16783"/>
                        <a:pt x="16773" y="16173"/>
                      </a:cubicBezTo>
                      <a:lnTo>
                        <a:pt x="28384" y="9506"/>
                      </a:lnTo>
                      <a:cubicBezTo>
                        <a:pt x="29527" y="8839"/>
                        <a:pt x="29717" y="7791"/>
                        <a:pt x="28384" y="7220"/>
                      </a:cubicBezTo>
                      <a:lnTo>
                        <a:pt x="16487" y="457"/>
                      </a:lnTo>
                      <a:cubicBezTo>
                        <a:pt x="15259" y="-152"/>
                        <a:pt x="13814" y="-152"/>
                        <a:pt x="12585" y="457"/>
                      </a:cubicBezTo>
                      <a:lnTo>
                        <a:pt x="973" y="7220"/>
                      </a:lnTo>
                      <a:cubicBezTo>
                        <a:pt x="-169" y="7601"/>
                        <a:pt x="-359" y="8553"/>
                        <a:pt x="688" y="912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98" name="Google Shape;798;p82"/>
                <p:cNvSpPr/>
                <p:nvPr/>
              </p:nvSpPr>
              <p:spPr>
                <a:xfrm>
                  <a:off x="4511410" y="4913585"/>
                  <a:ext cx="29041" cy="17011"/>
                </a:xfrm>
                <a:custGeom>
                  <a:avLst/>
                  <a:gdLst/>
                  <a:ahLst/>
                  <a:cxnLst/>
                  <a:rect l="l" t="t" r="r" b="b"/>
                  <a:pathLst>
                    <a:path w="29041" h="17011" extrusionOk="0">
                      <a:moveTo>
                        <a:pt x="357" y="9506"/>
                      </a:moveTo>
                      <a:lnTo>
                        <a:pt x="12635" y="16554"/>
                      </a:lnTo>
                      <a:cubicBezTo>
                        <a:pt x="13830" y="17164"/>
                        <a:pt x="15247" y="17164"/>
                        <a:pt x="16442" y="16554"/>
                      </a:cubicBezTo>
                      <a:lnTo>
                        <a:pt x="28149" y="9792"/>
                      </a:lnTo>
                      <a:cubicBezTo>
                        <a:pt x="29291" y="9125"/>
                        <a:pt x="29386" y="8172"/>
                        <a:pt x="28149" y="7506"/>
                      </a:cubicBezTo>
                      <a:lnTo>
                        <a:pt x="15966" y="457"/>
                      </a:lnTo>
                      <a:cubicBezTo>
                        <a:pt x="14737" y="-152"/>
                        <a:pt x="13293" y="-152"/>
                        <a:pt x="12064" y="457"/>
                      </a:cubicBezTo>
                      <a:lnTo>
                        <a:pt x="357" y="7220"/>
                      </a:lnTo>
                      <a:cubicBezTo>
                        <a:pt x="-119" y="7982"/>
                        <a:pt x="-119" y="8934"/>
                        <a:pt x="357"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99" name="Google Shape;799;p82"/>
                <p:cNvSpPr/>
                <p:nvPr/>
              </p:nvSpPr>
              <p:spPr>
                <a:xfrm>
                  <a:off x="4493824" y="4903774"/>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6"/>
                      </a:lnTo>
                      <a:cubicBezTo>
                        <a:pt x="29650" y="9030"/>
                        <a:pt x="29745" y="8077"/>
                        <a:pt x="28412" y="7506"/>
                      </a:cubicBezTo>
                      <a:lnTo>
                        <a:pt x="16230" y="457"/>
                      </a:lnTo>
                      <a:cubicBezTo>
                        <a:pt x="15001" y="-152"/>
                        <a:pt x="13556" y="-152"/>
                        <a:pt x="12327" y="457"/>
                      </a:cubicBezTo>
                      <a:lnTo>
                        <a:pt x="716" y="7220"/>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00" name="Google Shape;800;p82"/>
                <p:cNvSpPr/>
                <p:nvPr/>
              </p:nvSpPr>
              <p:spPr>
                <a:xfrm>
                  <a:off x="4701039" y="5023503"/>
                  <a:ext cx="42331" cy="24441"/>
                </a:xfrm>
                <a:custGeom>
                  <a:avLst/>
                  <a:gdLst/>
                  <a:ahLst/>
                  <a:cxnLst/>
                  <a:rect l="l" t="t" r="r" b="b"/>
                  <a:pathLst>
                    <a:path w="42331" h="24441" extrusionOk="0">
                      <a:moveTo>
                        <a:pt x="607" y="9411"/>
                      </a:moveTo>
                      <a:lnTo>
                        <a:pt x="25829" y="23984"/>
                      </a:lnTo>
                      <a:cubicBezTo>
                        <a:pt x="27058" y="24594"/>
                        <a:pt x="28503" y="24594"/>
                        <a:pt x="29732" y="23984"/>
                      </a:cubicBezTo>
                      <a:lnTo>
                        <a:pt x="41439" y="17221"/>
                      </a:lnTo>
                      <a:cubicBezTo>
                        <a:pt x="42581" y="16555"/>
                        <a:pt x="42676" y="15602"/>
                        <a:pt x="41439" y="15031"/>
                      </a:cubicBezTo>
                      <a:lnTo>
                        <a:pt x="16121" y="457"/>
                      </a:lnTo>
                      <a:cubicBezTo>
                        <a:pt x="14892" y="-152"/>
                        <a:pt x="13448" y="-152"/>
                        <a:pt x="12219" y="457"/>
                      </a:cubicBezTo>
                      <a:lnTo>
                        <a:pt x="607" y="7220"/>
                      </a:lnTo>
                      <a:cubicBezTo>
                        <a:pt x="-154" y="7792"/>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01" name="Google Shape;801;p82"/>
                <p:cNvSpPr/>
                <p:nvPr/>
              </p:nvSpPr>
              <p:spPr>
                <a:xfrm>
                  <a:off x="4675609" y="5027945"/>
                  <a:ext cx="29345" cy="17142"/>
                </a:xfrm>
                <a:custGeom>
                  <a:avLst/>
                  <a:gdLst/>
                  <a:ahLst/>
                  <a:cxnLst/>
                  <a:rect l="l" t="t" r="r" b="b"/>
                  <a:pathLst>
                    <a:path w="29345" h="17142" extrusionOk="0">
                      <a:moveTo>
                        <a:pt x="720" y="9541"/>
                      </a:moveTo>
                      <a:lnTo>
                        <a:pt x="12903" y="16685"/>
                      </a:lnTo>
                      <a:cubicBezTo>
                        <a:pt x="14131" y="17295"/>
                        <a:pt x="15576" y="17295"/>
                        <a:pt x="16805" y="16685"/>
                      </a:cubicBezTo>
                      <a:lnTo>
                        <a:pt x="28416" y="9923"/>
                      </a:lnTo>
                      <a:cubicBezTo>
                        <a:pt x="29559" y="9256"/>
                        <a:pt x="29749" y="8303"/>
                        <a:pt x="28416" y="7732"/>
                      </a:cubicBezTo>
                      <a:lnTo>
                        <a:pt x="16519" y="493"/>
                      </a:lnTo>
                      <a:cubicBezTo>
                        <a:pt x="15302" y="-164"/>
                        <a:pt x="13834" y="-164"/>
                        <a:pt x="12617" y="493"/>
                      </a:cubicBezTo>
                      <a:lnTo>
                        <a:pt x="1005" y="7256"/>
                      </a:lnTo>
                      <a:cubicBezTo>
                        <a:pt x="-232" y="8017"/>
                        <a:pt x="-327" y="8970"/>
                        <a:pt x="720" y="954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02" name="Google Shape;802;p82"/>
                <p:cNvSpPr/>
                <p:nvPr/>
              </p:nvSpPr>
              <p:spPr>
                <a:xfrm>
                  <a:off x="4658328" y="5018170"/>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03" name="Google Shape;803;p82"/>
                <p:cNvSpPr/>
                <p:nvPr/>
              </p:nvSpPr>
              <p:spPr>
                <a:xfrm>
                  <a:off x="4641064" y="5008168"/>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04" name="Google Shape;804;p82"/>
                <p:cNvSpPr/>
                <p:nvPr/>
              </p:nvSpPr>
              <p:spPr>
                <a:xfrm>
                  <a:off x="4623779" y="4998072"/>
                  <a:ext cx="29363" cy="17011"/>
                </a:xfrm>
                <a:custGeom>
                  <a:avLst/>
                  <a:gdLst/>
                  <a:ahLst/>
                  <a:cxnLst/>
                  <a:rect l="l" t="t" r="r" b="b"/>
                  <a:pathLst>
                    <a:path w="29363" h="17011" extrusionOk="0">
                      <a:moveTo>
                        <a:pt x="679" y="9506"/>
                      </a:moveTo>
                      <a:lnTo>
                        <a:pt x="12957" y="16554"/>
                      </a:lnTo>
                      <a:cubicBezTo>
                        <a:pt x="14185" y="17164"/>
                        <a:pt x="15630" y="17164"/>
                        <a:pt x="16859" y="16554"/>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5"/>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05" name="Google Shape;805;p82"/>
                <p:cNvSpPr/>
                <p:nvPr/>
              </p:nvSpPr>
              <p:spPr>
                <a:xfrm>
                  <a:off x="4606671" y="4988070"/>
                  <a:ext cx="29244" cy="17106"/>
                </a:xfrm>
                <a:custGeom>
                  <a:avLst/>
                  <a:gdLst/>
                  <a:ahLst/>
                  <a:cxnLst/>
                  <a:rect l="l" t="t" r="r" b="b"/>
                  <a:pathLst>
                    <a:path w="29244" h="17106" extrusionOk="0">
                      <a:moveTo>
                        <a:pt x="560" y="9601"/>
                      </a:moveTo>
                      <a:lnTo>
                        <a:pt x="12742" y="16650"/>
                      </a:lnTo>
                      <a:cubicBezTo>
                        <a:pt x="13971" y="17259"/>
                        <a:pt x="15416" y="17259"/>
                        <a:pt x="16645" y="16650"/>
                      </a:cubicBezTo>
                      <a:lnTo>
                        <a:pt x="28352" y="9697"/>
                      </a:lnTo>
                      <a:cubicBezTo>
                        <a:pt x="29494" y="9030"/>
                        <a:pt x="29589" y="8077"/>
                        <a:pt x="28352" y="7506"/>
                      </a:cubicBezTo>
                      <a:lnTo>
                        <a:pt x="16169" y="457"/>
                      </a:lnTo>
                      <a:cubicBezTo>
                        <a:pt x="14940" y="-152"/>
                        <a:pt x="13495" y="-152"/>
                        <a:pt x="12267" y="457"/>
                      </a:cubicBezTo>
                      <a:lnTo>
                        <a:pt x="655" y="7220"/>
                      </a:lnTo>
                      <a:cubicBezTo>
                        <a:pt x="-202" y="7982"/>
                        <a:pt x="-202" y="9030"/>
                        <a:pt x="56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06" name="Google Shape;806;p82"/>
                <p:cNvSpPr/>
                <p:nvPr/>
              </p:nvSpPr>
              <p:spPr>
                <a:xfrm>
                  <a:off x="4589253" y="4978260"/>
                  <a:ext cx="29376" cy="16916"/>
                </a:xfrm>
                <a:custGeom>
                  <a:avLst/>
                  <a:gdLst/>
                  <a:ahLst/>
                  <a:cxnLst/>
                  <a:rect l="l" t="t" r="r" b="b"/>
                  <a:pathLst>
                    <a:path w="29376" h="16916" extrusionOk="0">
                      <a:moveTo>
                        <a:pt x="750" y="9411"/>
                      </a:moveTo>
                      <a:lnTo>
                        <a:pt x="12933" y="16459"/>
                      </a:lnTo>
                      <a:cubicBezTo>
                        <a:pt x="14161" y="17069"/>
                        <a:pt x="15606" y="17069"/>
                        <a:pt x="16835" y="16459"/>
                      </a:cubicBezTo>
                      <a:lnTo>
                        <a:pt x="28447" y="9792"/>
                      </a:lnTo>
                      <a:cubicBezTo>
                        <a:pt x="29589" y="9125"/>
                        <a:pt x="29779" y="8077"/>
                        <a:pt x="28447" y="7506"/>
                      </a:cubicBezTo>
                      <a:lnTo>
                        <a:pt x="16264" y="457"/>
                      </a:lnTo>
                      <a:cubicBezTo>
                        <a:pt x="15035" y="-152"/>
                        <a:pt x="13590" y="-152"/>
                        <a:pt x="12362" y="457"/>
                      </a:cubicBezTo>
                      <a:lnTo>
                        <a:pt x="750" y="7125"/>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07" name="Google Shape;807;p82"/>
                <p:cNvSpPr/>
                <p:nvPr/>
              </p:nvSpPr>
              <p:spPr>
                <a:xfrm>
                  <a:off x="4572002" y="496825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08" name="Google Shape;808;p82"/>
                <p:cNvSpPr/>
                <p:nvPr/>
              </p:nvSpPr>
              <p:spPr>
                <a:xfrm>
                  <a:off x="4554738" y="4958162"/>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172"/>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09" name="Google Shape;809;p82"/>
                <p:cNvSpPr/>
                <p:nvPr/>
              </p:nvSpPr>
              <p:spPr>
                <a:xfrm>
                  <a:off x="4537453" y="4948351"/>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1" y="9696"/>
                      </a:lnTo>
                      <a:cubicBezTo>
                        <a:pt x="29613" y="9030"/>
                        <a:pt x="29708" y="8077"/>
                        <a:pt x="28471" y="7506"/>
                      </a:cubicBezTo>
                      <a:lnTo>
                        <a:pt x="16288" y="457"/>
                      </a:lnTo>
                      <a:cubicBezTo>
                        <a:pt x="15059" y="-152"/>
                        <a:pt x="13614" y="-152"/>
                        <a:pt x="12385"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10" name="Google Shape;810;p82"/>
                <p:cNvSpPr/>
                <p:nvPr/>
              </p:nvSpPr>
              <p:spPr>
                <a:xfrm>
                  <a:off x="4520202" y="4938350"/>
                  <a:ext cx="29291" cy="16916"/>
                </a:xfrm>
                <a:custGeom>
                  <a:avLst/>
                  <a:gdLst/>
                  <a:ahLst/>
                  <a:cxnLst/>
                  <a:rect l="l" t="t" r="r" b="b"/>
                  <a:pathLst>
                    <a:path w="29291" h="16916" extrusionOk="0">
                      <a:moveTo>
                        <a:pt x="607" y="9411"/>
                      </a:moveTo>
                      <a:lnTo>
                        <a:pt x="12790" y="16459"/>
                      </a:lnTo>
                      <a:cubicBezTo>
                        <a:pt x="14019" y="17069"/>
                        <a:pt x="15464" y="17069"/>
                        <a:pt x="16692" y="16459"/>
                      </a:cubicBezTo>
                      <a:lnTo>
                        <a:pt x="28399" y="9791"/>
                      </a:lnTo>
                      <a:cubicBezTo>
                        <a:pt x="29541" y="9125"/>
                        <a:pt x="29636" y="8077"/>
                        <a:pt x="28399" y="7506"/>
                      </a:cubicBezTo>
                      <a:lnTo>
                        <a:pt x="16121" y="457"/>
                      </a:lnTo>
                      <a:cubicBezTo>
                        <a:pt x="14893" y="-152"/>
                        <a:pt x="13448" y="-152"/>
                        <a:pt x="12219" y="457"/>
                      </a:cubicBezTo>
                      <a:lnTo>
                        <a:pt x="607" y="7124"/>
                      </a:lnTo>
                      <a:cubicBezTo>
                        <a:pt x="-154" y="7791"/>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11" name="Google Shape;811;p82"/>
                <p:cNvSpPr/>
                <p:nvPr/>
              </p:nvSpPr>
              <p:spPr>
                <a:xfrm>
                  <a:off x="4502927" y="4928253"/>
                  <a:ext cx="29376" cy="17011"/>
                </a:xfrm>
                <a:custGeom>
                  <a:avLst/>
                  <a:gdLst/>
                  <a:ahLst/>
                  <a:cxnLst/>
                  <a:rect l="l" t="t" r="r" b="b"/>
                  <a:pathLst>
                    <a:path w="29376" h="17011" extrusionOk="0">
                      <a:moveTo>
                        <a:pt x="750" y="9506"/>
                      </a:moveTo>
                      <a:lnTo>
                        <a:pt x="12933" y="16555"/>
                      </a:lnTo>
                      <a:cubicBezTo>
                        <a:pt x="14161" y="17164"/>
                        <a:pt x="15606" y="17164"/>
                        <a:pt x="16835" y="16555"/>
                      </a:cubicBezTo>
                      <a:lnTo>
                        <a:pt x="28447" y="9792"/>
                      </a:lnTo>
                      <a:cubicBezTo>
                        <a:pt x="29589" y="9125"/>
                        <a:pt x="29779" y="8077"/>
                        <a:pt x="28447" y="7506"/>
                      </a:cubicBezTo>
                      <a:lnTo>
                        <a:pt x="16264" y="457"/>
                      </a:lnTo>
                      <a:cubicBezTo>
                        <a:pt x="15035" y="-152"/>
                        <a:pt x="13590" y="-152"/>
                        <a:pt x="12362" y="457"/>
                      </a:cubicBezTo>
                      <a:lnTo>
                        <a:pt x="750" y="7220"/>
                      </a:lnTo>
                      <a:cubicBezTo>
                        <a:pt x="-202" y="7982"/>
                        <a:pt x="-297" y="8934"/>
                        <a:pt x="75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12" name="Google Shape;812;p82"/>
                <p:cNvSpPr/>
                <p:nvPr/>
              </p:nvSpPr>
              <p:spPr>
                <a:xfrm>
                  <a:off x="4464204" y="4906060"/>
                  <a:ext cx="50834" cy="28917"/>
                </a:xfrm>
                <a:custGeom>
                  <a:avLst/>
                  <a:gdLst/>
                  <a:ahLst/>
                  <a:cxnLst/>
                  <a:rect l="l" t="t" r="r" b="b"/>
                  <a:pathLst>
                    <a:path w="50834" h="28917" extrusionOk="0">
                      <a:moveTo>
                        <a:pt x="830" y="9411"/>
                      </a:moveTo>
                      <a:lnTo>
                        <a:pt x="34428" y="28461"/>
                      </a:lnTo>
                      <a:cubicBezTo>
                        <a:pt x="35624" y="29070"/>
                        <a:pt x="37040" y="29070"/>
                        <a:pt x="38235" y="28461"/>
                      </a:cubicBezTo>
                      <a:lnTo>
                        <a:pt x="49942" y="21698"/>
                      </a:lnTo>
                      <a:cubicBezTo>
                        <a:pt x="51084" y="21031"/>
                        <a:pt x="51179" y="20079"/>
                        <a:pt x="49942" y="19507"/>
                      </a:cubicBezTo>
                      <a:lnTo>
                        <a:pt x="16344" y="457"/>
                      </a:lnTo>
                      <a:cubicBezTo>
                        <a:pt x="15116" y="-152"/>
                        <a:pt x="13671" y="-152"/>
                        <a:pt x="12442" y="457"/>
                      </a:cubicBezTo>
                      <a:lnTo>
                        <a:pt x="830" y="7125"/>
                      </a:lnTo>
                      <a:cubicBezTo>
                        <a:pt x="-26" y="7792"/>
                        <a:pt x="-502" y="8839"/>
                        <a:pt x="83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13" name="Google Shape;813;p82"/>
                <p:cNvSpPr/>
                <p:nvPr/>
              </p:nvSpPr>
              <p:spPr>
                <a:xfrm>
                  <a:off x="4692687" y="5037982"/>
                  <a:ext cx="33968" cy="19459"/>
                </a:xfrm>
                <a:custGeom>
                  <a:avLst/>
                  <a:gdLst/>
                  <a:ahLst/>
                  <a:cxnLst/>
                  <a:rect l="l" t="t" r="r" b="b"/>
                  <a:pathLst>
                    <a:path w="33968" h="19459" extrusionOk="0">
                      <a:moveTo>
                        <a:pt x="870" y="9506"/>
                      </a:moveTo>
                      <a:lnTo>
                        <a:pt x="17526" y="19031"/>
                      </a:lnTo>
                      <a:cubicBezTo>
                        <a:pt x="18764" y="19603"/>
                        <a:pt x="20190" y="19603"/>
                        <a:pt x="21428" y="19031"/>
                      </a:cubicBezTo>
                      <a:lnTo>
                        <a:pt x="33040" y="12268"/>
                      </a:lnTo>
                      <a:cubicBezTo>
                        <a:pt x="34182" y="11602"/>
                        <a:pt x="34372" y="10554"/>
                        <a:pt x="33040" y="9982"/>
                      </a:cubicBezTo>
                      <a:lnTo>
                        <a:pt x="16384" y="457"/>
                      </a:lnTo>
                      <a:cubicBezTo>
                        <a:pt x="15155" y="-152"/>
                        <a:pt x="13710" y="-152"/>
                        <a:pt x="12481" y="457"/>
                      </a:cubicBezTo>
                      <a:lnTo>
                        <a:pt x="870" y="7220"/>
                      </a:lnTo>
                      <a:cubicBezTo>
                        <a:pt x="13" y="7982"/>
                        <a:pt x="-558" y="8934"/>
                        <a:pt x="87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814" name="Google Shape;814;p82"/>
              <p:cNvGrpSpPr/>
              <p:nvPr/>
            </p:nvGrpSpPr>
            <p:grpSpPr>
              <a:xfrm>
                <a:off x="4543079" y="4626313"/>
                <a:ext cx="286486" cy="386884"/>
                <a:chOff x="4543079" y="4626313"/>
                <a:chExt cx="286486" cy="386884"/>
              </a:xfrm>
            </p:grpSpPr>
            <p:grpSp>
              <p:nvGrpSpPr>
                <p:cNvPr id="815" name="Google Shape;815;p82"/>
                <p:cNvGrpSpPr/>
                <p:nvPr/>
              </p:nvGrpSpPr>
              <p:grpSpPr>
                <a:xfrm>
                  <a:off x="4543079" y="4626313"/>
                  <a:ext cx="286486" cy="386884"/>
                  <a:chOff x="4543079" y="4626313"/>
                  <a:chExt cx="286486" cy="386884"/>
                </a:xfrm>
              </p:grpSpPr>
              <p:sp>
                <p:nvSpPr>
                  <p:cNvPr id="816" name="Google Shape;816;p82"/>
                  <p:cNvSpPr/>
                  <p:nvPr/>
                </p:nvSpPr>
                <p:spPr>
                  <a:xfrm>
                    <a:off x="4543081" y="4626313"/>
                    <a:ext cx="286484" cy="386884"/>
                  </a:xfrm>
                  <a:custGeom>
                    <a:avLst/>
                    <a:gdLst/>
                    <a:ahLst/>
                    <a:cxnLst/>
                    <a:rect l="l" t="t" r="r" b="b"/>
                    <a:pathLst>
                      <a:path w="286484" h="386884" extrusionOk="0">
                        <a:moveTo>
                          <a:pt x="277062" y="386884"/>
                        </a:moveTo>
                        <a:lnTo>
                          <a:pt x="277062" y="386884"/>
                        </a:lnTo>
                        <a:lnTo>
                          <a:pt x="0" y="226674"/>
                        </a:lnTo>
                        <a:lnTo>
                          <a:pt x="0" y="8646"/>
                        </a:lnTo>
                        <a:lnTo>
                          <a:pt x="2094" y="3693"/>
                        </a:lnTo>
                        <a:lnTo>
                          <a:pt x="4378" y="2550"/>
                        </a:lnTo>
                        <a:lnTo>
                          <a:pt x="4378" y="2550"/>
                        </a:lnTo>
                        <a:cubicBezTo>
                          <a:pt x="10268" y="-850"/>
                          <a:pt x="17524" y="-850"/>
                          <a:pt x="23414" y="2550"/>
                        </a:cubicBezTo>
                        <a:lnTo>
                          <a:pt x="276967" y="149140"/>
                        </a:lnTo>
                        <a:cubicBezTo>
                          <a:pt x="282880" y="152559"/>
                          <a:pt x="286511" y="158884"/>
                          <a:pt x="286485" y="165714"/>
                        </a:cubicBezTo>
                        <a:lnTo>
                          <a:pt x="286485" y="370310"/>
                        </a:lnTo>
                        <a:cubicBezTo>
                          <a:pt x="284867" y="380883"/>
                          <a:pt x="282963" y="383836"/>
                          <a:pt x="277062" y="386884"/>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17" name="Google Shape;817;p82"/>
                  <p:cNvSpPr/>
                  <p:nvPr/>
                </p:nvSpPr>
                <p:spPr>
                  <a:xfrm>
                    <a:off x="4543081" y="4626313"/>
                    <a:ext cx="284295" cy="175524"/>
                  </a:xfrm>
                  <a:custGeom>
                    <a:avLst/>
                    <a:gdLst/>
                    <a:ahLst/>
                    <a:cxnLst/>
                    <a:rect l="l" t="t" r="r" b="b"/>
                    <a:pathLst>
                      <a:path w="284295" h="175524" extrusionOk="0">
                        <a:moveTo>
                          <a:pt x="251650" y="175524"/>
                        </a:moveTo>
                        <a:lnTo>
                          <a:pt x="0" y="15885"/>
                        </a:lnTo>
                        <a:lnTo>
                          <a:pt x="0" y="8646"/>
                        </a:lnTo>
                        <a:lnTo>
                          <a:pt x="2094" y="3693"/>
                        </a:lnTo>
                        <a:lnTo>
                          <a:pt x="4378" y="2550"/>
                        </a:lnTo>
                        <a:cubicBezTo>
                          <a:pt x="10268" y="-850"/>
                          <a:pt x="17524" y="-850"/>
                          <a:pt x="23414" y="2550"/>
                        </a:cubicBezTo>
                        <a:lnTo>
                          <a:pt x="276967" y="149140"/>
                        </a:lnTo>
                        <a:cubicBezTo>
                          <a:pt x="280042" y="150940"/>
                          <a:pt x="282574" y="153540"/>
                          <a:pt x="284296" y="156665"/>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18" name="Google Shape;818;p82"/>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19" name="Google Shape;819;p82"/>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20" name="Google Shape;820;p82"/>
                  <p:cNvSpPr/>
                  <p:nvPr/>
                </p:nvSpPr>
                <p:spPr>
                  <a:xfrm>
                    <a:off x="4543081" y="4845081"/>
                    <a:ext cx="277062" cy="168020"/>
                  </a:xfrm>
                  <a:custGeom>
                    <a:avLst/>
                    <a:gdLst/>
                    <a:ahLst/>
                    <a:cxnLst/>
                    <a:rect l="l" t="t" r="r" b="b"/>
                    <a:pathLst>
                      <a:path w="277062" h="168020" extrusionOk="0">
                        <a:moveTo>
                          <a:pt x="277062" y="168021"/>
                        </a:moveTo>
                        <a:lnTo>
                          <a:pt x="277062" y="160210"/>
                        </a:lnTo>
                        <a:lnTo>
                          <a:pt x="0" y="0"/>
                        </a:lnTo>
                        <a:lnTo>
                          <a:pt x="0" y="7906"/>
                        </a:lnTo>
                        <a:lnTo>
                          <a:pt x="277062" y="168021"/>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821" name="Google Shape;821;p82"/>
                <p:cNvSpPr/>
                <p:nvPr/>
              </p:nvSpPr>
              <p:spPr>
                <a:xfrm>
                  <a:off x="4550219" y="4641437"/>
                  <a:ext cx="3426" cy="199929"/>
                </a:xfrm>
                <a:custGeom>
                  <a:avLst/>
                  <a:gdLst/>
                  <a:ahLst/>
                  <a:cxnLst/>
                  <a:rect l="l" t="t" r="r" b="b"/>
                  <a:pathLst>
                    <a:path w="3426" h="199929" extrusionOk="0">
                      <a:moveTo>
                        <a:pt x="0" y="199930"/>
                      </a:moveTo>
                      <a:lnTo>
                        <a:pt x="0" y="0"/>
                      </a:lnTo>
                      <a:lnTo>
                        <a:pt x="3426" y="2000"/>
                      </a:lnTo>
                      <a:lnTo>
                        <a:pt x="3426" y="198310"/>
                      </a:lnTo>
                      <a:lnTo>
                        <a:pt x="0" y="199930"/>
                      </a:lnTo>
                      <a:close/>
                    </a:path>
                  </a:pathLst>
                </a:custGeom>
                <a:solidFill>
                  <a:srgbClr val="1E377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22" name="Google Shape;822;p82"/>
                <p:cNvSpPr/>
                <p:nvPr/>
              </p:nvSpPr>
              <p:spPr>
                <a:xfrm>
                  <a:off x="4553645" y="4643437"/>
                  <a:ext cx="257645" cy="344805"/>
                </a:xfrm>
                <a:custGeom>
                  <a:avLst/>
                  <a:gdLst/>
                  <a:ahLst/>
                  <a:cxnLst/>
                  <a:rect l="l" t="t" r="r" b="b"/>
                  <a:pathLst>
                    <a:path w="257645" h="344805" extrusionOk="0">
                      <a:moveTo>
                        <a:pt x="0" y="0"/>
                      </a:moveTo>
                      <a:lnTo>
                        <a:pt x="0" y="196310"/>
                      </a:lnTo>
                      <a:lnTo>
                        <a:pt x="257646" y="344805"/>
                      </a:lnTo>
                      <a:lnTo>
                        <a:pt x="257646" y="148876"/>
                      </a:lnTo>
                      <a:lnTo>
                        <a:pt x="0" y="0"/>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23" name="Google Shape;823;p82"/>
                <p:cNvSpPr/>
                <p:nvPr/>
              </p:nvSpPr>
              <p:spPr>
                <a:xfrm>
                  <a:off x="4550219" y="4839747"/>
                  <a:ext cx="261072" cy="152400"/>
                </a:xfrm>
                <a:custGeom>
                  <a:avLst/>
                  <a:gdLst/>
                  <a:ahLst/>
                  <a:cxnLst/>
                  <a:rect l="l" t="t" r="r" b="b"/>
                  <a:pathLst>
                    <a:path w="261072" h="152400" extrusionOk="0">
                      <a:moveTo>
                        <a:pt x="0" y="1619"/>
                      </a:moveTo>
                      <a:lnTo>
                        <a:pt x="261072" y="152400"/>
                      </a:lnTo>
                      <a:lnTo>
                        <a:pt x="261072" y="148495"/>
                      </a:lnTo>
                      <a:lnTo>
                        <a:pt x="3426" y="0"/>
                      </a:lnTo>
                      <a:lnTo>
                        <a:pt x="0" y="1619"/>
                      </a:lnTo>
                      <a:close/>
                    </a:path>
                  </a:pathLst>
                </a:custGeom>
                <a:solidFill>
                  <a:srgbClr val="031F6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sp>
          <p:nvSpPr>
            <p:cNvPr id="824" name="Google Shape;824;p82"/>
            <p:cNvSpPr/>
            <p:nvPr/>
          </p:nvSpPr>
          <p:spPr>
            <a:xfrm>
              <a:off x="2723181" y="3858886"/>
              <a:ext cx="360479" cy="597446"/>
            </a:xfrm>
            <a:custGeom>
              <a:avLst/>
              <a:gdLst/>
              <a:ahLst/>
              <a:cxnLst/>
              <a:rect l="l" t="t" r="r" b="b"/>
              <a:pathLst>
                <a:path w="360479" h="597446" extrusionOk="0">
                  <a:moveTo>
                    <a:pt x="124331" y="5750"/>
                  </a:moveTo>
                  <a:cubicBezTo>
                    <a:pt x="117764" y="22133"/>
                    <a:pt x="134515" y="42326"/>
                    <a:pt x="179153" y="56327"/>
                  </a:cubicBezTo>
                  <a:cubicBezTo>
                    <a:pt x="223792" y="70329"/>
                    <a:pt x="227884" y="52327"/>
                    <a:pt x="227884" y="52327"/>
                  </a:cubicBezTo>
                  <a:cubicBezTo>
                    <a:pt x="257639" y="65662"/>
                    <a:pt x="286647" y="80607"/>
                    <a:pt x="314781" y="97094"/>
                  </a:cubicBezTo>
                  <a:cubicBezTo>
                    <a:pt x="341526" y="116144"/>
                    <a:pt x="353424" y="170151"/>
                    <a:pt x="357040" y="261782"/>
                  </a:cubicBezTo>
                  <a:cubicBezTo>
                    <a:pt x="361228" y="367890"/>
                    <a:pt x="361609" y="525243"/>
                    <a:pt x="358087" y="552389"/>
                  </a:cubicBezTo>
                  <a:cubicBezTo>
                    <a:pt x="358087" y="552389"/>
                    <a:pt x="307929" y="602300"/>
                    <a:pt x="243874" y="597062"/>
                  </a:cubicBezTo>
                  <a:cubicBezTo>
                    <a:pt x="179820" y="591823"/>
                    <a:pt x="71793" y="534863"/>
                    <a:pt x="45619" y="491144"/>
                  </a:cubicBezTo>
                  <a:cubicBezTo>
                    <a:pt x="46285" y="398180"/>
                    <a:pt x="57231" y="383035"/>
                    <a:pt x="42193" y="329219"/>
                  </a:cubicBezTo>
                  <a:cubicBezTo>
                    <a:pt x="7738" y="206632"/>
                    <a:pt x="-10441" y="156340"/>
                    <a:pt x="6311" y="74901"/>
                  </a:cubicBezTo>
                  <a:cubicBezTo>
                    <a:pt x="20111" y="7750"/>
                    <a:pt x="39432" y="-632"/>
                    <a:pt x="65987" y="35"/>
                  </a:cubicBezTo>
                  <a:cubicBezTo>
                    <a:pt x="85522" y="901"/>
                    <a:pt x="104997" y="2816"/>
                    <a:pt x="124331" y="575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25" name="Google Shape;825;p82"/>
            <p:cNvSpPr/>
            <p:nvPr/>
          </p:nvSpPr>
          <p:spPr>
            <a:xfrm>
              <a:off x="2983060" y="3959444"/>
              <a:ext cx="457273" cy="356362"/>
            </a:xfrm>
            <a:custGeom>
              <a:avLst/>
              <a:gdLst/>
              <a:ahLst/>
              <a:cxnLst/>
              <a:rect l="l" t="t" r="r" b="b"/>
              <a:pathLst>
                <a:path w="457273" h="356362" extrusionOk="0">
                  <a:moveTo>
                    <a:pt x="202618" y="274952"/>
                  </a:moveTo>
                  <a:cubicBezTo>
                    <a:pt x="150080" y="288192"/>
                    <a:pt x="137707" y="255045"/>
                    <a:pt x="130759" y="227327"/>
                  </a:cubicBezTo>
                  <a:cubicBezTo>
                    <a:pt x="114388" y="160938"/>
                    <a:pt x="104870" y="100931"/>
                    <a:pt x="92497" y="62831"/>
                  </a:cubicBezTo>
                  <a:cubicBezTo>
                    <a:pt x="77840" y="18254"/>
                    <a:pt x="62421" y="11110"/>
                    <a:pt x="40721" y="2442"/>
                  </a:cubicBezTo>
                  <a:cubicBezTo>
                    <a:pt x="15308" y="-7750"/>
                    <a:pt x="-6868" y="13777"/>
                    <a:pt x="1983" y="70450"/>
                  </a:cubicBezTo>
                  <a:cubicBezTo>
                    <a:pt x="11977" y="137602"/>
                    <a:pt x="25112" y="184750"/>
                    <a:pt x="50143" y="264094"/>
                  </a:cubicBezTo>
                  <a:cubicBezTo>
                    <a:pt x="56711" y="284858"/>
                    <a:pt x="71368" y="321720"/>
                    <a:pt x="93354" y="339532"/>
                  </a:cubicBezTo>
                  <a:cubicBezTo>
                    <a:pt x="120575" y="361439"/>
                    <a:pt x="161406" y="360487"/>
                    <a:pt x="223367" y="345152"/>
                  </a:cubicBezTo>
                  <a:cubicBezTo>
                    <a:pt x="249731" y="338579"/>
                    <a:pt x="278665" y="322768"/>
                    <a:pt x="328062" y="299432"/>
                  </a:cubicBezTo>
                  <a:cubicBezTo>
                    <a:pt x="341482" y="293240"/>
                    <a:pt x="351952" y="289049"/>
                    <a:pt x="377650" y="277048"/>
                  </a:cubicBezTo>
                  <a:cubicBezTo>
                    <a:pt x="403454" y="265427"/>
                    <a:pt x="426079" y="247749"/>
                    <a:pt x="443608" y="225517"/>
                  </a:cubicBezTo>
                  <a:cubicBezTo>
                    <a:pt x="457123" y="205991"/>
                    <a:pt x="458931" y="196942"/>
                    <a:pt x="456171" y="192371"/>
                  </a:cubicBezTo>
                  <a:cubicBezTo>
                    <a:pt x="453411" y="187799"/>
                    <a:pt x="446654" y="187989"/>
                    <a:pt x="439420" y="196181"/>
                  </a:cubicBezTo>
                  <a:cubicBezTo>
                    <a:pt x="428946" y="210097"/>
                    <a:pt x="416049" y="222003"/>
                    <a:pt x="401349" y="231328"/>
                  </a:cubicBezTo>
                  <a:cubicBezTo>
                    <a:pt x="401349" y="231328"/>
                    <a:pt x="417910" y="214088"/>
                    <a:pt x="426952" y="202753"/>
                  </a:cubicBezTo>
                  <a:cubicBezTo>
                    <a:pt x="435249" y="193018"/>
                    <a:pt x="442167" y="182179"/>
                    <a:pt x="447510" y="170558"/>
                  </a:cubicBezTo>
                  <a:cubicBezTo>
                    <a:pt x="452269" y="159224"/>
                    <a:pt x="442466" y="143698"/>
                    <a:pt x="435042" y="151508"/>
                  </a:cubicBezTo>
                  <a:cubicBezTo>
                    <a:pt x="427618" y="159319"/>
                    <a:pt x="424001" y="167987"/>
                    <a:pt x="410391" y="184274"/>
                  </a:cubicBezTo>
                  <a:cubicBezTo>
                    <a:pt x="403232" y="192971"/>
                    <a:pt x="395051" y="200781"/>
                    <a:pt x="386025" y="207515"/>
                  </a:cubicBezTo>
                  <a:cubicBezTo>
                    <a:pt x="394480" y="196114"/>
                    <a:pt x="401992" y="184036"/>
                    <a:pt x="408487" y="171416"/>
                  </a:cubicBezTo>
                  <a:cubicBezTo>
                    <a:pt x="414319" y="161509"/>
                    <a:pt x="417162" y="150137"/>
                    <a:pt x="416673" y="138649"/>
                  </a:cubicBezTo>
                  <a:cubicBezTo>
                    <a:pt x="416673" y="132744"/>
                    <a:pt x="407916" y="125696"/>
                    <a:pt x="400016" y="136935"/>
                  </a:cubicBezTo>
                  <a:cubicBezTo>
                    <a:pt x="392117" y="148174"/>
                    <a:pt x="388310" y="162938"/>
                    <a:pt x="371463" y="180179"/>
                  </a:cubicBezTo>
                  <a:cubicBezTo>
                    <a:pt x="359471" y="192656"/>
                    <a:pt x="349287" y="199800"/>
                    <a:pt x="348906" y="196371"/>
                  </a:cubicBezTo>
                  <a:cubicBezTo>
                    <a:pt x="348525" y="192942"/>
                    <a:pt x="356235" y="185989"/>
                    <a:pt x="360518" y="171511"/>
                  </a:cubicBezTo>
                  <a:cubicBezTo>
                    <a:pt x="364801" y="157033"/>
                    <a:pt x="360518" y="141602"/>
                    <a:pt x="352428" y="139888"/>
                  </a:cubicBezTo>
                  <a:cubicBezTo>
                    <a:pt x="344338" y="138173"/>
                    <a:pt x="345956" y="138649"/>
                    <a:pt x="339579" y="152270"/>
                  </a:cubicBezTo>
                  <a:cubicBezTo>
                    <a:pt x="333202" y="165891"/>
                    <a:pt x="323779" y="176178"/>
                    <a:pt x="315879" y="196181"/>
                  </a:cubicBezTo>
                  <a:cubicBezTo>
                    <a:pt x="311874" y="210192"/>
                    <a:pt x="304450" y="222993"/>
                    <a:pt x="294274" y="233423"/>
                  </a:cubicBezTo>
                  <a:cubicBezTo>
                    <a:pt x="281330" y="247139"/>
                    <a:pt x="252681" y="262856"/>
                    <a:pt x="202618" y="274952"/>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26" name="Google Shape;826;p82"/>
            <p:cNvSpPr/>
            <p:nvPr/>
          </p:nvSpPr>
          <p:spPr>
            <a:xfrm>
              <a:off x="2966834" y="3952080"/>
              <a:ext cx="139371" cy="203905"/>
            </a:xfrm>
            <a:custGeom>
              <a:avLst/>
              <a:gdLst/>
              <a:ahLst/>
              <a:cxnLst/>
              <a:rect l="l" t="t" r="r" b="b"/>
              <a:pathLst>
                <a:path w="139371" h="203905" extrusionOk="0">
                  <a:moveTo>
                    <a:pt x="37531" y="948"/>
                  </a:moveTo>
                  <a:cubicBezTo>
                    <a:pt x="72652" y="-4291"/>
                    <a:pt x="97493" y="11521"/>
                    <a:pt x="113007" y="64861"/>
                  </a:cubicBezTo>
                  <a:cubicBezTo>
                    <a:pt x="128521" y="118201"/>
                    <a:pt x="139371" y="161921"/>
                    <a:pt x="139371" y="161921"/>
                  </a:cubicBezTo>
                  <a:cubicBezTo>
                    <a:pt x="125444" y="182018"/>
                    <a:pt x="104367" y="196020"/>
                    <a:pt x="80456" y="201068"/>
                  </a:cubicBezTo>
                  <a:cubicBezTo>
                    <a:pt x="38483" y="211165"/>
                    <a:pt x="23350" y="191067"/>
                    <a:pt x="23350" y="191067"/>
                  </a:cubicBezTo>
                  <a:cubicBezTo>
                    <a:pt x="23350" y="191067"/>
                    <a:pt x="11643" y="135251"/>
                    <a:pt x="4314" y="97246"/>
                  </a:cubicBezTo>
                  <a:cubicBezTo>
                    <a:pt x="-3015" y="59241"/>
                    <a:pt x="-5965" y="7330"/>
                    <a:pt x="37531" y="94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27" name="Google Shape;827;p82"/>
            <p:cNvSpPr/>
            <p:nvPr/>
          </p:nvSpPr>
          <p:spPr>
            <a:xfrm>
              <a:off x="2806828" y="3576743"/>
              <a:ext cx="227254" cy="250802"/>
            </a:xfrm>
            <a:custGeom>
              <a:avLst/>
              <a:gdLst/>
              <a:ahLst/>
              <a:cxnLst/>
              <a:rect l="l" t="t" r="r" b="b"/>
              <a:pathLst>
                <a:path w="227254" h="250802" extrusionOk="0">
                  <a:moveTo>
                    <a:pt x="214479" y="103393"/>
                  </a:moveTo>
                  <a:cubicBezTo>
                    <a:pt x="214479" y="103393"/>
                    <a:pt x="269967" y="18907"/>
                    <a:pt x="149663" y="1762"/>
                  </a:cubicBezTo>
                  <a:cubicBezTo>
                    <a:pt x="62861" y="-10716"/>
                    <a:pt x="6896" y="45100"/>
                    <a:pt x="710" y="105679"/>
                  </a:cubicBezTo>
                  <a:cubicBezTo>
                    <a:pt x="-5477" y="163496"/>
                    <a:pt x="30119" y="223599"/>
                    <a:pt x="55817" y="247411"/>
                  </a:cubicBezTo>
                  <a:cubicBezTo>
                    <a:pt x="68381" y="251888"/>
                    <a:pt x="95316" y="254460"/>
                    <a:pt x="130817" y="238363"/>
                  </a:cubicBezTo>
                  <a:cubicBezTo>
                    <a:pt x="132258" y="222532"/>
                    <a:pt x="132799" y="206635"/>
                    <a:pt x="132435" y="190738"/>
                  </a:cubicBezTo>
                  <a:cubicBezTo>
                    <a:pt x="132435" y="190738"/>
                    <a:pt x="90748" y="101869"/>
                    <a:pt x="214479" y="10339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28" name="Google Shape;828;p82"/>
            <p:cNvSpPr/>
            <p:nvPr/>
          </p:nvSpPr>
          <p:spPr>
            <a:xfrm>
              <a:off x="3061186" y="4495381"/>
              <a:ext cx="201300" cy="278129"/>
            </a:xfrm>
            <a:custGeom>
              <a:avLst/>
              <a:gdLst/>
              <a:ahLst/>
              <a:cxnLst/>
              <a:rect l="l" t="t" r="r" b="b"/>
              <a:pathLst>
                <a:path w="201300" h="278129" extrusionOk="0">
                  <a:moveTo>
                    <a:pt x="201301" y="253746"/>
                  </a:moveTo>
                  <a:lnTo>
                    <a:pt x="201301" y="0"/>
                  </a:lnTo>
                  <a:lnTo>
                    <a:pt x="0" y="117634"/>
                  </a:lnTo>
                  <a:lnTo>
                    <a:pt x="77570" y="278130"/>
                  </a:lnTo>
                  <a:lnTo>
                    <a:pt x="201301" y="25374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29" name="Google Shape;829;p82"/>
            <p:cNvSpPr/>
            <p:nvPr/>
          </p:nvSpPr>
          <p:spPr>
            <a:xfrm>
              <a:off x="3130570" y="4465187"/>
              <a:ext cx="131916" cy="77057"/>
            </a:xfrm>
            <a:custGeom>
              <a:avLst/>
              <a:gdLst/>
              <a:ahLst/>
              <a:cxnLst/>
              <a:rect l="l" t="t" r="r" b="b"/>
              <a:pathLst>
                <a:path w="131916" h="77057" extrusionOk="0">
                  <a:moveTo>
                    <a:pt x="0" y="44863"/>
                  </a:moveTo>
                  <a:lnTo>
                    <a:pt x="77284" y="0"/>
                  </a:lnTo>
                  <a:lnTo>
                    <a:pt x="131916" y="31528"/>
                  </a:lnTo>
                  <a:lnTo>
                    <a:pt x="51777" y="77057"/>
                  </a:lnTo>
                  <a:lnTo>
                    <a:pt x="0" y="4486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830" name="Google Shape;830;p82"/>
          <p:cNvSpPr txBox="1">
            <a:spLocks noGrp="1"/>
          </p:cNvSpPr>
          <p:nvPr>
            <p:ph type="ctrTitle" idx="4294967295"/>
          </p:nvPr>
        </p:nvSpPr>
        <p:spPr>
          <a:xfrm>
            <a:off x="685800" y="1202438"/>
            <a:ext cx="4343700" cy="832800"/>
          </a:xfrm>
          <a:prstGeom prst="rect">
            <a:avLst/>
          </a:prstGeom>
          <a:noFill/>
          <a:ln>
            <a:noFill/>
          </a:ln>
        </p:spPr>
        <p:txBody>
          <a:bodyPr spcFirstLastPara="1" wrap="square" lIns="0" tIns="0" rIns="0" bIns="0" anchor="t" anchorCtr="0">
            <a:noAutofit/>
          </a:bodyPr>
          <a:lstStyle/>
          <a:p>
            <a:pPr marL="0" marR="0" lvl="0" indent="0" algn="l" rtl="0">
              <a:lnSpc>
                <a:spcPct val="80000"/>
              </a:lnSpc>
              <a:spcBef>
                <a:spcPts val="0"/>
              </a:spcBef>
              <a:spcAft>
                <a:spcPts val="0"/>
              </a:spcAft>
              <a:buClr>
                <a:schemeClr val="accent2"/>
              </a:buClr>
              <a:buSzPts val="4800"/>
              <a:buFont typeface="Raleway SemiBold"/>
              <a:buNone/>
            </a:pPr>
            <a:r>
              <a:rPr lang="tr-TR" sz="7200" b="0" i="0" u="none" strike="noStrike" cap="none">
                <a:solidFill>
                  <a:srgbClr val="741B47"/>
                </a:solidFill>
                <a:latin typeface="Raleway SemiBold"/>
                <a:ea typeface="Raleway SemiBold"/>
                <a:cs typeface="Raleway SemiBold"/>
                <a:sym typeface="Raleway SemiBold"/>
              </a:rPr>
              <a:t>THANKS!</a:t>
            </a:r>
            <a:endParaRPr sz="7200" b="0" i="0" u="none" strike="noStrike" cap="none">
              <a:solidFill>
                <a:srgbClr val="741B47"/>
              </a:solidFill>
              <a:latin typeface="Raleway SemiBold"/>
              <a:ea typeface="Raleway SemiBold"/>
              <a:cs typeface="Raleway SemiBold"/>
              <a:sym typeface="Raleway SemiBold"/>
            </a:endParaRPr>
          </a:p>
        </p:txBody>
      </p:sp>
      <p:pic>
        <p:nvPicPr>
          <p:cNvPr id="831" name="Google Shape;831;p82"/>
          <p:cNvPicPr preferRelativeResize="0"/>
          <p:nvPr/>
        </p:nvPicPr>
        <p:blipFill rotWithShape="1">
          <a:blip r:embed="rId3">
            <a:alphaModFix/>
          </a:blip>
          <a:srcRect/>
          <a:stretch/>
        </p:blipFill>
        <p:spPr>
          <a:xfrm>
            <a:off x="4512147" y="623245"/>
            <a:ext cx="2361997" cy="258343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6"/>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6</a:t>
            </a:fld>
            <a:endParaRPr/>
          </a:p>
        </p:txBody>
      </p:sp>
      <p:sp>
        <p:nvSpPr>
          <p:cNvPr id="140" name="Google Shape;140;p26"/>
          <p:cNvSpPr txBox="1">
            <a:spLocks noGrp="1"/>
          </p:cNvSpPr>
          <p:nvPr>
            <p:ph type="title"/>
          </p:nvPr>
        </p:nvSpPr>
        <p:spPr>
          <a:xfrm>
            <a:off x="378924" y="173800"/>
            <a:ext cx="6891900" cy="626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SzPts val="4800"/>
              <a:buNone/>
            </a:pPr>
            <a:r>
              <a:rPr lang="tr-TR" sz="4000">
                <a:solidFill>
                  <a:srgbClr val="741B47"/>
                </a:solidFill>
                <a:latin typeface="Raleway Medium"/>
                <a:ea typeface="Raleway Medium"/>
                <a:cs typeface="Raleway Medium"/>
                <a:sym typeface="Raleway Medium"/>
              </a:rPr>
              <a:t>Data Manipulation Language</a:t>
            </a:r>
            <a:endParaRPr sz="4000">
              <a:solidFill>
                <a:srgbClr val="419DD3"/>
              </a:solidFill>
              <a:latin typeface="Raleway Medium"/>
              <a:ea typeface="Raleway Medium"/>
              <a:cs typeface="Raleway Medium"/>
              <a:sym typeface="Raleway Medium"/>
            </a:endParaRPr>
          </a:p>
          <a:p>
            <a:pPr marL="0" lvl="0" indent="0" algn="l" rtl="0">
              <a:lnSpc>
                <a:spcPct val="80000"/>
              </a:lnSpc>
              <a:spcBef>
                <a:spcPts val="0"/>
              </a:spcBef>
              <a:spcAft>
                <a:spcPts val="0"/>
              </a:spcAft>
              <a:buSzPts val="4800"/>
              <a:buNone/>
            </a:pPr>
            <a:endParaRPr sz="4000">
              <a:solidFill>
                <a:srgbClr val="741B47"/>
              </a:solidFill>
              <a:latin typeface="Raleway Medium"/>
              <a:ea typeface="Raleway Medium"/>
              <a:cs typeface="Raleway Medium"/>
              <a:sym typeface="Raleway Medium"/>
            </a:endParaRPr>
          </a:p>
          <a:p>
            <a:pPr marL="0" lvl="0" indent="0" algn="l" rtl="0">
              <a:lnSpc>
                <a:spcPct val="80000"/>
              </a:lnSpc>
              <a:spcBef>
                <a:spcPts val="0"/>
              </a:spcBef>
              <a:spcAft>
                <a:spcPts val="0"/>
              </a:spcAft>
              <a:buSzPts val="4800"/>
              <a:buNone/>
            </a:pPr>
            <a:endParaRPr sz="4000">
              <a:solidFill>
                <a:srgbClr val="741B47"/>
              </a:solidFill>
              <a:latin typeface="Raleway Medium"/>
              <a:ea typeface="Raleway Medium"/>
              <a:cs typeface="Raleway Medium"/>
              <a:sym typeface="Raleway Medium"/>
            </a:endParaRPr>
          </a:p>
        </p:txBody>
      </p:sp>
      <p:sp>
        <p:nvSpPr>
          <p:cNvPr id="141" name="Google Shape;141;p26"/>
          <p:cNvSpPr txBox="1"/>
          <p:nvPr/>
        </p:nvSpPr>
        <p:spPr>
          <a:xfrm>
            <a:off x="305125" y="1049075"/>
            <a:ext cx="8800800" cy="141330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SzPts val="2400"/>
              <a:buFont typeface="Raleway"/>
              <a:buChar char="●"/>
            </a:pPr>
            <a:r>
              <a:rPr lang="tr-TR" sz="2400" dirty="0">
                <a:solidFill>
                  <a:srgbClr val="373A3C"/>
                </a:solidFill>
                <a:latin typeface="Raleway"/>
                <a:ea typeface="Raleway"/>
                <a:cs typeface="Raleway"/>
                <a:sym typeface="Raleway"/>
              </a:rPr>
              <a:t>Data </a:t>
            </a:r>
            <a:r>
              <a:rPr lang="tr-TR" sz="2400" dirty="0" err="1">
                <a:solidFill>
                  <a:srgbClr val="373A3C"/>
                </a:solidFill>
                <a:latin typeface="Raleway"/>
                <a:ea typeface="Raleway"/>
                <a:cs typeface="Raleway"/>
                <a:sym typeface="Raleway"/>
              </a:rPr>
              <a:t>Manipulation</a:t>
            </a:r>
            <a:r>
              <a:rPr lang="tr-TR" sz="2400" dirty="0">
                <a:solidFill>
                  <a:srgbClr val="373A3C"/>
                </a:solidFill>
                <a:latin typeface="Raleway"/>
                <a:ea typeface="Raleway"/>
                <a:cs typeface="Raleway"/>
                <a:sym typeface="Raleway"/>
              </a:rPr>
              <a:t> Language (DML) </a:t>
            </a:r>
            <a:r>
              <a:rPr lang="tr-TR" sz="2400" dirty="0" err="1">
                <a:solidFill>
                  <a:srgbClr val="373A3C"/>
                </a:solidFill>
                <a:latin typeface="Raleway"/>
                <a:ea typeface="Raleway"/>
                <a:cs typeface="Raleway"/>
                <a:sym typeface="Raleway"/>
              </a:rPr>
              <a:t>enables</a:t>
            </a:r>
            <a:r>
              <a:rPr lang="tr-TR" sz="2400" dirty="0">
                <a:solidFill>
                  <a:srgbClr val="373A3C"/>
                </a:solidFill>
                <a:latin typeface="Raleway"/>
                <a:ea typeface="Raleway"/>
                <a:cs typeface="Raleway"/>
                <a:sym typeface="Raleway"/>
              </a:rPr>
              <a:t> </a:t>
            </a:r>
            <a:r>
              <a:rPr lang="tr-TR" sz="2400" dirty="0" err="1">
                <a:solidFill>
                  <a:srgbClr val="373A3C"/>
                </a:solidFill>
                <a:latin typeface="Raleway"/>
                <a:ea typeface="Raleway"/>
                <a:cs typeface="Raleway"/>
                <a:sym typeface="Raleway"/>
              </a:rPr>
              <a:t>users</a:t>
            </a:r>
            <a:r>
              <a:rPr lang="tr-TR" sz="2400" dirty="0">
                <a:solidFill>
                  <a:srgbClr val="373A3C"/>
                </a:solidFill>
                <a:latin typeface="Raleway"/>
                <a:ea typeface="Raleway"/>
                <a:cs typeface="Raleway"/>
                <a:sym typeface="Raleway"/>
              </a:rPr>
              <a:t> </a:t>
            </a:r>
            <a:r>
              <a:rPr lang="tr-TR" sz="2400" dirty="0" err="1">
                <a:solidFill>
                  <a:srgbClr val="373A3C"/>
                </a:solidFill>
                <a:latin typeface="Raleway"/>
                <a:ea typeface="Raleway"/>
                <a:cs typeface="Raleway"/>
                <a:sym typeface="Raleway"/>
              </a:rPr>
              <a:t>to</a:t>
            </a:r>
            <a:r>
              <a:rPr lang="tr-TR" sz="2400" dirty="0">
                <a:solidFill>
                  <a:srgbClr val="373A3C"/>
                </a:solidFill>
                <a:latin typeface="Raleway"/>
                <a:ea typeface="Raleway"/>
                <a:cs typeface="Raleway"/>
                <a:sym typeface="Raleway"/>
              </a:rPr>
              <a:t> </a:t>
            </a:r>
            <a:r>
              <a:rPr lang="tr-TR" sz="2400" dirty="0" err="1">
                <a:solidFill>
                  <a:srgbClr val="373A3C"/>
                </a:solidFill>
                <a:latin typeface="Raleway"/>
                <a:ea typeface="Raleway"/>
                <a:cs typeface="Raleway"/>
                <a:sym typeface="Raleway"/>
              </a:rPr>
              <a:t>access</a:t>
            </a:r>
            <a:r>
              <a:rPr lang="tr-TR" sz="2400" dirty="0">
                <a:solidFill>
                  <a:srgbClr val="373A3C"/>
                </a:solidFill>
                <a:latin typeface="Raleway"/>
                <a:ea typeface="Raleway"/>
                <a:cs typeface="Raleway"/>
                <a:sym typeface="Raleway"/>
              </a:rPr>
              <a:t> </a:t>
            </a:r>
            <a:r>
              <a:rPr lang="tr-TR" sz="2400" dirty="0" err="1">
                <a:solidFill>
                  <a:srgbClr val="373A3C"/>
                </a:solidFill>
                <a:latin typeface="Raleway"/>
                <a:ea typeface="Raleway"/>
                <a:cs typeface="Raleway"/>
                <a:sym typeface="Raleway"/>
              </a:rPr>
              <a:t>or</a:t>
            </a:r>
            <a:r>
              <a:rPr lang="tr-TR" sz="2400" dirty="0">
                <a:solidFill>
                  <a:srgbClr val="373A3C"/>
                </a:solidFill>
                <a:latin typeface="Raleway"/>
                <a:ea typeface="Raleway"/>
                <a:cs typeface="Raleway"/>
                <a:sym typeface="Raleway"/>
              </a:rPr>
              <a:t> </a:t>
            </a:r>
            <a:r>
              <a:rPr lang="tr-TR" sz="2400" dirty="0" err="1">
                <a:solidFill>
                  <a:srgbClr val="373A3C"/>
                </a:solidFill>
                <a:latin typeface="Raleway"/>
                <a:ea typeface="Raleway"/>
                <a:cs typeface="Raleway"/>
                <a:sym typeface="Raleway"/>
              </a:rPr>
              <a:t>manipulate</a:t>
            </a:r>
            <a:r>
              <a:rPr lang="tr-TR" sz="2400" dirty="0">
                <a:solidFill>
                  <a:srgbClr val="373A3C"/>
                </a:solidFill>
                <a:latin typeface="Raleway"/>
                <a:ea typeface="Raleway"/>
                <a:cs typeface="Raleway"/>
                <a:sym typeface="Raleway"/>
              </a:rPr>
              <a:t> data. </a:t>
            </a:r>
            <a:endParaRPr sz="2400" dirty="0">
              <a:solidFill>
                <a:srgbClr val="373A3C"/>
              </a:solidFill>
              <a:latin typeface="Raleway"/>
              <a:ea typeface="Raleway"/>
              <a:cs typeface="Raleway"/>
              <a:sym typeface="Raleway"/>
            </a:endParaRPr>
          </a:p>
          <a:p>
            <a:pPr marL="457200" lvl="0" indent="-381000" algn="l" rtl="0">
              <a:spcBef>
                <a:spcPts val="0"/>
              </a:spcBef>
              <a:spcAft>
                <a:spcPts val="0"/>
              </a:spcAft>
              <a:buSzPts val="2400"/>
              <a:buFont typeface="Raleway"/>
              <a:buChar char="●"/>
            </a:pPr>
            <a:r>
              <a:rPr lang="tr-TR" sz="2400" b="1" dirty="0">
                <a:solidFill>
                  <a:srgbClr val="FF0000"/>
                </a:solidFill>
                <a:latin typeface="Raleway"/>
                <a:ea typeface="Raleway"/>
                <a:cs typeface="Raleway"/>
                <a:sym typeface="Raleway"/>
              </a:rPr>
              <a:t>INSERT</a:t>
            </a:r>
            <a:r>
              <a:rPr lang="tr-TR" sz="2400" b="1" dirty="0">
                <a:solidFill>
                  <a:srgbClr val="373A3C"/>
                </a:solidFill>
                <a:latin typeface="Raleway"/>
                <a:ea typeface="Raleway"/>
                <a:cs typeface="Raleway"/>
                <a:sym typeface="Raleway"/>
              </a:rPr>
              <a:t>, </a:t>
            </a:r>
            <a:r>
              <a:rPr lang="tr-TR" sz="2400" b="1" dirty="0">
                <a:solidFill>
                  <a:srgbClr val="FF0000"/>
                </a:solidFill>
                <a:latin typeface="Raleway"/>
                <a:ea typeface="Raleway"/>
                <a:cs typeface="Raleway"/>
                <a:sym typeface="Raleway"/>
              </a:rPr>
              <a:t>UPDATE</a:t>
            </a:r>
            <a:r>
              <a:rPr lang="tr-TR" sz="2400" b="1" dirty="0">
                <a:solidFill>
                  <a:srgbClr val="373A3C"/>
                </a:solidFill>
                <a:latin typeface="Raleway"/>
                <a:ea typeface="Raleway"/>
                <a:cs typeface="Raleway"/>
                <a:sym typeface="Raleway"/>
              </a:rPr>
              <a:t>, </a:t>
            </a:r>
            <a:r>
              <a:rPr lang="tr-TR" sz="2400" b="1" dirty="0">
                <a:solidFill>
                  <a:srgbClr val="FF0000"/>
                </a:solidFill>
                <a:latin typeface="Raleway"/>
                <a:ea typeface="Raleway"/>
                <a:cs typeface="Raleway"/>
                <a:sym typeface="Raleway"/>
              </a:rPr>
              <a:t>DELETE</a:t>
            </a:r>
            <a:r>
              <a:rPr lang="tr-TR" sz="2400" b="1" dirty="0">
                <a:solidFill>
                  <a:srgbClr val="373A3C"/>
                </a:solidFill>
                <a:latin typeface="Raleway"/>
                <a:ea typeface="Raleway"/>
                <a:cs typeface="Raleway"/>
                <a:sym typeface="Raleway"/>
              </a:rPr>
              <a:t>, </a:t>
            </a:r>
            <a:r>
              <a:rPr lang="tr-TR" sz="2400" b="1" dirty="0">
                <a:solidFill>
                  <a:srgbClr val="FF0000"/>
                </a:solidFill>
                <a:latin typeface="Raleway"/>
                <a:ea typeface="Raleway"/>
                <a:cs typeface="Raleway"/>
                <a:sym typeface="Raleway"/>
              </a:rPr>
              <a:t>SELECT*</a:t>
            </a:r>
            <a:r>
              <a:rPr lang="tr-TR" sz="2400" dirty="0">
                <a:solidFill>
                  <a:srgbClr val="373A3C"/>
                </a:solidFill>
                <a:latin typeface="Raleway"/>
                <a:ea typeface="Raleway"/>
                <a:cs typeface="Raleway"/>
                <a:sym typeface="Raleway"/>
              </a:rPr>
              <a:t> </a:t>
            </a:r>
            <a:r>
              <a:rPr lang="tr-TR" sz="2400" dirty="0" err="1">
                <a:solidFill>
                  <a:srgbClr val="373A3C"/>
                </a:solidFill>
                <a:latin typeface="Raleway"/>
                <a:ea typeface="Raleway"/>
                <a:cs typeface="Raleway"/>
                <a:sym typeface="Raleway"/>
              </a:rPr>
              <a:t>are</a:t>
            </a:r>
            <a:r>
              <a:rPr lang="tr-TR" sz="2400" dirty="0">
                <a:solidFill>
                  <a:srgbClr val="373A3C"/>
                </a:solidFill>
                <a:latin typeface="Raleway"/>
                <a:ea typeface="Raleway"/>
                <a:cs typeface="Raleway"/>
                <a:sym typeface="Raleway"/>
              </a:rPr>
              <a:t> </a:t>
            </a:r>
            <a:r>
              <a:rPr lang="tr-TR" sz="2400" dirty="0" err="1">
                <a:solidFill>
                  <a:srgbClr val="373A3C"/>
                </a:solidFill>
                <a:latin typeface="Raleway"/>
                <a:ea typeface="Raleway"/>
                <a:cs typeface="Raleway"/>
                <a:sym typeface="Raleway"/>
              </a:rPr>
              <a:t>the</a:t>
            </a:r>
            <a:r>
              <a:rPr lang="tr-TR" sz="2400" dirty="0">
                <a:solidFill>
                  <a:srgbClr val="373A3C"/>
                </a:solidFill>
                <a:latin typeface="Raleway"/>
                <a:ea typeface="Raleway"/>
                <a:cs typeface="Raleway"/>
                <a:sym typeface="Raleway"/>
              </a:rPr>
              <a:t> </a:t>
            </a:r>
            <a:r>
              <a:rPr lang="tr-TR" sz="2400" dirty="0" err="1">
                <a:solidFill>
                  <a:srgbClr val="373A3C"/>
                </a:solidFill>
                <a:latin typeface="Raleway"/>
                <a:ea typeface="Raleway"/>
                <a:cs typeface="Raleway"/>
                <a:sym typeface="Raleway"/>
              </a:rPr>
              <a:t>statements</a:t>
            </a:r>
            <a:r>
              <a:rPr lang="tr-TR" sz="2400" dirty="0">
                <a:solidFill>
                  <a:srgbClr val="373A3C"/>
                </a:solidFill>
                <a:latin typeface="Raleway"/>
                <a:ea typeface="Raleway"/>
                <a:cs typeface="Raleway"/>
                <a:sym typeface="Raleway"/>
              </a:rPr>
              <a:t> </a:t>
            </a:r>
            <a:r>
              <a:rPr lang="tr-TR" sz="2400" dirty="0" err="1">
                <a:solidFill>
                  <a:srgbClr val="373A3C"/>
                </a:solidFill>
                <a:latin typeface="Raleway"/>
                <a:ea typeface="Raleway"/>
                <a:cs typeface="Raleway"/>
                <a:sym typeface="Raleway"/>
              </a:rPr>
              <a:t>used</a:t>
            </a:r>
            <a:r>
              <a:rPr lang="tr-TR" sz="2400" dirty="0">
                <a:solidFill>
                  <a:srgbClr val="373A3C"/>
                </a:solidFill>
                <a:latin typeface="Raleway"/>
                <a:ea typeface="Raleway"/>
                <a:cs typeface="Raleway"/>
                <a:sym typeface="Raleway"/>
              </a:rPr>
              <a:t> in DML.</a:t>
            </a:r>
            <a:endParaRPr sz="2400" dirty="0">
              <a:latin typeface="Raleway Light"/>
              <a:ea typeface="Raleway Light"/>
              <a:cs typeface="Raleway Light"/>
              <a:sym typeface="Raleway Light"/>
            </a:endParaRPr>
          </a:p>
        </p:txBody>
      </p:sp>
      <p:sp>
        <p:nvSpPr>
          <p:cNvPr id="142" name="Google Shape;142;p26"/>
          <p:cNvSpPr txBox="1"/>
          <p:nvPr/>
        </p:nvSpPr>
        <p:spPr>
          <a:xfrm>
            <a:off x="378925" y="3598975"/>
            <a:ext cx="7343700" cy="74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sz="1600" b="1" dirty="0">
                <a:latin typeface="Raleway"/>
                <a:ea typeface="Raleway"/>
                <a:cs typeface="Raleway"/>
                <a:sym typeface="Raleway"/>
              </a:rPr>
              <a:t>* </a:t>
            </a:r>
            <a:r>
              <a:rPr lang="tr-TR" sz="1600" dirty="0" err="1">
                <a:latin typeface="Raleway Light"/>
                <a:ea typeface="Raleway Light"/>
                <a:cs typeface="Raleway Light"/>
                <a:sym typeface="Raleway Light"/>
              </a:rPr>
              <a:t>In</a:t>
            </a:r>
            <a:r>
              <a:rPr lang="tr-TR" sz="1600" dirty="0">
                <a:latin typeface="Raleway Light"/>
                <a:ea typeface="Raleway Light"/>
                <a:cs typeface="Raleway Light"/>
                <a:sym typeface="Raleway Light"/>
              </a:rPr>
              <a:t> </a:t>
            </a:r>
            <a:r>
              <a:rPr lang="tr-TR" sz="1600" dirty="0" err="1">
                <a:latin typeface="Raleway Light"/>
                <a:ea typeface="Raleway Light"/>
                <a:cs typeface="Raleway Light"/>
                <a:sym typeface="Raleway Light"/>
              </a:rPr>
              <a:t>some</a:t>
            </a:r>
            <a:r>
              <a:rPr lang="tr-TR" sz="1600" dirty="0">
                <a:latin typeface="Raleway Light"/>
                <a:ea typeface="Raleway Light"/>
                <a:cs typeface="Raleway Light"/>
                <a:sym typeface="Raleway Light"/>
              </a:rPr>
              <a:t> </a:t>
            </a:r>
            <a:r>
              <a:rPr lang="tr-TR" sz="1600" dirty="0" err="1">
                <a:latin typeface="Raleway Light"/>
                <a:ea typeface="Raleway Light"/>
                <a:cs typeface="Raleway Light"/>
                <a:sym typeface="Raleway Light"/>
              </a:rPr>
              <a:t>sources</a:t>
            </a:r>
            <a:r>
              <a:rPr lang="tr-TR" sz="1600" dirty="0">
                <a:latin typeface="Raleway Light"/>
                <a:ea typeface="Raleway Light"/>
                <a:cs typeface="Raleway Light"/>
                <a:sym typeface="Raleway Light"/>
              </a:rPr>
              <a:t>, SELECT </a:t>
            </a:r>
            <a:r>
              <a:rPr lang="tr-TR" sz="1600" dirty="0" err="1">
                <a:latin typeface="Raleway Light"/>
                <a:ea typeface="Raleway Light"/>
                <a:cs typeface="Raleway Light"/>
                <a:sym typeface="Raleway Light"/>
              </a:rPr>
              <a:t>statement</a:t>
            </a:r>
            <a:r>
              <a:rPr lang="tr-TR" sz="1600" dirty="0">
                <a:latin typeface="Raleway Light"/>
                <a:ea typeface="Raleway Light"/>
                <a:cs typeface="Raleway Light"/>
                <a:sym typeface="Raleway Light"/>
              </a:rPr>
              <a:t> is </a:t>
            </a:r>
            <a:r>
              <a:rPr lang="tr-TR" sz="1600" dirty="0" err="1">
                <a:latin typeface="Raleway Light"/>
                <a:ea typeface="Raleway Light"/>
                <a:cs typeface="Raleway Light"/>
                <a:sym typeface="Raleway Light"/>
              </a:rPr>
              <a:t>grouped</a:t>
            </a:r>
            <a:r>
              <a:rPr lang="tr-TR" sz="1600" dirty="0">
                <a:latin typeface="Raleway Light"/>
                <a:ea typeface="Raleway Light"/>
                <a:cs typeface="Raleway Light"/>
                <a:sym typeface="Raleway Light"/>
              </a:rPr>
              <a:t> </a:t>
            </a:r>
            <a:r>
              <a:rPr lang="tr-TR" sz="1600" dirty="0" err="1">
                <a:latin typeface="Raleway Light"/>
                <a:ea typeface="Raleway Light"/>
                <a:cs typeface="Raleway Light"/>
                <a:sym typeface="Raleway Light"/>
              </a:rPr>
              <a:t>into</a:t>
            </a:r>
            <a:r>
              <a:rPr lang="tr-TR" sz="1600" dirty="0">
                <a:latin typeface="Raleway Light"/>
                <a:ea typeface="Raleway Light"/>
                <a:cs typeface="Raleway Light"/>
                <a:sym typeface="Raleway Light"/>
              </a:rPr>
              <a:t> a </a:t>
            </a:r>
            <a:r>
              <a:rPr lang="tr-TR" sz="1600" dirty="0" err="1">
                <a:latin typeface="Raleway Light"/>
                <a:ea typeface="Raleway Light"/>
                <a:cs typeface="Raleway Light"/>
                <a:sym typeface="Raleway Light"/>
              </a:rPr>
              <a:t>different</a:t>
            </a:r>
            <a:r>
              <a:rPr lang="tr-TR" sz="1600" dirty="0">
                <a:latin typeface="Raleway Light"/>
                <a:ea typeface="Raleway Light"/>
                <a:cs typeface="Raleway Light"/>
                <a:sym typeface="Raleway Light"/>
              </a:rPr>
              <a:t> </a:t>
            </a:r>
            <a:r>
              <a:rPr lang="tr-TR" sz="1600" dirty="0" err="1">
                <a:latin typeface="Raleway Light"/>
                <a:ea typeface="Raleway Light"/>
                <a:cs typeface="Raleway Light"/>
                <a:sym typeface="Raleway Light"/>
              </a:rPr>
              <a:t>category</a:t>
            </a:r>
            <a:r>
              <a:rPr lang="tr-TR" sz="1600" dirty="0">
                <a:latin typeface="Raleway Light"/>
                <a:ea typeface="Raleway Light"/>
                <a:cs typeface="Raleway Light"/>
                <a:sym typeface="Raleway Light"/>
              </a:rPr>
              <a:t> </a:t>
            </a:r>
            <a:r>
              <a:rPr lang="tr-TR" sz="1600" dirty="0" err="1">
                <a:latin typeface="Raleway Light"/>
                <a:ea typeface="Raleway Light"/>
                <a:cs typeface="Raleway Light"/>
                <a:sym typeface="Raleway Light"/>
              </a:rPr>
              <a:t>called</a:t>
            </a:r>
            <a:r>
              <a:rPr lang="tr-TR" sz="1600" dirty="0">
                <a:latin typeface="Raleway Light"/>
                <a:ea typeface="Raleway Light"/>
                <a:cs typeface="Raleway Light"/>
                <a:sym typeface="Raleway Light"/>
              </a:rPr>
              <a:t> DQL (Data Query Language).</a:t>
            </a:r>
            <a:endParaRPr sz="1600" dirty="0">
              <a:latin typeface="Raleway Light"/>
              <a:ea typeface="Raleway Light"/>
              <a:cs typeface="Raleway Light"/>
              <a:sym typeface="Raleway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7"/>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7</a:t>
            </a:fld>
            <a:endParaRPr/>
          </a:p>
        </p:txBody>
      </p:sp>
      <p:sp>
        <p:nvSpPr>
          <p:cNvPr id="148" name="Google Shape;148;p27"/>
          <p:cNvSpPr txBox="1">
            <a:spLocks noGrp="1"/>
          </p:cNvSpPr>
          <p:nvPr>
            <p:ph type="title"/>
          </p:nvPr>
        </p:nvSpPr>
        <p:spPr>
          <a:xfrm>
            <a:off x="378924" y="173800"/>
            <a:ext cx="6891900" cy="626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SzPts val="4800"/>
              <a:buNone/>
            </a:pPr>
            <a:r>
              <a:rPr lang="tr-TR" sz="4000">
                <a:solidFill>
                  <a:srgbClr val="741B47"/>
                </a:solidFill>
                <a:latin typeface="Raleway Medium"/>
                <a:ea typeface="Raleway Medium"/>
                <a:cs typeface="Raleway Medium"/>
                <a:sym typeface="Raleway Medium"/>
              </a:rPr>
              <a:t>Data Control Language</a:t>
            </a:r>
            <a:endParaRPr sz="4000">
              <a:solidFill>
                <a:srgbClr val="419DD3"/>
              </a:solidFill>
              <a:latin typeface="Raleway Medium"/>
              <a:ea typeface="Raleway Medium"/>
              <a:cs typeface="Raleway Medium"/>
              <a:sym typeface="Raleway Medium"/>
            </a:endParaRPr>
          </a:p>
          <a:p>
            <a:pPr marL="0" lvl="0" indent="0" algn="l" rtl="0">
              <a:lnSpc>
                <a:spcPct val="80000"/>
              </a:lnSpc>
              <a:spcBef>
                <a:spcPts val="0"/>
              </a:spcBef>
              <a:spcAft>
                <a:spcPts val="0"/>
              </a:spcAft>
              <a:buSzPts val="4800"/>
              <a:buNone/>
            </a:pPr>
            <a:endParaRPr sz="4000">
              <a:solidFill>
                <a:srgbClr val="741B47"/>
              </a:solidFill>
              <a:latin typeface="Raleway Medium"/>
              <a:ea typeface="Raleway Medium"/>
              <a:cs typeface="Raleway Medium"/>
              <a:sym typeface="Raleway Medium"/>
            </a:endParaRPr>
          </a:p>
          <a:p>
            <a:pPr marL="0" lvl="0" indent="0" algn="l" rtl="0">
              <a:lnSpc>
                <a:spcPct val="80000"/>
              </a:lnSpc>
              <a:spcBef>
                <a:spcPts val="0"/>
              </a:spcBef>
              <a:spcAft>
                <a:spcPts val="0"/>
              </a:spcAft>
              <a:buSzPts val="4800"/>
              <a:buNone/>
            </a:pPr>
            <a:endParaRPr sz="4000">
              <a:solidFill>
                <a:srgbClr val="741B47"/>
              </a:solidFill>
              <a:latin typeface="Raleway Medium"/>
              <a:ea typeface="Raleway Medium"/>
              <a:cs typeface="Raleway Medium"/>
              <a:sym typeface="Raleway Medium"/>
            </a:endParaRPr>
          </a:p>
        </p:txBody>
      </p:sp>
      <p:sp>
        <p:nvSpPr>
          <p:cNvPr id="149" name="Google Shape;149;p27"/>
          <p:cNvSpPr txBox="1"/>
          <p:nvPr/>
        </p:nvSpPr>
        <p:spPr>
          <a:xfrm>
            <a:off x="305125" y="1049075"/>
            <a:ext cx="8800800" cy="141330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SzPts val="2400"/>
              <a:buFont typeface="Raleway"/>
              <a:buChar char="●"/>
            </a:pPr>
            <a:r>
              <a:rPr lang="tr-TR" sz="2400" dirty="0">
                <a:solidFill>
                  <a:srgbClr val="373A3C"/>
                </a:solidFill>
                <a:highlight>
                  <a:srgbClr val="FFFFFF"/>
                </a:highlight>
              </a:rPr>
              <a:t>Data Control Language (DCL) is </a:t>
            </a:r>
            <a:r>
              <a:rPr lang="tr-TR" sz="2400" dirty="0" err="1">
                <a:solidFill>
                  <a:srgbClr val="373A3C"/>
                </a:solidFill>
                <a:highlight>
                  <a:srgbClr val="FFFFFF"/>
                </a:highlight>
              </a:rPr>
              <a:t>used</a:t>
            </a:r>
            <a:r>
              <a:rPr lang="tr-TR" sz="2400" dirty="0">
                <a:solidFill>
                  <a:srgbClr val="373A3C"/>
                </a:solidFill>
                <a:highlight>
                  <a:srgbClr val="FFFFFF"/>
                </a:highlight>
              </a:rPr>
              <a:t> </a:t>
            </a:r>
            <a:r>
              <a:rPr lang="tr-TR" sz="2400" dirty="0" err="1">
                <a:solidFill>
                  <a:srgbClr val="373A3C"/>
                </a:solidFill>
                <a:highlight>
                  <a:srgbClr val="FFFFFF"/>
                </a:highlight>
              </a:rPr>
              <a:t>to</a:t>
            </a:r>
            <a:r>
              <a:rPr lang="tr-TR" sz="2400" dirty="0">
                <a:solidFill>
                  <a:srgbClr val="373A3C"/>
                </a:solidFill>
                <a:highlight>
                  <a:srgbClr val="FFFFFF"/>
                </a:highlight>
              </a:rPr>
              <a:t> </a:t>
            </a:r>
            <a:r>
              <a:rPr lang="tr-TR" sz="2400" dirty="0" err="1">
                <a:solidFill>
                  <a:srgbClr val="373A3C"/>
                </a:solidFill>
                <a:highlight>
                  <a:srgbClr val="FFFFFF"/>
                </a:highlight>
              </a:rPr>
              <a:t>grant</a:t>
            </a:r>
            <a:r>
              <a:rPr lang="tr-TR" sz="2400" dirty="0">
                <a:solidFill>
                  <a:srgbClr val="373A3C"/>
                </a:solidFill>
                <a:highlight>
                  <a:srgbClr val="FFFFFF"/>
                </a:highlight>
              </a:rPr>
              <a:t> </a:t>
            </a:r>
            <a:r>
              <a:rPr lang="tr-TR" sz="2400" dirty="0" err="1">
                <a:solidFill>
                  <a:srgbClr val="373A3C"/>
                </a:solidFill>
                <a:highlight>
                  <a:srgbClr val="FFFFFF"/>
                </a:highlight>
              </a:rPr>
              <a:t>or</a:t>
            </a:r>
            <a:r>
              <a:rPr lang="tr-TR" sz="2400" dirty="0">
                <a:solidFill>
                  <a:srgbClr val="373A3C"/>
                </a:solidFill>
                <a:highlight>
                  <a:srgbClr val="FFFFFF"/>
                </a:highlight>
              </a:rPr>
              <a:t> </a:t>
            </a:r>
            <a:r>
              <a:rPr lang="tr-TR" sz="2400" dirty="0" err="1">
                <a:solidFill>
                  <a:srgbClr val="373A3C"/>
                </a:solidFill>
                <a:highlight>
                  <a:srgbClr val="FFFFFF"/>
                </a:highlight>
              </a:rPr>
              <a:t>revoke</a:t>
            </a:r>
            <a:r>
              <a:rPr lang="tr-TR" sz="2400" dirty="0">
                <a:solidFill>
                  <a:srgbClr val="373A3C"/>
                </a:solidFill>
                <a:highlight>
                  <a:srgbClr val="FFFFFF"/>
                </a:highlight>
              </a:rPr>
              <a:t> </a:t>
            </a:r>
            <a:r>
              <a:rPr lang="tr-TR" sz="2400" dirty="0" err="1">
                <a:solidFill>
                  <a:srgbClr val="373A3C"/>
                </a:solidFill>
                <a:highlight>
                  <a:srgbClr val="FFFFFF"/>
                </a:highlight>
              </a:rPr>
              <a:t>access</a:t>
            </a:r>
            <a:r>
              <a:rPr lang="tr-TR" sz="2400" dirty="0">
                <a:solidFill>
                  <a:srgbClr val="373A3C"/>
                </a:solidFill>
                <a:highlight>
                  <a:srgbClr val="FFFFFF"/>
                </a:highlight>
              </a:rPr>
              <a:t> </a:t>
            </a:r>
            <a:r>
              <a:rPr lang="tr-TR" sz="2400" dirty="0" err="1">
                <a:solidFill>
                  <a:srgbClr val="373A3C"/>
                </a:solidFill>
                <a:highlight>
                  <a:srgbClr val="FFFFFF"/>
                </a:highlight>
              </a:rPr>
              <a:t>control</a:t>
            </a:r>
            <a:r>
              <a:rPr lang="tr-TR" sz="2400" dirty="0">
                <a:solidFill>
                  <a:srgbClr val="373A3C"/>
                </a:solidFill>
                <a:highlight>
                  <a:srgbClr val="FFFFFF"/>
                </a:highlight>
              </a:rPr>
              <a:t>. </a:t>
            </a:r>
            <a:endParaRPr sz="2400" dirty="0">
              <a:solidFill>
                <a:srgbClr val="373A3C"/>
              </a:solidFill>
              <a:highlight>
                <a:srgbClr val="FFFFFF"/>
              </a:highlight>
            </a:endParaRPr>
          </a:p>
          <a:p>
            <a:pPr marL="457200" lvl="0" indent="-381000" algn="l" rtl="0">
              <a:spcBef>
                <a:spcPts val="0"/>
              </a:spcBef>
              <a:spcAft>
                <a:spcPts val="0"/>
              </a:spcAft>
              <a:buSzPts val="2400"/>
              <a:buFont typeface="Raleway"/>
              <a:buChar char="●"/>
            </a:pPr>
            <a:r>
              <a:rPr lang="tr-TR" sz="2400" dirty="0" err="1">
                <a:solidFill>
                  <a:srgbClr val="373A3C"/>
                </a:solidFill>
                <a:highlight>
                  <a:srgbClr val="FFFFFF"/>
                </a:highlight>
              </a:rPr>
              <a:t>Its</a:t>
            </a:r>
            <a:r>
              <a:rPr lang="tr-TR" sz="2400" dirty="0">
                <a:solidFill>
                  <a:srgbClr val="373A3C"/>
                </a:solidFill>
                <a:highlight>
                  <a:srgbClr val="FFFFFF"/>
                </a:highlight>
              </a:rPr>
              <a:t> </a:t>
            </a:r>
            <a:r>
              <a:rPr lang="tr-TR" sz="2400" dirty="0" err="1">
                <a:solidFill>
                  <a:srgbClr val="373A3C"/>
                </a:solidFill>
                <a:highlight>
                  <a:srgbClr val="FFFFFF"/>
                </a:highlight>
              </a:rPr>
              <a:t>statements</a:t>
            </a:r>
            <a:r>
              <a:rPr lang="tr-TR" sz="2400" dirty="0">
                <a:solidFill>
                  <a:srgbClr val="373A3C"/>
                </a:solidFill>
                <a:highlight>
                  <a:srgbClr val="FFFFFF"/>
                </a:highlight>
              </a:rPr>
              <a:t> </a:t>
            </a:r>
            <a:r>
              <a:rPr lang="tr-TR" sz="2400" dirty="0" err="1">
                <a:solidFill>
                  <a:srgbClr val="373A3C"/>
                </a:solidFill>
                <a:highlight>
                  <a:srgbClr val="FFFFFF"/>
                </a:highlight>
              </a:rPr>
              <a:t>are</a:t>
            </a:r>
            <a:r>
              <a:rPr lang="tr-TR" sz="2400" dirty="0">
                <a:solidFill>
                  <a:srgbClr val="373A3C"/>
                </a:solidFill>
                <a:highlight>
                  <a:srgbClr val="FFFFFF"/>
                </a:highlight>
              </a:rPr>
              <a:t> </a:t>
            </a:r>
            <a:r>
              <a:rPr lang="tr-TR" sz="2400" b="1" dirty="0">
                <a:solidFill>
                  <a:srgbClr val="FF0000"/>
                </a:solidFill>
                <a:latin typeface="Courier New"/>
                <a:ea typeface="Courier New"/>
                <a:cs typeface="Courier New"/>
                <a:sym typeface="Courier New"/>
              </a:rPr>
              <a:t>REVOKE</a:t>
            </a:r>
            <a:r>
              <a:rPr lang="tr-TR" sz="2400" b="1" dirty="0">
                <a:solidFill>
                  <a:srgbClr val="373A3C"/>
                </a:solidFill>
              </a:rPr>
              <a:t> </a:t>
            </a:r>
            <a:r>
              <a:rPr lang="tr-TR" sz="2400" dirty="0" err="1">
                <a:solidFill>
                  <a:srgbClr val="373A3C"/>
                </a:solidFill>
              </a:rPr>
              <a:t>and</a:t>
            </a:r>
            <a:r>
              <a:rPr lang="tr-TR" sz="2400" dirty="0">
                <a:solidFill>
                  <a:srgbClr val="373A3C"/>
                </a:solidFill>
              </a:rPr>
              <a:t> </a:t>
            </a:r>
            <a:r>
              <a:rPr lang="tr-TR" sz="2400" b="1" dirty="0">
                <a:solidFill>
                  <a:srgbClr val="FF0000"/>
                </a:solidFill>
                <a:latin typeface="Courier New"/>
                <a:ea typeface="Courier New"/>
                <a:cs typeface="Courier New"/>
                <a:sym typeface="Courier New"/>
              </a:rPr>
              <a:t>GRANT</a:t>
            </a:r>
            <a:r>
              <a:rPr lang="tr-TR" sz="2400" dirty="0">
                <a:solidFill>
                  <a:srgbClr val="373A3C"/>
                </a:solidFill>
              </a:rPr>
              <a:t>.</a:t>
            </a:r>
            <a:endParaRPr sz="2400" dirty="0">
              <a:latin typeface="Raleway Light"/>
              <a:ea typeface="Raleway Light"/>
              <a:cs typeface="Raleway Light"/>
              <a:sym typeface="Raleway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8"/>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8</a:t>
            </a:fld>
            <a:endParaRPr/>
          </a:p>
        </p:txBody>
      </p:sp>
      <p:sp>
        <p:nvSpPr>
          <p:cNvPr id="155" name="Google Shape;155;p28"/>
          <p:cNvSpPr txBox="1">
            <a:spLocks noGrp="1"/>
          </p:cNvSpPr>
          <p:nvPr>
            <p:ph type="title"/>
          </p:nvPr>
        </p:nvSpPr>
        <p:spPr>
          <a:xfrm>
            <a:off x="378925" y="173800"/>
            <a:ext cx="8145000" cy="626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SzPts val="4800"/>
              <a:buNone/>
            </a:pPr>
            <a:r>
              <a:rPr lang="tr-TR" sz="4000">
                <a:solidFill>
                  <a:srgbClr val="741B47"/>
                </a:solidFill>
                <a:latin typeface="Raleway Medium"/>
                <a:ea typeface="Raleway Medium"/>
                <a:cs typeface="Raleway Medium"/>
                <a:sym typeface="Raleway Medium"/>
              </a:rPr>
              <a:t>Transaction Control Language</a:t>
            </a:r>
            <a:endParaRPr sz="4000">
              <a:solidFill>
                <a:srgbClr val="419DD3"/>
              </a:solidFill>
              <a:latin typeface="Raleway Medium"/>
              <a:ea typeface="Raleway Medium"/>
              <a:cs typeface="Raleway Medium"/>
              <a:sym typeface="Raleway Medium"/>
            </a:endParaRPr>
          </a:p>
          <a:p>
            <a:pPr marL="0" lvl="0" indent="0" algn="l" rtl="0">
              <a:lnSpc>
                <a:spcPct val="80000"/>
              </a:lnSpc>
              <a:spcBef>
                <a:spcPts val="0"/>
              </a:spcBef>
              <a:spcAft>
                <a:spcPts val="0"/>
              </a:spcAft>
              <a:buSzPts val="4800"/>
              <a:buNone/>
            </a:pPr>
            <a:endParaRPr sz="4000">
              <a:solidFill>
                <a:srgbClr val="741B47"/>
              </a:solidFill>
              <a:latin typeface="Raleway Medium"/>
              <a:ea typeface="Raleway Medium"/>
              <a:cs typeface="Raleway Medium"/>
              <a:sym typeface="Raleway Medium"/>
            </a:endParaRPr>
          </a:p>
          <a:p>
            <a:pPr marL="0" lvl="0" indent="0" algn="l" rtl="0">
              <a:lnSpc>
                <a:spcPct val="80000"/>
              </a:lnSpc>
              <a:spcBef>
                <a:spcPts val="0"/>
              </a:spcBef>
              <a:spcAft>
                <a:spcPts val="0"/>
              </a:spcAft>
              <a:buSzPts val="4800"/>
              <a:buNone/>
            </a:pPr>
            <a:endParaRPr sz="4000">
              <a:solidFill>
                <a:srgbClr val="741B47"/>
              </a:solidFill>
              <a:latin typeface="Raleway Medium"/>
              <a:ea typeface="Raleway Medium"/>
              <a:cs typeface="Raleway Medium"/>
              <a:sym typeface="Raleway Medium"/>
            </a:endParaRPr>
          </a:p>
        </p:txBody>
      </p:sp>
      <p:sp>
        <p:nvSpPr>
          <p:cNvPr id="156" name="Google Shape;156;p28"/>
          <p:cNvSpPr txBox="1"/>
          <p:nvPr/>
        </p:nvSpPr>
        <p:spPr>
          <a:xfrm>
            <a:off x="305125" y="1049075"/>
            <a:ext cx="8800800" cy="168660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SzPts val="2400"/>
              <a:buFont typeface="Raleway"/>
              <a:buChar char="●"/>
            </a:pPr>
            <a:r>
              <a:rPr lang="tr-TR" sz="2400" dirty="0" err="1">
                <a:solidFill>
                  <a:srgbClr val="373A3C"/>
                </a:solidFill>
                <a:latin typeface="Raleway"/>
                <a:ea typeface="Raleway"/>
                <a:cs typeface="Raleway"/>
                <a:sym typeface="Raleway"/>
              </a:rPr>
              <a:t>Transaction</a:t>
            </a:r>
            <a:r>
              <a:rPr lang="tr-TR" sz="2400" dirty="0">
                <a:solidFill>
                  <a:srgbClr val="373A3C"/>
                </a:solidFill>
                <a:latin typeface="Raleway"/>
                <a:ea typeface="Raleway"/>
                <a:cs typeface="Raleway"/>
                <a:sym typeface="Raleway"/>
              </a:rPr>
              <a:t> Control Language (TCL) </a:t>
            </a:r>
            <a:r>
              <a:rPr lang="tr-TR" sz="2400" dirty="0" err="1">
                <a:solidFill>
                  <a:srgbClr val="373A3C"/>
                </a:solidFill>
                <a:latin typeface="Raleway"/>
                <a:ea typeface="Raleway"/>
                <a:cs typeface="Raleway"/>
                <a:sym typeface="Raleway"/>
              </a:rPr>
              <a:t>controls</a:t>
            </a:r>
            <a:r>
              <a:rPr lang="tr-TR" sz="2400" dirty="0">
                <a:solidFill>
                  <a:srgbClr val="373A3C"/>
                </a:solidFill>
                <a:latin typeface="Raleway"/>
                <a:ea typeface="Raleway"/>
                <a:cs typeface="Raleway"/>
                <a:sym typeface="Raleway"/>
              </a:rPr>
              <a:t> </a:t>
            </a:r>
            <a:r>
              <a:rPr lang="tr-TR" sz="2400" dirty="0" err="1">
                <a:solidFill>
                  <a:srgbClr val="373A3C"/>
                </a:solidFill>
                <a:latin typeface="Raleway"/>
                <a:ea typeface="Raleway"/>
                <a:cs typeface="Raleway"/>
                <a:sym typeface="Raleway"/>
              </a:rPr>
              <a:t>the</a:t>
            </a:r>
            <a:r>
              <a:rPr lang="tr-TR" sz="2400" dirty="0">
                <a:solidFill>
                  <a:srgbClr val="373A3C"/>
                </a:solidFill>
                <a:latin typeface="Raleway"/>
                <a:ea typeface="Raleway"/>
                <a:cs typeface="Raleway"/>
                <a:sym typeface="Raleway"/>
              </a:rPr>
              <a:t> </a:t>
            </a:r>
            <a:r>
              <a:rPr lang="tr-TR" sz="2400" dirty="0" err="1">
                <a:solidFill>
                  <a:srgbClr val="373A3C"/>
                </a:solidFill>
                <a:latin typeface="Raleway"/>
                <a:ea typeface="Raleway"/>
                <a:cs typeface="Raleway"/>
                <a:sym typeface="Raleway"/>
              </a:rPr>
              <a:t>transactions</a:t>
            </a:r>
            <a:r>
              <a:rPr lang="tr-TR" sz="2400" dirty="0">
                <a:solidFill>
                  <a:srgbClr val="373A3C"/>
                </a:solidFill>
                <a:latin typeface="Raleway"/>
                <a:ea typeface="Raleway"/>
                <a:cs typeface="Raleway"/>
                <a:sym typeface="Raleway"/>
              </a:rPr>
              <a:t> of DML </a:t>
            </a:r>
            <a:r>
              <a:rPr lang="tr-TR" sz="2400" dirty="0" err="1">
                <a:solidFill>
                  <a:srgbClr val="373A3C"/>
                </a:solidFill>
                <a:latin typeface="Raleway"/>
                <a:ea typeface="Raleway"/>
                <a:cs typeface="Raleway"/>
                <a:sym typeface="Raleway"/>
              </a:rPr>
              <a:t>and</a:t>
            </a:r>
            <a:r>
              <a:rPr lang="tr-TR" sz="2400" dirty="0">
                <a:solidFill>
                  <a:srgbClr val="373A3C"/>
                </a:solidFill>
                <a:latin typeface="Raleway"/>
                <a:ea typeface="Raleway"/>
                <a:cs typeface="Raleway"/>
                <a:sym typeface="Raleway"/>
              </a:rPr>
              <a:t> DDL </a:t>
            </a:r>
            <a:r>
              <a:rPr lang="tr-TR" sz="2400" dirty="0" err="1">
                <a:solidFill>
                  <a:srgbClr val="373A3C"/>
                </a:solidFill>
                <a:latin typeface="Raleway"/>
                <a:ea typeface="Raleway"/>
                <a:cs typeface="Raleway"/>
                <a:sym typeface="Raleway"/>
              </a:rPr>
              <a:t>commands</a:t>
            </a:r>
            <a:r>
              <a:rPr lang="tr-TR" sz="2400" dirty="0">
                <a:solidFill>
                  <a:srgbClr val="373A3C"/>
                </a:solidFill>
                <a:latin typeface="Raleway"/>
                <a:ea typeface="Raleway"/>
                <a:cs typeface="Raleway"/>
                <a:sym typeface="Raleway"/>
              </a:rPr>
              <a:t>. </a:t>
            </a:r>
            <a:endParaRPr sz="2400" dirty="0">
              <a:solidFill>
                <a:srgbClr val="373A3C"/>
              </a:solidFill>
              <a:latin typeface="Raleway"/>
              <a:ea typeface="Raleway"/>
              <a:cs typeface="Raleway"/>
              <a:sym typeface="Raleway"/>
            </a:endParaRPr>
          </a:p>
          <a:p>
            <a:pPr marL="457200" lvl="0" indent="-381000" algn="l" rtl="0">
              <a:spcBef>
                <a:spcPts val="0"/>
              </a:spcBef>
              <a:spcAft>
                <a:spcPts val="0"/>
              </a:spcAft>
              <a:buSzPts val="2400"/>
              <a:buFont typeface="Raleway"/>
              <a:buChar char="●"/>
            </a:pPr>
            <a:r>
              <a:rPr lang="tr-TR" sz="2400" dirty="0" err="1">
                <a:solidFill>
                  <a:srgbClr val="373A3C"/>
                </a:solidFill>
                <a:latin typeface="Raleway"/>
                <a:ea typeface="Raleway"/>
                <a:cs typeface="Raleway"/>
                <a:sym typeface="Raleway"/>
              </a:rPr>
              <a:t>Some</a:t>
            </a:r>
            <a:r>
              <a:rPr lang="tr-TR" sz="2400" dirty="0">
                <a:solidFill>
                  <a:srgbClr val="373A3C"/>
                </a:solidFill>
                <a:latin typeface="Raleway"/>
                <a:ea typeface="Raleway"/>
                <a:cs typeface="Raleway"/>
                <a:sym typeface="Raleway"/>
              </a:rPr>
              <a:t> </a:t>
            </a:r>
            <a:r>
              <a:rPr lang="tr-TR" sz="2400" dirty="0" err="1">
                <a:solidFill>
                  <a:srgbClr val="373A3C"/>
                </a:solidFill>
                <a:latin typeface="Raleway"/>
                <a:ea typeface="Raleway"/>
                <a:cs typeface="Raleway"/>
                <a:sym typeface="Raleway"/>
              </a:rPr>
              <a:t>statements</a:t>
            </a:r>
            <a:r>
              <a:rPr lang="tr-TR" sz="2400" dirty="0">
                <a:solidFill>
                  <a:srgbClr val="373A3C"/>
                </a:solidFill>
                <a:latin typeface="Raleway"/>
                <a:ea typeface="Raleway"/>
                <a:cs typeface="Raleway"/>
                <a:sym typeface="Raleway"/>
              </a:rPr>
              <a:t> in TCL </a:t>
            </a:r>
            <a:r>
              <a:rPr lang="tr-TR" sz="2400" dirty="0" err="1">
                <a:solidFill>
                  <a:srgbClr val="373A3C"/>
                </a:solidFill>
                <a:latin typeface="Raleway"/>
                <a:ea typeface="Raleway"/>
                <a:cs typeface="Raleway"/>
                <a:sym typeface="Raleway"/>
              </a:rPr>
              <a:t>are</a:t>
            </a:r>
            <a:r>
              <a:rPr lang="tr-TR" sz="2400" dirty="0">
                <a:solidFill>
                  <a:srgbClr val="373A3C"/>
                </a:solidFill>
                <a:latin typeface="Raleway"/>
                <a:ea typeface="Raleway"/>
                <a:cs typeface="Raleway"/>
                <a:sym typeface="Raleway"/>
              </a:rPr>
              <a:t> </a:t>
            </a:r>
            <a:r>
              <a:rPr lang="tr-TR" sz="2400" b="1" dirty="0">
                <a:solidFill>
                  <a:srgbClr val="FF0000"/>
                </a:solidFill>
                <a:latin typeface="Raleway"/>
                <a:ea typeface="Raleway"/>
                <a:cs typeface="Raleway"/>
                <a:sym typeface="Raleway"/>
              </a:rPr>
              <a:t>COMMIT, ROLLBACK, SAVEPOINT</a:t>
            </a:r>
            <a:r>
              <a:rPr lang="tr-TR" sz="2400" dirty="0">
                <a:solidFill>
                  <a:srgbClr val="373A3C"/>
                </a:solidFill>
                <a:latin typeface="Raleway"/>
                <a:ea typeface="Raleway"/>
                <a:cs typeface="Raleway"/>
                <a:sym typeface="Raleway"/>
              </a:rPr>
              <a:t>.</a:t>
            </a:r>
            <a:endParaRPr sz="2400" dirty="0">
              <a:latin typeface="Raleway Light"/>
              <a:ea typeface="Raleway Light"/>
              <a:cs typeface="Raleway Light"/>
              <a:sym typeface="Raleway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9"/>
          <p:cNvSpPr txBox="1">
            <a:spLocks noGrp="1"/>
          </p:cNvSpPr>
          <p:nvPr>
            <p:ph type="ctrTitle"/>
          </p:nvPr>
        </p:nvSpPr>
        <p:spPr>
          <a:xfrm>
            <a:off x="946150" y="2019300"/>
            <a:ext cx="5403900" cy="827400"/>
          </a:xfrm>
          <a:prstGeom prst="rect">
            <a:avLst/>
          </a:prstGeom>
          <a:noFill/>
          <a:ln>
            <a:noFill/>
          </a:ln>
        </p:spPr>
        <p:txBody>
          <a:bodyPr spcFirstLastPara="1" wrap="square" lIns="0" tIns="0" rIns="0" bIns="0" anchor="b" anchorCtr="0">
            <a:noAutofit/>
          </a:bodyPr>
          <a:lstStyle/>
          <a:p>
            <a:pPr marL="0" lvl="0" indent="0" algn="l" rtl="0">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Data Types</a:t>
            </a:r>
            <a:endParaRPr sz="3600">
              <a:solidFill>
                <a:srgbClr val="741B47"/>
              </a:solidFill>
              <a:latin typeface="Raleway Medium"/>
              <a:ea typeface="Raleway Medium"/>
              <a:cs typeface="Raleway Medium"/>
              <a:sym typeface="Raleway Medium"/>
            </a:endParaRPr>
          </a:p>
        </p:txBody>
      </p:sp>
      <p:sp>
        <p:nvSpPr>
          <p:cNvPr id="162" name="Google Shape;162;p29"/>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tr-TR" sz="3600">
                <a:solidFill>
                  <a:schemeClr val="lt1"/>
                </a:solidFill>
                <a:latin typeface="Raleway Medium"/>
                <a:ea typeface="Raleway Medium"/>
                <a:cs typeface="Raleway Medium"/>
                <a:sym typeface="Raleway Medium"/>
              </a:rPr>
              <a:t>2</a:t>
            </a:r>
            <a:endParaRPr sz="3600" b="0" i="0" u="none" strike="noStrike" cap="none">
              <a:solidFill>
                <a:schemeClr val="lt1"/>
              </a:solidFill>
              <a:latin typeface="Raleway Medium"/>
              <a:ea typeface="Raleway Medium"/>
              <a:cs typeface="Raleway Medium"/>
              <a:sym typeface="Raleway Medium"/>
            </a:endParaRPr>
          </a:p>
        </p:txBody>
      </p:sp>
    </p:spTree>
  </p:cSld>
  <p:clrMapOvr>
    <a:masterClrMapping/>
  </p:clrMapOvr>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1647</TotalTime>
  <Words>7296</Words>
  <Application>Microsoft Office PowerPoint</Application>
  <PresentationFormat>Ekran Gösterisi (16:9)</PresentationFormat>
  <Paragraphs>1033</Paragraphs>
  <Slides>59</Slides>
  <Notes>59</Notes>
  <HiddenSlides>0</HiddenSlides>
  <MMClips>0</MMClips>
  <ScaleCrop>false</ScaleCrop>
  <HeadingPairs>
    <vt:vector size="6" baseType="variant">
      <vt:variant>
        <vt:lpstr>Kullanılan Yazı Tipleri</vt:lpstr>
      </vt:variant>
      <vt:variant>
        <vt:i4>14</vt:i4>
      </vt:variant>
      <vt:variant>
        <vt:lpstr>Tema</vt:lpstr>
      </vt:variant>
      <vt:variant>
        <vt:i4>2</vt:i4>
      </vt:variant>
      <vt:variant>
        <vt:lpstr>Slayt Başlıkları</vt:lpstr>
      </vt:variant>
      <vt:variant>
        <vt:i4>59</vt:i4>
      </vt:variant>
    </vt:vector>
  </HeadingPairs>
  <TitlesOfParts>
    <vt:vector size="75" baseType="lpstr">
      <vt:lpstr>Roboto</vt:lpstr>
      <vt:lpstr>Raleway Medium</vt:lpstr>
      <vt:lpstr>Barlow Light</vt:lpstr>
      <vt:lpstr>Calibri</vt:lpstr>
      <vt:lpstr>Barlow</vt:lpstr>
      <vt:lpstr>Verdana</vt:lpstr>
      <vt:lpstr>Raleway SemiBold</vt:lpstr>
      <vt:lpstr>Raleway</vt:lpstr>
      <vt:lpstr>Arial</vt:lpstr>
      <vt:lpstr>Courier New</vt:lpstr>
      <vt:lpstr>Raleway Light</vt:lpstr>
      <vt:lpstr>Century Gothic</vt:lpstr>
      <vt:lpstr>Georgia</vt:lpstr>
      <vt:lpstr>Times New Roman</vt:lpstr>
      <vt:lpstr>Gaoler template</vt:lpstr>
      <vt:lpstr>Simple Light</vt:lpstr>
      <vt:lpstr>SQL Session 4  </vt:lpstr>
      <vt:lpstr>Introduction  </vt:lpstr>
      <vt:lpstr>DDL Commands</vt:lpstr>
      <vt:lpstr>Table of Contents</vt:lpstr>
      <vt:lpstr>Data Definition Language  </vt:lpstr>
      <vt:lpstr>Data Manipulation Language  </vt:lpstr>
      <vt:lpstr>Data Control Language  </vt:lpstr>
      <vt:lpstr>Transaction Control Language  </vt:lpstr>
      <vt:lpstr>Data Types</vt:lpstr>
      <vt:lpstr>Data Types  </vt:lpstr>
      <vt:lpstr>Data Types  </vt:lpstr>
      <vt:lpstr>String Data Types  </vt:lpstr>
      <vt:lpstr>Date and Time Data Types  </vt:lpstr>
      <vt:lpstr>Numeric Data Types  </vt:lpstr>
      <vt:lpstr>Data Types  </vt:lpstr>
      <vt:lpstr>Data Definition Language  </vt:lpstr>
      <vt:lpstr>CREATE TABLE</vt:lpstr>
      <vt:lpstr>CREATE TABLE    </vt:lpstr>
      <vt:lpstr>CREATE TABLE-Example    </vt:lpstr>
      <vt:lpstr>Query Time</vt:lpstr>
      <vt:lpstr>PowerPoint Sunusu</vt:lpstr>
      <vt:lpstr>DROP TABLE</vt:lpstr>
      <vt:lpstr>ALTER TABLE</vt:lpstr>
      <vt:lpstr>ALTER TABLE    </vt:lpstr>
      <vt:lpstr>PowerPoint Sunusu</vt:lpstr>
      <vt:lpstr>ALTER TABLE    </vt:lpstr>
      <vt:lpstr>PowerPoint Sunusu</vt:lpstr>
      <vt:lpstr>Constraints</vt:lpstr>
      <vt:lpstr>Constraints</vt:lpstr>
      <vt:lpstr>Primary Key</vt:lpstr>
      <vt:lpstr>Primary Key</vt:lpstr>
      <vt:lpstr>Foreign Key </vt:lpstr>
      <vt:lpstr>Foreign Key </vt:lpstr>
      <vt:lpstr>Query Time</vt:lpstr>
      <vt:lpstr>Not Null </vt:lpstr>
      <vt:lpstr>Not Null </vt:lpstr>
      <vt:lpstr>Data Manipulation Language  </vt:lpstr>
      <vt:lpstr>INSERT INTO</vt:lpstr>
      <vt:lpstr>Query Time</vt:lpstr>
      <vt:lpstr>Query Time</vt:lpstr>
      <vt:lpstr>PowerPoint Sunusu</vt:lpstr>
      <vt:lpstr>Query Time</vt:lpstr>
      <vt:lpstr>Query Time</vt:lpstr>
      <vt:lpstr>Query Time</vt:lpstr>
      <vt:lpstr>Query Time</vt:lpstr>
      <vt:lpstr>UPDATE TABLE    </vt:lpstr>
      <vt:lpstr>Query Time</vt:lpstr>
      <vt:lpstr>DELETE    </vt:lpstr>
      <vt:lpstr>Query Time</vt:lpstr>
      <vt:lpstr>Data Control Language  </vt:lpstr>
      <vt:lpstr>Data Control Language  </vt:lpstr>
      <vt:lpstr>Index</vt:lpstr>
      <vt:lpstr>View</vt:lpstr>
      <vt:lpstr>Transaction</vt:lpstr>
      <vt:lpstr>Transaction</vt:lpstr>
      <vt:lpstr>Transaction</vt:lpstr>
      <vt:lpstr>Transaction</vt:lpstr>
      <vt:lpstr>Trigger</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Session 3  </dc:title>
  <cp:lastModifiedBy>Şule Akın</cp:lastModifiedBy>
  <cp:revision>20</cp:revision>
  <dcterms:modified xsi:type="dcterms:W3CDTF">2023-09-21T20:43:32Z</dcterms:modified>
</cp:coreProperties>
</file>