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00" r:id="rId4"/>
    <p:sldId id="303" r:id="rId5"/>
    <p:sldId id="305" r:id="rId6"/>
    <p:sldId id="306" r:id="rId7"/>
    <p:sldId id="307" r:id="rId8"/>
    <p:sldId id="301" r:id="rId9"/>
    <p:sldId id="304" r:id="rId10"/>
    <p:sldId id="313" r:id="rId11"/>
    <p:sldId id="308" r:id="rId12"/>
    <p:sldId id="309" r:id="rId13"/>
    <p:sldId id="310" r:id="rId14"/>
    <p:sldId id="311" r:id="rId15"/>
    <p:sldId id="312" r:id="rId16"/>
    <p:sldId id="314" r:id="rId17"/>
    <p:sldId id="302" r:id="rId18"/>
    <p:sldId id="315" r:id="rId19"/>
    <p:sldId id="299" r:id="rId20"/>
  </p:sldIdLst>
  <p:sldSz cx="12192000" cy="6858000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aume BERT" initials="GB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EE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134" autoAdjust="0"/>
    <p:restoredTop sz="94660"/>
  </p:normalViewPr>
  <p:slideViewPr>
    <p:cSldViewPr snapToGrid="0">
      <p:cViewPr>
        <p:scale>
          <a:sx n="70" d="100"/>
          <a:sy n="70" d="100"/>
        </p:scale>
        <p:origin x="86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2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41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80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2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8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4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6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5F31-439B-4736-A62D-72BA0AA1197A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2D7B-2276-400F-9518-C307649CC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90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61547"/>
            <a:ext cx="9144000" cy="1655762"/>
          </a:xfrm>
        </p:spPr>
        <p:txBody>
          <a:bodyPr>
            <a:noAutofit/>
          </a:bodyPr>
          <a:lstStyle/>
          <a:p>
            <a:endParaRPr lang="fr-FR" sz="1600" b="1" dirty="0"/>
          </a:p>
          <a:p>
            <a:r>
              <a:rPr lang="fr-F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de la </a:t>
            </a:r>
            <a:r>
              <a:rPr lang="fr-F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maquette fonctionnelle</a:t>
            </a:r>
          </a:p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Guillaume BERT</a:t>
            </a: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Novembre 2019</a:t>
            </a:r>
            <a:endParaRPr lang="fr-F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3600" b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51" y="2343040"/>
            <a:ext cx="4946794" cy="1080334"/>
          </a:xfrm>
          <a:prstGeom prst="rect">
            <a:avLst/>
          </a:prstGeom>
        </p:spPr>
      </p:pic>
      <p:sp>
        <p:nvSpPr>
          <p:cNvPr id="6" name="Organigramme : Document 5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37160" y="2049787"/>
            <a:ext cx="6501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Etre fidèle aux attendus : SOLUTIONS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278" y="2922950"/>
            <a:ext cx="59692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dirty="0" smtClean="0">
                <a:solidFill>
                  <a:srgbClr val="0070C0"/>
                </a:solidFill>
              </a:rPr>
              <a:t>La fonction </a:t>
            </a:r>
            <a:r>
              <a:rPr lang="fr-FR" sz="2000" b="1" dirty="0" smtClean="0">
                <a:solidFill>
                  <a:srgbClr val="C00000"/>
                </a:solidFill>
              </a:rPr>
              <a:t>position: relative </a:t>
            </a:r>
            <a:r>
              <a:rPr lang="fr-FR" sz="2000" dirty="0" smtClean="0">
                <a:solidFill>
                  <a:srgbClr val="0070C0"/>
                </a:solidFill>
              </a:rPr>
              <a:t>m’a énormément servi pour placer les éléments « indépendants ». (slogan, le formulaire de contact, les icônes…)</a:t>
            </a:r>
          </a:p>
          <a:p>
            <a:pPr lvl="0"/>
            <a:endParaRPr lang="fr-FR" sz="2000" dirty="0">
              <a:solidFill>
                <a:srgbClr val="0070C0"/>
              </a:solidFill>
            </a:endParaRPr>
          </a:p>
          <a:p>
            <a:pPr lvl="0"/>
            <a:r>
              <a:rPr lang="fr-FR" sz="2000" dirty="0" smtClean="0">
                <a:solidFill>
                  <a:srgbClr val="0070C0"/>
                </a:solidFill>
              </a:rPr>
              <a:t>La fonction </a:t>
            </a:r>
            <a:r>
              <a:rPr lang="fr-FR" sz="2000" b="1" dirty="0" smtClean="0">
                <a:solidFill>
                  <a:srgbClr val="C00000"/>
                </a:solidFill>
              </a:rPr>
              <a:t>display: </a:t>
            </a:r>
            <a:r>
              <a:rPr lang="fr-FR" sz="2000" b="1" dirty="0" err="1" smtClean="0">
                <a:solidFill>
                  <a:srgbClr val="C00000"/>
                </a:solidFill>
              </a:rPr>
              <a:t>flex</a:t>
            </a:r>
            <a:r>
              <a:rPr lang="fr-FR" sz="2000" b="1" dirty="0" smtClean="0">
                <a:solidFill>
                  <a:srgbClr val="C00000"/>
                </a:solidFill>
              </a:rPr>
              <a:t>; </a:t>
            </a:r>
            <a:r>
              <a:rPr lang="fr-FR" sz="2000" dirty="0" smtClean="0">
                <a:solidFill>
                  <a:srgbClr val="0070C0"/>
                </a:solidFill>
              </a:rPr>
              <a:t>a été essentielle pour agencer horizontalement les blocs.</a:t>
            </a:r>
          </a:p>
          <a:p>
            <a:pPr lvl="0"/>
            <a:endParaRPr lang="fr-FR" sz="2000" dirty="0">
              <a:solidFill>
                <a:srgbClr val="0070C0"/>
              </a:solidFill>
            </a:endParaRPr>
          </a:p>
          <a:p>
            <a:pPr lvl="0"/>
            <a:r>
              <a:rPr lang="fr-FR" sz="2000" dirty="0" smtClean="0">
                <a:solidFill>
                  <a:srgbClr val="0070C0"/>
                </a:solidFill>
              </a:rPr>
              <a:t>Enfin, j’ai employé </a:t>
            </a:r>
            <a:r>
              <a:rPr lang="fr-FR" sz="2000" b="1" dirty="0" smtClean="0">
                <a:solidFill>
                  <a:srgbClr val="C00000"/>
                </a:solidFill>
              </a:rPr>
              <a:t>le logiciel gratuit GIMP</a:t>
            </a:r>
            <a:r>
              <a:rPr lang="fr-FR" sz="2000" dirty="0" smtClean="0">
                <a:solidFill>
                  <a:srgbClr val="0070C0"/>
                </a:solidFill>
              </a:rPr>
              <a:t> pour mesurer chaque section de la maquette graphique et les éléments importants (largeur/hauteur des photos, taille des icônes etc…)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75" y="4049653"/>
            <a:ext cx="2411349" cy="1787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544" y="2073315"/>
            <a:ext cx="4998149" cy="195336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75" y="2202777"/>
            <a:ext cx="2187113" cy="18959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664" y="4556621"/>
            <a:ext cx="2522029" cy="6253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5645" y="5603357"/>
            <a:ext cx="1449214" cy="8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5621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Le diaporama: PROBLEME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3415393"/>
            <a:ext cx="5420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Afficher la photo ci-contre ne m’a posé aucune difficulté. </a:t>
            </a:r>
          </a:p>
          <a:p>
            <a:pPr lvl="0"/>
            <a:endParaRPr lang="fr-FR" sz="2400" dirty="0" smtClean="0">
              <a:solidFill>
                <a:srgbClr val="0070C0"/>
              </a:solidFill>
            </a:endParaRPr>
          </a:p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En revanche, </a:t>
            </a:r>
            <a:r>
              <a:rPr lang="fr-FR" sz="2400" b="1" dirty="0" smtClean="0">
                <a:solidFill>
                  <a:srgbClr val="0070C0"/>
                </a:solidFill>
              </a:rPr>
              <a:t>concevoir un </a:t>
            </a:r>
            <a:r>
              <a:rPr lang="fr-FR" sz="2400" b="1" dirty="0" err="1" smtClean="0">
                <a:solidFill>
                  <a:srgbClr val="0070C0"/>
                </a:solidFill>
              </a:rPr>
              <a:t>caroussel</a:t>
            </a:r>
            <a:r>
              <a:rPr lang="fr-FR" sz="2400" b="1" dirty="0" smtClean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(avec la 2</a:t>
            </a:r>
            <a:r>
              <a:rPr lang="fr-FR" sz="2400" baseline="30000" dirty="0" smtClean="0">
                <a:solidFill>
                  <a:srgbClr val="0070C0"/>
                </a:solidFill>
              </a:rPr>
              <a:t>ème</a:t>
            </a:r>
            <a:r>
              <a:rPr lang="fr-FR" sz="2400" dirty="0" smtClean="0">
                <a:solidFill>
                  <a:srgbClr val="0070C0"/>
                </a:solidFill>
              </a:rPr>
              <a:t> photo) m’a pris 3 jours car la méthode ne figurait pas dans les cours.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67" y="3591372"/>
            <a:ext cx="5123688" cy="17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5621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Le diaporama : SOLUTION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3415393"/>
            <a:ext cx="54206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En cherchant sur le Net, des vidéos m’ont montré comment dynamiser le diaporama avec simplicité. </a:t>
            </a:r>
          </a:p>
          <a:p>
            <a:pPr lvl="0"/>
            <a:endParaRPr lang="fr-FR" sz="2400" dirty="0">
              <a:solidFill>
                <a:srgbClr val="0070C0"/>
              </a:solidFill>
            </a:endParaRPr>
          </a:p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Les fonctions CSS </a:t>
            </a:r>
            <a:r>
              <a:rPr lang="fr-FR" sz="2400" b="1" dirty="0" smtClean="0">
                <a:solidFill>
                  <a:srgbClr val="C00000"/>
                </a:solidFill>
              </a:rPr>
              <a:t>.</a:t>
            </a:r>
            <a:r>
              <a:rPr lang="fr-FR" sz="2400" b="1" dirty="0" err="1" smtClean="0">
                <a:solidFill>
                  <a:srgbClr val="C00000"/>
                </a:solidFill>
              </a:rPr>
              <a:t>commands_prev</a:t>
            </a:r>
            <a:r>
              <a:rPr lang="fr-FR" sz="2400" b="1" dirty="0" smtClean="0">
                <a:solidFill>
                  <a:srgbClr val="C00000"/>
                </a:solidFill>
              </a:rPr>
              <a:t>, .</a:t>
            </a:r>
            <a:r>
              <a:rPr lang="fr-FR" sz="2400" b="1" dirty="0" err="1" smtClean="0">
                <a:solidFill>
                  <a:srgbClr val="C00000"/>
                </a:solidFill>
              </a:rPr>
              <a:t>commands_next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et surtout </a:t>
            </a:r>
            <a:r>
              <a:rPr lang="fr-FR" sz="2400" b="1" dirty="0" smtClean="0">
                <a:solidFill>
                  <a:srgbClr val="C00000"/>
                </a:solidFill>
              </a:rPr>
              <a:t>@</a:t>
            </a:r>
            <a:r>
              <a:rPr lang="fr-FR" sz="2400" b="1" dirty="0" err="1" smtClean="0">
                <a:solidFill>
                  <a:srgbClr val="C00000"/>
                </a:solidFill>
              </a:rPr>
              <a:t>keyframes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m’ont permis de résoudre le problème.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3048197"/>
            <a:ext cx="2945086" cy="36050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645" y="1844472"/>
            <a:ext cx="2591476" cy="2648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llipse 10"/>
          <p:cNvSpPr/>
          <p:nvPr/>
        </p:nvSpPr>
        <p:spPr>
          <a:xfrm>
            <a:off x="5430065" y="2980468"/>
            <a:ext cx="2889276" cy="210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9198863" y="1852656"/>
            <a:ext cx="2253821" cy="29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902505" y="4782312"/>
            <a:ext cx="1988767" cy="2164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5621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Les icônes: PROBLEME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3039709"/>
            <a:ext cx="54206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En cherchant sur </a:t>
            </a:r>
            <a:r>
              <a:rPr lang="fr-FR" sz="2400" dirty="0" err="1" smtClean="0">
                <a:solidFill>
                  <a:srgbClr val="0070C0"/>
                </a:solidFill>
              </a:rPr>
              <a:t>Fontawesome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les icônes à droite, je les ai intégrées en HTML sous la balise &lt;</a:t>
            </a:r>
            <a:r>
              <a:rPr lang="fr-FR" sz="2400" dirty="0" err="1" smtClean="0">
                <a:solidFill>
                  <a:srgbClr val="0070C0"/>
                </a:solidFill>
              </a:rPr>
              <a:t>img</a:t>
            </a:r>
            <a:r>
              <a:rPr lang="fr-FR" sz="2400" dirty="0" smtClean="0">
                <a:solidFill>
                  <a:srgbClr val="0070C0"/>
                </a:solidFill>
              </a:rPr>
              <a:t>&gt;. </a:t>
            </a:r>
          </a:p>
          <a:p>
            <a:pPr lvl="0"/>
            <a:endParaRPr lang="fr-FR" sz="2400" dirty="0">
              <a:solidFill>
                <a:srgbClr val="0070C0"/>
              </a:solidFill>
            </a:endParaRPr>
          </a:p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Je ne parvenais ni à changer leur couleur, ni à modifier leur contour. (border et background-</a:t>
            </a:r>
            <a:r>
              <a:rPr lang="fr-FR" sz="2400" dirty="0" err="1" smtClean="0">
                <a:solidFill>
                  <a:srgbClr val="0070C0"/>
                </a:solidFill>
              </a:rPr>
              <a:t>color</a:t>
            </a:r>
            <a:r>
              <a:rPr lang="fr-FR" sz="2400" dirty="0" smtClean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81" y="2342174"/>
            <a:ext cx="920884" cy="3569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515" y="2584765"/>
            <a:ext cx="2234273" cy="1542369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0401321">
            <a:off x="11180219" y="3145644"/>
            <a:ext cx="840868" cy="5394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425" y="4487251"/>
            <a:ext cx="2854452" cy="982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lèche droite 12"/>
          <p:cNvSpPr/>
          <p:nvPr/>
        </p:nvSpPr>
        <p:spPr>
          <a:xfrm rot="12573553">
            <a:off x="10346568" y="5285452"/>
            <a:ext cx="840868" cy="5394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6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5621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Les icônes: SOLUTION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3039709"/>
            <a:ext cx="5420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Il fallait </a:t>
            </a:r>
            <a:r>
              <a:rPr lang="fr-FR" sz="2400" b="1" dirty="0" smtClean="0">
                <a:solidFill>
                  <a:srgbClr val="C00000"/>
                </a:solidFill>
              </a:rPr>
              <a:t>changer la balise &lt;</a:t>
            </a:r>
            <a:r>
              <a:rPr lang="fr-FR" sz="2400" b="1" dirty="0" err="1" smtClean="0">
                <a:solidFill>
                  <a:srgbClr val="C00000"/>
                </a:solidFill>
              </a:rPr>
              <a:t>img</a:t>
            </a:r>
            <a:r>
              <a:rPr lang="fr-FR" sz="2400" b="1" dirty="0" smtClean="0">
                <a:solidFill>
                  <a:srgbClr val="C00000"/>
                </a:solidFill>
              </a:rPr>
              <a:t>&gt; par &lt;i&gt;, </a:t>
            </a:r>
            <a:r>
              <a:rPr lang="fr-FR" sz="2400" dirty="0" smtClean="0">
                <a:solidFill>
                  <a:srgbClr val="0070C0"/>
                </a:solidFill>
              </a:rPr>
              <a:t>ce qui permet de modifier l’aspect de l’objet via CSS, en lui ajoutant de la couleur, de la couleur de fond, agrandir le </a:t>
            </a:r>
            <a:r>
              <a:rPr lang="fr-FR" sz="2400" dirty="0" err="1" smtClean="0">
                <a:solidFill>
                  <a:srgbClr val="0070C0"/>
                </a:solidFill>
              </a:rPr>
              <a:t>padding</a:t>
            </a:r>
            <a:r>
              <a:rPr lang="fr-FR" sz="2400" dirty="0" smtClean="0">
                <a:solidFill>
                  <a:srgbClr val="0070C0"/>
                </a:solidFill>
              </a:rPr>
              <a:t> ou encore lui donner une bordure arrondie (border-radius).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83" y="1849894"/>
            <a:ext cx="5276055" cy="2732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Ellipse 13"/>
          <p:cNvSpPr/>
          <p:nvPr/>
        </p:nvSpPr>
        <p:spPr>
          <a:xfrm>
            <a:off x="8229599" y="2222715"/>
            <a:ext cx="2253821" cy="29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83" y="4690355"/>
            <a:ext cx="38957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5932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La carte Google </a:t>
            </a:r>
            <a:r>
              <a:rPr lang="fr-FR" sz="3200" b="1" dirty="0" err="1" smtClean="0">
                <a:solidFill>
                  <a:srgbClr val="C00000"/>
                </a:solidFill>
              </a:rPr>
              <a:t>Maps</a:t>
            </a:r>
            <a:r>
              <a:rPr lang="fr-FR" sz="3200" b="1" dirty="0" smtClean="0">
                <a:solidFill>
                  <a:srgbClr val="C00000"/>
                </a:solidFill>
              </a:rPr>
              <a:t>: PROBLEME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3133178"/>
            <a:ext cx="54206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Je ne trouvais pas le moyen d’intégrer Google </a:t>
            </a:r>
            <a:r>
              <a:rPr lang="fr-FR" sz="2400" dirty="0" err="1" smtClean="0">
                <a:solidFill>
                  <a:srgbClr val="0070C0"/>
                </a:solidFill>
              </a:rPr>
              <a:t>Maps</a:t>
            </a:r>
            <a:r>
              <a:rPr lang="fr-FR" sz="2400" dirty="0" smtClean="0">
                <a:solidFill>
                  <a:srgbClr val="0070C0"/>
                </a:solidFill>
              </a:rPr>
              <a:t> sur ma maquette. </a:t>
            </a:r>
          </a:p>
          <a:p>
            <a:pPr lvl="0"/>
            <a:endParaRPr lang="fr-FR" sz="2400" dirty="0">
              <a:solidFill>
                <a:srgbClr val="0070C0"/>
              </a:solidFill>
            </a:endParaRPr>
          </a:p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Je ne savais pas comment faire une API ou une intégration qui me paraisse simple sans utiliser </a:t>
            </a:r>
            <a:r>
              <a:rPr lang="fr-FR" sz="2400" dirty="0" err="1" smtClean="0">
                <a:solidFill>
                  <a:srgbClr val="0070C0"/>
                </a:solidFill>
              </a:rPr>
              <a:t>Javascript</a:t>
            </a:r>
            <a:r>
              <a:rPr lang="fr-FR" sz="2400" dirty="0" smtClean="0">
                <a:solidFill>
                  <a:srgbClr val="0070C0"/>
                </a:solidFill>
              </a:rPr>
              <a:t>. (que je ne connais pas encore)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77" y="3191301"/>
            <a:ext cx="5440868" cy="23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5932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La carte Google </a:t>
            </a:r>
            <a:r>
              <a:rPr lang="fr-FR" sz="3200" b="1" dirty="0" err="1" smtClean="0">
                <a:solidFill>
                  <a:srgbClr val="C00000"/>
                </a:solidFill>
              </a:rPr>
              <a:t>Maps</a:t>
            </a:r>
            <a:r>
              <a:rPr lang="fr-FR" sz="3200" b="1" dirty="0" smtClean="0">
                <a:solidFill>
                  <a:srgbClr val="C00000"/>
                </a:solidFill>
              </a:rPr>
              <a:t>: SOLUTION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2766386"/>
            <a:ext cx="5420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rgbClr val="0070C0"/>
                </a:solidFill>
              </a:rPr>
              <a:t>Quelques recherches approfondies m’ont été nécessaires pour trouver </a:t>
            </a:r>
            <a:r>
              <a:rPr lang="fr-FR" sz="2400" b="1" dirty="0" smtClean="0">
                <a:solidFill>
                  <a:srgbClr val="C00000"/>
                </a:solidFill>
              </a:rPr>
              <a:t>la balise &lt;</a:t>
            </a:r>
            <a:r>
              <a:rPr lang="fr-FR" sz="2400" b="1" dirty="0" err="1" smtClean="0">
                <a:solidFill>
                  <a:srgbClr val="C00000"/>
                </a:solidFill>
              </a:rPr>
              <a:t>iframe</a:t>
            </a:r>
            <a:r>
              <a:rPr lang="fr-FR" sz="2400" b="1" dirty="0" smtClean="0">
                <a:solidFill>
                  <a:srgbClr val="C00000"/>
                </a:solidFill>
              </a:rPr>
              <a:t>&gt;</a:t>
            </a:r>
            <a:r>
              <a:rPr lang="fr-FR" sz="2400" dirty="0" smtClean="0">
                <a:solidFill>
                  <a:srgbClr val="0070C0"/>
                </a:solidFill>
              </a:rPr>
              <a:t> et adapter la localisation géographique que je souhaitais (25, Rue d’Hauteville 75010 Paris) sur le code HTML.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0" y="5073936"/>
            <a:ext cx="11008614" cy="1059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llipse 9"/>
          <p:cNvSpPr/>
          <p:nvPr/>
        </p:nvSpPr>
        <p:spPr>
          <a:xfrm>
            <a:off x="757008" y="5759820"/>
            <a:ext cx="11175808" cy="4019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3911" y="3129560"/>
            <a:ext cx="118841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4000" b="1" dirty="0" smtClean="0">
                <a:solidFill>
                  <a:srgbClr val="C00000"/>
                </a:solidFill>
              </a:rPr>
              <a:t>III</a:t>
            </a:r>
            <a:r>
              <a:rPr lang="fr-FR" sz="4000" b="1" dirty="0" smtClean="0">
                <a:solidFill>
                  <a:srgbClr val="0070C0"/>
                </a:solidFill>
              </a:rPr>
              <a:t> </a:t>
            </a:r>
          </a:p>
          <a:p>
            <a:pPr lvl="0" algn="ctr"/>
            <a:r>
              <a:rPr lang="fr-FR" sz="4000" b="1" dirty="0">
                <a:solidFill>
                  <a:srgbClr val="0070C0"/>
                </a:solidFill>
              </a:rPr>
              <a:t>Les perspectives d’amélioration</a:t>
            </a:r>
            <a:endParaRPr lang="fr-FR" sz="32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518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9800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Quelques propositions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3112357"/>
            <a:ext cx="110533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fr-FR" sz="2400" dirty="0" smtClean="0">
                <a:solidFill>
                  <a:srgbClr val="0070C0"/>
                </a:solidFill>
              </a:rPr>
              <a:t>Rendre les flèches du diaporama fonctionnelles</a:t>
            </a:r>
          </a:p>
          <a:p>
            <a:pPr marL="342900" lvl="0" indent="-342900">
              <a:buFontTx/>
              <a:buChar char="-"/>
            </a:pPr>
            <a:r>
              <a:rPr lang="fr-FR" sz="2400" dirty="0" smtClean="0">
                <a:solidFill>
                  <a:srgbClr val="0070C0"/>
                </a:solidFill>
              </a:rPr>
              <a:t>Ajouter un </a:t>
            </a:r>
            <a:r>
              <a:rPr lang="fr-FR" sz="2400" b="1" dirty="0" smtClean="0">
                <a:solidFill>
                  <a:srgbClr val="C00000"/>
                </a:solidFill>
              </a:rPr>
              <a:t>&lt;</a:t>
            </a:r>
            <a:r>
              <a:rPr lang="fr-FR" sz="2400" b="1" dirty="0" err="1" smtClean="0">
                <a:solidFill>
                  <a:srgbClr val="C00000"/>
                </a:solidFill>
              </a:rPr>
              <a:t>footer</a:t>
            </a:r>
            <a:r>
              <a:rPr lang="fr-FR" sz="2400" b="1" dirty="0" smtClean="0">
                <a:solidFill>
                  <a:srgbClr val="C00000"/>
                </a:solidFill>
              </a:rPr>
              <a:t>&gt; </a:t>
            </a:r>
            <a:r>
              <a:rPr lang="fr-FR" sz="2400" dirty="0" smtClean="0">
                <a:solidFill>
                  <a:srgbClr val="0070C0"/>
                </a:solidFill>
              </a:rPr>
              <a:t>pour afficher les mentions légales, une partie « A propos de », des fonctionnalités ou des liens supplémentaires</a:t>
            </a:r>
          </a:p>
          <a:p>
            <a:pPr marL="342900" lvl="0" indent="-342900">
              <a:buFontTx/>
              <a:buChar char="-"/>
            </a:pPr>
            <a:r>
              <a:rPr lang="fr-FR" sz="2400" dirty="0" smtClean="0">
                <a:solidFill>
                  <a:srgbClr val="0070C0"/>
                </a:solidFill>
              </a:rPr>
              <a:t>Rendre le menu déroulant avec des liens vers d’autres sections ou pages du site</a:t>
            </a:r>
          </a:p>
          <a:p>
            <a:pPr marL="342900" lvl="0" indent="-342900">
              <a:buFontTx/>
              <a:buChar char="-"/>
            </a:pPr>
            <a:r>
              <a:rPr lang="fr-FR" sz="2400" dirty="0" smtClean="0">
                <a:solidFill>
                  <a:srgbClr val="0070C0"/>
                </a:solidFill>
              </a:rPr>
              <a:t>Ajouter une </a:t>
            </a:r>
            <a:r>
              <a:rPr lang="fr-FR" sz="2400" b="1" dirty="0" smtClean="0">
                <a:solidFill>
                  <a:srgbClr val="C00000"/>
                </a:solidFill>
              </a:rPr>
              <a:t>&lt;section&gt; </a:t>
            </a:r>
            <a:r>
              <a:rPr lang="fr-FR" sz="2400" dirty="0" smtClean="0">
                <a:solidFill>
                  <a:srgbClr val="0070C0"/>
                </a:solidFill>
              </a:rPr>
              <a:t>« livre d’or » avec les témoignages des clients</a:t>
            </a:r>
          </a:p>
          <a:p>
            <a:pPr marL="342900" lvl="0" indent="-342900">
              <a:buFontTx/>
              <a:buChar char="-"/>
            </a:pPr>
            <a:r>
              <a:rPr lang="fr-FR" sz="2400" dirty="0" smtClean="0">
                <a:solidFill>
                  <a:srgbClr val="0070C0"/>
                </a:solidFill>
              </a:rPr>
              <a:t>Ajouter une section avec les membres de l’équipe</a:t>
            </a:r>
          </a:p>
          <a:p>
            <a:pPr marL="342900" lvl="0" indent="-342900">
              <a:buFontTx/>
              <a:buChar char="-"/>
            </a:pPr>
            <a:r>
              <a:rPr lang="fr-FR" sz="2400" dirty="0" smtClean="0">
                <a:solidFill>
                  <a:srgbClr val="0070C0"/>
                </a:solidFill>
              </a:rPr>
              <a:t>Ajouter une </a:t>
            </a:r>
            <a:r>
              <a:rPr lang="fr-FR" sz="2400" b="1" dirty="0" smtClean="0">
                <a:solidFill>
                  <a:srgbClr val="C00000"/>
                </a:solidFill>
              </a:rPr>
              <a:t>&lt;section&gt; </a:t>
            </a:r>
            <a:r>
              <a:rPr lang="fr-FR" sz="2400" dirty="0" smtClean="0">
                <a:solidFill>
                  <a:srgbClr val="0070C0"/>
                </a:solidFill>
              </a:rPr>
              <a:t>avec un compteur affichant le nombre de projets réalisés, le nombre de clients et de visiteurs.</a:t>
            </a:r>
          </a:p>
        </p:txBody>
      </p:sp>
    </p:spTree>
    <p:extLst>
      <p:ext uri="{BB962C8B-B14F-4D97-AF65-F5344CB8AC3E}">
        <p14:creationId xmlns:p14="http://schemas.microsoft.com/office/powerpoint/2010/main" val="31690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0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" y="187325"/>
            <a:ext cx="1375569" cy="1375569"/>
          </a:xfrm>
        </p:spPr>
      </p:pic>
      <p:sp>
        <p:nvSpPr>
          <p:cNvPr id="6" name="ZoneTexte 5"/>
          <p:cNvSpPr txBox="1"/>
          <p:nvPr/>
        </p:nvSpPr>
        <p:spPr>
          <a:xfrm>
            <a:off x="1088231" y="1924050"/>
            <a:ext cx="984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1" indent="-177800"/>
            <a:endParaRPr lang="fr-FR" sz="2800" b="1" dirty="0">
              <a:latin typeface="Calibri" panose="020F0502020204030204" pitchFamily="34" charset="0"/>
            </a:endParaRPr>
          </a:p>
          <a:p>
            <a:pPr marL="177800" lvl="1" indent="-177800" algn="ctr"/>
            <a:endParaRPr lang="fr-FR" sz="3200" b="1" dirty="0" smtClean="0">
              <a:latin typeface="Calibri" panose="020F0502020204030204" pitchFamily="34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893195" y="3235930"/>
            <a:ext cx="8534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85000"/>
              </a:lnSpc>
            </a:pPr>
            <a:r>
              <a:rPr lang="fr-FR" altLang="fr-FR" sz="4400" dirty="0">
                <a:solidFill>
                  <a:srgbClr val="77933C"/>
                </a:solidFill>
                <a:latin typeface="Calibri" panose="020F0502020204030204" pitchFamily="34" charset="0"/>
              </a:rPr>
              <a:t/>
            </a:r>
            <a:br>
              <a:rPr lang="fr-FR" altLang="fr-FR" sz="4400" dirty="0">
                <a:solidFill>
                  <a:srgbClr val="77933C"/>
                </a:solidFill>
                <a:latin typeface="Calibri" panose="020F0502020204030204" pitchFamily="34" charset="0"/>
              </a:rPr>
            </a:br>
            <a:r>
              <a:rPr lang="fr-FR" altLang="fr-FR" sz="4400" b="1" dirty="0" smtClean="0">
                <a:latin typeface="Calibri" panose="020F0502020204030204" pitchFamily="34" charset="0"/>
              </a:rPr>
              <a:t>Questions / Réponses</a:t>
            </a:r>
            <a:endParaRPr lang="fr-FR" altLang="fr-FR" sz="4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23729" y="1975015"/>
            <a:ext cx="1188417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800" b="1" dirty="0" smtClean="0">
                <a:solidFill>
                  <a:srgbClr val="C00000"/>
                </a:solidFill>
              </a:rPr>
              <a:t>SOMMAIRE</a:t>
            </a:r>
          </a:p>
          <a:p>
            <a:pPr lvl="0"/>
            <a:endParaRPr lang="fr-FR" b="1" dirty="0"/>
          </a:p>
          <a:p>
            <a:pPr lvl="0"/>
            <a:r>
              <a:rPr lang="fr-FR" sz="2400" b="1" dirty="0" smtClean="0">
                <a:solidFill>
                  <a:srgbClr val="0070C0"/>
                </a:solidFill>
              </a:rPr>
              <a:t>1/ Le </a:t>
            </a:r>
            <a:r>
              <a:rPr lang="fr-FR" sz="2400" b="1" dirty="0">
                <a:solidFill>
                  <a:srgbClr val="0070C0"/>
                </a:solidFill>
              </a:rPr>
              <a:t>rôle d'intégrateur </a:t>
            </a:r>
            <a:r>
              <a:rPr lang="fr-FR" sz="2400" b="1" dirty="0" smtClean="0">
                <a:solidFill>
                  <a:srgbClr val="0070C0"/>
                </a:solidFill>
              </a:rPr>
              <a:t>web</a:t>
            </a:r>
          </a:p>
          <a:p>
            <a:pPr lvl="0"/>
            <a:r>
              <a:rPr lang="fr-FR" b="1" dirty="0" smtClean="0"/>
              <a:t>Compréhension du poste</a:t>
            </a:r>
          </a:p>
          <a:p>
            <a:pPr lvl="0"/>
            <a:r>
              <a:rPr lang="fr-FR" b="1" dirty="0" smtClean="0"/>
              <a:t>En quoi la réalisation répond à ce rôle</a:t>
            </a:r>
          </a:p>
          <a:p>
            <a:pPr lvl="0"/>
            <a:endParaRPr lang="fr-FR" dirty="0"/>
          </a:p>
          <a:p>
            <a:pPr lvl="0"/>
            <a:r>
              <a:rPr lang="fr-FR" sz="2400" b="1" dirty="0" smtClean="0">
                <a:solidFill>
                  <a:srgbClr val="0070C0"/>
                </a:solidFill>
              </a:rPr>
              <a:t>2/ Les </a:t>
            </a:r>
            <a:r>
              <a:rPr lang="fr-FR" sz="2400" b="1" dirty="0">
                <a:solidFill>
                  <a:srgbClr val="0070C0"/>
                </a:solidFill>
              </a:rPr>
              <a:t>difficultés rencontrées </a:t>
            </a:r>
            <a:endParaRPr lang="fr-FR" sz="2400" b="1" dirty="0">
              <a:solidFill>
                <a:srgbClr val="0070C0"/>
              </a:solidFill>
            </a:endParaRPr>
          </a:p>
          <a:p>
            <a:pPr lvl="0"/>
            <a:r>
              <a:rPr lang="fr-FR" b="1" dirty="0" smtClean="0"/>
              <a:t>Cas concrets</a:t>
            </a:r>
          </a:p>
          <a:p>
            <a:pPr lvl="0"/>
            <a:r>
              <a:rPr lang="fr-FR" b="1" dirty="0" smtClean="0"/>
              <a:t>Méthodes de résolution</a:t>
            </a:r>
          </a:p>
          <a:p>
            <a:pPr lvl="0"/>
            <a:endParaRPr lang="fr-FR" b="1" dirty="0" smtClean="0"/>
          </a:p>
          <a:p>
            <a:r>
              <a:rPr lang="fr-FR" sz="2400" b="1" dirty="0" smtClean="0">
                <a:solidFill>
                  <a:srgbClr val="0070C0"/>
                </a:solidFill>
              </a:rPr>
              <a:t>3/ Les </a:t>
            </a:r>
            <a:r>
              <a:rPr lang="fr-FR" sz="2400" b="1" dirty="0">
                <a:solidFill>
                  <a:srgbClr val="0070C0"/>
                </a:solidFill>
              </a:rPr>
              <a:t>perspectives d’amélioration </a:t>
            </a:r>
            <a:endParaRPr lang="fr-FR" sz="2400" b="1" dirty="0">
              <a:solidFill>
                <a:srgbClr val="0070C0"/>
              </a:solidFill>
            </a:endParaRPr>
          </a:p>
          <a:p>
            <a:r>
              <a:rPr lang="fr-FR" b="1" dirty="0" smtClean="0"/>
              <a:t>Propositions d’évolution (hors contraintes)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pic>
        <p:nvPicPr>
          <p:cNvPr id="9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412667" y="3669405"/>
            <a:ext cx="2825242" cy="112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0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3911" y="3129560"/>
            <a:ext cx="118841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4000" b="1" dirty="0">
                <a:solidFill>
                  <a:srgbClr val="C00000"/>
                </a:solidFill>
              </a:rPr>
              <a:t>I</a:t>
            </a:r>
            <a:r>
              <a:rPr lang="fr-FR" sz="4000" b="1" dirty="0" smtClean="0">
                <a:solidFill>
                  <a:srgbClr val="0070C0"/>
                </a:solidFill>
              </a:rPr>
              <a:t> </a:t>
            </a:r>
          </a:p>
          <a:p>
            <a:pPr lvl="0" algn="ctr"/>
            <a:r>
              <a:rPr lang="fr-FR" sz="4000" b="1" dirty="0" smtClean="0">
                <a:solidFill>
                  <a:srgbClr val="0070C0"/>
                </a:solidFill>
              </a:rPr>
              <a:t>Le </a:t>
            </a:r>
            <a:r>
              <a:rPr lang="fr-FR" sz="4000" b="1" dirty="0">
                <a:solidFill>
                  <a:srgbClr val="0070C0"/>
                </a:solidFill>
              </a:rPr>
              <a:t>rôle d'intégrateur </a:t>
            </a:r>
            <a:r>
              <a:rPr lang="fr-FR" sz="4000" b="1" dirty="0" smtClean="0">
                <a:solidFill>
                  <a:srgbClr val="0070C0"/>
                </a:solidFill>
              </a:rPr>
              <a:t>web</a:t>
            </a:r>
            <a:endParaRPr lang="fr-FR" sz="32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7046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11884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Intégrateur Web : 2 définitions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2922950"/>
            <a:ext cx="110405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 L'exercice </a:t>
            </a:r>
            <a:r>
              <a:rPr lang="fr-FR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 métier d'intégrateur web réunit différentes missions parmi lesquelles </a:t>
            </a:r>
            <a:r>
              <a:rPr lang="fr-F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• 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éunir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et assembler les différents éléments qui composent un site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• 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raduire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les maquettes graphiques dans un langage HTML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adapté à la publication d'un site internet ;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• 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anipuler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les différentes technologies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nécessaires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avascript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HTML, CSS...);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• 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eiller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à la compatibilité entre les différents navigateurs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(Safari, Internet Explorer, Mozilla Firefox...) ;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• 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pporter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un point de vue et un savoir-faire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lors de la phase de préparation du projet ;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• 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ssister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les collaborateurs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(infographistes, développeurs) afin de les guider dans les meilleurs choix de formats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 »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368145" y="5557527"/>
            <a:ext cx="27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fr-FR" sz="1000" i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fr-FR" sz="10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000" i="1" dirty="0">
                <a:solidFill>
                  <a:srgbClr val="0070C0"/>
                </a:solidFill>
              </a:rPr>
              <a:t>http://www.etudiant.aujourdhui.fr</a:t>
            </a:r>
            <a:endParaRPr lang="fr-FR" sz="10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11884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Intégrateur Web : 2 définitions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3442954"/>
            <a:ext cx="11040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« L’intégrateur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/ l'intégratrice web assemble des fichiers informatiques pour les rendre compatibles entre eux et créer un site internet à la mise en page harmonieuse. Il utilise des langages informatiques comme le HTML pour construire les pages d'un site web ou le CSS pour les mettre en forme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 »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56945" y="4798387"/>
            <a:ext cx="27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i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fr-FR" sz="10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www.cidj.com</a:t>
            </a:r>
            <a:endParaRPr lang="fr-FR" sz="10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11884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Ma compréhension du poste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304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612" y="3057754"/>
            <a:ext cx="11040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 définition de l’Intégrateur Web se rapproche de celle de l’Etudiant (la 1</a:t>
            </a:r>
            <a:r>
              <a:rPr lang="fr-FR" sz="2400" b="1" baseline="300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ère</a:t>
            </a:r>
            <a:r>
              <a:rPr lang="fr-FR" sz="2400" b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612" y="4062202"/>
            <a:ext cx="11040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Il est un maillon d’une chaine de production dans le cadre d’un projet Web: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3677" y="4760394"/>
            <a:ext cx="1708727" cy="1080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4877" y="4760394"/>
            <a:ext cx="1708727" cy="1080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Designer graphique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6077" y="4760394"/>
            <a:ext cx="1708727" cy="10806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Intégrateur Web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97277" y="4760394"/>
            <a:ext cx="1708727" cy="10806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Développeur Web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1782618" y="6031345"/>
            <a:ext cx="8635999" cy="2103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382985" y="5958469"/>
            <a:ext cx="1450109" cy="369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Prototype des pages et du contenu Web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64185" y="5948954"/>
            <a:ext cx="1450109" cy="369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Production de la maquette graphique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1536" y="5939627"/>
            <a:ext cx="1450109" cy="369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Création de la maquette fonctionnelle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942" y="5939198"/>
            <a:ext cx="1450109" cy="369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Injection de contenus réels, interactifs et administrables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5962117" y="4431534"/>
            <a:ext cx="2139732" cy="2221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3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6420" y="2049787"/>
            <a:ext cx="11884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En quoi la réalisation répond à ce rôle ? 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420" y="3077990"/>
            <a:ext cx="1104056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 J’ai assemblé/intégré différents éléments </a:t>
            </a:r>
            <a:r>
              <a:rPr lang="fr-FR" i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(photos, polices, icônes…) </a:t>
            </a:r>
            <a:r>
              <a:rPr lang="fr-FR" sz="2400" b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mettre à jour un site Web.</a:t>
            </a:r>
          </a:p>
          <a:p>
            <a:endParaRPr lang="fr-FR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b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2/ J’ai du reproduire en HTML et CSS les visuels conçus par le graphiste. </a:t>
            </a:r>
            <a:r>
              <a:rPr lang="fr-FR" i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(collaboration / chaine de production)</a:t>
            </a:r>
          </a:p>
          <a:p>
            <a:endParaRPr lang="fr-FR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b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3/ Des fonctionnalités uniquement « front-end » ont été demandées </a:t>
            </a:r>
            <a:r>
              <a:rPr lang="fr-FR" i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(menu fixe, vignettes descriptives, sections de présentation…)</a:t>
            </a:r>
          </a:p>
        </p:txBody>
      </p:sp>
    </p:spTree>
    <p:extLst>
      <p:ext uri="{BB962C8B-B14F-4D97-AF65-F5344CB8AC3E}">
        <p14:creationId xmlns:p14="http://schemas.microsoft.com/office/powerpoint/2010/main" val="23547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3911" y="3129560"/>
            <a:ext cx="118841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4000" b="1" dirty="0" smtClean="0">
                <a:solidFill>
                  <a:srgbClr val="C00000"/>
                </a:solidFill>
              </a:rPr>
              <a:t>II</a:t>
            </a:r>
            <a:r>
              <a:rPr lang="fr-FR" sz="4000" b="1" dirty="0" smtClean="0">
                <a:solidFill>
                  <a:srgbClr val="0070C0"/>
                </a:solidFill>
              </a:rPr>
              <a:t> </a:t>
            </a:r>
          </a:p>
          <a:p>
            <a:pPr lvl="0" algn="ctr"/>
            <a:r>
              <a:rPr lang="fr-FR" sz="4000" b="1" dirty="0">
                <a:solidFill>
                  <a:srgbClr val="0070C0"/>
                </a:solidFill>
              </a:rPr>
              <a:t>Les difficultés rencontrées</a:t>
            </a:r>
            <a:endParaRPr lang="fr-FR" sz="32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592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rganigramme : Document 6"/>
          <p:cNvSpPr/>
          <p:nvPr/>
        </p:nvSpPr>
        <p:spPr>
          <a:xfrm>
            <a:off x="0" y="-18473"/>
            <a:ext cx="12192000" cy="1803400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37160" y="2049787"/>
            <a:ext cx="6382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 smtClean="0">
                <a:solidFill>
                  <a:srgbClr val="C00000"/>
                </a:solidFill>
              </a:rPr>
              <a:t>Etre fidèle aux attendus : PROBLEME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3" y="246387"/>
            <a:ext cx="3801485" cy="830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5641" y="6530109"/>
            <a:ext cx="1157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Webagency</a:t>
            </a:r>
            <a:r>
              <a:rPr lang="fr-FR" sz="1000" dirty="0" smtClean="0"/>
              <a:t> - Présentation de la maquette fonctionnelle – GB								            Novembre 2019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486420" y="2702291"/>
            <a:ext cx="11884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  <a:p>
            <a:pPr lvl="0"/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649" y="2667641"/>
            <a:ext cx="59692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dirty="0" smtClean="0">
                <a:solidFill>
                  <a:srgbClr val="0070C0"/>
                </a:solidFill>
              </a:rPr>
              <a:t>La superposition, la hiérarchie et l’harmonisation des éléments a été la première difficulté lors de la conception. </a:t>
            </a:r>
          </a:p>
          <a:p>
            <a:pPr lvl="0"/>
            <a:endParaRPr lang="fr-FR" sz="2000" dirty="0" smtClean="0">
              <a:solidFill>
                <a:srgbClr val="0070C0"/>
              </a:solidFill>
            </a:endParaRPr>
          </a:p>
          <a:p>
            <a:pPr lvl="0"/>
            <a:r>
              <a:rPr lang="fr-FR" sz="2000" u="sng" dirty="0" smtClean="0">
                <a:solidFill>
                  <a:srgbClr val="0070C0"/>
                </a:solidFill>
              </a:rPr>
              <a:t>Exemples</a:t>
            </a:r>
            <a:r>
              <a:rPr lang="fr-FR" sz="2000" dirty="0" smtClean="0">
                <a:solidFill>
                  <a:srgbClr val="0070C0"/>
                </a:solidFill>
              </a:rPr>
              <a:t>:</a:t>
            </a:r>
            <a:endParaRPr lang="fr-FR" sz="2000" dirty="0">
              <a:solidFill>
                <a:srgbClr val="0070C0"/>
              </a:solidFill>
            </a:endParaRPr>
          </a:p>
          <a:p>
            <a:pPr lvl="0"/>
            <a:r>
              <a:rPr lang="fr-FR" sz="2000" dirty="0" smtClean="0">
                <a:solidFill>
                  <a:srgbClr val="0070C0"/>
                </a:solidFill>
              </a:rPr>
              <a:t>Comment faire pour que le slogan soit bien aligné sur le diaporama ? </a:t>
            </a:r>
          </a:p>
          <a:p>
            <a:pPr lvl="0"/>
            <a:endParaRPr lang="fr-FR" sz="2000" dirty="0">
              <a:solidFill>
                <a:srgbClr val="0070C0"/>
              </a:solidFill>
            </a:endParaRPr>
          </a:p>
          <a:p>
            <a:pPr lvl="0"/>
            <a:r>
              <a:rPr lang="fr-FR" sz="2000" dirty="0" smtClean="0">
                <a:solidFill>
                  <a:srgbClr val="0070C0"/>
                </a:solidFill>
              </a:rPr>
              <a:t>Comment faire pour que les icônes soient bien placées horizontalement par rapport aux textes ? </a:t>
            </a:r>
          </a:p>
          <a:p>
            <a:pPr lvl="0"/>
            <a:endParaRPr lang="fr-FR" sz="2000" dirty="0">
              <a:solidFill>
                <a:srgbClr val="0070C0"/>
              </a:solidFill>
            </a:endParaRPr>
          </a:p>
          <a:p>
            <a:pPr lvl="0"/>
            <a:r>
              <a:rPr lang="fr-FR" sz="2000" dirty="0" smtClean="0">
                <a:solidFill>
                  <a:srgbClr val="0070C0"/>
                </a:solidFill>
              </a:rPr>
              <a:t>Quelles sont les dimensions exactes des éléments ? </a:t>
            </a:r>
          </a:p>
          <a:p>
            <a:pPr lvl="0"/>
            <a:endParaRPr lang="fr-FR" sz="2000" dirty="0">
              <a:solidFill>
                <a:srgbClr val="0070C0"/>
              </a:solidFill>
            </a:endParaRPr>
          </a:p>
          <a:p>
            <a:pPr lvl="0"/>
            <a:r>
              <a:rPr lang="fr-FR" sz="2000" dirty="0" smtClean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96" y="4598287"/>
            <a:ext cx="2411349" cy="1787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443" y="2518645"/>
            <a:ext cx="4998149" cy="19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2851</TotalTime>
  <Words>730</Words>
  <Application>Microsoft Office PowerPoint</Application>
  <PresentationFormat>Grand écran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Annabelle JANODET</dc:creator>
  <cp:lastModifiedBy>Guillaume BERT</cp:lastModifiedBy>
  <cp:revision>213</cp:revision>
  <cp:lastPrinted>2018-03-08T11:55:14Z</cp:lastPrinted>
  <dcterms:created xsi:type="dcterms:W3CDTF">2016-04-25T10:12:27Z</dcterms:created>
  <dcterms:modified xsi:type="dcterms:W3CDTF">2019-11-03T23:26:52Z</dcterms:modified>
</cp:coreProperties>
</file>