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03" y="58"/>
      </p:cViewPr>
      <p:guideLst>
        <p:guide orient="horz" pos="164"/>
        <p:guide pos="325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55D98-2710-ECAA-8DFE-985A0604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263326-DEEE-A749-7C95-743D30778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B0128A-8388-7ADC-578C-3500FDE3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77DB-B7E0-4A99-A7FE-CA81D4BC3D6A}" type="datetimeFigureOut">
              <a:rPr lang="nl-BE" smtClean="0"/>
              <a:t>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534F65-ECFD-31F4-4F00-8E19017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66EB08-CD8B-935F-174F-8872D26B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368-A021-4C6F-8E75-5384844BBC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583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DE8FF-E7B5-6F92-9403-90F68B52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2389CF5-AB52-187A-A0E2-CB566E546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F47D60-A6F0-E06E-A8EB-C0B6EF4F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77DB-B7E0-4A99-A7FE-CA81D4BC3D6A}" type="datetimeFigureOut">
              <a:rPr lang="nl-BE" smtClean="0"/>
              <a:t>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60558F-2DD4-F3B0-4DC4-629F245A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37507F-5B9C-33D6-818D-436CE787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368-A021-4C6F-8E75-5384844BBC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601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8A43D6C-54CE-1447-5B82-D02E5B93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D816175-72FC-6080-423B-41F55C9A0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2BDB80-C2B7-6956-E54A-3DF53953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77DB-B7E0-4A99-A7FE-CA81D4BC3D6A}" type="datetimeFigureOut">
              <a:rPr lang="nl-BE" smtClean="0"/>
              <a:t>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C07F4D-E12D-30E6-72C5-049AD37A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56F200-52A2-C86E-8B16-A7AE15F2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368-A021-4C6F-8E75-5384844BBC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77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68A7E-FFF6-32CA-F7F1-CAAB29DB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DB09D2-5357-46B5-E8C4-5F9F89C14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F125BA-97F5-357C-3359-BEA0F2F8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77DB-B7E0-4A99-A7FE-CA81D4BC3D6A}" type="datetimeFigureOut">
              <a:rPr lang="nl-BE" smtClean="0"/>
              <a:t>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BC424B-7E1A-80AD-F1DE-A92812CE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0B94D0-E19F-33FD-A4EA-2D47881F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368-A021-4C6F-8E75-5384844BBC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704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5303B-1CF5-4D6A-37D9-45402984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19A7E6A-1F83-67D0-0DE2-42A3347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830AD8-B158-0C57-FC38-4CA74A34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77DB-B7E0-4A99-A7FE-CA81D4BC3D6A}" type="datetimeFigureOut">
              <a:rPr lang="nl-BE" smtClean="0"/>
              <a:t>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F0E2C3-E471-FA64-0BF1-568E70EC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961656-814B-9DA2-B588-AF4E4138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368-A021-4C6F-8E75-5384844BBC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714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0C2E7-FFA6-FEA4-7ACF-A92453A0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5F9241-A9E4-C3C8-6437-9CB63EB45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6D3207E-3651-F786-D814-9F1E5AB5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02C2DC8-AC43-AA1A-A244-02CF8C58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77DB-B7E0-4A99-A7FE-CA81D4BC3D6A}" type="datetimeFigureOut">
              <a:rPr lang="nl-BE" smtClean="0"/>
              <a:t>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A2D1B1-9AFA-EA55-CA78-D69C15B9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C4EAF3-84E5-E995-E00D-91F738A7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368-A021-4C6F-8E75-5384844BBC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962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A4A28-3836-3F61-522B-DC212CAB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E0D571-5780-5B60-D754-80435034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B5A491-5FB7-67DB-5607-17CCF4126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7EAC64-5C83-F7AC-2C8B-6B9A18561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B15B74D-B2A6-760E-2002-22414E193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BAF11D8-7884-8801-B984-0FBB86C7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77DB-B7E0-4A99-A7FE-CA81D4BC3D6A}" type="datetimeFigureOut">
              <a:rPr lang="nl-BE" smtClean="0"/>
              <a:t>8/01/2023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AF45369-F0C5-9DD5-4A30-03E98082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47D087-21A2-D68C-4F84-1B6B5F93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368-A021-4C6F-8E75-5384844BBC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021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1EA0A-4664-B482-17E7-588E4CA4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AC4B734-90EE-AD56-DBD2-245499B7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77DB-B7E0-4A99-A7FE-CA81D4BC3D6A}" type="datetimeFigureOut">
              <a:rPr lang="nl-BE" smtClean="0"/>
              <a:t>8/01/2023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807BB83-D133-EFAA-6867-7A69FE68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E0BD276-40F2-4576-3FC6-98FE68F6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368-A021-4C6F-8E75-5384844BBC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4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FAE6FCE-64CC-02D8-E802-62E2E727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77DB-B7E0-4A99-A7FE-CA81D4BC3D6A}" type="datetimeFigureOut">
              <a:rPr lang="nl-BE" smtClean="0"/>
              <a:t>8/01/2023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7E8559C-D1B2-7453-4003-B83DD728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DFC0C8-CE33-D99F-EB7B-673FDDFB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368-A021-4C6F-8E75-5384844BBC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35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0A0B0-731A-B524-D768-E3799CC8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052582-4128-DE0B-0117-B43EFF79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A2BDB5F-C818-B62E-3108-8CBAC9003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2313DA1-E250-E669-8FDB-5B96891A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77DB-B7E0-4A99-A7FE-CA81D4BC3D6A}" type="datetimeFigureOut">
              <a:rPr lang="nl-BE" smtClean="0"/>
              <a:t>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013E7B8-2017-FAE2-2CB8-71B645D4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6FFB10-2FE8-24A5-D18B-46B9F995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368-A021-4C6F-8E75-5384844BBC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60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3EDF4-B37B-7766-7B5A-542A3530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39B1A9-DAC4-0F1A-35E8-DE1F068BC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A4BEB6-8A29-88C3-FE42-42A18C048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016556-852E-1FD1-D49A-6463098B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77DB-B7E0-4A99-A7FE-CA81D4BC3D6A}" type="datetimeFigureOut">
              <a:rPr lang="nl-BE" smtClean="0"/>
              <a:t>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723630-BB7E-CBA6-7316-E371D5A2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4A59A3-EDC1-F6C4-D2C9-61E48FA8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368-A021-4C6F-8E75-5384844BBC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2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0ACC134-BABD-0390-F244-DA8F1682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C1C3260-B8D5-666D-6EDA-AFE74CDFE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B6FC4F-62FD-5E1F-FC46-903D753B6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77DB-B7E0-4A99-A7FE-CA81D4BC3D6A}" type="datetimeFigureOut">
              <a:rPr lang="nl-BE" smtClean="0"/>
              <a:t>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EEB2B2-A3FE-3DEF-11E4-2919AC849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D78F53-B289-7B76-C5BE-E63D1EB13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9368-A021-4C6F-8E75-5384844BBC9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465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ep 35">
            <a:extLst>
              <a:ext uri="{FF2B5EF4-FFF2-40B4-BE49-F238E27FC236}">
                <a16:creationId xmlns:a16="http://schemas.microsoft.com/office/drawing/2014/main" id="{6DDBD185-A02D-63F9-7960-8687AC363C59}"/>
              </a:ext>
            </a:extLst>
          </p:cNvPr>
          <p:cNvGrpSpPr/>
          <p:nvPr/>
        </p:nvGrpSpPr>
        <p:grpSpPr>
          <a:xfrm>
            <a:off x="9332368" y="1411134"/>
            <a:ext cx="2539427" cy="1673082"/>
            <a:chOff x="6240779" y="1512570"/>
            <a:chExt cx="2539427" cy="1673082"/>
          </a:xfrm>
        </p:grpSpPr>
        <p:sp>
          <p:nvSpPr>
            <p:cNvPr id="4" name="Kruis 3">
              <a:extLst>
                <a:ext uri="{FF2B5EF4-FFF2-40B4-BE49-F238E27FC236}">
                  <a16:creationId xmlns:a16="http://schemas.microsoft.com/office/drawing/2014/main" id="{2DFB02F1-EB90-FEDB-2E54-D2B2D6C8ACF1}"/>
                </a:ext>
              </a:extLst>
            </p:cNvPr>
            <p:cNvSpPr/>
            <p:nvPr/>
          </p:nvSpPr>
          <p:spPr>
            <a:xfrm>
              <a:off x="6240779" y="1512570"/>
              <a:ext cx="2539427" cy="1673082"/>
            </a:xfrm>
            <a:prstGeom prst="plus">
              <a:avLst>
                <a:gd name="adj" fmla="val 3153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Pijl: rechts 4">
              <a:extLst>
                <a:ext uri="{FF2B5EF4-FFF2-40B4-BE49-F238E27FC236}">
                  <a16:creationId xmlns:a16="http://schemas.microsoft.com/office/drawing/2014/main" id="{99435CED-C688-0886-8914-DED7B93BE3BB}"/>
                </a:ext>
              </a:extLst>
            </p:cNvPr>
            <p:cNvSpPr/>
            <p:nvPr/>
          </p:nvSpPr>
          <p:spPr>
            <a:xfrm rot="16200000">
              <a:off x="7814880" y="2793344"/>
              <a:ext cx="533883" cy="25072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Pijl: gebogen omhoog 5">
              <a:extLst>
                <a:ext uri="{FF2B5EF4-FFF2-40B4-BE49-F238E27FC236}">
                  <a16:creationId xmlns:a16="http://schemas.microsoft.com/office/drawing/2014/main" id="{C17A43B4-00BC-0449-BB9F-2D43927B956D}"/>
                </a:ext>
              </a:extLst>
            </p:cNvPr>
            <p:cNvSpPr/>
            <p:nvPr/>
          </p:nvSpPr>
          <p:spPr>
            <a:xfrm rot="16200000">
              <a:off x="7279021" y="2793339"/>
              <a:ext cx="533884" cy="250722"/>
            </a:xfrm>
            <a:prstGeom prst="bentUpArrow">
              <a:avLst>
                <a:gd name="adj1" fmla="val 50000"/>
                <a:gd name="adj2" fmla="val 25000"/>
                <a:gd name="adj3" fmla="val 3958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Pijl: rechts 6">
              <a:extLst>
                <a:ext uri="{FF2B5EF4-FFF2-40B4-BE49-F238E27FC236}">
                  <a16:creationId xmlns:a16="http://schemas.microsoft.com/office/drawing/2014/main" id="{7831AC29-D2F1-F60F-F259-64225FFBB9E8}"/>
                </a:ext>
              </a:extLst>
            </p:cNvPr>
            <p:cNvSpPr/>
            <p:nvPr/>
          </p:nvSpPr>
          <p:spPr>
            <a:xfrm rot="16200000">
              <a:off x="7572022" y="2793339"/>
              <a:ext cx="533883" cy="25072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CF9A2848-1772-9CDD-F565-6C5505AA32E6}"/>
                </a:ext>
              </a:extLst>
            </p:cNvPr>
            <p:cNvCxnSpPr>
              <a:cxnSpLocks/>
            </p:cNvCxnSpPr>
            <p:nvPr/>
          </p:nvCxnSpPr>
          <p:spPr>
            <a:xfrm>
              <a:off x="7356987" y="2651757"/>
              <a:ext cx="0" cy="53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ijl: rechts 12">
              <a:extLst>
                <a:ext uri="{FF2B5EF4-FFF2-40B4-BE49-F238E27FC236}">
                  <a16:creationId xmlns:a16="http://schemas.microsoft.com/office/drawing/2014/main" id="{E813F73B-C7E1-A50C-7BAF-0715A030D924}"/>
                </a:ext>
              </a:extLst>
            </p:cNvPr>
            <p:cNvSpPr/>
            <p:nvPr/>
          </p:nvSpPr>
          <p:spPr>
            <a:xfrm>
              <a:off x="6240779" y="2366743"/>
              <a:ext cx="533883" cy="25072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D4F38A39-9454-3D90-C07D-1983ACFD23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0779" y="2331717"/>
              <a:ext cx="533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A756D533-2402-4372-1C3A-0BA1E40A0939}"/>
                </a:ext>
              </a:extLst>
            </p:cNvPr>
            <p:cNvGrpSpPr/>
            <p:nvPr/>
          </p:nvGrpSpPr>
          <p:grpSpPr>
            <a:xfrm rot="10800000">
              <a:off x="6774662" y="1512570"/>
              <a:ext cx="850197" cy="533890"/>
              <a:chOff x="7063986" y="1744977"/>
              <a:chExt cx="850197" cy="533890"/>
            </a:xfrm>
          </p:grpSpPr>
          <p:sp>
            <p:nvSpPr>
              <p:cNvPr id="17" name="Pijl: rechts 16">
                <a:extLst>
                  <a:ext uri="{FF2B5EF4-FFF2-40B4-BE49-F238E27FC236}">
                    <a16:creationId xmlns:a16="http://schemas.microsoft.com/office/drawing/2014/main" id="{6E25810A-AC8B-5761-2F66-958FF89DEA05}"/>
                  </a:ext>
                </a:extLst>
              </p:cNvPr>
              <p:cNvSpPr/>
              <p:nvPr/>
            </p:nvSpPr>
            <p:spPr>
              <a:xfrm rot="16200000">
                <a:off x="7521879" y="1886564"/>
                <a:ext cx="533883" cy="250724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Pijl: gebogen omhoog 17">
                <a:extLst>
                  <a:ext uri="{FF2B5EF4-FFF2-40B4-BE49-F238E27FC236}">
                    <a16:creationId xmlns:a16="http://schemas.microsoft.com/office/drawing/2014/main" id="{605E43A4-736C-5FDC-3AD6-AEC61447FACC}"/>
                  </a:ext>
                </a:extLst>
              </p:cNvPr>
              <p:cNvSpPr/>
              <p:nvPr/>
            </p:nvSpPr>
            <p:spPr>
              <a:xfrm rot="16200000">
                <a:off x="6986020" y="1886559"/>
                <a:ext cx="533884" cy="250722"/>
              </a:xfrm>
              <a:prstGeom prst="bentUpArrow">
                <a:avLst>
                  <a:gd name="adj1" fmla="val 50000"/>
                  <a:gd name="adj2" fmla="val 25000"/>
                  <a:gd name="adj3" fmla="val 3958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Pijl: rechts 18">
                <a:extLst>
                  <a:ext uri="{FF2B5EF4-FFF2-40B4-BE49-F238E27FC236}">
                    <a16:creationId xmlns:a16="http://schemas.microsoft.com/office/drawing/2014/main" id="{92811616-BEB2-6DC8-EDC3-D483D7D8FC02}"/>
                  </a:ext>
                </a:extLst>
              </p:cNvPr>
              <p:cNvSpPr/>
              <p:nvPr/>
            </p:nvSpPr>
            <p:spPr>
              <a:xfrm rot="16200000">
                <a:off x="7279021" y="1886559"/>
                <a:ext cx="533883" cy="250724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4DFF37E8-81A8-DBEA-AEF3-5AE0AC9D4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3986" y="1744977"/>
                <a:ext cx="0" cy="5338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6212E143-0303-E9C3-5579-B2427196B4D2}"/>
                </a:ext>
              </a:extLst>
            </p:cNvPr>
            <p:cNvGrpSpPr/>
            <p:nvPr/>
          </p:nvGrpSpPr>
          <p:grpSpPr>
            <a:xfrm rot="10800000">
              <a:off x="8246323" y="2046453"/>
              <a:ext cx="533883" cy="285750"/>
              <a:chOff x="6393179" y="2484117"/>
              <a:chExt cx="533883" cy="285750"/>
            </a:xfrm>
          </p:grpSpPr>
          <p:sp>
            <p:nvSpPr>
              <p:cNvPr id="23" name="Pijl: rechts 22">
                <a:extLst>
                  <a:ext uri="{FF2B5EF4-FFF2-40B4-BE49-F238E27FC236}">
                    <a16:creationId xmlns:a16="http://schemas.microsoft.com/office/drawing/2014/main" id="{1240956F-1F28-F29D-8EED-9DB29BBF3662}"/>
                  </a:ext>
                </a:extLst>
              </p:cNvPr>
              <p:cNvSpPr/>
              <p:nvPr/>
            </p:nvSpPr>
            <p:spPr>
              <a:xfrm>
                <a:off x="6393179" y="2519143"/>
                <a:ext cx="533883" cy="250724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9739AE1B-456D-3E44-8762-0FF9D93A1F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3179" y="2484117"/>
                <a:ext cx="53388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Rechte verbindingslijn 25">
              <a:extLst>
                <a:ext uri="{FF2B5EF4-FFF2-40B4-BE49-F238E27FC236}">
                  <a16:creationId xmlns:a16="http://schemas.microsoft.com/office/drawing/2014/main" id="{13494FE7-7FFF-9E0C-0550-F53CF1484962}"/>
                </a:ext>
              </a:extLst>
            </p:cNvPr>
            <p:cNvCxnSpPr>
              <a:cxnSpLocks/>
            </p:cNvCxnSpPr>
            <p:nvPr/>
          </p:nvCxnSpPr>
          <p:spPr>
            <a:xfrm>
              <a:off x="7297895" y="2153266"/>
              <a:ext cx="386693" cy="37446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1536DC4C-45CA-76CA-451B-3664E1E015AB}"/>
                </a:ext>
              </a:extLst>
            </p:cNvPr>
            <p:cNvSpPr txBox="1"/>
            <p:nvPr/>
          </p:nvSpPr>
          <p:spPr>
            <a:xfrm>
              <a:off x="6738841" y="1603334"/>
              <a:ext cx="819505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>
                  <a:latin typeface="Bahnschrift Light" panose="020B0502040204020203" pitchFamily="34" charset="0"/>
                </a:rPr>
                <a:t>n</a:t>
              </a:r>
              <a:r>
                <a:rPr lang="nl-BE" sz="1100" baseline="-25000" dirty="0">
                  <a:latin typeface="Bahnschrift Light" panose="020B0502040204020203" pitchFamily="34" charset="0"/>
                </a:rPr>
                <a:t>1     </a:t>
              </a:r>
              <a:r>
                <a:rPr lang="nl-BE" sz="1100" dirty="0">
                  <a:latin typeface="Bahnschrift Light" panose="020B0502040204020203" pitchFamily="34" charset="0"/>
                </a:rPr>
                <a:t>n</a:t>
              </a:r>
              <a:r>
                <a:rPr lang="nl-BE" sz="1100" baseline="-25000" dirty="0">
                  <a:latin typeface="Bahnschrift Light" panose="020B0502040204020203" pitchFamily="34" charset="0"/>
                </a:rPr>
                <a:t>2     </a:t>
              </a:r>
              <a:r>
                <a:rPr lang="nl-BE" sz="1100" dirty="0">
                  <a:latin typeface="Bahnschrift Light" panose="020B0502040204020203" pitchFamily="34" charset="0"/>
                </a:rPr>
                <a:t>n</a:t>
              </a:r>
              <a:r>
                <a:rPr lang="nl-BE" sz="1100" baseline="-25000" dirty="0">
                  <a:latin typeface="Bahnschrift Light" panose="020B0502040204020203" pitchFamily="34" charset="0"/>
                </a:rPr>
                <a:t>3</a:t>
              </a:r>
            </a:p>
            <a:p>
              <a:endParaRPr lang="nl-BE" sz="1100" baseline="-25000" dirty="0">
                <a:latin typeface="Bahnschrift Light" panose="020B0502040204020203" pitchFamily="34" charset="0"/>
              </a:endParaRP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F2DC88FB-8631-533B-29EA-651E02A4BF23}"/>
                </a:ext>
              </a:extLst>
            </p:cNvPr>
            <p:cNvSpPr txBox="1"/>
            <p:nvPr/>
          </p:nvSpPr>
          <p:spPr>
            <a:xfrm>
              <a:off x="7448951" y="2783591"/>
              <a:ext cx="803245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>
                  <a:latin typeface="Bahnschrift Light" panose="020B0502040204020203" pitchFamily="34" charset="0"/>
                </a:rPr>
                <a:t>n</a:t>
              </a:r>
              <a:r>
                <a:rPr lang="nl-BE" sz="1100" baseline="-25000" dirty="0">
                  <a:latin typeface="Bahnschrift Light" panose="020B0502040204020203" pitchFamily="34" charset="0"/>
                </a:rPr>
                <a:t>7    </a:t>
              </a:r>
              <a:r>
                <a:rPr lang="nl-BE" sz="1100" dirty="0">
                  <a:latin typeface="Bahnschrift Light" panose="020B0502040204020203" pitchFamily="34" charset="0"/>
                </a:rPr>
                <a:t>n</a:t>
              </a:r>
              <a:r>
                <a:rPr lang="nl-BE" sz="1100" baseline="-25000" dirty="0">
                  <a:latin typeface="Bahnschrift Light" panose="020B0502040204020203" pitchFamily="34" charset="0"/>
                </a:rPr>
                <a:t>6     </a:t>
              </a:r>
              <a:r>
                <a:rPr lang="nl-BE" sz="1100" dirty="0">
                  <a:latin typeface="Bahnschrift Light" panose="020B0502040204020203" pitchFamily="34" charset="0"/>
                </a:rPr>
                <a:t>n</a:t>
              </a:r>
              <a:r>
                <a:rPr lang="nl-BE" sz="1100" baseline="-25000" dirty="0">
                  <a:latin typeface="Bahnschrift Light" panose="020B0502040204020203" pitchFamily="34" charset="0"/>
                </a:rPr>
                <a:t>5</a:t>
              </a:r>
            </a:p>
            <a:p>
              <a:endParaRPr lang="nl-BE" sz="1100" baseline="-25000" dirty="0">
                <a:latin typeface="Bahnschrift Light" panose="020B0502040204020203" pitchFamily="34" charset="0"/>
              </a:endParaRP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FD1EF109-7A10-FD31-0590-B3BDDEA089C1}"/>
                </a:ext>
              </a:extLst>
            </p:cNvPr>
            <p:cNvSpPr txBox="1"/>
            <p:nvPr/>
          </p:nvSpPr>
          <p:spPr>
            <a:xfrm>
              <a:off x="8414606" y="2013651"/>
              <a:ext cx="34691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100" dirty="0">
                  <a:latin typeface="Bahnschrift Light" panose="020B0502040204020203" pitchFamily="34" charset="0"/>
                </a:rPr>
                <a:t>n</a:t>
              </a:r>
              <a:r>
                <a:rPr lang="nl-BE" sz="1100" baseline="-25000" dirty="0">
                  <a:latin typeface="Bahnschrift Light" panose="020B0502040204020203" pitchFamily="34" charset="0"/>
                </a:rPr>
                <a:t>4</a:t>
              </a:r>
              <a:endParaRPr lang="nl-BE" sz="1100" dirty="0"/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E428CFDD-F758-2A93-8CB1-F7E2FB764364}"/>
                </a:ext>
              </a:extLst>
            </p:cNvPr>
            <p:cNvSpPr txBox="1"/>
            <p:nvPr/>
          </p:nvSpPr>
          <p:spPr>
            <a:xfrm>
              <a:off x="6306465" y="2343773"/>
              <a:ext cx="34691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100" dirty="0">
                  <a:latin typeface="Bahnschrift Light" panose="020B0502040204020203" pitchFamily="34" charset="0"/>
                </a:rPr>
                <a:t>n</a:t>
              </a:r>
              <a:r>
                <a:rPr lang="nl-BE" sz="1100" baseline="-25000" dirty="0">
                  <a:latin typeface="Bahnschrift Light" panose="020B0502040204020203" pitchFamily="34" charset="0"/>
                </a:rPr>
                <a:t>8</a:t>
              </a:r>
              <a:endParaRPr lang="nl-BE" sz="11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F2386D2A-4D04-189A-13E4-FB31985589B1}"/>
                  </a:ext>
                </a:extLst>
              </p:cNvPr>
              <p:cNvSpPr txBox="1"/>
              <p:nvPr/>
            </p:nvSpPr>
            <p:spPr>
              <a:xfrm>
                <a:off x="724991" y="540647"/>
                <a:ext cx="10781204" cy="603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nl-BE" u="sng" dirty="0">
                    <a:latin typeface="Bahnschrift Light" panose="020B0502040204020203" pitchFamily="34" charset="0"/>
                  </a:rPr>
                  <a:t>Definities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l = aantal inkomende lanen op het kruispunt (l=8 in dit voorbeeld)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</a:t>
                </a:r>
                <a:r>
                  <a:rPr lang="nl-BE" dirty="0">
                    <a:latin typeface="Bahnschrift Light" panose="020B0502040204020203" pitchFamily="34" charset="0"/>
                  </a:rPr>
                  <a:t>t = minimale duurtijd voor een lichtcombinatie </a:t>
                </a:r>
                <a:r>
                  <a:rPr lang="nl-BE" dirty="0">
                    <a:solidFill>
                      <a:srgbClr val="FF0000"/>
                    </a:solidFill>
                    <a:latin typeface="Bahnschrift Light" panose="020B0502040204020203" pitchFamily="34" charset="0"/>
                  </a:rPr>
                  <a:t>(1)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b="1" dirty="0">
                    <a:latin typeface="Bahnschrift Light" panose="020B0502040204020203" pitchFamily="34" charset="0"/>
                  </a:rPr>
                  <a:t>u</a:t>
                </a:r>
                <a:r>
                  <a:rPr lang="nl-BE" dirty="0">
                    <a:latin typeface="Bahnschrift Light" panose="020B0502040204020203" pitchFamily="34" charset="0"/>
                  </a:rPr>
                  <a:t> 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>
                    <a:latin typeface="Bahnschrift Light" panose="020B0502040204020203" pitchFamily="34" charset="0"/>
                  </a:rPr>
                  <a:t>u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] = </a:t>
                </a:r>
                <a:r>
                  <a:rPr lang="nl-BE" b="1" dirty="0">
                    <a:latin typeface="Bahnschrift Light" panose="020B0502040204020203" pitchFamily="34" charset="0"/>
                  </a:rPr>
                  <a:t>uitstroomvector</a:t>
                </a:r>
                <a:r>
                  <a:rPr lang="nl-BE" dirty="0">
                    <a:latin typeface="Bahnschrift Light" panose="020B0502040204020203" pitchFamily="34" charset="0"/>
                  </a:rPr>
                  <a:t> waarbij u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 </a:t>
                </a:r>
                <a14:m>
                  <m:oMath xmlns:m="http://schemas.openxmlformats.org/officeDocument/2006/math">
                    <m:r>
                      <a:rPr lang="nl-BE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nl-BE" baseline="-25000" dirty="0">
                    <a:latin typeface="Bahnschrift Light" panose="020B0502040204020203" pitchFamily="34" charset="0"/>
                  </a:rPr>
                  <a:t>0</a:t>
                </a:r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 </a:t>
                </a:r>
                <a:r>
                  <a:rPr lang="nl-BE" sz="16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i </a:t>
                </a:r>
                <a:r>
                  <a:rPr lang="nl-BE" dirty="0">
                    <a:latin typeface="Bahnschrift Light" panose="020B0502040204020203" pitchFamily="34" charset="0"/>
                  </a:rPr>
                  <a:t>en </a:t>
                </a:r>
                <a:r>
                  <a:rPr lang="nl-BE" sz="16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 = 1..l </a:t>
                </a:r>
                <a:r>
                  <a:rPr lang="nl-BE" dirty="0">
                    <a:solidFill>
                      <a:srgbClr val="FF0000"/>
                    </a:solidFill>
                    <a:latin typeface="Bahnschrift Light" panose="020B0502040204020203" pitchFamily="34" charset="0"/>
                  </a:rPr>
                  <a:t>(2)</a:t>
                </a:r>
                <a:endParaRPr lang="nl-BE" baseline="-25000" dirty="0">
                  <a:solidFill>
                    <a:srgbClr val="FF0000"/>
                  </a:solidFill>
                  <a:latin typeface="Bahnschrift Light" panose="020B0502040204020203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nl-BE" baseline="-25000" dirty="0">
                    <a:latin typeface="Bahnschrift Light" panose="020B0502040204020203" pitchFamily="34" charset="0"/>
                  </a:rPr>
                  <a:t>         </a:t>
                </a:r>
                <a:r>
                  <a:rPr lang="nl-BE" dirty="0">
                    <a:latin typeface="Bahnschrift Light" panose="020B0502040204020203" pitchFamily="34" charset="0"/>
                  </a:rPr>
                  <a:t>u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 = uitstroomdebiet (# auto’s uit bij groen per tijdsinterval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</a:t>
                </a:r>
                <a:r>
                  <a:rPr lang="nl-BE" dirty="0">
                    <a:latin typeface="Bahnschrift Light" panose="020B0502040204020203" pitchFamily="34" charset="0"/>
                  </a:rPr>
                  <a:t>t) voor laan i</a:t>
                </a:r>
                <a:endParaRPr lang="nl-BE" baseline="-25000" dirty="0">
                  <a:latin typeface="Bahnschrift Light" panose="020B0502040204020203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nl-BE" b="1" dirty="0">
                    <a:latin typeface="Bahnschrift Light" panose="020B0502040204020203" pitchFamily="34" charset="0"/>
                  </a:rPr>
                  <a:t>i </a:t>
                </a:r>
                <a:r>
                  <a:rPr lang="nl-BE" dirty="0">
                    <a:latin typeface="Bahnschrift Light" panose="020B0502040204020203" pitchFamily="34" charset="0"/>
                  </a:rPr>
                  <a:t>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>
                    <a:latin typeface="Bahnschrift Light" panose="020B0502040204020203" pitchFamily="34" charset="0"/>
                  </a:rPr>
                  <a:t>i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] = </a:t>
                </a:r>
                <a:r>
                  <a:rPr lang="nl-BE" b="1" dirty="0">
                    <a:latin typeface="Bahnschrift Light" panose="020B0502040204020203" pitchFamily="34" charset="0"/>
                  </a:rPr>
                  <a:t>instroomvector</a:t>
                </a:r>
                <a:r>
                  <a:rPr lang="nl-BE" dirty="0">
                    <a:latin typeface="Bahnschrift Light" panose="020B0502040204020203" pitchFamily="34" charset="0"/>
                  </a:rPr>
                  <a:t> waarbij i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 </a:t>
                </a:r>
                <a14:m>
                  <m:oMath xmlns:m="http://schemas.openxmlformats.org/officeDocument/2006/math">
                    <m:r>
                      <a:rPr lang="nl-BE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 </a:t>
                </a:r>
                <a:r>
                  <a:rPr lang="nl-BE" sz="16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i </a:t>
                </a:r>
                <a:r>
                  <a:rPr lang="nl-BE" dirty="0">
                    <a:latin typeface="Bahnschrift Light" panose="020B0502040204020203" pitchFamily="34" charset="0"/>
                  </a:rPr>
                  <a:t>en </a:t>
                </a:r>
                <a:r>
                  <a:rPr lang="nl-BE" sz="16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 = 1..l </a:t>
                </a:r>
                <a:r>
                  <a:rPr lang="nl-BE" dirty="0">
                    <a:solidFill>
                      <a:srgbClr val="FF0000"/>
                    </a:solidFill>
                    <a:latin typeface="Bahnschrift Light" panose="020B0502040204020203" pitchFamily="34" charset="0"/>
                  </a:rPr>
                  <a:t>(3)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      i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 = instroomdebiet (# auto’s in per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</a:t>
                </a:r>
                <a:r>
                  <a:rPr lang="nl-BE" dirty="0">
                    <a:latin typeface="Bahnschrift Light" panose="020B0502040204020203" pitchFamily="34" charset="0"/>
                  </a:rPr>
                  <a:t>t) voor laan </a:t>
                </a:r>
                <a:r>
                  <a:rPr lang="nl-BE" sz="16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b="1" dirty="0">
                    <a:latin typeface="Bahnschrift Light" panose="020B0502040204020203" pitchFamily="34" charset="0"/>
                  </a:rPr>
                  <a:t>n</a:t>
                </a:r>
                <a:r>
                  <a:rPr lang="nl-BE" dirty="0">
                    <a:latin typeface="Bahnschrift Light" panose="020B0502040204020203" pitchFamily="34" charset="0"/>
                  </a:rPr>
                  <a:t>(t) 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>
                    <a:latin typeface="Bahnschrift Light" panose="020B0502040204020203" pitchFamily="34" charset="0"/>
                  </a:rPr>
                  <a:t>n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(t)] = </a:t>
                </a:r>
                <a:r>
                  <a:rPr lang="nl-BE" b="1" dirty="0">
                    <a:latin typeface="Bahnschrift Light" panose="020B0502040204020203" pitchFamily="34" charset="0"/>
                  </a:rPr>
                  <a:t>toestandsvector</a:t>
                </a:r>
                <a:r>
                  <a:rPr lang="nl-BE" dirty="0">
                    <a:latin typeface="Bahnschrift Light" panose="020B0502040204020203" pitchFamily="34" charset="0"/>
                  </a:rPr>
                  <a:t> op tijdstip t waarbij n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(t) </a:t>
                </a:r>
                <a14:m>
                  <m:oMath xmlns:m="http://schemas.openxmlformats.org/officeDocument/2006/math">
                    <m:r>
                      <a:rPr lang="nl-BE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nl-B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 </a:t>
                </a:r>
                <a:r>
                  <a:rPr lang="nl-BE" sz="16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i </a:t>
                </a:r>
                <a:r>
                  <a:rPr lang="nl-BE" dirty="0">
                    <a:latin typeface="Bahnschrift Light" panose="020B0502040204020203" pitchFamily="34" charset="0"/>
                  </a:rPr>
                  <a:t>en </a:t>
                </a:r>
                <a:r>
                  <a:rPr lang="nl-BE" sz="16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 = 1..l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      n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(t) = het aantal wachtende auto’s in laan </a:t>
                </a:r>
                <a:r>
                  <a:rPr lang="nl-BE" sz="16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 op tijdstip t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b="1" dirty="0" err="1">
                    <a:latin typeface="Bahnschrift Light" panose="020B0502040204020203" pitchFamily="34" charset="0"/>
                  </a:rPr>
                  <a:t>v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 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>
                    <a:latin typeface="Bahnschrift Light" panose="020B0502040204020203" pitchFamily="34" charset="0"/>
                  </a:rPr>
                  <a:t>v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 = de toegelaten lichtcombinatie j waarbij j = 1..m en i = 1..l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      m = aantal toegelaten combinaties; m=3 in dit voorbeeld </a:t>
                </a:r>
                <a:r>
                  <a:rPr lang="nl-BE" dirty="0">
                    <a:solidFill>
                      <a:srgbClr val="FF0000"/>
                    </a:solidFill>
                    <a:latin typeface="Bahnschrift Light" panose="020B0502040204020203" pitchFamily="34" charset="0"/>
                  </a:rPr>
                  <a:t>(4)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      </a:t>
                </a:r>
                <a:r>
                  <a:rPr lang="nl-BE" dirty="0" err="1">
                    <a:latin typeface="Bahnschrift Light" panose="020B0502040204020203" pitchFamily="34" charset="0"/>
                  </a:rPr>
                  <a:t>v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j,i</a:t>
                </a:r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nl-B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nl-BE" dirty="0">
                            <a:latin typeface="Bahnschrift Light" panose="020B0502040204020203" pitchFamily="34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 </a:t>
                </a:r>
                <a:r>
                  <a:rPr lang="nl-BE" sz="16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i, j </a:t>
                </a:r>
                <a:r>
                  <a:rPr lang="nl-BE" dirty="0">
                    <a:latin typeface="Bahnschrift Light" panose="020B0502040204020203" pitchFamily="34" charset="0"/>
                  </a:rPr>
                  <a:t>waarbij </a:t>
                </a:r>
                <a:r>
                  <a:rPr lang="nl-BE" dirty="0" err="1">
                    <a:latin typeface="Bahnschrift Light" panose="020B0502040204020203" pitchFamily="34" charset="0"/>
                  </a:rPr>
                  <a:t>v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j,i</a:t>
                </a:r>
                <a:r>
                  <a:rPr lang="nl-BE" dirty="0">
                    <a:latin typeface="Bahnschrift Light" panose="020B0502040204020203" pitchFamily="34" charset="0"/>
                  </a:rPr>
                  <a:t>=0 voor rood en </a:t>
                </a:r>
                <a:r>
                  <a:rPr lang="nl-BE" dirty="0" err="1">
                    <a:latin typeface="Bahnschrift Light" panose="020B0502040204020203" pitchFamily="34" charset="0"/>
                  </a:rPr>
                  <a:t>v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j,i</a:t>
                </a:r>
                <a:r>
                  <a:rPr lang="nl-BE" dirty="0">
                    <a:latin typeface="Bahnschrift Light" panose="020B0502040204020203" pitchFamily="34" charset="0"/>
                  </a:rPr>
                  <a:t>=1 voor groen 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b="1" dirty="0">
                    <a:latin typeface="Bahnschrift Light" panose="020B0502040204020203" pitchFamily="34" charset="0"/>
                  </a:rPr>
                  <a:t>V </a:t>
                </a:r>
                <a:r>
                  <a:rPr lang="nl-BE" dirty="0">
                    <a:latin typeface="Bahnschrift Light" panose="020B0502040204020203" pitchFamily="34" charset="0"/>
                  </a:rPr>
                  <a:t>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b="1" dirty="0" err="1">
                    <a:latin typeface="Bahnschrift Light" panose="020B0502040204020203" pitchFamily="34" charset="0"/>
                  </a:rPr>
                  <a:t>v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] = de m x l (te onderzoeken) toegelaten </a:t>
                </a:r>
                <a:r>
                  <a:rPr lang="nl-BE" b="1" dirty="0">
                    <a:latin typeface="Bahnschrift Light" panose="020B0502040204020203" pitchFamily="34" charset="0"/>
                  </a:rPr>
                  <a:t>lichtcombinatiematrix</a:t>
                </a:r>
                <a:r>
                  <a:rPr lang="nl-BE" dirty="0">
                    <a:latin typeface="Bahnschrift Light" panose="020B0502040204020203" pitchFamily="34" charset="0"/>
                  </a:rPr>
                  <a:t>; in dit voorbeeld </a:t>
                </a:r>
                <a:r>
                  <a:rPr lang="nl-BE" b="1" dirty="0">
                    <a:latin typeface="Bahnschrift Light" panose="020B0502040204020203" pitchFamily="34" charset="0"/>
                  </a:rPr>
                  <a:t>V</a:t>
                </a:r>
                <a:r>
                  <a:rPr lang="nl-BE" dirty="0">
                    <a:latin typeface="Bahnschrift Light" panose="020B0502040204020203" pitchFamily="34" charset="0"/>
                  </a:rPr>
                  <a:t> =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b="1" dirty="0">
                    <a:latin typeface="Bahnschrift Light" panose="020B0502040204020203" pitchFamily="34" charset="0"/>
                  </a:rPr>
                  <a:t>      </a:t>
                </a:r>
                <a:r>
                  <a:rPr lang="nl-BE" dirty="0">
                    <a:latin typeface="Bahnschrift Light" panose="020B0502040204020203" pitchFamily="34" charset="0"/>
                  </a:rPr>
                  <a:t>waarbij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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j</a:t>
                </a:r>
                <a:r>
                  <a:rPr lang="nl-BE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v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j,i</a:t>
                </a:r>
                <a:r>
                  <a:rPr lang="nl-BE" baseline="-250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1  </a:t>
                </a:r>
                <a:r>
                  <a:rPr lang="nl-BE" sz="16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i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</a:t>
                </a:r>
                <a:r>
                  <a:rPr lang="nl-BE" dirty="0">
                    <a:solidFill>
                      <a:srgbClr val="FF0000"/>
                    </a:solidFill>
                    <a:latin typeface="Bahnschrift Light" panose="020B0502040204020203" pitchFamily="34" charset="0"/>
                    <a:sym typeface="Symbol" panose="05050102010706020507" pitchFamily="18" charset="2"/>
                  </a:rPr>
                  <a:t>(5)</a:t>
                </a:r>
                <a:endParaRPr lang="nl-BE" dirty="0">
                  <a:solidFill>
                    <a:srgbClr val="FF0000"/>
                  </a:solidFill>
                  <a:latin typeface="Bahnschrift Light" panose="020B0502040204020203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nl-BE" b="1" dirty="0">
                    <a:latin typeface="Bahnschrift Light" panose="020B0502040204020203" pitchFamily="34" charset="0"/>
                  </a:rPr>
                  <a:t>a</a:t>
                </a:r>
                <a:r>
                  <a:rPr lang="nl-BE" dirty="0">
                    <a:latin typeface="Bahnschrift Light" panose="020B0502040204020203" pitchFamily="34" charset="0"/>
                  </a:rPr>
                  <a:t>(t) 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(t)] = </a:t>
                </a:r>
                <a:r>
                  <a:rPr lang="nl-BE" b="1" dirty="0">
                    <a:latin typeface="Bahnschrift Light" panose="020B0502040204020203" pitchFamily="34" charset="0"/>
                  </a:rPr>
                  <a:t>actievector</a:t>
                </a:r>
                <a:r>
                  <a:rPr lang="nl-BE" dirty="0">
                    <a:latin typeface="Bahnschrift Light" panose="020B0502040204020203" pitchFamily="34" charset="0"/>
                  </a:rPr>
                  <a:t> waarbij j = 1..m en </a:t>
                </a:r>
                <a:r>
                  <a:rPr lang="nl-BE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(t) </a:t>
                </a:r>
                <a14:m>
                  <m:oMath xmlns:m="http://schemas.openxmlformats.org/officeDocument/2006/math">
                    <m:r>
                      <a:rPr lang="nl-BE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 en </a:t>
                </a:r>
                <a:r>
                  <a:rPr lang="nl-BE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(t) </a:t>
                </a:r>
                <a:r>
                  <a:rPr lang="nl-B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  <a:r>
                  <a:rPr lang="nl-BE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max</a:t>
                </a:r>
                <a:r>
                  <a:rPr lang="nl-B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 </a:t>
                </a:r>
                <a:r>
                  <a:rPr lang="nl-BE" sz="16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j  </a:t>
                </a:r>
                <a:r>
                  <a:rPr lang="nl-BE" dirty="0">
                    <a:solidFill>
                      <a:srgbClr val="FF0000"/>
                    </a:solidFill>
                    <a:latin typeface="Bahnschrift Light" panose="020B0502040204020203" pitchFamily="34" charset="0"/>
                    <a:sym typeface="Symbol" panose="05050102010706020507" pitchFamily="18" charset="2"/>
                  </a:rPr>
                  <a:t>(6)</a:t>
                </a:r>
                <a:endParaRPr lang="nl-BE" dirty="0">
                  <a:solidFill>
                    <a:srgbClr val="FF0000"/>
                  </a:solidFill>
                  <a:latin typeface="Bahnschrift Light" panose="020B0502040204020203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      </a:t>
                </a:r>
                <a:r>
                  <a:rPr lang="nl-BE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(t) = het aantal opeenvolgende tijdsintervallen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</a:t>
                </a:r>
                <a:r>
                  <a:rPr lang="nl-BE" dirty="0">
                    <a:latin typeface="Bahnschrift Light" panose="020B0502040204020203" pitchFamily="34" charset="0"/>
                  </a:rPr>
                  <a:t>t met zelfde lichtcombinatie </a:t>
                </a:r>
                <a:r>
                  <a:rPr lang="nl-BE" b="1" dirty="0" err="1">
                    <a:latin typeface="Bahnschrift Light" panose="020B0502040204020203" pitchFamily="34" charset="0"/>
                  </a:rPr>
                  <a:t>v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   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      </a:t>
                </a:r>
                <a:r>
                  <a:rPr lang="nl-BE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max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 </a:t>
                </a:r>
                <a:r>
                  <a:rPr lang="nl-BE" dirty="0">
                    <a:latin typeface="Bahnschrift Light" panose="020B0502040204020203" pitchFamily="34" charset="0"/>
                  </a:rPr>
                  <a:t>= maximaal aantal tijdsintervallen voor eenzelfde lichtcombinatie (= arbitraire constante) </a:t>
                </a:r>
                <a:r>
                  <a:rPr lang="nl-BE" dirty="0">
                    <a:solidFill>
                      <a:srgbClr val="FF0000"/>
                    </a:solidFill>
                    <a:latin typeface="Bahnschrift Light" panose="020B0502040204020203" pitchFamily="34" charset="0"/>
                  </a:rPr>
                  <a:t>(7)</a:t>
                </a:r>
                <a:r>
                  <a:rPr lang="nl-BE" dirty="0">
                    <a:latin typeface="Bahnschrift Light" panose="020B0502040204020203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F2386D2A-4D04-189A-13E4-FB3198558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1" y="540647"/>
                <a:ext cx="10781204" cy="6032421"/>
              </a:xfrm>
              <a:prstGeom prst="rect">
                <a:avLst/>
              </a:prstGeom>
              <a:blipFill>
                <a:blip r:embed="rId2"/>
                <a:stretch>
                  <a:fillRect l="-509" t="-607" b="-70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ep 51">
            <a:extLst>
              <a:ext uri="{FF2B5EF4-FFF2-40B4-BE49-F238E27FC236}">
                <a16:creationId xmlns:a16="http://schemas.microsoft.com/office/drawing/2014/main" id="{0E74288D-F72B-0A9A-2EF3-CE0656207A79}"/>
              </a:ext>
            </a:extLst>
          </p:cNvPr>
          <p:cNvGrpSpPr/>
          <p:nvPr/>
        </p:nvGrpSpPr>
        <p:grpSpPr>
          <a:xfrm>
            <a:off x="9869758" y="4469171"/>
            <a:ext cx="1926843" cy="906786"/>
            <a:chOff x="7551868" y="2716870"/>
            <a:chExt cx="1503644" cy="923331"/>
          </a:xfrm>
        </p:grpSpPr>
        <p:sp>
          <p:nvSpPr>
            <p:cNvPr id="50" name="Tekstvak 49">
              <a:extLst>
                <a:ext uri="{FF2B5EF4-FFF2-40B4-BE49-F238E27FC236}">
                  <a16:creationId xmlns:a16="http://schemas.microsoft.com/office/drawing/2014/main" id="{DDC7FC08-0E70-AD24-9914-B43E2D1EFB27}"/>
                </a:ext>
              </a:extLst>
            </p:cNvPr>
            <p:cNvSpPr txBox="1"/>
            <p:nvPr/>
          </p:nvSpPr>
          <p:spPr>
            <a:xfrm>
              <a:off x="7596176" y="2716870"/>
              <a:ext cx="14593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449263" algn="l"/>
                </a:tabLst>
              </a:pPr>
              <a:r>
                <a:rPr lang="nl-BE" dirty="0"/>
                <a:t>0  0  0  1  0  0  0  1</a:t>
              </a:r>
            </a:p>
            <a:p>
              <a:pPr>
                <a:tabLst>
                  <a:tab pos="449263" algn="l"/>
                </a:tabLst>
              </a:pPr>
              <a:r>
                <a:rPr lang="nl-BE" dirty="0"/>
                <a:t>1  1  0  0  1  1  0  0</a:t>
              </a:r>
            </a:p>
            <a:p>
              <a:pPr>
                <a:tabLst>
                  <a:tab pos="449263" algn="l"/>
                </a:tabLst>
              </a:pPr>
              <a:r>
                <a:rPr lang="nl-BE" dirty="0"/>
                <a:t>0  0  1  0  0  0  1  0</a:t>
              </a:r>
            </a:p>
          </p:txBody>
        </p:sp>
        <p:sp>
          <p:nvSpPr>
            <p:cNvPr id="51" name="Vierkante haken 50">
              <a:extLst>
                <a:ext uri="{FF2B5EF4-FFF2-40B4-BE49-F238E27FC236}">
                  <a16:creationId xmlns:a16="http://schemas.microsoft.com/office/drawing/2014/main" id="{37E2371D-822C-1E66-7AB2-234FBFD3D6C0}"/>
                </a:ext>
              </a:extLst>
            </p:cNvPr>
            <p:cNvSpPr/>
            <p:nvPr/>
          </p:nvSpPr>
          <p:spPr>
            <a:xfrm>
              <a:off x="7551868" y="2800203"/>
              <a:ext cx="1503644" cy="839998"/>
            </a:xfrm>
            <a:prstGeom prst="bracketPair">
              <a:avLst>
                <a:gd name="adj" fmla="val 95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Pijl: omlaag 1">
            <a:extLst>
              <a:ext uri="{FF2B5EF4-FFF2-40B4-BE49-F238E27FC236}">
                <a16:creationId xmlns:a16="http://schemas.microsoft.com/office/drawing/2014/main" id="{F770C1BF-99F0-39AD-BCAE-3A01C1BF6092}"/>
              </a:ext>
            </a:extLst>
          </p:cNvPr>
          <p:cNvSpPr/>
          <p:nvPr/>
        </p:nvSpPr>
        <p:spPr>
          <a:xfrm>
            <a:off x="10543089" y="3567028"/>
            <a:ext cx="397223" cy="60119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FEA62D8-0323-A3F9-8F41-D5E41A563B45}"/>
              </a:ext>
            </a:extLst>
          </p:cNvPr>
          <p:cNvSpPr txBox="1"/>
          <p:nvPr/>
        </p:nvSpPr>
        <p:spPr>
          <a:xfrm>
            <a:off x="9850455" y="1866611"/>
            <a:ext cx="81950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latin typeface="Bahnschrift Light" panose="020B0502040204020203" pitchFamily="34" charset="0"/>
              </a:rPr>
              <a:t>u</a:t>
            </a:r>
            <a:r>
              <a:rPr lang="nl-BE" sz="1100" baseline="-25000" dirty="0">
                <a:latin typeface="Bahnschrift Light" panose="020B0502040204020203" pitchFamily="34" charset="0"/>
              </a:rPr>
              <a:t>1      </a:t>
            </a:r>
            <a:r>
              <a:rPr lang="nl-BE" sz="1100" dirty="0">
                <a:latin typeface="Bahnschrift Light" panose="020B0502040204020203" pitchFamily="34" charset="0"/>
              </a:rPr>
              <a:t>u</a:t>
            </a:r>
            <a:r>
              <a:rPr lang="nl-BE" sz="1100" baseline="-25000" dirty="0">
                <a:latin typeface="Bahnschrift Light" panose="020B0502040204020203" pitchFamily="34" charset="0"/>
              </a:rPr>
              <a:t>2    </a:t>
            </a:r>
            <a:r>
              <a:rPr lang="nl-BE" sz="1100" dirty="0">
                <a:latin typeface="Bahnschrift Light" panose="020B0502040204020203" pitchFamily="34" charset="0"/>
              </a:rPr>
              <a:t>u</a:t>
            </a:r>
            <a:r>
              <a:rPr lang="nl-BE" sz="1100" baseline="-25000" dirty="0">
                <a:latin typeface="Bahnschrift Light" panose="020B0502040204020203" pitchFamily="34" charset="0"/>
              </a:rPr>
              <a:t>3</a:t>
            </a:r>
          </a:p>
          <a:p>
            <a:endParaRPr lang="nl-BE" sz="1100" baseline="-25000" dirty="0">
              <a:latin typeface="Bahnschrift Light" panose="020B0502040204020203" pitchFamily="34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523BE7D-C79A-1C0B-202A-BAEC11C33CC4}"/>
              </a:ext>
            </a:extLst>
          </p:cNvPr>
          <p:cNvSpPr txBox="1"/>
          <p:nvPr/>
        </p:nvSpPr>
        <p:spPr>
          <a:xfrm>
            <a:off x="11103859" y="1930503"/>
            <a:ext cx="346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latin typeface="Bahnschrift Light" panose="020B0502040204020203" pitchFamily="34" charset="0"/>
              </a:rPr>
              <a:t>u</a:t>
            </a:r>
            <a:r>
              <a:rPr lang="nl-BE" sz="1100" baseline="-25000" dirty="0">
                <a:latin typeface="Bahnschrift Light" panose="020B0502040204020203" pitchFamily="34" charset="0"/>
              </a:rPr>
              <a:t>4</a:t>
            </a:r>
            <a:endParaRPr lang="nl-BE" sz="1100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2C561EA-9098-9BE0-636D-54EA6AF7EF4C}"/>
              </a:ext>
            </a:extLst>
          </p:cNvPr>
          <p:cNvSpPr txBox="1"/>
          <p:nvPr/>
        </p:nvSpPr>
        <p:spPr>
          <a:xfrm>
            <a:off x="10529872" y="2318755"/>
            <a:ext cx="80324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latin typeface="Bahnschrift Light" panose="020B0502040204020203" pitchFamily="34" charset="0"/>
              </a:rPr>
              <a:t>u</a:t>
            </a:r>
            <a:r>
              <a:rPr lang="nl-BE" sz="1100" baseline="-25000" dirty="0">
                <a:latin typeface="Bahnschrift Light" panose="020B0502040204020203" pitchFamily="34" charset="0"/>
              </a:rPr>
              <a:t>7     </a:t>
            </a:r>
            <a:r>
              <a:rPr lang="nl-BE" sz="1100" dirty="0">
                <a:latin typeface="Bahnschrift Light" panose="020B0502040204020203" pitchFamily="34" charset="0"/>
              </a:rPr>
              <a:t>u</a:t>
            </a:r>
            <a:r>
              <a:rPr lang="nl-BE" sz="1100" baseline="-25000" dirty="0">
                <a:latin typeface="Bahnschrift Light" panose="020B0502040204020203" pitchFamily="34" charset="0"/>
              </a:rPr>
              <a:t>6    </a:t>
            </a:r>
            <a:r>
              <a:rPr lang="nl-BE" sz="1100" dirty="0">
                <a:latin typeface="Bahnschrift Light" panose="020B0502040204020203" pitchFamily="34" charset="0"/>
              </a:rPr>
              <a:t>u</a:t>
            </a:r>
            <a:r>
              <a:rPr lang="nl-BE" sz="1100" baseline="-25000" dirty="0">
                <a:latin typeface="Bahnschrift Light" panose="020B0502040204020203" pitchFamily="34" charset="0"/>
              </a:rPr>
              <a:t>5</a:t>
            </a:r>
          </a:p>
          <a:p>
            <a:endParaRPr lang="nl-BE" sz="1100" baseline="-25000" dirty="0">
              <a:latin typeface="Bahnschrift Light" panose="020B0502040204020203" pitchFamily="34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3F0DCA35-8D75-9F37-B16D-04CBCD38503B}"/>
              </a:ext>
            </a:extLst>
          </p:cNvPr>
          <p:cNvSpPr txBox="1"/>
          <p:nvPr/>
        </p:nvSpPr>
        <p:spPr>
          <a:xfrm>
            <a:off x="9792770" y="2242337"/>
            <a:ext cx="346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latin typeface="Bahnschrift Light" panose="020B0502040204020203" pitchFamily="34" charset="0"/>
              </a:rPr>
              <a:t>u</a:t>
            </a:r>
            <a:r>
              <a:rPr lang="nl-BE" sz="1100" baseline="-25000" dirty="0">
                <a:latin typeface="Bahnschrift Light" panose="020B0502040204020203" pitchFamily="34" charset="0"/>
              </a:rPr>
              <a:t>8</a:t>
            </a:r>
            <a:endParaRPr lang="nl-BE" sz="1100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46AB1504-1E91-9FCB-FD8A-140541352AC9}"/>
              </a:ext>
            </a:extLst>
          </p:cNvPr>
          <p:cNvSpPr txBox="1"/>
          <p:nvPr/>
        </p:nvSpPr>
        <p:spPr>
          <a:xfrm>
            <a:off x="9850242" y="1154426"/>
            <a:ext cx="81950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latin typeface="Bahnschrift Light" panose="020B0502040204020203" pitchFamily="34" charset="0"/>
              </a:rPr>
              <a:t>i</a:t>
            </a:r>
            <a:r>
              <a:rPr lang="nl-BE" sz="1100" baseline="-25000" dirty="0">
                <a:latin typeface="Bahnschrift Light" panose="020B0502040204020203" pitchFamily="34" charset="0"/>
              </a:rPr>
              <a:t>1      </a:t>
            </a:r>
            <a:r>
              <a:rPr lang="nl-BE" sz="1100" dirty="0">
                <a:latin typeface="Bahnschrift Light" panose="020B0502040204020203" pitchFamily="34" charset="0"/>
              </a:rPr>
              <a:t>i</a:t>
            </a:r>
            <a:r>
              <a:rPr lang="nl-BE" sz="1100" baseline="-25000" dirty="0">
                <a:latin typeface="Bahnschrift Light" panose="020B0502040204020203" pitchFamily="34" charset="0"/>
              </a:rPr>
              <a:t>2      </a:t>
            </a:r>
            <a:r>
              <a:rPr lang="nl-BE" sz="1100" dirty="0">
                <a:latin typeface="Bahnschrift Light" panose="020B0502040204020203" pitchFamily="34" charset="0"/>
              </a:rPr>
              <a:t>i</a:t>
            </a:r>
            <a:r>
              <a:rPr lang="nl-BE" sz="1100" baseline="-25000" dirty="0">
                <a:latin typeface="Bahnschrift Light" panose="020B0502040204020203" pitchFamily="34" charset="0"/>
              </a:rPr>
              <a:t>3</a:t>
            </a:r>
          </a:p>
          <a:p>
            <a:endParaRPr lang="nl-BE" sz="1100" baseline="-25000" dirty="0">
              <a:latin typeface="Bahnschrift Light" panose="020B0502040204020203" pitchFamily="34" charset="0"/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EFC7D957-6E77-5BE1-B913-C57564AFAD12}"/>
              </a:ext>
            </a:extLst>
          </p:cNvPr>
          <p:cNvSpPr txBox="1"/>
          <p:nvPr/>
        </p:nvSpPr>
        <p:spPr>
          <a:xfrm>
            <a:off x="10558674" y="3042121"/>
            <a:ext cx="80324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latin typeface="Bahnschrift Light" panose="020B0502040204020203" pitchFamily="34" charset="0"/>
              </a:rPr>
              <a:t>i</a:t>
            </a:r>
            <a:r>
              <a:rPr lang="nl-BE" sz="1100" baseline="-25000" dirty="0">
                <a:latin typeface="Bahnschrift Light" panose="020B0502040204020203" pitchFamily="34" charset="0"/>
              </a:rPr>
              <a:t>7      </a:t>
            </a:r>
            <a:r>
              <a:rPr lang="nl-BE" sz="1100" dirty="0">
                <a:latin typeface="Bahnschrift Light" panose="020B0502040204020203" pitchFamily="34" charset="0"/>
              </a:rPr>
              <a:t>i</a:t>
            </a:r>
            <a:r>
              <a:rPr lang="nl-BE" sz="1100" baseline="-25000" dirty="0">
                <a:latin typeface="Bahnschrift Light" panose="020B0502040204020203" pitchFamily="34" charset="0"/>
              </a:rPr>
              <a:t>6       </a:t>
            </a:r>
            <a:r>
              <a:rPr lang="nl-BE" sz="1100" dirty="0">
                <a:latin typeface="Bahnschrift Light" panose="020B0502040204020203" pitchFamily="34" charset="0"/>
              </a:rPr>
              <a:t>i</a:t>
            </a:r>
            <a:r>
              <a:rPr lang="nl-BE" sz="1100" baseline="-25000" dirty="0">
                <a:latin typeface="Bahnschrift Light" panose="020B0502040204020203" pitchFamily="34" charset="0"/>
              </a:rPr>
              <a:t>5</a:t>
            </a:r>
          </a:p>
          <a:p>
            <a:endParaRPr lang="nl-BE" sz="1100" baseline="-25000" dirty="0">
              <a:latin typeface="Bahnschrift Light" panose="020B0502040204020203" pitchFamily="34" charset="0"/>
            </a:endParaRP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2F34D6DD-0927-206A-6FC0-777053439A43}"/>
              </a:ext>
            </a:extLst>
          </p:cNvPr>
          <p:cNvSpPr txBox="1"/>
          <p:nvPr/>
        </p:nvSpPr>
        <p:spPr>
          <a:xfrm>
            <a:off x="11835379" y="1924407"/>
            <a:ext cx="346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latin typeface="Bahnschrift Light" panose="020B0502040204020203" pitchFamily="34" charset="0"/>
              </a:rPr>
              <a:t>i</a:t>
            </a:r>
            <a:r>
              <a:rPr lang="nl-BE" sz="1100" baseline="-25000" dirty="0">
                <a:latin typeface="Bahnschrift Light" panose="020B0502040204020203" pitchFamily="34" charset="0"/>
              </a:rPr>
              <a:t>4</a:t>
            </a:r>
            <a:endParaRPr lang="nl-BE" sz="1100" dirty="0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BFFCBA0E-F5CF-1AF1-0089-9502F40C96EB}"/>
              </a:ext>
            </a:extLst>
          </p:cNvPr>
          <p:cNvSpPr txBox="1"/>
          <p:nvPr/>
        </p:nvSpPr>
        <p:spPr>
          <a:xfrm>
            <a:off x="9084110" y="2242337"/>
            <a:ext cx="346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latin typeface="Bahnschrift Light" panose="020B0502040204020203" pitchFamily="34" charset="0"/>
              </a:rPr>
              <a:t>i</a:t>
            </a:r>
            <a:r>
              <a:rPr lang="nl-BE" sz="1100" baseline="-25000" dirty="0">
                <a:latin typeface="Bahnschrift Light" panose="020B0502040204020203" pitchFamily="34" charset="0"/>
              </a:rPr>
              <a:t>8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258534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832D05C7-EAD5-CE7E-074A-74E0BF0B5063}"/>
                  </a:ext>
                </a:extLst>
              </p:cNvPr>
              <p:cNvSpPr txBox="1"/>
              <p:nvPr/>
            </p:nvSpPr>
            <p:spPr>
              <a:xfrm>
                <a:off x="9045699" y="510034"/>
                <a:ext cx="3116802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b="1" dirty="0"/>
                  <a:t>a</a:t>
                </a:r>
                <a:r>
                  <a:rPr lang="nl-BE" baseline="-25000" dirty="0"/>
                  <a:t>1 </a:t>
                </a:r>
                <a:r>
                  <a:rPr lang="nl-BE" dirty="0"/>
                  <a:t>= 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0  0  0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/>
                  <a:t>        </a:t>
                </a:r>
                <a:r>
                  <a:rPr lang="nl-BE" dirty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1</a:t>
                </a:r>
                <a:r>
                  <a:rPr lang="nl-BE" dirty="0">
                    <a:sym typeface="Wingdings" panose="05000000000000000000" pitchFamily="2" charset="2"/>
                  </a:rPr>
                  <a:t>  %          </a:t>
                </a:r>
                <a:r>
                  <a:rPr lang="nl-BE" dirty="0"/>
                  <a:t>  </a:t>
                </a:r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2 </a:t>
                </a:r>
                <a:r>
                  <a:rPr lang="nl-BE" dirty="0"/>
                  <a:t>= 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0  0  1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>
                    <a:sym typeface="Wingdings" panose="05000000000000000000" pitchFamily="2" charset="2"/>
                  </a:rPr>
                  <a:t>           </a:t>
                </a:r>
                <a14:m>
                  <m:oMath xmlns:m="http://schemas.openxmlformats.org/officeDocument/2006/math"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>
                    <a:sym typeface="Wingdings" panose="05000000000000000000" pitchFamily="2" charset="2"/>
                  </a:rPr>
                  <a:t>2</a:t>
                </a:r>
                <a:r>
                  <a:rPr lang="nl-BE" dirty="0">
                    <a:sym typeface="Wingdings" panose="05000000000000000000" pitchFamily="2" charset="2"/>
                  </a:rPr>
                  <a:t>  %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3 </a:t>
                </a:r>
                <a:r>
                  <a:rPr lang="nl-BE" dirty="0"/>
                  <a:t>= 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0  0  2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/>
                  <a:t>      </a:t>
                </a:r>
                <a:r>
                  <a:rPr lang="nl-BE" dirty="0">
                    <a:sym typeface="Wingdings" panose="05000000000000000000" pitchFamily="2" charset="2"/>
                  </a:rPr>
                  <a:t>     </a:t>
                </a:r>
                <a14:m>
                  <m:oMath xmlns:m="http://schemas.openxmlformats.org/officeDocument/2006/math"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3</a:t>
                </a:r>
                <a:r>
                  <a:rPr lang="nl-BE" dirty="0">
                    <a:sym typeface="Wingdings" panose="05000000000000000000" pitchFamily="2" charset="2"/>
                  </a:rPr>
                  <a:t>  %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4 </a:t>
                </a:r>
                <a:r>
                  <a:rPr lang="nl-BE" dirty="0"/>
                  <a:t>= 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0  1  0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/>
                  <a:t>      </a:t>
                </a:r>
                <a:r>
                  <a:rPr lang="nl-BE" dirty="0"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4</a:t>
                </a:r>
                <a:r>
                  <a:rPr lang="nl-BE" dirty="0">
                    <a:sym typeface="Wingdings" panose="05000000000000000000" pitchFamily="2" charset="2"/>
                  </a:rPr>
                  <a:t> 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5 </a:t>
                </a:r>
                <a:r>
                  <a:rPr lang="nl-BE" dirty="0"/>
                  <a:t>= 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0  1  1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/>
                  <a:t>        </a:t>
                </a:r>
                <a:r>
                  <a:rPr lang="nl-B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5</a:t>
                </a:r>
                <a:r>
                  <a:rPr lang="nl-BE" dirty="0">
                    <a:sym typeface="Wingdings" panose="05000000000000000000" pitchFamily="2" charset="2"/>
                  </a:rPr>
                  <a:t> 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6 </a:t>
                </a:r>
                <a:r>
                  <a:rPr lang="nl-BE" dirty="0"/>
                  <a:t>= 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0  1  2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/>
                  <a:t>        </a:t>
                </a:r>
                <a:r>
                  <a:rPr lang="nl-B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6</a:t>
                </a:r>
                <a:r>
                  <a:rPr lang="nl-BE" dirty="0">
                    <a:sym typeface="Wingdings" panose="05000000000000000000" pitchFamily="2" charset="2"/>
                  </a:rPr>
                  <a:t> 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7 </a:t>
                </a:r>
                <a:r>
                  <a:rPr lang="nl-BE" dirty="0"/>
                  <a:t>= 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0  2  0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/>
                  <a:t>        </a:t>
                </a:r>
                <a:r>
                  <a:rPr lang="nl-B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7</a:t>
                </a:r>
                <a:r>
                  <a:rPr lang="nl-BE" dirty="0">
                    <a:sym typeface="Wingdings" panose="05000000000000000000" pitchFamily="2" charset="2"/>
                  </a:rPr>
                  <a:t> 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8 </a:t>
                </a:r>
                <a:r>
                  <a:rPr lang="nl-BE" dirty="0"/>
                  <a:t>= 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0  2  1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/>
                  <a:t> </a:t>
                </a:r>
                <a:r>
                  <a:rPr lang="nl-BE" dirty="0">
                    <a:sym typeface="Wingdings" panose="05000000000000000000" pitchFamily="2" charset="2"/>
                  </a:rPr>
                  <a:t>       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8</a:t>
                </a:r>
                <a:r>
                  <a:rPr lang="nl-BE" dirty="0">
                    <a:sym typeface="Wingdings" panose="05000000000000000000" pitchFamily="2" charset="2"/>
                  </a:rPr>
                  <a:t> 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9 </a:t>
                </a:r>
                <a:r>
                  <a:rPr lang="nl-BE" dirty="0"/>
                  <a:t>= 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0  2  2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/>
                  <a:t>        </a:t>
                </a:r>
                <a:r>
                  <a:rPr lang="nl-B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9</a:t>
                </a:r>
                <a:r>
                  <a:rPr lang="nl-BE" dirty="0">
                    <a:sym typeface="Wingdings" panose="05000000000000000000" pitchFamily="2" charset="2"/>
                  </a:rPr>
                  <a:t> 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10 </a:t>
                </a:r>
                <a:r>
                  <a:rPr lang="nl-BE" dirty="0"/>
                  <a:t>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1  0  0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>
                    <a:sym typeface="Wingdings" panose="05000000000000000000" pitchFamily="2" charset="2"/>
                  </a:rPr>
                  <a:t>        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10</a:t>
                </a:r>
                <a:r>
                  <a:rPr lang="nl-BE" dirty="0">
                    <a:sym typeface="Wingdings" panose="05000000000000000000" pitchFamily="2" charset="2"/>
                  </a:rPr>
                  <a:t>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11 </a:t>
                </a:r>
                <a:r>
                  <a:rPr lang="nl-BE" dirty="0"/>
                  <a:t>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1  0  1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>
                    <a:sym typeface="Wingdings" panose="05000000000000000000" pitchFamily="2" charset="2"/>
                  </a:rPr>
                  <a:t>        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11</a:t>
                </a:r>
                <a:r>
                  <a:rPr lang="nl-BE" dirty="0">
                    <a:sym typeface="Wingdings" panose="05000000000000000000" pitchFamily="2" charset="2"/>
                  </a:rPr>
                  <a:t>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12 </a:t>
                </a:r>
                <a:r>
                  <a:rPr lang="nl-BE" dirty="0"/>
                  <a:t>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1  0  2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>
                    <a:sym typeface="Wingdings" panose="05000000000000000000" pitchFamily="2" charset="2"/>
                  </a:rPr>
                  <a:t>        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12</a:t>
                </a:r>
                <a:r>
                  <a:rPr lang="nl-BE" dirty="0">
                    <a:sym typeface="Wingdings" panose="05000000000000000000" pitchFamily="2" charset="2"/>
                  </a:rPr>
                  <a:t>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13 </a:t>
                </a:r>
                <a:r>
                  <a:rPr lang="nl-BE" dirty="0"/>
                  <a:t>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1  1  0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>
                    <a:sym typeface="Wingdings" panose="05000000000000000000" pitchFamily="2" charset="2"/>
                  </a:rPr>
                  <a:t>        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13</a:t>
                </a:r>
                <a:r>
                  <a:rPr lang="nl-BE" dirty="0">
                    <a:sym typeface="Wingdings" panose="05000000000000000000" pitchFamily="2" charset="2"/>
                  </a:rPr>
                  <a:t>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14 </a:t>
                </a:r>
                <a:r>
                  <a:rPr lang="nl-BE" dirty="0"/>
                  <a:t>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1  1  1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>
                    <a:sym typeface="Wingdings" panose="05000000000000000000" pitchFamily="2" charset="2"/>
                  </a:rPr>
                  <a:t>        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14</a:t>
                </a:r>
                <a:r>
                  <a:rPr lang="nl-BE" dirty="0">
                    <a:sym typeface="Wingdings" panose="05000000000000000000" pitchFamily="2" charset="2"/>
                  </a:rPr>
                  <a:t>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15 </a:t>
                </a:r>
                <a:r>
                  <a:rPr lang="nl-BE" dirty="0"/>
                  <a:t>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1  1  2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>
                    <a:sym typeface="Wingdings" panose="05000000000000000000" pitchFamily="2" charset="2"/>
                  </a:rPr>
                  <a:t>        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15</a:t>
                </a:r>
                <a:r>
                  <a:rPr lang="nl-BE" dirty="0">
                    <a:sym typeface="Wingdings" panose="05000000000000000000" pitchFamily="2" charset="2"/>
                  </a:rPr>
                  <a:t>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16 </a:t>
                </a:r>
                <a:r>
                  <a:rPr lang="nl-BE" dirty="0"/>
                  <a:t>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1  2  0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>
                    <a:sym typeface="Wingdings" panose="05000000000000000000" pitchFamily="2" charset="2"/>
                  </a:rPr>
                  <a:t>        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16</a:t>
                </a:r>
                <a:r>
                  <a:rPr lang="nl-BE" dirty="0">
                    <a:sym typeface="Wingdings" panose="05000000000000000000" pitchFamily="2" charset="2"/>
                  </a:rPr>
                  <a:t>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17 </a:t>
                </a:r>
                <a:r>
                  <a:rPr lang="nl-BE" dirty="0"/>
                  <a:t>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1  2  1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>
                    <a:sym typeface="Wingdings" panose="05000000000000000000" pitchFamily="2" charset="2"/>
                  </a:rPr>
                  <a:t>        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17</a:t>
                </a:r>
                <a:r>
                  <a:rPr lang="nl-BE" dirty="0">
                    <a:sym typeface="Wingdings" panose="05000000000000000000" pitchFamily="2" charset="2"/>
                  </a:rPr>
                  <a:t>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18 </a:t>
                </a:r>
                <a:r>
                  <a:rPr lang="nl-BE" dirty="0"/>
                  <a:t>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1  2  2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>
                    <a:sym typeface="Wingdings" panose="05000000000000000000" pitchFamily="2" charset="2"/>
                  </a:rPr>
                  <a:t>        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18</a:t>
                </a:r>
                <a:r>
                  <a:rPr lang="nl-BE" dirty="0">
                    <a:sym typeface="Wingdings" panose="05000000000000000000" pitchFamily="2" charset="2"/>
                  </a:rPr>
                  <a:t>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19 </a:t>
                </a:r>
                <a:r>
                  <a:rPr lang="nl-BE" dirty="0"/>
                  <a:t>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2  0  0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>
                    <a:sym typeface="Wingdings" panose="05000000000000000000" pitchFamily="2" charset="2"/>
                  </a:rPr>
                  <a:t>        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19</a:t>
                </a:r>
                <a:r>
                  <a:rPr lang="nl-BE" dirty="0">
                    <a:sym typeface="Wingdings" panose="05000000000000000000" pitchFamily="2" charset="2"/>
                  </a:rPr>
                  <a:t>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20 </a:t>
                </a:r>
                <a:r>
                  <a:rPr lang="nl-BE" dirty="0"/>
                  <a:t>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/>
                  <a:t>2  0  1</a:t>
                </a:r>
                <a:r>
                  <a:rPr lang="nl-BE" dirty="0">
                    <a:latin typeface="Bahnschrift Light" panose="020B0502040204020203" pitchFamily="34" charset="0"/>
                  </a:rPr>
                  <a:t>]</a:t>
                </a:r>
                <a:r>
                  <a:rPr lang="nl-BE" dirty="0">
                    <a:sym typeface="Wingdings" panose="05000000000000000000" pitchFamily="2" charset="2"/>
                  </a:rPr>
                  <a:t>        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20</a:t>
                </a:r>
                <a:r>
                  <a:rPr lang="nl-BE" dirty="0">
                    <a:sym typeface="Wingdings" panose="05000000000000000000" pitchFamily="2" charset="2"/>
                  </a:rPr>
                  <a:t> % </a:t>
                </a:r>
                <a:endParaRPr lang="nl-BE" dirty="0"/>
              </a:p>
              <a:p>
                <a:r>
                  <a:rPr lang="nl-BE" b="1" dirty="0"/>
                  <a:t>a</a:t>
                </a:r>
                <a:r>
                  <a:rPr lang="nl-BE" baseline="-25000" dirty="0"/>
                  <a:t>…  </a:t>
                </a:r>
                <a:r>
                  <a:rPr lang="nl-BE" dirty="0"/>
                  <a:t>=  …                  </a:t>
                </a:r>
                <a:r>
                  <a:rPr lang="nl-B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nl-B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nl-B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/>
                  <a:t>... </a:t>
                </a:r>
                <a:r>
                  <a:rPr lang="nl-BE" dirty="0">
                    <a:sym typeface="Wingdings" panose="05000000000000000000" pitchFamily="2" charset="2"/>
                  </a:rPr>
                  <a:t> % </a:t>
                </a:r>
                <a:endParaRPr lang="nl-BE" dirty="0"/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832D05C7-EAD5-CE7E-074A-74E0BF0B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699" y="510034"/>
                <a:ext cx="3116802" cy="5909310"/>
              </a:xfrm>
              <a:prstGeom prst="rect">
                <a:avLst/>
              </a:prstGeom>
              <a:blipFill>
                <a:blip r:embed="rId2"/>
                <a:stretch>
                  <a:fillRect l="-1761" t="-722" r="-3523" b="-72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9918F274-0070-2AE3-AD89-860153C92EC0}"/>
                  </a:ext>
                </a:extLst>
              </p:cNvPr>
              <p:cNvSpPr txBox="1"/>
              <p:nvPr/>
            </p:nvSpPr>
            <p:spPr>
              <a:xfrm>
                <a:off x="742323" y="541799"/>
                <a:ext cx="8158837" cy="6294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nl-BE" u="sng" dirty="0">
                    <a:latin typeface="Bahnschrift Light" panose="020B0502040204020203" pitchFamily="34" charset="0"/>
                  </a:rPr>
                  <a:t>Predictie van </a:t>
                </a:r>
                <a:r>
                  <a:rPr lang="nl-BE" b="1" u="sng" dirty="0">
                    <a:latin typeface="Bahnschrift Light" panose="020B0502040204020203" pitchFamily="34" charset="0"/>
                  </a:rPr>
                  <a:t>a</a:t>
                </a:r>
                <a:r>
                  <a:rPr lang="nl-BE" u="sng" dirty="0">
                    <a:latin typeface="Bahnschrift Light" panose="020B0502040204020203" pitchFamily="34" charset="0"/>
                  </a:rPr>
                  <a:t>(t)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nl-BE" b="1" dirty="0">
                            <a:latin typeface="Bahnschrift Light" panose="020B0502040204020203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nl-BE" baseline="-25000" dirty="0">
                            <a:latin typeface="Bahnschrift Light" panose="020B0502040204020203" pitchFamily="34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 = de </a:t>
                </a:r>
                <a:r>
                  <a:rPr lang="nl-BE" b="1" dirty="0">
                    <a:latin typeface="Bahnschrift Light" panose="020B0502040204020203" pitchFamily="34" charset="0"/>
                  </a:rPr>
                  <a:t>actieruimte</a:t>
                </a:r>
                <a:r>
                  <a:rPr lang="nl-BE" dirty="0">
                    <a:latin typeface="Bahnschrift Light" panose="020B0502040204020203" pitchFamily="34" charset="0"/>
                  </a:rPr>
                  <a:t> zijnde alle mogelijke actievectoren gegeven m en </a:t>
                </a:r>
                <a:r>
                  <a:rPr lang="nl-BE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max</a:t>
                </a:r>
                <a:endParaRPr lang="nl-BE" baseline="-25000" dirty="0">
                  <a:latin typeface="Bahnschrift Light" panose="020B0502040204020203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      waarbij dus p = 1..(a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max</a:t>
                </a:r>
                <a:r>
                  <a:rPr lang="nl-BE" dirty="0">
                    <a:latin typeface="Bahnschrift Light" panose="020B0502040204020203" pitchFamily="34" charset="0"/>
                  </a:rPr>
                  <a:t>+1 )</a:t>
                </a:r>
                <a:r>
                  <a:rPr lang="nl-BE" baseline="30000" dirty="0">
                    <a:latin typeface="Bahnschrift Light" panose="020B0502040204020203" pitchFamily="34" charset="0"/>
                  </a:rPr>
                  <a:t>m   </a:t>
                </a:r>
                <a:r>
                  <a:rPr lang="nl-BE" dirty="0">
                    <a:solidFill>
                      <a:srgbClr val="FF0000"/>
                    </a:solidFill>
                    <a:latin typeface="Bahnschrift Light" panose="020B0502040204020203" pitchFamily="34" charset="0"/>
                  </a:rPr>
                  <a:t>(8)</a:t>
                </a:r>
                <a:endParaRPr lang="nl-BE" b="1" i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nl-BE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  <m:r>
                      <m:rPr>
                        <m:nor/>
                      </m:rPr>
                      <a:rPr lang="nl-BE" dirty="0">
                        <a:latin typeface="Bahnschrift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nl-BE" dirty="0">
                        <a:latin typeface="Bahnschrift Light" panose="020B0502040204020203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nl-BE" dirty="0">
                        <a:latin typeface="Bahnschrift Light" panose="020B0502040204020203" pitchFamily="34" charset="0"/>
                      </a:rPr>
                      <m:t>)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nl-B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nl-BE" b="1" dirty="0">
                            <a:latin typeface="Bahnschrift Light" panose="020B0502040204020203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nl-BE" baseline="-25000" dirty="0">
                            <a:latin typeface="Bahnschrift Light" panose="020B0502040204020203" pitchFamily="34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nl-BE" dirty="0">
                    <a:latin typeface="Bahnschrift Light" panose="020B0502040204020203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nl-BE" dirty="0">
                    <a:latin typeface="Bahnschrift Light" panose="020B0502040204020203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[</a:t>
                </a:r>
                <a14:m>
                  <m:oMath xmlns:m="http://schemas.openxmlformats.org/officeDocument/2006/math">
                    <m:r>
                      <a:rPr lang="nl-BE" i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>
                    <a:latin typeface="Bahnschrift Light" panose="020B0502040204020203" pitchFamily="34" charset="0"/>
                  </a:rPr>
                  <a:t>p</a:t>
                </a:r>
                <a:r>
                  <a:rPr lang="nl-BE" dirty="0">
                    <a:latin typeface="Bahnschrift Light" panose="020B0502040204020203" pitchFamily="34" charset="0"/>
                  </a:rPr>
                  <a:t>(</a:t>
                </a:r>
                <a:r>
                  <a:rPr lang="nl-BE" b="1" dirty="0">
                    <a:latin typeface="Bahnschrift Light" panose="020B0502040204020203" pitchFamily="34" charset="0"/>
                  </a:rPr>
                  <a:t>n</a:t>
                </a:r>
                <a:r>
                  <a:rPr lang="nl-BE" dirty="0">
                    <a:latin typeface="Bahnschrift Light" panose="020B0502040204020203" pitchFamily="34" charset="0"/>
                  </a:rPr>
                  <a:t>(t))] de </a:t>
                </a:r>
                <a:r>
                  <a:rPr lang="nl-BE" b="1" dirty="0">
                    <a:latin typeface="Bahnschrift Light" panose="020B0502040204020203" pitchFamily="34" charset="0"/>
                  </a:rPr>
                  <a:t>agentfunctie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  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      waarbij 0</a:t>
                </a:r>
                <a:r>
                  <a:rPr lang="nl-B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14:m>
                  <m:oMath xmlns:m="http://schemas.openxmlformats.org/officeDocument/2006/math">
                    <m:r>
                      <a:rPr lang="nl-B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>
                    <a:latin typeface="Bahnschrift Light" panose="020B0502040204020203" pitchFamily="34" charset="0"/>
                  </a:rPr>
                  <a:t>p</a:t>
                </a:r>
                <a:r>
                  <a:rPr lang="nl-B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1 en</a:t>
                </a:r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</a:t>
                </a:r>
                <a:r>
                  <a:rPr lang="nl-BE" baseline="-250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p</a:t>
                </a:r>
                <a14:m>
                  <m:oMath xmlns:m="http://schemas.openxmlformats.org/officeDocument/2006/math">
                    <m:r>
                      <a:rPr lang="nl-B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>
                    <a:latin typeface="Bahnschrift Light" panose="020B0502040204020203" pitchFamily="34" charset="0"/>
                  </a:rPr>
                  <a:t>p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= 1</a:t>
                </a:r>
                <a:endParaRPr lang="nl-BE" baseline="-25000" dirty="0">
                  <a:latin typeface="Bahnschrift Light" panose="020B0502040204020203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      [</a:t>
                </a:r>
                <a14:m>
                  <m:oMath xmlns:m="http://schemas.openxmlformats.org/officeDocument/2006/math">
                    <m:r>
                      <a:rPr lang="nl-BE" i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>
                    <a:latin typeface="Bahnschrift Light" panose="020B0502040204020203" pitchFamily="34" charset="0"/>
                  </a:rPr>
                  <a:t>p</a:t>
                </a:r>
                <a:r>
                  <a:rPr lang="nl-BE" dirty="0">
                    <a:latin typeface="Bahnschrift Light" panose="020B0502040204020203" pitchFamily="34" charset="0"/>
                  </a:rPr>
                  <a:t>(</a:t>
                </a:r>
                <a:r>
                  <a:rPr lang="nl-BE" b="1" dirty="0">
                    <a:latin typeface="Bahnschrift Light" panose="020B0502040204020203" pitchFamily="34" charset="0"/>
                  </a:rPr>
                  <a:t>n</a:t>
                </a:r>
                <a:r>
                  <a:rPr lang="nl-BE" dirty="0">
                    <a:latin typeface="Bahnschrift Light" panose="020B0502040204020203" pitchFamily="34" charset="0"/>
                  </a:rPr>
                  <a:t>(t))] = de (a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max</a:t>
                </a:r>
                <a:r>
                  <a:rPr lang="nl-BE" dirty="0">
                    <a:latin typeface="Bahnschrift Light" panose="020B0502040204020203" pitchFamily="34" charset="0"/>
                  </a:rPr>
                  <a:t>+1)</a:t>
                </a:r>
                <a:r>
                  <a:rPr lang="nl-BE" baseline="30000" dirty="0">
                    <a:latin typeface="Bahnschrift Light" panose="020B0502040204020203" pitchFamily="34" charset="0"/>
                  </a:rPr>
                  <a:t>m </a:t>
                </a:r>
                <a:r>
                  <a:rPr lang="nl-BE" dirty="0">
                    <a:latin typeface="Bahnschrift Light" panose="020B0502040204020203" pitchFamily="34" charset="0"/>
                  </a:rPr>
                  <a:t> dimensionele </a:t>
                </a:r>
                <a:r>
                  <a:rPr lang="nl-BE" b="1" dirty="0">
                    <a:latin typeface="Bahnschrift Light" panose="020B0502040204020203" pitchFamily="34" charset="0"/>
                  </a:rPr>
                  <a:t>agent</a:t>
                </a:r>
                <a:r>
                  <a:rPr lang="nl-BE" dirty="0">
                    <a:latin typeface="Bahnschrift Light" panose="020B0502040204020203" pitchFamily="34" charset="0"/>
                  </a:rPr>
                  <a:t>-</a:t>
                </a:r>
                <a:r>
                  <a:rPr lang="nl-BE" b="1" dirty="0">
                    <a:latin typeface="Bahnschrift Light" panose="020B0502040204020203" pitchFamily="34" charset="0"/>
                  </a:rPr>
                  <a:t>outputvector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     in dit voorbeeld, waarbij m=3 en als bv </a:t>
                </a:r>
                <a:r>
                  <a:rPr lang="nl-BE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max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=2, dan </a:t>
                </a:r>
                <a14:m>
                  <m:oMath xmlns:m="http://schemas.openxmlformats.org/officeDocument/2006/math">
                    <m:r>
                      <a:rPr lang="nl-BE" b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  <m:r>
                      <m:rPr>
                        <m:nor/>
                      </m:rPr>
                      <a:rPr lang="nl-BE" dirty="0">
                        <a:latin typeface="Bahnschrift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nl-BE" dirty="0">
                        <a:latin typeface="Bahnschrift Light" panose="020B0502040204020203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nl-BE" dirty="0">
                        <a:latin typeface="Bahnschrift Light" panose="020B0502040204020203" pitchFamily="34" charset="0"/>
                      </a:rPr>
                      <m:t>)</m:t>
                    </m:r>
                    <m:r>
                      <a:rPr lang="nl-BE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nl-BE" b="1" dirty="0">
                            <a:latin typeface="Bahnschrift Light" panose="020B0502040204020203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nl-BE" baseline="-25000" dirty="0">
                            <a:latin typeface="Bahnschrift Light" panose="020B0502040204020203" pitchFamily="34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</a:t>
                </a:r>
                <a:r>
                  <a:rPr lang="nl-BE" dirty="0">
                    <a:latin typeface="Bahnschrift Light" panose="020B0502040204020203" pitchFamily="34" charset="0"/>
                    <a:sym typeface="Wingdings" panose="05000000000000000000" pitchFamily="2" charset="2"/>
                  </a:rPr>
                  <a:t></a:t>
                </a:r>
                <a:r>
                  <a:rPr lang="nl-BE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nl-B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lang="nl-BE" i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>
                    <a:latin typeface="Bahnschrift Light" panose="020B0502040204020203" pitchFamily="34" charset="0"/>
                  </a:rPr>
                  <a:t>p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(</a:t>
                </a:r>
                <a:r>
                  <a:rPr lang="nl-BE" b="1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n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(t))] </a:t>
                </a:r>
                <a:r>
                  <a:rPr lang="nl-BE" b="1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=</a:t>
                </a:r>
                <a:endParaRPr lang="nl-BE" dirty="0">
                  <a:latin typeface="Bahnschrift Light" panose="020B0502040204020203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  <a:sym typeface="Wingdings" panose="05000000000000000000" pitchFamily="2" charset="2"/>
                  </a:rPr>
                  <a:t>Dan</a:t>
                </a:r>
                <a:r>
                  <a:rPr lang="nl-BE" b="1" dirty="0">
                    <a:latin typeface="Bahnschrift Light" panose="020B0502040204020203" pitchFamily="34" charset="0"/>
                    <a:sym typeface="Wingdings" panose="05000000000000000000" pitchFamily="2" charset="2"/>
                  </a:rPr>
                  <a:t> a</a:t>
                </a:r>
                <a:r>
                  <a:rPr lang="nl-BE" dirty="0">
                    <a:latin typeface="Bahnschrift Light" panose="020B0502040204020203" pitchFamily="34" charset="0"/>
                    <a:sym typeface="Wingdings" panose="05000000000000000000" pitchFamily="2" charset="2"/>
                  </a:rPr>
                  <a:t>(t) = </a:t>
                </a:r>
                <a:r>
                  <a:rPr lang="nl-BE" b="1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p</a:t>
                </a:r>
                <a:r>
                  <a:rPr lang="nl-BE" dirty="0">
                    <a:latin typeface="Bahnschrift Light" panose="020B0502040204020203" pitchFamily="34" charset="0"/>
                  </a:rPr>
                  <a:t> waarvoor </a:t>
                </a:r>
                <a14:m>
                  <m:oMath xmlns:m="http://schemas.openxmlformats.org/officeDocument/2006/math">
                    <m:r>
                      <a:rPr lang="nl-B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>
                    <a:latin typeface="Bahnschrift Light" panose="020B0502040204020203" pitchFamily="34" charset="0"/>
                  </a:rPr>
                  <a:t>p</a:t>
                </a:r>
                <a:r>
                  <a:rPr lang="nl-BE" dirty="0">
                    <a:latin typeface="Bahnschrift Light" panose="020B0502040204020203" pitchFamily="34" charset="0"/>
                  </a:rPr>
                  <a:t>(</a:t>
                </a:r>
                <a:r>
                  <a:rPr lang="nl-BE" b="1" dirty="0">
                    <a:latin typeface="Bahnschrift Light" panose="020B0502040204020203" pitchFamily="34" charset="0"/>
                  </a:rPr>
                  <a:t>n</a:t>
                </a:r>
                <a:r>
                  <a:rPr lang="nl-BE" dirty="0">
                    <a:latin typeface="Bahnschrift Light" panose="020B0502040204020203" pitchFamily="34" charset="0"/>
                  </a:rPr>
                  <a:t>(t)) is maximaal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à"/>
                </a:pPr>
                <a:endParaRPr lang="nl-BE" dirty="0">
                  <a:latin typeface="Bahnschrift Light" panose="020B0502040204020203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nl-BE" u="sng" dirty="0">
                    <a:latin typeface="Bahnschrift Light" panose="020B0502040204020203" pitchFamily="34" charset="0"/>
                  </a:rPr>
                  <a:t>Verdere definities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Gegeven dus </a:t>
                </a:r>
                <a:r>
                  <a:rPr lang="nl-BE" b="1" dirty="0">
                    <a:latin typeface="Bahnschrift Light" panose="020B0502040204020203" pitchFamily="34" charset="0"/>
                  </a:rPr>
                  <a:t>V</a:t>
                </a:r>
                <a:r>
                  <a:rPr lang="nl-BE" dirty="0">
                    <a:latin typeface="Bahnschrift Light" panose="020B0502040204020203" pitchFamily="34" charset="0"/>
                  </a:rPr>
                  <a:t> 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b="1" dirty="0" err="1">
                    <a:latin typeface="Bahnschrift Light" panose="020B0502040204020203" pitchFamily="34" charset="0"/>
                  </a:rPr>
                  <a:t>v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] en </a:t>
                </a:r>
                <a:r>
                  <a:rPr lang="nl-BE" b="1" dirty="0">
                    <a:latin typeface="Bahnschrift Light" panose="020B0502040204020203" pitchFamily="34" charset="0"/>
                  </a:rPr>
                  <a:t>a</a:t>
                </a:r>
                <a:r>
                  <a:rPr lang="nl-BE" dirty="0">
                    <a:latin typeface="Bahnschrift Light" panose="020B0502040204020203" pitchFamily="34" charset="0"/>
                  </a:rPr>
                  <a:t>(t) 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(t)], met j = 1..m, dan: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b="1" dirty="0">
                    <a:latin typeface="Bahnschrift Light" panose="020B0502040204020203" pitchFamily="34" charset="0"/>
                  </a:rPr>
                  <a:t>A</a:t>
                </a:r>
                <a:r>
                  <a:rPr lang="nl-BE" dirty="0">
                    <a:latin typeface="Bahnschrift Light" panose="020B0502040204020203" pitchFamily="34" charset="0"/>
                  </a:rPr>
                  <a:t>(t) 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(t)</a:t>
                </a:r>
                <a:r>
                  <a:rPr lang="nl-BE" b="1" dirty="0" err="1">
                    <a:latin typeface="Bahnschrift Light" panose="020B0502040204020203" pitchFamily="34" charset="0"/>
                  </a:rPr>
                  <a:t>v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] = de </a:t>
                </a:r>
                <a:r>
                  <a:rPr lang="nl-BE" dirty="0" err="1">
                    <a:latin typeface="Bahnschrift Light" panose="020B0502040204020203" pitchFamily="34" charset="0"/>
                  </a:rPr>
                  <a:t>hieruitvolgende</a:t>
                </a:r>
                <a:r>
                  <a:rPr lang="nl-BE" dirty="0">
                    <a:latin typeface="Bahnschrift Light" panose="020B0502040204020203" pitchFamily="34" charset="0"/>
                  </a:rPr>
                  <a:t> m x l </a:t>
                </a:r>
                <a:r>
                  <a:rPr lang="nl-BE" b="1" dirty="0">
                    <a:latin typeface="Bahnschrift Light" panose="020B0502040204020203" pitchFamily="34" charset="0"/>
                  </a:rPr>
                  <a:t>actiematrix</a:t>
                </a:r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      in dit voorbeeld, indien bv </a:t>
                </a:r>
                <a:r>
                  <a:rPr lang="nl-BE" b="1" dirty="0">
                    <a:latin typeface="Bahnschrift Light" panose="020B0502040204020203" pitchFamily="34" charset="0"/>
                  </a:rPr>
                  <a:t>a</a:t>
                </a:r>
                <a:r>
                  <a:rPr lang="nl-BE" dirty="0">
                    <a:latin typeface="Bahnschrift Light" panose="020B0502040204020203" pitchFamily="34" charset="0"/>
                  </a:rPr>
                  <a:t>(t) 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>
                    <a:latin typeface="Bahnschrift Light" panose="020B0502040204020203" pitchFamily="34" charset="0"/>
                  </a:rPr>
                  <a:t>1, 2, 0], dan </a:t>
                </a:r>
                <a:r>
                  <a:rPr lang="nl-BE" b="1" dirty="0">
                    <a:latin typeface="Bahnschrift Light" panose="020B0502040204020203" pitchFamily="34" charset="0"/>
                  </a:rPr>
                  <a:t>A</a:t>
                </a:r>
                <a:r>
                  <a:rPr lang="nl-BE" dirty="0">
                    <a:latin typeface="Bahnschrift Light" panose="020B0502040204020203" pitchFamily="34" charset="0"/>
                  </a:rPr>
                  <a:t>(t) = 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(t) 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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j</a:t>
                </a:r>
                <a:r>
                  <a:rPr lang="nl-BE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(t) =</a:t>
                </a:r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  <a:r>
                  <a:rPr lang="nl-BE" b="1" dirty="0">
                    <a:latin typeface="Bahnschrift Light" panose="020B0502040204020203" pitchFamily="34" charset="0"/>
                  </a:rPr>
                  <a:t>actielengte</a:t>
                </a:r>
                <a:endParaRPr lang="nl-BE" dirty="0">
                  <a:latin typeface="Bahnschrift Light" panose="020B0502040204020203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      = </a:t>
                </a:r>
                <a:r>
                  <a:rPr lang="nl-BE" dirty="0">
                    <a:latin typeface="Bahnschrift Light" panose="020B0502040204020203" pitchFamily="34" charset="0"/>
                  </a:rPr>
                  <a:t>totaal aantal tijdsintervallen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</a:t>
                </a:r>
                <a:r>
                  <a:rPr lang="nl-BE" dirty="0">
                    <a:latin typeface="Bahnschrift Light" panose="020B0502040204020203" pitchFamily="34" charset="0"/>
                  </a:rPr>
                  <a:t>t in de actie </a:t>
                </a:r>
                <a:r>
                  <a:rPr lang="nl-BE" b="1" dirty="0">
                    <a:latin typeface="Bahnschrift Light" panose="020B0502040204020203" pitchFamily="34" charset="0"/>
                  </a:rPr>
                  <a:t>A</a:t>
                </a:r>
                <a:r>
                  <a:rPr lang="nl-BE" dirty="0">
                    <a:latin typeface="Bahnschrift Light" panose="020B0502040204020203" pitchFamily="34" charset="0"/>
                  </a:rPr>
                  <a:t>(t)</a:t>
                </a:r>
              </a:p>
              <a:p>
                <a:pPr>
                  <a:spcAft>
                    <a:spcPts val="600"/>
                  </a:spcAft>
                </a:pPr>
                <a:endParaRPr lang="nl-BE" dirty="0">
                  <a:latin typeface="Bahnschrift Light" panose="020B0502040204020203" pitchFamily="34" charset="0"/>
                </a:endParaRPr>
              </a:p>
              <a:p>
                <a:pPr>
                  <a:spcAft>
                    <a:spcPts val="600"/>
                  </a:spcAft>
                </a:pPr>
                <a:endParaRPr lang="nl-BE" dirty="0">
                  <a:latin typeface="Bahnschrift Light" panose="020B0502040204020203" pitchFamily="34" charset="0"/>
                </a:endParaRPr>
              </a:p>
              <a:p>
                <a:r>
                  <a:rPr lang="nl-BE" baseline="30000" dirty="0">
                    <a:latin typeface="Bahnschrift Light" panose="020B050204020402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9918F274-0070-2AE3-AD89-860153C92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3" y="541799"/>
                <a:ext cx="8158837" cy="6294031"/>
              </a:xfrm>
              <a:prstGeom prst="rect">
                <a:avLst/>
              </a:prstGeom>
              <a:blipFill>
                <a:blip r:embed="rId3"/>
                <a:stretch>
                  <a:fillRect l="-673" t="-58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Vierkante haak links 8">
            <a:extLst>
              <a:ext uri="{FF2B5EF4-FFF2-40B4-BE49-F238E27FC236}">
                <a16:creationId xmlns:a16="http://schemas.microsoft.com/office/drawing/2014/main" id="{F0769943-77B9-E3B2-F53A-3C6913A3E12D}"/>
              </a:ext>
            </a:extLst>
          </p:cNvPr>
          <p:cNvSpPr/>
          <p:nvPr/>
        </p:nvSpPr>
        <p:spPr>
          <a:xfrm>
            <a:off x="11031804" y="539530"/>
            <a:ext cx="147484" cy="58601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Vierkante haak links 9">
            <a:extLst>
              <a:ext uri="{FF2B5EF4-FFF2-40B4-BE49-F238E27FC236}">
                <a16:creationId xmlns:a16="http://schemas.microsoft.com/office/drawing/2014/main" id="{EFBEE614-9D93-B32C-1D2C-C9A9B5FEBD7F}"/>
              </a:ext>
            </a:extLst>
          </p:cNvPr>
          <p:cNvSpPr/>
          <p:nvPr/>
        </p:nvSpPr>
        <p:spPr>
          <a:xfrm flipH="1">
            <a:off x="11606986" y="524787"/>
            <a:ext cx="147484" cy="587489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Linkeraccolade 2">
            <a:extLst>
              <a:ext uri="{FF2B5EF4-FFF2-40B4-BE49-F238E27FC236}">
                <a16:creationId xmlns:a16="http://schemas.microsoft.com/office/drawing/2014/main" id="{F459D31C-F6DC-762A-E26A-429C50C79A64}"/>
              </a:ext>
            </a:extLst>
          </p:cNvPr>
          <p:cNvSpPr/>
          <p:nvPr/>
        </p:nvSpPr>
        <p:spPr>
          <a:xfrm>
            <a:off x="8786961" y="594230"/>
            <a:ext cx="307897" cy="5760582"/>
          </a:xfrm>
          <a:prstGeom prst="leftBrace">
            <a:avLst>
              <a:gd name="adj1" fmla="val 50723"/>
              <a:gd name="adj2" fmla="val 387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67372F8B-FEE3-874E-277F-4D3F803A32DB}"/>
              </a:ext>
            </a:extLst>
          </p:cNvPr>
          <p:cNvGrpSpPr/>
          <p:nvPr/>
        </p:nvGrpSpPr>
        <p:grpSpPr>
          <a:xfrm>
            <a:off x="6324062" y="4483057"/>
            <a:ext cx="1926843" cy="923330"/>
            <a:chOff x="7551868" y="2716870"/>
            <a:chExt cx="1503644" cy="940175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8AC1FC6-18B0-803D-13A6-0E83A196785A}"/>
                </a:ext>
              </a:extLst>
            </p:cNvPr>
            <p:cNvSpPr txBox="1"/>
            <p:nvPr/>
          </p:nvSpPr>
          <p:spPr>
            <a:xfrm>
              <a:off x="7596176" y="2716870"/>
              <a:ext cx="1459336" cy="94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449263" algn="l"/>
                </a:tabLst>
              </a:pPr>
              <a:r>
                <a:rPr lang="nl-BE" dirty="0"/>
                <a:t>0  0  0  1  0  0  0  1</a:t>
              </a:r>
            </a:p>
            <a:p>
              <a:pPr>
                <a:tabLst>
                  <a:tab pos="449263" algn="l"/>
                </a:tabLst>
              </a:pPr>
              <a:r>
                <a:rPr lang="nl-BE" dirty="0"/>
                <a:t>2  2  0  0  2  2  0  0</a:t>
              </a:r>
            </a:p>
            <a:p>
              <a:pPr>
                <a:tabLst>
                  <a:tab pos="449263" algn="l"/>
                </a:tabLst>
              </a:pPr>
              <a:r>
                <a:rPr lang="nl-BE" dirty="0"/>
                <a:t>0  0  0  0  0  0  0  0</a:t>
              </a:r>
            </a:p>
          </p:txBody>
        </p:sp>
        <p:sp>
          <p:nvSpPr>
            <p:cNvPr id="16" name="Vierkante haken 15">
              <a:extLst>
                <a:ext uri="{FF2B5EF4-FFF2-40B4-BE49-F238E27FC236}">
                  <a16:creationId xmlns:a16="http://schemas.microsoft.com/office/drawing/2014/main" id="{5489D2A0-D890-2A55-5868-89A31E377B56}"/>
                </a:ext>
              </a:extLst>
            </p:cNvPr>
            <p:cNvSpPr/>
            <p:nvPr/>
          </p:nvSpPr>
          <p:spPr>
            <a:xfrm>
              <a:off x="7551868" y="2800203"/>
              <a:ext cx="1503644" cy="839998"/>
            </a:xfrm>
            <a:prstGeom prst="bracketPair">
              <a:avLst>
                <a:gd name="adj" fmla="val 95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7" name="Linkeraccolade 26">
            <a:extLst>
              <a:ext uri="{FF2B5EF4-FFF2-40B4-BE49-F238E27FC236}">
                <a16:creationId xmlns:a16="http://schemas.microsoft.com/office/drawing/2014/main" id="{5DEB6B93-AD25-BEEF-A15E-51B3EC4DA109}"/>
              </a:ext>
            </a:extLst>
          </p:cNvPr>
          <p:cNvSpPr/>
          <p:nvPr/>
        </p:nvSpPr>
        <p:spPr>
          <a:xfrm flipH="1">
            <a:off x="10315877" y="569648"/>
            <a:ext cx="307897" cy="5760582"/>
          </a:xfrm>
          <a:prstGeom prst="leftBrace">
            <a:avLst>
              <a:gd name="adj1" fmla="val 50723"/>
              <a:gd name="adj2" fmla="val 394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686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lijkbenige driehoek 3">
            <a:extLst>
              <a:ext uri="{FF2B5EF4-FFF2-40B4-BE49-F238E27FC236}">
                <a16:creationId xmlns:a16="http://schemas.microsoft.com/office/drawing/2014/main" id="{9B9DB6BB-2E70-4C49-FD24-FF4EC01D8083}"/>
              </a:ext>
            </a:extLst>
          </p:cNvPr>
          <p:cNvSpPr/>
          <p:nvPr/>
        </p:nvSpPr>
        <p:spPr>
          <a:xfrm rot="5400000">
            <a:off x="2598841" y="1317526"/>
            <a:ext cx="1939677" cy="210653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Bahnschrift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31C8688F-74B9-5812-277E-62B37D5DEBBF}"/>
                  </a:ext>
                </a:extLst>
              </p:cNvPr>
              <p:cNvSpPr txBox="1"/>
              <p:nvPr/>
            </p:nvSpPr>
            <p:spPr>
              <a:xfrm>
                <a:off x="2729030" y="2048919"/>
                <a:ext cx="1141659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BE" dirty="0">
                    <a:latin typeface="Bahnschrift Light" panose="020B0502040204020203" pitchFamily="34" charset="0"/>
                  </a:rPr>
                  <a:t>Agent </a:t>
                </a:r>
                <a14:m>
                  <m:oMath xmlns:m="http://schemas.openxmlformats.org/officeDocument/2006/math">
                    <m:r>
                      <a:rPr lang="nl-BE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</m:t>
                    </m:r>
                  </m:oMath>
                </a14:m>
                <a:r>
                  <a:rPr lang="nl-BE" baseline="-25000" dirty="0">
                    <a:latin typeface="Bahnschrift Light" panose="020B0502040204020203" pitchFamily="34" charset="0"/>
                  </a:rPr>
                  <a:t>k</a:t>
                </a:r>
                <a:endParaRPr lang="nl-BE" dirty="0">
                  <a:latin typeface="Bahnschrift Light" panose="020B0502040204020203" pitchFamily="34" charset="0"/>
                </a:endParaRPr>
              </a:p>
              <a:p>
                <a:pPr algn="ctr"/>
                <a:r>
                  <a:rPr lang="nl-BE" dirty="0">
                    <a:latin typeface="Bahnschrift Light" panose="020B0502040204020203" pitchFamily="34" charset="0"/>
                    <a:sym typeface="Wingdings" panose="05000000000000000000" pitchFamily="2" charset="2"/>
                  </a:rPr>
                  <a:t> </a:t>
                </a:r>
                <a:r>
                  <a:rPr lang="nl-BE" b="1" dirty="0">
                    <a:latin typeface="Bahnschrift Light" panose="020B0502040204020203" pitchFamily="34" charset="0"/>
                    <a:sym typeface="Wingdings" panose="05000000000000000000" pitchFamily="2" charset="2"/>
                  </a:rPr>
                  <a:t>a</a:t>
                </a:r>
                <a:r>
                  <a:rPr lang="nl-BE" dirty="0">
                    <a:latin typeface="Bahnschrift Light" panose="020B0502040204020203" pitchFamily="34" charset="0"/>
                    <a:sym typeface="Wingdings" panose="05000000000000000000" pitchFamily="2" charset="2"/>
                  </a:rPr>
                  <a:t>(t)</a:t>
                </a:r>
                <a:endParaRPr lang="nl-BE" dirty="0">
                  <a:latin typeface="Bahnschrift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31C8688F-74B9-5812-277E-62B37D5DE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030" y="2048919"/>
                <a:ext cx="1141659" cy="669992"/>
              </a:xfrm>
              <a:prstGeom prst="rect">
                <a:avLst/>
              </a:prstGeom>
              <a:blipFill>
                <a:blip r:embed="rId2"/>
                <a:stretch>
                  <a:fillRect l="-4278" t="-1818" b="-1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0C2CACF0-A6D4-098D-A149-ECFF12A4C25D}"/>
              </a:ext>
            </a:extLst>
          </p:cNvPr>
          <p:cNvSpPr/>
          <p:nvPr/>
        </p:nvSpPr>
        <p:spPr>
          <a:xfrm rot="16200000">
            <a:off x="2591221" y="3473173"/>
            <a:ext cx="1939677" cy="210653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Bahnschrift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D07B9B8B-A0AC-D74D-D34A-24E9770FEFA9}"/>
                  </a:ext>
                </a:extLst>
              </p:cNvPr>
              <p:cNvSpPr txBox="1"/>
              <p:nvPr/>
            </p:nvSpPr>
            <p:spPr>
              <a:xfrm>
                <a:off x="2847147" y="4176725"/>
                <a:ext cx="1835759" cy="73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BE" dirty="0">
                    <a:latin typeface="Bahnschrift Light" panose="020B0502040204020203" pitchFamily="34" charset="0"/>
                  </a:rPr>
                  <a:t>Environment </a:t>
                </a:r>
                <a14:m>
                  <m:oMath xmlns:m="http://schemas.openxmlformats.org/officeDocument/2006/math">
                    <m:r>
                      <a:rPr lang="nl-BE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𝝒</m:t>
                    </m:r>
                  </m:oMath>
                </a14:m>
                <a:r>
                  <a:rPr lang="nl-BE" baseline="-25000" dirty="0">
                    <a:latin typeface="Bahnschrift Light" panose="020B0502040204020203" pitchFamily="34" charset="0"/>
                  </a:rPr>
                  <a:t>k</a:t>
                </a:r>
                <a:endParaRPr lang="nl-BE" dirty="0">
                  <a:latin typeface="Bahnschrift Light" panose="020B0502040204020203" pitchFamily="34" charset="0"/>
                </a:endParaRPr>
              </a:p>
              <a:p>
                <a:pPr algn="ctr"/>
                <a:r>
                  <a:rPr lang="nl-BE" b="1" dirty="0">
                    <a:latin typeface="Bahnschrift Light" panose="020B0502040204020203" pitchFamily="34" charset="0"/>
                  </a:rPr>
                  <a:t>n</a:t>
                </a:r>
                <a:r>
                  <a:rPr lang="nl-BE" dirty="0">
                    <a:latin typeface="Bahnschrift Light" panose="020B0502040204020203" pitchFamily="34" charset="0"/>
                  </a:rPr>
                  <a:t>(t)</a:t>
                </a:r>
              </a:p>
            </p:txBody>
          </p:sp>
        </mc:Choice>
        <mc:Fallback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D07B9B8B-A0AC-D74D-D34A-24E9770FE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47" y="4176725"/>
                <a:ext cx="1835759" cy="730136"/>
              </a:xfrm>
              <a:prstGeom prst="rect">
                <a:avLst/>
              </a:prstGeom>
              <a:blipFill>
                <a:blip r:embed="rId3"/>
                <a:stretch>
                  <a:fillRect l="-2326" b="-125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C869F30C-F21C-C74B-C4BB-29AF27C1D075}"/>
                  </a:ext>
                </a:extLst>
              </p:cNvPr>
              <p:cNvSpPr txBox="1"/>
              <p:nvPr/>
            </p:nvSpPr>
            <p:spPr>
              <a:xfrm>
                <a:off x="694894" y="4211382"/>
                <a:ext cx="125259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b="1" dirty="0">
                    <a:latin typeface="Bahnschrift Light" panose="020B0502040204020203" pitchFamily="34" charset="0"/>
                  </a:rPr>
                  <a:t>n</a:t>
                </a:r>
                <a:r>
                  <a:rPr lang="nl-BE" dirty="0">
                    <a:latin typeface="Bahnschrift Light" panose="020B0502040204020203" pitchFamily="34" charset="0"/>
                  </a:rPr>
                  <a:t>(t+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(t)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t</a:t>
                </a:r>
                <a:r>
                  <a:rPr lang="nl-BE" dirty="0">
                    <a:latin typeface="Bahnschrift Light" panose="020B0502040204020203" pitchFamily="34" charset="0"/>
                  </a:rPr>
                  <a:t>)</a:t>
                </a:r>
              </a:p>
              <a:p>
                <a:pPr algn="ctr"/>
                <a:r>
                  <a:rPr lang="nl-BE" i="1" dirty="0">
                    <a:latin typeface="Bahnschrift Light" panose="020B0502040204020203" pitchFamily="34" charset="0"/>
                  </a:rPr>
                  <a:t>r</a:t>
                </a:r>
              </a:p>
            </p:txBody>
          </p:sp>
        </mc:Choice>
        <mc:Fallback xmlns="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C869F30C-F21C-C74B-C4BB-29AF27C1D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94" y="4211382"/>
                <a:ext cx="1252590" cy="646331"/>
              </a:xfrm>
              <a:prstGeom prst="rect">
                <a:avLst/>
              </a:prstGeom>
              <a:blipFill>
                <a:blip r:embed="rId4"/>
                <a:stretch>
                  <a:fillRect l="-3382" t="-4630" r="-386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>
                <a:extLst>
                  <a:ext uri="{FF2B5EF4-FFF2-40B4-BE49-F238E27FC236}">
                    <a16:creationId xmlns:a16="http://schemas.microsoft.com/office/drawing/2014/main" id="{DD835B51-0DDA-73C0-56BE-5CF809BFDA00}"/>
                  </a:ext>
                </a:extLst>
              </p:cNvPr>
              <p:cNvSpPr txBox="1"/>
              <p:nvPr/>
            </p:nvSpPr>
            <p:spPr>
              <a:xfrm>
                <a:off x="5213222" y="2186568"/>
                <a:ext cx="10922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b="1" dirty="0">
                    <a:latin typeface="Bahnschrift Light" panose="020B0502040204020203" pitchFamily="34" charset="0"/>
                  </a:rPr>
                  <a:t>A</a:t>
                </a:r>
                <a:r>
                  <a:rPr lang="nl-BE" dirty="0">
                    <a:latin typeface="Bahnschrift Light" panose="020B0502040204020203" pitchFamily="34" charset="0"/>
                  </a:rPr>
                  <a:t>(t),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(t) </a:t>
                </a:r>
              </a:p>
            </p:txBody>
          </p:sp>
        </mc:Choice>
        <mc:Fallback xmlns="">
          <p:sp>
            <p:nvSpPr>
              <p:cNvPr id="11" name="Tekstvak 10">
                <a:extLst>
                  <a:ext uri="{FF2B5EF4-FFF2-40B4-BE49-F238E27FC236}">
                    <a16:creationId xmlns:a16="http://schemas.microsoft.com/office/drawing/2014/main" id="{DD835B51-0DDA-73C0-56BE-5CF809BFD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222" y="2186568"/>
                <a:ext cx="1092204" cy="369332"/>
              </a:xfrm>
              <a:prstGeom prst="rect">
                <a:avLst/>
              </a:prstGeom>
              <a:blipFill>
                <a:blip r:embed="rId5"/>
                <a:stretch>
                  <a:fillRect l="-2210" t="-8065" r="-8287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kstvak 11">
            <a:extLst>
              <a:ext uri="{FF2B5EF4-FFF2-40B4-BE49-F238E27FC236}">
                <a16:creationId xmlns:a16="http://schemas.microsoft.com/office/drawing/2014/main" id="{850594A8-6BA9-510B-BDEC-8B4E74CEFFA3}"/>
              </a:ext>
            </a:extLst>
          </p:cNvPr>
          <p:cNvSpPr txBox="1"/>
          <p:nvPr/>
        </p:nvSpPr>
        <p:spPr>
          <a:xfrm flipH="1">
            <a:off x="3011802" y="819168"/>
            <a:ext cx="1106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 err="1">
                <a:latin typeface="Bahnschrift Light" panose="020B0502040204020203" pitchFamily="34" charset="0"/>
              </a:rPr>
              <a:t>V</a:t>
            </a:r>
            <a:r>
              <a:rPr lang="nl-BE" baseline="-25000" dirty="0" err="1">
                <a:latin typeface="Bahnschrift Light" panose="020B0502040204020203" pitchFamily="34" charset="0"/>
              </a:rPr>
              <a:t>k</a:t>
            </a:r>
            <a:r>
              <a:rPr lang="nl-BE" dirty="0">
                <a:latin typeface="Bahnschrift Light" panose="020B0502040204020203" pitchFamily="34" charset="0"/>
              </a:rPr>
              <a:t>,</a:t>
            </a:r>
            <a:r>
              <a:rPr lang="nl-BE" b="1" dirty="0">
                <a:latin typeface="Bahnschrift Light" panose="020B0502040204020203" pitchFamily="34" charset="0"/>
              </a:rPr>
              <a:t> </a:t>
            </a:r>
            <a:r>
              <a:rPr lang="nl-BE" dirty="0" err="1">
                <a:latin typeface="Bahnschrift Light" panose="020B0502040204020203" pitchFamily="34" charset="0"/>
              </a:rPr>
              <a:t>a</a:t>
            </a:r>
            <a:r>
              <a:rPr lang="nl-BE" baseline="-25000" dirty="0" err="1">
                <a:latin typeface="Bahnschrift Light" panose="020B0502040204020203" pitchFamily="34" charset="0"/>
              </a:rPr>
              <a:t>max</a:t>
            </a:r>
            <a:r>
              <a:rPr lang="nl-BE" baseline="-25000" dirty="0">
                <a:latin typeface="Bahnschrift Light" panose="020B0502040204020203" pitchFamily="34" charset="0"/>
              </a:rPr>
              <a:t> k</a:t>
            </a:r>
            <a:r>
              <a:rPr lang="nl-BE" b="1" dirty="0"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CBF154D-C0D3-0195-D41A-55E560E59D66}"/>
              </a:ext>
            </a:extLst>
          </p:cNvPr>
          <p:cNvSpPr txBox="1"/>
          <p:nvPr/>
        </p:nvSpPr>
        <p:spPr>
          <a:xfrm>
            <a:off x="3203674" y="5718925"/>
            <a:ext cx="723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latin typeface="Bahnschrift Light" panose="020B0502040204020203" pitchFamily="34" charset="0"/>
              </a:rPr>
              <a:t>i</a:t>
            </a:r>
            <a:r>
              <a:rPr lang="nl-BE" baseline="-25000" dirty="0">
                <a:latin typeface="Bahnschrift Light" panose="020B0502040204020203" pitchFamily="34" charset="0"/>
              </a:rPr>
              <a:t>k</a:t>
            </a:r>
            <a:r>
              <a:rPr lang="nl-BE" dirty="0">
                <a:latin typeface="Bahnschrift Light" panose="020B0502040204020203" pitchFamily="34" charset="0"/>
              </a:rPr>
              <a:t>,</a:t>
            </a:r>
            <a:r>
              <a:rPr lang="nl-BE" b="1" dirty="0">
                <a:latin typeface="Bahnschrift Light" panose="020B0502040204020203" pitchFamily="34" charset="0"/>
              </a:rPr>
              <a:t> u</a:t>
            </a:r>
            <a:r>
              <a:rPr lang="nl-BE" baseline="-25000" dirty="0">
                <a:latin typeface="Bahnschrift Light" panose="020B0502040204020203" pitchFamily="34" charset="0"/>
              </a:rPr>
              <a:t>k</a:t>
            </a:r>
            <a:endParaRPr lang="nl-BE" b="1" dirty="0">
              <a:latin typeface="Bahnschrift Light" panose="020B0502040204020203" pitchFamily="34" charset="0"/>
            </a:endParaRPr>
          </a:p>
        </p:txBody>
      </p:sp>
      <p:cxnSp>
        <p:nvCxnSpPr>
          <p:cNvPr id="16" name="Verbindingslijn: gebogen 15">
            <a:extLst>
              <a:ext uri="{FF2B5EF4-FFF2-40B4-BE49-F238E27FC236}">
                <a16:creationId xmlns:a16="http://schemas.microsoft.com/office/drawing/2014/main" id="{D9820E0C-AC78-9A24-073F-30C9802F74F9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rot="5400000" flipH="1" flipV="1">
            <a:off x="998006" y="2693975"/>
            <a:ext cx="1840590" cy="1194225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C7C7A9C-9288-50CE-F377-6FFFA4F7C553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>
            <a:off x="4621945" y="2370792"/>
            <a:ext cx="591277" cy="4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ingslijn: gebogen 18">
            <a:extLst>
              <a:ext uri="{FF2B5EF4-FFF2-40B4-BE49-F238E27FC236}">
                <a16:creationId xmlns:a16="http://schemas.microsoft.com/office/drawing/2014/main" id="{F9B89985-5910-33FB-20DD-D9D3C9CF8C05}"/>
              </a:ext>
            </a:extLst>
          </p:cNvPr>
          <p:cNvCxnSpPr>
            <a:cxnSpLocks/>
            <a:stCxn id="11" idx="2"/>
            <a:endCxn id="7" idx="3"/>
          </p:cNvCxnSpPr>
          <p:nvPr/>
        </p:nvCxnSpPr>
        <p:spPr>
          <a:xfrm rot="5400000">
            <a:off x="4201556" y="2968670"/>
            <a:ext cx="1970538" cy="114499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B0608329-FAB1-FC7D-A4CF-EE7CC24C8B32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flipH="1" flipV="1">
            <a:off x="3561060" y="5011358"/>
            <a:ext cx="4564" cy="7075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D795EFE-203C-6E56-29A4-EDE27362E706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 flipH="1">
            <a:off x="1947484" y="4526438"/>
            <a:ext cx="560310" cy="81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E58180C6-5CA4-222E-5AE7-13CA7097441F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3564939" y="1188500"/>
            <a:ext cx="3740" cy="69737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kstvak 63">
                <a:extLst>
                  <a:ext uri="{FF2B5EF4-FFF2-40B4-BE49-F238E27FC236}">
                    <a16:creationId xmlns:a16="http://schemas.microsoft.com/office/drawing/2014/main" id="{F49396A4-23DF-BCD1-57F6-8C0E70887045}"/>
                  </a:ext>
                </a:extLst>
              </p:cNvPr>
              <p:cNvSpPr txBox="1"/>
              <p:nvPr/>
            </p:nvSpPr>
            <p:spPr>
              <a:xfrm>
                <a:off x="7022177" y="3163471"/>
                <a:ext cx="4973882" cy="358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nl-BE" u="sng" dirty="0">
                    <a:latin typeface="Bahnschrift Light" panose="020B0502040204020203" pitchFamily="34" charset="0"/>
                  </a:rPr>
                  <a:t>Te onderzoeken </a:t>
                </a:r>
                <a:r>
                  <a:rPr lang="nl-BE" u="sng" dirty="0" err="1">
                    <a:latin typeface="Bahnschrift Light" panose="020B0502040204020203" pitchFamily="34" charset="0"/>
                  </a:rPr>
                  <a:t>reward</a:t>
                </a:r>
                <a:r>
                  <a:rPr lang="nl-BE" u="sng" dirty="0">
                    <a:latin typeface="Bahnschrift Light" panose="020B0502040204020203" pitchFamily="34" charset="0"/>
                  </a:rPr>
                  <a:t> functies: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b="1" dirty="0">
                    <a:latin typeface="Bahnschrift Light" panose="020B0502040204020203" pitchFamily="34" charset="0"/>
                  </a:rPr>
                  <a:t>Drukte</a:t>
                </a:r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  <a:r>
                  <a:rPr lang="nl-BE" i="1" dirty="0">
                    <a:latin typeface="Bahnschrift Light" panose="020B0502040204020203" pitchFamily="34" charset="0"/>
                  </a:rPr>
                  <a:t>d </a:t>
                </a:r>
                <a:r>
                  <a:rPr lang="nl-BE" dirty="0">
                    <a:latin typeface="Bahnschrift Light" panose="020B0502040204020203" pitchFamily="34" charset="0"/>
                  </a:rPr>
                  <a:t>(t) =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nl-BE" b="1" dirty="0">
                    <a:latin typeface="Bahnschrift Light" panose="020B0502040204020203" pitchFamily="34" charset="0"/>
                  </a:rPr>
                  <a:t>n</a:t>
                </a:r>
                <a:r>
                  <a:rPr lang="nl-BE" dirty="0">
                    <a:latin typeface="Bahnschrift Light" panose="020B0502040204020203" pitchFamily="34" charset="0"/>
                  </a:rPr>
                  <a:t>(t)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 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= </a:t>
                </a:r>
                <a:r>
                  <a:rPr lang="nl-BE" sz="20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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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i</a:t>
                </a:r>
                <a:r>
                  <a:rPr lang="nl-BE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n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(t)</a:t>
                </a:r>
                <a:r>
                  <a:rPr lang="nl-BE" baseline="300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2</a:t>
                </a:r>
                <a:r>
                  <a:rPr lang="nl-BE" dirty="0">
                    <a:latin typeface="Bahnschrift Light" panose="020B0502040204020203" pitchFamily="34" charset="0"/>
                  </a:rPr>
                  <a:t>    </a:t>
                </a:r>
                <a:r>
                  <a:rPr lang="nl-BE" dirty="0">
                    <a:solidFill>
                      <a:srgbClr val="FF0000"/>
                    </a:solidFill>
                    <a:latin typeface="Bahnschrift Light" panose="020B0502040204020203" pitchFamily="34" charset="0"/>
                  </a:rPr>
                  <a:t>(10)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b="1" dirty="0" err="1">
                    <a:latin typeface="Bahnschrift Light" panose="020B0502040204020203" pitchFamily="34" charset="0"/>
                  </a:rPr>
                  <a:t>Reward</a:t>
                </a:r>
                <a:r>
                  <a:rPr lang="nl-BE" i="1" dirty="0">
                    <a:latin typeface="Bahnschrift Light" panose="020B0502040204020203" pitchFamily="34" charset="0"/>
                  </a:rPr>
                  <a:t> r</a:t>
                </a:r>
                <a:r>
                  <a:rPr lang="nl-BE" dirty="0">
                    <a:latin typeface="Bahnschrift Light" panose="020B0502040204020203" pitchFamily="34" charset="0"/>
                  </a:rPr>
                  <a:t> = </a:t>
                </a:r>
                <a:r>
                  <a:rPr lang="nl-BE" i="1" dirty="0">
                    <a:latin typeface="Bahnschrift Light" panose="020B0502040204020203" pitchFamily="34" charset="0"/>
                  </a:rPr>
                  <a:t>d</a:t>
                </a:r>
                <a:r>
                  <a:rPr lang="nl-BE" dirty="0">
                    <a:latin typeface="Bahnschrift Light" panose="020B0502040204020203" pitchFamily="34" charset="0"/>
                  </a:rPr>
                  <a:t> (t) – </a:t>
                </a:r>
                <a:r>
                  <a:rPr lang="nl-BE" i="1" dirty="0">
                    <a:latin typeface="Bahnschrift Light" panose="020B0502040204020203" pitchFamily="34" charset="0"/>
                  </a:rPr>
                  <a:t>d</a:t>
                </a:r>
                <a:r>
                  <a:rPr lang="nl-BE" dirty="0">
                    <a:latin typeface="Bahnschrift Light" panose="020B0502040204020203" pitchFamily="34" charset="0"/>
                  </a:rPr>
                  <a:t> (t+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(t)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t</a:t>
                </a:r>
                <a:r>
                  <a:rPr lang="nl-BE" dirty="0">
                    <a:latin typeface="Bahnschrift Light" panose="020B0502040204020203" pitchFamily="34" charset="0"/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i="1" dirty="0">
                    <a:latin typeface="Bahnschrift Light" panose="020B0502040204020203" pitchFamily="34" charset="0"/>
                  </a:rPr>
                  <a:t>of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b="1" dirty="0">
                    <a:latin typeface="Bahnschrift Light" panose="020B0502040204020203" pitchFamily="34" charset="0"/>
                  </a:rPr>
                  <a:t>Drukteverdeling</a:t>
                </a:r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  <a:r>
                  <a:rPr lang="nl-BE" i="1" dirty="0">
                    <a:latin typeface="Bahnschrift Light" panose="020B0502040204020203" pitchFamily="34" charset="0"/>
                  </a:rPr>
                  <a:t>v</a:t>
                </a:r>
                <a:r>
                  <a:rPr lang="nl-BE" dirty="0">
                    <a:latin typeface="Bahnschrift Light" panose="020B0502040204020203" pitchFamily="34" charset="0"/>
                  </a:rPr>
                  <a:t> (t) =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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i</a:t>
                </a:r>
                <a:r>
                  <a:rPr lang="nl-BE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n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(t)</a:t>
                </a:r>
                <a:r>
                  <a:rPr lang="nl-BE" baseline="300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2</a:t>
                </a:r>
                <a:r>
                  <a:rPr lang="nl-BE" dirty="0">
                    <a:latin typeface="Bahnschrift Light" panose="020B0502040204020203" pitchFamily="34" charset="0"/>
                  </a:rPr>
                  <a:t> / (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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i</a:t>
                </a:r>
                <a:r>
                  <a:rPr lang="nl-BE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n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(t))</a:t>
                </a:r>
                <a:r>
                  <a:rPr lang="nl-BE" baseline="300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baseline="300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           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waarbij als n</a:t>
                </a:r>
                <a:r>
                  <a:rPr lang="nl-BE" baseline="-250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(t) </a:t>
                </a:r>
                <a:r>
                  <a:rPr lang="nl-B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1  </a:t>
                </a:r>
                <a:r>
                  <a:rPr lang="nl-BE" sz="14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 </a:t>
                </a:r>
                <a:r>
                  <a:rPr lang="nl-BE" i="1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v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(t) = 0   </a:t>
                </a:r>
                <a:r>
                  <a:rPr lang="nl-BE" dirty="0">
                    <a:solidFill>
                      <a:srgbClr val="FF0000"/>
                    </a:solidFill>
                    <a:latin typeface="Bahnschrift Light" panose="020B0502040204020203" pitchFamily="34" charset="0"/>
                    <a:sym typeface="Symbol" panose="05050102010706020507" pitchFamily="18" charset="2"/>
                  </a:rPr>
                  <a:t>(11)</a:t>
                </a:r>
                <a:endParaRPr lang="nl-BE" baseline="30000" dirty="0">
                  <a:solidFill>
                    <a:srgbClr val="FF0000"/>
                  </a:solidFill>
                  <a:latin typeface="Bahnschrift Light" panose="020B0502040204020203" pitchFamily="34" charset="0"/>
                  <a:sym typeface="Symbol" panose="05050102010706020507" pitchFamily="18" charset="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nl-BE" b="1" dirty="0" err="1">
                    <a:latin typeface="Bahnschrift Light" panose="020B0502040204020203" pitchFamily="34" charset="0"/>
                  </a:rPr>
                  <a:t>Reward</a:t>
                </a:r>
                <a:r>
                  <a:rPr lang="nl-BE" i="1" dirty="0">
                    <a:latin typeface="Bahnschrift Light" panose="020B0502040204020203" pitchFamily="34" charset="0"/>
                  </a:rPr>
                  <a:t> r</a:t>
                </a:r>
                <a:r>
                  <a:rPr lang="nl-BE" dirty="0">
                    <a:latin typeface="Bahnschrift Light" panose="020B0502040204020203" pitchFamily="34" charset="0"/>
                  </a:rPr>
                  <a:t> = -</a:t>
                </a:r>
                <a:r>
                  <a:rPr lang="nl-BE" i="1" dirty="0">
                    <a:latin typeface="Bahnschrift Light" panose="020B0502040204020203" pitchFamily="34" charset="0"/>
                  </a:rPr>
                  <a:t>v</a:t>
                </a:r>
                <a:r>
                  <a:rPr lang="nl-BE" dirty="0">
                    <a:latin typeface="Bahnschrift Light" panose="020B0502040204020203" pitchFamily="34" charset="0"/>
                  </a:rPr>
                  <a:t> (t+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(t)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t</a:t>
                </a:r>
                <a:r>
                  <a:rPr lang="nl-BE" dirty="0">
                    <a:latin typeface="Bahnschrift Light" panose="020B0502040204020203" pitchFamily="34" charset="0"/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   </a:t>
                </a:r>
                <a:r>
                  <a:rPr lang="nl-BE" i="1" dirty="0">
                    <a:latin typeface="Bahnschrift Light" panose="020B0502040204020203" pitchFamily="34" charset="0"/>
                  </a:rPr>
                  <a:t>of</a:t>
                </a:r>
                <a:r>
                  <a:rPr lang="nl-BE" dirty="0">
                    <a:latin typeface="Bahnschrift Light" panose="020B0502040204020203" pitchFamily="34" charset="0"/>
                  </a:rPr>
                  <a:t>        </a:t>
                </a:r>
                <a:r>
                  <a:rPr lang="nl-BE" i="1" dirty="0">
                    <a:latin typeface="Bahnschrift Light" panose="020B0502040204020203" pitchFamily="34" charset="0"/>
                  </a:rPr>
                  <a:t>r</a:t>
                </a:r>
                <a:r>
                  <a:rPr lang="nl-BE" dirty="0">
                    <a:latin typeface="Bahnschrift Light" panose="020B0502040204020203" pitchFamily="34" charset="0"/>
                  </a:rPr>
                  <a:t> = 1 - </a:t>
                </a:r>
                <a:r>
                  <a:rPr lang="nl-BE" i="1" dirty="0">
                    <a:latin typeface="Bahnschrift Light" panose="020B0502040204020203" pitchFamily="34" charset="0"/>
                  </a:rPr>
                  <a:t>v</a:t>
                </a:r>
                <a:r>
                  <a:rPr lang="nl-BE" dirty="0">
                    <a:latin typeface="Bahnschrift Light" panose="020B0502040204020203" pitchFamily="34" charset="0"/>
                  </a:rPr>
                  <a:t> (t+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(t)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t</a:t>
                </a:r>
                <a:r>
                  <a:rPr lang="nl-BE" dirty="0">
                    <a:latin typeface="Bahnschrift Light" panose="020B0502040204020203" pitchFamily="34" charset="0"/>
                  </a:rPr>
                  <a:t>)</a:t>
                </a:r>
                <a:endParaRPr lang="nl-BE" i="1" dirty="0">
                  <a:latin typeface="Bahnschrift Light" panose="020B0502040204020203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nl-BE" i="1" dirty="0">
                    <a:latin typeface="Bahnschrift Light" panose="020B0502040204020203" pitchFamily="34" charset="0"/>
                  </a:rPr>
                  <a:t>   of        r</a:t>
                </a:r>
                <a:r>
                  <a:rPr lang="nl-BE" dirty="0">
                    <a:latin typeface="Bahnschrift Light" panose="020B0502040204020203" pitchFamily="34" charset="0"/>
                  </a:rPr>
                  <a:t> = </a:t>
                </a:r>
                <a:r>
                  <a:rPr lang="nl-BE" i="1" dirty="0">
                    <a:latin typeface="Bahnschrift Light" panose="020B0502040204020203" pitchFamily="34" charset="0"/>
                  </a:rPr>
                  <a:t>v</a:t>
                </a:r>
                <a:r>
                  <a:rPr lang="nl-BE" dirty="0">
                    <a:latin typeface="Bahnschrift Light" panose="020B0502040204020203" pitchFamily="34" charset="0"/>
                  </a:rPr>
                  <a:t> (t) -</a:t>
                </a:r>
                <a:r>
                  <a:rPr lang="nl-BE" i="1" dirty="0">
                    <a:latin typeface="Bahnschrift Light" panose="020B0502040204020203" pitchFamily="34" charset="0"/>
                  </a:rPr>
                  <a:t>v</a:t>
                </a:r>
                <a:r>
                  <a:rPr lang="nl-BE" dirty="0">
                    <a:latin typeface="Bahnschrift Light" panose="020B0502040204020203" pitchFamily="34" charset="0"/>
                  </a:rPr>
                  <a:t> (t+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(t)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t</a:t>
                </a:r>
                <a:r>
                  <a:rPr lang="nl-BE" dirty="0">
                    <a:latin typeface="Bahnschrift Light" panose="020B0502040204020203" pitchFamily="34" charset="0"/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4" name="Tekstvak 63">
                <a:extLst>
                  <a:ext uri="{FF2B5EF4-FFF2-40B4-BE49-F238E27FC236}">
                    <a16:creationId xmlns:a16="http://schemas.microsoft.com/office/drawing/2014/main" id="{F49396A4-23DF-BCD1-57F6-8C0E70887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177" y="3163471"/>
                <a:ext cx="4973882" cy="3585597"/>
              </a:xfrm>
              <a:prstGeom prst="rect">
                <a:avLst/>
              </a:prstGeom>
              <a:blipFill>
                <a:blip r:embed="rId6"/>
                <a:stretch>
                  <a:fillRect l="-1103" t="-102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DBA7A5F0-C083-A7B4-9E13-07589D78CBC9}"/>
                  </a:ext>
                </a:extLst>
              </p:cNvPr>
              <p:cNvSpPr txBox="1"/>
              <p:nvPr/>
            </p:nvSpPr>
            <p:spPr>
              <a:xfrm>
                <a:off x="7022177" y="1525892"/>
                <a:ext cx="4802288" cy="1785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nl-BE" u="sng" dirty="0">
                    <a:latin typeface="Bahnschrift Light" panose="020B0502040204020203" pitchFamily="34" charset="0"/>
                  </a:rPr>
                  <a:t>Dan is: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de nieuwe toestand na de actie </a:t>
                </a:r>
                <a:r>
                  <a:rPr lang="nl-BE" b="1" dirty="0">
                    <a:latin typeface="Bahnschrift Light" panose="020B0502040204020203" pitchFamily="34" charset="0"/>
                  </a:rPr>
                  <a:t>A</a:t>
                </a:r>
                <a:r>
                  <a:rPr lang="nl-BE" dirty="0">
                    <a:latin typeface="Bahnschrift Light" panose="020B0502040204020203" pitchFamily="34" charset="0"/>
                  </a:rPr>
                  <a:t>(t):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b="1" dirty="0">
                    <a:latin typeface="Bahnschrift Light" panose="020B0502040204020203" pitchFamily="34" charset="0"/>
                  </a:rPr>
                  <a:t>    n</a:t>
                </a:r>
                <a:r>
                  <a:rPr lang="nl-BE" dirty="0">
                    <a:latin typeface="Bahnschrift Light" panose="020B0502040204020203" pitchFamily="34" charset="0"/>
                  </a:rPr>
                  <a:t>(t+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(t)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</a:t>
                </a:r>
                <a:r>
                  <a:rPr lang="nl-BE" dirty="0">
                    <a:latin typeface="Bahnschrift Light" panose="020B0502040204020203" pitchFamily="34" charset="0"/>
                  </a:rPr>
                  <a:t>t) = </a:t>
                </a:r>
                <a:r>
                  <a:rPr lang="nl-BE" b="1" dirty="0">
                    <a:latin typeface="Bahnschrift Light" panose="020B0502040204020203" pitchFamily="34" charset="0"/>
                  </a:rPr>
                  <a:t>n</a:t>
                </a:r>
                <a:r>
                  <a:rPr lang="nl-BE" dirty="0">
                    <a:latin typeface="Bahnschrift Light" panose="020B0502040204020203" pitchFamily="34" charset="0"/>
                  </a:rPr>
                  <a:t>(t) –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[</a:t>
                </a:r>
                <a:r>
                  <a:rPr lang="nl-BE" dirty="0">
                    <a:latin typeface="Bahnschrift Light" panose="020B0502040204020203" pitchFamily="34" charset="0"/>
                  </a:rPr>
                  <a:t>(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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j</a:t>
                </a:r>
                <a:r>
                  <a:rPr lang="nl-BE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j,i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(t)</a:t>
                </a:r>
                <a:r>
                  <a:rPr lang="nl-BE" dirty="0">
                    <a:latin typeface="Bahnschrift Light" panose="020B0502040204020203" pitchFamily="34" charset="0"/>
                  </a:rPr>
                  <a:t>)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 u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] +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(t)</a:t>
                </a:r>
                <a:r>
                  <a:rPr lang="nl-BE" b="1" dirty="0">
                    <a:latin typeface="Bahnschrift Light" panose="020B0502040204020203" pitchFamily="34" charset="0"/>
                  </a:rPr>
                  <a:t>i   </a:t>
                </a:r>
                <a:r>
                  <a:rPr lang="nl-BE" dirty="0">
                    <a:solidFill>
                      <a:srgbClr val="FF0000"/>
                    </a:solidFill>
                    <a:latin typeface="Bahnschrift Light" panose="020B0502040204020203" pitchFamily="34" charset="0"/>
                  </a:rPr>
                  <a:t>(9)</a:t>
                </a:r>
                <a:endParaRPr lang="nl-BE" b="1" dirty="0">
                  <a:solidFill>
                    <a:srgbClr val="FF0000"/>
                  </a:solidFill>
                  <a:latin typeface="Bahnschrift Light" panose="020B0502040204020203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nl-BE" b="1" dirty="0">
                    <a:latin typeface="Bahnschrift Light" panose="020B0502040204020203" pitchFamily="34" charset="0"/>
                  </a:rPr>
                  <a:t>    </a:t>
                </a:r>
                <a:r>
                  <a:rPr lang="nl-BE" dirty="0">
                    <a:latin typeface="Bahnschrift Light" panose="020B0502040204020203" pitchFamily="34" charset="0"/>
                  </a:rPr>
                  <a:t>en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 </a:t>
                </a:r>
                <a:r>
                  <a:rPr lang="nl-BE" sz="14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: </a:t>
                </a:r>
                <a:r>
                  <a:rPr lang="nl-BE" dirty="0">
                    <a:latin typeface="Bahnschrift Light" panose="020B0502040204020203" pitchFamily="34" charset="0"/>
                  </a:rPr>
                  <a:t>n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(t+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</a:rPr>
                  <a:t>(t)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</a:t>
                </a:r>
                <a:r>
                  <a:rPr lang="nl-BE" dirty="0">
                    <a:latin typeface="Bahnschrift Light" panose="020B0502040204020203" pitchFamily="34" charset="0"/>
                  </a:rPr>
                  <a:t>t) &lt; 0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</a:t>
                </a:r>
                <a:r>
                  <a:rPr lang="nl-BE" dirty="0">
                    <a:latin typeface="Bahnschrift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nl-BE" dirty="0">
                    <a:latin typeface="Bahnschrift Light" panose="020B0502040204020203" pitchFamily="34" charset="0"/>
                  </a:rPr>
                  <a:t>n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 </a:t>
                </a:r>
                <a:r>
                  <a:rPr lang="nl-BE" dirty="0">
                    <a:latin typeface="Bahnschrift Light" panose="020B0502040204020203" pitchFamily="34" charset="0"/>
                    <a:sym typeface="Wingdings" panose="05000000000000000000" pitchFamily="2" charset="2"/>
                  </a:rPr>
                  <a:t>= 0</a:t>
                </a:r>
                <a:endParaRPr lang="nl-BE" b="1" dirty="0">
                  <a:latin typeface="Bahnschrift Light" panose="020B0502040204020203" pitchFamily="34" charset="0"/>
                </a:endParaRPr>
              </a:p>
              <a:p>
                <a:r>
                  <a:rPr lang="nl-BE" dirty="0">
                    <a:latin typeface="Bahnschrift Light" panose="020B0502040204020203" pitchFamily="34" charset="0"/>
                  </a:rPr>
                  <a:t>  </a:t>
                </a:r>
                <a:endParaRPr lang="nl-BE" dirty="0"/>
              </a:p>
            </p:txBody>
          </p:sp>
        </mc:Choice>
        <mc:Fallback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DBA7A5F0-C083-A7B4-9E13-07589D78C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177" y="1525892"/>
                <a:ext cx="4802288" cy="1785104"/>
              </a:xfrm>
              <a:prstGeom prst="rect">
                <a:avLst/>
              </a:prstGeom>
              <a:blipFill>
                <a:blip r:embed="rId7"/>
                <a:stretch>
                  <a:fillRect l="-1142" t="-170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kstvak 2">
            <a:extLst>
              <a:ext uri="{FF2B5EF4-FFF2-40B4-BE49-F238E27FC236}">
                <a16:creationId xmlns:a16="http://schemas.microsoft.com/office/drawing/2014/main" id="{12D6DB63-887B-322A-163A-B549CEA16F30}"/>
              </a:ext>
            </a:extLst>
          </p:cNvPr>
          <p:cNvSpPr txBox="1"/>
          <p:nvPr/>
        </p:nvSpPr>
        <p:spPr>
          <a:xfrm>
            <a:off x="913937" y="1540238"/>
            <a:ext cx="8255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latin typeface="Bahnschrift Light" panose="020B0502040204020203" pitchFamily="34" charset="0"/>
              </a:rPr>
              <a:t>n</a:t>
            </a:r>
            <a:r>
              <a:rPr lang="nl-BE" dirty="0">
                <a:latin typeface="Bahnschrift Light" panose="020B0502040204020203" pitchFamily="34" charset="0"/>
              </a:rPr>
              <a:t>(t=0)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1B7540AC-B729-0CF9-369D-6256480D7F0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739470" y="1724904"/>
            <a:ext cx="76832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0B89F9D9-D31A-0FA8-421C-219B12C5FA6D}"/>
              </a:ext>
            </a:extLst>
          </p:cNvPr>
          <p:cNvCxnSpPr>
            <a:cxnSpLocks/>
          </p:cNvCxnSpPr>
          <p:nvPr/>
        </p:nvCxnSpPr>
        <p:spPr>
          <a:xfrm>
            <a:off x="9437246" y="3579186"/>
            <a:ext cx="6781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68AEB603-9344-7408-A742-D651CE21A959}"/>
                  </a:ext>
                </a:extLst>
              </p:cNvPr>
              <p:cNvSpPr txBox="1"/>
              <p:nvPr/>
            </p:nvSpPr>
            <p:spPr>
              <a:xfrm>
                <a:off x="7022177" y="449115"/>
                <a:ext cx="3183885" cy="867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nl-BE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𝝒</m:t>
                    </m:r>
                  </m:oMath>
                </a14:m>
                <a:r>
                  <a:rPr lang="nl-BE" baseline="-25000" dirty="0"/>
                  <a:t>k</a:t>
                </a:r>
                <a:r>
                  <a:rPr lang="nl-BE" dirty="0"/>
                  <a:t> </a:t>
                </a:r>
                <a:r>
                  <a:rPr lang="nl-BE" dirty="0">
                    <a:latin typeface="Bahnschrift Light" panose="020B0502040204020203" pitchFamily="34" charset="0"/>
                  </a:rPr>
                  <a:t>= (</a:t>
                </a:r>
                <a:r>
                  <a:rPr lang="nl-BE" b="1" dirty="0" err="1">
                    <a:latin typeface="Bahnschrift Light" panose="020B0502040204020203" pitchFamily="34" charset="0"/>
                  </a:rPr>
                  <a:t>V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k</a:t>
                </a:r>
                <a:r>
                  <a:rPr lang="nl-BE" dirty="0">
                    <a:latin typeface="Bahnschrift Light" panose="020B0502040204020203" pitchFamily="34" charset="0"/>
                  </a:rPr>
                  <a:t>, </a:t>
                </a:r>
                <a:r>
                  <a:rPr lang="nl-BE" b="1" dirty="0">
                    <a:latin typeface="Bahnschrift Light" panose="020B0502040204020203" pitchFamily="34" charset="0"/>
                  </a:rPr>
                  <a:t>i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k</a:t>
                </a:r>
                <a:r>
                  <a:rPr lang="nl-BE" dirty="0">
                    <a:latin typeface="Bahnschrift Light" panose="020B0502040204020203" pitchFamily="34" charset="0"/>
                  </a:rPr>
                  <a:t>, </a:t>
                </a:r>
                <a:r>
                  <a:rPr lang="nl-BE" b="1" dirty="0">
                    <a:latin typeface="Bahnschrift Light" panose="020B0502040204020203" pitchFamily="34" charset="0"/>
                  </a:rPr>
                  <a:t>u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k</a:t>
                </a:r>
                <a:r>
                  <a:rPr lang="nl-BE" dirty="0">
                    <a:latin typeface="Bahnschrift Light" panose="020B0502040204020203" pitchFamily="34" charset="0"/>
                  </a:rPr>
                  <a:t>, </a:t>
                </a:r>
                <a:r>
                  <a:rPr lang="nl-BE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max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 k</a:t>
                </a:r>
                <a:r>
                  <a:rPr lang="nl-BE" dirty="0">
                    <a:latin typeface="Bahnschrift Light" panose="020B0502040204020203" pitchFamily="34" charset="0"/>
                  </a:rPr>
                  <a:t>)</a:t>
                </a:r>
              </a:p>
              <a:p>
                <a:pPr>
                  <a:spcAft>
                    <a:spcPts val="600"/>
                  </a:spcAft>
                  <a:tabLst>
                    <a:tab pos="358775" algn="l"/>
                  </a:tabLst>
                </a:pPr>
                <a:r>
                  <a:rPr lang="nl-BE" dirty="0">
                    <a:latin typeface="Bahnschrift Light" panose="020B0502040204020203" pitchFamily="34" charset="0"/>
                  </a:rPr>
                  <a:t>	= </a:t>
                </a:r>
                <a:r>
                  <a:rPr lang="nl-BE" b="1" dirty="0">
                    <a:latin typeface="Bahnschrift Light" panose="020B0502040204020203" pitchFamily="34" charset="0"/>
                  </a:rPr>
                  <a:t>kruispuntconfiguratie</a:t>
                </a:r>
                <a:r>
                  <a:rPr lang="nl-BE" dirty="0">
                    <a:latin typeface="Bahnschrift Light" panose="020B0502040204020203" pitchFamily="34" charset="0"/>
                  </a:rPr>
                  <a:t> k </a:t>
                </a:r>
              </a:p>
            </p:txBody>
          </p:sp>
        </mc:Choice>
        <mc:Fallback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68AEB603-9344-7408-A742-D651CE21A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177" y="449115"/>
                <a:ext cx="3183885" cy="867225"/>
              </a:xfrm>
              <a:prstGeom prst="rect">
                <a:avLst/>
              </a:prstGeom>
              <a:blipFill>
                <a:blip r:embed="rId8"/>
                <a:stretch>
                  <a:fillRect r="-575" b="-1056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4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BAEB59BA-DA14-C31D-0464-95417468C11A}"/>
                  </a:ext>
                </a:extLst>
              </p:cNvPr>
              <p:cNvSpPr txBox="1"/>
              <p:nvPr/>
            </p:nvSpPr>
            <p:spPr>
              <a:xfrm>
                <a:off x="724991" y="540647"/>
                <a:ext cx="10414957" cy="592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nl-BE" u="sng" dirty="0">
                    <a:latin typeface="Bahnschrift Light" panose="020B0502040204020203" pitchFamily="34" charset="0"/>
                  </a:rPr>
                  <a:t>Noten</a:t>
                </a:r>
              </a:p>
              <a:p>
                <a:pPr marL="265113" indent="-265113"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(1)   </a:t>
                </a:r>
                <a:r>
                  <a:rPr lang="nl-BE" dirty="0">
                    <a:latin typeface="Bahnschrift Light" panose="020B0502040204020203" pitchFamily="34" charset="0"/>
                  </a:rPr>
                  <a:t>t is arbitrair en wordt in de verdere berekeningen niet gebruikt maar moet een realistische waarde zijn in relatie tot </a:t>
                </a:r>
                <a:r>
                  <a:rPr lang="nl-BE" b="1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 en </a:t>
                </a:r>
                <a:r>
                  <a:rPr lang="nl-BE" b="1" dirty="0">
                    <a:latin typeface="Bahnschrift Light" panose="020B0502040204020203" pitchFamily="34" charset="0"/>
                  </a:rPr>
                  <a:t>u </a:t>
                </a:r>
                <a:r>
                  <a:rPr lang="nl-BE" dirty="0">
                    <a:latin typeface="Bahnschrift Light" panose="020B0502040204020203" pitchFamily="34" charset="0"/>
                  </a:rPr>
                  <a:t>(voor de simulatie).</a:t>
                </a:r>
              </a:p>
              <a:p>
                <a:pPr marL="265113" indent="-265113"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(2)   u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 </a:t>
                </a:r>
                <a:r>
                  <a:rPr lang="nl-BE" dirty="0">
                    <a:latin typeface="Bahnschrift Light" panose="020B0502040204020203" pitchFamily="34" charset="0"/>
                  </a:rPr>
                  <a:t>is voor alle lanen best ongeveer gelijk, behalve bv voor afslag links zonder eigen licht of om rekening te houden met voetgangers en fietsers.</a:t>
                </a:r>
              </a:p>
              <a:p>
                <a:pPr marL="265113" indent="-265113"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(3)   i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 stochastisch verdeeld, doch i</a:t>
                </a:r>
                <a:r>
                  <a:rPr lang="nl-BE" baseline="-25000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 gelijk voor parallelle lanen met zelfde licht. Zelfde kruispuntconfiguratie testen met verschillende </a:t>
                </a:r>
                <a:r>
                  <a:rPr lang="nl-BE" b="1" dirty="0">
                    <a:latin typeface="Bahnschrift Light" panose="020B0502040204020203" pitchFamily="34" charset="0"/>
                  </a:rPr>
                  <a:t>i </a:t>
                </a:r>
                <a:r>
                  <a:rPr lang="nl-BE" dirty="0">
                    <a:latin typeface="Bahnschrift Light" panose="020B0502040204020203" pitchFamily="34" charset="0"/>
                  </a:rPr>
                  <a:t>(spitsuur, etc.). In een latere uitbreiding </a:t>
                </a:r>
                <a:r>
                  <a:rPr lang="nl-BE" b="1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 = </a:t>
                </a:r>
                <a:r>
                  <a:rPr lang="nl-BE" b="1" dirty="0">
                    <a:latin typeface="Bahnschrift Light" panose="020B0502040204020203" pitchFamily="34" charset="0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</a:rPr>
                  <a:t>(t) .</a:t>
                </a:r>
              </a:p>
              <a:p>
                <a:pPr marL="265113" indent="-265113"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(4)   In dit voorbeeld zijn niet alle mogelijke </a:t>
                </a:r>
                <a:r>
                  <a:rPr lang="nl-BE" b="1" dirty="0" err="1">
                    <a:latin typeface="Bahnschrift Light" panose="020B0502040204020203" pitchFamily="34" charset="0"/>
                  </a:rPr>
                  <a:t>v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 vervat. In realiteit m=5 voor dit kruispunt.</a:t>
                </a:r>
              </a:p>
              <a:p>
                <a:pPr marL="265113" indent="-265113"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(5)  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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j</a:t>
                </a:r>
                <a:r>
                  <a:rPr lang="nl-BE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v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j,i</a:t>
                </a:r>
                <a:r>
                  <a:rPr lang="nl-BE" baseline="-250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</m:oMath>
                </a14:m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1  </a:t>
                </a:r>
                <a:r>
                  <a:rPr lang="nl-BE" sz="16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i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: alle lanen moeten minstens één maal groen krijgen.</a:t>
                </a:r>
                <a:endParaRPr lang="nl-BE" dirty="0">
                  <a:latin typeface="Bahnschrift Light" panose="020B0502040204020203" pitchFamily="34" charset="0"/>
                </a:endParaRPr>
              </a:p>
              <a:p>
                <a:pPr marL="265113" indent="-265113"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(6)   Indien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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j</a:t>
                </a:r>
                <a:r>
                  <a:rPr lang="nl-BE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v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j,i</a:t>
                </a:r>
                <a:r>
                  <a:rPr lang="nl-BE" baseline="-250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= 1  </a:t>
                </a:r>
                <a:r>
                  <a:rPr lang="nl-BE" sz="16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i ,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m.a.w. </a:t>
                </a:r>
                <a:r>
                  <a:rPr lang="nl-BE" dirty="0">
                    <a:latin typeface="Bahnschrift Light" panose="020B0502040204020203" pitchFamily="34" charset="0"/>
                  </a:rPr>
                  <a:t>er geen </a:t>
                </a:r>
                <a:r>
                  <a:rPr lang="nl-BE" b="1" dirty="0" err="1">
                    <a:latin typeface="Bahnschrift Light" panose="020B0502040204020203" pitchFamily="34" charset="0"/>
                  </a:rPr>
                  <a:t>v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 zijn waarbij meerdere </a:t>
                </a:r>
                <a:r>
                  <a:rPr lang="nl-BE" dirty="0" err="1">
                    <a:latin typeface="Bahnschrift Light" panose="020B0502040204020203" pitchFamily="34" charset="0"/>
                  </a:rPr>
                  <a:t>v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j,i</a:t>
                </a:r>
                <a:r>
                  <a:rPr lang="nl-BE" dirty="0">
                    <a:latin typeface="Bahnschrift Light" panose="020B0502040204020203" pitchFamily="34" charset="0"/>
                  </a:rPr>
                  <a:t> = 1 voor eenzelfde i (zoals in dit voorbeeld), dan </a:t>
                </a:r>
                <a:r>
                  <a:rPr lang="nl-BE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(t) </a:t>
                </a:r>
                <a14:m>
                  <m:oMath xmlns:m="http://schemas.openxmlformats.org/officeDocument/2006/math">
                    <m:r>
                      <a:rPr lang="nl-BE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l-B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nl-BE" baseline="-25000" dirty="0">
                    <a:latin typeface="Bahnschrift Light" panose="020B0502040204020203" pitchFamily="34" charset="0"/>
                  </a:rPr>
                  <a:t>0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 </a:t>
                </a:r>
                <a:r>
                  <a:rPr lang="nl-BE" sz="16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 waardoor de actieruimte kleiner zal zijn.</a:t>
                </a:r>
              </a:p>
              <a:p>
                <a:pPr marL="265113" indent="-265113"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(7)   </a:t>
                </a:r>
                <a:r>
                  <a:rPr lang="nl-BE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max</a:t>
                </a:r>
                <a:r>
                  <a:rPr lang="nl-BE" dirty="0">
                    <a:latin typeface="Bahnschrift Light" panose="020B0502040204020203" pitchFamily="34" charset="0"/>
                  </a:rPr>
                  <a:t> niet onrealistisch groot nemen om de actieruimte niet onnodig groot te maken.</a:t>
                </a:r>
              </a:p>
              <a:p>
                <a:pPr marL="265113" indent="-265113"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(8)   p = 1..(</a:t>
                </a:r>
                <a:r>
                  <a:rPr lang="nl-BE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max</a:t>
                </a:r>
                <a:r>
                  <a:rPr lang="nl-BE" dirty="0">
                    <a:latin typeface="Bahnschrift Light" panose="020B0502040204020203" pitchFamily="34" charset="0"/>
                  </a:rPr>
                  <a:t>)</a:t>
                </a:r>
                <a:r>
                  <a:rPr lang="nl-BE" baseline="30000" dirty="0">
                    <a:latin typeface="Bahnschrift Light" panose="020B0502040204020203" pitchFamily="34" charset="0"/>
                  </a:rPr>
                  <a:t>m  </a:t>
                </a:r>
                <a:r>
                  <a:rPr lang="nl-BE" dirty="0">
                    <a:latin typeface="Bahnschrift Light" panose="020B0502040204020203" pitchFamily="34" charset="0"/>
                  </a:rPr>
                  <a:t>indien </a:t>
                </a:r>
                <a:r>
                  <a:rPr lang="nl-BE" dirty="0" err="1">
                    <a:latin typeface="Bahnschrift Light" panose="020B0502040204020203" pitchFamily="34" charset="0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</a:rPr>
                  <a:t>j</a:t>
                </a:r>
                <a:r>
                  <a:rPr lang="nl-BE" dirty="0">
                    <a:latin typeface="Bahnschrift Light" panose="020B0502040204020203" pitchFamily="34" charset="0"/>
                  </a:rPr>
                  <a:t>(t) </a:t>
                </a:r>
                <a14:m>
                  <m:oMath xmlns:m="http://schemas.openxmlformats.org/officeDocument/2006/math">
                    <m:r>
                      <a:rPr lang="nl-BE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l-B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nl-BE" baseline="-25000" dirty="0">
                    <a:latin typeface="Bahnschrift Light" panose="020B0502040204020203" pitchFamily="34" charset="0"/>
                  </a:rPr>
                  <a:t>0</a:t>
                </a:r>
                <a:r>
                  <a:rPr lang="nl-BE" dirty="0">
                    <a:latin typeface="Bahnschrift Light" panose="020B0502040204020203" pitchFamily="34" charset="0"/>
                  </a:rPr>
                  <a:t>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 </a:t>
                </a:r>
                <a:r>
                  <a:rPr lang="nl-BE" sz="16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j  </a:t>
                </a:r>
                <a:r>
                  <a:rPr lang="nl-BE" dirty="0">
                    <a:latin typeface="Bahnschrift Light" panose="020B0502040204020203" pitchFamily="34" charset="0"/>
                  </a:rPr>
                  <a:t>(zie (6)).</a:t>
                </a:r>
              </a:p>
              <a:p>
                <a:pPr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(9)  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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j</a:t>
                </a:r>
                <a:r>
                  <a:rPr lang="nl-BE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A</a:t>
                </a:r>
                <a:r>
                  <a:rPr lang="nl-BE" baseline="-25000" dirty="0" err="1">
                    <a:latin typeface="Bahnschrift Light" panose="020B0502040204020203" pitchFamily="34" charset="0"/>
                    <a:sym typeface="Symbol" panose="05050102010706020507" pitchFamily="18" charset="2"/>
                  </a:rPr>
                  <a:t>j,i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(t) = </a:t>
                </a:r>
                <a:r>
                  <a:rPr lang="nl-BE" dirty="0">
                    <a:latin typeface="Bahnschrift Light" panose="020B0502040204020203" pitchFamily="34" charset="0"/>
                  </a:rPr>
                  <a:t>totaal aantal tijdsintervallen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</a:t>
                </a:r>
                <a:r>
                  <a:rPr lang="nl-BE" dirty="0">
                    <a:latin typeface="Bahnschrift Light" panose="020B0502040204020203" pitchFamily="34" charset="0"/>
                  </a:rPr>
                  <a:t>t groen voor laan i</a:t>
                </a:r>
              </a:p>
              <a:p>
                <a:pPr marL="265113" indent="-265113"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(10)  Kwadraten dienen om lanen met extra veel auto’s </a:t>
                </a:r>
                <a:r>
                  <a:rPr lang="nl-BE" dirty="0" err="1">
                    <a:latin typeface="Bahnschrift Light" panose="020B0502040204020203" pitchFamily="34" charset="0"/>
                  </a:rPr>
                  <a:t>tov</a:t>
                </a:r>
                <a:r>
                  <a:rPr lang="nl-BE" dirty="0">
                    <a:latin typeface="Bahnschrift Light" panose="020B0502040204020203" pitchFamily="34" charset="0"/>
                  </a:rPr>
                  <a:t> andere meer te laten wegen.</a:t>
                </a:r>
              </a:p>
              <a:p>
                <a:pPr marL="265113" indent="-265113">
                  <a:spcAft>
                    <a:spcPts val="600"/>
                  </a:spcAft>
                </a:pPr>
                <a:r>
                  <a:rPr lang="nl-BE" dirty="0">
                    <a:latin typeface="Bahnschrift Light" panose="020B0502040204020203" pitchFamily="34" charset="0"/>
                  </a:rPr>
                  <a:t>(11)   0 ≤ </a:t>
                </a:r>
                <a:r>
                  <a:rPr lang="nl-BE" i="1" dirty="0">
                    <a:latin typeface="Bahnschrift Light" panose="020B0502040204020203" pitchFamily="34" charset="0"/>
                  </a:rPr>
                  <a:t>v</a:t>
                </a:r>
                <a:r>
                  <a:rPr lang="nl-BE" dirty="0">
                    <a:latin typeface="Bahnschrift Light" panose="020B0502040204020203" pitchFamily="34" charset="0"/>
                  </a:rPr>
                  <a:t>  ≤ 1 en </a:t>
                </a:r>
                <a:r>
                  <a:rPr lang="nl-BE" i="1" dirty="0">
                    <a:latin typeface="Bahnschrift Light" panose="020B0502040204020203" pitchFamily="34" charset="0"/>
                  </a:rPr>
                  <a:t>v</a:t>
                </a:r>
                <a:r>
                  <a:rPr lang="nl-BE" dirty="0">
                    <a:latin typeface="Bahnschrift Light" panose="020B0502040204020203" pitchFamily="34" charset="0"/>
                  </a:rPr>
                  <a:t>  is onafhankelijk van het totaal aantal wachtende auto’s maar enkel van de verdeling over de lanen. Als alle 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n</a:t>
                </a:r>
                <a:r>
                  <a:rPr lang="nl-BE" baseline="-25000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i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(t) </a:t>
                </a:r>
                <a:r>
                  <a:rPr lang="nl-B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nl-BE" dirty="0">
                    <a:latin typeface="Bahnschrift Light" panose="020B0502040204020203" pitchFamily="34" charset="0"/>
                    <a:sym typeface="Symbol" panose="05050102010706020507" pitchFamily="18" charset="2"/>
                  </a:rPr>
                  <a:t> 1</a:t>
                </a:r>
                <a:r>
                  <a:rPr lang="nl-BE" dirty="0">
                    <a:latin typeface="Bahnschrift Light" panose="020B0502040204020203" pitchFamily="34" charset="0"/>
                  </a:rPr>
                  <a:t> dan moet </a:t>
                </a:r>
                <a:r>
                  <a:rPr lang="nl-BE" i="1" dirty="0">
                    <a:latin typeface="Bahnschrift Light" panose="020B0502040204020203" pitchFamily="34" charset="0"/>
                  </a:rPr>
                  <a:t>v</a:t>
                </a:r>
                <a:r>
                  <a:rPr lang="nl-BE" dirty="0">
                    <a:latin typeface="Bahnschrift Light" panose="020B0502040204020203" pitchFamily="34" charset="0"/>
                  </a:rPr>
                  <a:t> = 0 omdat er dan niet verder geoptimaliseerd kan worden.</a:t>
                </a:r>
              </a:p>
            </p:txBody>
          </p:sp>
        </mc:Choice>
        <mc:Fallback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BAEB59BA-DA14-C31D-0464-95417468C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1" y="540647"/>
                <a:ext cx="10414957" cy="5924699"/>
              </a:xfrm>
              <a:prstGeom prst="rect">
                <a:avLst/>
              </a:prstGeom>
              <a:blipFill>
                <a:blip r:embed="rId2"/>
                <a:stretch>
                  <a:fillRect l="-527" t="-617" r="-820" b="-72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75697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12553</TotalTime>
  <Words>1458</Words>
  <Application>Microsoft Office PowerPoint</Application>
  <PresentationFormat>Breedbeeld</PresentationFormat>
  <Paragraphs>113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Cambria Math</vt:lpstr>
      <vt:lpstr>Times New Roman</vt:lpstr>
      <vt:lpstr>Wingdings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Guy Clarysse</dc:creator>
  <cp:lastModifiedBy>Guy Clarysse</cp:lastModifiedBy>
  <cp:revision>284</cp:revision>
  <dcterms:created xsi:type="dcterms:W3CDTF">2022-12-23T11:16:46Z</dcterms:created>
  <dcterms:modified xsi:type="dcterms:W3CDTF">2023-01-09T15:22:37Z</dcterms:modified>
</cp:coreProperties>
</file>