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1" r:id="rId16"/>
    <p:sldId id="269" r:id="rId17"/>
    <p:sldId id="273" r:id="rId18"/>
    <p:sldId id="274" r:id="rId19"/>
    <p:sldId id="275" r:id="rId20"/>
    <p:sldId id="258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4953-DDD4-4698-BCEF-CDFAD3EA011C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E7E5-BD83-459F-9A99-8DE7669261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4953-DDD4-4698-BCEF-CDFAD3EA011C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E7E5-BD83-459F-9A99-8DE7669261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4953-DDD4-4698-BCEF-CDFAD3EA011C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E7E5-BD83-459F-9A99-8DE7669261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4953-DDD4-4698-BCEF-CDFAD3EA011C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E7E5-BD83-459F-9A99-8DE7669261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4953-DDD4-4698-BCEF-CDFAD3EA011C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E7E5-BD83-459F-9A99-8DE7669261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4953-DDD4-4698-BCEF-CDFAD3EA011C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E7E5-BD83-459F-9A99-8DE7669261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4953-DDD4-4698-BCEF-CDFAD3EA011C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E7E5-BD83-459F-9A99-8DE7669261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4953-DDD4-4698-BCEF-CDFAD3EA011C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E7E5-BD83-459F-9A99-8DE7669261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4953-DDD4-4698-BCEF-CDFAD3EA011C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E7E5-BD83-459F-9A99-8DE7669261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4953-DDD4-4698-BCEF-CDFAD3EA011C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E7E5-BD83-459F-9A99-8DE7669261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4953-DDD4-4698-BCEF-CDFAD3EA011C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E7E5-BD83-459F-9A99-8DE7669261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F4953-DDD4-4698-BCEF-CDFAD3EA011C}" type="datetimeFigureOut">
              <a:rPr lang="en-US" smtClean="0"/>
              <a:pPr/>
              <a:t>3/25/2011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E7E5-BD83-459F-9A99-8DE7669261A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SERVOMOTORES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95400" y="22098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POR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ALDEMAR HERNANDEZ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146" name="Picture 2" descr="Brushless DC Servomo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505200"/>
            <a:ext cx="4114800" cy="2438400"/>
          </a:xfrm>
          <a:prstGeom prst="rect">
            <a:avLst/>
          </a:prstGeom>
          <a:noFill/>
        </p:spPr>
      </p:pic>
      <p:pic>
        <p:nvPicPr>
          <p:cNvPr id="6148" name="Picture 4" descr="Portal IT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57325" cy="628651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 flipV="1">
            <a:off x="0" y="609600"/>
            <a:ext cx="9144000" cy="762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Servomotor de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armadura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controlada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Este servomotor emplea una excitación de campo de </a:t>
            </a:r>
            <a:r>
              <a:rPr lang="es-ES" sz="2000" dirty="0" err="1" smtClean="0"/>
              <a:t>cd</a:t>
            </a:r>
            <a:r>
              <a:rPr lang="es-ES" sz="2000" dirty="0" smtClean="0"/>
              <a:t> fija que suministra una fuente de corriente constante.</a:t>
            </a:r>
          </a:p>
          <a:p>
            <a:r>
              <a:rPr lang="es-ES" sz="2000" dirty="0" smtClean="0"/>
              <a:t>Un cambio súbito en el voltaje de armadura que ocasiones una señal de error provocara una respuesta casi instantánea en el par debido a que el circuito de armadura es esencialmente resistivo en comparación con el circuito de campo altamente inductivo.</a:t>
            </a:r>
            <a:endParaRPr lang="en-US" sz="2000" dirty="0"/>
          </a:p>
        </p:txBody>
      </p:sp>
      <p:pic>
        <p:nvPicPr>
          <p:cNvPr id="4" name="Picture 4" descr="Portal IT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57325" cy="628651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 flipV="1">
            <a:off x="0" y="609600"/>
            <a:ext cx="9144000" cy="762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4038600"/>
            <a:ext cx="37719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Servomotor de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imán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permanente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armadura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controlada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Este tipo de servomotor, muy difundido, emplea imanes permanentes (ya sea de Alnico o de cerámica) para tener excitación constante del campo, en oposición a una fuente constante de corriente de campo.</a:t>
            </a:r>
          </a:p>
          <a:p>
            <a:r>
              <a:rPr lang="es-ES" sz="2000" dirty="0" smtClean="0"/>
              <a:t>Se fabrica en general para 6v y 28v en tamaños fraccionarios y en 150v para caballajes integrales hasta de 2 hp.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 descr="Portal IT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57325" cy="628651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 flipV="1">
            <a:off x="0" y="609600"/>
            <a:ext cx="9144000" cy="762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http://www.photomobiware.com/images/servo%20motor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276600"/>
            <a:ext cx="3581400" cy="30176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533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FUNCIONAMIENTO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Los motores de imán permanente están bien compensados mediante devanados de conmutación para evitar la </a:t>
            </a:r>
            <a:r>
              <a:rPr lang="es-ES" sz="2000" dirty="0" err="1" smtClean="0"/>
              <a:t>desmagnetización</a:t>
            </a:r>
            <a:r>
              <a:rPr lang="es-ES" sz="2000" dirty="0" smtClean="0"/>
              <a:t> de los imanes de campo siempre que se invierte súbitamente el voltaje de corriente directa de armadura.</a:t>
            </a:r>
          </a:p>
          <a:p>
            <a:r>
              <a:rPr lang="es-ES" sz="2000" dirty="0" smtClean="0"/>
              <a:t>En estos motores, las corrientes parásitas y los efectos de la histéresis, en general son desdeñables y las zapatas polares son comúnmente laminadas para reducir el arqueo en las escobillas siempre que se tiene un cambio rápido del voltaje a la señal.</a:t>
            </a:r>
            <a:endParaRPr lang="es-ES" sz="2000" dirty="0"/>
          </a:p>
        </p:txBody>
      </p:sp>
      <p:pic>
        <p:nvPicPr>
          <p:cNvPr id="25602" name="Picture 2" descr="http://t1.gstatic.com/images?q=tbn:ANd9GcQSToXyKGPmM8PvgVHUWD_pbwTl25CGNhX7XHhwUFLyPi7mpjNjq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343400"/>
            <a:ext cx="3965765" cy="2200275"/>
          </a:xfrm>
          <a:prstGeom prst="rect">
            <a:avLst/>
          </a:prstGeom>
          <a:noFill/>
        </p:spPr>
      </p:pic>
      <p:pic>
        <p:nvPicPr>
          <p:cNvPr id="5" name="Picture 4" descr="Portal IT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57325" cy="628651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 flipV="1">
            <a:off x="0" y="609600"/>
            <a:ext cx="9144000" cy="762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Ejemplo de selección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 smtClean="0"/>
              <a:t>calcular:</a:t>
            </a:r>
          </a:p>
          <a:p>
            <a:pPr lvl="0"/>
            <a:r>
              <a:rPr lang="es-MX" dirty="0" smtClean="0"/>
              <a:t>La velocidad del motor y el voltaje de armadura a los cuales el par de carga es 2.1 lb pie en el punto x.</a:t>
            </a:r>
            <a:endParaRPr lang="en-US" dirty="0" smtClean="0"/>
          </a:p>
          <a:p>
            <a:pPr lvl="0"/>
            <a:r>
              <a:rPr lang="es-MX" dirty="0" smtClean="0"/>
              <a:t>El par de arranque del motor, empleando el voltaje que se calculo en la parte (a)</a:t>
            </a:r>
            <a:endParaRPr lang="en-US" dirty="0" smtClean="0"/>
          </a:p>
          <a:p>
            <a:pPr lvl="0"/>
            <a:r>
              <a:rPr lang="es-MX" dirty="0" smtClean="0"/>
              <a:t>La potencia entregada a la carga bajo las condiciones de la parte (a), en hp y en watts.</a:t>
            </a:r>
            <a:endParaRPr lang="en-US" dirty="0" smtClean="0"/>
          </a:p>
          <a:p>
            <a:pPr lvl="0"/>
            <a:r>
              <a:rPr lang="es-MX" dirty="0" smtClean="0"/>
              <a:t>La velocidad y par máximo de la carga para servicio continuo sin ventilador de enfriamiento.</a:t>
            </a:r>
            <a:endParaRPr lang="en-US" dirty="0" smtClean="0"/>
          </a:p>
          <a:p>
            <a:pPr lvl="0"/>
            <a:r>
              <a:rPr lang="es-MX" dirty="0" smtClean="0"/>
              <a:t>La velocidad y par máximo de carga para servicio continuo con ventilador de enfriamiento</a:t>
            </a:r>
            <a:endParaRPr lang="en-US" dirty="0" smtClean="0"/>
          </a:p>
          <a:p>
            <a:pPr lvl="0"/>
            <a:r>
              <a:rPr lang="es-MX" dirty="0" smtClean="0"/>
              <a:t>La potencia que se entrega en la carga en la parte (d).</a:t>
            </a:r>
            <a:endParaRPr lang="en-US" dirty="0" smtClean="0"/>
          </a:p>
          <a:p>
            <a:pPr lvl="0"/>
            <a:r>
              <a:rPr lang="es-MX" dirty="0" smtClean="0"/>
              <a:t>La potencia que se entrega en la carga en la parte (e).</a:t>
            </a:r>
            <a:endParaRPr lang="en-US" dirty="0" smtClean="0"/>
          </a:p>
          <a:p>
            <a:pPr lvl="0"/>
            <a:r>
              <a:rPr lang="es-MX" dirty="0" smtClean="0"/>
              <a:t>El limite superior de rangos de potencia A y B respectivamente, como valores aproximados.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4" descr="Portal IT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57325" cy="628651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 flipV="1">
            <a:off x="0" y="609600"/>
            <a:ext cx="9144000" cy="762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LINEA DE CARGA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7650" name="Picture 2" descr="Diseño%20005"/>
          <p:cNvPicPr>
            <a:picLocks noChangeAspect="1" noChangeArrowheads="1"/>
          </p:cNvPicPr>
          <p:nvPr/>
        </p:nvPicPr>
        <p:blipFill>
          <a:blip r:embed="rId2" cstate="print"/>
          <a:srcRect l="2736" t="44940" r="26025" b="-1624"/>
          <a:stretch>
            <a:fillRect/>
          </a:stretch>
        </p:blipFill>
        <p:spPr bwMode="auto">
          <a:xfrm>
            <a:off x="2286000" y="1670461"/>
            <a:ext cx="4648200" cy="5187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Portal IT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57325" cy="628651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 flipV="1">
            <a:off x="0" y="609600"/>
            <a:ext cx="9144000" cy="762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Solución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4" descr="Portal IT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57325" cy="628651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 flipV="1">
            <a:off x="0" y="609600"/>
            <a:ext cx="9144000" cy="762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1457" y="1214438"/>
            <a:ext cx="5874681" cy="495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Servomotores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serie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de campo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dividido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/>
          </a:bodyPr>
          <a:lstStyle/>
          <a:p>
            <a:r>
              <a:rPr lang="es-MX" sz="2400" dirty="0" smtClean="0"/>
              <a:t> Los motores pequeños de potencia fraccionaria, de </a:t>
            </a:r>
            <a:r>
              <a:rPr lang="es-MX" sz="2400" dirty="0" err="1" smtClean="0"/>
              <a:t>cd</a:t>
            </a:r>
            <a:r>
              <a:rPr lang="es-MX" sz="2400" dirty="0" smtClean="0"/>
              <a:t> y campo dividido, se pueden hacer trabajar como motores con excitación separada y de campo controlado</a:t>
            </a:r>
            <a:endParaRPr lang="en-US" sz="2400" dirty="0"/>
          </a:p>
        </p:txBody>
      </p:sp>
      <p:pic>
        <p:nvPicPr>
          <p:cNvPr id="28674" name="Picture 2" descr="Diseño%20003"/>
          <p:cNvPicPr>
            <a:picLocks noChangeAspect="1" noChangeArrowheads="1"/>
          </p:cNvPicPr>
          <p:nvPr/>
        </p:nvPicPr>
        <p:blipFill>
          <a:blip r:embed="rId2" cstate="print"/>
          <a:srcRect l="6961" t="15520" r="48735" b="29178"/>
          <a:stretch>
            <a:fillRect/>
          </a:stretch>
        </p:blipFill>
        <p:spPr bwMode="auto">
          <a:xfrm>
            <a:off x="2362200" y="3124200"/>
            <a:ext cx="37719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Portal IT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57325" cy="628651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 flipV="1">
            <a:off x="0" y="609600"/>
            <a:ext cx="9144000" cy="762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solidFill>
                  <a:schemeClr val="accent1">
                    <a:lumMod val="75000"/>
                  </a:schemeClr>
                </a:solidFill>
              </a:rPr>
              <a:t>Servomotores de CA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 Junto con los motores de paso pequeños de </a:t>
            </a:r>
            <a:r>
              <a:rPr lang="es-MX" dirty="0" err="1" smtClean="0"/>
              <a:t>cd</a:t>
            </a:r>
            <a:r>
              <a:rPr lang="es-MX" dirty="0" smtClean="0"/>
              <a:t>, la mayor parte de los servomotores mas pequeños de </a:t>
            </a:r>
            <a:r>
              <a:rPr lang="es-MX" dirty="0" err="1" smtClean="0"/>
              <a:t>ca</a:t>
            </a:r>
            <a:r>
              <a:rPr lang="es-MX" dirty="0" smtClean="0"/>
              <a:t> son del tipo de motor bifásico de inducción de polo sombreado.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 descr="Portal IT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57325" cy="628651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 flipV="1">
            <a:off x="0" y="609600"/>
            <a:ext cx="9144000" cy="762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iseño%20004"/>
          <p:cNvPicPr>
            <a:picLocks noChangeAspect="1" noChangeArrowheads="1"/>
          </p:cNvPicPr>
          <p:nvPr/>
        </p:nvPicPr>
        <p:blipFill>
          <a:blip r:embed="rId3" cstate="print"/>
          <a:srcRect l="4301" t="41751" r="56989" b="17349"/>
          <a:stretch>
            <a:fillRect/>
          </a:stretch>
        </p:blipFill>
        <p:spPr bwMode="auto">
          <a:xfrm>
            <a:off x="2362200" y="3657600"/>
            <a:ext cx="416858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en-US" dirty="0" smtClean="0"/>
              <a:t>FUNCIONAMIENTO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s-MX" sz="2000" dirty="0" smtClean="0"/>
              <a:t>El devanado de referencia es constante y por lo general se excita mediante un capacitor por el suministro fijo de </a:t>
            </a:r>
            <a:r>
              <a:rPr lang="es-MX" sz="2000" dirty="0" err="1" smtClean="0"/>
              <a:t>ca</a:t>
            </a:r>
            <a:r>
              <a:rPr lang="es-MX" sz="2000" dirty="0" smtClean="0"/>
              <a:t>. Una pequeña señal de error de determinada polaridad instantánea con respecto al devanado de referencia </a:t>
            </a:r>
            <a:r>
              <a:rPr lang="es-MX" sz="2000" dirty="0" smtClean="0"/>
              <a:t>se </a:t>
            </a:r>
            <a:r>
              <a:rPr lang="es-MX" sz="2000" dirty="0" smtClean="0"/>
              <a:t>amplifica y se envía o alimenta al devanado de control</a:t>
            </a:r>
            <a:r>
              <a:rPr lang="es-MX" sz="2000" dirty="0" smtClean="0"/>
              <a:t>.</a:t>
            </a:r>
          </a:p>
          <a:p>
            <a:r>
              <a:rPr lang="es-MX" sz="2000" dirty="0" smtClean="0"/>
              <a:t>Se produce la rotación del motor en una dirección tal que reduce la señal de error y el motor cesa de girar cuando se produce una señal nula en el devanado de control.</a:t>
            </a:r>
            <a:endParaRPr lang="en-US" sz="2000" dirty="0"/>
          </a:p>
        </p:txBody>
      </p:sp>
      <p:pic>
        <p:nvPicPr>
          <p:cNvPr id="4" name="Picture 4" descr="Portal IT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57325" cy="628651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 flipV="1">
            <a:off x="0" y="609600"/>
            <a:ext cx="9144000" cy="762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114800"/>
            <a:ext cx="51720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APLICACIONES</a:t>
            </a:r>
            <a:endParaRPr lang="en-US" dirty="0"/>
          </a:p>
        </p:txBody>
      </p:sp>
      <p:pic>
        <p:nvPicPr>
          <p:cNvPr id="2050" name="Picture 2" descr="http://cfnewsads.thomasnet.com/images/large/492/4926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67000"/>
            <a:ext cx="2918712" cy="2190751"/>
          </a:xfrm>
          <a:prstGeom prst="rect">
            <a:avLst/>
          </a:prstGeom>
          <a:noFill/>
        </p:spPr>
      </p:pic>
      <p:pic>
        <p:nvPicPr>
          <p:cNvPr id="2052" name="Picture 4" descr="http://img.alibaba.com/photo/111655544/Welding_Gun_Robotic_Servo_Gun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352800"/>
            <a:ext cx="2619375" cy="2746396"/>
          </a:xfrm>
          <a:prstGeom prst="rect">
            <a:avLst/>
          </a:prstGeom>
          <a:noFill/>
        </p:spPr>
      </p:pic>
      <p:pic>
        <p:nvPicPr>
          <p:cNvPr id="2054" name="Picture 6" descr="http://www.apteca.com/uploads/images/dis%20hidraulico%20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1600200"/>
            <a:ext cx="2343150" cy="1762126"/>
          </a:xfrm>
          <a:prstGeom prst="rect">
            <a:avLst/>
          </a:prstGeom>
          <a:noFill/>
        </p:spPr>
      </p:pic>
      <p:pic>
        <p:nvPicPr>
          <p:cNvPr id="2056" name="Picture 8" descr="http://www.bajo-segura.com/vega_baja_segura/guardamar_aeromodelismo_18090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2971800"/>
            <a:ext cx="2514600" cy="18017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Servomecanismo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s-ES" sz="2800" dirty="0" smtClean="0"/>
              <a:t>De acuerdo a la terminología del estándar Industrial Japonés (JIS), un servomecanismo está definido como un mecanismo que usa la posición, dirección, u orientación de un objeto como una variable de proceso para controlar un sistema para seguir cualquier cambio en el valor objetivo (set </a:t>
            </a:r>
            <a:r>
              <a:rPr lang="es-ES" sz="2800" dirty="0" err="1" smtClean="0"/>
              <a:t>point</a:t>
            </a:r>
            <a:r>
              <a:rPr lang="es-ES" sz="2800" dirty="0" smtClean="0"/>
              <a:t>). </a:t>
            </a:r>
            <a:endParaRPr lang="en-US" sz="2800" dirty="0"/>
          </a:p>
        </p:txBody>
      </p:sp>
      <p:pic>
        <p:nvPicPr>
          <p:cNvPr id="5122" name="Picture 2" descr="http://www.biyubi.com/foto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191000"/>
            <a:ext cx="3048000" cy="2286001"/>
          </a:xfrm>
          <a:prstGeom prst="rect">
            <a:avLst/>
          </a:prstGeom>
          <a:noFill/>
        </p:spPr>
      </p:pic>
      <p:pic>
        <p:nvPicPr>
          <p:cNvPr id="5" name="Picture 4" descr="Portal IT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57325" cy="628651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 flipV="1">
            <a:off x="0" y="609600"/>
            <a:ext cx="9144000" cy="762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VENTAJAS 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sz="4300" dirty="0"/>
              <a:t>La principal ventaja de un servomotor, sobre los motores tradicionales de corriente continua o alterna, es la incorporación en los </a:t>
            </a:r>
            <a:r>
              <a:rPr lang="es-ES" sz="4300" dirty="0" smtClean="0"/>
              <a:t>mismo.</a:t>
            </a:r>
          </a:p>
          <a:p>
            <a:r>
              <a:rPr lang="es-ES" sz="4300" dirty="0" smtClean="0"/>
              <a:t>Responde al lazo cerrado</a:t>
            </a:r>
            <a:endParaRPr lang="es-ES" sz="4300" dirty="0"/>
          </a:p>
          <a:p>
            <a:r>
              <a:rPr lang="es-ES" sz="4300" dirty="0" smtClean="0"/>
              <a:t>los </a:t>
            </a:r>
            <a:r>
              <a:rPr lang="es-ES" sz="4300" dirty="0"/>
              <a:t>motores servo, tienen un ciclo de vida más prolongado, que los típicos motores síncronos o </a:t>
            </a:r>
            <a:r>
              <a:rPr lang="es-ES" sz="4300" dirty="0" smtClean="0"/>
              <a:t>asíncronos</a:t>
            </a:r>
            <a:endParaRPr lang="es-ES" sz="43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3048000"/>
            <a:ext cx="8229600" cy="1143000"/>
          </a:xfrm>
        </p:spPr>
        <p:txBody>
          <a:bodyPr/>
          <a:lstStyle/>
          <a:p>
            <a:r>
              <a:rPr lang="en-US" dirty="0" smtClean="0"/>
              <a:t>GRACIAS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TIPOS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SERVO DC</a:t>
            </a:r>
          </a:p>
          <a:p>
            <a:r>
              <a:rPr lang="en-US" dirty="0" smtClean="0"/>
              <a:t>SERVO AC</a:t>
            </a:r>
            <a:endParaRPr lang="en-US" dirty="0"/>
          </a:p>
        </p:txBody>
      </p:sp>
      <p:pic>
        <p:nvPicPr>
          <p:cNvPr id="1026" name="Picture 2" descr="http://rcubeelectric.com/images/AC_Servo_Mot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124200"/>
            <a:ext cx="3276600" cy="3276601"/>
          </a:xfrm>
          <a:prstGeom prst="rect">
            <a:avLst/>
          </a:prstGeom>
          <a:noFill/>
        </p:spPr>
      </p:pic>
      <p:pic>
        <p:nvPicPr>
          <p:cNvPr id="1029" name="Picture 5" descr="http://img.directindustry.es/images_di/photo-g/servomotor-electrico-dc-brushless-38778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3276600"/>
            <a:ext cx="3581400" cy="3038092"/>
          </a:xfrm>
          <a:prstGeom prst="rect">
            <a:avLst/>
          </a:prstGeom>
          <a:noFill/>
        </p:spPr>
      </p:pic>
      <p:pic>
        <p:nvPicPr>
          <p:cNvPr id="6" name="Picture 4" descr="Portal IT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457325" cy="628651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 flipV="1">
            <a:off x="0" y="609600"/>
            <a:ext cx="9144000" cy="762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SERVOMOTOR DC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Los </a:t>
            </a:r>
            <a:r>
              <a:rPr lang="en-US" dirty="0" err="1" smtClean="0"/>
              <a:t>servomotores</a:t>
            </a:r>
            <a:r>
              <a:rPr lang="en-US" dirty="0" smtClean="0"/>
              <a:t> de </a:t>
            </a:r>
            <a:r>
              <a:rPr lang="en-US" dirty="0" err="1" smtClean="0"/>
              <a:t>cd</a:t>
            </a:r>
            <a:r>
              <a:rPr lang="en-US" dirty="0" smtClean="0"/>
              <a:t> son </a:t>
            </a:r>
            <a:r>
              <a:rPr lang="en-US" dirty="0" err="1" smtClean="0"/>
              <a:t>motores</a:t>
            </a:r>
            <a:r>
              <a:rPr lang="en-US" dirty="0" smtClean="0"/>
              <a:t> </a:t>
            </a:r>
            <a:r>
              <a:rPr lang="en-US" dirty="0" err="1" smtClean="0"/>
              <a:t>impulsados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corriente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procede</a:t>
            </a:r>
            <a:r>
              <a:rPr lang="en-US" dirty="0" smtClean="0"/>
              <a:t> de </a:t>
            </a:r>
            <a:r>
              <a:rPr lang="en-US" dirty="0" err="1" smtClean="0"/>
              <a:t>amplificadores</a:t>
            </a:r>
            <a:r>
              <a:rPr lang="en-US" dirty="0" smtClean="0"/>
              <a:t> </a:t>
            </a:r>
            <a:r>
              <a:rPr lang="en-US" dirty="0" err="1" smtClean="0"/>
              <a:t>eléctricos</a:t>
            </a:r>
            <a:r>
              <a:rPr lang="en-US" dirty="0" smtClean="0"/>
              <a:t> de </a:t>
            </a:r>
            <a:r>
              <a:rPr lang="en-US" dirty="0" err="1" smtClean="0"/>
              <a:t>cd</a:t>
            </a:r>
            <a:r>
              <a:rPr lang="en-US" dirty="0" smtClean="0"/>
              <a:t> o ca con </a:t>
            </a:r>
            <a:r>
              <a:rPr lang="en-US" dirty="0" err="1" smtClean="0"/>
              <a:t>demoduladores</a:t>
            </a:r>
            <a:r>
              <a:rPr lang="en-US" dirty="0" smtClean="0"/>
              <a:t> </a:t>
            </a:r>
            <a:r>
              <a:rPr lang="en-US" dirty="0" err="1" smtClean="0"/>
              <a:t>internos</a:t>
            </a:r>
            <a:r>
              <a:rPr lang="en-US" dirty="0" smtClean="0"/>
              <a:t> o </a:t>
            </a:r>
            <a:r>
              <a:rPr lang="en-US" dirty="0" err="1" smtClean="0"/>
              <a:t>externos</a:t>
            </a:r>
            <a:r>
              <a:rPr lang="en-US" dirty="0" smtClean="0"/>
              <a:t>, </a:t>
            </a:r>
            <a:r>
              <a:rPr lang="en-US" dirty="0" err="1" smtClean="0"/>
              <a:t>amplificadores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 descr="Portal IT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57325" cy="628651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 flipV="1">
            <a:off x="0" y="609600"/>
            <a:ext cx="9144000" cy="762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ttp://www.photomobiware.com/images/servo%20moto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114800"/>
            <a:ext cx="2609850" cy="2038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SERVOMOTOR DC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servomotores de </a:t>
            </a:r>
            <a:r>
              <a:rPr lang="es-ES" dirty="0" err="1" smtClean="0"/>
              <a:t>cd</a:t>
            </a:r>
            <a:r>
              <a:rPr lang="es-ES" dirty="0" smtClean="0"/>
              <a:t> son de muchos tamaños, desde .05 hp hasta 1000 hp</a:t>
            </a:r>
          </a:p>
          <a:p>
            <a:endParaRPr lang="en-US" dirty="0"/>
          </a:p>
        </p:txBody>
      </p:sp>
      <p:pic>
        <p:nvPicPr>
          <p:cNvPr id="1026" name="Picture 2" descr="http://t0.gstatic.com/images?q=tbn:ANd9GcTUiJCmrdBvikvaAWcbGsoUVGm8UTzv3orq1PoFSx7A9WBU4cC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276600"/>
            <a:ext cx="4343400" cy="2895602"/>
          </a:xfrm>
          <a:prstGeom prst="rect">
            <a:avLst/>
          </a:prstGeom>
          <a:noFill/>
        </p:spPr>
      </p:pic>
      <p:pic>
        <p:nvPicPr>
          <p:cNvPr id="5" name="Picture 4" descr="Portal IT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57325" cy="628651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 flipV="1">
            <a:off x="0" y="609600"/>
            <a:ext cx="9144000" cy="762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TIPOS DE SERVOS DC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Se usan cuatro tipos de servomotores de </a:t>
            </a:r>
            <a:r>
              <a:rPr lang="es-ES" dirty="0" err="1" smtClean="0"/>
              <a:t>cd</a:t>
            </a:r>
            <a:r>
              <a:rPr lang="es-ES" dirty="0" smtClean="0"/>
              <a:t>, que son los más importantes, los cuales son:</a:t>
            </a:r>
          </a:p>
          <a:p>
            <a:r>
              <a:rPr lang="es-ES" dirty="0" smtClean="0"/>
              <a:t>Motor de derivación de campo controlado</a:t>
            </a:r>
          </a:p>
          <a:p>
            <a:r>
              <a:rPr lang="es-ES" dirty="0" smtClean="0"/>
              <a:t>Motor derivación de armadura controlada</a:t>
            </a:r>
          </a:p>
          <a:p>
            <a:r>
              <a:rPr lang="es-ES" dirty="0" smtClean="0"/>
              <a:t>Motor serie</a:t>
            </a:r>
          </a:p>
          <a:p>
            <a:r>
              <a:rPr lang="es-ES" dirty="0" smtClean="0"/>
              <a:t>Motor derivación de imán permanente o de excitación de campo fijo</a:t>
            </a:r>
          </a:p>
          <a:p>
            <a:endParaRPr lang="en-US" dirty="0"/>
          </a:p>
        </p:txBody>
      </p:sp>
      <p:pic>
        <p:nvPicPr>
          <p:cNvPr id="5" name="Picture 4" descr="Portal IT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57325" cy="628651"/>
          </a:xfrm>
          <a:prstGeom prst="rect">
            <a:avLst/>
          </a:prstGeom>
          <a:noFill/>
        </p:spPr>
      </p:pic>
      <p:cxnSp>
        <p:nvCxnSpPr>
          <p:cNvPr id="7" name="6 Conector recto"/>
          <p:cNvCxnSpPr/>
          <p:nvPr/>
        </p:nvCxnSpPr>
        <p:spPr>
          <a:xfrm flipV="1">
            <a:off x="0" y="609600"/>
            <a:ext cx="9144000" cy="762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'Servomotores'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8522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Portal IT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57325" cy="628651"/>
          </a:xfrm>
          <a:prstGeom prst="rect">
            <a:avLst/>
          </a:prstGeom>
          <a:noFill/>
        </p:spPr>
      </p:pic>
      <p:cxnSp>
        <p:nvCxnSpPr>
          <p:cNvPr id="6" name="5 Conector recto"/>
          <p:cNvCxnSpPr/>
          <p:nvPr/>
        </p:nvCxnSpPr>
        <p:spPr>
          <a:xfrm flipV="1">
            <a:off x="0" y="609600"/>
            <a:ext cx="9144000" cy="762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  Motor de derivación de campo controlado</a:t>
            </a:r>
            <a:b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572000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El par que produce este motor es cero cuando el amplificador de error de </a:t>
            </a:r>
            <a:r>
              <a:rPr lang="es-ES" dirty="0" err="1" smtClean="0"/>
              <a:t>cd</a:t>
            </a:r>
            <a:r>
              <a:rPr lang="es-ES" dirty="0" smtClean="0"/>
              <a:t> no le suministra excitación de campo.</a:t>
            </a:r>
          </a:p>
          <a:p>
            <a:r>
              <a:rPr lang="es-ES" dirty="0" smtClean="0"/>
              <a:t>Como la corriente de armadura es </a:t>
            </a:r>
            <a:r>
              <a:rPr lang="es-ES" i="1" dirty="0" smtClean="0"/>
              <a:t>constante</a:t>
            </a:r>
            <a:r>
              <a:rPr lang="es-ES" dirty="0" smtClean="0"/>
              <a:t>, el par varía directamente de acuerdo con el flujo del campo y también de acuerdo con la corriente de campo hasta la saturación.</a:t>
            </a:r>
          </a:p>
          <a:p>
            <a:r>
              <a:rPr lang="es-ES" dirty="0" smtClean="0"/>
              <a:t>Si se invierte la polaridad del campo, se invierte la dirección del motor. El control de la corriente del campo mediante este método se usa solo en servomotores muy pequeños, debido a que no es deseable suministrar una corriente de armadura grande y fija como la que se necesitaría para los servomotores de </a:t>
            </a:r>
            <a:r>
              <a:rPr lang="es-ES" dirty="0" err="1" smtClean="0"/>
              <a:t>cd</a:t>
            </a:r>
            <a:r>
              <a:rPr lang="es-E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4" descr="Portal IT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57325" cy="628651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 flipV="1">
            <a:off x="0" y="609600"/>
            <a:ext cx="9144000" cy="762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RAZON DE USO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Otra de las razones de su uso en servomotores pequeños es el hecho de que su respuesta dinámica es más lenta que la del motor de armadura controlada, debido a la mayor constante de tiempo del circuito altamente inductivo del campo.</a:t>
            </a:r>
            <a:endParaRPr lang="en-US" sz="2400" dirty="0"/>
          </a:p>
        </p:txBody>
      </p:sp>
      <p:pic>
        <p:nvPicPr>
          <p:cNvPr id="4" name="Picture 4" descr="Portal IT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57325" cy="628651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 flipV="1">
            <a:off x="0" y="609600"/>
            <a:ext cx="9144000" cy="762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 descr="http://t3.gstatic.com/images?q=tbn:ANd9GcQWhlLyK2H3vqftMk2P-KBXX-XLDl4oct3hL5dIUVLBU3206l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124200"/>
            <a:ext cx="2345531" cy="30480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802</Words>
  <Application>Microsoft Office PowerPoint</Application>
  <PresentationFormat>Presentación en pantalla (4:3)</PresentationFormat>
  <Paragraphs>58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SERVOMOTORES </vt:lpstr>
      <vt:lpstr>Servomecanismo</vt:lpstr>
      <vt:lpstr>TIPOS </vt:lpstr>
      <vt:lpstr>SERVOMOTOR DC</vt:lpstr>
      <vt:lpstr> SERVOMOTOR DC</vt:lpstr>
      <vt:lpstr>TIPOS DE SERVOS DC</vt:lpstr>
      <vt:lpstr>Diapositiva 7</vt:lpstr>
      <vt:lpstr>  Motor de derivación de campo controlado </vt:lpstr>
      <vt:lpstr>RAZON DE USO</vt:lpstr>
      <vt:lpstr>Servomotor de cd de armadura controlada</vt:lpstr>
      <vt:lpstr>Servomotor de cd de imán permanente de armadura controlada</vt:lpstr>
      <vt:lpstr>FUNCIONAMIENTO</vt:lpstr>
      <vt:lpstr>Ejemplo de selección</vt:lpstr>
      <vt:lpstr>LINEA DE CARGA</vt:lpstr>
      <vt:lpstr>Solución </vt:lpstr>
      <vt:lpstr>Servomotores serie de cd de campo dividido</vt:lpstr>
      <vt:lpstr>Servomotores de CA </vt:lpstr>
      <vt:lpstr>FUNCIONAMIENTO</vt:lpstr>
      <vt:lpstr>APLICACIONES</vt:lpstr>
      <vt:lpstr>VENTAJAS </vt:lpstr>
      <vt:lpstr>GRACIAS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SERVOMOTORES</dc:title>
  <dc:creator>ALDEMAR</dc:creator>
  <cp:lastModifiedBy>ALDEMAR</cp:lastModifiedBy>
  <cp:revision>26</cp:revision>
  <dcterms:created xsi:type="dcterms:W3CDTF">2011-03-24T01:22:37Z</dcterms:created>
  <dcterms:modified xsi:type="dcterms:W3CDTF">2011-03-25T19:02:30Z</dcterms:modified>
</cp:coreProperties>
</file>