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B88F5-0E15-4EAA-9520-38F5846273D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E7E82-6035-4A5F-BCEF-8168FFC68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6218064-C782-4D3B-92DB-47C0DECE700F}" type="slidenum">
              <a:rPr lang="es-ES" altLang="en-US" sz="1200">
                <a:latin typeface="Arial" panose="020B0604020202020204" pitchFamily="34" charset="0"/>
              </a:rPr>
              <a:pPr algn="r"/>
              <a:t>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93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4CEBD3B-EEAE-4842-9DD5-07BAD5947A52}" type="slidenum">
              <a:rPr lang="es-ES" altLang="en-US" sz="1200">
                <a:latin typeface="Arial" panose="020B0604020202020204" pitchFamily="34" charset="0"/>
              </a:rPr>
              <a:pPr algn="r"/>
              <a:t>10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0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FA6C17DB-F735-4F66-8012-EAD01D9BCF4D}" type="slidenum">
              <a:rPr lang="es-ES" altLang="en-US" sz="1200">
                <a:latin typeface="Arial" panose="020B0604020202020204" pitchFamily="34" charset="0"/>
              </a:rPr>
              <a:pPr algn="r"/>
              <a:t>11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63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AC1A84E-2A76-4870-9CBC-A9C914B962A3}" type="slidenum">
              <a:rPr lang="es-ES" altLang="en-US" sz="1200">
                <a:latin typeface="Arial" panose="020B0604020202020204" pitchFamily="34" charset="0"/>
              </a:rPr>
              <a:pPr algn="r"/>
              <a:t>12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1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441D9936-0D7A-4583-913D-6187926307F5}" type="slidenum">
              <a:rPr lang="es-ES" altLang="en-US" sz="1200">
                <a:latin typeface="Arial" panose="020B0604020202020204" pitchFamily="34" charset="0"/>
              </a:rPr>
              <a:pPr algn="r"/>
              <a:t>13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9438" y="796925"/>
            <a:ext cx="5700712" cy="3206750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 lIns="86888" tIns="42681" rIns="86888" bIns="42681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921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5BBF73AA-86B4-4C92-8A9A-9534FCED01FB}" type="slidenum">
              <a:rPr lang="es-ES" altLang="en-US" sz="1200">
                <a:latin typeface="Arial" panose="020B0604020202020204" pitchFamily="34" charset="0"/>
              </a:rPr>
              <a:pPr algn="r"/>
              <a:t>14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6750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 lIns="86888" tIns="42681" rIns="86888" bIns="42681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608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0A3B4B61-7748-49B9-9673-278FEDF4F297}" type="slidenum">
              <a:rPr lang="es-ES" altLang="en-US" sz="1200">
                <a:latin typeface="Arial" panose="020B0604020202020204" pitchFamily="34" charset="0"/>
              </a:rPr>
              <a:pPr algn="r"/>
              <a:t>15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6750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 lIns="86888" tIns="42681" rIns="86888" bIns="42681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00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FDBD773-7F5E-4DD6-B905-92DA12BDCCF8}" type="slidenum">
              <a:rPr lang="es-ES" altLang="en-US" sz="1200">
                <a:latin typeface="Arial" panose="020B0604020202020204" pitchFamily="34" charset="0"/>
              </a:rPr>
              <a:pPr algn="r"/>
              <a:t>16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6750"/>
          </a:xfrm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 lIns="86888" tIns="42681" rIns="86888" bIns="42681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569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46874B7-7DEF-48D1-95EE-167C792462E2}" type="slidenum">
              <a:rPr lang="es-ES" altLang="en-US" sz="1200">
                <a:latin typeface="Arial" panose="020B0604020202020204" pitchFamily="34" charset="0"/>
              </a:rPr>
              <a:pPr algn="r"/>
              <a:t>17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1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E59C7D4-0836-4118-B9FE-9307B7B72A0A}" type="slidenum">
              <a:rPr lang="es-ES" altLang="en-US" sz="1200">
                <a:latin typeface="Arial" panose="020B0604020202020204" pitchFamily="34" charset="0"/>
              </a:rPr>
              <a:pPr algn="r"/>
              <a:t>18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80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05E3C996-BD63-454D-8D36-E9C7E03DC9E2}" type="slidenum">
              <a:rPr lang="es-ES" altLang="en-US" sz="1200">
                <a:latin typeface="Arial" panose="020B0604020202020204" pitchFamily="34" charset="0"/>
              </a:rPr>
              <a:pPr algn="r"/>
              <a:t>19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36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0BC14DB-3080-4210-BD67-81CA81323AF2}" type="slidenum">
              <a:rPr lang="es-ES" altLang="en-US" sz="1200">
                <a:latin typeface="Arial" panose="020B0604020202020204" pitchFamily="34" charset="0"/>
              </a:rPr>
              <a:pPr algn="r"/>
              <a:t>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556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59ED4DB5-EB47-401B-84E9-A7399E6ECEEF}" type="slidenum">
              <a:rPr lang="es-ES" altLang="en-US" sz="1200">
                <a:latin typeface="Arial" panose="020B0604020202020204" pitchFamily="34" charset="0"/>
              </a:rPr>
              <a:pPr algn="r"/>
              <a:t>20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56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4DFFA7A9-3BBE-4D50-9710-F05681264578}" type="slidenum">
              <a:rPr lang="es-ES" altLang="en-US" sz="1200">
                <a:latin typeface="Arial" panose="020B0604020202020204" pitchFamily="34" charset="0"/>
              </a:rPr>
              <a:pPr algn="r"/>
              <a:t>21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altLang="en-US"/>
              <a:t>Buen momento para pasar al applet del máximo de una función</a:t>
            </a:r>
          </a:p>
        </p:txBody>
      </p:sp>
    </p:spTree>
    <p:extLst>
      <p:ext uri="{BB962C8B-B14F-4D97-AF65-F5344CB8AC3E}">
        <p14:creationId xmlns:p14="http://schemas.microsoft.com/office/powerpoint/2010/main" val="2854631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89A721BB-CF17-411B-A7A5-55F47348CCDE}" type="slidenum">
              <a:rPr lang="es-ES" altLang="en-US" sz="1200">
                <a:latin typeface="Arial" panose="020B0604020202020204" pitchFamily="34" charset="0"/>
              </a:rPr>
              <a:pPr algn="r"/>
              <a:t>22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885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AEB6F2F-1545-4C38-B37C-57239D8A0CA8}" type="slidenum">
              <a:rPr lang="es-ES" altLang="en-US" sz="1200">
                <a:latin typeface="Arial" panose="020B0604020202020204" pitchFamily="34" charset="0"/>
              </a:rPr>
              <a:pPr algn="r"/>
              <a:t>23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23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C97CBE1-E7A2-49DA-A33D-D34E70FD5B7F}" type="slidenum">
              <a:rPr lang="es-ES" altLang="en-US" sz="1200">
                <a:latin typeface="Arial" panose="020B0604020202020204" pitchFamily="34" charset="0"/>
              </a:rPr>
              <a:pPr algn="r"/>
              <a:t>24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5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A9CDE6A-5CC3-4A58-9ADA-FFD658FE4270}" type="slidenum">
              <a:rPr lang="es-ES" altLang="en-US" sz="1200">
                <a:latin typeface="Arial" panose="020B0604020202020204" pitchFamily="34" charset="0"/>
              </a:rPr>
              <a:pPr algn="r"/>
              <a:t>25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29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61E2F5D-0254-48D1-9C38-74B3B1A4C024}" type="slidenum">
              <a:rPr lang="es-ES" altLang="en-US" sz="1200">
                <a:latin typeface="Arial" panose="020B0604020202020204" pitchFamily="34" charset="0"/>
              </a:rPr>
              <a:pPr algn="r"/>
              <a:t>26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46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C133A784-6CCF-4ABC-8D96-1DB848303450}" type="slidenum">
              <a:rPr lang="es-ES" altLang="en-US" sz="1200">
                <a:latin typeface="Arial" panose="020B0604020202020204" pitchFamily="34" charset="0"/>
              </a:rPr>
              <a:pPr algn="r"/>
              <a:t>27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22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C99EB0B1-6202-4A50-8757-B3780F124329}" type="slidenum">
              <a:rPr lang="es-ES" altLang="en-US" sz="1200">
                <a:latin typeface="Arial" panose="020B0604020202020204" pitchFamily="34" charset="0"/>
              </a:rPr>
              <a:pPr algn="r"/>
              <a:t>28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887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52EF9DD9-1DEA-4F3D-BF0D-49A8996AC4F7}" type="slidenum">
              <a:rPr lang="es-ES" altLang="en-US" sz="1200">
                <a:latin typeface="Arial" panose="020B0604020202020204" pitchFamily="34" charset="0"/>
              </a:rPr>
              <a:pPr algn="r"/>
              <a:t>29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86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F80942F-C7BA-47DE-A13C-79C1C5828A2B}" type="slidenum">
              <a:rPr lang="es-ES" altLang="en-US" sz="1200">
                <a:latin typeface="Arial" panose="020B0604020202020204" pitchFamily="34" charset="0"/>
              </a:rPr>
              <a:pPr algn="r"/>
              <a:t>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241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E15833D-C59D-4A40-B69C-64DD72500839}" type="slidenum">
              <a:rPr lang="es-ES" altLang="en-US" sz="1200">
                <a:latin typeface="Arial" panose="020B0604020202020204" pitchFamily="34" charset="0"/>
              </a:rPr>
              <a:pPr algn="r"/>
              <a:t>30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37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8376E82B-CF3B-4BD3-8721-49BA26970E02}" type="slidenum">
              <a:rPr lang="es-ES" altLang="en-US" sz="1200">
                <a:latin typeface="Arial" panose="020B0604020202020204" pitchFamily="34" charset="0"/>
              </a:rPr>
              <a:pPr algn="r"/>
              <a:t>31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12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FBEE73E-312B-4148-8752-D206E4C0ECB9}" type="slidenum">
              <a:rPr lang="es-ES" altLang="en-US" sz="1200">
                <a:latin typeface="Arial" panose="020B0604020202020204" pitchFamily="34" charset="0"/>
              </a:rPr>
              <a:pPr algn="r"/>
              <a:t>32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182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63FFDCB-7FF4-4565-8D93-EAEDF9B0F0EA}" type="slidenum">
              <a:rPr lang="es-ES" altLang="en-US" sz="1200">
                <a:latin typeface="Arial" panose="020B0604020202020204" pitchFamily="34" charset="0"/>
              </a:rPr>
              <a:pPr algn="r"/>
              <a:t>33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09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E187D28D-0DA1-4CEB-B9EE-392294F2E436}" type="slidenum">
              <a:rPr lang="es-ES" altLang="en-US" sz="1200">
                <a:latin typeface="Arial" panose="020B0604020202020204" pitchFamily="34" charset="0"/>
              </a:rPr>
              <a:pPr algn="r"/>
              <a:t>34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34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E79CCC9E-6005-4EEA-99EB-0363CA5C7404}" type="slidenum">
              <a:rPr lang="es-ES" altLang="en-US" sz="1200">
                <a:latin typeface="Arial" panose="020B0604020202020204" pitchFamily="34" charset="0"/>
              </a:rPr>
              <a:pPr algn="r"/>
              <a:t>35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21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7A9B8F6-EA6C-4585-850A-902979C15132}" type="slidenum">
              <a:rPr lang="es-ES" altLang="en-US" sz="1200">
                <a:latin typeface="Arial" panose="020B0604020202020204" pitchFamily="34" charset="0"/>
              </a:rPr>
              <a:pPr algn="r"/>
              <a:t>36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28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D421719-FC6A-4EE3-94A3-96BA4EEF82EE}" type="slidenum">
              <a:rPr lang="es-ES" altLang="en-US" sz="1200">
                <a:latin typeface="Arial" panose="020B0604020202020204" pitchFamily="34" charset="0"/>
              </a:rPr>
              <a:pPr algn="r"/>
              <a:t>37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956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434CFA37-2043-4D96-833A-67FA320328F1}" type="slidenum">
              <a:rPr lang="es-ES" altLang="en-US" sz="1200">
                <a:latin typeface="Arial" panose="020B0604020202020204" pitchFamily="34" charset="0"/>
              </a:rPr>
              <a:pPr algn="r"/>
              <a:t>38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411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A15276C-FB07-430E-ADFD-E3B63481A844}" type="slidenum">
              <a:rPr lang="es-ES" altLang="en-US" sz="1200">
                <a:latin typeface="Arial" panose="020B0604020202020204" pitchFamily="34" charset="0"/>
              </a:rPr>
              <a:pPr algn="r"/>
              <a:t>39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7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35C585BA-BCC1-41BA-8115-FE27AA6ACAE5}" type="slidenum">
              <a:rPr lang="es-ES" altLang="en-US" sz="1200">
                <a:latin typeface="Arial" panose="020B0604020202020204" pitchFamily="34" charset="0"/>
              </a:rPr>
              <a:pPr algn="r"/>
              <a:t>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234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7285293-9951-4499-823C-7B08B3D63291}" type="slidenum">
              <a:rPr lang="es-ES" altLang="en-US" sz="1200">
                <a:latin typeface="Arial" panose="020B0604020202020204" pitchFamily="34" charset="0"/>
              </a:rPr>
              <a:pPr algn="r"/>
              <a:t>40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970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0E8695F-1828-4498-A406-D76C70139670}" type="slidenum">
              <a:rPr lang="es-ES" altLang="en-US" sz="1200">
                <a:latin typeface="Arial" panose="020B0604020202020204" pitchFamily="34" charset="0"/>
              </a:rPr>
              <a:pPr algn="r"/>
              <a:t>41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611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1DE6D2A-0627-41FE-8EBF-91355A3ECD4A}" type="slidenum">
              <a:rPr lang="es-ES" altLang="en-US" sz="1200">
                <a:latin typeface="Arial" panose="020B0604020202020204" pitchFamily="34" charset="0"/>
              </a:rPr>
              <a:pPr algn="r"/>
              <a:t>42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838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57D9FAC4-0250-4203-BA82-F86A763A557E}" type="slidenum">
              <a:rPr lang="es-ES" altLang="en-US" sz="1200">
                <a:latin typeface="Arial" panose="020B0604020202020204" pitchFamily="34" charset="0"/>
              </a:rPr>
              <a:pPr algn="r"/>
              <a:t>43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88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38F84721-0481-4CCA-AD8B-5592F6638D9A}" type="slidenum">
              <a:rPr lang="es-ES" altLang="en-US" sz="1200">
                <a:latin typeface="Arial" panose="020B0604020202020204" pitchFamily="34" charset="0"/>
              </a:rPr>
              <a:pPr algn="r"/>
              <a:t>44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630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C8FD7F1A-7703-4619-8177-6A0CAB5ADB1A}" type="slidenum">
              <a:rPr lang="es-ES" altLang="en-US" sz="1200">
                <a:latin typeface="Arial" panose="020B0604020202020204" pitchFamily="34" charset="0"/>
              </a:rPr>
              <a:pPr algn="r"/>
              <a:t>45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03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1D238AC6-E007-452F-8854-C964B49A5BAD}" type="slidenum">
              <a:rPr lang="es-ES" altLang="en-US" sz="1200">
                <a:latin typeface="Arial" panose="020B0604020202020204" pitchFamily="34" charset="0"/>
              </a:rPr>
              <a:pPr algn="r"/>
              <a:t>46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50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CD1EB8B6-57A4-4990-A230-878CCC4168D6}" type="slidenum">
              <a:rPr lang="es-ES" altLang="en-US" sz="1200">
                <a:latin typeface="Arial" panose="020B0604020202020204" pitchFamily="34" charset="0"/>
              </a:rPr>
              <a:pPr algn="r"/>
              <a:t>47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557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F05BFB9-421F-4265-8782-FB63F3BC95A8}" type="slidenum">
              <a:rPr lang="es-ES" altLang="en-US" sz="1200">
                <a:latin typeface="Arial" panose="020B0604020202020204" pitchFamily="34" charset="0"/>
              </a:rPr>
              <a:pPr algn="r"/>
              <a:t>48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0383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D7C3C67-DABF-4937-9EC9-EC491789527E}" type="slidenum">
              <a:rPr lang="es-ES" altLang="en-US" sz="1200">
                <a:latin typeface="Arial" panose="020B0604020202020204" pitchFamily="34" charset="0"/>
              </a:rPr>
              <a:pPr algn="r"/>
              <a:t>49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8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BF8E5FE6-A08C-4079-8FAA-D678F057BA0F}" type="slidenum">
              <a:rPr lang="es-ES" altLang="en-US" sz="1200">
                <a:latin typeface="Arial" panose="020B0604020202020204" pitchFamily="34" charset="0"/>
              </a:rPr>
              <a:pPr algn="r"/>
              <a:t>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26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07E01A29-D0AD-475F-B29C-9EBA97EA2C3C}" type="slidenum">
              <a:rPr lang="es-ES" altLang="en-US" sz="1200">
                <a:latin typeface="Arial" panose="020B0604020202020204" pitchFamily="34" charset="0"/>
              </a:rPr>
              <a:pPr algn="r"/>
              <a:t>50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108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1D5A29F-CF62-4334-97B4-963BD928E2C3}" type="slidenum">
              <a:rPr lang="es-ES" altLang="en-US" sz="1200">
                <a:latin typeface="Arial" panose="020B0604020202020204" pitchFamily="34" charset="0"/>
              </a:rPr>
              <a:pPr algn="r"/>
              <a:t>51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4598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DEB0C7A-E01A-41CF-9D76-2E549BA31D9F}" type="slidenum">
              <a:rPr lang="es-ES" altLang="en-US" sz="1200">
                <a:latin typeface="Arial" panose="020B0604020202020204" pitchFamily="34" charset="0"/>
              </a:rPr>
              <a:pPr algn="r"/>
              <a:t>52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638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6E2EEDF-89AF-4CA2-8BAB-AFC0B5F66941}" type="slidenum">
              <a:rPr lang="es-ES" altLang="en-US" sz="1200">
                <a:latin typeface="Arial" panose="020B0604020202020204" pitchFamily="34" charset="0"/>
              </a:rPr>
              <a:pPr algn="r"/>
              <a:t>53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588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D077972-89EB-4F4E-A216-36D58E7B6597}" type="slidenum">
              <a:rPr lang="es-ES" altLang="en-US" sz="1200">
                <a:latin typeface="Arial" panose="020B0604020202020204" pitchFamily="34" charset="0"/>
              </a:rPr>
              <a:pPr algn="r"/>
              <a:t>54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527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85DE0D0B-08E4-498B-BECA-CA1469D0E6D3}" type="slidenum">
              <a:rPr lang="es-ES" altLang="en-US" sz="1200">
                <a:latin typeface="Arial" panose="020B0604020202020204" pitchFamily="34" charset="0"/>
              </a:rPr>
              <a:pPr algn="r"/>
              <a:t>55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735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8FCF9080-F954-4335-8287-46D05D3100A5}" type="slidenum">
              <a:rPr lang="es-ES" altLang="en-US" sz="1200">
                <a:latin typeface="Arial" panose="020B0604020202020204" pitchFamily="34" charset="0"/>
              </a:rPr>
              <a:pPr algn="r"/>
              <a:t>56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99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AA57F52-9F62-4EAD-BC7B-8517B4321622}" type="slidenum">
              <a:rPr lang="es-ES" altLang="en-US" sz="1200">
                <a:latin typeface="Arial" panose="020B0604020202020204" pitchFamily="34" charset="0"/>
              </a:rPr>
              <a:pPr algn="r"/>
              <a:t>57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078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67895E32-145D-45EC-943F-13E69AD3DD90}" type="slidenum">
              <a:rPr lang="es-ES" altLang="en-US" sz="1200">
                <a:latin typeface="Arial" panose="020B0604020202020204" pitchFamily="34" charset="0"/>
              </a:rPr>
              <a:pPr algn="r"/>
              <a:t>58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451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FCDAB2C8-AB00-49BC-A2AE-A08BCFC9DC93}" type="slidenum">
              <a:rPr lang="es-ES" altLang="en-US" sz="1200">
                <a:latin typeface="Arial" panose="020B0604020202020204" pitchFamily="34" charset="0"/>
              </a:rPr>
              <a:pPr algn="r"/>
              <a:t>59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98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E2411BDE-E1DF-49C8-B3B7-028EE24AF4DA}" type="slidenum">
              <a:rPr lang="es-ES" altLang="en-US" sz="1200">
                <a:latin typeface="Arial" panose="020B0604020202020204" pitchFamily="34" charset="0"/>
              </a:rPr>
              <a:pPr algn="r"/>
              <a:t>6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0613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4BE711EF-815F-41FE-B33B-5C89456F36CA}" type="slidenum">
              <a:rPr lang="es-ES" altLang="en-US" sz="1200">
                <a:latin typeface="Arial" panose="020B0604020202020204" pitchFamily="34" charset="0"/>
              </a:rPr>
              <a:pPr algn="r"/>
              <a:t>60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850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4C61EF86-DB92-4DBE-9047-836CC941170A}" type="slidenum">
              <a:rPr lang="es-ES" altLang="en-US" sz="1200">
                <a:latin typeface="Arial" panose="020B0604020202020204" pitchFamily="34" charset="0"/>
              </a:rPr>
              <a:pPr algn="r"/>
              <a:t>61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216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F5D32FEA-4552-4B24-B9B9-51B26422357C}" type="slidenum">
              <a:rPr lang="es-ES" altLang="en-US" sz="1200">
                <a:latin typeface="Arial" panose="020B0604020202020204" pitchFamily="34" charset="0"/>
              </a:rPr>
              <a:pPr algn="r"/>
              <a:t>62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532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11867D07-65FE-441D-BAEC-AC4EE963196C}" type="slidenum">
              <a:rPr lang="es-ES" altLang="en-US" sz="1200">
                <a:latin typeface="Arial" panose="020B0604020202020204" pitchFamily="34" charset="0"/>
              </a:rPr>
              <a:pPr algn="r"/>
              <a:t>63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915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74F5DD6-3608-40DB-A583-1F5A622E4F0E}" type="slidenum">
              <a:rPr lang="es-ES" altLang="en-US" sz="1200">
                <a:latin typeface="Arial" panose="020B0604020202020204" pitchFamily="34" charset="0"/>
              </a:rPr>
              <a:pPr algn="r"/>
              <a:t>64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9215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34710B3E-0464-47CE-92AD-577447966229}" type="slidenum">
              <a:rPr lang="es-ES" altLang="en-US" sz="1200">
                <a:latin typeface="Arial" panose="020B0604020202020204" pitchFamily="34" charset="0"/>
              </a:rPr>
              <a:pPr algn="r"/>
              <a:t>65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63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AD342DCD-E099-4493-9820-22EB42F88243}" type="slidenum">
              <a:rPr lang="es-ES" altLang="en-US" sz="1200">
                <a:latin typeface="Arial" panose="020B0604020202020204" pitchFamily="34" charset="0"/>
              </a:rPr>
              <a:pPr algn="r"/>
              <a:t>7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E113660-BF90-4288-81F6-E11DAFD4736F}" type="slidenum">
              <a:rPr lang="es-ES" altLang="en-US" sz="1200">
                <a:latin typeface="Arial" panose="020B0604020202020204" pitchFamily="34" charset="0"/>
              </a:rPr>
              <a:pPr algn="r"/>
              <a:t>8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3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30C9ADE6-15B3-403B-9F98-EA61E5083406}" type="slidenum">
              <a:rPr lang="es-ES" altLang="en-US" sz="1200">
                <a:latin typeface="Arial" panose="020B0604020202020204" pitchFamily="34" charset="0"/>
              </a:rPr>
              <a:pPr algn="r"/>
              <a:t>9</a:t>
            </a:fld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79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917" y="476251"/>
            <a:ext cx="10668000" cy="936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814917" y="1844676"/>
            <a:ext cx="10752667" cy="43926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2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917" y="476251"/>
            <a:ext cx="10668000" cy="9366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814918" y="1844676"/>
            <a:ext cx="5274733" cy="4392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292851" y="1844676"/>
            <a:ext cx="5274733" cy="211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292851" y="4116388"/>
            <a:ext cx="5274733" cy="21209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E2A3-0876-467A-B42D-C1B9B97464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A33E-4B28-4217-9C5B-075E693A23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brunel.ac.uk/~mastjjb/jeb/info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¿Cuál es el Resolvedor Natural más Potente?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s-ES" altLang="en-US" dirty="0"/>
          </a:p>
          <a:p>
            <a:pPr lvl="1">
              <a:spcBef>
                <a:spcPct val="25000"/>
              </a:spcBef>
              <a:spcAft>
                <a:spcPct val="25000"/>
              </a:spcAft>
              <a:buSzPct val="120000"/>
              <a:buFontTx/>
              <a:buNone/>
              <a:defRPr/>
            </a:pPr>
            <a:r>
              <a:rPr lang="es-ES_tradnl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 cerebro (humano)</a:t>
            </a:r>
            <a:r>
              <a:rPr lang="es-ES_tradnl" altLang="en-US" sz="2800" dirty="0">
                <a:solidFill>
                  <a:schemeClr val="tx2"/>
                </a:solidFill>
              </a:rPr>
              <a:t> </a:t>
            </a:r>
            <a:r>
              <a:rPr lang="es-ES_tradnl" altLang="en-US" sz="2800" dirty="0"/>
              <a:t>                                          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SzPct val="120000"/>
              <a:buFontTx/>
              <a:buNone/>
              <a:defRPr/>
            </a:pPr>
            <a:r>
              <a:rPr lang="es-ES_tradnl" altLang="en-US" sz="1800" dirty="0"/>
              <a:t>que creó “la rueda, New York, las guerras y demás” (según Douglas Adams)</a:t>
            </a:r>
            <a:r>
              <a:rPr lang="es-ES_tradnl" altLang="en-US" sz="1800" b="1" dirty="0"/>
              <a:t> 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SzPct val="120000"/>
              <a:buFontTx/>
              <a:buNone/>
              <a:defRPr/>
            </a:pPr>
            <a:endParaRPr lang="es-ES_tradnl" altLang="en-US" sz="2000" b="1" dirty="0"/>
          </a:p>
          <a:p>
            <a:pPr lvl="1">
              <a:buSzPct val="120000"/>
              <a:buFontTx/>
              <a:buNone/>
              <a:defRPr/>
            </a:pPr>
            <a:r>
              <a:rPr lang="es-ES_tradnl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evolución natural</a:t>
            </a:r>
            <a:br>
              <a:rPr lang="es-ES_tradnl" altLang="en-US" sz="2800" dirty="0">
                <a:solidFill>
                  <a:schemeClr val="tx2"/>
                </a:solidFill>
              </a:rPr>
            </a:br>
            <a:r>
              <a:rPr lang="es-ES_tradnl" altLang="en-US" sz="1800" dirty="0"/>
              <a:t>que creó el cerebro humano (según Darwin et al.)</a:t>
            </a:r>
          </a:p>
          <a:p>
            <a:pPr>
              <a:defRPr/>
            </a:pPr>
            <a:endParaRPr lang="es-ES_tradnl" altLang="en-US" sz="2000" b="1" dirty="0"/>
          </a:p>
          <a:p>
            <a:pPr>
              <a:defRPr/>
            </a:pP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5251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Algoritmo Genético Simple (SGA)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70000"/>
              </a:spcBef>
            </a:pPr>
            <a:r>
              <a:rPr lang="es-ES" altLang="en-US"/>
              <a:t>Codificación Binaria</a:t>
            </a:r>
          </a:p>
          <a:p>
            <a:pPr>
              <a:spcBef>
                <a:spcPct val="70000"/>
              </a:spcBef>
            </a:pPr>
            <a:r>
              <a:rPr lang="es-ES" altLang="en-US">
                <a:solidFill>
                  <a:srgbClr val="00919A"/>
                </a:solidFill>
              </a:rPr>
              <a:t>Población inicial aleatoria</a:t>
            </a:r>
          </a:p>
          <a:p>
            <a:pPr>
              <a:spcBef>
                <a:spcPct val="70000"/>
              </a:spcBef>
            </a:pPr>
            <a:r>
              <a:rPr lang="es-ES" altLang="en-US"/>
              <a:t>Operador de Cruce en un punto</a:t>
            </a:r>
          </a:p>
          <a:p>
            <a:pPr>
              <a:spcBef>
                <a:spcPct val="70000"/>
              </a:spcBef>
            </a:pPr>
            <a:r>
              <a:rPr lang="es-ES" altLang="en-US">
                <a:solidFill>
                  <a:srgbClr val="00919A"/>
                </a:solidFill>
              </a:rPr>
              <a:t>Operador de Mutación simple: alteración de un bit</a:t>
            </a:r>
          </a:p>
          <a:p>
            <a:pPr>
              <a:spcBef>
                <a:spcPct val="70000"/>
              </a:spcBef>
            </a:pPr>
            <a:r>
              <a:rPr lang="es-ES" altLang="en-US"/>
              <a:t>Selección proporcional al fitness</a:t>
            </a:r>
          </a:p>
          <a:p>
            <a:pPr>
              <a:spcBef>
                <a:spcPct val="70000"/>
              </a:spcBef>
            </a:pPr>
            <a:r>
              <a:rPr lang="es-ES" altLang="en-US">
                <a:solidFill>
                  <a:srgbClr val="00919A"/>
                </a:solidFill>
              </a:rPr>
              <a:t>Aceptación incondicional de los hijos (los hijos reemplazan a los padres)</a:t>
            </a:r>
            <a:endParaRPr lang="es-ES" altLang="en-US" i="1">
              <a:solidFill>
                <a:srgbClr val="009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4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Codificación Binaria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3810000" cy="533400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n-US" b="1"/>
              <a:t>Cromosoma (Genotipo)</a:t>
            </a:r>
          </a:p>
          <a:p>
            <a:endParaRPr lang="es-ES" altLang="en-US" sz="2000" b="1"/>
          </a:p>
          <a:p>
            <a:pPr>
              <a:buFontTx/>
              <a:buNone/>
            </a:pPr>
            <a:endParaRPr lang="es-ES" altLang="en-US" sz="2000"/>
          </a:p>
        </p:txBody>
      </p:sp>
      <p:pic>
        <p:nvPicPr>
          <p:cNvPr id="25604" name="Picture 4" descr="geno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133600" y="2895600"/>
            <a:ext cx="8153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b="1"/>
              <a:t>Solución Potencial (Fenotipo)</a:t>
            </a:r>
          </a:p>
          <a:p>
            <a:pPr>
              <a:buFontTx/>
              <a:buNone/>
            </a:pPr>
            <a:r>
              <a:rPr lang="es-ES" altLang="en-US" sz="2000"/>
              <a:t>	Problema 1: Maximizar una función  </a:t>
            </a:r>
            <a:r>
              <a:rPr lang="es-ES" altLang="en-US" sz="2000" i="1"/>
              <a:t>f</a:t>
            </a:r>
            <a:r>
              <a:rPr lang="es-ES" altLang="en-US" sz="2000"/>
              <a:t> : </a:t>
            </a:r>
            <a:r>
              <a:rPr lang="es-ES" altLang="en-US" sz="2000" i="1"/>
              <a:t>[a,b] </a:t>
            </a:r>
            <a:r>
              <a:rPr lang="es-ES" altLang="en-US" sz="2000" i="1">
                <a:sym typeface="Symbol" panose="05050102010706020507" pitchFamily="18" charset="2"/>
              </a:rPr>
              <a:t> </a:t>
            </a:r>
            <a:r>
              <a:rPr lang="en-US" altLang="en-US" sz="2000" i="1">
                <a:latin typeface="Symbol" panose="05050102010706020507" pitchFamily="18" charset="2"/>
                <a:sym typeface="Symbol" panose="05050102010706020507" pitchFamily="18" charset="2"/>
              </a:rPr>
              <a:t></a:t>
            </a:r>
            <a:r>
              <a:rPr lang="es-ES" altLang="en-US" sz="2000" i="1">
                <a:sym typeface="Symbol" panose="05050102010706020507" pitchFamily="18" charset="2"/>
              </a:rPr>
              <a:t>  </a:t>
            </a:r>
            <a:r>
              <a:rPr lang="en-US" altLang="en-US" sz="2000" i="1">
                <a:latin typeface="Symbol" panose="05050102010706020507" pitchFamily="18" charset="2"/>
                <a:sym typeface="Symbol" panose="05050102010706020507" pitchFamily="18" charset="2"/>
              </a:rPr>
              <a:t></a:t>
            </a:r>
            <a:r>
              <a:rPr lang="es-ES" altLang="en-US" sz="2000" i="1" baseline="30000">
                <a:sym typeface="Symbol" panose="05050102010706020507" pitchFamily="18" charset="2"/>
              </a:rPr>
              <a:t>+</a:t>
            </a:r>
          </a:p>
          <a:p>
            <a:pPr>
              <a:buFontTx/>
              <a:buNone/>
            </a:pPr>
            <a:r>
              <a:rPr lang="es-ES" altLang="en-US" sz="2000"/>
              <a:t>		</a:t>
            </a:r>
            <a:r>
              <a:rPr lang="es-ES" altLang="en-US" sz="2000">
                <a:solidFill>
                  <a:srgbClr val="00919A"/>
                </a:solidFill>
              </a:rPr>
              <a:t>Número real </a:t>
            </a:r>
            <a:r>
              <a:rPr lang="es-ES" altLang="en-US" sz="2000" i="1">
                <a:solidFill>
                  <a:srgbClr val="00919A"/>
                </a:solidFill>
              </a:rPr>
              <a:t>x</a:t>
            </a:r>
            <a:r>
              <a:rPr lang="es-ES" altLang="en-US" sz="2000" i="1">
                <a:solidFill>
                  <a:srgbClr val="00919A"/>
                </a:solidFill>
                <a:sym typeface="Symbol" panose="05050102010706020507" pitchFamily="18" charset="2"/>
              </a:rPr>
              <a:t>[a,b]</a:t>
            </a:r>
          </a:p>
          <a:p>
            <a:pPr>
              <a:buFontTx/>
              <a:buNone/>
            </a:pPr>
            <a:r>
              <a:rPr lang="es-ES" altLang="en-US" sz="2000"/>
              <a:t>    Problema 2: Organizar 8 trabajos en 2 Fases</a:t>
            </a:r>
          </a:p>
          <a:p>
            <a:pPr>
              <a:buFontTx/>
              <a:buNone/>
            </a:pPr>
            <a:r>
              <a:rPr lang="es-ES" altLang="en-US" sz="2000"/>
              <a:t>		</a:t>
            </a:r>
            <a:r>
              <a:rPr lang="es-ES" altLang="en-US" sz="2000">
                <a:solidFill>
                  <a:srgbClr val="00919A"/>
                </a:solidFill>
              </a:rPr>
              <a:t>S = {T1 F1, T2 F0, T3 F1, T4 F0, T5 F0, T6 F0, T7 F1, T8 F1}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133600" y="48768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b="1"/>
              <a:t>Calidad de la Solución Potencial (Fitness)</a:t>
            </a:r>
          </a:p>
          <a:p>
            <a:pPr>
              <a:buFontTx/>
              <a:buNone/>
            </a:pPr>
            <a:r>
              <a:rPr lang="es-ES" altLang="en-US" sz="2000"/>
              <a:t>	Problema 1: valor de </a:t>
            </a:r>
            <a:r>
              <a:rPr lang="es-ES" altLang="en-US" sz="2000" i="1"/>
              <a:t>f(x)</a:t>
            </a:r>
            <a:endParaRPr lang="es-ES" altLang="en-US" sz="2000" i="1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s-ES" altLang="en-US" sz="2000"/>
              <a:t>    Problema 2: Medida del beneficio (inversa del coste) de S</a:t>
            </a:r>
          </a:p>
          <a:p>
            <a:pPr>
              <a:buFontTx/>
              <a:buNone/>
            </a:pPr>
            <a:r>
              <a:rPr lang="es-ES" altLang="en-US" sz="2000"/>
              <a:t>		</a:t>
            </a:r>
          </a:p>
          <a:p>
            <a:endParaRPr lang="es-ES" altLang="en-US" sz="2000"/>
          </a:p>
          <a:p>
            <a:pPr>
              <a:buFontTx/>
              <a:buNone/>
            </a:pPr>
            <a:endParaRPr lang="es-ES" altLang="en-US" sz="2000"/>
          </a:p>
        </p:txBody>
      </p:sp>
    </p:spTree>
    <p:extLst>
      <p:ext uri="{BB962C8B-B14F-4D97-AF65-F5344CB8AC3E}">
        <p14:creationId xmlns:p14="http://schemas.microsoft.com/office/powerpoint/2010/main" val="25642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Decodificación de Cromosomas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3732212" cy="4175125"/>
          </a:xfrm>
        </p:spPr>
        <p:txBody>
          <a:bodyPr/>
          <a:lstStyle/>
          <a:p>
            <a:r>
              <a:rPr lang="es-ES" altLang="en-US" sz="2000"/>
              <a:t>Es el cálculo del Fenotipo a partir del Genotipo</a:t>
            </a:r>
          </a:p>
          <a:p>
            <a:pPr>
              <a:spcBef>
                <a:spcPct val="100000"/>
              </a:spcBef>
            </a:pPr>
            <a:r>
              <a:rPr lang="es-ES" altLang="en-US" sz="2000"/>
              <a:t>Muchas veces sirve algún algoritmo voraz (p.e. familia NP)</a:t>
            </a:r>
          </a:p>
          <a:p>
            <a:pPr>
              <a:spcBef>
                <a:spcPct val="100000"/>
              </a:spcBef>
            </a:pPr>
            <a:r>
              <a:rPr lang="es-ES" altLang="en-US" sz="2000"/>
              <a:t>Es la operación más costosa del AG</a:t>
            </a:r>
          </a:p>
          <a:p>
            <a:pPr>
              <a:spcBef>
                <a:spcPct val="100000"/>
              </a:spcBef>
            </a:pPr>
            <a:r>
              <a:rPr lang="es-ES" altLang="en-US" sz="2000"/>
              <a:t>El Fitness se calcula de forma inmediata a partir del Fenotipo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00800" y="1752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b="1">
                <a:latin typeface="Tahoma" panose="020B0604030504040204" pitchFamily="34" charset="0"/>
              </a:rPr>
              <a:t>Genotipo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82000" y="1752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b="1">
                <a:latin typeface="Tahoma" panose="020B0604030504040204" pitchFamily="34" charset="0"/>
              </a:rPr>
              <a:t>Datos</a:t>
            </a:r>
          </a:p>
          <a:p>
            <a:r>
              <a:rPr lang="en-GB" altLang="en-US" b="1">
                <a:latin typeface="Tahoma" panose="020B0604030504040204" pitchFamily="34" charset="0"/>
              </a:rPr>
              <a:t>Problema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391400" y="5181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b="1">
                <a:latin typeface="Tahoma" panose="020B0604030504040204" pitchFamily="34" charset="0"/>
              </a:rPr>
              <a:t>Fenotipo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391400" y="3657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b="1">
                <a:latin typeface="Tahoma" panose="020B0604030504040204" pitchFamily="34" charset="0"/>
              </a:rPr>
              <a:t>Algoritmo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7162800" y="2895600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8382000" y="28956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8153400" y="4800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7341"/>
            <a:ext cx="8229600" cy="646973"/>
          </a:xfrm>
        </p:spPr>
        <p:txBody>
          <a:bodyPr vert="horz" lIns="92075" tIns="46038" rIns="92075" bIns="46038" rtlCol="0" anchor="b">
            <a:spAutoFit/>
          </a:bodyPr>
          <a:lstStyle/>
          <a:p>
            <a:pPr>
              <a:defRPr/>
            </a:pPr>
            <a:r>
              <a:rPr lang="es-ES" altLang="en-US" sz="4000">
                <a:latin typeface="Arial" panose="020B0604020202020204" pitchFamily="34" charset="0"/>
              </a:rPr>
              <a:t>Representación Binaria (Fenotipo)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3938" y="2432051"/>
            <a:ext cx="3003550" cy="569913"/>
          </a:xfrm>
          <a:noFill/>
        </p:spPr>
        <p:txBody>
          <a:bodyPr vert="horz" lIns="46038" tIns="46038" rIns="46038" bIns="46038" rtlCol="0">
            <a:normAutofit fontScale="85000" lnSpcReduction="20000"/>
          </a:bodyPr>
          <a:lstStyle/>
          <a:p>
            <a:pPr marL="285750" indent="-285750">
              <a:buNone/>
              <a:tabLst>
                <a:tab pos="1371600" algn="l"/>
                <a:tab pos="4572000" algn="l"/>
                <a:tab pos="4800600" algn="l"/>
              </a:tabLst>
            </a:pPr>
            <a:r>
              <a:rPr lang="es-ES" altLang="en-US" sz="1800" b="1">
                <a:solidFill>
                  <a:srgbClr val="000066"/>
                </a:solidFill>
              </a:rPr>
              <a:t>Genotipo</a:t>
            </a:r>
          </a:p>
          <a:p>
            <a:pPr marL="285750" indent="-285750">
              <a:buNone/>
              <a:tabLst>
                <a:tab pos="1371600" algn="l"/>
                <a:tab pos="4572000" algn="l"/>
                <a:tab pos="4800600" algn="l"/>
              </a:tabLst>
            </a:pPr>
            <a:r>
              <a:rPr lang="es-ES" altLang="en-US" sz="1800" b="1">
                <a:solidFill>
                  <a:srgbClr val="000066"/>
                </a:solidFill>
              </a:rPr>
              <a:t>8 bits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780214" y="2870200"/>
            <a:ext cx="32781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918326" y="2392363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Fenotipo: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5638800" y="31242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734176" y="2890838"/>
            <a:ext cx="1565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 Entero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5638800" y="3657600"/>
            <a:ext cx="990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34176" y="3424238"/>
            <a:ext cx="1190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 Real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638800" y="38862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723063" y="4006850"/>
            <a:ext cx="2659382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 Planificación</a:t>
            </a:r>
            <a:endParaRPr lang="en-US" altLang="en-US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5638800" y="3886200"/>
            <a:ext cx="1066800" cy="1371600"/>
            <a:chOff x="2401" y="2497"/>
            <a:chExt cx="863" cy="815"/>
          </a:xfrm>
        </p:grpSpPr>
        <p:sp>
          <p:nvSpPr>
            <p:cNvPr id="29713" name="Line 13"/>
            <p:cNvSpPr>
              <a:spLocks noChangeShapeType="1"/>
            </p:cNvSpPr>
            <p:nvPr/>
          </p:nvSpPr>
          <p:spPr bwMode="auto">
            <a:xfrm>
              <a:off x="2401" y="2497"/>
              <a:ext cx="815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14"/>
            <p:cNvSpPr>
              <a:spLocks noChangeShapeType="1"/>
            </p:cNvSpPr>
            <p:nvPr/>
          </p:nvSpPr>
          <p:spPr bwMode="auto">
            <a:xfrm>
              <a:off x="2401" y="2497"/>
              <a:ext cx="863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9" name="Group 15"/>
          <p:cNvGrpSpPr>
            <a:grpSpLocks/>
          </p:cNvGrpSpPr>
          <p:nvPr/>
        </p:nvGrpSpPr>
        <p:grpSpPr bwMode="auto">
          <a:xfrm>
            <a:off x="6723064" y="4540251"/>
            <a:ext cx="1387475" cy="1058863"/>
            <a:chOff x="3275" y="2860"/>
            <a:chExt cx="874" cy="667"/>
          </a:xfrm>
        </p:grpSpPr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3275" y="2860"/>
              <a:ext cx="46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</a:rPr>
                <a:t> ...</a:t>
              </a:r>
            </a:p>
          </p:txBody>
        </p:sp>
        <p:sp>
          <p:nvSpPr>
            <p:cNvPr id="29712" name="Rectangle 17"/>
            <p:cNvSpPr>
              <a:spLocks noChangeArrowheads="1"/>
            </p:cNvSpPr>
            <p:nvPr/>
          </p:nvSpPr>
          <p:spPr bwMode="auto">
            <a:xfrm>
              <a:off x="3275" y="3227"/>
              <a:ext cx="87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</a:rPr>
                <a:t> Otros</a:t>
              </a:r>
            </a:p>
          </p:txBody>
        </p:sp>
      </p:grpSp>
      <p:pic>
        <p:nvPicPr>
          <p:cNvPr id="29710" name="Picture 18" descr="geno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73463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9913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793603"/>
            <a:ext cx="8001000" cy="619273"/>
          </a:xfrm>
        </p:spPr>
        <p:txBody>
          <a:bodyPr vert="horz" lIns="92075" tIns="46038" rIns="92075" bIns="46038" rtlCol="0" anchor="b">
            <a:spAutoFit/>
          </a:bodyPr>
          <a:lstStyle/>
          <a:p>
            <a:pPr>
              <a:defRPr/>
            </a:pPr>
            <a:r>
              <a:rPr lang="es-ES" altLang="en-US" sz="3800">
                <a:latin typeface="Arial" panose="020B0604020202020204" pitchFamily="34" charset="0"/>
              </a:rPr>
              <a:t>Fenotipo de Tipo Entero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352801" y="2743201"/>
            <a:ext cx="186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Genotipo:</a:t>
            </a: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3200400" y="3962400"/>
            <a:ext cx="1371600" cy="8842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62200" y="4897439"/>
            <a:ext cx="7696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038" tIns="46038" rIns="46038" bIns="46038" anchorCtr="1"/>
          <a:lstStyle>
            <a:lvl1pPr marL="285750" indent="-285750" algn="l"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228600" algn="l"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71550" indent="-228600" algn="l"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4450" indent="-228600" algn="l"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572000" algn="l"/>
                <a:tab pos="480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+ 0*2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+ 1*2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+ 0*2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+ 0*2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+ 0*2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+ 1*2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+ 1*2</a:t>
            </a:r>
            <a:r>
              <a:rPr lang="en-US" altLang="en-US" sz="2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en-US" sz="28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128 + 32 + 2 + 1 = 163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781800" y="3276600"/>
            <a:ext cx="133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3600" b="1">
                <a:latin typeface="Arial" panose="020B0604020202020204" pitchFamily="34" charset="0"/>
              </a:rPr>
              <a:t>= 163</a:t>
            </a:r>
          </a:p>
        </p:txBody>
      </p:sp>
      <p:pic>
        <p:nvPicPr>
          <p:cNvPr id="122887" name="Picture 7" descr="geno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553201" y="2743201"/>
            <a:ext cx="180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Fenotipo:</a:t>
            </a:r>
          </a:p>
        </p:txBody>
      </p:sp>
    </p:spTree>
    <p:extLst>
      <p:ext uri="{BB962C8B-B14F-4D97-AF65-F5344CB8AC3E}">
        <p14:creationId xmlns:p14="http://schemas.microsoft.com/office/powerpoint/2010/main" val="189039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5" grpId="0" autoUpdateAnimBg="0"/>
      <p:bldP spid="122886" grpId="0" autoUpdateAnimBg="0"/>
      <p:bldP spid="1228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793603"/>
            <a:ext cx="8001000" cy="619273"/>
          </a:xfrm>
        </p:spPr>
        <p:txBody>
          <a:bodyPr vert="horz" lIns="92075" tIns="46038" rIns="92075" bIns="46038" rtlCol="0" anchor="b">
            <a:spAutoFit/>
          </a:bodyPr>
          <a:lstStyle/>
          <a:p>
            <a:pPr>
              <a:defRPr/>
            </a:pPr>
            <a:r>
              <a:rPr lang="es-ES" altLang="en-US" sz="3800">
                <a:latin typeface="Arial" panose="020B0604020202020204" pitchFamily="34" charset="0"/>
              </a:rPr>
              <a:t>Fenotipo de Tipo Real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414" y="1968500"/>
            <a:ext cx="7693025" cy="1208088"/>
          </a:xfrm>
          <a:noFill/>
        </p:spPr>
        <p:txBody>
          <a:bodyPr vert="horz" lIns="46038" tIns="46038" rIns="46038" bIns="46038" rtlCol="0">
            <a:normAutofit/>
          </a:bodyPr>
          <a:lstStyle/>
          <a:p>
            <a:pPr marL="285750" indent="-285750">
              <a:buNone/>
              <a:tabLst>
                <a:tab pos="1371600" algn="l"/>
                <a:tab pos="4572000" algn="l"/>
                <a:tab pos="4800600" algn="l"/>
              </a:tabLst>
            </a:pPr>
            <a:endParaRPr lang="es-ES" altLang="en-US" sz="1800"/>
          </a:p>
          <a:p>
            <a:pPr marL="285750" indent="-285750">
              <a:buNone/>
              <a:tabLst>
                <a:tab pos="1371600" algn="l"/>
                <a:tab pos="4572000" algn="l"/>
                <a:tab pos="4800600" algn="l"/>
              </a:tabLst>
            </a:pPr>
            <a:r>
              <a:rPr lang="es-ES" altLang="en-US" sz="1800" b="1"/>
              <a:t>Número real entre 2.5 y 20.5 con 8 digitos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3200400" y="4421188"/>
            <a:ext cx="839788" cy="6080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4933" name="Object 5"/>
          <p:cNvGraphicFramePr>
            <a:graphicFrameLocks/>
          </p:cNvGraphicFramePr>
          <p:nvPr/>
        </p:nvGraphicFramePr>
        <p:xfrm>
          <a:off x="2209800" y="4953000"/>
          <a:ext cx="769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184400" imgH="393700" progId="Equation.3">
                  <p:embed/>
                </p:oleObj>
              </mc:Choice>
              <mc:Fallback>
                <p:oleObj name="Equation" r:id="rId4" imgW="2184400" imgH="393700" progId="Equation.3">
                  <p:embed/>
                  <p:pic>
                    <p:nvPicPr>
                      <p:cNvPr id="12493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769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6324600" y="3733800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3600" b="1">
                <a:latin typeface="Arial" panose="020B0604020202020204" pitchFamily="34" charset="0"/>
              </a:rPr>
              <a:t>= 13.9609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200401" y="3200401"/>
            <a:ext cx="186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Genotipo:</a:t>
            </a:r>
          </a:p>
        </p:txBody>
      </p:sp>
      <p:pic>
        <p:nvPicPr>
          <p:cNvPr id="124936" name="Picture 8" descr="genoty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00801" y="3200401"/>
            <a:ext cx="180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Fenotipo:</a:t>
            </a:r>
          </a:p>
        </p:txBody>
      </p:sp>
    </p:spTree>
    <p:extLst>
      <p:ext uri="{BB962C8B-B14F-4D97-AF65-F5344CB8AC3E}">
        <p14:creationId xmlns:p14="http://schemas.microsoft.com/office/powerpoint/2010/main" val="388175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  <p:bldP spid="124934" grpId="0" autoUpdateAnimBg="0"/>
      <p:bldP spid="124935" grpId="0" autoUpdateAnimBg="0"/>
      <p:bldP spid="1249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793603"/>
            <a:ext cx="8001000" cy="619273"/>
          </a:xfrm>
        </p:spPr>
        <p:txBody>
          <a:bodyPr vert="horz" lIns="92075" tIns="46038" rIns="92075" bIns="46038" rtlCol="0" anchor="b">
            <a:spAutoFit/>
          </a:bodyPr>
          <a:lstStyle/>
          <a:p>
            <a:pPr>
              <a:defRPr/>
            </a:pPr>
            <a:r>
              <a:rPr lang="es-ES" altLang="en-US" sz="3800">
                <a:latin typeface="Arial" panose="020B0604020202020204" pitchFamily="34" charset="0"/>
              </a:rPr>
              <a:t>Fenotipo de Tipo Planificación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6189" y="1844676"/>
            <a:ext cx="6497637" cy="1057275"/>
          </a:xfrm>
          <a:noFill/>
        </p:spPr>
        <p:txBody>
          <a:bodyPr vert="horz" lIns="46038" tIns="46038" rIns="46038" bIns="46038" rtlCol="0">
            <a:normAutofit/>
          </a:bodyPr>
          <a:lstStyle/>
          <a:p>
            <a:pPr marL="628650" lvl="1">
              <a:spcBef>
                <a:spcPct val="0"/>
              </a:spcBef>
              <a:buNone/>
              <a:tabLst>
                <a:tab pos="1371600" algn="l"/>
                <a:tab pos="4572000" algn="l"/>
                <a:tab pos="4800600" algn="l"/>
              </a:tabLst>
            </a:pPr>
            <a:endParaRPr lang="es-ES" altLang="en-US" sz="1800"/>
          </a:p>
          <a:p>
            <a:pPr marL="628650" lvl="1">
              <a:spcBef>
                <a:spcPct val="0"/>
              </a:spcBef>
              <a:buNone/>
              <a:tabLst>
                <a:tab pos="1371600" algn="l"/>
                <a:tab pos="4572000" algn="l"/>
                <a:tab pos="4800600" algn="l"/>
              </a:tabLst>
            </a:pPr>
            <a:r>
              <a:rPr lang="es-ES" altLang="en-US" sz="1800" b="1"/>
              <a:t>8 trabajos en dos fases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00401" y="3657601"/>
            <a:ext cx="186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Genotipo:</a:t>
            </a:r>
          </a:p>
        </p:txBody>
      </p:sp>
      <p:pic>
        <p:nvPicPr>
          <p:cNvPr id="126981" name="Picture 5" descr="geno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676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6324600" y="4191000"/>
            <a:ext cx="45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36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858000" y="3276600"/>
            <a:ext cx="533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7543800" y="3276600"/>
            <a:ext cx="381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629400" y="2819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Tr,</a:t>
            </a:r>
            <a:endParaRPr lang="en-US" altLang="en-US" sz="2400" b="1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7334250" y="28416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Fase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8153401" y="4191001"/>
            <a:ext cx="168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Fenotipo</a:t>
            </a:r>
          </a:p>
        </p:txBody>
      </p:sp>
    </p:spTree>
    <p:extLst>
      <p:ext uri="{BB962C8B-B14F-4D97-AF65-F5344CB8AC3E}">
        <p14:creationId xmlns:p14="http://schemas.microsoft.com/office/powerpoint/2010/main" val="1132366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2" autoUpdateAnimBg="0"/>
      <p:bldP spid="126980" grpId="0" autoUpdateAnimBg="0"/>
      <p:bldP spid="126982" grpId="0" autoUpdateAnimBg="0"/>
      <p:bldP spid="126983" grpId="0" autoUpdateAnimBg="0"/>
      <p:bldP spid="126984" grpId="0" autoUpdateAnimBg="0"/>
      <p:bldP spid="126985" grpId="0" autoUpdateAnimBg="0"/>
      <p:bldP spid="126986" grpId="0" autoUpdateAnimBg="0"/>
      <p:bldP spid="1269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Operadores de Cruce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b="1"/>
              <a:t>Cruce en un punto</a:t>
            </a:r>
          </a:p>
          <a:p>
            <a:pPr lvl="1"/>
            <a:r>
              <a:rPr lang="es-ES" altLang="en-US"/>
              <a:t>Genera 2 hijos a partir de 2 padres</a:t>
            </a:r>
          </a:p>
          <a:p>
            <a:pPr lvl="1"/>
            <a:r>
              <a:rPr lang="es-ES" altLang="en-US"/>
              <a:t>Cada hijo hereda características de los dos padres</a:t>
            </a:r>
          </a:p>
          <a:p>
            <a:pPr lvl="1"/>
            <a:r>
              <a:rPr lang="es-ES" altLang="en-US"/>
              <a:t>Es la componente de EXPLOTACIÓN</a:t>
            </a:r>
          </a:p>
        </p:txBody>
      </p:sp>
      <p:grpSp>
        <p:nvGrpSpPr>
          <p:cNvPr id="37892" name="Group 40"/>
          <p:cNvGrpSpPr>
            <a:grpSpLocks/>
          </p:cNvGrpSpPr>
          <p:nvPr/>
        </p:nvGrpSpPr>
        <p:grpSpPr bwMode="auto">
          <a:xfrm>
            <a:off x="2286001" y="3810001"/>
            <a:ext cx="7432675" cy="1990725"/>
            <a:chOff x="617" y="2276"/>
            <a:chExt cx="4682" cy="1254"/>
          </a:xfrm>
        </p:grpSpPr>
        <p:grpSp>
          <p:nvGrpSpPr>
            <p:cNvPr id="37893" name="Group 5"/>
            <p:cNvGrpSpPr>
              <a:grpSpLocks/>
            </p:cNvGrpSpPr>
            <p:nvPr/>
          </p:nvGrpSpPr>
          <p:grpSpPr bwMode="auto">
            <a:xfrm>
              <a:off x="624" y="2352"/>
              <a:ext cx="2746" cy="404"/>
              <a:chOff x="1749" y="2591"/>
              <a:chExt cx="2746" cy="404"/>
            </a:xfrm>
          </p:grpSpPr>
          <p:sp>
            <p:nvSpPr>
              <p:cNvPr id="37910" name="Rectangle 6"/>
              <p:cNvSpPr>
                <a:spLocks noChangeArrowheads="1"/>
              </p:cNvSpPr>
              <p:nvPr/>
            </p:nvSpPr>
            <p:spPr bwMode="auto">
              <a:xfrm>
                <a:off x="1749" y="2644"/>
                <a:ext cx="1260" cy="3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1" name="Rectangle 7"/>
              <p:cNvSpPr>
                <a:spLocks noChangeArrowheads="1"/>
              </p:cNvSpPr>
              <p:nvPr/>
            </p:nvSpPr>
            <p:spPr bwMode="auto">
              <a:xfrm>
                <a:off x="1756" y="2591"/>
                <a:ext cx="13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rgbClr val="FF9900"/>
                    </a:solidFill>
                    <a:latin typeface="Arial" panose="020B0604020202020204" pitchFamily="34" charset="0"/>
                  </a:rPr>
                  <a:t>1  1  1  1  1  1  1</a:t>
                </a:r>
                <a:r>
                  <a:rPr lang="en-US" altLang="en-US" sz="3600" b="1">
                    <a:solidFill>
                      <a:srgbClr val="660033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912" name="Rectangle 8"/>
              <p:cNvSpPr>
                <a:spLocks noChangeArrowheads="1"/>
              </p:cNvSpPr>
              <p:nvPr/>
            </p:nvSpPr>
            <p:spPr bwMode="auto">
              <a:xfrm>
                <a:off x="3141" y="2644"/>
                <a:ext cx="1260" cy="3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3" name="Rectangle 9"/>
              <p:cNvSpPr>
                <a:spLocks noChangeArrowheads="1"/>
              </p:cNvSpPr>
              <p:nvPr/>
            </p:nvSpPr>
            <p:spPr bwMode="auto">
              <a:xfrm>
                <a:off x="3148" y="2591"/>
                <a:ext cx="13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0  0  0  0  0  0  0</a:t>
                </a:r>
                <a:r>
                  <a:rPr lang="en-US" altLang="en-US" sz="3600" b="1">
                    <a:solidFill>
                      <a:srgbClr val="660033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37894" name="Rectangle 10"/>
            <p:cNvSpPr>
              <a:spLocks noChangeArrowheads="1"/>
            </p:cNvSpPr>
            <p:nvPr/>
          </p:nvSpPr>
          <p:spPr bwMode="auto">
            <a:xfrm>
              <a:off x="3464" y="2372"/>
              <a:ext cx="12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 b="1">
                  <a:solidFill>
                    <a:schemeClr val="accent2"/>
                  </a:solidFill>
                  <a:latin typeface="Arial" panose="020B0604020202020204" pitchFamily="34" charset="0"/>
                </a:rPr>
                <a:t>padres</a:t>
              </a:r>
              <a:endParaRPr lang="en-US" altLang="en-US" b="1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5" name="Line 14"/>
            <p:cNvSpPr>
              <a:spLocks noChangeShapeType="1"/>
            </p:cNvSpPr>
            <p:nvPr/>
          </p:nvSpPr>
          <p:spPr bwMode="auto">
            <a:xfrm flipH="1">
              <a:off x="1562" y="2784"/>
              <a:ext cx="1311" cy="2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6" name="Group 16"/>
            <p:cNvGrpSpPr>
              <a:grpSpLocks/>
            </p:cNvGrpSpPr>
            <p:nvPr/>
          </p:nvGrpSpPr>
          <p:grpSpPr bwMode="auto">
            <a:xfrm>
              <a:off x="617" y="3024"/>
              <a:ext cx="3334" cy="404"/>
              <a:chOff x="424" y="3244"/>
              <a:chExt cx="3334" cy="404"/>
            </a:xfrm>
          </p:grpSpPr>
          <p:grpSp>
            <p:nvGrpSpPr>
              <p:cNvPr id="37904" name="Group 17"/>
              <p:cNvGrpSpPr>
                <a:grpSpLocks/>
              </p:cNvGrpSpPr>
              <p:nvPr/>
            </p:nvGrpSpPr>
            <p:grpSpPr bwMode="auto">
              <a:xfrm>
                <a:off x="424" y="3244"/>
                <a:ext cx="2746" cy="404"/>
                <a:chOff x="1749" y="3263"/>
                <a:chExt cx="2746" cy="404"/>
              </a:xfrm>
            </p:grpSpPr>
            <p:sp>
              <p:nvSpPr>
                <p:cNvPr id="37906" name="Rectangle 18"/>
                <p:cNvSpPr>
                  <a:spLocks noChangeArrowheads="1"/>
                </p:cNvSpPr>
                <p:nvPr/>
              </p:nvSpPr>
              <p:spPr bwMode="auto">
                <a:xfrm>
                  <a:off x="1749" y="3316"/>
                  <a:ext cx="1260" cy="32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7" name="Rectangle 19"/>
                <p:cNvSpPr>
                  <a:spLocks noChangeArrowheads="1"/>
                </p:cNvSpPr>
                <p:nvPr/>
              </p:nvSpPr>
              <p:spPr bwMode="auto">
                <a:xfrm>
                  <a:off x="1756" y="3263"/>
                  <a:ext cx="1347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l"/>
                  <a:r>
                    <a:rPr lang="en-US" altLang="en-US" b="1">
                      <a:solidFill>
                        <a:srgbClr val="FF9900"/>
                      </a:solidFill>
                      <a:latin typeface="Arial" panose="020B0604020202020204" pitchFamily="34" charset="0"/>
                    </a:rPr>
                    <a:t>1  1  1</a:t>
                  </a:r>
                  <a:r>
                    <a:rPr lang="en-US" altLang="en-US" b="1">
                      <a:solidFill>
                        <a:srgbClr val="660033"/>
                      </a:solidFill>
                      <a:latin typeface="Arial" panose="020B0604020202020204" pitchFamily="34" charset="0"/>
                    </a:rPr>
                    <a:t>  </a:t>
                  </a:r>
                  <a:r>
                    <a:rPr lang="en-US" altLang="en-US" b="1">
                      <a:solidFill>
                        <a:schemeClr val="folHlink"/>
                      </a:solidFill>
                      <a:latin typeface="Arial" panose="020B0604020202020204" pitchFamily="34" charset="0"/>
                    </a:rPr>
                    <a:t>0  0  0  0</a:t>
                  </a:r>
                  <a:r>
                    <a:rPr lang="en-US" altLang="en-US" sz="3600" b="1">
                      <a:solidFill>
                        <a:srgbClr val="660033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7908" name="Rectangle 20"/>
                <p:cNvSpPr>
                  <a:spLocks noChangeArrowheads="1"/>
                </p:cNvSpPr>
                <p:nvPr/>
              </p:nvSpPr>
              <p:spPr bwMode="auto">
                <a:xfrm>
                  <a:off x="3141" y="3316"/>
                  <a:ext cx="1260" cy="32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9" name="Rectangle 21"/>
                <p:cNvSpPr>
                  <a:spLocks noChangeArrowheads="1"/>
                </p:cNvSpPr>
                <p:nvPr/>
              </p:nvSpPr>
              <p:spPr bwMode="auto">
                <a:xfrm>
                  <a:off x="3148" y="3263"/>
                  <a:ext cx="1347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l"/>
                  <a:r>
                    <a:rPr lang="en-US" altLang="en-US" b="1">
                      <a:solidFill>
                        <a:schemeClr val="folHlink"/>
                      </a:solidFill>
                      <a:latin typeface="Arial" panose="020B0604020202020204" pitchFamily="34" charset="0"/>
                    </a:rPr>
                    <a:t>0  0  0</a:t>
                  </a:r>
                  <a:r>
                    <a:rPr lang="en-US" altLang="en-US" b="1">
                      <a:solidFill>
                        <a:srgbClr val="660033"/>
                      </a:solidFill>
                      <a:latin typeface="Arial" panose="020B0604020202020204" pitchFamily="34" charset="0"/>
                    </a:rPr>
                    <a:t>  </a:t>
                  </a:r>
                  <a:r>
                    <a:rPr lang="en-US" altLang="en-US" b="1">
                      <a:solidFill>
                        <a:srgbClr val="FF9900"/>
                      </a:solidFill>
                      <a:latin typeface="Arial" panose="020B0604020202020204" pitchFamily="34" charset="0"/>
                    </a:rPr>
                    <a:t>1  1  1  1</a:t>
                  </a:r>
                  <a:r>
                    <a:rPr lang="en-US" altLang="en-US" sz="3600" b="1">
                      <a:solidFill>
                        <a:srgbClr val="660033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905" name="Rectangle 22"/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4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hijos</a:t>
                </a:r>
                <a:endParaRPr lang="en-US" altLang="en-US" b="1">
                  <a:solidFill>
                    <a:srgbClr val="660033"/>
                  </a:solidFill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37897" name="Picture 25" descr="eleph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" y="2276"/>
              <a:ext cx="97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26" descr="eleph2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2996"/>
              <a:ext cx="984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9" name="Freeform 35"/>
            <p:cNvSpPr>
              <a:spLocks/>
            </p:cNvSpPr>
            <p:nvPr/>
          </p:nvSpPr>
          <p:spPr bwMode="auto">
            <a:xfrm>
              <a:off x="1152" y="2304"/>
              <a:ext cx="116" cy="233"/>
            </a:xfrm>
            <a:custGeom>
              <a:avLst/>
              <a:gdLst>
                <a:gd name="T0" fmla="*/ 0 w 48"/>
                <a:gd name="T1" fmla="*/ 0 h 480"/>
                <a:gd name="T2" fmla="*/ 48 w 48"/>
                <a:gd name="T3" fmla="*/ 96 h 480"/>
                <a:gd name="T4" fmla="*/ 0 w 48"/>
                <a:gd name="T5" fmla="*/ 192 h 480"/>
                <a:gd name="T6" fmla="*/ 48 w 48"/>
                <a:gd name="T7" fmla="*/ 288 h 480"/>
                <a:gd name="T8" fmla="*/ 0 w 48"/>
                <a:gd name="T9" fmla="*/ 384 h 480"/>
                <a:gd name="T10" fmla="*/ 48 w 4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480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48" y="288"/>
                  </a:lnTo>
                  <a:lnTo>
                    <a:pt x="0" y="384"/>
                  </a:lnTo>
                  <a:lnTo>
                    <a:pt x="48" y="48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0" name="Freeform 36"/>
            <p:cNvSpPr>
              <a:spLocks/>
            </p:cNvSpPr>
            <p:nvPr/>
          </p:nvSpPr>
          <p:spPr bwMode="auto">
            <a:xfrm>
              <a:off x="2544" y="2304"/>
              <a:ext cx="116" cy="233"/>
            </a:xfrm>
            <a:custGeom>
              <a:avLst/>
              <a:gdLst>
                <a:gd name="T0" fmla="*/ 0 w 48"/>
                <a:gd name="T1" fmla="*/ 0 h 480"/>
                <a:gd name="T2" fmla="*/ 48 w 48"/>
                <a:gd name="T3" fmla="*/ 96 h 480"/>
                <a:gd name="T4" fmla="*/ 0 w 48"/>
                <a:gd name="T5" fmla="*/ 192 h 480"/>
                <a:gd name="T6" fmla="*/ 48 w 48"/>
                <a:gd name="T7" fmla="*/ 288 h 480"/>
                <a:gd name="T8" fmla="*/ 0 w 48"/>
                <a:gd name="T9" fmla="*/ 384 h 480"/>
                <a:gd name="T10" fmla="*/ 48 w 4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480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  <a:lnTo>
                    <a:pt x="48" y="288"/>
                  </a:lnTo>
                  <a:lnTo>
                    <a:pt x="0" y="384"/>
                  </a:lnTo>
                  <a:lnTo>
                    <a:pt x="48" y="48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1" name="Line 37"/>
            <p:cNvSpPr>
              <a:spLocks noChangeShapeType="1"/>
            </p:cNvSpPr>
            <p:nvPr/>
          </p:nvSpPr>
          <p:spPr bwMode="auto">
            <a:xfrm>
              <a:off x="864" y="2784"/>
              <a:ext cx="0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2" name="Line 38"/>
            <p:cNvSpPr>
              <a:spLocks noChangeShapeType="1"/>
            </p:cNvSpPr>
            <p:nvPr/>
          </p:nvSpPr>
          <p:spPr bwMode="auto">
            <a:xfrm>
              <a:off x="1536" y="2784"/>
              <a:ext cx="1296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903" name="Line 39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2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Operador de Mutación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b="1"/>
              <a:t>La mutación altera de forma aleatoria cada bit</a:t>
            </a:r>
          </a:p>
          <a:p>
            <a:pPr lvl="1"/>
            <a:r>
              <a:rPr lang="es-ES" altLang="en-US"/>
              <a:t>La probabilidad de aplicación debe ser baja</a:t>
            </a:r>
          </a:p>
          <a:p>
            <a:pPr lvl="1"/>
            <a:r>
              <a:rPr lang="es-ES" altLang="en-US"/>
              <a:t>Introduce características aleatorias en los cromosomas</a:t>
            </a:r>
          </a:p>
          <a:p>
            <a:pPr lvl="1"/>
            <a:r>
              <a:rPr lang="es-ES" altLang="en-US"/>
              <a:t>Es la componente de EXPLORACIÓN del AG</a:t>
            </a:r>
          </a:p>
        </p:txBody>
      </p:sp>
      <p:grpSp>
        <p:nvGrpSpPr>
          <p:cNvPr id="39940" name="Group 71"/>
          <p:cNvGrpSpPr>
            <a:grpSpLocks/>
          </p:cNvGrpSpPr>
          <p:nvPr/>
        </p:nvGrpSpPr>
        <p:grpSpPr bwMode="auto">
          <a:xfrm>
            <a:off x="3048000" y="3657601"/>
            <a:ext cx="5899150" cy="2536825"/>
            <a:chOff x="960" y="2160"/>
            <a:chExt cx="3716" cy="1598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3600" y="2160"/>
              <a:ext cx="1076" cy="672"/>
              <a:chOff x="3532" y="1626"/>
              <a:chExt cx="1660" cy="1070"/>
            </a:xfrm>
          </p:grpSpPr>
          <p:graphicFrame>
            <p:nvGraphicFramePr>
              <p:cNvPr id="40002" name="Object 5"/>
              <p:cNvGraphicFramePr>
                <a:graphicFrameLocks/>
              </p:cNvGraphicFramePr>
              <p:nvPr/>
            </p:nvGraphicFramePr>
            <p:xfrm>
              <a:off x="4283" y="1626"/>
              <a:ext cx="909" cy="1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ClipArt" r:id="rId4" imgW="1443038" imgH="1698625" progId="MS_ClipArt_Gallery.2">
                      <p:embed/>
                    </p:oleObj>
                  </mc:Choice>
                  <mc:Fallback>
                    <p:oleObj name="ClipArt" r:id="rId4" imgW="1443038" imgH="1698625" progId="MS_ClipArt_Gallery.2">
                      <p:embed/>
                      <p:pic>
                        <p:nvPicPr>
                          <p:cNvPr id="40002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3" y="1626"/>
                            <a:ext cx="909" cy="10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003" name="Rectangle 6"/>
              <p:cNvSpPr>
                <a:spLocks noChangeArrowheads="1"/>
              </p:cNvSpPr>
              <p:nvPr/>
            </p:nvSpPr>
            <p:spPr bwMode="auto">
              <a:xfrm>
                <a:off x="3532" y="2150"/>
                <a:ext cx="181" cy="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endPara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42" name="Group 7"/>
            <p:cNvGrpSpPr>
              <a:grpSpLocks/>
            </p:cNvGrpSpPr>
            <p:nvPr/>
          </p:nvGrpSpPr>
          <p:grpSpPr bwMode="auto">
            <a:xfrm>
              <a:off x="3648" y="3120"/>
              <a:ext cx="1006" cy="638"/>
              <a:chOff x="3789" y="2783"/>
              <a:chExt cx="1519" cy="1055"/>
            </a:xfrm>
          </p:grpSpPr>
          <p:sp>
            <p:nvSpPr>
              <p:cNvPr id="39953" name="Freeform 8"/>
              <p:cNvSpPr>
                <a:spLocks/>
              </p:cNvSpPr>
              <p:nvPr/>
            </p:nvSpPr>
            <p:spPr bwMode="auto">
              <a:xfrm>
                <a:off x="4672" y="3402"/>
                <a:ext cx="350" cy="406"/>
              </a:xfrm>
              <a:custGeom>
                <a:avLst/>
                <a:gdLst>
                  <a:gd name="T0" fmla="*/ 21 w 350"/>
                  <a:gd name="T1" fmla="*/ 31 h 406"/>
                  <a:gd name="T2" fmla="*/ 12 w 350"/>
                  <a:gd name="T3" fmla="*/ 77 h 406"/>
                  <a:gd name="T4" fmla="*/ 7 w 350"/>
                  <a:gd name="T5" fmla="*/ 106 h 406"/>
                  <a:gd name="T6" fmla="*/ 2 w 350"/>
                  <a:gd name="T7" fmla="*/ 148 h 406"/>
                  <a:gd name="T8" fmla="*/ 0 w 350"/>
                  <a:gd name="T9" fmla="*/ 181 h 406"/>
                  <a:gd name="T10" fmla="*/ 2 w 350"/>
                  <a:gd name="T11" fmla="*/ 216 h 406"/>
                  <a:gd name="T12" fmla="*/ 9 w 350"/>
                  <a:gd name="T13" fmla="*/ 252 h 406"/>
                  <a:gd name="T14" fmla="*/ 17 w 350"/>
                  <a:gd name="T15" fmla="*/ 295 h 406"/>
                  <a:gd name="T16" fmla="*/ 23 w 350"/>
                  <a:gd name="T17" fmla="*/ 324 h 406"/>
                  <a:gd name="T18" fmla="*/ 33 w 350"/>
                  <a:gd name="T19" fmla="*/ 354 h 406"/>
                  <a:gd name="T20" fmla="*/ 33 w 350"/>
                  <a:gd name="T21" fmla="*/ 375 h 406"/>
                  <a:gd name="T22" fmla="*/ 33 w 350"/>
                  <a:gd name="T23" fmla="*/ 392 h 406"/>
                  <a:gd name="T24" fmla="*/ 41 w 350"/>
                  <a:gd name="T25" fmla="*/ 400 h 406"/>
                  <a:gd name="T26" fmla="*/ 52 w 350"/>
                  <a:gd name="T27" fmla="*/ 404 h 406"/>
                  <a:gd name="T28" fmla="*/ 68 w 350"/>
                  <a:gd name="T29" fmla="*/ 405 h 406"/>
                  <a:gd name="T30" fmla="*/ 80 w 350"/>
                  <a:gd name="T31" fmla="*/ 401 h 406"/>
                  <a:gd name="T32" fmla="*/ 95 w 350"/>
                  <a:gd name="T33" fmla="*/ 394 h 406"/>
                  <a:gd name="T34" fmla="*/ 111 w 350"/>
                  <a:gd name="T35" fmla="*/ 384 h 406"/>
                  <a:gd name="T36" fmla="*/ 122 w 350"/>
                  <a:gd name="T37" fmla="*/ 367 h 406"/>
                  <a:gd name="T38" fmla="*/ 128 w 350"/>
                  <a:gd name="T39" fmla="*/ 352 h 406"/>
                  <a:gd name="T40" fmla="*/ 126 w 350"/>
                  <a:gd name="T41" fmla="*/ 339 h 406"/>
                  <a:gd name="T42" fmla="*/ 118 w 350"/>
                  <a:gd name="T43" fmla="*/ 326 h 406"/>
                  <a:gd name="T44" fmla="*/ 111 w 350"/>
                  <a:gd name="T45" fmla="*/ 300 h 406"/>
                  <a:gd name="T46" fmla="*/ 113 w 350"/>
                  <a:gd name="T47" fmla="*/ 273 h 406"/>
                  <a:gd name="T48" fmla="*/ 114 w 350"/>
                  <a:gd name="T49" fmla="*/ 245 h 406"/>
                  <a:gd name="T50" fmla="*/ 121 w 350"/>
                  <a:gd name="T51" fmla="*/ 216 h 406"/>
                  <a:gd name="T52" fmla="*/ 131 w 350"/>
                  <a:gd name="T53" fmla="*/ 194 h 406"/>
                  <a:gd name="T54" fmla="*/ 142 w 350"/>
                  <a:gd name="T55" fmla="*/ 184 h 406"/>
                  <a:gd name="T56" fmla="*/ 152 w 350"/>
                  <a:gd name="T57" fmla="*/ 176 h 406"/>
                  <a:gd name="T58" fmla="*/ 166 w 350"/>
                  <a:gd name="T59" fmla="*/ 171 h 406"/>
                  <a:gd name="T60" fmla="*/ 190 w 350"/>
                  <a:gd name="T61" fmla="*/ 171 h 406"/>
                  <a:gd name="T62" fmla="*/ 206 w 350"/>
                  <a:gd name="T63" fmla="*/ 177 h 406"/>
                  <a:gd name="T64" fmla="*/ 217 w 350"/>
                  <a:gd name="T65" fmla="*/ 189 h 406"/>
                  <a:gd name="T66" fmla="*/ 225 w 350"/>
                  <a:gd name="T67" fmla="*/ 205 h 406"/>
                  <a:gd name="T68" fmla="*/ 228 w 350"/>
                  <a:gd name="T69" fmla="*/ 228 h 406"/>
                  <a:gd name="T70" fmla="*/ 230 w 350"/>
                  <a:gd name="T71" fmla="*/ 269 h 406"/>
                  <a:gd name="T72" fmla="*/ 225 w 350"/>
                  <a:gd name="T73" fmla="*/ 305 h 406"/>
                  <a:gd name="T74" fmla="*/ 219 w 350"/>
                  <a:gd name="T75" fmla="*/ 328 h 406"/>
                  <a:gd name="T76" fmla="*/ 217 w 350"/>
                  <a:gd name="T77" fmla="*/ 344 h 406"/>
                  <a:gd name="T78" fmla="*/ 218 w 350"/>
                  <a:gd name="T79" fmla="*/ 355 h 406"/>
                  <a:gd name="T80" fmla="*/ 222 w 350"/>
                  <a:gd name="T81" fmla="*/ 362 h 406"/>
                  <a:gd name="T82" fmla="*/ 228 w 350"/>
                  <a:gd name="T83" fmla="*/ 371 h 406"/>
                  <a:gd name="T84" fmla="*/ 237 w 350"/>
                  <a:gd name="T85" fmla="*/ 376 h 406"/>
                  <a:gd name="T86" fmla="*/ 248 w 350"/>
                  <a:gd name="T87" fmla="*/ 380 h 406"/>
                  <a:gd name="T88" fmla="*/ 261 w 350"/>
                  <a:gd name="T89" fmla="*/ 380 h 406"/>
                  <a:gd name="T90" fmla="*/ 291 w 350"/>
                  <a:gd name="T91" fmla="*/ 378 h 406"/>
                  <a:gd name="T92" fmla="*/ 301 w 350"/>
                  <a:gd name="T93" fmla="*/ 375 h 406"/>
                  <a:gd name="T94" fmla="*/ 309 w 350"/>
                  <a:gd name="T95" fmla="*/ 371 h 406"/>
                  <a:gd name="T96" fmla="*/ 314 w 350"/>
                  <a:gd name="T97" fmla="*/ 352 h 406"/>
                  <a:gd name="T98" fmla="*/ 312 w 350"/>
                  <a:gd name="T99" fmla="*/ 335 h 406"/>
                  <a:gd name="T100" fmla="*/ 317 w 350"/>
                  <a:gd name="T101" fmla="*/ 292 h 406"/>
                  <a:gd name="T102" fmla="*/ 327 w 350"/>
                  <a:gd name="T103" fmla="*/ 249 h 406"/>
                  <a:gd name="T104" fmla="*/ 341 w 350"/>
                  <a:gd name="T105" fmla="*/ 186 h 406"/>
                  <a:gd name="T106" fmla="*/ 349 w 350"/>
                  <a:gd name="T107" fmla="*/ 134 h 406"/>
                  <a:gd name="T108" fmla="*/ 349 w 350"/>
                  <a:gd name="T109" fmla="*/ 79 h 406"/>
                  <a:gd name="T110" fmla="*/ 338 w 350"/>
                  <a:gd name="T111" fmla="*/ 31 h 406"/>
                  <a:gd name="T112" fmla="*/ 331 w 350"/>
                  <a:gd name="T113" fmla="*/ 0 h 406"/>
                  <a:gd name="T114" fmla="*/ 21 w 350"/>
                  <a:gd name="T115" fmla="*/ 31 h 40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50" h="406">
                    <a:moveTo>
                      <a:pt x="21" y="31"/>
                    </a:moveTo>
                    <a:lnTo>
                      <a:pt x="12" y="77"/>
                    </a:lnTo>
                    <a:lnTo>
                      <a:pt x="7" y="106"/>
                    </a:lnTo>
                    <a:lnTo>
                      <a:pt x="2" y="148"/>
                    </a:lnTo>
                    <a:lnTo>
                      <a:pt x="0" y="181"/>
                    </a:lnTo>
                    <a:lnTo>
                      <a:pt x="2" y="216"/>
                    </a:lnTo>
                    <a:lnTo>
                      <a:pt x="9" y="252"/>
                    </a:lnTo>
                    <a:lnTo>
                      <a:pt x="17" y="295"/>
                    </a:lnTo>
                    <a:lnTo>
                      <a:pt x="23" y="324"/>
                    </a:lnTo>
                    <a:lnTo>
                      <a:pt x="33" y="354"/>
                    </a:lnTo>
                    <a:lnTo>
                      <a:pt x="33" y="375"/>
                    </a:lnTo>
                    <a:lnTo>
                      <a:pt x="33" y="392"/>
                    </a:lnTo>
                    <a:lnTo>
                      <a:pt x="41" y="400"/>
                    </a:lnTo>
                    <a:lnTo>
                      <a:pt x="52" y="404"/>
                    </a:lnTo>
                    <a:lnTo>
                      <a:pt x="68" y="405"/>
                    </a:lnTo>
                    <a:lnTo>
                      <a:pt x="80" y="401"/>
                    </a:lnTo>
                    <a:lnTo>
                      <a:pt x="95" y="394"/>
                    </a:lnTo>
                    <a:lnTo>
                      <a:pt x="111" y="384"/>
                    </a:lnTo>
                    <a:lnTo>
                      <a:pt x="122" y="367"/>
                    </a:lnTo>
                    <a:lnTo>
                      <a:pt x="128" y="352"/>
                    </a:lnTo>
                    <a:lnTo>
                      <a:pt x="126" y="339"/>
                    </a:lnTo>
                    <a:lnTo>
                      <a:pt x="118" y="326"/>
                    </a:lnTo>
                    <a:lnTo>
                      <a:pt x="111" y="300"/>
                    </a:lnTo>
                    <a:lnTo>
                      <a:pt x="113" y="273"/>
                    </a:lnTo>
                    <a:lnTo>
                      <a:pt x="114" y="245"/>
                    </a:lnTo>
                    <a:lnTo>
                      <a:pt x="121" y="216"/>
                    </a:lnTo>
                    <a:lnTo>
                      <a:pt x="131" y="194"/>
                    </a:lnTo>
                    <a:lnTo>
                      <a:pt x="142" y="184"/>
                    </a:lnTo>
                    <a:lnTo>
                      <a:pt x="152" y="176"/>
                    </a:lnTo>
                    <a:lnTo>
                      <a:pt x="166" y="171"/>
                    </a:lnTo>
                    <a:lnTo>
                      <a:pt x="190" y="171"/>
                    </a:lnTo>
                    <a:lnTo>
                      <a:pt x="206" y="177"/>
                    </a:lnTo>
                    <a:lnTo>
                      <a:pt x="217" y="189"/>
                    </a:lnTo>
                    <a:lnTo>
                      <a:pt x="225" y="205"/>
                    </a:lnTo>
                    <a:lnTo>
                      <a:pt x="228" y="228"/>
                    </a:lnTo>
                    <a:lnTo>
                      <a:pt x="230" y="269"/>
                    </a:lnTo>
                    <a:lnTo>
                      <a:pt x="225" y="305"/>
                    </a:lnTo>
                    <a:lnTo>
                      <a:pt x="219" y="328"/>
                    </a:lnTo>
                    <a:lnTo>
                      <a:pt x="217" y="344"/>
                    </a:lnTo>
                    <a:lnTo>
                      <a:pt x="218" y="355"/>
                    </a:lnTo>
                    <a:lnTo>
                      <a:pt x="222" y="362"/>
                    </a:lnTo>
                    <a:lnTo>
                      <a:pt x="228" y="371"/>
                    </a:lnTo>
                    <a:lnTo>
                      <a:pt x="237" y="376"/>
                    </a:lnTo>
                    <a:lnTo>
                      <a:pt x="248" y="380"/>
                    </a:lnTo>
                    <a:lnTo>
                      <a:pt x="261" y="380"/>
                    </a:lnTo>
                    <a:lnTo>
                      <a:pt x="291" y="378"/>
                    </a:lnTo>
                    <a:lnTo>
                      <a:pt x="301" y="375"/>
                    </a:lnTo>
                    <a:lnTo>
                      <a:pt x="309" y="371"/>
                    </a:lnTo>
                    <a:lnTo>
                      <a:pt x="314" y="352"/>
                    </a:lnTo>
                    <a:lnTo>
                      <a:pt x="312" y="335"/>
                    </a:lnTo>
                    <a:lnTo>
                      <a:pt x="317" y="292"/>
                    </a:lnTo>
                    <a:lnTo>
                      <a:pt x="327" y="249"/>
                    </a:lnTo>
                    <a:lnTo>
                      <a:pt x="341" y="186"/>
                    </a:lnTo>
                    <a:lnTo>
                      <a:pt x="349" y="134"/>
                    </a:lnTo>
                    <a:lnTo>
                      <a:pt x="349" y="79"/>
                    </a:lnTo>
                    <a:lnTo>
                      <a:pt x="338" y="31"/>
                    </a:lnTo>
                    <a:lnTo>
                      <a:pt x="331" y="0"/>
                    </a:lnTo>
                    <a:lnTo>
                      <a:pt x="21" y="31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Freeform 9"/>
              <p:cNvSpPr>
                <a:spLocks/>
              </p:cNvSpPr>
              <p:nvPr/>
            </p:nvSpPr>
            <p:spPr bwMode="auto">
              <a:xfrm>
                <a:off x="4631" y="3060"/>
                <a:ext cx="460" cy="778"/>
              </a:xfrm>
              <a:custGeom>
                <a:avLst/>
                <a:gdLst>
                  <a:gd name="T0" fmla="*/ 8 w 460"/>
                  <a:gd name="T1" fmla="*/ 158 h 778"/>
                  <a:gd name="T2" fmla="*/ 0 w 460"/>
                  <a:gd name="T3" fmla="*/ 224 h 778"/>
                  <a:gd name="T4" fmla="*/ 6 w 460"/>
                  <a:gd name="T5" fmla="*/ 297 h 778"/>
                  <a:gd name="T6" fmla="*/ 24 w 460"/>
                  <a:gd name="T7" fmla="*/ 364 h 778"/>
                  <a:gd name="T8" fmla="*/ 62 w 460"/>
                  <a:gd name="T9" fmla="*/ 431 h 778"/>
                  <a:gd name="T10" fmla="*/ 91 w 460"/>
                  <a:gd name="T11" fmla="*/ 495 h 778"/>
                  <a:gd name="T12" fmla="*/ 110 w 460"/>
                  <a:gd name="T13" fmla="*/ 594 h 778"/>
                  <a:gd name="T14" fmla="*/ 115 w 460"/>
                  <a:gd name="T15" fmla="*/ 696 h 778"/>
                  <a:gd name="T16" fmla="*/ 112 w 460"/>
                  <a:gd name="T17" fmla="*/ 763 h 778"/>
                  <a:gd name="T18" fmla="*/ 142 w 460"/>
                  <a:gd name="T19" fmla="*/ 776 h 778"/>
                  <a:gd name="T20" fmla="*/ 172 w 460"/>
                  <a:gd name="T21" fmla="*/ 774 h 778"/>
                  <a:gd name="T22" fmla="*/ 199 w 460"/>
                  <a:gd name="T23" fmla="*/ 763 h 778"/>
                  <a:gd name="T24" fmla="*/ 222 w 460"/>
                  <a:gd name="T25" fmla="*/ 744 h 778"/>
                  <a:gd name="T26" fmla="*/ 215 w 460"/>
                  <a:gd name="T27" fmla="*/ 704 h 778"/>
                  <a:gd name="T28" fmla="*/ 193 w 460"/>
                  <a:gd name="T29" fmla="*/ 618 h 778"/>
                  <a:gd name="T30" fmla="*/ 201 w 460"/>
                  <a:gd name="T31" fmla="*/ 514 h 778"/>
                  <a:gd name="T32" fmla="*/ 215 w 460"/>
                  <a:gd name="T33" fmla="*/ 481 h 778"/>
                  <a:gd name="T34" fmla="*/ 253 w 460"/>
                  <a:gd name="T35" fmla="*/ 457 h 778"/>
                  <a:gd name="T36" fmla="*/ 290 w 460"/>
                  <a:gd name="T37" fmla="*/ 454 h 778"/>
                  <a:gd name="T38" fmla="*/ 320 w 460"/>
                  <a:gd name="T39" fmla="*/ 472 h 778"/>
                  <a:gd name="T40" fmla="*/ 340 w 460"/>
                  <a:gd name="T41" fmla="*/ 522 h 778"/>
                  <a:gd name="T42" fmla="*/ 340 w 460"/>
                  <a:gd name="T43" fmla="*/ 605 h 778"/>
                  <a:gd name="T44" fmla="*/ 311 w 460"/>
                  <a:gd name="T45" fmla="*/ 685 h 778"/>
                  <a:gd name="T46" fmla="*/ 289 w 460"/>
                  <a:gd name="T47" fmla="*/ 723 h 778"/>
                  <a:gd name="T48" fmla="*/ 295 w 460"/>
                  <a:gd name="T49" fmla="*/ 744 h 778"/>
                  <a:gd name="T50" fmla="*/ 310 w 460"/>
                  <a:gd name="T51" fmla="*/ 757 h 778"/>
                  <a:gd name="T52" fmla="*/ 337 w 460"/>
                  <a:gd name="T53" fmla="*/ 766 h 778"/>
                  <a:gd name="T54" fmla="*/ 359 w 460"/>
                  <a:gd name="T55" fmla="*/ 766 h 778"/>
                  <a:gd name="T56" fmla="*/ 386 w 460"/>
                  <a:gd name="T57" fmla="*/ 760 h 778"/>
                  <a:gd name="T58" fmla="*/ 412 w 460"/>
                  <a:gd name="T59" fmla="*/ 734 h 778"/>
                  <a:gd name="T60" fmla="*/ 430 w 460"/>
                  <a:gd name="T61" fmla="*/ 693 h 778"/>
                  <a:gd name="T62" fmla="*/ 437 w 460"/>
                  <a:gd name="T63" fmla="*/ 627 h 778"/>
                  <a:gd name="T64" fmla="*/ 432 w 460"/>
                  <a:gd name="T65" fmla="*/ 487 h 778"/>
                  <a:gd name="T66" fmla="*/ 429 w 460"/>
                  <a:gd name="T67" fmla="*/ 356 h 778"/>
                  <a:gd name="T68" fmla="*/ 450 w 460"/>
                  <a:gd name="T69" fmla="*/ 265 h 778"/>
                  <a:gd name="T70" fmla="*/ 445 w 460"/>
                  <a:gd name="T71" fmla="*/ 144 h 778"/>
                  <a:gd name="T72" fmla="*/ 402 w 460"/>
                  <a:gd name="T73" fmla="*/ 66 h 778"/>
                  <a:gd name="T74" fmla="*/ 324 w 460"/>
                  <a:gd name="T75" fmla="*/ 16 h 778"/>
                  <a:gd name="T76" fmla="*/ 212 w 460"/>
                  <a:gd name="T77" fmla="*/ 13 h 778"/>
                  <a:gd name="T78" fmla="*/ 107 w 460"/>
                  <a:gd name="T79" fmla="*/ 48 h 778"/>
                  <a:gd name="T80" fmla="*/ 19 w 460"/>
                  <a:gd name="T81" fmla="*/ 117 h 7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60" h="778">
                    <a:moveTo>
                      <a:pt x="19" y="117"/>
                    </a:moveTo>
                    <a:lnTo>
                      <a:pt x="8" y="158"/>
                    </a:lnTo>
                    <a:lnTo>
                      <a:pt x="2" y="190"/>
                    </a:lnTo>
                    <a:lnTo>
                      <a:pt x="0" y="224"/>
                    </a:lnTo>
                    <a:lnTo>
                      <a:pt x="0" y="254"/>
                    </a:lnTo>
                    <a:lnTo>
                      <a:pt x="6" y="297"/>
                    </a:lnTo>
                    <a:lnTo>
                      <a:pt x="16" y="332"/>
                    </a:lnTo>
                    <a:lnTo>
                      <a:pt x="24" y="364"/>
                    </a:lnTo>
                    <a:lnTo>
                      <a:pt x="40" y="401"/>
                    </a:lnTo>
                    <a:lnTo>
                      <a:pt x="62" y="431"/>
                    </a:lnTo>
                    <a:lnTo>
                      <a:pt x="72" y="460"/>
                    </a:lnTo>
                    <a:lnTo>
                      <a:pt x="91" y="495"/>
                    </a:lnTo>
                    <a:lnTo>
                      <a:pt x="99" y="533"/>
                    </a:lnTo>
                    <a:lnTo>
                      <a:pt x="110" y="594"/>
                    </a:lnTo>
                    <a:lnTo>
                      <a:pt x="112" y="656"/>
                    </a:lnTo>
                    <a:lnTo>
                      <a:pt x="115" y="696"/>
                    </a:lnTo>
                    <a:lnTo>
                      <a:pt x="110" y="731"/>
                    </a:lnTo>
                    <a:lnTo>
                      <a:pt x="112" y="763"/>
                    </a:lnTo>
                    <a:lnTo>
                      <a:pt x="126" y="774"/>
                    </a:lnTo>
                    <a:lnTo>
                      <a:pt x="142" y="776"/>
                    </a:lnTo>
                    <a:lnTo>
                      <a:pt x="156" y="777"/>
                    </a:lnTo>
                    <a:lnTo>
                      <a:pt x="172" y="774"/>
                    </a:lnTo>
                    <a:lnTo>
                      <a:pt x="186" y="770"/>
                    </a:lnTo>
                    <a:lnTo>
                      <a:pt x="199" y="763"/>
                    </a:lnTo>
                    <a:lnTo>
                      <a:pt x="215" y="752"/>
                    </a:lnTo>
                    <a:lnTo>
                      <a:pt x="222" y="744"/>
                    </a:lnTo>
                    <a:lnTo>
                      <a:pt x="225" y="734"/>
                    </a:lnTo>
                    <a:lnTo>
                      <a:pt x="215" y="704"/>
                    </a:lnTo>
                    <a:lnTo>
                      <a:pt x="199" y="675"/>
                    </a:lnTo>
                    <a:lnTo>
                      <a:pt x="193" y="618"/>
                    </a:lnTo>
                    <a:lnTo>
                      <a:pt x="196" y="560"/>
                    </a:lnTo>
                    <a:lnTo>
                      <a:pt x="201" y="514"/>
                    </a:lnTo>
                    <a:lnTo>
                      <a:pt x="207" y="497"/>
                    </a:lnTo>
                    <a:lnTo>
                      <a:pt x="215" y="481"/>
                    </a:lnTo>
                    <a:lnTo>
                      <a:pt x="236" y="463"/>
                    </a:lnTo>
                    <a:lnTo>
                      <a:pt x="253" y="457"/>
                    </a:lnTo>
                    <a:lnTo>
                      <a:pt x="272" y="453"/>
                    </a:lnTo>
                    <a:lnTo>
                      <a:pt x="290" y="454"/>
                    </a:lnTo>
                    <a:lnTo>
                      <a:pt x="309" y="461"/>
                    </a:lnTo>
                    <a:lnTo>
                      <a:pt x="320" y="472"/>
                    </a:lnTo>
                    <a:lnTo>
                      <a:pt x="327" y="484"/>
                    </a:lnTo>
                    <a:lnTo>
                      <a:pt x="340" y="522"/>
                    </a:lnTo>
                    <a:lnTo>
                      <a:pt x="348" y="562"/>
                    </a:lnTo>
                    <a:lnTo>
                      <a:pt x="340" y="605"/>
                    </a:lnTo>
                    <a:lnTo>
                      <a:pt x="322" y="648"/>
                    </a:lnTo>
                    <a:lnTo>
                      <a:pt x="311" y="685"/>
                    </a:lnTo>
                    <a:lnTo>
                      <a:pt x="292" y="707"/>
                    </a:lnTo>
                    <a:lnTo>
                      <a:pt x="289" y="723"/>
                    </a:lnTo>
                    <a:lnTo>
                      <a:pt x="290" y="734"/>
                    </a:lnTo>
                    <a:lnTo>
                      <a:pt x="295" y="744"/>
                    </a:lnTo>
                    <a:lnTo>
                      <a:pt x="302" y="751"/>
                    </a:lnTo>
                    <a:lnTo>
                      <a:pt x="310" y="757"/>
                    </a:lnTo>
                    <a:lnTo>
                      <a:pt x="324" y="763"/>
                    </a:lnTo>
                    <a:lnTo>
                      <a:pt x="337" y="766"/>
                    </a:lnTo>
                    <a:lnTo>
                      <a:pt x="349" y="767"/>
                    </a:lnTo>
                    <a:lnTo>
                      <a:pt x="359" y="766"/>
                    </a:lnTo>
                    <a:lnTo>
                      <a:pt x="375" y="763"/>
                    </a:lnTo>
                    <a:lnTo>
                      <a:pt x="386" y="760"/>
                    </a:lnTo>
                    <a:lnTo>
                      <a:pt x="396" y="755"/>
                    </a:lnTo>
                    <a:lnTo>
                      <a:pt x="412" y="734"/>
                    </a:lnTo>
                    <a:lnTo>
                      <a:pt x="425" y="708"/>
                    </a:lnTo>
                    <a:lnTo>
                      <a:pt x="430" y="693"/>
                    </a:lnTo>
                    <a:lnTo>
                      <a:pt x="434" y="677"/>
                    </a:lnTo>
                    <a:lnTo>
                      <a:pt x="437" y="627"/>
                    </a:lnTo>
                    <a:lnTo>
                      <a:pt x="434" y="570"/>
                    </a:lnTo>
                    <a:lnTo>
                      <a:pt x="432" y="487"/>
                    </a:lnTo>
                    <a:lnTo>
                      <a:pt x="429" y="425"/>
                    </a:lnTo>
                    <a:lnTo>
                      <a:pt x="429" y="356"/>
                    </a:lnTo>
                    <a:lnTo>
                      <a:pt x="434" y="315"/>
                    </a:lnTo>
                    <a:lnTo>
                      <a:pt x="450" y="265"/>
                    </a:lnTo>
                    <a:lnTo>
                      <a:pt x="459" y="222"/>
                    </a:lnTo>
                    <a:lnTo>
                      <a:pt x="445" y="144"/>
                    </a:lnTo>
                    <a:lnTo>
                      <a:pt x="429" y="99"/>
                    </a:lnTo>
                    <a:lnTo>
                      <a:pt x="402" y="66"/>
                    </a:lnTo>
                    <a:lnTo>
                      <a:pt x="367" y="37"/>
                    </a:lnTo>
                    <a:lnTo>
                      <a:pt x="324" y="16"/>
                    </a:lnTo>
                    <a:lnTo>
                      <a:pt x="255" y="0"/>
                    </a:lnTo>
                    <a:lnTo>
                      <a:pt x="212" y="13"/>
                    </a:lnTo>
                    <a:lnTo>
                      <a:pt x="155" y="24"/>
                    </a:lnTo>
                    <a:lnTo>
                      <a:pt x="107" y="48"/>
                    </a:lnTo>
                    <a:lnTo>
                      <a:pt x="56" y="80"/>
                    </a:lnTo>
                    <a:lnTo>
                      <a:pt x="19" y="117"/>
                    </a:lnTo>
                  </a:path>
                </a:pathLst>
              </a:custGeom>
              <a:solidFill>
                <a:srgbClr val="3B3B3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Freeform 10"/>
              <p:cNvSpPr>
                <a:spLocks/>
              </p:cNvSpPr>
              <p:nvPr/>
            </p:nvSpPr>
            <p:spPr bwMode="auto">
              <a:xfrm>
                <a:off x="4648" y="3151"/>
                <a:ext cx="353" cy="393"/>
              </a:xfrm>
              <a:custGeom>
                <a:avLst/>
                <a:gdLst>
                  <a:gd name="T0" fmla="*/ 0 w 353"/>
                  <a:gd name="T1" fmla="*/ 42 h 393"/>
                  <a:gd name="T2" fmla="*/ 37 w 353"/>
                  <a:gd name="T3" fmla="*/ 65 h 393"/>
                  <a:gd name="T4" fmla="*/ 79 w 353"/>
                  <a:gd name="T5" fmla="*/ 75 h 393"/>
                  <a:gd name="T6" fmla="*/ 129 w 353"/>
                  <a:gd name="T7" fmla="*/ 75 h 393"/>
                  <a:gd name="T8" fmla="*/ 167 w 353"/>
                  <a:gd name="T9" fmla="*/ 91 h 393"/>
                  <a:gd name="T10" fmla="*/ 185 w 353"/>
                  <a:gd name="T11" fmla="*/ 136 h 393"/>
                  <a:gd name="T12" fmla="*/ 207 w 353"/>
                  <a:gd name="T13" fmla="*/ 171 h 393"/>
                  <a:gd name="T14" fmla="*/ 236 w 353"/>
                  <a:gd name="T15" fmla="*/ 210 h 393"/>
                  <a:gd name="T16" fmla="*/ 251 w 353"/>
                  <a:gd name="T17" fmla="*/ 257 h 393"/>
                  <a:gd name="T18" fmla="*/ 264 w 353"/>
                  <a:gd name="T19" fmla="*/ 306 h 393"/>
                  <a:gd name="T20" fmla="*/ 265 w 353"/>
                  <a:gd name="T21" fmla="*/ 337 h 393"/>
                  <a:gd name="T22" fmla="*/ 256 w 353"/>
                  <a:gd name="T23" fmla="*/ 361 h 393"/>
                  <a:gd name="T24" fmla="*/ 238 w 353"/>
                  <a:gd name="T25" fmla="*/ 369 h 393"/>
                  <a:gd name="T26" fmla="*/ 219 w 353"/>
                  <a:gd name="T27" fmla="*/ 360 h 393"/>
                  <a:gd name="T28" fmla="*/ 209 w 353"/>
                  <a:gd name="T29" fmla="*/ 348 h 393"/>
                  <a:gd name="T30" fmla="*/ 209 w 353"/>
                  <a:gd name="T31" fmla="*/ 328 h 393"/>
                  <a:gd name="T32" fmla="*/ 192 w 353"/>
                  <a:gd name="T33" fmla="*/ 302 h 393"/>
                  <a:gd name="T34" fmla="*/ 181 w 353"/>
                  <a:gd name="T35" fmla="*/ 318 h 393"/>
                  <a:gd name="T36" fmla="*/ 174 w 353"/>
                  <a:gd name="T37" fmla="*/ 337 h 393"/>
                  <a:gd name="T38" fmla="*/ 174 w 353"/>
                  <a:gd name="T39" fmla="*/ 365 h 393"/>
                  <a:gd name="T40" fmla="*/ 181 w 353"/>
                  <a:gd name="T41" fmla="*/ 381 h 393"/>
                  <a:gd name="T42" fmla="*/ 195 w 353"/>
                  <a:gd name="T43" fmla="*/ 392 h 393"/>
                  <a:gd name="T44" fmla="*/ 214 w 353"/>
                  <a:gd name="T45" fmla="*/ 375 h 393"/>
                  <a:gd name="T46" fmla="*/ 257 w 353"/>
                  <a:gd name="T47" fmla="*/ 372 h 393"/>
                  <a:gd name="T48" fmla="*/ 296 w 353"/>
                  <a:gd name="T49" fmla="*/ 374 h 393"/>
                  <a:gd name="T50" fmla="*/ 312 w 353"/>
                  <a:gd name="T51" fmla="*/ 392 h 393"/>
                  <a:gd name="T52" fmla="*/ 336 w 353"/>
                  <a:gd name="T53" fmla="*/ 366 h 393"/>
                  <a:gd name="T54" fmla="*/ 347 w 353"/>
                  <a:gd name="T55" fmla="*/ 332 h 393"/>
                  <a:gd name="T56" fmla="*/ 349 w 353"/>
                  <a:gd name="T57" fmla="*/ 259 h 393"/>
                  <a:gd name="T58" fmla="*/ 336 w 353"/>
                  <a:gd name="T59" fmla="*/ 195 h 393"/>
                  <a:gd name="T60" fmla="*/ 330 w 353"/>
                  <a:gd name="T61" fmla="*/ 164 h 393"/>
                  <a:gd name="T62" fmla="*/ 322 w 353"/>
                  <a:gd name="T63" fmla="*/ 120 h 393"/>
                  <a:gd name="T64" fmla="*/ 318 w 353"/>
                  <a:gd name="T65" fmla="*/ 69 h 393"/>
                  <a:gd name="T66" fmla="*/ 328 w 353"/>
                  <a:gd name="T67" fmla="*/ 30 h 393"/>
                  <a:gd name="T68" fmla="*/ 336 w 353"/>
                  <a:gd name="T69" fmla="*/ 4 h 39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3" h="393">
                    <a:moveTo>
                      <a:pt x="13" y="0"/>
                    </a:moveTo>
                    <a:lnTo>
                      <a:pt x="0" y="42"/>
                    </a:lnTo>
                    <a:lnTo>
                      <a:pt x="13" y="57"/>
                    </a:lnTo>
                    <a:lnTo>
                      <a:pt x="37" y="65"/>
                    </a:lnTo>
                    <a:lnTo>
                      <a:pt x="57" y="71"/>
                    </a:lnTo>
                    <a:lnTo>
                      <a:pt x="79" y="75"/>
                    </a:lnTo>
                    <a:lnTo>
                      <a:pt x="104" y="76"/>
                    </a:lnTo>
                    <a:lnTo>
                      <a:pt x="129" y="75"/>
                    </a:lnTo>
                    <a:lnTo>
                      <a:pt x="159" y="71"/>
                    </a:lnTo>
                    <a:lnTo>
                      <a:pt x="167" y="91"/>
                    </a:lnTo>
                    <a:lnTo>
                      <a:pt x="176" y="115"/>
                    </a:lnTo>
                    <a:lnTo>
                      <a:pt x="185" y="136"/>
                    </a:lnTo>
                    <a:lnTo>
                      <a:pt x="195" y="155"/>
                    </a:lnTo>
                    <a:lnTo>
                      <a:pt x="207" y="171"/>
                    </a:lnTo>
                    <a:lnTo>
                      <a:pt x="227" y="195"/>
                    </a:lnTo>
                    <a:lnTo>
                      <a:pt x="236" y="210"/>
                    </a:lnTo>
                    <a:lnTo>
                      <a:pt x="243" y="231"/>
                    </a:lnTo>
                    <a:lnTo>
                      <a:pt x="251" y="257"/>
                    </a:lnTo>
                    <a:lnTo>
                      <a:pt x="259" y="281"/>
                    </a:lnTo>
                    <a:lnTo>
                      <a:pt x="264" y="306"/>
                    </a:lnTo>
                    <a:lnTo>
                      <a:pt x="265" y="321"/>
                    </a:lnTo>
                    <a:lnTo>
                      <a:pt x="265" y="337"/>
                    </a:lnTo>
                    <a:lnTo>
                      <a:pt x="263" y="350"/>
                    </a:lnTo>
                    <a:lnTo>
                      <a:pt x="256" y="361"/>
                    </a:lnTo>
                    <a:lnTo>
                      <a:pt x="248" y="368"/>
                    </a:lnTo>
                    <a:lnTo>
                      <a:pt x="238" y="369"/>
                    </a:lnTo>
                    <a:lnTo>
                      <a:pt x="227" y="365"/>
                    </a:lnTo>
                    <a:lnTo>
                      <a:pt x="219" y="360"/>
                    </a:lnTo>
                    <a:lnTo>
                      <a:pt x="214" y="355"/>
                    </a:lnTo>
                    <a:lnTo>
                      <a:pt x="209" y="348"/>
                    </a:lnTo>
                    <a:lnTo>
                      <a:pt x="208" y="338"/>
                    </a:lnTo>
                    <a:lnTo>
                      <a:pt x="209" y="328"/>
                    </a:lnTo>
                    <a:lnTo>
                      <a:pt x="212" y="320"/>
                    </a:lnTo>
                    <a:lnTo>
                      <a:pt x="192" y="302"/>
                    </a:lnTo>
                    <a:lnTo>
                      <a:pt x="185" y="310"/>
                    </a:lnTo>
                    <a:lnTo>
                      <a:pt x="181" y="318"/>
                    </a:lnTo>
                    <a:lnTo>
                      <a:pt x="177" y="326"/>
                    </a:lnTo>
                    <a:lnTo>
                      <a:pt x="174" y="337"/>
                    </a:lnTo>
                    <a:lnTo>
                      <a:pt x="172" y="350"/>
                    </a:lnTo>
                    <a:lnTo>
                      <a:pt x="174" y="365"/>
                    </a:lnTo>
                    <a:lnTo>
                      <a:pt x="176" y="372"/>
                    </a:lnTo>
                    <a:lnTo>
                      <a:pt x="181" y="381"/>
                    </a:lnTo>
                    <a:lnTo>
                      <a:pt x="189" y="388"/>
                    </a:lnTo>
                    <a:lnTo>
                      <a:pt x="195" y="392"/>
                    </a:lnTo>
                    <a:lnTo>
                      <a:pt x="201" y="384"/>
                    </a:lnTo>
                    <a:lnTo>
                      <a:pt x="214" y="375"/>
                    </a:lnTo>
                    <a:lnTo>
                      <a:pt x="232" y="372"/>
                    </a:lnTo>
                    <a:lnTo>
                      <a:pt x="257" y="372"/>
                    </a:lnTo>
                    <a:lnTo>
                      <a:pt x="276" y="371"/>
                    </a:lnTo>
                    <a:lnTo>
                      <a:pt x="296" y="374"/>
                    </a:lnTo>
                    <a:lnTo>
                      <a:pt x="305" y="381"/>
                    </a:lnTo>
                    <a:lnTo>
                      <a:pt x="312" y="392"/>
                    </a:lnTo>
                    <a:lnTo>
                      <a:pt x="329" y="378"/>
                    </a:lnTo>
                    <a:lnTo>
                      <a:pt x="336" y="366"/>
                    </a:lnTo>
                    <a:lnTo>
                      <a:pt x="344" y="349"/>
                    </a:lnTo>
                    <a:lnTo>
                      <a:pt x="347" y="332"/>
                    </a:lnTo>
                    <a:lnTo>
                      <a:pt x="352" y="297"/>
                    </a:lnTo>
                    <a:lnTo>
                      <a:pt x="349" y="259"/>
                    </a:lnTo>
                    <a:lnTo>
                      <a:pt x="344" y="226"/>
                    </a:lnTo>
                    <a:lnTo>
                      <a:pt x="336" y="195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26" y="146"/>
                    </a:lnTo>
                    <a:lnTo>
                      <a:pt x="322" y="120"/>
                    </a:lnTo>
                    <a:lnTo>
                      <a:pt x="320" y="95"/>
                    </a:lnTo>
                    <a:lnTo>
                      <a:pt x="318" y="69"/>
                    </a:lnTo>
                    <a:lnTo>
                      <a:pt x="320" y="48"/>
                    </a:lnTo>
                    <a:lnTo>
                      <a:pt x="328" y="30"/>
                    </a:lnTo>
                    <a:lnTo>
                      <a:pt x="338" y="20"/>
                    </a:lnTo>
                    <a:lnTo>
                      <a:pt x="336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Freeform 11"/>
              <p:cNvSpPr>
                <a:spLocks/>
              </p:cNvSpPr>
              <p:nvPr/>
            </p:nvSpPr>
            <p:spPr bwMode="auto">
              <a:xfrm>
                <a:off x="4413" y="2783"/>
                <a:ext cx="895" cy="768"/>
              </a:xfrm>
              <a:custGeom>
                <a:avLst/>
                <a:gdLst>
                  <a:gd name="T0" fmla="*/ 307 w 895"/>
                  <a:gd name="T1" fmla="*/ 15 h 768"/>
                  <a:gd name="T2" fmla="*/ 243 w 895"/>
                  <a:gd name="T3" fmla="*/ 23 h 768"/>
                  <a:gd name="T4" fmla="*/ 175 w 895"/>
                  <a:gd name="T5" fmla="*/ 42 h 768"/>
                  <a:gd name="T6" fmla="*/ 88 w 895"/>
                  <a:gd name="T7" fmla="*/ 77 h 768"/>
                  <a:gd name="T8" fmla="*/ 34 w 895"/>
                  <a:gd name="T9" fmla="*/ 129 h 768"/>
                  <a:gd name="T10" fmla="*/ 5 w 895"/>
                  <a:gd name="T11" fmla="*/ 188 h 768"/>
                  <a:gd name="T12" fmla="*/ 2 w 895"/>
                  <a:gd name="T13" fmla="*/ 259 h 768"/>
                  <a:gd name="T14" fmla="*/ 26 w 895"/>
                  <a:gd name="T15" fmla="*/ 314 h 768"/>
                  <a:gd name="T16" fmla="*/ 93 w 895"/>
                  <a:gd name="T17" fmla="*/ 333 h 768"/>
                  <a:gd name="T18" fmla="*/ 229 w 895"/>
                  <a:gd name="T19" fmla="*/ 400 h 768"/>
                  <a:gd name="T20" fmla="*/ 300 w 895"/>
                  <a:gd name="T21" fmla="*/ 425 h 768"/>
                  <a:gd name="T22" fmla="*/ 372 w 895"/>
                  <a:gd name="T23" fmla="*/ 429 h 768"/>
                  <a:gd name="T24" fmla="*/ 419 w 895"/>
                  <a:gd name="T25" fmla="*/ 469 h 768"/>
                  <a:gd name="T26" fmla="*/ 450 w 895"/>
                  <a:gd name="T27" fmla="*/ 526 h 768"/>
                  <a:gd name="T28" fmla="*/ 486 w 895"/>
                  <a:gd name="T29" fmla="*/ 586 h 768"/>
                  <a:gd name="T30" fmla="*/ 507 w 895"/>
                  <a:gd name="T31" fmla="*/ 661 h 768"/>
                  <a:gd name="T32" fmla="*/ 506 w 895"/>
                  <a:gd name="T33" fmla="*/ 705 h 768"/>
                  <a:gd name="T34" fmla="*/ 481 w 895"/>
                  <a:gd name="T35" fmla="*/ 724 h 768"/>
                  <a:gd name="T36" fmla="*/ 457 w 895"/>
                  <a:gd name="T37" fmla="*/ 710 h 768"/>
                  <a:gd name="T38" fmla="*/ 452 w 895"/>
                  <a:gd name="T39" fmla="*/ 683 h 768"/>
                  <a:gd name="T40" fmla="*/ 428 w 895"/>
                  <a:gd name="T41" fmla="*/ 665 h 768"/>
                  <a:gd name="T42" fmla="*/ 417 w 895"/>
                  <a:gd name="T43" fmla="*/ 692 h 768"/>
                  <a:gd name="T44" fmla="*/ 419 w 895"/>
                  <a:gd name="T45" fmla="*/ 727 h 768"/>
                  <a:gd name="T46" fmla="*/ 441 w 895"/>
                  <a:gd name="T47" fmla="*/ 750 h 768"/>
                  <a:gd name="T48" fmla="*/ 491 w 895"/>
                  <a:gd name="T49" fmla="*/ 767 h 768"/>
                  <a:gd name="T50" fmla="*/ 539 w 895"/>
                  <a:gd name="T51" fmla="*/ 758 h 768"/>
                  <a:gd name="T52" fmla="*/ 572 w 895"/>
                  <a:gd name="T53" fmla="*/ 733 h 768"/>
                  <a:gd name="T54" fmla="*/ 590 w 895"/>
                  <a:gd name="T55" fmla="*/ 686 h 768"/>
                  <a:gd name="T56" fmla="*/ 587 w 895"/>
                  <a:gd name="T57" fmla="*/ 580 h 768"/>
                  <a:gd name="T58" fmla="*/ 573 w 895"/>
                  <a:gd name="T59" fmla="*/ 519 h 768"/>
                  <a:gd name="T60" fmla="*/ 563 w 895"/>
                  <a:gd name="T61" fmla="*/ 449 h 768"/>
                  <a:gd name="T62" fmla="*/ 568 w 895"/>
                  <a:gd name="T63" fmla="*/ 393 h 768"/>
                  <a:gd name="T64" fmla="*/ 620 w 895"/>
                  <a:gd name="T65" fmla="*/ 394 h 768"/>
                  <a:gd name="T66" fmla="*/ 694 w 895"/>
                  <a:gd name="T67" fmla="*/ 402 h 768"/>
                  <a:gd name="T68" fmla="*/ 740 w 895"/>
                  <a:gd name="T69" fmla="*/ 360 h 768"/>
                  <a:gd name="T70" fmla="*/ 781 w 895"/>
                  <a:gd name="T71" fmla="*/ 323 h 768"/>
                  <a:gd name="T72" fmla="*/ 826 w 895"/>
                  <a:gd name="T73" fmla="*/ 286 h 768"/>
                  <a:gd name="T74" fmla="*/ 863 w 895"/>
                  <a:gd name="T75" fmla="*/ 257 h 768"/>
                  <a:gd name="T76" fmla="*/ 886 w 895"/>
                  <a:gd name="T77" fmla="*/ 230 h 768"/>
                  <a:gd name="T78" fmla="*/ 894 w 895"/>
                  <a:gd name="T79" fmla="*/ 191 h 768"/>
                  <a:gd name="T80" fmla="*/ 884 w 895"/>
                  <a:gd name="T81" fmla="*/ 145 h 768"/>
                  <a:gd name="T82" fmla="*/ 860 w 895"/>
                  <a:gd name="T83" fmla="*/ 107 h 768"/>
                  <a:gd name="T84" fmla="*/ 822 w 895"/>
                  <a:gd name="T85" fmla="*/ 63 h 768"/>
                  <a:gd name="T86" fmla="*/ 767 w 895"/>
                  <a:gd name="T87" fmla="*/ 27 h 768"/>
                  <a:gd name="T88" fmla="*/ 709 w 895"/>
                  <a:gd name="T89" fmla="*/ 7 h 768"/>
                  <a:gd name="T90" fmla="*/ 628 w 895"/>
                  <a:gd name="T91" fmla="*/ 1 h 768"/>
                  <a:gd name="T92" fmla="*/ 573 w 895"/>
                  <a:gd name="T93" fmla="*/ 5 h 768"/>
                  <a:gd name="T94" fmla="*/ 543 w 895"/>
                  <a:gd name="T95" fmla="*/ 17 h 768"/>
                  <a:gd name="T96" fmla="*/ 493 w 895"/>
                  <a:gd name="T97" fmla="*/ 9 h 768"/>
                  <a:gd name="T98" fmla="*/ 437 w 895"/>
                  <a:gd name="T99" fmla="*/ 8 h 768"/>
                  <a:gd name="T100" fmla="*/ 377 w 895"/>
                  <a:gd name="T101" fmla="*/ 24 h 76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95" h="768">
                    <a:moveTo>
                      <a:pt x="354" y="32"/>
                    </a:moveTo>
                    <a:lnTo>
                      <a:pt x="323" y="18"/>
                    </a:lnTo>
                    <a:lnTo>
                      <a:pt x="307" y="15"/>
                    </a:lnTo>
                    <a:lnTo>
                      <a:pt x="290" y="16"/>
                    </a:lnTo>
                    <a:lnTo>
                      <a:pt x="263" y="19"/>
                    </a:lnTo>
                    <a:lnTo>
                      <a:pt x="243" y="23"/>
                    </a:lnTo>
                    <a:lnTo>
                      <a:pt x="211" y="30"/>
                    </a:lnTo>
                    <a:lnTo>
                      <a:pt x="191" y="36"/>
                    </a:lnTo>
                    <a:lnTo>
                      <a:pt x="175" y="42"/>
                    </a:lnTo>
                    <a:lnTo>
                      <a:pt x="148" y="51"/>
                    </a:lnTo>
                    <a:lnTo>
                      <a:pt x="111" y="65"/>
                    </a:lnTo>
                    <a:lnTo>
                      <a:pt x="88" y="77"/>
                    </a:lnTo>
                    <a:lnTo>
                      <a:pt x="72" y="89"/>
                    </a:lnTo>
                    <a:lnTo>
                      <a:pt x="52" y="109"/>
                    </a:lnTo>
                    <a:lnTo>
                      <a:pt x="34" y="129"/>
                    </a:lnTo>
                    <a:lnTo>
                      <a:pt x="18" y="153"/>
                    </a:lnTo>
                    <a:lnTo>
                      <a:pt x="12" y="169"/>
                    </a:lnTo>
                    <a:lnTo>
                      <a:pt x="5" y="188"/>
                    </a:lnTo>
                    <a:lnTo>
                      <a:pt x="0" y="213"/>
                    </a:lnTo>
                    <a:lnTo>
                      <a:pt x="0" y="236"/>
                    </a:lnTo>
                    <a:lnTo>
                      <a:pt x="2" y="259"/>
                    </a:lnTo>
                    <a:lnTo>
                      <a:pt x="8" y="278"/>
                    </a:lnTo>
                    <a:lnTo>
                      <a:pt x="16" y="297"/>
                    </a:lnTo>
                    <a:lnTo>
                      <a:pt x="26" y="314"/>
                    </a:lnTo>
                    <a:lnTo>
                      <a:pt x="48" y="318"/>
                    </a:lnTo>
                    <a:lnTo>
                      <a:pt x="73" y="325"/>
                    </a:lnTo>
                    <a:lnTo>
                      <a:pt x="93" y="333"/>
                    </a:lnTo>
                    <a:lnTo>
                      <a:pt x="127" y="346"/>
                    </a:lnTo>
                    <a:lnTo>
                      <a:pt x="177" y="373"/>
                    </a:lnTo>
                    <a:lnTo>
                      <a:pt x="229" y="400"/>
                    </a:lnTo>
                    <a:lnTo>
                      <a:pt x="256" y="412"/>
                    </a:lnTo>
                    <a:lnTo>
                      <a:pt x="280" y="420"/>
                    </a:lnTo>
                    <a:lnTo>
                      <a:pt x="300" y="425"/>
                    </a:lnTo>
                    <a:lnTo>
                      <a:pt x="322" y="429"/>
                    </a:lnTo>
                    <a:lnTo>
                      <a:pt x="346" y="431"/>
                    </a:lnTo>
                    <a:lnTo>
                      <a:pt x="372" y="429"/>
                    </a:lnTo>
                    <a:lnTo>
                      <a:pt x="402" y="425"/>
                    </a:lnTo>
                    <a:lnTo>
                      <a:pt x="410" y="445"/>
                    </a:lnTo>
                    <a:lnTo>
                      <a:pt x="419" y="469"/>
                    </a:lnTo>
                    <a:lnTo>
                      <a:pt x="428" y="491"/>
                    </a:lnTo>
                    <a:lnTo>
                      <a:pt x="438" y="509"/>
                    </a:lnTo>
                    <a:lnTo>
                      <a:pt x="450" y="526"/>
                    </a:lnTo>
                    <a:lnTo>
                      <a:pt x="470" y="550"/>
                    </a:lnTo>
                    <a:lnTo>
                      <a:pt x="479" y="564"/>
                    </a:lnTo>
                    <a:lnTo>
                      <a:pt x="486" y="586"/>
                    </a:lnTo>
                    <a:lnTo>
                      <a:pt x="494" y="611"/>
                    </a:lnTo>
                    <a:lnTo>
                      <a:pt x="502" y="635"/>
                    </a:lnTo>
                    <a:lnTo>
                      <a:pt x="507" y="661"/>
                    </a:lnTo>
                    <a:lnTo>
                      <a:pt x="508" y="675"/>
                    </a:lnTo>
                    <a:lnTo>
                      <a:pt x="508" y="692"/>
                    </a:lnTo>
                    <a:lnTo>
                      <a:pt x="506" y="705"/>
                    </a:lnTo>
                    <a:lnTo>
                      <a:pt x="499" y="716"/>
                    </a:lnTo>
                    <a:lnTo>
                      <a:pt x="491" y="722"/>
                    </a:lnTo>
                    <a:lnTo>
                      <a:pt x="481" y="724"/>
                    </a:lnTo>
                    <a:lnTo>
                      <a:pt x="470" y="720"/>
                    </a:lnTo>
                    <a:lnTo>
                      <a:pt x="462" y="715"/>
                    </a:lnTo>
                    <a:lnTo>
                      <a:pt x="457" y="710"/>
                    </a:lnTo>
                    <a:lnTo>
                      <a:pt x="452" y="702"/>
                    </a:lnTo>
                    <a:lnTo>
                      <a:pt x="451" y="693"/>
                    </a:lnTo>
                    <a:lnTo>
                      <a:pt x="452" y="683"/>
                    </a:lnTo>
                    <a:lnTo>
                      <a:pt x="455" y="674"/>
                    </a:lnTo>
                    <a:lnTo>
                      <a:pt x="434" y="657"/>
                    </a:lnTo>
                    <a:lnTo>
                      <a:pt x="428" y="665"/>
                    </a:lnTo>
                    <a:lnTo>
                      <a:pt x="424" y="673"/>
                    </a:lnTo>
                    <a:lnTo>
                      <a:pt x="420" y="680"/>
                    </a:lnTo>
                    <a:lnTo>
                      <a:pt x="417" y="692"/>
                    </a:lnTo>
                    <a:lnTo>
                      <a:pt x="415" y="705"/>
                    </a:lnTo>
                    <a:lnTo>
                      <a:pt x="417" y="720"/>
                    </a:lnTo>
                    <a:lnTo>
                      <a:pt x="419" y="727"/>
                    </a:lnTo>
                    <a:lnTo>
                      <a:pt x="424" y="735"/>
                    </a:lnTo>
                    <a:lnTo>
                      <a:pt x="432" y="743"/>
                    </a:lnTo>
                    <a:lnTo>
                      <a:pt x="441" y="750"/>
                    </a:lnTo>
                    <a:lnTo>
                      <a:pt x="456" y="759"/>
                    </a:lnTo>
                    <a:lnTo>
                      <a:pt x="471" y="765"/>
                    </a:lnTo>
                    <a:lnTo>
                      <a:pt x="491" y="767"/>
                    </a:lnTo>
                    <a:lnTo>
                      <a:pt x="505" y="766"/>
                    </a:lnTo>
                    <a:lnTo>
                      <a:pt x="523" y="763"/>
                    </a:lnTo>
                    <a:lnTo>
                      <a:pt x="539" y="758"/>
                    </a:lnTo>
                    <a:lnTo>
                      <a:pt x="552" y="753"/>
                    </a:lnTo>
                    <a:lnTo>
                      <a:pt x="563" y="744"/>
                    </a:lnTo>
                    <a:lnTo>
                      <a:pt x="572" y="733"/>
                    </a:lnTo>
                    <a:lnTo>
                      <a:pt x="579" y="721"/>
                    </a:lnTo>
                    <a:lnTo>
                      <a:pt x="587" y="703"/>
                    </a:lnTo>
                    <a:lnTo>
                      <a:pt x="590" y="686"/>
                    </a:lnTo>
                    <a:lnTo>
                      <a:pt x="595" y="651"/>
                    </a:lnTo>
                    <a:lnTo>
                      <a:pt x="592" y="614"/>
                    </a:lnTo>
                    <a:lnTo>
                      <a:pt x="587" y="580"/>
                    </a:lnTo>
                    <a:lnTo>
                      <a:pt x="579" y="550"/>
                    </a:lnTo>
                    <a:lnTo>
                      <a:pt x="576" y="534"/>
                    </a:lnTo>
                    <a:lnTo>
                      <a:pt x="573" y="519"/>
                    </a:lnTo>
                    <a:lnTo>
                      <a:pt x="569" y="500"/>
                    </a:lnTo>
                    <a:lnTo>
                      <a:pt x="565" y="475"/>
                    </a:lnTo>
                    <a:lnTo>
                      <a:pt x="563" y="449"/>
                    </a:lnTo>
                    <a:lnTo>
                      <a:pt x="561" y="424"/>
                    </a:lnTo>
                    <a:lnTo>
                      <a:pt x="563" y="402"/>
                    </a:lnTo>
                    <a:lnTo>
                      <a:pt x="568" y="393"/>
                    </a:lnTo>
                    <a:lnTo>
                      <a:pt x="581" y="374"/>
                    </a:lnTo>
                    <a:lnTo>
                      <a:pt x="579" y="358"/>
                    </a:lnTo>
                    <a:lnTo>
                      <a:pt x="620" y="394"/>
                    </a:lnTo>
                    <a:lnTo>
                      <a:pt x="665" y="425"/>
                    </a:lnTo>
                    <a:lnTo>
                      <a:pt x="684" y="411"/>
                    </a:lnTo>
                    <a:lnTo>
                      <a:pt x="694" y="402"/>
                    </a:lnTo>
                    <a:lnTo>
                      <a:pt x="709" y="389"/>
                    </a:lnTo>
                    <a:lnTo>
                      <a:pt x="724" y="374"/>
                    </a:lnTo>
                    <a:lnTo>
                      <a:pt x="740" y="360"/>
                    </a:lnTo>
                    <a:lnTo>
                      <a:pt x="752" y="350"/>
                    </a:lnTo>
                    <a:lnTo>
                      <a:pt x="766" y="336"/>
                    </a:lnTo>
                    <a:lnTo>
                      <a:pt x="781" y="323"/>
                    </a:lnTo>
                    <a:lnTo>
                      <a:pt x="798" y="310"/>
                    </a:lnTo>
                    <a:lnTo>
                      <a:pt x="812" y="298"/>
                    </a:lnTo>
                    <a:lnTo>
                      <a:pt x="826" y="286"/>
                    </a:lnTo>
                    <a:lnTo>
                      <a:pt x="838" y="276"/>
                    </a:lnTo>
                    <a:lnTo>
                      <a:pt x="853" y="265"/>
                    </a:lnTo>
                    <a:lnTo>
                      <a:pt x="863" y="257"/>
                    </a:lnTo>
                    <a:lnTo>
                      <a:pt x="870" y="250"/>
                    </a:lnTo>
                    <a:lnTo>
                      <a:pt x="878" y="242"/>
                    </a:lnTo>
                    <a:lnTo>
                      <a:pt x="886" y="230"/>
                    </a:lnTo>
                    <a:lnTo>
                      <a:pt x="890" y="217"/>
                    </a:lnTo>
                    <a:lnTo>
                      <a:pt x="892" y="206"/>
                    </a:lnTo>
                    <a:lnTo>
                      <a:pt x="894" y="191"/>
                    </a:lnTo>
                    <a:lnTo>
                      <a:pt x="892" y="172"/>
                    </a:lnTo>
                    <a:lnTo>
                      <a:pt x="887" y="156"/>
                    </a:lnTo>
                    <a:lnTo>
                      <a:pt x="884" y="145"/>
                    </a:lnTo>
                    <a:lnTo>
                      <a:pt x="878" y="136"/>
                    </a:lnTo>
                    <a:lnTo>
                      <a:pt x="869" y="118"/>
                    </a:lnTo>
                    <a:lnTo>
                      <a:pt x="860" y="107"/>
                    </a:lnTo>
                    <a:lnTo>
                      <a:pt x="845" y="89"/>
                    </a:lnTo>
                    <a:lnTo>
                      <a:pt x="835" y="77"/>
                    </a:lnTo>
                    <a:lnTo>
                      <a:pt x="822" y="63"/>
                    </a:lnTo>
                    <a:lnTo>
                      <a:pt x="808" y="52"/>
                    </a:lnTo>
                    <a:lnTo>
                      <a:pt x="789" y="38"/>
                    </a:lnTo>
                    <a:lnTo>
                      <a:pt x="767" y="27"/>
                    </a:lnTo>
                    <a:lnTo>
                      <a:pt x="749" y="20"/>
                    </a:lnTo>
                    <a:lnTo>
                      <a:pt x="727" y="12"/>
                    </a:lnTo>
                    <a:lnTo>
                      <a:pt x="709" y="7"/>
                    </a:lnTo>
                    <a:lnTo>
                      <a:pt x="684" y="2"/>
                    </a:lnTo>
                    <a:lnTo>
                      <a:pt x="653" y="0"/>
                    </a:lnTo>
                    <a:lnTo>
                      <a:pt x="628" y="1"/>
                    </a:lnTo>
                    <a:lnTo>
                      <a:pt x="605" y="1"/>
                    </a:lnTo>
                    <a:lnTo>
                      <a:pt x="590" y="3"/>
                    </a:lnTo>
                    <a:lnTo>
                      <a:pt x="573" y="5"/>
                    </a:lnTo>
                    <a:lnTo>
                      <a:pt x="557" y="9"/>
                    </a:lnTo>
                    <a:lnTo>
                      <a:pt x="548" y="13"/>
                    </a:lnTo>
                    <a:lnTo>
                      <a:pt x="543" y="17"/>
                    </a:lnTo>
                    <a:lnTo>
                      <a:pt x="531" y="14"/>
                    </a:lnTo>
                    <a:lnTo>
                      <a:pt x="511" y="11"/>
                    </a:lnTo>
                    <a:lnTo>
                      <a:pt x="493" y="9"/>
                    </a:lnTo>
                    <a:lnTo>
                      <a:pt x="473" y="7"/>
                    </a:lnTo>
                    <a:lnTo>
                      <a:pt x="454" y="7"/>
                    </a:lnTo>
                    <a:lnTo>
                      <a:pt x="437" y="8"/>
                    </a:lnTo>
                    <a:lnTo>
                      <a:pt x="418" y="11"/>
                    </a:lnTo>
                    <a:lnTo>
                      <a:pt x="400" y="16"/>
                    </a:lnTo>
                    <a:lnTo>
                      <a:pt x="377" y="24"/>
                    </a:lnTo>
                    <a:lnTo>
                      <a:pt x="354" y="32"/>
                    </a:lnTo>
                  </a:path>
                </a:pathLst>
              </a:custGeom>
              <a:solidFill>
                <a:srgbClr val="3B3B3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Freeform 12"/>
              <p:cNvSpPr>
                <a:spLocks/>
              </p:cNvSpPr>
              <p:nvPr/>
            </p:nvSpPr>
            <p:spPr bwMode="auto">
              <a:xfrm>
                <a:off x="4834" y="3229"/>
                <a:ext cx="129" cy="20"/>
              </a:xfrm>
              <a:custGeom>
                <a:avLst/>
                <a:gdLst>
                  <a:gd name="T0" fmla="*/ 0 w 129"/>
                  <a:gd name="T1" fmla="*/ 0 h 20"/>
                  <a:gd name="T2" fmla="*/ 12 w 129"/>
                  <a:gd name="T3" fmla="*/ 5 h 20"/>
                  <a:gd name="T4" fmla="*/ 24 w 129"/>
                  <a:gd name="T5" fmla="*/ 10 h 20"/>
                  <a:gd name="T6" fmla="*/ 33 w 129"/>
                  <a:gd name="T7" fmla="*/ 13 h 20"/>
                  <a:gd name="T8" fmla="*/ 47 w 129"/>
                  <a:gd name="T9" fmla="*/ 16 h 20"/>
                  <a:gd name="T10" fmla="*/ 62 w 129"/>
                  <a:gd name="T11" fmla="*/ 18 h 20"/>
                  <a:gd name="T12" fmla="*/ 75 w 129"/>
                  <a:gd name="T13" fmla="*/ 19 h 20"/>
                  <a:gd name="T14" fmla="*/ 90 w 129"/>
                  <a:gd name="T15" fmla="*/ 19 h 20"/>
                  <a:gd name="T16" fmla="*/ 105 w 129"/>
                  <a:gd name="T17" fmla="*/ 16 h 20"/>
                  <a:gd name="T18" fmla="*/ 115 w 129"/>
                  <a:gd name="T19" fmla="*/ 11 h 20"/>
                  <a:gd name="T20" fmla="*/ 125 w 129"/>
                  <a:gd name="T21" fmla="*/ 5 h 20"/>
                  <a:gd name="T22" fmla="*/ 128 w 129"/>
                  <a:gd name="T23" fmla="*/ 2 h 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9" h="20">
                    <a:moveTo>
                      <a:pt x="0" y="0"/>
                    </a:moveTo>
                    <a:lnTo>
                      <a:pt x="12" y="5"/>
                    </a:lnTo>
                    <a:lnTo>
                      <a:pt x="24" y="10"/>
                    </a:lnTo>
                    <a:lnTo>
                      <a:pt x="33" y="13"/>
                    </a:lnTo>
                    <a:lnTo>
                      <a:pt x="47" y="16"/>
                    </a:lnTo>
                    <a:lnTo>
                      <a:pt x="62" y="18"/>
                    </a:lnTo>
                    <a:lnTo>
                      <a:pt x="75" y="19"/>
                    </a:lnTo>
                    <a:lnTo>
                      <a:pt x="90" y="19"/>
                    </a:lnTo>
                    <a:lnTo>
                      <a:pt x="105" y="16"/>
                    </a:lnTo>
                    <a:lnTo>
                      <a:pt x="115" y="11"/>
                    </a:lnTo>
                    <a:lnTo>
                      <a:pt x="125" y="5"/>
                    </a:lnTo>
                    <a:lnTo>
                      <a:pt x="128" y="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Freeform 13"/>
              <p:cNvSpPr>
                <a:spLocks/>
              </p:cNvSpPr>
              <p:nvPr/>
            </p:nvSpPr>
            <p:spPr bwMode="auto">
              <a:xfrm>
                <a:off x="4835" y="3216"/>
                <a:ext cx="130" cy="17"/>
              </a:xfrm>
              <a:custGeom>
                <a:avLst/>
                <a:gdLst>
                  <a:gd name="T0" fmla="*/ 0 w 130"/>
                  <a:gd name="T1" fmla="*/ 4 h 17"/>
                  <a:gd name="T2" fmla="*/ 13 w 130"/>
                  <a:gd name="T3" fmla="*/ 9 h 17"/>
                  <a:gd name="T4" fmla="*/ 29 w 130"/>
                  <a:gd name="T5" fmla="*/ 11 h 17"/>
                  <a:gd name="T6" fmla="*/ 41 w 130"/>
                  <a:gd name="T7" fmla="*/ 13 h 17"/>
                  <a:gd name="T8" fmla="*/ 54 w 130"/>
                  <a:gd name="T9" fmla="*/ 14 h 17"/>
                  <a:gd name="T10" fmla="*/ 72 w 130"/>
                  <a:gd name="T11" fmla="*/ 16 h 17"/>
                  <a:gd name="T12" fmla="*/ 86 w 130"/>
                  <a:gd name="T13" fmla="*/ 14 h 17"/>
                  <a:gd name="T14" fmla="*/ 100 w 130"/>
                  <a:gd name="T15" fmla="*/ 12 h 17"/>
                  <a:gd name="T16" fmla="*/ 113 w 130"/>
                  <a:gd name="T17" fmla="*/ 9 h 17"/>
                  <a:gd name="T18" fmla="*/ 124 w 130"/>
                  <a:gd name="T19" fmla="*/ 4 h 17"/>
                  <a:gd name="T20" fmla="*/ 129 w 130"/>
                  <a:gd name="T21" fmla="*/ 0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0" h="17">
                    <a:moveTo>
                      <a:pt x="0" y="4"/>
                    </a:moveTo>
                    <a:lnTo>
                      <a:pt x="13" y="9"/>
                    </a:lnTo>
                    <a:lnTo>
                      <a:pt x="29" y="11"/>
                    </a:lnTo>
                    <a:lnTo>
                      <a:pt x="41" y="13"/>
                    </a:lnTo>
                    <a:lnTo>
                      <a:pt x="54" y="14"/>
                    </a:lnTo>
                    <a:lnTo>
                      <a:pt x="72" y="16"/>
                    </a:lnTo>
                    <a:lnTo>
                      <a:pt x="86" y="14"/>
                    </a:lnTo>
                    <a:lnTo>
                      <a:pt x="100" y="12"/>
                    </a:lnTo>
                    <a:lnTo>
                      <a:pt x="113" y="9"/>
                    </a:lnTo>
                    <a:lnTo>
                      <a:pt x="124" y="4"/>
                    </a:lnTo>
                    <a:lnTo>
                      <a:pt x="12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Freeform 14"/>
              <p:cNvSpPr>
                <a:spLocks/>
              </p:cNvSpPr>
              <p:nvPr/>
            </p:nvSpPr>
            <p:spPr bwMode="auto">
              <a:xfrm>
                <a:off x="4848" y="3163"/>
                <a:ext cx="119" cy="17"/>
              </a:xfrm>
              <a:custGeom>
                <a:avLst/>
                <a:gdLst>
                  <a:gd name="T0" fmla="*/ 0 w 119"/>
                  <a:gd name="T1" fmla="*/ 16 h 17"/>
                  <a:gd name="T2" fmla="*/ 14 w 119"/>
                  <a:gd name="T3" fmla="*/ 8 h 17"/>
                  <a:gd name="T4" fmla="*/ 27 w 119"/>
                  <a:gd name="T5" fmla="*/ 4 h 17"/>
                  <a:gd name="T6" fmla="*/ 42 w 119"/>
                  <a:gd name="T7" fmla="*/ 0 h 17"/>
                  <a:gd name="T8" fmla="*/ 60 w 119"/>
                  <a:gd name="T9" fmla="*/ 0 h 17"/>
                  <a:gd name="T10" fmla="*/ 73 w 119"/>
                  <a:gd name="T11" fmla="*/ 0 h 17"/>
                  <a:gd name="T12" fmla="*/ 91 w 119"/>
                  <a:gd name="T13" fmla="*/ 0 h 17"/>
                  <a:gd name="T14" fmla="*/ 106 w 119"/>
                  <a:gd name="T15" fmla="*/ 2 h 17"/>
                  <a:gd name="T16" fmla="*/ 118 w 119"/>
                  <a:gd name="T17" fmla="*/ 8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9" h="17">
                    <a:moveTo>
                      <a:pt x="0" y="16"/>
                    </a:moveTo>
                    <a:lnTo>
                      <a:pt x="14" y="8"/>
                    </a:lnTo>
                    <a:lnTo>
                      <a:pt x="27" y="4"/>
                    </a:lnTo>
                    <a:lnTo>
                      <a:pt x="42" y="0"/>
                    </a:lnTo>
                    <a:lnTo>
                      <a:pt x="60" y="0"/>
                    </a:lnTo>
                    <a:lnTo>
                      <a:pt x="73" y="0"/>
                    </a:lnTo>
                    <a:lnTo>
                      <a:pt x="91" y="0"/>
                    </a:lnTo>
                    <a:lnTo>
                      <a:pt x="106" y="2"/>
                    </a:lnTo>
                    <a:lnTo>
                      <a:pt x="118" y="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0" name="Freeform 15"/>
              <p:cNvSpPr>
                <a:spLocks/>
              </p:cNvSpPr>
              <p:nvPr/>
            </p:nvSpPr>
            <p:spPr bwMode="auto">
              <a:xfrm>
                <a:off x="4822" y="3111"/>
                <a:ext cx="147" cy="17"/>
              </a:xfrm>
              <a:custGeom>
                <a:avLst/>
                <a:gdLst>
                  <a:gd name="T0" fmla="*/ 0 w 147"/>
                  <a:gd name="T1" fmla="*/ 16 h 17"/>
                  <a:gd name="T2" fmla="*/ 9 w 147"/>
                  <a:gd name="T3" fmla="*/ 11 h 17"/>
                  <a:gd name="T4" fmla="*/ 23 w 147"/>
                  <a:gd name="T5" fmla="*/ 7 h 17"/>
                  <a:gd name="T6" fmla="*/ 36 w 147"/>
                  <a:gd name="T7" fmla="*/ 4 h 17"/>
                  <a:gd name="T8" fmla="*/ 47 w 147"/>
                  <a:gd name="T9" fmla="*/ 2 h 17"/>
                  <a:gd name="T10" fmla="*/ 60 w 147"/>
                  <a:gd name="T11" fmla="*/ 1 h 17"/>
                  <a:gd name="T12" fmla="*/ 75 w 147"/>
                  <a:gd name="T13" fmla="*/ 0 h 17"/>
                  <a:gd name="T14" fmla="*/ 89 w 147"/>
                  <a:gd name="T15" fmla="*/ 1 h 17"/>
                  <a:gd name="T16" fmla="*/ 105 w 147"/>
                  <a:gd name="T17" fmla="*/ 3 h 17"/>
                  <a:gd name="T18" fmla="*/ 123 w 147"/>
                  <a:gd name="T19" fmla="*/ 5 h 17"/>
                  <a:gd name="T20" fmla="*/ 137 w 147"/>
                  <a:gd name="T21" fmla="*/ 8 h 17"/>
                  <a:gd name="T22" fmla="*/ 146 w 147"/>
                  <a:gd name="T23" fmla="*/ 11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7" h="17">
                    <a:moveTo>
                      <a:pt x="0" y="16"/>
                    </a:moveTo>
                    <a:lnTo>
                      <a:pt x="9" y="11"/>
                    </a:lnTo>
                    <a:lnTo>
                      <a:pt x="23" y="7"/>
                    </a:lnTo>
                    <a:lnTo>
                      <a:pt x="36" y="4"/>
                    </a:lnTo>
                    <a:lnTo>
                      <a:pt x="47" y="2"/>
                    </a:lnTo>
                    <a:lnTo>
                      <a:pt x="60" y="1"/>
                    </a:lnTo>
                    <a:lnTo>
                      <a:pt x="75" y="0"/>
                    </a:lnTo>
                    <a:lnTo>
                      <a:pt x="89" y="1"/>
                    </a:lnTo>
                    <a:lnTo>
                      <a:pt x="105" y="3"/>
                    </a:lnTo>
                    <a:lnTo>
                      <a:pt x="123" y="5"/>
                    </a:lnTo>
                    <a:lnTo>
                      <a:pt x="137" y="8"/>
                    </a:lnTo>
                    <a:lnTo>
                      <a:pt x="146" y="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Freeform 16"/>
              <p:cNvSpPr>
                <a:spLocks/>
              </p:cNvSpPr>
              <p:nvPr/>
            </p:nvSpPr>
            <p:spPr bwMode="auto">
              <a:xfrm>
                <a:off x="4780" y="3039"/>
                <a:ext cx="194" cy="63"/>
              </a:xfrm>
              <a:custGeom>
                <a:avLst/>
                <a:gdLst>
                  <a:gd name="T0" fmla="*/ 0 w 194"/>
                  <a:gd name="T1" fmla="*/ 62 h 63"/>
                  <a:gd name="T2" fmla="*/ 6 w 194"/>
                  <a:gd name="T3" fmla="*/ 54 h 63"/>
                  <a:gd name="T4" fmla="*/ 15 w 194"/>
                  <a:gd name="T5" fmla="*/ 43 h 63"/>
                  <a:gd name="T6" fmla="*/ 26 w 194"/>
                  <a:gd name="T7" fmla="*/ 31 h 63"/>
                  <a:gd name="T8" fmla="*/ 34 w 194"/>
                  <a:gd name="T9" fmla="*/ 25 h 63"/>
                  <a:gd name="T10" fmla="*/ 46 w 194"/>
                  <a:gd name="T11" fmla="*/ 16 h 63"/>
                  <a:gd name="T12" fmla="*/ 54 w 194"/>
                  <a:gd name="T13" fmla="*/ 11 h 63"/>
                  <a:gd name="T14" fmla="*/ 61 w 194"/>
                  <a:gd name="T15" fmla="*/ 8 h 63"/>
                  <a:gd name="T16" fmla="*/ 71 w 194"/>
                  <a:gd name="T17" fmla="*/ 4 h 63"/>
                  <a:gd name="T18" fmla="*/ 84 w 194"/>
                  <a:gd name="T19" fmla="*/ 1 h 63"/>
                  <a:gd name="T20" fmla="*/ 94 w 194"/>
                  <a:gd name="T21" fmla="*/ 0 h 63"/>
                  <a:gd name="T22" fmla="*/ 108 w 194"/>
                  <a:gd name="T23" fmla="*/ 0 h 63"/>
                  <a:gd name="T24" fmla="*/ 123 w 194"/>
                  <a:gd name="T25" fmla="*/ 1 h 63"/>
                  <a:gd name="T26" fmla="*/ 138 w 194"/>
                  <a:gd name="T27" fmla="*/ 4 h 63"/>
                  <a:gd name="T28" fmla="*/ 149 w 194"/>
                  <a:gd name="T29" fmla="*/ 8 h 63"/>
                  <a:gd name="T30" fmla="*/ 163 w 194"/>
                  <a:gd name="T31" fmla="*/ 15 h 63"/>
                  <a:gd name="T32" fmla="*/ 173 w 194"/>
                  <a:gd name="T33" fmla="*/ 21 h 63"/>
                  <a:gd name="T34" fmla="*/ 181 w 194"/>
                  <a:gd name="T35" fmla="*/ 29 h 63"/>
                  <a:gd name="T36" fmla="*/ 188 w 194"/>
                  <a:gd name="T37" fmla="*/ 38 h 63"/>
                  <a:gd name="T38" fmla="*/ 193 w 194"/>
                  <a:gd name="T39" fmla="*/ 50 h 6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4" h="63">
                    <a:moveTo>
                      <a:pt x="0" y="62"/>
                    </a:moveTo>
                    <a:lnTo>
                      <a:pt x="6" y="54"/>
                    </a:lnTo>
                    <a:lnTo>
                      <a:pt x="15" y="43"/>
                    </a:lnTo>
                    <a:lnTo>
                      <a:pt x="26" y="31"/>
                    </a:lnTo>
                    <a:lnTo>
                      <a:pt x="34" y="25"/>
                    </a:lnTo>
                    <a:lnTo>
                      <a:pt x="46" y="16"/>
                    </a:lnTo>
                    <a:lnTo>
                      <a:pt x="54" y="11"/>
                    </a:lnTo>
                    <a:lnTo>
                      <a:pt x="61" y="8"/>
                    </a:lnTo>
                    <a:lnTo>
                      <a:pt x="71" y="4"/>
                    </a:lnTo>
                    <a:lnTo>
                      <a:pt x="84" y="1"/>
                    </a:lnTo>
                    <a:lnTo>
                      <a:pt x="94" y="0"/>
                    </a:lnTo>
                    <a:lnTo>
                      <a:pt x="108" y="0"/>
                    </a:lnTo>
                    <a:lnTo>
                      <a:pt x="123" y="1"/>
                    </a:lnTo>
                    <a:lnTo>
                      <a:pt x="138" y="4"/>
                    </a:lnTo>
                    <a:lnTo>
                      <a:pt x="149" y="8"/>
                    </a:lnTo>
                    <a:lnTo>
                      <a:pt x="163" y="15"/>
                    </a:lnTo>
                    <a:lnTo>
                      <a:pt x="173" y="21"/>
                    </a:lnTo>
                    <a:lnTo>
                      <a:pt x="181" y="29"/>
                    </a:lnTo>
                    <a:lnTo>
                      <a:pt x="188" y="38"/>
                    </a:lnTo>
                    <a:lnTo>
                      <a:pt x="193" y="5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2" name="Freeform 17"/>
              <p:cNvSpPr>
                <a:spLocks/>
              </p:cNvSpPr>
              <p:nvPr/>
            </p:nvSpPr>
            <p:spPr bwMode="auto">
              <a:xfrm>
                <a:off x="4811" y="2981"/>
                <a:ext cx="139" cy="32"/>
              </a:xfrm>
              <a:custGeom>
                <a:avLst/>
                <a:gdLst>
                  <a:gd name="T0" fmla="*/ 0 w 139"/>
                  <a:gd name="T1" fmla="*/ 31 h 32"/>
                  <a:gd name="T2" fmla="*/ 9 w 139"/>
                  <a:gd name="T3" fmla="*/ 22 h 32"/>
                  <a:gd name="T4" fmla="*/ 21 w 139"/>
                  <a:gd name="T5" fmla="*/ 15 h 32"/>
                  <a:gd name="T6" fmla="*/ 31 w 139"/>
                  <a:gd name="T7" fmla="*/ 9 h 32"/>
                  <a:gd name="T8" fmla="*/ 40 w 139"/>
                  <a:gd name="T9" fmla="*/ 5 h 32"/>
                  <a:gd name="T10" fmla="*/ 50 w 139"/>
                  <a:gd name="T11" fmla="*/ 3 h 32"/>
                  <a:gd name="T12" fmla="*/ 58 w 139"/>
                  <a:gd name="T13" fmla="*/ 1 h 32"/>
                  <a:gd name="T14" fmla="*/ 69 w 139"/>
                  <a:gd name="T15" fmla="*/ 0 h 32"/>
                  <a:gd name="T16" fmla="*/ 84 w 139"/>
                  <a:gd name="T17" fmla="*/ 0 h 32"/>
                  <a:gd name="T18" fmla="*/ 97 w 139"/>
                  <a:gd name="T19" fmla="*/ 3 h 32"/>
                  <a:gd name="T20" fmla="*/ 105 w 139"/>
                  <a:gd name="T21" fmla="*/ 7 h 32"/>
                  <a:gd name="T22" fmla="*/ 115 w 139"/>
                  <a:gd name="T23" fmla="*/ 13 h 32"/>
                  <a:gd name="T24" fmla="*/ 126 w 139"/>
                  <a:gd name="T25" fmla="*/ 19 h 32"/>
                  <a:gd name="T26" fmla="*/ 138 w 139"/>
                  <a:gd name="T27" fmla="*/ 29 h 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9" h="32">
                    <a:moveTo>
                      <a:pt x="0" y="31"/>
                    </a:moveTo>
                    <a:lnTo>
                      <a:pt x="9" y="22"/>
                    </a:lnTo>
                    <a:lnTo>
                      <a:pt x="21" y="15"/>
                    </a:lnTo>
                    <a:lnTo>
                      <a:pt x="31" y="9"/>
                    </a:lnTo>
                    <a:lnTo>
                      <a:pt x="40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9" y="0"/>
                    </a:lnTo>
                    <a:lnTo>
                      <a:pt x="84" y="0"/>
                    </a:lnTo>
                    <a:lnTo>
                      <a:pt x="97" y="3"/>
                    </a:lnTo>
                    <a:lnTo>
                      <a:pt x="105" y="7"/>
                    </a:lnTo>
                    <a:lnTo>
                      <a:pt x="115" y="13"/>
                    </a:lnTo>
                    <a:lnTo>
                      <a:pt x="126" y="19"/>
                    </a:lnTo>
                    <a:lnTo>
                      <a:pt x="138" y="2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Freeform 18"/>
              <p:cNvSpPr>
                <a:spLocks/>
              </p:cNvSpPr>
              <p:nvPr/>
            </p:nvSpPr>
            <p:spPr bwMode="auto">
              <a:xfrm>
                <a:off x="4819" y="2940"/>
                <a:ext cx="133" cy="21"/>
              </a:xfrm>
              <a:custGeom>
                <a:avLst/>
                <a:gdLst>
                  <a:gd name="T0" fmla="*/ 0 w 133"/>
                  <a:gd name="T1" fmla="*/ 20 h 21"/>
                  <a:gd name="T2" fmla="*/ 10 w 133"/>
                  <a:gd name="T3" fmla="*/ 13 h 21"/>
                  <a:gd name="T4" fmla="*/ 21 w 133"/>
                  <a:gd name="T5" fmla="*/ 9 h 21"/>
                  <a:gd name="T6" fmla="*/ 37 w 133"/>
                  <a:gd name="T7" fmla="*/ 5 h 21"/>
                  <a:gd name="T8" fmla="*/ 50 w 133"/>
                  <a:gd name="T9" fmla="*/ 2 h 21"/>
                  <a:gd name="T10" fmla="*/ 61 w 133"/>
                  <a:gd name="T11" fmla="*/ 1 h 21"/>
                  <a:gd name="T12" fmla="*/ 77 w 133"/>
                  <a:gd name="T13" fmla="*/ 0 h 21"/>
                  <a:gd name="T14" fmla="*/ 91 w 133"/>
                  <a:gd name="T15" fmla="*/ 1 h 21"/>
                  <a:gd name="T16" fmla="*/ 101 w 133"/>
                  <a:gd name="T17" fmla="*/ 2 h 21"/>
                  <a:gd name="T18" fmla="*/ 114 w 133"/>
                  <a:gd name="T19" fmla="*/ 7 h 21"/>
                  <a:gd name="T20" fmla="*/ 126 w 133"/>
                  <a:gd name="T21" fmla="*/ 13 h 21"/>
                  <a:gd name="T22" fmla="*/ 132 w 133"/>
                  <a:gd name="T23" fmla="*/ 16 h 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3" h="21">
                    <a:moveTo>
                      <a:pt x="0" y="20"/>
                    </a:moveTo>
                    <a:lnTo>
                      <a:pt x="10" y="13"/>
                    </a:lnTo>
                    <a:lnTo>
                      <a:pt x="21" y="9"/>
                    </a:lnTo>
                    <a:lnTo>
                      <a:pt x="37" y="5"/>
                    </a:lnTo>
                    <a:lnTo>
                      <a:pt x="50" y="2"/>
                    </a:lnTo>
                    <a:lnTo>
                      <a:pt x="61" y="1"/>
                    </a:lnTo>
                    <a:lnTo>
                      <a:pt x="77" y="0"/>
                    </a:lnTo>
                    <a:lnTo>
                      <a:pt x="91" y="1"/>
                    </a:lnTo>
                    <a:lnTo>
                      <a:pt x="101" y="2"/>
                    </a:lnTo>
                    <a:lnTo>
                      <a:pt x="114" y="7"/>
                    </a:lnTo>
                    <a:lnTo>
                      <a:pt x="126" y="13"/>
                    </a:lnTo>
                    <a:lnTo>
                      <a:pt x="132" y="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64" name="Group 19"/>
              <p:cNvGrpSpPr>
                <a:grpSpLocks/>
              </p:cNvGrpSpPr>
              <p:nvPr/>
            </p:nvGrpSpPr>
            <p:grpSpPr bwMode="auto">
              <a:xfrm>
                <a:off x="4758" y="3127"/>
                <a:ext cx="79" cy="102"/>
                <a:chOff x="4758" y="3127"/>
                <a:chExt cx="79" cy="102"/>
              </a:xfrm>
            </p:grpSpPr>
            <p:sp>
              <p:nvSpPr>
                <p:cNvPr id="40000" name="Freeform 20"/>
                <p:cNvSpPr>
                  <a:spLocks/>
                </p:cNvSpPr>
                <p:nvPr/>
              </p:nvSpPr>
              <p:spPr bwMode="auto">
                <a:xfrm>
                  <a:off x="4758" y="3127"/>
                  <a:ext cx="79" cy="102"/>
                </a:xfrm>
                <a:custGeom>
                  <a:avLst/>
                  <a:gdLst>
                    <a:gd name="T0" fmla="*/ 18 w 79"/>
                    <a:gd name="T1" fmla="*/ 0 h 102"/>
                    <a:gd name="T2" fmla="*/ 34 w 79"/>
                    <a:gd name="T3" fmla="*/ 2 h 102"/>
                    <a:gd name="T4" fmla="*/ 42 w 79"/>
                    <a:gd name="T5" fmla="*/ 4 h 102"/>
                    <a:gd name="T6" fmla="*/ 50 w 79"/>
                    <a:gd name="T7" fmla="*/ 8 h 102"/>
                    <a:gd name="T8" fmla="*/ 54 w 79"/>
                    <a:gd name="T9" fmla="*/ 13 h 102"/>
                    <a:gd name="T10" fmla="*/ 58 w 79"/>
                    <a:gd name="T11" fmla="*/ 19 h 102"/>
                    <a:gd name="T12" fmla="*/ 60 w 79"/>
                    <a:gd name="T13" fmla="*/ 27 h 102"/>
                    <a:gd name="T14" fmla="*/ 62 w 79"/>
                    <a:gd name="T15" fmla="*/ 34 h 102"/>
                    <a:gd name="T16" fmla="*/ 63 w 79"/>
                    <a:gd name="T17" fmla="*/ 39 h 102"/>
                    <a:gd name="T18" fmla="*/ 69 w 79"/>
                    <a:gd name="T19" fmla="*/ 38 h 102"/>
                    <a:gd name="T20" fmla="*/ 75 w 79"/>
                    <a:gd name="T21" fmla="*/ 38 h 102"/>
                    <a:gd name="T22" fmla="*/ 78 w 79"/>
                    <a:gd name="T23" fmla="*/ 43 h 102"/>
                    <a:gd name="T24" fmla="*/ 78 w 79"/>
                    <a:gd name="T25" fmla="*/ 49 h 102"/>
                    <a:gd name="T26" fmla="*/ 74 w 79"/>
                    <a:gd name="T27" fmla="*/ 59 h 102"/>
                    <a:gd name="T28" fmla="*/ 66 w 79"/>
                    <a:gd name="T29" fmla="*/ 72 h 102"/>
                    <a:gd name="T30" fmla="*/ 59 w 79"/>
                    <a:gd name="T31" fmla="*/ 82 h 102"/>
                    <a:gd name="T32" fmla="*/ 53 w 79"/>
                    <a:gd name="T33" fmla="*/ 89 h 102"/>
                    <a:gd name="T34" fmla="*/ 48 w 79"/>
                    <a:gd name="T35" fmla="*/ 95 h 102"/>
                    <a:gd name="T36" fmla="*/ 42 w 79"/>
                    <a:gd name="T37" fmla="*/ 99 h 102"/>
                    <a:gd name="T38" fmla="*/ 33 w 79"/>
                    <a:gd name="T39" fmla="*/ 101 h 102"/>
                    <a:gd name="T40" fmla="*/ 25 w 79"/>
                    <a:gd name="T41" fmla="*/ 100 h 102"/>
                    <a:gd name="T42" fmla="*/ 18 w 79"/>
                    <a:gd name="T43" fmla="*/ 98 h 102"/>
                    <a:gd name="T44" fmla="*/ 14 w 79"/>
                    <a:gd name="T45" fmla="*/ 93 h 102"/>
                    <a:gd name="T46" fmla="*/ 9 w 79"/>
                    <a:gd name="T47" fmla="*/ 88 h 102"/>
                    <a:gd name="T48" fmla="*/ 5 w 79"/>
                    <a:gd name="T49" fmla="*/ 82 h 102"/>
                    <a:gd name="T50" fmla="*/ 2 w 79"/>
                    <a:gd name="T51" fmla="*/ 74 h 102"/>
                    <a:gd name="T52" fmla="*/ 0 w 79"/>
                    <a:gd name="T53" fmla="*/ 65 h 102"/>
                    <a:gd name="T54" fmla="*/ 0 w 79"/>
                    <a:gd name="T55" fmla="*/ 53 h 102"/>
                    <a:gd name="T56" fmla="*/ 3 w 79"/>
                    <a:gd name="T57" fmla="*/ 43 h 102"/>
                    <a:gd name="T58" fmla="*/ 8 w 79"/>
                    <a:gd name="T59" fmla="*/ 29 h 102"/>
                    <a:gd name="T60" fmla="*/ 10 w 79"/>
                    <a:gd name="T61" fmla="*/ 18 h 102"/>
                    <a:gd name="T62" fmla="*/ 15 w 79"/>
                    <a:gd name="T63" fmla="*/ 8 h 102"/>
                    <a:gd name="T64" fmla="*/ 18 w 79"/>
                    <a:gd name="T65" fmla="*/ 0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9" h="102">
                      <a:moveTo>
                        <a:pt x="18" y="0"/>
                      </a:moveTo>
                      <a:lnTo>
                        <a:pt x="34" y="2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4" y="13"/>
                      </a:lnTo>
                      <a:lnTo>
                        <a:pt x="58" y="19"/>
                      </a:lnTo>
                      <a:lnTo>
                        <a:pt x="60" y="27"/>
                      </a:lnTo>
                      <a:lnTo>
                        <a:pt x="62" y="34"/>
                      </a:lnTo>
                      <a:lnTo>
                        <a:pt x="63" y="39"/>
                      </a:lnTo>
                      <a:lnTo>
                        <a:pt x="69" y="38"/>
                      </a:lnTo>
                      <a:lnTo>
                        <a:pt x="75" y="38"/>
                      </a:lnTo>
                      <a:lnTo>
                        <a:pt x="78" y="43"/>
                      </a:lnTo>
                      <a:lnTo>
                        <a:pt x="78" y="49"/>
                      </a:lnTo>
                      <a:lnTo>
                        <a:pt x="74" y="59"/>
                      </a:lnTo>
                      <a:lnTo>
                        <a:pt x="66" y="72"/>
                      </a:lnTo>
                      <a:lnTo>
                        <a:pt x="59" y="82"/>
                      </a:lnTo>
                      <a:lnTo>
                        <a:pt x="53" y="89"/>
                      </a:lnTo>
                      <a:lnTo>
                        <a:pt x="48" y="95"/>
                      </a:lnTo>
                      <a:lnTo>
                        <a:pt x="42" y="99"/>
                      </a:lnTo>
                      <a:lnTo>
                        <a:pt x="33" y="101"/>
                      </a:lnTo>
                      <a:lnTo>
                        <a:pt x="25" y="100"/>
                      </a:lnTo>
                      <a:lnTo>
                        <a:pt x="18" y="98"/>
                      </a:lnTo>
                      <a:lnTo>
                        <a:pt x="14" y="93"/>
                      </a:lnTo>
                      <a:lnTo>
                        <a:pt x="9" y="88"/>
                      </a:lnTo>
                      <a:lnTo>
                        <a:pt x="5" y="82"/>
                      </a:lnTo>
                      <a:lnTo>
                        <a:pt x="2" y="74"/>
                      </a:lnTo>
                      <a:lnTo>
                        <a:pt x="0" y="65"/>
                      </a:lnTo>
                      <a:lnTo>
                        <a:pt x="0" y="53"/>
                      </a:lnTo>
                      <a:lnTo>
                        <a:pt x="3" y="43"/>
                      </a:lnTo>
                      <a:lnTo>
                        <a:pt x="8" y="29"/>
                      </a:lnTo>
                      <a:lnTo>
                        <a:pt x="10" y="18"/>
                      </a:lnTo>
                      <a:lnTo>
                        <a:pt x="15" y="8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Freeform 21"/>
                <p:cNvSpPr>
                  <a:spLocks/>
                </p:cNvSpPr>
                <p:nvPr/>
              </p:nvSpPr>
              <p:spPr bwMode="auto">
                <a:xfrm>
                  <a:off x="4787" y="3169"/>
                  <a:ext cx="33" cy="23"/>
                </a:xfrm>
                <a:custGeom>
                  <a:avLst/>
                  <a:gdLst>
                    <a:gd name="T0" fmla="*/ 32 w 33"/>
                    <a:gd name="T1" fmla="*/ 0 h 23"/>
                    <a:gd name="T2" fmla="*/ 26 w 33"/>
                    <a:gd name="T3" fmla="*/ 5 h 23"/>
                    <a:gd name="T4" fmla="*/ 21 w 33"/>
                    <a:gd name="T5" fmla="*/ 10 h 23"/>
                    <a:gd name="T6" fmla="*/ 16 w 33"/>
                    <a:gd name="T7" fmla="*/ 15 h 23"/>
                    <a:gd name="T8" fmla="*/ 8 w 33"/>
                    <a:gd name="T9" fmla="*/ 20 h 23"/>
                    <a:gd name="T10" fmla="*/ 3 w 33"/>
                    <a:gd name="T11" fmla="*/ 22 h 23"/>
                    <a:gd name="T12" fmla="*/ 0 w 33"/>
                    <a:gd name="T13" fmla="*/ 20 h 23"/>
                    <a:gd name="T14" fmla="*/ 0 w 33"/>
                    <a:gd name="T15" fmla="*/ 15 h 2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3" h="23">
                      <a:moveTo>
                        <a:pt x="32" y="0"/>
                      </a:moveTo>
                      <a:lnTo>
                        <a:pt x="26" y="5"/>
                      </a:lnTo>
                      <a:lnTo>
                        <a:pt x="21" y="10"/>
                      </a:lnTo>
                      <a:lnTo>
                        <a:pt x="16" y="15"/>
                      </a:lnTo>
                      <a:lnTo>
                        <a:pt x="8" y="20"/>
                      </a:lnTo>
                      <a:lnTo>
                        <a:pt x="3" y="22"/>
                      </a:lnTo>
                      <a:lnTo>
                        <a:pt x="0" y="20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65" name="Freeform 22"/>
              <p:cNvSpPr>
                <a:spLocks/>
              </p:cNvSpPr>
              <p:nvPr/>
            </p:nvSpPr>
            <p:spPr bwMode="auto">
              <a:xfrm>
                <a:off x="4740" y="2956"/>
                <a:ext cx="56" cy="199"/>
              </a:xfrm>
              <a:custGeom>
                <a:avLst/>
                <a:gdLst>
                  <a:gd name="T0" fmla="*/ 0 w 56"/>
                  <a:gd name="T1" fmla="*/ 2 h 199"/>
                  <a:gd name="T2" fmla="*/ 10 w 56"/>
                  <a:gd name="T3" fmla="*/ 0 h 199"/>
                  <a:gd name="T4" fmla="*/ 22 w 56"/>
                  <a:gd name="T5" fmla="*/ 1 h 199"/>
                  <a:gd name="T6" fmla="*/ 33 w 56"/>
                  <a:gd name="T7" fmla="*/ 4 h 199"/>
                  <a:gd name="T8" fmla="*/ 43 w 56"/>
                  <a:gd name="T9" fmla="*/ 10 h 199"/>
                  <a:gd name="T10" fmla="*/ 48 w 56"/>
                  <a:gd name="T11" fmla="*/ 17 h 199"/>
                  <a:gd name="T12" fmla="*/ 52 w 56"/>
                  <a:gd name="T13" fmla="*/ 27 h 199"/>
                  <a:gd name="T14" fmla="*/ 54 w 56"/>
                  <a:gd name="T15" fmla="*/ 35 h 199"/>
                  <a:gd name="T16" fmla="*/ 55 w 56"/>
                  <a:gd name="T17" fmla="*/ 48 h 199"/>
                  <a:gd name="T18" fmla="*/ 54 w 56"/>
                  <a:gd name="T19" fmla="*/ 59 h 199"/>
                  <a:gd name="T20" fmla="*/ 51 w 56"/>
                  <a:gd name="T21" fmla="*/ 72 h 199"/>
                  <a:gd name="T22" fmla="*/ 48 w 56"/>
                  <a:gd name="T23" fmla="*/ 84 h 199"/>
                  <a:gd name="T24" fmla="*/ 45 w 56"/>
                  <a:gd name="T25" fmla="*/ 95 h 199"/>
                  <a:gd name="T26" fmla="*/ 40 w 56"/>
                  <a:gd name="T27" fmla="*/ 107 h 199"/>
                  <a:gd name="T28" fmla="*/ 33 w 56"/>
                  <a:gd name="T29" fmla="*/ 120 h 199"/>
                  <a:gd name="T30" fmla="*/ 27 w 56"/>
                  <a:gd name="T31" fmla="*/ 129 h 199"/>
                  <a:gd name="T32" fmla="*/ 24 w 56"/>
                  <a:gd name="T33" fmla="*/ 139 h 199"/>
                  <a:gd name="T34" fmla="*/ 19 w 56"/>
                  <a:gd name="T35" fmla="*/ 157 h 199"/>
                  <a:gd name="T36" fmla="*/ 18 w 56"/>
                  <a:gd name="T37" fmla="*/ 170 h 199"/>
                  <a:gd name="T38" fmla="*/ 19 w 56"/>
                  <a:gd name="T39" fmla="*/ 183 h 199"/>
                  <a:gd name="T40" fmla="*/ 24 w 56"/>
                  <a:gd name="T41" fmla="*/ 193 h 199"/>
                  <a:gd name="T42" fmla="*/ 27 w 56"/>
                  <a:gd name="T43" fmla="*/ 198 h 19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6" h="199">
                    <a:moveTo>
                      <a:pt x="0" y="2"/>
                    </a:moveTo>
                    <a:lnTo>
                      <a:pt x="10" y="0"/>
                    </a:lnTo>
                    <a:lnTo>
                      <a:pt x="22" y="1"/>
                    </a:lnTo>
                    <a:lnTo>
                      <a:pt x="33" y="4"/>
                    </a:lnTo>
                    <a:lnTo>
                      <a:pt x="43" y="10"/>
                    </a:lnTo>
                    <a:lnTo>
                      <a:pt x="48" y="17"/>
                    </a:lnTo>
                    <a:lnTo>
                      <a:pt x="52" y="27"/>
                    </a:lnTo>
                    <a:lnTo>
                      <a:pt x="54" y="35"/>
                    </a:lnTo>
                    <a:lnTo>
                      <a:pt x="55" y="48"/>
                    </a:lnTo>
                    <a:lnTo>
                      <a:pt x="54" y="59"/>
                    </a:lnTo>
                    <a:lnTo>
                      <a:pt x="51" y="72"/>
                    </a:lnTo>
                    <a:lnTo>
                      <a:pt x="48" y="84"/>
                    </a:lnTo>
                    <a:lnTo>
                      <a:pt x="45" y="95"/>
                    </a:lnTo>
                    <a:lnTo>
                      <a:pt x="40" y="107"/>
                    </a:lnTo>
                    <a:lnTo>
                      <a:pt x="33" y="120"/>
                    </a:lnTo>
                    <a:lnTo>
                      <a:pt x="27" y="129"/>
                    </a:lnTo>
                    <a:lnTo>
                      <a:pt x="24" y="139"/>
                    </a:lnTo>
                    <a:lnTo>
                      <a:pt x="19" y="157"/>
                    </a:lnTo>
                    <a:lnTo>
                      <a:pt x="18" y="170"/>
                    </a:lnTo>
                    <a:lnTo>
                      <a:pt x="19" y="183"/>
                    </a:lnTo>
                    <a:lnTo>
                      <a:pt x="24" y="193"/>
                    </a:lnTo>
                    <a:lnTo>
                      <a:pt x="27" y="1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6" name="Freeform 23"/>
              <p:cNvSpPr>
                <a:spLocks/>
              </p:cNvSpPr>
              <p:nvPr/>
            </p:nvSpPr>
            <p:spPr bwMode="auto">
              <a:xfrm>
                <a:off x="4707" y="2815"/>
                <a:ext cx="67" cy="264"/>
              </a:xfrm>
              <a:custGeom>
                <a:avLst/>
                <a:gdLst>
                  <a:gd name="T0" fmla="*/ 62 w 67"/>
                  <a:gd name="T1" fmla="*/ 0 h 264"/>
                  <a:gd name="T2" fmla="*/ 48 w 67"/>
                  <a:gd name="T3" fmla="*/ 10 h 264"/>
                  <a:gd name="T4" fmla="*/ 36 w 67"/>
                  <a:gd name="T5" fmla="*/ 19 h 264"/>
                  <a:gd name="T6" fmla="*/ 26 w 67"/>
                  <a:gd name="T7" fmla="*/ 28 h 264"/>
                  <a:gd name="T8" fmla="*/ 16 w 67"/>
                  <a:gd name="T9" fmla="*/ 40 h 264"/>
                  <a:gd name="T10" fmla="*/ 7 w 67"/>
                  <a:gd name="T11" fmla="*/ 53 h 264"/>
                  <a:gd name="T12" fmla="*/ 2 w 67"/>
                  <a:gd name="T13" fmla="*/ 66 h 264"/>
                  <a:gd name="T14" fmla="*/ 0 w 67"/>
                  <a:gd name="T15" fmla="*/ 76 h 264"/>
                  <a:gd name="T16" fmla="*/ 0 w 67"/>
                  <a:gd name="T17" fmla="*/ 87 h 264"/>
                  <a:gd name="T18" fmla="*/ 4 w 67"/>
                  <a:gd name="T19" fmla="*/ 97 h 264"/>
                  <a:gd name="T20" fmla="*/ 9 w 67"/>
                  <a:gd name="T21" fmla="*/ 104 h 264"/>
                  <a:gd name="T22" fmla="*/ 14 w 67"/>
                  <a:gd name="T23" fmla="*/ 112 h 264"/>
                  <a:gd name="T24" fmla="*/ 20 w 67"/>
                  <a:gd name="T25" fmla="*/ 119 h 264"/>
                  <a:gd name="T26" fmla="*/ 14 w 67"/>
                  <a:gd name="T27" fmla="*/ 123 h 264"/>
                  <a:gd name="T28" fmla="*/ 9 w 67"/>
                  <a:gd name="T29" fmla="*/ 130 h 264"/>
                  <a:gd name="T30" fmla="*/ 7 w 67"/>
                  <a:gd name="T31" fmla="*/ 135 h 264"/>
                  <a:gd name="T32" fmla="*/ 4 w 67"/>
                  <a:gd name="T33" fmla="*/ 144 h 264"/>
                  <a:gd name="T34" fmla="*/ 4 w 67"/>
                  <a:gd name="T35" fmla="*/ 152 h 264"/>
                  <a:gd name="T36" fmla="*/ 6 w 67"/>
                  <a:gd name="T37" fmla="*/ 160 h 264"/>
                  <a:gd name="T38" fmla="*/ 12 w 67"/>
                  <a:gd name="T39" fmla="*/ 167 h 264"/>
                  <a:gd name="T40" fmla="*/ 19 w 67"/>
                  <a:gd name="T41" fmla="*/ 173 h 264"/>
                  <a:gd name="T42" fmla="*/ 28 w 67"/>
                  <a:gd name="T43" fmla="*/ 180 h 264"/>
                  <a:gd name="T44" fmla="*/ 36 w 67"/>
                  <a:gd name="T45" fmla="*/ 191 h 264"/>
                  <a:gd name="T46" fmla="*/ 46 w 67"/>
                  <a:gd name="T47" fmla="*/ 203 h 264"/>
                  <a:gd name="T48" fmla="*/ 53 w 67"/>
                  <a:gd name="T49" fmla="*/ 215 h 264"/>
                  <a:gd name="T50" fmla="*/ 59 w 67"/>
                  <a:gd name="T51" fmla="*/ 231 h 264"/>
                  <a:gd name="T52" fmla="*/ 63 w 67"/>
                  <a:gd name="T53" fmla="*/ 249 h 264"/>
                  <a:gd name="T54" fmla="*/ 66 w 67"/>
                  <a:gd name="T55" fmla="*/ 263 h 2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7" h="264">
                    <a:moveTo>
                      <a:pt x="62" y="0"/>
                    </a:moveTo>
                    <a:lnTo>
                      <a:pt x="48" y="10"/>
                    </a:lnTo>
                    <a:lnTo>
                      <a:pt x="36" y="19"/>
                    </a:lnTo>
                    <a:lnTo>
                      <a:pt x="26" y="28"/>
                    </a:lnTo>
                    <a:lnTo>
                      <a:pt x="16" y="40"/>
                    </a:lnTo>
                    <a:lnTo>
                      <a:pt x="7" y="53"/>
                    </a:lnTo>
                    <a:lnTo>
                      <a:pt x="2" y="66"/>
                    </a:lnTo>
                    <a:lnTo>
                      <a:pt x="0" y="76"/>
                    </a:lnTo>
                    <a:lnTo>
                      <a:pt x="0" y="87"/>
                    </a:lnTo>
                    <a:lnTo>
                      <a:pt x="4" y="97"/>
                    </a:lnTo>
                    <a:lnTo>
                      <a:pt x="9" y="104"/>
                    </a:lnTo>
                    <a:lnTo>
                      <a:pt x="14" y="112"/>
                    </a:lnTo>
                    <a:lnTo>
                      <a:pt x="20" y="119"/>
                    </a:lnTo>
                    <a:lnTo>
                      <a:pt x="14" y="123"/>
                    </a:lnTo>
                    <a:lnTo>
                      <a:pt x="9" y="130"/>
                    </a:lnTo>
                    <a:lnTo>
                      <a:pt x="7" y="135"/>
                    </a:lnTo>
                    <a:lnTo>
                      <a:pt x="4" y="144"/>
                    </a:lnTo>
                    <a:lnTo>
                      <a:pt x="4" y="152"/>
                    </a:lnTo>
                    <a:lnTo>
                      <a:pt x="6" y="160"/>
                    </a:lnTo>
                    <a:lnTo>
                      <a:pt x="12" y="167"/>
                    </a:lnTo>
                    <a:lnTo>
                      <a:pt x="19" y="173"/>
                    </a:lnTo>
                    <a:lnTo>
                      <a:pt x="28" y="180"/>
                    </a:lnTo>
                    <a:lnTo>
                      <a:pt x="36" y="191"/>
                    </a:lnTo>
                    <a:lnTo>
                      <a:pt x="46" y="203"/>
                    </a:lnTo>
                    <a:lnTo>
                      <a:pt x="53" y="215"/>
                    </a:lnTo>
                    <a:lnTo>
                      <a:pt x="59" y="231"/>
                    </a:lnTo>
                    <a:lnTo>
                      <a:pt x="63" y="249"/>
                    </a:lnTo>
                    <a:lnTo>
                      <a:pt x="66" y="2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Freeform 24"/>
              <p:cNvSpPr>
                <a:spLocks/>
              </p:cNvSpPr>
              <p:nvPr/>
            </p:nvSpPr>
            <p:spPr bwMode="auto">
              <a:xfrm>
                <a:off x="4984" y="2835"/>
                <a:ext cx="213" cy="59"/>
              </a:xfrm>
              <a:custGeom>
                <a:avLst/>
                <a:gdLst>
                  <a:gd name="T0" fmla="*/ 0 w 213"/>
                  <a:gd name="T1" fmla="*/ 58 h 59"/>
                  <a:gd name="T2" fmla="*/ 19 w 213"/>
                  <a:gd name="T3" fmla="*/ 55 h 59"/>
                  <a:gd name="T4" fmla="*/ 40 w 213"/>
                  <a:gd name="T5" fmla="*/ 50 h 59"/>
                  <a:gd name="T6" fmla="*/ 56 w 213"/>
                  <a:gd name="T7" fmla="*/ 39 h 59"/>
                  <a:gd name="T8" fmla="*/ 69 w 213"/>
                  <a:gd name="T9" fmla="*/ 27 h 59"/>
                  <a:gd name="T10" fmla="*/ 82 w 213"/>
                  <a:gd name="T11" fmla="*/ 15 h 59"/>
                  <a:gd name="T12" fmla="*/ 90 w 213"/>
                  <a:gd name="T13" fmla="*/ 5 h 59"/>
                  <a:gd name="T14" fmla="*/ 100 w 213"/>
                  <a:gd name="T15" fmla="*/ 3 h 59"/>
                  <a:gd name="T16" fmla="*/ 119 w 213"/>
                  <a:gd name="T17" fmla="*/ 0 h 59"/>
                  <a:gd name="T18" fmla="*/ 139 w 213"/>
                  <a:gd name="T19" fmla="*/ 0 h 59"/>
                  <a:gd name="T20" fmla="*/ 153 w 213"/>
                  <a:gd name="T21" fmla="*/ 0 h 59"/>
                  <a:gd name="T22" fmla="*/ 171 w 213"/>
                  <a:gd name="T23" fmla="*/ 7 h 59"/>
                  <a:gd name="T24" fmla="*/ 190 w 213"/>
                  <a:gd name="T25" fmla="*/ 12 h 59"/>
                  <a:gd name="T26" fmla="*/ 212 w 213"/>
                  <a:gd name="T27" fmla="*/ 22 h 59"/>
                  <a:gd name="T28" fmla="*/ 198 w 213"/>
                  <a:gd name="T29" fmla="*/ 24 h 59"/>
                  <a:gd name="T30" fmla="*/ 188 w 213"/>
                  <a:gd name="T31" fmla="*/ 28 h 59"/>
                  <a:gd name="T32" fmla="*/ 182 w 213"/>
                  <a:gd name="T33" fmla="*/ 35 h 59"/>
                  <a:gd name="T34" fmla="*/ 180 w 213"/>
                  <a:gd name="T35" fmla="*/ 42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3" h="59">
                    <a:moveTo>
                      <a:pt x="0" y="58"/>
                    </a:moveTo>
                    <a:lnTo>
                      <a:pt x="19" y="55"/>
                    </a:lnTo>
                    <a:lnTo>
                      <a:pt x="40" y="50"/>
                    </a:lnTo>
                    <a:lnTo>
                      <a:pt x="56" y="39"/>
                    </a:lnTo>
                    <a:lnTo>
                      <a:pt x="69" y="27"/>
                    </a:lnTo>
                    <a:lnTo>
                      <a:pt x="82" y="15"/>
                    </a:lnTo>
                    <a:lnTo>
                      <a:pt x="90" y="5"/>
                    </a:lnTo>
                    <a:lnTo>
                      <a:pt x="100" y="3"/>
                    </a:lnTo>
                    <a:lnTo>
                      <a:pt x="119" y="0"/>
                    </a:lnTo>
                    <a:lnTo>
                      <a:pt x="139" y="0"/>
                    </a:lnTo>
                    <a:lnTo>
                      <a:pt x="153" y="0"/>
                    </a:lnTo>
                    <a:lnTo>
                      <a:pt x="171" y="7"/>
                    </a:lnTo>
                    <a:lnTo>
                      <a:pt x="190" y="12"/>
                    </a:lnTo>
                    <a:lnTo>
                      <a:pt x="212" y="22"/>
                    </a:lnTo>
                    <a:lnTo>
                      <a:pt x="198" y="24"/>
                    </a:lnTo>
                    <a:lnTo>
                      <a:pt x="188" y="28"/>
                    </a:lnTo>
                    <a:lnTo>
                      <a:pt x="182" y="35"/>
                    </a:lnTo>
                    <a:lnTo>
                      <a:pt x="180" y="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Freeform 25"/>
              <p:cNvSpPr>
                <a:spLocks/>
              </p:cNvSpPr>
              <p:nvPr/>
            </p:nvSpPr>
            <p:spPr bwMode="auto">
              <a:xfrm>
                <a:off x="5184" y="2874"/>
                <a:ext cx="81" cy="117"/>
              </a:xfrm>
              <a:custGeom>
                <a:avLst/>
                <a:gdLst>
                  <a:gd name="T0" fmla="*/ 35 w 81"/>
                  <a:gd name="T1" fmla="*/ 0 h 117"/>
                  <a:gd name="T2" fmla="*/ 22 w 81"/>
                  <a:gd name="T3" fmla="*/ 3 h 117"/>
                  <a:gd name="T4" fmla="*/ 10 w 81"/>
                  <a:gd name="T5" fmla="*/ 12 h 117"/>
                  <a:gd name="T6" fmla="*/ 3 w 81"/>
                  <a:gd name="T7" fmla="*/ 23 h 117"/>
                  <a:gd name="T8" fmla="*/ 0 w 81"/>
                  <a:gd name="T9" fmla="*/ 35 h 117"/>
                  <a:gd name="T10" fmla="*/ 26 w 81"/>
                  <a:gd name="T11" fmla="*/ 35 h 117"/>
                  <a:gd name="T12" fmla="*/ 46 w 81"/>
                  <a:gd name="T13" fmla="*/ 37 h 117"/>
                  <a:gd name="T14" fmla="*/ 61 w 81"/>
                  <a:gd name="T15" fmla="*/ 44 h 117"/>
                  <a:gd name="T16" fmla="*/ 72 w 81"/>
                  <a:gd name="T17" fmla="*/ 53 h 117"/>
                  <a:gd name="T18" fmla="*/ 78 w 81"/>
                  <a:gd name="T19" fmla="*/ 64 h 117"/>
                  <a:gd name="T20" fmla="*/ 80 w 81"/>
                  <a:gd name="T21" fmla="*/ 74 h 117"/>
                  <a:gd name="T22" fmla="*/ 80 w 81"/>
                  <a:gd name="T23" fmla="*/ 88 h 117"/>
                  <a:gd name="T24" fmla="*/ 75 w 81"/>
                  <a:gd name="T25" fmla="*/ 104 h 117"/>
                  <a:gd name="T26" fmla="*/ 70 w 81"/>
                  <a:gd name="T27" fmla="*/ 116 h 1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1" h="117">
                    <a:moveTo>
                      <a:pt x="35" y="0"/>
                    </a:moveTo>
                    <a:lnTo>
                      <a:pt x="22" y="3"/>
                    </a:lnTo>
                    <a:lnTo>
                      <a:pt x="10" y="12"/>
                    </a:lnTo>
                    <a:lnTo>
                      <a:pt x="3" y="23"/>
                    </a:lnTo>
                    <a:lnTo>
                      <a:pt x="0" y="35"/>
                    </a:lnTo>
                    <a:lnTo>
                      <a:pt x="26" y="35"/>
                    </a:lnTo>
                    <a:lnTo>
                      <a:pt x="46" y="37"/>
                    </a:lnTo>
                    <a:lnTo>
                      <a:pt x="61" y="44"/>
                    </a:lnTo>
                    <a:lnTo>
                      <a:pt x="72" y="53"/>
                    </a:lnTo>
                    <a:lnTo>
                      <a:pt x="78" y="64"/>
                    </a:lnTo>
                    <a:lnTo>
                      <a:pt x="80" y="74"/>
                    </a:lnTo>
                    <a:lnTo>
                      <a:pt x="80" y="88"/>
                    </a:lnTo>
                    <a:lnTo>
                      <a:pt x="75" y="104"/>
                    </a:lnTo>
                    <a:lnTo>
                      <a:pt x="70" y="1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Freeform 26"/>
              <p:cNvSpPr>
                <a:spLocks/>
              </p:cNvSpPr>
              <p:nvPr/>
            </p:nvSpPr>
            <p:spPr bwMode="auto">
              <a:xfrm>
                <a:off x="4456" y="2875"/>
                <a:ext cx="238" cy="62"/>
              </a:xfrm>
              <a:custGeom>
                <a:avLst/>
                <a:gdLst>
                  <a:gd name="T0" fmla="*/ 0 w 238"/>
                  <a:gd name="T1" fmla="*/ 61 h 62"/>
                  <a:gd name="T2" fmla="*/ 15 w 238"/>
                  <a:gd name="T3" fmla="*/ 58 h 62"/>
                  <a:gd name="T4" fmla="*/ 31 w 238"/>
                  <a:gd name="T5" fmla="*/ 50 h 62"/>
                  <a:gd name="T6" fmla="*/ 47 w 238"/>
                  <a:gd name="T7" fmla="*/ 40 h 62"/>
                  <a:gd name="T8" fmla="*/ 52 w 238"/>
                  <a:gd name="T9" fmla="*/ 31 h 62"/>
                  <a:gd name="T10" fmla="*/ 50 w 238"/>
                  <a:gd name="T11" fmla="*/ 18 h 62"/>
                  <a:gd name="T12" fmla="*/ 68 w 238"/>
                  <a:gd name="T13" fmla="*/ 12 h 62"/>
                  <a:gd name="T14" fmla="*/ 69 w 238"/>
                  <a:gd name="T15" fmla="*/ 12 h 62"/>
                  <a:gd name="T16" fmla="*/ 84 w 238"/>
                  <a:gd name="T17" fmla="*/ 10 h 62"/>
                  <a:gd name="T18" fmla="*/ 86 w 238"/>
                  <a:gd name="T19" fmla="*/ 10 h 62"/>
                  <a:gd name="T20" fmla="*/ 104 w 238"/>
                  <a:gd name="T21" fmla="*/ 7 h 62"/>
                  <a:gd name="T22" fmla="*/ 128 w 238"/>
                  <a:gd name="T23" fmla="*/ 3 h 62"/>
                  <a:gd name="T24" fmla="*/ 129 w 238"/>
                  <a:gd name="T25" fmla="*/ 4 h 62"/>
                  <a:gd name="T26" fmla="*/ 150 w 238"/>
                  <a:gd name="T27" fmla="*/ 3 h 62"/>
                  <a:gd name="T28" fmla="*/ 173 w 238"/>
                  <a:gd name="T29" fmla="*/ 3 h 62"/>
                  <a:gd name="T30" fmla="*/ 199 w 238"/>
                  <a:gd name="T31" fmla="*/ 3 h 62"/>
                  <a:gd name="T32" fmla="*/ 233 w 238"/>
                  <a:gd name="T33" fmla="*/ 3 h 62"/>
                  <a:gd name="T34" fmla="*/ 233 w 238"/>
                  <a:gd name="T35" fmla="*/ 2 h 62"/>
                  <a:gd name="T36" fmla="*/ 231 w 238"/>
                  <a:gd name="T37" fmla="*/ 0 h 62"/>
                  <a:gd name="T38" fmla="*/ 237 w 238"/>
                  <a:gd name="T39" fmla="*/ 2 h 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38" h="62">
                    <a:moveTo>
                      <a:pt x="0" y="61"/>
                    </a:moveTo>
                    <a:lnTo>
                      <a:pt x="15" y="58"/>
                    </a:lnTo>
                    <a:lnTo>
                      <a:pt x="31" y="50"/>
                    </a:lnTo>
                    <a:lnTo>
                      <a:pt x="47" y="40"/>
                    </a:lnTo>
                    <a:lnTo>
                      <a:pt x="52" y="31"/>
                    </a:lnTo>
                    <a:lnTo>
                      <a:pt x="50" y="18"/>
                    </a:lnTo>
                    <a:lnTo>
                      <a:pt x="68" y="12"/>
                    </a:lnTo>
                    <a:lnTo>
                      <a:pt x="69" y="12"/>
                    </a:lnTo>
                    <a:lnTo>
                      <a:pt x="84" y="10"/>
                    </a:lnTo>
                    <a:lnTo>
                      <a:pt x="86" y="10"/>
                    </a:lnTo>
                    <a:lnTo>
                      <a:pt x="104" y="7"/>
                    </a:lnTo>
                    <a:lnTo>
                      <a:pt x="128" y="3"/>
                    </a:lnTo>
                    <a:lnTo>
                      <a:pt x="129" y="4"/>
                    </a:lnTo>
                    <a:lnTo>
                      <a:pt x="150" y="3"/>
                    </a:lnTo>
                    <a:lnTo>
                      <a:pt x="173" y="3"/>
                    </a:lnTo>
                    <a:lnTo>
                      <a:pt x="199" y="3"/>
                    </a:lnTo>
                    <a:lnTo>
                      <a:pt x="233" y="3"/>
                    </a:lnTo>
                    <a:lnTo>
                      <a:pt x="233" y="2"/>
                    </a:lnTo>
                    <a:lnTo>
                      <a:pt x="231" y="0"/>
                    </a:lnTo>
                    <a:lnTo>
                      <a:pt x="237" y="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Freeform 27"/>
              <p:cNvSpPr>
                <a:spLocks/>
              </p:cNvSpPr>
              <p:nvPr/>
            </p:nvSpPr>
            <p:spPr bwMode="auto">
              <a:xfrm>
                <a:off x="4990" y="2915"/>
                <a:ext cx="30" cy="156"/>
              </a:xfrm>
              <a:custGeom>
                <a:avLst/>
                <a:gdLst>
                  <a:gd name="T0" fmla="*/ 2 w 30"/>
                  <a:gd name="T1" fmla="*/ 0 h 156"/>
                  <a:gd name="T2" fmla="*/ 9 w 30"/>
                  <a:gd name="T3" fmla="*/ 0 h 156"/>
                  <a:gd name="T4" fmla="*/ 13 w 30"/>
                  <a:gd name="T5" fmla="*/ 1 h 156"/>
                  <a:gd name="T6" fmla="*/ 19 w 30"/>
                  <a:gd name="T7" fmla="*/ 5 h 156"/>
                  <a:gd name="T8" fmla="*/ 23 w 30"/>
                  <a:gd name="T9" fmla="*/ 10 h 156"/>
                  <a:gd name="T10" fmla="*/ 26 w 30"/>
                  <a:gd name="T11" fmla="*/ 16 h 156"/>
                  <a:gd name="T12" fmla="*/ 28 w 30"/>
                  <a:gd name="T13" fmla="*/ 23 h 156"/>
                  <a:gd name="T14" fmla="*/ 29 w 30"/>
                  <a:gd name="T15" fmla="*/ 31 h 156"/>
                  <a:gd name="T16" fmla="*/ 29 w 30"/>
                  <a:gd name="T17" fmla="*/ 38 h 156"/>
                  <a:gd name="T18" fmla="*/ 28 w 30"/>
                  <a:gd name="T19" fmla="*/ 46 h 156"/>
                  <a:gd name="T20" fmla="*/ 27 w 30"/>
                  <a:gd name="T21" fmla="*/ 53 h 156"/>
                  <a:gd name="T22" fmla="*/ 26 w 30"/>
                  <a:gd name="T23" fmla="*/ 62 h 156"/>
                  <a:gd name="T24" fmla="*/ 24 w 30"/>
                  <a:gd name="T25" fmla="*/ 69 h 156"/>
                  <a:gd name="T26" fmla="*/ 21 w 30"/>
                  <a:gd name="T27" fmla="*/ 82 h 156"/>
                  <a:gd name="T28" fmla="*/ 19 w 30"/>
                  <a:gd name="T29" fmla="*/ 91 h 156"/>
                  <a:gd name="T30" fmla="*/ 16 w 30"/>
                  <a:gd name="T31" fmla="*/ 99 h 156"/>
                  <a:gd name="T32" fmla="*/ 12 w 30"/>
                  <a:gd name="T33" fmla="*/ 108 h 156"/>
                  <a:gd name="T34" fmla="*/ 9 w 30"/>
                  <a:gd name="T35" fmla="*/ 116 h 156"/>
                  <a:gd name="T36" fmla="*/ 6 w 30"/>
                  <a:gd name="T37" fmla="*/ 123 h 156"/>
                  <a:gd name="T38" fmla="*/ 2 w 30"/>
                  <a:gd name="T39" fmla="*/ 131 h 156"/>
                  <a:gd name="T40" fmla="*/ 0 w 30"/>
                  <a:gd name="T41" fmla="*/ 145 h 156"/>
                  <a:gd name="T42" fmla="*/ 0 w 30"/>
                  <a:gd name="T43" fmla="*/ 155 h 1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0" h="156">
                    <a:moveTo>
                      <a:pt x="2" y="0"/>
                    </a:moveTo>
                    <a:lnTo>
                      <a:pt x="9" y="0"/>
                    </a:lnTo>
                    <a:lnTo>
                      <a:pt x="13" y="1"/>
                    </a:lnTo>
                    <a:lnTo>
                      <a:pt x="19" y="5"/>
                    </a:lnTo>
                    <a:lnTo>
                      <a:pt x="23" y="10"/>
                    </a:lnTo>
                    <a:lnTo>
                      <a:pt x="26" y="16"/>
                    </a:lnTo>
                    <a:lnTo>
                      <a:pt x="28" y="23"/>
                    </a:lnTo>
                    <a:lnTo>
                      <a:pt x="29" y="31"/>
                    </a:lnTo>
                    <a:lnTo>
                      <a:pt x="29" y="38"/>
                    </a:lnTo>
                    <a:lnTo>
                      <a:pt x="28" y="46"/>
                    </a:lnTo>
                    <a:lnTo>
                      <a:pt x="27" y="53"/>
                    </a:lnTo>
                    <a:lnTo>
                      <a:pt x="26" y="62"/>
                    </a:lnTo>
                    <a:lnTo>
                      <a:pt x="24" y="69"/>
                    </a:lnTo>
                    <a:lnTo>
                      <a:pt x="21" y="82"/>
                    </a:lnTo>
                    <a:lnTo>
                      <a:pt x="19" y="91"/>
                    </a:lnTo>
                    <a:lnTo>
                      <a:pt x="16" y="99"/>
                    </a:lnTo>
                    <a:lnTo>
                      <a:pt x="12" y="108"/>
                    </a:lnTo>
                    <a:lnTo>
                      <a:pt x="9" y="116"/>
                    </a:lnTo>
                    <a:lnTo>
                      <a:pt x="6" y="123"/>
                    </a:lnTo>
                    <a:lnTo>
                      <a:pt x="2" y="131"/>
                    </a:lnTo>
                    <a:lnTo>
                      <a:pt x="0" y="145"/>
                    </a:lnTo>
                    <a:lnTo>
                      <a:pt x="0" y="1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1" name="Group 28"/>
              <p:cNvGrpSpPr>
                <a:grpSpLocks/>
              </p:cNvGrpSpPr>
              <p:nvPr/>
            </p:nvGrpSpPr>
            <p:grpSpPr bwMode="auto">
              <a:xfrm>
                <a:off x="4746" y="2961"/>
                <a:ext cx="261" cy="42"/>
                <a:chOff x="4746" y="2961"/>
                <a:chExt cx="261" cy="42"/>
              </a:xfrm>
            </p:grpSpPr>
            <p:grpSp>
              <p:nvGrpSpPr>
                <p:cNvPr id="39988" name="Group 29"/>
                <p:cNvGrpSpPr>
                  <a:grpSpLocks/>
                </p:cNvGrpSpPr>
                <p:nvPr/>
              </p:nvGrpSpPr>
              <p:grpSpPr bwMode="auto">
                <a:xfrm>
                  <a:off x="4973" y="2961"/>
                  <a:ext cx="34" cy="34"/>
                  <a:chOff x="4973" y="2961"/>
                  <a:chExt cx="34" cy="34"/>
                </a:xfrm>
              </p:grpSpPr>
              <p:sp>
                <p:nvSpPr>
                  <p:cNvPr id="39995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973" y="2962"/>
                    <a:ext cx="34" cy="33"/>
                  </a:xfrm>
                  <a:prstGeom prst="ellipse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975" y="2961"/>
                    <a:ext cx="30" cy="30"/>
                  </a:xfrm>
                  <a:prstGeom prst="ellipse">
                    <a:avLst/>
                  </a:pr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7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2968"/>
                    <a:ext cx="17" cy="16"/>
                  </a:xfrm>
                  <a:prstGeom prst="ellipse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8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985" y="2969"/>
                    <a:ext cx="16" cy="16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9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988" y="2971"/>
                    <a:ext cx="16" cy="16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39989" name="Group 35"/>
                <p:cNvGrpSpPr>
                  <a:grpSpLocks/>
                </p:cNvGrpSpPr>
                <p:nvPr/>
              </p:nvGrpSpPr>
              <p:grpSpPr bwMode="auto">
                <a:xfrm>
                  <a:off x="4746" y="2969"/>
                  <a:ext cx="34" cy="34"/>
                  <a:chOff x="4746" y="2969"/>
                  <a:chExt cx="34" cy="34"/>
                </a:xfrm>
              </p:grpSpPr>
              <p:sp>
                <p:nvSpPr>
                  <p:cNvPr id="39990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746" y="2970"/>
                    <a:ext cx="34" cy="33"/>
                  </a:xfrm>
                  <a:prstGeom prst="ellipse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1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748" y="2969"/>
                    <a:ext cx="30" cy="30"/>
                  </a:xfrm>
                  <a:prstGeom prst="ellipse">
                    <a:avLst/>
                  </a:pr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2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754" y="2976"/>
                    <a:ext cx="17" cy="16"/>
                  </a:xfrm>
                  <a:prstGeom prst="ellipse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757" y="2977"/>
                    <a:ext cx="16" cy="16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9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979"/>
                    <a:ext cx="16" cy="16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 algn="ctr"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sp>
            <p:nvSpPr>
              <p:cNvPr id="39972" name="Freeform 41"/>
              <p:cNvSpPr>
                <a:spLocks/>
              </p:cNvSpPr>
              <p:nvPr/>
            </p:nvSpPr>
            <p:spPr bwMode="auto">
              <a:xfrm>
                <a:off x="4983" y="3129"/>
                <a:ext cx="104" cy="124"/>
              </a:xfrm>
              <a:custGeom>
                <a:avLst/>
                <a:gdLst>
                  <a:gd name="T0" fmla="*/ 21 w 104"/>
                  <a:gd name="T1" fmla="*/ 0 h 124"/>
                  <a:gd name="T2" fmla="*/ 14 w 104"/>
                  <a:gd name="T3" fmla="*/ 5 h 124"/>
                  <a:gd name="T4" fmla="*/ 12 w 104"/>
                  <a:gd name="T5" fmla="*/ 12 h 124"/>
                  <a:gd name="T6" fmla="*/ 10 w 104"/>
                  <a:gd name="T7" fmla="*/ 19 h 124"/>
                  <a:gd name="T8" fmla="*/ 10 w 104"/>
                  <a:gd name="T9" fmla="*/ 25 h 124"/>
                  <a:gd name="T10" fmla="*/ 9 w 104"/>
                  <a:gd name="T11" fmla="*/ 30 h 124"/>
                  <a:gd name="T12" fmla="*/ 7 w 104"/>
                  <a:gd name="T13" fmla="*/ 38 h 124"/>
                  <a:gd name="T14" fmla="*/ 4 w 104"/>
                  <a:gd name="T15" fmla="*/ 41 h 124"/>
                  <a:gd name="T16" fmla="*/ 0 w 104"/>
                  <a:gd name="T17" fmla="*/ 47 h 124"/>
                  <a:gd name="T18" fmla="*/ 23 w 104"/>
                  <a:gd name="T19" fmla="*/ 72 h 124"/>
                  <a:gd name="T20" fmla="*/ 41 w 104"/>
                  <a:gd name="T21" fmla="*/ 89 h 124"/>
                  <a:gd name="T22" fmla="*/ 55 w 104"/>
                  <a:gd name="T23" fmla="*/ 100 h 124"/>
                  <a:gd name="T24" fmla="*/ 69 w 104"/>
                  <a:gd name="T25" fmla="*/ 110 h 124"/>
                  <a:gd name="T26" fmla="*/ 87 w 104"/>
                  <a:gd name="T27" fmla="*/ 119 h 124"/>
                  <a:gd name="T28" fmla="*/ 95 w 104"/>
                  <a:gd name="T29" fmla="*/ 122 h 124"/>
                  <a:gd name="T30" fmla="*/ 102 w 104"/>
                  <a:gd name="T31" fmla="*/ 123 h 124"/>
                  <a:gd name="T32" fmla="*/ 101 w 104"/>
                  <a:gd name="T33" fmla="*/ 114 h 124"/>
                  <a:gd name="T34" fmla="*/ 103 w 104"/>
                  <a:gd name="T35" fmla="*/ 81 h 124"/>
                  <a:gd name="T36" fmla="*/ 89 w 104"/>
                  <a:gd name="T37" fmla="*/ 64 h 124"/>
                  <a:gd name="T38" fmla="*/ 73 w 104"/>
                  <a:gd name="T39" fmla="*/ 47 h 124"/>
                  <a:gd name="T40" fmla="*/ 51 w 104"/>
                  <a:gd name="T41" fmla="*/ 26 h 124"/>
                  <a:gd name="T42" fmla="*/ 34 w 104"/>
                  <a:gd name="T43" fmla="*/ 9 h 124"/>
                  <a:gd name="T44" fmla="*/ 21 w 104"/>
                  <a:gd name="T45" fmla="*/ 0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4" h="124">
                    <a:moveTo>
                      <a:pt x="21" y="0"/>
                    </a:moveTo>
                    <a:lnTo>
                      <a:pt x="14" y="5"/>
                    </a:lnTo>
                    <a:lnTo>
                      <a:pt x="12" y="12"/>
                    </a:lnTo>
                    <a:lnTo>
                      <a:pt x="10" y="19"/>
                    </a:lnTo>
                    <a:lnTo>
                      <a:pt x="10" y="25"/>
                    </a:lnTo>
                    <a:lnTo>
                      <a:pt x="9" y="30"/>
                    </a:lnTo>
                    <a:lnTo>
                      <a:pt x="7" y="38"/>
                    </a:lnTo>
                    <a:lnTo>
                      <a:pt x="4" y="41"/>
                    </a:lnTo>
                    <a:lnTo>
                      <a:pt x="0" y="47"/>
                    </a:lnTo>
                    <a:lnTo>
                      <a:pt x="23" y="72"/>
                    </a:lnTo>
                    <a:lnTo>
                      <a:pt x="41" y="89"/>
                    </a:lnTo>
                    <a:lnTo>
                      <a:pt x="55" y="100"/>
                    </a:lnTo>
                    <a:lnTo>
                      <a:pt x="69" y="110"/>
                    </a:lnTo>
                    <a:lnTo>
                      <a:pt x="87" y="119"/>
                    </a:lnTo>
                    <a:lnTo>
                      <a:pt x="95" y="122"/>
                    </a:lnTo>
                    <a:lnTo>
                      <a:pt x="102" y="123"/>
                    </a:lnTo>
                    <a:lnTo>
                      <a:pt x="101" y="114"/>
                    </a:lnTo>
                    <a:lnTo>
                      <a:pt x="103" y="81"/>
                    </a:lnTo>
                    <a:lnTo>
                      <a:pt x="89" y="64"/>
                    </a:lnTo>
                    <a:lnTo>
                      <a:pt x="73" y="47"/>
                    </a:lnTo>
                    <a:lnTo>
                      <a:pt x="51" y="26"/>
                    </a:lnTo>
                    <a:lnTo>
                      <a:pt x="34" y="9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3" name="Group 42"/>
              <p:cNvGrpSpPr>
                <a:grpSpLocks/>
              </p:cNvGrpSpPr>
              <p:nvPr/>
            </p:nvGrpSpPr>
            <p:grpSpPr bwMode="auto">
              <a:xfrm>
                <a:off x="4988" y="3121"/>
                <a:ext cx="125" cy="126"/>
                <a:chOff x="4988" y="3121"/>
                <a:chExt cx="125" cy="126"/>
              </a:xfrm>
            </p:grpSpPr>
            <p:sp>
              <p:nvSpPr>
                <p:cNvPr id="39986" name="Freeform 43"/>
                <p:cNvSpPr>
                  <a:spLocks/>
                </p:cNvSpPr>
                <p:nvPr/>
              </p:nvSpPr>
              <p:spPr bwMode="auto">
                <a:xfrm>
                  <a:off x="4988" y="3121"/>
                  <a:ext cx="125" cy="126"/>
                </a:xfrm>
                <a:custGeom>
                  <a:avLst/>
                  <a:gdLst>
                    <a:gd name="T0" fmla="*/ 24 w 125"/>
                    <a:gd name="T1" fmla="*/ 0 h 126"/>
                    <a:gd name="T2" fmla="*/ 16 w 125"/>
                    <a:gd name="T3" fmla="*/ 5 h 126"/>
                    <a:gd name="T4" fmla="*/ 10 w 125"/>
                    <a:gd name="T5" fmla="*/ 10 h 126"/>
                    <a:gd name="T6" fmla="*/ 8 w 125"/>
                    <a:gd name="T7" fmla="*/ 15 h 126"/>
                    <a:gd name="T8" fmla="*/ 6 w 125"/>
                    <a:gd name="T9" fmla="*/ 20 h 126"/>
                    <a:gd name="T10" fmla="*/ 5 w 125"/>
                    <a:gd name="T11" fmla="*/ 27 h 126"/>
                    <a:gd name="T12" fmla="*/ 4 w 125"/>
                    <a:gd name="T13" fmla="*/ 35 h 126"/>
                    <a:gd name="T14" fmla="*/ 3 w 125"/>
                    <a:gd name="T15" fmla="*/ 43 h 126"/>
                    <a:gd name="T16" fmla="*/ 0 w 125"/>
                    <a:gd name="T17" fmla="*/ 46 h 126"/>
                    <a:gd name="T18" fmla="*/ 26 w 125"/>
                    <a:gd name="T19" fmla="*/ 72 h 126"/>
                    <a:gd name="T20" fmla="*/ 44 w 125"/>
                    <a:gd name="T21" fmla="*/ 88 h 126"/>
                    <a:gd name="T22" fmla="*/ 58 w 125"/>
                    <a:gd name="T23" fmla="*/ 100 h 126"/>
                    <a:gd name="T24" fmla="*/ 73 w 125"/>
                    <a:gd name="T25" fmla="*/ 110 h 126"/>
                    <a:gd name="T26" fmla="*/ 90 w 125"/>
                    <a:gd name="T27" fmla="*/ 119 h 126"/>
                    <a:gd name="T28" fmla="*/ 99 w 125"/>
                    <a:gd name="T29" fmla="*/ 122 h 126"/>
                    <a:gd name="T30" fmla="*/ 109 w 125"/>
                    <a:gd name="T31" fmla="*/ 125 h 126"/>
                    <a:gd name="T32" fmla="*/ 116 w 125"/>
                    <a:gd name="T33" fmla="*/ 123 h 126"/>
                    <a:gd name="T34" fmla="*/ 121 w 125"/>
                    <a:gd name="T35" fmla="*/ 120 h 126"/>
                    <a:gd name="T36" fmla="*/ 124 w 125"/>
                    <a:gd name="T37" fmla="*/ 114 h 126"/>
                    <a:gd name="T38" fmla="*/ 124 w 125"/>
                    <a:gd name="T39" fmla="*/ 108 h 126"/>
                    <a:gd name="T40" fmla="*/ 120 w 125"/>
                    <a:gd name="T41" fmla="*/ 102 h 126"/>
                    <a:gd name="T42" fmla="*/ 115 w 125"/>
                    <a:gd name="T43" fmla="*/ 94 h 126"/>
                    <a:gd name="T44" fmla="*/ 106 w 125"/>
                    <a:gd name="T45" fmla="*/ 81 h 126"/>
                    <a:gd name="T46" fmla="*/ 92 w 125"/>
                    <a:gd name="T47" fmla="*/ 64 h 126"/>
                    <a:gd name="T48" fmla="*/ 76 w 125"/>
                    <a:gd name="T49" fmla="*/ 47 h 126"/>
                    <a:gd name="T50" fmla="*/ 54 w 125"/>
                    <a:gd name="T51" fmla="*/ 26 h 126"/>
                    <a:gd name="T52" fmla="*/ 37 w 125"/>
                    <a:gd name="T53" fmla="*/ 9 h 126"/>
                    <a:gd name="T54" fmla="*/ 24 w 125"/>
                    <a:gd name="T55" fmla="*/ 0 h 12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25" h="126">
                      <a:moveTo>
                        <a:pt x="24" y="0"/>
                      </a:moveTo>
                      <a:lnTo>
                        <a:pt x="16" y="5"/>
                      </a:lnTo>
                      <a:lnTo>
                        <a:pt x="10" y="10"/>
                      </a:lnTo>
                      <a:lnTo>
                        <a:pt x="8" y="15"/>
                      </a:lnTo>
                      <a:lnTo>
                        <a:pt x="6" y="20"/>
                      </a:lnTo>
                      <a:lnTo>
                        <a:pt x="5" y="27"/>
                      </a:lnTo>
                      <a:lnTo>
                        <a:pt x="4" y="35"/>
                      </a:lnTo>
                      <a:lnTo>
                        <a:pt x="3" y="43"/>
                      </a:lnTo>
                      <a:lnTo>
                        <a:pt x="0" y="46"/>
                      </a:lnTo>
                      <a:lnTo>
                        <a:pt x="26" y="72"/>
                      </a:lnTo>
                      <a:lnTo>
                        <a:pt x="44" y="88"/>
                      </a:lnTo>
                      <a:lnTo>
                        <a:pt x="58" y="100"/>
                      </a:lnTo>
                      <a:lnTo>
                        <a:pt x="73" y="110"/>
                      </a:lnTo>
                      <a:lnTo>
                        <a:pt x="90" y="119"/>
                      </a:lnTo>
                      <a:lnTo>
                        <a:pt x="99" y="122"/>
                      </a:lnTo>
                      <a:lnTo>
                        <a:pt x="109" y="125"/>
                      </a:lnTo>
                      <a:lnTo>
                        <a:pt x="116" y="123"/>
                      </a:lnTo>
                      <a:lnTo>
                        <a:pt x="121" y="120"/>
                      </a:lnTo>
                      <a:lnTo>
                        <a:pt x="124" y="114"/>
                      </a:lnTo>
                      <a:lnTo>
                        <a:pt x="124" y="108"/>
                      </a:lnTo>
                      <a:lnTo>
                        <a:pt x="120" y="102"/>
                      </a:lnTo>
                      <a:lnTo>
                        <a:pt x="115" y="94"/>
                      </a:lnTo>
                      <a:lnTo>
                        <a:pt x="106" y="81"/>
                      </a:lnTo>
                      <a:lnTo>
                        <a:pt x="92" y="64"/>
                      </a:lnTo>
                      <a:lnTo>
                        <a:pt x="76" y="47"/>
                      </a:lnTo>
                      <a:lnTo>
                        <a:pt x="54" y="26"/>
                      </a:lnTo>
                      <a:lnTo>
                        <a:pt x="37" y="9"/>
                      </a:lnTo>
                      <a:lnTo>
                        <a:pt x="24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7" name="Freeform 44"/>
                <p:cNvSpPr>
                  <a:spLocks/>
                </p:cNvSpPr>
                <p:nvPr/>
              </p:nvSpPr>
              <p:spPr bwMode="auto">
                <a:xfrm>
                  <a:off x="5052" y="3200"/>
                  <a:ext cx="57" cy="27"/>
                </a:xfrm>
                <a:custGeom>
                  <a:avLst/>
                  <a:gdLst>
                    <a:gd name="T0" fmla="*/ 0 w 57"/>
                    <a:gd name="T1" fmla="*/ 26 h 27"/>
                    <a:gd name="T2" fmla="*/ 27 w 57"/>
                    <a:gd name="T3" fmla="*/ 26 h 27"/>
                    <a:gd name="T4" fmla="*/ 24 w 57"/>
                    <a:gd name="T5" fmla="*/ 20 h 27"/>
                    <a:gd name="T6" fmla="*/ 20 w 57"/>
                    <a:gd name="T7" fmla="*/ 13 h 27"/>
                    <a:gd name="T8" fmla="*/ 14 w 57"/>
                    <a:gd name="T9" fmla="*/ 6 h 27"/>
                    <a:gd name="T10" fmla="*/ 10 w 57"/>
                    <a:gd name="T11" fmla="*/ 0 h 27"/>
                    <a:gd name="T12" fmla="*/ 18 w 57"/>
                    <a:gd name="T13" fmla="*/ 0 h 27"/>
                    <a:gd name="T14" fmla="*/ 28 w 57"/>
                    <a:gd name="T15" fmla="*/ 4 h 27"/>
                    <a:gd name="T16" fmla="*/ 38 w 57"/>
                    <a:gd name="T17" fmla="*/ 10 h 27"/>
                    <a:gd name="T18" fmla="*/ 46 w 57"/>
                    <a:gd name="T19" fmla="*/ 16 h 27"/>
                    <a:gd name="T20" fmla="*/ 52 w 57"/>
                    <a:gd name="T21" fmla="*/ 20 h 27"/>
                    <a:gd name="T22" fmla="*/ 56 w 57"/>
                    <a:gd name="T23" fmla="*/ 22 h 2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7" h="27">
                      <a:moveTo>
                        <a:pt x="0" y="26"/>
                      </a:moveTo>
                      <a:lnTo>
                        <a:pt x="27" y="26"/>
                      </a:lnTo>
                      <a:lnTo>
                        <a:pt x="24" y="20"/>
                      </a:lnTo>
                      <a:lnTo>
                        <a:pt x="20" y="13"/>
                      </a:lnTo>
                      <a:lnTo>
                        <a:pt x="14" y="6"/>
                      </a:lnTo>
                      <a:lnTo>
                        <a:pt x="10" y="0"/>
                      </a:lnTo>
                      <a:lnTo>
                        <a:pt x="18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46" y="16"/>
                      </a:lnTo>
                      <a:lnTo>
                        <a:pt x="52" y="20"/>
                      </a:lnTo>
                      <a:lnTo>
                        <a:pt x="56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4" name="Freeform 45"/>
              <p:cNvSpPr>
                <a:spLocks/>
              </p:cNvSpPr>
              <p:nvPr/>
            </p:nvSpPr>
            <p:spPr bwMode="auto">
              <a:xfrm>
                <a:off x="4961" y="2945"/>
                <a:ext cx="60" cy="221"/>
              </a:xfrm>
              <a:custGeom>
                <a:avLst/>
                <a:gdLst>
                  <a:gd name="T0" fmla="*/ 29 w 60"/>
                  <a:gd name="T1" fmla="*/ 0 h 221"/>
                  <a:gd name="T2" fmla="*/ 21 w 60"/>
                  <a:gd name="T3" fmla="*/ 1 h 221"/>
                  <a:gd name="T4" fmla="*/ 14 w 60"/>
                  <a:gd name="T5" fmla="*/ 4 h 221"/>
                  <a:gd name="T6" fmla="*/ 9 w 60"/>
                  <a:gd name="T7" fmla="*/ 8 h 221"/>
                  <a:gd name="T8" fmla="*/ 5 w 60"/>
                  <a:gd name="T9" fmla="*/ 13 h 221"/>
                  <a:gd name="T10" fmla="*/ 2 w 60"/>
                  <a:gd name="T11" fmla="*/ 20 h 221"/>
                  <a:gd name="T12" fmla="*/ 0 w 60"/>
                  <a:gd name="T13" fmla="*/ 26 h 221"/>
                  <a:gd name="T14" fmla="*/ 0 w 60"/>
                  <a:gd name="T15" fmla="*/ 32 h 221"/>
                  <a:gd name="T16" fmla="*/ 0 w 60"/>
                  <a:gd name="T17" fmla="*/ 39 h 221"/>
                  <a:gd name="T18" fmla="*/ 0 w 60"/>
                  <a:gd name="T19" fmla="*/ 47 h 221"/>
                  <a:gd name="T20" fmla="*/ 1 w 60"/>
                  <a:gd name="T21" fmla="*/ 67 h 221"/>
                  <a:gd name="T22" fmla="*/ 4 w 60"/>
                  <a:gd name="T23" fmla="*/ 86 h 221"/>
                  <a:gd name="T24" fmla="*/ 7 w 60"/>
                  <a:gd name="T25" fmla="*/ 98 h 221"/>
                  <a:gd name="T26" fmla="*/ 17 w 60"/>
                  <a:gd name="T27" fmla="*/ 109 h 221"/>
                  <a:gd name="T28" fmla="*/ 26 w 60"/>
                  <a:gd name="T29" fmla="*/ 122 h 221"/>
                  <a:gd name="T30" fmla="*/ 36 w 60"/>
                  <a:gd name="T31" fmla="*/ 133 h 221"/>
                  <a:gd name="T32" fmla="*/ 47 w 60"/>
                  <a:gd name="T33" fmla="*/ 144 h 221"/>
                  <a:gd name="T34" fmla="*/ 53 w 60"/>
                  <a:gd name="T35" fmla="*/ 150 h 221"/>
                  <a:gd name="T36" fmla="*/ 57 w 60"/>
                  <a:gd name="T37" fmla="*/ 158 h 221"/>
                  <a:gd name="T38" fmla="*/ 59 w 60"/>
                  <a:gd name="T39" fmla="*/ 163 h 221"/>
                  <a:gd name="T40" fmla="*/ 59 w 60"/>
                  <a:gd name="T41" fmla="*/ 170 h 221"/>
                  <a:gd name="T42" fmla="*/ 53 w 60"/>
                  <a:gd name="T43" fmla="*/ 177 h 221"/>
                  <a:gd name="T44" fmla="*/ 44 w 60"/>
                  <a:gd name="T45" fmla="*/ 180 h 221"/>
                  <a:gd name="T46" fmla="*/ 39 w 60"/>
                  <a:gd name="T47" fmla="*/ 185 h 221"/>
                  <a:gd name="T48" fmla="*/ 34 w 60"/>
                  <a:gd name="T49" fmla="*/ 192 h 221"/>
                  <a:gd name="T50" fmla="*/ 32 w 60"/>
                  <a:gd name="T51" fmla="*/ 201 h 221"/>
                  <a:gd name="T52" fmla="*/ 31 w 60"/>
                  <a:gd name="T53" fmla="*/ 212 h 221"/>
                  <a:gd name="T54" fmla="*/ 29 w 60"/>
                  <a:gd name="T55" fmla="*/ 220 h 2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60" h="221">
                    <a:moveTo>
                      <a:pt x="29" y="0"/>
                    </a:moveTo>
                    <a:lnTo>
                      <a:pt x="21" y="1"/>
                    </a:lnTo>
                    <a:lnTo>
                      <a:pt x="14" y="4"/>
                    </a:lnTo>
                    <a:lnTo>
                      <a:pt x="9" y="8"/>
                    </a:lnTo>
                    <a:lnTo>
                      <a:pt x="5" y="13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1" y="67"/>
                    </a:lnTo>
                    <a:lnTo>
                      <a:pt x="4" y="86"/>
                    </a:lnTo>
                    <a:lnTo>
                      <a:pt x="7" y="98"/>
                    </a:lnTo>
                    <a:lnTo>
                      <a:pt x="17" y="109"/>
                    </a:lnTo>
                    <a:lnTo>
                      <a:pt x="26" y="122"/>
                    </a:lnTo>
                    <a:lnTo>
                      <a:pt x="36" y="133"/>
                    </a:lnTo>
                    <a:lnTo>
                      <a:pt x="47" y="144"/>
                    </a:lnTo>
                    <a:lnTo>
                      <a:pt x="53" y="150"/>
                    </a:lnTo>
                    <a:lnTo>
                      <a:pt x="57" y="158"/>
                    </a:lnTo>
                    <a:lnTo>
                      <a:pt x="59" y="163"/>
                    </a:lnTo>
                    <a:lnTo>
                      <a:pt x="59" y="170"/>
                    </a:lnTo>
                    <a:lnTo>
                      <a:pt x="53" y="177"/>
                    </a:lnTo>
                    <a:lnTo>
                      <a:pt x="44" y="180"/>
                    </a:lnTo>
                    <a:lnTo>
                      <a:pt x="39" y="185"/>
                    </a:lnTo>
                    <a:lnTo>
                      <a:pt x="34" y="192"/>
                    </a:lnTo>
                    <a:lnTo>
                      <a:pt x="32" y="201"/>
                    </a:lnTo>
                    <a:lnTo>
                      <a:pt x="31" y="212"/>
                    </a:lnTo>
                    <a:lnTo>
                      <a:pt x="29" y="2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5" name="Group 46"/>
              <p:cNvGrpSpPr>
                <a:grpSpLocks/>
              </p:cNvGrpSpPr>
              <p:nvPr/>
            </p:nvGrpSpPr>
            <p:grpSpPr bwMode="auto">
              <a:xfrm>
                <a:off x="4750" y="3775"/>
                <a:ext cx="107" cy="58"/>
                <a:chOff x="4750" y="3775"/>
                <a:chExt cx="107" cy="58"/>
              </a:xfrm>
            </p:grpSpPr>
            <p:sp>
              <p:nvSpPr>
                <p:cNvPr id="39982" name="Freeform 47"/>
                <p:cNvSpPr>
                  <a:spLocks/>
                </p:cNvSpPr>
                <p:nvPr/>
              </p:nvSpPr>
              <p:spPr bwMode="auto">
                <a:xfrm>
                  <a:off x="4750" y="3798"/>
                  <a:ext cx="25" cy="34"/>
                </a:xfrm>
                <a:custGeom>
                  <a:avLst/>
                  <a:gdLst>
                    <a:gd name="T0" fmla="*/ 0 w 25"/>
                    <a:gd name="T1" fmla="*/ 23 h 34"/>
                    <a:gd name="T2" fmla="*/ 0 w 25"/>
                    <a:gd name="T3" fmla="*/ 10 h 34"/>
                    <a:gd name="T4" fmla="*/ 2 w 25"/>
                    <a:gd name="T5" fmla="*/ 2 h 34"/>
                    <a:gd name="T6" fmla="*/ 8 w 25"/>
                    <a:gd name="T7" fmla="*/ 0 h 34"/>
                    <a:gd name="T8" fmla="*/ 14 w 25"/>
                    <a:gd name="T9" fmla="*/ 1 h 34"/>
                    <a:gd name="T10" fmla="*/ 18 w 25"/>
                    <a:gd name="T11" fmla="*/ 7 h 34"/>
                    <a:gd name="T12" fmla="*/ 22 w 25"/>
                    <a:gd name="T13" fmla="*/ 20 h 34"/>
                    <a:gd name="T14" fmla="*/ 24 w 25"/>
                    <a:gd name="T15" fmla="*/ 28 h 34"/>
                    <a:gd name="T16" fmla="*/ 24 w 25"/>
                    <a:gd name="T17" fmla="*/ 33 h 34"/>
                    <a:gd name="T18" fmla="*/ 16 w 25"/>
                    <a:gd name="T19" fmla="*/ 33 h 34"/>
                    <a:gd name="T20" fmla="*/ 6 w 25"/>
                    <a:gd name="T21" fmla="*/ 29 h 34"/>
                    <a:gd name="T22" fmla="*/ 0 w 25"/>
                    <a:gd name="T23" fmla="*/ 23 h 3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5" h="34">
                      <a:moveTo>
                        <a:pt x="0" y="23"/>
                      </a:moveTo>
                      <a:lnTo>
                        <a:pt x="0" y="10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4" y="1"/>
                      </a:lnTo>
                      <a:lnTo>
                        <a:pt x="18" y="7"/>
                      </a:lnTo>
                      <a:lnTo>
                        <a:pt x="22" y="20"/>
                      </a:lnTo>
                      <a:lnTo>
                        <a:pt x="24" y="28"/>
                      </a:lnTo>
                      <a:lnTo>
                        <a:pt x="24" y="33"/>
                      </a:lnTo>
                      <a:lnTo>
                        <a:pt x="16" y="33"/>
                      </a:lnTo>
                      <a:lnTo>
                        <a:pt x="6" y="29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3B3B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Freeform 48"/>
                <p:cNvSpPr>
                  <a:spLocks/>
                </p:cNvSpPr>
                <p:nvPr/>
              </p:nvSpPr>
              <p:spPr bwMode="auto">
                <a:xfrm>
                  <a:off x="4779" y="3798"/>
                  <a:ext cx="29" cy="35"/>
                </a:xfrm>
                <a:custGeom>
                  <a:avLst/>
                  <a:gdLst>
                    <a:gd name="T0" fmla="*/ 0 w 29"/>
                    <a:gd name="T1" fmla="*/ 33 h 35"/>
                    <a:gd name="T2" fmla="*/ 0 w 29"/>
                    <a:gd name="T3" fmla="*/ 21 h 35"/>
                    <a:gd name="T4" fmla="*/ 2 w 29"/>
                    <a:gd name="T5" fmla="*/ 8 h 35"/>
                    <a:gd name="T6" fmla="*/ 5 w 29"/>
                    <a:gd name="T7" fmla="*/ 1 h 35"/>
                    <a:gd name="T8" fmla="*/ 9 w 29"/>
                    <a:gd name="T9" fmla="*/ 0 h 35"/>
                    <a:gd name="T10" fmla="*/ 15 w 29"/>
                    <a:gd name="T11" fmla="*/ 0 h 35"/>
                    <a:gd name="T12" fmla="*/ 21 w 29"/>
                    <a:gd name="T13" fmla="*/ 5 h 35"/>
                    <a:gd name="T14" fmla="*/ 25 w 29"/>
                    <a:gd name="T15" fmla="*/ 14 h 35"/>
                    <a:gd name="T16" fmla="*/ 28 w 29"/>
                    <a:gd name="T17" fmla="*/ 23 h 35"/>
                    <a:gd name="T18" fmla="*/ 28 w 29"/>
                    <a:gd name="T19" fmla="*/ 29 h 35"/>
                    <a:gd name="T20" fmla="*/ 19 w 29"/>
                    <a:gd name="T21" fmla="*/ 31 h 35"/>
                    <a:gd name="T22" fmla="*/ 8 w 29"/>
                    <a:gd name="T23" fmla="*/ 34 h 35"/>
                    <a:gd name="T24" fmla="*/ 0 w 29"/>
                    <a:gd name="T25" fmla="*/ 33 h 3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9" h="35">
                      <a:moveTo>
                        <a:pt x="0" y="33"/>
                      </a:moveTo>
                      <a:lnTo>
                        <a:pt x="0" y="21"/>
                      </a:lnTo>
                      <a:lnTo>
                        <a:pt x="2" y="8"/>
                      </a:lnTo>
                      <a:lnTo>
                        <a:pt x="5" y="1"/>
                      </a:lnTo>
                      <a:lnTo>
                        <a:pt x="9" y="0"/>
                      </a:lnTo>
                      <a:lnTo>
                        <a:pt x="15" y="0"/>
                      </a:lnTo>
                      <a:lnTo>
                        <a:pt x="21" y="5"/>
                      </a:lnTo>
                      <a:lnTo>
                        <a:pt x="25" y="14"/>
                      </a:lnTo>
                      <a:lnTo>
                        <a:pt x="28" y="23"/>
                      </a:lnTo>
                      <a:lnTo>
                        <a:pt x="28" y="29"/>
                      </a:lnTo>
                      <a:lnTo>
                        <a:pt x="19" y="31"/>
                      </a:lnTo>
                      <a:lnTo>
                        <a:pt x="8" y="34"/>
                      </a:lnTo>
                      <a:lnTo>
                        <a:pt x="0" y="33"/>
                      </a:lnTo>
                    </a:path>
                  </a:pathLst>
                </a:custGeom>
                <a:solidFill>
                  <a:srgbClr val="3B3B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Freeform 49"/>
                <p:cNvSpPr>
                  <a:spLocks/>
                </p:cNvSpPr>
                <p:nvPr/>
              </p:nvSpPr>
              <p:spPr bwMode="auto">
                <a:xfrm>
                  <a:off x="4811" y="3790"/>
                  <a:ext cx="26" cy="35"/>
                </a:xfrm>
                <a:custGeom>
                  <a:avLst/>
                  <a:gdLst>
                    <a:gd name="T0" fmla="*/ 1 w 26"/>
                    <a:gd name="T1" fmla="*/ 34 h 35"/>
                    <a:gd name="T2" fmla="*/ 0 w 26"/>
                    <a:gd name="T3" fmla="*/ 28 h 35"/>
                    <a:gd name="T4" fmla="*/ 0 w 26"/>
                    <a:gd name="T5" fmla="*/ 18 h 35"/>
                    <a:gd name="T6" fmla="*/ 0 w 26"/>
                    <a:gd name="T7" fmla="*/ 10 h 35"/>
                    <a:gd name="T8" fmla="*/ 2 w 26"/>
                    <a:gd name="T9" fmla="*/ 6 h 35"/>
                    <a:gd name="T10" fmla="*/ 6 w 26"/>
                    <a:gd name="T11" fmla="*/ 2 h 35"/>
                    <a:gd name="T12" fmla="*/ 12 w 26"/>
                    <a:gd name="T13" fmla="*/ 0 h 35"/>
                    <a:gd name="T14" fmla="*/ 18 w 26"/>
                    <a:gd name="T15" fmla="*/ 4 h 35"/>
                    <a:gd name="T16" fmla="*/ 21 w 26"/>
                    <a:gd name="T17" fmla="*/ 9 h 35"/>
                    <a:gd name="T18" fmla="*/ 23 w 26"/>
                    <a:gd name="T19" fmla="*/ 15 h 35"/>
                    <a:gd name="T20" fmla="*/ 25 w 26"/>
                    <a:gd name="T21" fmla="*/ 23 h 35"/>
                    <a:gd name="T22" fmla="*/ 19 w 26"/>
                    <a:gd name="T23" fmla="*/ 28 h 35"/>
                    <a:gd name="T24" fmla="*/ 11 w 26"/>
                    <a:gd name="T25" fmla="*/ 32 h 35"/>
                    <a:gd name="T26" fmla="*/ 1 w 26"/>
                    <a:gd name="T27" fmla="*/ 34 h 3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6" h="35">
                      <a:moveTo>
                        <a:pt x="1" y="34"/>
                      </a:moveTo>
                      <a:lnTo>
                        <a:pt x="0" y="28"/>
                      </a:lnTo>
                      <a:lnTo>
                        <a:pt x="0" y="18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4"/>
                      </a:lnTo>
                      <a:lnTo>
                        <a:pt x="21" y="9"/>
                      </a:lnTo>
                      <a:lnTo>
                        <a:pt x="23" y="15"/>
                      </a:lnTo>
                      <a:lnTo>
                        <a:pt x="25" y="23"/>
                      </a:lnTo>
                      <a:lnTo>
                        <a:pt x="19" y="28"/>
                      </a:lnTo>
                      <a:lnTo>
                        <a:pt x="11" y="32"/>
                      </a:lnTo>
                      <a:lnTo>
                        <a:pt x="1" y="34"/>
                      </a:lnTo>
                    </a:path>
                  </a:pathLst>
                </a:custGeom>
                <a:solidFill>
                  <a:srgbClr val="3B3B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Freeform 50"/>
                <p:cNvSpPr>
                  <a:spLocks/>
                </p:cNvSpPr>
                <p:nvPr/>
              </p:nvSpPr>
              <p:spPr bwMode="auto">
                <a:xfrm>
                  <a:off x="4840" y="3775"/>
                  <a:ext cx="17" cy="37"/>
                </a:xfrm>
                <a:custGeom>
                  <a:avLst/>
                  <a:gdLst>
                    <a:gd name="T0" fmla="*/ 3 w 17"/>
                    <a:gd name="T1" fmla="*/ 0 h 37"/>
                    <a:gd name="T2" fmla="*/ 1 w 17"/>
                    <a:gd name="T3" fmla="*/ 5 h 37"/>
                    <a:gd name="T4" fmla="*/ 0 w 17"/>
                    <a:gd name="T5" fmla="*/ 11 h 37"/>
                    <a:gd name="T6" fmla="*/ 0 w 17"/>
                    <a:gd name="T7" fmla="*/ 15 h 37"/>
                    <a:gd name="T8" fmla="*/ 0 w 17"/>
                    <a:gd name="T9" fmla="*/ 22 h 37"/>
                    <a:gd name="T10" fmla="*/ 0 w 17"/>
                    <a:gd name="T11" fmla="*/ 28 h 37"/>
                    <a:gd name="T12" fmla="*/ 2 w 17"/>
                    <a:gd name="T13" fmla="*/ 36 h 37"/>
                    <a:gd name="T14" fmla="*/ 9 w 17"/>
                    <a:gd name="T15" fmla="*/ 29 h 37"/>
                    <a:gd name="T16" fmla="*/ 14 w 17"/>
                    <a:gd name="T17" fmla="*/ 22 h 37"/>
                    <a:gd name="T18" fmla="*/ 16 w 17"/>
                    <a:gd name="T19" fmla="*/ 19 h 37"/>
                    <a:gd name="T20" fmla="*/ 10 w 17"/>
                    <a:gd name="T21" fmla="*/ 9 h 37"/>
                    <a:gd name="T22" fmla="*/ 3 w 17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" h="37">
                      <a:moveTo>
                        <a:pt x="3" y="0"/>
                      </a:moveTo>
                      <a:lnTo>
                        <a:pt x="1" y="5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2" y="36"/>
                      </a:lnTo>
                      <a:lnTo>
                        <a:pt x="9" y="29"/>
                      </a:lnTo>
                      <a:lnTo>
                        <a:pt x="14" y="22"/>
                      </a:lnTo>
                      <a:lnTo>
                        <a:pt x="16" y="19"/>
                      </a:lnTo>
                      <a:lnTo>
                        <a:pt x="10" y="9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3B3B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76" name="Group 51"/>
              <p:cNvGrpSpPr>
                <a:grpSpLocks/>
              </p:cNvGrpSpPr>
              <p:nvPr/>
            </p:nvGrpSpPr>
            <p:grpSpPr bwMode="auto">
              <a:xfrm>
                <a:off x="4926" y="3762"/>
                <a:ext cx="104" cy="61"/>
                <a:chOff x="4926" y="3762"/>
                <a:chExt cx="104" cy="61"/>
              </a:xfrm>
            </p:grpSpPr>
            <p:sp>
              <p:nvSpPr>
                <p:cNvPr id="39978" name="Freeform 52"/>
                <p:cNvSpPr>
                  <a:spLocks/>
                </p:cNvSpPr>
                <p:nvPr/>
              </p:nvSpPr>
              <p:spPr bwMode="auto">
                <a:xfrm>
                  <a:off x="4926" y="3762"/>
                  <a:ext cx="26" cy="38"/>
                </a:xfrm>
                <a:custGeom>
                  <a:avLst/>
                  <a:gdLst>
                    <a:gd name="T0" fmla="*/ 0 w 26"/>
                    <a:gd name="T1" fmla="*/ 7 h 38"/>
                    <a:gd name="T2" fmla="*/ 6 w 26"/>
                    <a:gd name="T3" fmla="*/ 3 h 38"/>
                    <a:gd name="T4" fmla="*/ 12 w 26"/>
                    <a:gd name="T5" fmla="*/ 0 h 38"/>
                    <a:gd name="T6" fmla="*/ 17 w 26"/>
                    <a:gd name="T7" fmla="*/ 0 h 38"/>
                    <a:gd name="T8" fmla="*/ 22 w 26"/>
                    <a:gd name="T9" fmla="*/ 2 h 38"/>
                    <a:gd name="T10" fmla="*/ 25 w 26"/>
                    <a:gd name="T11" fmla="*/ 7 h 38"/>
                    <a:gd name="T12" fmla="*/ 24 w 26"/>
                    <a:gd name="T13" fmla="*/ 13 h 38"/>
                    <a:gd name="T14" fmla="*/ 20 w 26"/>
                    <a:gd name="T15" fmla="*/ 20 h 38"/>
                    <a:gd name="T16" fmla="*/ 16 w 26"/>
                    <a:gd name="T17" fmla="*/ 27 h 38"/>
                    <a:gd name="T18" fmla="*/ 11 w 26"/>
                    <a:gd name="T19" fmla="*/ 32 h 38"/>
                    <a:gd name="T20" fmla="*/ 6 w 26"/>
                    <a:gd name="T21" fmla="*/ 37 h 38"/>
                    <a:gd name="T22" fmla="*/ 1 w 26"/>
                    <a:gd name="T23" fmla="*/ 33 h 38"/>
                    <a:gd name="T24" fmla="*/ 0 w 26"/>
                    <a:gd name="T25" fmla="*/ 24 h 38"/>
                    <a:gd name="T26" fmla="*/ 0 w 26"/>
                    <a:gd name="T27" fmla="*/ 16 h 38"/>
                    <a:gd name="T28" fmla="*/ 0 w 26"/>
                    <a:gd name="T29" fmla="*/ 7 h 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" h="38">
                      <a:moveTo>
                        <a:pt x="0" y="7"/>
                      </a:moveTo>
                      <a:lnTo>
                        <a:pt x="6" y="3"/>
                      </a:lnTo>
                      <a:lnTo>
                        <a:pt x="12" y="0"/>
                      </a:lnTo>
                      <a:lnTo>
                        <a:pt x="17" y="0"/>
                      </a:lnTo>
                      <a:lnTo>
                        <a:pt x="22" y="2"/>
                      </a:lnTo>
                      <a:lnTo>
                        <a:pt x="25" y="7"/>
                      </a:lnTo>
                      <a:lnTo>
                        <a:pt x="24" y="13"/>
                      </a:lnTo>
                      <a:lnTo>
                        <a:pt x="20" y="20"/>
                      </a:lnTo>
                      <a:lnTo>
                        <a:pt x="16" y="27"/>
                      </a:lnTo>
                      <a:lnTo>
                        <a:pt x="11" y="32"/>
                      </a:lnTo>
                      <a:lnTo>
                        <a:pt x="6" y="37"/>
                      </a:lnTo>
                      <a:lnTo>
                        <a:pt x="1" y="33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Freeform 53"/>
                <p:cNvSpPr>
                  <a:spLocks/>
                </p:cNvSpPr>
                <p:nvPr/>
              </p:nvSpPr>
              <p:spPr bwMode="auto">
                <a:xfrm>
                  <a:off x="4939" y="3779"/>
                  <a:ext cx="34" cy="41"/>
                </a:xfrm>
                <a:custGeom>
                  <a:avLst/>
                  <a:gdLst>
                    <a:gd name="T0" fmla="*/ 0 w 34"/>
                    <a:gd name="T1" fmla="*/ 26 h 41"/>
                    <a:gd name="T2" fmla="*/ 2 w 34"/>
                    <a:gd name="T3" fmla="*/ 19 h 41"/>
                    <a:gd name="T4" fmla="*/ 5 w 34"/>
                    <a:gd name="T5" fmla="*/ 12 h 41"/>
                    <a:gd name="T6" fmla="*/ 11 w 34"/>
                    <a:gd name="T7" fmla="*/ 4 h 41"/>
                    <a:gd name="T8" fmla="*/ 18 w 34"/>
                    <a:gd name="T9" fmla="*/ 0 h 41"/>
                    <a:gd name="T10" fmla="*/ 25 w 34"/>
                    <a:gd name="T11" fmla="*/ 0 h 41"/>
                    <a:gd name="T12" fmla="*/ 30 w 34"/>
                    <a:gd name="T13" fmla="*/ 5 h 41"/>
                    <a:gd name="T14" fmla="*/ 33 w 34"/>
                    <a:gd name="T15" fmla="*/ 12 h 41"/>
                    <a:gd name="T16" fmla="*/ 32 w 34"/>
                    <a:gd name="T17" fmla="*/ 21 h 41"/>
                    <a:gd name="T18" fmla="*/ 31 w 34"/>
                    <a:gd name="T19" fmla="*/ 31 h 41"/>
                    <a:gd name="T20" fmla="*/ 26 w 34"/>
                    <a:gd name="T21" fmla="*/ 40 h 41"/>
                    <a:gd name="T22" fmla="*/ 16 w 34"/>
                    <a:gd name="T23" fmla="*/ 38 h 41"/>
                    <a:gd name="T24" fmla="*/ 7 w 34"/>
                    <a:gd name="T25" fmla="*/ 34 h 41"/>
                    <a:gd name="T26" fmla="*/ 0 w 34"/>
                    <a:gd name="T27" fmla="*/ 26 h 4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4" h="41">
                      <a:moveTo>
                        <a:pt x="0" y="26"/>
                      </a:moveTo>
                      <a:lnTo>
                        <a:pt x="2" y="19"/>
                      </a:lnTo>
                      <a:lnTo>
                        <a:pt x="5" y="12"/>
                      </a:lnTo>
                      <a:lnTo>
                        <a:pt x="11" y="4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30" y="5"/>
                      </a:lnTo>
                      <a:lnTo>
                        <a:pt x="33" y="12"/>
                      </a:lnTo>
                      <a:lnTo>
                        <a:pt x="32" y="21"/>
                      </a:lnTo>
                      <a:lnTo>
                        <a:pt x="31" y="31"/>
                      </a:lnTo>
                      <a:lnTo>
                        <a:pt x="26" y="40"/>
                      </a:lnTo>
                      <a:lnTo>
                        <a:pt x="16" y="38"/>
                      </a:lnTo>
                      <a:lnTo>
                        <a:pt x="7" y="34"/>
                      </a:lnTo>
                      <a:lnTo>
                        <a:pt x="0" y="26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Freeform 54"/>
                <p:cNvSpPr>
                  <a:spLocks/>
                </p:cNvSpPr>
                <p:nvPr/>
              </p:nvSpPr>
              <p:spPr bwMode="auto">
                <a:xfrm>
                  <a:off x="4972" y="3789"/>
                  <a:ext cx="31" cy="34"/>
                </a:xfrm>
                <a:custGeom>
                  <a:avLst/>
                  <a:gdLst>
                    <a:gd name="T0" fmla="*/ 0 w 31"/>
                    <a:gd name="T1" fmla="*/ 30 h 34"/>
                    <a:gd name="T2" fmla="*/ 2 w 31"/>
                    <a:gd name="T3" fmla="*/ 20 h 34"/>
                    <a:gd name="T4" fmla="*/ 5 w 31"/>
                    <a:gd name="T5" fmla="*/ 12 h 34"/>
                    <a:gd name="T6" fmla="*/ 8 w 31"/>
                    <a:gd name="T7" fmla="*/ 6 h 34"/>
                    <a:gd name="T8" fmla="*/ 10 w 31"/>
                    <a:gd name="T9" fmla="*/ 3 h 34"/>
                    <a:gd name="T10" fmla="*/ 14 w 31"/>
                    <a:gd name="T11" fmla="*/ 0 h 34"/>
                    <a:gd name="T12" fmla="*/ 20 w 31"/>
                    <a:gd name="T13" fmla="*/ 0 h 34"/>
                    <a:gd name="T14" fmla="*/ 27 w 31"/>
                    <a:gd name="T15" fmla="*/ 5 h 34"/>
                    <a:gd name="T16" fmla="*/ 29 w 31"/>
                    <a:gd name="T17" fmla="*/ 12 h 34"/>
                    <a:gd name="T18" fmla="*/ 30 w 31"/>
                    <a:gd name="T19" fmla="*/ 20 h 34"/>
                    <a:gd name="T20" fmla="*/ 29 w 31"/>
                    <a:gd name="T21" fmla="*/ 30 h 34"/>
                    <a:gd name="T22" fmla="*/ 21 w 31"/>
                    <a:gd name="T23" fmla="*/ 32 h 34"/>
                    <a:gd name="T24" fmla="*/ 15 w 31"/>
                    <a:gd name="T25" fmla="*/ 33 h 34"/>
                    <a:gd name="T26" fmla="*/ 8 w 31"/>
                    <a:gd name="T27" fmla="*/ 32 h 34"/>
                    <a:gd name="T28" fmla="*/ 0 w 31"/>
                    <a:gd name="T29" fmla="*/ 30 h 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" h="34">
                      <a:moveTo>
                        <a:pt x="0" y="30"/>
                      </a:moveTo>
                      <a:lnTo>
                        <a:pt x="2" y="20"/>
                      </a:lnTo>
                      <a:lnTo>
                        <a:pt x="5" y="12"/>
                      </a:lnTo>
                      <a:lnTo>
                        <a:pt x="8" y="6"/>
                      </a:lnTo>
                      <a:lnTo>
                        <a:pt x="10" y="3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7" y="5"/>
                      </a:lnTo>
                      <a:lnTo>
                        <a:pt x="29" y="12"/>
                      </a:lnTo>
                      <a:lnTo>
                        <a:pt x="30" y="20"/>
                      </a:lnTo>
                      <a:lnTo>
                        <a:pt x="29" y="30"/>
                      </a:lnTo>
                      <a:lnTo>
                        <a:pt x="21" y="32"/>
                      </a:lnTo>
                      <a:lnTo>
                        <a:pt x="15" y="33"/>
                      </a:lnTo>
                      <a:lnTo>
                        <a:pt x="8" y="32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Freeform 55"/>
                <p:cNvSpPr>
                  <a:spLocks/>
                </p:cNvSpPr>
                <p:nvPr/>
              </p:nvSpPr>
              <p:spPr bwMode="auto">
                <a:xfrm>
                  <a:off x="5005" y="3790"/>
                  <a:ext cx="25" cy="29"/>
                </a:xfrm>
                <a:custGeom>
                  <a:avLst/>
                  <a:gdLst>
                    <a:gd name="T0" fmla="*/ 0 w 25"/>
                    <a:gd name="T1" fmla="*/ 28 h 29"/>
                    <a:gd name="T2" fmla="*/ 1 w 25"/>
                    <a:gd name="T3" fmla="*/ 16 h 29"/>
                    <a:gd name="T4" fmla="*/ 4 w 25"/>
                    <a:gd name="T5" fmla="*/ 8 h 29"/>
                    <a:gd name="T6" fmla="*/ 7 w 25"/>
                    <a:gd name="T7" fmla="*/ 3 h 29"/>
                    <a:gd name="T8" fmla="*/ 12 w 25"/>
                    <a:gd name="T9" fmla="*/ 0 h 29"/>
                    <a:gd name="T10" fmla="*/ 17 w 25"/>
                    <a:gd name="T11" fmla="*/ 0 h 29"/>
                    <a:gd name="T12" fmla="*/ 23 w 25"/>
                    <a:gd name="T13" fmla="*/ 4 h 29"/>
                    <a:gd name="T14" fmla="*/ 24 w 25"/>
                    <a:gd name="T15" fmla="*/ 13 h 29"/>
                    <a:gd name="T16" fmla="*/ 23 w 25"/>
                    <a:gd name="T17" fmla="*/ 19 h 29"/>
                    <a:gd name="T18" fmla="*/ 17 w 25"/>
                    <a:gd name="T19" fmla="*/ 23 h 29"/>
                    <a:gd name="T20" fmla="*/ 8 w 25"/>
                    <a:gd name="T21" fmla="*/ 26 h 29"/>
                    <a:gd name="T22" fmla="*/ 0 w 25"/>
                    <a:gd name="T23" fmla="*/ 28 h 2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5" h="29">
                      <a:moveTo>
                        <a:pt x="0" y="28"/>
                      </a:moveTo>
                      <a:lnTo>
                        <a:pt x="1" y="16"/>
                      </a:lnTo>
                      <a:lnTo>
                        <a:pt x="4" y="8"/>
                      </a:lnTo>
                      <a:lnTo>
                        <a:pt x="7" y="3"/>
                      </a:lnTo>
                      <a:lnTo>
                        <a:pt x="12" y="0"/>
                      </a:lnTo>
                      <a:lnTo>
                        <a:pt x="17" y="0"/>
                      </a:lnTo>
                      <a:lnTo>
                        <a:pt x="23" y="4"/>
                      </a:lnTo>
                      <a:lnTo>
                        <a:pt x="24" y="13"/>
                      </a:lnTo>
                      <a:lnTo>
                        <a:pt x="23" y="19"/>
                      </a:lnTo>
                      <a:lnTo>
                        <a:pt x="17" y="23"/>
                      </a:lnTo>
                      <a:lnTo>
                        <a:pt x="8" y="26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7" name="Rectangle 56"/>
              <p:cNvSpPr>
                <a:spLocks noChangeArrowheads="1"/>
              </p:cNvSpPr>
              <p:nvPr/>
            </p:nvSpPr>
            <p:spPr bwMode="auto">
              <a:xfrm>
                <a:off x="3789" y="3110"/>
                <a:ext cx="177" cy="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endPara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43" name="Group 62"/>
            <p:cNvGrpSpPr>
              <a:grpSpLocks/>
            </p:cNvGrpSpPr>
            <p:nvPr/>
          </p:nvGrpSpPr>
          <p:grpSpPr bwMode="auto">
            <a:xfrm>
              <a:off x="1824" y="2304"/>
              <a:ext cx="1347" cy="404"/>
              <a:chOff x="624" y="2352"/>
              <a:chExt cx="1347" cy="404"/>
            </a:xfrm>
          </p:grpSpPr>
          <p:sp>
            <p:nvSpPr>
              <p:cNvPr id="39951" name="Rectangle 58"/>
              <p:cNvSpPr>
                <a:spLocks noChangeArrowheads="1"/>
              </p:cNvSpPr>
              <p:nvPr/>
            </p:nvSpPr>
            <p:spPr bwMode="auto">
              <a:xfrm>
                <a:off x="624" y="2405"/>
                <a:ext cx="1260" cy="3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2" name="Rectangle 59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13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rgbClr val="FF9900"/>
                    </a:solidFill>
                    <a:latin typeface="Arial" panose="020B0604020202020204" pitchFamily="34" charset="0"/>
                  </a:rPr>
                  <a:t>1  1  1  1  1  1  1</a:t>
                </a:r>
                <a:r>
                  <a:rPr lang="en-US" altLang="en-US" sz="3600" b="1">
                    <a:solidFill>
                      <a:srgbClr val="660033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39944" name="Group 63"/>
            <p:cNvGrpSpPr>
              <a:grpSpLocks/>
            </p:cNvGrpSpPr>
            <p:nvPr/>
          </p:nvGrpSpPr>
          <p:grpSpPr bwMode="auto">
            <a:xfrm>
              <a:off x="1824" y="2976"/>
              <a:ext cx="1347" cy="404"/>
              <a:chOff x="624" y="2352"/>
              <a:chExt cx="1347" cy="404"/>
            </a:xfrm>
          </p:grpSpPr>
          <p:sp>
            <p:nvSpPr>
              <p:cNvPr id="39949" name="Rectangle 64"/>
              <p:cNvSpPr>
                <a:spLocks noChangeArrowheads="1"/>
              </p:cNvSpPr>
              <p:nvPr/>
            </p:nvSpPr>
            <p:spPr bwMode="auto">
              <a:xfrm>
                <a:off x="624" y="2405"/>
                <a:ext cx="1260" cy="3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0" name="Rectangle 65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13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/>
                <a:r>
                  <a:rPr lang="en-US" altLang="en-US" b="1">
                    <a:solidFill>
                      <a:srgbClr val="FF9900"/>
                    </a:solidFill>
                    <a:latin typeface="Arial" panose="020B0604020202020204" pitchFamily="34" charset="0"/>
                  </a:rPr>
                  <a:t>1  1  1  </a:t>
                </a:r>
                <a:r>
                  <a:rPr lang="en-US" altLang="en-US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en-US" b="1">
                    <a:solidFill>
                      <a:srgbClr val="FF9900"/>
                    </a:solidFill>
                    <a:latin typeface="Arial" panose="020B0604020202020204" pitchFamily="34" charset="0"/>
                  </a:rPr>
                  <a:t>  1  1  1</a:t>
                </a:r>
                <a:r>
                  <a:rPr lang="en-US" altLang="en-US" sz="3600" b="1">
                    <a:solidFill>
                      <a:srgbClr val="660033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1056" y="2448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 b="1">
                  <a:solidFill>
                    <a:schemeClr val="accent2"/>
                  </a:solidFill>
                  <a:latin typeface="Arial" panose="020B0604020202020204" pitchFamily="34" charset="0"/>
                </a:rPr>
                <a:t>antes</a:t>
              </a:r>
              <a:endParaRPr lang="en-US" altLang="en-US" b="1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960" y="3072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 b="1">
                  <a:solidFill>
                    <a:schemeClr val="accent2"/>
                  </a:solidFill>
                  <a:latin typeface="Arial" panose="020B0604020202020204" pitchFamily="34" charset="0"/>
                </a:rPr>
                <a:t>después</a:t>
              </a:r>
              <a:endParaRPr lang="en-US" altLang="en-US" b="1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7" name="Oval 69"/>
            <p:cNvSpPr>
              <a:spLocks noChangeArrowheads="1"/>
            </p:cNvSpPr>
            <p:nvPr/>
          </p:nvSpPr>
          <p:spPr bwMode="auto">
            <a:xfrm>
              <a:off x="2346" y="2360"/>
              <a:ext cx="240" cy="3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8" name="Line 70"/>
            <p:cNvSpPr>
              <a:spLocks noChangeShapeType="1"/>
            </p:cNvSpPr>
            <p:nvPr/>
          </p:nvSpPr>
          <p:spPr bwMode="auto">
            <a:xfrm flipH="1">
              <a:off x="2461" y="2651"/>
              <a:ext cx="6" cy="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77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Operador de Selección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8304212" cy="4392613"/>
          </a:xfrm>
        </p:spPr>
        <p:txBody>
          <a:bodyPr>
            <a:normAutofit lnSpcReduction="10000"/>
          </a:bodyPr>
          <a:lstStyle/>
          <a:p>
            <a:r>
              <a:rPr lang="es-ES" altLang="en-US" b="1"/>
              <a:t>Selección de  </a:t>
            </a:r>
            <a:r>
              <a:rPr lang="es-ES" altLang="en-US" b="1" i="1"/>
              <a:t>P(t)</a:t>
            </a:r>
            <a:r>
              <a:rPr lang="es-ES" altLang="en-US" b="1"/>
              <a:t>  a partir de  </a:t>
            </a:r>
            <a:r>
              <a:rPr lang="es-ES" altLang="en-US" b="1" i="1"/>
              <a:t>P(t-1)</a:t>
            </a:r>
          </a:p>
          <a:p>
            <a:pPr>
              <a:spcBef>
                <a:spcPct val="70000"/>
              </a:spcBef>
            </a:pPr>
            <a:r>
              <a:rPr lang="es-ES" altLang="en-US" b="1"/>
              <a:t>Métodos Clásicos</a:t>
            </a:r>
          </a:p>
          <a:p>
            <a:pPr lvl="1"/>
            <a:r>
              <a:rPr lang="es-ES" altLang="en-US"/>
              <a:t>Selección proporcional al fitness (regla de la ruleta)</a:t>
            </a:r>
          </a:p>
          <a:p>
            <a:pPr lvl="2"/>
            <a:r>
              <a:rPr lang="es-ES" altLang="en-US"/>
              <a:t>Selección de  </a:t>
            </a:r>
            <a:r>
              <a:rPr lang="es-ES" altLang="en-US" i="1"/>
              <a:t>s </a:t>
            </a:r>
            <a:r>
              <a:rPr lang="es-ES" altLang="en-US" i="1">
                <a:sym typeface="Symbol" panose="05050102010706020507" pitchFamily="18" charset="2"/>
              </a:rPr>
              <a:t></a:t>
            </a:r>
            <a:r>
              <a:rPr lang="es-ES" altLang="en-US" i="1"/>
              <a:t> P(t)</a:t>
            </a:r>
            <a:r>
              <a:rPr lang="es-ES" altLang="en-US"/>
              <a:t>  con probabilidad    </a:t>
            </a:r>
            <a:r>
              <a:rPr lang="es-ES" altLang="en-US" i="1"/>
              <a:t>f(s)/(</a:t>
            </a:r>
            <a:r>
              <a:rPr lang="es-ES" altLang="en-US" i="1">
                <a:sym typeface="Symbol" panose="05050102010706020507" pitchFamily="18" charset="2"/>
              </a:rPr>
              <a:t>f(s’); s’P(t)</a:t>
            </a:r>
            <a:r>
              <a:rPr lang="es-ES" altLang="en-US" i="1"/>
              <a:t>)</a:t>
            </a:r>
          </a:p>
          <a:p>
            <a:pPr lvl="1"/>
            <a:r>
              <a:rPr lang="es-ES" altLang="en-US"/>
              <a:t>Selección por torneo</a:t>
            </a:r>
          </a:p>
          <a:p>
            <a:pPr lvl="2"/>
            <a:r>
              <a:rPr lang="es-ES" altLang="en-US"/>
              <a:t>Elige un subconjunto aleatorio </a:t>
            </a:r>
            <a:r>
              <a:rPr lang="es-ES" altLang="en-US" i="1"/>
              <a:t>S </a:t>
            </a:r>
            <a:r>
              <a:rPr lang="es-ES" altLang="en-US" i="1">
                <a:sym typeface="Symbol" panose="05050102010706020507" pitchFamily="18" charset="2"/>
              </a:rPr>
              <a:t></a:t>
            </a:r>
            <a:r>
              <a:rPr lang="es-ES" altLang="en-US" i="1"/>
              <a:t> P(t)</a:t>
            </a:r>
            <a:r>
              <a:rPr lang="es-ES" altLang="en-US"/>
              <a:t> y selecciona el mejor </a:t>
            </a:r>
            <a:r>
              <a:rPr lang="es-ES" altLang="en-US" i="1"/>
              <a:t>s </a:t>
            </a:r>
            <a:r>
              <a:rPr lang="es-ES" altLang="en-US" i="1">
                <a:sym typeface="Symbol" panose="05050102010706020507" pitchFamily="18" charset="2"/>
              </a:rPr>
              <a:t></a:t>
            </a:r>
            <a:r>
              <a:rPr lang="es-ES" altLang="en-US" i="1"/>
              <a:t> S</a:t>
            </a:r>
          </a:p>
          <a:p>
            <a:pPr>
              <a:spcBef>
                <a:spcPct val="70000"/>
              </a:spcBef>
            </a:pPr>
            <a:r>
              <a:rPr lang="es-ES" altLang="en-US" b="1"/>
              <a:t>Problema: Ajuste de la presión selectiva</a:t>
            </a:r>
          </a:p>
          <a:p>
            <a:pPr lvl="1"/>
            <a:r>
              <a:rPr lang="es-ES" altLang="en-US"/>
              <a:t>Alta: convergencia prematura</a:t>
            </a:r>
          </a:p>
          <a:p>
            <a:pPr lvl="1"/>
            <a:r>
              <a:rPr lang="es-ES" altLang="en-US"/>
              <a:t>Baja: no hay convergencia</a:t>
            </a:r>
          </a:p>
          <a:p>
            <a:pPr lvl="1"/>
            <a:r>
              <a:rPr lang="es-ES" altLang="en-US"/>
              <a:t>Solución: escalado del fitness</a:t>
            </a:r>
          </a:p>
          <a:p>
            <a:pPr lvl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890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s-ES" altLang="en-US"/>
              <a:t>Indice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Introducción a los Algoritmos Evolutivos</a:t>
            </a:r>
          </a:p>
          <a:p>
            <a:pPr>
              <a:spcBef>
                <a:spcPct val="100000"/>
              </a:spcBef>
            </a:pPr>
            <a:r>
              <a:rPr lang="es-ES" altLang="en-US"/>
              <a:t>El Algoritmo Genético Simple: fundamentos</a:t>
            </a:r>
          </a:p>
          <a:p>
            <a:pPr>
              <a:spcBef>
                <a:spcPct val="100000"/>
              </a:spcBef>
            </a:pPr>
            <a:r>
              <a:rPr lang="es-ES" altLang="en-US"/>
              <a:t>Otros Algoritmos Evolutivos</a:t>
            </a:r>
          </a:p>
          <a:p>
            <a:pPr>
              <a:spcBef>
                <a:spcPct val="100000"/>
              </a:spcBef>
            </a:pPr>
            <a:r>
              <a:rPr lang="es-ES" altLang="en-US"/>
              <a:t>Aplicaciones a problemas de Optimización y Aprendizaje</a:t>
            </a:r>
          </a:p>
        </p:txBody>
      </p:sp>
    </p:spTree>
    <p:extLst>
      <p:ext uri="{BB962C8B-B14F-4D97-AF65-F5344CB8AC3E}">
        <p14:creationId xmlns:p14="http://schemas.microsoft.com/office/powerpoint/2010/main" val="416003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Ejemplo de Selección, Cruce y Mutación</a:t>
            </a:r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6003635" y="21573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6" name="Object 10"/>
          <p:cNvGraphicFramePr>
            <a:graphicFrameLocks noChangeAspect="1"/>
          </p:cNvGraphicFramePr>
          <p:nvPr/>
        </p:nvGraphicFramePr>
        <p:xfrm>
          <a:off x="2438400" y="2133600"/>
          <a:ext cx="68643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n" r:id="rId4" imgW="5627896" imgH="2416085" progId="Word.Picture.8">
                  <p:embed/>
                </p:oleObj>
              </mc:Choice>
              <mc:Fallback>
                <p:oleObj name="Imagen" r:id="rId4" imgW="5627896" imgH="2416085" progId="Word.Picture.8">
                  <p:embed/>
                  <p:pic>
                    <p:nvPicPr>
                      <p:cNvPr id="440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68643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4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Ejemplo de aplicación del SGA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3579812" cy="1431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ES" altLang="en-US" sz="1800" b="1"/>
              <a:t>Problema</a:t>
            </a:r>
          </a:p>
          <a:p>
            <a:pPr lvl="1">
              <a:lnSpc>
                <a:spcPct val="90000"/>
              </a:lnSpc>
            </a:pPr>
            <a:r>
              <a:rPr lang="es-ES" altLang="en-US" sz="1400"/>
              <a:t>Cálculo del máximo de la función</a:t>
            </a:r>
          </a:p>
          <a:p>
            <a:pPr>
              <a:lnSpc>
                <a:spcPct val="90000"/>
              </a:lnSpc>
            </a:pPr>
            <a:endParaRPr lang="es-ES" altLang="en-US" sz="1400"/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s-ES" altLang="en-US" sz="1200" b="1" i="1"/>
              <a:t>f(x) = x*sen(10</a:t>
            </a:r>
            <a:r>
              <a:rPr lang="es-ES" altLang="en-US" sz="1200" b="1" i="1">
                <a:sym typeface="Symbol" panose="05050102010706020507" pitchFamily="18" charset="2"/>
              </a:rPr>
              <a:t>x</a:t>
            </a:r>
            <a:r>
              <a:rPr lang="es-ES" altLang="en-US" sz="1200" b="1" i="1"/>
              <a:t>)+2.0</a:t>
            </a:r>
            <a:r>
              <a:rPr lang="es-ES" altLang="en-US" sz="900" noProof="1"/>
              <a:t> </a:t>
            </a:r>
            <a:endParaRPr lang="es-ES" altLang="en-US" sz="900"/>
          </a:p>
          <a:p>
            <a:pPr algn="ctr">
              <a:lnSpc>
                <a:spcPct val="90000"/>
              </a:lnSpc>
              <a:buFontTx/>
              <a:buNone/>
            </a:pPr>
            <a:endParaRPr lang="es-ES" altLang="en-US" sz="100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 "/>
            </a:pPr>
            <a:r>
              <a:rPr lang="es-ES" altLang="en-US" sz="1400"/>
              <a:t>en el intervalo </a:t>
            </a:r>
            <a:r>
              <a:rPr lang="es-ES" altLang="en-US" sz="1400" i="1"/>
              <a:t>[-1,2]</a:t>
            </a:r>
            <a:endParaRPr lang="es-ES" altLang="en-US" sz="1800" i="1"/>
          </a:p>
          <a:p>
            <a:pPr>
              <a:lnSpc>
                <a:spcPct val="90000"/>
              </a:lnSpc>
            </a:pPr>
            <a:endParaRPr lang="es-ES" altLang="en-US" sz="2000"/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6365875" y="1649413"/>
          <a:ext cx="3252788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n" r:id="rId4" imgW="3580005" imgH="2330883" progId="Word.Picture.8">
                  <p:embed/>
                </p:oleObj>
              </mc:Choice>
              <mc:Fallback>
                <p:oleObj name="Imagen" r:id="rId4" imgW="3580005" imgH="2330883" progId="Word.Picture.8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1649413"/>
                        <a:ext cx="3252788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2133600" y="3886200"/>
            <a:ext cx="7467600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" altLang="en-US" sz="1800" b="1"/>
              <a:t>Solución</a:t>
            </a:r>
          </a:p>
          <a:p>
            <a:pPr lvl="1"/>
            <a:r>
              <a:rPr lang="es-ES" altLang="en-US" sz="1400"/>
              <a:t>Codificación: </a:t>
            </a:r>
            <a:r>
              <a:rPr lang="es-ES" altLang="en-US" sz="1400" i="1"/>
              <a:t>binaria</a:t>
            </a:r>
          </a:p>
          <a:p>
            <a:pPr lvl="1"/>
            <a:r>
              <a:rPr lang="es-ES" altLang="en-US" sz="1400"/>
              <a:t>Población inicial: </a:t>
            </a:r>
            <a:r>
              <a:rPr lang="es-ES" altLang="en-US" sz="1400" i="1"/>
              <a:t>cadenas aleatorias</a:t>
            </a:r>
          </a:p>
          <a:p>
            <a:pPr lvl="1"/>
            <a:r>
              <a:rPr lang="es-ES" altLang="en-US" sz="1400"/>
              <a:t>Evaluación: </a:t>
            </a:r>
          </a:p>
          <a:p>
            <a:pPr lvl="2">
              <a:buFont typeface="Symbol" panose="05050102010706020507" pitchFamily="18" charset="2"/>
              <a:buChar char=" "/>
            </a:pPr>
            <a:r>
              <a:rPr lang="es-ES" altLang="en-US" sz="1400" i="1"/>
              <a:t>s </a:t>
            </a:r>
            <a:r>
              <a:rPr lang="es-ES" altLang="en-US" sz="1400"/>
              <a:t> </a:t>
            </a:r>
            <a:r>
              <a:rPr lang="es-ES" altLang="en-US" sz="1400">
                <a:sym typeface="Symbol" panose="05050102010706020507" pitchFamily="18" charset="2"/>
              </a:rPr>
              <a:t> </a:t>
            </a:r>
            <a:r>
              <a:rPr lang="es-ES" altLang="en-US" sz="1400" i="1">
                <a:sym typeface="Symbol" panose="05050102010706020507" pitchFamily="18" charset="2"/>
              </a:rPr>
              <a:t>eval(s)</a:t>
            </a:r>
            <a:r>
              <a:rPr lang="es-ES" altLang="en-US" sz="1400">
                <a:sym typeface="Symbol" panose="05050102010706020507" pitchFamily="18" charset="2"/>
              </a:rPr>
              <a:t> = </a:t>
            </a:r>
            <a:r>
              <a:rPr lang="es-ES" altLang="en-US" sz="1400" i="1">
                <a:sym typeface="Symbol" panose="05050102010706020507" pitchFamily="18" charset="2"/>
              </a:rPr>
              <a:t>x</a:t>
            </a:r>
            <a:r>
              <a:rPr lang="es-ES" altLang="en-US" sz="1400" i="1"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s-ES" altLang="en-US" sz="1400" i="1">
                <a:sym typeface="Symbol" panose="05050102010706020507" pitchFamily="18" charset="2"/>
              </a:rPr>
              <a:t> [-1,2]  </a:t>
            </a:r>
          </a:p>
          <a:p>
            <a:pPr lvl="2">
              <a:buFont typeface="Symbol" panose="05050102010706020507" pitchFamily="18" charset="2"/>
              <a:buChar char=" "/>
            </a:pPr>
            <a:r>
              <a:rPr lang="es-ES" altLang="en-US" sz="1400" i="1">
                <a:sym typeface="Symbol" panose="05050102010706020507" pitchFamily="18" charset="2"/>
              </a:rPr>
              <a:t>Fitness(s) = f(x)</a:t>
            </a:r>
          </a:p>
          <a:p>
            <a:pPr lvl="1"/>
            <a:r>
              <a:rPr lang="es-ES" altLang="en-US" sz="1400"/>
              <a:t>Operadores Genéticos: . . . </a:t>
            </a:r>
          </a:p>
          <a:p>
            <a:pPr lvl="1"/>
            <a:r>
              <a:rPr lang="es-ES" altLang="en-US" sz="1400"/>
              <a:t>Parámetros: </a:t>
            </a:r>
            <a:r>
              <a:rPr lang="es-ES" altLang="en-US" sz="1400" i="1"/>
              <a:t>Pc, Pm, Ngen, Tpob, . . .</a:t>
            </a:r>
            <a:r>
              <a:rPr lang="es-ES" altLang="en-US" sz="1400"/>
              <a:t> </a:t>
            </a:r>
            <a:endParaRPr lang="es-ES" altLang="en-US" sz="1800"/>
          </a:p>
        </p:txBody>
      </p:sp>
    </p:spTree>
    <p:extLst>
      <p:ext uri="{BB962C8B-B14F-4D97-AF65-F5344CB8AC3E}">
        <p14:creationId xmlns:p14="http://schemas.microsoft.com/office/powerpoint/2010/main" val="247086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Problema Máximo Función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6463" y="4729163"/>
            <a:ext cx="6635750" cy="1682750"/>
          </a:xfrm>
        </p:spPr>
        <p:txBody>
          <a:bodyPr/>
          <a:lstStyle/>
          <a:p>
            <a:r>
              <a:rPr lang="es-ES" altLang="en-US"/>
              <a:t>Exploración del espacio de búsqueda</a:t>
            </a:r>
          </a:p>
          <a:p>
            <a:r>
              <a:rPr lang="es-ES" altLang="en-US"/>
              <a:t>Óptimos locales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13100"/>
            <a:ext cx="66944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6003635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6003635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48135" name="Group 10"/>
          <p:cNvGrpSpPr>
            <a:grpSpLocks/>
          </p:cNvGrpSpPr>
          <p:nvPr/>
        </p:nvGrpSpPr>
        <p:grpSpPr bwMode="auto">
          <a:xfrm>
            <a:off x="2895601" y="1700214"/>
            <a:ext cx="6697663" cy="1152525"/>
            <a:chOff x="1202" y="1071"/>
            <a:chExt cx="4219" cy="726"/>
          </a:xfrm>
        </p:grpSpPr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1202" y="1071"/>
              <a:ext cx="4219" cy="7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1215" y="1125"/>
            <a:ext cx="4179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cuación" r:id="rId5" imgW="3073400" imgH="457200" progId="Equation.3">
                    <p:embed/>
                  </p:oleObj>
                </mc:Choice>
                <mc:Fallback>
                  <p:oleObj name="Ecuación" r:id="rId5" imgW="3073400" imgH="457200" progId="Equation.3">
                    <p:embed/>
                    <p:pic>
                      <p:nvPicPr>
                        <p:cNvPr id="4813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1125"/>
                          <a:ext cx="4179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15718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Problema Máximo Función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1" y="1828801"/>
            <a:ext cx="6723063" cy="4392613"/>
          </a:xfrm>
        </p:spPr>
        <p:txBody>
          <a:bodyPr/>
          <a:lstStyle/>
          <a:p>
            <a:r>
              <a:rPr lang="es-ES" altLang="en-US"/>
              <a:t>Codificación binaria de 32 bits</a:t>
            </a:r>
          </a:p>
          <a:p>
            <a:r>
              <a:rPr lang="es-ES" altLang="en-US"/>
              <a:t>Selección</a:t>
            </a:r>
          </a:p>
          <a:p>
            <a:pPr lvl="1"/>
            <a:r>
              <a:rPr lang="es-ES" altLang="en-US"/>
              <a:t>Regla de la ruleta</a:t>
            </a:r>
          </a:p>
          <a:p>
            <a:r>
              <a:rPr lang="es-ES" altLang="en-US"/>
              <a:t>Fitness</a:t>
            </a:r>
          </a:p>
          <a:p>
            <a:pPr lvl="1"/>
            <a:r>
              <a:rPr lang="es-ES" altLang="en-US"/>
              <a:t>F(x), F es la función problema</a:t>
            </a:r>
          </a:p>
          <a:p>
            <a:r>
              <a:rPr lang="es-ES" altLang="en-US"/>
              <a:t>Operadores utilizados</a:t>
            </a:r>
          </a:p>
          <a:p>
            <a:pPr lvl="1"/>
            <a:r>
              <a:rPr lang="es-ES" altLang="en-US"/>
              <a:t>Cruce en un punto</a:t>
            </a:r>
          </a:p>
          <a:p>
            <a:pPr lvl="1"/>
            <a:r>
              <a:rPr lang="es-ES" altLang="en-US"/>
              <a:t>Mutación convencional</a:t>
            </a:r>
          </a:p>
        </p:txBody>
      </p:sp>
    </p:spTree>
    <p:extLst>
      <p:ext uri="{BB962C8B-B14F-4D97-AF65-F5344CB8AC3E}">
        <p14:creationId xmlns:p14="http://schemas.microsoft.com/office/powerpoint/2010/main" val="32613609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Problema Máximo Función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1600201"/>
            <a:ext cx="6792913" cy="606425"/>
          </a:xfrm>
        </p:spPr>
        <p:txBody>
          <a:bodyPr/>
          <a:lstStyle/>
          <a:p>
            <a:r>
              <a:rPr lang="es-ES" altLang="en-US"/>
              <a:t>Ejecución detallada</a:t>
            </a:r>
          </a:p>
        </p:txBody>
      </p:sp>
      <p:pic>
        <p:nvPicPr>
          <p:cNvPr id="52228" name="Picture 5" descr="ge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6" name="Picture 6" descr="ge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7" name="Picture 7" descr="gen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8" name="Picture 8" descr="gen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9" name="Picture 9" descr="gen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50" name="Picture 10" descr="gen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133600"/>
            <a:ext cx="666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67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¿Por qué funcionan los AGs?</a:t>
            </a:r>
          </a:p>
        </p:txBody>
      </p:sp>
      <p:graphicFrame>
        <p:nvGraphicFramePr>
          <p:cNvPr id="135203" name="Group 35"/>
          <p:cNvGraphicFramePr>
            <a:graphicFrameLocks noGrp="1"/>
          </p:cNvGraphicFramePr>
          <p:nvPr>
            <p:ph idx="1"/>
          </p:nvPr>
        </p:nvGraphicFramePr>
        <p:xfrm>
          <a:off x="4267200" y="2286000"/>
          <a:ext cx="3276600" cy="23463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6757745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27654944"/>
                    </a:ext>
                  </a:extLst>
                </a:gridCol>
              </a:tblGrid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Cadena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Fitness </a:t>
                      </a:r>
                      <a:r>
                        <a:rPr kumimoji="0" lang="es-E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(f(x) = x</a:t>
                      </a:r>
                      <a:r>
                        <a:rPr kumimoji="0" lang="es-E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s-E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1105"/>
                  </a:ext>
                </a:extLst>
              </a:tr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169 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(=13</a:t>
                      </a:r>
                      <a:r>
                        <a:rPr kumimoji="0" lang="es-E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457320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576 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(=24</a:t>
                      </a:r>
                      <a:r>
                        <a:rPr kumimoji="0" lang="es-E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  <a:endParaRPr kumimoji="0" lang="es-E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24143"/>
                  </a:ext>
                </a:extLst>
              </a:tr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 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(=8</a:t>
                      </a:r>
                      <a:r>
                        <a:rPr kumimoji="0" lang="es-E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  <a:endParaRPr kumimoji="0" lang="es-E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28394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361 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(=19</a:t>
                      </a:r>
                      <a:r>
                        <a:rPr kumimoji="0" lang="es-E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s-E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  <a:endParaRPr kumimoji="0" lang="es-E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29599"/>
                  </a:ext>
                </a:extLst>
              </a:tr>
            </a:tbl>
          </a:graphicData>
        </a:graphic>
      </p:graphicFrame>
      <p:sp>
        <p:nvSpPr>
          <p:cNvPr id="54295" name="Rectangle 36"/>
          <p:cNvSpPr>
            <a:spLocks noChangeArrowheads="1"/>
          </p:cNvSpPr>
          <p:nvPr/>
        </p:nvSpPr>
        <p:spPr bwMode="auto">
          <a:xfrm>
            <a:off x="4114800" y="5029201"/>
            <a:ext cx="373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n-US" i="1">
                <a:solidFill>
                  <a:srgbClr val="00919A"/>
                </a:solidFill>
              </a:rPr>
              <a:t>1****</a:t>
            </a:r>
            <a:r>
              <a:rPr lang="es-ES" altLang="en-US">
                <a:solidFill>
                  <a:srgbClr val="00919A"/>
                </a:solidFill>
              </a:rPr>
              <a:t> es un buen esquema</a:t>
            </a:r>
            <a:endParaRPr lang="es-ES" altLang="en-US" i="1">
              <a:solidFill>
                <a:srgbClr val="009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5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¿Por qué funcionan los AGs?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7999412" cy="4251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sz="1800" b="1"/>
              <a:t>Definición.-</a:t>
            </a:r>
            <a:r>
              <a:rPr lang="es-ES" altLang="en-US" sz="1800"/>
              <a:t> Un </a:t>
            </a:r>
            <a:r>
              <a:rPr lang="es-ES" altLang="en-US" sz="1800" i="1"/>
              <a:t>esquema</a:t>
            </a:r>
            <a:r>
              <a:rPr lang="es-ES" altLang="en-US" sz="1800"/>
              <a:t> es una cadena formada por símbolos del alfabeto </a:t>
            </a:r>
            <a:r>
              <a:rPr lang="es-ES" altLang="en-US" sz="1800" i="1"/>
              <a:t>{0,1,*}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 "/>
            </a:pPr>
            <a:r>
              <a:rPr lang="es-ES" altLang="en-US" sz="1800">
                <a:solidFill>
                  <a:srgbClr val="00919A"/>
                </a:solidFill>
              </a:rPr>
              <a:t>Ejemplos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lang="es-ES" altLang="en-US" sz="1600" i="1">
                <a:solidFill>
                  <a:srgbClr val="00919A"/>
                </a:solidFill>
              </a:rPr>
              <a:t>H</a:t>
            </a:r>
            <a:r>
              <a:rPr lang="es-ES" altLang="en-US" sz="1600" i="1" baseline="-25000">
                <a:solidFill>
                  <a:srgbClr val="00919A"/>
                </a:solidFill>
              </a:rPr>
              <a:t>1 </a:t>
            </a:r>
            <a:r>
              <a:rPr lang="es-ES" altLang="en-US" sz="1600" i="1">
                <a:solidFill>
                  <a:srgbClr val="00919A"/>
                </a:solidFill>
              </a:rPr>
              <a:t>= **101*00**</a:t>
            </a:r>
          </a:p>
          <a:p>
            <a:pPr lvl="1">
              <a:lnSpc>
                <a:spcPct val="80000"/>
              </a:lnSpc>
              <a:buFont typeface="Symbol" panose="05050102010706020507" pitchFamily="18" charset="2"/>
              <a:buChar char=" "/>
            </a:pPr>
            <a:r>
              <a:rPr lang="es-ES" altLang="en-US" sz="1600" i="1">
                <a:solidFill>
                  <a:srgbClr val="00919A"/>
                </a:solidFill>
              </a:rPr>
              <a:t>H</a:t>
            </a:r>
            <a:r>
              <a:rPr lang="es-ES" altLang="en-US" sz="1600" i="1" baseline="-25000">
                <a:solidFill>
                  <a:srgbClr val="00919A"/>
                </a:solidFill>
              </a:rPr>
              <a:t>2</a:t>
            </a:r>
            <a:r>
              <a:rPr lang="es-ES" altLang="en-US" sz="1600" i="1">
                <a:solidFill>
                  <a:srgbClr val="00919A"/>
                </a:solidFill>
              </a:rPr>
              <a:t> = 10*******1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800"/>
              <a:t>Un esquema representa a un conjunto de cromosomas: aquellos que tienen el mismo valor que el esquema en las posiciones fijas (</a:t>
            </a:r>
            <a:r>
              <a:rPr lang="es-ES" altLang="en-US" sz="1800" i="1"/>
              <a:t>0</a:t>
            </a:r>
            <a:r>
              <a:rPr lang="es-ES" altLang="en-US" sz="1800"/>
              <a:t>  ó </a:t>
            </a:r>
            <a:r>
              <a:rPr lang="es-ES" altLang="en-US" sz="1800" i="1"/>
              <a:t>1</a:t>
            </a:r>
            <a:r>
              <a:rPr lang="es-ES" altLang="en-US" sz="1800"/>
              <a:t>) y cualquier valor en las posiciones *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lang="es-ES" altLang="en-US" sz="1600" i="1">
                <a:solidFill>
                  <a:srgbClr val="00919A"/>
                </a:solidFill>
              </a:rPr>
              <a:t>01</a:t>
            </a:r>
            <a:r>
              <a:rPr lang="es-ES" altLang="en-US" sz="1600" b="1" i="1">
                <a:solidFill>
                  <a:srgbClr val="00919A"/>
                </a:solidFill>
              </a:rPr>
              <a:t>101</a:t>
            </a:r>
            <a:r>
              <a:rPr lang="es-ES" altLang="en-US" sz="1600" i="1">
                <a:solidFill>
                  <a:srgbClr val="00919A"/>
                </a:solidFill>
              </a:rPr>
              <a:t>1</a:t>
            </a:r>
            <a:r>
              <a:rPr lang="es-ES" altLang="en-US" sz="1600" b="1" i="1">
                <a:solidFill>
                  <a:srgbClr val="00919A"/>
                </a:solidFill>
              </a:rPr>
              <a:t>00</a:t>
            </a:r>
            <a:r>
              <a:rPr lang="es-ES" altLang="en-US" sz="1600" i="1">
                <a:solidFill>
                  <a:srgbClr val="00919A"/>
                </a:solidFill>
              </a:rPr>
              <a:t>01   10</a:t>
            </a:r>
            <a:r>
              <a:rPr lang="es-ES" altLang="en-US" sz="1600" b="1" i="1">
                <a:solidFill>
                  <a:srgbClr val="00919A"/>
                </a:solidFill>
              </a:rPr>
              <a:t>101</a:t>
            </a:r>
            <a:r>
              <a:rPr lang="es-ES" altLang="en-US" sz="1600" i="1">
                <a:solidFill>
                  <a:srgbClr val="00919A"/>
                </a:solidFill>
              </a:rPr>
              <a:t>0</a:t>
            </a:r>
            <a:r>
              <a:rPr lang="es-ES" altLang="en-US" sz="1600" b="1" i="1">
                <a:solidFill>
                  <a:srgbClr val="00919A"/>
                </a:solidFill>
              </a:rPr>
              <a:t>00</a:t>
            </a:r>
            <a:r>
              <a:rPr lang="es-ES" altLang="en-US" sz="1600" i="1">
                <a:solidFill>
                  <a:srgbClr val="00919A"/>
                </a:solidFill>
              </a:rPr>
              <a:t>00    00</a:t>
            </a:r>
            <a:r>
              <a:rPr lang="es-ES" altLang="en-US" sz="1600" b="1" i="1">
                <a:solidFill>
                  <a:srgbClr val="00919A"/>
                </a:solidFill>
              </a:rPr>
              <a:t>101</a:t>
            </a:r>
            <a:r>
              <a:rPr lang="es-ES" altLang="en-US" sz="1600" i="1">
                <a:solidFill>
                  <a:srgbClr val="00919A"/>
                </a:solidFill>
              </a:rPr>
              <a:t>1</a:t>
            </a:r>
            <a:r>
              <a:rPr lang="es-ES" altLang="en-US" sz="1600" b="1" i="1">
                <a:solidFill>
                  <a:srgbClr val="00919A"/>
                </a:solidFill>
              </a:rPr>
              <a:t>00</a:t>
            </a:r>
            <a:r>
              <a:rPr lang="es-ES" altLang="en-US" sz="1600" i="1">
                <a:solidFill>
                  <a:srgbClr val="00919A"/>
                </a:solidFill>
              </a:rPr>
              <a:t>11  son de la clase H</a:t>
            </a:r>
            <a:r>
              <a:rPr lang="es-ES" altLang="en-US" sz="1600" i="1" baseline="-25000">
                <a:solidFill>
                  <a:srgbClr val="00919A"/>
                </a:solidFill>
              </a:rPr>
              <a:t>1</a:t>
            </a:r>
            <a:endParaRPr lang="es-ES" altLang="en-US" sz="1800" i="1" baseline="-25000">
              <a:solidFill>
                <a:srgbClr val="00919A"/>
              </a:solidFill>
            </a:endParaRPr>
          </a:p>
          <a:p>
            <a:pPr lvl="1">
              <a:lnSpc>
                <a:spcPct val="80000"/>
              </a:lnSpc>
              <a:buFont typeface="Symbol" panose="05050102010706020507" pitchFamily="18" charset="2"/>
              <a:buChar char=" "/>
            </a:pPr>
            <a:endParaRPr lang="es-ES" altLang="en-US" sz="1800" i="1">
              <a:solidFill>
                <a:srgbClr val="00919A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n-US" sz="1800" b="1"/>
              <a:t>Definición.-</a:t>
            </a:r>
            <a:r>
              <a:rPr lang="es-ES" altLang="en-US" sz="1800"/>
              <a:t> La longitud de un esquema </a:t>
            </a:r>
            <a:r>
              <a:rPr lang="es-ES" altLang="en-US" sz="1800" i="1"/>
              <a:t>H</a:t>
            </a:r>
            <a:r>
              <a:rPr lang="es-ES" altLang="en-US" sz="1800"/>
              <a:t>, </a:t>
            </a:r>
            <a:r>
              <a:rPr lang="es-ES" altLang="en-US" sz="1800" i="1">
                <a:sym typeface="Symbol" panose="05050102010706020507" pitchFamily="18" charset="2"/>
              </a:rPr>
              <a:t>(H)</a:t>
            </a:r>
            <a:r>
              <a:rPr lang="es-ES" altLang="en-US" sz="1800">
                <a:sym typeface="Symbol" panose="05050102010706020507" pitchFamily="18" charset="2"/>
              </a:rPr>
              <a:t>, es la distancia entre el primer y el último símbolo fijo; y el orden, </a:t>
            </a:r>
            <a:r>
              <a:rPr lang="es-ES" altLang="en-US" sz="1800" i="1">
                <a:sym typeface="Symbol" panose="05050102010706020507" pitchFamily="18" charset="2"/>
              </a:rPr>
              <a:t>o(H)</a:t>
            </a:r>
            <a:r>
              <a:rPr lang="es-ES" altLang="en-US" sz="1800">
                <a:sym typeface="Symbol" panose="05050102010706020507" pitchFamily="18" charset="2"/>
              </a:rPr>
              <a:t>, es el número de símbolos distintos de *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lang="es-ES" altLang="en-US" sz="1600" i="1">
                <a:solidFill>
                  <a:srgbClr val="00919A"/>
                </a:solidFill>
                <a:sym typeface="Symbol" panose="05050102010706020507" pitchFamily="18" charset="2"/>
              </a:rPr>
              <a:t>(</a:t>
            </a:r>
            <a:r>
              <a:rPr lang="es-ES" altLang="en-US" sz="1600" i="1">
                <a:solidFill>
                  <a:srgbClr val="00919A"/>
                </a:solidFill>
              </a:rPr>
              <a:t>**101*00**</a:t>
            </a:r>
            <a:r>
              <a:rPr lang="es-ES" altLang="en-US" sz="1600" i="1">
                <a:solidFill>
                  <a:srgbClr val="00919A"/>
                </a:solidFill>
                <a:sym typeface="Symbol" panose="05050102010706020507" pitchFamily="18" charset="2"/>
              </a:rPr>
              <a:t>) = 8 - 3 = 5	o(</a:t>
            </a:r>
            <a:r>
              <a:rPr lang="es-ES" altLang="en-US" sz="1600" i="1">
                <a:solidFill>
                  <a:srgbClr val="00919A"/>
                </a:solidFill>
              </a:rPr>
              <a:t>**101*00**</a:t>
            </a:r>
            <a:r>
              <a:rPr lang="es-ES" altLang="en-US" sz="1600" i="1">
                <a:solidFill>
                  <a:srgbClr val="00919A"/>
                </a:solidFill>
                <a:sym typeface="Symbol" panose="05050102010706020507" pitchFamily="18" charset="2"/>
              </a:rPr>
              <a:t>) = 5</a:t>
            </a:r>
          </a:p>
          <a:p>
            <a:pPr lvl="1">
              <a:lnSpc>
                <a:spcPct val="80000"/>
              </a:lnSpc>
              <a:buFont typeface="Symbol" panose="05050102010706020507" pitchFamily="18" charset="2"/>
              <a:buChar char=" "/>
            </a:pPr>
            <a:r>
              <a:rPr lang="es-ES" altLang="en-US" sz="1600" i="1">
                <a:solidFill>
                  <a:srgbClr val="00919A"/>
                </a:solidFill>
                <a:sym typeface="Symbol" panose="05050102010706020507" pitchFamily="18" charset="2"/>
              </a:rPr>
              <a:t>(</a:t>
            </a:r>
            <a:r>
              <a:rPr lang="es-ES" altLang="en-US" sz="1600" i="1">
                <a:solidFill>
                  <a:srgbClr val="00919A"/>
                </a:solidFill>
              </a:rPr>
              <a:t>10*******1) = 10 - 1 = 9	o(10*******1)  = 3</a:t>
            </a:r>
          </a:p>
        </p:txBody>
      </p:sp>
    </p:spTree>
    <p:extLst>
      <p:ext uri="{BB962C8B-B14F-4D97-AF65-F5344CB8AC3E}">
        <p14:creationId xmlns:p14="http://schemas.microsoft.com/office/powerpoint/2010/main" val="121725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Algunos números . . 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676400"/>
            <a:ext cx="8064500" cy="456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1800" b="1"/>
              <a:t>Si </a:t>
            </a:r>
            <a:r>
              <a:rPr lang="es-ES" altLang="en-US" sz="1800" b="1" i="1"/>
              <a:t>N</a:t>
            </a:r>
            <a:r>
              <a:rPr lang="es-ES" altLang="en-US" sz="1800" b="1"/>
              <a:t>  es el tamaño de la población y </a:t>
            </a:r>
            <a:r>
              <a:rPr lang="es-ES" altLang="en-US" sz="1800" b="1" i="1"/>
              <a:t>L</a:t>
            </a:r>
            <a:r>
              <a:rPr lang="es-ES" altLang="en-US" sz="1800" b="1"/>
              <a:t>  la longitud del cromosoma</a:t>
            </a:r>
          </a:p>
          <a:p>
            <a:pPr lvl="1">
              <a:lnSpc>
                <a:spcPct val="90000"/>
              </a:lnSpc>
              <a:buFont typeface="Tahoma" panose="020B0604030504040204" pitchFamily="34" charset="0"/>
              <a:buChar char="−"/>
            </a:pPr>
            <a:r>
              <a:rPr lang="es-ES" altLang="en-US" sz="1600"/>
              <a:t>Cada esquema </a:t>
            </a:r>
            <a:r>
              <a:rPr lang="es-ES" altLang="en-US" sz="1600" i="1"/>
              <a:t>H</a:t>
            </a:r>
            <a:r>
              <a:rPr lang="es-ES" altLang="en-US" sz="1600"/>
              <a:t>  casa con </a:t>
            </a:r>
            <a:r>
              <a:rPr lang="es-ES" altLang="en-US" sz="1600" b="1" i="1"/>
              <a:t>2 </a:t>
            </a:r>
            <a:r>
              <a:rPr lang="es-ES" altLang="en-US" sz="1600" b="1" i="1" baseline="30000"/>
              <a:t>L-o(H) </a:t>
            </a:r>
            <a:r>
              <a:rPr lang="es-ES" altLang="en-US" sz="1600"/>
              <a:t> cromosomas distintos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Tahoma" panose="020B0604030504040204" pitchFamily="34" charset="0"/>
              <a:buChar char="−"/>
            </a:pPr>
            <a:r>
              <a:rPr lang="es-ES" altLang="en-US" sz="1600"/>
              <a:t>Cada cromosoma casa con </a:t>
            </a:r>
            <a:r>
              <a:rPr lang="es-ES" altLang="en-US" sz="1600" b="1" i="1"/>
              <a:t>2 </a:t>
            </a:r>
            <a:r>
              <a:rPr lang="es-ES" altLang="en-US" sz="1600" b="1" i="1" baseline="30000"/>
              <a:t>L</a:t>
            </a:r>
            <a:r>
              <a:rPr lang="es-ES" altLang="en-US" sz="1600"/>
              <a:t> esquemas distintos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Tahoma" panose="020B0604030504040204" pitchFamily="34" charset="0"/>
              <a:buChar char="−"/>
            </a:pPr>
            <a:r>
              <a:rPr lang="es-ES" altLang="en-US" sz="1600"/>
              <a:t>El número de esquemas distintos es </a:t>
            </a:r>
            <a:r>
              <a:rPr lang="es-ES" altLang="en-US" sz="1600" b="1" i="1"/>
              <a:t>3 </a:t>
            </a:r>
            <a:r>
              <a:rPr lang="es-ES" altLang="en-US" sz="1600" b="1" i="1" baseline="30000"/>
              <a:t>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Tahoma" panose="020B0604030504040204" pitchFamily="34" charset="0"/>
              <a:buChar char="−"/>
            </a:pPr>
            <a:r>
              <a:rPr lang="es-ES" altLang="en-US" sz="1600"/>
              <a:t>En la población están representados un número de esquemas comprendido en </a:t>
            </a:r>
            <a:r>
              <a:rPr lang="es-ES" altLang="en-US" sz="1600" b="1" i="1"/>
              <a:t>[ 2 </a:t>
            </a:r>
            <a:r>
              <a:rPr lang="es-ES" altLang="en-US" sz="1600" b="1" i="1" baseline="30000"/>
              <a:t>L</a:t>
            </a:r>
            <a:r>
              <a:rPr lang="es-ES" altLang="en-US" sz="1600" b="1" i="1"/>
              <a:t>, N * 2 </a:t>
            </a:r>
            <a:r>
              <a:rPr lang="es-ES" altLang="en-US" sz="1600" b="1" i="1" baseline="30000"/>
              <a:t>L</a:t>
            </a:r>
            <a:r>
              <a:rPr lang="es-ES" altLang="en-US" sz="1600" b="1" i="1"/>
              <a:t> ]</a:t>
            </a:r>
            <a:r>
              <a:rPr lang="es-ES" altLang="en-US" sz="1800" b="1" i="1"/>
              <a:t> </a:t>
            </a:r>
          </a:p>
          <a:p>
            <a:pPr>
              <a:lnSpc>
                <a:spcPct val="90000"/>
              </a:lnSpc>
              <a:spcBef>
                <a:spcPct val="120000"/>
              </a:spcBef>
            </a:pPr>
            <a:r>
              <a:rPr lang="es-ES" altLang="en-US" sz="1800" b="1"/>
              <a:t>Hipótesis </a:t>
            </a:r>
            <a:r>
              <a:rPr lang="es-ES" altLang="en-US" sz="1800" b="1" i="1"/>
              <a:t>N </a:t>
            </a:r>
            <a:r>
              <a:rPr lang="es-ES" altLang="en-US" sz="1800" b="1" i="1" baseline="30000"/>
              <a:t>3 </a:t>
            </a:r>
            <a:r>
              <a:rPr lang="es-ES" altLang="en-US" sz="1800" i="1"/>
              <a:t>[Holland, 1975]</a:t>
            </a:r>
            <a:r>
              <a:rPr lang="es-ES" altLang="en-US" sz="1800" b="1" i="1"/>
              <a:t> </a:t>
            </a:r>
            <a:r>
              <a:rPr lang="es-ES" altLang="en-US" sz="1800" b="1"/>
              <a:t>.- </a:t>
            </a:r>
            <a:r>
              <a:rPr lang="es-ES" altLang="en-US" sz="1800"/>
              <a:t>El número de esquemas que están representados de forma efectiva en una población de tamaño </a:t>
            </a:r>
            <a:r>
              <a:rPr lang="es-ES" altLang="en-US" sz="1800" b="1" i="1"/>
              <a:t>N</a:t>
            </a:r>
            <a:r>
              <a:rPr lang="es-ES" altLang="en-US" sz="1800"/>
              <a:t>  es al menos del orden de </a:t>
            </a:r>
            <a:r>
              <a:rPr lang="es-ES" altLang="en-US" sz="1800" b="1" i="1"/>
              <a:t>N </a:t>
            </a:r>
            <a:r>
              <a:rPr lang="es-ES" altLang="en-US" sz="1800" b="1" i="1" baseline="30000"/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n-US" sz="1800" b="1"/>
              <a:t>Paralelismo Implícito</a:t>
            </a:r>
            <a:r>
              <a:rPr lang="es-ES" altLang="en-US" sz="1800"/>
              <a:t>: Un AG con una población de tamaño </a:t>
            </a:r>
            <a:r>
              <a:rPr lang="es-ES" altLang="en-US" sz="1800" b="1" i="1"/>
              <a:t>N</a:t>
            </a:r>
            <a:r>
              <a:rPr lang="es-ES" altLang="en-US" sz="1800"/>
              <a:t> procesa de forma efectiva al menos un número de </a:t>
            </a:r>
            <a:r>
              <a:rPr lang="es-ES" altLang="en-US" sz="1800" b="1" i="1"/>
              <a:t>N </a:t>
            </a:r>
            <a:r>
              <a:rPr lang="es-ES" altLang="en-US" sz="1800" b="1" i="1" baseline="30000"/>
              <a:t>3</a:t>
            </a:r>
            <a:r>
              <a:rPr lang="es-ES" altLang="en-US" sz="1800"/>
              <a:t> esquemas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n-US" sz="1800" i="1"/>
              <a:t>[Michalewicz, 1996]:</a:t>
            </a:r>
            <a:r>
              <a:rPr lang="es-ES" altLang="en-US" sz="1800"/>
              <a:t> Esto constituye posiblemente el único ejemplo conocido en el que la explosión combinatoria juega a nuestro favor </a:t>
            </a:r>
            <a:r>
              <a:rPr lang="es-ES" altLang="en-US" sz="1400"/>
              <a:t>(procesando N individuos se están procesando, al menos, N</a:t>
            </a:r>
            <a:r>
              <a:rPr lang="es-ES" altLang="en-US" sz="1400" baseline="30000"/>
              <a:t>3</a:t>
            </a:r>
            <a:r>
              <a:rPr lang="es-ES" altLang="en-US" sz="1400"/>
              <a:t> esquemas)</a:t>
            </a:r>
          </a:p>
        </p:txBody>
      </p:sp>
    </p:spTree>
    <p:extLst>
      <p:ext uri="{BB962C8B-B14F-4D97-AF65-F5344CB8AC3E}">
        <p14:creationId xmlns:p14="http://schemas.microsoft.com/office/powerpoint/2010/main" val="377175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¿Por qué es importante procesar esquemas?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828800"/>
            <a:ext cx="8228013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000" b="1"/>
              <a:t>Notación</a:t>
            </a:r>
          </a:p>
          <a:p>
            <a:pPr lvl="2">
              <a:lnSpc>
                <a:spcPct val="90000"/>
              </a:lnSpc>
              <a:buFont typeface="Symbol" panose="05050102010706020507" pitchFamily="18" charset="2"/>
              <a:buChar char=" "/>
            </a:pPr>
            <a:r>
              <a:rPr lang="es-ES" altLang="en-US">
                <a:sym typeface="Symbol" panose="05050102010706020507" pitchFamily="18" charset="2"/>
              </a:rPr>
              <a:t>	</a:t>
            </a:r>
            <a:r>
              <a:rPr lang="es-ES" altLang="en-US" sz="1600">
                <a:sym typeface="Symbol" panose="05050102010706020507" pitchFamily="18" charset="2"/>
              </a:rPr>
              <a:t>número de cadenas en la población que casan con el </a:t>
            </a:r>
            <a:br>
              <a:rPr lang="es-ES" altLang="en-US" sz="1600">
                <a:sym typeface="Symbol" panose="05050102010706020507" pitchFamily="18" charset="2"/>
              </a:rPr>
            </a:br>
            <a:r>
              <a:rPr lang="es-ES" altLang="en-US" sz="1600">
                <a:sym typeface="Symbol" panose="05050102010706020507" pitchFamily="18" charset="2"/>
              </a:rPr>
              <a:t>	esquema </a:t>
            </a:r>
            <a:r>
              <a:rPr lang="es-ES" altLang="en-US" sz="1600" i="1">
                <a:sym typeface="Symbol" panose="05050102010706020507" pitchFamily="18" charset="2"/>
              </a:rPr>
              <a:t>H</a:t>
            </a:r>
            <a:r>
              <a:rPr lang="es-ES" altLang="en-US" sz="1600">
                <a:sym typeface="Symbol" panose="05050102010706020507" pitchFamily="18" charset="2"/>
              </a:rPr>
              <a:t> en la generación </a:t>
            </a:r>
            <a:r>
              <a:rPr lang="es-ES" altLang="en-US" sz="1600" i="1">
                <a:sym typeface="Symbol" panose="05050102010706020507" pitchFamily="18" charset="2"/>
              </a:rPr>
              <a:t>t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 "/>
            </a:pPr>
            <a:r>
              <a:rPr lang="es-ES" altLang="en-US" i="1">
                <a:sym typeface="Symbol" panose="05050102010706020507" pitchFamily="18" charset="2"/>
              </a:rPr>
              <a:t>eval(H,t)</a:t>
            </a:r>
            <a:r>
              <a:rPr lang="es-ES" altLang="en-US" sz="1800" i="1">
                <a:sym typeface="Symbol" panose="05050102010706020507" pitchFamily="18" charset="2"/>
              </a:rPr>
              <a:t>	</a:t>
            </a:r>
            <a:r>
              <a:rPr lang="es-ES" altLang="en-US" sz="1600">
                <a:sym typeface="Symbol" panose="05050102010706020507" pitchFamily="18" charset="2"/>
              </a:rPr>
              <a:t>fitness medio de los cromosomas del esquema </a:t>
            </a:r>
            <a:r>
              <a:rPr lang="es-ES" altLang="en-US" sz="1600" i="1">
                <a:sym typeface="Symbol" panose="05050102010706020507" pitchFamily="18" charset="2"/>
              </a:rPr>
              <a:t>H  </a:t>
            </a:r>
            <a:r>
              <a:rPr lang="es-ES" altLang="en-US" sz="1600">
                <a:sym typeface="Symbol" panose="05050102010706020507" pitchFamily="18" charset="2"/>
              </a:rPr>
              <a:t>presentes</a:t>
            </a:r>
            <a:br>
              <a:rPr lang="es-ES" altLang="en-US" sz="1600">
                <a:sym typeface="Symbol" panose="05050102010706020507" pitchFamily="18" charset="2"/>
              </a:rPr>
            </a:br>
            <a:r>
              <a:rPr lang="es-ES" altLang="en-US" sz="1600">
                <a:sym typeface="Symbol" panose="05050102010706020507" pitchFamily="18" charset="2"/>
              </a:rPr>
              <a:t>		en la generación</a:t>
            </a:r>
            <a:r>
              <a:rPr lang="es-ES" altLang="en-US" sz="1600" i="1">
                <a:sym typeface="Symbol" panose="05050102010706020507" pitchFamily="18" charset="2"/>
              </a:rPr>
              <a:t> t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 "/>
            </a:pPr>
            <a:r>
              <a:rPr lang="es-ES" altLang="en-US" sz="1600" i="1"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s-ES" altLang="en-US" sz="1600">
                <a:cs typeface="Tahoma" panose="020B0604030504040204" pitchFamily="34" charset="0"/>
                <a:sym typeface="Symbol" panose="05050102010706020507" pitchFamily="18" charset="2"/>
              </a:rPr>
              <a:t>fitness medio de los cromosomas de la generación </a:t>
            </a:r>
            <a:r>
              <a:rPr lang="es-ES" altLang="en-US" sz="1600" i="1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</a:p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Después de la fase de selección (ruleta) el número esperado de cromosomas en la población que casan con el esquema </a:t>
            </a:r>
            <a:r>
              <a:rPr lang="es-ES" altLang="en-US" sz="2000" b="1" i="1"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  es</a:t>
            </a:r>
          </a:p>
        </p:txBody>
      </p:sp>
      <p:graphicFrame>
        <p:nvGraphicFramePr>
          <p:cNvPr id="604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49575" y="3189289"/>
          <a:ext cx="457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cuación" r:id="rId4" imgW="266353" imgH="215619" progId="Equation.3">
                  <p:embed/>
                </p:oleObj>
              </mc:Choice>
              <mc:Fallback>
                <p:oleObj name="Ecuación" r:id="rId4" imgW="266353" imgH="215619" progId="Equation.3">
                  <p:embed/>
                  <p:pic>
                    <p:nvPicPr>
                      <p:cNvPr id="604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189289"/>
                        <a:ext cx="4572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9"/>
          <p:cNvGraphicFramePr>
            <a:graphicFrameLocks noChangeAspect="1"/>
          </p:cNvGraphicFramePr>
          <p:nvPr/>
        </p:nvGraphicFramePr>
        <p:xfrm>
          <a:off x="2895600" y="2286000"/>
          <a:ext cx="762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cuación" r:id="rId6" imgW="393529" imgH="190417" progId="Equation.3">
                  <p:embed/>
                </p:oleObj>
              </mc:Choice>
              <mc:Fallback>
                <p:oleObj name="Ecuación" r:id="rId6" imgW="393529" imgH="190417" progId="Equation.3">
                  <p:embed/>
                  <p:pic>
                    <p:nvPicPr>
                      <p:cNvPr id="604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7620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0"/>
          <p:cNvGraphicFramePr>
            <a:graphicFrameLocks noChangeAspect="1"/>
          </p:cNvGraphicFramePr>
          <p:nvPr/>
        </p:nvGraphicFramePr>
        <p:xfrm>
          <a:off x="3581401" y="4953001"/>
          <a:ext cx="46069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cuación" r:id="rId8" imgW="1803400" imgH="431800" progId="Equation.3">
                  <p:embed/>
                </p:oleObj>
              </mc:Choice>
              <mc:Fallback>
                <p:oleObj name="Ecuación" r:id="rId8" imgW="1803400" imgH="431800" progId="Equation.3">
                  <p:embed/>
                  <p:pic>
                    <p:nvPicPr>
                      <p:cNvPr id="604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4953001"/>
                        <a:ext cx="46069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52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1"/>
            <a:ext cx="8001000" cy="936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altLang="en-US" sz="3600"/>
              <a:t>¿Por qué es importante procesar esquemas?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8075612" cy="1127125"/>
          </a:xfrm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Por efecto del cruce algunos cromosomas dejan de pertenecer al esquema </a:t>
            </a:r>
            <a:r>
              <a:rPr lang="es-ES" altLang="en-US" sz="2000" b="1" i="1"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 (y quizá otros pasen a formar parte de él) con lo que después del cruce (en un punto)</a:t>
            </a:r>
          </a:p>
          <a:p>
            <a:pPr>
              <a:spcBef>
                <a:spcPct val="150000"/>
              </a:spcBef>
            </a:pPr>
            <a:endParaRPr lang="es-ES" altLang="en-US" sz="2000" i="1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150000"/>
              </a:spcBef>
            </a:pPr>
            <a:endParaRPr lang="es-ES" altLang="en-US" sz="2000" b="1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100000"/>
              </a:spcBef>
              <a:buFontTx/>
              <a:buNone/>
            </a:pPr>
            <a:endParaRPr lang="es-ES" altLang="en-US" sz="2000" i="1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62468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52800" y="3054351"/>
          <a:ext cx="5791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cuación" r:id="rId4" imgW="2705100" imgH="444500" progId="Equation.3">
                  <p:embed/>
                </p:oleObj>
              </mc:Choice>
              <mc:Fallback>
                <p:oleObj name="Ecuación" r:id="rId4" imgW="2705100" imgH="444500" progId="Equation.3">
                  <p:embed/>
                  <p:pic>
                    <p:nvPicPr>
                      <p:cNvPr id="624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54351"/>
                        <a:ext cx="5791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2133601" y="4267200"/>
            <a:ext cx="79232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0"/>
              </a:spcBef>
            </a:pP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Análogamente por efecto de la mutación (supuesta </a:t>
            </a:r>
            <a:r>
              <a:rPr lang="es-ES" altLang="en-US" sz="2000" b="1" i="1"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s-ES" altLang="en-US" sz="2000" b="1" i="1" baseline="-25000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s-ES" altLang="en-US" sz="2000" b="1">
                <a:cs typeface="Tahoma" panose="020B0604030504040204" pitchFamily="34" charset="0"/>
                <a:sym typeface="Symbol" panose="05050102010706020507" pitchFamily="18" charset="2"/>
              </a:rPr>
              <a:t> muy baja) tendremos finalmente que </a:t>
            </a:r>
            <a:endParaRPr lang="es-ES" altLang="en-US" sz="2000" i="1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62470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90801" y="5029201"/>
          <a:ext cx="68627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cuación" r:id="rId6" imgW="3390900" imgH="444500" progId="Equation.3">
                  <p:embed/>
                </p:oleObj>
              </mc:Choice>
              <mc:Fallback>
                <p:oleObj name="Ecuación" r:id="rId6" imgW="3390900" imgH="444500" progId="Equation.3">
                  <p:embed/>
                  <p:pic>
                    <p:nvPicPr>
                      <p:cNvPr id="624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029201"/>
                        <a:ext cx="686276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82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¿Qué son los Algoritmos Evolutivos?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sz="2000"/>
              <a:t>Algoritmos de búsqueda (</a:t>
            </a:r>
            <a:r>
              <a:rPr lang="es-ES" altLang="en-US" sz="2000" i="1"/>
              <a:t>de la solución que optimiza una función objetivo dentro de un espacio de soluciones potenciales</a:t>
            </a:r>
            <a:r>
              <a:rPr lang="es-ES" altLang="en-US" sz="2000"/>
              <a:t>) basados en la mecánica de la evolución, en particular</a:t>
            </a:r>
          </a:p>
          <a:p>
            <a:pPr lvl="1"/>
            <a:r>
              <a:rPr lang="es-ES" altLang="en-US" sz="1800">
                <a:solidFill>
                  <a:srgbClr val="00919A"/>
                </a:solidFill>
              </a:rPr>
              <a:t>La selección natural</a:t>
            </a:r>
          </a:p>
          <a:p>
            <a:pPr lvl="1"/>
            <a:r>
              <a:rPr lang="es-ES" altLang="en-US" sz="1800">
                <a:solidFill>
                  <a:srgbClr val="00919A"/>
                </a:solidFill>
              </a:rPr>
              <a:t>La herencia genética</a:t>
            </a:r>
          </a:p>
          <a:p>
            <a:endParaRPr lang="es-ES" altLang="en-US" sz="1800">
              <a:solidFill>
                <a:srgbClr val="00919A"/>
              </a:solidFill>
            </a:endParaRPr>
          </a:p>
          <a:p>
            <a:r>
              <a:rPr lang="es-ES" altLang="en-US" sz="2000"/>
              <a:t>Combinan la “supervivencia del más fuerte” con “intercambio de información” entre individuos para generar descendientes</a:t>
            </a:r>
            <a:r>
              <a:rPr lang="es-ES" altLang="en-US"/>
              <a:t> </a:t>
            </a:r>
          </a:p>
          <a:p>
            <a:endParaRPr lang="es-ES" altLang="en-US" sz="2000"/>
          </a:p>
          <a:p>
            <a:r>
              <a:rPr lang="es-ES" altLang="en-US" sz="2000"/>
              <a:t>Así se consigue crear sistemas de cómputo artificiales con características propias de los sistemas naturales, tales como</a:t>
            </a:r>
          </a:p>
          <a:p>
            <a:pPr lvl="1"/>
            <a:r>
              <a:rPr lang="es-ES" altLang="en-US" sz="1800">
                <a:solidFill>
                  <a:srgbClr val="00919A"/>
                </a:solidFill>
              </a:rPr>
              <a:t>Robustez, Flexibilidad, Auto-organización, Reproducción, ...</a:t>
            </a:r>
          </a:p>
        </p:txBody>
      </p:sp>
    </p:spTree>
    <p:extLst>
      <p:ext uri="{BB962C8B-B14F-4D97-AF65-F5344CB8AC3E}">
        <p14:creationId xmlns:p14="http://schemas.microsoft.com/office/powerpoint/2010/main" val="8513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Teorema Fundamental de los AGs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b="1"/>
              <a:t>Teorema de los esquemas.-</a:t>
            </a:r>
            <a:r>
              <a:rPr lang="es-ES" altLang="en-US"/>
              <a:t> Los esquemas “cortos”, de “orden bajo” y “superiores a la media” reciben un incremento exponencial de cromosomas en las sucesivas generaciones</a:t>
            </a:r>
          </a:p>
          <a:p>
            <a:endParaRPr lang="es-ES" altLang="en-US"/>
          </a:p>
          <a:p>
            <a:r>
              <a:rPr lang="es-ES" altLang="en-US" b="1"/>
              <a:t>Hipótesis de bloques constructivos</a:t>
            </a:r>
            <a:r>
              <a:rPr lang="es-ES" altLang="en-US"/>
              <a:t> (Building Block Hypothesis).- Un AG busca soluciones semi-óptimas mediante la combinación de esquemas “cortos”, de “orden bajo” y “superiores a la media”.</a:t>
            </a:r>
          </a:p>
        </p:txBody>
      </p:sp>
    </p:spTree>
    <p:extLst>
      <p:ext uri="{BB962C8B-B14F-4D97-AF65-F5344CB8AC3E}">
        <p14:creationId xmlns:p14="http://schemas.microsoft.com/office/powerpoint/2010/main" val="150764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Algunos Problemas . . 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b="1"/>
              <a:t>Epistasis:</a:t>
            </a:r>
            <a:r>
              <a:rPr lang="es-ES" altLang="en-US"/>
              <a:t> Interacción de los genes de un cromosoma</a:t>
            </a:r>
          </a:p>
          <a:p>
            <a:pPr lvl="1"/>
            <a:r>
              <a:rPr lang="es-ES" altLang="en-US"/>
              <a:t>Muy fuerte: no hay esquemas buenos</a:t>
            </a:r>
          </a:p>
          <a:p>
            <a:pPr lvl="1"/>
            <a:r>
              <a:rPr lang="es-ES" altLang="en-US"/>
              <a:t>Muy débil: el problema es muy fácil</a:t>
            </a:r>
          </a:p>
          <a:p>
            <a:pPr>
              <a:spcBef>
                <a:spcPct val="100000"/>
              </a:spcBef>
            </a:pPr>
            <a:r>
              <a:rPr lang="es-ES" altLang="en-US"/>
              <a:t>Consecuencias</a:t>
            </a:r>
          </a:p>
          <a:p>
            <a:pPr lvl="1"/>
            <a:r>
              <a:rPr lang="es-ES" altLang="en-US" b="1"/>
              <a:t>Deception</a:t>
            </a:r>
            <a:r>
              <a:rPr lang="es-ES" altLang="en-US"/>
              <a:t>: p.e. cuando la solución óptima pertenece a un esquema “corto”, de “orden bajo” pero “inferior a la media”</a:t>
            </a:r>
          </a:p>
        </p:txBody>
      </p:sp>
    </p:spTree>
    <p:extLst>
      <p:ext uri="{BB962C8B-B14F-4D97-AF65-F5344CB8AC3E}">
        <p14:creationId xmlns:p14="http://schemas.microsoft.com/office/powerpoint/2010/main" val="3768457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Resumen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8064500" cy="3870325"/>
          </a:xfrm>
        </p:spPr>
        <p:txBody>
          <a:bodyPr/>
          <a:lstStyle/>
          <a:p>
            <a:r>
              <a:rPr lang="es-ES" altLang="en-US" sz="2000" b="1"/>
              <a:t>Los AG son algoritmos de búsqueda basados la evolución natural, concretamente combinan</a:t>
            </a:r>
            <a:endParaRPr lang="es-ES" altLang="en-US" sz="2000"/>
          </a:p>
          <a:p>
            <a:pPr lvl="1"/>
            <a:r>
              <a:rPr lang="es-ES" altLang="en-US" sz="1600"/>
              <a:t>La herencia genética y</a:t>
            </a:r>
          </a:p>
          <a:p>
            <a:pPr lvl="1"/>
            <a:r>
              <a:rPr lang="es-ES" altLang="en-US" sz="1600"/>
              <a:t>La supervivencia del más fuerte</a:t>
            </a:r>
          </a:p>
          <a:p>
            <a:pPr>
              <a:spcBef>
                <a:spcPct val="50000"/>
              </a:spcBef>
            </a:pPr>
            <a:r>
              <a:rPr lang="es-ES" altLang="en-US" sz="1800" b="1"/>
              <a:t>Se trata de algoritmos de búsqueda “débiles” porque utilizan poco conocimiento del problema: solamente el valor de la función fitness</a:t>
            </a:r>
          </a:p>
          <a:p>
            <a:pPr>
              <a:spcBef>
                <a:spcPct val="50000"/>
              </a:spcBef>
            </a:pPr>
            <a:r>
              <a:rPr lang="es-ES" altLang="en-US" sz="1800" b="1"/>
              <a:t>Pero precisamente por eso son muy flexibles y robustos</a:t>
            </a:r>
          </a:p>
          <a:p>
            <a:pPr>
              <a:spcBef>
                <a:spcPct val="50000"/>
              </a:spcBef>
            </a:pPr>
            <a:r>
              <a:rPr lang="es-ES" altLang="en-US" sz="1800" b="1"/>
              <a:t>Normalmente encuentran soluciones semi-óptimas en un tiempo razonable</a:t>
            </a:r>
          </a:p>
          <a:p>
            <a:pPr>
              <a:spcBef>
                <a:spcPct val="50000"/>
              </a:spcBef>
            </a:pPr>
            <a:r>
              <a:rPr lang="es-ES" altLang="en-US" sz="1800" b="1"/>
              <a:t>Tienen fundamentos teóricos, pero son bastante discutibles</a:t>
            </a:r>
          </a:p>
        </p:txBody>
      </p:sp>
    </p:spTree>
    <p:extLst>
      <p:ext uri="{BB962C8B-B14F-4D97-AF65-F5344CB8AC3E}">
        <p14:creationId xmlns:p14="http://schemas.microsoft.com/office/powerpoint/2010/main" val="309816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Otros Algoritmos Evolutivos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42288" cy="456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000"/>
              <a:t>Nuevas codificaciones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Vectores de números reales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Permutaciones …</a:t>
            </a:r>
          </a:p>
          <a:p>
            <a:pPr>
              <a:lnSpc>
                <a:spcPct val="90000"/>
              </a:lnSpc>
            </a:pPr>
            <a:r>
              <a:rPr lang="es-ES" altLang="en-US" sz="2000"/>
              <a:t>Otras estrategias de selección/aceptación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Torneo, ranking …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Estado permanente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Elitismo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Aceptación metrópolis</a:t>
            </a:r>
          </a:p>
          <a:p>
            <a:pPr>
              <a:lnSpc>
                <a:spcPct val="90000"/>
              </a:lnSpc>
            </a:pPr>
            <a:r>
              <a:rPr lang="es-ES" altLang="en-US" sz="2000"/>
              <a:t>Nuevos operadores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Cruce uniforme (rep. Binarias y reales)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Cruce aritmético (rep. Reales)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Generalizaciones de operadores de cruce para representaciones basadas en el orden</a:t>
            </a:r>
          </a:p>
          <a:p>
            <a:pPr lvl="1">
              <a:lnSpc>
                <a:spcPct val="90000"/>
              </a:lnSpc>
            </a:pPr>
            <a:r>
              <a:rPr lang="es-ES" altLang="en-US" sz="1800"/>
              <a:t>Mutación por intercambio simple, por inserción, por inversión …</a:t>
            </a:r>
          </a:p>
        </p:txBody>
      </p:sp>
    </p:spTree>
    <p:extLst>
      <p:ext uri="{BB962C8B-B14F-4D97-AF65-F5344CB8AC3E}">
        <p14:creationId xmlns:p14="http://schemas.microsoft.com/office/powerpoint/2010/main" val="1146723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Otros Algoritmos Evolutivos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42288" cy="4560888"/>
          </a:xfrm>
        </p:spPr>
        <p:txBody>
          <a:bodyPr/>
          <a:lstStyle/>
          <a:p>
            <a:r>
              <a:rPr lang="es-ES" altLang="en-US"/>
              <a:t>Hibridaciones</a:t>
            </a:r>
          </a:p>
          <a:p>
            <a:pPr lvl="1"/>
            <a:r>
              <a:rPr lang="es-ES" altLang="en-US"/>
              <a:t>Con Búsqueda Local (algoritmos meméticos)</a:t>
            </a:r>
          </a:p>
          <a:p>
            <a:pPr lvl="2"/>
            <a:r>
              <a:rPr lang="es-ES" altLang="en-US"/>
              <a:t>Lamarkiana                  cambio en el espacio de búsqueda</a:t>
            </a:r>
          </a:p>
          <a:p>
            <a:pPr lvl="2"/>
            <a:r>
              <a:rPr lang="es-ES" altLang="en-US"/>
              <a:t>Efecto Baldwin              Modificación de la función fitness</a:t>
            </a:r>
          </a:p>
          <a:p>
            <a:pPr lvl="1"/>
            <a:r>
              <a:rPr lang="es-ES" altLang="en-US"/>
              <a:t>Con utilización de heurísticos</a:t>
            </a:r>
          </a:p>
          <a:p>
            <a:pPr lvl="2"/>
            <a:r>
              <a:rPr lang="es-ES" altLang="en-US"/>
              <a:t>En la inicialización</a:t>
            </a:r>
          </a:p>
          <a:p>
            <a:pPr lvl="2"/>
            <a:r>
              <a:rPr lang="es-ES" altLang="en-US"/>
              <a:t>En la función fitness</a:t>
            </a:r>
          </a:p>
          <a:p>
            <a:pPr lvl="2"/>
            <a:r>
              <a:rPr lang="es-ES" altLang="en-US"/>
              <a:t>En los operadores</a:t>
            </a:r>
          </a:p>
          <a:p>
            <a:r>
              <a:rPr lang="es-ES" altLang="en-US"/>
              <a:t>Peligros / Soluciones</a:t>
            </a:r>
          </a:p>
          <a:p>
            <a:pPr lvl="1"/>
            <a:r>
              <a:rPr lang="es-ES" altLang="en-US"/>
              <a:t>Convergencia Prematura</a:t>
            </a:r>
          </a:p>
          <a:p>
            <a:pPr lvl="1"/>
            <a:r>
              <a:rPr lang="es-ES" altLang="en-US"/>
              <a:t>Mecanismos correctores que garanticen la diversidad </a:t>
            </a:r>
          </a:p>
          <a:p>
            <a:pPr lvl="2"/>
            <a:r>
              <a:rPr lang="es-ES" altLang="en-US" sz="1600"/>
              <a:t>(ej. distancias fenotípicas/genotípicas)</a:t>
            </a:r>
          </a:p>
          <a:p>
            <a:pPr lvl="1"/>
            <a:endParaRPr lang="es-ES" altLang="en-US" sz="1800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48006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4953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8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2800"/>
              <a:t>Aplicaciones de AGs a problemas de Optimización y Aprendizaje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s-ES" altLang="en-US"/>
              <a:t>El problema </a:t>
            </a:r>
            <a:r>
              <a:rPr lang="es-ES" altLang="en-US" i="1"/>
              <a:t>del Viajante de Comercio (TSP)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El problema del </a:t>
            </a:r>
            <a:r>
              <a:rPr lang="es-ES" altLang="en-US" i="1"/>
              <a:t>Coloreado de Grafos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Identificación de variables en Minería de Datos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Obtención de clasificadores basados en prototipos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El problema </a:t>
            </a:r>
            <a:r>
              <a:rPr lang="es-ES" altLang="en-US" i="1"/>
              <a:t>Job Shop Scheduling (JSS)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71224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Problema del Viajante</a:t>
            </a:r>
            <a:endParaRPr lang="es-ES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Cálculo de la ruta óptima que pasa por todos los vértices en un grafo no dirigido completo.</a:t>
            </a:r>
          </a:p>
          <a:p>
            <a:endParaRPr lang="es-ES" altLang="en-US"/>
          </a:p>
        </p:txBody>
      </p:sp>
      <p:pic>
        <p:nvPicPr>
          <p:cNvPr id="76805" name="Picture 5" descr="MMj031578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443538"/>
            <a:ext cx="1289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518026" y="335597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>
            <a:off x="5094288" y="3571876"/>
            <a:ext cx="1655762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7397750" y="3643314"/>
            <a:ext cx="0" cy="146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4157663" y="3860801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445000" y="3787776"/>
            <a:ext cx="237648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 flipV="1">
            <a:off x="5237164" y="55880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4949825" y="285115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3581400" y="45085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49825" y="37163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6102351" y="4076701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5526089" y="515620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397751" y="4003676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76818" name="Picture 18" descr="1725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192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8001001" y="2971800"/>
            <a:ext cx="159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n-US" sz="1400">
                <a:latin typeface="Tahoma" panose="020B0604030504040204" pitchFamily="34" charset="0"/>
              </a:rPr>
              <a:t>Palacio de Ferrera</a:t>
            </a:r>
          </a:p>
        </p:txBody>
      </p:sp>
      <p:pic>
        <p:nvPicPr>
          <p:cNvPr id="76820" name="Picture 20" descr="Iglesia de los padres Franciscan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838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1828801" y="3657600"/>
            <a:ext cx="176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n-US" sz="1400">
                <a:latin typeface="Tahoma" panose="020B0604030504040204" pitchFamily="34" charset="0"/>
              </a:rPr>
              <a:t>Padres Franciscanos</a:t>
            </a:r>
          </a:p>
        </p:txBody>
      </p:sp>
      <p:pic>
        <p:nvPicPr>
          <p:cNvPr id="76822" name="Picture 22" descr="Excelentísimo Ayuntamiento de Avilé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5181600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2362201" y="5867400"/>
            <a:ext cx="126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n-US" sz="1400">
                <a:latin typeface="Tahoma" panose="020B0604030504040204" pitchFamily="34" charset="0"/>
              </a:rPr>
              <a:t>Ayuntamiento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780088" y="5943600"/>
            <a:ext cx="1865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n-US" sz="1400">
                <a:latin typeface="Tahoma" panose="020B0604030504040204" pitchFamily="34" charset="0"/>
              </a:rPr>
              <a:t>Teatro Palacio Valdés</a:t>
            </a:r>
          </a:p>
        </p:txBody>
      </p:sp>
      <p:pic>
        <p:nvPicPr>
          <p:cNvPr id="76825" name="Picture 25" descr="Teatro Palacio Valdé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850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6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9149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" dur="10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91494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3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9149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3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19149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3" dur="20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0" grpId="0"/>
      <p:bldP spid="191501" grpId="0"/>
      <p:bldP spid="191501" grpId="1"/>
      <p:bldP spid="191504" grpId="0"/>
      <p:bldP spid="191504" grpId="1"/>
      <p:bldP spid="1915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Problema del Viajante</a:t>
            </a:r>
            <a:endParaRPr lang="es-ES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Codificación basada en permutaciones</a:t>
            </a:r>
          </a:p>
          <a:p>
            <a:endParaRPr lang="es-ES" altLang="en-US"/>
          </a:p>
        </p:txBody>
      </p:sp>
      <p:sp>
        <p:nvSpPr>
          <p:cNvPr id="78853" name="Rectangle 22"/>
          <p:cNvSpPr>
            <a:spLocks noChangeArrowheads="1"/>
          </p:cNvSpPr>
          <p:nvPr/>
        </p:nvSpPr>
        <p:spPr bwMode="auto">
          <a:xfrm>
            <a:off x="2882901" y="2924176"/>
            <a:ext cx="186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Genotipo:</a:t>
            </a:r>
          </a:p>
        </p:txBody>
      </p:sp>
      <p:graphicFrame>
        <p:nvGraphicFramePr>
          <p:cNvPr id="150551" name="Group 23"/>
          <p:cNvGraphicFramePr>
            <a:graphicFrameLocks noGrp="1"/>
          </p:cNvGraphicFramePr>
          <p:nvPr/>
        </p:nvGraphicFramePr>
        <p:xfrm>
          <a:off x="2667001" y="3644901"/>
          <a:ext cx="2087563" cy="57626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19383797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3828327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65698469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194095841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311394029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7556"/>
                  </a:ext>
                </a:extLst>
              </a:tr>
            </a:tbl>
          </a:graphicData>
        </a:graphic>
      </p:graphicFrame>
      <p:sp>
        <p:nvSpPr>
          <p:cNvPr id="78868" name="Rectangle 37"/>
          <p:cNvSpPr>
            <a:spLocks noChangeArrowheads="1"/>
          </p:cNvSpPr>
          <p:nvPr/>
        </p:nvSpPr>
        <p:spPr bwMode="auto">
          <a:xfrm>
            <a:off x="7751764" y="263683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Fenotipo:</a:t>
            </a:r>
          </a:p>
        </p:txBody>
      </p:sp>
      <p:sp>
        <p:nvSpPr>
          <p:cNvPr id="78869" name="Rectangle 38"/>
          <p:cNvSpPr>
            <a:spLocks noChangeArrowheads="1"/>
          </p:cNvSpPr>
          <p:nvPr/>
        </p:nvSpPr>
        <p:spPr bwMode="auto">
          <a:xfrm>
            <a:off x="5186363" y="3573463"/>
            <a:ext cx="45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36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78870" name="Oval 39"/>
          <p:cNvSpPr>
            <a:spLocks noChangeArrowheads="1"/>
          </p:cNvSpPr>
          <p:nvPr/>
        </p:nvSpPr>
        <p:spPr bwMode="auto">
          <a:xfrm>
            <a:off x="7824788" y="3357563"/>
            <a:ext cx="576262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71" name="Oval 40"/>
          <p:cNvSpPr>
            <a:spLocks noChangeArrowheads="1"/>
          </p:cNvSpPr>
          <p:nvPr/>
        </p:nvSpPr>
        <p:spPr bwMode="auto">
          <a:xfrm>
            <a:off x="9480551" y="3357563"/>
            <a:ext cx="576263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72" name="Oval 41"/>
          <p:cNvSpPr>
            <a:spLocks noChangeArrowheads="1"/>
          </p:cNvSpPr>
          <p:nvPr/>
        </p:nvSpPr>
        <p:spPr bwMode="auto">
          <a:xfrm>
            <a:off x="7680326" y="5229226"/>
            <a:ext cx="576263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73" name="Oval 42"/>
          <p:cNvSpPr>
            <a:spLocks noChangeArrowheads="1"/>
          </p:cNvSpPr>
          <p:nvPr/>
        </p:nvSpPr>
        <p:spPr bwMode="auto">
          <a:xfrm>
            <a:off x="9264651" y="5373688"/>
            <a:ext cx="576263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74" name="Oval 43"/>
          <p:cNvSpPr>
            <a:spLocks noChangeArrowheads="1"/>
          </p:cNvSpPr>
          <p:nvPr/>
        </p:nvSpPr>
        <p:spPr bwMode="auto">
          <a:xfrm>
            <a:off x="8472488" y="4365626"/>
            <a:ext cx="576262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75" name="Line 44"/>
          <p:cNvSpPr>
            <a:spLocks noChangeShapeType="1"/>
          </p:cNvSpPr>
          <p:nvPr/>
        </p:nvSpPr>
        <p:spPr bwMode="auto">
          <a:xfrm>
            <a:off x="8401050" y="364490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6" name="Line 45"/>
          <p:cNvSpPr>
            <a:spLocks noChangeShapeType="1"/>
          </p:cNvSpPr>
          <p:nvPr/>
        </p:nvSpPr>
        <p:spPr bwMode="auto">
          <a:xfrm flipH="1">
            <a:off x="8975726" y="3860801"/>
            <a:ext cx="5762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7" name="Line 46"/>
          <p:cNvSpPr>
            <a:spLocks noChangeShapeType="1"/>
          </p:cNvSpPr>
          <p:nvPr/>
        </p:nvSpPr>
        <p:spPr bwMode="auto">
          <a:xfrm>
            <a:off x="8975726" y="4868864"/>
            <a:ext cx="504825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8" name="Line 47"/>
          <p:cNvSpPr>
            <a:spLocks noChangeShapeType="1"/>
          </p:cNvSpPr>
          <p:nvPr/>
        </p:nvSpPr>
        <p:spPr bwMode="auto">
          <a:xfrm>
            <a:off x="8256588" y="55895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Line 48"/>
          <p:cNvSpPr>
            <a:spLocks noChangeShapeType="1"/>
          </p:cNvSpPr>
          <p:nvPr/>
        </p:nvSpPr>
        <p:spPr bwMode="auto">
          <a:xfrm flipH="1" flipV="1">
            <a:off x="7239001" y="4800601"/>
            <a:ext cx="657225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0" name="Text Box 49"/>
          <p:cNvSpPr txBox="1">
            <a:spLocks noChangeArrowheads="1"/>
          </p:cNvSpPr>
          <p:nvPr/>
        </p:nvSpPr>
        <p:spPr bwMode="auto">
          <a:xfrm>
            <a:off x="7967664" y="3429001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8881" name="Text Box 50"/>
          <p:cNvSpPr txBox="1">
            <a:spLocks noChangeArrowheads="1"/>
          </p:cNvSpPr>
          <p:nvPr/>
        </p:nvSpPr>
        <p:spPr bwMode="auto">
          <a:xfrm>
            <a:off x="9625014" y="3429001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82" name="Text Box 51"/>
          <p:cNvSpPr txBox="1">
            <a:spLocks noChangeArrowheads="1"/>
          </p:cNvSpPr>
          <p:nvPr/>
        </p:nvSpPr>
        <p:spPr bwMode="auto">
          <a:xfrm>
            <a:off x="8616951" y="4437064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8883" name="Text Box 52"/>
          <p:cNvSpPr txBox="1">
            <a:spLocks noChangeArrowheads="1"/>
          </p:cNvSpPr>
          <p:nvPr/>
        </p:nvSpPr>
        <p:spPr bwMode="auto">
          <a:xfrm>
            <a:off x="9409114" y="5445126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8884" name="Text Box 53"/>
          <p:cNvSpPr txBox="1">
            <a:spLocks noChangeArrowheads="1"/>
          </p:cNvSpPr>
          <p:nvPr/>
        </p:nvSpPr>
        <p:spPr bwMode="auto">
          <a:xfrm>
            <a:off x="7751764" y="5300664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8885" name="Oval 54"/>
          <p:cNvSpPr>
            <a:spLocks noChangeArrowheads="1"/>
          </p:cNvSpPr>
          <p:nvPr/>
        </p:nvSpPr>
        <p:spPr bwMode="auto">
          <a:xfrm>
            <a:off x="6781801" y="4267201"/>
            <a:ext cx="576263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  <p:sp>
        <p:nvSpPr>
          <p:cNvPr id="78886" name="Text Box 55"/>
          <p:cNvSpPr txBox="1">
            <a:spLocks noChangeArrowheads="1"/>
          </p:cNvSpPr>
          <p:nvPr/>
        </p:nvSpPr>
        <p:spPr bwMode="auto">
          <a:xfrm>
            <a:off x="6924676" y="4338639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n-US" b="1">
                <a:solidFill>
                  <a:srgbClr val="3366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8887" name="Line 56"/>
          <p:cNvSpPr>
            <a:spLocks noChangeShapeType="1"/>
          </p:cNvSpPr>
          <p:nvPr/>
        </p:nvSpPr>
        <p:spPr bwMode="auto">
          <a:xfrm flipV="1">
            <a:off x="7086600" y="38100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Problema del Viajante</a:t>
            </a:r>
            <a:endParaRPr lang="en-US" altLang="en-US" i="1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3886200"/>
          </a:xfrm>
        </p:spPr>
        <p:txBody>
          <a:bodyPr/>
          <a:lstStyle/>
          <a:p>
            <a:r>
              <a:rPr lang="es-ES" altLang="en-US"/>
              <a:t>Operadores de cruce: </a:t>
            </a:r>
          </a:p>
          <a:p>
            <a:pPr lvl="1"/>
            <a:r>
              <a:rPr lang="es-ES" altLang="en-US" i="1"/>
              <a:t>PMX</a:t>
            </a:r>
            <a:r>
              <a:rPr lang="es-ES" altLang="en-US"/>
              <a:t>, cruce en un punto basado en el orden, idem en dos puntos</a:t>
            </a:r>
            <a:endParaRPr lang="es-ES_tradnl" altLang="en-US"/>
          </a:p>
          <a:p>
            <a:pPr>
              <a:buFontTx/>
              <a:buNone/>
            </a:pPr>
            <a:endParaRPr lang="es-ES_tradnl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635626" y="3387726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8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187951" y="338772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7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38688" y="3387726"/>
            <a:ext cx="449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6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289426" y="3387726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5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841751" y="338772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4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414714" y="3387726"/>
            <a:ext cx="4270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3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2943225" y="3387726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2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2495551" y="338772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1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046288" y="3387726"/>
            <a:ext cx="449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0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2046288" y="3379788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2046288" y="3897313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2046288" y="3379789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2495550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2943225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3414713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3841750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4294188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738688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5186363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5640388" y="338772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6091238" y="3370264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4267201" y="3352801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5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3810001" y="335280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4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3429000" y="3352801"/>
            <a:ext cx="427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s-ES" altLang="en-US" sz="2000">
                <a:solidFill>
                  <a:schemeClr val="bg2"/>
                </a:solidFill>
              </a:rPr>
              <a:t>3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2035175" y="3387725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2035175" y="3905250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2035175" y="3387726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2484438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2932113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3403600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3830638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4283075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4727575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>
            <a:off x="5175250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5629275" y="3395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>
            <a:off x="6080125" y="3378201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9959976" y="4625976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9512301" y="462597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9063038" y="4625976"/>
            <a:ext cx="449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8613776" y="4625976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0" name="Rectangle 44"/>
          <p:cNvSpPr>
            <a:spLocks noChangeArrowheads="1"/>
          </p:cNvSpPr>
          <p:nvPr/>
        </p:nvSpPr>
        <p:spPr bwMode="auto">
          <a:xfrm>
            <a:off x="8166101" y="462597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1" name="Rectangle 45"/>
          <p:cNvSpPr>
            <a:spLocks noChangeArrowheads="1"/>
          </p:cNvSpPr>
          <p:nvPr/>
        </p:nvSpPr>
        <p:spPr bwMode="auto">
          <a:xfrm>
            <a:off x="7739064" y="4625976"/>
            <a:ext cx="4270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auto">
          <a:xfrm>
            <a:off x="7267575" y="4625976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6819901" y="4625976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4" name="Rectangle 48"/>
          <p:cNvSpPr>
            <a:spLocks noChangeArrowheads="1"/>
          </p:cNvSpPr>
          <p:nvPr/>
        </p:nvSpPr>
        <p:spPr bwMode="auto">
          <a:xfrm>
            <a:off x="6370638" y="4625976"/>
            <a:ext cx="449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80945" name="Line 49"/>
          <p:cNvSpPr>
            <a:spLocks noChangeShapeType="1"/>
          </p:cNvSpPr>
          <p:nvPr/>
        </p:nvSpPr>
        <p:spPr bwMode="auto">
          <a:xfrm>
            <a:off x="6370638" y="4618038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6" name="Line 50"/>
          <p:cNvSpPr>
            <a:spLocks noChangeShapeType="1"/>
          </p:cNvSpPr>
          <p:nvPr/>
        </p:nvSpPr>
        <p:spPr bwMode="auto">
          <a:xfrm>
            <a:off x="6370638" y="5135563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6370638" y="4618039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6819900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>
            <a:off x="7267575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>
            <a:off x="7739063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8166100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>
            <a:off x="8618538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>
            <a:off x="9063038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9510713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5" name="Line 59"/>
          <p:cNvSpPr>
            <a:spLocks noChangeShapeType="1"/>
          </p:cNvSpPr>
          <p:nvPr/>
        </p:nvSpPr>
        <p:spPr bwMode="auto">
          <a:xfrm>
            <a:off x="9964738" y="46259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60"/>
          <p:cNvSpPr>
            <a:spLocks noChangeShapeType="1"/>
          </p:cNvSpPr>
          <p:nvPr/>
        </p:nvSpPr>
        <p:spPr bwMode="auto">
          <a:xfrm>
            <a:off x="10415588" y="4608514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7799388" y="40592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2400" b="1">
                <a:latin typeface="Arial" panose="020B0604020202020204" pitchFamily="34" charset="0"/>
              </a:rPr>
              <a:t>Hijo</a:t>
            </a:r>
          </a:p>
        </p:txBody>
      </p:sp>
      <p:sp>
        <p:nvSpPr>
          <p:cNvPr id="164926" name="Line 62"/>
          <p:cNvSpPr>
            <a:spLocks noChangeShapeType="1"/>
          </p:cNvSpPr>
          <p:nvPr/>
        </p:nvSpPr>
        <p:spPr bwMode="auto">
          <a:xfrm flipH="1">
            <a:off x="3398838" y="3221038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7" name="Line 63"/>
          <p:cNvSpPr>
            <a:spLocks noChangeShapeType="1"/>
          </p:cNvSpPr>
          <p:nvPr/>
        </p:nvSpPr>
        <p:spPr bwMode="auto">
          <a:xfrm flipH="1">
            <a:off x="4721225" y="3209925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2590801" y="2438401"/>
            <a:ext cx="331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>
                <a:latin typeface="Arial" panose="020B0604020202020204" pitchFamily="34" charset="0"/>
              </a:rPr>
              <a:t>Puntos de corte</a:t>
            </a:r>
          </a:p>
        </p:txBody>
      </p:sp>
      <p:sp>
        <p:nvSpPr>
          <p:cNvPr id="164929" name="Line 65"/>
          <p:cNvSpPr>
            <a:spLocks noChangeShapeType="1"/>
          </p:cNvSpPr>
          <p:nvPr/>
        </p:nvSpPr>
        <p:spPr bwMode="auto">
          <a:xfrm>
            <a:off x="3398838" y="4116388"/>
            <a:ext cx="1333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0" name="Line 66"/>
          <p:cNvSpPr>
            <a:spLocks noChangeShapeType="1"/>
          </p:cNvSpPr>
          <p:nvPr/>
        </p:nvSpPr>
        <p:spPr bwMode="auto">
          <a:xfrm>
            <a:off x="3406775" y="3228975"/>
            <a:ext cx="1333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1" name="Line 67"/>
          <p:cNvSpPr>
            <a:spLocks noChangeShapeType="1"/>
          </p:cNvSpPr>
          <p:nvPr/>
        </p:nvSpPr>
        <p:spPr bwMode="auto">
          <a:xfrm flipH="1">
            <a:off x="3494088" y="2744788"/>
            <a:ext cx="64770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2" name="Line 68"/>
          <p:cNvSpPr>
            <a:spLocks noChangeShapeType="1"/>
          </p:cNvSpPr>
          <p:nvPr/>
        </p:nvSpPr>
        <p:spPr bwMode="auto">
          <a:xfrm>
            <a:off x="4141788" y="2744788"/>
            <a:ext cx="53340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3" name="Line 69"/>
          <p:cNvSpPr>
            <a:spLocks noChangeShapeType="1"/>
          </p:cNvSpPr>
          <p:nvPr/>
        </p:nvSpPr>
        <p:spPr bwMode="auto">
          <a:xfrm flipH="1">
            <a:off x="3390900" y="3228975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4" name="Line 70"/>
          <p:cNvSpPr>
            <a:spLocks noChangeShapeType="1"/>
          </p:cNvSpPr>
          <p:nvPr/>
        </p:nvSpPr>
        <p:spPr bwMode="auto">
          <a:xfrm flipH="1">
            <a:off x="4713288" y="3217863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5" name="Line 71"/>
          <p:cNvSpPr>
            <a:spLocks noChangeShapeType="1"/>
          </p:cNvSpPr>
          <p:nvPr/>
        </p:nvSpPr>
        <p:spPr bwMode="auto">
          <a:xfrm>
            <a:off x="3390900" y="4124325"/>
            <a:ext cx="1333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6" name="Line 72"/>
          <p:cNvSpPr>
            <a:spLocks noChangeShapeType="1"/>
          </p:cNvSpPr>
          <p:nvPr/>
        </p:nvSpPr>
        <p:spPr bwMode="auto">
          <a:xfrm>
            <a:off x="3398838" y="3236913"/>
            <a:ext cx="1333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7" name="Line 73"/>
          <p:cNvSpPr>
            <a:spLocks noChangeShapeType="1"/>
          </p:cNvSpPr>
          <p:nvPr/>
        </p:nvSpPr>
        <p:spPr bwMode="auto">
          <a:xfrm flipV="1">
            <a:off x="2255838" y="4021138"/>
            <a:ext cx="1181100" cy="177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8" name="Line 74"/>
          <p:cNvSpPr>
            <a:spLocks noChangeShapeType="1"/>
          </p:cNvSpPr>
          <p:nvPr/>
        </p:nvSpPr>
        <p:spPr bwMode="auto">
          <a:xfrm>
            <a:off x="3589338" y="3944938"/>
            <a:ext cx="0" cy="184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9" name="Rectangle 75"/>
          <p:cNvSpPr>
            <a:spLocks noChangeArrowheads="1"/>
          </p:cNvSpPr>
          <p:nvPr/>
        </p:nvSpPr>
        <p:spPr bwMode="auto">
          <a:xfrm>
            <a:off x="5195889" y="587375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4940" name="Rectangle 76"/>
          <p:cNvSpPr>
            <a:spLocks noChangeArrowheads="1"/>
          </p:cNvSpPr>
          <p:nvPr/>
        </p:nvSpPr>
        <p:spPr bwMode="auto">
          <a:xfrm>
            <a:off x="4746626" y="5873751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80973" name="Rectangle 77"/>
          <p:cNvSpPr>
            <a:spLocks noChangeArrowheads="1"/>
          </p:cNvSpPr>
          <p:nvPr/>
        </p:nvSpPr>
        <p:spPr bwMode="auto">
          <a:xfrm>
            <a:off x="4297363" y="5873751"/>
            <a:ext cx="449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64942" name="Rectangle 78"/>
          <p:cNvSpPr>
            <a:spLocks noChangeArrowheads="1"/>
          </p:cNvSpPr>
          <p:nvPr/>
        </p:nvSpPr>
        <p:spPr bwMode="auto">
          <a:xfrm>
            <a:off x="3849689" y="587375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64943" name="Rectangle 79"/>
          <p:cNvSpPr>
            <a:spLocks noChangeArrowheads="1"/>
          </p:cNvSpPr>
          <p:nvPr/>
        </p:nvSpPr>
        <p:spPr bwMode="auto">
          <a:xfrm>
            <a:off x="3422650" y="5873751"/>
            <a:ext cx="427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64944" name="Rectangle 80"/>
          <p:cNvSpPr>
            <a:spLocks noChangeArrowheads="1"/>
          </p:cNvSpPr>
          <p:nvPr/>
        </p:nvSpPr>
        <p:spPr bwMode="auto">
          <a:xfrm>
            <a:off x="2951164" y="5873751"/>
            <a:ext cx="471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64945" name="Rectangle 81"/>
          <p:cNvSpPr>
            <a:spLocks noChangeArrowheads="1"/>
          </p:cNvSpPr>
          <p:nvPr/>
        </p:nvSpPr>
        <p:spPr bwMode="auto">
          <a:xfrm>
            <a:off x="2503489" y="587375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2054225" y="5902325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9" name="Line 83"/>
          <p:cNvSpPr>
            <a:spLocks noChangeShapeType="1"/>
          </p:cNvSpPr>
          <p:nvPr/>
        </p:nvSpPr>
        <p:spPr bwMode="auto">
          <a:xfrm>
            <a:off x="2054225" y="6419850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0" name="Line 84"/>
          <p:cNvSpPr>
            <a:spLocks noChangeShapeType="1"/>
          </p:cNvSpPr>
          <p:nvPr/>
        </p:nvSpPr>
        <p:spPr bwMode="auto">
          <a:xfrm>
            <a:off x="2054225" y="5902326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1" name="Line 85"/>
          <p:cNvSpPr>
            <a:spLocks noChangeShapeType="1"/>
          </p:cNvSpPr>
          <p:nvPr/>
        </p:nvSpPr>
        <p:spPr bwMode="auto">
          <a:xfrm>
            <a:off x="2503488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2" name="Line 86"/>
          <p:cNvSpPr>
            <a:spLocks noChangeShapeType="1"/>
          </p:cNvSpPr>
          <p:nvPr/>
        </p:nvSpPr>
        <p:spPr bwMode="auto">
          <a:xfrm>
            <a:off x="2951163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3" name="Line 87"/>
          <p:cNvSpPr>
            <a:spLocks noChangeShapeType="1"/>
          </p:cNvSpPr>
          <p:nvPr/>
        </p:nvSpPr>
        <p:spPr bwMode="auto">
          <a:xfrm>
            <a:off x="3422650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4" name="Line 88"/>
          <p:cNvSpPr>
            <a:spLocks noChangeShapeType="1"/>
          </p:cNvSpPr>
          <p:nvPr/>
        </p:nvSpPr>
        <p:spPr bwMode="auto">
          <a:xfrm>
            <a:off x="3849688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5" name="Line 89"/>
          <p:cNvSpPr>
            <a:spLocks noChangeShapeType="1"/>
          </p:cNvSpPr>
          <p:nvPr/>
        </p:nvSpPr>
        <p:spPr bwMode="auto">
          <a:xfrm>
            <a:off x="4302125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4746625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7" name="Line 91"/>
          <p:cNvSpPr>
            <a:spLocks noChangeShapeType="1"/>
          </p:cNvSpPr>
          <p:nvPr/>
        </p:nvSpPr>
        <p:spPr bwMode="auto">
          <a:xfrm>
            <a:off x="5194300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8" name="Line 92"/>
          <p:cNvSpPr>
            <a:spLocks noChangeShapeType="1"/>
          </p:cNvSpPr>
          <p:nvPr/>
        </p:nvSpPr>
        <p:spPr bwMode="auto">
          <a:xfrm>
            <a:off x="5648325" y="5910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9" name="Line 93"/>
          <p:cNvSpPr>
            <a:spLocks noChangeShapeType="1"/>
          </p:cNvSpPr>
          <p:nvPr/>
        </p:nvSpPr>
        <p:spPr bwMode="auto">
          <a:xfrm>
            <a:off x="6099175" y="5892801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58" name="Rectangle 94"/>
          <p:cNvSpPr>
            <a:spLocks noChangeArrowheads="1"/>
          </p:cNvSpPr>
          <p:nvPr/>
        </p:nvSpPr>
        <p:spPr bwMode="auto">
          <a:xfrm>
            <a:off x="5181601" y="586740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4959" name="Rectangle 95"/>
          <p:cNvSpPr>
            <a:spLocks noChangeArrowheads="1"/>
          </p:cNvSpPr>
          <p:nvPr/>
        </p:nvSpPr>
        <p:spPr bwMode="auto">
          <a:xfrm>
            <a:off x="4724401" y="5867401"/>
            <a:ext cx="449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64960" name="Rectangle 96"/>
          <p:cNvSpPr>
            <a:spLocks noChangeArrowheads="1"/>
          </p:cNvSpPr>
          <p:nvPr/>
        </p:nvSpPr>
        <p:spPr bwMode="auto">
          <a:xfrm>
            <a:off x="3886201" y="586740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64961" name="Rectangle 97"/>
          <p:cNvSpPr>
            <a:spLocks noChangeArrowheads="1"/>
          </p:cNvSpPr>
          <p:nvPr/>
        </p:nvSpPr>
        <p:spPr bwMode="auto">
          <a:xfrm>
            <a:off x="3429000" y="5867401"/>
            <a:ext cx="427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64962" name="Rectangle 98"/>
          <p:cNvSpPr>
            <a:spLocks noChangeArrowheads="1"/>
          </p:cNvSpPr>
          <p:nvPr/>
        </p:nvSpPr>
        <p:spPr bwMode="auto">
          <a:xfrm>
            <a:off x="2971800" y="5867401"/>
            <a:ext cx="471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64963" name="Rectangle 99"/>
          <p:cNvSpPr>
            <a:spLocks noChangeArrowheads="1"/>
          </p:cNvSpPr>
          <p:nvPr/>
        </p:nvSpPr>
        <p:spPr bwMode="auto">
          <a:xfrm>
            <a:off x="2514601" y="586740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0996" name="Line 100"/>
          <p:cNvSpPr>
            <a:spLocks noChangeShapeType="1"/>
          </p:cNvSpPr>
          <p:nvPr/>
        </p:nvSpPr>
        <p:spPr bwMode="auto">
          <a:xfrm>
            <a:off x="2062163" y="5910263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7" name="Line 101"/>
          <p:cNvSpPr>
            <a:spLocks noChangeShapeType="1"/>
          </p:cNvSpPr>
          <p:nvPr/>
        </p:nvSpPr>
        <p:spPr bwMode="auto">
          <a:xfrm>
            <a:off x="2062163" y="6427788"/>
            <a:ext cx="403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" name="Line 102"/>
          <p:cNvSpPr>
            <a:spLocks noChangeShapeType="1"/>
          </p:cNvSpPr>
          <p:nvPr/>
        </p:nvSpPr>
        <p:spPr bwMode="auto">
          <a:xfrm>
            <a:off x="2062163" y="5910264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" name="Line 103"/>
          <p:cNvSpPr>
            <a:spLocks noChangeShapeType="1"/>
          </p:cNvSpPr>
          <p:nvPr/>
        </p:nvSpPr>
        <p:spPr bwMode="auto">
          <a:xfrm>
            <a:off x="2511425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0" name="Line 104"/>
          <p:cNvSpPr>
            <a:spLocks noChangeShapeType="1"/>
          </p:cNvSpPr>
          <p:nvPr/>
        </p:nvSpPr>
        <p:spPr bwMode="auto">
          <a:xfrm>
            <a:off x="2959100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" name="Line 105"/>
          <p:cNvSpPr>
            <a:spLocks noChangeShapeType="1"/>
          </p:cNvSpPr>
          <p:nvPr/>
        </p:nvSpPr>
        <p:spPr bwMode="auto">
          <a:xfrm>
            <a:off x="3430588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" name="Line 106"/>
          <p:cNvSpPr>
            <a:spLocks noChangeShapeType="1"/>
          </p:cNvSpPr>
          <p:nvPr/>
        </p:nvSpPr>
        <p:spPr bwMode="auto">
          <a:xfrm>
            <a:off x="3857625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3" name="Line 107"/>
          <p:cNvSpPr>
            <a:spLocks noChangeShapeType="1"/>
          </p:cNvSpPr>
          <p:nvPr/>
        </p:nvSpPr>
        <p:spPr bwMode="auto">
          <a:xfrm>
            <a:off x="4310063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4" name="Line 108"/>
          <p:cNvSpPr>
            <a:spLocks noChangeShapeType="1"/>
          </p:cNvSpPr>
          <p:nvPr/>
        </p:nvSpPr>
        <p:spPr bwMode="auto">
          <a:xfrm>
            <a:off x="4754563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5" name="Line 109"/>
          <p:cNvSpPr>
            <a:spLocks noChangeShapeType="1"/>
          </p:cNvSpPr>
          <p:nvPr/>
        </p:nvSpPr>
        <p:spPr bwMode="auto">
          <a:xfrm>
            <a:off x="5202238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6" name="Line 110"/>
          <p:cNvSpPr>
            <a:spLocks noChangeShapeType="1"/>
          </p:cNvSpPr>
          <p:nvPr/>
        </p:nvSpPr>
        <p:spPr bwMode="auto">
          <a:xfrm>
            <a:off x="5656263" y="59182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7" name="Line 111"/>
          <p:cNvSpPr>
            <a:spLocks noChangeShapeType="1"/>
          </p:cNvSpPr>
          <p:nvPr/>
        </p:nvSpPr>
        <p:spPr bwMode="auto">
          <a:xfrm>
            <a:off x="6107113" y="5900739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76" name="Line 112"/>
          <p:cNvSpPr>
            <a:spLocks noChangeShapeType="1"/>
          </p:cNvSpPr>
          <p:nvPr/>
        </p:nvSpPr>
        <p:spPr bwMode="auto">
          <a:xfrm flipH="1">
            <a:off x="3395663" y="5751513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7" name="Line 113"/>
          <p:cNvSpPr>
            <a:spLocks noChangeShapeType="1"/>
          </p:cNvSpPr>
          <p:nvPr/>
        </p:nvSpPr>
        <p:spPr bwMode="auto">
          <a:xfrm flipH="1">
            <a:off x="4718050" y="5740400"/>
            <a:ext cx="1905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8" name="Line 114"/>
          <p:cNvSpPr>
            <a:spLocks noChangeShapeType="1"/>
          </p:cNvSpPr>
          <p:nvPr/>
        </p:nvSpPr>
        <p:spPr bwMode="auto">
          <a:xfrm flipH="1" flipV="1">
            <a:off x="4579938" y="3983038"/>
            <a:ext cx="1295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9" name="Line 115"/>
          <p:cNvSpPr>
            <a:spLocks noChangeShapeType="1"/>
          </p:cNvSpPr>
          <p:nvPr/>
        </p:nvSpPr>
        <p:spPr bwMode="auto">
          <a:xfrm>
            <a:off x="4522788" y="3944938"/>
            <a:ext cx="0" cy="184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0" name="Line 116"/>
          <p:cNvSpPr>
            <a:spLocks noChangeShapeType="1"/>
          </p:cNvSpPr>
          <p:nvPr/>
        </p:nvSpPr>
        <p:spPr bwMode="auto">
          <a:xfrm flipH="1" flipV="1">
            <a:off x="4084638" y="3983038"/>
            <a:ext cx="361950" cy="173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1" name="Line 117"/>
          <p:cNvSpPr>
            <a:spLocks noChangeShapeType="1"/>
          </p:cNvSpPr>
          <p:nvPr/>
        </p:nvSpPr>
        <p:spPr bwMode="auto">
          <a:xfrm>
            <a:off x="4008438" y="398303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2" name="Rectangle 118"/>
          <p:cNvSpPr>
            <a:spLocks noChangeArrowheads="1"/>
          </p:cNvSpPr>
          <p:nvPr/>
        </p:nvSpPr>
        <p:spPr bwMode="auto">
          <a:xfrm>
            <a:off x="2066926" y="587375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64983" name="Rectangle 119"/>
          <p:cNvSpPr>
            <a:spLocks noChangeArrowheads="1"/>
          </p:cNvSpPr>
          <p:nvPr/>
        </p:nvSpPr>
        <p:spPr bwMode="auto">
          <a:xfrm>
            <a:off x="5651501" y="5873751"/>
            <a:ext cx="44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2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51" dur="2000" fill="hold"/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53" dur="2000" fill="hold"/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55" dur="2000" fill="hold"/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57" dur="2000" fill="hold"/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59" dur="2000" fill="hold"/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61" dur="2000" fill="hold"/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8941 -0.10695 0.17882 -0.21389 0.25833 -0.18334 C 0.33785 -0.15278 0.40747 0.01528 0.47708 0.18333 " pathEditMode="relative" ptsTypes="aaA">
                                      <p:cBhvr>
                                        <p:cTn id="63" dur="2000" fill="hold"/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autoRev="1" fill="hold"/>
                                        <p:tgtEl>
                                          <p:spTgt spid="16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0" autoRev="1" fill="hold"/>
                                        <p:tgtEl>
                                          <p:spTgt spid="16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1000" autoRev="1" fill="hold"/>
                                        <p:tgtEl>
                                          <p:spTgt spid="16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autoRev="1" fill="hold"/>
                                        <p:tgtEl>
                                          <p:spTgt spid="16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9.25926E-6 C 0.10208 0.11411 0.20417 0.22824 0.25833 0.19722 C 0.3125 0.1662 0.31875 -0.00996 0.325 -0.18612 " pathEditMode="relative" ptsTypes="aaA">
                                      <p:cBhvr>
                                        <p:cTn id="90" dur="2000" fill="hold"/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215 0.05741 0.02431 0.11482 0.09375 0.14167 C 0.16319 0.16852 0.35313 0.21575 0.41667 0.16112 C 0.48021 0.10649 0.4776 -0.03981 0.475 -0.18611 " pathEditMode="relative" ptsTypes="aaaA">
                                      <p:cBhvr>
                                        <p:cTn id="96" dur="2000" fill="hold"/>
                                        <p:tgtEl>
                                          <p:spTgt spid="16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944 C -0.01319 0.06481 -0.0243 0.11018 0.04375 0.13333 C 0.11181 0.15648 0.33507 0.21111 0.40625 0.15833 C 0.47743 0.10555 0.47414 -0.03889 0.47084 -0.18334 " pathEditMode="relative" rAng="0" ptsTypes="aaaA">
                                      <p:cBhvr>
                                        <p:cTn id="102" dur="2000" fill="hold"/>
                                        <p:tgtEl>
                                          <p:spTgt spid="16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-55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719 0.06459 0.03438 0.12917 0.10625 0.15556 C 0.17813 0.18195 0.3698 0.21528 0.43125 0.15834 C 0.49271 0.10139 0.48386 -0.04236 0.475 -0.18611 " pathEditMode="relative" ptsTypes="aaaA">
                                      <p:cBhvr>
                                        <p:cTn id="108" dur="2000" fill="hold"/>
                                        <p:tgtEl>
                                          <p:spTgt spid="164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2448 0.08079 0.04896 0.16158 0.12083 0.19445 C 0.19271 0.22732 0.37187 0.26019 0.43125 0.19723 C 0.49062 0.13426 0.48385 -0.02453 0.47708 -0.18333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164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autoRev="1" fill="hold"/>
                                        <p:tgtEl>
                                          <p:spTgt spid="164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0" autoRev="1" fill="hold"/>
                                        <p:tgtEl>
                                          <p:spTgt spid="164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1000" autoRev="1" fill="hold"/>
                                        <p:tgtEl>
                                          <p:spTgt spid="164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autoRev="1" fill="hold"/>
                                        <p:tgtEl>
                                          <p:spTgt spid="164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6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6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03704E-6 C -0.02395 0.05532 -0.04791 0.11064 0.05209 0.13333 C 0.15209 0.15601 0.49653 0.18934 0.6 0.1361 C 0.70348 0.08286 0.6882 -0.05163 0.67292 -0.18612 " pathEditMode="relative" ptsTypes="aaaA">
                                      <p:cBhvr>
                                        <p:cTn id="147" dur="2000" fill="hold"/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/>
      <p:bldP spid="164872" grpId="0"/>
      <p:bldP spid="164873" grpId="0"/>
      <p:bldP spid="164889" grpId="0"/>
      <p:bldP spid="164890" grpId="0"/>
      <p:bldP spid="164891" grpId="0"/>
      <p:bldP spid="164928" grpId="0"/>
      <p:bldP spid="164939" grpId="0"/>
      <p:bldP spid="164940" grpId="0"/>
      <p:bldP spid="164942" grpId="0"/>
      <p:bldP spid="164943" grpId="0"/>
      <p:bldP spid="164944" grpId="0"/>
      <p:bldP spid="164945" grpId="0"/>
      <p:bldP spid="164960" grpId="0"/>
      <p:bldP spid="1649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Problema del Viajante</a:t>
            </a:r>
            <a:endParaRPr lang="es-ES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48" name="Rectangle 75"/>
          <p:cNvSpPr>
            <a:spLocks noChangeArrowheads="1"/>
          </p:cNvSpPr>
          <p:nvPr/>
        </p:nvSpPr>
        <p:spPr bwMode="auto">
          <a:xfrm>
            <a:off x="1981201" y="1905001"/>
            <a:ext cx="6475413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" altLang="en-US" sz="2000"/>
              <a:t>Operadores de mutación: </a:t>
            </a:r>
          </a:p>
          <a:p>
            <a:pPr lvl="1"/>
            <a:r>
              <a:rPr lang="es-ES" altLang="en-US" sz="1800"/>
              <a:t>Intercambio (aleatorio), </a:t>
            </a:r>
            <a:r>
              <a:rPr lang="es-ES" altLang="en-US" sz="1800" i="1"/>
              <a:t>inversión (de una subcadena)</a:t>
            </a:r>
            <a:endParaRPr lang="es-ES" altLang="en-US" sz="1800"/>
          </a:p>
          <a:p>
            <a:endParaRPr lang="es-ES" altLang="en-US" sz="2000"/>
          </a:p>
        </p:txBody>
      </p:sp>
      <p:sp>
        <p:nvSpPr>
          <p:cNvPr id="82949" name="Rectangle 114"/>
          <p:cNvSpPr>
            <a:spLocks noChangeArrowheads="1"/>
          </p:cNvSpPr>
          <p:nvPr/>
        </p:nvSpPr>
        <p:spPr bwMode="auto">
          <a:xfrm>
            <a:off x="2484439" y="4710113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82950" name="Group 115"/>
          <p:cNvGrpSpPr>
            <a:grpSpLocks/>
          </p:cNvGrpSpPr>
          <p:nvPr/>
        </p:nvGrpSpPr>
        <p:grpSpPr bwMode="auto">
          <a:xfrm>
            <a:off x="2044700" y="4984751"/>
            <a:ext cx="4038600" cy="517525"/>
            <a:chOff x="568" y="2996"/>
            <a:chExt cx="2544" cy="326"/>
          </a:xfrm>
        </p:grpSpPr>
        <p:sp>
          <p:nvSpPr>
            <p:cNvPr id="82977" name="Rectangle 116"/>
            <p:cNvSpPr>
              <a:spLocks noChangeArrowheads="1"/>
            </p:cNvSpPr>
            <p:nvPr/>
          </p:nvSpPr>
          <p:spPr bwMode="auto">
            <a:xfrm>
              <a:off x="2829" y="2996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8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78" name="Rectangle 117"/>
            <p:cNvSpPr>
              <a:spLocks noChangeArrowheads="1"/>
            </p:cNvSpPr>
            <p:nvPr/>
          </p:nvSpPr>
          <p:spPr bwMode="auto">
            <a:xfrm>
              <a:off x="2547" y="2996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7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79" name="Rectangle 118"/>
            <p:cNvSpPr>
              <a:spLocks noChangeArrowheads="1"/>
            </p:cNvSpPr>
            <p:nvPr/>
          </p:nvSpPr>
          <p:spPr bwMode="auto">
            <a:xfrm>
              <a:off x="2264" y="2996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6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80" name="Rectangle 119"/>
            <p:cNvSpPr>
              <a:spLocks noChangeArrowheads="1"/>
            </p:cNvSpPr>
            <p:nvPr/>
          </p:nvSpPr>
          <p:spPr bwMode="auto">
            <a:xfrm>
              <a:off x="1981" y="2996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5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81" name="Rectangle 120"/>
            <p:cNvSpPr>
              <a:spLocks noChangeArrowheads="1"/>
            </p:cNvSpPr>
            <p:nvPr/>
          </p:nvSpPr>
          <p:spPr bwMode="auto">
            <a:xfrm>
              <a:off x="1699" y="2996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4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82" name="Rectangle 121"/>
            <p:cNvSpPr>
              <a:spLocks noChangeArrowheads="1"/>
            </p:cNvSpPr>
            <p:nvPr/>
          </p:nvSpPr>
          <p:spPr bwMode="auto">
            <a:xfrm>
              <a:off x="1430" y="2996"/>
              <a:ext cx="26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3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83" name="Rectangle 122"/>
            <p:cNvSpPr>
              <a:spLocks noChangeArrowheads="1"/>
            </p:cNvSpPr>
            <p:nvPr/>
          </p:nvSpPr>
          <p:spPr bwMode="auto">
            <a:xfrm>
              <a:off x="1133" y="2996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2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84" name="Rectangle 123"/>
            <p:cNvSpPr>
              <a:spLocks noChangeArrowheads="1"/>
            </p:cNvSpPr>
            <p:nvPr/>
          </p:nvSpPr>
          <p:spPr bwMode="auto">
            <a:xfrm>
              <a:off x="851" y="2996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1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85" name="Rectangle 124"/>
            <p:cNvSpPr>
              <a:spLocks noChangeArrowheads="1"/>
            </p:cNvSpPr>
            <p:nvPr/>
          </p:nvSpPr>
          <p:spPr bwMode="auto">
            <a:xfrm>
              <a:off x="568" y="2996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0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86" name="Line 125"/>
            <p:cNvSpPr>
              <a:spLocks noChangeShapeType="1"/>
            </p:cNvSpPr>
            <p:nvPr/>
          </p:nvSpPr>
          <p:spPr bwMode="auto">
            <a:xfrm>
              <a:off x="568" y="2996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7" name="Line 126"/>
            <p:cNvSpPr>
              <a:spLocks noChangeShapeType="1"/>
            </p:cNvSpPr>
            <p:nvPr/>
          </p:nvSpPr>
          <p:spPr bwMode="auto">
            <a:xfrm>
              <a:off x="568" y="332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8" name="Line 127"/>
            <p:cNvSpPr>
              <a:spLocks noChangeShapeType="1"/>
            </p:cNvSpPr>
            <p:nvPr/>
          </p:nvSpPr>
          <p:spPr bwMode="auto">
            <a:xfrm>
              <a:off x="568" y="29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9" name="Line 128"/>
            <p:cNvSpPr>
              <a:spLocks noChangeShapeType="1"/>
            </p:cNvSpPr>
            <p:nvPr/>
          </p:nvSpPr>
          <p:spPr bwMode="auto">
            <a:xfrm>
              <a:off x="851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0" name="Line 129"/>
            <p:cNvSpPr>
              <a:spLocks noChangeShapeType="1"/>
            </p:cNvSpPr>
            <p:nvPr/>
          </p:nvSpPr>
          <p:spPr bwMode="auto">
            <a:xfrm>
              <a:off x="1133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1" name="Line 130"/>
            <p:cNvSpPr>
              <a:spLocks noChangeShapeType="1"/>
            </p:cNvSpPr>
            <p:nvPr/>
          </p:nvSpPr>
          <p:spPr bwMode="auto">
            <a:xfrm>
              <a:off x="1430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2" name="Line 131"/>
            <p:cNvSpPr>
              <a:spLocks noChangeShapeType="1"/>
            </p:cNvSpPr>
            <p:nvPr/>
          </p:nvSpPr>
          <p:spPr bwMode="auto">
            <a:xfrm>
              <a:off x="1699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3" name="Line 132"/>
            <p:cNvSpPr>
              <a:spLocks noChangeShapeType="1"/>
            </p:cNvSpPr>
            <p:nvPr/>
          </p:nvSpPr>
          <p:spPr bwMode="auto">
            <a:xfrm>
              <a:off x="1981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4" name="Line 133"/>
            <p:cNvSpPr>
              <a:spLocks noChangeShapeType="1"/>
            </p:cNvSpPr>
            <p:nvPr/>
          </p:nvSpPr>
          <p:spPr bwMode="auto">
            <a:xfrm>
              <a:off x="2264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5" name="Line 134"/>
            <p:cNvSpPr>
              <a:spLocks noChangeShapeType="1"/>
            </p:cNvSpPr>
            <p:nvPr/>
          </p:nvSpPr>
          <p:spPr bwMode="auto">
            <a:xfrm>
              <a:off x="2547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6" name="Line 135"/>
            <p:cNvSpPr>
              <a:spLocks noChangeShapeType="1"/>
            </p:cNvSpPr>
            <p:nvPr/>
          </p:nvSpPr>
          <p:spPr bwMode="auto">
            <a:xfrm>
              <a:off x="2829" y="299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7" name="Line 136"/>
            <p:cNvSpPr>
              <a:spLocks noChangeShapeType="1"/>
            </p:cNvSpPr>
            <p:nvPr/>
          </p:nvSpPr>
          <p:spPr bwMode="auto">
            <a:xfrm>
              <a:off x="3112" y="299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713" name="Line 137"/>
          <p:cNvSpPr>
            <a:spLocks noChangeShapeType="1"/>
          </p:cNvSpPr>
          <p:nvPr/>
        </p:nvSpPr>
        <p:spPr bwMode="auto">
          <a:xfrm>
            <a:off x="4552950" y="4191000"/>
            <a:ext cx="32385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714" name="Line 138"/>
          <p:cNvSpPr>
            <a:spLocks noChangeShapeType="1"/>
          </p:cNvSpPr>
          <p:nvPr/>
        </p:nvSpPr>
        <p:spPr bwMode="auto">
          <a:xfrm flipH="1">
            <a:off x="3200400" y="4191000"/>
            <a:ext cx="476250" cy="781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715" name="Text Box 139"/>
          <p:cNvSpPr txBox="1">
            <a:spLocks noChangeArrowheads="1"/>
          </p:cNvSpPr>
          <p:nvPr/>
        </p:nvSpPr>
        <p:spPr bwMode="auto">
          <a:xfrm>
            <a:off x="3124200" y="3200401"/>
            <a:ext cx="211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2400">
                <a:latin typeface="Arial" panose="020B0604020202020204" pitchFamily="34" charset="0"/>
              </a:rPr>
              <a:t>Límites del intervalo</a:t>
            </a:r>
          </a:p>
        </p:txBody>
      </p:sp>
      <p:grpSp>
        <p:nvGrpSpPr>
          <p:cNvPr id="152716" name="Group 140"/>
          <p:cNvGrpSpPr>
            <a:grpSpLocks/>
          </p:cNvGrpSpPr>
          <p:nvPr/>
        </p:nvGrpSpPr>
        <p:grpSpPr bwMode="auto">
          <a:xfrm>
            <a:off x="6400800" y="3581401"/>
            <a:ext cx="4038600" cy="517525"/>
            <a:chOff x="3072" y="2112"/>
            <a:chExt cx="2544" cy="326"/>
          </a:xfrm>
        </p:grpSpPr>
        <p:sp>
          <p:nvSpPr>
            <p:cNvPr id="82956" name="Rectangle 141"/>
            <p:cNvSpPr>
              <a:spLocks noChangeArrowheads="1"/>
            </p:cNvSpPr>
            <p:nvPr/>
          </p:nvSpPr>
          <p:spPr bwMode="auto">
            <a:xfrm>
              <a:off x="5333" y="2112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8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57" name="Rectangle 142"/>
            <p:cNvSpPr>
              <a:spLocks noChangeArrowheads="1"/>
            </p:cNvSpPr>
            <p:nvPr/>
          </p:nvSpPr>
          <p:spPr bwMode="auto">
            <a:xfrm>
              <a:off x="5051" y="2112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7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58" name="Rectangle 143"/>
            <p:cNvSpPr>
              <a:spLocks noChangeArrowheads="1"/>
            </p:cNvSpPr>
            <p:nvPr/>
          </p:nvSpPr>
          <p:spPr bwMode="auto">
            <a:xfrm>
              <a:off x="4768" y="2112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2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59" name="Rectangle 144"/>
            <p:cNvSpPr>
              <a:spLocks noChangeArrowheads="1"/>
            </p:cNvSpPr>
            <p:nvPr/>
          </p:nvSpPr>
          <p:spPr bwMode="auto">
            <a:xfrm>
              <a:off x="4485" y="2112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3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60" name="Rectangle 145"/>
            <p:cNvSpPr>
              <a:spLocks noChangeArrowheads="1"/>
            </p:cNvSpPr>
            <p:nvPr/>
          </p:nvSpPr>
          <p:spPr bwMode="auto">
            <a:xfrm>
              <a:off x="4203" y="2112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4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61" name="Rectangle 146"/>
            <p:cNvSpPr>
              <a:spLocks noChangeArrowheads="1"/>
            </p:cNvSpPr>
            <p:nvPr/>
          </p:nvSpPr>
          <p:spPr bwMode="auto">
            <a:xfrm>
              <a:off x="3934" y="2112"/>
              <a:ext cx="26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5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62" name="Rectangle 147"/>
            <p:cNvSpPr>
              <a:spLocks noChangeArrowheads="1"/>
            </p:cNvSpPr>
            <p:nvPr/>
          </p:nvSpPr>
          <p:spPr bwMode="auto">
            <a:xfrm>
              <a:off x="3637" y="2112"/>
              <a:ext cx="29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accent1"/>
                  </a:solidFill>
                </a:rPr>
                <a:t>6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82963" name="Rectangle 148"/>
            <p:cNvSpPr>
              <a:spLocks noChangeArrowheads="1"/>
            </p:cNvSpPr>
            <p:nvPr/>
          </p:nvSpPr>
          <p:spPr bwMode="auto">
            <a:xfrm>
              <a:off x="3355" y="2112"/>
              <a:ext cx="28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1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64" name="Rectangle 149"/>
            <p:cNvSpPr>
              <a:spLocks noChangeArrowheads="1"/>
            </p:cNvSpPr>
            <p:nvPr/>
          </p:nvSpPr>
          <p:spPr bwMode="auto">
            <a:xfrm>
              <a:off x="3072" y="2112"/>
              <a:ext cx="2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" altLang="en-US" sz="2000">
                  <a:solidFill>
                    <a:schemeClr val="bg2"/>
                  </a:solidFill>
                </a:rPr>
                <a:t>0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82965" name="Line 150"/>
            <p:cNvSpPr>
              <a:spLocks noChangeShapeType="1"/>
            </p:cNvSpPr>
            <p:nvPr/>
          </p:nvSpPr>
          <p:spPr bwMode="auto">
            <a:xfrm>
              <a:off x="3072" y="211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151"/>
            <p:cNvSpPr>
              <a:spLocks noChangeShapeType="1"/>
            </p:cNvSpPr>
            <p:nvPr/>
          </p:nvSpPr>
          <p:spPr bwMode="auto">
            <a:xfrm>
              <a:off x="3072" y="243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52"/>
            <p:cNvSpPr>
              <a:spLocks noChangeShapeType="1"/>
            </p:cNvSpPr>
            <p:nvPr/>
          </p:nvSpPr>
          <p:spPr bwMode="auto">
            <a:xfrm>
              <a:off x="3072" y="211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53"/>
            <p:cNvSpPr>
              <a:spLocks noChangeShapeType="1"/>
            </p:cNvSpPr>
            <p:nvPr/>
          </p:nvSpPr>
          <p:spPr bwMode="auto">
            <a:xfrm>
              <a:off x="3355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54"/>
            <p:cNvSpPr>
              <a:spLocks noChangeShapeType="1"/>
            </p:cNvSpPr>
            <p:nvPr/>
          </p:nvSpPr>
          <p:spPr bwMode="auto">
            <a:xfrm>
              <a:off x="3637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55"/>
            <p:cNvSpPr>
              <a:spLocks noChangeShapeType="1"/>
            </p:cNvSpPr>
            <p:nvPr/>
          </p:nvSpPr>
          <p:spPr bwMode="auto">
            <a:xfrm>
              <a:off x="3934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156"/>
            <p:cNvSpPr>
              <a:spLocks noChangeShapeType="1"/>
            </p:cNvSpPr>
            <p:nvPr/>
          </p:nvSpPr>
          <p:spPr bwMode="auto">
            <a:xfrm>
              <a:off x="4203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157"/>
            <p:cNvSpPr>
              <a:spLocks noChangeShapeType="1"/>
            </p:cNvSpPr>
            <p:nvPr/>
          </p:nvSpPr>
          <p:spPr bwMode="auto">
            <a:xfrm>
              <a:off x="4485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158"/>
            <p:cNvSpPr>
              <a:spLocks noChangeShapeType="1"/>
            </p:cNvSpPr>
            <p:nvPr/>
          </p:nvSpPr>
          <p:spPr bwMode="auto">
            <a:xfrm>
              <a:off x="4768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159"/>
            <p:cNvSpPr>
              <a:spLocks noChangeShapeType="1"/>
            </p:cNvSpPr>
            <p:nvPr/>
          </p:nvSpPr>
          <p:spPr bwMode="auto">
            <a:xfrm>
              <a:off x="5051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5" name="Line 160"/>
            <p:cNvSpPr>
              <a:spLocks noChangeShapeType="1"/>
            </p:cNvSpPr>
            <p:nvPr/>
          </p:nvSpPr>
          <p:spPr bwMode="auto">
            <a:xfrm>
              <a:off x="5333" y="21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6" name="Line 161"/>
            <p:cNvSpPr>
              <a:spLocks noChangeShapeType="1"/>
            </p:cNvSpPr>
            <p:nvPr/>
          </p:nvSpPr>
          <p:spPr bwMode="auto">
            <a:xfrm>
              <a:off x="5616" y="211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738" name="AutoShape 162"/>
          <p:cNvSpPr>
            <a:spLocks noChangeArrowheads="1"/>
          </p:cNvSpPr>
          <p:nvPr/>
        </p:nvSpPr>
        <p:spPr bwMode="auto">
          <a:xfrm>
            <a:off x="5181600" y="35814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34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Un poco de historia de los AEs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000" b="1"/>
              <a:t>Fueron introducidos por John Holland y algunos colegas en la Universidad de Michigan en los años 70. Sus objetivos fueron</a:t>
            </a:r>
          </a:p>
          <a:p>
            <a:pPr lvl="1">
              <a:lnSpc>
                <a:spcPct val="90000"/>
              </a:lnSpc>
            </a:pPr>
            <a:r>
              <a:rPr lang="es-ES" altLang="en-US" sz="1800">
                <a:solidFill>
                  <a:srgbClr val="00919A"/>
                </a:solidFill>
              </a:rPr>
              <a:t>Abstraer y explicar el proceso adaptativo de los sistemas naturales</a:t>
            </a:r>
          </a:p>
          <a:p>
            <a:pPr lvl="1">
              <a:lnSpc>
                <a:spcPct val="90000"/>
              </a:lnSpc>
            </a:pPr>
            <a:r>
              <a:rPr lang="es-ES" altLang="en-US" sz="1800">
                <a:solidFill>
                  <a:srgbClr val="00919A"/>
                </a:solidFill>
              </a:rPr>
              <a:t>Diseñar sistemas artificiales que emulasen los mecanismos esenciales de los sistemas naturales</a:t>
            </a:r>
          </a:p>
          <a:p>
            <a:pPr>
              <a:lnSpc>
                <a:spcPct val="90000"/>
              </a:lnSpc>
            </a:pPr>
            <a:endParaRPr lang="es-ES" altLang="en-US" sz="2000"/>
          </a:p>
          <a:p>
            <a:pPr>
              <a:lnSpc>
                <a:spcPct val="90000"/>
              </a:lnSpc>
            </a:pPr>
            <a:r>
              <a:rPr lang="es-ES" altLang="en-US" sz="2000" b="1"/>
              <a:t>Primera monografía </a:t>
            </a:r>
            <a:r>
              <a:rPr lang="es-ES" altLang="en-US" sz="2000" b="1" i="1"/>
              <a:t>[Holland 1975]</a:t>
            </a:r>
            <a:r>
              <a:rPr lang="es-ES" altLang="en-US" sz="2000" b="1"/>
              <a:t>: “Adaptation in Natural and Artificial Systems”</a:t>
            </a:r>
          </a:p>
          <a:p>
            <a:pPr>
              <a:lnSpc>
                <a:spcPct val="90000"/>
              </a:lnSpc>
            </a:pPr>
            <a:endParaRPr lang="es-ES" altLang="en-US" sz="2000"/>
          </a:p>
          <a:p>
            <a:pPr>
              <a:lnSpc>
                <a:spcPct val="90000"/>
              </a:lnSpc>
            </a:pPr>
            <a:r>
              <a:rPr lang="es-ES" altLang="en-US" sz="2000" b="1"/>
              <a:t>Otras referencias relevantes más recientes</a:t>
            </a:r>
          </a:p>
          <a:p>
            <a:pPr lvl="1">
              <a:lnSpc>
                <a:spcPct val="90000"/>
              </a:lnSpc>
            </a:pPr>
            <a:r>
              <a:rPr lang="es-ES" altLang="en-US" sz="1600" i="1">
                <a:solidFill>
                  <a:srgbClr val="00919A"/>
                </a:solidFill>
              </a:rPr>
              <a:t>[Goldberg 1989] </a:t>
            </a:r>
            <a:r>
              <a:rPr lang="es-ES" altLang="en-US" sz="1600">
                <a:solidFill>
                  <a:srgbClr val="00919A"/>
                </a:solidFill>
              </a:rPr>
              <a:t>: “Genetic Algoritms in Search Optimization and Machine Learning”</a:t>
            </a:r>
          </a:p>
          <a:p>
            <a:pPr lvl="1">
              <a:lnSpc>
                <a:spcPct val="90000"/>
              </a:lnSpc>
            </a:pPr>
            <a:r>
              <a:rPr lang="es-ES" altLang="en-US" sz="1600" i="1">
                <a:solidFill>
                  <a:srgbClr val="00919A"/>
                </a:solidFill>
              </a:rPr>
              <a:t>[Michalewick 1992, 1994, 1996]</a:t>
            </a:r>
            <a:r>
              <a:rPr lang="es-ES" altLang="en-US" sz="1600">
                <a:solidFill>
                  <a:srgbClr val="00919A"/>
                </a:solidFill>
              </a:rPr>
              <a:t> : “Genetic Algoritms = Data Structures + Evolution Programs”</a:t>
            </a:r>
          </a:p>
        </p:txBody>
      </p:sp>
    </p:spTree>
    <p:extLst>
      <p:ext uri="{BB962C8B-B14F-4D97-AF65-F5344CB8AC3E}">
        <p14:creationId xmlns:p14="http://schemas.microsoft.com/office/powerpoint/2010/main" val="143443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2603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altLang="en-US" i="1"/>
              <a:t>Applet TSP</a:t>
            </a:r>
          </a:p>
        </p:txBody>
      </p:sp>
      <p:pic>
        <p:nvPicPr>
          <p:cNvPr id="849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66800"/>
            <a:ext cx="70278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66801"/>
            <a:ext cx="702786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2039"/>
            <a:ext cx="7183438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74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Coloreado de grafos</a:t>
            </a:r>
            <a:endParaRPr lang="es-ES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7770812" cy="974725"/>
          </a:xfrm>
        </p:spPr>
        <p:txBody>
          <a:bodyPr/>
          <a:lstStyle/>
          <a:p>
            <a:r>
              <a:rPr lang="es-ES" altLang="en-US"/>
              <a:t>Colorear un grafo con el menor número de colores posible.</a:t>
            </a:r>
          </a:p>
          <a:p>
            <a:endParaRPr lang="es-ES" altLang="en-US"/>
          </a:p>
        </p:txBody>
      </p:sp>
      <p:pic>
        <p:nvPicPr>
          <p:cNvPr id="87045" name="Picture 5" descr="MMj031578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443538"/>
            <a:ext cx="1289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3657600" y="2819400"/>
            <a:ext cx="4103688" cy="3176588"/>
            <a:chOff x="2018" y="1661"/>
            <a:chExt cx="2585" cy="2001"/>
          </a:xfrm>
        </p:grpSpPr>
        <p:sp>
          <p:nvSpPr>
            <p:cNvPr id="87047" name="Line 23"/>
            <p:cNvSpPr>
              <a:spLocks noChangeShapeType="1"/>
            </p:cNvSpPr>
            <p:nvPr/>
          </p:nvSpPr>
          <p:spPr bwMode="auto">
            <a:xfrm flipV="1">
              <a:off x="3243" y="1888"/>
              <a:ext cx="13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87048" name="Group 24"/>
            <p:cNvGrpSpPr>
              <a:grpSpLocks/>
            </p:cNvGrpSpPr>
            <p:nvPr/>
          </p:nvGrpSpPr>
          <p:grpSpPr bwMode="auto">
            <a:xfrm>
              <a:off x="2018" y="2296"/>
              <a:ext cx="317" cy="277"/>
              <a:chOff x="2109" y="1842"/>
              <a:chExt cx="317" cy="277"/>
            </a:xfrm>
          </p:grpSpPr>
          <p:sp>
            <p:nvSpPr>
              <p:cNvPr id="87068" name="Oval 25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317" cy="27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069" name="Text Box 26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227" cy="231"/>
              </a:xfrm>
              <a:prstGeom prst="rect">
                <a:avLst/>
              </a:prstGeom>
              <a:solidFill>
                <a:schemeClr val="hlink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8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s-E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49" name="Group 27"/>
            <p:cNvGrpSpPr>
              <a:grpSpLocks/>
            </p:cNvGrpSpPr>
            <p:nvPr/>
          </p:nvGrpSpPr>
          <p:grpSpPr bwMode="auto">
            <a:xfrm>
              <a:off x="3251" y="1661"/>
              <a:ext cx="317" cy="277"/>
              <a:chOff x="2109" y="1842"/>
              <a:chExt cx="317" cy="277"/>
            </a:xfrm>
          </p:grpSpPr>
          <p:sp>
            <p:nvSpPr>
              <p:cNvPr id="87066" name="Oval 28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317" cy="2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067" name="Text Box 29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227" cy="2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80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lang="es-E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50" name="Group 30"/>
            <p:cNvGrpSpPr>
              <a:grpSpLocks/>
            </p:cNvGrpSpPr>
            <p:nvPr/>
          </p:nvGrpSpPr>
          <p:grpSpPr bwMode="auto">
            <a:xfrm>
              <a:off x="4286" y="2478"/>
              <a:ext cx="317" cy="277"/>
              <a:chOff x="2109" y="1842"/>
              <a:chExt cx="317" cy="277"/>
            </a:xfrm>
          </p:grpSpPr>
          <p:sp>
            <p:nvSpPr>
              <p:cNvPr id="87064" name="Oval 31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317" cy="27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065" name="Text Box 32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227" cy="2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800">
                    <a:solidFill>
                      <a:schemeClr val="bg2"/>
                    </a:solidFill>
                    <a:latin typeface="Arial" panose="020B0604020202020204" pitchFamily="34" charset="0"/>
                  </a:rPr>
                  <a:t>3</a:t>
                </a:r>
                <a:endParaRPr lang="es-E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51" name="Group 33"/>
            <p:cNvGrpSpPr>
              <a:grpSpLocks/>
            </p:cNvGrpSpPr>
            <p:nvPr/>
          </p:nvGrpSpPr>
          <p:grpSpPr bwMode="auto">
            <a:xfrm>
              <a:off x="2835" y="3385"/>
              <a:ext cx="317" cy="277"/>
              <a:chOff x="2109" y="1842"/>
              <a:chExt cx="317" cy="277"/>
            </a:xfrm>
          </p:grpSpPr>
          <p:sp>
            <p:nvSpPr>
              <p:cNvPr id="87062" name="Oval 34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317" cy="2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063" name="Text Box 35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227" cy="2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800">
                    <a:solidFill>
                      <a:schemeClr val="bg2"/>
                    </a:solidFill>
                    <a:latin typeface="Arial" panose="020B0604020202020204" pitchFamily="34" charset="0"/>
                  </a:rPr>
                  <a:t>4</a:t>
                </a:r>
                <a:endParaRPr lang="es-E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7052" name="Line 36"/>
            <p:cNvSpPr>
              <a:spLocks noChangeShapeType="1"/>
            </p:cNvSpPr>
            <p:nvPr/>
          </p:nvSpPr>
          <p:spPr bwMode="auto">
            <a:xfrm flipV="1">
              <a:off x="2290" y="1842"/>
              <a:ext cx="99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3" name="Line 37"/>
            <p:cNvSpPr>
              <a:spLocks noChangeShapeType="1"/>
            </p:cNvSpPr>
            <p:nvPr/>
          </p:nvSpPr>
          <p:spPr bwMode="auto">
            <a:xfrm>
              <a:off x="2245" y="2568"/>
              <a:ext cx="5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4" name="Line 38"/>
            <p:cNvSpPr>
              <a:spLocks noChangeShapeType="1"/>
            </p:cNvSpPr>
            <p:nvPr/>
          </p:nvSpPr>
          <p:spPr bwMode="auto">
            <a:xfrm flipV="1">
              <a:off x="3107" y="2704"/>
              <a:ext cx="122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5" name="Line 39"/>
            <p:cNvSpPr>
              <a:spLocks noChangeShapeType="1"/>
            </p:cNvSpPr>
            <p:nvPr/>
          </p:nvSpPr>
          <p:spPr bwMode="auto">
            <a:xfrm>
              <a:off x="3515" y="1842"/>
              <a:ext cx="817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6" name="Line 40"/>
            <p:cNvSpPr>
              <a:spLocks noChangeShapeType="1"/>
            </p:cNvSpPr>
            <p:nvPr/>
          </p:nvSpPr>
          <p:spPr bwMode="auto">
            <a:xfrm>
              <a:off x="2336" y="2432"/>
              <a:ext cx="72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7" name="Line 41"/>
            <p:cNvSpPr>
              <a:spLocks noChangeShapeType="1"/>
            </p:cNvSpPr>
            <p:nvPr/>
          </p:nvSpPr>
          <p:spPr bwMode="auto">
            <a:xfrm flipV="1">
              <a:off x="3016" y="2750"/>
              <a:ext cx="18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058" name="Line 42"/>
            <p:cNvSpPr>
              <a:spLocks noChangeShapeType="1"/>
            </p:cNvSpPr>
            <p:nvPr/>
          </p:nvSpPr>
          <p:spPr bwMode="auto">
            <a:xfrm>
              <a:off x="3342" y="261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87059" name="Group 43"/>
            <p:cNvGrpSpPr>
              <a:grpSpLocks/>
            </p:cNvGrpSpPr>
            <p:nvPr/>
          </p:nvGrpSpPr>
          <p:grpSpPr bwMode="auto">
            <a:xfrm>
              <a:off x="3061" y="2478"/>
              <a:ext cx="317" cy="277"/>
              <a:chOff x="2109" y="1842"/>
              <a:chExt cx="317" cy="277"/>
            </a:xfrm>
          </p:grpSpPr>
          <p:sp>
            <p:nvSpPr>
              <p:cNvPr id="87060" name="Oval 44"/>
              <p:cNvSpPr>
                <a:spLocks noChangeArrowheads="1"/>
              </p:cNvSpPr>
              <p:nvPr/>
            </p:nvSpPr>
            <p:spPr bwMode="auto">
              <a:xfrm>
                <a:off x="2109" y="1842"/>
                <a:ext cx="317" cy="27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061" name="Text Box 45"/>
              <p:cNvSpPr txBox="1">
                <a:spLocks noChangeArrowheads="1"/>
              </p:cNvSpPr>
              <p:nvPr/>
            </p:nvSpPr>
            <p:spPr bwMode="auto">
              <a:xfrm>
                <a:off x="2154" y="1888"/>
                <a:ext cx="227" cy="2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800">
                    <a:solidFill>
                      <a:schemeClr val="bg2"/>
                    </a:solidFill>
                    <a:latin typeface="Arial" panose="020B0604020202020204" pitchFamily="34" charset="0"/>
                  </a:rPr>
                  <a:t>5</a:t>
                </a:r>
                <a:endParaRPr lang="es-ES" altLang="en-US" sz="180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7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Coloreado de grafos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Codificación basada en permutaciones</a:t>
            </a:r>
          </a:p>
          <a:p>
            <a:endParaRPr lang="es-ES" altLang="en-US"/>
          </a:p>
        </p:txBody>
      </p:sp>
      <p:sp>
        <p:nvSpPr>
          <p:cNvPr id="89093" name="Rectangle 20"/>
          <p:cNvSpPr>
            <a:spLocks noChangeArrowheads="1"/>
          </p:cNvSpPr>
          <p:nvPr/>
        </p:nvSpPr>
        <p:spPr bwMode="auto">
          <a:xfrm>
            <a:off x="1828800" y="3200401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Fenotipo:</a:t>
            </a:r>
          </a:p>
        </p:txBody>
      </p:sp>
      <p:grpSp>
        <p:nvGrpSpPr>
          <p:cNvPr id="160808" name="Group 40"/>
          <p:cNvGrpSpPr>
            <a:grpSpLocks/>
          </p:cNvGrpSpPr>
          <p:nvPr/>
        </p:nvGrpSpPr>
        <p:grpSpPr bwMode="auto">
          <a:xfrm>
            <a:off x="2286001" y="3429000"/>
            <a:ext cx="2449513" cy="2376488"/>
            <a:chOff x="657" y="1661"/>
            <a:chExt cx="1543" cy="1497"/>
          </a:xfrm>
        </p:grpSpPr>
        <p:grpSp>
          <p:nvGrpSpPr>
            <p:cNvPr id="89125" name="Group 41"/>
            <p:cNvGrpSpPr>
              <a:grpSpLocks/>
            </p:cNvGrpSpPr>
            <p:nvPr/>
          </p:nvGrpSpPr>
          <p:grpSpPr bwMode="auto">
            <a:xfrm>
              <a:off x="1202" y="1661"/>
              <a:ext cx="227" cy="227"/>
              <a:chOff x="793" y="1888"/>
              <a:chExt cx="227" cy="227"/>
            </a:xfrm>
          </p:grpSpPr>
          <p:sp>
            <p:nvSpPr>
              <p:cNvPr id="89145" name="Oval 42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46" name="Text Box 43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3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26" name="Group 44"/>
            <p:cNvGrpSpPr>
              <a:grpSpLocks/>
            </p:cNvGrpSpPr>
            <p:nvPr/>
          </p:nvGrpSpPr>
          <p:grpSpPr bwMode="auto">
            <a:xfrm>
              <a:off x="657" y="2387"/>
              <a:ext cx="227" cy="227"/>
              <a:chOff x="793" y="1888"/>
              <a:chExt cx="227" cy="227"/>
            </a:xfrm>
          </p:grpSpPr>
          <p:sp>
            <p:nvSpPr>
              <p:cNvPr id="89143" name="Oval 45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44" name="Text Box 46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27" name="Group 47"/>
            <p:cNvGrpSpPr>
              <a:grpSpLocks/>
            </p:cNvGrpSpPr>
            <p:nvPr/>
          </p:nvGrpSpPr>
          <p:grpSpPr bwMode="auto">
            <a:xfrm>
              <a:off x="1973" y="1979"/>
              <a:ext cx="227" cy="227"/>
              <a:chOff x="793" y="1888"/>
              <a:chExt cx="227" cy="227"/>
            </a:xfrm>
          </p:grpSpPr>
          <p:sp>
            <p:nvSpPr>
              <p:cNvPr id="89141" name="Oval 48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42" name="Text Box 49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4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28" name="Group 50"/>
            <p:cNvGrpSpPr>
              <a:grpSpLocks/>
            </p:cNvGrpSpPr>
            <p:nvPr/>
          </p:nvGrpSpPr>
          <p:grpSpPr bwMode="auto">
            <a:xfrm>
              <a:off x="1927" y="2795"/>
              <a:ext cx="227" cy="227"/>
              <a:chOff x="793" y="1888"/>
              <a:chExt cx="227" cy="227"/>
            </a:xfrm>
          </p:grpSpPr>
          <p:sp>
            <p:nvSpPr>
              <p:cNvPr id="89139" name="Oval 51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40" name="Text Box 52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5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29" name="Group 53"/>
            <p:cNvGrpSpPr>
              <a:grpSpLocks/>
            </p:cNvGrpSpPr>
            <p:nvPr/>
          </p:nvGrpSpPr>
          <p:grpSpPr bwMode="auto">
            <a:xfrm>
              <a:off x="1020" y="2931"/>
              <a:ext cx="227" cy="227"/>
              <a:chOff x="793" y="1888"/>
              <a:chExt cx="227" cy="227"/>
            </a:xfrm>
          </p:grpSpPr>
          <p:sp>
            <p:nvSpPr>
              <p:cNvPr id="89137" name="Oval 54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38" name="Text Box 55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0" name="Line 56"/>
            <p:cNvSpPr>
              <a:spLocks noChangeShapeType="1"/>
            </p:cNvSpPr>
            <p:nvPr/>
          </p:nvSpPr>
          <p:spPr bwMode="auto">
            <a:xfrm flipV="1">
              <a:off x="793" y="1888"/>
              <a:ext cx="45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1" name="Line 57"/>
            <p:cNvSpPr>
              <a:spLocks noChangeShapeType="1"/>
            </p:cNvSpPr>
            <p:nvPr/>
          </p:nvSpPr>
          <p:spPr bwMode="auto">
            <a:xfrm>
              <a:off x="1429" y="1797"/>
              <a:ext cx="58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2" name="Line 58"/>
            <p:cNvSpPr>
              <a:spLocks noChangeShapeType="1"/>
            </p:cNvSpPr>
            <p:nvPr/>
          </p:nvSpPr>
          <p:spPr bwMode="auto">
            <a:xfrm>
              <a:off x="793" y="2614"/>
              <a:ext cx="27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3" name="Line 59"/>
            <p:cNvSpPr>
              <a:spLocks noChangeShapeType="1"/>
            </p:cNvSpPr>
            <p:nvPr/>
          </p:nvSpPr>
          <p:spPr bwMode="auto">
            <a:xfrm flipV="1">
              <a:off x="1247" y="2931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4" name="Line 60"/>
            <p:cNvSpPr>
              <a:spLocks noChangeShapeType="1"/>
            </p:cNvSpPr>
            <p:nvPr/>
          </p:nvSpPr>
          <p:spPr bwMode="auto">
            <a:xfrm flipH="1">
              <a:off x="2064" y="2160"/>
              <a:ext cx="4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5" name="Line 61"/>
            <p:cNvSpPr>
              <a:spLocks noChangeShapeType="1"/>
            </p:cNvSpPr>
            <p:nvPr/>
          </p:nvSpPr>
          <p:spPr bwMode="auto">
            <a:xfrm flipV="1">
              <a:off x="1156" y="2160"/>
              <a:ext cx="817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36" name="Line 62"/>
            <p:cNvSpPr>
              <a:spLocks noChangeShapeType="1"/>
            </p:cNvSpPr>
            <p:nvPr/>
          </p:nvSpPr>
          <p:spPr bwMode="auto">
            <a:xfrm flipV="1">
              <a:off x="884" y="2160"/>
              <a:ext cx="108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89095" name="Text Box 63"/>
          <p:cNvSpPr txBox="1">
            <a:spLocks noChangeArrowheads="1"/>
          </p:cNvSpPr>
          <p:nvPr/>
        </p:nvSpPr>
        <p:spPr bwMode="auto">
          <a:xfrm>
            <a:off x="1905000" y="2362201"/>
            <a:ext cx="3200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Individuo1</a:t>
            </a:r>
          </a:p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(1,2,3,4,5) </a:t>
            </a:r>
          </a:p>
          <a:p>
            <a:pPr>
              <a:spcBef>
                <a:spcPct val="50000"/>
              </a:spcBef>
            </a:pPr>
            <a:endParaRPr lang="es-ES" altLang="en-US" sz="1800">
              <a:latin typeface="Arial" panose="020B0604020202020204" pitchFamily="34" charset="0"/>
            </a:endParaRPr>
          </a:p>
        </p:txBody>
      </p:sp>
      <p:sp>
        <p:nvSpPr>
          <p:cNvPr id="160832" name="Text Box 64"/>
          <p:cNvSpPr txBox="1">
            <a:spLocks noChangeArrowheads="1"/>
          </p:cNvSpPr>
          <p:nvPr/>
        </p:nvSpPr>
        <p:spPr bwMode="auto">
          <a:xfrm>
            <a:off x="1905000" y="5943601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Fitness = 5 – 3 = 2</a:t>
            </a:r>
          </a:p>
        </p:txBody>
      </p:sp>
      <p:sp>
        <p:nvSpPr>
          <p:cNvPr id="89097" name="Text Box 65"/>
          <p:cNvSpPr txBox="1">
            <a:spLocks noChangeArrowheads="1"/>
          </p:cNvSpPr>
          <p:nvPr/>
        </p:nvSpPr>
        <p:spPr bwMode="auto">
          <a:xfrm>
            <a:off x="5943600" y="2362201"/>
            <a:ext cx="3200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Individuo2</a:t>
            </a:r>
          </a:p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(4,5,3,2,1) </a:t>
            </a:r>
          </a:p>
        </p:txBody>
      </p:sp>
      <p:sp>
        <p:nvSpPr>
          <p:cNvPr id="89098" name="Rectangle 66"/>
          <p:cNvSpPr>
            <a:spLocks noChangeArrowheads="1"/>
          </p:cNvSpPr>
          <p:nvPr/>
        </p:nvSpPr>
        <p:spPr bwMode="auto">
          <a:xfrm>
            <a:off x="6096000" y="3276601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Fenotipo:</a:t>
            </a:r>
          </a:p>
        </p:txBody>
      </p:sp>
      <p:grpSp>
        <p:nvGrpSpPr>
          <p:cNvPr id="160835" name="Group 67"/>
          <p:cNvGrpSpPr>
            <a:grpSpLocks/>
          </p:cNvGrpSpPr>
          <p:nvPr/>
        </p:nvGrpSpPr>
        <p:grpSpPr bwMode="auto">
          <a:xfrm>
            <a:off x="6705601" y="3505200"/>
            <a:ext cx="2449513" cy="2376488"/>
            <a:chOff x="657" y="1661"/>
            <a:chExt cx="1543" cy="1497"/>
          </a:xfrm>
        </p:grpSpPr>
        <p:grpSp>
          <p:nvGrpSpPr>
            <p:cNvPr id="89103" name="Group 68"/>
            <p:cNvGrpSpPr>
              <a:grpSpLocks/>
            </p:cNvGrpSpPr>
            <p:nvPr/>
          </p:nvGrpSpPr>
          <p:grpSpPr bwMode="auto">
            <a:xfrm>
              <a:off x="1202" y="1661"/>
              <a:ext cx="227" cy="227"/>
              <a:chOff x="793" y="1888"/>
              <a:chExt cx="227" cy="227"/>
            </a:xfrm>
          </p:grpSpPr>
          <p:sp>
            <p:nvSpPr>
              <p:cNvPr id="89123" name="Oval 69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24" name="Text Box 70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3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04" name="Group 71"/>
            <p:cNvGrpSpPr>
              <a:grpSpLocks/>
            </p:cNvGrpSpPr>
            <p:nvPr/>
          </p:nvGrpSpPr>
          <p:grpSpPr bwMode="auto">
            <a:xfrm>
              <a:off x="657" y="2387"/>
              <a:ext cx="227" cy="227"/>
              <a:chOff x="793" y="1888"/>
              <a:chExt cx="227" cy="227"/>
            </a:xfrm>
          </p:grpSpPr>
          <p:sp>
            <p:nvSpPr>
              <p:cNvPr id="89121" name="Oval 72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22" name="Text Box 73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1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05" name="Group 74"/>
            <p:cNvGrpSpPr>
              <a:grpSpLocks/>
            </p:cNvGrpSpPr>
            <p:nvPr/>
          </p:nvGrpSpPr>
          <p:grpSpPr bwMode="auto">
            <a:xfrm>
              <a:off x="1973" y="1979"/>
              <a:ext cx="227" cy="227"/>
              <a:chOff x="793" y="1888"/>
              <a:chExt cx="227" cy="227"/>
            </a:xfrm>
          </p:grpSpPr>
          <p:sp>
            <p:nvSpPr>
              <p:cNvPr id="89119" name="Oval 75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20" name="Text Box 76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4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06" name="Group 77"/>
            <p:cNvGrpSpPr>
              <a:grpSpLocks/>
            </p:cNvGrpSpPr>
            <p:nvPr/>
          </p:nvGrpSpPr>
          <p:grpSpPr bwMode="auto">
            <a:xfrm>
              <a:off x="1927" y="2795"/>
              <a:ext cx="227" cy="227"/>
              <a:chOff x="793" y="1888"/>
              <a:chExt cx="227" cy="227"/>
            </a:xfrm>
          </p:grpSpPr>
          <p:sp>
            <p:nvSpPr>
              <p:cNvPr id="89117" name="Oval 78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18" name="Text Box 79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5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9107" name="Group 80"/>
            <p:cNvGrpSpPr>
              <a:grpSpLocks/>
            </p:cNvGrpSpPr>
            <p:nvPr/>
          </p:nvGrpSpPr>
          <p:grpSpPr bwMode="auto">
            <a:xfrm>
              <a:off x="1020" y="2931"/>
              <a:ext cx="227" cy="227"/>
              <a:chOff x="793" y="1888"/>
              <a:chExt cx="227" cy="227"/>
            </a:xfrm>
          </p:grpSpPr>
          <p:sp>
            <p:nvSpPr>
              <p:cNvPr id="89115" name="Oval 81"/>
              <p:cNvSpPr>
                <a:spLocks noChangeArrowheads="1"/>
              </p:cNvSpPr>
              <p:nvPr/>
            </p:nvSpPr>
            <p:spPr bwMode="auto">
              <a:xfrm>
                <a:off x="793" y="1888"/>
                <a:ext cx="227" cy="227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116" name="Text Box 82"/>
              <p:cNvSpPr txBox="1">
                <a:spLocks noChangeArrowheads="1"/>
              </p:cNvSpPr>
              <p:nvPr/>
            </p:nvSpPr>
            <p:spPr bwMode="auto">
              <a:xfrm>
                <a:off x="839" y="1888"/>
                <a:ext cx="136" cy="1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s-ES" altLang="en-US" sz="120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endParaRPr lang="es-ES" altLang="en-US" sz="18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08" name="Line 83"/>
            <p:cNvSpPr>
              <a:spLocks noChangeShapeType="1"/>
            </p:cNvSpPr>
            <p:nvPr/>
          </p:nvSpPr>
          <p:spPr bwMode="auto">
            <a:xfrm flipV="1">
              <a:off x="793" y="1888"/>
              <a:ext cx="45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09" name="Line 84"/>
            <p:cNvSpPr>
              <a:spLocks noChangeShapeType="1"/>
            </p:cNvSpPr>
            <p:nvPr/>
          </p:nvSpPr>
          <p:spPr bwMode="auto">
            <a:xfrm>
              <a:off x="1429" y="1797"/>
              <a:ext cx="58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10" name="Line 85"/>
            <p:cNvSpPr>
              <a:spLocks noChangeShapeType="1"/>
            </p:cNvSpPr>
            <p:nvPr/>
          </p:nvSpPr>
          <p:spPr bwMode="auto">
            <a:xfrm>
              <a:off x="793" y="2614"/>
              <a:ext cx="27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11" name="Line 86"/>
            <p:cNvSpPr>
              <a:spLocks noChangeShapeType="1"/>
            </p:cNvSpPr>
            <p:nvPr/>
          </p:nvSpPr>
          <p:spPr bwMode="auto">
            <a:xfrm flipV="1">
              <a:off x="1247" y="2931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12" name="Line 87"/>
            <p:cNvSpPr>
              <a:spLocks noChangeShapeType="1"/>
            </p:cNvSpPr>
            <p:nvPr/>
          </p:nvSpPr>
          <p:spPr bwMode="auto">
            <a:xfrm flipH="1">
              <a:off x="2064" y="2160"/>
              <a:ext cx="4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13" name="Line 88"/>
            <p:cNvSpPr>
              <a:spLocks noChangeShapeType="1"/>
            </p:cNvSpPr>
            <p:nvPr/>
          </p:nvSpPr>
          <p:spPr bwMode="auto">
            <a:xfrm flipV="1">
              <a:off x="1156" y="2160"/>
              <a:ext cx="817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114" name="Line 89"/>
            <p:cNvSpPr>
              <a:spLocks noChangeShapeType="1"/>
            </p:cNvSpPr>
            <p:nvPr/>
          </p:nvSpPr>
          <p:spPr bwMode="auto">
            <a:xfrm flipV="1">
              <a:off x="884" y="2160"/>
              <a:ext cx="108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160858" name="Text Box 90"/>
          <p:cNvSpPr txBox="1">
            <a:spLocks noChangeArrowheads="1"/>
          </p:cNvSpPr>
          <p:nvPr/>
        </p:nvSpPr>
        <p:spPr bwMode="auto">
          <a:xfrm>
            <a:off x="6248400" y="5943601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800">
                <a:latin typeface="Arial" panose="020B0604020202020204" pitchFamily="34" charset="0"/>
              </a:rPr>
              <a:t>Fitness = 5 – 4 = 1</a:t>
            </a:r>
          </a:p>
        </p:txBody>
      </p:sp>
      <p:sp>
        <p:nvSpPr>
          <p:cNvPr id="89101" name="Rectangle 91"/>
          <p:cNvSpPr>
            <a:spLocks noChangeArrowheads="1"/>
          </p:cNvSpPr>
          <p:nvPr/>
        </p:nvSpPr>
        <p:spPr bwMode="auto">
          <a:xfrm>
            <a:off x="1828800" y="277653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Genotipo:</a:t>
            </a:r>
          </a:p>
        </p:txBody>
      </p:sp>
      <p:sp>
        <p:nvSpPr>
          <p:cNvPr id="89102" name="Rectangle 92"/>
          <p:cNvSpPr>
            <a:spLocks noChangeArrowheads="1"/>
          </p:cNvSpPr>
          <p:nvPr/>
        </p:nvSpPr>
        <p:spPr bwMode="auto">
          <a:xfrm>
            <a:off x="5867400" y="27574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Genotipo:</a:t>
            </a:r>
          </a:p>
        </p:txBody>
      </p:sp>
    </p:spTree>
    <p:extLst>
      <p:ext uri="{BB962C8B-B14F-4D97-AF65-F5344CB8AC3E}">
        <p14:creationId xmlns:p14="http://schemas.microsoft.com/office/powerpoint/2010/main" val="6817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2" grpId="0"/>
      <p:bldP spid="1608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Coloreado de grafos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161212" cy="898525"/>
          </a:xfrm>
        </p:spPr>
        <p:txBody>
          <a:bodyPr/>
          <a:lstStyle/>
          <a:p>
            <a:r>
              <a:rPr lang="es-ES" altLang="en-US" sz="2000"/>
              <a:t>Operadores de cruce: </a:t>
            </a:r>
          </a:p>
          <a:p>
            <a:pPr lvl="1"/>
            <a:r>
              <a:rPr lang="es-ES" altLang="en-US" sz="1800" i="1"/>
              <a:t>cruce en un punto basado en el orden</a:t>
            </a:r>
            <a:endParaRPr lang="es-ES" altLang="en-US" sz="1800"/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>
            <p:ph sz="quarter" idx="2"/>
          </p:nvPr>
        </p:nvGraphicFramePr>
        <p:xfrm>
          <a:off x="5562601" y="2743200"/>
          <a:ext cx="2062163" cy="457200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56143600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207028726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370470843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9031906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312521861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388417"/>
                  </a:ext>
                </a:extLst>
              </a:tr>
            </a:tbl>
          </a:graphicData>
        </a:graphic>
      </p:graphicFrame>
      <p:graphicFrame>
        <p:nvGraphicFramePr>
          <p:cNvPr id="162835" name="Group 19"/>
          <p:cNvGraphicFramePr>
            <a:graphicFrameLocks noGrp="1"/>
          </p:cNvGraphicFramePr>
          <p:nvPr/>
        </p:nvGraphicFramePr>
        <p:xfrm>
          <a:off x="2667000" y="2743200"/>
          <a:ext cx="2057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199891872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68692175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14978317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7175599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57135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47725"/>
                  </a:ext>
                </a:extLst>
              </a:tr>
            </a:tbl>
          </a:graphicData>
        </a:graphic>
      </p:graphicFrame>
      <p:sp>
        <p:nvSpPr>
          <p:cNvPr id="91168" name="Line 33"/>
          <p:cNvSpPr>
            <a:spLocks noChangeShapeType="1"/>
          </p:cNvSpPr>
          <p:nvPr/>
        </p:nvSpPr>
        <p:spPr bwMode="auto">
          <a:xfrm>
            <a:off x="35052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62850" name="Group 34"/>
          <p:cNvGraphicFramePr>
            <a:graphicFrameLocks noGrp="1"/>
          </p:cNvGraphicFramePr>
          <p:nvPr/>
        </p:nvGraphicFramePr>
        <p:xfrm>
          <a:off x="4038600" y="4038600"/>
          <a:ext cx="2057400" cy="4572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17051203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5804792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62828936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7045145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05482365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77682"/>
                  </a:ext>
                </a:extLst>
              </a:tr>
            </a:tbl>
          </a:graphicData>
        </a:graphic>
      </p:graphicFrame>
      <p:sp>
        <p:nvSpPr>
          <p:cNvPr id="91183" name="AutoShape 48"/>
          <p:cNvSpPr>
            <a:spLocks noChangeArrowheads="1"/>
          </p:cNvSpPr>
          <p:nvPr/>
        </p:nvSpPr>
        <p:spPr bwMode="auto">
          <a:xfrm>
            <a:off x="4883820" y="3398163"/>
            <a:ext cx="366960" cy="442674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84" name="Rectangle 49"/>
          <p:cNvSpPr>
            <a:spLocks noChangeArrowheads="1"/>
          </p:cNvSpPr>
          <p:nvPr/>
        </p:nvSpPr>
        <p:spPr bwMode="auto">
          <a:xfrm>
            <a:off x="2057401" y="4800601"/>
            <a:ext cx="6475413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" altLang="en-US" sz="2000"/>
              <a:t>Operadores de mutación: </a:t>
            </a:r>
          </a:p>
          <a:p>
            <a:pPr lvl="1"/>
            <a:r>
              <a:rPr lang="es-ES" altLang="en-US" sz="1800" i="1"/>
              <a:t>Intercambio</a:t>
            </a:r>
            <a:endParaRPr lang="es-ES" altLang="en-US" sz="1800"/>
          </a:p>
        </p:txBody>
      </p:sp>
      <p:graphicFrame>
        <p:nvGraphicFramePr>
          <p:cNvPr id="162866" name="Group 50"/>
          <p:cNvGraphicFramePr>
            <a:graphicFrameLocks noGrp="1"/>
          </p:cNvGraphicFramePr>
          <p:nvPr>
            <p:ph sz="quarter" idx="3"/>
          </p:nvPr>
        </p:nvGraphicFramePr>
        <p:xfrm>
          <a:off x="2514600" y="5867401"/>
          <a:ext cx="2286000" cy="396875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111668854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66369877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147963316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52120175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316408175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62379"/>
                  </a:ext>
                </a:extLst>
              </a:tr>
            </a:tbl>
          </a:graphicData>
        </a:graphic>
      </p:graphicFrame>
      <p:sp>
        <p:nvSpPr>
          <p:cNvPr id="91199" name="AutoShape 66"/>
          <p:cNvSpPr>
            <a:spLocks noChangeArrowheads="1"/>
          </p:cNvSpPr>
          <p:nvPr/>
        </p:nvSpPr>
        <p:spPr bwMode="auto">
          <a:xfrm>
            <a:off x="5150520" y="5698599"/>
            <a:ext cx="366960" cy="794802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2883" name="Group 67"/>
          <p:cNvGraphicFramePr>
            <a:graphicFrameLocks noGrp="1"/>
          </p:cNvGraphicFramePr>
          <p:nvPr/>
        </p:nvGraphicFramePr>
        <p:xfrm>
          <a:off x="6019800" y="5867401"/>
          <a:ext cx="2286000" cy="396875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400112004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3961039779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183493589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865377029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2274337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7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86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Applet Coloreado de grafos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1" y="1219201"/>
            <a:ext cx="7161213" cy="120332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en-US" sz="2000" b="1">
              <a:solidFill>
                <a:srgbClr val="3366FF"/>
              </a:solidFill>
            </a:endParaRPr>
          </a:p>
          <a:p>
            <a:endParaRPr lang="es-ES" altLang="en-US" sz="2000"/>
          </a:p>
        </p:txBody>
      </p:sp>
      <p:sp>
        <p:nvSpPr>
          <p:cNvPr id="93188" name="Rectangle 18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56757" name="Picture 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916114"/>
            <a:ext cx="53911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758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1557339"/>
            <a:ext cx="30019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759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420939"/>
            <a:ext cx="3238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7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7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al </a:t>
            </a:r>
            <a:r>
              <a:rPr lang="es-ES" altLang="en-US" i="1"/>
              <a:t>Tratamiento de Datos</a:t>
            </a:r>
            <a:endParaRPr lang="es-ES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432176" y="1600201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7923212" cy="4022725"/>
          </a:xfrm>
        </p:spPr>
        <p:txBody>
          <a:bodyPr>
            <a:normAutofit lnSpcReduction="10000"/>
          </a:bodyPr>
          <a:lstStyle/>
          <a:p>
            <a:r>
              <a:rPr lang="es-ES" altLang="en-US"/>
              <a:t>Tratamiento de Datos en Aprendizaje Automático o Minería de Datos </a:t>
            </a:r>
          </a:p>
          <a:p>
            <a:endParaRPr lang="es-ES" altLang="en-US"/>
          </a:p>
          <a:p>
            <a:endParaRPr lang="es-ES" altLang="en-US"/>
          </a:p>
          <a:p>
            <a:endParaRPr lang="es-ES" altLang="en-US"/>
          </a:p>
          <a:p>
            <a:endParaRPr lang="es-ES" altLang="en-US"/>
          </a:p>
          <a:p>
            <a:r>
              <a:rPr lang="es-ES" altLang="en-US"/>
              <a:t>Dos aplicaciones:</a:t>
            </a:r>
          </a:p>
          <a:p>
            <a:pPr lvl="1"/>
            <a:r>
              <a:rPr lang="es-ES" altLang="en-US"/>
              <a:t>Identificación de variables (atributos relevantes)</a:t>
            </a:r>
          </a:p>
          <a:p>
            <a:pPr lvl="1"/>
            <a:r>
              <a:rPr lang="es-ES" altLang="en-US"/>
              <a:t>Obtención de prototipos</a:t>
            </a:r>
          </a:p>
        </p:txBody>
      </p:sp>
      <p:sp>
        <p:nvSpPr>
          <p:cNvPr id="95237" name="Text Box 30"/>
          <p:cNvSpPr txBox="1">
            <a:spLocks noChangeArrowheads="1"/>
          </p:cNvSpPr>
          <p:nvPr/>
        </p:nvSpPr>
        <p:spPr bwMode="auto">
          <a:xfrm>
            <a:off x="2819400" y="3200401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/>
              <a:t>Ejemplos/datos</a:t>
            </a:r>
          </a:p>
        </p:txBody>
      </p:sp>
      <p:sp>
        <p:nvSpPr>
          <p:cNvPr id="95238" name="Text Box 31"/>
          <p:cNvSpPr txBox="1">
            <a:spLocks noChangeArrowheads="1"/>
          </p:cNvSpPr>
          <p:nvPr/>
        </p:nvSpPr>
        <p:spPr bwMode="auto">
          <a:xfrm>
            <a:off x="6858000" y="3048001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/>
              <a:t>Patrones prototipos /Reglas </a:t>
            </a:r>
            <a:r>
              <a:rPr lang="es-ES" altLang="en-US" i="1"/>
              <a:t>if-then</a:t>
            </a:r>
            <a:endParaRPr lang="es-ES" altLang="en-US"/>
          </a:p>
        </p:txBody>
      </p:sp>
      <p:sp>
        <p:nvSpPr>
          <p:cNvPr id="95239" name="AutoShape 32"/>
          <p:cNvSpPr>
            <a:spLocks noChangeArrowheads="1"/>
          </p:cNvSpPr>
          <p:nvPr/>
        </p:nvSpPr>
        <p:spPr bwMode="auto">
          <a:xfrm>
            <a:off x="5950621" y="3031599"/>
            <a:ext cx="366958" cy="794802"/>
          </a:xfrm>
          <a:prstGeom prst="rightArrow">
            <a:avLst>
              <a:gd name="adj1" fmla="val 50000"/>
              <a:gd name="adj2" fmla="val 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40" name="Rectangle 34"/>
          <p:cNvSpPr>
            <a:spLocks noChangeArrowheads="1"/>
          </p:cNvSpPr>
          <p:nvPr/>
        </p:nvSpPr>
        <p:spPr bwMode="auto">
          <a:xfrm>
            <a:off x="3870035" y="3267045"/>
            <a:ext cx="18473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41" name="Rectangle 35"/>
          <p:cNvSpPr>
            <a:spLocks noChangeArrowheads="1"/>
          </p:cNvSpPr>
          <p:nvPr/>
        </p:nvSpPr>
        <p:spPr bwMode="auto">
          <a:xfrm>
            <a:off x="6934200" y="3267045"/>
            <a:ext cx="28194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702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Identificación de Variables</a:t>
            </a:r>
            <a:endParaRPr lang="es-ES" altLang="en-US"/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770812" cy="4022725"/>
          </a:xfrm>
        </p:spPr>
        <p:txBody>
          <a:bodyPr/>
          <a:lstStyle/>
          <a:p>
            <a:r>
              <a:rPr lang="es-ES" altLang="en-US" sz="2000"/>
              <a:t>Seleccionar  variables y asignar a cada una un cierto grado en función de su importancia en la consecución del objetivo final</a:t>
            </a:r>
          </a:p>
          <a:p>
            <a:endParaRPr lang="es-ES" altLang="en-US" sz="2000"/>
          </a:p>
          <a:p>
            <a:r>
              <a:rPr lang="es-ES" altLang="en-US" sz="2000" b="1"/>
              <a:t>Individuo:</a:t>
            </a:r>
            <a:r>
              <a:rPr lang="es-ES" altLang="en-US" sz="2000"/>
              <a:t> vector de pesos (números reales)</a:t>
            </a:r>
          </a:p>
          <a:p>
            <a:pPr lvl="1" algn="ctr">
              <a:buFontTx/>
              <a:buNone/>
            </a:pPr>
            <a:r>
              <a:rPr lang="es-ES" altLang="en-US" sz="1800"/>
              <a:t>(</a:t>
            </a:r>
            <a:r>
              <a:rPr lang="es-ES" altLang="en-US" sz="1800">
                <a:latin typeface="Symbol" panose="05050102010706020507" pitchFamily="18" charset="2"/>
              </a:rPr>
              <a:t>w</a:t>
            </a:r>
            <a:r>
              <a:rPr lang="es-ES" altLang="en-US" sz="1800" baseline="-25000"/>
              <a:t>1</a:t>
            </a:r>
            <a:r>
              <a:rPr lang="es-ES" altLang="en-US" sz="1800"/>
              <a:t>, ….., </a:t>
            </a:r>
            <a:r>
              <a:rPr lang="es-ES" altLang="en-US" sz="1800">
                <a:latin typeface="Symbol" panose="05050102010706020507" pitchFamily="18" charset="2"/>
              </a:rPr>
              <a:t>w</a:t>
            </a:r>
            <a:r>
              <a:rPr lang="es-ES" altLang="en-US" sz="1800" baseline="-25000"/>
              <a:t>p</a:t>
            </a:r>
            <a:r>
              <a:rPr lang="es-ES" altLang="en-US" sz="1800"/>
              <a:t>), con  </a:t>
            </a:r>
            <a:r>
              <a:rPr lang="es-ES" altLang="en-US" sz="1800">
                <a:latin typeface="Symbol" panose="05050102010706020507" pitchFamily="18" charset="2"/>
              </a:rPr>
              <a:t>w</a:t>
            </a:r>
            <a:r>
              <a:rPr lang="es-ES" altLang="en-US" sz="1800" baseline="-25000"/>
              <a:t>i</a:t>
            </a:r>
            <a:r>
              <a:rPr lang="es-ES" altLang="en-US" sz="1800"/>
              <a:t> </a:t>
            </a:r>
            <a:r>
              <a:rPr lang="es-ES" altLang="en-US" sz="1800">
                <a:sym typeface="Symbol" panose="05050102010706020507" pitchFamily="18" charset="2"/>
              </a:rPr>
              <a:t>[0,1] i=1 .. p</a:t>
            </a:r>
          </a:p>
          <a:p>
            <a:r>
              <a:rPr lang="es-ES" altLang="en-US" sz="2000" b="1"/>
              <a:t>Restricciones:</a:t>
            </a:r>
          </a:p>
          <a:p>
            <a:endParaRPr lang="es-ES" altLang="en-US" sz="2000" b="1"/>
          </a:p>
          <a:p>
            <a:endParaRPr lang="es-ES" altLang="en-US" sz="2000" b="1"/>
          </a:p>
          <a:p>
            <a:r>
              <a:rPr lang="es-ES" altLang="en-US" sz="2000" b="1"/>
              <a:t>Fitness:</a:t>
            </a:r>
            <a:r>
              <a:rPr lang="es-ES" altLang="en-US" sz="2000"/>
              <a:t> </a:t>
            </a:r>
            <a:endParaRPr lang="es-ES" altLang="en-US" sz="2000" b="1"/>
          </a:p>
          <a:p>
            <a:pPr algn="ctr">
              <a:buFontTx/>
              <a:buNone/>
            </a:pPr>
            <a:endParaRPr lang="es-ES" altLang="en-US" sz="2000"/>
          </a:p>
        </p:txBody>
      </p:sp>
      <p:graphicFrame>
        <p:nvGraphicFramePr>
          <p:cNvPr id="9728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1000" y="3821113"/>
          <a:ext cx="3886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cuación" r:id="rId4" imgW="2070100" imgH="457200" progId="Equation.3">
                  <p:embed/>
                </p:oleObj>
              </mc:Choice>
              <mc:Fallback>
                <p:oleObj name="Ecuación" r:id="rId4" imgW="2070100" imgH="457200" progId="Equation.3">
                  <p:embed/>
                  <p:pic>
                    <p:nvPicPr>
                      <p:cNvPr id="9728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21113"/>
                        <a:ext cx="3886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803775"/>
          <a:ext cx="35814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cuación" r:id="rId6" imgW="1854200" imgH="838200" progId="Equation.3">
                  <p:embed/>
                </p:oleObj>
              </mc:Choice>
              <mc:Fallback>
                <p:oleObj name="Ecuación" r:id="rId6" imgW="1854200" imgH="838200" progId="Equation.3">
                  <p:embed/>
                  <p:pic>
                    <p:nvPicPr>
                      <p:cNvPr id="972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3775"/>
                        <a:ext cx="35814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134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Identificación de Variables</a:t>
            </a:r>
            <a:endParaRPr lang="es-E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770812" cy="4022725"/>
          </a:xfrm>
        </p:spPr>
        <p:txBody>
          <a:bodyPr/>
          <a:lstStyle/>
          <a:p>
            <a:r>
              <a:rPr lang="es-ES" altLang="en-US" sz="2000" b="1"/>
              <a:t>Población Inicial:</a:t>
            </a:r>
            <a:r>
              <a:rPr lang="es-ES" altLang="en-US" sz="2000"/>
              <a:t> dos heurísticos </a:t>
            </a:r>
            <a:r>
              <a:rPr lang="es-ES" altLang="en-US" sz="2000" i="1"/>
              <a:t>h</a:t>
            </a:r>
            <a:r>
              <a:rPr lang="es-ES" altLang="en-US" sz="2000" i="1" baseline="-25000"/>
              <a:t>1</a:t>
            </a:r>
            <a:r>
              <a:rPr lang="es-ES" altLang="en-US" sz="2000" i="1"/>
              <a:t> </a:t>
            </a:r>
            <a:r>
              <a:rPr lang="es-ES" altLang="en-US" sz="2000"/>
              <a:t>y </a:t>
            </a:r>
            <a:r>
              <a:rPr lang="es-ES" altLang="en-US" sz="2000" i="1"/>
              <a:t>h</a:t>
            </a:r>
            <a:r>
              <a:rPr lang="es-ES" altLang="en-US" sz="2000" i="1" baseline="-25000"/>
              <a:t>2</a:t>
            </a:r>
            <a:r>
              <a:rPr lang="es-ES" altLang="en-US" sz="2000" i="1"/>
              <a:t> </a:t>
            </a:r>
            <a:r>
              <a:rPr lang="es-ES" altLang="en-US" sz="2000"/>
              <a:t>con probabilidad 1/2</a:t>
            </a:r>
          </a:p>
          <a:p>
            <a:r>
              <a:rPr lang="es-ES" altLang="en-US" sz="2000" b="1"/>
              <a:t>Operador de cruce: </a:t>
            </a:r>
            <a:r>
              <a:rPr lang="es-ES" altLang="en-US" sz="2000"/>
              <a:t>cruce aritmético </a:t>
            </a:r>
          </a:p>
          <a:p>
            <a:pPr lvl="1"/>
            <a:r>
              <a:rPr lang="es-ES" altLang="en-US" sz="1800"/>
              <a:t>Cada componente de un hijo se obtiene por combinación lineal convexa de las correspondientes componentes de sus progenitores</a:t>
            </a:r>
          </a:p>
          <a:p>
            <a:r>
              <a:rPr lang="es-ES" altLang="en-US" sz="2000" b="1"/>
              <a:t>Operadores de mutación:</a:t>
            </a:r>
            <a:r>
              <a:rPr lang="es-ES" altLang="en-US" sz="2000"/>
              <a:t> </a:t>
            </a:r>
          </a:p>
          <a:p>
            <a:pPr lvl="1"/>
            <a:r>
              <a:rPr lang="es-ES" altLang="en-US" sz="1800"/>
              <a:t>Mutación por intercambio simple</a:t>
            </a:r>
          </a:p>
          <a:p>
            <a:pPr lvl="1"/>
            <a:r>
              <a:rPr lang="es-ES" altLang="en-US" sz="1800"/>
              <a:t>Por sustitución de un porcentaje del individuo</a:t>
            </a:r>
          </a:p>
          <a:p>
            <a:pPr lvl="2"/>
            <a:r>
              <a:rPr lang="es-ES" altLang="en-US" sz="1600"/>
              <a:t>Utilizando </a:t>
            </a:r>
            <a:r>
              <a:rPr lang="es-ES" altLang="en-US" sz="1600" i="1"/>
              <a:t>h</a:t>
            </a:r>
            <a:r>
              <a:rPr lang="es-ES" altLang="en-US" sz="1600" i="1" baseline="-25000"/>
              <a:t>1</a:t>
            </a:r>
            <a:endParaRPr lang="es-ES" altLang="en-US" sz="1600" i="1"/>
          </a:p>
          <a:p>
            <a:pPr lvl="2"/>
            <a:r>
              <a:rPr lang="es-ES" altLang="en-US" sz="1600"/>
              <a:t>Utilizando </a:t>
            </a:r>
            <a:r>
              <a:rPr lang="es-ES" altLang="en-US" sz="1600" i="1"/>
              <a:t>h</a:t>
            </a:r>
            <a:r>
              <a:rPr lang="es-ES" altLang="en-US" sz="1600" i="1" baseline="-25000"/>
              <a:t>2</a:t>
            </a:r>
            <a:endParaRPr lang="es-ES" altLang="en-US" sz="1600" baseline="-25000"/>
          </a:p>
          <a:p>
            <a:pPr algn="ctr">
              <a:buFontTx/>
              <a:buNone/>
            </a:pPr>
            <a:endParaRPr lang="es-ES" altLang="en-US" sz="2000"/>
          </a:p>
        </p:txBody>
      </p:sp>
    </p:spTree>
    <p:extLst>
      <p:ext uri="{BB962C8B-B14F-4D97-AF65-F5344CB8AC3E}">
        <p14:creationId xmlns:p14="http://schemas.microsoft.com/office/powerpoint/2010/main" val="630108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Obtención de Prototipos</a:t>
            </a:r>
            <a:endParaRPr lang="es-E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828801"/>
            <a:ext cx="7770813" cy="4022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sz="1800"/>
              <a:t>Obtener un buen mapa de prototipos (no muchos y de alta calidad)</a:t>
            </a:r>
          </a:p>
          <a:p>
            <a:pPr>
              <a:lnSpc>
                <a:spcPct val="80000"/>
              </a:lnSpc>
            </a:pPr>
            <a:endParaRPr lang="es-ES" altLang="en-US" sz="1800"/>
          </a:p>
          <a:p>
            <a:pPr>
              <a:lnSpc>
                <a:spcPct val="80000"/>
              </a:lnSpc>
            </a:pPr>
            <a:r>
              <a:rPr lang="es-ES" altLang="en-US" sz="1800"/>
              <a:t>Cada uno de los ejemplos de un problema viene dado por una tupla &lt;</a:t>
            </a:r>
            <a:r>
              <a:rPr lang="es-ES" altLang="en-US" sz="1800" i="1"/>
              <a:t>p</a:t>
            </a:r>
            <a:r>
              <a:rPr lang="es-ES" altLang="en-US" sz="1800"/>
              <a:t>, </a:t>
            </a:r>
            <a:r>
              <a:rPr lang="es-ES" altLang="en-US" sz="1800" i="1"/>
              <a:t>s</a:t>
            </a:r>
            <a:r>
              <a:rPr lang="es-ES" altLang="en-US" sz="1800"/>
              <a:t>&gt;</a:t>
            </a:r>
            <a:endParaRPr lang="es-ES_tradnl" altLang="en-US" sz="1800"/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es-ES_tradnl" altLang="en-US" sz="1400" i="1"/>
              <a:t>p</a:t>
            </a:r>
            <a:r>
              <a:rPr lang="es-ES_tradnl" altLang="en-US" sz="1400"/>
              <a:t>: </a:t>
            </a:r>
            <a:r>
              <a:rPr lang="es-ES" altLang="en-US" sz="1400"/>
              <a:t>localización en el espacio</a:t>
            </a:r>
            <a:endParaRPr lang="es-ES_tradnl" altLang="en-US" sz="1400"/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es-ES_tradnl" altLang="en-US" sz="1400" i="1"/>
              <a:t>s</a:t>
            </a:r>
            <a:r>
              <a:rPr lang="es-ES_tradnl" altLang="en-US" sz="1400"/>
              <a:t>: clase a la que pertenece</a:t>
            </a:r>
            <a:r>
              <a:rPr lang="es-ES" altLang="en-US" sz="1400"/>
              <a:t> </a:t>
            </a:r>
            <a:endParaRPr lang="es-ES_tradnl" altLang="en-US" sz="1400"/>
          </a:p>
          <a:p>
            <a:pPr>
              <a:lnSpc>
                <a:spcPct val="80000"/>
              </a:lnSpc>
            </a:pPr>
            <a:endParaRPr lang="es-ES" altLang="en-US" sz="1800"/>
          </a:p>
          <a:p>
            <a:pPr>
              <a:lnSpc>
                <a:spcPct val="80000"/>
              </a:lnSpc>
            </a:pPr>
            <a:r>
              <a:rPr lang="es-ES" altLang="en-US" sz="1800" b="1"/>
              <a:t>Prototipo:</a:t>
            </a:r>
            <a:r>
              <a:rPr lang="es-ES" altLang="en-US" sz="1800"/>
              <a:t> Representa a un conjunto de ejemplos</a:t>
            </a:r>
          </a:p>
          <a:p>
            <a:pPr lvl="1">
              <a:lnSpc>
                <a:spcPct val="80000"/>
              </a:lnSpc>
              <a:buFontTx/>
              <a:buBlip>
                <a:blip r:embed="rId4"/>
              </a:buBlip>
            </a:pPr>
            <a:r>
              <a:rPr lang="es-ES_tradnl" altLang="en-US" sz="1600"/>
              <a:t>Se denota como los ejemplos, </a:t>
            </a:r>
            <a:r>
              <a:rPr lang="es-ES" altLang="en-US" sz="1600"/>
              <a:t>por una tupla &lt;</a:t>
            </a:r>
            <a:r>
              <a:rPr lang="es-ES" altLang="en-US" sz="1600" i="1"/>
              <a:t>p</a:t>
            </a:r>
            <a:r>
              <a:rPr lang="es-ES" altLang="en-US" sz="1600"/>
              <a:t>, </a:t>
            </a:r>
            <a:r>
              <a:rPr lang="es-ES" altLang="en-US" sz="1600" i="1"/>
              <a:t>s</a:t>
            </a:r>
            <a:r>
              <a:rPr lang="es-ES" altLang="en-US" sz="1600"/>
              <a:t>&gt;</a:t>
            </a:r>
            <a:endParaRPr lang="es-ES_tradnl" altLang="en-US" sz="1600"/>
          </a:p>
          <a:p>
            <a:pPr lvl="1">
              <a:lnSpc>
                <a:spcPct val="80000"/>
              </a:lnSpc>
              <a:buFontTx/>
              <a:buBlip>
                <a:blip r:embed="rId4"/>
              </a:buBlip>
            </a:pPr>
            <a:r>
              <a:rPr lang="es-ES" altLang="en-US" sz="1600"/>
              <a:t>Región: Zona del espacio donde todos los ejemplos se clasifican con la clase de un prototipo</a:t>
            </a:r>
          </a:p>
          <a:p>
            <a:pPr lvl="1">
              <a:lnSpc>
                <a:spcPct val="80000"/>
              </a:lnSpc>
              <a:buFontTx/>
              <a:buBlip>
                <a:blip r:embed="rId4"/>
              </a:buBlip>
            </a:pPr>
            <a:r>
              <a:rPr lang="es-ES" altLang="en-US" sz="1600"/>
              <a:t>Todos los ejemplos cuyo prototipo más cercano sea </a:t>
            </a:r>
            <a:r>
              <a:rPr lang="es-ES" altLang="en-US" sz="1600" i="1"/>
              <a:t>r </a:t>
            </a:r>
            <a:r>
              <a:rPr lang="es-ES" altLang="en-US" sz="1600"/>
              <a:t>pertenecen a su región</a:t>
            </a:r>
          </a:p>
          <a:p>
            <a:pPr>
              <a:lnSpc>
                <a:spcPct val="80000"/>
              </a:lnSpc>
            </a:pPr>
            <a:endParaRPr lang="es-ES" altLang="en-US" sz="1800" b="1"/>
          </a:p>
          <a:p>
            <a:pPr>
              <a:lnSpc>
                <a:spcPct val="80000"/>
              </a:lnSpc>
            </a:pPr>
            <a:r>
              <a:rPr lang="es-ES" altLang="en-US" sz="1800" b="1"/>
              <a:t>Clasificador:</a:t>
            </a:r>
            <a:r>
              <a:rPr lang="es-ES" altLang="en-US" sz="1800"/>
              <a:t> Conjunto de </a:t>
            </a:r>
            <a:r>
              <a:rPr lang="es-ES" altLang="en-US" sz="1800" i="1"/>
              <a:t>N</a:t>
            </a:r>
            <a:r>
              <a:rPr lang="es-ES" altLang="en-US" sz="1800"/>
              <a:t> prototipos</a:t>
            </a:r>
          </a:p>
        </p:txBody>
      </p:sp>
    </p:spTree>
    <p:extLst>
      <p:ext uri="{BB962C8B-B14F-4D97-AF65-F5344CB8AC3E}">
        <p14:creationId xmlns:p14="http://schemas.microsoft.com/office/powerpoint/2010/main" val="2666605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Obtención de Prototipos</a:t>
            </a:r>
            <a:endParaRPr lang="es-E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828801"/>
            <a:ext cx="7770813" cy="4022725"/>
          </a:xfrm>
        </p:spPr>
        <p:txBody>
          <a:bodyPr/>
          <a:lstStyle/>
          <a:p>
            <a:r>
              <a:rPr lang="es-ES" altLang="en-US" sz="2000" b="1"/>
              <a:t>Individuo:</a:t>
            </a:r>
            <a:r>
              <a:rPr lang="es-ES" altLang="en-US" sz="2000"/>
              <a:t> Un clasificador</a:t>
            </a:r>
          </a:p>
          <a:p>
            <a:pPr lvl="1" algn="ctr">
              <a:buFontTx/>
              <a:buNone/>
            </a:pPr>
            <a:r>
              <a:rPr lang="es-ES" altLang="en-US" sz="1800"/>
              <a:t>{r</a:t>
            </a:r>
            <a:r>
              <a:rPr lang="es-ES" altLang="en-US" sz="1800" baseline="-25000"/>
              <a:t>1</a:t>
            </a:r>
            <a:r>
              <a:rPr lang="es-ES" altLang="en-US" sz="1800"/>
              <a:t>, …, r</a:t>
            </a:r>
            <a:r>
              <a:rPr lang="es-ES" altLang="en-US" sz="1800" baseline="-25000"/>
              <a:t>N</a:t>
            </a:r>
            <a:r>
              <a:rPr lang="es-ES" altLang="en-US" sz="1800"/>
              <a:t>} de prototipos (r</a:t>
            </a:r>
            <a:r>
              <a:rPr lang="es-ES" altLang="en-US" sz="1800" baseline="-25000"/>
              <a:t>i</a:t>
            </a:r>
            <a:r>
              <a:rPr lang="es-ES" altLang="en-US" sz="1800"/>
              <a:t> = &lt;localización, clase&gt;)</a:t>
            </a:r>
          </a:p>
          <a:p>
            <a:endParaRPr lang="es-ES" altLang="en-US" sz="2000" b="1"/>
          </a:p>
          <a:p>
            <a:r>
              <a:rPr lang="es-ES" altLang="en-US" sz="2000" b="1"/>
              <a:t>Fitness:</a:t>
            </a:r>
            <a:r>
              <a:rPr lang="es-ES" altLang="en-US" sz="2000"/>
              <a:t> Medida de la calidad del clasificador considerando:</a:t>
            </a:r>
          </a:p>
          <a:p>
            <a:pPr lvl="1"/>
            <a:r>
              <a:rPr lang="es-ES" altLang="en-US" sz="1800"/>
              <a:t>La exactitud (capacidad de clasificación)</a:t>
            </a:r>
          </a:p>
          <a:p>
            <a:pPr lvl="1"/>
            <a:r>
              <a:rPr lang="es-ES" altLang="en-US" sz="1800"/>
              <a:t>Medida relativa del número de instancias que clasifica frente a las que sería esperable que clasificase, teniendo en cuenta el número de clases y de prototipos. </a:t>
            </a:r>
          </a:p>
        </p:txBody>
      </p:sp>
    </p:spTree>
    <p:extLst>
      <p:ext uri="{BB962C8B-B14F-4D97-AF65-F5344CB8AC3E}">
        <p14:creationId xmlns:p14="http://schemas.microsoft.com/office/powerpoint/2010/main" val="390590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600"/>
              <a:t>¿A qué se debe el éxito de los AEs?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Han demostrado ser útiles en problemas de búsqueda en muchos campos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Ingenierías, Ciencias, Administración, Industria, ...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Son simples, fáciles de entender y de diseñar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No tienen limitaciones sobre la función objetivo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Continuidad, derivabilidad y unimodalidad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Son robustos y razonablemente eficientes, y además ...</a:t>
            </a:r>
          </a:p>
          <a:p>
            <a:pPr>
              <a:spcBef>
                <a:spcPct val="50000"/>
              </a:spcBef>
            </a:pPr>
            <a:r>
              <a:rPr lang="es-ES" altLang="en-US"/>
              <a:t>Son divertidos</a:t>
            </a:r>
          </a:p>
        </p:txBody>
      </p:sp>
    </p:spTree>
    <p:extLst>
      <p:ext uri="{BB962C8B-B14F-4D97-AF65-F5344CB8AC3E}">
        <p14:creationId xmlns:p14="http://schemas.microsoft.com/office/powerpoint/2010/main" val="1360692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Obtención de Prototipos</a:t>
            </a:r>
            <a:endParaRPr lang="es-ES" altLang="en-US"/>
          </a:p>
        </p:txBody>
      </p:sp>
      <p:grpSp>
        <p:nvGrpSpPr>
          <p:cNvPr id="105475" name="Group 4"/>
          <p:cNvGrpSpPr>
            <a:grpSpLocks/>
          </p:cNvGrpSpPr>
          <p:nvPr/>
        </p:nvGrpSpPr>
        <p:grpSpPr bwMode="auto">
          <a:xfrm>
            <a:off x="3375026" y="2971801"/>
            <a:ext cx="2339975" cy="2881313"/>
            <a:chOff x="1166" y="2112"/>
            <a:chExt cx="1474" cy="1815"/>
          </a:xfrm>
        </p:grpSpPr>
        <p:grpSp>
          <p:nvGrpSpPr>
            <p:cNvPr id="105511" name="Group 5"/>
            <p:cNvGrpSpPr>
              <a:grpSpLocks/>
            </p:cNvGrpSpPr>
            <p:nvPr/>
          </p:nvGrpSpPr>
          <p:grpSpPr bwMode="auto">
            <a:xfrm>
              <a:off x="1166" y="2319"/>
              <a:ext cx="836" cy="1074"/>
              <a:chOff x="1214" y="2175"/>
              <a:chExt cx="836" cy="1074"/>
            </a:xfrm>
          </p:grpSpPr>
          <p:sp>
            <p:nvSpPr>
              <p:cNvPr id="105532" name="Oval 6"/>
              <p:cNvSpPr>
                <a:spLocks noChangeArrowheads="1"/>
              </p:cNvSpPr>
              <p:nvPr/>
            </p:nvSpPr>
            <p:spPr bwMode="auto">
              <a:xfrm>
                <a:off x="1262" y="222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3" name="Oval 7"/>
              <p:cNvSpPr>
                <a:spLocks noChangeArrowheads="1"/>
              </p:cNvSpPr>
              <p:nvPr/>
            </p:nvSpPr>
            <p:spPr bwMode="auto">
              <a:xfrm>
                <a:off x="1502" y="222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4" name="Oval 8"/>
              <p:cNvSpPr>
                <a:spLocks noChangeArrowheads="1"/>
              </p:cNvSpPr>
              <p:nvPr/>
            </p:nvSpPr>
            <p:spPr bwMode="auto">
              <a:xfrm>
                <a:off x="1214" y="246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5" name="Oval 9"/>
              <p:cNvSpPr>
                <a:spLocks noChangeArrowheads="1"/>
              </p:cNvSpPr>
              <p:nvPr/>
            </p:nvSpPr>
            <p:spPr bwMode="auto">
              <a:xfrm>
                <a:off x="1406" y="241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6" name="Oval 10"/>
              <p:cNvSpPr>
                <a:spLocks noChangeArrowheads="1"/>
              </p:cNvSpPr>
              <p:nvPr/>
            </p:nvSpPr>
            <p:spPr bwMode="auto">
              <a:xfrm>
                <a:off x="1598" y="241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7" name="Oval 11"/>
              <p:cNvSpPr>
                <a:spLocks noChangeArrowheads="1"/>
              </p:cNvSpPr>
              <p:nvPr/>
            </p:nvSpPr>
            <p:spPr bwMode="auto">
              <a:xfrm>
                <a:off x="1454" y="260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8" name="Oval 12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9" name="Oval 13"/>
              <p:cNvSpPr>
                <a:spLocks noChangeArrowheads="1"/>
              </p:cNvSpPr>
              <p:nvPr/>
            </p:nvSpPr>
            <p:spPr bwMode="auto">
              <a:xfrm>
                <a:off x="1502" y="2799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0" name="Oval 14"/>
              <p:cNvSpPr>
                <a:spLocks noChangeArrowheads="1"/>
              </p:cNvSpPr>
              <p:nvPr/>
            </p:nvSpPr>
            <p:spPr bwMode="auto">
              <a:xfrm>
                <a:off x="1262" y="270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1" name="Oval 15"/>
              <p:cNvSpPr>
                <a:spLocks noChangeArrowheads="1"/>
              </p:cNvSpPr>
              <p:nvPr/>
            </p:nvSpPr>
            <p:spPr bwMode="auto">
              <a:xfrm>
                <a:off x="1694" y="289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2" name="Oval 16"/>
              <p:cNvSpPr>
                <a:spLocks noChangeArrowheads="1"/>
              </p:cNvSpPr>
              <p:nvPr/>
            </p:nvSpPr>
            <p:spPr bwMode="auto">
              <a:xfrm>
                <a:off x="1886" y="2511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3" name="Oval 17"/>
              <p:cNvSpPr>
                <a:spLocks noChangeArrowheads="1"/>
              </p:cNvSpPr>
              <p:nvPr/>
            </p:nvSpPr>
            <p:spPr bwMode="auto">
              <a:xfrm>
                <a:off x="1790" y="217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4" name="Oval 18"/>
              <p:cNvSpPr>
                <a:spLocks noChangeArrowheads="1"/>
              </p:cNvSpPr>
              <p:nvPr/>
            </p:nvSpPr>
            <p:spPr bwMode="auto">
              <a:xfrm>
                <a:off x="1310" y="289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5" name="Oval 19"/>
              <p:cNvSpPr>
                <a:spLocks noChangeArrowheads="1"/>
              </p:cNvSpPr>
              <p:nvPr/>
            </p:nvSpPr>
            <p:spPr bwMode="auto">
              <a:xfrm>
                <a:off x="1838" y="236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46" name="Oval 20"/>
              <p:cNvSpPr>
                <a:spLocks noChangeArrowheads="1"/>
              </p:cNvSpPr>
              <p:nvPr/>
            </p:nvSpPr>
            <p:spPr bwMode="auto">
              <a:xfrm>
                <a:off x="1838" y="270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5512" name="Group 21"/>
            <p:cNvGrpSpPr>
              <a:grpSpLocks/>
            </p:cNvGrpSpPr>
            <p:nvPr/>
          </p:nvGrpSpPr>
          <p:grpSpPr bwMode="auto">
            <a:xfrm>
              <a:off x="2078" y="2511"/>
              <a:ext cx="356" cy="786"/>
              <a:chOff x="2174" y="2367"/>
              <a:chExt cx="356" cy="786"/>
            </a:xfrm>
          </p:grpSpPr>
          <p:sp>
            <p:nvSpPr>
              <p:cNvPr id="105526" name="Oval 22"/>
              <p:cNvSpPr>
                <a:spLocks noChangeArrowheads="1"/>
              </p:cNvSpPr>
              <p:nvPr/>
            </p:nvSpPr>
            <p:spPr bwMode="auto">
              <a:xfrm>
                <a:off x="2174" y="236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27" name="Oval 23"/>
              <p:cNvSpPr>
                <a:spLocks noChangeArrowheads="1"/>
              </p:cNvSpPr>
              <p:nvPr/>
            </p:nvSpPr>
            <p:spPr bwMode="auto">
              <a:xfrm>
                <a:off x="2366" y="241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28" name="Oval 24"/>
              <p:cNvSpPr>
                <a:spLocks noChangeArrowheads="1"/>
              </p:cNvSpPr>
              <p:nvPr/>
            </p:nvSpPr>
            <p:spPr bwMode="auto">
              <a:xfrm>
                <a:off x="2174" y="2559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29" name="Oval 25"/>
              <p:cNvSpPr>
                <a:spLocks noChangeArrowheads="1"/>
              </p:cNvSpPr>
              <p:nvPr/>
            </p:nvSpPr>
            <p:spPr bwMode="auto">
              <a:xfrm>
                <a:off x="2366" y="2559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0" name="Oval 26"/>
              <p:cNvSpPr>
                <a:spLocks noChangeArrowheads="1"/>
              </p:cNvSpPr>
              <p:nvPr/>
            </p:nvSpPr>
            <p:spPr bwMode="auto">
              <a:xfrm>
                <a:off x="2366" y="2799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31" name="Oval 27"/>
              <p:cNvSpPr>
                <a:spLocks noChangeArrowheads="1"/>
              </p:cNvSpPr>
              <p:nvPr/>
            </p:nvSpPr>
            <p:spPr bwMode="auto">
              <a:xfrm>
                <a:off x="2174" y="2751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5513" name="Group 28"/>
            <p:cNvGrpSpPr>
              <a:grpSpLocks/>
            </p:cNvGrpSpPr>
            <p:nvPr/>
          </p:nvGrpSpPr>
          <p:grpSpPr bwMode="auto">
            <a:xfrm>
              <a:off x="1680" y="2736"/>
              <a:ext cx="96" cy="96"/>
              <a:chOff x="1584" y="3264"/>
              <a:chExt cx="96" cy="96"/>
            </a:xfrm>
          </p:grpSpPr>
          <p:sp>
            <p:nvSpPr>
              <p:cNvPr id="105524" name="Line 29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525" name="Line 30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514" name="Text Box 31"/>
            <p:cNvSpPr txBox="1">
              <a:spLocks noChangeArrowheads="1"/>
            </p:cNvSpPr>
            <p:nvPr/>
          </p:nvSpPr>
          <p:spPr bwMode="auto">
            <a:xfrm>
              <a:off x="1536" y="21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V</a:t>
              </a:r>
              <a:r>
                <a:rPr lang="es-ES" altLang="en-US" sz="18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5515" name="Text Box 32"/>
            <p:cNvSpPr txBox="1">
              <a:spLocks noChangeArrowheads="1"/>
            </p:cNvSpPr>
            <p:nvPr/>
          </p:nvSpPr>
          <p:spPr bwMode="auto">
            <a:xfrm>
              <a:off x="2256" y="230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V</a:t>
              </a:r>
              <a:r>
                <a:rPr lang="es-ES" altLang="en-US" sz="1800" baseline="-25000">
                  <a:latin typeface="Times New Roman" panose="02020603050405020304" pitchFamily="18" charset="0"/>
                </a:rPr>
                <a:t>12</a:t>
              </a:r>
            </a:p>
          </p:txBody>
        </p:sp>
        <p:grpSp>
          <p:nvGrpSpPr>
            <p:cNvPr id="105516" name="Group 33"/>
            <p:cNvGrpSpPr>
              <a:grpSpLocks/>
            </p:cNvGrpSpPr>
            <p:nvPr/>
          </p:nvGrpSpPr>
          <p:grpSpPr bwMode="auto">
            <a:xfrm>
              <a:off x="1200" y="3456"/>
              <a:ext cx="96" cy="96"/>
              <a:chOff x="1584" y="3264"/>
              <a:chExt cx="96" cy="96"/>
            </a:xfrm>
          </p:grpSpPr>
          <p:sp>
            <p:nvSpPr>
              <p:cNvPr id="105522" name="Line 34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523" name="Line 35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517" name="Text Box 36"/>
            <p:cNvSpPr txBox="1">
              <a:spLocks noChangeArrowheads="1"/>
            </p:cNvSpPr>
            <p:nvPr/>
          </p:nvSpPr>
          <p:spPr bwMode="auto">
            <a:xfrm>
              <a:off x="1344" y="340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Prototipo de clase 1</a:t>
              </a:r>
            </a:p>
          </p:txBody>
        </p:sp>
        <p:grpSp>
          <p:nvGrpSpPr>
            <p:cNvPr id="105518" name="Group 37"/>
            <p:cNvGrpSpPr>
              <a:grpSpLocks/>
            </p:cNvGrpSpPr>
            <p:nvPr/>
          </p:nvGrpSpPr>
          <p:grpSpPr bwMode="auto">
            <a:xfrm>
              <a:off x="1200" y="3744"/>
              <a:ext cx="96" cy="96"/>
              <a:chOff x="1584" y="3264"/>
              <a:chExt cx="96" cy="96"/>
            </a:xfrm>
          </p:grpSpPr>
          <p:sp>
            <p:nvSpPr>
              <p:cNvPr id="105520" name="Line 38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521" name="Line 39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519" name="Text Box 40"/>
            <p:cNvSpPr txBox="1">
              <a:spLocks noChangeArrowheads="1"/>
            </p:cNvSpPr>
            <p:nvPr/>
          </p:nvSpPr>
          <p:spPr bwMode="auto">
            <a:xfrm>
              <a:off x="1344" y="3696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Prototipo de clase 2</a:t>
              </a:r>
            </a:p>
          </p:txBody>
        </p:sp>
      </p:grpSp>
      <p:grpSp>
        <p:nvGrpSpPr>
          <p:cNvPr id="105476" name="Group 41"/>
          <p:cNvGrpSpPr>
            <a:grpSpLocks/>
          </p:cNvGrpSpPr>
          <p:nvPr/>
        </p:nvGrpSpPr>
        <p:grpSpPr bwMode="auto">
          <a:xfrm>
            <a:off x="5715000" y="2971800"/>
            <a:ext cx="3581400" cy="2947988"/>
            <a:chOff x="2640" y="2112"/>
            <a:chExt cx="2256" cy="1857"/>
          </a:xfrm>
        </p:grpSpPr>
        <p:grpSp>
          <p:nvGrpSpPr>
            <p:cNvPr id="105478" name="Group 42"/>
            <p:cNvGrpSpPr>
              <a:grpSpLocks/>
            </p:cNvGrpSpPr>
            <p:nvPr/>
          </p:nvGrpSpPr>
          <p:grpSpPr bwMode="auto">
            <a:xfrm>
              <a:off x="3422" y="2271"/>
              <a:ext cx="836" cy="1074"/>
              <a:chOff x="1214" y="2175"/>
              <a:chExt cx="836" cy="1074"/>
            </a:xfrm>
          </p:grpSpPr>
          <p:sp>
            <p:nvSpPr>
              <p:cNvPr id="105496" name="Oval 43"/>
              <p:cNvSpPr>
                <a:spLocks noChangeArrowheads="1"/>
              </p:cNvSpPr>
              <p:nvPr/>
            </p:nvSpPr>
            <p:spPr bwMode="auto">
              <a:xfrm>
                <a:off x="1262" y="222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7" name="Oval 44"/>
              <p:cNvSpPr>
                <a:spLocks noChangeArrowheads="1"/>
              </p:cNvSpPr>
              <p:nvPr/>
            </p:nvSpPr>
            <p:spPr bwMode="auto">
              <a:xfrm>
                <a:off x="1502" y="222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8" name="Oval 45"/>
              <p:cNvSpPr>
                <a:spLocks noChangeArrowheads="1"/>
              </p:cNvSpPr>
              <p:nvPr/>
            </p:nvSpPr>
            <p:spPr bwMode="auto">
              <a:xfrm>
                <a:off x="1214" y="246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9" name="Oval 46"/>
              <p:cNvSpPr>
                <a:spLocks noChangeArrowheads="1"/>
              </p:cNvSpPr>
              <p:nvPr/>
            </p:nvSpPr>
            <p:spPr bwMode="auto">
              <a:xfrm>
                <a:off x="1406" y="241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0" name="Oval 47"/>
              <p:cNvSpPr>
                <a:spLocks noChangeArrowheads="1"/>
              </p:cNvSpPr>
              <p:nvPr/>
            </p:nvSpPr>
            <p:spPr bwMode="auto">
              <a:xfrm>
                <a:off x="1598" y="241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1" name="Oval 48"/>
              <p:cNvSpPr>
                <a:spLocks noChangeArrowheads="1"/>
              </p:cNvSpPr>
              <p:nvPr/>
            </p:nvSpPr>
            <p:spPr bwMode="auto">
              <a:xfrm>
                <a:off x="1454" y="260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2" name="Oval 49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3" name="Oval 50"/>
              <p:cNvSpPr>
                <a:spLocks noChangeArrowheads="1"/>
              </p:cNvSpPr>
              <p:nvPr/>
            </p:nvSpPr>
            <p:spPr bwMode="auto">
              <a:xfrm>
                <a:off x="1502" y="2799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4" name="Oval 51"/>
              <p:cNvSpPr>
                <a:spLocks noChangeArrowheads="1"/>
              </p:cNvSpPr>
              <p:nvPr/>
            </p:nvSpPr>
            <p:spPr bwMode="auto">
              <a:xfrm>
                <a:off x="1262" y="270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5" name="Oval 52"/>
              <p:cNvSpPr>
                <a:spLocks noChangeArrowheads="1"/>
              </p:cNvSpPr>
              <p:nvPr/>
            </p:nvSpPr>
            <p:spPr bwMode="auto">
              <a:xfrm>
                <a:off x="1694" y="289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6" name="Oval 53"/>
              <p:cNvSpPr>
                <a:spLocks noChangeArrowheads="1"/>
              </p:cNvSpPr>
              <p:nvPr/>
            </p:nvSpPr>
            <p:spPr bwMode="auto">
              <a:xfrm>
                <a:off x="1886" y="2511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7" name="Oval 54"/>
              <p:cNvSpPr>
                <a:spLocks noChangeArrowheads="1"/>
              </p:cNvSpPr>
              <p:nvPr/>
            </p:nvSpPr>
            <p:spPr bwMode="auto">
              <a:xfrm>
                <a:off x="1790" y="217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8" name="Oval 55"/>
              <p:cNvSpPr>
                <a:spLocks noChangeArrowheads="1"/>
              </p:cNvSpPr>
              <p:nvPr/>
            </p:nvSpPr>
            <p:spPr bwMode="auto">
              <a:xfrm>
                <a:off x="1310" y="289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09" name="Oval 56"/>
              <p:cNvSpPr>
                <a:spLocks noChangeArrowheads="1"/>
              </p:cNvSpPr>
              <p:nvPr/>
            </p:nvSpPr>
            <p:spPr bwMode="auto">
              <a:xfrm>
                <a:off x="1838" y="236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510" name="Oval 57"/>
              <p:cNvSpPr>
                <a:spLocks noChangeArrowheads="1"/>
              </p:cNvSpPr>
              <p:nvPr/>
            </p:nvSpPr>
            <p:spPr bwMode="auto">
              <a:xfrm>
                <a:off x="1838" y="270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5479" name="Group 58"/>
            <p:cNvGrpSpPr>
              <a:grpSpLocks/>
            </p:cNvGrpSpPr>
            <p:nvPr/>
          </p:nvGrpSpPr>
          <p:grpSpPr bwMode="auto">
            <a:xfrm>
              <a:off x="4478" y="2463"/>
              <a:ext cx="356" cy="786"/>
              <a:chOff x="4478" y="2463"/>
              <a:chExt cx="356" cy="786"/>
            </a:xfrm>
          </p:grpSpPr>
          <p:sp>
            <p:nvSpPr>
              <p:cNvPr id="105490" name="Oval 59"/>
              <p:cNvSpPr>
                <a:spLocks noChangeArrowheads="1"/>
              </p:cNvSpPr>
              <p:nvPr/>
            </p:nvSpPr>
            <p:spPr bwMode="auto">
              <a:xfrm>
                <a:off x="4478" y="2463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1" name="Oval 60"/>
              <p:cNvSpPr>
                <a:spLocks noChangeArrowheads="1"/>
              </p:cNvSpPr>
              <p:nvPr/>
            </p:nvSpPr>
            <p:spPr bwMode="auto">
              <a:xfrm>
                <a:off x="4670" y="2511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2" name="Oval 61"/>
              <p:cNvSpPr>
                <a:spLocks noChangeArrowheads="1"/>
              </p:cNvSpPr>
              <p:nvPr/>
            </p:nvSpPr>
            <p:spPr bwMode="auto">
              <a:xfrm>
                <a:off x="4478" y="265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3" name="Oval 62"/>
              <p:cNvSpPr>
                <a:spLocks noChangeArrowheads="1"/>
              </p:cNvSpPr>
              <p:nvPr/>
            </p:nvSpPr>
            <p:spPr bwMode="auto">
              <a:xfrm>
                <a:off x="4670" y="265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4" name="Oval 63"/>
              <p:cNvSpPr>
                <a:spLocks noChangeArrowheads="1"/>
              </p:cNvSpPr>
              <p:nvPr/>
            </p:nvSpPr>
            <p:spPr bwMode="auto">
              <a:xfrm>
                <a:off x="4670" y="2895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495" name="Oval 64"/>
              <p:cNvSpPr>
                <a:spLocks noChangeArrowheads="1"/>
              </p:cNvSpPr>
              <p:nvPr/>
            </p:nvSpPr>
            <p:spPr bwMode="auto">
              <a:xfrm>
                <a:off x="4478" y="2847"/>
                <a:ext cx="164" cy="35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5480" name="Group 65"/>
            <p:cNvGrpSpPr>
              <a:grpSpLocks/>
            </p:cNvGrpSpPr>
            <p:nvPr/>
          </p:nvGrpSpPr>
          <p:grpSpPr bwMode="auto">
            <a:xfrm>
              <a:off x="3936" y="2688"/>
              <a:ext cx="96" cy="96"/>
              <a:chOff x="1584" y="3264"/>
              <a:chExt cx="96" cy="96"/>
            </a:xfrm>
          </p:grpSpPr>
          <p:sp>
            <p:nvSpPr>
              <p:cNvPr id="105488" name="Line 66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489" name="Line 67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481" name="Text Box 68"/>
            <p:cNvSpPr txBox="1">
              <a:spLocks noChangeArrowheads="1"/>
            </p:cNvSpPr>
            <p:nvPr/>
          </p:nvSpPr>
          <p:spPr bwMode="auto">
            <a:xfrm>
              <a:off x="3696" y="21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V</a:t>
              </a:r>
              <a:r>
                <a:rPr lang="es-ES" altLang="en-US" sz="18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5482" name="Text Box 69"/>
            <p:cNvSpPr txBox="1">
              <a:spLocks noChangeArrowheads="1"/>
            </p:cNvSpPr>
            <p:nvPr/>
          </p:nvSpPr>
          <p:spPr bwMode="auto">
            <a:xfrm>
              <a:off x="4512" y="230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V</a:t>
              </a:r>
              <a:r>
                <a:rPr lang="es-ES" altLang="en-US" sz="1800" baseline="-250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5483" name="Line 70"/>
            <p:cNvSpPr>
              <a:spLocks noChangeShapeType="1"/>
            </p:cNvSpPr>
            <p:nvPr/>
          </p:nvSpPr>
          <p:spPr bwMode="auto">
            <a:xfrm>
              <a:off x="2640" y="288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484" name="Oval 71"/>
            <p:cNvSpPr>
              <a:spLocks noChangeArrowheads="1"/>
            </p:cNvSpPr>
            <p:nvPr/>
          </p:nvSpPr>
          <p:spPr bwMode="auto">
            <a:xfrm>
              <a:off x="3422" y="3327"/>
              <a:ext cx="164" cy="35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5" name="Text Box 72"/>
            <p:cNvSpPr txBox="1">
              <a:spLocks noChangeArrowheads="1"/>
            </p:cNvSpPr>
            <p:nvPr/>
          </p:nvSpPr>
          <p:spPr bwMode="auto">
            <a:xfrm>
              <a:off x="3696" y="340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Ej. de clase 1</a:t>
              </a:r>
            </a:p>
          </p:txBody>
        </p:sp>
        <p:sp>
          <p:nvSpPr>
            <p:cNvPr id="105486" name="Oval 73"/>
            <p:cNvSpPr>
              <a:spLocks noChangeArrowheads="1"/>
            </p:cNvSpPr>
            <p:nvPr/>
          </p:nvSpPr>
          <p:spPr bwMode="auto">
            <a:xfrm>
              <a:off x="3422" y="3615"/>
              <a:ext cx="164" cy="35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7" name="Text Box 74"/>
            <p:cNvSpPr txBox="1">
              <a:spLocks noChangeArrowheads="1"/>
            </p:cNvSpPr>
            <p:nvPr/>
          </p:nvSpPr>
          <p:spPr bwMode="auto">
            <a:xfrm>
              <a:off x="3696" y="3696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800">
                  <a:latin typeface="Times New Roman" panose="02020603050405020304" pitchFamily="18" charset="0"/>
                </a:rPr>
                <a:t>Ej. de clase 2</a:t>
              </a:r>
            </a:p>
          </p:txBody>
        </p:sp>
      </p:grpSp>
      <p:sp>
        <p:nvSpPr>
          <p:cNvPr id="105477" name="Rectangle 75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542212" cy="4392613"/>
          </a:xfrm>
        </p:spPr>
        <p:txBody>
          <a:bodyPr/>
          <a:lstStyle/>
          <a:p>
            <a:r>
              <a:rPr lang="es-ES" altLang="en-US" sz="2000" b="1"/>
              <a:t>Operador de mutación:</a:t>
            </a:r>
          </a:p>
          <a:p>
            <a:pPr lvl="1"/>
            <a:r>
              <a:rPr lang="es-ES" altLang="en-US" sz="1800"/>
              <a:t>Etiqueta cada prototipo con la clase más popular de su región</a:t>
            </a:r>
          </a:p>
        </p:txBody>
      </p:sp>
    </p:spTree>
    <p:extLst>
      <p:ext uri="{BB962C8B-B14F-4D97-AF65-F5344CB8AC3E}">
        <p14:creationId xmlns:p14="http://schemas.microsoft.com/office/powerpoint/2010/main" val="2182917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Obtención de Prototipos</a:t>
            </a:r>
            <a:endParaRPr lang="es-ES" altLang="en-US"/>
          </a:p>
        </p:txBody>
      </p:sp>
      <p:sp>
        <p:nvSpPr>
          <p:cNvPr id="107523" name="Rectangle 74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847012" cy="1736725"/>
          </a:xfrm>
        </p:spPr>
        <p:txBody>
          <a:bodyPr/>
          <a:lstStyle/>
          <a:p>
            <a:r>
              <a:rPr lang="es-ES" altLang="en-US" sz="2000" b="1"/>
              <a:t>Operador de reproducción</a:t>
            </a:r>
          </a:p>
          <a:p>
            <a:pPr lvl="1"/>
            <a:r>
              <a:rPr lang="es-ES" altLang="en-US" sz="1800"/>
              <a:t>Introduce un nuevo prototipo en el clasificador (</a:t>
            </a:r>
            <a:r>
              <a:rPr lang="es-ES" altLang="en-US" sz="1800" i="1"/>
              <a:t>ruleta</a:t>
            </a:r>
            <a:r>
              <a:rPr lang="es-ES" altLang="en-US" sz="1800"/>
              <a:t>)</a:t>
            </a:r>
          </a:p>
          <a:p>
            <a:pPr lvl="1"/>
            <a:r>
              <a:rPr lang="es-ES" altLang="en-US" sz="1800"/>
              <a:t>Se intenta que los prototipos solo contengan ejemplos de su misma clase</a:t>
            </a:r>
          </a:p>
        </p:txBody>
      </p:sp>
      <p:grpSp>
        <p:nvGrpSpPr>
          <p:cNvPr id="107524" name="Group 75"/>
          <p:cNvGrpSpPr>
            <a:grpSpLocks/>
          </p:cNvGrpSpPr>
          <p:nvPr/>
        </p:nvGrpSpPr>
        <p:grpSpPr bwMode="auto">
          <a:xfrm>
            <a:off x="3276600" y="3276600"/>
            <a:ext cx="2362200" cy="2622550"/>
            <a:chOff x="1104" y="2064"/>
            <a:chExt cx="1488" cy="1652"/>
          </a:xfrm>
        </p:grpSpPr>
        <p:grpSp>
          <p:nvGrpSpPr>
            <p:cNvPr id="107571" name="Group 76"/>
            <p:cNvGrpSpPr>
              <a:grpSpLocks/>
            </p:cNvGrpSpPr>
            <p:nvPr/>
          </p:nvGrpSpPr>
          <p:grpSpPr bwMode="auto">
            <a:xfrm>
              <a:off x="1251" y="2166"/>
              <a:ext cx="668" cy="948"/>
              <a:chOff x="1187" y="2137"/>
              <a:chExt cx="890" cy="1151"/>
            </a:xfrm>
          </p:grpSpPr>
          <p:sp>
            <p:nvSpPr>
              <p:cNvPr id="107593" name="Oval 77"/>
              <p:cNvSpPr>
                <a:spLocks noChangeArrowheads="1"/>
              </p:cNvSpPr>
              <p:nvPr/>
            </p:nvSpPr>
            <p:spPr bwMode="auto">
              <a:xfrm>
                <a:off x="1235" y="218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4" name="Oval 78"/>
              <p:cNvSpPr>
                <a:spLocks noChangeArrowheads="1"/>
              </p:cNvSpPr>
              <p:nvPr/>
            </p:nvSpPr>
            <p:spPr bwMode="auto">
              <a:xfrm>
                <a:off x="1475" y="218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5" name="Oval 79"/>
              <p:cNvSpPr>
                <a:spLocks noChangeArrowheads="1"/>
              </p:cNvSpPr>
              <p:nvPr/>
            </p:nvSpPr>
            <p:spPr bwMode="auto">
              <a:xfrm>
                <a:off x="1187" y="242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6" name="Oval 80"/>
              <p:cNvSpPr>
                <a:spLocks noChangeArrowheads="1"/>
              </p:cNvSpPr>
              <p:nvPr/>
            </p:nvSpPr>
            <p:spPr bwMode="auto">
              <a:xfrm>
                <a:off x="1379" y="237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7" name="Oval 81"/>
              <p:cNvSpPr>
                <a:spLocks noChangeArrowheads="1"/>
              </p:cNvSpPr>
              <p:nvPr/>
            </p:nvSpPr>
            <p:spPr bwMode="auto">
              <a:xfrm>
                <a:off x="1571" y="237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8" name="Oval 82"/>
              <p:cNvSpPr>
                <a:spLocks noChangeArrowheads="1"/>
              </p:cNvSpPr>
              <p:nvPr/>
            </p:nvSpPr>
            <p:spPr bwMode="auto">
              <a:xfrm>
                <a:off x="1427" y="2569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9" name="Oval 83"/>
              <p:cNvSpPr>
                <a:spLocks noChangeArrowheads="1"/>
              </p:cNvSpPr>
              <p:nvPr/>
            </p:nvSpPr>
            <p:spPr bwMode="auto">
              <a:xfrm>
                <a:off x="1619" y="261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0" name="Oval 84"/>
              <p:cNvSpPr>
                <a:spLocks noChangeArrowheads="1"/>
              </p:cNvSpPr>
              <p:nvPr/>
            </p:nvSpPr>
            <p:spPr bwMode="auto">
              <a:xfrm>
                <a:off x="1475" y="2761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1" name="Oval 85"/>
              <p:cNvSpPr>
                <a:spLocks noChangeArrowheads="1"/>
              </p:cNvSpPr>
              <p:nvPr/>
            </p:nvSpPr>
            <p:spPr bwMode="auto">
              <a:xfrm>
                <a:off x="1235" y="2665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2" name="Oval 86"/>
              <p:cNvSpPr>
                <a:spLocks noChangeArrowheads="1"/>
              </p:cNvSpPr>
              <p:nvPr/>
            </p:nvSpPr>
            <p:spPr bwMode="auto">
              <a:xfrm>
                <a:off x="1667" y="2857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3" name="Oval 87"/>
              <p:cNvSpPr>
                <a:spLocks noChangeArrowheads="1"/>
              </p:cNvSpPr>
              <p:nvPr/>
            </p:nvSpPr>
            <p:spPr bwMode="auto">
              <a:xfrm>
                <a:off x="1859" y="2473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4" name="Oval 88"/>
              <p:cNvSpPr>
                <a:spLocks noChangeArrowheads="1"/>
              </p:cNvSpPr>
              <p:nvPr/>
            </p:nvSpPr>
            <p:spPr bwMode="auto">
              <a:xfrm>
                <a:off x="1763" y="2137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5" name="Oval 89"/>
              <p:cNvSpPr>
                <a:spLocks noChangeArrowheads="1"/>
              </p:cNvSpPr>
              <p:nvPr/>
            </p:nvSpPr>
            <p:spPr bwMode="auto">
              <a:xfrm>
                <a:off x="1283" y="285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6" name="Oval 90"/>
              <p:cNvSpPr>
                <a:spLocks noChangeArrowheads="1"/>
              </p:cNvSpPr>
              <p:nvPr/>
            </p:nvSpPr>
            <p:spPr bwMode="auto">
              <a:xfrm>
                <a:off x="1811" y="2329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07" name="Oval 91"/>
              <p:cNvSpPr>
                <a:spLocks noChangeArrowheads="1"/>
              </p:cNvSpPr>
              <p:nvPr/>
            </p:nvSpPr>
            <p:spPr bwMode="auto">
              <a:xfrm>
                <a:off x="1811" y="266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7572" name="Group 92"/>
            <p:cNvGrpSpPr>
              <a:grpSpLocks/>
            </p:cNvGrpSpPr>
            <p:nvPr/>
          </p:nvGrpSpPr>
          <p:grpSpPr bwMode="auto">
            <a:xfrm rot="900000">
              <a:off x="2012" y="2404"/>
              <a:ext cx="288" cy="670"/>
              <a:chOff x="2129" y="2300"/>
              <a:chExt cx="446" cy="920"/>
            </a:xfrm>
          </p:grpSpPr>
          <p:sp>
            <p:nvSpPr>
              <p:cNvPr id="107587" name="Oval 93"/>
              <p:cNvSpPr>
                <a:spLocks noChangeArrowheads="1"/>
              </p:cNvSpPr>
              <p:nvPr/>
            </p:nvSpPr>
            <p:spPr bwMode="auto">
              <a:xfrm>
                <a:off x="2129" y="2300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88" name="Oval 94"/>
              <p:cNvSpPr>
                <a:spLocks noChangeArrowheads="1"/>
              </p:cNvSpPr>
              <p:nvPr/>
            </p:nvSpPr>
            <p:spPr bwMode="auto">
              <a:xfrm>
                <a:off x="2321" y="2349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89" name="Oval 95"/>
              <p:cNvSpPr>
                <a:spLocks noChangeArrowheads="1"/>
              </p:cNvSpPr>
              <p:nvPr/>
            </p:nvSpPr>
            <p:spPr bwMode="auto">
              <a:xfrm>
                <a:off x="2129" y="2493"/>
                <a:ext cx="254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0" name="Oval 96"/>
              <p:cNvSpPr>
                <a:spLocks noChangeArrowheads="1"/>
              </p:cNvSpPr>
              <p:nvPr/>
            </p:nvSpPr>
            <p:spPr bwMode="auto">
              <a:xfrm>
                <a:off x="2321" y="2493"/>
                <a:ext cx="254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1" name="Oval 97"/>
              <p:cNvSpPr>
                <a:spLocks noChangeArrowheads="1"/>
              </p:cNvSpPr>
              <p:nvPr/>
            </p:nvSpPr>
            <p:spPr bwMode="auto">
              <a:xfrm>
                <a:off x="2321" y="2733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92" name="Oval 98"/>
              <p:cNvSpPr>
                <a:spLocks noChangeArrowheads="1"/>
              </p:cNvSpPr>
              <p:nvPr/>
            </p:nvSpPr>
            <p:spPr bwMode="auto">
              <a:xfrm>
                <a:off x="2129" y="2685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7573" name="Text Box 99"/>
            <p:cNvSpPr txBox="1">
              <a:spLocks noChangeArrowheads="1"/>
            </p:cNvSpPr>
            <p:nvPr/>
          </p:nvSpPr>
          <p:spPr bwMode="auto">
            <a:xfrm>
              <a:off x="1200" y="206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V</a:t>
              </a:r>
              <a:r>
                <a:rPr lang="es-ES" altLang="en-US" sz="16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7574" name="Text Box 100"/>
            <p:cNvSpPr txBox="1">
              <a:spLocks noChangeArrowheads="1"/>
            </p:cNvSpPr>
            <p:nvPr/>
          </p:nvSpPr>
          <p:spPr bwMode="auto">
            <a:xfrm>
              <a:off x="2208" y="235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V</a:t>
              </a:r>
              <a:r>
                <a:rPr lang="es-ES" altLang="en-US" sz="1600" baseline="-25000">
                  <a:latin typeface="Times New Roman" panose="02020603050405020304" pitchFamily="18" charset="0"/>
                </a:rPr>
                <a:t>12</a:t>
              </a:r>
            </a:p>
          </p:txBody>
        </p:sp>
        <p:grpSp>
          <p:nvGrpSpPr>
            <p:cNvPr id="107575" name="Group 101"/>
            <p:cNvGrpSpPr>
              <a:grpSpLocks/>
            </p:cNvGrpSpPr>
            <p:nvPr/>
          </p:nvGrpSpPr>
          <p:grpSpPr bwMode="auto">
            <a:xfrm>
              <a:off x="1680" y="2544"/>
              <a:ext cx="96" cy="96"/>
              <a:chOff x="1584" y="3264"/>
              <a:chExt cx="96" cy="96"/>
            </a:xfrm>
          </p:grpSpPr>
          <p:sp>
            <p:nvSpPr>
              <p:cNvPr id="107585" name="Line 102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586" name="Line 103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576" name="Text Box 104"/>
            <p:cNvSpPr txBox="1">
              <a:spLocks noChangeArrowheads="1"/>
            </p:cNvSpPr>
            <p:nvPr/>
          </p:nvSpPr>
          <p:spPr bwMode="auto">
            <a:xfrm>
              <a:off x="1872" y="2976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Región 1</a:t>
              </a:r>
            </a:p>
          </p:txBody>
        </p:sp>
        <p:grpSp>
          <p:nvGrpSpPr>
            <p:cNvPr id="107577" name="Group 105"/>
            <p:cNvGrpSpPr>
              <a:grpSpLocks/>
            </p:cNvGrpSpPr>
            <p:nvPr/>
          </p:nvGrpSpPr>
          <p:grpSpPr bwMode="auto">
            <a:xfrm>
              <a:off x="1104" y="3312"/>
              <a:ext cx="96" cy="96"/>
              <a:chOff x="1584" y="3264"/>
              <a:chExt cx="96" cy="96"/>
            </a:xfrm>
          </p:grpSpPr>
          <p:sp>
            <p:nvSpPr>
              <p:cNvPr id="107583" name="Line 106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584" name="Line 107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578" name="Text Box 108"/>
            <p:cNvSpPr txBox="1">
              <a:spLocks noChangeArrowheads="1"/>
            </p:cNvSpPr>
            <p:nvPr/>
          </p:nvSpPr>
          <p:spPr bwMode="auto">
            <a:xfrm>
              <a:off x="1248" y="326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Prototipo de clase 1</a:t>
              </a:r>
            </a:p>
          </p:txBody>
        </p:sp>
        <p:grpSp>
          <p:nvGrpSpPr>
            <p:cNvPr id="107579" name="Group 109"/>
            <p:cNvGrpSpPr>
              <a:grpSpLocks/>
            </p:cNvGrpSpPr>
            <p:nvPr/>
          </p:nvGrpSpPr>
          <p:grpSpPr bwMode="auto">
            <a:xfrm>
              <a:off x="1104" y="3552"/>
              <a:ext cx="96" cy="96"/>
              <a:chOff x="1584" y="3264"/>
              <a:chExt cx="96" cy="96"/>
            </a:xfrm>
          </p:grpSpPr>
          <p:sp>
            <p:nvSpPr>
              <p:cNvPr id="107581" name="Line 110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582" name="Line 111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580" name="Text Box 112"/>
            <p:cNvSpPr txBox="1">
              <a:spLocks noChangeArrowheads="1"/>
            </p:cNvSpPr>
            <p:nvPr/>
          </p:nvSpPr>
          <p:spPr bwMode="auto">
            <a:xfrm>
              <a:off x="1248" y="350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Prototipo de clase 2</a:t>
              </a:r>
            </a:p>
          </p:txBody>
        </p:sp>
      </p:grpSp>
      <p:grpSp>
        <p:nvGrpSpPr>
          <p:cNvPr id="107525" name="Group 113"/>
          <p:cNvGrpSpPr>
            <a:grpSpLocks/>
          </p:cNvGrpSpPr>
          <p:nvPr/>
        </p:nvGrpSpPr>
        <p:grpSpPr bwMode="auto">
          <a:xfrm>
            <a:off x="5562600" y="3429001"/>
            <a:ext cx="3810000" cy="2566988"/>
            <a:chOff x="2544" y="2160"/>
            <a:chExt cx="2400" cy="1617"/>
          </a:xfrm>
        </p:grpSpPr>
        <p:grpSp>
          <p:nvGrpSpPr>
            <p:cNvPr id="107532" name="Group 114"/>
            <p:cNvGrpSpPr>
              <a:grpSpLocks/>
            </p:cNvGrpSpPr>
            <p:nvPr/>
          </p:nvGrpSpPr>
          <p:grpSpPr bwMode="auto">
            <a:xfrm>
              <a:off x="3507" y="2214"/>
              <a:ext cx="668" cy="948"/>
              <a:chOff x="1187" y="2137"/>
              <a:chExt cx="890" cy="1151"/>
            </a:xfrm>
          </p:grpSpPr>
          <p:sp>
            <p:nvSpPr>
              <p:cNvPr id="107556" name="Oval 115"/>
              <p:cNvSpPr>
                <a:spLocks noChangeArrowheads="1"/>
              </p:cNvSpPr>
              <p:nvPr/>
            </p:nvSpPr>
            <p:spPr bwMode="auto">
              <a:xfrm>
                <a:off x="1235" y="218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7" name="Oval 116"/>
              <p:cNvSpPr>
                <a:spLocks noChangeArrowheads="1"/>
              </p:cNvSpPr>
              <p:nvPr/>
            </p:nvSpPr>
            <p:spPr bwMode="auto">
              <a:xfrm>
                <a:off x="1475" y="218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8" name="Oval 117"/>
              <p:cNvSpPr>
                <a:spLocks noChangeArrowheads="1"/>
              </p:cNvSpPr>
              <p:nvPr/>
            </p:nvSpPr>
            <p:spPr bwMode="auto">
              <a:xfrm>
                <a:off x="1187" y="242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9" name="Oval 118"/>
              <p:cNvSpPr>
                <a:spLocks noChangeArrowheads="1"/>
              </p:cNvSpPr>
              <p:nvPr/>
            </p:nvSpPr>
            <p:spPr bwMode="auto">
              <a:xfrm>
                <a:off x="1379" y="237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0" name="Oval 119"/>
              <p:cNvSpPr>
                <a:spLocks noChangeArrowheads="1"/>
              </p:cNvSpPr>
              <p:nvPr/>
            </p:nvSpPr>
            <p:spPr bwMode="auto">
              <a:xfrm>
                <a:off x="1571" y="237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1" name="Oval 120"/>
              <p:cNvSpPr>
                <a:spLocks noChangeArrowheads="1"/>
              </p:cNvSpPr>
              <p:nvPr/>
            </p:nvSpPr>
            <p:spPr bwMode="auto">
              <a:xfrm>
                <a:off x="1427" y="2569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2" name="Oval 121"/>
              <p:cNvSpPr>
                <a:spLocks noChangeArrowheads="1"/>
              </p:cNvSpPr>
              <p:nvPr/>
            </p:nvSpPr>
            <p:spPr bwMode="auto">
              <a:xfrm>
                <a:off x="1619" y="261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3" name="Oval 122"/>
              <p:cNvSpPr>
                <a:spLocks noChangeArrowheads="1"/>
              </p:cNvSpPr>
              <p:nvPr/>
            </p:nvSpPr>
            <p:spPr bwMode="auto">
              <a:xfrm>
                <a:off x="1475" y="2761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4" name="Oval 123"/>
              <p:cNvSpPr>
                <a:spLocks noChangeArrowheads="1"/>
              </p:cNvSpPr>
              <p:nvPr/>
            </p:nvSpPr>
            <p:spPr bwMode="auto">
              <a:xfrm>
                <a:off x="1235" y="2665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5" name="Oval 124"/>
              <p:cNvSpPr>
                <a:spLocks noChangeArrowheads="1"/>
              </p:cNvSpPr>
              <p:nvPr/>
            </p:nvSpPr>
            <p:spPr bwMode="auto">
              <a:xfrm>
                <a:off x="1667" y="2857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6" name="Oval 125"/>
              <p:cNvSpPr>
                <a:spLocks noChangeArrowheads="1"/>
              </p:cNvSpPr>
              <p:nvPr/>
            </p:nvSpPr>
            <p:spPr bwMode="auto">
              <a:xfrm>
                <a:off x="1859" y="2473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7" name="Oval 126"/>
              <p:cNvSpPr>
                <a:spLocks noChangeArrowheads="1"/>
              </p:cNvSpPr>
              <p:nvPr/>
            </p:nvSpPr>
            <p:spPr bwMode="auto">
              <a:xfrm>
                <a:off x="1763" y="2137"/>
                <a:ext cx="218" cy="4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8" name="Oval 127"/>
              <p:cNvSpPr>
                <a:spLocks noChangeArrowheads="1"/>
              </p:cNvSpPr>
              <p:nvPr/>
            </p:nvSpPr>
            <p:spPr bwMode="auto">
              <a:xfrm>
                <a:off x="1283" y="2857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69" name="Oval 128"/>
              <p:cNvSpPr>
                <a:spLocks noChangeArrowheads="1"/>
              </p:cNvSpPr>
              <p:nvPr/>
            </p:nvSpPr>
            <p:spPr bwMode="auto">
              <a:xfrm>
                <a:off x="1811" y="2329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70" name="Oval 129"/>
              <p:cNvSpPr>
                <a:spLocks noChangeArrowheads="1"/>
              </p:cNvSpPr>
              <p:nvPr/>
            </p:nvSpPr>
            <p:spPr bwMode="auto">
              <a:xfrm>
                <a:off x="1811" y="2665"/>
                <a:ext cx="218" cy="43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7533" name="Group 130"/>
            <p:cNvGrpSpPr>
              <a:grpSpLocks/>
            </p:cNvGrpSpPr>
            <p:nvPr/>
          </p:nvGrpSpPr>
          <p:grpSpPr bwMode="auto">
            <a:xfrm rot="900000">
              <a:off x="4268" y="2452"/>
              <a:ext cx="288" cy="670"/>
              <a:chOff x="2129" y="2300"/>
              <a:chExt cx="446" cy="920"/>
            </a:xfrm>
          </p:grpSpPr>
          <p:sp>
            <p:nvSpPr>
              <p:cNvPr id="107550" name="Oval 131"/>
              <p:cNvSpPr>
                <a:spLocks noChangeArrowheads="1"/>
              </p:cNvSpPr>
              <p:nvPr/>
            </p:nvSpPr>
            <p:spPr bwMode="auto">
              <a:xfrm>
                <a:off x="2129" y="2300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1" name="Oval 132"/>
              <p:cNvSpPr>
                <a:spLocks noChangeArrowheads="1"/>
              </p:cNvSpPr>
              <p:nvPr/>
            </p:nvSpPr>
            <p:spPr bwMode="auto">
              <a:xfrm>
                <a:off x="2321" y="2349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2" name="Oval 133"/>
              <p:cNvSpPr>
                <a:spLocks noChangeArrowheads="1"/>
              </p:cNvSpPr>
              <p:nvPr/>
            </p:nvSpPr>
            <p:spPr bwMode="auto">
              <a:xfrm>
                <a:off x="2129" y="2493"/>
                <a:ext cx="254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3" name="Oval 134"/>
              <p:cNvSpPr>
                <a:spLocks noChangeArrowheads="1"/>
              </p:cNvSpPr>
              <p:nvPr/>
            </p:nvSpPr>
            <p:spPr bwMode="auto">
              <a:xfrm>
                <a:off x="2321" y="2493"/>
                <a:ext cx="254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4" name="Oval 135"/>
              <p:cNvSpPr>
                <a:spLocks noChangeArrowheads="1"/>
              </p:cNvSpPr>
              <p:nvPr/>
            </p:nvSpPr>
            <p:spPr bwMode="auto">
              <a:xfrm>
                <a:off x="2321" y="2733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555" name="Oval 136"/>
              <p:cNvSpPr>
                <a:spLocks noChangeArrowheads="1"/>
              </p:cNvSpPr>
              <p:nvPr/>
            </p:nvSpPr>
            <p:spPr bwMode="auto">
              <a:xfrm>
                <a:off x="2129" y="2685"/>
                <a:ext cx="253" cy="487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7534" name="Text Box 137"/>
            <p:cNvSpPr txBox="1">
              <a:spLocks noChangeArrowheads="1"/>
            </p:cNvSpPr>
            <p:nvPr/>
          </p:nvSpPr>
          <p:spPr bwMode="auto">
            <a:xfrm>
              <a:off x="3456" y="2160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V</a:t>
              </a:r>
              <a:r>
                <a:rPr lang="es-ES" altLang="en-US" sz="16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7535" name="Text Box 138"/>
            <p:cNvSpPr txBox="1">
              <a:spLocks noChangeArrowheads="1"/>
            </p:cNvSpPr>
            <p:nvPr/>
          </p:nvSpPr>
          <p:spPr bwMode="auto">
            <a:xfrm>
              <a:off x="4464" y="24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V</a:t>
              </a:r>
              <a:r>
                <a:rPr lang="es-ES" altLang="en-US" sz="1600" baseline="-25000">
                  <a:latin typeface="Times New Roman" panose="02020603050405020304" pitchFamily="18" charset="0"/>
                </a:rPr>
                <a:t>22</a:t>
              </a:r>
            </a:p>
          </p:txBody>
        </p:sp>
        <p:grpSp>
          <p:nvGrpSpPr>
            <p:cNvPr id="107536" name="Group 139"/>
            <p:cNvGrpSpPr>
              <a:grpSpLocks/>
            </p:cNvGrpSpPr>
            <p:nvPr/>
          </p:nvGrpSpPr>
          <p:grpSpPr bwMode="auto">
            <a:xfrm>
              <a:off x="3936" y="2592"/>
              <a:ext cx="96" cy="96"/>
              <a:chOff x="1584" y="3264"/>
              <a:chExt cx="96" cy="96"/>
            </a:xfrm>
          </p:grpSpPr>
          <p:sp>
            <p:nvSpPr>
              <p:cNvPr id="107548" name="Line 140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549" name="Line 141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7537" name="Group 142"/>
            <p:cNvGrpSpPr>
              <a:grpSpLocks/>
            </p:cNvGrpSpPr>
            <p:nvPr/>
          </p:nvGrpSpPr>
          <p:grpSpPr bwMode="auto">
            <a:xfrm>
              <a:off x="4368" y="2784"/>
              <a:ext cx="96" cy="96"/>
              <a:chOff x="1584" y="3264"/>
              <a:chExt cx="96" cy="96"/>
            </a:xfrm>
          </p:grpSpPr>
          <p:sp>
            <p:nvSpPr>
              <p:cNvPr id="107546" name="Line 143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547" name="Line 144"/>
              <p:cNvSpPr>
                <a:spLocks noChangeShapeType="1"/>
              </p:cNvSpPr>
              <p:nvPr/>
            </p:nvSpPr>
            <p:spPr bwMode="auto">
              <a:xfrm flipV="1">
                <a:off x="1584" y="3264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7538" name="Line 145"/>
            <p:cNvSpPr>
              <a:spLocks noChangeShapeType="1"/>
            </p:cNvSpPr>
            <p:nvPr/>
          </p:nvSpPr>
          <p:spPr bwMode="auto">
            <a:xfrm flipH="1">
              <a:off x="4128" y="2160"/>
              <a:ext cx="24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7539" name="Line 146"/>
            <p:cNvSpPr>
              <a:spLocks noChangeShapeType="1"/>
            </p:cNvSpPr>
            <p:nvPr/>
          </p:nvSpPr>
          <p:spPr bwMode="auto">
            <a:xfrm>
              <a:off x="2544" y="273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7540" name="Text Box 147"/>
            <p:cNvSpPr txBox="1">
              <a:spLocks noChangeArrowheads="1"/>
            </p:cNvSpPr>
            <p:nvPr/>
          </p:nvSpPr>
          <p:spPr bwMode="auto">
            <a:xfrm>
              <a:off x="3408" y="302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Región 1</a:t>
              </a:r>
            </a:p>
          </p:txBody>
        </p:sp>
        <p:sp>
          <p:nvSpPr>
            <p:cNvPr id="107541" name="Text Box 148"/>
            <p:cNvSpPr txBox="1">
              <a:spLocks noChangeArrowheads="1"/>
            </p:cNvSpPr>
            <p:nvPr/>
          </p:nvSpPr>
          <p:spPr bwMode="auto">
            <a:xfrm>
              <a:off x="4272" y="302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Región 2</a:t>
              </a:r>
            </a:p>
          </p:txBody>
        </p:sp>
        <p:sp>
          <p:nvSpPr>
            <p:cNvPr id="107542" name="Oval 149"/>
            <p:cNvSpPr>
              <a:spLocks noChangeArrowheads="1"/>
            </p:cNvSpPr>
            <p:nvPr/>
          </p:nvSpPr>
          <p:spPr bwMode="auto">
            <a:xfrm>
              <a:off x="3326" y="3183"/>
              <a:ext cx="164" cy="35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43" name="Text Box 150"/>
            <p:cNvSpPr txBox="1">
              <a:spLocks noChangeArrowheads="1"/>
            </p:cNvSpPr>
            <p:nvPr/>
          </p:nvSpPr>
          <p:spPr bwMode="auto">
            <a:xfrm>
              <a:off x="3600" y="3264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Ej. de clase 1</a:t>
              </a:r>
            </a:p>
          </p:txBody>
        </p:sp>
        <p:sp>
          <p:nvSpPr>
            <p:cNvPr id="107544" name="Oval 151"/>
            <p:cNvSpPr>
              <a:spLocks noChangeArrowheads="1"/>
            </p:cNvSpPr>
            <p:nvPr/>
          </p:nvSpPr>
          <p:spPr bwMode="auto">
            <a:xfrm>
              <a:off x="3326" y="3423"/>
              <a:ext cx="164" cy="35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45" name="Text Box 152"/>
            <p:cNvSpPr txBox="1">
              <a:spLocks noChangeArrowheads="1"/>
            </p:cNvSpPr>
            <p:nvPr/>
          </p:nvSpPr>
          <p:spPr bwMode="auto">
            <a:xfrm>
              <a:off x="3600" y="3504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Ej. de clase 2</a:t>
              </a:r>
            </a:p>
          </p:txBody>
        </p:sp>
      </p:grpSp>
      <p:grpSp>
        <p:nvGrpSpPr>
          <p:cNvPr id="107526" name="Group 153"/>
          <p:cNvGrpSpPr>
            <a:grpSpLocks/>
          </p:cNvGrpSpPr>
          <p:nvPr/>
        </p:nvGrpSpPr>
        <p:grpSpPr bwMode="auto">
          <a:xfrm>
            <a:off x="4953000" y="3200400"/>
            <a:ext cx="1828800" cy="838200"/>
            <a:chOff x="3024" y="2112"/>
            <a:chExt cx="1632" cy="768"/>
          </a:xfrm>
        </p:grpSpPr>
        <p:sp>
          <p:nvSpPr>
            <p:cNvPr id="107527" name="PubPieSlice"/>
            <p:cNvSpPr>
              <a:spLocks noEditPoints="1" noChangeArrowheads="1"/>
            </p:cNvSpPr>
            <p:nvPr/>
          </p:nvSpPr>
          <p:spPr bwMode="auto">
            <a:xfrm>
              <a:off x="3696" y="2112"/>
              <a:ext cx="960" cy="768"/>
            </a:xfrm>
            <a:custGeom>
              <a:avLst/>
              <a:gdLst>
                <a:gd name="T0" fmla="*/ 480 w 21600"/>
                <a:gd name="T1" fmla="*/ 0 h 21600"/>
                <a:gd name="T2" fmla="*/ 480 w 21600"/>
                <a:gd name="T3" fmla="*/ 384 h 21600"/>
                <a:gd name="T4" fmla="*/ 839 w 21600"/>
                <a:gd name="T5" fmla="*/ 639 h 21600"/>
                <a:gd name="T6" fmla="*/ 0 60000 65536"/>
                <a:gd name="T7" fmla="*/ 0 60000 65536"/>
                <a:gd name="T8" fmla="*/ 0 60000 65536"/>
                <a:gd name="T9" fmla="*/ 3173 w 21600"/>
                <a:gd name="T10" fmla="*/ 3150 h 21600"/>
                <a:gd name="T11" fmla="*/ 18428 w 21600"/>
                <a:gd name="T12" fmla="*/ 1845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799" y="0"/>
                  </a:moveTo>
                  <a:cubicBezTo>
                    <a:pt x="4834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892" y="21600"/>
                    <a:pt x="16835" y="20274"/>
                    <a:pt x="18885" y="17959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lang="es-ES" altLang="en-US" sz="1600">
                <a:latin typeface="Times New Roman" panose="02020603050405020304" pitchFamily="18" charset="0"/>
              </a:endParaRPr>
            </a:p>
            <a:p>
              <a:pPr algn="l" eaLnBrk="1" hangingPunct="1">
                <a:spcBef>
                  <a:spcPct val="20000"/>
                </a:spcBef>
              </a:pPr>
              <a:r>
                <a:rPr lang="es-ES" altLang="en-US" sz="1600">
                  <a:latin typeface="Times New Roman" panose="02020603050405020304" pitchFamily="18" charset="0"/>
                </a:rPr>
                <a:t>V</a:t>
              </a:r>
              <a:r>
                <a:rPr lang="es-ES" altLang="en-US" sz="16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7528" name="Line 155"/>
            <p:cNvSpPr>
              <a:spLocks noChangeShapeType="1"/>
            </p:cNvSpPr>
            <p:nvPr/>
          </p:nvSpPr>
          <p:spPr bwMode="auto">
            <a:xfrm>
              <a:off x="3024" y="24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07529" name="Group 156"/>
            <p:cNvGrpSpPr>
              <a:grpSpLocks/>
            </p:cNvGrpSpPr>
            <p:nvPr/>
          </p:nvGrpSpPr>
          <p:grpSpPr bwMode="auto">
            <a:xfrm>
              <a:off x="3648" y="2112"/>
              <a:ext cx="1008" cy="768"/>
              <a:chOff x="4080" y="1968"/>
              <a:chExt cx="1008" cy="768"/>
            </a:xfrm>
          </p:grpSpPr>
          <p:sp>
            <p:nvSpPr>
              <p:cNvPr id="107530" name="PubPieSlice"/>
              <p:cNvSpPr>
                <a:spLocks noEditPoints="1" noChangeArrowheads="1"/>
              </p:cNvSpPr>
              <p:nvPr/>
            </p:nvSpPr>
            <p:spPr bwMode="auto">
              <a:xfrm>
                <a:off x="4080" y="1968"/>
                <a:ext cx="1008" cy="768"/>
              </a:xfrm>
              <a:custGeom>
                <a:avLst/>
                <a:gdLst>
                  <a:gd name="T0" fmla="*/ 852 w 21600"/>
                  <a:gd name="T1" fmla="*/ 661 h 21600"/>
                  <a:gd name="T2" fmla="*/ 504 w 21600"/>
                  <a:gd name="T3" fmla="*/ 384 h 21600"/>
                  <a:gd name="T4" fmla="*/ 496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3171 w 21600"/>
                  <a:gd name="T10" fmla="*/ 3150 h 21600"/>
                  <a:gd name="T11" fmla="*/ 18429 w 21600"/>
                  <a:gd name="T12" fmla="*/ 1845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8267" y="18602"/>
                    </a:moveTo>
                    <a:cubicBezTo>
                      <a:pt x="20396" y="16565"/>
                      <a:pt x="21600" y="13746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10744" y="0"/>
                      <a:pt x="10689" y="0"/>
                      <a:pt x="10635" y="1"/>
                    </a:cubicBezTo>
                    <a:lnTo>
                      <a:pt x="10800" y="10800"/>
                    </a:lnTo>
                    <a:lnTo>
                      <a:pt x="18267" y="1860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1" name="Text Box 158"/>
              <p:cNvSpPr txBox="1">
                <a:spLocks noChangeArrowheads="1"/>
              </p:cNvSpPr>
              <p:nvPr/>
            </p:nvSpPr>
            <p:spPr bwMode="auto">
              <a:xfrm>
                <a:off x="4609" y="2111"/>
                <a:ext cx="381" cy="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ES" altLang="en-US" sz="1400">
                    <a:latin typeface="Times New Roman" panose="02020603050405020304" pitchFamily="18" charset="0"/>
                  </a:rPr>
                  <a:t>V</a:t>
                </a:r>
                <a:r>
                  <a:rPr lang="es-ES" altLang="en-US" sz="1400" baseline="-25000">
                    <a:latin typeface="Times New Roman" panose="02020603050405020304" pitchFamily="18" charset="0"/>
                  </a:rPr>
                  <a:t>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598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i="1"/>
              <a:t>Obtención de Prototipos</a:t>
            </a:r>
            <a:endParaRPr lang="es-E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847012" cy="3565525"/>
          </a:xfrm>
        </p:spPr>
        <p:txBody>
          <a:bodyPr/>
          <a:lstStyle/>
          <a:p>
            <a:r>
              <a:rPr lang="es-ES" altLang="en-US" sz="2000" b="1"/>
              <a:t>Operador de lucha</a:t>
            </a:r>
          </a:p>
          <a:p>
            <a:pPr lvl="1"/>
            <a:r>
              <a:rPr lang="es-ES" altLang="en-US" sz="1800"/>
              <a:t>Provee a un prototipo r</a:t>
            </a:r>
            <a:r>
              <a:rPr lang="es-ES" altLang="en-US" sz="1800" baseline="-25000"/>
              <a:t>i  </a:t>
            </a:r>
            <a:r>
              <a:rPr lang="es-ES" altLang="en-US" sz="1800"/>
              <a:t>de la capacidad de obtener ejemplos de otro prototipo r</a:t>
            </a:r>
            <a:r>
              <a:rPr lang="es-ES" altLang="en-US" sz="1800" baseline="-25000"/>
              <a:t>i’</a:t>
            </a:r>
            <a:r>
              <a:rPr lang="es-ES" altLang="en-US" sz="1800"/>
              <a:t>  (</a:t>
            </a:r>
            <a:r>
              <a:rPr lang="es-ES" altLang="en-US" sz="1800" i="1"/>
              <a:t>ruleta</a:t>
            </a:r>
            <a:r>
              <a:rPr lang="es-ES" altLang="en-US" sz="1800"/>
              <a:t>)</a:t>
            </a:r>
            <a:endParaRPr lang="es-ES" altLang="en-US" sz="1800" i="1"/>
          </a:p>
          <a:p>
            <a:pPr lvl="1"/>
            <a:endParaRPr lang="es-ES" altLang="en-US" sz="1800" baseline="-25000"/>
          </a:p>
          <a:p>
            <a:r>
              <a:rPr lang="es-ES" altLang="en-US" sz="2000" b="1"/>
              <a:t>Operador de movimiento</a:t>
            </a:r>
          </a:p>
          <a:p>
            <a:pPr lvl="1"/>
            <a:r>
              <a:rPr lang="es-ES" altLang="en-US" sz="1800"/>
              <a:t>El prototipo modifica su vector de características para moverse al centroide de su región</a:t>
            </a:r>
          </a:p>
          <a:p>
            <a:endParaRPr lang="es-ES" altLang="en-US" sz="2000"/>
          </a:p>
          <a:p>
            <a:r>
              <a:rPr lang="es-ES" altLang="en-US" sz="2000" b="1"/>
              <a:t>Operador de muerte</a:t>
            </a:r>
          </a:p>
          <a:p>
            <a:pPr lvl="1"/>
            <a:r>
              <a:rPr lang="es-ES" altLang="en-US" sz="1800"/>
              <a:t>Sirve para eliminar prototipos poco representativos con una cierta probabilidad (</a:t>
            </a:r>
            <a:r>
              <a:rPr lang="es-ES" altLang="en-US" sz="1800" i="1"/>
              <a:t>ruleta</a:t>
            </a:r>
            <a:r>
              <a:rPr lang="es-ES" altLang="en-US" sz="1800"/>
              <a:t>)</a:t>
            </a:r>
            <a:endParaRPr lang="es-ES" altLang="en-US" sz="1800" i="1"/>
          </a:p>
          <a:p>
            <a:pPr lvl="1"/>
            <a:endParaRPr lang="es-ES" altLang="en-US" sz="1800"/>
          </a:p>
        </p:txBody>
      </p:sp>
    </p:spTree>
    <p:extLst>
      <p:ext uri="{BB962C8B-B14F-4D97-AF65-F5344CB8AC3E}">
        <p14:creationId xmlns:p14="http://schemas.microsoft.com/office/powerpoint/2010/main" val="2380330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 problemas </a:t>
            </a:r>
            <a:r>
              <a:rPr lang="es-ES" altLang="en-US" sz="2800" i="1"/>
              <a:t>Job Shop Scheduling (JSS)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de-DE" altLang="en-US" b="1"/>
              <a:t>Dados</a:t>
            </a:r>
          </a:p>
          <a:p>
            <a:pPr lvl="1">
              <a:lnSpc>
                <a:spcPct val="80000"/>
              </a:lnSpc>
            </a:pPr>
            <a:r>
              <a:rPr lang="de-DE" altLang="en-US" sz="1800" i="1"/>
              <a:t>n</a:t>
            </a:r>
            <a:r>
              <a:rPr lang="de-DE" altLang="en-US" sz="1800"/>
              <a:t>  trabajos </a:t>
            </a:r>
            <a:r>
              <a:rPr lang="de-DE" altLang="en-US" sz="1800" i="1"/>
              <a:t>J={J</a:t>
            </a:r>
            <a:r>
              <a:rPr lang="de-DE" altLang="en-US" sz="1800" i="1" baseline="-25000"/>
              <a:t>1</a:t>
            </a:r>
            <a:r>
              <a:rPr lang="de-DE" altLang="en-US" sz="1800" i="1"/>
              <a:t>,...,J</a:t>
            </a:r>
            <a:r>
              <a:rPr lang="de-DE" altLang="en-US" sz="1800" i="1" baseline="-25000"/>
              <a:t>n</a:t>
            </a:r>
            <a:r>
              <a:rPr lang="de-DE" altLang="en-US" sz="1800" i="1"/>
              <a:t>}</a:t>
            </a:r>
            <a:r>
              <a:rPr lang="de-DE" altLang="en-US" sz="1800"/>
              <a:t>  y </a:t>
            </a:r>
            <a:r>
              <a:rPr lang="de-DE" altLang="en-US" sz="1800" i="1"/>
              <a:t>m</a:t>
            </a:r>
            <a:r>
              <a:rPr lang="de-DE" altLang="en-US" sz="1800"/>
              <a:t>  máquinas </a:t>
            </a:r>
            <a:r>
              <a:rPr lang="de-DE" altLang="en-US" sz="1800" i="1"/>
              <a:t>R={R</a:t>
            </a:r>
            <a:r>
              <a:rPr lang="de-DE" altLang="en-US" sz="1800" i="1" baseline="-25000"/>
              <a:t>1</a:t>
            </a:r>
            <a:r>
              <a:rPr lang="de-DE" altLang="en-US" sz="1800" i="1"/>
              <a:t>,...,R</a:t>
            </a:r>
            <a:r>
              <a:rPr lang="de-DE" altLang="en-US" sz="1800" i="1" baseline="-25000"/>
              <a:t>m</a:t>
            </a:r>
            <a:r>
              <a:rPr lang="de-DE" altLang="en-US" sz="1800" i="1"/>
              <a:t>}</a:t>
            </a:r>
          </a:p>
          <a:p>
            <a:pPr lvl="1">
              <a:lnSpc>
                <a:spcPct val="80000"/>
              </a:lnSpc>
            </a:pPr>
            <a:r>
              <a:rPr lang="de-DE" altLang="en-US" sz="1800"/>
              <a:t>El conjunto de operaciones de cada trabajo  </a:t>
            </a:r>
            <a:r>
              <a:rPr lang="de-DE" altLang="en-US" sz="1800" i="1"/>
              <a:t>J</a:t>
            </a:r>
            <a:r>
              <a:rPr lang="de-DE" altLang="en-US" sz="1800" i="1" baseline="-25000"/>
              <a:t>i</a:t>
            </a:r>
            <a:r>
              <a:rPr lang="de-DE" altLang="en-US" sz="1800" i="1"/>
              <a:t> = {</a:t>
            </a:r>
            <a:r>
              <a:rPr lang="de-DE" altLang="en-US" sz="1800" i="1">
                <a:sym typeface="Symbol" panose="05050102010706020507" pitchFamily="18" charset="2"/>
              </a:rPr>
              <a:t></a:t>
            </a:r>
            <a:r>
              <a:rPr lang="de-DE" altLang="en-US" sz="1800" i="1" baseline="-25000">
                <a:sym typeface="Symbol" panose="05050102010706020507" pitchFamily="18" charset="2"/>
              </a:rPr>
              <a:t>i1</a:t>
            </a:r>
            <a:r>
              <a:rPr lang="de-DE" altLang="en-US" sz="1800" i="1"/>
              <a:t>,...,</a:t>
            </a:r>
            <a:r>
              <a:rPr lang="de-DE" altLang="en-US" sz="1800" i="1">
                <a:sym typeface="Symbol" panose="05050102010706020507" pitchFamily="18" charset="2"/>
              </a:rPr>
              <a:t></a:t>
            </a:r>
            <a:r>
              <a:rPr lang="de-DE" altLang="en-US" sz="1800" i="1" baseline="-25000">
                <a:sym typeface="Symbol" panose="05050102010706020507" pitchFamily="18" charset="2"/>
              </a:rPr>
              <a:t>im</a:t>
            </a:r>
            <a:r>
              <a:rPr lang="de-DE" altLang="en-US" sz="1800" i="1"/>
              <a:t>}</a:t>
            </a:r>
          </a:p>
          <a:p>
            <a:pPr lvl="1">
              <a:lnSpc>
                <a:spcPct val="80000"/>
              </a:lnSpc>
            </a:pPr>
            <a:r>
              <a:rPr lang="de-DE" altLang="en-US" sz="1800"/>
              <a:t>La máquina requerida por cada operación  </a:t>
            </a:r>
            <a:r>
              <a:rPr lang="de-DE" altLang="en-US" sz="1800" i="1"/>
              <a:t>M</a:t>
            </a:r>
            <a:r>
              <a:rPr lang="de-DE" altLang="en-US" sz="1800" i="1" baseline="-25000"/>
              <a:t>ij </a:t>
            </a:r>
            <a:r>
              <a:rPr lang="de-DE" altLang="en-US" sz="1800">
                <a:sym typeface="Symbol" panose="05050102010706020507" pitchFamily="18" charset="2"/>
              </a:rPr>
              <a:t> </a:t>
            </a:r>
            <a:r>
              <a:rPr lang="de-DE" altLang="en-US" sz="1800" i="1">
                <a:sym typeface="Symbol" panose="05050102010706020507" pitchFamily="18" charset="2"/>
              </a:rPr>
              <a:t>R</a:t>
            </a:r>
            <a:endParaRPr lang="de-DE" altLang="en-US" sz="1800" i="1"/>
          </a:p>
          <a:p>
            <a:pPr lvl="1">
              <a:lnSpc>
                <a:spcPct val="80000"/>
              </a:lnSpc>
            </a:pPr>
            <a:r>
              <a:rPr lang="de-DE" altLang="en-US" sz="1800"/>
              <a:t>La duración </a:t>
            </a:r>
            <a:r>
              <a:rPr lang="de-DE" altLang="en-US" sz="1800" i="1"/>
              <a:t>du</a:t>
            </a:r>
            <a:r>
              <a:rPr lang="de-DE" altLang="en-US" sz="1800" i="1" baseline="-25000"/>
              <a:t>ij</a:t>
            </a:r>
            <a:r>
              <a:rPr lang="de-DE" altLang="en-US" sz="1800" baseline="-25000"/>
              <a:t>  </a:t>
            </a:r>
            <a:r>
              <a:rPr lang="de-DE" altLang="en-US" sz="1800"/>
              <a:t>de cada operación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DE" altLang="en-US" sz="1800"/>
          </a:p>
          <a:p>
            <a:pPr>
              <a:lnSpc>
                <a:spcPct val="80000"/>
              </a:lnSpc>
            </a:pPr>
            <a:r>
              <a:rPr lang="en-US" altLang="en-US" b="1"/>
              <a:t>Objetivo</a:t>
            </a:r>
          </a:p>
          <a:p>
            <a:pPr lvl="1"/>
            <a:r>
              <a:rPr lang="en-US" altLang="en-US" sz="1800"/>
              <a:t>Asignar un tiempo de inicio 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ij</a:t>
            </a:r>
            <a:r>
              <a:rPr lang="en-US" altLang="en-US" sz="1800" baseline="-25000"/>
              <a:t> </a:t>
            </a:r>
            <a:r>
              <a:rPr lang="en-US" altLang="en-US" sz="1800"/>
              <a:t>a cada una de las tareas </a:t>
            </a:r>
            <a:r>
              <a:rPr lang="de-DE" altLang="en-US" sz="1800" i="1">
                <a:sym typeface="Symbol" panose="05050102010706020507" pitchFamily="18" charset="2"/>
              </a:rPr>
              <a:t></a:t>
            </a:r>
            <a:r>
              <a:rPr lang="de-DE" altLang="en-US" sz="1800" i="1" baseline="-25000">
                <a:sym typeface="Symbol" panose="05050102010706020507" pitchFamily="18" charset="2"/>
              </a:rPr>
              <a:t>ij</a:t>
            </a:r>
            <a:r>
              <a:rPr lang="en-US" altLang="en-US" sz="1800"/>
              <a:t> (schedule) que minimice el makespan (tiempo de finalización de la última) </a:t>
            </a:r>
          </a:p>
          <a:p>
            <a:pPr>
              <a:lnSpc>
                <a:spcPct val="80000"/>
              </a:lnSpc>
            </a:pPr>
            <a:endParaRPr lang="de-DE" altLang="en-US" sz="2000"/>
          </a:p>
          <a:p>
            <a:pPr>
              <a:lnSpc>
                <a:spcPct val="80000"/>
              </a:lnSpc>
            </a:pPr>
            <a:r>
              <a:rPr lang="de-DE" altLang="en-US" b="1"/>
              <a:t>Restricciones</a:t>
            </a:r>
          </a:p>
          <a:p>
            <a:pPr lvl="1">
              <a:lnSpc>
                <a:spcPct val="80000"/>
              </a:lnSpc>
            </a:pPr>
            <a:r>
              <a:rPr lang="de-DE" altLang="en-US" sz="1800"/>
              <a:t>Precedencia: (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il</a:t>
            </a:r>
            <a:r>
              <a:rPr lang="en-US" altLang="en-US" sz="1800"/>
              <a:t> + </a:t>
            </a:r>
            <a:r>
              <a:rPr lang="en-US" altLang="en-US" sz="1800" i="1"/>
              <a:t>du</a:t>
            </a:r>
            <a:r>
              <a:rPr lang="en-US" altLang="en-US" sz="1800" i="1" baseline="-25000"/>
              <a:t>il</a:t>
            </a:r>
            <a:r>
              <a:rPr lang="en-US" altLang="en-US" sz="1800" baseline="-25000"/>
              <a:t>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il+1</a:t>
            </a:r>
            <a:r>
              <a:rPr lang="es-ES" altLang="en-US" sz="1800" i="1"/>
              <a:t>)</a:t>
            </a:r>
            <a:endParaRPr lang="de-DE" altLang="en-US" sz="1800" i="1"/>
          </a:p>
          <a:p>
            <a:pPr lvl="1">
              <a:lnSpc>
                <a:spcPct val="80000"/>
              </a:lnSpc>
            </a:pPr>
            <a:r>
              <a:rPr lang="de-DE" altLang="en-US" sz="1800"/>
              <a:t>Capacidad: (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il</a:t>
            </a:r>
            <a:r>
              <a:rPr lang="en-US" altLang="en-US" sz="1800" baseline="-25000"/>
              <a:t> </a:t>
            </a:r>
            <a:r>
              <a:rPr lang="en-US" altLang="en-US" sz="1800"/>
              <a:t>+ </a:t>
            </a:r>
            <a:r>
              <a:rPr lang="en-US" altLang="en-US" sz="1800" i="1"/>
              <a:t>du</a:t>
            </a:r>
            <a:r>
              <a:rPr lang="en-US" altLang="en-US" sz="1800" i="1" baseline="-25000"/>
              <a:t>il</a:t>
            </a:r>
            <a:r>
              <a:rPr lang="en-US" altLang="en-US" sz="1800" baseline="-25000"/>
              <a:t> 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jk </a:t>
            </a:r>
            <a:r>
              <a:rPr lang="en-US" altLang="en-US" sz="1800" i="1"/>
              <a:t>) </a:t>
            </a:r>
            <a:r>
              <a:rPr lang="en-US" altLang="en-US" sz="1800" i="1">
                <a:sym typeface="Symbol" panose="05050102010706020507" pitchFamily="18" charset="2"/>
              </a:rPr>
              <a:t></a:t>
            </a:r>
            <a:r>
              <a:rPr lang="en-US" altLang="en-US" sz="1800" i="1"/>
              <a:t> (st</a:t>
            </a:r>
            <a:r>
              <a:rPr lang="en-US" altLang="en-US" sz="1800" i="1" baseline="-25000"/>
              <a:t>jk</a:t>
            </a:r>
            <a:r>
              <a:rPr lang="en-US" altLang="en-US" sz="1800" baseline="-25000"/>
              <a:t> </a:t>
            </a:r>
            <a:r>
              <a:rPr lang="en-US" altLang="en-US" sz="1800"/>
              <a:t>+ </a:t>
            </a:r>
            <a:r>
              <a:rPr lang="en-US" altLang="en-US" sz="1800" i="1"/>
              <a:t>du</a:t>
            </a:r>
            <a:r>
              <a:rPr lang="en-US" altLang="en-US" sz="1800" i="1" baseline="-25000"/>
              <a:t>jk</a:t>
            </a:r>
            <a:r>
              <a:rPr lang="en-US" altLang="en-US" sz="1800" baseline="-25000"/>
              <a:t>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 i="1"/>
              <a:t>st</a:t>
            </a:r>
            <a:r>
              <a:rPr lang="en-US" altLang="en-US" sz="1800" i="1" baseline="-25000"/>
              <a:t>il</a:t>
            </a:r>
            <a:r>
              <a:rPr lang="es-ES" altLang="en-US" baseline="-25000"/>
              <a:t> </a:t>
            </a:r>
            <a:r>
              <a:rPr lang="en-US" altLang="en-US" sz="1800" i="1"/>
              <a:t>)</a:t>
            </a:r>
            <a:endParaRPr lang="de-DE" altLang="en-US" sz="1800" baseline="-25000"/>
          </a:p>
          <a:p>
            <a:pPr lvl="1">
              <a:lnSpc>
                <a:spcPct val="80000"/>
              </a:lnSpc>
            </a:pPr>
            <a:r>
              <a:rPr lang="de-DE" altLang="en-US" sz="1800"/>
              <a:t>No-interrupción de las operaciones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DE" altLang="en-US" sz="1800"/>
          </a:p>
          <a:p>
            <a:pPr>
              <a:lnSpc>
                <a:spcPct val="80000"/>
              </a:lnSpc>
            </a:pPr>
            <a:endParaRPr lang="es-ES" altLang="en-US" sz="2000"/>
          </a:p>
        </p:txBody>
      </p:sp>
    </p:spTree>
    <p:extLst>
      <p:ext uri="{BB962C8B-B14F-4D97-AF65-F5344CB8AC3E}">
        <p14:creationId xmlns:p14="http://schemas.microsoft.com/office/powerpoint/2010/main" val="1986072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Ejemplo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844676"/>
            <a:ext cx="7542212" cy="2193925"/>
          </a:xfrm>
        </p:spPr>
        <p:txBody>
          <a:bodyPr/>
          <a:lstStyle/>
          <a:p>
            <a:r>
              <a:rPr lang="es-ES" altLang="en-US" sz="2000" b="1"/>
              <a:t>Instancia del problema</a:t>
            </a:r>
          </a:p>
          <a:p>
            <a:pPr lvl="1">
              <a:spcBef>
                <a:spcPct val="50000"/>
              </a:spcBef>
              <a:buFont typeface="Symbol" panose="05050102010706020507" pitchFamily="18" charset="2"/>
              <a:buChar char=" "/>
            </a:pPr>
            <a:r>
              <a:rPr lang="es-ES" altLang="en-US" sz="1800" i="1"/>
              <a:t>R={R</a:t>
            </a:r>
            <a:r>
              <a:rPr lang="es-ES" altLang="en-US" sz="1800" i="1" baseline="-25000"/>
              <a:t>1</a:t>
            </a:r>
            <a:r>
              <a:rPr lang="es-ES" altLang="en-US" sz="1800" i="1"/>
              <a:t>, R</a:t>
            </a:r>
            <a:r>
              <a:rPr lang="es-ES" altLang="en-US" sz="1800" i="1" baseline="-25000"/>
              <a:t>2</a:t>
            </a:r>
            <a:r>
              <a:rPr lang="es-ES" altLang="en-US" sz="1800" i="1"/>
              <a:t>, R</a:t>
            </a:r>
            <a:r>
              <a:rPr lang="es-ES" altLang="en-US" sz="1800" i="1" baseline="-25000"/>
              <a:t>3</a:t>
            </a:r>
            <a:r>
              <a:rPr lang="es-ES" altLang="en-US" sz="1800" i="1"/>
              <a:t>}	 J</a:t>
            </a:r>
            <a:r>
              <a:rPr lang="es-ES" altLang="en-US" sz="1800" i="1" baseline="-25000"/>
              <a:t>1</a:t>
            </a:r>
            <a:r>
              <a:rPr lang="es-ES" altLang="en-US" sz="1800" i="1"/>
              <a:t>=( </a:t>
            </a:r>
            <a:r>
              <a:rPr lang="es-ES" altLang="en-US" sz="1800" i="1">
                <a:sym typeface="Symbol" panose="05050102010706020507" pitchFamily="18" charset="2"/>
              </a:rPr>
              <a:t></a:t>
            </a:r>
            <a:r>
              <a:rPr lang="es-ES" altLang="en-US" sz="1800" i="1" baseline="-25000">
                <a:sym typeface="Symbol" panose="05050102010706020507" pitchFamily="18" charset="2"/>
              </a:rPr>
              <a:t>11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33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s-ES" altLang="en-US" sz="1800" i="1">
                <a:sym typeface="Symbol" panose="05050102010706020507" pitchFamily="18" charset="2"/>
              </a:rPr>
              <a:t>,3), </a:t>
            </a:r>
            <a:r>
              <a:rPr lang="es-ES" altLang="en-US" sz="1800" i="1" baseline="-25000">
                <a:sym typeface="Symbol" panose="05050102010706020507" pitchFamily="18" charset="2"/>
              </a:rPr>
              <a:t>12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00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00FF00"/>
                </a:solidFill>
                <a:sym typeface="Symbol" panose="05050102010706020507" pitchFamily="18" charset="2"/>
              </a:rPr>
              <a:t>2</a:t>
            </a:r>
            <a:r>
              <a:rPr lang="es-ES" altLang="en-US" sz="1800" i="1">
                <a:sym typeface="Symbol" panose="05050102010706020507" pitchFamily="18" charset="2"/>
              </a:rPr>
              <a:t>,3), </a:t>
            </a:r>
            <a:r>
              <a:rPr lang="es-ES" altLang="en-US" sz="1800" i="1" baseline="-25000">
                <a:sym typeface="Symbol" panose="05050102010706020507" pitchFamily="18" charset="2"/>
              </a:rPr>
              <a:t>13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FF00"/>
                </a:solidFill>
                <a:sym typeface="Symbol" panose="05050102010706020507" pitchFamily="18" charset="2"/>
              </a:rPr>
              <a:t>3</a:t>
            </a:r>
            <a:r>
              <a:rPr lang="es-ES" altLang="en-US" sz="1800" i="1">
                <a:sym typeface="Symbol" panose="05050102010706020507" pitchFamily="18" charset="2"/>
              </a:rPr>
              <a:t>,1) </a:t>
            </a:r>
            <a:r>
              <a:rPr lang="es-ES" altLang="en-US" sz="1800" i="1"/>
              <a:t>)</a:t>
            </a:r>
          </a:p>
          <a:p>
            <a:pPr lvl="1">
              <a:buFont typeface="Symbol" panose="05050102010706020507" pitchFamily="18" charset="2"/>
              <a:buChar char=" "/>
            </a:pPr>
            <a:r>
              <a:rPr lang="es-ES" altLang="en-US" sz="1800" i="1"/>
              <a:t>J = {J</a:t>
            </a:r>
            <a:r>
              <a:rPr lang="es-ES" altLang="en-US" sz="1800" i="1" baseline="-25000"/>
              <a:t>1</a:t>
            </a:r>
            <a:r>
              <a:rPr lang="es-ES" altLang="en-US" sz="1800" i="1"/>
              <a:t>, J</a:t>
            </a:r>
            <a:r>
              <a:rPr lang="es-ES" altLang="en-US" sz="1800" i="1" baseline="-25000"/>
              <a:t>2</a:t>
            </a:r>
            <a:r>
              <a:rPr lang="es-ES" altLang="en-US" sz="1800" i="1"/>
              <a:t>, J</a:t>
            </a:r>
            <a:r>
              <a:rPr lang="es-ES" altLang="en-US" sz="1800" i="1" baseline="-25000"/>
              <a:t>3</a:t>
            </a:r>
            <a:r>
              <a:rPr lang="es-ES" altLang="en-US" sz="1800" i="1"/>
              <a:t>} 	J</a:t>
            </a:r>
            <a:r>
              <a:rPr lang="es-ES" altLang="en-US" sz="1800" i="1" baseline="-25000"/>
              <a:t>2</a:t>
            </a:r>
            <a:r>
              <a:rPr lang="es-ES" altLang="en-US" sz="1800" i="1"/>
              <a:t>=( </a:t>
            </a:r>
            <a:r>
              <a:rPr lang="es-ES" altLang="en-US" sz="1800" i="1">
                <a:sym typeface="Symbol" panose="05050102010706020507" pitchFamily="18" charset="2"/>
              </a:rPr>
              <a:t></a:t>
            </a:r>
            <a:r>
              <a:rPr lang="es-ES" altLang="en-US" sz="1800" i="1" baseline="-25000">
                <a:sym typeface="Symbol" panose="05050102010706020507" pitchFamily="18" charset="2"/>
              </a:rPr>
              <a:t>21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33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s-ES" altLang="en-US" sz="1800" i="1">
                <a:sym typeface="Symbol" panose="05050102010706020507" pitchFamily="18" charset="2"/>
              </a:rPr>
              <a:t>,2), </a:t>
            </a:r>
            <a:r>
              <a:rPr lang="es-ES" altLang="en-US" sz="1800" i="1" baseline="-25000">
                <a:sym typeface="Symbol" panose="05050102010706020507" pitchFamily="18" charset="2"/>
              </a:rPr>
              <a:t>22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FF00"/>
                </a:solidFill>
                <a:sym typeface="Symbol" panose="05050102010706020507" pitchFamily="18" charset="2"/>
              </a:rPr>
              <a:t>3</a:t>
            </a:r>
            <a:r>
              <a:rPr lang="es-ES" altLang="en-US" sz="1800" i="1">
                <a:sym typeface="Symbol" panose="05050102010706020507" pitchFamily="18" charset="2"/>
              </a:rPr>
              <a:t>,3), </a:t>
            </a:r>
            <a:r>
              <a:rPr lang="es-ES" altLang="en-US" sz="1800" i="1" baseline="-25000">
                <a:sym typeface="Symbol" panose="05050102010706020507" pitchFamily="18" charset="2"/>
              </a:rPr>
              <a:t>23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00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00FF00"/>
                </a:solidFill>
                <a:sym typeface="Symbol" panose="05050102010706020507" pitchFamily="18" charset="2"/>
              </a:rPr>
              <a:t>2</a:t>
            </a:r>
            <a:r>
              <a:rPr lang="es-ES" altLang="en-US" sz="1800" i="1">
                <a:sym typeface="Symbol" panose="05050102010706020507" pitchFamily="18" charset="2"/>
              </a:rPr>
              <a:t>,3) </a:t>
            </a:r>
            <a:r>
              <a:rPr lang="es-ES" altLang="en-US" sz="1800" i="1"/>
              <a:t>)</a:t>
            </a:r>
          </a:p>
          <a:p>
            <a:pPr lvl="1">
              <a:buFont typeface="Symbol" panose="05050102010706020507" pitchFamily="18" charset="2"/>
              <a:buChar char=" "/>
            </a:pPr>
            <a:r>
              <a:rPr lang="es-ES" altLang="en-US" sz="1800" i="1"/>
              <a:t>          		J</a:t>
            </a:r>
            <a:r>
              <a:rPr lang="es-ES" altLang="en-US" sz="1800" i="1" baseline="-25000"/>
              <a:t>3</a:t>
            </a:r>
            <a:r>
              <a:rPr lang="es-ES" altLang="en-US" sz="1800" i="1"/>
              <a:t>=( </a:t>
            </a:r>
            <a:r>
              <a:rPr lang="es-ES" altLang="en-US" sz="1800" i="1">
                <a:sym typeface="Symbol" panose="05050102010706020507" pitchFamily="18" charset="2"/>
              </a:rPr>
              <a:t></a:t>
            </a:r>
            <a:r>
              <a:rPr lang="es-ES" altLang="en-US" sz="1800" i="1" baseline="-25000">
                <a:sym typeface="Symbol" panose="05050102010706020507" pitchFamily="18" charset="2"/>
              </a:rPr>
              <a:t>31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00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00FF00"/>
                </a:solidFill>
                <a:sym typeface="Symbol" panose="05050102010706020507" pitchFamily="18" charset="2"/>
              </a:rPr>
              <a:t>2</a:t>
            </a:r>
            <a:r>
              <a:rPr lang="es-ES" altLang="en-US" sz="1800" i="1">
                <a:sym typeface="Symbol" panose="05050102010706020507" pitchFamily="18" charset="2"/>
              </a:rPr>
              <a:t>,4), </a:t>
            </a:r>
            <a:r>
              <a:rPr lang="es-ES" altLang="en-US" sz="1800" i="1" baseline="-25000">
                <a:sym typeface="Symbol" panose="05050102010706020507" pitchFamily="18" charset="2"/>
              </a:rPr>
              <a:t>32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33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s-ES" altLang="en-US" sz="1800" i="1">
                <a:sym typeface="Symbol" panose="05050102010706020507" pitchFamily="18" charset="2"/>
              </a:rPr>
              <a:t>,3), </a:t>
            </a:r>
            <a:r>
              <a:rPr lang="es-ES" altLang="en-US" sz="1800" i="1" baseline="-25000">
                <a:sym typeface="Symbol" panose="05050102010706020507" pitchFamily="18" charset="2"/>
              </a:rPr>
              <a:t>33</a:t>
            </a:r>
            <a:r>
              <a:rPr lang="es-ES" altLang="en-US" sz="1800" i="1">
                <a:sym typeface="Symbol" panose="05050102010706020507" pitchFamily="18" charset="2"/>
              </a:rPr>
              <a:t>(</a:t>
            </a:r>
            <a:r>
              <a:rPr lang="es-ES" altLang="en-US" sz="1800" i="1">
                <a:solidFill>
                  <a:srgbClr val="FFFF00"/>
                </a:solidFill>
                <a:sym typeface="Symbol" panose="05050102010706020507" pitchFamily="18" charset="2"/>
              </a:rPr>
              <a:t>R</a:t>
            </a:r>
            <a:r>
              <a:rPr lang="es-ES" altLang="en-US" sz="1800" i="1" baseline="-25000">
                <a:solidFill>
                  <a:srgbClr val="FFFF00"/>
                </a:solidFill>
                <a:sym typeface="Symbol" panose="05050102010706020507" pitchFamily="18" charset="2"/>
              </a:rPr>
              <a:t>3</a:t>
            </a:r>
            <a:r>
              <a:rPr lang="es-ES" altLang="en-US" sz="1800" i="1">
                <a:sym typeface="Symbol" panose="05050102010706020507" pitchFamily="18" charset="2"/>
              </a:rPr>
              <a:t>,2) </a:t>
            </a:r>
            <a:r>
              <a:rPr lang="es-ES" altLang="en-US" sz="1800" i="1"/>
              <a:t>)</a:t>
            </a:r>
          </a:p>
          <a:p>
            <a:pPr lvl="1">
              <a:buFont typeface="Symbol" panose="05050102010706020507" pitchFamily="18" charset="2"/>
              <a:buChar char=" "/>
            </a:pPr>
            <a:endParaRPr lang="es-ES" altLang="en-US" sz="1800" i="1"/>
          </a:p>
          <a:p>
            <a:r>
              <a:rPr lang="es-ES" altLang="en-US" sz="2000" b="1"/>
              <a:t>Una Solución</a:t>
            </a:r>
          </a:p>
        </p:txBody>
      </p:sp>
      <p:graphicFrame>
        <p:nvGraphicFramePr>
          <p:cNvPr id="113668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48000" y="3962400"/>
          <a:ext cx="62484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Imagen" r:id="rId4" imgW="3561748" imgH="1484949" progId="Word.Picture.8">
                  <p:embed/>
                </p:oleObj>
              </mc:Choice>
              <mc:Fallback>
                <p:oleObj name="Imagen" r:id="rId4" imgW="3561748" imgH="1484949" progId="Word.Picture.8">
                  <p:embed/>
                  <p:pic>
                    <p:nvPicPr>
                      <p:cNvPr id="1136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6248400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210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Aplicación de AGs a problemas </a:t>
            </a:r>
            <a:r>
              <a:rPr lang="es-ES" altLang="en-US" sz="2800" i="1"/>
              <a:t>JSS. </a:t>
            </a:r>
            <a:r>
              <a:rPr lang="es-ES" altLang="en-US" sz="2800"/>
              <a:t>Representación gráfica</a:t>
            </a:r>
          </a:p>
        </p:txBody>
      </p:sp>
      <p:graphicFrame>
        <p:nvGraphicFramePr>
          <p:cNvPr id="115715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410200" y="2133601"/>
          <a:ext cx="44132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Imagen" r:id="rId4" imgW="5294696" imgH="2006811" progId="Word.Picture.8">
                  <p:embed/>
                </p:oleObj>
              </mc:Choice>
              <mc:Fallback>
                <p:oleObj name="Imagen" r:id="rId4" imgW="5294696" imgH="2006811" progId="Word.Picture.8">
                  <p:embed/>
                  <p:pic>
                    <p:nvPicPr>
                      <p:cNvPr id="1157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1"/>
                        <a:ext cx="441325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6003635" y="24574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5717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4495801"/>
          <a:ext cx="45656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n" r:id="rId6" imgW="5294696" imgH="2026590" progId="Word.Picture.8">
                  <p:embed/>
                </p:oleObj>
              </mc:Choice>
              <mc:Fallback>
                <p:oleObj name="Imagen" r:id="rId6" imgW="5294696" imgH="2026590" progId="Word.Picture.8">
                  <p:embed/>
                  <p:pic>
                    <p:nvPicPr>
                      <p:cNvPr id="1157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1"/>
                        <a:ext cx="456565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10"/>
          <p:cNvSpPr txBox="1">
            <a:spLocks noChangeArrowheads="1"/>
          </p:cNvSpPr>
          <p:nvPr/>
        </p:nvSpPr>
        <p:spPr bwMode="auto">
          <a:xfrm>
            <a:off x="1965326" y="178435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15719" name="Rectangle 12"/>
          <p:cNvSpPr>
            <a:spLocks noChangeArrowheads="1"/>
          </p:cNvSpPr>
          <p:nvPr/>
        </p:nvSpPr>
        <p:spPr bwMode="auto">
          <a:xfrm>
            <a:off x="2135188" y="1844676"/>
            <a:ext cx="2894012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s-ES" altLang="en-US" sz="2000" b="1"/>
              <a:t>Problema:</a:t>
            </a:r>
            <a:r>
              <a:rPr lang="es-ES" altLang="en-US" sz="2000"/>
              <a:t> </a:t>
            </a:r>
            <a:r>
              <a:rPr lang="es-ES" altLang="en-US" sz="2000" i="1"/>
              <a:t>grafo de restricciones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 "/>
            </a:pPr>
            <a:endParaRPr lang="es-ES" altLang="en-US" sz="1800" i="1"/>
          </a:p>
          <a:p>
            <a:pPr>
              <a:lnSpc>
                <a:spcPct val="90000"/>
              </a:lnSpc>
            </a:pPr>
            <a:endParaRPr lang="es-ES" altLang="en-US" sz="1800" i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ES" altLang="en-US" sz="1800" i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ES" altLang="en-US" sz="1800" i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ES" altLang="en-US" sz="1800" i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altLang="en-US" sz="2000" b="1"/>
              <a:t>Solución:</a:t>
            </a:r>
            <a:r>
              <a:rPr lang="es-ES" altLang="en-US" sz="2000"/>
              <a:t> </a:t>
            </a:r>
            <a:r>
              <a:rPr lang="es-ES" altLang="en-US" sz="2000" i="1"/>
              <a:t>subgrafo solución</a:t>
            </a:r>
            <a:r>
              <a:rPr lang="es-ES" altLang="en-US" sz="2000" b="1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344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AGs para el </a:t>
            </a:r>
            <a:r>
              <a:rPr lang="es-ES" altLang="en-US" sz="4000" i="1"/>
              <a:t>JSS</a:t>
            </a:r>
            <a:r>
              <a:rPr lang="es-ES" altLang="en-US" sz="4000"/>
              <a:t>: Codificación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/>
              <a:t>Lo esencial es representar ordenes entre las tareas que requieren la misma máquina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Permutaciones Convencionales</a:t>
            </a:r>
          </a:p>
          <a:p>
            <a:pPr lvl="2"/>
            <a:r>
              <a:rPr lang="es-ES" altLang="en-US"/>
              <a:t>Pueden representar inconsistencias para los trabajos y las máquinas</a:t>
            </a:r>
          </a:p>
          <a:p>
            <a:pPr lvl="2"/>
            <a:r>
              <a:rPr lang="es-ES" altLang="en-US"/>
              <a:t>Ejemplo</a:t>
            </a:r>
          </a:p>
          <a:p>
            <a:pPr lvl="3">
              <a:buFont typeface="Symbol" panose="05050102010706020507" pitchFamily="18" charset="2"/>
              <a:buChar char=" "/>
            </a:pPr>
            <a:r>
              <a:rPr lang="es-ES" altLang="en-US" sz="2400"/>
              <a:t>(4 7 1 6 5 8 3 2 9)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Permutaciones con Repetición</a:t>
            </a:r>
          </a:p>
          <a:p>
            <a:pPr lvl="2"/>
            <a:r>
              <a:rPr lang="es-ES" altLang="en-US"/>
              <a:t>Solo pueden representar inconsistencias para las máquinas</a:t>
            </a:r>
          </a:p>
          <a:p>
            <a:pPr lvl="2"/>
            <a:r>
              <a:rPr lang="es-ES" altLang="en-US"/>
              <a:t>Ejemplo</a:t>
            </a:r>
          </a:p>
          <a:p>
            <a:pPr lvl="3">
              <a:buFont typeface="Symbol" panose="05050102010706020507" pitchFamily="18" charset="2"/>
              <a:buChar char=" "/>
            </a:pPr>
            <a:r>
              <a:rPr lang="es-ES" altLang="en-US" sz="2400"/>
              <a:t>(2 3 1 2 2 3 1 3 1)</a:t>
            </a:r>
          </a:p>
        </p:txBody>
      </p:sp>
    </p:spTree>
    <p:extLst>
      <p:ext uri="{BB962C8B-B14F-4D97-AF65-F5344CB8AC3E}">
        <p14:creationId xmlns:p14="http://schemas.microsoft.com/office/powerpoint/2010/main" val="3916950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AGs para el </a:t>
            </a:r>
            <a:r>
              <a:rPr lang="es-ES" altLang="en-US" i="1"/>
              <a:t>JSS</a:t>
            </a:r>
            <a:r>
              <a:rPr lang="es-ES" altLang="en-US"/>
              <a:t>: Espacio de Búsqueda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844676"/>
            <a:ext cx="4186238" cy="4392613"/>
          </a:xfrm>
        </p:spPr>
        <p:txBody>
          <a:bodyPr/>
          <a:lstStyle/>
          <a:p>
            <a:r>
              <a:rPr lang="es-ES" altLang="en-US" sz="1800"/>
              <a:t>Planificaciones Semiactivas</a:t>
            </a:r>
          </a:p>
          <a:p>
            <a:endParaRPr lang="es-ES" altLang="en-US" sz="1800"/>
          </a:p>
          <a:p>
            <a:endParaRPr lang="es-ES" altLang="en-US" sz="1800"/>
          </a:p>
          <a:p>
            <a:endParaRPr lang="es-ES" altLang="en-US" sz="1800"/>
          </a:p>
          <a:p>
            <a:endParaRPr lang="es-ES" altLang="en-US" sz="1800"/>
          </a:p>
          <a:p>
            <a:endParaRPr lang="es-ES" altLang="en-US" sz="1800"/>
          </a:p>
          <a:p>
            <a:r>
              <a:rPr lang="es-ES" altLang="en-US" sz="1800"/>
              <a:t>Planificaciones Activas</a:t>
            </a:r>
          </a:p>
        </p:txBody>
      </p:sp>
      <p:graphicFrame>
        <p:nvGraphicFramePr>
          <p:cNvPr id="1198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9638" y="2312988"/>
          <a:ext cx="35623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Imagen" r:id="rId4" imgW="3561748" imgH="1484949" progId="Word.Picture.8">
                  <p:embed/>
                </p:oleObj>
              </mc:Choice>
              <mc:Fallback>
                <p:oleObj name="Imagen" r:id="rId4" imgW="3561748" imgH="1484949" progId="Word.Picture.8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312988"/>
                        <a:ext cx="35623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68525" y="4335463"/>
          <a:ext cx="35623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Imagen" r:id="rId6" imgW="3561748" imgH="1484949" progId="Word.Picture.8">
                  <p:embed/>
                </p:oleObj>
              </mc:Choice>
              <mc:Fallback>
                <p:oleObj name="Imagen" r:id="rId6" imgW="3561748" imgH="1484949" progId="Word.Picture.8">
                  <p:embed/>
                  <p:pic>
                    <p:nvPicPr>
                      <p:cNvPr id="1198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335463"/>
                        <a:ext cx="35623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Oval 12"/>
          <p:cNvSpPr>
            <a:spLocks noChangeArrowheads="1"/>
          </p:cNvSpPr>
          <p:nvPr/>
        </p:nvSpPr>
        <p:spPr bwMode="auto">
          <a:xfrm>
            <a:off x="6248400" y="3871585"/>
            <a:ext cx="4114800" cy="56263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19815" name="Group 13"/>
          <p:cNvGrpSpPr>
            <a:grpSpLocks/>
          </p:cNvGrpSpPr>
          <p:nvPr/>
        </p:nvGrpSpPr>
        <p:grpSpPr bwMode="auto">
          <a:xfrm>
            <a:off x="7315200" y="3795714"/>
            <a:ext cx="2819400" cy="676275"/>
            <a:chOff x="3696" y="2295"/>
            <a:chExt cx="1776" cy="426"/>
          </a:xfrm>
        </p:grpSpPr>
        <p:sp>
          <p:nvSpPr>
            <p:cNvPr id="119824" name="Oval 14"/>
            <p:cNvSpPr>
              <a:spLocks noChangeArrowheads="1"/>
            </p:cNvSpPr>
            <p:nvPr/>
          </p:nvSpPr>
          <p:spPr bwMode="auto">
            <a:xfrm>
              <a:off x="4190" y="2295"/>
              <a:ext cx="164" cy="35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25" name="Oval 15"/>
            <p:cNvSpPr>
              <a:spLocks noChangeArrowheads="1"/>
            </p:cNvSpPr>
            <p:nvPr/>
          </p:nvSpPr>
          <p:spPr bwMode="auto">
            <a:xfrm>
              <a:off x="3696" y="2319"/>
              <a:ext cx="1104" cy="3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26" name="Oval 16"/>
            <p:cNvSpPr>
              <a:spLocks noChangeArrowheads="1"/>
            </p:cNvSpPr>
            <p:nvPr/>
          </p:nvSpPr>
          <p:spPr bwMode="auto">
            <a:xfrm>
              <a:off x="4560" y="2367"/>
              <a:ext cx="912" cy="35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9816" name="Text Box 17"/>
          <p:cNvSpPr txBox="1">
            <a:spLocks noChangeArrowheads="1"/>
          </p:cNvSpPr>
          <p:nvPr/>
        </p:nvSpPr>
        <p:spPr bwMode="auto">
          <a:xfrm>
            <a:off x="6172200" y="1752601"/>
            <a:ext cx="144780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Planificaciones Factibles</a:t>
            </a:r>
          </a:p>
        </p:txBody>
      </p:sp>
      <p:sp>
        <p:nvSpPr>
          <p:cNvPr id="119817" name="Line 18"/>
          <p:cNvSpPr>
            <a:spLocks noChangeShapeType="1"/>
          </p:cNvSpPr>
          <p:nvPr/>
        </p:nvSpPr>
        <p:spPr bwMode="auto">
          <a:xfrm>
            <a:off x="6858000" y="2209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818" name="Text Box 19"/>
          <p:cNvSpPr txBox="1">
            <a:spLocks noChangeArrowheads="1"/>
          </p:cNvSpPr>
          <p:nvPr/>
        </p:nvSpPr>
        <p:spPr bwMode="auto">
          <a:xfrm>
            <a:off x="8763000" y="1752601"/>
            <a:ext cx="144780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Planificaciones Semiactivas</a:t>
            </a:r>
          </a:p>
        </p:txBody>
      </p:sp>
      <p:sp>
        <p:nvSpPr>
          <p:cNvPr id="119819" name="Line 20"/>
          <p:cNvSpPr>
            <a:spLocks noChangeShapeType="1"/>
          </p:cNvSpPr>
          <p:nvPr/>
        </p:nvSpPr>
        <p:spPr bwMode="auto">
          <a:xfrm flipH="1">
            <a:off x="8915400" y="2209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820" name="Text Box 21"/>
          <p:cNvSpPr txBox="1">
            <a:spLocks noChangeArrowheads="1"/>
          </p:cNvSpPr>
          <p:nvPr/>
        </p:nvSpPr>
        <p:spPr bwMode="auto">
          <a:xfrm>
            <a:off x="5715000" y="5791201"/>
            <a:ext cx="144780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Planificaciones Activas</a:t>
            </a:r>
          </a:p>
        </p:txBody>
      </p:sp>
      <p:sp>
        <p:nvSpPr>
          <p:cNvPr id="119821" name="Line 22"/>
          <p:cNvSpPr>
            <a:spLocks noChangeShapeType="1"/>
          </p:cNvSpPr>
          <p:nvPr/>
        </p:nvSpPr>
        <p:spPr bwMode="auto">
          <a:xfrm flipV="1">
            <a:off x="6400800" y="4648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822" name="Text Box 23"/>
          <p:cNvSpPr txBox="1">
            <a:spLocks noChangeArrowheads="1"/>
          </p:cNvSpPr>
          <p:nvPr/>
        </p:nvSpPr>
        <p:spPr bwMode="auto">
          <a:xfrm>
            <a:off x="9158288" y="5810251"/>
            <a:ext cx="1447800" cy="460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Planificaciones Óptimas</a:t>
            </a:r>
          </a:p>
        </p:txBody>
      </p:sp>
      <p:sp>
        <p:nvSpPr>
          <p:cNvPr id="119823" name="Line 24"/>
          <p:cNvSpPr>
            <a:spLocks noChangeShapeType="1"/>
          </p:cNvSpPr>
          <p:nvPr/>
        </p:nvSpPr>
        <p:spPr bwMode="auto">
          <a:xfrm flipH="1" flipV="1">
            <a:off x="9372600" y="4572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AGs para el </a:t>
            </a:r>
            <a:r>
              <a:rPr lang="es-ES" altLang="en-US" sz="4000" i="1"/>
              <a:t>JSS</a:t>
            </a:r>
            <a:r>
              <a:rPr lang="es-ES" altLang="en-US" sz="4000"/>
              <a:t>: Evaluación</a:t>
            </a: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6400800" y="1752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sz="1200" b="1">
                <a:latin typeface="Tahoma" panose="020B0604030504040204" pitchFamily="34" charset="0"/>
              </a:rPr>
              <a:t>Cromosoma</a:t>
            </a:r>
          </a:p>
          <a:p>
            <a:r>
              <a:rPr lang="en-GB" altLang="en-US" sz="1200" b="1">
                <a:latin typeface="Tahoma" panose="020B0604030504040204" pitchFamily="34" charset="0"/>
              </a:rPr>
              <a:t>(</a:t>
            </a:r>
            <a:r>
              <a:rPr lang="es-ES" altLang="en-US" sz="1200">
                <a:solidFill>
                  <a:srgbClr val="000000"/>
                </a:solidFill>
              </a:rPr>
              <a:t>2 3 1 2 2 3 1 3 1</a:t>
            </a:r>
            <a:r>
              <a:rPr lang="en-GB" altLang="en-US" sz="1200" b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8382000" y="1752600"/>
            <a:ext cx="1600200" cy="1143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82800" rIns="0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 b="1">
                <a:latin typeface="Tahoma" panose="020B0604030504040204" pitchFamily="34" charset="0"/>
              </a:rPr>
              <a:t>Datos del</a:t>
            </a:r>
          </a:p>
          <a:p>
            <a:r>
              <a:rPr lang="en-GB" altLang="en-US" sz="1200" b="1">
                <a:latin typeface="Tahoma" panose="020B0604030504040204" pitchFamily="34" charset="0"/>
              </a:rPr>
              <a:t>Problema</a:t>
            </a:r>
          </a:p>
        </p:txBody>
      </p:sp>
      <p:sp>
        <p:nvSpPr>
          <p:cNvPr id="121861" name="Rectangle 6"/>
          <p:cNvSpPr>
            <a:spLocks noChangeArrowheads="1"/>
          </p:cNvSpPr>
          <p:nvPr/>
        </p:nvSpPr>
        <p:spPr bwMode="auto">
          <a:xfrm>
            <a:off x="7391400" y="5181600"/>
            <a:ext cx="1600200" cy="990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82800" rIns="18000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sz="1200" b="1">
                <a:latin typeface="Tahoma" panose="020B0604030504040204" pitchFamily="34" charset="0"/>
              </a:rPr>
              <a:t>Fenotipo</a:t>
            </a:r>
          </a:p>
        </p:txBody>
      </p:sp>
      <p:sp>
        <p:nvSpPr>
          <p:cNvPr id="121862" name="Rectangle 7"/>
          <p:cNvSpPr>
            <a:spLocks noChangeArrowheads="1"/>
          </p:cNvSpPr>
          <p:nvPr/>
        </p:nvSpPr>
        <p:spPr bwMode="auto">
          <a:xfrm>
            <a:off x="7010400" y="3352800"/>
            <a:ext cx="2362200" cy="1447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altLang="en-US" sz="1200" b="1">
                <a:latin typeface="Tahoma" panose="020B0604030504040204" pitchFamily="34" charset="0"/>
              </a:rPr>
              <a:t>Algoritmo de Decodificación</a:t>
            </a:r>
          </a:p>
          <a:p>
            <a:endParaRPr lang="en-GB" altLang="en-US" sz="1200" b="1">
              <a:latin typeface="Tahoma" panose="020B0604030504040204" pitchFamily="34" charset="0"/>
            </a:endParaRPr>
          </a:p>
          <a:p>
            <a:r>
              <a:rPr lang="en-GB" altLang="en-US" sz="1200" b="1">
                <a:latin typeface="Tahoma" panose="020B0604030504040204" pitchFamily="34" charset="0"/>
              </a:rPr>
              <a:t>G&amp;T</a:t>
            </a:r>
          </a:p>
          <a:p>
            <a:r>
              <a:rPr lang="es-ES" altLang="en-US" sz="1200">
                <a:solidFill>
                  <a:srgbClr val="000000"/>
                </a:solidFill>
              </a:rPr>
              <a:t>Seleccionar </a:t>
            </a:r>
            <a:r>
              <a:rPr lang="es-ES" altLang="en-US" sz="120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r>
              <a:rPr lang="es-ES" altLang="en-US" sz="1200">
                <a:solidFill>
                  <a:srgbClr val="000000"/>
                </a:solidFill>
              </a:rPr>
              <a:t>* de B </a:t>
            </a:r>
            <a:br>
              <a:rPr lang="es-ES" altLang="en-US" sz="1200">
                <a:solidFill>
                  <a:srgbClr val="000000"/>
                </a:solidFill>
              </a:rPr>
            </a:br>
            <a:r>
              <a:rPr lang="es-ES" altLang="en-US" sz="1200">
                <a:solidFill>
                  <a:srgbClr val="000000"/>
                </a:solidFill>
              </a:rPr>
              <a:t>más a la izda. </a:t>
            </a:r>
            <a:br>
              <a:rPr lang="es-ES" altLang="en-US" sz="1200">
                <a:solidFill>
                  <a:srgbClr val="000000"/>
                </a:solidFill>
              </a:rPr>
            </a:br>
            <a:r>
              <a:rPr lang="es-ES" altLang="en-US" sz="1200">
                <a:solidFill>
                  <a:srgbClr val="000000"/>
                </a:solidFill>
              </a:rPr>
              <a:t>en el cromosoma</a:t>
            </a:r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121863" name="Line 8"/>
          <p:cNvSpPr>
            <a:spLocks noChangeShapeType="1"/>
          </p:cNvSpPr>
          <p:nvPr/>
        </p:nvSpPr>
        <p:spPr bwMode="auto">
          <a:xfrm>
            <a:off x="7162800" y="28956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9"/>
          <p:cNvSpPr>
            <a:spLocks noChangeShapeType="1"/>
          </p:cNvSpPr>
          <p:nvPr/>
        </p:nvSpPr>
        <p:spPr bwMode="auto">
          <a:xfrm flipH="1">
            <a:off x="8686800" y="2895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Line 10"/>
          <p:cNvSpPr>
            <a:spLocks noChangeShapeType="1"/>
          </p:cNvSpPr>
          <p:nvPr/>
        </p:nvSpPr>
        <p:spPr bwMode="auto">
          <a:xfrm>
            <a:off x="8153400" y="4800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1866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91401" y="5486401"/>
          <a:ext cx="15605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Imagen" r:id="rId4" imgW="3561748" imgH="1484949" progId="Word.Picture.8">
                  <p:embed/>
                </p:oleObj>
              </mc:Choice>
              <mc:Fallback>
                <p:oleObj name="Imagen" r:id="rId4" imgW="3561748" imgH="1484949" progId="Word.Picture.8">
                  <p:embed/>
                  <p:pic>
                    <p:nvPicPr>
                      <p:cNvPr id="12186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486401"/>
                        <a:ext cx="15605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542338" y="2276475"/>
          <a:ext cx="1295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Imagen" r:id="rId6" imgW="5294696" imgH="2006811" progId="Word.Picture.8">
                  <p:embed/>
                </p:oleObj>
              </mc:Choice>
              <mc:Fallback>
                <p:oleObj name="Imagen" r:id="rId6" imgW="5294696" imgH="2006811" progId="Word.Picture.8">
                  <p:embed/>
                  <p:pic>
                    <p:nvPicPr>
                      <p:cNvPr id="12186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2276475"/>
                        <a:ext cx="1295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76400"/>
            <a:ext cx="3956050" cy="358140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1200" b="1"/>
              <a:t>Algoritmo</a:t>
            </a:r>
            <a:r>
              <a:rPr lang="es-ES" altLang="en-US" sz="1200"/>
              <a:t> G&amp;T </a:t>
            </a:r>
            <a:r>
              <a:rPr lang="es-ES" altLang="en-US" sz="1200" i="1"/>
              <a:t>[Giffler&amp;Thomson, 1960]</a:t>
            </a:r>
            <a:r>
              <a:rPr lang="es-ES" altLang="en-US" sz="1200"/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altLang="en-US" sz="1200"/>
              <a:t>   A = {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 baseline="-25000">
                <a:sym typeface="Symbol" panose="05050102010706020507" pitchFamily="18" charset="2"/>
              </a:rPr>
              <a:t>i1</a:t>
            </a:r>
            <a:r>
              <a:rPr lang="es-ES" altLang="en-US" sz="1200">
                <a:sym typeface="Symbol" panose="05050102010706020507" pitchFamily="18" charset="2"/>
              </a:rPr>
              <a:t>; 1  i</a:t>
            </a:r>
            <a:r>
              <a:rPr lang="es-ES" altLang="en-US" sz="1200" b="1"/>
              <a:t> </a:t>
            </a:r>
            <a:r>
              <a:rPr lang="es-ES" altLang="en-US" sz="1200">
                <a:sym typeface="Symbol" panose="05050102010706020507" pitchFamily="18" charset="2"/>
              </a:rPr>
              <a:t> n};</a:t>
            </a:r>
            <a:endParaRPr lang="es-ES" altLang="en-US" sz="1200" b="1"/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altLang="en-US" sz="1200" b="1"/>
              <a:t>   mientras</a:t>
            </a:r>
            <a:r>
              <a:rPr lang="es-ES" altLang="en-US" sz="1200"/>
              <a:t> ( A </a:t>
            </a:r>
            <a:r>
              <a:rPr lang="es-ES" altLang="en-US" sz="1200">
                <a:sym typeface="Symbol" panose="05050102010706020507" pitchFamily="18" charset="2"/>
              </a:rPr>
              <a:t></a:t>
            </a:r>
            <a:r>
              <a:rPr lang="es-ES" altLang="en-US" sz="1200"/>
              <a:t> </a:t>
            </a:r>
            <a:r>
              <a:rPr lang="es-ES" altLang="en-US" sz="1200">
                <a:sym typeface="Symbol" panose="05050102010706020507" pitchFamily="18" charset="2"/>
              </a:rPr>
              <a:t></a:t>
            </a:r>
            <a:r>
              <a:rPr lang="es-ES" altLang="en-US" sz="1200"/>
              <a:t> )  </a:t>
            </a:r>
            <a:r>
              <a:rPr lang="es-ES" altLang="en-US" sz="1200" b="1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200"/>
              <a:t>Determinar la tarea 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</a:t>
            </a:r>
            <a:r>
              <a:rPr lang="es-ES" altLang="en-US" sz="1200">
                <a:sym typeface="Symbol" panose="05050102010706020507" pitchFamily="18" charset="2"/>
              </a:rPr>
              <a:t></a:t>
            </a:r>
            <a:r>
              <a:rPr lang="es-ES" altLang="en-US" sz="1200"/>
              <a:t>A tal que tiene el menor tiempo de fin posible en el estado actual, es decir t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’+du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 </a:t>
            </a:r>
            <a:r>
              <a:rPr lang="es-ES" altLang="en-US" sz="1200">
                <a:sym typeface="Symbol" panose="05050102010706020507" pitchFamily="18" charset="2"/>
              </a:rPr>
              <a:t></a:t>
            </a:r>
            <a:r>
              <a:rPr lang="es-ES" altLang="en-US" sz="1200"/>
              <a:t>  t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 + du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, </a:t>
            </a:r>
            <a:r>
              <a:rPr lang="es-ES" altLang="en-US" sz="1200">
                <a:sym typeface="Symbol" panose="05050102010706020507" pitchFamily="18" charset="2"/>
              </a:rPr>
              <a:t></a:t>
            </a:r>
            <a:r>
              <a:rPr lang="es-ES" altLang="en-US" sz="1200"/>
              <a:t>A;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200"/>
              <a:t>Sea M’ la máquina requerida por 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’, se construye el conjunto B formado por las tareas de A que requieren la máquina M’;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200"/>
              <a:t>Se eliminan de B aquellas tareas que no pueden comenzar antes de t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’+du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’;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200" b="1"/>
              <a:t>Seleccionar </a:t>
            </a:r>
            <a:r>
              <a:rPr lang="es-ES" altLang="en-US" sz="1200" b="1">
                <a:sym typeface="Symbol" panose="05050102010706020507" pitchFamily="18" charset="2"/>
              </a:rPr>
              <a:t></a:t>
            </a:r>
            <a:r>
              <a:rPr lang="es-ES" altLang="en-US" sz="1200" b="1"/>
              <a:t>* de B con algún criterio</a:t>
            </a:r>
            <a:r>
              <a:rPr lang="es-ES" altLang="en-US" sz="1200"/>
              <a:t> y planificarla en el tiempo más temprano posible;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Char char=" "/>
            </a:pPr>
            <a:r>
              <a:rPr lang="es-ES" altLang="en-US" sz="1200"/>
              <a:t>Borrar 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* de A y añadir a A la sucesora de 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* en caso de que exista, es decir si </a:t>
            </a:r>
            <a:r>
              <a:rPr lang="es-ES" altLang="en-US" sz="1200">
                <a:sym typeface="Symbol" panose="05050102010706020507" pitchFamily="18" charset="2"/>
              </a:rPr>
              <a:t></a:t>
            </a:r>
            <a:r>
              <a:rPr lang="es-ES" altLang="en-US" sz="1200"/>
              <a:t>* no es la última tarea de su trabajo;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altLang="en-US" sz="1200" b="1"/>
              <a:t>  }</a:t>
            </a:r>
            <a:endParaRPr lang="es-ES" altLang="en-US" sz="1200"/>
          </a:p>
          <a:p>
            <a:pPr>
              <a:lnSpc>
                <a:spcPct val="8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altLang="en-US" sz="1200" b="1"/>
              <a:t>fin.</a:t>
            </a:r>
          </a:p>
        </p:txBody>
      </p:sp>
      <p:sp>
        <p:nvSpPr>
          <p:cNvPr id="121869" name="Text Box 18"/>
          <p:cNvSpPr txBox="1">
            <a:spLocks noChangeArrowheads="1"/>
          </p:cNvSpPr>
          <p:nvPr/>
        </p:nvSpPr>
        <p:spPr bwMode="auto">
          <a:xfrm>
            <a:off x="2057400" y="5410200"/>
            <a:ext cx="4419600" cy="706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600"/>
              <a:t>V(c) = 1 / Makespan(c)</a:t>
            </a:r>
          </a:p>
          <a:p>
            <a:pPr>
              <a:spcBef>
                <a:spcPct val="50000"/>
              </a:spcBef>
            </a:pPr>
            <a:r>
              <a:rPr lang="es-ES" altLang="en-US" sz="1600"/>
              <a:t>Fitness(c) = V(c) – Min (V(c’); c’</a:t>
            </a:r>
            <a:r>
              <a:rPr lang="es-ES" altLang="en-US" sz="1600">
                <a:sym typeface="Symbol" panose="05050102010706020507" pitchFamily="18" charset="2"/>
              </a:rPr>
              <a:t>P(t))</a:t>
            </a:r>
          </a:p>
        </p:txBody>
      </p:sp>
    </p:spTree>
    <p:extLst>
      <p:ext uri="{BB962C8B-B14F-4D97-AF65-F5344CB8AC3E}">
        <p14:creationId xmlns:p14="http://schemas.microsoft.com/office/powerpoint/2010/main" val="3998828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2800"/>
              <a:t>AGs para el </a:t>
            </a:r>
            <a:r>
              <a:rPr lang="es-ES" altLang="en-US" sz="2800" i="1"/>
              <a:t>JSS</a:t>
            </a:r>
            <a:r>
              <a:rPr lang="es-ES" altLang="en-US" sz="2800"/>
              <a:t>: Operadores de Cruce y Mutación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8064500" cy="112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b="1"/>
              <a:t>Cruce GOX</a:t>
            </a:r>
          </a:p>
          <a:p>
            <a:pPr lvl="1">
              <a:lnSpc>
                <a:spcPct val="80000"/>
              </a:lnSpc>
            </a:pPr>
            <a:r>
              <a:rPr lang="es-ES" altLang="en-US" sz="1600"/>
              <a:t>Mantiene el orden y la posición de una subcadena del primer padre y el orden en el segundo del resto de los genes (tiene un efecto de mutación implícita importante)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133600" y="5257801"/>
            <a:ext cx="80645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" altLang="en-US" b="1"/>
              <a:t>Mutación OX</a:t>
            </a:r>
          </a:p>
          <a:p>
            <a:pPr lvl="1"/>
            <a:r>
              <a:rPr lang="es-ES" altLang="en-US" sz="1600"/>
              <a:t>Alteración aleatoria de una subcadena pequeña del cromosoma</a:t>
            </a:r>
          </a:p>
        </p:txBody>
      </p:sp>
      <p:grpSp>
        <p:nvGrpSpPr>
          <p:cNvPr id="123909" name="Group 10"/>
          <p:cNvGrpSpPr>
            <a:grpSpLocks/>
          </p:cNvGrpSpPr>
          <p:nvPr/>
        </p:nvGrpSpPr>
        <p:grpSpPr bwMode="auto">
          <a:xfrm>
            <a:off x="3352800" y="3276601"/>
            <a:ext cx="5937250" cy="1463675"/>
            <a:chOff x="1152" y="1872"/>
            <a:chExt cx="3740" cy="922"/>
          </a:xfrm>
        </p:grpSpPr>
        <p:sp>
          <p:nvSpPr>
            <p:cNvPr id="123910" name="Rectangle 5"/>
            <p:cNvSpPr>
              <a:spLocks noChangeArrowheads="1"/>
            </p:cNvSpPr>
            <p:nvPr/>
          </p:nvSpPr>
          <p:spPr bwMode="auto">
            <a:xfrm>
              <a:off x="1152" y="1872"/>
              <a:ext cx="1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s-ES" altLang="en-US">
                  <a:solidFill>
                    <a:srgbClr val="000000"/>
                  </a:solidFill>
                </a:rPr>
                <a:t>(2 3 </a:t>
              </a:r>
              <a:r>
                <a:rPr lang="es-ES" altLang="en-US">
                  <a:solidFill>
                    <a:srgbClr val="FF3300"/>
                  </a:solidFill>
                </a:rPr>
                <a:t>1 2 2 3</a:t>
              </a:r>
              <a:r>
                <a:rPr lang="es-ES" altLang="en-US">
                  <a:solidFill>
                    <a:srgbClr val="000000"/>
                  </a:solidFill>
                </a:rPr>
                <a:t> 1 3 1)</a:t>
              </a:r>
            </a:p>
          </p:txBody>
        </p:sp>
        <p:sp>
          <p:nvSpPr>
            <p:cNvPr id="123911" name="Rectangle 6"/>
            <p:cNvSpPr>
              <a:spLocks noChangeArrowheads="1"/>
            </p:cNvSpPr>
            <p:nvPr/>
          </p:nvSpPr>
          <p:spPr bwMode="auto">
            <a:xfrm>
              <a:off x="3264" y="1872"/>
              <a:ext cx="1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s-ES" altLang="en-US">
                  <a:solidFill>
                    <a:srgbClr val="000000"/>
                  </a:solidFill>
                </a:rPr>
                <a:t>(3 </a:t>
              </a:r>
              <a:r>
                <a:rPr lang="es-ES" altLang="en-US">
                  <a:solidFill>
                    <a:srgbClr val="FF3300"/>
                  </a:solidFill>
                </a:rPr>
                <a:t>1</a:t>
              </a:r>
              <a:r>
                <a:rPr lang="es-ES" altLang="en-US">
                  <a:solidFill>
                    <a:srgbClr val="000000"/>
                  </a:solidFill>
                </a:rPr>
                <a:t> 1 2 </a:t>
              </a:r>
              <a:r>
                <a:rPr lang="es-ES" altLang="en-US">
                  <a:solidFill>
                    <a:srgbClr val="FF3300"/>
                  </a:solidFill>
                </a:rPr>
                <a:t>3</a:t>
              </a:r>
              <a:r>
                <a:rPr lang="es-ES" altLang="en-US">
                  <a:solidFill>
                    <a:srgbClr val="000000"/>
                  </a:solidFill>
                </a:rPr>
                <a:t> </a:t>
              </a:r>
              <a:r>
                <a:rPr lang="es-ES" altLang="en-US">
                  <a:solidFill>
                    <a:srgbClr val="FF3300"/>
                  </a:solidFill>
                </a:rPr>
                <a:t>2 2</a:t>
              </a:r>
              <a:r>
                <a:rPr lang="es-ES" altLang="en-US">
                  <a:solidFill>
                    <a:srgbClr val="000000"/>
                  </a:solidFill>
                </a:rPr>
                <a:t> 1 3)</a:t>
              </a:r>
            </a:p>
          </p:txBody>
        </p:sp>
        <p:sp>
          <p:nvSpPr>
            <p:cNvPr id="123912" name="Rectangle 7"/>
            <p:cNvSpPr>
              <a:spLocks noChangeArrowheads="1"/>
            </p:cNvSpPr>
            <p:nvPr/>
          </p:nvSpPr>
          <p:spPr bwMode="auto">
            <a:xfrm>
              <a:off x="2112" y="2544"/>
              <a:ext cx="1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s-ES" altLang="en-US">
                  <a:solidFill>
                    <a:srgbClr val="000000"/>
                  </a:solidFill>
                </a:rPr>
                <a:t>(3 1 </a:t>
              </a:r>
              <a:r>
                <a:rPr lang="es-ES" altLang="en-US">
                  <a:solidFill>
                    <a:srgbClr val="FF3300"/>
                  </a:solidFill>
                </a:rPr>
                <a:t>1 2 2 3</a:t>
              </a:r>
              <a:r>
                <a:rPr lang="es-ES" altLang="en-US">
                  <a:solidFill>
                    <a:srgbClr val="000000"/>
                  </a:solidFill>
                </a:rPr>
                <a:t> 2 1 3)</a:t>
              </a:r>
            </a:p>
          </p:txBody>
        </p:sp>
        <p:sp>
          <p:nvSpPr>
            <p:cNvPr id="123913" name="Line 8"/>
            <p:cNvSpPr>
              <a:spLocks noChangeShapeType="1"/>
            </p:cNvSpPr>
            <p:nvPr/>
          </p:nvSpPr>
          <p:spPr bwMode="auto">
            <a:xfrm>
              <a:off x="1920" y="2160"/>
              <a:ext cx="912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3914" name="Line 9"/>
            <p:cNvSpPr>
              <a:spLocks noChangeShapeType="1"/>
            </p:cNvSpPr>
            <p:nvPr/>
          </p:nvSpPr>
          <p:spPr bwMode="auto">
            <a:xfrm flipH="1">
              <a:off x="3120" y="211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4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Características de los AEs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s-ES" altLang="en-US"/>
              <a:t>Utilizan codificaciones de las soluciones (normalmente cadenas de símbolos)</a:t>
            </a:r>
          </a:p>
          <a:p>
            <a:pPr>
              <a:spcBef>
                <a:spcPct val="40000"/>
              </a:spcBef>
            </a:pPr>
            <a:r>
              <a:rPr lang="es-ES" altLang="en-US"/>
              <a:t>Buscan a partir de un conjunto de puntos del espacio de búsqueda</a:t>
            </a:r>
          </a:p>
          <a:p>
            <a:pPr>
              <a:spcBef>
                <a:spcPct val="40000"/>
              </a:spcBef>
            </a:pPr>
            <a:r>
              <a:rPr lang="es-ES" altLang="en-US"/>
              <a:t>Solamente utilizan el valor de la función objetivo (en lugar de derivadas u otras propiedades): </a:t>
            </a:r>
            <a:r>
              <a:rPr lang="es-ES" altLang="en-US">
                <a:solidFill>
                  <a:srgbClr val="00919A"/>
                </a:solidFill>
              </a:rPr>
              <a:t>NO REQUIEREN MÁS INFORMACIÓN DEL DOMINIO DEL PROBLEMA</a:t>
            </a:r>
          </a:p>
          <a:p>
            <a:pPr>
              <a:spcBef>
                <a:spcPct val="40000"/>
              </a:spcBef>
            </a:pPr>
            <a:r>
              <a:rPr lang="es-ES" altLang="en-US"/>
              <a:t>Usan reglas de transición probabilistas en lugar de deterministas</a:t>
            </a:r>
          </a:p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015845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Estudio Experimental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6"/>
            <a:ext cx="8532812" cy="4392613"/>
          </a:xfrm>
        </p:spPr>
        <p:txBody>
          <a:bodyPr/>
          <a:lstStyle/>
          <a:p>
            <a:r>
              <a:rPr lang="es-ES" altLang="en-US" sz="2000" b="1"/>
              <a:t>Diseño del Experimento</a:t>
            </a:r>
          </a:p>
          <a:p>
            <a:pPr lvl="1"/>
            <a:r>
              <a:rPr lang="es-ES" altLang="en-US" sz="1800"/>
              <a:t>Instancias: Repositorio </a:t>
            </a:r>
            <a:r>
              <a:rPr lang="es-ES" altLang="en-US" sz="1800" i="1"/>
              <a:t>OR-library</a:t>
            </a:r>
            <a:r>
              <a:rPr lang="es-ES" altLang="en-US" sz="1800"/>
              <a:t>  </a:t>
            </a:r>
            <a:r>
              <a:rPr lang="es-ES" altLang="en-US" sz="1400">
                <a:hlinkClick r:id="rId3"/>
              </a:rPr>
              <a:t>http://people.brunel.ac.uk/~mastjjb/jeb/info.html</a:t>
            </a:r>
            <a:r>
              <a:rPr lang="es-ES" altLang="en-US" sz="1400"/>
              <a:t> </a:t>
            </a:r>
            <a:r>
              <a:rPr lang="es-ES" altLang="en-US" sz="1800"/>
              <a:t> </a:t>
            </a:r>
          </a:p>
          <a:p>
            <a:pPr lvl="1"/>
            <a:r>
              <a:rPr lang="es-ES" altLang="en-US" sz="1800"/>
              <a:t>Parámetros del AG</a:t>
            </a:r>
          </a:p>
          <a:p>
            <a:pPr lvl="2"/>
            <a:r>
              <a:rPr lang="es-ES" altLang="en-US" sz="1600"/>
              <a:t>Codificación: Permutaciones con Repetición</a:t>
            </a:r>
          </a:p>
          <a:p>
            <a:pPr lvl="2"/>
            <a:r>
              <a:rPr lang="es-ES" altLang="en-US" sz="1600"/>
              <a:t>Población Inicial: Aleatoria</a:t>
            </a:r>
          </a:p>
          <a:p>
            <a:pPr lvl="2"/>
            <a:r>
              <a:rPr lang="es-ES" altLang="en-US" sz="1600"/>
              <a:t>Selección proporcional al Fitness</a:t>
            </a:r>
          </a:p>
          <a:p>
            <a:pPr lvl="2"/>
            <a:r>
              <a:rPr lang="es-ES" altLang="en-US" sz="1600"/>
              <a:t>Cruce GOX, Mutación OX</a:t>
            </a:r>
          </a:p>
          <a:p>
            <a:pPr lvl="2"/>
            <a:r>
              <a:rPr lang="es-ES" altLang="en-US" sz="1600"/>
              <a:t>Tamaño de la población: 100</a:t>
            </a:r>
          </a:p>
          <a:p>
            <a:pPr lvl="2"/>
            <a:r>
              <a:rPr lang="es-ES" altLang="en-US" sz="1600"/>
              <a:t>Número de Generaciones: 200</a:t>
            </a:r>
          </a:p>
          <a:p>
            <a:pPr lvl="2"/>
            <a:r>
              <a:rPr lang="es-ES" altLang="en-US" sz="1600"/>
              <a:t>Pc = 0.7   Pm=0.2</a:t>
            </a:r>
          </a:p>
          <a:p>
            <a:pPr lvl="1"/>
            <a:r>
              <a:rPr lang="es-ES" altLang="en-US" sz="1800"/>
              <a:t>Número de ejecuciones por instancia: 50</a:t>
            </a:r>
          </a:p>
          <a:p>
            <a:pPr lvl="1"/>
            <a:r>
              <a:rPr lang="es-ES" altLang="en-US" sz="1800"/>
              <a:t>Medidas: Mejor Solución, Error Medio Porcentual, Desviación Típica Porcentual,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992454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Resultados Experimentales</a:t>
            </a:r>
          </a:p>
        </p:txBody>
      </p:sp>
      <p:sp>
        <p:nvSpPr>
          <p:cNvPr id="128003" name="Line 377"/>
          <p:cNvSpPr>
            <a:spLocks noChangeShapeType="1"/>
          </p:cNvSpPr>
          <p:nvPr/>
        </p:nvSpPr>
        <p:spPr bwMode="auto">
          <a:xfrm>
            <a:off x="3622675" y="107473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28004" name="Picture 28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1"/>
            <a:ext cx="38862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5" name="Picture 28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33688"/>
            <a:ext cx="3962400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006" name="Text Box 2893"/>
          <p:cNvSpPr txBox="1">
            <a:spLocks noChangeArrowheads="1"/>
          </p:cNvSpPr>
          <p:nvPr/>
        </p:nvSpPr>
        <p:spPr bwMode="auto">
          <a:xfrm>
            <a:off x="2133600" y="1828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2400"/>
              <a:t>Convergencia del AG (Problema FT10) </a:t>
            </a:r>
          </a:p>
        </p:txBody>
      </p:sp>
      <p:sp>
        <p:nvSpPr>
          <p:cNvPr id="128007" name="Text Box 2894"/>
          <p:cNvSpPr txBox="1">
            <a:spLocks noChangeArrowheads="1"/>
          </p:cNvSpPr>
          <p:nvPr/>
        </p:nvSpPr>
        <p:spPr bwMode="auto">
          <a:xfrm>
            <a:off x="2949575" y="2640013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Media del Mejor Fitness</a:t>
            </a:r>
          </a:p>
        </p:txBody>
      </p:sp>
      <p:sp>
        <p:nvSpPr>
          <p:cNvPr id="128008" name="Text Box 2895"/>
          <p:cNvSpPr txBox="1">
            <a:spLocks noChangeArrowheads="1"/>
          </p:cNvSpPr>
          <p:nvPr/>
        </p:nvSpPr>
        <p:spPr bwMode="auto">
          <a:xfrm>
            <a:off x="7620000" y="266700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200"/>
              <a:t>Media del Fitness Medio</a:t>
            </a:r>
          </a:p>
        </p:txBody>
      </p:sp>
    </p:spTree>
    <p:extLst>
      <p:ext uri="{BB962C8B-B14F-4D97-AF65-F5344CB8AC3E}">
        <p14:creationId xmlns:p14="http://schemas.microsoft.com/office/powerpoint/2010/main" val="1824392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Resultados Experimentales</a:t>
            </a: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622675" y="107473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1684" name="Group 4"/>
          <p:cNvGraphicFramePr>
            <a:graphicFrameLocks noGrp="1"/>
          </p:cNvGraphicFramePr>
          <p:nvPr>
            <p:ph idx="1"/>
          </p:nvPr>
        </p:nvGraphicFramePr>
        <p:xfrm>
          <a:off x="2667000" y="1905000"/>
          <a:ext cx="6400800" cy="405606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55549203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24136958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574671070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406972411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79660052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869868918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524584348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823312447"/>
                    </a:ext>
                  </a:extLst>
                </a:gridCol>
              </a:tblGrid>
              <a:tr h="260419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Instancia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Tamaño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Mejor Solución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Conocida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(* óptima)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Mejor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EM%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DE%</a:t>
                      </a:r>
                      <a:endParaRPr kumimoji="0" lang="es-E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Tiempo (s.)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(1 ejecución)</a:t>
                      </a:r>
                      <a:endParaRPr kumimoji="0" lang="es-E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74623"/>
                  </a:ext>
                </a:extLst>
              </a:tr>
              <a:tr h="304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14239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FT10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930*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968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0.90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1.96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1.6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500059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FT20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1165*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1237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0.86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2.32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2.4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38324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abz7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733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2.16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1.72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7.3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288369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abz8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670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754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2.83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2.51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7.3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298986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abz9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686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767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3.10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2.19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7.3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41674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la21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1046*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1120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1.08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2.29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312943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la24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935*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2.13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3.0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687722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la25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977*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1021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0.99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2.09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68708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la27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1235*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1337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1.04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2.00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4.8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23841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la29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1153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1265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1.28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2.44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4.8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74940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La38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1196*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1292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1.12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2.52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32553"/>
                  </a:ext>
                </a:extLst>
              </a:tr>
              <a:tr h="2909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La40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 cap="flat"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1222*</a:t>
                      </a:r>
                      <a:endParaRPr kumimoji="0" lang="es-E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1314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0.97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2.09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</a:t>
                      </a:r>
                    </a:p>
                  </a:txBody>
                  <a:tcPr marL="18000" marR="18000" marT="54004" marB="54004" anchor="ctr" horzOverflow="overflow">
                    <a:lnL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65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Comparación de las Codificaciones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57150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495800" y="1905000"/>
            <a:ext cx="2743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1400"/>
              <a:t>Media del Fitness Medio (problema ABZ7)</a:t>
            </a:r>
          </a:p>
        </p:txBody>
      </p:sp>
    </p:spTree>
    <p:extLst>
      <p:ext uri="{BB962C8B-B14F-4D97-AF65-F5344CB8AC3E}">
        <p14:creationId xmlns:p14="http://schemas.microsoft.com/office/powerpoint/2010/main" val="2370320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Evaluación y validación de AEs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989888" cy="4343400"/>
          </a:xfrm>
        </p:spPr>
        <p:txBody>
          <a:bodyPr>
            <a:normAutofit lnSpcReduction="10000"/>
          </a:bodyPr>
          <a:lstStyle/>
          <a:p>
            <a:r>
              <a:rPr lang="es-ES" altLang="en-US"/>
              <a:t>Calcular Mejor/Media/Peor/Varianza de al menos 10 ejecuciones</a:t>
            </a:r>
          </a:p>
          <a:p>
            <a:r>
              <a:rPr lang="es-ES" altLang="en-US"/>
              <a:t>Realizar las comparaciones en igualdad de condiciones</a:t>
            </a:r>
          </a:p>
          <a:p>
            <a:r>
              <a:rPr lang="es-ES" altLang="en-US"/>
              <a:t>Seleccionar los problemas de test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Distintos tamaños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Diferente grado de dificultad</a:t>
            </a:r>
          </a:p>
          <a:p>
            <a:r>
              <a:rPr lang="es-ES" altLang="en-US"/>
              <a:t>Probar distintos esquemas</a:t>
            </a:r>
          </a:p>
          <a:p>
            <a:r>
              <a:rPr lang="es-ES" altLang="en-US"/>
              <a:t>Análisis paramétrico previo</a:t>
            </a:r>
          </a:p>
          <a:p>
            <a:r>
              <a:rPr lang="es-ES" altLang="en-US"/>
              <a:t>Comparar resultados con otras técnicas existentes</a:t>
            </a:r>
          </a:p>
        </p:txBody>
      </p:sp>
    </p:spTree>
    <p:extLst>
      <p:ext uri="{BB962C8B-B14F-4D97-AF65-F5344CB8AC3E}">
        <p14:creationId xmlns:p14="http://schemas.microsoft.com/office/powerpoint/2010/main" val="239450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Resumen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676400"/>
            <a:ext cx="8064500" cy="4876800"/>
          </a:xfrm>
        </p:spPr>
        <p:txBody>
          <a:bodyPr>
            <a:normAutofit lnSpcReduction="10000"/>
          </a:bodyPr>
          <a:lstStyle/>
          <a:p>
            <a:r>
              <a:rPr lang="es-ES" altLang="en-US"/>
              <a:t>Los AG son una herramienta simple, flexible y robusta para resolver problemas de la familia CSP</a:t>
            </a:r>
          </a:p>
          <a:p>
            <a:r>
              <a:rPr lang="es-ES" altLang="en-US"/>
              <a:t>Los factores de diseño más importantes son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El esquema de Codificación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El algoritmo de Evaluación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La estrategia de Selección/Aceptación</a:t>
            </a:r>
          </a:p>
          <a:p>
            <a:r>
              <a:rPr lang="es-ES" altLang="en-US"/>
              <a:t>No obstante un AG convencional produce resultados de calidad moderada</a:t>
            </a:r>
          </a:p>
          <a:p>
            <a:r>
              <a:rPr lang="es-ES" altLang="en-US"/>
              <a:t>Se pueden mejorar con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Búsqueda Local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Inicialización heurística</a:t>
            </a:r>
            <a:r>
              <a:rPr lang="es-ES" altLang="en-US"/>
              <a:t> </a:t>
            </a:r>
          </a:p>
          <a:p>
            <a:pPr lvl="1"/>
            <a:r>
              <a:rPr lang="es-ES" altLang="en-US">
                <a:solidFill>
                  <a:srgbClr val="00919A"/>
                </a:solidFill>
              </a:rPr>
              <a:t>. . . .</a:t>
            </a:r>
          </a:p>
        </p:txBody>
      </p:sp>
    </p:spTree>
    <p:extLst>
      <p:ext uri="{BB962C8B-B14F-4D97-AF65-F5344CB8AC3E}">
        <p14:creationId xmlns:p14="http://schemas.microsoft.com/office/powerpoint/2010/main" val="6588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La metáfora</a:t>
            </a:r>
          </a:p>
        </p:txBody>
      </p:sp>
      <p:graphicFrame>
        <p:nvGraphicFramePr>
          <p:cNvPr id="16484" name="Group 100"/>
          <p:cNvGraphicFramePr>
            <a:graphicFrameLocks noGrp="1"/>
          </p:cNvGraphicFramePr>
          <p:nvPr>
            <p:ph idx="1"/>
          </p:nvPr>
        </p:nvGraphicFramePr>
        <p:xfrm>
          <a:off x="2362200" y="2590800"/>
          <a:ext cx="7696200" cy="2895600"/>
        </p:xfrm>
        <a:graphic>
          <a:graphicData uri="http://schemas.openxmlformats.org/drawingml/2006/table">
            <a:tbl>
              <a:tblPr/>
              <a:tblGrid>
                <a:gridCol w="3665538">
                  <a:extLst>
                    <a:ext uri="{9D8B030D-6E8A-4147-A177-3AD203B41FA5}">
                      <a16:colId xmlns:a16="http://schemas.microsoft.com/office/drawing/2014/main" val="305871062"/>
                    </a:ext>
                  </a:extLst>
                </a:gridCol>
                <a:gridCol w="4030662">
                  <a:extLst>
                    <a:ext uri="{9D8B030D-6E8A-4147-A177-3AD203B41FA5}">
                      <a16:colId xmlns:a16="http://schemas.microsoft.com/office/drawing/2014/main" val="246447974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Entorno o Ecosistema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Problema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77205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Individuo o Fenotipo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Solución potencial del Problema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58656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Cromosoma o Genotipo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Cadena de Símbolos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901884"/>
                  </a:ext>
                </a:extLst>
              </a:tr>
              <a:tr h="614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Grado de Adaptación al Entorno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Fitness o Calidad de la Solución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30963"/>
                  </a:ext>
                </a:extLst>
              </a:tr>
              <a:tr h="692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Superviviencia, Reproducción, Mutación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Operadores de Selección/Aceptación, Cruce, Mutación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34538"/>
                  </a:ext>
                </a:extLst>
              </a:tr>
            </a:tbl>
          </a:graphicData>
        </a:graphic>
      </p:graphicFrame>
      <p:sp>
        <p:nvSpPr>
          <p:cNvPr id="17431" name="Text Box 98"/>
          <p:cNvSpPr txBox="1">
            <a:spLocks noChangeArrowheads="1"/>
          </p:cNvSpPr>
          <p:nvPr/>
        </p:nvSpPr>
        <p:spPr bwMode="auto">
          <a:xfrm>
            <a:off x="3048000" y="1905001"/>
            <a:ext cx="22860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2400" b="1"/>
              <a:t>Lo Natural</a:t>
            </a:r>
          </a:p>
        </p:txBody>
      </p:sp>
      <p:sp>
        <p:nvSpPr>
          <p:cNvPr id="17432" name="Text Box 101"/>
          <p:cNvSpPr txBox="1">
            <a:spLocks noChangeArrowheads="1"/>
          </p:cNvSpPr>
          <p:nvPr/>
        </p:nvSpPr>
        <p:spPr bwMode="auto">
          <a:xfrm>
            <a:off x="6858000" y="1905001"/>
            <a:ext cx="22860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n-US" sz="2400" b="1"/>
              <a:t>Lo Artificial</a:t>
            </a:r>
          </a:p>
        </p:txBody>
      </p:sp>
    </p:spTree>
    <p:extLst>
      <p:ext uri="{BB962C8B-B14F-4D97-AF65-F5344CB8AC3E}">
        <p14:creationId xmlns:p14="http://schemas.microsoft.com/office/powerpoint/2010/main" val="14903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Componentes esenciales de un AE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s-ES" altLang="en-US"/>
              <a:t>Un método de codificación de los individuos o soluciones potenciales del problema, por ejemplo una cadena de bits (codificación binaria)</a:t>
            </a:r>
          </a:p>
          <a:p>
            <a:pPr>
              <a:spcBef>
                <a:spcPct val="80000"/>
              </a:spcBef>
            </a:pPr>
            <a:r>
              <a:rPr lang="es-ES" altLang="en-US">
                <a:solidFill>
                  <a:srgbClr val="00919A"/>
                </a:solidFill>
              </a:rPr>
              <a:t>Una función de evaluación (</a:t>
            </a:r>
            <a:r>
              <a:rPr lang="es-ES" altLang="en-US" i="1">
                <a:solidFill>
                  <a:srgbClr val="00919A"/>
                </a:solidFill>
              </a:rPr>
              <a:t>fitness</a:t>
            </a:r>
            <a:r>
              <a:rPr lang="es-ES" altLang="en-US">
                <a:solidFill>
                  <a:srgbClr val="00919A"/>
                </a:solidFill>
              </a:rPr>
              <a:t>)</a:t>
            </a:r>
          </a:p>
          <a:p>
            <a:pPr>
              <a:spcBef>
                <a:spcPct val="80000"/>
              </a:spcBef>
            </a:pPr>
            <a:r>
              <a:rPr lang="es-ES" altLang="en-US"/>
              <a:t>Una forma de generar la población inicial</a:t>
            </a:r>
          </a:p>
          <a:p>
            <a:pPr>
              <a:spcBef>
                <a:spcPct val="80000"/>
              </a:spcBef>
            </a:pPr>
            <a:r>
              <a:rPr lang="es-ES" altLang="en-US">
                <a:solidFill>
                  <a:srgbClr val="00919A"/>
                </a:solidFill>
              </a:rPr>
              <a:t>Operadores genéticos: </a:t>
            </a:r>
            <a:r>
              <a:rPr lang="es-ES" altLang="en-US" i="1">
                <a:solidFill>
                  <a:srgbClr val="00919A"/>
                </a:solidFill>
              </a:rPr>
              <a:t>Selección, Cruce, Mutación, ...</a:t>
            </a:r>
          </a:p>
          <a:p>
            <a:pPr>
              <a:spcBef>
                <a:spcPct val="80000"/>
              </a:spcBef>
            </a:pPr>
            <a:r>
              <a:rPr lang="es-ES" altLang="en-US"/>
              <a:t>Un montón de parámetros: </a:t>
            </a:r>
            <a:r>
              <a:rPr lang="es-ES" altLang="en-US" i="1"/>
              <a:t>Pc, Pm, Tamaño de la Población, Número de Generaciones, ...</a:t>
            </a:r>
          </a:p>
        </p:txBody>
      </p:sp>
    </p:spTree>
    <p:extLst>
      <p:ext uri="{BB962C8B-B14F-4D97-AF65-F5344CB8AC3E}">
        <p14:creationId xmlns:p14="http://schemas.microsoft.com/office/powerpoint/2010/main" val="207636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4000"/>
              <a:t>Estructura de un AE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1"/>
            <a:ext cx="9144000" cy="4297363"/>
          </a:xfrm>
          <a:noFill/>
        </p:spPr>
        <p:txBody>
          <a:bodyPr>
            <a:normAutofit lnSpcReduction="10000"/>
          </a:bodyPr>
          <a:lstStyle/>
          <a:p>
            <a:pPr lvl="2">
              <a:buFontTx/>
              <a:buNone/>
            </a:pPr>
            <a:r>
              <a:rPr lang="es-ES" altLang="en-US" b="1"/>
              <a:t>Algoritmo Evolutivo</a:t>
            </a:r>
            <a:r>
              <a:rPr lang="es-ES" altLang="en-US"/>
              <a:t>  </a:t>
            </a:r>
          </a:p>
          <a:p>
            <a:pPr lvl="2">
              <a:buFontTx/>
              <a:buNone/>
            </a:pPr>
            <a:r>
              <a:rPr lang="es-ES" altLang="en-US"/>
              <a:t>  	    Leer Parámetros (Pc, Pm, NroGen, … );</a:t>
            </a:r>
          </a:p>
          <a:p>
            <a:pPr lvl="2">
              <a:buFontTx/>
              <a:buNone/>
            </a:pPr>
            <a:r>
              <a:rPr lang="es-ES" altLang="en-US"/>
              <a:t>	    t </a:t>
            </a:r>
            <a:r>
              <a:rPr lang="es-ES_tradnl" altLang="en-US">
                <a:sym typeface="Symbol" panose="05050102010706020507" pitchFamily="18" charset="2"/>
              </a:rPr>
              <a:t></a:t>
            </a:r>
            <a:r>
              <a:rPr lang="es-ES" altLang="en-US"/>
              <a:t> 0;</a:t>
            </a:r>
          </a:p>
          <a:p>
            <a:pPr lvl="2">
              <a:buFontTx/>
              <a:buNone/>
            </a:pPr>
            <a:r>
              <a:rPr lang="es-ES" altLang="en-US"/>
              <a:t>	    Iniciar(P(t));</a:t>
            </a:r>
          </a:p>
          <a:p>
            <a:pPr lvl="2">
              <a:buFontTx/>
              <a:buNone/>
            </a:pPr>
            <a:r>
              <a:rPr lang="es-ES" altLang="en-US"/>
              <a:t>	    evaluar(P(t));</a:t>
            </a:r>
          </a:p>
          <a:p>
            <a:pPr lvl="2">
              <a:buFontTx/>
              <a:buNone/>
            </a:pPr>
            <a:r>
              <a:rPr lang="es-ES" altLang="en-US"/>
              <a:t>       </a:t>
            </a:r>
            <a:r>
              <a:rPr lang="es-ES" altLang="en-US" b="1"/>
              <a:t>mientras</a:t>
            </a:r>
            <a:r>
              <a:rPr lang="es-ES" altLang="en-US"/>
              <a:t> (no ultima_generación)   </a:t>
            </a:r>
            <a:r>
              <a:rPr lang="es-ES" altLang="en-US" b="1"/>
              <a:t>{</a:t>
            </a:r>
          </a:p>
          <a:p>
            <a:pPr lvl="2">
              <a:buFontTx/>
              <a:buNone/>
            </a:pPr>
            <a:r>
              <a:rPr lang="es-ES" altLang="en-US"/>
              <a:t>	          </a:t>
            </a:r>
            <a:r>
              <a:rPr lang="fr-FR" altLang="en-US"/>
              <a:t>t </a:t>
            </a:r>
            <a:r>
              <a:rPr lang="es-ES_tradnl" altLang="en-US">
                <a:sym typeface="Symbol" panose="05050102010706020507" pitchFamily="18" charset="2"/>
              </a:rPr>
              <a:t></a:t>
            </a:r>
            <a:r>
              <a:rPr lang="fr-FR" altLang="en-US"/>
              <a:t> t+1;</a:t>
            </a:r>
          </a:p>
          <a:p>
            <a:pPr lvl="2">
              <a:buFontTx/>
              <a:buNone/>
            </a:pPr>
            <a:r>
              <a:rPr lang="fr-FR" altLang="en-US"/>
              <a:t>		P’(t) = selección(P(t-1));                     </a:t>
            </a:r>
            <a:r>
              <a:rPr lang="fr-FR" altLang="en-US">
                <a:solidFill>
                  <a:srgbClr val="00919A"/>
                </a:solidFill>
              </a:rPr>
              <a:t>// Op. </a:t>
            </a:r>
            <a:r>
              <a:rPr lang="es-ES" altLang="en-US">
                <a:solidFill>
                  <a:srgbClr val="00919A"/>
                </a:solidFill>
              </a:rPr>
              <a:t>Selección</a:t>
            </a:r>
          </a:p>
          <a:p>
            <a:pPr lvl="2">
              <a:buFontTx/>
              <a:buNone/>
            </a:pPr>
            <a:r>
              <a:rPr lang="es-ES" altLang="en-US"/>
              <a:t>		</a:t>
            </a:r>
            <a:r>
              <a:rPr lang="de-DE" altLang="en-US"/>
              <a:t>P’’(t) = alterar(P’(t));              </a:t>
            </a:r>
            <a:r>
              <a:rPr lang="de-DE" altLang="en-US">
                <a:solidFill>
                  <a:srgbClr val="00919A"/>
                </a:solidFill>
              </a:rPr>
              <a:t>// Ops. </a:t>
            </a:r>
            <a:r>
              <a:rPr lang="es-ES" altLang="en-US">
                <a:solidFill>
                  <a:srgbClr val="00919A"/>
                </a:solidFill>
              </a:rPr>
              <a:t>Cruce y Mutación</a:t>
            </a:r>
            <a:r>
              <a:rPr lang="es-ES" altLang="en-US"/>
              <a:t>		evaluar( P’’(t));                                </a:t>
            </a:r>
            <a:r>
              <a:rPr lang="es-ES" altLang="en-US">
                <a:solidFill>
                  <a:srgbClr val="00919A"/>
                </a:solidFill>
              </a:rPr>
              <a:t>// Función Fitness</a:t>
            </a:r>
            <a:r>
              <a:rPr lang="es-ES" altLang="en-US"/>
              <a:t>  </a:t>
            </a:r>
          </a:p>
          <a:p>
            <a:pPr lvl="2">
              <a:buFontTx/>
              <a:buNone/>
            </a:pPr>
            <a:r>
              <a:rPr lang="es-ES" altLang="en-US"/>
              <a:t>             </a:t>
            </a:r>
            <a:r>
              <a:rPr lang="fr-FR" altLang="en-US"/>
              <a:t>P(t) = aceptar(P’(t), P’’(t));           </a:t>
            </a:r>
            <a:r>
              <a:rPr lang="fr-FR" altLang="en-US">
                <a:solidFill>
                  <a:srgbClr val="00919A"/>
                </a:solidFill>
              </a:rPr>
              <a:t>// Op. de Aceptación</a:t>
            </a:r>
            <a:r>
              <a:rPr lang="fr-FR" altLang="en-US"/>
              <a:t> </a:t>
            </a:r>
          </a:p>
          <a:p>
            <a:pPr lvl="2">
              <a:buFontTx/>
              <a:buNone/>
            </a:pPr>
            <a:r>
              <a:rPr lang="fr-FR" altLang="en-US"/>
              <a:t>       </a:t>
            </a:r>
            <a:r>
              <a:rPr lang="fr-FR" altLang="en-US" b="1"/>
              <a:t>}</a:t>
            </a:r>
          </a:p>
          <a:p>
            <a:pPr lvl="2">
              <a:buFontTx/>
              <a:buNone/>
            </a:pPr>
            <a:r>
              <a:rPr lang="fr-FR" altLang="en-US" b="1"/>
              <a:t>fin.</a:t>
            </a:r>
            <a:r>
              <a:rPr lang="fr-FR" altLang="en-US"/>
              <a:t> 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8080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3583</Words>
  <Application>Microsoft Office PowerPoint</Application>
  <PresentationFormat>Panorámica</PresentationFormat>
  <Paragraphs>827</Paragraphs>
  <Slides>65</Slides>
  <Notes>65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65</vt:i4>
      </vt:variant>
    </vt:vector>
  </HeadingPairs>
  <TitlesOfParts>
    <vt:vector size="77" baseType="lpstr">
      <vt:lpstr>Arial</vt:lpstr>
      <vt:lpstr>Calibri</vt:lpstr>
      <vt:lpstr>Calibri Light</vt:lpstr>
      <vt:lpstr>Symbol</vt:lpstr>
      <vt:lpstr>Tahoma</vt:lpstr>
      <vt:lpstr>Times New Roman</vt:lpstr>
      <vt:lpstr>Verdana</vt:lpstr>
      <vt:lpstr>Tema de Office</vt:lpstr>
      <vt:lpstr>Equation</vt:lpstr>
      <vt:lpstr>ClipArt</vt:lpstr>
      <vt:lpstr>Imagen</vt:lpstr>
      <vt:lpstr>Ecuación</vt:lpstr>
      <vt:lpstr>¿Cuál es el Resolvedor Natural más Potente?</vt:lpstr>
      <vt:lpstr>Indice</vt:lpstr>
      <vt:lpstr>¿Qué son los Algoritmos Evolutivos?</vt:lpstr>
      <vt:lpstr>Un poco de historia de los AEs</vt:lpstr>
      <vt:lpstr>¿A qué se debe el éxito de los AEs?</vt:lpstr>
      <vt:lpstr>Características de los AEs</vt:lpstr>
      <vt:lpstr>La metáfora</vt:lpstr>
      <vt:lpstr>Componentes esenciales de un AE</vt:lpstr>
      <vt:lpstr>Estructura de un AE</vt:lpstr>
      <vt:lpstr>Algoritmo Genético Simple (SGA)</vt:lpstr>
      <vt:lpstr>Codificación Binaria</vt:lpstr>
      <vt:lpstr>Decodificación de Cromosomas</vt:lpstr>
      <vt:lpstr>Representación Binaria (Fenotipo)</vt:lpstr>
      <vt:lpstr>Fenotipo de Tipo Entero</vt:lpstr>
      <vt:lpstr>Fenotipo de Tipo Real</vt:lpstr>
      <vt:lpstr>Fenotipo de Tipo Planificación</vt:lpstr>
      <vt:lpstr>Operadores de Cruce</vt:lpstr>
      <vt:lpstr>Operador de Mutación</vt:lpstr>
      <vt:lpstr>Operador de Selección</vt:lpstr>
      <vt:lpstr>Ejemplo de Selección, Cruce y Mutación</vt:lpstr>
      <vt:lpstr>Ejemplo de aplicación del SGA</vt:lpstr>
      <vt:lpstr>Problema Máximo Función</vt:lpstr>
      <vt:lpstr>Problema Máximo Función</vt:lpstr>
      <vt:lpstr>Problema Máximo Función</vt:lpstr>
      <vt:lpstr>¿Por qué funcionan los AGs?</vt:lpstr>
      <vt:lpstr>¿Por qué funcionan los AGs?</vt:lpstr>
      <vt:lpstr>Algunos números . . .</vt:lpstr>
      <vt:lpstr>¿Por qué es importante procesar esquemas?</vt:lpstr>
      <vt:lpstr>¿Por qué es importante procesar esquemas?</vt:lpstr>
      <vt:lpstr>Teorema Fundamental de los AGs</vt:lpstr>
      <vt:lpstr>Algunos Problemas . . .</vt:lpstr>
      <vt:lpstr>Resumen</vt:lpstr>
      <vt:lpstr>Otros Algoritmos Evolutivos</vt:lpstr>
      <vt:lpstr>Otros Algoritmos Evolutivos</vt:lpstr>
      <vt:lpstr>Aplicaciones de AGs a problemas de Optimización y Aprendizaje</vt:lpstr>
      <vt:lpstr>Aplicación de AGs al Problema del Viajante</vt:lpstr>
      <vt:lpstr>Aplicación de AGs al Problema del Viajante</vt:lpstr>
      <vt:lpstr>Aplicación de AGs al Problema del Viajante</vt:lpstr>
      <vt:lpstr>Aplicación de AGs al Problema del Viajante</vt:lpstr>
      <vt:lpstr>Applet TSP</vt:lpstr>
      <vt:lpstr>Aplicación de AGs al Coloreado de grafos</vt:lpstr>
      <vt:lpstr>Aplicación de AGs al Coloreado de grafos</vt:lpstr>
      <vt:lpstr>Aplicación de AGs al Coloreado de grafos</vt:lpstr>
      <vt:lpstr>Applet Coloreado de grafos</vt:lpstr>
      <vt:lpstr>Aplicación de AGs al Tratamiento de Datos</vt:lpstr>
      <vt:lpstr>Identificación de Variables</vt:lpstr>
      <vt:lpstr>Identificación de Variables</vt:lpstr>
      <vt:lpstr>Obtención de Prototipos</vt:lpstr>
      <vt:lpstr>Obtención de Prototipos</vt:lpstr>
      <vt:lpstr>Obtención de Prototipos</vt:lpstr>
      <vt:lpstr>Obtención de Prototipos</vt:lpstr>
      <vt:lpstr>Obtención de Prototipos</vt:lpstr>
      <vt:lpstr>Aplicación de AGs a problemas Job Shop Scheduling (JSS)</vt:lpstr>
      <vt:lpstr>Ejemplo</vt:lpstr>
      <vt:lpstr>Aplicación de AGs a problemas JSS. Representación gráfica</vt:lpstr>
      <vt:lpstr>AGs para el JSS: Codificación</vt:lpstr>
      <vt:lpstr>AGs para el JSS: Espacio de Búsqueda</vt:lpstr>
      <vt:lpstr>AGs para el JSS: Evaluación</vt:lpstr>
      <vt:lpstr>AGs para el JSS: Operadores de Cruce y Mutación</vt:lpstr>
      <vt:lpstr>Estudio Experimental</vt:lpstr>
      <vt:lpstr>Resultados Experimentales</vt:lpstr>
      <vt:lpstr>Resultados Experimentales</vt:lpstr>
      <vt:lpstr>Comparación de las Codificaciones</vt:lpstr>
      <vt:lpstr>Evaluación y validación de AEs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Johny</dc:creator>
  <cp:lastModifiedBy>Johny</cp:lastModifiedBy>
  <cp:revision>2</cp:revision>
  <dcterms:created xsi:type="dcterms:W3CDTF">2017-05-09T03:38:24Z</dcterms:created>
  <dcterms:modified xsi:type="dcterms:W3CDTF">2017-08-30T20:14:10Z</dcterms:modified>
</cp:coreProperties>
</file>