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handoutMasterIdLst>
    <p:handoutMasterId r:id="rId26"/>
  </p:handoutMasterIdLst>
  <p:sldIdLst>
    <p:sldId id="256" r:id="rId2"/>
    <p:sldId id="257" r:id="rId3"/>
    <p:sldId id="259" r:id="rId4"/>
    <p:sldId id="263" r:id="rId5"/>
    <p:sldId id="260" r:id="rId6"/>
    <p:sldId id="258" r:id="rId7"/>
    <p:sldId id="265" r:id="rId8"/>
    <p:sldId id="262" r:id="rId9"/>
    <p:sldId id="264" r:id="rId10"/>
    <p:sldId id="269" r:id="rId11"/>
    <p:sldId id="267" r:id="rId12"/>
    <p:sldId id="266" r:id="rId13"/>
    <p:sldId id="268" r:id="rId14"/>
    <p:sldId id="270" r:id="rId15"/>
    <p:sldId id="271" r:id="rId16"/>
    <p:sldId id="272" r:id="rId17"/>
    <p:sldId id="273" r:id="rId18"/>
    <p:sldId id="274" r:id="rId19"/>
    <p:sldId id="276" r:id="rId20"/>
    <p:sldId id="277" r:id="rId21"/>
    <p:sldId id="278" r:id="rId22"/>
    <p:sldId id="275" r:id="rId23"/>
    <p:sldId id="279" r:id="rId24"/>
    <p:sldId id="280"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5A7"/>
    <a:srgbClr val="B85662"/>
    <a:srgbClr val="656AD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53" autoAdjust="0"/>
    <p:restoredTop sz="90929"/>
  </p:normalViewPr>
  <p:slideViewPr>
    <p:cSldViewPr snapToGrid="0">
      <p:cViewPr varScale="1">
        <p:scale>
          <a:sx n="66" d="100"/>
          <a:sy n="66" d="100"/>
        </p:scale>
        <p:origin x="-15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defRPr sz="1200"/>
            </a:lvl1pPr>
          </a:lstStyle>
          <a:p>
            <a:endParaRPr lang="es-MX"/>
          </a:p>
        </p:txBody>
      </p:sp>
      <p:sp>
        <p:nvSpPr>
          <p:cNvPr id="614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a:defRPr sz="1200"/>
            </a:lvl1pPr>
          </a:lstStyle>
          <a:p>
            <a:endParaRPr lang="es-MX"/>
          </a:p>
        </p:txBody>
      </p:sp>
      <p:sp>
        <p:nvSpPr>
          <p:cNvPr id="614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defRPr sz="1200"/>
            </a:lvl1pPr>
          </a:lstStyle>
          <a:p>
            <a:endParaRPr lang="es-MX"/>
          </a:p>
        </p:txBody>
      </p:sp>
      <p:sp>
        <p:nvSpPr>
          <p:cNvPr id="614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a:defRPr sz="1200"/>
            </a:lvl1pPr>
          </a:lstStyle>
          <a:p>
            <a:fld id="{C8A666C2-6C8B-4527-B703-980403BA64E2}" type="slidenum">
              <a:rPr lang="es-MX"/>
              <a:pPr/>
              <a:t>‹#›</a:t>
            </a:fld>
            <a:endParaRPr lang="es-MX"/>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s-MX"/>
          </a:p>
        </p:txBody>
      </p:sp>
      <p:sp>
        <p:nvSpPr>
          <p:cNvPr id="17" name="Footer Placeholder 16"/>
          <p:cNvSpPr>
            <a:spLocks noGrp="1"/>
          </p:cNvSpPr>
          <p:nvPr>
            <p:ph type="ftr" sz="quarter" idx="11"/>
          </p:nvPr>
        </p:nvSpPr>
        <p:spPr/>
        <p:txBody>
          <a:bodyPr/>
          <a:lstStyle/>
          <a:p>
            <a:endParaRPr lang="es-MX"/>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A0FD941-D23A-469D-9DC5-0D51A06CAE1B}" type="slidenum">
              <a:rPr lang="es-MX" smtClean="0"/>
              <a:pPr/>
              <a:t>‹#›</a:t>
            </a:fld>
            <a:endParaRPr lang="es-MX"/>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DB2E4A-34F2-4B62-835C-26CB9608E7F3}" type="slidenum">
              <a:rPr lang="es-MX" smtClean="0"/>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7B79A05-BEC1-4BB6-8883-EF441EEADD18}" type="slidenum">
              <a:rPr lang="es-MX" smtClean="0"/>
              <a:pPr/>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E3321DD-7551-4F84-8C65-8C0863125682}" type="slidenum">
              <a:rPr lang="es-MX" smtClean="0"/>
              <a:pPr/>
              <a:t>‹#›</a:t>
            </a:fld>
            <a:endParaRPr lang="es-MX"/>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a:xfrm>
            <a:off x="800100" y="6172200"/>
            <a:ext cx="4000500" cy="457200"/>
          </a:xfrm>
        </p:spPr>
        <p:txBody>
          <a:bodyPr/>
          <a:lstStyle/>
          <a:p>
            <a:endParaRPr lang="es-MX"/>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76DD937-79E5-44D0-B368-2A0AD52D0138}" type="slidenum">
              <a:rPr lang="es-MX" smtClean="0"/>
              <a:pPr/>
              <a:t>‹#›</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43F658C-F6A6-4475-AEAE-C99426420CD6}" type="slidenum">
              <a:rPr lang="es-MX" smtClean="0"/>
              <a:pPr/>
              <a:t>‹#›</a:t>
            </a:fld>
            <a:endParaRPr lang="es-MX"/>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85956E8-C9C4-4166-8029-AF7A6EBB4159}" type="slidenum">
              <a:rPr lang="es-MX" smtClean="0"/>
              <a:pPr/>
              <a:t>‹#›</a:t>
            </a:fld>
            <a:endParaRPr lang="es-MX"/>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6DB74BA-1843-4AD4-8FEA-F27242FFB562}" type="slidenum">
              <a:rPr lang="es-MX" smtClean="0"/>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BCF4486-8A2D-46BA-B42A-200EE02C9FB4}" type="slidenum">
              <a:rPr lang="es-MX" smtClean="0"/>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F2B9AF-EA30-438A-A54E-192C0046E8D5}" type="slidenum">
              <a:rPr lang="es-MX" smtClean="0"/>
              <a:pPr/>
              <a:t>‹#›</a:t>
            </a:fld>
            <a:endParaRPr lang="es-MX"/>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a:xfrm>
            <a:off x="914400" y="6172200"/>
            <a:ext cx="3886200" cy="457200"/>
          </a:xfrm>
        </p:spPr>
        <p:txBody>
          <a:bodyPr/>
          <a:lstStyle/>
          <a:p>
            <a:endParaRPr lang="es-MX"/>
          </a:p>
        </p:txBody>
      </p:sp>
      <p:sp>
        <p:nvSpPr>
          <p:cNvPr id="7" name="Slide Number Placeholder 6"/>
          <p:cNvSpPr>
            <a:spLocks noGrp="1"/>
          </p:cNvSpPr>
          <p:nvPr>
            <p:ph type="sldNum" sz="quarter" idx="12"/>
          </p:nvPr>
        </p:nvSpPr>
        <p:spPr>
          <a:xfrm>
            <a:off x="146304" y="6208776"/>
            <a:ext cx="457200" cy="457200"/>
          </a:xfrm>
        </p:spPr>
        <p:txBody>
          <a:bodyPr/>
          <a:lstStyle/>
          <a:p>
            <a:fld id="{C8570D93-0636-4327-B28F-8DB9E386302A}" type="slidenum">
              <a:rPr lang="es-MX" smtClean="0"/>
              <a:pPr/>
              <a:t>‹#›</a:t>
            </a:fld>
            <a:endParaRPr lang="es-MX"/>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s-MX"/>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C1C84B4-A640-4B80-9F1A-4320A089AA2E}" type="slidenum">
              <a:rPr lang="es-MX" smtClean="0"/>
              <a:pPr/>
              <a:t>‹#›</a:t>
            </a:fld>
            <a:endParaRPr lang="es-MX"/>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subTitle" idx="1"/>
          </p:nvPr>
        </p:nvSpPr>
        <p:spPr>
          <a:xfrm>
            <a:off x="4230688" y="4486275"/>
            <a:ext cx="4913312" cy="2133600"/>
          </a:xfrm>
        </p:spPr>
        <p:txBody>
          <a:bodyPr>
            <a:normAutofit/>
          </a:bodyPr>
          <a:lstStyle/>
          <a:p>
            <a:pPr>
              <a:lnSpc>
                <a:spcPct val="80000"/>
              </a:lnSpc>
            </a:pPr>
            <a:r>
              <a:rPr lang="es-ES_tradnl" sz="2800" dirty="0" err="1" smtClean="0">
                <a:solidFill>
                  <a:srgbClr val="2F35A7"/>
                </a:solidFill>
                <a:latin typeface="Book Antiqua" pitchFamily="18" charset="0"/>
              </a:rPr>
              <a:t>Aldemar</a:t>
            </a:r>
            <a:r>
              <a:rPr lang="es-ES_tradnl" sz="2800" dirty="0" smtClean="0">
                <a:solidFill>
                  <a:srgbClr val="2F35A7"/>
                </a:solidFill>
                <a:latin typeface="Book Antiqua" pitchFamily="18" charset="0"/>
              </a:rPr>
              <a:t> Hernández Gallego</a:t>
            </a:r>
            <a:endParaRPr lang="es-MX" sz="2400" dirty="0">
              <a:solidFill>
                <a:srgbClr val="2F35A7"/>
              </a:solidFill>
              <a:latin typeface="Book Antiqua" pitchFamily="18" charset="0"/>
            </a:endParaRPr>
          </a:p>
        </p:txBody>
      </p:sp>
      <p:sp>
        <p:nvSpPr>
          <p:cNvPr id="40962" name="Rectangle 2"/>
          <p:cNvSpPr>
            <a:spLocks noGrp="1" noChangeArrowheads="1"/>
          </p:cNvSpPr>
          <p:nvPr>
            <p:ph type="ctrTitle"/>
          </p:nvPr>
        </p:nvSpPr>
        <p:spPr>
          <a:xfrm>
            <a:off x="3663950" y="236764"/>
            <a:ext cx="5221288" cy="1530350"/>
          </a:xfrm>
        </p:spPr>
        <p:txBody>
          <a:bodyPr>
            <a:normAutofit/>
          </a:bodyPr>
          <a:lstStyle/>
          <a:p>
            <a:r>
              <a:rPr lang="es-ES_tradnl" sz="3200" b="1" dirty="0" smtClean="0">
                <a:solidFill>
                  <a:srgbClr val="FF0000"/>
                </a:solidFill>
                <a:latin typeface="Book Antiqua" pitchFamily="18" charset="0"/>
              </a:rPr>
              <a:t>El </a:t>
            </a:r>
            <a:r>
              <a:rPr lang="es-ES_tradnl" sz="3200" b="1" dirty="0" err="1" smtClean="0">
                <a:solidFill>
                  <a:srgbClr val="FF0000"/>
                </a:solidFill>
                <a:latin typeface="Book Antiqua" pitchFamily="18" charset="0"/>
              </a:rPr>
              <a:t>Perceptron</a:t>
            </a:r>
            <a:endParaRPr lang="es-MX" sz="3200" b="1" dirty="0">
              <a:solidFill>
                <a:srgbClr val="FF0000"/>
              </a:solidFill>
              <a:latin typeface="Comic Sans MS" pitchFamily="66" charset="0"/>
            </a:endParaRPr>
          </a:p>
        </p:txBody>
      </p:sp>
      <p:pic>
        <p:nvPicPr>
          <p:cNvPr id="40967" name="Picture 7" descr="DESIA"/>
          <p:cNvPicPr>
            <a:picLocks noChangeAspect="1" noChangeArrowheads="1"/>
          </p:cNvPicPr>
          <p:nvPr/>
        </p:nvPicPr>
        <p:blipFill>
          <a:blip r:embed="rId2"/>
          <a:srcRect/>
          <a:stretch>
            <a:fillRect/>
          </a:stretch>
        </p:blipFill>
        <p:spPr bwMode="auto">
          <a:xfrm>
            <a:off x="5143500" y="2057400"/>
            <a:ext cx="2209800" cy="23812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71600" y="217488"/>
            <a:ext cx="7772400" cy="762000"/>
          </a:xfrm>
        </p:spPr>
        <p:txBody>
          <a:bodyPr/>
          <a:lstStyle/>
          <a:p>
            <a:r>
              <a:rPr lang="es-ES_tradnl">
                <a:solidFill>
                  <a:schemeClr val="hlink"/>
                </a:solidFill>
                <a:latin typeface="Book Antiqua" pitchFamily="18" charset="0"/>
              </a:rPr>
              <a:t>Tipos de aprendizaje</a:t>
            </a:r>
            <a:endParaRPr lang="es-MX">
              <a:solidFill>
                <a:schemeClr val="hlink"/>
              </a:solidFill>
              <a:latin typeface="Book Antiqua" pitchFamily="18" charset="0"/>
            </a:endParaRPr>
          </a:p>
        </p:txBody>
      </p:sp>
      <p:sp>
        <p:nvSpPr>
          <p:cNvPr id="62467" name="Rectangle 3"/>
          <p:cNvSpPr>
            <a:spLocks noGrp="1" noChangeArrowheads="1"/>
          </p:cNvSpPr>
          <p:nvPr>
            <p:ph sz="quarter" idx="1"/>
          </p:nvPr>
        </p:nvSpPr>
        <p:spPr>
          <a:xfrm>
            <a:off x="1166813" y="1208088"/>
            <a:ext cx="7772400" cy="2119312"/>
          </a:xfrm>
        </p:spPr>
        <p:txBody>
          <a:bodyPr/>
          <a:lstStyle/>
          <a:p>
            <a:r>
              <a:rPr lang="es-ES_tradnl"/>
              <a:t>Aprendizaje supervisado</a:t>
            </a:r>
          </a:p>
          <a:p>
            <a:pPr lvl="1"/>
            <a:r>
              <a:rPr lang="es-ES_tradnl" sz="2400"/>
              <a:t>A la red se le provee de un conjunto de ejemplos que representen la relación adecuada de entrada/salida </a:t>
            </a:r>
            <a:r>
              <a:rPr lang="es-MX" sz="2400"/>
              <a:t>(</a:t>
            </a:r>
            <a:r>
              <a:rPr lang="es-ES_tradnl" sz="2400"/>
              <a:t>entradas</a:t>
            </a:r>
            <a:r>
              <a:rPr lang="es-MX" sz="2400"/>
              <a:t>/</a:t>
            </a:r>
            <a:r>
              <a:rPr lang="es-ES_tradnl" sz="2400"/>
              <a:t>salida deseada</a:t>
            </a:r>
            <a:r>
              <a:rPr lang="es-MX" sz="2400"/>
              <a:t>)</a:t>
            </a:r>
            <a:endParaRPr lang="es-ES_tradnl" sz="3200"/>
          </a:p>
        </p:txBody>
      </p:sp>
      <p:pic>
        <p:nvPicPr>
          <p:cNvPr id="62468" name="Picture 4"/>
          <p:cNvPicPr>
            <a:picLocks noChangeArrowheads="1"/>
          </p:cNvPicPr>
          <p:nvPr/>
        </p:nvPicPr>
        <p:blipFill>
          <a:blip r:embed="rId2"/>
          <a:srcRect/>
          <a:stretch>
            <a:fillRect/>
          </a:stretch>
        </p:blipFill>
        <p:spPr bwMode="auto">
          <a:xfrm>
            <a:off x="2990850" y="2981325"/>
            <a:ext cx="3035300" cy="342900"/>
          </a:xfrm>
          <a:prstGeom prst="rect">
            <a:avLst/>
          </a:prstGeom>
          <a:noFill/>
          <a:ln w="12700">
            <a:noFill/>
            <a:miter lim="800000"/>
            <a:headEnd/>
            <a:tailEnd/>
          </a:ln>
          <a:effectLst/>
        </p:spPr>
      </p:pic>
      <p:sp>
        <p:nvSpPr>
          <p:cNvPr id="62472" name="Rectangle 8"/>
          <p:cNvSpPr>
            <a:spLocks noChangeArrowheads="1"/>
          </p:cNvSpPr>
          <p:nvPr/>
        </p:nvSpPr>
        <p:spPr bwMode="auto">
          <a:xfrm>
            <a:off x="1154113" y="3409950"/>
            <a:ext cx="7772400" cy="1371600"/>
          </a:xfrm>
          <a:prstGeom prst="rect">
            <a:avLst/>
          </a:prstGeom>
          <a:noFill/>
          <a:ln w="9525">
            <a:noFill/>
            <a:miter lim="800000"/>
            <a:headEnd/>
            <a:tailEnd/>
          </a:ln>
          <a:effectLst/>
        </p:spPr>
        <p:txBody>
          <a:bodyPr/>
          <a:lstStyle/>
          <a:p>
            <a:pPr marL="342900" indent="-342900">
              <a:spcBef>
                <a:spcPct val="20000"/>
              </a:spcBef>
              <a:buClr>
                <a:schemeClr val="accent2"/>
              </a:buClr>
              <a:buSzPct val="85000"/>
              <a:buFont typeface="Wingdings" pitchFamily="2" charset="2"/>
              <a:buChar char="n"/>
            </a:pPr>
            <a:r>
              <a:rPr lang="es-ES_tradnl" sz="3200"/>
              <a:t>Aprendizaje reforzado</a:t>
            </a:r>
          </a:p>
          <a:p>
            <a:pPr marL="742950" lvl="1" indent="-285750">
              <a:spcBef>
                <a:spcPct val="20000"/>
              </a:spcBef>
              <a:buClr>
                <a:schemeClr val="folHlink"/>
              </a:buClr>
              <a:buSzPct val="80000"/>
              <a:buFont typeface="Wingdings" pitchFamily="2" charset="2"/>
              <a:buChar char="n"/>
            </a:pPr>
            <a:r>
              <a:rPr lang="es-ES_tradnl"/>
              <a:t>A la red sólo se le da una indicación sobre el grado de desempeño de la red</a:t>
            </a:r>
            <a:endParaRPr lang="es-ES_tradnl" sz="3200">
              <a:latin typeface="Arial" charset="0"/>
            </a:endParaRPr>
          </a:p>
        </p:txBody>
      </p:sp>
      <p:sp>
        <p:nvSpPr>
          <p:cNvPr id="62473" name="Rectangle 9"/>
          <p:cNvSpPr>
            <a:spLocks noChangeArrowheads="1"/>
          </p:cNvSpPr>
          <p:nvPr/>
        </p:nvSpPr>
        <p:spPr bwMode="auto">
          <a:xfrm>
            <a:off x="1154113" y="4787900"/>
            <a:ext cx="7772400" cy="1577975"/>
          </a:xfrm>
          <a:prstGeom prst="rect">
            <a:avLst/>
          </a:prstGeom>
          <a:noFill/>
          <a:ln w="9525">
            <a:noFill/>
            <a:miter lim="800000"/>
            <a:headEnd/>
            <a:tailEnd/>
          </a:ln>
          <a:effectLst/>
        </p:spPr>
        <p:txBody>
          <a:bodyPr/>
          <a:lstStyle/>
          <a:p>
            <a:pPr marL="342900" indent="-342900">
              <a:spcBef>
                <a:spcPct val="20000"/>
              </a:spcBef>
              <a:buClr>
                <a:schemeClr val="accent2"/>
              </a:buClr>
              <a:buSzPct val="85000"/>
              <a:buFont typeface="Wingdings" pitchFamily="2" charset="2"/>
              <a:buChar char="n"/>
            </a:pPr>
            <a:r>
              <a:rPr lang="es-ES_tradnl" sz="3200"/>
              <a:t>Aprendizaje no supervisado</a:t>
            </a:r>
          </a:p>
          <a:p>
            <a:pPr marL="742950" lvl="1" indent="-285750">
              <a:spcBef>
                <a:spcPct val="20000"/>
              </a:spcBef>
              <a:buClr>
                <a:schemeClr val="folHlink"/>
              </a:buClr>
              <a:buSzPct val="80000"/>
              <a:buFont typeface="Wingdings" pitchFamily="2" charset="2"/>
              <a:buChar char="n"/>
            </a:pPr>
            <a:r>
              <a:rPr lang="es-ES_tradnl"/>
              <a:t>La única información disponible para la red son las entradas. La red aprende a formar categorías a partir de un análisis de las entradas</a:t>
            </a:r>
            <a:endParaRPr lang="es-ES_tradnl" sz="3200">
              <a:latin typeface="Arial" charset="0"/>
            </a:endParaRPr>
          </a:p>
        </p:txBody>
      </p:sp>
      <p:sp>
        <p:nvSpPr>
          <p:cNvPr id="62475" name="WordArt 11"/>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71600" y="396875"/>
            <a:ext cx="7772400" cy="762000"/>
          </a:xfrm>
        </p:spPr>
        <p:txBody>
          <a:bodyPr/>
          <a:lstStyle/>
          <a:p>
            <a:r>
              <a:rPr lang="es-ES_tradnl">
                <a:solidFill>
                  <a:schemeClr val="hlink"/>
                </a:solidFill>
                <a:latin typeface="Book Antiqua" pitchFamily="18" charset="0"/>
              </a:rPr>
              <a:t>El Perceptron</a:t>
            </a:r>
            <a:endParaRPr lang="es-MX">
              <a:solidFill>
                <a:schemeClr val="hlink"/>
              </a:solidFill>
              <a:latin typeface="Book Antiqua" pitchFamily="18" charset="0"/>
            </a:endParaRPr>
          </a:p>
        </p:txBody>
      </p:sp>
      <p:sp>
        <p:nvSpPr>
          <p:cNvPr id="54277" name="Rectangle 5"/>
          <p:cNvSpPr>
            <a:spLocks noGrp="1" noChangeArrowheads="1"/>
          </p:cNvSpPr>
          <p:nvPr>
            <p:ph sz="quarter" idx="1"/>
          </p:nvPr>
        </p:nvSpPr>
        <p:spPr>
          <a:xfrm>
            <a:off x="909638" y="1260475"/>
            <a:ext cx="8054975" cy="1951038"/>
          </a:xfrm>
          <a:noFill/>
          <a:ln/>
        </p:spPr>
        <p:txBody>
          <a:bodyPr>
            <a:normAutofit/>
          </a:bodyPr>
          <a:lstStyle/>
          <a:p>
            <a:pPr>
              <a:lnSpc>
                <a:spcPct val="80000"/>
              </a:lnSpc>
              <a:spcAft>
                <a:spcPts val="1800"/>
              </a:spcAft>
            </a:pPr>
            <a:r>
              <a:rPr lang="es-ES_tradnl" sz="2600"/>
              <a:t>Frank Rosenblatt desarrolla una prueba de convergencia en 1962 y definió el rango de problemas para los que su algoritmo aseguraba una solución. Además propuso a los 'Perceptrons' como herramienta computacional.</a:t>
            </a:r>
            <a:endParaRPr lang="es-MX" sz="2800"/>
          </a:p>
        </p:txBody>
      </p:sp>
      <p:sp>
        <p:nvSpPr>
          <p:cNvPr id="54280" name="Rectangle 8"/>
          <p:cNvSpPr>
            <a:spLocks noChangeArrowheads="1"/>
          </p:cNvSpPr>
          <p:nvPr/>
        </p:nvSpPr>
        <p:spPr bwMode="auto">
          <a:xfrm>
            <a:off x="7396163" y="2817813"/>
            <a:ext cx="925512" cy="333375"/>
          </a:xfrm>
          <a:prstGeom prst="rect">
            <a:avLst/>
          </a:prstGeom>
          <a:noFill/>
          <a:ln w="12700">
            <a:noFill/>
            <a:miter lim="800000"/>
            <a:headEnd/>
            <a:tailEnd/>
          </a:ln>
          <a:effectLst/>
        </p:spPr>
        <p:txBody>
          <a:bodyPr wrap="none" lIns="90488" tIns="44450" rIns="90488" bIns="44450">
            <a:spAutoFit/>
          </a:bodyPr>
          <a:lstStyle/>
          <a:p>
            <a:pPr eaLnBrk="0" hangingPunct="0"/>
            <a:r>
              <a:rPr lang="es-ES_tradnl" sz="1600">
                <a:latin typeface="Arial" charset="0"/>
              </a:rPr>
              <a:t>neurona</a:t>
            </a:r>
          </a:p>
        </p:txBody>
      </p:sp>
      <p:sp>
        <p:nvSpPr>
          <p:cNvPr id="54281" name="Line 9"/>
          <p:cNvSpPr>
            <a:spLocks noChangeShapeType="1"/>
          </p:cNvSpPr>
          <p:nvPr/>
        </p:nvSpPr>
        <p:spPr bwMode="auto">
          <a:xfrm flipH="1">
            <a:off x="6515100" y="3024188"/>
            <a:ext cx="869950" cy="1222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54282" name="Rectangle 10"/>
          <p:cNvSpPr>
            <a:spLocks noChangeArrowheads="1"/>
          </p:cNvSpPr>
          <p:nvPr/>
        </p:nvSpPr>
        <p:spPr bwMode="auto">
          <a:xfrm>
            <a:off x="2820988" y="3149600"/>
            <a:ext cx="361950" cy="368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283" name="Rectangle 11"/>
          <p:cNvSpPr>
            <a:spLocks noChangeArrowheads="1"/>
          </p:cNvSpPr>
          <p:nvPr/>
        </p:nvSpPr>
        <p:spPr bwMode="auto">
          <a:xfrm>
            <a:off x="2832100" y="3997325"/>
            <a:ext cx="361950" cy="368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284" name="Oval 12"/>
          <p:cNvSpPr>
            <a:spLocks noChangeArrowheads="1"/>
          </p:cNvSpPr>
          <p:nvPr/>
        </p:nvSpPr>
        <p:spPr bwMode="auto">
          <a:xfrm>
            <a:off x="4624388" y="3517900"/>
            <a:ext cx="642937" cy="642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5" name="Oval 13"/>
          <p:cNvSpPr>
            <a:spLocks noChangeArrowheads="1"/>
          </p:cNvSpPr>
          <p:nvPr/>
        </p:nvSpPr>
        <p:spPr bwMode="auto">
          <a:xfrm>
            <a:off x="5872163" y="3440113"/>
            <a:ext cx="784225" cy="7969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4286" name="Oval 14"/>
          <p:cNvSpPr>
            <a:spLocks noChangeArrowheads="1"/>
          </p:cNvSpPr>
          <p:nvPr/>
        </p:nvSpPr>
        <p:spPr bwMode="auto">
          <a:xfrm>
            <a:off x="4229100" y="2962275"/>
            <a:ext cx="2703513" cy="1674813"/>
          </a:xfrm>
          <a:prstGeom prst="ellipse">
            <a:avLst/>
          </a:prstGeom>
          <a:noFill/>
          <a:ln w="9525">
            <a:solidFill>
              <a:schemeClr val="tx1"/>
            </a:solidFill>
            <a:round/>
            <a:headEnd/>
            <a:tailEnd/>
          </a:ln>
          <a:effectLst/>
        </p:spPr>
        <p:txBody>
          <a:bodyPr wrap="none" anchor="ctr"/>
          <a:lstStyle/>
          <a:p>
            <a:endParaRPr lang="en-US"/>
          </a:p>
        </p:txBody>
      </p:sp>
      <p:sp>
        <p:nvSpPr>
          <p:cNvPr id="54287" name="Text Box 15"/>
          <p:cNvSpPr txBox="1">
            <a:spLocks noChangeArrowheads="1"/>
          </p:cNvSpPr>
          <p:nvPr/>
        </p:nvSpPr>
        <p:spPr bwMode="auto">
          <a:xfrm>
            <a:off x="4727575" y="3540125"/>
            <a:ext cx="515938" cy="579438"/>
          </a:xfrm>
          <a:prstGeom prst="rect">
            <a:avLst/>
          </a:prstGeom>
          <a:noFill/>
          <a:ln w="9525">
            <a:noFill/>
            <a:miter lim="800000"/>
            <a:headEnd/>
            <a:tailEnd/>
          </a:ln>
          <a:effectLst/>
        </p:spPr>
        <p:txBody>
          <a:bodyPr>
            <a:spAutoFit/>
          </a:bodyPr>
          <a:lstStyle/>
          <a:p>
            <a:pPr>
              <a:spcBef>
                <a:spcPct val="50000"/>
              </a:spcBef>
            </a:pPr>
            <a:r>
              <a:rPr lang="es-MX" sz="3200" b="1">
                <a:latin typeface="Arial" charset="0"/>
                <a:sym typeface="Symbol" pitchFamily="18" charset="2"/>
              </a:rPr>
              <a:t></a:t>
            </a:r>
            <a:endParaRPr lang="es-MX" sz="3200" b="1">
              <a:latin typeface="Arial" charset="0"/>
            </a:endParaRPr>
          </a:p>
        </p:txBody>
      </p:sp>
      <p:sp>
        <p:nvSpPr>
          <p:cNvPr id="54288" name="Line 16"/>
          <p:cNvSpPr>
            <a:spLocks noChangeShapeType="1"/>
          </p:cNvSpPr>
          <p:nvPr/>
        </p:nvSpPr>
        <p:spPr bwMode="auto">
          <a:xfrm>
            <a:off x="5267325" y="3825875"/>
            <a:ext cx="606425" cy="0"/>
          </a:xfrm>
          <a:prstGeom prst="line">
            <a:avLst/>
          </a:prstGeom>
          <a:noFill/>
          <a:ln w="9525">
            <a:solidFill>
              <a:schemeClr val="tx1"/>
            </a:solidFill>
            <a:round/>
            <a:headEnd/>
            <a:tailEnd type="triangle" w="med" len="med"/>
          </a:ln>
          <a:effectLst/>
        </p:spPr>
        <p:txBody>
          <a:bodyPr wrap="none"/>
          <a:lstStyle/>
          <a:p>
            <a:endParaRPr lang="en-US"/>
          </a:p>
        </p:txBody>
      </p:sp>
      <p:sp>
        <p:nvSpPr>
          <p:cNvPr id="54289" name="Line 17"/>
          <p:cNvSpPr>
            <a:spLocks noChangeShapeType="1"/>
          </p:cNvSpPr>
          <p:nvPr/>
        </p:nvSpPr>
        <p:spPr bwMode="auto">
          <a:xfrm>
            <a:off x="6696075" y="3838575"/>
            <a:ext cx="722313" cy="0"/>
          </a:xfrm>
          <a:prstGeom prst="line">
            <a:avLst/>
          </a:prstGeom>
          <a:noFill/>
          <a:ln w="9525">
            <a:solidFill>
              <a:schemeClr val="tx1"/>
            </a:solidFill>
            <a:round/>
            <a:headEnd/>
            <a:tailEnd type="triangle" w="med" len="med"/>
          </a:ln>
          <a:effectLst/>
        </p:spPr>
        <p:txBody>
          <a:bodyPr wrap="none"/>
          <a:lstStyle/>
          <a:p>
            <a:endParaRPr lang="en-US"/>
          </a:p>
        </p:txBody>
      </p:sp>
      <p:sp>
        <p:nvSpPr>
          <p:cNvPr id="54290" name="Line 18"/>
          <p:cNvSpPr>
            <a:spLocks noChangeShapeType="1"/>
          </p:cNvSpPr>
          <p:nvPr/>
        </p:nvSpPr>
        <p:spPr bwMode="auto">
          <a:xfrm>
            <a:off x="3181350" y="3375025"/>
            <a:ext cx="1443038" cy="347663"/>
          </a:xfrm>
          <a:prstGeom prst="line">
            <a:avLst/>
          </a:prstGeom>
          <a:noFill/>
          <a:ln w="9525">
            <a:solidFill>
              <a:schemeClr val="tx1"/>
            </a:solidFill>
            <a:round/>
            <a:headEnd/>
            <a:tailEnd type="triangle" w="med" len="med"/>
          </a:ln>
          <a:effectLst/>
        </p:spPr>
        <p:txBody>
          <a:bodyPr wrap="none"/>
          <a:lstStyle/>
          <a:p>
            <a:endParaRPr lang="en-US"/>
          </a:p>
        </p:txBody>
      </p:sp>
      <p:sp>
        <p:nvSpPr>
          <p:cNvPr id="54291" name="Line 19"/>
          <p:cNvSpPr>
            <a:spLocks noChangeShapeType="1"/>
          </p:cNvSpPr>
          <p:nvPr/>
        </p:nvSpPr>
        <p:spPr bwMode="auto">
          <a:xfrm flipV="1">
            <a:off x="3206750" y="3941763"/>
            <a:ext cx="1417638" cy="257175"/>
          </a:xfrm>
          <a:prstGeom prst="line">
            <a:avLst/>
          </a:prstGeom>
          <a:noFill/>
          <a:ln w="9525">
            <a:solidFill>
              <a:schemeClr val="tx1"/>
            </a:solidFill>
            <a:round/>
            <a:headEnd/>
            <a:tailEnd type="triangle" w="med" len="med"/>
          </a:ln>
          <a:effectLst/>
        </p:spPr>
        <p:txBody>
          <a:bodyPr wrap="none"/>
          <a:lstStyle/>
          <a:p>
            <a:endParaRPr lang="en-US"/>
          </a:p>
        </p:txBody>
      </p:sp>
      <p:sp>
        <p:nvSpPr>
          <p:cNvPr id="54292" name="Text Box 20"/>
          <p:cNvSpPr txBox="1">
            <a:spLocks noChangeArrowheads="1"/>
          </p:cNvSpPr>
          <p:nvPr/>
        </p:nvSpPr>
        <p:spPr bwMode="auto">
          <a:xfrm>
            <a:off x="5900738" y="3565525"/>
            <a:ext cx="838200" cy="519113"/>
          </a:xfrm>
          <a:prstGeom prst="rect">
            <a:avLst/>
          </a:prstGeom>
          <a:noFill/>
          <a:ln w="9525">
            <a:noFill/>
            <a:miter lim="800000"/>
            <a:headEnd/>
            <a:tailEnd/>
          </a:ln>
          <a:effectLst/>
        </p:spPr>
        <p:txBody>
          <a:bodyPr>
            <a:spAutoFit/>
          </a:bodyPr>
          <a:lstStyle/>
          <a:p>
            <a:pPr>
              <a:spcBef>
                <a:spcPct val="50000"/>
              </a:spcBef>
            </a:pPr>
            <a:r>
              <a:rPr lang="es-ES_tradnl" sz="2800" b="1">
                <a:latin typeface="Book Antiqua" pitchFamily="18" charset="0"/>
                <a:sym typeface="Symbol" pitchFamily="18" charset="2"/>
              </a:rPr>
              <a:t>F(a)</a:t>
            </a:r>
            <a:endParaRPr lang="es-MX" sz="2800" b="1">
              <a:latin typeface="Book Antiqua" pitchFamily="18" charset="0"/>
            </a:endParaRPr>
          </a:p>
        </p:txBody>
      </p:sp>
      <p:sp>
        <p:nvSpPr>
          <p:cNvPr id="54293" name="Text Box 21"/>
          <p:cNvSpPr txBox="1">
            <a:spLocks noChangeArrowheads="1"/>
          </p:cNvSpPr>
          <p:nvPr/>
        </p:nvSpPr>
        <p:spPr bwMode="auto">
          <a:xfrm>
            <a:off x="2243138" y="3063875"/>
            <a:ext cx="668337" cy="579438"/>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x1</a:t>
            </a:r>
            <a:endParaRPr lang="es-MX" sz="3200" b="1">
              <a:latin typeface="Book Antiqua" pitchFamily="18" charset="0"/>
            </a:endParaRPr>
          </a:p>
        </p:txBody>
      </p:sp>
      <p:sp>
        <p:nvSpPr>
          <p:cNvPr id="54294" name="Text Box 22"/>
          <p:cNvSpPr txBox="1">
            <a:spLocks noChangeArrowheads="1"/>
          </p:cNvSpPr>
          <p:nvPr/>
        </p:nvSpPr>
        <p:spPr bwMode="auto">
          <a:xfrm>
            <a:off x="2243138" y="3887788"/>
            <a:ext cx="696912" cy="579437"/>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x2</a:t>
            </a:r>
            <a:endParaRPr lang="es-MX" sz="3200" b="1">
              <a:latin typeface="Book Antiqua" pitchFamily="18" charset="0"/>
            </a:endParaRPr>
          </a:p>
        </p:txBody>
      </p:sp>
      <p:sp>
        <p:nvSpPr>
          <p:cNvPr id="54295" name="Text Box 23"/>
          <p:cNvSpPr txBox="1">
            <a:spLocks noChangeArrowheads="1"/>
          </p:cNvSpPr>
          <p:nvPr/>
        </p:nvSpPr>
        <p:spPr bwMode="auto">
          <a:xfrm>
            <a:off x="3700463" y="3228975"/>
            <a:ext cx="579437" cy="396875"/>
          </a:xfrm>
          <a:prstGeom prst="rect">
            <a:avLst/>
          </a:prstGeom>
          <a:noFill/>
          <a:ln w="9525">
            <a:noFill/>
            <a:miter lim="800000"/>
            <a:headEnd/>
            <a:tailEnd/>
          </a:ln>
          <a:effectLst/>
        </p:spPr>
        <p:txBody>
          <a:bodyPr>
            <a:spAutoFit/>
          </a:bodyPr>
          <a:lstStyle/>
          <a:p>
            <a:pPr>
              <a:spcBef>
                <a:spcPct val="50000"/>
              </a:spcBef>
            </a:pPr>
            <a:r>
              <a:rPr lang="es-ES_tradnl" sz="2000" b="1">
                <a:latin typeface="Book Antiqua" pitchFamily="18" charset="0"/>
                <a:sym typeface="Symbol" pitchFamily="18" charset="2"/>
              </a:rPr>
              <a:t>w1</a:t>
            </a:r>
            <a:endParaRPr lang="es-MX" sz="2000" b="1">
              <a:latin typeface="Book Antiqua" pitchFamily="18" charset="0"/>
            </a:endParaRPr>
          </a:p>
        </p:txBody>
      </p:sp>
      <p:sp>
        <p:nvSpPr>
          <p:cNvPr id="54296" name="Text Box 24"/>
          <p:cNvSpPr txBox="1">
            <a:spLocks noChangeArrowheads="1"/>
          </p:cNvSpPr>
          <p:nvPr/>
        </p:nvSpPr>
        <p:spPr bwMode="auto">
          <a:xfrm>
            <a:off x="3698875" y="4016375"/>
            <a:ext cx="593725" cy="396875"/>
          </a:xfrm>
          <a:prstGeom prst="rect">
            <a:avLst/>
          </a:prstGeom>
          <a:noFill/>
          <a:ln w="9525">
            <a:noFill/>
            <a:miter lim="800000"/>
            <a:headEnd/>
            <a:tailEnd/>
          </a:ln>
          <a:effectLst/>
        </p:spPr>
        <p:txBody>
          <a:bodyPr>
            <a:spAutoFit/>
          </a:bodyPr>
          <a:lstStyle/>
          <a:p>
            <a:pPr>
              <a:spcBef>
                <a:spcPct val="50000"/>
              </a:spcBef>
            </a:pPr>
            <a:r>
              <a:rPr lang="es-ES_tradnl" sz="2000" b="1">
                <a:latin typeface="Book Antiqua" pitchFamily="18" charset="0"/>
                <a:sym typeface="Symbol" pitchFamily="18" charset="2"/>
              </a:rPr>
              <a:t>w2</a:t>
            </a:r>
            <a:endParaRPr lang="es-MX" sz="2000" b="1">
              <a:latin typeface="Book Antiqua" pitchFamily="18" charset="0"/>
            </a:endParaRPr>
          </a:p>
        </p:txBody>
      </p:sp>
      <p:sp>
        <p:nvSpPr>
          <p:cNvPr id="54297" name="Text Box 25"/>
          <p:cNvSpPr txBox="1">
            <a:spLocks noChangeArrowheads="1"/>
          </p:cNvSpPr>
          <p:nvPr/>
        </p:nvSpPr>
        <p:spPr bwMode="auto">
          <a:xfrm>
            <a:off x="7561263" y="3463925"/>
            <a:ext cx="439737" cy="579438"/>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y</a:t>
            </a:r>
            <a:endParaRPr lang="es-MX" sz="3200" b="1">
              <a:latin typeface="Book Antiqua" pitchFamily="18" charset="0"/>
            </a:endParaRPr>
          </a:p>
        </p:txBody>
      </p:sp>
      <p:sp>
        <p:nvSpPr>
          <p:cNvPr id="54298" name="Text Box 26"/>
          <p:cNvSpPr txBox="1">
            <a:spLocks noChangeArrowheads="1"/>
          </p:cNvSpPr>
          <p:nvPr/>
        </p:nvSpPr>
        <p:spPr bwMode="auto">
          <a:xfrm>
            <a:off x="5372100" y="3422650"/>
            <a:ext cx="361950" cy="519113"/>
          </a:xfrm>
          <a:prstGeom prst="rect">
            <a:avLst/>
          </a:prstGeom>
          <a:noFill/>
          <a:ln w="9525">
            <a:noFill/>
            <a:miter lim="800000"/>
            <a:headEnd/>
            <a:tailEnd/>
          </a:ln>
          <a:effectLst/>
        </p:spPr>
        <p:txBody>
          <a:bodyPr>
            <a:spAutoFit/>
          </a:bodyPr>
          <a:lstStyle/>
          <a:p>
            <a:pPr>
              <a:spcBef>
                <a:spcPct val="50000"/>
              </a:spcBef>
            </a:pPr>
            <a:r>
              <a:rPr lang="es-ES_tradnl" sz="2800" b="1">
                <a:latin typeface="Book Antiqua" pitchFamily="18" charset="0"/>
                <a:sym typeface="Symbol" pitchFamily="18" charset="2"/>
              </a:rPr>
              <a:t>a</a:t>
            </a:r>
            <a:endParaRPr lang="es-MX" sz="2800" b="1">
              <a:latin typeface="Book Antiqua" pitchFamily="18" charset="0"/>
            </a:endParaRPr>
          </a:p>
        </p:txBody>
      </p:sp>
      <p:sp>
        <p:nvSpPr>
          <p:cNvPr id="54319" name="Text Box 47"/>
          <p:cNvSpPr txBox="1">
            <a:spLocks noChangeArrowheads="1"/>
          </p:cNvSpPr>
          <p:nvPr/>
        </p:nvSpPr>
        <p:spPr bwMode="auto">
          <a:xfrm>
            <a:off x="2838450" y="4819650"/>
            <a:ext cx="4730750" cy="1630363"/>
          </a:xfrm>
          <a:prstGeom prst="rect">
            <a:avLst/>
          </a:prstGeom>
          <a:noFill/>
          <a:ln w="9525">
            <a:noFill/>
            <a:miter lim="800000"/>
            <a:headEnd/>
            <a:tailEnd/>
          </a:ln>
          <a:effectLst/>
        </p:spPr>
        <p:txBody>
          <a:bodyPr>
            <a:spAutoFit/>
          </a:bodyPr>
          <a:lstStyle/>
          <a:p>
            <a:pPr algn="ctr" eaLnBrk="0" hangingPunct="0">
              <a:spcAft>
                <a:spcPts val="600"/>
              </a:spcAft>
            </a:pPr>
            <a:r>
              <a:rPr lang="es-ES_tradnl" sz="3200"/>
              <a:t>y  = F(a)</a:t>
            </a:r>
          </a:p>
          <a:p>
            <a:pPr algn="ctr" eaLnBrk="0" hangingPunct="0"/>
            <a:r>
              <a:rPr lang="es-ES_tradnl" sz="3200"/>
              <a:t>y = 1, si (x</a:t>
            </a:r>
            <a:r>
              <a:rPr lang="es-ES_tradnl" sz="3200" baseline="-25000"/>
              <a:t>1</a:t>
            </a:r>
            <a:r>
              <a:rPr lang="es-ES_tradnl" sz="3200"/>
              <a:t>w</a:t>
            </a:r>
            <a:r>
              <a:rPr lang="es-ES_tradnl" sz="3200" baseline="-25000"/>
              <a:t>1</a:t>
            </a:r>
            <a:r>
              <a:rPr lang="es-ES_tradnl" sz="3200"/>
              <a:t> + x</a:t>
            </a:r>
            <a:r>
              <a:rPr lang="es-ES_tradnl" sz="3200" baseline="-25000"/>
              <a:t>2</a:t>
            </a:r>
            <a:r>
              <a:rPr lang="es-ES_tradnl" sz="3200"/>
              <a:t>w</a:t>
            </a:r>
            <a:r>
              <a:rPr lang="es-ES_tradnl" sz="3200" baseline="-25000"/>
              <a:t>2</a:t>
            </a:r>
            <a:r>
              <a:rPr lang="es-ES_tradnl" sz="3200"/>
              <a:t>) </a:t>
            </a:r>
            <a:r>
              <a:rPr lang="es-ES_tradnl" sz="3200">
                <a:sym typeface="Symbol" pitchFamily="18" charset="2"/>
              </a:rPr>
              <a:t></a:t>
            </a:r>
            <a:r>
              <a:rPr lang="es-ES_tradnl" sz="3200"/>
              <a:t> </a:t>
            </a:r>
            <a:r>
              <a:rPr lang="es-ES_tradnl" sz="3200">
                <a:sym typeface="Symbol" pitchFamily="18" charset="2"/>
              </a:rPr>
              <a:t></a:t>
            </a:r>
            <a:endParaRPr lang="es-ES_tradnl" sz="3200"/>
          </a:p>
          <a:p>
            <a:pPr algn="ctr" eaLnBrk="0" hangingPunct="0"/>
            <a:r>
              <a:rPr lang="es-ES_tradnl" sz="3200"/>
              <a:t>y = 0, si (x</a:t>
            </a:r>
            <a:r>
              <a:rPr lang="es-ES_tradnl" sz="3200" baseline="-25000"/>
              <a:t>1</a:t>
            </a:r>
            <a:r>
              <a:rPr lang="es-ES_tradnl" sz="3200"/>
              <a:t>w</a:t>
            </a:r>
            <a:r>
              <a:rPr lang="es-ES_tradnl" sz="3200" baseline="-25000"/>
              <a:t>1</a:t>
            </a:r>
            <a:r>
              <a:rPr lang="es-ES_tradnl" sz="3200"/>
              <a:t> + x</a:t>
            </a:r>
            <a:r>
              <a:rPr lang="es-ES_tradnl" sz="3200" baseline="-25000"/>
              <a:t>2</a:t>
            </a:r>
            <a:r>
              <a:rPr lang="es-ES_tradnl" sz="3200"/>
              <a:t>w</a:t>
            </a:r>
            <a:r>
              <a:rPr lang="es-ES_tradnl" sz="3200" baseline="-25000"/>
              <a:t>2</a:t>
            </a:r>
            <a:r>
              <a:rPr lang="es-ES_tradnl" sz="3200"/>
              <a:t>) </a:t>
            </a:r>
            <a:r>
              <a:rPr lang="es-ES_tradnl" sz="3200">
                <a:sym typeface="Symbol" pitchFamily="18" charset="2"/>
              </a:rPr>
              <a:t></a:t>
            </a:r>
            <a:r>
              <a:rPr lang="es-ES_tradnl" sz="3200"/>
              <a:t> </a:t>
            </a:r>
            <a:r>
              <a:rPr lang="es-ES_tradnl" sz="3200">
                <a:sym typeface="Symbol" pitchFamily="18" charset="2"/>
              </a:rPr>
              <a:t></a:t>
            </a:r>
            <a:endParaRPr lang="es-ES_tradnl" sz="3200"/>
          </a:p>
        </p:txBody>
      </p:sp>
      <p:sp>
        <p:nvSpPr>
          <p:cNvPr id="54320" name="WordArt 48"/>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00138" y="533400"/>
            <a:ext cx="8043862" cy="833438"/>
          </a:xfrm>
        </p:spPr>
        <p:txBody>
          <a:bodyPr/>
          <a:lstStyle/>
          <a:p>
            <a:r>
              <a:rPr lang="es-ES_tradnl" sz="3600" b="1">
                <a:solidFill>
                  <a:srgbClr val="656AD3"/>
                </a:solidFill>
                <a:latin typeface="Book Antiqua" pitchFamily="18" charset="0"/>
              </a:rPr>
              <a:t>¿Qué tipo de problemas resuelve?</a:t>
            </a:r>
            <a:endParaRPr lang="es-MX" sz="3600" b="1">
              <a:solidFill>
                <a:srgbClr val="656AD3"/>
              </a:solidFill>
              <a:latin typeface="Book Antiqua" pitchFamily="18" charset="0"/>
            </a:endParaRPr>
          </a:p>
        </p:txBody>
      </p:sp>
      <p:sp>
        <p:nvSpPr>
          <p:cNvPr id="53251" name="Rectangle 3"/>
          <p:cNvSpPr>
            <a:spLocks noGrp="1" noChangeArrowheads="1"/>
          </p:cNvSpPr>
          <p:nvPr>
            <p:ph sz="quarter" idx="1"/>
          </p:nvPr>
        </p:nvSpPr>
        <p:spPr/>
        <p:txBody>
          <a:bodyPr/>
          <a:lstStyle/>
          <a:p>
            <a:r>
              <a:rPr lang="es-ES_tradnl" b="1">
                <a:solidFill>
                  <a:schemeClr val="tx2"/>
                </a:solidFill>
                <a:latin typeface="Book Antiqua" pitchFamily="18" charset="0"/>
              </a:rPr>
              <a:t>Un hiperplano es un objeto de dimensión </a:t>
            </a:r>
            <a:r>
              <a:rPr lang="es-ES_tradnl" b="1" i="1">
                <a:solidFill>
                  <a:schemeClr val="tx2"/>
                </a:solidFill>
                <a:latin typeface="Book Antiqua" pitchFamily="18" charset="0"/>
              </a:rPr>
              <a:t>n-1</a:t>
            </a:r>
            <a:r>
              <a:rPr lang="es-ES_tradnl" b="1">
                <a:solidFill>
                  <a:schemeClr val="tx2"/>
                </a:solidFill>
                <a:latin typeface="Book Antiqua" pitchFamily="18" charset="0"/>
              </a:rPr>
              <a:t> que actúa en un espacio de dimensión </a:t>
            </a:r>
            <a:r>
              <a:rPr lang="es-ES_tradnl" b="1" i="1">
                <a:solidFill>
                  <a:schemeClr val="tx2"/>
                </a:solidFill>
                <a:latin typeface="Book Antiqua" pitchFamily="18" charset="0"/>
              </a:rPr>
              <a:t>n</a:t>
            </a:r>
            <a:r>
              <a:rPr lang="es-ES_tradnl" b="1">
                <a:solidFill>
                  <a:schemeClr val="tx2"/>
                </a:solidFill>
                <a:latin typeface="Book Antiqua" pitchFamily="18" charset="0"/>
              </a:rPr>
              <a:t>.</a:t>
            </a:r>
          </a:p>
          <a:p>
            <a:r>
              <a:rPr lang="es-ES_tradnl" b="1">
                <a:solidFill>
                  <a:srgbClr val="656AD3"/>
                </a:solidFill>
                <a:latin typeface="Book Antiqua" pitchFamily="18" charset="0"/>
              </a:rPr>
              <a:t>En general un perceptron de </a:t>
            </a:r>
            <a:r>
              <a:rPr lang="es-ES_tradnl" b="1" i="1">
                <a:solidFill>
                  <a:srgbClr val="656AD3"/>
                </a:solidFill>
                <a:latin typeface="Book Antiqua" pitchFamily="18" charset="0"/>
              </a:rPr>
              <a:t>n</a:t>
            </a:r>
            <a:r>
              <a:rPr lang="es-ES_tradnl" b="1">
                <a:solidFill>
                  <a:srgbClr val="656AD3"/>
                </a:solidFill>
                <a:latin typeface="Book Antiqua" pitchFamily="18" charset="0"/>
              </a:rPr>
              <a:t> entradas puede ejecutar cualquier función que esté determinada por un hiperplano que corte un espacio de dimensión </a:t>
            </a:r>
            <a:r>
              <a:rPr lang="es-ES_tradnl" b="1" i="1">
                <a:solidFill>
                  <a:srgbClr val="656AD3"/>
                </a:solidFill>
                <a:latin typeface="Book Antiqua" pitchFamily="18" charset="0"/>
              </a:rPr>
              <a:t>n</a:t>
            </a:r>
            <a:r>
              <a:rPr lang="es-ES_tradnl" b="1">
                <a:solidFill>
                  <a:srgbClr val="656AD3"/>
                </a:solidFill>
                <a:latin typeface="Book Antiqua" pitchFamily="18" charset="0"/>
              </a:rPr>
              <a:t>. ¿Implicaciones?</a:t>
            </a:r>
          </a:p>
          <a:p>
            <a:endParaRPr lang="es-ES_tradnl" b="1">
              <a:solidFill>
                <a:srgbClr val="656AD3"/>
              </a:solidFill>
              <a:latin typeface="Book Antiqua" pitchFamily="18" charset="0"/>
            </a:endParaRPr>
          </a:p>
          <a:p>
            <a:endParaRPr lang="es-ES_tradnl" b="1">
              <a:solidFill>
                <a:srgbClr val="656AD3"/>
              </a:solidFill>
            </a:endParaRPr>
          </a:p>
          <a:p>
            <a:endParaRPr lang="es-MX" sz="4400"/>
          </a:p>
          <a:p>
            <a:endParaRPr lang="es-MX">
              <a:solidFill>
                <a:srgbClr val="656AD3"/>
              </a:solidFill>
            </a:endParaRPr>
          </a:p>
        </p:txBody>
      </p:sp>
      <p:sp>
        <p:nvSpPr>
          <p:cNvPr id="53254" name="WordArt 6"/>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ext Box 6"/>
          <p:cNvSpPr txBox="1">
            <a:spLocks noChangeArrowheads="1"/>
          </p:cNvSpPr>
          <p:nvPr/>
        </p:nvSpPr>
        <p:spPr bwMode="auto">
          <a:xfrm>
            <a:off x="2081213" y="265113"/>
            <a:ext cx="6172200" cy="519112"/>
          </a:xfrm>
          <a:prstGeom prst="rect">
            <a:avLst/>
          </a:prstGeom>
          <a:noFill/>
          <a:ln w="9525">
            <a:noFill/>
            <a:miter lim="800000"/>
            <a:headEnd/>
            <a:tailEnd/>
          </a:ln>
          <a:effectLst/>
        </p:spPr>
        <p:txBody>
          <a:bodyPr>
            <a:spAutoFit/>
          </a:bodyPr>
          <a:lstStyle/>
          <a:p>
            <a:pPr algn="ctr" eaLnBrk="0" hangingPunct="0">
              <a:lnSpc>
                <a:spcPct val="70000"/>
              </a:lnSpc>
              <a:spcAft>
                <a:spcPts val="600"/>
              </a:spcAft>
            </a:pPr>
            <a:r>
              <a:rPr lang="es-MX" sz="4000">
                <a:solidFill>
                  <a:schemeClr val="tx2"/>
                </a:solidFill>
              </a:rPr>
              <a:t>Funciones realizables</a:t>
            </a:r>
          </a:p>
        </p:txBody>
      </p:sp>
      <p:graphicFrame>
        <p:nvGraphicFramePr>
          <p:cNvPr id="55303" name="Object 7"/>
          <p:cNvGraphicFramePr>
            <a:graphicFrameLocks noChangeAspect="1"/>
          </p:cNvGraphicFramePr>
          <p:nvPr/>
        </p:nvGraphicFramePr>
        <p:xfrm>
          <a:off x="2052638" y="354013"/>
          <a:ext cx="5972175" cy="2595562"/>
        </p:xfrm>
        <a:graphic>
          <a:graphicData uri="http://schemas.openxmlformats.org/presentationml/2006/ole">
            <p:oleObj spid="_x0000_s55303" name="Documento" r:id="rId3" imgW="5759280" imgH="2723400" progId="Word.Document.8">
              <p:embed/>
            </p:oleObj>
          </a:graphicData>
        </a:graphic>
      </p:graphicFrame>
      <p:sp>
        <p:nvSpPr>
          <p:cNvPr id="55304" name="Line 8"/>
          <p:cNvSpPr>
            <a:spLocks noChangeShapeType="1"/>
          </p:cNvSpPr>
          <p:nvPr/>
        </p:nvSpPr>
        <p:spPr bwMode="auto">
          <a:xfrm>
            <a:off x="3665538" y="2855913"/>
            <a:ext cx="0" cy="2590800"/>
          </a:xfrm>
          <a:prstGeom prst="line">
            <a:avLst/>
          </a:prstGeom>
          <a:noFill/>
          <a:ln w="9525">
            <a:solidFill>
              <a:schemeClr val="tx1"/>
            </a:solidFill>
            <a:round/>
            <a:headEnd/>
            <a:tailEnd/>
          </a:ln>
          <a:effectLst/>
        </p:spPr>
        <p:txBody>
          <a:bodyPr wrap="none" anchor="ctr"/>
          <a:lstStyle/>
          <a:p>
            <a:endParaRPr lang="en-US"/>
          </a:p>
        </p:txBody>
      </p:sp>
      <p:sp>
        <p:nvSpPr>
          <p:cNvPr id="55305" name="Line 9"/>
          <p:cNvSpPr>
            <a:spLocks noChangeShapeType="1"/>
          </p:cNvSpPr>
          <p:nvPr/>
        </p:nvSpPr>
        <p:spPr bwMode="auto">
          <a:xfrm>
            <a:off x="3589338" y="5218113"/>
            <a:ext cx="2819400" cy="0"/>
          </a:xfrm>
          <a:prstGeom prst="line">
            <a:avLst/>
          </a:prstGeom>
          <a:noFill/>
          <a:ln w="9525">
            <a:solidFill>
              <a:schemeClr val="tx1"/>
            </a:solidFill>
            <a:round/>
            <a:headEnd/>
            <a:tailEnd/>
          </a:ln>
          <a:effectLst/>
        </p:spPr>
        <p:txBody>
          <a:bodyPr wrap="none" anchor="ctr"/>
          <a:lstStyle/>
          <a:p>
            <a:endParaRPr lang="en-US"/>
          </a:p>
        </p:txBody>
      </p:sp>
      <p:sp>
        <p:nvSpPr>
          <p:cNvPr id="55306" name="Text Box 10"/>
          <p:cNvSpPr txBox="1">
            <a:spLocks noChangeArrowheads="1"/>
          </p:cNvSpPr>
          <p:nvPr/>
        </p:nvSpPr>
        <p:spPr bwMode="auto">
          <a:xfrm>
            <a:off x="6484938" y="4913313"/>
            <a:ext cx="533400" cy="427037"/>
          </a:xfrm>
          <a:prstGeom prst="rect">
            <a:avLst/>
          </a:prstGeom>
          <a:noFill/>
          <a:ln w="9525">
            <a:noFill/>
            <a:miter lim="800000"/>
            <a:headEnd/>
            <a:tailEnd/>
          </a:ln>
          <a:effectLst/>
        </p:spPr>
        <p:txBody>
          <a:bodyPr>
            <a:spAutoFit/>
          </a:bodyPr>
          <a:lstStyle/>
          <a:p>
            <a:pPr eaLnBrk="0" hangingPunct="0">
              <a:spcBef>
                <a:spcPct val="50000"/>
              </a:spcBef>
            </a:pPr>
            <a:r>
              <a:rPr lang="es-ES_tradnl" sz="2200"/>
              <a:t>x1</a:t>
            </a:r>
            <a:endParaRPr lang="es-ES_tradnl"/>
          </a:p>
        </p:txBody>
      </p:sp>
      <p:sp>
        <p:nvSpPr>
          <p:cNvPr id="55307" name="Text Box 11"/>
          <p:cNvSpPr txBox="1">
            <a:spLocks noChangeArrowheads="1"/>
          </p:cNvSpPr>
          <p:nvPr/>
        </p:nvSpPr>
        <p:spPr bwMode="auto">
          <a:xfrm>
            <a:off x="3436938" y="2474913"/>
            <a:ext cx="533400" cy="427037"/>
          </a:xfrm>
          <a:prstGeom prst="rect">
            <a:avLst/>
          </a:prstGeom>
          <a:noFill/>
          <a:ln w="9525">
            <a:noFill/>
            <a:miter lim="800000"/>
            <a:headEnd/>
            <a:tailEnd/>
          </a:ln>
          <a:effectLst/>
        </p:spPr>
        <p:txBody>
          <a:bodyPr>
            <a:spAutoFit/>
          </a:bodyPr>
          <a:lstStyle/>
          <a:p>
            <a:pPr eaLnBrk="0" hangingPunct="0">
              <a:spcBef>
                <a:spcPct val="50000"/>
              </a:spcBef>
            </a:pPr>
            <a:r>
              <a:rPr lang="es-ES_tradnl" sz="2200"/>
              <a:t>x2</a:t>
            </a:r>
            <a:endParaRPr lang="es-ES_tradnl"/>
          </a:p>
        </p:txBody>
      </p:sp>
      <p:sp>
        <p:nvSpPr>
          <p:cNvPr id="55310" name="Oval 14"/>
          <p:cNvSpPr>
            <a:spLocks noChangeArrowheads="1"/>
          </p:cNvSpPr>
          <p:nvPr/>
        </p:nvSpPr>
        <p:spPr bwMode="auto">
          <a:xfrm>
            <a:off x="5886450" y="3160713"/>
            <a:ext cx="141288" cy="127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12" name="Text Box 16"/>
          <p:cNvSpPr txBox="1">
            <a:spLocks noChangeArrowheads="1"/>
          </p:cNvSpPr>
          <p:nvPr/>
        </p:nvSpPr>
        <p:spPr bwMode="auto">
          <a:xfrm>
            <a:off x="3665538" y="5218113"/>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(0,0)</a:t>
            </a:r>
            <a:endParaRPr lang="es-ES_tradnl"/>
          </a:p>
        </p:txBody>
      </p:sp>
      <p:sp>
        <p:nvSpPr>
          <p:cNvPr id="55313" name="Text Box 17"/>
          <p:cNvSpPr txBox="1">
            <a:spLocks noChangeArrowheads="1"/>
          </p:cNvSpPr>
          <p:nvPr/>
        </p:nvSpPr>
        <p:spPr bwMode="auto">
          <a:xfrm>
            <a:off x="5722938" y="5218113"/>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(1,0)</a:t>
            </a:r>
            <a:endParaRPr lang="es-ES_tradnl"/>
          </a:p>
        </p:txBody>
      </p:sp>
      <p:sp>
        <p:nvSpPr>
          <p:cNvPr id="55314" name="Text Box 18"/>
          <p:cNvSpPr txBox="1">
            <a:spLocks noChangeArrowheads="1"/>
          </p:cNvSpPr>
          <p:nvPr/>
        </p:nvSpPr>
        <p:spPr bwMode="auto">
          <a:xfrm>
            <a:off x="5722938" y="2779713"/>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(1,1)</a:t>
            </a:r>
            <a:endParaRPr lang="es-ES_tradnl"/>
          </a:p>
        </p:txBody>
      </p:sp>
      <p:sp>
        <p:nvSpPr>
          <p:cNvPr id="55315" name="Text Box 19"/>
          <p:cNvSpPr txBox="1">
            <a:spLocks noChangeArrowheads="1"/>
          </p:cNvSpPr>
          <p:nvPr/>
        </p:nvSpPr>
        <p:spPr bwMode="auto">
          <a:xfrm>
            <a:off x="3665538" y="2779713"/>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(0,1)</a:t>
            </a:r>
            <a:endParaRPr lang="es-ES_tradnl"/>
          </a:p>
        </p:txBody>
      </p:sp>
      <p:sp>
        <p:nvSpPr>
          <p:cNvPr id="55316" name="Line 20"/>
          <p:cNvSpPr>
            <a:spLocks noChangeShapeType="1"/>
          </p:cNvSpPr>
          <p:nvPr/>
        </p:nvSpPr>
        <p:spPr bwMode="auto">
          <a:xfrm>
            <a:off x="2574925" y="2921000"/>
            <a:ext cx="2695575" cy="2757488"/>
          </a:xfrm>
          <a:prstGeom prst="line">
            <a:avLst/>
          </a:prstGeom>
          <a:noFill/>
          <a:ln w="25400">
            <a:solidFill>
              <a:schemeClr val="bg2"/>
            </a:solidFill>
            <a:prstDash val="dashDot"/>
            <a:round/>
            <a:headEnd/>
            <a:tailEnd/>
          </a:ln>
          <a:effectLst/>
        </p:spPr>
        <p:txBody>
          <a:bodyPr wrap="none" anchor="ctr"/>
          <a:lstStyle/>
          <a:p>
            <a:endParaRPr lang="en-US"/>
          </a:p>
        </p:txBody>
      </p:sp>
      <p:sp>
        <p:nvSpPr>
          <p:cNvPr id="55317" name="Text Box 21"/>
          <p:cNvSpPr txBox="1">
            <a:spLocks noChangeArrowheads="1"/>
          </p:cNvSpPr>
          <p:nvPr/>
        </p:nvSpPr>
        <p:spPr bwMode="auto">
          <a:xfrm>
            <a:off x="3284538" y="2932113"/>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55318" name="Text Box 22"/>
          <p:cNvSpPr txBox="1">
            <a:spLocks noChangeArrowheads="1"/>
          </p:cNvSpPr>
          <p:nvPr/>
        </p:nvSpPr>
        <p:spPr bwMode="auto">
          <a:xfrm>
            <a:off x="3284538" y="4913313"/>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0</a:t>
            </a:r>
            <a:endParaRPr lang="es-ES_tradnl"/>
          </a:p>
        </p:txBody>
      </p:sp>
      <p:sp>
        <p:nvSpPr>
          <p:cNvPr id="55319" name="Text Box 23"/>
          <p:cNvSpPr txBox="1">
            <a:spLocks noChangeArrowheads="1"/>
          </p:cNvSpPr>
          <p:nvPr/>
        </p:nvSpPr>
        <p:spPr bwMode="auto">
          <a:xfrm>
            <a:off x="6103938" y="2932113"/>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55320" name="Text Box 24"/>
          <p:cNvSpPr txBox="1">
            <a:spLocks noChangeArrowheads="1"/>
          </p:cNvSpPr>
          <p:nvPr/>
        </p:nvSpPr>
        <p:spPr bwMode="auto">
          <a:xfrm>
            <a:off x="6027738" y="4837113"/>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55321" name="Text Box 25"/>
          <p:cNvSpPr txBox="1">
            <a:spLocks noChangeArrowheads="1"/>
          </p:cNvSpPr>
          <p:nvPr/>
        </p:nvSpPr>
        <p:spPr bwMode="auto">
          <a:xfrm>
            <a:off x="2174875" y="5840413"/>
            <a:ext cx="6056313" cy="519112"/>
          </a:xfrm>
          <a:prstGeom prst="rect">
            <a:avLst/>
          </a:prstGeom>
          <a:noFill/>
          <a:ln w="9525">
            <a:noFill/>
            <a:miter lim="800000"/>
            <a:headEnd/>
            <a:tailEnd/>
          </a:ln>
          <a:effectLst/>
        </p:spPr>
        <p:txBody>
          <a:bodyPr>
            <a:spAutoFit/>
          </a:bodyPr>
          <a:lstStyle/>
          <a:p>
            <a:pPr eaLnBrk="0" hangingPunct="0">
              <a:spcBef>
                <a:spcPct val="50000"/>
              </a:spcBef>
            </a:pPr>
            <a:r>
              <a:rPr lang="es-ES_tradnl" sz="2800">
                <a:solidFill>
                  <a:schemeClr val="accent2"/>
                </a:solidFill>
              </a:rPr>
              <a:t>¿Qué tipo de función </a:t>
            </a:r>
            <a:r>
              <a:rPr lang="es-ES_tradnl" sz="2800" b="1">
                <a:solidFill>
                  <a:schemeClr val="accent2"/>
                </a:solidFill>
              </a:rPr>
              <a:t>no</a:t>
            </a:r>
            <a:r>
              <a:rPr lang="es-ES_tradnl" sz="2800">
                <a:solidFill>
                  <a:schemeClr val="accent2"/>
                </a:solidFill>
              </a:rPr>
              <a:t> sería realizable?</a:t>
            </a:r>
          </a:p>
        </p:txBody>
      </p:sp>
      <p:sp>
        <p:nvSpPr>
          <p:cNvPr id="55322" name="Oval 26"/>
          <p:cNvSpPr>
            <a:spLocks noChangeArrowheads="1"/>
          </p:cNvSpPr>
          <p:nvPr/>
        </p:nvSpPr>
        <p:spPr bwMode="auto">
          <a:xfrm>
            <a:off x="3578225" y="3132138"/>
            <a:ext cx="141288" cy="127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23" name="Oval 27"/>
          <p:cNvSpPr>
            <a:spLocks noChangeArrowheads="1"/>
          </p:cNvSpPr>
          <p:nvPr/>
        </p:nvSpPr>
        <p:spPr bwMode="auto">
          <a:xfrm>
            <a:off x="3590925" y="5154613"/>
            <a:ext cx="141288" cy="127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24" name="Oval 28"/>
          <p:cNvSpPr>
            <a:spLocks noChangeArrowheads="1"/>
          </p:cNvSpPr>
          <p:nvPr/>
        </p:nvSpPr>
        <p:spPr bwMode="auto">
          <a:xfrm>
            <a:off x="5935663" y="5154613"/>
            <a:ext cx="141287" cy="127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325" name="WordArt 29"/>
          <p:cNvSpPr>
            <a:spLocks noChangeArrowheads="1" noChangeShapeType="1"/>
          </p:cNvSpPr>
          <p:nvPr/>
        </p:nvSpPr>
        <p:spPr bwMode="auto">
          <a:xfrm>
            <a:off x="376238" y="11318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Line 4"/>
          <p:cNvSpPr>
            <a:spLocks noChangeShapeType="1"/>
          </p:cNvSpPr>
          <p:nvPr/>
        </p:nvSpPr>
        <p:spPr bwMode="auto">
          <a:xfrm>
            <a:off x="2403475" y="3911600"/>
            <a:ext cx="0" cy="2362200"/>
          </a:xfrm>
          <a:prstGeom prst="line">
            <a:avLst/>
          </a:prstGeom>
          <a:noFill/>
          <a:ln w="9525">
            <a:solidFill>
              <a:schemeClr val="tx1"/>
            </a:solidFill>
            <a:round/>
            <a:headEnd/>
            <a:tailEnd/>
          </a:ln>
          <a:effectLst/>
        </p:spPr>
        <p:txBody>
          <a:bodyPr wrap="none" anchor="ctr"/>
          <a:lstStyle/>
          <a:p>
            <a:endParaRPr lang="en-US"/>
          </a:p>
        </p:txBody>
      </p:sp>
      <p:sp>
        <p:nvSpPr>
          <p:cNvPr id="83973" name="Line 5"/>
          <p:cNvSpPr>
            <a:spLocks noChangeShapeType="1"/>
          </p:cNvSpPr>
          <p:nvPr/>
        </p:nvSpPr>
        <p:spPr bwMode="auto">
          <a:xfrm>
            <a:off x="2327275" y="6045200"/>
            <a:ext cx="2819400" cy="0"/>
          </a:xfrm>
          <a:prstGeom prst="line">
            <a:avLst/>
          </a:prstGeom>
          <a:noFill/>
          <a:ln w="9525">
            <a:solidFill>
              <a:schemeClr val="tx1"/>
            </a:solidFill>
            <a:round/>
            <a:headEnd/>
            <a:tailEnd/>
          </a:ln>
          <a:effectLst/>
        </p:spPr>
        <p:txBody>
          <a:bodyPr wrap="none" anchor="ctr"/>
          <a:lstStyle/>
          <a:p>
            <a:endParaRPr lang="en-US"/>
          </a:p>
        </p:txBody>
      </p:sp>
      <p:sp>
        <p:nvSpPr>
          <p:cNvPr id="83974" name="Text Box 6"/>
          <p:cNvSpPr txBox="1">
            <a:spLocks noChangeArrowheads="1"/>
          </p:cNvSpPr>
          <p:nvPr/>
        </p:nvSpPr>
        <p:spPr bwMode="auto">
          <a:xfrm>
            <a:off x="5222875" y="57404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x1</a:t>
            </a:r>
            <a:endParaRPr lang="es-ES_tradnl"/>
          </a:p>
        </p:txBody>
      </p:sp>
      <p:sp>
        <p:nvSpPr>
          <p:cNvPr id="83975" name="Text Box 7"/>
          <p:cNvSpPr txBox="1">
            <a:spLocks noChangeArrowheads="1"/>
          </p:cNvSpPr>
          <p:nvPr/>
        </p:nvSpPr>
        <p:spPr bwMode="auto">
          <a:xfrm>
            <a:off x="2173288" y="3430588"/>
            <a:ext cx="533400" cy="427037"/>
          </a:xfrm>
          <a:prstGeom prst="rect">
            <a:avLst/>
          </a:prstGeom>
          <a:noFill/>
          <a:ln w="9525">
            <a:noFill/>
            <a:miter lim="800000"/>
            <a:headEnd/>
            <a:tailEnd/>
          </a:ln>
          <a:effectLst/>
        </p:spPr>
        <p:txBody>
          <a:bodyPr>
            <a:spAutoFit/>
          </a:bodyPr>
          <a:lstStyle/>
          <a:p>
            <a:pPr eaLnBrk="0" hangingPunct="0">
              <a:spcBef>
                <a:spcPct val="50000"/>
              </a:spcBef>
            </a:pPr>
            <a:r>
              <a:rPr lang="es-ES_tradnl" sz="2200"/>
              <a:t>x2</a:t>
            </a:r>
            <a:endParaRPr lang="es-ES_tradnl"/>
          </a:p>
        </p:txBody>
      </p:sp>
      <p:sp>
        <p:nvSpPr>
          <p:cNvPr id="83976" name="Oval 8"/>
          <p:cNvSpPr>
            <a:spLocks noChangeArrowheads="1"/>
          </p:cNvSpPr>
          <p:nvPr/>
        </p:nvSpPr>
        <p:spPr bwMode="auto">
          <a:xfrm>
            <a:off x="4689475" y="5969000"/>
            <a:ext cx="127000" cy="1031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3977" name="Oval 9"/>
          <p:cNvSpPr>
            <a:spLocks noChangeArrowheads="1"/>
          </p:cNvSpPr>
          <p:nvPr/>
        </p:nvSpPr>
        <p:spPr bwMode="auto">
          <a:xfrm>
            <a:off x="2365375" y="5969000"/>
            <a:ext cx="114300" cy="889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3978" name="Oval 10"/>
          <p:cNvSpPr>
            <a:spLocks noChangeArrowheads="1"/>
          </p:cNvSpPr>
          <p:nvPr/>
        </p:nvSpPr>
        <p:spPr bwMode="auto">
          <a:xfrm>
            <a:off x="4689475" y="3960813"/>
            <a:ext cx="139700" cy="10318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3979" name="Oval 11"/>
          <p:cNvSpPr>
            <a:spLocks noChangeArrowheads="1"/>
          </p:cNvSpPr>
          <p:nvPr/>
        </p:nvSpPr>
        <p:spPr bwMode="auto">
          <a:xfrm>
            <a:off x="2339975" y="3987800"/>
            <a:ext cx="139700" cy="101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3980" name="Text Box 12"/>
          <p:cNvSpPr txBox="1">
            <a:spLocks noChangeArrowheads="1"/>
          </p:cNvSpPr>
          <p:nvPr/>
        </p:nvSpPr>
        <p:spPr bwMode="auto">
          <a:xfrm>
            <a:off x="2403475" y="6045200"/>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(0,0)</a:t>
            </a:r>
            <a:endParaRPr lang="es-ES_tradnl"/>
          </a:p>
        </p:txBody>
      </p:sp>
      <p:sp>
        <p:nvSpPr>
          <p:cNvPr id="83981" name="Text Box 13"/>
          <p:cNvSpPr txBox="1">
            <a:spLocks noChangeArrowheads="1"/>
          </p:cNvSpPr>
          <p:nvPr/>
        </p:nvSpPr>
        <p:spPr bwMode="auto">
          <a:xfrm>
            <a:off x="4460875" y="6045200"/>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(1,0)</a:t>
            </a:r>
            <a:endParaRPr lang="es-ES_tradnl"/>
          </a:p>
        </p:txBody>
      </p:sp>
      <p:sp>
        <p:nvSpPr>
          <p:cNvPr id="83982" name="Text Box 14"/>
          <p:cNvSpPr txBox="1">
            <a:spLocks noChangeArrowheads="1"/>
          </p:cNvSpPr>
          <p:nvPr/>
        </p:nvSpPr>
        <p:spPr bwMode="auto">
          <a:xfrm>
            <a:off x="4460875" y="3606800"/>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(1,1)</a:t>
            </a:r>
            <a:endParaRPr lang="es-ES_tradnl"/>
          </a:p>
        </p:txBody>
      </p:sp>
      <p:sp>
        <p:nvSpPr>
          <p:cNvPr id="83983" name="Text Box 15"/>
          <p:cNvSpPr txBox="1">
            <a:spLocks noChangeArrowheads="1"/>
          </p:cNvSpPr>
          <p:nvPr/>
        </p:nvSpPr>
        <p:spPr bwMode="auto">
          <a:xfrm>
            <a:off x="2479675" y="3835400"/>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(0,1)</a:t>
            </a:r>
            <a:endParaRPr lang="es-ES_tradnl"/>
          </a:p>
        </p:txBody>
      </p:sp>
      <p:sp>
        <p:nvSpPr>
          <p:cNvPr id="83984" name="Line 16"/>
          <p:cNvSpPr>
            <a:spLocks noChangeShapeType="1"/>
          </p:cNvSpPr>
          <p:nvPr/>
        </p:nvSpPr>
        <p:spPr bwMode="auto">
          <a:xfrm>
            <a:off x="2174875" y="4597400"/>
            <a:ext cx="1524000" cy="1676400"/>
          </a:xfrm>
          <a:prstGeom prst="line">
            <a:avLst/>
          </a:prstGeom>
          <a:noFill/>
          <a:ln w="9525">
            <a:solidFill>
              <a:schemeClr val="tx1"/>
            </a:solidFill>
            <a:prstDash val="dashDot"/>
            <a:round/>
            <a:headEnd/>
            <a:tailEnd/>
          </a:ln>
          <a:effectLst/>
        </p:spPr>
        <p:txBody>
          <a:bodyPr wrap="none" anchor="ctr"/>
          <a:lstStyle/>
          <a:p>
            <a:endParaRPr lang="en-US"/>
          </a:p>
        </p:txBody>
      </p:sp>
      <p:sp>
        <p:nvSpPr>
          <p:cNvPr id="83985" name="Text Box 17"/>
          <p:cNvSpPr txBox="1">
            <a:spLocks noChangeArrowheads="1"/>
          </p:cNvSpPr>
          <p:nvPr/>
        </p:nvSpPr>
        <p:spPr bwMode="auto">
          <a:xfrm>
            <a:off x="2022475" y="3759200"/>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83986" name="Text Box 18"/>
          <p:cNvSpPr txBox="1">
            <a:spLocks noChangeArrowheads="1"/>
          </p:cNvSpPr>
          <p:nvPr/>
        </p:nvSpPr>
        <p:spPr bwMode="auto">
          <a:xfrm>
            <a:off x="2022475" y="5740400"/>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0</a:t>
            </a:r>
            <a:endParaRPr lang="es-ES_tradnl"/>
          </a:p>
        </p:txBody>
      </p:sp>
      <p:sp>
        <p:nvSpPr>
          <p:cNvPr id="83987" name="Text Box 19"/>
          <p:cNvSpPr txBox="1">
            <a:spLocks noChangeArrowheads="1"/>
          </p:cNvSpPr>
          <p:nvPr/>
        </p:nvSpPr>
        <p:spPr bwMode="auto">
          <a:xfrm>
            <a:off x="4841875" y="3759200"/>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83988" name="Text Box 20"/>
          <p:cNvSpPr txBox="1">
            <a:spLocks noChangeArrowheads="1"/>
          </p:cNvSpPr>
          <p:nvPr/>
        </p:nvSpPr>
        <p:spPr bwMode="auto">
          <a:xfrm>
            <a:off x="4765675" y="5664200"/>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83989" name="Line 21"/>
          <p:cNvSpPr>
            <a:spLocks noChangeShapeType="1"/>
          </p:cNvSpPr>
          <p:nvPr/>
        </p:nvSpPr>
        <p:spPr bwMode="auto">
          <a:xfrm flipV="1">
            <a:off x="2403475" y="4064000"/>
            <a:ext cx="2286000" cy="1981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3990" name="Text Box 22"/>
          <p:cNvSpPr txBox="1">
            <a:spLocks noChangeArrowheads="1"/>
          </p:cNvSpPr>
          <p:nvPr/>
        </p:nvSpPr>
        <p:spPr bwMode="auto">
          <a:xfrm>
            <a:off x="5743575" y="3714750"/>
            <a:ext cx="3233738" cy="2128838"/>
          </a:xfrm>
          <a:prstGeom prst="rect">
            <a:avLst/>
          </a:prstGeom>
          <a:noFill/>
          <a:ln w="9525">
            <a:solidFill>
              <a:srgbClr val="993366"/>
            </a:solidFill>
            <a:miter lim="800000"/>
            <a:headEnd/>
            <a:tailEnd/>
          </a:ln>
          <a:effectLst/>
        </p:spPr>
        <p:txBody>
          <a:bodyPr>
            <a:spAutoFit/>
          </a:bodyPr>
          <a:lstStyle/>
          <a:p>
            <a:pPr algn="ctr" eaLnBrk="0" hangingPunct="0">
              <a:lnSpc>
                <a:spcPct val="90000"/>
              </a:lnSpc>
              <a:spcBef>
                <a:spcPct val="50000"/>
              </a:spcBef>
            </a:pPr>
            <a:r>
              <a:rPr lang="es-ES_tradnl" sz="2800" b="1">
                <a:solidFill>
                  <a:srgbClr val="B85662"/>
                </a:solidFill>
                <a:sym typeface="Webdings" pitchFamily="18" charset="2"/>
              </a:rPr>
              <a:t></a:t>
            </a:r>
            <a:r>
              <a:rPr lang="es-ES_tradnl">
                <a:solidFill>
                  <a:srgbClr val="006600"/>
                </a:solidFill>
              </a:rPr>
              <a:t>Notar que el vector de pesos es perpendicular al hiperplano. Esta característica se extiende a dimensión </a:t>
            </a:r>
            <a:r>
              <a:rPr lang="es-ES_tradnl" i="1">
                <a:solidFill>
                  <a:srgbClr val="006600"/>
                </a:solidFill>
              </a:rPr>
              <a:t>n</a:t>
            </a:r>
            <a:r>
              <a:rPr lang="es-ES_tradnl">
                <a:solidFill>
                  <a:srgbClr val="006600"/>
                </a:solidFill>
              </a:rPr>
              <a:t>.</a:t>
            </a:r>
            <a:endParaRPr lang="es-ES_tradnl" b="1"/>
          </a:p>
        </p:txBody>
      </p:sp>
      <p:graphicFrame>
        <p:nvGraphicFramePr>
          <p:cNvPr id="83991" name="Object 23"/>
          <p:cNvGraphicFramePr>
            <a:graphicFrameLocks noChangeAspect="1"/>
          </p:cNvGraphicFramePr>
          <p:nvPr/>
        </p:nvGraphicFramePr>
        <p:xfrm>
          <a:off x="2698750" y="669925"/>
          <a:ext cx="1447800" cy="865188"/>
        </p:xfrm>
        <a:graphic>
          <a:graphicData uri="http://schemas.openxmlformats.org/presentationml/2006/ole">
            <p:oleObj spid="_x0000_s83991" name="Ecuación" r:id="rId3" imgW="723600" imgH="431640" progId="Equation.3">
              <p:embed/>
            </p:oleObj>
          </a:graphicData>
        </a:graphic>
      </p:graphicFrame>
      <p:graphicFrame>
        <p:nvGraphicFramePr>
          <p:cNvPr id="83992" name="Object 24"/>
          <p:cNvGraphicFramePr>
            <a:graphicFrameLocks noChangeAspect="1"/>
          </p:cNvGraphicFramePr>
          <p:nvPr/>
        </p:nvGraphicFramePr>
        <p:xfrm>
          <a:off x="5365750" y="898525"/>
          <a:ext cx="1981200" cy="452438"/>
        </p:xfrm>
        <a:graphic>
          <a:graphicData uri="http://schemas.openxmlformats.org/presentationml/2006/ole">
            <p:oleObj spid="_x0000_s83992" name="Ecuación" r:id="rId4" imgW="927000" imgH="228600" progId="Equation.3">
              <p:embed/>
            </p:oleObj>
          </a:graphicData>
        </a:graphic>
      </p:graphicFrame>
      <p:graphicFrame>
        <p:nvGraphicFramePr>
          <p:cNvPr id="83993" name="Object 25"/>
          <p:cNvGraphicFramePr>
            <a:graphicFrameLocks noChangeAspect="1"/>
          </p:cNvGraphicFramePr>
          <p:nvPr/>
        </p:nvGraphicFramePr>
        <p:xfrm>
          <a:off x="1936750" y="1660525"/>
          <a:ext cx="2667000" cy="896938"/>
        </p:xfrm>
        <a:graphic>
          <a:graphicData uri="http://schemas.openxmlformats.org/presentationml/2006/ole">
            <p:oleObj spid="_x0000_s83993" name="Ecuación" r:id="rId5" imgW="1358640" imgH="482400" progId="Equation.3">
              <p:embed/>
            </p:oleObj>
          </a:graphicData>
        </a:graphic>
      </p:graphicFrame>
      <p:graphicFrame>
        <p:nvGraphicFramePr>
          <p:cNvPr id="83994" name="Object 26"/>
          <p:cNvGraphicFramePr>
            <a:graphicFrameLocks noChangeAspect="1"/>
          </p:cNvGraphicFramePr>
          <p:nvPr/>
        </p:nvGraphicFramePr>
        <p:xfrm>
          <a:off x="5594350" y="1889125"/>
          <a:ext cx="1676400" cy="436563"/>
        </p:xfrm>
        <a:graphic>
          <a:graphicData uri="http://schemas.openxmlformats.org/presentationml/2006/ole">
            <p:oleObj spid="_x0000_s83994" name="Ecuación" r:id="rId6" imgW="774360" imgH="215640" progId="Equation.3">
              <p:embed/>
            </p:oleObj>
          </a:graphicData>
        </a:graphic>
      </p:graphicFrame>
      <p:sp>
        <p:nvSpPr>
          <p:cNvPr id="83995" name="Text Box 27"/>
          <p:cNvSpPr txBox="1">
            <a:spLocks noChangeArrowheads="1"/>
          </p:cNvSpPr>
          <p:nvPr/>
        </p:nvSpPr>
        <p:spPr bwMode="auto">
          <a:xfrm>
            <a:off x="1268413" y="2636838"/>
            <a:ext cx="7232650" cy="519112"/>
          </a:xfrm>
          <a:prstGeom prst="rect">
            <a:avLst/>
          </a:prstGeom>
          <a:noFill/>
          <a:ln w="9525">
            <a:noFill/>
            <a:miter lim="800000"/>
            <a:headEnd/>
            <a:tailEnd/>
          </a:ln>
          <a:effectLst/>
        </p:spPr>
        <p:txBody>
          <a:bodyPr>
            <a:spAutoFit/>
          </a:bodyPr>
          <a:lstStyle/>
          <a:p>
            <a:pPr eaLnBrk="0" hangingPunct="0">
              <a:spcBef>
                <a:spcPct val="50000"/>
              </a:spcBef>
            </a:pPr>
            <a:r>
              <a:rPr lang="es-ES_tradnl" sz="2800">
                <a:solidFill>
                  <a:srgbClr val="006600"/>
                </a:solidFill>
              </a:rPr>
              <a:t>Si hacemos w1=1, w2=1 y theta=0.5, tenemos</a:t>
            </a:r>
            <a:r>
              <a:rPr lang="es-ES_tradnl">
                <a:solidFill>
                  <a:srgbClr val="006600"/>
                </a:solidFill>
              </a:rPr>
              <a:t>:</a:t>
            </a:r>
            <a:endParaRPr lang="es-ES_tradnl"/>
          </a:p>
        </p:txBody>
      </p:sp>
      <p:sp>
        <p:nvSpPr>
          <p:cNvPr id="83996" name="Text Box 28"/>
          <p:cNvSpPr txBox="1">
            <a:spLocks noChangeArrowheads="1"/>
          </p:cNvSpPr>
          <p:nvPr/>
        </p:nvSpPr>
        <p:spPr bwMode="auto">
          <a:xfrm>
            <a:off x="2081213" y="187325"/>
            <a:ext cx="6172200" cy="519113"/>
          </a:xfrm>
          <a:prstGeom prst="rect">
            <a:avLst/>
          </a:prstGeom>
          <a:noFill/>
          <a:ln w="9525">
            <a:noFill/>
            <a:miter lim="800000"/>
            <a:headEnd/>
            <a:tailEnd/>
          </a:ln>
          <a:effectLst/>
        </p:spPr>
        <p:txBody>
          <a:bodyPr>
            <a:spAutoFit/>
          </a:bodyPr>
          <a:lstStyle/>
          <a:p>
            <a:pPr algn="ctr" eaLnBrk="0" hangingPunct="0">
              <a:lnSpc>
                <a:spcPct val="70000"/>
              </a:lnSpc>
              <a:spcAft>
                <a:spcPts val="600"/>
              </a:spcAft>
            </a:pPr>
            <a:r>
              <a:rPr lang="es-MX" sz="4000">
                <a:solidFill>
                  <a:schemeClr val="tx2"/>
                </a:solidFill>
              </a:rPr>
              <a:t>Ecuación del hiperplano</a:t>
            </a:r>
          </a:p>
        </p:txBody>
      </p:sp>
      <p:sp>
        <p:nvSpPr>
          <p:cNvPr id="83997" name="WordArt 29"/>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58900" y="211138"/>
            <a:ext cx="7543800" cy="563562"/>
          </a:xfrm>
        </p:spPr>
        <p:txBody>
          <a:bodyPr>
            <a:normAutofit fontScale="90000"/>
          </a:bodyPr>
          <a:lstStyle/>
          <a:p>
            <a:r>
              <a:rPr lang="es-ES_tradnl"/>
              <a:t>Separabilidad lineal</a:t>
            </a:r>
            <a:endParaRPr lang="es-MX"/>
          </a:p>
        </p:txBody>
      </p:sp>
      <p:sp>
        <p:nvSpPr>
          <p:cNvPr id="84997" name="Text Box 5"/>
          <p:cNvSpPr txBox="1">
            <a:spLocks noGrp="1" noChangeArrowheads="1"/>
          </p:cNvSpPr>
          <p:nvPr>
            <p:ph sz="quarter" idx="1"/>
          </p:nvPr>
        </p:nvSpPr>
        <p:spPr>
          <a:xfrm>
            <a:off x="1150938" y="885825"/>
            <a:ext cx="7993062" cy="1833563"/>
          </a:xfrm>
          <a:noFill/>
          <a:ln/>
        </p:spPr>
        <p:txBody>
          <a:bodyPr>
            <a:normAutofit/>
          </a:bodyPr>
          <a:lstStyle/>
          <a:p>
            <a:pPr algn="just" eaLnBrk="0" hangingPunct="0">
              <a:lnSpc>
                <a:spcPct val="90000"/>
              </a:lnSpc>
              <a:spcBef>
                <a:spcPct val="0"/>
              </a:spcBef>
              <a:buClrTx/>
              <a:buFontTx/>
              <a:buNone/>
            </a:pPr>
            <a:r>
              <a:rPr lang="es-ES_tradnl" sz="2400">
                <a:solidFill>
                  <a:srgbClr val="B85662"/>
                </a:solidFill>
              </a:rPr>
              <a:t>El perceptron tiene la capacidad de clasificar vectores de entrada dividiendo el espacio de entrada en dos regiones mediante una hiperplano. Si el espacio de entrada no es separable de esta manera, un perceptron no encontrará solución.</a:t>
            </a:r>
          </a:p>
          <a:p>
            <a:pPr algn="just" eaLnBrk="0" hangingPunct="0">
              <a:lnSpc>
                <a:spcPct val="90000"/>
              </a:lnSpc>
              <a:spcBef>
                <a:spcPct val="0"/>
              </a:spcBef>
              <a:buClrTx/>
              <a:buFontTx/>
              <a:buNone/>
            </a:pPr>
            <a:endParaRPr lang="es-ES_tradnl" sz="2400">
              <a:solidFill>
                <a:srgbClr val="B85662"/>
              </a:solidFill>
            </a:endParaRPr>
          </a:p>
          <a:p>
            <a:pPr algn="just" eaLnBrk="0" hangingPunct="0">
              <a:lnSpc>
                <a:spcPct val="90000"/>
              </a:lnSpc>
              <a:spcBef>
                <a:spcPct val="0"/>
              </a:spcBef>
              <a:buClrTx/>
              <a:buFontTx/>
              <a:buNone/>
            </a:pPr>
            <a:endParaRPr lang="es-ES_tradnl" sz="2400"/>
          </a:p>
        </p:txBody>
      </p:sp>
      <p:sp>
        <p:nvSpPr>
          <p:cNvPr id="84996" name="WordArt 4"/>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graphicFrame>
        <p:nvGraphicFramePr>
          <p:cNvPr id="84998" name="Object 6"/>
          <p:cNvGraphicFramePr>
            <a:graphicFrameLocks noChangeAspect="1"/>
          </p:cNvGraphicFramePr>
          <p:nvPr/>
        </p:nvGraphicFramePr>
        <p:xfrm>
          <a:off x="2627313" y="2219325"/>
          <a:ext cx="5518150" cy="4400550"/>
        </p:xfrm>
        <a:graphic>
          <a:graphicData uri="http://schemas.openxmlformats.org/presentationml/2006/ole">
            <p:oleObj spid="_x0000_s84998" name="Documento" r:id="rId3" imgW="5517360" imgH="4399200" progId="Word.Documen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p:cNvSpPr>
          <p:nvPr/>
        </p:nvSpPr>
        <p:spPr bwMode="auto">
          <a:xfrm>
            <a:off x="419100" y="1184275"/>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graphicFrame>
        <p:nvGraphicFramePr>
          <p:cNvPr id="86022" name="Object 6"/>
          <p:cNvGraphicFramePr>
            <a:graphicFrameLocks noChangeAspect="1"/>
          </p:cNvGraphicFramePr>
          <p:nvPr/>
        </p:nvGraphicFramePr>
        <p:xfrm>
          <a:off x="3906838" y="696913"/>
          <a:ext cx="1981200" cy="452437"/>
        </p:xfrm>
        <a:graphic>
          <a:graphicData uri="http://schemas.openxmlformats.org/presentationml/2006/ole">
            <p:oleObj spid="_x0000_s86022" name="Ecuación" r:id="rId3" imgW="927000" imgH="228600" progId="Equation.3">
              <p:embed/>
            </p:oleObj>
          </a:graphicData>
        </a:graphic>
      </p:graphicFrame>
      <p:graphicFrame>
        <p:nvGraphicFramePr>
          <p:cNvPr id="86023" name="Object 7"/>
          <p:cNvGraphicFramePr>
            <a:graphicFrameLocks noChangeAspect="1"/>
          </p:cNvGraphicFramePr>
          <p:nvPr/>
        </p:nvGraphicFramePr>
        <p:xfrm>
          <a:off x="3525838" y="1611313"/>
          <a:ext cx="2743200" cy="444500"/>
        </p:xfrm>
        <a:graphic>
          <a:graphicData uri="http://schemas.openxmlformats.org/presentationml/2006/ole">
            <p:oleObj spid="_x0000_s86023" name="Ecuación" r:id="rId4" imgW="1396800" imgH="228600" progId="Equation.3">
              <p:embed/>
            </p:oleObj>
          </a:graphicData>
        </a:graphic>
      </p:graphicFrame>
      <p:graphicFrame>
        <p:nvGraphicFramePr>
          <p:cNvPr id="86024" name="Object 8"/>
          <p:cNvGraphicFramePr>
            <a:graphicFrameLocks noChangeAspect="1"/>
          </p:cNvGraphicFramePr>
          <p:nvPr/>
        </p:nvGraphicFramePr>
        <p:xfrm>
          <a:off x="3754438" y="1154113"/>
          <a:ext cx="2362200" cy="465137"/>
        </p:xfrm>
        <a:graphic>
          <a:graphicData uri="http://schemas.openxmlformats.org/presentationml/2006/ole">
            <p:oleObj spid="_x0000_s86024" name="Ecuación" r:id="rId5" imgW="1143000" imgH="228600" progId="Equation.3">
              <p:embed/>
            </p:oleObj>
          </a:graphicData>
        </a:graphic>
      </p:graphicFrame>
      <p:sp>
        <p:nvSpPr>
          <p:cNvPr id="86025" name="Text Box 9"/>
          <p:cNvSpPr txBox="1">
            <a:spLocks noChangeArrowheads="1"/>
          </p:cNvSpPr>
          <p:nvPr/>
        </p:nvSpPr>
        <p:spPr bwMode="auto">
          <a:xfrm>
            <a:off x="1911350" y="227013"/>
            <a:ext cx="7016750" cy="427037"/>
          </a:xfrm>
          <a:prstGeom prst="rect">
            <a:avLst/>
          </a:prstGeom>
          <a:noFill/>
          <a:ln w="9525">
            <a:noFill/>
            <a:miter lim="800000"/>
            <a:headEnd/>
            <a:tailEnd/>
          </a:ln>
          <a:effectLst/>
        </p:spPr>
        <p:txBody>
          <a:bodyPr>
            <a:spAutoFit/>
          </a:bodyPr>
          <a:lstStyle/>
          <a:p>
            <a:pPr algn="ctr" eaLnBrk="0" hangingPunct="0">
              <a:spcBef>
                <a:spcPct val="50000"/>
              </a:spcBef>
            </a:pPr>
            <a:r>
              <a:rPr lang="es-ES_tradnl" sz="2200">
                <a:solidFill>
                  <a:srgbClr val="656AD3"/>
                </a:solidFill>
              </a:rPr>
              <a:t>Ajuste del valor del valor de umbral como un ‘peso’ más.</a:t>
            </a:r>
          </a:p>
        </p:txBody>
      </p:sp>
      <p:sp>
        <p:nvSpPr>
          <p:cNvPr id="86026" name="Text Box 10"/>
          <p:cNvSpPr txBox="1">
            <a:spLocks noChangeArrowheads="1"/>
          </p:cNvSpPr>
          <p:nvPr/>
        </p:nvSpPr>
        <p:spPr bwMode="auto">
          <a:xfrm>
            <a:off x="4378325" y="2755900"/>
            <a:ext cx="1219200" cy="457200"/>
          </a:xfrm>
          <a:prstGeom prst="rect">
            <a:avLst/>
          </a:prstGeom>
          <a:noFill/>
          <a:ln w="9525">
            <a:noFill/>
            <a:miter lim="800000"/>
            <a:headEnd/>
            <a:tailEnd/>
          </a:ln>
          <a:effectLst/>
        </p:spPr>
        <p:txBody>
          <a:bodyPr>
            <a:spAutoFit/>
          </a:bodyPr>
          <a:lstStyle/>
          <a:p>
            <a:pPr eaLnBrk="0" hangingPunct="0">
              <a:spcBef>
                <a:spcPct val="50000"/>
              </a:spcBef>
            </a:pPr>
            <a:r>
              <a:rPr lang="es-ES_tradnl" b="1"/>
              <a:t>W·X=0</a:t>
            </a:r>
            <a:endParaRPr lang="es-ES_tradnl"/>
          </a:p>
        </p:txBody>
      </p:sp>
      <p:sp>
        <p:nvSpPr>
          <p:cNvPr id="86027" name="Text Box 11"/>
          <p:cNvSpPr txBox="1">
            <a:spLocks noChangeArrowheads="1"/>
          </p:cNvSpPr>
          <p:nvPr/>
        </p:nvSpPr>
        <p:spPr bwMode="auto">
          <a:xfrm>
            <a:off x="2706688" y="3060700"/>
            <a:ext cx="5257800" cy="396875"/>
          </a:xfrm>
          <a:prstGeom prst="rect">
            <a:avLst/>
          </a:prstGeom>
          <a:noFill/>
          <a:ln w="9525">
            <a:noFill/>
            <a:miter lim="800000"/>
            <a:headEnd/>
            <a:tailEnd/>
          </a:ln>
          <a:effectLst/>
        </p:spPr>
        <p:txBody>
          <a:bodyPr>
            <a:spAutoFit/>
          </a:bodyPr>
          <a:lstStyle/>
          <a:p>
            <a:pPr eaLnBrk="0" hangingPunct="0">
              <a:spcBef>
                <a:spcPct val="50000"/>
              </a:spcBef>
            </a:pPr>
            <a:r>
              <a:rPr lang="es-ES_tradnl" sz="2000">
                <a:solidFill>
                  <a:srgbClr val="006600"/>
                </a:solidFill>
              </a:rPr>
              <a:t>(producto punto = qué tan alineados están)</a:t>
            </a:r>
            <a:endParaRPr lang="es-ES_tradnl" sz="2000">
              <a:solidFill>
                <a:srgbClr val="3333FF"/>
              </a:solidFill>
            </a:endParaRPr>
          </a:p>
        </p:txBody>
      </p:sp>
      <p:sp>
        <p:nvSpPr>
          <p:cNvPr id="86028" name="Line 12"/>
          <p:cNvSpPr>
            <a:spLocks noChangeShapeType="1"/>
          </p:cNvSpPr>
          <p:nvPr/>
        </p:nvSpPr>
        <p:spPr bwMode="auto">
          <a:xfrm>
            <a:off x="2503488" y="47498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29" name="Line 13"/>
          <p:cNvSpPr>
            <a:spLocks noChangeShapeType="1"/>
          </p:cNvSpPr>
          <p:nvPr/>
        </p:nvSpPr>
        <p:spPr bwMode="auto">
          <a:xfrm flipV="1">
            <a:off x="2503488" y="3759200"/>
            <a:ext cx="10668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30" name="Text Box 14"/>
          <p:cNvSpPr txBox="1">
            <a:spLocks noChangeArrowheads="1"/>
          </p:cNvSpPr>
          <p:nvPr/>
        </p:nvSpPr>
        <p:spPr bwMode="auto">
          <a:xfrm>
            <a:off x="3113088" y="35306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6031" name="Text Box 15"/>
          <p:cNvSpPr txBox="1">
            <a:spLocks noChangeArrowheads="1"/>
          </p:cNvSpPr>
          <p:nvPr/>
        </p:nvSpPr>
        <p:spPr bwMode="auto">
          <a:xfrm>
            <a:off x="3570288" y="43688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a:t>
            </a:r>
            <a:endParaRPr lang="es-ES_tradnl"/>
          </a:p>
        </p:txBody>
      </p:sp>
      <p:sp>
        <p:nvSpPr>
          <p:cNvPr id="86032" name="Text Box 16"/>
          <p:cNvSpPr txBox="1">
            <a:spLocks noChangeArrowheads="1"/>
          </p:cNvSpPr>
          <p:nvPr/>
        </p:nvSpPr>
        <p:spPr bwMode="auto">
          <a:xfrm>
            <a:off x="2655888" y="4826000"/>
            <a:ext cx="1066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W·X&gt;0</a:t>
            </a:r>
            <a:endParaRPr lang="es-ES_tradnl"/>
          </a:p>
        </p:txBody>
      </p:sp>
      <p:sp>
        <p:nvSpPr>
          <p:cNvPr id="86033" name="Line 17"/>
          <p:cNvSpPr>
            <a:spLocks noChangeShapeType="1"/>
          </p:cNvSpPr>
          <p:nvPr/>
        </p:nvSpPr>
        <p:spPr bwMode="auto">
          <a:xfrm>
            <a:off x="4560888" y="47498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34" name="Line 18"/>
          <p:cNvSpPr>
            <a:spLocks noChangeShapeType="1"/>
          </p:cNvSpPr>
          <p:nvPr/>
        </p:nvSpPr>
        <p:spPr bwMode="auto">
          <a:xfrm flipV="1">
            <a:off x="4560888" y="3606800"/>
            <a:ext cx="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35" name="Text Box 19"/>
          <p:cNvSpPr txBox="1">
            <a:spLocks noChangeArrowheads="1"/>
          </p:cNvSpPr>
          <p:nvPr/>
        </p:nvSpPr>
        <p:spPr bwMode="auto">
          <a:xfrm>
            <a:off x="4637088" y="35306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6036" name="Text Box 20"/>
          <p:cNvSpPr txBox="1">
            <a:spLocks noChangeArrowheads="1"/>
          </p:cNvSpPr>
          <p:nvPr/>
        </p:nvSpPr>
        <p:spPr bwMode="auto">
          <a:xfrm>
            <a:off x="5627688" y="43688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a:t>
            </a:r>
            <a:endParaRPr lang="es-ES_tradnl"/>
          </a:p>
        </p:txBody>
      </p:sp>
      <p:sp>
        <p:nvSpPr>
          <p:cNvPr id="86037" name="Text Box 21"/>
          <p:cNvSpPr txBox="1">
            <a:spLocks noChangeArrowheads="1"/>
          </p:cNvSpPr>
          <p:nvPr/>
        </p:nvSpPr>
        <p:spPr bwMode="auto">
          <a:xfrm>
            <a:off x="4713288" y="4826000"/>
            <a:ext cx="1066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W·X=0</a:t>
            </a:r>
            <a:endParaRPr lang="es-ES_tradnl"/>
          </a:p>
        </p:txBody>
      </p:sp>
      <p:sp>
        <p:nvSpPr>
          <p:cNvPr id="86038" name="Line 22"/>
          <p:cNvSpPr>
            <a:spLocks noChangeShapeType="1"/>
          </p:cNvSpPr>
          <p:nvPr/>
        </p:nvSpPr>
        <p:spPr bwMode="auto">
          <a:xfrm>
            <a:off x="6694488" y="47498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39" name="Line 23"/>
          <p:cNvSpPr>
            <a:spLocks noChangeShapeType="1"/>
          </p:cNvSpPr>
          <p:nvPr/>
        </p:nvSpPr>
        <p:spPr bwMode="auto">
          <a:xfrm flipH="1" flipV="1">
            <a:off x="6161088" y="3606800"/>
            <a:ext cx="53340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6040" name="Text Box 24"/>
          <p:cNvSpPr txBox="1">
            <a:spLocks noChangeArrowheads="1"/>
          </p:cNvSpPr>
          <p:nvPr/>
        </p:nvSpPr>
        <p:spPr bwMode="auto">
          <a:xfrm>
            <a:off x="6237288" y="35306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6041" name="Text Box 25"/>
          <p:cNvSpPr txBox="1">
            <a:spLocks noChangeArrowheads="1"/>
          </p:cNvSpPr>
          <p:nvPr/>
        </p:nvSpPr>
        <p:spPr bwMode="auto">
          <a:xfrm>
            <a:off x="7304088" y="436880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a:t>
            </a:r>
            <a:endParaRPr lang="es-ES_tradnl"/>
          </a:p>
        </p:txBody>
      </p:sp>
      <p:sp>
        <p:nvSpPr>
          <p:cNvPr id="86042" name="Text Box 26"/>
          <p:cNvSpPr txBox="1">
            <a:spLocks noChangeArrowheads="1"/>
          </p:cNvSpPr>
          <p:nvPr/>
        </p:nvSpPr>
        <p:spPr bwMode="auto">
          <a:xfrm>
            <a:off x="6846888" y="4826000"/>
            <a:ext cx="1066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W·X&lt;0</a:t>
            </a:r>
            <a:endParaRPr lang="es-ES_tradnl"/>
          </a:p>
        </p:txBody>
      </p:sp>
      <p:sp>
        <p:nvSpPr>
          <p:cNvPr id="86043" name="Text Box 27"/>
          <p:cNvSpPr txBox="1">
            <a:spLocks noChangeArrowheads="1"/>
          </p:cNvSpPr>
          <p:nvPr/>
        </p:nvSpPr>
        <p:spPr bwMode="auto">
          <a:xfrm>
            <a:off x="2527300" y="5448300"/>
            <a:ext cx="5638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solidFill>
                  <a:srgbClr val="CC0000"/>
                </a:solidFill>
              </a:rPr>
              <a:t>Si W·X &gt;= 0,   </a:t>
            </a:r>
            <a:r>
              <a:rPr lang="es-ES_tradnl" sz="2200" i="1">
                <a:solidFill>
                  <a:srgbClr val="CC0000"/>
                </a:solidFill>
              </a:rPr>
              <a:t>y </a:t>
            </a:r>
            <a:r>
              <a:rPr lang="es-ES_tradnl" sz="2200">
                <a:solidFill>
                  <a:srgbClr val="CC0000"/>
                </a:solidFill>
              </a:rPr>
              <a:t>= 1;         Si W·X &lt; 0,   </a:t>
            </a:r>
            <a:r>
              <a:rPr lang="es-ES_tradnl" sz="2200" i="1">
                <a:solidFill>
                  <a:srgbClr val="CC0000"/>
                </a:solidFill>
              </a:rPr>
              <a:t>y </a:t>
            </a:r>
            <a:r>
              <a:rPr lang="es-ES_tradnl" sz="2200">
                <a:solidFill>
                  <a:srgbClr val="CC0000"/>
                </a:solidFill>
              </a:rPr>
              <a:t>= 0</a:t>
            </a:r>
            <a:r>
              <a:rPr lang="es-ES_tradnl" sz="2200"/>
              <a:t> </a:t>
            </a:r>
          </a:p>
        </p:txBody>
      </p:sp>
      <p:sp>
        <p:nvSpPr>
          <p:cNvPr id="86044" name="Text Box 28"/>
          <p:cNvSpPr txBox="1">
            <a:spLocks noChangeArrowheads="1"/>
          </p:cNvSpPr>
          <p:nvPr/>
        </p:nvSpPr>
        <p:spPr bwMode="auto">
          <a:xfrm>
            <a:off x="2030413" y="6032500"/>
            <a:ext cx="6259512" cy="639763"/>
          </a:xfrm>
          <a:prstGeom prst="rect">
            <a:avLst/>
          </a:prstGeom>
          <a:noFill/>
          <a:ln w="9525">
            <a:noFill/>
            <a:miter lim="800000"/>
            <a:headEnd/>
            <a:tailEnd/>
          </a:ln>
          <a:effectLst/>
        </p:spPr>
        <p:txBody>
          <a:bodyPr>
            <a:spAutoFit/>
          </a:bodyPr>
          <a:lstStyle/>
          <a:p>
            <a:pPr eaLnBrk="0" hangingPunct="0">
              <a:lnSpc>
                <a:spcPct val="50000"/>
              </a:lnSpc>
              <a:spcBef>
                <a:spcPct val="50000"/>
              </a:spcBef>
            </a:pPr>
            <a:r>
              <a:rPr lang="es-ES_tradnl">
                <a:solidFill>
                  <a:srgbClr val="656AD3"/>
                </a:solidFill>
              </a:rPr>
              <a:t>¿Qué pasa si no obtenemos el resultado deseado?</a:t>
            </a:r>
          </a:p>
          <a:p>
            <a:pPr eaLnBrk="0" hangingPunct="0">
              <a:lnSpc>
                <a:spcPct val="50000"/>
              </a:lnSpc>
              <a:spcBef>
                <a:spcPct val="50000"/>
              </a:spcBef>
            </a:pPr>
            <a:r>
              <a:rPr lang="es-ES_tradnl">
                <a:solidFill>
                  <a:srgbClr val="656AD3"/>
                </a:solidFill>
              </a:rPr>
              <a:t>Se requiere de un ajuste. ¿Cómo?, ¿De qué valor?</a:t>
            </a:r>
          </a:p>
        </p:txBody>
      </p:sp>
      <p:sp>
        <p:nvSpPr>
          <p:cNvPr id="86068" name="Text Box 52"/>
          <p:cNvSpPr txBox="1">
            <a:spLocks noChangeArrowheads="1"/>
          </p:cNvSpPr>
          <p:nvPr/>
        </p:nvSpPr>
        <p:spPr bwMode="auto">
          <a:xfrm>
            <a:off x="1231900" y="2084388"/>
            <a:ext cx="7429500" cy="762000"/>
          </a:xfrm>
          <a:prstGeom prst="rect">
            <a:avLst/>
          </a:prstGeom>
          <a:noFill/>
          <a:ln w="9525">
            <a:noFill/>
            <a:miter lim="800000"/>
            <a:headEnd/>
            <a:tailEnd/>
          </a:ln>
          <a:effectLst/>
        </p:spPr>
        <p:txBody>
          <a:bodyPr/>
          <a:lstStyle/>
          <a:p>
            <a:pPr eaLnBrk="0" hangingPunct="0">
              <a:spcBef>
                <a:spcPct val="50000"/>
              </a:spcBef>
            </a:pPr>
            <a:r>
              <a:rPr lang="es-ES_tradnl" sz="2200">
                <a:solidFill>
                  <a:srgbClr val="656AD3"/>
                </a:solidFill>
              </a:rPr>
              <a:t>Para entender mejor al procedimiento de entrenamiento, vamos a introducir una representación vectorial.</a:t>
            </a:r>
          </a:p>
        </p:txBody>
      </p:sp>
      <p:sp>
        <p:nvSpPr>
          <p:cNvPr id="86069" name="Text Box 53"/>
          <p:cNvSpPr txBox="1">
            <a:spLocks noChangeArrowheads="1"/>
          </p:cNvSpPr>
          <p:nvPr/>
        </p:nvSpPr>
        <p:spPr bwMode="auto">
          <a:xfrm rot="12534">
            <a:off x="0" y="168275"/>
            <a:ext cx="2087563" cy="466725"/>
          </a:xfrm>
          <a:prstGeom prst="rect">
            <a:avLst/>
          </a:prstGeom>
          <a:solidFill>
            <a:schemeClr val="tx2"/>
          </a:solidFill>
          <a:ln w="9525" cap="sq">
            <a:solidFill>
              <a:schemeClr val="accent1"/>
            </a:solidFill>
            <a:miter lim="800000"/>
            <a:headEnd type="none" w="sm" len="sm"/>
            <a:tailEnd type="none" w="sm" len="sm"/>
          </a:ln>
          <a:effectLst/>
        </p:spPr>
        <p:txBody>
          <a:bodyPr>
            <a:spAutoFit/>
          </a:bodyPr>
          <a:lstStyle/>
          <a:p>
            <a:pPr>
              <a:spcBef>
                <a:spcPct val="50000"/>
              </a:spcBef>
            </a:pPr>
            <a:r>
              <a:rPr lang="es-ES_tradnl">
                <a:solidFill>
                  <a:schemeClr val="bg1"/>
                </a:solidFill>
              </a:rPr>
              <a:t>Entrenamiento:</a:t>
            </a:r>
            <a:endParaRPr lang="es-MX">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Line 4"/>
          <p:cNvSpPr>
            <a:spLocks noChangeShapeType="1"/>
          </p:cNvSpPr>
          <p:nvPr/>
        </p:nvSpPr>
        <p:spPr bwMode="auto">
          <a:xfrm flipH="1" flipV="1">
            <a:off x="4365625" y="1047750"/>
            <a:ext cx="22860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45" name="Line 5"/>
          <p:cNvSpPr>
            <a:spLocks noChangeShapeType="1"/>
          </p:cNvSpPr>
          <p:nvPr/>
        </p:nvSpPr>
        <p:spPr bwMode="auto">
          <a:xfrm flipV="1">
            <a:off x="4365625" y="3257550"/>
            <a:ext cx="10668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46" name="Text Box 6"/>
          <p:cNvSpPr txBox="1">
            <a:spLocks noChangeArrowheads="1"/>
          </p:cNvSpPr>
          <p:nvPr/>
        </p:nvSpPr>
        <p:spPr bwMode="auto">
          <a:xfrm>
            <a:off x="5432425" y="318135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7047" name="Text Box 7"/>
          <p:cNvSpPr txBox="1">
            <a:spLocks noChangeArrowheads="1"/>
          </p:cNvSpPr>
          <p:nvPr/>
        </p:nvSpPr>
        <p:spPr bwMode="auto">
          <a:xfrm>
            <a:off x="4899025" y="2876550"/>
            <a:ext cx="685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sym typeface="Symbol" pitchFamily="18" charset="2"/>
              </a:rPr>
              <a:t></a:t>
            </a:r>
            <a:r>
              <a:rPr lang="es-ES_tradnl" sz="2200"/>
              <a:t>X</a:t>
            </a:r>
          </a:p>
        </p:txBody>
      </p:sp>
      <p:sp>
        <p:nvSpPr>
          <p:cNvPr id="87048" name="Line 8"/>
          <p:cNvSpPr>
            <a:spLocks noChangeShapeType="1"/>
          </p:cNvSpPr>
          <p:nvPr/>
        </p:nvSpPr>
        <p:spPr bwMode="auto">
          <a:xfrm>
            <a:off x="4365625" y="417195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49" name="Line 9"/>
          <p:cNvSpPr>
            <a:spLocks noChangeShapeType="1"/>
          </p:cNvSpPr>
          <p:nvPr/>
        </p:nvSpPr>
        <p:spPr bwMode="auto">
          <a:xfrm flipV="1">
            <a:off x="4365625" y="3257550"/>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50" name="Text Box 10"/>
          <p:cNvSpPr txBox="1">
            <a:spLocks noChangeArrowheads="1"/>
          </p:cNvSpPr>
          <p:nvPr/>
        </p:nvSpPr>
        <p:spPr bwMode="auto">
          <a:xfrm>
            <a:off x="4365625" y="3028950"/>
            <a:ext cx="685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7051" name="Text Box 11"/>
          <p:cNvSpPr txBox="1">
            <a:spLocks noChangeArrowheads="1"/>
          </p:cNvSpPr>
          <p:nvPr/>
        </p:nvSpPr>
        <p:spPr bwMode="auto">
          <a:xfrm>
            <a:off x="5432425" y="379095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a:t>
            </a:r>
            <a:endParaRPr lang="es-ES_tradnl"/>
          </a:p>
        </p:txBody>
      </p:sp>
      <p:sp>
        <p:nvSpPr>
          <p:cNvPr id="87052" name="Text Box 12"/>
          <p:cNvSpPr txBox="1">
            <a:spLocks noChangeArrowheads="1"/>
          </p:cNvSpPr>
          <p:nvPr/>
        </p:nvSpPr>
        <p:spPr bwMode="auto">
          <a:xfrm>
            <a:off x="4289425" y="4248150"/>
            <a:ext cx="15240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W’=W-</a:t>
            </a:r>
            <a:r>
              <a:rPr lang="es-ES_tradnl" sz="2200">
                <a:sym typeface="Symbol" pitchFamily="18" charset="2"/>
              </a:rPr>
              <a:t></a:t>
            </a:r>
            <a:r>
              <a:rPr lang="es-ES_tradnl" sz="2200"/>
              <a:t>X</a:t>
            </a:r>
            <a:endParaRPr lang="es-ES_tradnl"/>
          </a:p>
        </p:txBody>
      </p:sp>
      <p:sp>
        <p:nvSpPr>
          <p:cNvPr id="87053" name="Line 13"/>
          <p:cNvSpPr>
            <a:spLocks noChangeShapeType="1"/>
          </p:cNvSpPr>
          <p:nvPr/>
        </p:nvSpPr>
        <p:spPr bwMode="auto">
          <a:xfrm>
            <a:off x="4594225" y="211455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54" name="Line 14"/>
          <p:cNvSpPr>
            <a:spLocks noChangeShapeType="1"/>
          </p:cNvSpPr>
          <p:nvPr/>
        </p:nvSpPr>
        <p:spPr bwMode="auto">
          <a:xfrm flipH="1" flipV="1">
            <a:off x="3756025" y="1047750"/>
            <a:ext cx="83820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7055" name="Text Box 15"/>
          <p:cNvSpPr txBox="1">
            <a:spLocks noChangeArrowheads="1"/>
          </p:cNvSpPr>
          <p:nvPr/>
        </p:nvSpPr>
        <p:spPr bwMode="auto">
          <a:xfrm>
            <a:off x="3451225" y="112395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7056" name="Text Box 16"/>
          <p:cNvSpPr txBox="1">
            <a:spLocks noChangeArrowheads="1"/>
          </p:cNvSpPr>
          <p:nvPr/>
        </p:nvSpPr>
        <p:spPr bwMode="auto">
          <a:xfrm>
            <a:off x="5889625" y="1809750"/>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a:t>
            </a:r>
            <a:endParaRPr lang="es-ES_tradnl"/>
          </a:p>
        </p:txBody>
      </p:sp>
      <p:sp>
        <p:nvSpPr>
          <p:cNvPr id="87057" name="Text Box 17"/>
          <p:cNvSpPr txBox="1">
            <a:spLocks noChangeArrowheads="1"/>
          </p:cNvSpPr>
          <p:nvPr/>
        </p:nvSpPr>
        <p:spPr bwMode="auto">
          <a:xfrm>
            <a:off x="4289425" y="2038350"/>
            <a:ext cx="1676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W’=W+ </a:t>
            </a:r>
            <a:r>
              <a:rPr lang="es-ES_tradnl" sz="2200">
                <a:sym typeface="Symbol" pitchFamily="18" charset="2"/>
              </a:rPr>
              <a:t></a:t>
            </a:r>
            <a:r>
              <a:rPr lang="es-ES_tradnl" sz="2200"/>
              <a:t>X</a:t>
            </a:r>
          </a:p>
        </p:txBody>
      </p:sp>
      <p:sp>
        <p:nvSpPr>
          <p:cNvPr id="87058" name="Line 18"/>
          <p:cNvSpPr>
            <a:spLocks noChangeShapeType="1"/>
          </p:cNvSpPr>
          <p:nvPr/>
        </p:nvSpPr>
        <p:spPr bwMode="auto">
          <a:xfrm>
            <a:off x="3756025" y="1047750"/>
            <a:ext cx="609600" cy="0"/>
          </a:xfrm>
          <a:prstGeom prst="line">
            <a:avLst/>
          </a:prstGeom>
          <a:noFill/>
          <a:ln w="9525">
            <a:solidFill>
              <a:schemeClr val="tx1"/>
            </a:solidFill>
            <a:prstDash val="dash"/>
            <a:round/>
            <a:headEnd/>
            <a:tailEnd type="triangle" w="med" len="med"/>
          </a:ln>
          <a:effectLst/>
        </p:spPr>
        <p:txBody>
          <a:bodyPr wrap="none" anchor="ctr"/>
          <a:lstStyle/>
          <a:p>
            <a:endParaRPr lang="en-US"/>
          </a:p>
        </p:txBody>
      </p:sp>
      <p:sp>
        <p:nvSpPr>
          <p:cNvPr id="87059" name="Text Box 19"/>
          <p:cNvSpPr txBox="1">
            <a:spLocks noChangeArrowheads="1"/>
          </p:cNvSpPr>
          <p:nvPr/>
        </p:nvSpPr>
        <p:spPr bwMode="auto">
          <a:xfrm>
            <a:off x="4441825" y="895350"/>
            <a:ext cx="685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a:t>
            </a:r>
            <a:endParaRPr lang="es-ES_tradnl"/>
          </a:p>
        </p:txBody>
      </p:sp>
      <p:sp>
        <p:nvSpPr>
          <p:cNvPr id="87060" name="Text Box 20"/>
          <p:cNvSpPr txBox="1">
            <a:spLocks noChangeArrowheads="1"/>
          </p:cNvSpPr>
          <p:nvPr/>
        </p:nvSpPr>
        <p:spPr bwMode="auto">
          <a:xfrm>
            <a:off x="3756025" y="742950"/>
            <a:ext cx="685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sym typeface="Symbol" pitchFamily="18" charset="2"/>
              </a:rPr>
              <a:t></a:t>
            </a:r>
            <a:r>
              <a:rPr lang="es-ES_tradnl" sz="2200"/>
              <a:t>X</a:t>
            </a:r>
          </a:p>
        </p:txBody>
      </p:sp>
      <p:sp>
        <p:nvSpPr>
          <p:cNvPr id="87061" name="Line 21"/>
          <p:cNvSpPr>
            <a:spLocks noChangeShapeType="1"/>
          </p:cNvSpPr>
          <p:nvPr/>
        </p:nvSpPr>
        <p:spPr bwMode="auto">
          <a:xfrm>
            <a:off x="4822825" y="3257550"/>
            <a:ext cx="609600" cy="0"/>
          </a:xfrm>
          <a:prstGeom prst="line">
            <a:avLst/>
          </a:prstGeom>
          <a:noFill/>
          <a:ln w="9525">
            <a:solidFill>
              <a:schemeClr val="tx1"/>
            </a:solidFill>
            <a:prstDash val="dash"/>
            <a:round/>
            <a:headEnd type="triangle" w="med" len="med"/>
            <a:tailEnd/>
          </a:ln>
          <a:effectLst/>
        </p:spPr>
        <p:txBody>
          <a:bodyPr wrap="none" anchor="ctr"/>
          <a:lstStyle/>
          <a:p>
            <a:endParaRPr lang="en-US"/>
          </a:p>
        </p:txBody>
      </p:sp>
      <p:sp>
        <p:nvSpPr>
          <p:cNvPr id="87062" name="Text Box 22"/>
          <p:cNvSpPr txBox="1">
            <a:spLocks noChangeArrowheads="1"/>
          </p:cNvSpPr>
          <p:nvPr/>
        </p:nvSpPr>
        <p:spPr bwMode="auto">
          <a:xfrm>
            <a:off x="2232025" y="285750"/>
            <a:ext cx="4343400" cy="457200"/>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333399"/>
                </a:solidFill>
              </a:rPr>
              <a:t>Si el resultado es </a:t>
            </a:r>
            <a:r>
              <a:rPr lang="es-ES_tradnl" b="1">
                <a:solidFill>
                  <a:srgbClr val="333399"/>
                </a:solidFill>
              </a:rPr>
              <a:t>0</a:t>
            </a:r>
            <a:r>
              <a:rPr lang="es-ES_tradnl">
                <a:solidFill>
                  <a:srgbClr val="333399"/>
                </a:solidFill>
              </a:rPr>
              <a:t> en lugar de </a:t>
            </a:r>
            <a:r>
              <a:rPr lang="es-ES_tradnl" b="1">
                <a:solidFill>
                  <a:srgbClr val="333399"/>
                </a:solidFill>
              </a:rPr>
              <a:t>1</a:t>
            </a:r>
            <a:r>
              <a:rPr lang="es-ES_tradnl">
                <a:solidFill>
                  <a:srgbClr val="333399"/>
                </a:solidFill>
              </a:rPr>
              <a:t>:</a:t>
            </a:r>
            <a:endParaRPr lang="es-ES_tradnl"/>
          </a:p>
        </p:txBody>
      </p:sp>
      <p:sp>
        <p:nvSpPr>
          <p:cNvPr id="87063" name="Text Box 23"/>
          <p:cNvSpPr txBox="1">
            <a:spLocks noChangeArrowheads="1"/>
          </p:cNvSpPr>
          <p:nvPr/>
        </p:nvSpPr>
        <p:spPr bwMode="auto">
          <a:xfrm>
            <a:off x="2308225" y="4705350"/>
            <a:ext cx="4343400" cy="457200"/>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333399"/>
                </a:solidFill>
              </a:rPr>
              <a:t>En resumen:</a:t>
            </a:r>
            <a:endParaRPr lang="es-ES_tradnl"/>
          </a:p>
        </p:txBody>
      </p:sp>
      <p:sp>
        <p:nvSpPr>
          <p:cNvPr id="87064" name="Text Box 24"/>
          <p:cNvSpPr txBox="1">
            <a:spLocks noChangeArrowheads="1"/>
          </p:cNvSpPr>
          <p:nvPr/>
        </p:nvSpPr>
        <p:spPr bwMode="auto">
          <a:xfrm>
            <a:off x="6270625" y="1123950"/>
            <a:ext cx="2057400" cy="457200"/>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333399"/>
                </a:solidFill>
              </a:rPr>
              <a:t>donde 0&lt; </a:t>
            </a:r>
            <a:r>
              <a:rPr lang="es-ES_tradnl" sz="2200">
                <a:sym typeface="Symbol" pitchFamily="18" charset="2"/>
              </a:rPr>
              <a:t></a:t>
            </a:r>
            <a:r>
              <a:rPr lang="es-ES_tradnl">
                <a:solidFill>
                  <a:srgbClr val="333399"/>
                </a:solidFill>
              </a:rPr>
              <a:t> &lt;1</a:t>
            </a:r>
          </a:p>
        </p:txBody>
      </p:sp>
      <p:sp>
        <p:nvSpPr>
          <p:cNvPr id="87065" name="Text Box 25"/>
          <p:cNvSpPr txBox="1">
            <a:spLocks noChangeArrowheads="1"/>
          </p:cNvSpPr>
          <p:nvPr/>
        </p:nvSpPr>
        <p:spPr bwMode="auto">
          <a:xfrm>
            <a:off x="2308225" y="2495550"/>
            <a:ext cx="4343400" cy="457200"/>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333399"/>
                </a:solidFill>
              </a:rPr>
              <a:t>Si el resultado es </a:t>
            </a:r>
            <a:r>
              <a:rPr lang="es-ES_tradnl" b="1">
                <a:solidFill>
                  <a:srgbClr val="333399"/>
                </a:solidFill>
              </a:rPr>
              <a:t>1</a:t>
            </a:r>
            <a:r>
              <a:rPr lang="es-ES_tradnl">
                <a:solidFill>
                  <a:srgbClr val="333399"/>
                </a:solidFill>
              </a:rPr>
              <a:t> en lugar de </a:t>
            </a:r>
            <a:r>
              <a:rPr lang="es-ES_tradnl" b="1">
                <a:solidFill>
                  <a:srgbClr val="333399"/>
                </a:solidFill>
              </a:rPr>
              <a:t>0</a:t>
            </a:r>
            <a:r>
              <a:rPr lang="es-ES_tradnl">
                <a:solidFill>
                  <a:srgbClr val="333399"/>
                </a:solidFill>
              </a:rPr>
              <a:t>:</a:t>
            </a:r>
            <a:endParaRPr lang="es-ES_tradnl"/>
          </a:p>
        </p:txBody>
      </p:sp>
      <p:sp>
        <p:nvSpPr>
          <p:cNvPr id="87066" name="Text Box 26"/>
          <p:cNvSpPr txBox="1">
            <a:spLocks noChangeArrowheads="1"/>
          </p:cNvSpPr>
          <p:nvPr/>
        </p:nvSpPr>
        <p:spPr bwMode="auto">
          <a:xfrm>
            <a:off x="2613025" y="5162550"/>
            <a:ext cx="2209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w’ = w + </a:t>
            </a:r>
            <a:r>
              <a:rPr lang="es-ES_tradnl" sz="2200">
                <a:sym typeface="Symbol" pitchFamily="18" charset="2"/>
              </a:rPr>
              <a:t></a:t>
            </a:r>
            <a:r>
              <a:rPr lang="es-ES_tradnl" sz="2200"/>
              <a:t>(t-y)x</a:t>
            </a:r>
          </a:p>
        </p:txBody>
      </p:sp>
      <p:sp>
        <p:nvSpPr>
          <p:cNvPr id="87067" name="Text Box 27"/>
          <p:cNvSpPr txBox="1">
            <a:spLocks noChangeArrowheads="1"/>
          </p:cNvSpPr>
          <p:nvPr/>
        </p:nvSpPr>
        <p:spPr bwMode="auto">
          <a:xfrm>
            <a:off x="5508625" y="5162550"/>
            <a:ext cx="18288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sym typeface="Symbol" pitchFamily="18" charset="2"/>
              </a:rPr>
              <a:t></a:t>
            </a:r>
            <a:r>
              <a:rPr lang="es-ES_tradnl" sz="2200"/>
              <a:t>w = </a:t>
            </a:r>
            <a:r>
              <a:rPr lang="es-ES_tradnl" sz="2200">
                <a:sym typeface="Symbol" pitchFamily="18" charset="2"/>
              </a:rPr>
              <a:t></a:t>
            </a:r>
            <a:r>
              <a:rPr lang="es-ES_tradnl" sz="2200"/>
              <a:t>(t-y)x</a:t>
            </a:r>
          </a:p>
        </p:txBody>
      </p:sp>
      <p:sp>
        <p:nvSpPr>
          <p:cNvPr id="87068" name="Text Box 28"/>
          <p:cNvSpPr txBox="1">
            <a:spLocks noChangeArrowheads="1"/>
          </p:cNvSpPr>
          <p:nvPr/>
        </p:nvSpPr>
        <p:spPr bwMode="auto">
          <a:xfrm>
            <a:off x="2079625" y="5848350"/>
            <a:ext cx="6019800" cy="822325"/>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CC0000"/>
                </a:solidFill>
              </a:rPr>
              <a:t>A esto se le llama la regla de aprendizaje Delta. El parámetro </a:t>
            </a:r>
            <a:r>
              <a:rPr lang="es-ES_tradnl" sz="2200">
                <a:solidFill>
                  <a:srgbClr val="CC0000"/>
                </a:solidFill>
                <a:sym typeface="Symbol" pitchFamily="18" charset="2"/>
              </a:rPr>
              <a:t> es la razón de aprendizaje.</a:t>
            </a:r>
            <a:endParaRPr lang="es-ES_tradnl" sz="2200">
              <a:sym typeface="Symbol" pitchFamily="18" charset="2"/>
            </a:endParaRPr>
          </a:p>
        </p:txBody>
      </p:sp>
      <p:sp>
        <p:nvSpPr>
          <p:cNvPr id="87069" name="WordArt 29"/>
          <p:cNvSpPr>
            <a:spLocks noChangeArrowheads="1" noChangeShapeType="1"/>
          </p:cNvSpPr>
          <p:nvPr/>
        </p:nvSpPr>
        <p:spPr bwMode="auto">
          <a:xfrm>
            <a:off x="327025" y="9667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68413" y="211138"/>
            <a:ext cx="7659687" cy="1143000"/>
          </a:xfrm>
        </p:spPr>
        <p:txBody>
          <a:bodyPr>
            <a:normAutofit fontScale="90000"/>
          </a:bodyPr>
          <a:lstStyle/>
          <a:p>
            <a:r>
              <a:rPr lang="es-ES_tradnl">
                <a:solidFill>
                  <a:srgbClr val="656AD3"/>
                </a:solidFill>
              </a:rPr>
              <a:t>Algoritmo de entrenamiento del Perceptron</a:t>
            </a:r>
            <a:endParaRPr lang="es-MX">
              <a:solidFill>
                <a:srgbClr val="656AD3"/>
              </a:solidFill>
            </a:endParaRPr>
          </a:p>
        </p:txBody>
      </p:sp>
      <p:sp>
        <p:nvSpPr>
          <p:cNvPr id="88067" name="Rectangle 3"/>
          <p:cNvSpPr>
            <a:spLocks noGrp="1" noChangeArrowheads="1"/>
          </p:cNvSpPr>
          <p:nvPr>
            <p:ph sz="quarter" idx="1"/>
          </p:nvPr>
        </p:nvSpPr>
        <p:spPr>
          <a:xfrm>
            <a:off x="1358900" y="1608138"/>
            <a:ext cx="7620000" cy="4876800"/>
          </a:xfrm>
          <a:ln>
            <a:solidFill>
              <a:schemeClr val="tx2"/>
            </a:solidFill>
            <a:headEnd/>
            <a:tailEnd/>
          </a:ln>
        </p:spPr>
        <p:txBody>
          <a:bodyPr>
            <a:normAutofit/>
          </a:bodyPr>
          <a:lstStyle/>
          <a:p>
            <a:pPr eaLnBrk="0" hangingPunct="0">
              <a:lnSpc>
                <a:spcPct val="80000"/>
              </a:lnSpc>
              <a:spcBef>
                <a:spcPct val="0"/>
              </a:spcBef>
              <a:buClrTx/>
              <a:buFontTx/>
              <a:buNone/>
            </a:pPr>
            <a:r>
              <a:rPr lang="es-ES_tradnl" sz="2400">
                <a:solidFill>
                  <a:srgbClr val="B85662"/>
                </a:solidFill>
              </a:rPr>
              <a:t>repetir</a:t>
            </a:r>
          </a:p>
          <a:p>
            <a:pPr algn="just" eaLnBrk="0" hangingPunct="0">
              <a:lnSpc>
                <a:spcPct val="80000"/>
              </a:lnSpc>
              <a:spcBef>
                <a:spcPct val="0"/>
              </a:spcBef>
              <a:buClrTx/>
              <a:buFontTx/>
              <a:buNone/>
            </a:pPr>
            <a:r>
              <a:rPr lang="es-ES_tradnl" sz="2400">
                <a:solidFill>
                  <a:srgbClr val="B85662"/>
                </a:solidFill>
              </a:rPr>
              <a:t>para cada par en los vectores de entrenamiento (</a:t>
            </a:r>
            <a:r>
              <a:rPr lang="es-ES_tradnl" sz="2400" b="1">
                <a:solidFill>
                  <a:srgbClr val="B85662"/>
                </a:solidFill>
              </a:rPr>
              <a:t>x</a:t>
            </a:r>
            <a:r>
              <a:rPr lang="es-ES_tradnl" sz="2400">
                <a:solidFill>
                  <a:srgbClr val="B85662"/>
                </a:solidFill>
              </a:rPr>
              <a:t>,</a:t>
            </a:r>
            <a:r>
              <a:rPr lang="es-ES_tradnl" sz="2400" i="1">
                <a:solidFill>
                  <a:srgbClr val="B85662"/>
                </a:solidFill>
              </a:rPr>
              <a:t>t</a:t>
            </a:r>
            <a:r>
              <a:rPr lang="es-ES_tradnl" sz="2400">
                <a:solidFill>
                  <a:srgbClr val="B85662"/>
                </a:solidFill>
              </a:rPr>
              <a:t>)</a:t>
            </a:r>
          </a:p>
          <a:p>
            <a:pPr algn="just" eaLnBrk="0" hangingPunct="0">
              <a:lnSpc>
                <a:spcPct val="80000"/>
              </a:lnSpc>
              <a:spcBef>
                <a:spcPct val="0"/>
              </a:spcBef>
              <a:buClrTx/>
              <a:buFontTx/>
              <a:buNone/>
            </a:pPr>
            <a:r>
              <a:rPr lang="es-ES_tradnl" sz="2400">
                <a:solidFill>
                  <a:srgbClr val="B85662"/>
                </a:solidFill>
              </a:rPr>
              <a:t>		evaluar la salida </a:t>
            </a:r>
            <a:r>
              <a:rPr lang="es-ES_tradnl" sz="2400" i="1">
                <a:solidFill>
                  <a:srgbClr val="B85662"/>
                </a:solidFill>
              </a:rPr>
              <a:t>y</a:t>
            </a:r>
            <a:r>
              <a:rPr lang="es-ES_tradnl" sz="2400" baseline="-25000">
                <a:solidFill>
                  <a:srgbClr val="B85662"/>
                </a:solidFill>
              </a:rPr>
              <a:t>i</a:t>
            </a:r>
            <a:r>
              <a:rPr lang="es-ES_tradnl" sz="2400">
                <a:solidFill>
                  <a:srgbClr val="B85662"/>
                </a:solidFill>
              </a:rPr>
              <a:t> cuando x</a:t>
            </a:r>
            <a:r>
              <a:rPr lang="es-ES_tradnl" sz="2400" baseline="-25000">
                <a:solidFill>
                  <a:srgbClr val="B85662"/>
                </a:solidFill>
              </a:rPr>
              <a:t>i</a:t>
            </a:r>
            <a:r>
              <a:rPr lang="es-ES_tradnl" sz="2400">
                <a:solidFill>
                  <a:srgbClr val="B85662"/>
                </a:solidFill>
              </a:rPr>
              <a:t> es la entrada al ...</a:t>
            </a:r>
          </a:p>
          <a:p>
            <a:pPr algn="just" eaLnBrk="0" hangingPunct="0">
              <a:lnSpc>
                <a:spcPct val="80000"/>
              </a:lnSpc>
              <a:spcBef>
                <a:spcPct val="0"/>
              </a:spcBef>
              <a:buClrTx/>
              <a:buFontTx/>
              <a:buNone/>
            </a:pPr>
            <a:r>
              <a:rPr lang="es-ES_tradnl" sz="2400">
                <a:solidFill>
                  <a:srgbClr val="B85662"/>
                </a:solidFill>
              </a:rPr>
              <a:t>		perceptron</a:t>
            </a:r>
          </a:p>
          <a:p>
            <a:pPr algn="just" eaLnBrk="0" hangingPunct="0">
              <a:lnSpc>
                <a:spcPct val="80000"/>
              </a:lnSpc>
              <a:spcBef>
                <a:spcPct val="0"/>
              </a:spcBef>
              <a:buClrTx/>
              <a:buFontTx/>
              <a:buNone/>
            </a:pPr>
            <a:r>
              <a:rPr lang="es-ES_tradnl" sz="2400">
                <a:solidFill>
                  <a:srgbClr val="B85662"/>
                </a:solidFill>
              </a:rPr>
              <a:t>		si </a:t>
            </a:r>
            <a:r>
              <a:rPr lang="es-ES_tradnl" sz="2400" i="1">
                <a:solidFill>
                  <a:srgbClr val="B85662"/>
                </a:solidFill>
              </a:rPr>
              <a:t>y</a:t>
            </a:r>
            <a:r>
              <a:rPr lang="es-ES_tradnl" sz="2400">
                <a:solidFill>
                  <a:srgbClr val="B85662"/>
                </a:solidFill>
              </a:rPr>
              <a:t> </a:t>
            </a:r>
            <a:r>
              <a:rPr lang="es-ES_tradnl" sz="2400">
                <a:solidFill>
                  <a:srgbClr val="B85662"/>
                </a:solidFill>
                <a:sym typeface="Symbol" pitchFamily="18" charset="2"/>
              </a:rPr>
              <a:t></a:t>
            </a:r>
            <a:r>
              <a:rPr lang="es-ES_tradnl" sz="2400">
                <a:solidFill>
                  <a:srgbClr val="B85662"/>
                </a:solidFill>
              </a:rPr>
              <a:t> </a:t>
            </a:r>
            <a:r>
              <a:rPr lang="es-ES_tradnl" sz="2400" i="1">
                <a:solidFill>
                  <a:srgbClr val="B85662"/>
                </a:solidFill>
              </a:rPr>
              <a:t>t</a:t>
            </a:r>
            <a:r>
              <a:rPr lang="es-ES_tradnl" sz="2400">
                <a:solidFill>
                  <a:srgbClr val="B85662"/>
                </a:solidFill>
              </a:rPr>
              <a:t>, entonces</a:t>
            </a:r>
          </a:p>
          <a:p>
            <a:pPr algn="just" eaLnBrk="0" hangingPunct="0">
              <a:lnSpc>
                <a:spcPct val="80000"/>
              </a:lnSpc>
              <a:spcBef>
                <a:spcPct val="0"/>
              </a:spcBef>
              <a:buClrTx/>
              <a:buFontTx/>
              <a:buNone/>
            </a:pPr>
            <a:r>
              <a:rPr lang="es-ES_tradnl" sz="2400">
                <a:solidFill>
                  <a:srgbClr val="B85662"/>
                </a:solidFill>
              </a:rPr>
              <a:t>			forme un nuevo vector de pesos </a:t>
            </a:r>
            <a:r>
              <a:rPr lang="es-ES_tradnl" sz="2400" b="1">
                <a:solidFill>
                  <a:srgbClr val="B85662"/>
                </a:solidFill>
              </a:rPr>
              <a:t>w’</a:t>
            </a:r>
            <a:r>
              <a:rPr lang="es-ES_tradnl" sz="2400">
                <a:solidFill>
                  <a:srgbClr val="B85662"/>
                </a:solidFill>
              </a:rPr>
              <a:t> de acuerdo a...</a:t>
            </a:r>
          </a:p>
          <a:p>
            <a:pPr algn="just" eaLnBrk="0" hangingPunct="0">
              <a:lnSpc>
                <a:spcPct val="80000"/>
              </a:lnSpc>
              <a:spcBef>
                <a:spcPct val="0"/>
              </a:spcBef>
              <a:buClrTx/>
              <a:buFontTx/>
              <a:buNone/>
            </a:pPr>
            <a:r>
              <a:rPr lang="es-ES_tradnl" sz="2400">
                <a:solidFill>
                  <a:srgbClr val="B85662"/>
                </a:solidFill>
              </a:rPr>
              <a:t>			la ecuación correspondiente</a:t>
            </a:r>
          </a:p>
          <a:p>
            <a:pPr algn="just" eaLnBrk="0" hangingPunct="0">
              <a:lnSpc>
                <a:spcPct val="80000"/>
              </a:lnSpc>
              <a:spcBef>
                <a:spcPct val="0"/>
              </a:spcBef>
              <a:buClrTx/>
              <a:buFontTx/>
              <a:buNone/>
            </a:pPr>
            <a:r>
              <a:rPr lang="es-ES_tradnl" sz="2400">
                <a:solidFill>
                  <a:srgbClr val="B85662"/>
                </a:solidFill>
              </a:rPr>
              <a:t>		de otra manera,</a:t>
            </a:r>
          </a:p>
          <a:p>
            <a:pPr algn="just" eaLnBrk="0" hangingPunct="0">
              <a:lnSpc>
                <a:spcPct val="80000"/>
              </a:lnSpc>
              <a:spcBef>
                <a:spcPct val="0"/>
              </a:spcBef>
              <a:buClrTx/>
              <a:buFontTx/>
              <a:buNone/>
            </a:pPr>
            <a:r>
              <a:rPr lang="es-ES_tradnl" sz="2400">
                <a:solidFill>
                  <a:srgbClr val="B85662"/>
                </a:solidFill>
              </a:rPr>
              <a:t>			no haga nada</a:t>
            </a:r>
          </a:p>
          <a:p>
            <a:pPr algn="just" eaLnBrk="0" hangingPunct="0">
              <a:lnSpc>
                <a:spcPct val="80000"/>
              </a:lnSpc>
              <a:spcBef>
                <a:spcPct val="0"/>
              </a:spcBef>
              <a:buClrTx/>
              <a:buFontTx/>
              <a:buNone/>
            </a:pPr>
            <a:r>
              <a:rPr lang="es-ES_tradnl" sz="2400">
                <a:solidFill>
                  <a:srgbClr val="B85662"/>
                </a:solidFill>
              </a:rPr>
              <a:t>		fin (del si)</a:t>
            </a:r>
          </a:p>
          <a:p>
            <a:pPr algn="just" eaLnBrk="0" hangingPunct="0">
              <a:lnSpc>
                <a:spcPct val="80000"/>
              </a:lnSpc>
              <a:spcBef>
                <a:spcPct val="0"/>
              </a:spcBef>
              <a:buClrTx/>
              <a:buFontTx/>
              <a:buNone/>
            </a:pPr>
            <a:r>
              <a:rPr lang="es-ES_tradnl" sz="2400">
                <a:solidFill>
                  <a:srgbClr val="B85662"/>
                </a:solidFill>
              </a:rPr>
              <a:t>	fin (del para)</a:t>
            </a:r>
          </a:p>
          <a:p>
            <a:pPr algn="just" eaLnBrk="0" hangingPunct="0">
              <a:lnSpc>
                <a:spcPct val="80000"/>
              </a:lnSpc>
              <a:spcBef>
                <a:spcPct val="0"/>
              </a:spcBef>
              <a:buClrTx/>
              <a:buFontTx/>
              <a:buNone/>
            </a:pPr>
            <a:r>
              <a:rPr lang="es-ES_tradnl" sz="2400">
                <a:solidFill>
                  <a:srgbClr val="B85662"/>
                </a:solidFill>
              </a:rPr>
              <a:t>hasta que </a:t>
            </a:r>
            <a:r>
              <a:rPr lang="es-ES_tradnl" sz="2400" i="1">
                <a:solidFill>
                  <a:srgbClr val="B85662"/>
                </a:solidFill>
              </a:rPr>
              <a:t>y</a:t>
            </a:r>
            <a:r>
              <a:rPr lang="es-ES_tradnl" sz="2400">
                <a:solidFill>
                  <a:srgbClr val="B85662"/>
                </a:solidFill>
              </a:rPr>
              <a:t> = </a:t>
            </a:r>
            <a:r>
              <a:rPr lang="es-ES_tradnl" sz="2400" i="1">
                <a:solidFill>
                  <a:srgbClr val="B85662"/>
                </a:solidFill>
              </a:rPr>
              <a:t>t</a:t>
            </a:r>
            <a:r>
              <a:rPr lang="es-ES_tradnl" sz="2400">
                <a:solidFill>
                  <a:srgbClr val="B85662"/>
                </a:solidFill>
              </a:rPr>
              <a:t> para todos los vectores.</a:t>
            </a:r>
          </a:p>
          <a:p>
            <a:pPr algn="just" eaLnBrk="0" hangingPunct="0">
              <a:lnSpc>
                <a:spcPct val="80000"/>
              </a:lnSpc>
              <a:spcBef>
                <a:spcPct val="0"/>
              </a:spcBef>
              <a:buClrTx/>
              <a:buFontTx/>
              <a:buNone/>
            </a:pPr>
            <a:endParaRPr lang="es-ES_tradnl" sz="2400">
              <a:solidFill>
                <a:srgbClr val="B85662"/>
              </a:solidFill>
            </a:endParaRPr>
          </a:p>
          <a:p>
            <a:pPr eaLnBrk="0" hangingPunct="0">
              <a:lnSpc>
                <a:spcPct val="80000"/>
              </a:lnSpc>
              <a:spcBef>
                <a:spcPct val="0"/>
              </a:spcBef>
              <a:buClrTx/>
              <a:buFontTx/>
              <a:buNone/>
            </a:pPr>
            <a:r>
              <a:rPr lang="es-ES_tradnl" sz="2400">
                <a:solidFill>
                  <a:srgbClr val="B85662"/>
                </a:solidFill>
              </a:rPr>
              <a:t>Los valores de los pesos para este caso están restringidos entre -1 y 1.</a:t>
            </a:r>
            <a:endParaRPr lang="es-MX">
              <a:solidFill>
                <a:srgbClr val="B85662"/>
              </a:solidFill>
            </a:endParaRPr>
          </a:p>
        </p:txBody>
      </p:sp>
      <p:sp>
        <p:nvSpPr>
          <p:cNvPr id="88068" name="WordArt 4"/>
          <p:cNvSpPr>
            <a:spLocks noChangeArrowheads="1" noChangeShapeType="1"/>
          </p:cNvSpPr>
          <p:nvPr/>
        </p:nvSpPr>
        <p:spPr bwMode="auto">
          <a:xfrm>
            <a:off x="379413"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a:xfrm>
            <a:off x="1319213" y="0"/>
            <a:ext cx="7543800" cy="692150"/>
          </a:xfrm>
        </p:spPr>
        <p:txBody>
          <a:bodyPr>
            <a:normAutofit fontScale="90000"/>
          </a:bodyPr>
          <a:lstStyle/>
          <a:p>
            <a:r>
              <a:rPr lang="es-ES_tradnl"/>
              <a:t>Ejemplo</a:t>
            </a:r>
            <a:endParaRPr lang="es-MX"/>
          </a:p>
        </p:txBody>
      </p:sp>
      <p:sp>
        <p:nvSpPr>
          <p:cNvPr id="90115" name="Rectangle 1027"/>
          <p:cNvSpPr>
            <a:spLocks noGrp="1" noChangeArrowheads="1"/>
          </p:cNvSpPr>
          <p:nvPr>
            <p:ph sz="quarter" idx="1"/>
          </p:nvPr>
        </p:nvSpPr>
        <p:spPr>
          <a:xfrm>
            <a:off x="1316038" y="652463"/>
            <a:ext cx="7620000" cy="3303587"/>
          </a:xfrm>
        </p:spPr>
        <p:txBody>
          <a:bodyPr>
            <a:normAutofit/>
          </a:bodyPr>
          <a:lstStyle/>
          <a:p>
            <a:pPr algn="just"/>
            <a:r>
              <a:rPr lang="es-MX" sz="2800">
                <a:cs typeface="Times New Roman" pitchFamily="18" charset="0"/>
              </a:rPr>
              <a:t>Supongamos que un perceptron de dos entradas tiene pesos iniciales 0, 0.4 y umbral 0.3. Se requiere que este perceptron aprenda la función lógica AND. Suponga una razón de aprendizaje </a:t>
            </a:r>
            <a:r>
              <a:rPr lang="es-MX" sz="2800" b="1">
                <a:cs typeface="Times New Roman" pitchFamily="18" charset="0"/>
                <a:sym typeface="Symbol" pitchFamily="18" charset="2"/>
              </a:rPr>
              <a:t></a:t>
            </a:r>
            <a:r>
              <a:rPr lang="es-MX" sz="2800">
                <a:cs typeface="Times New Roman" pitchFamily="18" charset="0"/>
              </a:rPr>
              <a:t> de 0.25. Usando el algoritmo anterior complete la tabla hasta que encuentre convergencia. El percepton usado es el que muestra la figura.</a:t>
            </a:r>
            <a:endParaRPr lang="es-MX" sz="2800"/>
          </a:p>
        </p:txBody>
      </p:sp>
      <p:sp>
        <p:nvSpPr>
          <p:cNvPr id="90117" name="Rectangle 1029"/>
          <p:cNvSpPr>
            <a:spLocks noChangeArrowheads="1"/>
          </p:cNvSpPr>
          <p:nvPr/>
        </p:nvSpPr>
        <p:spPr bwMode="auto">
          <a:xfrm>
            <a:off x="1976438" y="2443163"/>
            <a:ext cx="9144000" cy="0"/>
          </a:xfrm>
          <a:prstGeom prst="rect">
            <a:avLst/>
          </a:prstGeom>
          <a:noFill/>
          <a:ln w="12700" cap="sq">
            <a:noFill/>
            <a:miter lim="800000"/>
            <a:headEnd type="none" w="sm" len="sm"/>
            <a:tailEnd type="none" w="sm" len="sm"/>
          </a:ln>
          <a:effectLst/>
        </p:spPr>
        <p:txBody>
          <a:bodyPr>
            <a:spAutoFit/>
          </a:bodyPr>
          <a:lstStyle/>
          <a:p>
            <a:endParaRPr lang="en-US"/>
          </a:p>
        </p:txBody>
      </p:sp>
      <p:sp>
        <p:nvSpPr>
          <p:cNvPr id="90118" name="Rectangle 1030"/>
          <p:cNvSpPr>
            <a:spLocks noChangeArrowheads="1"/>
          </p:cNvSpPr>
          <p:nvPr/>
        </p:nvSpPr>
        <p:spPr bwMode="auto">
          <a:xfrm>
            <a:off x="1976438" y="2443163"/>
            <a:ext cx="9144000" cy="0"/>
          </a:xfrm>
          <a:prstGeom prst="rect">
            <a:avLst/>
          </a:prstGeom>
          <a:noFill/>
          <a:ln w="12700" cap="sq">
            <a:noFill/>
            <a:miter lim="800000"/>
            <a:headEnd type="none" w="sm" len="sm"/>
            <a:tailEnd type="none" w="sm" len="sm"/>
          </a:ln>
          <a:effectLst/>
        </p:spPr>
        <p:txBody>
          <a:bodyPr>
            <a:spAutoFit/>
          </a:bodyPr>
          <a:lstStyle/>
          <a:p>
            <a:endParaRPr lang="en-US"/>
          </a:p>
        </p:txBody>
      </p:sp>
      <p:grpSp>
        <p:nvGrpSpPr>
          <p:cNvPr id="90152" name="Group 1064"/>
          <p:cNvGrpSpPr>
            <a:grpSpLocks/>
          </p:cNvGrpSpPr>
          <p:nvPr/>
        </p:nvGrpSpPr>
        <p:grpSpPr bwMode="auto">
          <a:xfrm>
            <a:off x="2422525" y="3803650"/>
            <a:ext cx="5489575" cy="2582863"/>
            <a:chOff x="1731" y="2602"/>
            <a:chExt cx="2943" cy="1211"/>
          </a:xfrm>
        </p:grpSpPr>
        <p:sp>
          <p:nvSpPr>
            <p:cNvPr id="90120" name="Freeform 1032"/>
            <p:cNvSpPr>
              <a:spLocks/>
            </p:cNvSpPr>
            <p:nvPr/>
          </p:nvSpPr>
          <p:spPr bwMode="auto">
            <a:xfrm>
              <a:off x="2921" y="3099"/>
              <a:ext cx="432" cy="432"/>
            </a:xfrm>
            <a:custGeom>
              <a:avLst/>
              <a:gdLst/>
              <a:ahLst/>
              <a:cxnLst>
                <a:cxn ang="0">
                  <a:pos x="238" y="1"/>
                </a:cxn>
                <a:cxn ang="0">
                  <a:pos x="279" y="10"/>
                </a:cxn>
                <a:cxn ang="0">
                  <a:pos x="318" y="26"/>
                </a:cxn>
                <a:cxn ang="0">
                  <a:pos x="352" y="50"/>
                </a:cxn>
                <a:cxn ang="0">
                  <a:pos x="382" y="79"/>
                </a:cxn>
                <a:cxn ang="0">
                  <a:pos x="406" y="114"/>
                </a:cxn>
                <a:cxn ang="0">
                  <a:pos x="422" y="152"/>
                </a:cxn>
                <a:cxn ang="0">
                  <a:pos x="430" y="194"/>
                </a:cxn>
                <a:cxn ang="0">
                  <a:pos x="430" y="237"/>
                </a:cxn>
                <a:cxn ang="0">
                  <a:pos x="422" y="281"/>
                </a:cxn>
                <a:cxn ang="0">
                  <a:pos x="406" y="319"/>
                </a:cxn>
                <a:cxn ang="0">
                  <a:pos x="382" y="354"/>
                </a:cxn>
                <a:cxn ang="0">
                  <a:pos x="352" y="383"/>
                </a:cxn>
                <a:cxn ang="0">
                  <a:pos x="318" y="406"/>
                </a:cxn>
                <a:cxn ang="0">
                  <a:pos x="279" y="421"/>
                </a:cxn>
                <a:cxn ang="0">
                  <a:pos x="238" y="430"/>
                </a:cxn>
                <a:cxn ang="0">
                  <a:pos x="194" y="430"/>
                </a:cxn>
                <a:cxn ang="0">
                  <a:pos x="151" y="421"/>
                </a:cxn>
                <a:cxn ang="0">
                  <a:pos x="113" y="406"/>
                </a:cxn>
                <a:cxn ang="0">
                  <a:pos x="78" y="383"/>
                </a:cxn>
                <a:cxn ang="0">
                  <a:pos x="48" y="354"/>
                </a:cxn>
                <a:cxn ang="0">
                  <a:pos x="26" y="319"/>
                </a:cxn>
                <a:cxn ang="0">
                  <a:pos x="8" y="281"/>
                </a:cxn>
                <a:cxn ang="0">
                  <a:pos x="0" y="237"/>
                </a:cxn>
                <a:cxn ang="0">
                  <a:pos x="0" y="194"/>
                </a:cxn>
                <a:cxn ang="0">
                  <a:pos x="8" y="152"/>
                </a:cxn>
                <a:cxn ang="0">
                  <a:pos x="26" y="114"/>
                </a:cxn>
                <a:cxn ang="0">
                  <a:pos x="48" y="79"/>
                </a:cxn>
                <a:cxn ang="0">
                  <a:pos x="78" y="50"/>
                </a:cxn>
                <a:cxn ang="0">
                  <a:pos x="113" y="26"/>
                </a:cxn>
                <a:cxn ang="0">
                  <a:pos x="151" y="10"/>
                </a:cxn>
                <a:cxn ang="0">
                  <a:pos x="194" y="1"/>
                </a:cxn>
              </a:cxnLst>
              <a:rect l="0" t="0" r="r" b="b"/>
              <a:pathLst>
                <a:path w="432" h="432">
                  <a:moveTo>
                    <a:pt x="215" y="0"/>
                  </a:moveTo>
                  <a:lnTo>
                    <a:pt x="238" y="1"/>
                  </a:lnTo>
                  <a:lnTo>
                    <a:pt x="259" y="5"/>
                  </a:lnTo>
                  <a:lnTo>
                    <a:pt x="279" y="10"/>
                  </a:lnTo>
                  <a:lnTo>
                    <a:pt x="300" y="17"/>
                  </a:lnTo>
                  <a:lnTo>
                    <a:pt x="318" y="26"/>
                  </a:lnTo>
                  <a:lnTo>
                    <a:pt x="337" y="38"/>
                  </a:lnTo>
                  <a:lnTo>
                    <a:pt x="352" y="50"/>
                  </a:lnTo>
                  <a:lnTo>
                    <a:pt x="368" y="64"/>
                  </a:lnTo>
                  <a:lnTo>
                    <a:pt x="382" y="79"/>
                  </a:lnTo>
                  <a:lnTo>
                    <a:pt x="394" y="95"/>
                  </a:lnTo>
                  <a:lnTo>
                    <a:pt x="406" y="114"/>
                  </a:lnTo>
                  <a:lnTo>
                    <a:pt x="415" y="131"/>
                  </a:lnTo>
                  <a:lnTo>
                    <a:pt x="422" y="152"/>
                  </a:lnTo>
                  <a:lnTo>
                    <a:pt x="427" y="173"/>
                  </a:lnTo>
                  <a:lnTo>
                    <a:pt x="430" y="194"/>
                  </a:lnTo>
                  <a:lnTo>
                    <a:pt x="432" y="216"/>
                  </a:lnTo>
                  <a:lnTo>
                    <a:pt x="430" y="237"/>
                  </a:lnTo>
                  <a:lnTo>
                    <a:pt x="427" y="260"/>
                  </a:lnTo>
                  <a:lnTo>
                    <a:pt x="422" y="281"/>
                  </a:lnTo>
                  <a:lnTo>
                    <a:pt x="415" y="300"/>
                  </a:lnTo>
                  <a:lnTo>
                    <a:pt x="406" y="319"/>
                  </a:lnTo>
                  <a:lnTo>
                    <a:pt x="394" y="336"/>
                  </a:lnTo>
                  <a:lnTo>
                    <a:pt x="382" y="354"/>
                  </a:lnTo>
                  <a:lnTo>
                    <a:pt x="368" y="369"/>
                  </a:lnTo>
                  <a:lnTo>
                    <a:pt x="352" y="383"/>
                  </a:lnTo>
                  <a:lnTo>
                    <a:pt x="337" y="395"/>
                  </a:lnTo>
                  <a:lnTo>
                    <a:pt x="318" y="406"/>
                  </a:lnTo>
                  <a:lnTo>
                    <a:pt x="300" y="414"/>
                  </a:lnTo>
                  <a:lnTo>
                    <a:pt x="279" y="421"/>
                  </a:lnTo>
                  <a:lnTo>
                    <a:pt x="259" y="428"/>
                  </a:lnTo>
                  <a:lnTo>
                    <a:pt x="238" y="430"/>
                  </a:lnTo>
                  <a:lnTo>
                    <a:pt x="215" y="432"/>
                  </a:lnTo>
                  <a:lnTo>
                    <a:pt x="194" y="430"/>
                  </a:lnTo>
                  <a:lnTo>
                    <a:pt x="172" y="428"/>
                  </a:lnTo>
                  <a:lnTo>
                    <a:pt x="151" y="421"/>
                  </a:lnTo>
                  <a:lnTo>
                    <a:pt x="132" y="414"/>
                  </a:lnTo>
                  <a:lnTo>
                    <a:pt x="113" y="406"/>
                  </a:lnTo>
                  <a:lnTo>
                    <a:pt x="95" y="395"/>
                  </a:lnTo>
                  <a:lnTo>
                    <a:pt x="78" y="383"/>
                  </a:lnTo>
                  <a:lnTo>
                    <a:pt x="62" y="369"/>
                  </a:lnTo>
                  <a:lnTo>
                    <a:pt x="48" y="354"/>
                  </a:lnTo>
                  <a:lnTo>
                    <a:pt x="36" y="336"/>
                  </a:lnTo>
                  <a:lnTo>
                    <a:pt x="26" y="319"/>
                  </a:lnTo>
                  <a:lnTo>
                    <a:pt x="17" y="300"/>
                  </a:lnTo>
                  <a:lnTo>
                    <a:pt x="8" y="281"/>
                  </a:lnTo>
                  <a:lnTo>
                    <a:pt x="3" y="260"/>
                  </a:lnTo>
                  <a:lnTo>
                    <a:pt x="0" y="237"/>
                  </a:lnTo>
                  <a:lnTo>
                    <a:pt x="0" y="216"/>
                  </a:lnTo>
                  <a:lnTo>
                    <a:pt x="0" y="194"/>
                  </a:lnTo>
                  <a:lnTo>
                    <a:pt x="3" y="173"/>
                  </a:lnTo>
                  <a:lnTo>
                    <a:pt x="8" y="152"/>
                  </a:lnTo>
                  <a:lnTo>
                    <a:pt x="17" y="131"/>
                  </a:lnTo>
                  <a:lnTo>
                    <a:pt x="26" y="114"/>
                  </a:lnTo>
                  <a:lnTo>
                    <a:pt x="36" y="95"/>
                  </a:lnTo>
                  <a:lnTo>
                    <a:pt x="48" y="79"/>
                  </a:lnTo>
                  <a:lnTo>
                    <a:pt x="62" y="64"/>
                  </a:lnTo>
                  <a:lnTo>
                    <a:pt x="78" y="50"/>
                  </a:lnTo>
                  <a:lnTo>
                    <a:pt x="95" y="38"/>
                  </a:lnTo>
                  <a:lnTo>
                    <a:pt x="113" y="26"/>
                  </a:lnTo>
                  <a:lnTo>
                    <a:pt x="132" y="17"/>
                  </a:lnTo>
                  <a:lnTo>
                    <a:pt x="151" y="10"/>
                  </a:lnTo>
                  <a:lnTo>
                    <a:pt x="172" y="5"/>
                  </a:lnTo>
                  <a:lnTo>
                    <a:pt x="194" y="1"/>
                  </a:lnTo>
                  <a:lnTo>
                    <a:pt x="215" y="0"/>
                  </a:lnTo>
                </a:path>
              </a:pathLst>
            </a:custGeom>
            <a:noFill/>
            <a:ln w="0">
              <a:solidFill>
                <a:srgbClr val="000000"/>
              </a:solidFill>
              <a:prstDash val="solid"/>
              <a:round/>
              <a:headEnd/>
              <a:tailEnd/>
            </a:ln>
          </p:spPr>
          <p:txBody>
            <a:bodyPr/>
            <a:lstStyle/>
            <a:p>
              <a:endParaRPr lang="en-US"/>
            </a:p>
          </p:txBody>
        </p:sp>
        <p:sp>
          <p:nvSpPr>
            <p:cNvPr id="90121" name="Freeform 1033"/>
            <p:cNvSpPr>
              <a:spLocks/>
            </p:cNvSpPr>
            <p:nvPr/>
          </p:nvSpPr>
          <p:spPr bwMode="auto">
            <a:xfrm>
              <a:off x="3838" y="3084"/>
              <a:ext cx="433" cy="432"/>
            </a:xfrm>
            <a:custGeom>
              <a:avLst/>
              <a:gdLst/>
              <a:ahLst/>
              <a:cxnLst>
                <a:cxn ang="0">
                  <a:pos x="238" y="1"/>
                </a:cxn>
                <a:cxn ang="0">
                  <a:pos x="280" y="10"/>
                </a:cxn>
                <a:cxn ang="0">
                  <a:pos x="320" y="26"/>
                </a:cxn>
                <a:cxn ang="0">
                  <a:pos x="354" y="48"/>
                </a:cxn>
                <a:cxn ang="0">
                  <a:pos x="382" y="78"/>
                </a:cxn>
                <a:cxn ang="0">
                  <a:pos x="406" y="112"/>
                </a:cxn>
                <a:cxn ang="0">
                  <a:pos x="422" y="151"/>
                </a:cxn>
                <a:cxn ang="0">
                  <a:pos x="431" y="194"/>
                </a:cxn>
                <a:cxn ang="0">
                  <a:pos x="431" y="237"/>
                </a:cxn>
                <a:cxn ang="0">
                  <a:pos x="422" y="279"/>
                </a:cxn>
                <a:cxn ang="0">
                  <a:pos x="406" y="317"/>
                </a:cxn>
                <a:cxn ang="0">
                  <a:pos x="382" y="352"/>
                </a:cxn>
                <a:cxn ang="0">
                  <a:pos x="354" y="381"/>
                </a:cxn>
                <a:cxn ang="0">
                  <a:pos x="320" y="406"/>
                </a:cxn>
                <a:cxn ang="0">
                  <a:pos x="280" y="421"/>
                </a:cxn>
                <a:cxn ang="0">
                  <a:pos x="238" y="430"/>
                </a:cxn>
                <a:cxn ang="0">
                  <a:pos x="195" y="430"/>
                </a:cxn>
                <a:cxn ang="0">
                  <a:pos x="151" y="421"/>
                </a:cxn>
                <a:cxn ang="0">
                  <a:pos x="113" y="406"/>
                </a:cxn>
                <a:cxn ang="0">
                  <a:pos x="78" y="381"/>
                </a:cxn>
                <a:cxn ang="0">
                  <a:pos x="49" y="352"/>
                </a:cxn>
                <a:cxn ang="0">
                  <a:pos x="26" y="317"/>
                </a:cxn>
                <a:cxn ang="0">
                  <a:pos x="11" y="279"/>
                </a:cxn>
                <a:cxn ang="0">
                  <a:pos x="2" y="237"/>
                </a:cxn>
                <a:cxn ang="0">
                  <a:pos x="2" y="194"/>
                </a:cxn>
                <a:cxn ang="0">
                  <a:pos x="11" y="151"/>
                </a:cxn>
                <a:cxn ang="0">
                  <a:pos x="26" y="112"/>
                </a:cxn>
                <a:cxn ang="0">
                  <a:pos x="49" y="78"/>
                </a:cxn>
                <a:cxn ang="0">
                  <a:pos x="78" y="48"/>
                </a:cxn>
                <a:cxn ang="0">
                  <a:pos x="113" y="26"/>
                </a:cxn>
                <a:cxn ang="0">
                  <a:pos x="151" y="10"/>
                </a:cxn>
                <a:cxn ang="0">
                  <a:pos x="195" y="1"/>
                </a:cxn>
              </a:cxnLst>
              <a:rect l="0" t="0" r="r" b="b"/>
              <a:pathLst>
                <a:path w="433" h="432">
                  <a:moveTo>
                    <a:pt x="215" y="0"/>
                  </a:moveTo>
                  <a:lnTo>
                    <a:pt x="238" y="1"/>
                  </a:lnTo>
                  <a:lnTo>
                    <a:pt x="259" y="3"/>
                  </a:lnTo>
                  <a:lnTo>
                    <a:pt x="280" y="10"/>
                  </a:lnTo>
                  <a:lnTo>
                    <a:pt x="301" y="17"/>
                  </a:lnTo>
                  <a:lnTo>
                    <a:pt x="320" y="26"/>
                  </a:lnTo>
                  <a:lnTo>
                    <a:pt x="337" y="36"/>
                  </a:lnTo>
                  <a:lnTo>
                    <a:pt x="354" y="48"/>
                  </a:lnTo>
                  <a:lnTo>
                    <a:pt x="368" y="62"/>
                  </a:lnTo>
                  <a:lnTo>
                    <a:pt x="382" y="78"/>
                  </a:lnTo>
                  <a:lnTo>
                    <a:pt x="396" y="95"/>
                  </a:lnTo>
                  <a:lnTo>
                    <a:pt x="406" y="112"/>
                  </a:lnTo>
                  <a:lnTo>
                    <a:pt x="415" y="132"/>
                  </a:lnTo>
                  <a:lnTo>
                    <a:pt x="422" y="151"/>
                  </a:lnTo>
                  <a:lnTo>
                    <a:pt x="427" y="171"/>
                  </a:lnTo>
                  <a:lnTo>
                    <a:pt x="431" y="194"/>
                  </a:lnTo>
                  <a:lnTo>
                    <a:pt x="433" y="215"/>
                  </a:lnTo>
                  <a:lnTo>
                    <a:pt x="431" y="237"/>
                  </a:lnTo>
                  <a:lnTo>
                    <a:pt x="427" y="258"/>
                  </a:lnTo>
                  <a:lnTo>
                    <a:pt x="422" y="279"/>
                  </a:lnTo>
                  <a:lnTo>
                    <a:pt x="415" y="300"/>
                  </a:lnTo>
                  <a:lnTo>
                    <a:pt x="406" y="317"/>
                  </a:lnTo>
                  <a:lnTo>
                    <a:pt x="396" y="336"/>
                  </a:lnTo>
                  <a:lnTo>
                    <a:pt x="382" y="352"/>
                  </a:lnTo>
                  <a:lnTo>
                    <a:pt x="368" y="367"/>
                  </a:lnTo>
                  <a:lnTo>
                    <a:pt x="354" y="381"/>
                  </a:lnTo>
                  <a:lnTo>
                    <a:pt x="337" y="393"/>
                  </a:lnTo>
                  <a:lnTo>
                    <a:pt x="320" y="406"/>
                  </a:lnTo>
                  <a:lnTo>
                    <a:pt x="301" y="414"/>
                  </a:lnTo>
                  <a:lnTo>
                    <a:pt x="280" y="421"/>
                  </a:lnTo>
                  <a:lnTo>
                    <a:pt x="259" y="426"/>
                  </a:lnTo>
                  <a:lnTo>
                    <a:pt x="238" y="430"/>
                  </a:lnTo>
                  <a:lnTo>
                    <a:pt x="215" y="432"/>
                  </a:lnTo>
                  <a:lnTo>
                    <a:pt x="195" y="430"/>
                  </a:lnTo>
                  <a:lnTo>
                    <a:pt x="172" y="426"/>
                  </a:lnTo>
                  <a:lnTo>
                    <a:pt x="151" y="421"/>
                  </a:lnTo>
                  <a:lnTo>
                    <a:pt x="132" y="414"/>
                  </a:lnTo>
                  <a:lnTo>
                    <a:pt x="113" y="406"/>
                  </a:lnTo>
                  <a:lnTo>
                    <a:pt x="96" y="393"/>
                  </a:lnTo>
                  <a:lnTo>
                    <a:pt x="78" y="381"/>
                  </a:lnTo>
                  <a:lnTo>
                    <a:pt x="64" y="367"/>
                  </a:lnTo>
                  <a:lnTo>
                    <a:pt x="49" y="352"/>
                  </a:lnTo>
                  <a:lnTo>
                    <a:pt x="37" y="336"/>
                  </a:lnTo>
                  <a:lnTo>
                    <a:pt x="26" y="317"/>
                  </a:lnTo>
                  <a:lnTo>
                    <a:pt x="17" y="300"/>
                  </a:lnTo>
                  <a:lnTo>
                    <a:pt x="11" y="279"/>
                  </a:lnTo>
                  <a:lnTo>
                    <a:pt x="5" y="258"/>
                  </a:lnTo>
                  <a:lnTo>
                    <a:pt x="2" y="237"/>
                  </a:lnTo>
                  <a:lnTo>
                    <a:pt x="0" y="215"/>
                  </a:lnTo>
                  <a:lnTo>
                    <a:pt x="2" y="194"/>
                  </a:lnTo>
                  <a:lnTo>
                    <a:pt x="5" y="171"/>
                  </a:lnTo>
                  <a:lnTo>
                    <a:pt x="11" y="151"/>
                  </a:lnTo>
                  <a:lnTo>
                    <a:pt x="17" y="132"/>
                  </a:lnTo>
                  <a:lnTo>
                    <a:pt x="26" y="112"/>
                  </a:lnTo>
                  <a:lnTo>
                    <a:pt x="37" y="95"/>
                  </a:lnTo>
                  <a:lnTo>
                    <a:pt x="49" y="78"/>
                  </a:lnTo>
                  <a:lnTo>
                    <a:pt x="64" y="62"/>
                  </a:lnTo>
                  <a:lnTo>
                    <a:pt x="78" y="48"/>
                  </a:lnTo>
                  <a:lnTo>
                    <a:pt x="96" y="36"/>
                  </a:lnTo>
                  <a:lnTo>
                    <a:pt x="113" y="26"/>
                  </a:lnTo>
                  <a:lnTo>
                    <a:pt x="132" y="17"/>
                  </a:lnTo>
                  <a:lnTo>
                    <a:pt x="151" y="10"/>
                  </a:lnTo>
                  <a:lnTo>
                    <a:pt x="172" y="3"/>
                  </a:lnTo>
                  <a:lnTo>
                    <a:pt x="195" y="1"/>
                  </a:lnTo>
                  <a:lnTo>
                    <a:pt x="215" y="0"/>
                  </a:lnTo>
                </a:path>
              </a:pathLst>
            </a:custGeom>
            <a:noFill/>
            <a:ln w="0">
              <a:solidFill>
                <a:srgbClr val="000000"/>
              </a:solidFill>
              <a:prstDash val="solid"/>
              <a:round/>
              <a:headEnd/>
              <a:tailEnd/>
            </a:ln>
          </p:spPr>
          <p:txBody>
            <a:bodyPr/>
            <a:lstStyle/>
            <a:p>
              <a:endParaRPr lang="en-US"/>
            </a:p>
          </p:txBody>
        </p:sp>
        <p:sp>
          <p:nvSpPr>
            <p:cNvPr id="90123" name="Line 1035"/>
            <p:cNvSpPr>
              <a:spLocks noChangeShapeType="1"/>
            </p:cNvSpPr>
            <p:nvPr/>
          </p:nvSpPr>
          <p:spPr bwMode="auto">
            <a:xfrm>
              <a:off x="1973" y="2864"/>
              <a:ext cx="918" cy="431"/>
            </a:xfrm>
            <a:prstGeom prst="line">
              <a:avLst/>
            </a:prstGeom>
            <a:noFill/>
            <a:ln w="0">
              <a:solidFill>
                <a:srgbClr val="000000"/>
              </a:solidFill>
              <a:round/>
              <a:headEnd/>
              <a:tailEnd/>
            </a:ln>
          </p:spPr>
          <p:txBody>
            <a:bodyPr/>
            <a:lstStyle/>
            <a:p>
              <a:endParaRPr lang="en-US"/>
            </a:p>
          </p:txBody>
        </p:sp>
        <p:sp>
          <p:nvSpPr>
            <p:cNvPr id="90124" name="Freeform 1036"/>
            <p:cNvSpPr>
              <a:spLocks/>
            </p:cNvSpPr>
            <p:nvPr/>
          </p:nvSpPr>
          <p:spPr bwMode="auto">
            <a:xfrm>
              <a:off x="2881" y="3276"/>
              <a:ext cx="40" cy="34"/>
            </a:xfrm>
            <a:custGeom>
              <a:avLst/>
              <a:gdLst/>
              <a:ahLst/>
              <a:cxnLst>
                <a:cxn ang="0">
                  <a:pos x="40" y="33"/>
                </a:cxn>
                <a:cxn ang="0">
                  <a:pos x="15" y="0"/>
                </a:cxn>
                <a:cxn ang="0">
                  <a:pos x="40" y="33"/>
                </a:cxn>
                <a:cxn ang="0">
                  <a:pos x="0" y="34"/>
                </a:cxn>
                <a:cxn ang="0">
                  <a:pos x="15" y="0"/>
                </a:cxn>
                <a:cxn ang="0">
                  <a:pos x="40" y="33"/>
                </a:cxn>
              </a:cxnLst>
              <a:rect l="0" t="0" r="r" b="b"/>
              <a:pathLst>
                <a:path w="40" h="34">
                  <a:moveTo>
                    <a:pt x="40" y="33"/>
                  </a:moveTo>
                  <a:lnTo>
                    <a:pt x="15" y="0"/>
                  </a:lnTo>
                  <a:lnTo>
                    <a:pt x="40" y="33"/>
                  </a:lnTo>
                  <a:lnTo>
                    <a:pt x="0" y="34"/>
                  </a:lnTo>
                  <a:lnTo>
                    <a:pt x="15" y="0"/>
                  </a:lnTo>
                  <a:lnTo>
                    <a:pt x="40" y="33"/>
                  </a:lnTo>
                  <a:close/>
                </a:path>
              </a:pathLst>
            </a:custGeom>
            <a:solidFill>
              <a:srgbClr val="000000"/>
            </a:solidFill>
            <a:ln w="9525">
              <a:noFill/>
              <a:round/>
              <a:headEnd/>
              <a:tailEnd/>
            </a:ln>
          </p:spPr>
          <p:txBody>
            <a:bodyPr/>
            <a:lstStyle/>
            <a:p>
              <a:endParaRPr lang="en-US"/>
            </a:p>
          </p:txBody>
        </p:sp>
        <p:sp>
          <p:nvSpPr>
            <p:cNvPr id="90125" name="Line 1037"/>
            <p:cNvSpPr>
              <a:spLocks noChangeShapeType="1"/>
            </p:cNvSpPr>
            <p:nvPr/>
          </p:nvSpPr>
          <p:spPr bwMode="auto">
            <a:xfrm flipV="1">
              <a:off x="1969" y="3321"/>
              <a:ext cx="922" cy="432"/>
            </a:xfrm>
            <a:prstGeom prst="line">
              <a:avLst/>
            </a:prstGeom>
            <a:noFill/>
            <a:ln w="0">
              <a:solidFill>
                <a:srgbClr val="000000"/>
              </a:solidFill>
              <a:round/>
              <a:headEnd/>
              <a:tailEnd/>
            </a:ln>
          </p:spPr>
          <p:txBody>
            <a:bodyPr/>
            <a:lstStyle/>
            <a:p>
              <a:endParaRPr lang="en-US"/>
            </a:p>
          </p:txBody>
        </p:sp>
        <p:sp>
          <p:nvSpPr>
            <p:cNvPr id="90126" name="Freeform 1038"/>
            <p:cNvSpPr>
              <a:spLocks/>
            </p:cNvSpPr>
            <p:nvPr/>
          </p:nvSpPr>
          <p:spPr bwMode="auto">
            <a:xfrm>
              <a:off x="2881" y="3305"/>
              <a:ext cx="38" cy="35"/>
            </a:xfrm>
            <a:custGeom>
              <a:avLst/>
              <a:gdLst/>
              <a:ahLst/>
              <a:cxnLst>
                <a:cxn ang="0">
                  <a:pos x="38" y="2"/>
                </a:cxn>
                <a:cxn ang="0">
                  <a:pos x="0" y="0"/>
                </a:cxn>
                <a:cxn ang="0">
                  <a:pos x="38" y="2"/>
                </a:cxn>
                <a:cxn ang="0">
                  <a:pos x="15" y="35"/>
                </a:cxn>
                <a:cxn ang="0">
                  <a:pos x="0" y="0"/>
                </a:cxn>
                <a:cxn ang="0">
                  <a:pos x="38" y="2"/>
                </a:cxn>
              </a:cxnLst>
              <a:rect l="0" t="0" r="r" b="b"/>
              <a:pathLst>
                <a:path w="38" h="35">
                  <a:moveTo>
                    <a:pt x="38" y="2"/>
                  </a:moveTo>
                  <a:lnTo>
                    <a:pt x="0" y="0"/>
                  </a:lnTo>
                  <a:lnTo>
                    <a:pt x="38" y="2"/>
                  </a:lnTo>
                  <a:lnTo>
                    <a:pt x="15" y="35"/>
                  </a:lnTo>
                  <a:lnTo>
                    <a:pt x="0" y="0"/>
                  </a:lnTo>
                  <a:lnTo>
                    <a:pt x="38" y="2"/>
                  </a:lnTo>
                  <a:close/>
                </a:path>
              </a:pathLst>
            </a:custGeom>
            <a:solidFill>
              <a:srgbClr val="000000"/>
            </a:solidFill>
            <a:ln w="9525">
              <a:noFill/>
              <a:round/>
              <a:headEnd/>
              <a:tailEnd/>
            </a:ln>
          </p:spPr>
          <p:txBody>
            <a:bodyPr/>
            <a:lstStyle/>
            <a:p>
              <a:endParaRPr lang="en-US"/>
            </a:p>
          </p:txBody>
        </p:sp>
        <p:sp>
          <p:nvSpPr>
            <p:cNvPr id="90127" name="Freeform 1039"/>
            <p:cNvSpPr>
              <a:spLocks/>
            </p:cNvSpPr>
            <p:nvPr/>
          </p:nvSpPr>
          <p:spPr bwMode="auto">
            <a:xfrm>
              <a:off x="2422" y="3034"/>
              <a:ext cx="101" cy="103"/>
            </a:xfrm>
            <a:custGeom>
              <a:avLst/>
              <a:gdLst/>
              <a:ahLst/>
              <a:cxnLst>
                <a:cxn ang="0">
                  <a:pos x="51" y="0"/>
                </a:cxn>
                <a:cxn ang="0">
                  <a:pos x="61" y="2"/>
                </a:cxn>
                <a:cxn ang="0">
                  <a:pos x="70" y="6"/>
                </a:cxn>
                <a:cxn ang="0">
                  <a:pos x="79" y="9"/>
                </a:cxn>
                <a:cxn ang="0">
                  <a:pos x="85" y="16"/>
                </a:cxn>
                <a:cxn ang="0">
                  <a:pos x="92" y="23"/>
                </a:cxn>
                <a:cxn ang="0">
                  <a:pos x="98" y="32"/>
                </a:cxn>
                <a:cxn ang="0">
                  <a:pos x="99" y="42"/>
                </a:cxn>
                <a:cxn ang="0">
                  <a:pos x="101" y="51"/>
                </a:cxn>
                <a:cxn ang="0">
                  <a:pos x="99" y="61"/>
                </a:cxn>
                <a:cxn ang="0">
                  <a:pos x="98" y="72"/>
                </a:cxn>
                <a:cxn ang="0">
                  <a:pos x="92" y="80"/>
                </a:cxn>
                <a:cxn ang="0">
                  <a:pos x="85" y="87"/>
                </a:cxn>
                <a:cxn ang="0">
                  <a:pos x="79" y="94"/>
                </a:cxn>
                <a:cxn ang="0">
                  <a:pos x="70" y="98"/>
                </a:cxn>
                <a:cxn ang="0">
                  <a:pos x="61" y="101"/>
                </a:cxn>
                <a:cxn ang="0">
                  <a:pos x="51" y="103"/>
                </a:cxn>
                <a:cxn ang="0">
                  <a:pos x="40" y="101"/>
                </a:cxn>
                <a:cxn ang="0">
                  <a:pos x="30" y="98"/>
                </a:cxn>
                <a:cxn ang="0">
                  <a:pos x="21" y="94"/>
                </a:cxn>
                <a:cxn ang="0">
                  <a:pos x="14" y="87"/>
                </a:cxn>
                <a:cxn ang="0">
                  <a:pos x="9" y="80"/>
                </a:cxn>
                <a:cxn ang="0">
                  <a:pos x="4" y="72"/>
                </a:cxn>
                <a:cxn ang="0">
                  <a:pos x="0" y="61"/>
                </a:cxn>
                <a:cxn ang="0">
                  <a:pos x="0" y="51"/>
                </a:cxn>
                <a:cxn ang="0">
                  <a:pos x="0" y="42"/>
                </a:cxn>
                <a:cxn ang="0">
                  <a:pos x="4" y="32"/>
                </a:cxn>
                <a:cxn ang="0">
                  <a:pos x="9" y="23"/>
                </a:cxn>
                <a:cxn ang="0">
                  <a:pos x="14" y="16"/>
                </a:cxn>
                <a:cxn ang="0">
                  <a:pos x="21" y="9"/>
                </a:cxn>
                <a:cxn ang="0">
                  <a:pos x="30" y="6"/>
                </a:cxn>
                <a:cxn ang="0">
                  <a:pos x="40" y="2"/>
                </a:cxn>
                <a:cxn ang="0">
                  <a:pos x="51" y="0"/>
                </a:cxn>
              </a:cxnLst>
              <a:rect l="0" t="0" r="r" b="b"/>
              <a:pathLst>
                <a:path w="101" h="103">
                  <a:moveTo>
                    <a:pt x="51" y="0"/>
                  </a:moveTo>
                  <a:lnTo>
                    <a:pt x="61" y="2"/>
                  </a:lnTo>
                  <a:lnTo>
                    <a:pt x="70" y="6"/>
                  </a:lnTo>
                  <a:lnTo>
                    <a:pt x="79" y="9"/>
                  </a:lnTo>
                  <a:lnTo>
                    <a:pt x="85" y="16"/>
                  </a:lnTo>
                  <a:lnTo>
                    <a:pt x="92" y="23"/>
                  </a:lnTo>
                  <a:lnTo>
                    <a:pt x="98" y="32"/>
                  </a:lnTo>
                  <a:lnTo>
                    <a:pt x="99" y="42"/>
                  </a:lnTo>
                  <a:lnTo>
                    <a:pt x="101" y="51"/>
                  </a:lnTo>
                  <a:lnTo>
                    <a:pt x="99" y="61"/>
                  </a:lnTo>
                  <a:lnTo>
                    <a:pt x="98" y="72"/>
                  </a:lnTo>
                  <a:lnTo>
                    <a:pt x="92" y="80"/>
                  </a:lnTo>
                  <a:lnTo>
                    <a:pt x="85" y="87"/>
                  </a:lnTo>
                  <a:lnTo>
                    <a:pt x="79" y="94"/>
                  </a:lnTo>
                  <a:lnTo>
                    <a:pt x="70" y="98"/>
                  </a:lnTo>
                  <a:lnTo>
                    <a:pt x="61" y="101"/>
                  </a:lnTo>
                  <a:lnTo>
                    <a:pt x="51" y="103"/>
                  </a:lnTo>
                  <a:lnTo>
                    <a:pt x="40" y="101"/>
                  </a:lnTo>
                  <a:lnTo>
                    <a:pt x="30" y="98"/>
                  </a:lnTo>
                  <a:lnTo>
                    <a:pt x="21" y="94"/>
                  </a:lnTo>
                  <a:lnTo>
                    <a:pt x="14" y="87"/>
                  </a:lnTo>
                  <a:lnTo>
                    <a:pt x="9" y="80"/>
                  </a:lnTo>
                  <a:lnTo>
                    <a:pt x="4" y="72"/>
                  </a:lnTo>
                  <a:lnTo>
                    <a:pt x="0" y="61"/>
                  </a:lnTo>
                  <a:lnTo>
                    <a:pt x="0" y="51"/>
                  </a:lnTo>
                  <a:lnTo>
                    <a:pt x="0" y="42"/>
                  </a:lnTo>
                  <a:lnTo>
                    <a:pt x="4" y="32"/>
                  </a:lnTo>
                  <a:lnTo>
                    <a:pt x="9" y="23"/>
                  </a:lnTo>
                  <a:lnTo>
                    <a:pt x="14" y="16"/>
                  </a:lnTo>
                  <a:lnTo>
                    <a:pt x="21" y="9"/>
                  </a:lnTo>
                  <a:lnTo>
                    <a:pt x="30" y="6"/>
                  </a:lnTo>
                  <a:lnTo>
                    <a:pt x="40" y="2"/>
                  </a:lnTo>
                  <a:lnTo>
                    <a:pt x="51" y="0"/>
                  </a:lnTo>
                </a:path>
              </a:pathLst>
            </a:custGeom>
            <a:noFill/>
            <a:ln w="0">
              <a:solidFill>
                <a:srgbClr val="000000"/>
              </a:solidFill>
              <a:prstDash val="solid"/>
              <a:round/>
              <a:headEnd/>
              <a:tailEnd/>
            </a:ln>
          </p:spPr>
          <p:txBody>
            <a:bodyPr/>
            <a:lstStyle/>
            <a:p>
              <a:endParaRPr lang="en-US"/>
            </a:p>
          </p:txBody>
        </p:sp>
        <p:sp>
          <p:nvSpPr>
            <p:cNvPr id="90128" name="Freeform 1040"/>
            <p:cNvSpPr>
              <a:spLocks/>
            </p:cNvSpPr>
            <p:nvPr/>
          </p:nvSpPr>
          <p:spPr bwMode="auto">
            <a:xfrm>
              <a:off x="2426" y="3472"/>
              <a:ext cx="101" cy="102"/>
            </a:xfrm>
            <a:custGeom>
              <a:avLst/>
              <a:gdLst/>
              <a:ahLst/>
              <a:cxnLst>
                <a:cxn ang="0">
                  <a:pos x="50" y="0"/>
                </a:cxn>
                <a:cxn ang="0">
                  <a:pos x="61" y="1"/>
                </a:cxn>
                <a:cxn ang="0">
                  <a:pos x="69" y="5"/>
                </a:cxn>
                <a:cxn ang="0">
                  <a:pos x="78" y="8"/>
                </a:cxn>
                <a:cxn ang="0">
                  <a:pos x="87" y="15"/>
                </a:cxn>
                <a:cxn ang="0">
                  <a:pos x="92" y="22"/>
                </a:cxn>
                <a:cxn ang="0">
                  <a:pos x="97" y="31"/>
                </a:cxn>
                <a:cxn ang="0">
                  <a:pos x="101" y="41"/>
                </a:cxn>
                <a:cxn ang="0">
                  <a:pos x="101" y="52"/>
                </a:cxn>
                <a:cxn ang="0">
                  <a:pos x="101" y="60"/>
                </a:cxn>
                <a:cxn ang="0">
                  <a:pos x="97" y="71"/>
                </a:cxn>
                <a:cxn ang="0">
                  <a:pos x="92" y="79"/>
                </a:cxn>
                <a:cxn ang="0">
                  <a:pos x="87" y="86"/>
                </a:cxn>
                <a:cxn ang="0">
                  <a:pos x="78" y="93"/>
                </a:cxn>
                <a:cxn ang="0">
                  <a:pos x="69" y="97"/>
                </a:cxn>
                <a:cxn ang="0">
                  <a:pos x="61" y="100"/>
                </a:cxn>
                <a:cxn ang="0">
                  <a:pos x="50" y="102"/>
                </a:cxn>
                <a:cxn ang="0">
                  <a:pos x="40" y="100"/>
                </a:cxn>
                <a:cxn ang="0">
                  <a:pos x="31" y="97"/>
                </a:cxn>
                <a:cxn ang="0">
                  <a:pos x="22" y="93"/>
                </a:cxn>
                <a:cxn ang="0">
                  <a:pos x="16" y="86"/>
                </a:cxn>
                <a:cxn ang="0">
                  <a:pos x="9" y="79"/>
                </a:cxn>
                <a:cxn ang="0">
                  <a:pos x="3" y="71"/>
                </a:cxn>
                <a:cxn ang="0">
                  <a:pos x="2" y="60"/>
                </a:cxn>
                <a:cxn ang="0">
                  <a:pos x="0" y="52"/>
                </a:cxn>
                <a:cxn ang="0">
                  <a:pos x="2" y="41"/>
                </a:cxn>
                <a:cxn ang="0">
                  <a:pos x="3" y="31"/>
                </a:cxn>
                <a:cxn ang="0">
                  <a:pos x="9" y="22"/>
                </a:cxn>
                <a:cxn ang="0">
                  <a:pos x="16" y="15"/>
                </a:cxn>
                <a:cxn ang="0">
                  <a:pos x="22" y="8"/>
                </a:cxn>
                <a:cxn ang="0">
                  <a:pos x="31" y="5"/>
                </a:cxn>
                <a:cxn ang="0">
                  <a:pos x="40" y="1"/>
                </a:cxn>
                <a:cxn ang="0">
                  <a:pos x="50" y="0"/>
                </a:cxn>
              </a:cxnLst>
              <a:rect l="0" t="0" r="r" b="b"/>
              <a:pathLst>
                <a:path w="101" h="102">
                  <a:moveTo>
                    <a:pt x="50" y="0"/>
                  </a:moveTo>
                  <a:lnTo>
                    <a:pt x="61" y="1"/>
                  </a:lnTo>
                  <a:lnTo>
                    <a:pt x="69" y="5"/>
                  </a:lnTo>
                  <a:lnTo>
                    <a:pt x="78" y="8"/>
                  </a:lnTo>
                  <a:lnTo>
                    <a:pt x="87" y="15"/>
                  </a:lnTo>
                  <a:lnTo>
                    <a:pt x="92" y="22"/>
                  </a:lnTo>
                  <a:lnTo>
                    <a:pt x="97" y="31"/>
                  </a:lnTo>
                  <a:lnTo>
                    <a:pt x="101" y="41"/>
                  </a:lnTo>
                  <a:lnTo>
                    <a:pt x="101" y="52"/>
                  </a:lnTo>
                  <a:lnTo>
                    <a:pt x="101" y="60"/>
                  </a:lnTo>
                  <a:lnTo>
                    <a:pt x="97" y="71"/>
                  </a:lnTo>
                  <a:lnTo>
                    <a:pt x="92" y="79"/>
                  </a:lnTo>
                  <a:lnTo>
                    <a:pt x="87" y="86"/>
                  </a:lnTo>
                  <a:lnTo>
                    <a:pt x="78" y="93"/>
                  </a:lnTo>
                  <a:lnTo>
                    <a:pt x="69" y="97"/>
                  </a:lnTo>
                  <a:lnTo>
                    <a:pt x="61" y="100"/>
                  </a:lnTo>
                  <a:lnTo>
                    <a:pt x="50" y="102"/>
                  </a:lnTo>
                  <a:lnTo>
                    <a:pt x="40" y="100"/>
                  </a:lnTo>
                  <a:lnTo>
                    <a:pt x="31" y="97"/>
                  </a:lnTo>
                  <a:lnTo>
                    <a:pt x="22" y="93"/>
                  </a:lnTo>
                  <a:lnTo>
                    <a:pt x="16" y="86"/>
                  </a:lnTo>
                  <a:lnTo>
                    <a:pt x="9" y="79"/>
                  </a:lnTo>
                  <a:lnTo>
                    <a:pt x="3" y="71"/>
                  </a:lnTo>
                  <a:lnTo>
                    <a:pt x="2" y="60"/>
                  </a:lnTo>
                  <a:lnTo>
                    <a:pt x="0" y="52"/>
                  </a:lnTo>
                  <a:lnTo>
                    <a:pt x="2" y="41"/>
                  </a:lnTo>
                  <a:lnTo>
                    <a:pt x="3" y="31"/>
                  </a:lnTo>
                  <a:lnTo>
                    <a:pt x="9" y="22"/>
                  </a:lnTo>
                  <a:lnTo>
                    <a:pt x="16" y="15"/>
                  </a:lnTo>
                  <a:lnTo>
                    <a:pt x="22" y="8"/>
                  </a:lnTo>
                  <a:lnTo>
                    <a:pt x="31" y="5"/>
                  </a:lnTo>
                  <a:lnTo>
                    <a:pt x="40" y="1"/>
                  </a:lnTo>
                  <a:lnTo>
                    <a:pt x="50" y="0"/>
                  </a:lnTo>
                </a:path>
              </a:pathLst>
            </a:custGeom>
            <a:noFill/>
            <a:ln w="0">
              <a:solidFill>
                <a:srgbClr val="000000"/>
              </a:solidFill>
              <a:prstDash val="solid"/>
              <a:round/>
              <a:headEnd/>
              <a:tailEnd/>
            </a:ln>
          </p:spPr>
          <p:txBody>
            <a:bodyPr/>
            <a:lstStyle/>
            <a:p>
              <a:endParaRPr lang="en-US"/>
            </a:p>
          </p:txBody>
        </p:sp>
        <p:sp>
          <p:nvSpPr>
            <p:cNvPr id="90133" name="Line 1045"/>
            <p:cNvSpPr>
              <a:spLocks noChangeShapeType="1"/>
            </p:cNvSpPr>
            <p:nvPr/>
          </p:nvSpPr>
          <p:spPr bwMode="auto">
            <a:xfrm>
              <a:off x="4277" y="3302"/>
              <a:ext cx="231" cy="1"/>
            </a:xfrm>
            <a:prstGeom prst="line">
              <a:avLst/>
            </a:prstGeom>
            <a:noFill/>
            <a:ln w="0">
              <a:solidFill>
                <a:srgbClr val="000000"/>
              </a:solidFill>
              <a:round/>
              <a:headEnd/>
              <a:tailEnd/>
            </a:ln>
          </p:spPr>
          <p:txBody>
            <a:bodyPr/>
            <a:lstStyle/>
            <a:p>
              <a:endParaRPr lang="en-US"/>
            </a:p>
          </p:txBody>
        </p:sp>
        <p:sp>
          <p:nvSpPr>
            <p:cNvPr id="90134" name="Freeform 1046"/>
            <p:cNvSpPr>
              <a:spLocks/>
            </p:cNvSpPr>
            <p:nvPr/>
          </p:nvSpPr>
          <p:spPr bwMode="auto">
            <a:xfrm>
              <a:off x="4505" y="3283"/>
              <a:ext cx="35" cy="38"/>
            </a:xfrm>
            <a:custGeom>
              <a:avLst/>
              <a:gdLst/>
              <a:ahLst/>
              <a:cxnLst>
                <a:cxn ang="0">
                  <a:pos x="35" y="19"/>
                </a:cxn>
                <a:cxn ang="0">
                  <a:pos x="0" y="0"/>
                </a:cxn>
                <a:cxn ang="0">
                  <a:pos x="35" y="19"/>
                </a:cxn>
                <a:cxn ang="0">
                  <a:pos x="0" y="38"/>
                </a:cxn>
                <a:cxn ang="0">
                  <a:pos x="0" y="0"/>
                </a:cxn>
                <a:cxn ang="0">
                  <a:pos x="35" y="19"/>
                </a:cxn>
              </a:cxnLst>
              <a:rect l="0" t="0" r="r" b="b"/>
              <a:pathLst>
                <a:path w="35" h="38">
                  <a:moveTo>
                    <a:pt x="35" y="19"/>
                  </a:moveTo>
                  <a:lnTo>
                    <a:pt x="0" y="0"/>
                  </a:lnTo>
                  <a:lnTo>
                    <a:pt x="35" y="19"/>
                  </a:lnTo>
                  <a:lnTo>
                    <a:pt x="0" y="38"/>
                  </a:lnTo>
                  <a:lnTo>
                    <a:pt x="0" y="0"/>
                  </a:lnTo>
                  <a:lnTo>
                    <a:pt x="35" y="19"/>
                  </a:lnTo>
                  <a:close/>
                </a:path>
              </a:pathLst>
            </a:custGeom>
            <a:solidFill>
              <a:srgbClr val="000000"/>
            </a:solidFill>
            <a:ln w="9525">
              <a:noFill/>
              <a:round/>
              <a:headEnd/>
              <a:tailEnd/>
            </a:ln>
          </p:spPr>
          <p:txBody>
            <a:bodyPr/>
            <a:lstStyle/>
            <a:p>
              <a:endParaRPr lang="en-US"/>
            </a:p>
          </p:txBody>
        </p:sp>
        <p:sp>
          <p:nvSpPr>
            <p:cNvPr id="90135" name="Line 1047"/>
            <p:cNvSpPr>
              <a:spLocks noChangeShapeType="1"/>
            </p:cNvSpPr>
            <p:nvPr/>
          </p:nvSpPr>
          <p:spPr bwMode="auto">
            <a:xfrm>
              <a:off x="3360" y="3309"/>
              <a:ext cx="461" cy="1"/>
            </a:xfrm>
            <a:prstGeom prst="line">
              <a:avLst/>
            </a:prstGeom>
            <a:noFill/>
            <a:ln w="0">
              <a:solidFill>
                <a:srgbClr val="000000"/>
              </a:solidFill>
              <a:round/>
              <a:headEnd/>
              <a:tailEnd/>
            </a:ln>
          </p:spPr>
          <p:txBody>
            <a:bodyPr/>
            <a:lstStyle/>
            <a:p>
              <a:endParaRPr lang="en-US"/>
            </a:p>
          </p:txBody>
        </p:sp>
        <p:sp>
          <p:nvSpPr>
            <p:cNvPr id="90136" name="Freeform 1048"/>
            <p:cNvSpPr>
              <a:spLocks/>
            </p:cNvSpPr>
            <p:nvPr/>
          </p:nvSpPr>
          <p:spPr bwMode="auto">
            <a:xfrm>
              <a:off x="3803" y="3281"/>
              <a:ext cx="35" cy="39"/>
            </a:xfrm>
            <a:custGeom>
              <a:avLst/>
              <a:gdLst/>
              <a:ahLst/>
              <a:cxnLst>
                <a:cxn ang="0">
                  <a:pos x="35" y="20"/>
                </a:cxn>
                <a:cxn ang="0">
                  <a:pos x="0" y="0"/>
                </a:cxn>
                <a:cxn ang="0">
                  <a:pos x="35" y="20"/>
                </a:cxn>
                <a:cxn ang="0">
                  <a:pos x="0" y="39"/>
                </a:cxn>
                <a:cxn ang="0">
                  <a:pos x="0" y="0"/>
                </a:cxn>
                <a:cxn ang="0">
                  <a:pos x="35" y="20"/>
                </a:cxn>
              </a:cxnLst>
              <a:rect l="0" t="0" r="r" b="b"/>
              <a:pathLst>
                <a:path w="35" h="39">
                  <a:moveTo>
                    <a:pt x="35" y="20"/>
                  </a:moveTo>
                  <a:lnTo>
                    <a:pt x="0" y="0"/>
                  </a:lnTo>
                  <a:lnTo>
                    <a:pt x="35" y="20"/>
                  </a:lnTo>
                  <a:lnTo>
                    <a:pt x="0" y="39"/>
                  </a:lnTo>
                  <a:lnTo>
                    <a:pt x="0" y="0"/>
                  </a:lnTo>
                  <a:lnTo>
                    <a:pt x="35" y="20"/>
                  </a:lnTo>
                  <a:close/>
                </a:path>
              </a:pathLst>
            </a:custGeom>
            <a:solidFill>
              <a:srgbClr val="000000"/>
            </a:solidFill>
            <a:ln w="9525">
              <a:noFill/>
              <a:round/>
              <a:headEnd/>
              <a:tailEnd/>
            </a:ln>
          </p:spPr>
          <p:txBody>
            <a:bodyPr/>
            <a:lstStyle/>
            <a:p>
              <a:endParaRPr lang="en-US"/>
            </a:p>
          </p:txBody>
        </p:sp>
        <p:sp>
          <p:nvSpPr>
            <p:cNvPr id="90137" name="Line 1049"/>
            <p:cNvSpPr>
              <a:spLocks noChangeShapeType="1"/>
            </p:cNvSpPr>
            <p:nvPr/>
          </p:nvSpPr>
          <p:spPr bwMode="auto">
            <a:xfrm>
              <a:off x="4053" y="2815"/>
              <a:ext cx="1" cy="232"/>
            </a:xfrm>
            <a:prstGeom prst="line">
              <a:avLst/>
            </a:prstGeom>
            <a:noFill/>
            <a:ln w="0">
              <a:solidFill>
                <a:srgbClr val="000000"/>
              </a:solidFill>
              <a:round/>
              <a:headEnd/>
              <a:tailEnd/>
            </a:ln>
          </p:spPr>
          <p:txBody>
            <a:bodyPr/>
            <a:lstStyle/>
            <a:p>
              <a:endParaRPr lang="en-US"/>
            </a:p>
          </p:txBody>
        </p:sp>
        <p:sp>
          <p:nvSpPr>
            <p:cNvPr id="90138" name="Freeform 1050"/>
            <p:cNvSpPr>
              <a:spLocks/>
            </p:cNvSpPr>
            <p:nvPr/>
          </p:nvSpPr>
          <p:spPr bwMode="auto">
            <a:xfrm>
              <a:off x="4034" y="3044"/>
              <a:ext cx="39" cy="34"/>
            </a:xfrm>
            <a:custGeom>
              <a:avLst/>
              <a:gdLst/>
              <a:ahLst/>
              <a:cxnLst>
                <a:cxn ang="0">
                  <a:pos x="19" y="34"/>
                </a:cxn>
                <a:cxn ang="0">
                  <a:pos x="39" y="0"/>
                </a:cxn>
                <a:cxn ang="0">
                  <a:pos x="19" y="34"/>
                </a:cxn>
                <a:cxn ang="0">
                  <a:pos x="0" y="0"/>
                </a:cxn>
                <a:cxn ang="0">
                  <a:pos x="39" y="0"/>
                </a:cxn>
                <a:cxn ang="0">
                  <a:pos x="19" y="34"/>
                </a:cxn>
              </a:cxnLst>
              <a:rect l="0" t="0" r="r" b="b"/>
              <a:pathLst>
                <a:path w="39" h="34">
                  <a:moveTo>
                    <a:pt x="19" y="34"/>
                  </a:moveTo>
                  <a:lnTo>
                    <a:pt x="39" y="0"/>
                  </a:lnTo>
                  <a:lnTo>
                    <a:pt x="19" y="34"/>
                  </a:lnTo>
                  <a:lnTo>
                    <a:pt x="0" y="0"/>
                  </a:lnTo>
                  <a:lnTo>
                    <a:pt x="39" y="0"/>
                  </a:lnTo>
                  <a:lnTo>
                    <a:pt x="19" y="34"/>
                  </a:lnTo>
                  <a:close/>
                </a:path>
              </a:pathLst>
            </a:custGeom>
            <a:solidFill>
              <a:srgbClr val="000000"/>
            </a:solidFill>
            <a:ln w="9525">
              <a:noFill/>
              <a:round/>
              <a:headEnd/>
              <a:tailEnd/>
            </a:ln>
          </p:spPr>
          <p:txBody>
            <a:bodyPr/>
            <a:lstStyle/>
            <a:p>
              <a:endParaRPr lang="en-US"/>
            </a:p>
          </p:txBody>
        </p:sp>
        <p:sp>
          <p:nvSpPr>
            <p:cNvPr id="90139" name="Freeform 1051"/>
            <p:cNvSpPr>
              <a:spLocks/>
            </p:cNvSpPr>
            <p:nvPr/>
          </p:nvSpPr>
          <p:spPr bwMode="auto">
            <a:xfrm>
              <a:off x="3949" y="3401"/>
              <a:ext cx="118" cy="16"/>
            </a:xfrm>
            <a:custGeom>
              <a:avLst/>
              <a:gdLst/>
              <a:ahLst/>
              <a:cxnLst>
                <a:cxn ang="0">
                  <a:pos x="103" y="9"/>
                </a:cxn>
                <a:cxn ang="0">
                  <a:pos x="110" y="0"/>
                </a:cxn>
                <a:cxn ang="0">
                  <a:pos x="0" y="0"/>
                </a:cxn>
                <a:cxn ang="0">
                  <a:pos x="0" y="16"/>
                </a:cxn>
                <a:cxn ang="0">
                  <a:pos x="110" y="16"/>
                </a:cxn>
                <a:cxn ang="0">
                  <a:pos x="118" y="9"/>
                </a:cxn>
                <a:cxn ang="0">
                  <a:pos x="110" y="16"/>
                </a:cxn>
                <a:cxn ang="0">
                  <a:pos x="118" y="16"/>
                </a:cxn>
                <a:cxn ang="0">
                  <a:pos x="118" y="9"/>
                </a:cxn>
                <a:cxn ang="0">
                  <a:pos x="103" y="9"/>
                </a:cxn>
              </a:cxnLst>
              <a:rect l="0" t="0" r="r" b="b"/>
              <a:pathLst>
                <a:path w="118" h="16">
                  <a:moveTo>
                    <a:pt x="103" y="9"/>
                  </a:moveTo>
                  <a:lnTo>
                    <a:pt x="110" y="0"/>
                  </a:lnTo>
                  <a:lnTo>
                    <a:pt x="0" y="0"/>
                  </a:lnTo>
                  <a:lnTo>
                    <a:pt x="0" y="16"/>
                  </a:lnTo>
                  <a:lnTo>
                    <a:pt x="110" y="16"/>
                  </a:lnTo>
                  <a:lnTo>
                    <a:pt x="118" y="9"/>
                  </a:lnTo>
                  <a:lnTo>
                    <a:pt x="110" y="16"/>
                  </a:lnTo>
                  <a:lnTo>
                    <a:pt x="118" y="16"/>
                  </a:lnTo>
                  <a:lnTo>
                    <a:pt x="118" y="9"/>
                  </a:lnTo>
                  <a:lnTo>
                    <a:pt x="103" y="9"/>
                  </a:lnTo>
                  <a:close/>
                </a:path>
              </a:pathLst>
            </a:custGeom>
            <a:solidFill>
              <a:srgbClr val="000000"/>
            </a:solidFill>
            <a:ln w="9525">
              <a:noFill/>
              <a:round/>
              <a:headEnd/>
              <a:tailEnd/>
            </a:ln>
          </p:spPr>
          <p:txBody>
            <a:bodyPr/>
            <a:lstStyle/>
            <a:p>
              <a:endParaRPr lang="en-US"/>
            </a:p>
          </p:txBody>
        </p:sp>
        <p:sp>
          <p:nvSpPr>
            <p:cNvPr id="90140" name="Freeform 1052"/>
            <p:cNvSpPr>
              <a:spLocks/>
            </p:cNvSpPr>
            <p:nvPr/>
          </p:nvSpPr>
          <p:spPr bwMode="auto">
            <a:xfrm>
              <a:off x="4052" y="3177"/>
              <a:ext cx="15" cy="233"/>
            </a:xfrm>
            <a:custGeom>
              <a:avLst/>
              <a:gdLst/>
              <a:ahLst/>
              <a:cxnLst>
                <a:cxn ang="0">
                  <a:pos x="7" y="0"/>
                </a:cxn>
                <a:cxn ang="0">
                  <a:pos x="0" y="9"/>
                </a:cxn>
                <a:cxn ang="0">
                  <a:pos x="0" y="233"/>
                </a:cxn>
                <a:cxn ang="0">
                  <a:pos x="15" y="233"/>
                </a:cxn>
                <a:cxn ang="0">
                  <a:pos x="15" y="9"/>
                </a:cxn>
                <a:cxn ang="0">
                  <a:pos x="7" y="16"/>
                </a:cxn>
                <a:cxn ang="0">
                  <a:pos x="7" y="0"/>
                </a:cxn>
                <a:cxn ang="0">
                  <a:pos x="0" y="0"/>
                </a:cxn>
                <a:cxn ang="0">
                  <a:pos x="0" y="9"/>
                </a:cxn>
                <a:cxn ang="0">
                  <a:pos x="7" y="0"/>
                </a:cxn>
              </a:cxnLst>
              <a:rect l="0" t="0" r="r" b="b"/>
              <a:pathLst>
                <a:path w="15" h="233">
                  <a:moveTo>
                    <a:pt x="7" y="0"/>
                  </a:moveTo>
                  <a:lnTo>
                    <a:pt x="0" y="9"/>
                  </a:lnTo>
                  <a:lnTo>
                    <a:pt x="0" y="233"/>
                  </a:lnTo>
                  <a:lnTo>
                    <a:pt x="15" y="233"/>
                  </a:lnTo>
                  <a:lnTo>
                    <a:pt x="15" y="9"/>
                  </a:lnTo>
                  <a:lnTo>
                    <a:pt x="7" y="16"/>
                  </a:lnTo>
                  <a:lnTo>
                    <a:pt x="7" y="0"/>
                  </a:lnTo>
                  <a:lnTo>
                    <a:pt x="0" y="0"/>
                  </a:lnTo>
                  <a:lnTo>
                    <a:pt x="0" y="9"/>
                  </a:lnTo>
                  <a:lnTo>
                    <a:pt x="7" y="0"/>
                  </a:lnTo>
                  <a:close/>
                </a:path>
              </a:pathLst>
            </a:custGeom>
            <a:solidFill>
              <a:srgbClr val="000000"/>
            </a:solidFill>
            <a:ln w="9525">
              <a:noFill/>
              <a:round/>
              <a:headEnd/>
              <a:tailEnd/>
            </a:ln>
          </p:spPr>
          <p:txBody>
            <a:bodyPr/>
            <a:lstStyle/>
            <a:p>
              <a:endParaRPr lang="en-US"/>
            </a:p>
          </p:txBody>
        </p:sp>
        <p:sp>
          <p:nvSpPr>
            <p:cNvPr id="90141" name="Freeform 1053"/>
            <p:cNvSpPr>
              <a:spLocks/>
            </p:cNvSpPr>
            <p:nvPr/>
          </p:nvSpPr>
          <p:spPr bwMode="auto">
            <a:xfrm>
              <a:off x="4059" y="3177"/>
              <a:ext cx="111" cy="16"/>
            </a:xfrm>
            <a:custGeom>
              <a:avLst/>
              <a:gdLst/>
              <a:ahLst/>
              <a:cxnLst>
                <a:cxn ang="0">
                  <a:pos x="111" y="9"/>
                </a:cxn>
                <a:cxn ang="0">
                  <a:pos x="111" y="0"/>
                </a:cxn>
                <a:cxn ang="0">
                  <a:pos x="0" y="0"/>
                </a:cxn>
                <a:cxn ang="0">
                  <a:pos x="0" y="16"/>
                </a:cxn>
                <a:cxn ang="0">
                  <a:pos x="111" y="16"/>
                </a:cxn>
                <a:cxn ang="0">
                  <a:pos x="111" y="9"/>
                </a:cxn>
              </a:cxnLst>
              <a:rect l="0" t="0" r="r" b="b"/>
              <a:pathLst>
                <a:path w="111" h="16">
                  <a:moveTo>
                    <a:pt x="111" y="9"/>
                  </a:moveTo>
                  <a:lnTo>
                    <a:pt x="111" y="0"/>
                  </a:lnTo>
                  <a:lnTo>
                    <a:pt x="0" y="0"/>
                  </a:lnTo>
                  <a:lnTo>
                    <a:pt x="0" y="16"/>
                  </a:lnTo>
                  <a:lnTo>
                    <a:pt x="111" y="16"/>
                  </a:lnTo>
                  <a:lnTo>
                    <a:pt x="111" y="9"/>
                  </a:lnTo>
                  <a:close/>
                </a:path>
              </a:pathLst>
            </a:custGeom>
            <a:solidFill>
              <a:srgbClr val="000000"/>
            </a:solidFill>
            <a:ln w="9525">
              <a:noFill/>
              <a:round/>
              <a:headEnd/>
              <a:tailEnd/>
            </a:ln>
          </p:spPr>
          <p:txBody>
            <a:bodyPr/>
            <a:lstStyle/>
            <a:p>
              <a:endParaRPr lang="en-US"/>
            </a:p>
          </p:txBody>
        </p:sp>
        <p:sp>
          <p:nvSpPr>
            <p:cNvPr id="90142" name="Rectangle 1054"/>
            <p:cNvSpPr>
              <a:spLocks noChangeArrowheads="1"/>
            </p:cNvSpPr>
            <p:nvPr/>
          </p:nvSpPr>
          <p:spPr bwMode="auto">
            <a:xfrm>
              <a:off x="1745" y="2751"/>
              <a:ext cx="166" cy="171"/>
            </a:xfrm>
            <a:prstGeom prst="rect">
              <a:avLst/>
            </a:prstGeom>
            <a:noFill/>
            <a:ln w="9525">
              <a:noFill/>
              <a:miter lim="800000"/>
              <a:headEnd/>
              <a:tailEnd/>
            </a:ln>
          </p:spPr>
          <p:txBody>
            <a:bodyPr wrap="none" lIns="0" tIns="0" rIns="0" bIns="0">
              <a:spAutoFit/>
            </a:bodyPr>
            <a:lstStyle/>
            <a:p>
              <a:r>
                <a:rPr lang="es-MX">
                  <a:solidFill>
                    <a:srgbClr val="000000"/>
                  </a:solidFill>
                  <a:latin typeface="Book Antiqua" pitchFamily="18" charset="0"/>
                </a:rPr>
                <a:t>x1</a:t>
              </a:r>
              <a:endParaRPr lang="es-MX" sz="3200">
                <a:latin typeface="Book Antiqua" pitchFamily="18" charset="0"/>
              </a:endParaRPr>
            </a:p>
          </p:txBody>
        </p:sp>
        <p:sp>
          <p:nvSpPr>
            <p:cNvPr id="90143" name="Rectangle 1055"/>
            <p:cNvSpPr>
              <a:spLocks noChangeArrowheads="1"/>
            </p:cNvSpPr>
            <p:nvPr/>
          </p:nvSpPr>
          <p:spPr bwMode="auto">
            <a:xfrm>
              <a:off x="1731" y="3642"/>
              <a:ext cx="166" cy="171"/>
            </a:xfrm>
            <a:prstGeom prst="rect">
              <a:avLst/>
            </a:prstGeom>
            <a:noFill/>
            <a:ln w="9525">
              <a:noFill/>
              <a:miter lim="800000"/>
              <a:headEnd/>
              <a:tailEnd/>
            </a:ln>
          </p:spPr>
          <p:txBody>
            <a:bodyPr wrap="none" lIns="0" tIns="0" rIns="0" bIns="0">
              <a:spAutoFit/>
            </a:bodyPr>
            <a:lstStyle/>
            <a:p>
              <a:r>
                <a:rPr lang="es-MX">
                  <a:solidFill>
                    <a:srgbClr val="000000"/>
                  </a:solidFill>
                  <a:latin typeface="Book Antiqua" pitchFamily="18" charset="0"/>
                </a:rPr>
                <a:t>x2</a:t>
              </a:r>
              <a:endParaRPr lang="es-MX" sz="3200">
                <a:latin typeface="Book Antiqua" pitchFamily="18" charset="0"/>
              </a:endParaRPr>
            </a:p>
          </p:txBody>
        </p:sp>
        <p:sp>
          <p:nvSpPr>
            <p:cNvPr id="90144" name="Rectangle 1056"/>
            <p:cNvSpPr>
              <a:spLocks noChangeArrowheads="1"/>
            </p:cNvSpPr>
            <p:nvPr/>
          </p:nvSpPr>
          <p:spPr bwMode="auto">
            <a:xfrm>
              <a:off x="4583" y="3198"/>
              <a:ext cx="91" cy="172"/>
            </a:xfrm>
            <a:prstGeom prst="rect">
              <a:avLst/>
            </a:prstGeom>
            <a:noFill/>
            <a:ln w="9525">
              <a:noFill/>
              <a:miter lim="800000"/>
              <a:headEnd/>
              <a:tailEnd/>
            </a:ln>
          </p:spPr>
          <p:txBody>
            <a:bodyPr wrap="none" lIns="0" tIns="0" rIns="0" bIns="0">
              <a:spAutoFit/>
            </a:bodyPr>
            <a:lstStyle/>
            <a:p>
              <a:r>
                <a:rPr lang="es-MX">
                  <a:solidFill>
                    <a:srgbClr val="000000"/>
                  </a:solidFill>
                  <a:latin typeface="Book Antiqua" pitchFamily="18" charset="0"/>
                </a:rPr>
                <a:t>y</a:t>
              </a:r>
              <a:endParaRPr lang="es-MX" sz="3200">
                <a:latin typeface="Book Antiqua" pitchFamily="18" charset="0"/>
              </a:endParaRPr>
            </a:p>
          </p:txBody>
        </p:sp>
        <p:sp>
          <p:nvSpPr>
            <p:cNvPr id="90145" name="Rectangle 1057"/>
            <p:cNvSpPr>
              <a:spLocks noChangeArrowheads="1"/>
            </p:cNvSpPr>
            <p:nvPr/>
          </p:nvSpPr>
          <p:spPr bwMode="auto">
            <a:xfrm>
              <a:off x="2421" y="3337"/>
              <a:ext cx="164" cy="129"/>
            </a:xfrm>
            <a:prstGeom prst="rect">
              <a:avLst/>
            </a:prstGeom>
            <a:noFill/>
            <a:ln w="9525">
              <a:noFill/>
              <a:miter lim="800000"/>
              <a:headEnd/>
              <a:tailEnd/>
            </a:ln>
          </p:spPr>
          <p:txBody>
            <a:bodyPr wrap="none" lIns="0" tIns="0" rIns="0" bIns="0">
              <a:spAutoFit/>
            </a:bodyPr>
            <a:lstStyle/>
            <a:p>
              <a:r>
                <a:rPr lang="es-MX" sz="1800">
                  <a:solidFill>
                    <a:srgbClr val="000000"/>
                  </a:solidFill>
                  <a:latin typeface="Book Antiqua" pitchFamily="18" charset="0"/>
                </a:rPr>
                <a:t>w2</a:t>
              </a:r>
              <a:endParaRPr lang="es-MX" sz="3200">
                <a:latin typeface="Book Antiqua" pitchFamily="18" charset="0"/>
              </a:endParaRPr>
            </a:p>
          </p:txBody>
        </p:sp>
        <p:sp>
          <p:nvSpPr>
            <p:cNvPr id="90146" name="Rectangle 1058"/>
            <p:cNvSpPr>
              <a:spLocks noChangeArrowheads="1"/>
            </p:cNvSpPr>
            <p:nvPr/>
          </p:nvSpPr>
          <p:spPr bwMode="auto">
            <a:xfrm>
              <a:off x="2430" y="2901"/>
              <a:ext cx="163" cy="129"/>
            </a:xfrm>
            <a:prstGeom prst="rect">
              <a:avLst/>
            </a:prstGeom>
            <a:noFill/>
            <a:ln w="9525">
              <a:noFill/>
              <a:miter lim="800000"/>
              <a:headEnd/>
              <a:tailEnd/>
            </a:ln>
          </p:spPr>
          <p:txBody>
            <a:bodyPr wrap="none" lIns="0" tIns="0" rIns="0" bIns="0">
              <a:spAutoFit/>
            </a:bodyPr>
            <a:lstStyle/>
            <a:p>
              <a:r>
                <a:rPr lang="es-MX" sz="1800">
                  <a:solidFill>
                    <a:srgbClr val="000000"/>
                  </a:solidFill>
                  <a:latin typeface="Book Antiqua" pitchFamily="18" charset="0"/>
                </a:rPr>
                <a:t>w1</a:t>
              </a:r>
              <a:endParaRPr lang="es-MX" sz="3200">
                <a:latin typeface="Book Antiqua" pitchFamily="18" charset="0"/>
              </a:endParaRPr>
            </a:p>
          </p:txBody>
        </p:sp>
        <p:sp>
          <p:nvSpPr>
            <p:cNvPr id="90147" name="Freeform 1059"/>
            <p:cNvSpPr>
              <a:spLocks/>
            </p:cNvSpPr>
            <p:nvPr/>
          </p:nvSpPr>
          <p:spPr bwMode="auto">
            <a:xfrm>
              <a:off x="3048" y="3208"/>
              <a:ext cx="180" cy="225"/>
            </a:xfrm>
            <a:custGeom>
              <a:avLst/>
              <a:gdLst/>
              <a:ahLst/>
              <a:cxnLst>
                <a:cxn ang="0">
                  <a:pos x="168" y="225"/>
                </a:cxn>
                <a:cxn ang="0">
                  <a:pos x="0" y="225"/>
                </a:cxn>
                <a:cxn ang="0">
                  <a:pos x="0" y="218"/>
                </a:cxn>
                <a:cxn ang="0">
                  <a:pos x="86" y="114"/>
                </a:cxn>
                <a:cxn ang="0">
                  <a:pos x="0" y="7"/>
                </a:cxn>
                <a:cxn ang="0">
                  <a:pos x="0" y="0"/>
                </a:cxn>
                <a:cxn ang="0">
                  <a:pos x="163" y="0"/>
                </a:cxn>
                <a:cxn ang="0">
                  <a:pos x="168" y="57"/>
                </a:cxn>
                <a:cxn ang="0">
                  <a:pos x="163" y="57"/>
                </a:cxn>
                <a:cxn ang="0">
                  <a:pos x="163" y="52"/>
                </a:cxn>
                <a:cxn ang="0">
                  <a:pos x="161" y="47"/>
                </a:cxn>
                <a:cxn ang="0">
                  <a:pos x="159" y="42"/>
                </a:cxn>
                <a:cxn ang="0">
                  <a:pos x="159" y="36"/>
                </a:cxn>
                <a:cxn ang="0">
                  <a:pos x="158" y="33"/>
                </a:cxn>
                <a:cxn ang="0">
                  <a:pos x="154" y="29"/>
                </a:cxn>
                <a:cxn ang="0">
                  <a:pos x="152" y="26"/>
                </a:cxn>
                <a:cxn ang="0">
                  <a:pos x="151" y="24"/>
                </a:cxn>
                <a:cxn ang="0">
                  <a:pos x="147" y="21"/>
                </a:cxn>
                <a:cxn ang="0">
                  <a:pos x="144" y="19"/>
                </a:cxn>
                <a:cxn ang="0">
                  <a:pos x="140" y="17"/>
                </a:cxn>
                <a:cxn ang="0">
                  <a:pos x="137" y="17"/>
                </a:cxn>
                <a:cxn ang="0">
                  <a:pos x="133" y="16"/>
                </a:cxn>
                <a:cxn ang="0">
                  <a:pos x="130" y="14"/>
                </a:cxn>
                <a:cxn ang="0">
                  <a:pos x="125" y="14"/>
                </a:cxn>
                <a:cxn ang="0">
                  <a:pos x="119" y="14"/>
                </a:cxn>
                <a:cxn ang="0">
                  <a:pos x="40" y="14"/>
                </a:cxn>
                <a:cxn ang="0">
                  <a:pos x="112" y="104"/>
                </a:cxn>
                <a:cxn ang="0">
                  <a:pos x="34" y="198"/>
                </a:cxn>
                <a:cxn ang="0">
                  <a:pos x="123" y="198"/>
                </a:cxn>
                <a:cxn ang="0">
                  <a:pos x="128" y="198"/>
                </a:cxn>
                <a:cxn ang="0">
                  <a:pos x="133" y="198"/>
                </a:cxn>
                <a:cxn ang="0">
                  <a:pos x="137" y="198"/>
                </a:cxn>
                <a:cxn ang="0">
                  <a:pos x="142" y="196"/>
                </a:cxn>
                <a:cxn ang="0">
                  <a:pos x="145" y="194"/>
                </a:cxn>
                <a:cxn ang="0">
                  <a:pos x="149" y="194"/>
                </a:cxn>
                <a:cxn ang="0">
                  <a:pos x="152" y="192"/>
                </a:cxn>
                <a:cxn ang="0">
                  <a:pos x="156" y="189"/>
                </a:cxn>
                <a:cxn ang="0">
                  <a:pos x="158" y="187"/>
                </a:cxn>
                <a:cxn ang="0">
                  <a:pos x="161" y="184"/>
                </a:cxn>
                <a:cxn ang="0">
                  <a:pos x="163" y="182"/>
                </a:cxn>
                <a:cxn ang="0">
                  <a:pos x="166" y="177"/>
                </a:cxn>
                <a:cxn ang="0">
                  <a:pos x="168" y="173"/>
                </a:cxn>
                <a:cxn ang="0">
                  <a:pos x="170" y="168"/>
                </a:cxn>
                <a:cxn ang="0">
                  <a:pos x="171" y="163"/>
                </a:cxn>
                <a:cxn ang="0">
                  <a:pos x="173" y="158"/>
                </a:cxn>
                <a:cxn ang="0">
                  <a:pos x="180" y="160"/>
                </a:cxn>
                <a:cxn ang="0">
                  <a:pos x="168" y="225"/>
                </a:cxn>
              </a:cxnLst>
              <a:rect l="0" t="0" r="r" b="b"/>
              <a:pathLst>
                <a:path w="180" h="225">
                  <a:moveTo>
                    <a:pt x="168" y="225"/>
                  </a:moveTo>
                  <a:lnTo>
                    <a:pt x="0" y="225"/>
                  </a:lnTo>
                  <a:lnTo>
                    <a:pt x="0" y="218"/>
                  </a:lnTo>
                  <a:lnTo>
                    <a:pt x="86" y="114"/>
                  </a:lnTo>
                  <a:lnTo>
                    <a:pt x="0" y="7"/>
                  </a:lnTo>
                  <a:lnTo>
                    <a:pt x="0" y="0"/>
                  </a:lnTo>
                  <a:lnTo>
                    <a:pt x="163" y="0"/>
                  </a:lnTo>
                  <a:lnTo>
                    <a:pt x="168" y="57"/>
                  </a:lnTo>
                  <a:lnTo>
                    <a:pt x="163" y="57"/>
                  </a:lnTo>
                  <a:lnTo>
                    <a:pt x="163" y="52"/>
                  </a:lnTo>
                  <a:lnTo>
                    <a:pt x="161" y="47"/>
                  </a:lnTo>
                  <a:lnTo>
                    <a:pt x="159" y="42"/>
                  </a:lnTo>
                  <a:lnTo>
                    <a:pt x="159" y="36"/>
                  </a:lnTo>
                  <a:lnTo>
                    <a:pt x="158" y="33"/>
                  </a:lnTo>
                  <a:lnTo>
                    <a:pt x="154" y="29"/>
                  </a:lnTo>
                  <a:lnTo>
                    <a:pt x="152" y="26"/>
                  </a:lnTo>
                  <a:lnTo>
                    <a:pt x="151" y="24"/>
                  </a:lnTo>
                  <a:lnTo>
                    <a:pt x="147" y="21"/>
                  </a:lnTo>
                  <a:lnTo>
                    <a:pt x="144" y="19"/>
                  </a:lnTo>
                  <a:lnTo>
                    <a:pt x="140" y="17"/>
                  </a:lnTo>
                  <a:lnTo>
                    <a:pt x="137" y="17"/>
                  </a:lnTo>
                  <a:lnTo>
                    <a:pt x="133" y="16"/>
                  </a:lnTo>
                  <a:lnTo>
                    <a:pt x="130" y="14"/>
                  </a:lnTo>
                  <a:lnTo>
                    <a:pt x="125" y="14"/>
                  </a:lnTo>
                  <a:lnTo>
                    <a:pt x="119" y="14"/>
                  </a:lnTo>
                  <a:lnTo>
                    <a:pt x="40" y="14"/>
                  </a:lnTo>
                  <a:lnTo>
                    <a:pt x="112" y="104"/>
                  </a:lnTo>
                  <a:lnTo>
                    <a:pt x="34" y="198"/>
                  </a:lnTo>
                  <a:lnTo>
                    <a:pt x="123" y="198"/>
                  </a:lnTo>
                  <a:lnTo>
                    <a:pt x="128" y="198"/>
                  </a:lnTo>
                  <a:lnTo>
                    <a:pt x="133" y="198"/>
                  </a:lnTo>
                  <a:lnTo>
                    <a:pt x="137" y="198"/>
                  </a:lnTo>
                  <a:lnTo>
                    <a:pt x="142" y="196"/>
                  </a:lnTo>
                  <a:lnTo>
                    <a:pt x="145" y="194"/>
                  </a:lnTo>
                  <a:lnTo>
                    <a:pt x="149" y="194"/>
                  </a:lnTo>
                  <a:lnTo>
                    <a:pt x="152" y="192"/>
                  </a:lnTo>
                  <a:lnTo>
                    <a:pt x="156" y="189"/>
                  </a:lnTo>
                  <a:lnTo>
                    <a:pt x="158" y="187"/>
                  </a:lnTo>
                  <a:lnTo>
                    <a:pt x="161" y="184"/>
                  </a:lnTo>
                  <a:lnTo>
                    <a:pt x="163" y="182"/>
                  </a:lnTo>
                  <a:lnTo>
                    <a:pt x="166" y="177"/>
                  </a:lnTo>
                  <a:lnTo>
                    <a:pt x="168" y="173"/>
                  </a:lnTo>
                  <a:lnTo>
                    <a:pt x="170" y="168"/>
                  </a:lnTo>
                  <a:lnTo>
                    <a:pt x="171" y="163"/>
                  </a:lnTo>
                  <a:lnTo>
                    <a:pt x="173" y="158"/>
                  </a:lnTo>
                  <a:lnTo>
                    <a:pt x="180" y="160"/>
                  </a:lnTo>
                  <a:lnTo>
                    <a:pt x="168" y="225"/>
                  </a:lnTo>
                  <a:close/>
                </a:path>
              </a:pathLst>
            </a:custGeom>
            <a:solidFill>
              <a:srgbClr val="000000"/>
            </a:solidFill>
            <a:ln w="9525">
              <a:noFill/>
              <a:round/>
              <a:headEnd/>
              <a:tailEnd/>
            </a:ln>
          </p:spPr>
          <p:txBody>
            <a:bodyPr/>
            <a:lstStyle/>
            <a:p>
              <a:endParaRPr lang="en-US"/>
            </a:p>
          </p:txBody>
        </p:sp>
        <p:sp>
          <p:nvSpPr>
            <p:cNvPr id="90148" name="Freeform 1060"/>
            <p:cNvSpPr>
              <a:spLocks/>
            </p:cNvSpPr>
            <p:nvPr/>
          </p:nvSpPr>
          <p:spPr bwMode="auto">
            <a:xfrm>
              <a:off x="3048" y="3208"/>
              <a:ext cx="180" cy="225"/>
            </a:xfrm>
            <a:custGeom>
              <a:avLst/>
              <a:gdLst/>
              <a:ahLst/>
              <a:cxnLst>
                <a:cxn ang="0">
                  <a:pos x="168" y="225"/>
                </a:cxn>
                <a:cxn ang="0">
                  <a:pos x="0" y="225"/>
                </a:cxn>
                <a:cxn ang="0">
                  <a:pos x="0" y="218"/>
                </a:cxn>
                <a:cxn ang="0">
                  <a:pos x="86" y="114"/>
                </a:cxn>
                <a:cxn ang="0">
                  <a:pos x="0" y="7"/>
                </a:cxn>
                <a:cxn ang="0">
                  <a:pos x="0" y="0"/>
                </a:cxn>
                <a:cxn ang="0">
                  <a:pos x="163" y="0"/>
                </a:cxn>
                <a:cxn ang="0">
                  <a:pos x="168" y="57"/>
                </a:cxn>
                <a:cxn ang="0">
                  <a:pos x="163" y="57"/>
                </a:cxn>
                <a:cxn ang="0">
                  <a:pos x="163" y="52"/>
                </a:cxn>
                <a:cxn ang="0">
                  <a:pos x="161" y="47"/>
                </a:cxn>
                <a:cxn ang="0">
                  <a:pos x="159" y="42"/>
                </a:cxn>
                <a:cxn ang="0">
                  <a:pos x="159" y="36"/>
                </a:cxn>
                <a:cxn ang="0">
                  <a:pos x="158" y="33"/>
                </a:cxn>
                <a:cxn ang="0">
                  <a:pos x="154" y="29"/>
                </a:cxn>
                <a:cxn ang="0">
                  <a:pos x="152" y="26"/>
                </a:cxn>
                <a:cxn ang="0">
                  <a:pos x="151" y="24"/>
                </a:cxn>
                <a:cxn ang="0">
                  <a:pos x="147" y="21"/>
                </a:cxn>
                <a:cxn ang="0">
                  <a:pos x="144" y="19"/>
                </a:cxn>
                <a:cxn ang="0">
                  <a:pos x="140" y="17"/>
                </a:cxn>
                <a:cxn ang="0">
                  <a:pos x="137" y="17"/>
                </a:cxn>
                <a:cxn ang="0">
                  <a:pos x="133" y="16"/>
                </a:cxn>
                <a:cxn ang="0">
                  <a:pos x="130" y="14"/>
                </a:cxn>
                <a:cxn ang="0">
                  <a:pos x="125" y="14"/>
                </a:cxn>
                <a:cxn ang="0">
                  <a:pos x="119" y="14"/>
                </a:cxn>
                <a:cxn ang="0">
                  <a:pos x="40" y="14"/>
                </a:cxn>
                <a:cxn ang="0">
                  <a:pos x="112" y="104"/>
                </a:cxn>
                <a:cxn ang="0">
                  <a:pos x="34" y="198"/>
                </a:cxn>
                <a:cxn ang="0">
                  <a:pos x="123" y="198"/>
                </a:cxn>
                <a:cxn ang="0">
                  <a:pos x="128" y="198"/>
                </a:cxn>
                <a:cxn ang="0">
                  <a:pos x="133" y="198"/>
                </a:cxn>
                <a:cxn ang="0">
                  <a:pos x="137" y="198"/>
                </a:cxn>
                <a:cxn ang="0">
                  <a:pos x="142" y="196"/>
                </a:cxn>
                <a:cxn ang="0">
                  <a:pos x="145" y="194"/>
                </a:cxn>
                <a:cxn ang="0">
                  <a:pos x="149" y="194"/>
                </a:cxn>
                <a:cxn ang="0">
                  <a:pos x="152" y="192"/>
                </a:cxn>
                <a:cxn ang="0">
                  <a:pos x="156" y="189"/>
                </a:cxn>
                <a:cxn ang="0">
                  <a:pos x="158" y="187"/>
                </a:cxn>
                <a:cxn ang="0">
                  <a:pos x="161" y="184"/>
                </a:cxn>
                <a:cxn ang="0">
                  <a:pos x="163" y="182"/>
                </a:cxn>
                <a:cxn ang="0">
                  <a:pos x="166" y="177"/>
                </a:cxn>
                <a:cxn ang="0">
                  <a:pos x="168" y="173"/>
                </a:cxn>
                <a:cxn ang="0">
                  <a:pos x="170" y="168"/>
                </a:cxn>
                <a:cxn ang="0">
                  <a:pos x="171" y="163"/>
                </a:cxn>
                <a:cxn ang="0">
                  <a:pos x="173" y="158"/>
                </a:cxn>
                <a:cxn ang="0">
                  <a:pos x="180" y="160"/>
                </a:cxn>
                <a:cxn ang="0">
                  <a:pos x="168" y="225"/>
                </a:cxn>
              </a:cxnLst>
              <a:rect l="0" t="0" r="r" b="b"/>
              <a:pathLst>
                <a:path w="180" h="225">
                  <a:moveTo>
                    <a:pt x="168" y="225"/>
                  </a:moveTo>
                  <a:lnTo>
                    <a:pt x="0" y="225"/>
                  </a:lnTo>
                  <a:lnTo>
                    <a:pt x="0" y="218"/>
                  </a:lnTo>
                  <a:lnTo>
                    <a:pt x="86" y="114"/>
                  </a:lnTo>
                  <a:lnTo>
                    <a:pt x="0" y="7"/>
                  </a:lnTo>
                  <a:lnTo>
                    <a:pt x="0" y="0"/>
                  </a:lnTo>
                  <a:lnTo>
                    <a:pt x="163" y="0"/>
                  </a:lnTo>
                  <a:lnTo>
                    <a:pt x="168" y="57"/>
                  </a:lnTo>
                  <a:lnTo>
                    <a:pt x="163" y="57"/>
                  </a:lnTo>
                  <a:lnTo>
                    <a:pt x="163" y="52"/>
                  </a:lnTo>
                  <a:lnTo>
                    <a:pt x="161" y="47"/>
                  </a:lnTo>
                  <a:lnTo>
                    <a:pt x="159" y="42"/>
                  </a:lnTo>
                  <a:lnTo>
                    <a:pt x="159" y="36"/>
                  </a:lnTo>
                  <a:lnTo>
                    <a:pt x="158" y="33"/>
                  </a:lnTo>
                  <a:lnTo>
                    <a:pt x="154" y="29"/>
                  </a:lnTo>
                  <a:lnTo>
                    <a:pt x="152" y="26"/>
                  </a:lnTo>
                  <a:lnTo>
                    <a:pt x="151" y="24"/>
                  </a:lnTo>
                  <a:lnTo>
                    <a:pt x="147" y="21"/>
                  </a:lnTo>
                  <a:lnTo>
                    <a:pt x="144" y="19"/>
                  </a:lnTo>
                  <a:lnTo>
                    <a:pt x="140" y="17"/>
                  </a:lnTo>
                  <a:lnTo>
                    <a:pt x="137" y="17"/>
                  </a:lnTo>
                  <a:lnTo>
                    <a:pt x="133" y="16"/>
                  </a:lnTo>
                  <a:lnTo>
                    <a:pt x="130" y="14"/>
                  </a:lnTo>
                  <a:lnTo>
                    <a:pt x="125" y="14"/>
                  </a:lnTo>
                  <a:lnTo>
                    <a:pt x="119" y="14"/>
                  </a:lnTo>
                  <a:lnTo>
                    <a:pt x="40" y="14"/>
                  </a:lnTo>
                  <a:lnTo>
                    <a:pt x="112" y="104"/>
                  </a:lnTo>
                  <a:lnTo>
                    <a:pt x="34" y="198"/>
                  </a:lnTo>
                  <a:lnTo>
                    <a:pt x="123" y="198"/>
                  </a:lnTo>
                  <a:lnTo>
                    <a:pt x="128" y="198"/>
                  </a:lnTo>
                  <a:lnTo>
                    <a:pt x="133" y="198"/>
                  </a:lnTo>
                  <a:lnTo>
                    <a:pt x="137" y="198"/>
                  </a:lnTo>
                  <a:lnTo>
                    <a:pt x="142" y="196"/>
                  </a:lnTo>
                  <a:lnTo>
                    <a:pt x="145" y="194"/>
                  </a:lnTo>
                  <a:lnTo>
                    <a:pt x="149" y="194"/>
                  </a:lnTo>
                  <a:lnTo>
                    <a:pt x="152" y="192"/>
                  </a:lnTo>
                  <a:lnTo>
                    <a:pt x="156" y="189"/>
                  </a:lnTo>
                  <a:lnTo>
                    <a:pt x="158" y="187"/>
                  </a:lnTo>
                  <a:lnTo>
                    <a:pt x="161" y="184"/>
                  </a:lnTo>
                  <a:lnTo>
                    <a:pt x="163" y="182"/>
                  </a:lnTo>
                  <a:lnTo>
                    <a:pt x="166" y="177"/>
                  </a:lnTo>
                  <a:lnTo>
                    <a:pt x="168" y="173"/>
                  </a:lnTo>
                  <a:lnTo>
                    <a:pt x="170" y="168"/>
                  </a:lnTo>
                  <a:lnTo>
                    <a:pt x="171" y="163"/>
                  </a:lnTo>
                  <a:lnTo>
                    <a:pt x="173" y="158"/>
                  </a:lnTo>
                  <a:lnTo>
                    <a:pt x="180" y="160"/>
                  </a:lnTo>
                  <a:lnTo>
                    <a:pt x="168" y="225"/>
                  </a:lnTo>
                </a:path>
              </a:pathLst>
            </a:custGeom>
            <a:noFill/>
            <a:ln w="0">
              <a:solidFill>
                <a:srgbClr val="000000"/>
              </a:solidFill>
              <a:prstDash val="solid"/>
              <a:round/>
              <a:headEnd/>
              <a:tailEnd/>
            </a:ln>
          </p:spPr>
          <p:txBody>
            <a:bodyPr/>
            <a:lstStyle/>
            <a:p>
              <a:endParaRPr lang="en-US"/>
            </a:p>
          </p:txBody>
        </p:sp>
        <p:sp>
          <p:nvSpPr>
            <p:cNvPr id="90149" name="Rectangle 1061"/>
            <p:cNvSpPr>
              <a:spLocks noChangeArrowheads="1"/>
            </p:cNvSpPr>
            <p:nvPr/>
          </p:nvSpPr>
          <p:spPr bwMode="auto">
            <a:xfrm>
              <a:off x="4046" y="2602"/>
              <a:ext cx="54" cy="171"/>
            </a:xfrm>
            <a:prstGeom prst="rect">
              <a:avLst/>
            </a:prstGeom>
            <a:noFill/>
            <a:ln w="9525">
              <a:noFill/>
              <a:miter lim="800000"/>
              <a:headEnd/>
              <a:tailEnd/>
            </a:ln>
          </p:spPr>
          <p:txBody>
            <a:bodyPr wrap="none" lIns="0" tIns="0" rIns="0" bIns="0">
              <a:spAutoFit/>
            </a:bodyPr>
            <a:lstStyle/>
            <a:p>
              <a:r>
                <a:rPr lang="es-MX" i="1">
                  <a:solidFill>
                    <a:srgbClr val="000000"/>
                  </a:solidFill>
                  <a:latin typeface="Book Antiqua" pitchFamily="18" charset="0"/>
                </a:rPr>
                <a:t>t</a:t>
              </a:r>
              <a:endParaRPr lang="es-MX" sz="3200">
                <a:latin typeface="Book Antiqua" pitchFamily="18" charset="0"/>
              </a:endParaRPr>
            </a:p>
          </p:txBody>
        </p:sp>
        <p:sp>
          <p:nvSpPr>
            <p:cNvPr id="90150" name="Rectangle 1062"/>
            <p:cNvSpPr>
              <a:spLocks noChangeArrowheads="1"/>
            </p:cNvSpPr>
            <p:nvPr/>
          </p:nvSpPr>
          <p:spPr bwMode="auto">
            <a:xfrm>
              <a:off x="3497" y="3071"/>
              <a:ext cx="81" cy="171"/>
            </a:xfrm>
            <a:prstGeom prst="rect">
              <a:avLst/>
            </a:prstGeom>
            <a:noFill/>
            <a:ln w="9525">
              <a:noFill/>
              <a:miter lim="800000"/>
              <a:headEnd/>
              <a:tailEnd/>
            </a:ln>
          </p:spPr>
          <p:txBody>
            <a:bodyPr wrap="none" lIns="0" tIns="0" rIns="0" bIns="0">
              <a:spAutoFit/>
            </a:bodyPr>
            <a:lstStyle/>
            <a:p>
              <a:r>
                <a:rPr lang="es-MX">
                  <a:solidFill>
                    <a:srgbClr val="000000"/>
                  </a:solidFill>
                  <a:latin typeface="Book Antiqua" pitchFamily="18" charset="0"/>
                </a:rPr>
                <a:t>a</a:t>
              </a:r>
              <a:endParaRPr lang="es-MX" sz="3200">
                <a:latin typeface="Book Antiqua" pitchFamily="18" charset="0"/>
              </a:endParaRPr>
            </a:p>
          </p:txBody>
        </p:sp>
      </p:grpSp>
      <p:sp>
        <p:nvSpPr>
          <p:cNvPr id="90151" name="WordArt 1063"/>
          <p:cNvSpPr>
            <a:spLocks noChangeArrowheads="1" noChangeShapeType="1"/>
          </p:cNvSpPr>
          <p:nvPr/>
        </p:nvSpPr>
        <p:spPr bwMode="auto">
          <a:xfrm>
            <a:off x="379413"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206500" y="225425"/>
            <a:ext cx="7772400" cy="701675"/>
          </a:xfrm>
        </p:spPr>
        <p:txBody>
          <a:bodyPr>
            <a:normAutofit fontScale="90000"/>
          </a:bodyPr>
          <a:lstStyle/>
          <a:p>
            <a:r>
              <a:rPr lang="es-ES_tradnl" sz="4000">
                <a:solidFill>
                  <a:schemeClr val="hlink"/>
                </a:solidFill>
                <a:latin typeface="Book Antiqua" pitchFamily="18" charset="0"/>
              </a:rPr>
              <a:t>Perspectiva histórica</a:t>
            </a:r>
            <a:endParaRPr lang="es-MX" sz="4000">
              <a:solidFill>
                <a:schemeClr val="hlink"/>
              </a:solidFill>
              <a:latin typeface="Book Antiqua" pitchFamily="18" charset="0"/>
            </a:endParaRPr>
          </a:p>
        </p:txBody>
      </p:sp>
      <p:sp>
        <p:nvSpPr>
          <p:cNvPr id="1027" name="Rectangle 3"/>
          <p:cNvSpPr>
            <a:spLocks noGrp="1" noChangeArrowheads="1"/>
          </p:cNvSpPr>
          <p:nvPr>
            <p:ph sz="quarter" idx="1"/>
          </p:nvPr>
        </p:nvSpPr>
        <p:spPr>
          <a:xfrm>
            <a:off x="768350" y="927100"/>
            <a:ext cx="8375650" cy="5881688"/>
          </a:xfrm>
        </p:spPr>
        <p:txBody>
          <a:bodyPr/>
          <a:lstStyle/>
          <a:p>
            <a:pPr>
              <a:lnSpc>
                <a:spcPct val="80000"/>
              </a:lnSpc>
            </a:pPr>
            <a:r>
              <a:rPr lang="es-MX" sz="2400">
                <a:latin typeface="Book Antiqua" pitchFamily="18" charset="0"/>
              </a:rPr>
              <a:t>Pre-1940: von Hemholtz, Mach, Pavlov, etc.</a:t>
            </a:r>
          </a:p>
          <a:p>
            <a:pPr lvl="1">
              <a:lnSpc>
                <a:spcPct val="80000"/>
              </a:lnSpc>
            </a:pPr>
            <a:r>
              <a:rPr lang="es-ES_tradnl" sz="2000">
                <a:latin typeface="Book Antiqua" pitchFamily="18" charset="0"/>
              </a:rPr>
              <a:t>Teorías generales sobre el aprendizaje, visión y condicionamiento sin modelos matemáticos específicos sobre la operación neuronal.</a:t>
            </a:r>
            <a:endParaRPr lang="es-MX" sz="2000">
              <a:latin typeface="Book Antiqua" pitchFamily="18" charset="0"/>
            </a:endParaRPr>
          </a:p>
          <a:p>
            <a:pPr>
              <a:lnSpc>
                <a:spcPct val="80000"/>
              </a:lnSpc>
            </a:pPr>
            <a:r>
              <a:rPr lang="es-MX" sz="2400">
                <a:latin typeface="Book Antiqua" pitchFamily="18" charset="0"/>
              </a:rPr>
              <a:t>1940s: Hebb, McCulloch and Pitts</a:t>
            </a:r>
          </a:p>
          <a:p>
            <a:pPr lvl="1">
              <a:lnSpc>
                <a:spcPct val="80000"/>
              </a:lnSpc>
            </a:pPr>
            <a:r>
              <a:rPr lang="es-ES_tradnl" sz="2000">
                <a:latin typeface="Book Antiqua" pitchFamily="18" charset="0"/>
              </a:rPr>
              <a:t>Mecanismo de aprendizaje en neuronas biológicas</a:t>
            </a:r>
            <a:endParaRPr lang="es-MX" sz="2000">
              <a:latin typeface="Book Antiqua" pitchFamily="18" charset="0"/>
            </a:endParaRPr>
          </a:p>
          <a:p>
            <a:pPr lvl="1">
              <a:lnSpc>
                <a:spcPct val="80000"/>
              </a:lnSpc>
            </a:pPr>
            <a:r>
              <a:rPr lang="es-ES_tradnl" sz="2000">
                <a:latin typeface="Book Antiqua" pitchFamily="18" charset="0"/>
              </a:rPr>
              <a:t>Redes de elementos ‘neuronales’ pueden hacer cómputo aritmético</a:t>
            </a:r>
            <a:endParaRPr lang="es-MX" sz="2000">
              <a:latin typeface="Book Antiqua" pitchFamily="18" charset="0"/>
            </a:endParaRPr>
          </a:p>
          <a:p>
            <a:pPr>
              <a:lnSpc>
                <a:spcPct val="80000"/>
              </a:lnSpc>
            </a:pPr>
            <a:r>
              <a:rPr lang="es-MX" sz="2400">
                <a:latin typeface="Book Antiqua" pitchFamily="18" charset="0"/>
              </a:rPr>
              <a:t>1950s: Rosenblatt, Widrow and Hoff</a:t>
            </a:r>
          </a:p>
          <a:p>
            <a:pPr lvl="1">
              <a:lnSpc>
                <a:spcPct val="80000"/>
              </a:lnSpc>
            </a:pPr>
            <a:r>
              <a:rPr lang="es-ES_tradnl" sz="2000">
                <a:latin typeface="Book Antiqua" pitchFamily="18" charset="0"/>
              </a:rPr>
              <a:t>Primeras redes artificiales (RNA) prácticas y reglas de aprendizaje</a:t>
            </a:r>
            <a:endParaRPr lang="es-MX" sz="2000">
              <a:latin typeface="Book Antiqua" pitchFamily="18" charset="0"/>
            </a:endParaRPr>
          </a:p>
          <a:p>
            <a:pPr>
              <a:lnSpc>
                <a:spcPct val="80000"/>
              </a:lnSpc>
            </a:pPr>
            <a:r>
              <a:rPr lang="es-MX" sz="2400">
                <a:latin typeface="Book Antiqua" pitchFamily="18" charset="0"/>
              </a:rPr>
              <a:t>1960s: Minsky and Papert</a:t>
            </a:r>
          </a:p>
          <a:p>
            <a:pPr lvl="1">
              <a:lnSpc>
                <a:spcPct val="80000"/>
              </a:lnSpc>
            </a:pPr>
            <a:r>
              <a:rPr lang="es-ES_tradnl" sz="2000">
                <a:latin typeface="Book Antiqua" pitchFamily="18" charset="0"/>
              </a:rPr>
              <a:t>Demostraron las limitaciones de las RNA existentes, no se estaban desarrollando nuevos algoritmos de aprendizaje. Muchas investigaciones en el campo se suspenden.</a:t>
            </a:r>
          </a:p>
          <a:p>
            <a:pPr>
              <a:lnSpc>
                <a:spcPct val="80000"/>
              </a:lnSpc>
            </a:pPr>
            <a:r>
              <a:rPr lang="es-MX" sz="2400">
                <a:latin typeface="Book Antiqua" pitchFamily="18" charset="0"/>
              </a:rPr>
              <a:t>1970s: Amari, Anderson, Fukushima, Grossberg, Kohonen</a:t>
            </a:r>
          </a:p>
          <a:p>
            <a:pPr lvl="1">
              <a:lnSpc>
                <a:spcPct val="80000"/>
              </a:lnSpc>
            </a:pPr>
            <a:r>
              <a:rPr lang="es-ES_tradnl" sz="2000">
                <a:latin typeface="Book Antiqua" pitchFamily="18" charset="0"/>
              </a:rPr>
              <a:t>Continuan trabajando en el tema pero a pasos mas lentos.</a:t>
            </a:r>
            <a:endParaRPr lang="es-MX" sz="2000">
              <a:latin typeface="Book Antiqua" pitchFamily="18" charset="0"/>
            </a:endParaRPr>
          </a:p>
          <a:p>
            <a:pPr>
              <a:lnSpc>
                <a:spcPct val="80000"/>
              </a:lnSpc>
            </a:pPr>
            <a:r>
              <a:rPr lang="es-MX" sz="2400">
                <a:latin typeface="Book Antiqua" pitchFamily="18" charset="0"/>
              </a:rPr>
              <a:t>1980s: Grossberg, Hopfield, Kohonen, Rumelhart, etc.</a:t>
            </a:r>
          </a:p>
          <a:p>
            <a:pPr lvl="1">
              <a:lnSpc>
                <a:spcPct val="80000"/>
              </a:lnSpc>
            </a:pPr>
            <a:r>
              <a:rPr lang="es-ES_tradnl" sz="2000">
                <a:latin typeface="Book Antiqua" pitchFamily="18" charset="0"/>
              </a:rPr>
              <a:t>Desarrollos importantes causan un resurgimiento de estudios en el campo.</a:t>
            </a:r>
            <a:endParaRPr lang="es-MX" sz="2000"/>
          </a:p>
        </p:txBody>
      </p:sp>
      <p:sp>
        <p:nvSpPr>
          <p:cNvPr id="1030" name="WordArt 6"/>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WordArt 4"/>
          <p:cNvSpPr>
            <a:spLocks noChangeArrowheads="1" noChangeShapeType="1"/>
          </p:cNvSpPr>
          <p:nvPr/>
        </p:nvSpPr>
        <p:spPr bwMode="auto">
          <a:xfrm>
            <a:off x="379413"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
        <p:nvSpPr>
          <p:cNvPr id="91142" name="Rectangle 6"/>
          <p:cNvSpPr>
            <a:spLocks noChangeArrowheads="1"/>
          </p:cNvSpPr>
          <p:nvPr/>
        </p:nvSpPr>
        <p:spPr bwMode="auto">
          <a:xfrm>
            <a:off x="1597025" y="171450"/>
            <a:ext cx="2730500" cy="1917700"/>
          </a:xfrm>
          <a:prstGeom prst="rect">
            <a:avLst/>
          </a:prstGeom>
          <a:noFill/>
          <a:ln w="12700" cap="sq">
            <a:noFill/>
            <a:miter lim="800000"/>
            <a:headEnd type="none" w="sm" len="sm"/>
            <a:tailEnd type="none" w="sm" len="sm"/>
          </a:ln>
          <a:effectLst/>
        </p:spPr>
        <p:txBody>
          <a:bodyPr>
            <a:spAutoFit/>
          </a:bodyPr>
          <a:lstStyle/>
          <a:p>
            <a:pPr algn="just"/>
            <a:r>
              <a:rPr lang="es-MX" i="1">
                <a:latin typeface="Book Antiqua" pitchFamily="18" charset="0"/>
                <a:cs typeface="Times New Roman" pitchFamily="18" charset="0"/>
              </a:rPr>
              <a:t>w</a:t>
            </a:r>
            <a:r>
              <a:rPr lang="es-MX" baseline="-30000">
                <a:latin typeface="Book Antiqua" pitchFamily="18" charset="0"/>
                <a:cs typeface="Times New Roman" pitchFamily="18" charset="0"/>
              </a:rPr>
              <a:t>1</a:t>
            </a:r>
            <a:r>
              <a:rPr lang="es-MX">
                <a:latin typeface="Book Antiqua" pitchFamily="18" charset="0"/>
                <a:cs typeface="Times New Roman" pitchFamily="18" charset="0"/>
              </a:rPr>
              <a:t> = 0.0</a:t>
            </a:r>
          </a:p>
          <a:p>
            <a:pPr algn="just" eaLnBrk="0" hangingPunct="0"/>
            <a:r>
              <a:rPr lang="es-MX" i="1">
                <a:latin typeface="Book Antiqua" pitchFamily="18" charset="0"/>
                <a:cs typeface="Times New Roman" pitchFamily="18" charset="0"/>
              </a:rPr>
              <a:t>w</a:t>
            </a:r>
            <a:r>
              <a:rPr lang="es-MX" baseline="-30000">
                <a:latin typeface="Book Antiqua" pitchFamily="18" charset="0"/>
                <a:cs typeface="Times New Roman" pitchFamily="18" charset="0"/>
              </a:rPr>
              <a:t>2</a:t>
            </a:r>
            <a:r>
              <a:rPr lang="es-MX">
                <a:latin typeface="Book Antiqua" pitchFamily="18" charset="0"/>
                <a:cs typeface="Times New Roman" pitchFamily="18" charset="0"/>
              </a:rPr>
              <a:t> = 0.4</a:t>
            </a:r>
          </a:p>
          <a:p>
            <a:pPr algn="just" eaLnBrk="0" hangingPunct="0"/>
            <a:r>
              <a:rPr lang="es-MX">
                <a:latin typeface="Book Antiqua" pitchFamily="18" charset="0"/>
                <a:cs typeface="Times New Roman" pitchFamily="18" charset="0"/>
                <a:sym typeface="Symbol" pitchFamily="18" charset="2"/>
              </a:rPr>
              <a:t></a:t>
            </a:r>
            <a:r>
              <a:rPr lang="es-MX">
                <a:latin typeface="Book Antiqua" pitchFamily="18" charset="0"/>
                <a:cs typeface="Times New Roman" pitchFamily="18" charset="0"/>
              </a:rPr>
              <a:t> </a:t>
            </a:r>
            <a:r>
              <a:rPr lang="es-MX">
                <a:latin typeface="Book Antiqua" pitchFamily="18" charset="0"/>
                <a:cs typeface="Times New Roman" pitchFamily="18" charset="0"/>
                <a:sym typeface="Symbol" pitchFamily="18" charset="2"/>
              </a:rPr>
              <a:t>= 0.3</a:t>
            </a:r>
            <a:endParaRPr lang="es-MX" i="1">
              <a:latin typeface="Book Antiqua" pitchFamily="18" charset="0"/>
              <a:cs typeface="Times New Roman" pitchFamily="18" charset="0"/>
              <a:sym typeface="Symbol" pitchFamily="18" charset="2"/>
            </a:endParaRPr>
          </a:p>
          <a:p>
            <a:pPr algn="just" eaLnBrk="0" hangingPunct="0"/>
            <a:r>
              <a:rPr lang="es-MX">
                <a:latin typeface="Book Antiqua" pitchFamily="18" charset="0"/>
                <a:cs typeface="Times New Roman" pitchFamily="18" charset="0"/>
                <a:sym typeface="Symbol" pitchFamily="18" charset="2"/>
              </a:rPr>
              <a:t></a:t>
            </a:r>
            <a:r>
              <a:rPr lang="es-MX" i="1">
                <a:latin typeface="Book Antiqua" pitchFamily="18" charset="0"/>
                <a:cs typeface="Times New Roman" pitchFamily="18" charset="0"/>
              </a:rPr>
              <a:t> = </a:t>
            </a:r>
            <a:r>
              <a:rPr lang="es-MX">
                <a:latin typeface="Book Antiqua" pitchFamily="18" charset="0"/>
                <a:cs typeface="Times New Roman" pitchFamily="18" charset="0"/>
              </a:rPr>
              <a:t>0.25</a:t>
            </a:r>
            <a:endParaRPr lang="es-MX">
              <a:latin typeface="Book Antiqua" pitchFamily="18" charset="0"/>
              <a:cs typeface="Times New Roman" pitchFamily="18" charset="0"/>
              <a:sym typeface="Symbol" pitchFamily="18" charset="2"/>
            </a:endParaRPr>
          </a:p>
          <a:p>
            <a:pPr eaLnBrk="0" hangingPunct="0"/>
            <a:r>
              <a:rPr lang="es-MX" i="1">
                <a:latin typeface="Book Antiqua" pitchFamily="18" charset="0"/>
                <a:cs typeface="Times New Roman" pitchFamily="18" charset="0"/>
                <a:sym typeface="Symbol" pitchFamily="18" charset="2"/>
              </a:rPr>
              <a:t>t = </a:t>
            </a:r>
            <a:r>
              <a:rPr lang="es-MX">
                <a:latin typeface="Book Antiqua" pitchFamily="18" charset="0"/>
                <a:cs typeface="Times New Roman" pitchFamily="18" charset="0"/>
                <a:sym typeface="Symbol" pitchFamily="18" charset="2"/>
              </a:rPr>
              <a:t>Función AND</a:t>
            </a:r>
            <a:r>
              <a:rPr lang="es-MX" i="1">
                <a:latin typeface="Book Antiqua" pitchFamily="18" charset="0"/>
                <a:sym typeface="Symbol" pitchFamily="18" charset="2"/>
              </a:rPr>
              <a:t> </a:t>
            </a:r>
            <a:endParaRPr lang="es-MX" i="1">
              <a:latin typeface="Book Antiqua" pitchFamily="18" charset="0"/>
              <a:cs typeface="Times New Roman" pitchFamily="18" charset="0"/>
              <a:sym typeface="Symbol" pitchFamily="18" charset="2"/>
            </a:endParaRPr>
          </a:p>
        </p:txBody>
      </p:sp>
      <p:sp>
        <p:nvSpPr>
          <p:cNvPr id="91143" name="Rectangle 7"/>
          <p:cNvSpPr>
            <a:spLocks noChangeArrowheads="1"/>
          </p:cNvSpPr>
          <p:nvPr/>
        </p:nvSpPr>
        <p:spPr bwMode="auto">
          <a:xfrm>
            <a:off x="4919663" y="163513"/>
            <a:ext cx="3824287" cy="1552575"/>
          </a:xfrm>
          <a:prstGeom prst="rect">
            <a:avLst/>
          </a:prstGeom>
          <a:noFill/>
          <a:ln w="12700" cap="sq">
            <a:noFill/>
            <a:miter lim="800000"/>
            <a:headEnd type="none" w="sm" len="sm"/>
            <a:tailEnd type="none" w="sm" len="sm"/>
          </a:ln>
          <a:effectLst/>
        </p:spPr>
        <p:txBody>
          <a:bodyPr>
            <a:spAutoFit/>
          </a:bodyPr>
          <a:lstStyle/>
          <a:p>
            <a:r>
              <a:rPr lang="es-MX" b="1" i="1">
                <a:latin typeface="Book Antiqua" pitchFamily="18" charset="0"/>
                <a:cs typeface="Times New Roman" pitchFamily="18" charset="0"/>
              </a:rPr>
              <a:t>w</a:t>
            </a:r>
            <a:r>
              <a:rPr lang="es-MX" b="1">
                <a:latin typeface="Book Antiqua" pitchFamily="18" charset="0"/>
                <a:cs typeface="Times New Roman" pitchFamily="18" charset="0"/>
              </a:rPr>
              <a:t>’=</a:t>
            </a:r>
            <a:r>
              <a:rPr lang="es-MX" b="1" i="1">
                <a:latin typeface="Book Antiqua" pitchFamily="18" charset="0"/>
                <a:cs typeface="Times New Roman" pitchFamily="18" charset="0"/>
              </a:rPr>
              <a:t>w</a:t>
            </a:r>
            <a:r>
              <a:rPr lang="es-MX" b="1">
                <a:latin typeface="Book Antiqua" pitchFamily="18" charset="0"/>
                <a:cs typeface="Times New Roman" pitchFamily="18" charset="0"/>
              </a:rPr>
              <a:t>+</a:t>
            </a:r>
            <a:r>
              <a:rPr lang="es-MX" b="1">
                <a:latin typeface="Book Antiqua" pitchFamily="18" charset="0"/>
                <a:cs typeface="Times New Roman" pitchFamily="18" charset="0"/>
                <a:sym typeface="Symbol" pitchFamily="18" charset="2"/>
              </a:rPr>
              <a:t></a:t>
            </a:r>
            <a:r>
              <a:rPr lang="es-MX" b="1">
                <a:latin typeface="Book Antiqua" pitchFamily="18" charset="0"/>
                <a:cs typeface="Times New Roman" pitchFamily="18" charset="0"/>
              </a:rPr>
              <a:t>(t-y)</a:t>
            </a:r>
            <a:r>
              <a:rPr lang="es-MX" b="1">
                <a:latin typeface="Book Antiqua" pitchFamily="18" charset="0"/>
                <a:cs typeface="Times New Roman" pitchFamily="18" charset="0"/>
                <a:sym typeface="Symbol" pitchFamily="18" charset="2"/>
              </a:rPr>
              <a:t>x</a:t>
            </a:r>
          </a:p>
          <a:p>
            <a:pPr eaLnBrk="0" hangingPunct="0"/>
            <a:r>
              <a:rPr lang="es-MX" b="1">
                <a:latin typeface="Book Antiqua" pitchFamily="18" charset="0"/>
                <a:cs typeface="Times New Roman" pitchFamily="18" charset="0"/>
                <a:sym typeface="Symbol" pitchFamily="18" charset="2"/>
              </a:rPr>
              <a:t>ó </a:t>
            </a:r>
            <a:r>
              <a:rPr lang="es-MX" b="1" i="1">
                <a:latin typeface="Book Antiqua" pitchFamily="18" charset="0"/>
                <a:cs typeface="Times New Roman" pitchFamily="18" charset="0"/>
                <a:sym typeface="Symbol" pitchFamily="18" charset="2"/>
              </a:rPr>
              <a:t> </a:t>
            </a:r>
            <a:r>
              <a:rPr lang="es-MX" b="1" i="1">
                <a:latin typeface="Book Antiqua" pitchFamily="18" charset="0"/>
                <a:cs typeface="Times New Roman" pitchFamily="18" charset="0"/>
              </a:rPr>
              <a:t>w</a:t>
            </a:r>
            <a:r>
              <a:rPr lang="es-MX" b="1" i="1" baseline="-30000">
                <a:latin typeface="Book Antiqua" pitchFamily="18" charset="0"/>
                <a:cs typeface="Times New Roman" pitchFamily="18" charset="0"/>
                <a:sym typeface="Symbol" pitchFamily="18" charset="2"/>
              </a:rPr>
              <a:t>i</a:t>
            </a:r>
            <a:r>
              <a:rPr lang="es-MX" b="1" i="1">
                <a:latin typeface="Book Antiqua" pitchFamily="18" charset="0"/>
                <a:cs typeface="Times New Roman" pitchFamily="18" charset="0"/>
                <a:sym typeface="Symbol" pitchFamily="18" charset="2"/>
              </a:rPr>
              <a:t>=</a:t>
            </a:r>
            <a:r>
              <a:rPr lang="es-MX" b="1" i="1">
                <a:latin typeface="Book Antiqua" pitchFamily="18" charset="0"/>
                <a:cs typeface="Times New Roman" pitchFamily="18" charset="0"/>
              </a:rPr>
              <a:t>(t-y)x</a:t>
            </a:r>
            <a:r>
              <a:rPr lang="es-MX" b="1" i="1" baseline="-30000">
                <a:latin typeface="Book Antiqua" pitchFamily="18" charset="0"/>
                <a:cs typeface="Times New Roman" pitchFamily="18" charset="0"/>
                <a:sym typeface="Symbol" pitchFamily="18" charset="2"/>
              </a:rPr>
              <a:t>i</a:t>
            </a:r>
            <a:r>
              <a:rPr lang="es-MX" b="1">
                <a:latin typeface="Book Antiqua" pitchFamily="18" charset="0"/>
                <a:sym typeface="Symbol" pitchFamily="18" charset="2"/>
              </a:rPr>
              <a:t> </a:t>
            </a:r>
          </a:p>
          <a:p>
            <a:pPr eaLnBrk="0" hangingPunct="0"/>
            <a:r>
              <a:rPr lang="es-MX" b="1" i="1">
                <a:latin typeface="Book Antiqua" pitchFamily="18" charset="0"/>
              </a:rPr>
              <a:t>y = 1, si (x</a:t>
            </a:r>
            <a:r>
              <a:rPr lang="es-MX" b="1" i="1" baseline="-25000">
                <a:latin typeface="Book Antiqua" pitchFamily="18" charset="0"/>
              </a:rPr>
              <a:t>1</a:t>
            </a:r>
            <a:r>
              <a:rPr lang="es-MX" b="1" i="1">
                <a:latin typeface="Book Antiqua" pitchFamily="18" charset="0"/>
              </a:rPr>
              <a:t>w</a:t>
            </a:r>
            <a:r>
              <a:rPr lang="es-MX" b="1" i="1" baseline="-25000">
                <a:latin typeface="Book Antiqua" pitchFamily="18" charset="0"/>
              </a:rPr>
              <a:t>1</a:t>
            </a:r>
            <a:r>
              <a:rPr lang="es-MX" b="1" i="1">
                <a:latin typeface="Book Antiqua" pitchFamily="18" charset="0"/>
              </a:rPr>
              <a:t> + x</a:t>
            </a:r>
            <a:r>
              <a:rPr lang="es-MX" b="1" i="1" baseline="-25000">
                <a:latin typeface="Book Antiqua" pitchFamily="18" charset="0"/>
              </a:rPr>
              <a:t>2</a:t>
            </a:r>
            <a:r>
              <a:rPr lang="es-MX" b="1" i="1">
                <a:latin typeface="Book Antiqua" pitchFamily="18" charset="0"/>
              </a:rPr>
              <a:t>w</a:t>
            </a:r>
            <a:r>
              <a:rPr lang="es-MX" b="1" i="1" baseline="-25000">
                <a:latin typeface="Book Antiqua" pitchFamily="18" charset="0"/>
              </a:rPr>
              <a:t>2</a:t>
            </a:r>
            <a:r>
              <a:rPr lang="es-MX" b="1" i="1">
                <a:latin typeface="Book Antiqua" pitchFamily="18" charset="0"/>
              </a:rPr>
              <a:t>) </a:t>
            </a:r>
            <a:r>
              <a:rPr lang="es-MX" b="1">
                <a:latin typeface="Book Antiqua" pitchFamily="18" charset="0"/>
                <a:sym typeface="Symbol" pitchFamily="18" charset="2"/>
              </a:rPr>
              <a:t></a:t>
            </a:r>
            <a:r>
              <a:rPr lang="es-MX" b="1">
                <a:latin typeface="Book Antiqua" pitchFamily="18" charset="0"/>
              </a:rPr>
              <a:t> </a:t>
            </a:r>
            <a:r>
              <a:rPr lang="es-MX" b="1">
                <a:latin typeface="Book Antiqua" pitchFamily="18" charset="0"/>
                <a:sym typeface="Symbol" pitchFamily="18" charset="2"/>
              </a:rPr>
              <a:t></a:t>
            </a:r>
            <a:endParaRPr lang="es-MX" b="1">
              <a:latin typeface="Book Antiqua" pitchFamily="18" charset="0"/>
            </a:endParaRPr>
          </a:p>
          <a:p>
            <a:pPr eaLnBrk="0" hangingPunct="0"/>
            <a:r>
              <a:rPr lang="es-MX" b="1" i="1">
                <a:latin typeface="Book Antiqua" pitchFamily="18" charset="0"/>
              </a:rPr>
              <a:t>y = 0, si (x</a:t>
            </a:r>
            <a:r>
              <a:rPr lang="es-MX" b="1" i="1" baseline="-25000">
                <a:latin typeface="Book Antiqua" pitchFamily="18" charset="0"/>
              </a:rPr>
              <a:t>1</a:t>
            </a:r>
            <a:r>
              <a:rPr lang="es-MX" b="1" i="1">
                <a:latin typeface="Book Antiqua" pitchFamily="18" charset="0"/>
              </a:rPr>
              <a:t>w</a:t>
            </a:r>
            <a:r>
              <a:rPr lang="es-MX" b="1" i="1" baseline="-25000">
                <a:latin typeface="Book Antiqua" pitchFamily="18" charset="0"/>
              </a:rPr>
              <a:t>1</a:t>
            </a:r>
            <a:r>
              <a:rPr lang="es-MX" b="1" i="1">
                <a:latin typeface="Book Antiqua" pitchFamily="18" charset="0"/>
              </a:rPr>
              <a:t> + x</a:t>
            </a:r>
            <a:r>
              <a:rPr lang="es-MX" b="1" i="1" baseline="-25000">
                <a:latin typeface="Book Antiqua" pitchFamily="18" charset="0"/>
              </a:rPr>
              <a:t>2</a:t>
            </a:r>
            <a:r>
              <a:rPr lang="es-MX" b="1" i="1">
                <a:latin typeface="Book Antiqua" pitchFamily="18" charset="0"/>
              </a:rPr>
              <a:t>w</a:t>
            </a:r>
            <a:r>
              <a:rPr lang="es-MX" b="1" i="1" baseline="-25000">
                <a:latin typeface="Book Antiqua" pitchFamily="18" charset="0"/>
              </a:rPr>
              <a:t>2</a:t>
            </a:r>
            <a:r>
              <a:rPr lang="es-MX" b="1" i="1">
                <a:latin typeface="Book Antiqua" pitchFamily="18" charset="0"/>
              </a:rPr>
              <a:t>) </a:t>
            </a:r>
            <a:r>
              <a:rPr lang="es-MX" b="1">
                <a:latin typeface="Book Antiqua" pitchFamily="18" charset="0"/>
                <a:sym typeface="Symbol" pitchFamily="18" charset="2"/>
              </a:rPr>
              <a:t></a:t>
            </a:r>
            <a:r>
              <a:rPr lang="es-MX" b="1">
                <a:latin typeface="Book Antiqua" pitchFamily="18" charset="0"/>
              </a:rPr>
              <a:t> </a:t>
            </a:r>
            <a:r>
              <a:rPr lang="es-MX" b="1">
                <a:latin typeface="Book Antiqua" pitchFamily="18" charset="0"/>
                <a:sym typeface="Symbol" pitchFamily="18" charset="2"/>
              </a:rPr>
              <a:t></a:t>
            </a:r>
            <a:endParaRPr lang="es-MX" b="1">
              <a:latin typeface="Book Antiqua" pitchFamily="18" charset="0"/>
              <a:cs typeface="Times New Roman" pitchFamily="18" charset="0"/>
              <a:sym typeface="Symbol" pitchFamily="18" charset="2"/>
            </a:endParaRPr>
          </a:p>
        </p:txBody>
      </p:sp>
      <p:graphicFrame>
        <p:nvGraphicFramePr>
          <p:cNvPr id="92759" name="Group 1623"/>
          <p:cNvGraphicFramePr>
            <a:graphicFrameLocks noGrp="1"/>
          </p:cNvGraphicFramePr>
          <p:nvPr/>
        </p:nvGraphicFramePr>
        <p:xfrm>
          <a:off x="1651000" y="2228850"/>
          <a:ext cx="7121525" cy="2540000"/>
        </p:xfrm>
        <a:graphic>
          <a:graphicData uri="http://schemas.openxmlformats.org/drawingml/2006/table">
            <a:tbl>
              <a:tblPr/>
              <a:tblGrid>
                <a:gridCol w="604838"/>
                <a:gridCol w="631825"/>
                <a:gridCol w="669925"/>
                <a:gridCol w="438150"/>
                <a:gridCol w="411162"/>
                <a:gridCol w="682625"/>
                <a:gridCol w="309563"/>
                <a:gridCol w="282575"/>
                <a:gridCol w="825500"/>
                <a:gridCol w="769937"/>
                <a:gridCol w="760413"/>
                <a:gridCol w="735012"/>
              </a:tblGrid>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w</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1</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w</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x</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x</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a</a:t>
                      </a:r>
                      <a:endPar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y</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rPr>
                        <a:t>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a:t>
                      </a:r>
                      <a:r>
                        <a:rPr kumimoji="0" lang="es-MX" sz="2000" b="1" i="0" u="none" strike="noStrike" cap="none" normalizeH="0" baseline="0" smtClean="0">
                          <a:ln>
                            <a:noFill/>
                          </a:ln>
                          <a:solidFill>
                            <a:schemeClr val="tx1"/>
                          </a:solidFill>
                          <a:effectLst/>
                          <a:latin typeface="Book Antiqua" pitchFamily="18" charset="0"/>
                          <a:cs typeface="Times New Roman" pitchFamily="18" charset="0"/>
                        </a:rPr>
                        <a:t>(t-y)</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a:t>
                      </a:r>
                      <a:r>
                        <a:rPr kumimoji="0" lang="es-MX" sz="2000" b="1" i="1" u="none" strike="noStrike" cap="none" normalizeH="0" baseline="0" smtClean="0">
                          <a:ln>
                            <a:noFill/>
                          </a:ln>
                          <a:solidFill>
                            <a:schemeClr val="tx1"/>
                          </a:solidFill>
                          <a:effectLst/>
                          <a:latin typeface="Book Antiqua" pitchFamily="18" charset="0"/>
                          <a:cs typeface="Times New Roman" pitchFamily="18" charset="0"/>
                        </a:rPr>
                        <a:t>w</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a:t>
                      </a:r>
                      <a:r>
                        <a:rPr kumimoji="0" lang="es-MX" sz="2000" b="1" i="1" u="none" strike="noStrike" cap="none" normalizeH="0" baseline="0" smtClean="0">
                          <a:ln>
                            <a:noFill/>
                          </a:ln>
                          <a:solidFill>
                            <a:schemeClr val="tx1"/>
                          </a:solidFill>
                          <a:effectLst/>
                          <a:latin typeface="Book Antiqua" pitchFamily="18" charset="0"/>
                          <a:cs typeface="Times New Roman" pitchFamily="18" charset="0"/>
                        </a:rPr>
                        <a:t>w</a:t>
                      </a:r>
                      <a:r>
                        <a:rPr kumimoji="0" lang="es-MX" sz="2000" b="1" i="1" u="none" strike="noStrike" cap="none" normalizeH="0" baseline="-30000" smtClean="0">
                          <a:ln>
                            <a:noFill/>
                          </a:ln>
                          <a:solidFill>
                            <a:schemeClr val="tx1"/>
                          </a:solidFill>
                          <a:effectLst/>
                          <a:latin typeface="Book Antiqua" pitchFamily="18" charset="0"/>
                          <a:cs typeface="Times New Roman" pitchFamily="18" charset="0"/>
                          <a:sym typeface="Symbol" pitchFamily="18" charset="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1"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 </a:t>
                      </a:r>
                      <a:r>
                        <a:rPr kumimoji="0" lang="es-MX" sz="2000" b="1" i="0" u="none" strike="noStrike" cap="none" normalizeH="0" baseline="0" smtClean="0">
                          <a:ln>
                            <a:noFill/>
                          </a:ln>
                          <a:solidFill>
                            <a:schemeClr val="tx1"/>
                          </a:solidFill>
                          <a:effectLst/>
                          <a:latin typeface="Book Antiqua" pitchFamily="18" charset="0"/>
                          <a:cs typeface="Times New Roman" pitchFamily="18" charset="0"/>
                          <a:sym typeface="Symbol" pitchFamily="18" charset="2"/>
                        </a:rPr>
                        <a:t></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0.4</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0.3</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0.4</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0.3</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0.4</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0.15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0.55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0.15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0.55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0.15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1</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_tradnl" sz="2000" b="0" i="0" u="none" strike="noStrike" cap="none" normalizeH="0" baseline="0" smtClean="0">
                          <a:ln>
                            <a:noFill/>
                          </a:ln>
                          <a:solidFill>
                            <a:schemeClr val="tx1"/>
                          </a:solidFill>
                          <a:effectLst/>
                          <a:latin typeface="Times New Roman" pitchFamily="18" charset="0"/>
                        </a:rPr>
                        <a:t>-0.25</a:t>
                      </a:r>
                      <a:endParaRPr kumimoji="0" lang="es-MX"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
        <p:nvSpPr>
          <p:cNvPr id="92760" name="Rectangle 1624"/>
          <p:cNvSpPr>
            <a:spLocks noChangeArrowheads="1"/>
          </p:cNvSpPr>
          <p:nvPr/>
        </p:nvSpPr>
        <p:spPr bwMode="auto">
          <a:xfrm>
            <a:off x="1236663" y="5024438"/>
            <a:ext cx="7907337" cy="2014537"/>
          </a:xfrm>
          <a:prstGeom prst="rect">
            <a:avLst/>
          </a:prstGeom>
          <a:noFill/>
          <a:ln w="12700" cap="sq">
            <a:noFill/>
            <a:miter lim="800000"/>
            <a:headEnd type="none" w="sm" len="sm"/>
            <a:tailEnd type="none" w="sm" len="sm"/>
          </a:ln>
          <a:effectLst/>
        </p:spPr>
        <p:txBody>
          <a:bodyPr>
            <a:spAutoFit/>
          </a:bodyPr>
          <a:lstStyle/>
          <a:p>
            <a:pPr algn="just"/>
            <a:r>
              <a:rPr lang="es-MX" sz="1800">
                <a:solidFill>
                  <a:schemeClr val="tx2"/>
                </a:solidFill>
                <a:latin typeface="Book Antiqua" pitchFamily="18" charset="0"/>
                <a:cs typeface="Times New Roman" pitchFamily="18" charset="0"/>
              </a:rPr>
              <a:t>1) ¿Cuántas iteraciones se requieren para la convergencia?</a:t>
            </a:r>
          </a:p>
          <a:p>
            <a:pPr algn="just" eaLnBrk="0" hangingPunct="0"/>
            <a:r>
              <a:rPr lang="es-MX" sz="1800">
                <a:solidFill>
                  <a:schemeClr val="tx2"/>
                </a:solidFill>
                <a:latin typeface="Book Antiqua" pitchFamily="18" charset="0"/>
                <a:cs typeface="Times New Roman" pitchFamily="18" charset="0"/>
              </a:rPr>
              <a:t>2) ¿Cuáles son los valores de convergencia de los pesos y el umbral?</a:t>
            </a:r>
          </a:p>
          <a:p>
            <a:pPr algn="just" eaLnBrk="0" hangingPunct="0"/>
            <a:r>
              <a:rPr lang="es-MX" sz="1800">
                <a:solidFill>
                  <a:schemeClr val="tx2"/>
                </a:solidFill>
                <a:latin typeface="Book Antiqua" pitchFamily="18" charset="0"/>
                <a:cs typeface="Times New Roman" pitchFamily="18" charset="0"/>
              </a:rPr>
              <a:t>3) Defina algebráicamente el hiperplano de decisión.</a:t>
            </a:r>
          </a:p>
          <a:p>
            <a:pPr algn="just" eaLnBrk="0" hangingPunct="0"/>
            <a:r>
              <a:rPr lang="es-MX" sz="1800">
                <a:solidFill>
                  <a:schemeClr val="tx2"/>
                </a:solidFill>
                <a:latin typeface="Book Antiqua" pitchFamily="18" charset="0"/>
                <a:cs typeface="Times New Roman" pitchFamily="18" charset="0"/>
              </a:rPr>
              <a:t>4) Demuestre gráficamente que éste hiperplano es un límite apropiado para la distinción de clases (ver gráfica) y que el vector de pesos y el hiperplano son ortogonales.</a:t>
            </a:r>
          </a:p>
          <a:p>
            <a:pPr eaLnBrk="0" hangingPunct="0"/>
            <a:endParaRPr lang="es-MX" sz="1800">
              <a:solidFill>
                <a:schemeClr val="tx2"/>
              </a:solidFill>
              <a:latin typeface="Book Antiqu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273050"/>
            <a:ext cx="2520950" cy="550863"/>
          </a:xfrm>
        </p:spPr>
        <p:txBody>
          <a:bodyPr>
            <a:normAutofit fontScale="90000"/>
          </a:bodyPr>
          <a:lstStyle/>
          <a:p>
            <a:pPr algn="l"/>
            <a:r>
              <a:rPr lang="es-ES_tradnl">
                <a:solidFill>
                  <a:schemeClr val="bg1"/>
                </a:solidFill>
              </a:rPr>
              <a:t>Resu</a:t>
            </a:r>
            <a:r>
              <a:rPr lang="es-ES_tradnl"/>
              <a:t>ltado</a:t>
            </a:r>
            <a:endParaRPr lang="es-MX"/>
          </a:p>
        </p:txBody>
      </p:sp>
      <p:sp>
        <p:nvSpPr>
          <p:cNvPr id="93188" name="Rectangle 4"/>
          <p:cNvSpPr>
            <a:spLocks noChangeArrowheads="1"/>
          </p:cNvSpPr>
          <p:nvPr/>
        </p:nvSpPr>
        <p:spPr bwMode="auto">
          <a:xfrm>
            <a:off x="1490663" y="1123950"/>
            <a:ext cx="9144000" cy="0"/>
          </a:xfrm>
          <a:prstGeom prst="rect">
            <a:avLst/>
          </a:prstGeom>
          <a:noFill/>
          <a:ln w="12700" cap="sq">
            <a:noFill/>
            <a:miter lim="800000"/>
            <a:headEnd type="none" w="sm" len="sm"/>
            <a:tailEnd type="none" w="sm" len="sm"/>
          </a:ln>
          <a:effectLst/>
        </p:spPr>
        <p:txBody>
          <a:bodyPr>
            <a:spAutoFit/>
          </a:bodyPr>
          <a:lstStyle/>
          <a:p>
            <a:endParaRPr lang="en-US"/>
          </a:p>
        </p:txBody>
      </p:sp>
      <p:graphicFrame>
        <p:nvGraphicFramePr>
          <p:cNvPr id="93187" name="Object 3"/>
          <p:cNvGraphicFramePr>
            <a:graphicFrameLocks noChangeAspect="1"/>
          </p:cNvGraphicFramePr>
          <p:nvPr/>
        </p:nvGraphicFramePr>
        <p:xfrm>
          <a:off x="1697038" y="998538"/>
          <a:ext cx="6611937" cy="5859462"/>
        </p:xfrm>
        <a:graphic>
          <a:graphicData uri="http://schemas.openxmlformats.org/presentationml/2006/ole">
            <p:oleObj spid="_x0000_s93187" r:id="rId3" imgW="5324856" imgH="3991356" progId="Word.Picture.8">
              <p:embed/>
            </p:oleObj>
          </a:graphicData>
        </a:graphic>
      </p:graphicFrame>
      <p:sp>
        <p:nvSpPr>
          <p:cNvPr id="93189" name="Rectangle 5"/>
          <p:cNvSpPr>
            <a:spLocks noChangeArrowheads="1"/>
          </p:cNvSpPr>
          <p:nvPr/>
        </p:nvSpPr>
        <p:spPr bwMode="auto">
          <a:xfrm>
            <a:off x="3336925" y="176213"/>
            <a:ext cx="5240338" cy="714375"/>
          </a:xfrm>
          <a:prstGeom prst="rect">
            <a:avLst/>
          </a:prstGeom>
          <a:solidFill>
            <a:schemeClr val="tx2"/>
          </a:solidFill>
          <a:ln w="12700" cap="sq">
            <a:solidFill>
              <a:schemeClr val="hlink"/>
            </a:solidFill>
            <a:miter lim="800000"/>
            <a:headEnd type="none" w="sm" len="sm"/>
            <a:tailEnd type="none" w="sm" len="sm"/>
          </a:ln>
          <a:effectLst/>
        </p:spPr>
        <p:txBody>
          <a:bodyPr>
            <a:spAutoFit/>
          </a:bodyPr>
          <a:lstStyle/>
          <a:p>
            <a:r>
              <a:rPr lang="es-MX" sz="2000">
                <a:solidFill>
                  <a:schemeClr val="bg1"/>
                </a:solidFill>
                <a:latin typeface="Book Antiqua" pitchFamily="18" charset="0"/>
                <a:cs typeface="Times New Roman" pitchFamily="18" charset="0"/>
              </a:rPr>
              <a:t>Valores finales: </a:t>
            </a:r>
            <a:r>
              <a:rPr lang="es-MX" sz="2000" b="1">
                <a:solidFill>
                  <a:schemeClr val="bg1"/>
                </a:solidFill>
                <a:latin typeface="Book Antiqua" pitchFamily="18" charset="0"/>
                <a:cs typeface="Times New Roman" pitchFamily="18" charset="0"/>
              </a:rPr>
              <a:t>w1=0.5, w2=0.15, theta=0.55</a:t>
            </a:r>
            <a:r>
              <a:rPr lang="es-MX" sz="2000">
                <a:solidFill>
                  <a:schemeClr val="bg1"/>
                </a:solidFill>
                <a:latin typeface="Book Antiqua" pitchFamily="18" charset="0"/>
                <a:cs typeface="Times New Roman" pitchFamily="18" charset="0"/>
              </a:rPr>
              <a:t>.</a:t>
            </a:r>
          </a:p>
          <a:p>
            <a:r>
              <a:rPr lang="es-MX" sz="2000">
                <a:solidFill>
                  <a:schemeClr val="bg1"/>
                </a:solidFill>
                <a:latin typeface="Book Antiqua" pitchFamily="18" charset="0"/>
                <a:cs typeface="Times New Roman" pitchFamily="18" charset="0"/>
              </a:rPr>
              <a:t>Ec. de la recta: </a:t>
            </a:r>
            <a:r>
              <a:rPr lang="es-MX" sz="2000" b="1">
                <a:solidFill>
                  <a:schemeClr val="bg1"/>
                </a:solidFill>
                <a:latin typeface="Book Antiqua" pitchFamily="18" charset="0"/>
                <a:cs typeface="Times New Roman" pitchFamily="18" charset="0"/>
              </a:rPr>
              <a:t>x2 = -(3.333)x1+3.667</a:t>
            </a:r>
            <a:r>
              <a:rPr lang="es-MX" sz="2000">
                <a:solidFill>
                  <a:schemeClr val="bg1"/>
                </a:solidFill>
                <a:latin typeface="Book Antiqua" pitchFamily="18" charset="0"/>
                <a:cs typeface="Times New Roman" pitchFamily="18" charset="0"/>
              </a:rPr>
              <a:t> </a:t>
            </a:r>
            <a:endParaRPr lang="es-MX" sz="200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3640138" y="3127375"/>
            <a:ext cx="0" cy="2590800"/>
          </a:xfrm>
          <a:prstGeom prst="line">
            <a:avLst/>
          </a:prstGeom>
          <a:noFill/>
          <a:ln w="9525">
            <a:solidFill>
              <a:schemeClr val="tx1"/>
            </a:solidFill>
            <a:round/>
            <a:headEnd/>
            <a:tailEnd/>
          </a:ln>
          <a:effectLst/>
        </p:spPr>
        <p:txBody>
          <a:bodyPr wrap="none" anchor="ctr"/>
          <a:lstStyle/>
          <a:p>
            <a:endParaRPr lang="en-US"/>
          </a:p>
        </p:txBody>
      </p:sp>
      <p:sp>
        <p:nvSpPr>
          <p:cNvPr id="89093" name="Line 5"/>
          <p:cNvSpPr>
            <a:spLocks noChangeShapeType="1"/>
          </p:cNvSpPr>
          <p:nvPr/>
        </p:nvSpPr>
        <p:spPr bwMode="auto">
          <a:xfrm>
            <a:off x="3563938" y="5489575"/>
            <a:ext cx="2819400" cy="0"/>
          </a:xfrm>
          <a:prstGeom prst="line">
            <a:avLst/>
          </a:prstGeom>
          <a:noFill/>
          <a:ln w="9525">
            <a:solidFill>
              <a:schemeClr val="tx1"/>
            </a:solidFill>
            <a:round/>
            <a:headEnd/>
            <a:tailEnd/>
          </a:ln>
          <a:effectLst/>
        </p:spPr>
        <p:txBody>
          <a:bodyPr wrap="none" anchor="ctr"/>
          <a:lstStyle/>
          <a:p>
            <a:endParaRPr lang="en-US"/>
          </a:p>
        </p:txBody>
      </p:sp>
      <p:sp>
        <p:nvSpPr>
          <p:cNvPr id="89094" name="Text Box 6"/>
          <p:cNvSpPr txBox="1">
            <a:spLocks noChangeArrowheads="1"/>
          </p:cNvSpPr>
          <p:nvPr/>
        </p:nvSpPr>
        <p:spPr bwMode="auto">
          <a:xfrm>
            <a:off x="6459538" y="5184775"/>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x1</a:t>
            </a:r>
            <a:endParaRPr lang="es-ES_tradnl"/>
          </a:p>
        </p:txBody>
      </p:sp>
      <p:sp>
        <p:nvSpPr>
          <p:cNvPr id="89095" name="Text Box 7"/>
          <p:cNvSpPr txBox="1">
            <a:spLocks noChangeArrowheads="1"/>
          </p:cNvSpPr>
          <p:nvPr/>
        </p:nvSpPr>
        <p:spPr bwMode="auto">
          <a:xfrm>
            <a:off x="3411538" y="2746375"/>
            <a:ext cx="533400" cy="427038"/>
          </a:xfrm>
          <a:prstGeom prst="rect">
            <a:avLst/>
          </a:prstGeom>
          <a:noFill/>
          <a:ln w="9525">
            <a:noFill/>
            <a:miter lim="800000"/>
            <a:headEnd/>
            <a:tailEnd/>
          </a:ln>
          <a:effectLst/>
        </p:spPr>
        <p:txBody>
          <a:bodyPr>
            <a:spAutoFit/>
          </a:bodyPr>
          <a:lstStyle/>
          <a:p>
            <a:pPr eaLnBrk="0" hangingPunct="0">
              <a:spcBef>
                <a:spcPct val="50000"/>
              </a:spcBef>
            </a:pPr>
            <a:r>
              <a:rPr lang="es-ES_tradnl" sz="2200"/>
              <a:t>x2</a:t>
            </a:r>
            <a:endParaRPr lang="es-ES_tradnl"/>
          </a:p>
        </p:txBody>
      </p:sp>
      <p:sp>
        <p:nvSpPr>
          <p:cNvPr id="89096" name="Oval 8"/>
          <p:cNvSpPr>
            <a:spLocks noChangeArrowheads="1"/>
          </p:cNvSpPr>
          <p:nvPr/>
        </p:nvSpPr>
        <p:spPr bwMode="auto">
          <a:xfrm>
            <a:off x="5926138" y="5413375"/>
            <a:ext cx="1143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9097" name="Oval 9"/>
          <p:cNvSpPr>
            <a:spLocks noChangeArrowheads="1"/>
          </p:cNvSpPr>
          <p:nvPr/>
        </p:nvSpPr>
        <p:spPr bwMode="auto">
          <a:xfrm>
            <a:off x="3614738" y="5413375"/>
            <a:ext cx="101600" cy="1031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9098" name="Oval 10"/>
          <p:cNvSpPr>
            <a:spLocks noChangeArrowheads="1"/>
          </p:cNvSpPr>
          <p:nvPr/>
        </p:nvSpPr>
        <p:spPr bwMode="auto">
          <a:xfrm>
            <a:off x="5926138" y="3392488"/>
            <a:ext cx="127000" cy="11588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9099" name="Oval 11"/>
          <p:cNvSpPr>
            <a:spLocks noChangeArrowheads="1"/>
          </p:cNvSpPr>
          <p:nvPr/>
        </p:nvSpPr>
        <p:spPr bwMode="auto">
          <a:xfrm>
            <a:off x="3627438" y="3379788"/>
            <a:ext cx="88900" cy="12858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9100" name="Text Box 12"/>
          <p:cNvSpPr txBox="1">
            <a:spLocks noChangeArrowheads="1"/>
          </p:cNvSpPr>
          <p:nvPr/>
        </p:nvSpPr>
        <p:spPr bwMode="auto">
          <a:xfrm>
            <a:off x="3640138" y="5489575"/>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(0,0)</a:t>
            </a:r>
            <a:endParaRPr lang="es-ES_tradnl"/>
          </a:p>
        </p:txBody>
      </p:sp>
      <p:sp>
        <p:nvSpPr>
          <p:cNvPr id="89101" name="Text Box 13"/>
          <p:cNvSpPr txBox="1">
            <a:spLocks noChangeArrowheads="1"/>
          </p:cNvSpPr>
          <p:nvPr/>
        </p:nvSpPr>
        <p:spPr bwMode="auto">
          <a:xfrm>
            <a:off x="5697538" y="5489575"/>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(1,0)</a:t>
            </a:r>
            <a:endParaRPr lang="es-ES_tradnl"/>
          </a:p>
        </p:txBody>
      </p:sp>
      <p:sp>
        <p:nvSpPr>
          <p:cNvPr id="89102" name="Text Box 14"/>
          <p:cNvSpPr txBox="1">
            <a:spLocks noChangeArrowheads="1"/>
          </p:cNvSpPr>
          <p:nvPr/>
        </p:nvSpPr>
        <p:spPr bwMode="auto">
          <a:xfrm>
            <a:off x="5697538" y="3051175"/>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(1,1)</a:t>
            </a:r>
            <a:endParaRPr lang="es-ES_tradnl"/>
          </a:p>
        </p:txBody>
      </p:sp>
      <p:sp>
        <p:nvSpPr>
          <p:cNvPr id="89103" name="Text Box 15"/>
          <p:cNvSpPr txBox="1">
            <a:spLocks noChangeArrowheads="1"/>
          </p:cNvSpPr>
          <p:nvPr/>
        </p:nvSpPr>
        <p:spPr bwMode="auto">
          <a:xfrm>
            <a:off x="3640138" y="3051175"/>
            <a:ext cx="609600" cy="336550"/>
          </a:xfrm>
          <a:prstGeom prst="rect">
            <a:avLst/>
          </a:prstGeom>
          <a:noFill/>
          <a:ln w="9525">
            <a:noFill/>
            <a:miter lim="800000"/>
            <a:headEnd/>
            <a:tailEnd/>
          </a:ln>
          <a:effectLst/>
        </p:spPr>
        <p:txBody>
          <a:bodyPr>
            <a:spAutoFit/>
          </a:bodyPr>
          <a:lstStyle/>
          <a:p>
            <a:pPr eaLnBrk="0" hangingPunct="0">
              <a:spcBef>
                <a:spcPct val="50000"/>
              </a:spcBef>
            </a:pPr>
            <a:r>
              <a:rPr lang="es-ES_tradnl" sz="1600"/>
              <a:t>(0,1)</a:t>
            </a:r>
            <a:endParaRPr lang="es-ES_tradnl"/>
          </a:p>
        </p:txBody>
      </p:sp>
      <p:sp>
        <p:nvSpPr>
          <p:cNvPr id="89104" name="Text Box 16"/>
          <p:cNvSpPr txBox="1">
            <a:spLocks noChangeArrowheads="1"/>
          </p:cNvSpPr>
          <p:nvPr/>
        </p:nvSpPr>
        <p:spPr bwMode="auto">
          <a:xfrm>
            <a:off x="3259138" y="3203575"/>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89105" name="Text Box 17"/>
          <p:cNvSpPr txBox="1">
            <a:spLocks noChangeArrowheads="1"/>
          </p:cNvSpPr>
          <p:nvPr/>
        </p:nvSpPr>
        <p:spPr bwMode="auto">
          <a:xfrm>
            <a:off x="3259138" y="5184775"/>
            <a:ext cx="381000" cy="457200"/>
          </a:xfrm>
          <a:prstGeom prst="rect">
            <a:avLst/>
          </a:prstGeom>
          <a:noFill/>
          <a:ln w="9525">
            <a:noFill/>
            <a:miter lim="800000"/>
            <a:headEnd/>
            <a:tailEnd/>
          </a:ln>
          <a:effectLst/>
        </p:spPr>
        <p:txBody>
          <a:bodyPr>
            <a:spAutoFit/>
          </a:bodyPr>
          <a:lstStyle/>
          <a:p>
            <a:pPr eaLnBrk="0" hangingPunct="0">
              <a:spcBef>
                <a:spcPct val="50000"/>
              </a:spcBef>
            </a:pPr>
            <a:r>
              <a:rPr lang="es-ES_tradnl" b="1"/>
              <a:t>0</a:t>
            </a:r>
            <a:endParaRPr lang="es-ES_tradnl"/>
          </a:p>
        </p:txBody>
      </p:sp>
      <p:sp>
        <p:nvSpPr>
          <p:cNvPr id="89106" name="Text Box 18"/>
          <p:cNvSpPr txBox="1">
            <a:spLocks noChangeArrowheads="1"/>
          </p:cNvSpPr>
          <p:nvPr/>
        </p:nvSpPr>
        <p:spPr bwMode="auto">
          <a:xfrm>
            <a:off x="6078538" y="3203575"/>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0</a:t>
            </a:r>
            <a:endParaRPr lang="es-ES_tradnl"/>
          </a:p>
        </p:txBody>
      </p:sp>
      <p:sp>
        <p:nvSpPr>
          <p:cNvPr id="89107" name="Text Box 19"/>
          <p:cNvSpPr txBox="1">
            <a:spLocks noChangeArrowheads="1"/>
          </p:cNvSpPr>
          <p:nvPr/>
        </p:nvSpPr>
        <p:spPr bwMode="auto">
          <a:xfrm>
            <a:off x="6002338" y="5108575"/>
            <a:ext cx="304800" cy="457200"/>
          </a:xfrm>
          <a:prstGeom prst="rect">
            <a:avLst/>
          </a:prstGeom>
          <a:noFill/>
          <a:ln w="9525">
            <a:noFill/>
            <a:miter lim="800000"/>
            <a:headEnd/>
            <a:tailEnd/>
          </a:ln>
          <a:effectLst/>
        </p:spPr>
        <p:txBody>
          <a:bodyPr>
            <a:spAutoFit/>
          </a:bodyPr>
          <a:lstStyle/>
          <a:p>
            <a:pPr eaLnBrk="0" hangingPunct="0">
              <a:spcBef>
                <a:spcPct val="50000"/>
              </a:spcBef>
            </a:pPr>
            <a:r>
              <a:rPr lang="es-ES_tradnl" b="1"/>
              <a:t>1</a:t>
            </a:r>
            <a:endParaRPr lang="es-ES_tradnl"/>
          </a:p>
        </p:txBody>
      </p:sp>
      <p:sp>
        <p:nvSpPr>
          <p:cNvPr id="89108" name="Text Box 20"/>
          <p:cNvSpPr txBox="1">
            <a:spLocks noChangeArrowheads="1"/>
          </p:cNvSpPr>
          <p:nvPr/>
        </p:nvSpPr>
        <p:spPr bwMode="auto">
          <a:xfrm>
            <a:off x="1709738" y="6046788"/>
            <a:ext cx="7278687" cy="457200"/>
          </a:xfrm>
          <a:prstGeom prst="rect">
            <a:avLst/>
          </a:prstGeom>
          <a:noFill/>
          <a:ln w="9525">
            <a:noFill/>
            <a:miter lim="800000"/>
            <a:headEnd/>
            <a:tailEnd/>
          </a:ln>
          <a:effectLst/>
        </p:spPr>
        <p:txBody>
          <a:bodyPr>
            <a:spAutoFit/>
          </a:bodyPr>
          <a:lstStyle/>
          <a:p>
            <a:pPr eaLnBrk="0" hangingPunct="0">
              <a:spcBef>
                <a:spcPct val="50000"/>
              </a:spcBef>
            </a:pPr>
            <a:r>
              <a:rPr lang="es-ES_tradnl">
                <a:solidFill>
                  <a:srgbClr val="CC0000"/>
                </a:solidFill>
              </a:rPr>
              <a:t>¿Esta función sería realizable con un Perceptron, o no?</a:t>
            </a:r>
            <a:endParaRPr lang="es-ES_tradnl"/>
          </a:p>
        </p:txBody>
      </p:sp>
      <p:sp>
        <p:nvSpPr>
          <p:cNvPr id="89109" name="Text Box 21"/>
          <p:cNvSpPr txBox="1">
            <a:spLocks noChangeArrowheads="1"/>
          </p:cNvSpPr>
          <p:nvPr/>
        </p:nvSpPr>
        <p:spPr bwMode="auto">
          <a:xfrm>
            <a:off x="2132013" y="407988"/>
            <a:ext cx="6172200" cy="603250"/>
          </a:xfrm>
          <a:prstGeom prst="rect">
            <a:avLst/>
          </a:prstGeom>
          <a:noFill/>
          <a:ln w="9525">
            <a:noFill/>
            <a:miter lim="800000"/>
            <a:headEnd/>
            <a:tailEnd/>
          </a:ln>
          <a:effectLst/>
        </p:spPr>
        <p:txBody>
          <a:bodyPr>
            <a:spAutoFit/>
          </a:bodyPr>
          <a:lstStyle/>
          <a:p>
            <a:pPr algn="just" eaLnBrk="0" hangingPunct="0">
              <a:lnSpc>
                <a:spcPct val="70000"/>
              </a:lnSpc>
              <a:spcAft>
                <a:spcPts val="600"/>
              </a:spcAft>
            </a:pPr>
            <a:r>
              <a:rPr lang="es-MX">
                <a:solidFill>
                  <a:srgbClr val="656AD3"/>
                </a:solidFill>
              </a:rPr>
              <a:t>¿Qué pasa si la función que queremos realizar ahora es la siguiente?</a:t>
            </a:r>
          </a:p>
        </p:txBody>
      </p:sp>
      <p:graphicFrame>
        <p:nvGraphicFramePr>
          <p:cNvPr id="89110" name="Object 22"/>
          <p:cNvGraphicFramePr>
            <a:graphicFrameLocks noChangeAspect="1"/>
          </p:cNvGraphicFramePr>
          <p:nvPr/>
        </p:nvGraphicFramePr>
        <p:xfrm>
          <a:off x="1990725" y="1160463"/>
          <a:ext cx="5973763" cy="1965325"/>
        </p:xfrm>
        <a:graphic>
          <a:graphicData uri="http://schemas.openxmlformats.org/presentationml/2006/ole">
            <p:oleObj spid="_x0000_s89110" name="Documento" r:id="rId3" imgW="5875200" imgH="2146320" progId="Word.Document.8">
              <p:embed/>
            </p:oleObj>
          </a:graphicData>
        </a:graphic>
      </p:graphicFrame>
      <p:sp>
        <p:nvSpPr>
          <p:cNvPr id="89111" name="WordArt 23"/>
          <p:cNvSpPr>
            <a:spLocks noChangeArrowheads="1" noChangeShapeType="1"/>
          </p:cNvSpPr>
          <p:nvPr/>
        </p:nvSpPr>
        <p:spPr bwMode="auto">
          <a:xfrm>
            <a:off x="379413" y="9667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0"/>
            <a:ext cx="7543800" cy="736600"/>
          </a:xfrm>
        </p:spPr>
        <p:txBody>
          <a:bodyPr>
            <a:normAutofit fontScale="90000"/>
          </a:bodyPr>
          <a:lstStyle/>
          <a:p>
            <a:r>
              <a:rPr lang="es-MX"/>
              <a:t>Medición del desempeño</a:t>
            </a:r>
          </a:p>
        </p:txBody>
      </p:sp>
      <p:sp>
        <p:nvSpPr>
          <p:cNvPr id="94211" name="Rectangle 3"/>
          <p:cNvSpPr>
            <a:spLocks noGrp="1" noChangeArrowheads="1"/>
          </p:cNvSpPr>
          <p:nvPr>
            <p:ph sz="quarter" idx="1"/>
          </p:nvPr>
        </p:nvSpPr>
        <p:spPr>
          <a:xfrm>
            <a:off x="1038225" y="965200"/>
            <a:ext cx="8105775" cy="2562225"/>
          </a:xfrm>
        </p:spPr>
        <p:txBody>
          <a:bodyPr>
            <a:normAutofit/>
          </a:bodyPr>
          <a:lstStyle/>
          <a:p>
            <a:pPr algn="just">
              <a:lnSpc>
                <a:spcPct val="90000"/>
              </a:lnSpc>
            </a:pPr>
            <a:r>
              <a:rPr lang="es-MX" sz="2400">
                <a:cs typeface="Times New Roman" pitchFamily="18" charset="0"/>
              </a:rPr>
              <a:t>Qué es el factor (t - y)? Para los Perceptrons, hay corrección, si hay error. Sólo se detecta la presencia del error, no su magnitud.</a:t>
            </a:r>
          </a:p>
          <a:p>
            <a:pPr algn="just">
              <a:lnSpc>
                <a:spcPct val="90000"/>
              </a:lnSpc>
            </a:pPr>
            <a:r>
              <a:rPr lang="es-MX" sz="2400">
                <a:cs typeface="Times New Roman" pitchFamily="18" charset="0"/>
              </a:rPr>
              <a:t>En entrenamiento, cómo se sabe que se ha encontrado convergencia?</a:t>
            </a:r>
          </a:p>
          <a:p>
            <a:pPr algn="just">
              <a:lnSpc>
                <a:spcPct val="90000"/>
              </a:lnSpc>
            </a:pPr>
            <a:r>
              <a:rPr lang="es-MX" sz="2400">
                <a:cs typeface="Times New Roman" pitchFamily="18" charset="0"/>
              </a:rPr>
              <a:t>En general, en entrenamiento se usa la figura de error de 'SSE' o suma de los cuadrados de los errores:</a:t>
            </a:r>
          </a:p>
        </p:txBody>
      </p:sp>
      <p:sp>
        <p:nvSpPr>
          <p:cNvPr id="94212" name="WordArt 4"/>
          <p:cNvSpPr>
            <a:spLocks noChangeArrowheads="1" noChangeShapeType="1"/>
          </p:cNvSpPr>
          <p:nvPr/>
        </p:nvSpPr>
        <p:spPr bwMode="auto">
          <a:xfrm>
            <a:off x="379413" y="9667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
        <p:nvSpPr>
          <p:cNvPr id="94214" name="Rectangle 6"/>
          <p:cNvSpPr>
            <a:spLocks noChangeArrowheads="1"/>
          </p:cNvSpPr>
          <p:nvPr/>
        </p:nvSpPr>
        <p:spPr bwMode="auto">
          <a:xfrm>
            <a:off x="1995488" y="2862263"/>
            <a:ext cx="9144000" cy="0"/>
          </a:xfrm>
          <a:prstGeom prst="rect">
            <a:avLst/>
          </a:prstGeom>
          <a:noFill/>
          <a:ln w="12700" cap="sq">
            <a:noFill/>
            <a:miter lim="800000"/>
            <a:headEnd type="none" w="sm" len="sm"/>
            <a:tailEnd type="none" w="sm" len="sm"/>
          </a:ln>
          <a:effectLst/>
        </p:spPr>
        <p:txBody>
          <a:bodyPr>
            <a:spAutoFit/>
          </a:bodyPr>
          <a:lstStyle/>
          <a:p>
            <a:endParaRPr lang="en-US"/>
          </a:p>
        </p:txBody>
      </p:sp>
      <p:graphicFrame>
        <p:nvGraphicFramePr>
          <p:cNvPr id="94213" name="Object 5"/>
          <p:cNvGraphicFramePr>
            <a:graphicFrameLocks noChangeAspect="1"/>
          </p:cNvGraphicFramePr>
          <p:nvPr/>
        </p:nvGraphicFramePr>
        <p:xfrm>
          <a:off x="2411413" y="3582988"/>
          <a:ext cx="4970462" cy="1093787"/>
        </p:xfrm>
        <a:graphic>
          <a:graphicData uri="http://schemas.openxmlformats.org/presentationml/2006/ole">
            <p:oleObj spid="_x0000_s94213" r:id="rId3" imgW="2413000" imgH="533400" progId="Equation.3">
              <p:embed/>
            </p:oleObj>
          </a:graphicData>
        </a:graphic>
      </p:graphicFrame>
      <p:sp>
        <p:nvSpPr>
          <p:cNvPr id="94215" name="Rectangle 7"/>
          <p:cNvSpPr>
            <a:spLocks noChangeArrowheads="1"/>
          </p:cNvSpPr>
          <p:nvPr/>
        </p:nvSpPr>
        <p:spPr bwMode="auto">
          <a:xfrm>
            <a:off x="1371600" y="4856163"/>
            <a:ext cx="7772400" cy="1406525"/>
          </a:xfrm>
          <a:prstGeom prst="rect">
            <a:avLst/>
          </a:prstGeom>
          <a:noFill/>
          <a:ln w="12700" cap="sq">
            <a:noFill/>
            <a:miter lim="800000"/>
            <a:headEnd type="none" w="sm" len="sm"/>
            <a:tailEnd type="none" w="sm" len="sm"/>
          </a:ln>
          <a:effectLst/>
        </p:spPr>
        <p:txBody>
          <a:bodyPr>
            <a:spAutoFit/>
          </a:bodyPr>
          <a:lstStyle/>
          <a:p>
            <a:pPr>
              <a:lnSpc>
                <a:spcPct val="90000"/>
              </a:lnSpc>
              <a:spcBef>
                <a:spcPct val="50000"/>
              </a:spcBef>
              <a:buClr>
                <a:schemeClr val="tx2"/>
              </a:buClr>
              <a:buFont typeface="Wingdings" pitchFamily="2" charset="2"/>
              <a:buChar char="w"/>
            </a:pPr>
            <a:r>
              <a:rPr lang="es-MX">
                <a:cs typeface="Times New Roman" pitchFamily="18" charset="0"/>
              </a:rPr>
              <a:t>Esto se usa para cuando se esta entrenando una red en 'batch' o por lotes. Un lote en este caso es el conjunto de vectores de entrada que se muestran a la red para que ésta los procese en conjunto (en lugar de presentarlos vector por vector).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97000" y="258763"/>
            <a:ext cx="7543800" cy="1143000"/>
          </a:xfrm>
        </p:spPr>
        <p:txBody>
          <a:bodyPr/>
          <a:lstStyle/>
          <a:p>
            <a:r>
              <a:rPr lang="es-MX" sz="4000" b="1">
                <a:cs typeface="Times New Roman" pitchFamily="18" charset="0"/>
              </a:rPr>
              <a:t>EPOCA y BIAS</a:t>
            </a:r>
          </a:p>
        </p:txBody>
      </p:sp>
      <p:sp>
        <p:nvSpPr>
          <p:cNvPr id="95235" name="Rectangle 3"/>
          <p:cNvSpPr>
            <a:spLocks noGrp="1" noChangeArrowheads="1"/>
          </p:cNvSpPr>
          <p:nvPr>
            <p:ph sz="quarter" idx="1"/>
          </p:nvPr>
        </p:nvSpPr>
        <p:spPr>
          <a:xfrm>
            <a:off x="1319213" y="1543050"/>
            <a:ext cx="7620000" cy="4926013"/>
          </a:xfrm>
        </p:spPr>
        <p:txBody>
          <a:bodyPr>
            <a:normAutofit/>
          </a:bodyPr>
          <a:lstStyle/>
          <a:p>
            <a:pPr>
              <a:lnSpc>
                <a:spcPct val="90000"/>
              </a:lnSpc>
              <a:spcBef>
                <a:spcPct val="50000"/>
              </a:spcBef>
            </a:pPr>
            <a:r>
              <a:rPr lang="es-MX" sz="2800">
                <a:cs typeface="Times New Roman" pitchFamily="18" charset="0"/>
              </a:rPr>
              <a:t>Se le llama </a:t>
            </a:r>
            <a:r>
              <a:rPr lang="es-MX" sz="2800" b="1">
                <a:cs typeface="Times New Roman" pitchFamily="18" charset="0"/>
              </a:rPr>
              <a:t>época</a:t>
            </a:r>
            <a:r>
              <a:rPr lang="es-MX" sz="2800">
                <a:cs typeface="Times New Roman" pitchFamily="18" charset="0"/>
              </a:rPr>
              <a:t> a cada iteración de la red por el lote de entradas en la que haya ajuste de variables. El ajuste de variables se puede hacer después de la presentación de vectores de entrada individuales o por lotes.</a:t>
            </a:r>
            <a:r>
              <a:rPr lang="es-MX" sz="2800"/>
              <a:t> </a:t>
            </a:r>
            <a:endParaRPr lang="es-ES_tradnl" sz="2800"/>
          </a:p>
          <a:p>
            <a:pPr algn="just">
              <a:lnSpc>
                <a:spcPct val="90000"/>
              </a:lnSpc>
              <a:spcBef>
                <a:spcPct val="50000"/>
              </a:spcBef>
            </a:pPr>
            <a:r>
              <a:rPr lang="es-MX" sz="2800">
                <a:cs typeface="Times New Roman" pitchFamily="18" charset="0"/>
              </a:rPr>
              <a:t>La variable </a:t>
            </a:r>
            <a:r>
              <a:rPr lang="es-MX" sz="2800" b="1">
                <a:cs typeface="Times New Roman" pitchFamily="18" charset="0"/>
                <a:sym typeface="Symbol" pitchFamily="18" charset="2"/>
              </a:rPr>
              <a:t></a:t>
            </a:r>
            <a:r>
              <a:rPr lang="es-MX" sz="2800">
                <a:cs typeface="Times New Roman" pitchFamily="18" charset="0"/>
              </a:rPr>
              <a:t> también es llamada elemento de tendencia o 'bias' porque, como se ve en la figura anterior, es el que mueve el hiperplano de decisión a lo largo del eje 'x' (en este caso). A esta variable se le denomina en muchas ocaciones con el símbolo '</a:t>
            </a:r>
            <a:r>
              <a:rPr lang="es-MX" sz="2800" b="1">
                <a:cs typeface="Times New Roman" pitchFamily="18" charset="0"/>
              </a:rPr>
              <a:t>b</a:t>
            </a:r>
            <a:r>
              <a:rPr lang="es-MX" sz="2800">
                <a:cs typeface="Times New Roman" pitchFamily="18" charset="0"/>
              </a:rPr>
              <a:t>'.</a:t>
            </a:r>
          </a:p>
          <a:p>
            <a:pPr>
              <a:lnSpc>
                <a:spcPct val="90000"/>
              </a:lnSpc>
              <a:spcBef>
                <a:spcPct val="50000"/>
              </a:spcBef>
            </a:pPr>
            <a:endParaRPr lang="es-MX" sz="2800"/>
          </a:p>
          <a:p>
            <a:pPr>
              <a:lnSpc>
                <a:spcPct val="90000"/>
              </a:lnSpc>
            </a:pPr>
            <a:endParaRPr lang="es-MX" sz="2800"/>
          </a:p>
        </p:txBody>
      </p:sp>
      <p:sp>
        <p:nvSpPr>
          <p:cNvPr id="95236" name="WordArt 4"/>
          <p:cNvSpPr>
            <a:spLocks noChangeArrowheads="1" noChangeShapeType="1"/>
          </p:cNvSpPr>
          <p:nvPr/>
        </p:nvSpPr>
        <p:spPr bwMode="auto">
          <a:xfrm>
            <a:off x="379413" y="9667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rgbClr val="993366"/>
                </a:solidFill>
                <a:effectLst>
                  <a:outerShdw dist="45791" dir="2021404" algn="ctr" rotWithShape="0">
                    <a:srgbClr val="C0C0C0"/>
                  </a:outerShdw>
                </a:effectLst>
                <a:latin typeface="Century Schoolbook"/>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57300" y="381000"/>
            <a:ext cx="7772400" cy="762000"/>
          </a:xfrm>
        </p:spPr>
        <p:txBody>
          <a:bodyPr/>
          <a:lstStyle/>
          <a:p>
            <a:r>
              <a:rPr lang="es-ES_tradnl">
                <a:solidFill>
                  <a:schemeClr val="hlink"/>
                </a:solidFill>
                <a:latin typeface="Book Antiqua" pitchFamily="18" charset="0"/>
              </a:rPr>
              <a:t>Algunas posibles aplicaciones</a:t>
            </a:r>
            <a:endParaRPr lang="es-MX">
              <a:solidFill>
                <a:schemeClr val="hlink"/>
              </a:solidFill>
              <a:latin typeface="Book Antiqua" pitchFamily="18" charset="0"/>
            </a:endParaRPr>
          </a:p>
        </p:txBody>
      </p:sp>
      <p:sp>
        <p:nvSpPr>
          <p:cNvPr id="45059" name="Rectangle 3"/>
          <p:cNvSpPr>
            <a:spLocks noGrp="1" noChangeArrowheads="1"/>
          </p:cNvSpPr>
          <p:nvPr>
            <p:ph sz="quarter" idx="1"/>
          </p:nvPr>
        </p:nvSpPr>
        <p:spPr>
          <a:xfrm>
            <a:off x="798513" y="1143000"/>
            <a:ext cx="8345487" cy="5868988"/>
          </a:xfrm>
        </p:spPr>
        <p:txBody>
          <a:bodyPr/>
          <a:lstStyle/>
          <a:p>
            <a:pPr>
              <a:lnSpc>
                <a:spcPct val="110000"/>
              </a:lnSpc>
            </a:pPr>
            <a:r>
              <a:rPr lang="es-ES_tradnl" sz="2400">
                <a:latin typeface="Book Antiqua" pitchFamily="18" charset="0"/>
              </a:rPr>
              <a:t>Espacio aéreo</a:t>
            </a:r>
            <a:endParaRPr lang="es-MX" sz="2400">
              <a:latin typeface="Book Antiqua" pitchFamily="18" charset="0"/>
            </a:endParaRPr>
          </a:p>
          <a:p>
            <a:pPr lvl="1">
              <a:lnSpc>
                <a:spcPct val="110000"/>
              </a:lnSpc>
            </a:pPr>
            <a:r>
              <a:rPr lang="es-ES_tradnl" sz="2000">
                <a:latin typeface="Book Antiqua" pitchFamily="18" charset="0"/>
              </a:rPr>
              <a:t>Pilotos automáticos de alto desempeño</a:t>
            </a:r>
            <a:r>
              <a:rPr lang="es-MX" sz="2000">
                <a:latin typeface="Book Antiqua" pitchFamily="18" charset="0"/>
              </a:rPr>
              <a:t>, </a:t>
            </a:r>
            <a:r>
              <a:rPr lang="es-ES_tradnl" sz="2000">
                <a:latin typeface="Book Antiqua" pitchFamily="18" charset="0"/>
              </a:rPr>
              <a:t>simulaciones y predicciones de trayectoria de vuelo</a:t>
            </a:r>
            <a:r>
              <a:rPr lang="es-MX" sz="2000">
                <a:latin typeface="Book Antiqua" pitchFamily="18" charset="0"/>
              </a:rPr>
              <a:t>, </a:t>
            </a:r>
            <a:r>
              <a:rPr lang="es-ES_tradnl" sz="2000">
                <a:latin typeface="Book Antiqua" pitchFamily="18" charset="0"/>
              </a:rPr>
              <a:t>sistemas de control de vuelo</a:t>
            </a:r>
            <a:r>
              <a:rPr lang="es-MX" sz="2000">
                <a:latin typeface="Book Antiqua" pitchFamily="18" charset="0"/>
              </a:rPr>
              <a:t>, </a:t>
            </a:r>
            <a:r>
              <a:rPr lang="es-ES_tradnl" sz="2000">
                <a:latin typeface="Book Antiqua" pitchFamily="18" charset="0"/>
              </a:rPr>
              <a:t>detección de fallas en componentes de la nave.</a:t>
            </a:r>
          </a:p>
          <a:p>
            <a:pPr>
              <a:lnSpc>
                <a:spcPct val="110000"/>
              </a:lnSpc>
            </a:pPr>
            <a:r>
              <a:rPr lang="es-ES_tradnl" sz="2400">
                <a:latin typeface="Book Antiqua" pitchFamily="18" charset="0"/>
              </a:rPr>
              <a:t>Automotriz</a:t>
            </a:r>
            <a:endParaRPr lang="es-MX" sz="2400">
              <a:latin typeface="Book Antiqua" pitchFamily="18" charset="0"/>
            </a:endParaRPr>
          </a:p>
          <a:p>
            <a:pPr lvl="1">
              <a:lnSpc>
                <a:spcPct val="110000"/>
              </a:lnSpc>
            </a:pPr>
            <a:r>
              <a:rPr lang="es-ES_tradnl" sz="2000">
                <a:latin typeface="Book Antiqua" pitchFamily="18" charset="0"/>
              </a:rPr>
              <a:t>Sistemas automáticos de navegación</a:t>
            </a:r>
            <a:r>
              <a:rPr lang="es-MX" sz="2000">
                <a:latin typeface="Book Antiqua" pitchFamily="18" charset="0"/>
              </a:rPr>
              <a:t>, </a:t>
            </a:r>
            <a:r>
              <a:rPr lang="es-ES_tradnl" sz="2000">
                <a:latin typeface="Book Antiqua" pitchFamily="18" charset="0"/>
              </a:rPr>
              <a:t>comando por voz</a:t>
            </a:r>
            <a:endParaRPr lang="es-MX" sz="2000">
              <a:latin typeface="Book Antiqua" pitchFamily="18" charset="0"/>
            </a:endParaRPr>
          </a:p>
          <a:p>
            <a:pPr>
              <a:lnSpc>
                <a:spcPct val="110000"/>
              </a:lnSpc>
            </a:pPr>
            <a:r>
              <a:rPr lang="es-ES_tradnl" sz="2400">
                <a:latin typeface="Book Antiqua" pitchFamily="18" charset="0"/>
              </a:rPr>
              <a:t>Bancos</a:t>
            </a:r>
            <a:endParaRPr lang="es-MX" sz="2400">
              <a:latin typeface="Book Antiqua" pitchFamily="18" charset="0"/>
            </a:endParaRPr>
          </a:p>
          <a:p>
            <a:pPr lvl="1">
              <a:lnSpc>
                <a:spcPct val="110000"/>
              </a:lnSpc>
            </a:pPr>
            <a:r>
              <a:rPr lang="es-ES_tradnl" sz="2000">
                <a:latin typeface="Book Antiqua" pitchFamily="18" charset="0"/>
              </a:rPr>
              <a:t>Lectores de documentos</a:t>
            </a:r>
            <a:r>
              <a:rPr lang="es-MX" sz="2000">
                <a:latin typeface="Book Antiqua" pitchFamily="18" charset="0"/>
              </a:rPr>
              <a:t>, </a:t>
            </a:r>
            <a:r>
              <a:rPr lang="es-ES_tradnl" sz="2000">
                <a:latin typeface="Book Antiqua" pitchFamily="18" charset="0"/>
              </a:rPr>
              <a:t>evaluadores de asignación de crédito, identificador de firmas.</a:t>
            </a:r>
            <a:endParaRPr lang="es-MX" sz="2000">
              <a:latin typeface="Book Antiqua" pitchFamily="18" charset="0"/>
            </a:endParaRPr>
          </a:p>
          <a:p>
            <a:pPr>
              <a:lnSpc>
                <a:spcPct val="110000"/>
              </a:lnSpc>
            </a:pPr>
            <a:r>
              <a:rPr lang="es-MX" sz="2400">
                <a:latin typeface="Book Antiqua" pitchFamily="18" charset="0"/>
              </a:rPr>
              <a:t>D</a:t>
            </a:r>
            <a:r>
              <a:rPr lang="es-ES_tradnl" sz="2400">
                <a:latin typeface="Book Antiqua" pitchFamily="18" charset="0"/>
              </a:rPr>
              <a:t>efensa</a:t>
            </a:r>
            <a:endParaRPr lang="es-MX" sz="2400">
              <a:latin typeface="Book Antiqua" pitchFamily="18" charset="0"/>
            </a:endParaRPr>
          </a:p>
          <a:p>
            <a:pPr>
              <a:lnSpc>
                <a:spcPct val="110000"/>
              </a:lnSpc>
            </a:pPr>
            <a:r>
              <a:rPr lang="es-ES_tradnl" sz="2400">
                <a:latin typeface="Book Antiqua" pitchFamily="18" charset="0"/>
              </a:rPr>
              <a:t>Electrónica</a:t>
            </a:r>
            <a:endParaRPr lang="es-MX" sz="2400">
              <a:latin typeface="Book Antiqua" pitchFamily="18" charset="0"/>
            </a:endParaRPr>
          </a:p>
          <a:p>
            <a:pPr lvl="1">
              <a:lnSpc>
                <a:spcPct val="110000"/>
              </a:lnSpc>
            </a:pPr>
            <a:r>
              <a:rPr lang="es-ES_tradnl" sz="2000">
                <a:latin typeface="Book Antiqua" pitchFamily="18" charset="0"/>
              </a:rPr>
              <a:t>Predicción de secuencias de códigos</a:t>
            </a:r>
            <a:r>
              <a:rPr lang="es-MX" sz="2000">
                <a:latin typeface="Book Antiqua" pitchFamily="18" charset="0"/>
              </a:rPr>
              <a:t>, control</a:t>
            </a:r>
            <a:r>
              <a:rPr lang="es-ES_tradnl" sz="2000">
                <a:latin typeface="Book Antiqua" pitchFamily="18" charset="0"/>
              </a:rPr>
              <a:t> de procesos</a:t>
            </a:r>
            <a:r>
              <a:rPr lang="es-MX" sz="2000">
                <a:latin typeface="Book Antiqua" pitchFamily="18" charset="0"/>
              </a:rPr>
              <a:t>, </a:t>
            </a:r>
            <a:r>
              <a:rPr lang="es-ES_tradnl" sz="2000">
                <a:latin typeface="Book Antiqua" pitchFamily="18" charset="0"/>
              </a:rPr>
              <a:t>análisis de fallas de circuitos</a:t>
            </a:r>
            <a:r>
              <a:rPr lang="es-MX" sz="2000">
                <a:latin typeface="Book Antiqua" pitchFamily="18" charset="0"/>
              </a:rPr>
              <a:t>, </a:t>
            </a:r>
            <a:r>
              <a:rPr lang="es-ES_tradnl" sz="2000">
                <a:latin typeface="Book Antiqua" pitchFamily="18" charset="0"/>
              </a:rPr>
              <a:t>visión de máquina</a:t>
            </a:r>
            <a:r>
              <a:rPr lang="es-MX" sz="2000">
                <a:latin typeface="Book Antiqua" pitchFamily="18" charset="0"/>
              </a:rPr>
              <a:t>, s</a:t>
            </a:r>
            <a:r>
              <a:rPr lang="es-ES_tradnl" sz="2000">
                <a:latin typeface="Book Antiqua" pitchFamily="18" charset="0"/>
              </a:rPr>
              <a:t>í</a:t>
            </a:r>
            <a:r>
              <a:rPr lang="es-MX" sz="2000">
                <a:latin typeface="Book Antiqua" pitchFamily="18" charset="0"/>
              </a:rPr>
              <a:t>n</a:t>
            </a:r>
            <a:r>
              <a:rPr lang="es-ES_tradnl" sz="2000">
                <a:latin typeface="Book Antiqua" pitchFamily="18" charset="0"/>
              </a:rPr>
              <a:t>tesis de voz</a:t>
            </a:r>
            <a:r>
              <a:rPr lang="es-MX" sz="2000">
                <a:latin typeface="Book Antiqua" pitchFamily="18" charset="0"/>
              </a:rPr>
              <a:t>, </a:t>
            </a:r>
            <a:r>
              <a:rPr lang="es-ES_tradnl" sz="2000">
                <a:latin typeface="Book Antiqua" pitchFamily="18" charset="0"/>
              </a:rPr>
              <a:t>modelado no lineal.</a:t>
            </a:r>
            <a:endParaRPr lang="es-MX" sz="2000">
              <a:latin typeface="Book Antiqua" pitchFamily="18" charset="0"/>
            </a:endParaRPr>
          </a:p>
        </p:txBody>
      </p:sp>
      <p:sp>
        <p:nvSpPr>
          <p:cNvPr id="45061" name="WordArt 5"/>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17500" y="428625"/>
            <a:ext cx="8637588" cy="762000"/>
          </a:xfrm>
        </p:spPr>
        <p:txBody>
          <a:bodyPr/>
          <a:lstStyle/>
          <a:p>
            <a:r>
              <a:rPr lang="es-ES_tradnl">
                <a:solidFill>
                  <a:schemeClr val="hlink"/>
                </a:solidFill>
                <a:latin typeface="Book Antiqua" pitchFamily="18" charset="0"/>
              </a:rPr>
              <a:t>Algunas posibles aplicaciones</a:t>
            </a:r>
            <a:endParaRPr lang="es-MX">
              <a:solidFill>
                <a:schemeClr val="hlink"/>
              </a:solidFill>
              <a:latin typeface="Book Antiqua" pitchFamily="18" charset="0"/>
            </a:endParaRPr>
          </a:p>
        </p:txBody>
      </p:sp>
      <p:sp>
        <p:nvSpPr>
          <p:cNvPr id="50179" name="Rectangle 3"/>
          <p:cNvSpPr>
            <a:spLocks noGrp="1" noChangeArrowheads="1"/>
          </p:cNvSpPr>
          <p:nvPr>
            <p:ph sz="quarter" idx="1"/>
          </p:nvPr>
        </p:nvSpPr>
        <p:spPr>
          <a:xfrm>
            <a:off x="863600" y="1390650"/>
            <a:ext cx="8166100" cy="5911850"/>
          </a:xfrm>
        </p:spPr>
        <p:txBody>
          <a:bodyPr/>
          <a:lstStyle/>
          <a:p>
            <a:r>
              <a:rPr lang="es-ES_tradnl" sz="2400"/>
              <a:t>Robótica</a:t>
            </a:r>
            <a:endParaRPr lang="es-MX" sz="2400"/>
          </a:p>
          <a:p>
            <a:pPr lvl="1"/>
            <a:r>
              <a:rPr lang="es-ES_tradnl" sz="2000"/>
              <a:t>Control de trayectorias, control de manipuladores, sistemas de visión.</a:t>
            </a:r>
            <a:endParaRPr lang="es-MX" sz="2000"/>
          </a:p>
          <a:p>
            <a:r>
              <a:rPr lang="es-ES_tradnl" sz="2400"/>
              <a:t>Voz</a:t>
            </a:r>
            <a:endParaRPr lang="es-MX" sz="2400"/>
          </a:p>
          <a:p>
            <a:pPr lvl="1"/>
            <a:r>
              <a:rPr lang="es-ES_tradnl" sz="2000"/>
              <a:t>Reconocimiento de voz, compresión de voz, sintetizadores de texto a voz.</a:t>
            </a:r>
            <a:endParaRPr lang="es-MX" sz="2000"/>
          </a:p>
          <a:p>
            <a:r>
              <a:rPr lang="es-ES_tradnl" sz="2400"/>
              <a:t>Telecomunicaciones</a:t>
            </a:r>
            <a:endParaRPr lang="es-MX" sz="2400"/>
          </a:p>
          <a:p>
            <a:pPr lvl="1"/>
            <a:r>
              <a:rPr lang="es-ES_tradnl" sz="2000"/>
              <a:t>Compresión de datos e imágenes</a:t>
            </a:r>
            <a:r>
              <a:rPr lang="es-MX" sz="2000"/>
              <a:t>, </a:t>
            </a:r>
            <a:r>
              <a:rPr lang="es-ES_tradnl" sz="2000"/>
              <a:t>servicios automáticos de información</a:t>
            </a:r>
            <a:r>
              <a:rPr lang="es-MX" sz="2000"/>
              <a:t>, </a:t>
            </a:r>
            <a:r>
              <a:rPr lang="es-ES_tradnl" sz="2000"/>
              <a:t>traducción de lenguaje hablado en tiempo real.</a:t>
            </a:r>
            <a:endParaRPr lang="es-MX" sz="2000"/>
          </a:p>
          <a:p>
            <a:r>
              <a:rPr lang="es-MX" sz="2400"/>
              <a:t>Transportation</a:t>
            </a:r>
          </a:p>
          <a:p>
            <a:pPr lvl="1"/>
            <a:r>
              <a:rPr lang="es-ES_tradnl" sz="2000"/>
              <a:t>Sistemas ruteadores, diagnóstico de motores, tiempos y movimientos.</a:t>
            </a:r>
          </a:p>
          <a:p>
            <a:r>
              <a:rPr lang="es-ES_tradnl" sz="2400"/>
              <a:t>Seguridad</a:t>
            </a:r>
          </a:p>
          <a:p>
            <a:pPr lvl="1"/>
            <a:r>
              <a:rPr lang="es-ES_tradnl" sz="2000"/>
              <a:t>Reconocimiento de rostros, identificación y acceso de personas</a:t>
            </a:r>
            <a:endParaRPr lang="es-MX" sz="2000"/>
          </a:p>
        </p:txBody>
      </p:sp>
      <p:sp>
        <p:nvSpPr>
          <p:cNvPr id="50181" name="WordArt 5"/>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57300" y="422275"/>
            <a:ext cx="7772400" cy="762000"/>
          </a:xfrm>
        </p:spPr>
        <p:txBody>
          <a:bodyPr/>
          <a:lstStyle/>
          <a:p>
            <a:r>
              <a:rPr lang="es-ES_tradnl">
                <a:solidFill>
                  <a:schemeClr val="hlink"/>
                </a:solidFill>
                <a:latin typeface="Book Antiqua" pitchFamily="18" charset="0"/>
              </a:rPr>
              <a:t>Algunas posibles aplicaciones</a:t>
            </a:r>
            <a:endParaRPr lang="es-MX">
              <a:solidFill>
                <a:schemeClr val="hlink"/>
              </a:solidFill>
              <a:latin typeface="Book Antiqua" pitchFamily="18" charset="0"/>
            </a:endParaRPr>
          </a:p>
        </p:txBody>
      </p:sp>
      <p:sp>
        <p:nvSpPr>
          <p:cNvPr id="46083" name="Rectangle 3"/>
          <p:cNvSpPr>
            <a:spLocks noGrp="1" noChangeArrowheads="1"/>
          </p:cNvSpPr>
          <p:nvPr>
            <p:ph sz="quarter" idx="1"/>
          </p:nvPr>
        </p:nvSpPr>
        <p:spPr>
          <a:xfrm>
            <a:off x="863600" y="1377950"/>
            <a:ext cx="8280400" cy="5480050"/>
          </a:xfrm>
        </p:spPr>
        <p:txBody>
          <a:bodyPr/>
          <a:lstStyle/>
          <a:p>
            <a:pPr>
              <a:lnSpc>
                <a:spcPct val="90000"/>
              </a:lnSpc>
            </a:pPr>
            <a:r>
              <a:rPr lang="es-ES_tradnl" sz="2400">
                <a:latin typeface="Book Antiqua" pitchFamily="18" charset="0"/>
              </a:rPr>
              <a:t>Financieros</a:t>
            </a:r>
            <a:endParaRPr lang="es-MX" sz="2400">
              <a:latin typeface="Book Antiqua" pitchFamily="18" charset="0"/>
            </a:endParaRPr>
          </a:p>
          <a:p>
            <a:pPr lvl="1">
              <a:lnSpc>
                <a:spcPct val="90000"/>
              </a:lnSpc>
            </a:pPr>
            <a:r>
              <a:rPr lang="es-ES_tradnl" sz="2000">
                <a:latin typeface="Book Antiqua" pitchFamily="18" charset="0"/>
              </a:rPr>
              <a:t>Evaluación de bienes raíces</a:t>
            </a:r>
            <a:r>
              <a:rPr lang="es-MX" sz="2000">
                <a:latin typeface="Book Antiqua" pitchFamily="18" charset="0"/>
              </a:rPr>
              <a:t>, </a:t>
            </a:r>
            <a:r>
              <a:rPr lang="es-ES_tradnl" sz="2000">
                <a:latin typeface="Book Antiqua" pitchFamily="18" charset="0"/>
              </a:rPr>
              <a:t>consultor de prestamos</a:t>
            </a:r>
            <a:r>
              <a:rPr lang="es-MX" sz="2000">
                <a:latin typeface="Book Antiqua" pitchFamily="18" charset="0"/>
              </a:rPr>
              <a:t>,  </a:t>
            </a:r>
            <a:r>
              <a:rPr lang="es-ES_tradnl" sz="2000">
                <a:latin typeface="Book Antiqua" pitchFamily="18" charset="0"/>
              </a:rPr>
              <a:t>valuación de bonos corporativos</a:t>
            </a:r>
            <a:r>
              <a:rPr lang="es-MX" sz="2000">
                <a:latin typeface="Book Antiqua" pitchFamily="18" charset="0"/>
              </a:rPr>
              <a:t>, </a:t>
            </a:r>
            <a:r>
              <a:rPr lang="es-ES_tradnl" sz="2000">
                <a:latin typeface="Book Antiqua" pitchFamily="18" charset="0"/>
              </a:rPr>
              <a:t>análisis sel uso de la línea de crédito</a:t>
            </a:r>
            <a:r>
              <a:rPr lang="es-MX" sz="2000">
                <a:latin typeface="Book Antiqua" pitchFamily="18" charset="0"/>
              </a:rPr>
              <a:t>, </a:t>
            </a:r>
            <a:r>
              <a:rPr lang="es-ES_tradnl" sz="2000">
                <a:latin typeface="Book Antiqua" pitchFamily="18" charset="0"/>
              </a:rPr>
              <a:t>predicción de tipo de cambio.</a:t>
            </a:r>
            <a:endParaRPr lang="es-MX" sz="2000">
              <a:latin typeface="Book Antiqua" pitchFamily="18" charset="0"/>
            </a:endParaRPr>
          </a:p>
          <a:p>
            <a:pPr>
              <a:lnSpc>
                <a:spcPct val="90000"/>
              </a:lnSpc>
            </a:pPr>
            <a:r>
              <a:rPr lang="es-ES_tradnl" sz="2400">
                <a:latin typeface="Book Antiqua" pitchFamily="18" charset="0"/>
              </a:rPr>
              <a:t>Manufactura</a:t>
            </a:r>
            <a:endParaRPr lang="es-MX" sz="2400">
              <a:latin typeface="Book Antiqua" pitchFamily="18" charset="0"/>
            </a:endParaRPr>
          </a:p>
          <a:p>
            <a:pPr lvl="1">
              <a:lnSpc>
                <a:spcPct val="90000"/>
              </a:lnSpc>
            </a:pPr>
            <a:r>
              <a:rPr lang="es-ES_tradnl" sz="2000">
                <a:latin typeface="Book Antiqua" pitchFamily="18" charset="0"/>
              </a:rPr>
              <a:t>Control de procesos de manufactura</a:t>
            </a:r>
            <a:r>
              <a:rPr lang="es-MX" sz="2000">
                <a:latin typeface="Book Antiqua" pitchFamily="18" charset="0"/>
              </a:rPr>
              <a:t>, </a:t>
            </a:r>
            <a:r>
              <a:rPr lang="es-ES_tradnl" sz="2000">
                <a:latin typeface="Book Antiqua" pitchFamily="18" charset="0"/>
              </a:rPr>
              <a:t>análisis y diseño de productos</a:t>
            </a:r>
            <a:r>
              <a:rPr lang="es-MX" sz="2000">
                <a:latin typeface="Book Antiqua" pitchFamily="18" charset="0"/>
              </a:rPr>
              <a:t>, </a:t>
            </a:r>
            <a:r>
              <a:rPr lang="es-ES_tradnl" sz="2000">
                <a:latin typeface="Book Antiqua" pitchFamily="18" charset="0"/>
              </a:rPr>
              <a:t>diagnóstico de máquinas y procesos</a:t>
            </a:r>
            <a:r>
              <a:rPr lang="es-MX" sz="2000">
                <a:latin typeface="Book Antiqua" pitchFamily="18" charset="0"/>
              </a:rPr>
              <a:t>, </a:t>
            </a:r>
            <a:r>
              <a:rPr lang="es-ES_tradnl" sz="2000">
                <a:latin typeface="Book Antiqua" pitchFamily="18" charset="0"/>
              </a:rPr>
              <a:t>identificación de partes en tiempo </a:t>
            </a:r>
            <a:r>
              <a:rPr lang="es-MX" sz="2000">
                <a:latin typeface="Book Antiqua" pitchFamily="18" charset="0"/>
              </a:rPr>
              <a:t>real</a:t>
            </a:r>
            <a:r>
              <a:rPr lang="es-ES_tradnl" sz="2000">
                <a:latin typeface="Book Antiqua" pitchFamily="18" charset="0"/>
              </a:rPr>
              <a:t>,</a:t>
            </a:r>
            <a:r>
              <a:rPr lang="es-MX" sz="2000">
                <a:latin typeface="Book Antiqua" pitchFamily="18" charset="0"/>
              </a:rPr>
              <a:t> </a:t>
            </a:r>
            <a:r>
              <a:rPr lang="es-ES_tradnl" sz="2000">
                <a:latin typeface="Book Antiqua" pitchFamily="18" charset="0"/>
              </a:rPr>
              <a:t>sistemas de inspección de calidad</a:t>
            </a:r>
            <a:r>
              <a:rPr lang="es-MX" sz="2000">
                <a:latin typeface="Book Antiqua" pitchFamily="18" charset="0"/>
              </a:rPr>
              <a:t>, </a:t>
            </a:r>
            <a:r>
              <a:rPr lang="es-ES_tradnl" sz="2000">
                <a:latin typeface="Book Antiqua" pitchFamily="18" charset="0"/>
              </a:rPr>
              <a:t>predicción de fin de proceso</a:t>
            </a:r>
            <a:r>
              <a:rPr lang="es-MX" sz="2000">
                <a:latin typeface="Book Antiqua" pitchFamily="18" charset="0"/>
              </a:rPr>
              <a:t>, </a:t>
            </a:r>
            <a:r>
              <a:rPr lang="es-ES_tradnl" sz="2000">
                <a:latin typeface="Book Antiqua" pitchFamily="18" charset="0"/>
              </a:rPr>
              <a:t>análisis de mantenimiento de máquinas</a:t>
            </a:r>
            <a:r>
              <a:rPr lang="es-MX" sz="2000">
                <a:latin typeface="Book Antiqua" pitchFamily="18" charset="0"/>
              </a:rPr>
              <a:t>, </a:t>
            </a:r>
            <a:r>
              <a:rPr lang="es-ES_tradnl" sz="2000">
                <a:latin typeface="Book Antiqua" pitchFamily="18" charset="0"/>
              </a:rPr>
              <a:t>modelado de sistemas dinámicos.</a:t>
            </a:r>
            <a:endParaRPr lang="es-MX" sz="2000">
              <a:latin typeface="Book Antiqua" pitchFamily="18" charset="0"/>
            </a:endParaRPr>
          </a:p>
          <a:p>
            <a:pPr>
              <a:lnSpc>
                <a:spcPct val="90000"/>
              </a:lnSpc>
            </a:pPr>
            <a:r>
              <a:rPr lang="es-ES_tradnl" sz="2400">
                <a:latin typeface="Book Antiqua" pitchFamily="18" charset="0"/>
              </a:rPr>
              <a:t>Medicina</a:t>
            </a:r>
            <a:endParaRPr lang="es-MX" sz="2400">
              <a:latin typeface="Book Antiqua" pitchFamily="18" charset="0"/>
            </a:endParaRPr>
          </a:p>
          <a:p>
            <a:pPr lvl="1">
              <a:lnSpc>
                <a:spcPct val="90000"/>
              </a:lnSpc>
            </a:pPr>
            <a:r>
              <a:rPr lang="es-ES_tradnl" sz="2000">
                <a:latin typeface="Book Antiqua" pitchFamily="18" charset="0"/>
              </a:rPr>
              <a:t>Detección de cáncer mamario o en la piel</a:t>
            </a:r>
            <a:r>
              <a:rPr lang="es-MX" sz="2000">
                <a:latin typeface="Book Antiqua" pitchFamily="18" charset="0"/>
              </a:rPr>
              <a:t>, </a:t>
            </a:r>
            <a:r>
              <a:rPr lang="es-ES_tradnl" sz="2000">
                <a:latin typeface="Book Antiqua" pitchFamily="18" charset="0"/>
              </a:rPr>
              <a:t>análisis de </a:t>
            </a:r>
            <a:r>
              <a:rPr lang="es-MX" sz="2000">
                <a:latin typeface="Book Antiqua" pitchFamily="18" charset="0"/>
              </a:rPr>
              <a:t>EEG </a:t>
            </a:r>
            <a:r>
              <a:rPr lang="es-ES_tradnl" sz="2000">
                <a:latin typeface="Book Antiqua" pitchFamily="18" charset="0"/>
              </a:rPr>
              <a:t>y</a:t>
            </a:r>
            <a:r>
              <a:rPr lang="es-MX" sz="2000">
                <a:latin typeface="Book Antiqua" pitchFamily="18" charset="0"/>
              </a:rPr>
              <a:t> ECG, d</a:t>
            </a:r>
            <a:r>
              <a:rPr lang="es-ES_tradnl" sz="2000">
                <a:latin typeface="Book Antiqua" pitchFamily="18" charset="0"/>
              </a:rPr>
              <a:t>iseño de prótesis</a:t>
            </a:r>
            <a:r>
              <a:rPr lang="es-MX" sz="2000">
                <a:latin typeface="Book Antiqua" pitchFamily="18" charset="0"/>
              </a:rPr>
              <a:t>, </a:t>
            </a:r>
            <a:r>
              <a:rPr lang="es-ES_tradnl" sz="2000">
                <a:latin typeface="Book Antiqua" pitchFamily="18" charset="0"/>
              </a:rPr>
              <a:t>optimización de tiempos de trasplante, reducción de gastos en</a:t>
            </a:r>
            <a:r>
              <a:rPr lang="es-MX" sz="2000">
                <a:latin typeface="Book Antiqua" pitchFamily="18" charset="0"/>
              </a:rPr>
              <a:t> hospital</a:t>
            </a:r>
            <a:r>
              <a:rPr lang="es-ES_tradnl" sz="2000">
                <a:latin typeface="Book Antiqua" pitchFamily="18" charset="0"/>
              </a:rPr>
              <a:t>es.</a:t>
            </a:r>
          </a:p>
          <a:p>
            <a:pPr>
              <a:lnSpc>
                <a:spcPct val="90000"/>
              </a:lnSpc>
            </a:pPr>
            <a:r>
              <a:rPr lang="es-ES_tradnl" sz="2400">
                <a:latin typeface="Book Antiqua" pitchFamily="18" charset="0"/>
              </a:rPr>
              <a:t>Oficinas postales, Verificación remota, etc.</a:t>
            </a:r>
            <a:endParaRPr lang="es-MX" sz="2400">
              <a:latin typeface="Book Antiqua" pitchFamily="18" charset="0"/>
            </a:endParaRPr>
          </a:p>
        </p:txBody>
      </p:sp>
      <p:sp>
        <p:nvSpPr>
          <p:cNvPr id="46085" name="WordArt 5"/>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57300" y="333375"/>
            <a:ext cx="7772400" cy="762000"/>
          </a:xfrm>
        </p:spPr>
        <p:txBody>
          <a:bodyPr/>
          <a:lstStyle/>
          <a:p>
            <a:r>
              <a:rPr lang="es-ES_tradnl">
                <a:solidFill>
                  <a:schemeClr val="hlink"/>
                </a:solidFill>
                <a:latin typeface="Book Antiqua" pitchFamily="18" charset="0"/>
              </a:rPr>
              <a:t>Aspectos biológicos</a:t>
            </a:r>
            <a:endParaRPr lang="es-MX">
              <a:solidFill>
                <a:schemeClr val="hlink"/>
              </a:solidFill>
              <a:latin typeface="Book Antiqua" pitchFamily="18" charset="0"/>
            </a:endParaRPr>
          </a:p>
        </p:txBody>
      </p:sp>
      <p:sp>
        <p:nvSpPr>
          <p:cNvPr id="44035" name="Rectangle 3"/>
          <p:cNvSpPr>
            <a:spLocks noGrp="1" noChangeArrowheads="1"/>
          </p:cNvSpPr>
          <p:nvPr>
            <p:ph sz="quarter" idx="1"/>
          </p:nvPr>
        </p:nvSpPr>
        <p:spPr>
          <a:xfrm>
            <a:off x="863600" y="1095375"/>
            <a:ext cx="8128000" cy="2176463"/>
          </a:xfrm>
        </p:spPr>
        <p:txBody>
          <a:bodyPr/>
          <a:lstStyle/>
          <a:p>
            <a:pPr>
              <a:lnSpc>
                <a:spcPct val="90000"/>
              </a:lnSpc>
            </a:pPr>
            <a:r>
              <a:rPr lang="es-ES_tradnl" sz="2800">
                <a:latin typeface="Book Antiqua" pitchFamily="18" charset="0"/>
              </a:rPr>
              <a:t>Las neuronas son lentas</a:t>
            </a:r>
          </a:p>
          <a:p>
            <a:pPr lvl="1">
              <a:lnSpc>
                <a:spcPct val="90000"/>
              </a:lnSpc>
            </a:pPr>
            <a:r>
              <a:rPr lang="es-MX" sz="2000">
                <a:latin typeface="Book Antiqua" pitchFamily="18" charset="0"/>
              </a:rPr>
              <a:t>10</a:t>
            </a:r>
            <a:r>
              <a:rPr lang="es-MX" sz="2000" baseline="30000">
                <a:latin typeface="Book Antiqua" pitchFamily="18" charset="0"/>
              </a:rPr>
              <a:t>-3</a:t>
            </a:r>
            <a:r>
              <a:rPr lang="es-MX" sz="2000">
                <a:latin typeface="Book Antiqua" pitchFamily="18" charset="0"/>
              </a:rPr>
              <a:t> s comparadas</a:t>
            </a:r>
            <a:r>
              <a:rPr lang="es-ES_tradnl" sz="2000">
                <a:latin typeface="Book Antiqua" pitchFamily="18" charset="0"/>
              </a:rPr>
              <a:t> con</a:t>
            </a:r>
            <a:r>
              <a:rPr lang="es-MX" sz="2000">
                <a:latin typeface="Book Antiqua" pitchFamily="18" charset="0"/>
              </a:rPr>
              <a:t> 10</a:t>
            </a:r>
            <a:r>
              <a:rPr lang="es-MX" sz="2000" baseline="30000">
                <a:latin typeface="Book Antiqua" pitchFamily="18" charset="0"/>
              </a:rPr>
              <a:t>-9</a:t>
            </a:r>
            <a:r>
              <a:rPr lang="es-MX" sz="2000">
                <a:latin typeface="Book Antiqua" pitchFamily="18" charset="0"/>
              </a:rPr>
              <a:t> s </a:t>
            </a:r>
            <a:r>
              <a:rPr lang="es-ES_tradnl" sz="2000">
                <a:latin typeface="Book Antiqua" pitchFamily="18" charset="0"/>
              </a:rPr>
              <a:t>para circuitos eléctricos</a:t>
            </a:r>
          </a:p>
          <a:p>
            <a:pPr>
              <a:lnSpc>
                <a:spcPct val="90000"/>
              </a:lnSpc>
            </a:pPr>
            <a:r>
              <a:rPr lang="es-ES_tradnl" sz="2800">
                <a:latin typeface="Book Antiqua" pitchFamily="18" charset="0"/>
              </a:rPr>
              <a:t>El cerebro usa cómputo masivamente paralelo</a:t>
            </a:r>
          </a:p>
          <a:p>
            <a:pPr lvl="1">
              <a:lnSpc>
                <a:spcPct val="90000"/>
              </a:lnSpc>
            </a:pPr>
            <a:r>
              <a:rPr lang="es-MX" sz="2000">
                <a:latin typeface="Book Antiqua" pitchFamily="18" charset="0"/>
                <a:sym typeface="Symbol" pitchFamily="18" charset="2"/>
              </a:rPr>
              <a:t></a:t>
            </a:r>
            <a:r>
              <a:rPr lang="es-MX" sz="2000">
                <a:latin typeface="Book Antiqua" pitchFamily="18" charset="0"/>
              </a:rPr>
              <a:t>10</a:t>
            </a:r>
            <a:r>
              <a:rPr lang="es-MX" sz="2000" baseline="30000">
                <a:latin typeface="Book Antiqua" pitchFamily="18" charset="0"/>
              </a:rPr>
              <a:t>11</a:t>
            </a:r>
            <a:r>
              <a:rPr lang="es-MX" sz="2000">
                <a:latin typeface="Book Antiqua" pitchFamily="18" charset="0"/>
              </a:rPr>
              <a:t> neuron</a:t>
            </a:r>
            <a:r>
              <a:rPr lang="es-ES_tradnl" sz="2000">
                <a:latin typeface="Book Antiqua" pitchFamily="18" charset="0"/>
              </a:rPr>
              <a:t>a</a:t>
            </a:r>
            <a:r>
              <a:rPr lang="es-MX" sz="2000">
                <a:latin typeface="Book Antiqua" pitchFamily="18" charset="0"/>
              </a:rPr>
              <a:t>s </a:t>
            </a:r>
            <a:r>
              <a:rPr lang="es-ES_tradnl" sz="2000">
                <a:latin typeface="Book Antiqua" pitchFamily="18" charset="0"/>
              </a:rPr>
              <a:t>e</a:t>
            </a:r>
            <a:r>
              <a:rPr lang="es-MX" sz="2000">
                <a:latin typeface="Book Antiqua" pitchFamily="18" charset="0"/>
              </a:rPr>
              <a:t>n e</a:t>
            </a:r>
            <a:r>
              <a:rPr lang="es-ES_tradnl" sz="2000">
                <a:latin typeface="Book Antiqua" pitchFamily="18" charset="0"/>
              </a:rPr>
              <a:t>l</a:t>
            </a:r>
            <a:r>
              <a:rPr lang="es-MX" sz="2000">
                <a:latin typeface="Book Antiqua" pitchFamily="18" charset="0"/>
              </a:rPr>
              <a:t> </a:t>
            </a:r>
            <a:r>
              <a:rPr lang="es-ES_tradnl" sz="2000">
                <a:latin typeface="Book Antiqua" pitchFamily="18" charset="0"/>
              </a:rPr>
              <a:t>cerebro</a:t>
            </a:r>
          </a:p>
          <a:p>
            <a:pPr lvl="1">
              <a:lnSpc>
                <a:spcPct val="90000"/>
              </a:lnSpc>
            </a:pPr>
            <a:r>
              <a:rPr lang="es-MX" sz="2000">
                <a:latin typeface="Book Antiqua" pitchFamily="18" charset="0"/>
                <a:sym typeface="Symbol" pitchFamily="18" charset="2"/>
              </a:rPr>
              <a:t></a:t>
            </a:r>
            <a:r>
              <a:rPr lang="es-MX" sz="2000">
                <a:latin typeface="Book Antiqua" pitchFamily="18" charset="0"/>
              </a:rPr>
              <a:t> 10</a:t>
            </a:r>
            <a:r>
              <a:rPr lang="es-MX" sz="2000" baseline="30000">
                <a:latin typeface="Book Antiqua" pitchFamily="18" charset="0"/>
              </a:rPr>
              <a:t>4</a:t>
            </a:r>
            <a:r>
              <a:rPr lang="es-MX" sz="2000">
                <a:latin typeface="Book Antiqua" pitchFamily="18" charset="0"/>
              </a:rPr>
              <a:t> cone</a:t>
            </a:r>
            <a:r>
              <a:rPr lang="es-ES_tradnl" sz="2000">
                <a:latin typeface="Book Antiqua" pitchFamily="18" charset="0"/>
              </a:rPr>
              <a:t>x</a:t>
            </a:r>
            <a:r>
              <a:rPr lang="es-MX" sz="2000">
                <a:latin typeface="Book Antiqua" pitchFamily="18" charset="0"/>
              </a:rPr>
              <a:t>ion</a:t>
            </a:r>
            <a:r>
              <a:rPr lang="es-ES_tradnl" sz="2000">
                <a:latin typeface="Book Antiqua" pitchFamily="18" charset="0"/>
              </a:rPr>
              <a:t>e</a:t>
            </a:r>
            <a:r>
              <a:rPr lang="es-MX" sz="2000">
                <a:latin typeface="Book Antiqua" pitchFamily="18" charset="0"/>
              </a:rPr>
              <a:t>s p</a:t>
            </a:r>
            <a:r>
              <a:rPr lang="es-ES_tradnl" sz="2000">
                <a:latin typeface="Book Antiqua" pitchFamily="18" charset="0"/>
              </a:rPr>
              <a:t>o</a:t>
            </a:r>
            <a:r>
              <a:rPr lang="es-MX" sz="2000">
                <a:latin typeface="Book Antiqua" pitchFamily="18" charset="0"/>
              </a:rPr>
              <a:t>r neuron</a:t>
            </a:r>
            <a:r>
              <a:rPr lang="es-ES_tradnl" sz="2000">
                <a:latin typeface="Book Antiqua" pitchFamily="18" charset="0"/>
              </a:rPr>
              <a:t>a</a:t>
            </a:r>
            <a:endParaRPr lang="es-MX" sz="2000">
              <a:latin typeface="Book Antiqua" pitchFamily="18" charset="0"/>
            </a:endParaRPr>
          </a:p>
        </p:txBody>
      </p:sp>
      <p:pic>
        <p:nvPicPr>
          <p:cNvPr id="44040" name="Picture 8"/>
          <p:cNvPicPr>
            <a:picLocks noChangeArrowheads="1"/>
          </p:cNvPicPr>
          <p:nvPr/>
        </p:nvPicPr>
        <p:blipFill>
          <a:blip r:embed="rId2"/>
          <a:srcRect/>
          <a:stretch>
            <a:fillRect/>
          </a:stretch>
        </p:blipFill>
        <p:spPr bwMode="auto">
          <a:xfrm>
            <a:off x="1982788" y="3090863"/>
            <a:ext cx="5603875" cy="3548062"/>
          </a:xfrm>
          <a:prstGeom prst="rect">
            <a:avLst/>
          </a:prstGeom>
          <a:noFill/>
          <a:ln w="12700">
            <a:noFill/>
            <a:miter lim="800000"/>
            <a:headEnd/>
            <a:tailEnd/>
          </a:ln>
          <a:effectLst/>
        </p:spPr>
      </p:pic>
      <p:sp>
        <p:nvSpPr>
          <p:cNvPr id="44043" name="WordArt 11"/>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00" y="396875"/>
            <a:ext cx="7597775" cy="762000"/>
          </a:xfrm>
        </p:spPr>
        <p:txBody>
          <a:bodyPr/>
          <a:lstStyle/>
          <a:p>
            <a:r>
              <a:rPr lang="es-ES_tradnl">
                <a:solidFill>
                  <a:schemeClr val="hlink"/>
                </a:solidFill>
                <a:latin typeface="Book Antiqua" pitchFamily="18" charset="0"/>
              </a:rPr>
              <a:t>Cómputo convencional</a:t>
            </a:r>
            <a:endParaRPr lang="es-MX">
              <a:solidFill>
                <a:schemeClr val="hlink"/>
              </a:solidFill>
              <a:latin typeface="Book Antiqua" pitchFamily="18" charset="0"/>
            </a:endParaRPr>
          </a:p>
        </p:txBody>
      </p:sp>
      <p:sp>
        <p:nvSpPr>
          <p:cNvPr id="52231" name="Rectangle 7"/>
          <p:cNvSpPr>
            <a:spLocks noChangeArrowheads="1"/>
          </p:cNvSpPr>
          <p:nvPr/>
        </p:nvSpPr>
        <p:spPr bwMode="auto">
          <a:xfrm>
            <a:off x="3937000" y="1503363"/>
            <a:ext cx="1524000" cy="838200"/>
          </a:xfrm>
          <a:prstGeom prst="rect">
            <a:avLst/>
          </a:prstGeom>
          <a:noFill/>
          <a:ln w="9525">
            <a:solidFill>
              <a:schemeClr val="tx1"/>
            </a:solidFill>
            <a:miter lim="800000"/>
            <a:headEnd/>
            <a:tailEnd/>
          </a:ln>
          <a:effectLst/>
        </p:spPr>
        <p:txBody>
          <a:bodyPr wrap="none" anchor="ctr"/>
          <a:lstStyle/>
          <a:p>
            <a:endParaRPr lang="en-US"/>
          </a:p>
        </p:txBody>
      </p:sp>
      <p:sp>
        <p:nvSpPr>
          <p:cNvPr id="52232" name="Text Box 8"/>
          <p:cNvSpPr txBox="1">
            <a:spLocks noChangeArrowheads="1"/>
          </p:cNvSpPr>
          <p:nvPr/>
        </p:nvSpPr>
        <p:spPr bwMode="auto">
          <a:xfrm>
            <a:off x="4165600" y="1655763"/>
            <a:ext cx="1066800" cy="519112"/>
          </a:xfrm>
          <a:prstGeom prst="rect">
            <a:avLst/>
          </a:prstGeom>
          <a:noFill/>
          <a:ln w="9525">
            <a:noFill/>
            <a:miter lim="800000"/>
            <a:headEnd/>
            <a:tailEnd/>
          </a:ln>
          <a:effectLst/>
        </p:spPr>
        <p:txBody>
          <a:bodyPr>
            <a:spAutoFit/>
          </a:bodyPr>
          <a:lstStyle/>
          <a:p>
            <a:pPr algn="ctr" eaLnBrk="0" hangingPunct="0"/>
            <a:r>
              <a:rPr lang="es-ES_tradnl" sz="2800" b="1">
                <a:latin typeface="Footlight MT Light" pitchFamily="18" charset="0"/>
              </a:rPr>
              <a:t>CPU</a:t>
            </a:r>
            <a:endParaRPr lang="es-ES_tradnl" sz="2800" b="1"/>
          </a:p>
        </p:txBody>
      </p:sp>
      <p:sp>
        <p:nvSpPr>
          <p:cNvPr id="52233" name="Rectangle 9"/>
          <p:cNvSpPr>
            <a:spLocks noChangeArrowheads="1"/>
          </p:cNvSpPr>
          <p:nvPr/>
        </p:nvSpPr>
        <p:spPr bwMode="auto">
          <a:xfrm>
            <a:off x="6985000" y="1503363"/>
            <a:ext cx="1828800" cy="838200"/>
          </a:xfrm>
          <a:prstGeom prst="rect">
            <a:avLst/>
          </a:prstGeom>
          <a:noFill/>
          <a:ln w="9525">
            <a:solidFill>
              <a:schemeClr val="tx1"/>
            </a:solidFill>
            <a:miter lim="800000"/>
            <a:headEnd/>
            <a:tailEnd/>
          </a:ln>
          <a:effectLst/>
        </p:spPr>
        <p:txBody>
          <a:bodyPr wrap="none" anchor="ctr"/>
          <a:lstStyle/>
          <a:p>
            <a:endParaRPr lang="en-US"/>
          </a:p>
        </p:txBody>
      </p:sp>
      <p:sp>
        <p:nvSpPr>
          <p:cNvPr id="52234" name="Text Box 10"/>
          <p:cNvSpPr txBox="1">
            <a:spLocks noChangeArrowheads="1"/>
          </p:cNvSpPr>
          <p:nvPr/>
        </p:nvSpPr>
        <p:spPr bwMode="auto">
          <a:xfrm>
            <a:off x="6985000" y="1655763"/>
            <a:ext cx="1828800" cy="519112"/>
          </a:xfrm>
          <a:prstGeom prst="rect">
            <a:avLst/>
          </a:prstGeom>
          <a:noFill/>
          <a:ln w="9525">
            <a:noFill/>
            <a:miter lim="800000"/>
            <a:headEnd/>
            <a:tailEnd/>
          </a:ln>
          <a:effectLst/>
        </p:spPr>
        <p:txBody>
          <a:bodyPr>
            <a:spAutoFit/>
          </a:bodyPr>
          <a:lstStyle/>
          <a:p>
            <a:pPr algn="ctr" eaLnBrk="0" hangingPunct="0"/>
            <a:r>
              <a:rPr lang="es-ES_tradnl" sz="2800" b="1">
                <a:latin typeface="Footlight MT Light" pitchFamily="18" charset="0"/>
              </a:rPr>
              <a:t>Memoria</a:t>
            </a:r>
            <a:endParaRPr lang="es-ES_tradnl" b="1"/>
          </a:p>
        </p:txBody>
      </p:sp>
      <p:sp>
        <p:nvSpPr>
          <p:cNvPr id="52235" name="Line 11"/>
          <p:cNvSpPr>
            <a:spLocks noChangeShapeType="1"/>
          </p:cNvSpPr>
          <p:nvPr/>
        </p:nvSpPr>
        <p:spPr bwMode="auto">
          <a:xfrm>
            <a:off x="5461000" y="1731963"/>
            <a:ext cx="1524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2236" name="Line 12"/>
          <p:cNvSpPr>
            <a:spLocks noChangeShapeType="1"/>
          </p:cNvSpPr>
          <p:nvPr/>
        </p:nvSpPr>
        <p:spPr bwMode="auto">
          <a:xfrm flipH="1">
            <a:off x="5461000" y="2112963"/>
            <a:ext cx="1524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2237" name="Text Box 13"/>
          <p:cNvSpPr txBox="1">
            <a:spLocks noChangeArrowheads="1"/>
          </p:cNvSpPr>
          <p:nvPr/>
        </p:nvSpPr>
        <p:spPr bwMode="auto">
          <a:xfrm>
            <a:off x="990600" y="5413375"/>
            <a:ext cx="8153400" cy="946150"/>
          </a:xfrm>
          <a:prstGeom prst="rect">
            <a:avLst/>
          </a:prstGeom>
          <a:noFill/>
          <a:ln w="9525">
            <a:noFill/>
            <a:miter lim="800000"/>
            <a:headEnd/>
            <a:tailEnd/>
          </a:ln>
          <a:effectLst/>
        </p:spPr>
        <p:txBody>
          <a:bodyPr>
            <a:spAutoFit/>
          </a:bodyPr>
          <a:lstStyle/>
          <a:p>
            <a:pPr algn="ctr" eaLnBrk="0" hangingPunct="0"/>
            <a:r>
              <a:rPr lang="es-ES_tradnl" sz="2800">
                <a:solidFill>
                  <a:srgbClr val="A50021"/>
                </a:solidFill>
                <a:latin typeface="Book Antiqua" pitchFamily="18" charset="0"/>
              </a:rPr>
              <a:t>¿Qué limitaciones tiene este esquema?, ¿qué problemas no podrían ser resueltos así?</a:t>
            </a:r>
          </a:p>
        </p:txBody>
      </p:sp>
      <p:sp>
        <p:nvSpPr>
          <p:cNvPr id="52238" name="Text Box 14"/>
          <p:cNvSpPr txBox="1">
            <a:spLocks noChangeArrowheads="1"/>
          </p:cNvSpPr>
          <p:nvPr/>
        </p:nvSpPr>
        <p:spPr bwMode="auto">
          <a:xfrm>
            <a:off x="1346200" y="1395413"/>
            <a:ext cx="2362200" cy="946150"/>
          </a:xfrm>
          <a:prstGeom prst="rect">
            <a:avLst/>
          </a:prstGeom>
          <a:noFill/>
          <a:ln w="9525">
            <a:noFill/>
            <a:miter lim="800000"/>
            <a:headEnd/>
            <a:tailEnd/>
          </a:ln>
          <a:effectLst/>
        </p:spPr>
        <p:txBody>
          <a:bodyPr>
            <a:spAutoFit/>
          </a:bodyPr>
          <a:lstStyle/>
          <a:p>
            <a:pPr algn="ctr" eaLnBrk="0" hangingPunct="0"/>
            <a:r>
              <a:rPr lang="es-ES_tradnl" sz="2800"/>
              <a:t>Máquina</a:t>
            </a:r>
          </a:p>
          <a:p>
            <a:pPr algn="ctr" eaLnBrk="0" hangingPunct="0"/>
            <a:r>
              <a:rPr lang="es-ES_tradnl" sz="2800"/>
              <a:t>‘von Neuman’</a:t>
            </a:r>
          </a:p>
        </p:txBody>
      </p:sp>
      <p:sp>
        <p:nvSpPr>
          <p:cNvPr id="52239" name="WordArt 15"/>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
        <p:nvSpPr>
          <p:cNvPr id="52240" name="Rectangle 16"/>
          <p:cNvSpPr>
            <a:spLocks noChangeArrowheads="1"/>
          </p:cNvSpPr>
          <p:nvPr/>
        </p:nvSpPr>
        <p:spPr bwMode="auto">
          <a:xfrm>
            <a:off x="1706563" y="2676525"/>
            <a:ext cx="7096125" cy="2574925"/>
          </a:xfrm>
          <a:prstGeom prst="rect">
            <a:avLst/>
          </a:prstGeom>
          <a:noFill/>
          <a:ln w="12700" cap="sq">
            <a:noFill/>
            <a:miter lim="800000"/>
            <a:headEnd type="none" w="sm" len="sm"/>
            <a:tailEnd type="none" w="sm" len="sm"/>
          </a:ln>
          <a:effectLst/>
        </p:spPr>
        <p:txBody>
          <a:bodyPr>
            <a:spAutoFit/>
          </a:bodyPr>
          <a:lstStyle/>
          <a:p>
            <a:pPr eaLnBrk="0" hangingPunct="0">
              <a:lnSpc>
                <a:spcPct val="80000"/>
              </a:lnSpc>
              <a:spcBef>
                <a:spcPct val="50000"/>
              </a:spcBef>
              <a:buClr>
                <a:schemeClr val="accent2"/>
              </a:buClr>
              <a:buFont typeface="Monotype Sorts" pitchFamily="2" charset="2"/>
              <a:buChar char="z"/>
            </a:pPr>
            <a:r>
              <a:rPr kumimoji="1" lang="es-ES_tradnl">
                <a:solidFill>
                  <a:srgbClr val="000066"/>
                </a:solidFill>
                <a:latin typeface="Book Antiqua" pitchFamily="18" charset="0"/>
              </a:rPr>
              <a:t>Tomar una instrucción de memoria.</a:t>
            </a:r>
          </a:p>
          <a:p>
            <a:pPr eaLnBrk="0" hangingPunct="0">
              <a:lnSpc>
                <a:spcPct val="80000"/>
              </a:lnSpc>
              <a:spcBef>
                <a:spcPct val="50000"/>
              </a:spcBef>
              <a:buClr>
                <a:schemeClr val="accent2"/>
              </a:buClr>
              <a:buFont typeface="Monotype Sorts" pitchFamily="2" charset="2"/>
              <a:buChar char="z"/>
            </a:pPr>
            <a:r>
              <a:rPr kumimoji="1" lang="es-ES_tradnl">
                <a:solidFill>
                  <a:srgbClr val="000066"/>
                </a:solidFill>
                <a:latin typeface="Book Antiqua" pitchFamily="18" charset="0"/>
              </a:rPr>
              <a:t>Tomar datos de memoria requeridos por la instrucción.</a:t>
            </a:r>
          </a:p>
          <a:p>
            <a:pPr eaLnBrk="0" hangingPunct="0">
              <a:lnSpc>
                <a:spcPct val="80000"/>
              </a:lnSpc>
              <a:spcBef>
                <a:spcPct val="50000"/>
              </a:spcBef>
              <a:buClr>
                <a:schemeClr val="accent2"/>
              </a:buClr>
              <a:buFont typeface="Monotype Sorts" pitchFamily="2" charset="2"/>
              <a:buChar char="z"/>
            </a:pPr>
            <a:r>
              <a:rPr kumimoji="1" lang="es-ES_tradnl">
                <a:solidFill>
                  <a:srgbClr val="000066"/>
                </a:solidFill>
                <a:latin typeface="Book Antiqua" pitchFamily="18" charset="0"/>
              </a:rPr>
              <a:t>Ejecutar la instrucción (procesar los datos).</a:t>
            </a:r>
          </a:p>
          <a:p>
            <a:pPr eaLnBrk="0" hangingPunct="0">
              <a:lnSpc>
                <a:spcPct val="80000"/>
              </a:lnSpc>
              <a:spcBef>
                <a:spcPct val="50000"/>
              </a:spcBef>
              <a:buClr>
                <a:schemeClr val="accent2"/>
              </a:buClr>
              <a:buFont typeface="Monotype Sorts" pitchFamily="2" charset="2"/>
              <a:buChar char="z"/>
            </a:pPr>
            <a:r>
              <a:rPr kumimoji="1" lang="es-ES_tradnl">
                <a:solidFill>
                  <a:srgbClr val="000066"/>
                </a:solidFill>
                <a:latin typeface="Book Antiqua" pitchFamily="18" charset="0"/>
              </a:rPr>
              <a:t>Almacenar resultados.</a:t>
            </a:r>
          </a:p>
          <a:p>
            <a:pPr eaLnBrk="0" hangingPunct="0">
              <a:lnSpc>
                <a:spcPct val="80000"/>
              </a:lnSpc>
              <a:spcBef>
                <a:spcPct val="50000"/>
              </a:spcBef>
              <a:buClr>
                <a:schemeClr val="accent2"/>
              </a:buClr>
              <a:buFont typeface="Monotype Sorts" pitchFamily="2" charset="2"/>
              <a:buChar char="z"/>
            </a:pPr>
            <a:r>
              <a:rPr kumimoji="1" lang="es-ES_tradnl">
                <a:solidFill>
                  <a:srgbClr val="000066"/>
                </a:solidFill>
                <a:latin typeface="Book Antiqua" pitchFamily="18" charset="0"/>
              </a:rPr>
              <a:t>Regresar al paso#1.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7300" y="681038"/>
            <a:ext cx="7772400" cy="762000"/>
          </a:xfrm>
        </p:spPr>
        <p:txBody>
          <a:bodyPr/>
          <a:lstStyle/>
          <a:p>
            <a:r>
              <a:rPr lang="es-ES_tradnl">
                <a:solidFill>
                  <a:schemeClr val="hlink"/>
                </a:solidFill>
              </a:rPr>
              <a:t>Una Neurona</a:t>
            </a:r>
            <a:endParaRPr lang="es-MX">
              <a:solidFill>
                <a:schemeClr val="hlink"/>
              </a:solidFill>
            </a:endParaRPr>
          </a:p>
        </p:txBody>
      </p:sp>
      <p:sp>
        <p:nvSpPr>
          <p:cNvPr id="49157" name="Line 5"/>
          <p:cNvSpPr>
            <a:spLocks noChangeShapeType="1"/>
          </p:cNvSpPr>
          <p:nvPr/>
        </p:nvSpPr>
        <p:spPr bwMode="auto">
          <a:xfrm>
            <a:off x="2989263" y="2185988"/>
            <a:ext cx="9779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9158" name="Rectangle 6"/>
          <p:cNvSpPr>
            <a:spLocks noChangeArrowheads="1"/>
          </p:cNvSpPr>
          <p:nvPr/>
        </p:nvSpPr>
        <p:spPr bwMode="auto">
          <a:xfrm>
            <a:off x="3959225" y="1714500"/>
            <a:ext cx="2341563" cy="969963"/>
          </a:xfrm>
          <a:prstGeom prst="rect">
            <a:avLst/>
          </a:prstGeom>
          <a:noFill/>
          <a:ln w="12700">
            <a:solidFill>
              <a:schemeClr val="tx1"/>
            </a:solidFill>
            <a:miter lim="800000"/>
            <a:headEnd/>
            <a:tailEnd/>
          </a:ln>
          <a:effectLst/>
        </p:spPr>
        <p:txBody>
          <a:bodyPr wrap="none" anchor="ctr"/>
          <a:lstStyle/>
          <a:p>
            <a:endParaRPr lang="en-US"/>
          </a:p>
        </p:txBody>
      </p:sp>
      <p:sp>
        <p:nvSpPr>
          <p:cNvPr id="49159" name="Line 7"/>
          <p:cNvSpPr>
            <a:spLocks noChangeShapeType="1"/>
          </p:cNvSpPr>
          <p:nvPr/>
        </p:nvSpPr>
        <p:spPr bwMode="auto">
          <a:xfrm>
            <a:off x="6321425" y="2171700"/>
            <a:ext cx="9144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9160" name="Rectangle 8"/>
          <p:cNvSpPr>
            <a:spLocks noChangeArrowheads="1"/>
          </p:cNvSpPr>
          <p:nvPr/>
        </p:nvSpPr>
        <p:spPr bwMode="auto">
          <a:xfrm>
            <a:off x="2435225" y="1943100"/>
            <a:ext cx="384175" cy="454025"/>
          </a:xfrm>
          <a:prstGeom prst="rect">
            <a:avLst/>
          </a:prstGeom>
          <a:noFill/>
          <a:ln w="12700">
            <a:noFill/>
            <a:miter lim="800000"/>
            <a:headEnd/>
            <a:tailEnd/>
          </a:ln>
          <a:effectLst/>
        </p:spPr>
        <p:txBody>
          <a:bodyPr wrap="none" lIns="90488" tIns="44450" rIns="90488" bIns="44450">
            <a:spAutoFit/>
          </a:bodyPr>
          <a:lstStyle/>
          <a:p>
            <a:pPr eaLnBrk="0" hangingPunct="0"/>
            <a:r>
              <a:rPr lang="es-ES_tradnl">
                <a:latin typeface="Arial" charset="0"/>
              </a:rPr>
              <a:t>E</a:t>
            </a:r>
          </a:p>
        </p:txBody>
      </p:sp>
      <p:sp>
        <p:nvSpPr>
          <p:cNvPr id="49161" name="Rectangle 9"/>
          <p:cNvSpPr>
            <a:spLocks noChangeArrowheads="1"/>
          </p:cNvSpPr>
          <p:nvPr/>
        </p:nvSpPr>
        <p:spPr bwMode="auto">
          <a:xfrm>
            <a:off x="7312025" y="1943100"/>
            <a:ext cx="384175" cy="454025"/>
          </a:xfrm>
          <a:prstGeom prst="rect">
            <a:avLst/>
          </a:prstGeom>
          <a:noFill/>
          <a:ln w="12700">
            <a:noFill/>
            <a:miter lim="800000"/>
            <a:headEnd/>
            <a:tailEnd/>
          </a:ln>
          <a:effectLst/>
        </p:spPr>
        <p:txBody>
          <a:bodyPr wrap="none" lIns="90488" tIns="44450" rIns="90488" bIns="44450">
            <a:spAutoFit/>
          </a:bodyPr>
          <a:lstStyle/>
          <a:p>
            <a:pPr eaLnBrk="0" hangingPunct="0"/>
            <a:r>
              <a:rPr lang="es-ES_tradnl">
                <a:latin typeface="Arial" charset="0"/>
              </a:rPr>
              <a:t>S</a:t>
            </a:r>
          </a:p>
        </p:txBody>
      </p:sp>
      <p:sp>
        <p:nvSpPr>
          <p:cNvPr id="49162" name="Rectangle 10"/>
          <p:cNvSpPr>
            <a:spLocks noChangeArrowheads="1"/>
          </p:cNvSpPr>
          <p:nvPr/>
        </p:nvSpPr>
        <p:spPr bwMode="auto">
          <a:xfrm>
            <a:off x="4035425" y="1790700"/>
            <a:ext cx="2216150" cy="819150"/>
          </a:xfrm>
          <a:prstGeom prst="rect">
            <a:avLst/>
          </a:prstGeom>
          <a:noFill/>
          <a:ln w="12700">
            <a:noFill/>
            <a:miter lim="800000"/>
            <a:headEnd/>
            <a:tailEnd/>
          </a:ln>
          <a:effectLst/>
        </p:spPr>
        <p:txBody>
          <a:bodyPr wrap="none" lIns="90488" tIns="44450" rIns="90488" bIns="44450">
            <a:spAutoFit/>
          </a:bodyPr>
          <a:lstStyle/>
          <a:p>
            <a:pPr eaLnBrk="0" hangingPunct="0"/>
            <a:r>
              <a:rPr lang="es-ES_tradnl">
                <a:solidFill>
                  <a:schemeClr val="accent1"/>
                </a:solidFill>
                <a:latin typeface="Arial" charset="0"/>
              </a:rPr>
              <a:t>Procesamiento</a:t>
            </a:r>
          </a:p>
          <a:p>
            <a:pPr eaLnBrk="0" hangingPunct="0"/>
            <a:r>
              <a:rPr lang="es-ES_tradnl">
                <a:solidFill>
                  <a:schemeClr val="accent1"/>
                </a:solidFill>
                <a:latin typeface="Arial" charset="0"/>
              </a:rPr>
              <a:t>de información</a:t>
            </a:r>
            <a:endParaRPr lang="es-ES_tradnl">
              <a:latin typeface="Arial" charset="0"/>
            </a:endParaRPr>
          </a:p>
        </p:txBody>
      </p:sp>
      <p:sp>
        <p:nvSpPr>
          <p:cNvPr id="49164" name="Rectangle 12"/>
          <p:cNvSpPr>
            <a:spLocks noChangeArrowheads="1"/>
          </p:cNvSpPr>
          <p:nvPr/>
        </p:nvSpPr>
        <p:spPr bwMode="auto">
          <a:xfrm>
            <a:off x="3262313" y="5233988"/>
            <a:ext cx="3641725" cy="1063625"/>
          </a:xfrm>
          <a:prstGeom prst="rect">
            <a:avLst/>
          </a:prstGeom>
          <a:noFill/>
          <a:ln w="12700">
            <a:noFill/>
            <a:miter lim="800000"/>
            <a:headEnd/>
            <a:tailEnd/>
          </a:ln>
          <a:effectLst/>
        </p:spPr>
        <p:txBody>
          <a:bodyPr wrap="none" lIns="90488" tIns="44450" rIns="90488" bIns="44450">
            <a:spAutoFit/>
          </a:bodyPr>
          <a:lstStyle/>
          <a:p>
            <a:pPr eaLnBrk="0" hangingPunct="0"/>
            <a:r>
              <a:rPr lang="es-ES_tradnl" sz="3200" b="1">
                <a:solidFill>
                  <a:srgbClr val="B85662"/>
                </a:solidFill>
                <a:latin typeface="Book Antiqua" pitchFamily="18" charset="0"/>
              </a:rPr>
              <a:t>a = x1*w1 + x2*w2;</a:t>
            </a:r>
          </a:p>
          <a:p>
            <a:pPr eaLnBrk="0" hangingPunct="0"/>
            <a:r>
              <a:rPr lang="es-ES_tradnl" sz="3200" b="1">
                <a:solidFill>
                  <a:srgbClr val="B85662"/>
                </a:solidFill>
                <a:latin typeface="Book Antiqua" pitchFamily="18" charset="0"/>
              </a:rPr>
              <a:t>y = F(a);</a:t>
            </a:r>
          </a:p>
        </p:txBody>
      </p:sp>
      <p:sp>
        <p:nvSpPr>
          <p:cNvPr id="49165" name="Rectangle 13"/>
          <p:cNvSpPr>
            <a:spLocks noChangeArrowheads="1"/>
          </p:cNvSpPr>
          <p:nvPr/>
        </p:nvSpPr>
        <p:spPr bwMode="auto">
          <a:xfrm>
            <a:off x="6958013" y="2792413"/>
            <a:ext cx="925512" cy="333375"/>
          </a:xfrm>
          <a:prstGeom prst="rect">
            <a:avLst/>
          </a:prstGeom>
          <a:noFill/>
          <a:ln w="12700">
            <a:noFill/>
            <a:miter lim="800000"/>
            <a:headEnd/>
            <a:tailEnd/>
          </a:ln>
          <a:effectLst/>
        </p:spPr>
        <p:txBody>
          <a:bodyPr wrap="none" lIns="90488" tIns="44450" rIns="90488" bIns="44450">
            <a:spAutoFit/>
          </a:bodyPr>
          <a:lstStyle/>
          <a:p>
            <a:pPr eaLnBrk="0" hangingPunct="0"/>
            <a:r>
              <a:rPr lang="es-ES_tradnl" sz="1600">
                <a:latin typeface="Arial" charset="0"/>
              </a:rPr>
              <a:t>neurona</a:t>
            </a:r>
          </a:p>
        </p:txBody>
      </p:sp>
      <p:sp>
        <p:nvSpPr>
          <p:cNvPr id="49166" name="Line 14"/>
          <p:cNvSpPr>
            <a:spLocks noChangeShapeType="1"/>
          </p:cNvSpPr>
          <p:nvPr/>
        </p:nvSpPr>
        <p:spPr bwMode="auto">
          <a:xfrm flipH="1">
            <a:off x="6500813" y="3125788"/>
            <a:ext cx="457200" cy="368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9168" name="Rectangle 16"/>
          <p:cNvSpPr>
            <a:spLocks noChangeArrowheads="1"/>
          </p:cNvSpPr>
          <p:nvPr/>
        </p:nvSpPr>
        <p:spPr bwMode="auto">
          <a:xfrm>
            <a:off x="2806700" y="3497263"/>
            <a:ext cx="361950" cy="368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9169" name="Rectangle 17"/>
          <p:cNvSpPr>
            <a:spLocks noChangeArrowheads="1"/>
          </p:cNvSpPr>
          <p:nvPr/>
        </p:nvSpPr>
        <p:spPr bwMode="auto">
          <a:xfrm>
            <a:off x="2817813" y="4344988"/>
            <a:ext cx="361950" cy="368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9172" name="Oval 20"/>
          <p:cNvSpPr>
            <a:spLocks noChangeArrowheads="1"/>
          </p:cNvSpPr>
          <p:nvPr/>
        </p:nvSpPr>
        <p:spPr bwMode="auto">
          <a:xfrm>
            <a:off x="4610100" y="3865563"/>
            <a:ext cx="642938" cy="642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73" name="Oval 21"/>
          <p:cNvSpPr>
            <a:spLocks noChangeArrowheads="1"/>
          </p:cNvSpPr>
          <p:nvPr/>
        </p:nvSpPr>
        <p:spPr bwMode="auto">
          <a:xfrm>
            <a:off x="5857875" y="3787775"/>
            <a:ext cx="784225" cy="7969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174" name="Oval 22"/>
          <p:cNvSpPr>
            <a:spLocks noChangeArrowheads="1"/>
          </p:cNvSpPr>
          <p:nvPr/>
        </p:nvSpPr>
        <p:spPr bwMode="auto">
          <a:xfrm>
            <a:off x="4214813" y="3309938"/>
            <a:ext cx="2703512" cy="1674812"/>
          </a:xfrm>
          <a:prstGeom prst="ellipse">
            <a:avLst/>
          </a:prstGeom>
          <a:noFill/>
          <a:ln w="9525">
            <a:solidFill>
              <a:schemeClr val="tx1"/>
            </a:solidFill>
            <a:round/>
            <a:headEnd/>
            <a:tailEnd/>
          </a:ln>
          <a:effectLst/>
        </p:spPr>
        <p:txBody>
          <a:bodyPr wrap="none" anchor="ctr"/>
          <a:lstStyle/>
          <a:p>
            <a:endParaRPr lang="en-US"/>
          </a:p>
        </p:txBody>
      </p:sp>
      <p:sp>
        <p:nvSpPr>
          <p:cNvPr id="49175" name="Text Box 23"/>
          <p:cNvSpPr txBox="1">
            <a:spLocks noChangeArrowheads="1"/>
          </p:cNvSpPr>
          <p:nvPr/>
        </p:nvSpPr>
        <p:spPr bwMode="auto">
          <a:xfrm>
            <a:off x="4713288" y="3887788"/>
            <a:ext cx="515937" cy="579437"/>
          </a:xfrm>
          <a:prstGeom prst="rect">
            <a:avLst/>
          </a:prstGeom>
          <a:noFill/>
          <a:ln w="9525">
            <a:noFill/>
            <a:miter lim="800000"/>
            <a:headEnd/>
            <a:tailEnd/>
          </a:ln>
          <a:effectLst/>
        </p:spPr>
        <p:txBody>
          <a:bodyPr>
            <a:spAutoFit/>
          </a:bodyPr>
          <a:lstStyle/>
          <a:p>
            <a:pPr>
              <a:spcBef>
                <a:spcPct val="50000"/>
              </a:spcBef>
            </a:pPr>
            <a:r>
              <a:rPr lang="es-MX" sz="3200" b="1">
                <a:latin typeface="Arial" charset="0"/>
                <a:sym typeface="Symbol" pitchFamily="18" charset="2"/>
              </a:rPr>
              <a:t></a:t>
            </a:r>
            <a:endParaRPr lang="es-MX" sz="3200" b="1">
              <a:latin typeface="Arial" charset="0"/>
            </a:endParaRPr>
          </a:p>
        </p:txBody>
      </p:sp>
      <p:sp>
        <p:nvSpPr>
          <p:cNvPr id="49176" name="Line 24"/>
          <p:cNvSpPr>
            <a:spLocks noChangeShapeType="1"/>
          </p:cNvSpPr>
          <p:nvPr/>
        </p:nvSpPr>
        <p:spPr bwMode="auto">
          <a:xfrm>
            <a:off x="5253038" y="4173538"/>
            <a:ext cx="606425" cy="0"/>
          </a:xfrm>
          <a:prstGeom prst="line">
            <a:avLst/>
          </a:prstGeom>
          <a:noFill/>
          <a:ln w="9525">
            <a:solidFill>
              <a:schemeClr val="tx1"/>
            </a:solidFill>
            <a:round/>
            <a:headEnd/>
            <a:tailEnd type="triangle" w="med" len="med"/>
          </a:ln>
          <a:effectLst/>
        </p:spPr>
        <p:txBody>
          <a:bodyPr wrap="none"/>
          <a:lstStyle/>
          <a:p>
            <a:endParaRPr lang="en-US"/>
          </a:p>
        </p:txBody>
      </p:sp>
      <p:sp>
        <p:nvSpPr>
          <p:cNvPr id="49177" name="Line 25"/>
          <p:cNvSpPr>
            <a:spLocks noChangeShapeType="1"/>
          </p:cNvSpPr>
          <p:nvPr/>
        </p:nvSpPr>
        <p:spPr bwMode="auto">
          <a:xfrm>
            <a:off x="6681788" y="4186238"/>
            <a:ext cx="722312" cy="0"/>
          </a:xfrm>
          <a:prstGeom prst="line">
            <a:avLst/>
          </a:prstGeom>
          <a:noFill/>
          <a:ln w="9525">
            <a:solidFill>
              <a:schemeClr val="tx1"/>
            </a:solidFill>
            <a:round/>
            <a:headEnd/>
            <a:tailEnd type="triangle" w="med" len="med"/>
          </a:ln>
          <a:effectLst/>
        </p:spPr>
        <p:txBody>
          <a:bodyPr wrap="none"/>
          <a:lstStyle/>
          <a:p>
            <a:endParaRPr lang="en-US"/>
          </a:p>
        </p:txBody>
      </p:sp>
      <p:sp>
        <p:nvSpPr>
          <p:cNvPr id="49178" name="Line 26"/>
          <p:cNvSpPr>
            <a:spLocks noChangeShapeType="1"/>
          </p:cNvSpPr>
          <p:nvPr/>
        </p:nvSpPr>
        <p:spPr bwMode="auto">
          <a:xfrm>
            <a:off x="3167063" y="3722688"/>
            <a:ext cx="1443037" cy="347662"/>
          </a:xfrm>
          <a:prstGeom prst="line">
            <a:avLst/>
          </a:prstGeom>
          <a:noFill/>
          <a:ln w="9525">
            <a:solidFill>
              <a:schemeClr val="tx1"/>
            </a:solidFill>
            <a:round/>
            <a:headEnd/>
            <a:tailEnd type="triangle" w="med" len="med"/>
          </a:ln>
          <a:effectLst/>
        </p:spPr>
        <p:txBody>
          <a:bodyPr wrap="none"/>
          <a:lstStyle/>
          <a:p>
            <a:endParaRPr lang="en-US"/>
          </a:p>
        </p:txBody>
      </p:sp>
      <p:sp>
        <p:nvSpPr>
          <p:cNvPr id="49179" name="Line 27"/>
          <p:cNvSpPr>
            <a:spLocks noChangeShapeType="1"/>
          </p:cNvSpPr>
          <p:nvPr/>
        </p:nvSpPr>
        <p:spPr bwMode="auto">
          <a:xfrm flipV="1">
            <a:off x="3192463" y="4289425"/>
            <a:ext cx="1417637" cy="257175"/>
          </a:xfrm>
          <a:prstGeom prst="line">
            <a:avLst/>
          </a:prstGeom>
          <a:noFill/>
          <a:ln w="9525">
            <a:solidFill>
              <a:schemeClr val="tx1"/>
            </a:solidFill>
            <a:round/>
            <a:headEnd/>
            <a:tailEnd type="triangle" w="med" len="med"/>
          </a:ln>
          <a:effectLst/>
        </p:spPr>
        <p:txBody>
          <a:bodyPr wrap="none"/>
          <a:lstStyle/>
          <a:p>
            <a:endParaRPr lang="en-US"/>
          </a:p>
        </p:txBody>
      </p:sp>
      <p:sp>
        <p:nvSpPr>
          <p:cNvPr id="49180" name="Text Box 28"/>
          <p:cNvSpPr txBox="1">
            <a:spLocks noChangeArrowheads="1"/>
          </p:cNvSpPr>
          <p:nvPr/>
        </p:nvSpPr>
        <p:spPr bwMode="auto">
          <a:xfrm>
            <a:off x="5886450" y="3913188"/>
            <a:ext cx="838200" cy="519112"/>
          </a:xfrm>
          <a:prstGeom prst="rect">
            <a:avLst/>
          </a:prstGeom>
          <a:noFill/>
          <a:ln w="9525">
            <a:noFill/>
            <a:miter lim="800000"/>
            <a:headEnd/>
            <a:tailEnd/>
          </a:ln>
          <a:effectLst/>
        </p:spPr>
        <p:txBody>
          <a:bodyPr>
            <a:spAutoFit/>
          </a:bodyPr>
          <a:lstStyle/>
          <a:p>
            <a:pPr>
              <a:spcBef>
                <a:spcPct val="50000"/>
              </a:spcBef>
            </a:pPr>
            <a:r>
              <a:rPr lang="es-ES_tradnl" sz="2800" b="1">
                <a:latin typeface="Book Antiqua" pitchFamily="18" charset="0"/>
                <a:sym typeface="Symbol" pitchFamily="18" charset="2"/>
              </a:rPr>
              <a:t>F(a)</a:t>
            </a:r>
            <a:endParaRPr lang="es-MX" sz="2800" b="1">
              <a:latin typeface="Book Antiqua" pitchFamily="18" charset="0"/>
            </a:endParaRPr>
          </a:p>
        </p:txBody>
      </p:sp>
      <p:sp>
        <p:nvSpPr>
          <p:cNvPr id="49181" name="Text Box 29"/>
          <p:cNvSpPr txBox="1">
            <a:spLocks noChangeArrowheads="1"/>
          </p:cNvSpPr>
          <p:nvPr/>
        </p:nvSpPr>
        <p:spPr bwMode="auto">
          <a:xfrm>
            <a:off x="2228850" y="3411538"/>
            <a:ext cx="668338" cy="579437"/>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x1</a:t>
            </a:r>
            <a:endParaRPr lang="es-MX" sz="3200" b="1">
              <a:latin typeface="Book Antiqua" pitchFamily="18" charset="0"/>
            </a:endParaRPr>
          </a:p>
        </p:txBody>
      </p:sp>
      <p:sp>
        <p:nvSpPr>
          <p:cNvPr id="49182" name="Text Box 30"/>
          <p:cNvSpPr txBox="1">
            <a:spLocks noChangeArrowheads="1"/>
          </p:cNvSpPr>
          <p:nvPr/>
        </p:nvSpPr>
        <p:spPr bwMode="auto">
          <a:xfrm>
            <a:off x="2228850" y="4235450"/>
            <a:ext cx="696913" cy="579438"/>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x2</a:t>
            </a:r>
            <a:endParaRPr lang="es-MX" sz="3200" b="1">
              <a:latin typeface="Book Antiqua" pitchFamily="18" charset="0"/>
            </a:endParaRPr>
          </a:p>
        </p:txBody>
      </p:sp>
      <p:sp>
        <p:nvSpPr>
          <p:cNvPr id="49183" name="Text Box 31"/>
          <p:cNvSpPr txBox="1">
            <a:spLocks noChangeArrowheads="1"/>
          </p:cNvSpPr>
          <p:nvPr/>
        </p:nvSpPr>
        <p:spPr bwMode="auto">
          <a:xfrm>
            <a:off x="3686175" y="3576638"/>
            <a:ext cx="579438" cy="396875"/>
          </a:xfrm>
          <a:prstGeom prst="rect">
            <a:avLst/>
          </a:prstGeom>
          <a:noFill/>
          <a:ln w="9525">
            <a:noFill/>
            <a:miter lim="800000"/>
            <a:headEnd/>
            <a:tailEnd/>
          </a:ln>
          <a:effectLst/>
        </p:spPr>
        <p:txBody>
          <a:bodyPr>
            <a:spAutoFit/>
          </a:bodyPr>
          <a:lstStyle/>
          <a:p>
            <a:pPr>
              <a:spcBef>
                <a:spcPct val="50000"/>
              </a:spcBef>
            </a:pPr>
            <a:r>
              <a:rPr lang="es-ES_tradnl" sz="2000" b="1">
                <a:latin typeface="Book Antiqua" pitchFamily="18" charset="0"/>
                <a:sym typeface="Symbol" pitchFamily="18" charset="2"/>
              </a:rPr>
              <a:t>w1</a:t>
            </a:r>
            <a:endParaRPr lang="es-MX" sz="2000" b="1">
              <a:latin typeface="Book Antiqua" pitchFamily="18" charset="0"/>
            </a:endParaRPr>
          </a:p>
        </p:txBody>
      </p:sp>
      <p:sp>
        <p:nvSpPr>
          <p:cNvPr id="49184" name="Text Box 32"/>
          <p:cNvSpPr txBox="1">
            <a:spLocks noChangeArrowheads="1"/>
          </p:cNvSpPr>
          <p:nvPr/>
        </p:nvSpPr>
        <p:spPr bwMode="auto">
          <a:xfrm>
            <a:off x="3684588" y="4364038"/>
            <a:ext cx="593725" cy="396875"/>
          </a:xfrm>
          <a:prstGeom prst="rect">
            <a:avLst/>
          </a:prstGeom>
          <a:noFill/>
          <a:ln w="9525">
            <a:noFill/>
            <a:miter lim="800000"/>
            <a:headEnd/>
            <a:tailEnd/>
          </a:ln>
          <a:effectLst/>
        </p:spPr>
        <p:txBody>
          <a:bodyPr>
            <a:spAutoFit/>
          </a:bodyPr>
          <a:lstStyle/>
          <a:p>
            <a:pPr>
              <a:spcBef>
                <a:spcPct val="50000"/>
              </a:spcBef>
            </a:pPr>
            <a:r>
              <a:rPr lang="es-ES_tradnl" sz="2000" b="1">
                <a:latin typeface="Book Antiqua" pitchFamily="18" charset="0"/>
                <a:sym typeface="Symbol" pitchFamily="18" charset="2"/>
              </a:rPr>
              <a:t>w2</a:t>
            </a:r>
            <a:endParaRPr lang="es-MX" sz="2000" b="1">
              <a:latin typeface="Book Antiqua" pitchFamily="18" charset="0"/>
            </a:endParaRPr>
          </a:p>
        </p:txBody>
      </p:sp>
      <p:sp>
        <p:nvSpPr>
          <p:cNvPr id="49185" name="Text Box 33"/>
          <p:cNvSpPr txBox="1">
            <a:spLocks noChangeArrowheads="1"/>
          </p:cNvSpPr>
          <p:nvPr/>
        </p:nvSpPr>
        <p:spPr bwMode="auto">
          <a:xfrm>
            <a:off x="7546975" y="3811588"/>
            <a:ext cx="439738" cy="579437"/>
          </a:xfrm>
          <a:prstGeom prst="rect">
            <a:avLst/>
          </a:prstGeom>
          <a:noFill/>
          <a:ln w="9525">
            <a:noFill/>
            <a:miter lim="800000"/>
            <a:headEnd/>
            <a:tailEnd/>
          </a:ln>
          <a:effectLst/>
        </p:spPr>
        <p:txBody>
          <a:bodyPr>
            <a:spAutoFit/>
          </a:bodyPr>
          <a:lstStyle/>
          <a:p>
            <a:pPr>
              <a:spcBef>
                <a:spcPct val="50000"/>
              </a:spcBef>
            </a:pPr>
            <a:r>
              <a:rPr lang="es-ES_tradnl" sz="3200" b="1">
                <a:latin typeface="Book Antiqua" pitchFamily="18" charset="0"/>
                <a:sym typeface="Symbol" pitchFamily="18" charset="2"/>
              </a:rPr>
              <a:t>y</a:t>
            </a:r>
            <a:endParaRPr lang="es-MX" sz="3200" b="1">
              <a:latin typeface="Book Antiqua" pitchFamily="18" charset="0"/>
            </a:endParaRPr>
          </a:p>
        </p:txBody>
      </p:sp>
      <p:sp>
        <p:nvSpPr>
          <p:cNvPr id="49186" name="Text Box 34"/>
          <p:cNvSpPr txBox="1">
            <a:spLocks noChangeArrowheads="1"/>
          </p:cNvSpPr>
          <p:nvPr/>
        </p:nvSpPr>
        <p:spPr bwMode="auto">
          <a:xfrm>
            <a:off x="5357813" y="3770313"/>
            <a:ext cx="361950" cy="519112"/>
          </a:xfrm>
          <a:prstGeom prst="rect">
            <a:avLst/>
          </a:prstGeom>
          <a:noFill/>
          <a:ln w="9525">
            <a:noFill/>
            <a:miter lim="800000"/>
            <a:headEnd/>
            <a:tailEnd/>
          </a:ln>
          <a:effectLst/>
        </p:spPr>
        <p:txBody>
          <a:bodyPr>
            <a:spAutoFit/>
          </a:bodyPr>
          <a:lstStyle/>
          <a:p>
            <a:pPr>
              <a:spcBef>
                <a:spcPct val="50000"/>
              </a:spcBef>
            </a:pPr>
            <a:r>
              <a:rPr lang="es-ES_tradnl" sz="2800" b="1">
                <a:latin typeface="Book Antiqua" pitchFamily="18" charset="0"/>
                <a:sym typeface="Symbol" pitchFamily="18" charset="2"/>
              </a:rPr>
              <a:t>a</a:t>
            </a:r>
            <a:endParaRPr lang="es-MX" sz="2800" b="1">
              <a:latin typeface="Book Antiqua" pitchFamily="18" charset="0"/>
            </a:endParaRPr>
          </a:p>
        </p:txBody>
      </p:sp>
      <p:sp>
        <p:nvSpPr>
          <p:cNvPr id="49189" name="WordArt 37"/>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57300" y="409575"/>
            <a:ext cx="7772400" cy="762000"/>
          </a:xfrm>
        </p:spPr>
        <p:txBody>
          <a:bodyPr/>
          <a:lstStyle/>
          <a:p>
            <a:r>
              <a:rPr lang="es-ES_tradnl">
                <a:solidFill>
                  <a:schemeClr val="hlink"/>
                </a:solidFill>
                <a:latin typeface="Book Antiqua" pitchFamily="18" charset="0"/>
              </a:rPr>
              <a:t>Definiciones</a:t>
            </a:r>
            <a:endParaRPr lang="es-MX">
              <a:solidFill>
                <a:schemeClr val="hlink"/>
              </a:solidFill>
              <a:latin typeface="Book Antiqua" pitchFamily="18" charset="0"/>
            </a:endParaRPr>
          </a:p>
        </p:txBody>
      </p:sp>
      <p:sp>
        <p:nvSpPr>
          <p:cNvPr id="51203" name="Rectangle 3"/>
          <p:cNvSpPr>
            <a:spLocks noGrp="1" noChangeArrowheads="1"/>
          </p:cNvSpPr>
          <p:nvPr>
            <p:ph sz="quarter" idx="1"/>
          </p:nvPr>
        </p:nvSpPr>
        <p:spPr>
          <a:xfrm>
            <a:off x="1257300" y="1327150"/>
            <a:ext cx="7772400" cy="5356225"/>
          </a:xfrm>
        </p:spPr>
        <p:txBody>
          <a:bodyPr/>
          <a:lstStyle/>
          <a:p>
            <a:r>
              <a:rPr lang="es-ES_tradnl" sz="2400">
                <a:latin typeface="Book Antiqua" pitchFamily="18" charset="0"/>
              </a:rPr>
              <a:t>Una RNA es un conjunto de nodos ordenados adaptables los cuales, a través de un proceso de aprendizaje mediante ejemplos prototipo, almacenan conocimiento de tipo experiencial y lo hacen disponible para su uso. [An Introduction to Neural Computing. Igor Aleksander and Helen Morton, 1990]</a:t>
            </a:r>
          </a:p>
          <a:p>
            <a:r>
              <a:rPr lang="es-ES_tradnl" sz="2400">
                <a:latin typeface="Book Antiqua" pitchFamily="18" charset="0"/>
              </a:rPr>
              <a:t>Una RNA es un ensamble de elementos procesadores simples y adaptables, cuya funcionalidad está burdamente basada en una neurona animal. La habilidad de procesamiento de la red está almacenada en la intensidad de las conexiones entre elementos, obtenidos por un proceso de adaptación a un conjunto de patrones de entrenamiento.</a:t>
            </a:r>
          </a:p>
          <a:p>
            <a:endParaRPr lang="es-MX" sz="2800">
              <a:latin typeface="Book Antiqua" pitchFamily="18" charset="0"/>
            </a:endParaRPr>
          </a:p>
        </p:txBody>
      </p:sp>
      <p:sp>
        <p:nvSpPr>
          <p:cNvPr id="51205" name="WordArt 5"/>
          <p:cNvSpPr>
            <a:spLocks noChangeArrowheads="1" noChangeShapeType="1"/>
          </p:cNvSpPr>
          <p:nvPr/>
        </p:nvSpPr>
        <p:spPr bwMode="auto">
          <a:xfrm>
            <a:off x="223838" y="979488"/>
            <a:ext cx="323850" cy="685800"/>
          </a:xfrm>
          <a:prstGeom prst="rect">
            <a:avLst/>
          </a:prstGeom>
        </p:spPr>
        <p:txBody>
          <a:bodyPr wrap="none" fromWordArt="1">
            <a:prstTxWarp prst="textPlain">
              <a:avLst>
                <a:gd name="adj" fmla="val 50000"/>
              </a:avLst>
            </a:prstTxWarp>
          </a:bodyPr>
          <a:lstStyle/>
          <a:p>
            <a:pPr algn="ctr"/>
            <a:r>
              <a:rPr lang="en-US" sz="4400" b="1" kern="10">
                <a:ln w="25400">
                  <a:solidFill>
                    <a:srgbClr val="656AD3"/>
                  </a:solidFill>
                  <a:round/>
                  <a:headEnd/>
                  <a:tailEnd/>
                </a:ln>
                <a:solidFill>
                  <a:schemeClr val="accent2"/>
                </a:solidFill>
                <a:effectLst>
                  <a:outerShdw dist="45791" dir="2021404" algn="ctr" rotWithShape="0">
                    <a:srgbClr val="C0C0C0"/>
                  </a:outerShdw>
                </a:effectLst>
                <a:latin typeface="Century Schoolbook"/>
              </a:rPr>
              <a:t>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562</TotalTime>
  <Words>1757</Words>
  <Application>Microsoft PowerPoint</Application>
  <PresentationFormat>On-screen Show (4:3)</PresentationFormat>
  <Paragraphs>310</Paragraphs>
  <Slides>24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24</vt:i4>
      </vt:variant>
    </vt:vector>
  </HeadingPairs>
  <TitlesOfParts>
    <vt:vector size="38" baseType="lpstr">
      <vt:lpstr>Arial</vt:lpstr>
      <vt:lpstr>Times New Roman</vt:lpstr>
      <vt:lpstr>Wingdings</vt:lpstr>
      <vt:lpstr>Book Antiqua</vt:lpstr>
      <vt:lpstr>Comic Sans MS</vt:lpstr>
      <vt:lpstr>Symbol</vt:lpstr>
      <vt:lpstr>Footlight MT Light</vt:lpstr>
      <vt:lpstr>Monotype Sorts</vt:lpstr>
      <vt:lpstr>Webdings</vt:lpstr>
      <vt:lpstr>Equity</vt:lpstr>
      <vt:lpstr>Documento de Microsoft Word</vt:lpstr>
      <vt:lpstr>Ecuación de MS Editor de ecuaciones 3.0</vt:lpstr>
      <vt:lpstr>Imagen de Microsoft Word</vt:lpstr>
      <vt:lpstr>Microsoft Editor de ecuaciones 3.0</vt:lpstr>
      <vt:lpstr>El Perceptron</vt:lpstr>
      <vt:lpstr>Perspectiva histórica</vt:lpstr>
      <vt:lpstr>Algunas posibles aplicaciones</vt:lpstr>
      <vt:lpstr>Algunas posibles aplicaciones</vt:lpstr>
      <vt:lpstr>Algunas posibles aplicaciones</vt:lpstr>
      <vt:lpstr>Aspectos biológicos</vt:lpstr>
      <vt:lpstr>Cómputo convencional</vt:lpstr>
      <vt:lpstr>Una Neurona</vt:lpstr>
      <vt:lpstr>Definiciones</vt:lpstr>
      <vt:lpstr>Tipos de aprendizaje</vt:lpstr>
      <vt:lpstr>El Perceptron</vt:lpstr>
      <vt:lpstr>¿Qué tipo de problemas resuelve?</vt:lpstr>
      <vt:lpstr>Slide 13</vt:lpstr>
      <vt:lpstr>Slide 14</vt:lpstr>
      <vt:lpstr>Separabilidad lineal</vt:lpstr>
      <vt:lpstr>Slide 16</vt:lpstr>
      <vt:lpstr>Slide 17</vt:lpstr>
      <vt:lpstr>Algoritmo de entrenamiento del Perceptron</vt:lpstr>
      <vt:lpstr>Ejemplo</vt:lpstr>
      <vt:lpstr>Slide 20</vt:lpstr>
      <vt:lpstr>Resultado</vt:lpstr>
      <vt:lpstr>Slide 22</vt:lpstr>
      <vt:lpstr>Medición del desempeño</vt:lpstr>
      <vt:lpstr>EPOCA y BIAS</vt:lpstr>
    </vt:vector>
  </TitlesOfParts>
  <Company>I.T.E.S.O.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 Artificiales Taller de 20 Horas</dc:title>
  <dc:creator>Raúl R. Leal Ascencio</dc:creator>
  <cp:lastModifiedBy>aldemar</cp:lastModifiedBy>
  <cp:revision>24</cp:revision>
  <cp:lastPrinted>1601-01-01T00:00:00Z</cp:lastPrinted>
  <dcterms:created xsi:type="dcterms:W3CDTF">2001-03-20T15:49:10Z</dcterms:created>
  <dcterms:modified xsi:type="dcterms:W3CDTF">2017-02-10T17:53:35Z</dcterms:modified>
</cp:coreProperties>
</file>