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cloud" TargetMode="External"/><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2352484724007807" TargetMode="External"/><Relationship Id="rId4" Type="http://schemas.openxmlformats.org/officeDocument/2006/relationships/hyperlink" Target="https://ieeexplore.ieee.org/document/1030674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b="1" dirty="0">
                <a:latin typeface="Arial" panose="020B0604020202020204" pitchFamily="34" charset="0"/>
                <a:cs typeface="Arial" panose="020B0604020202020204" pitchFamily="34" charset="0"/>
              </a:rPr>
              <a:t>Power system fault detection and classification using machine learning</a:t>
            </a:r>
          </a:p>
        </p:txBody>
      </p:sp>
      <p:sp>
        <p:nvSpPr>
          <p:cNvPr id="3" name="TextBox 2"/>
          <p:cNvSpPr txBox="1"/>
          <p:nvPr/>
        </p:nvSpPr>
        <p:spPr>
          <a:xfrm>
            <a:off x="122502" y="1034321"/>
            <a:ext cx="11863021"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MACHINE LEARNING PROJECT</a:t>
            </a:r>
            <a:endParaRPr lang="en-US" sz="3200" b="1" dirty="0">
              <a:solidFill>
                <a:schemeClr val="accent1">
                  <a:lumMod val="75000"/>
                </a:schemeClr>
              </a:solidFill>
              <a:latin typeface="Arial"/>
              <a:cs typeface="Arial"/>
            </a:endParaRPr>
          </a:p>
        </p:txBody>
      </p:sp>
      <p:sp>
        <p:nvSpPr>
          <p:cNvPr id="4" name="TextBox 3"/>
          <p:cNvSpPr txBox="1"/>
          <p:nvPr/>
        </p:nvSpPr>
        <p:spPr>
          <a:xfrm>
            <a:off x="904567" y="4370056"/>
            <a:ext cx="1038286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SRINIVAS VAJJA – SAGI RAMA KRISHNAM RAJU ENGINEERING COLLEGE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3AE3-61C1-8C75-6B2E-DAD566DC9081}"/>
              </a:ext>
            </a:extLst>
          </p:cNvPr>
          <p:cNvSpPr>
            <a:spLocks noGrp="1"/>
          </p:cNvSpPr>
          <p:nvPr>
            <p:ph type="title"/>
          </p:nvPr>
        </p:nvSpPr>
        <p:spPr/>
        <p:txBody>
          <a:bodyPr>
            <a:noAutofit/>
          </a:bodyPr>
          <a:lstStyle/>
          <a:p>
            <a:r>
              <a:rPr lang="en-US" sz="4000" b="1" dirty="0">
                <a:solidFill>
                  <a:srgbClr val="1CADE4"/>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C900B640-DF6A-5490-6C5D-04EADB14FFBC}"/>
              </a:ext>
            </a:extLst>
          </p:cNvPr>
          <p:cNvPicPr>
            <a:picLocks noGrp="1" noChangeAspect="1"/>
          </p:cNvPicPr>
          <p:nvPr>
            <p:ph idx="1"/>
          </p:nvPr>
        </p:nvPicPr>
        <p:blipFill>
          <a:blip r:embed="rId2"/>
          <a:stretch>
            <a:fillRect/>
          </a:stretch>
        </p:blipFill>
        <p:spPr>
          <a:xfrm>
            <a:off x="1242646" y="1301750"/>
            <a:ext cx="9706707" cy="4673600"/>
          </a:xfrm>
        </p:spPr>
      </p:pic>
    </p:spTree>
    <p:extLst>
      <p:ext uri="{BB962C8B-B14F-4D97-AF65-F5344CB8AC3E}">
        <p14:creationId xmlns:p14="http://schemas.microsoft.com/office/powerpoint/2010/main" val="350683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development of a </a:t>
            </a:r>
            <a:r>
              <a:rPr lang="en-US" sz="2000" b="1" dirty="0"/>
              <a:t>machine learning-based power system fault classification model</a:t>
            </a:r>
            <a:r>
              <a:rPr lang="en-US" sz="2000" dirty="0"/>
              <a:t> has demonstrated that data-driven approaches can significantly improve the speed and accuracy of fault detection in electrical grids. By leveraging a </a:t>
            </a:r>
            <a:r>
              <a:rPr lang="en-US" sz="2000" b="1" dirty="0"/>
              <a:t>Random Forest Classifier</a:t>
            </a:r>
            <a:r>
              <a:rPr lang="en-US" sz="2000" dirty="0"/>
              <a:t>, the system efficiently processed diverse input features—such as voltage, current, power load, environmental conditions, and component health—to identify various fault types. Deployment on </a:t>
            </a:r>
            <a:r>
              <a:rPr lang="en-US" sz="2000" b="1" dirty="0"/>
              <a:t>IBM Watsonx.ai Studio</a:t>
            </a:r>
            <a:r>
              <a:rPr lang="en-US" sz="2000" dirty="0"/>
              <a:t> provided a scalable and reliable infrastructure for real-time predictions, ensuring quick and informed decision-making. This model not only reduces downtime but also supports utilities in maintaining system reliability, safety, and operational efficiency.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In the future, this model can be expanded to incorporate real-time data from IoT-enabled devices, such as smart meters and phasor measurement units, enabling more responsive and accurate fault detection across wider grid networks. Beyond classification, the system could evolve into a predictive maintenance tool, forecasting potential component failures before they occur and allowing utilities to take proactive measures. Advanced deep learning techniques, such as LSTM networks or Graph Neural Networks, may further enhance the model’s ability to capture temporal patterns and grid topology for even greater accuracy. Additionally, integrating continuous learning pipelines will allow the model to adapt automatically as new fault data becomes available, ensuring it stays relevant in changing grid conditions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Dataset:- </a:t>
            </a:r>
            <a:r>
              <a:rPr lang="en-IN" sz="2400" dirty="0">
                <a:solidFill>
                  <a:srgbClr val="0F0F0F"/>
                </a:solidFill>
                <a:ea typeface="+mn-lt"/>
                <a:cs typeface="+mn-lt"/>
                <a:hlinkClick r:id="rId2"/>
              </a:rPr>
              <a:t>https://www.kaggle.com/datasets/ziya07/power-system-faults-dataset</a:t>
            </a:r>
            <a:endParaRPr lang="en-IN" sz="2400" dirty="0">
              <a:solidFill>
                <a:srgbClr val="0F0F0F"/>
              </a:solidFill>
              <a:ea typeface="+mn-lt"/>
              <a:cs typeface="+mn-lt"/>
            </a:endParaRPr>
          </a:p>
          <a:p>
            <a:pPr marL="305435" indent="-305435"/>
            <a:r>
              <a:rPr lang="en-IN" sz="2400" dirty="0">
                <a:solidFill>
                  <a:srgbClr val="0F0F0F"/>
                </a:solidFill>
                <a:ea typeface="+mn-lt"/>
                <a:cs typeface="+mn-lt"/>
              </a:rPr>
              <a:t>IBM Cloud:- </a:t>
            </a:r>
            <a:r>
              <a:rPr lang="en-IN" sz="2400" dirty="0">
                <a:solidFill>
                  <a:srgbClr val="0F0F0F"/>
                </a:solidFill>
                <a:ea typeface="+mn-lt"/>
                <a:cs typeface="+mn-lt"/>
                <a:hlinkClick r:id="rId3"/>
              </a:rPr>
              <a:t>https://www.ibm.com/cloud</a:t>
            </a:r>
            <a:endParaRPr lang="en-IN" sz="2400" dirty="0">
              <a:solidFill>
                <a:srgbClr val="0F0F0F"/>
              </a:solidFill>
              <a:ea typeface="+mn-lt"/>
              <a:cs typeface="+mn-lt"/>
            </a:endParaRPr>
          </a:p>
          <a:p>
            <a:pPr marL="305435" indent="-305435"/>
            <a:r>
              <a:rPr lang="en-IN" sz="2400" dirty="0"/>
              <a:t>Fault-Detection using ML:- </a:t>
            </a:r>
            <a:r>
              <a:rPr lang="en-IN" sz="2400" dirty="0">
                <a:hlinkClick r:id="rId4"/>
              </a:rPr>
              <a:t>https://ieeexplore.ieee.org/document/10306740</a:t>
            </a:r>
            <a:endParaRPr lang="en-IN" sz="2400" dirty="0"/>
          </a:p>
          <a:p>
            <a:pPr marL="305435" indent="-305435"/>
            <a:r>
              <a:rPr lang="en-IN" sz="2400" dirty="0"/>
              <a:t>Fault-Detection using ML:- </a:t>
            </a:r>
            <a:r>
              <a:rPr lang="en-IN" sz="2400" dirty="0">
                <a:hlinkClick r:id="rId5"/>
              </a:rPr>
              <a:t>https://www.sciencedirect.com/science/article/pii/S2352484724007807</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8A7DCBC2-E600-060B-50BE-2C492BAC9043}"/>
              </a:ext>
            </a:extLst>
          </p:cNvPr>
          <p:cNvPicPr>
            <a:picLocks noGrp="1" noChangeAspect="1"/>
          </p:cNvPicPr>
          <p:nvPr>
            <p:ph idx="1"/>
          </p:nvPr>
        </p:nvPicPr>
        <p:blipFill>
          <a:blip r:embed="rId2"/>
          <a:stretch>
            <a:fillRect/>
          </a:stretch>
        </p:blipFill>
        <p:spPr>
          <a:xfrm>
            <a:off x="924234" y="1301749"/>
            <a:ext cx="9763432" cy="5059721"/>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AB2C024E-452F-A2B1-B3BF-6FEB63E26B8A}"/>
              </a:ext>
            </a:extLst>
          </p:cNvPr>
          <p:cNvPicPr>
            <a:picLocks noGrp="1" noChangeAspect="1"/>
          </p:cNvPicPr>
          <p:nvPr>
            <p:ph idx="1"/>
          </p:nvPr>
        </p:nvPicPr>
        <p:blipFill>
          <a:blip r:embed="rId2"/>
          <a:stretch>
            <a:fillRect/>
          </a:stretch>
        </p:blipFill>
        <p:spPr>
          <a:xfrm>
            <a:off x="924232" y="1301749"/>
            <a:ext cx="9743768" cy="5069553"/>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F15176D-10B8-E429-0A18-3582AC6D131F}"/>
              </a:ext>
            </a:extLst>
          </p:cNvPr>
          <p:cNvPicPr>
            <a:picLocks noGrp="1" noChangeAspect="1"/>
          </p:cNvPicPr>
          <p:nvPr>
            <p:ph idx="1"/>
          </p:nvPr>
        </p:nvPicPr>
        <p:blipFill>
          <a:blip r:embed="rId2"/>
          <a:stretch>
            <a:fillRect/>
          </a:stretch>
        </p:blipFill>
        <p:spPr>
          <a:xfrm>
            <a:off x="964650" y="1301750"/>
            <a:ext cx="9585364" cy="4990895"/>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471250"/>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503" y="1156203"/>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400" b="1" dirty="0">
                <a:latin typeface="Calibri"/>
                <a:ea typeface="+mn-lt"/>
                <a:cs typeface="+mn-lt"/>
              </a:rPr>
              <a:t>Develop a machine learning model that classifies power system faults using the dataset provided . The model will process electrical measurements to identify the type of fault rapidly and accurately. This classification will help to automate fault detection and assist in rapid recovery actions, ensuring system reliability.</a:t>
            </a:r>
          </a:p>
          <a:p>
            <a:pPr marL="305435" indent="-305435"/>
            <a:r>
              <a:rPr lang="en-IN" sz="1400" b="1" dirty="0">
                <a:latin typeface="Calibri"/>
                <a:ea typeface="+mn-lt"/>
                <a:cs typeface="+mn-lt"/>
              </a:rPr>
              <a:t>KEY COMPONENTS: </a:t>
            </a:r>
            <a:endParaRPr lang="en-IN" sz="1400" b="1" dirty="0">
              <a:latin typeface="Calibri"/>
              <a:cs typeface="Calibri"/>
            </a:endParaRPr>
          </a:p>
          <a:p>
            <a:pPr marL="305435" indent="-305435"/>
            <a:r>
              <a:rPr lang="en-IN" sz="1400" b="1" dirty="0">
                <a:latin typeface="Calibri"/>
                <a:ea typeface="+mn-lt"/>
                <a:cs typeface="+mn-lt"/>
              </a:rPr>
              <a:t>Data Collection:</a:t>
            </a:r>
            <a:endParaRPr lang="en-IN" sz="1400" b="1" dirty="0">
              <a:latin typeface="Calibri"/>
              <a:cs typeface="Calibri"/>
            </a:endParaRPr>
          </a:p>
          <a:p>
            <a:pPr marL="629920" lvl="1" indent="-305435"/>
            <a:r>
              <a:rPr lang="en-IN" b="1" dirty="0">
                <a:latin typeface="Calibri"/>
                <a:ea typeface="+mn-lt"/>
                <a:cs typeface="+mn-lt"/>
              </a:rPr>
              <a:t>Use the dataset for power system faults provided on Kaggle</a:t>
            </a:r>
            <a:endParaRPr lang="en-IN" b="1" dirty="0">
              <a:latin typeface="Calibri"/>
              <a:cs typeface="Calibri"/>
            </a:endParaRPr>
          </a:p>
          <a:p>
            <a:pPr marL="305435" indent="-305435"/>
            <a:r>
              <a:rPr lang="en-IN" sz="1400" b="1" dirty="0">
                <a:latin typeface="Calibri"/>
                <a:ea typeface="+mn-lt"/>
                <a:cs typeface="+mn-lt"/>
              </a:rPr>
              <a:t>Data Preprocessing:</a:t>
            </a:r>
            <a:endParaRPr lang="en-IN" sz="1400" b="1" dirty="0">
              <a:latin typeface="Calibri"/>
              <a:cs typeface="Calibri"/>
            </a:endParaRPr>
          </a:p>
          <a:p>
            <a:pPr marL="629920" lvl="1" indent="-305435"/>
            <a:r>
              <a:rPr lang="en-IN" b="1" dirty="0">
                <a:latin typeface="Calibri"/>
                <a:ea typeface="+mn-lt"/>
                <a:cs typeface="+mn-lt"/>
              </a:rPr>
              <a:t>Clean and preprocess the collected data to handle missing values, outliers, and inconsistencies.</a:t>
            </a:r>
            <a:endParaRPr lang="en-IN" b="1" dirty="0">
              <a:latin typeface="Calibri"/>
              <a:cs typeface="Calibri"/>
            </a:endParaRPr>
          </a:p>
          <a:p>
            <a:pPr marL="305435" indent="-305435"/>
            <a:r>
              <a:rPr lang="en-IN" sz="1400" b="1" dirty="0">
                <a:latin typeface="Calibri"/>
                <a:ea typeface="+mn-lt"/>
                <a:cs typeface="+mn-lt"/>
              </a:rPr>
              <a:t>Machine Learning Algorithm:</a:t>
            </a:r>
            <a:endParaRPr lang="en-IN" sz="1400" b="1" dirty="0">
              <a:latin typeface="Calibri"/>
              <a:cs typeface="Calibri"/>
            </a:endParaRPr>
          </a:p>
          <a:p>
            <a:pPr marL="629920" lvl="1" indent="-305435"/>
            <a:r>
              <a:rPr lang="en-IN" b="1" dirty="0">
                <a:latin typeface="Calibri"/>
                <a:ea typeface="+mn-lt"/>
                <a:cs typeface="+mn-lt"/>
              </a:rPr>
              <a:t>Implement a machine learning algorithm, such as a Decision Tree , Snap Logistic Regression, Random Forest , or SVM</a:t>
            </a:r>
            <a:endParaRPr lang="en-IN" b="1" dirty="0">
              <a:latin typeface="Calibri"/>
              <a:cs typeface="Calibri"/>
            </a:endParaRPr>
          </a:p>
          <a:p>
            <a:pPr marL="305435" indent="-305435"/>
            <a:r>
              <a:rPr lang="en-IN" sz="1400" b="1" dirty="0">
                <a:latin typeface="Calibri"/>
                <a:ea typeface="+mn-lt"/>
                <a:cs typeface="+mn-lt"/>
              </a:rPr>
              <a:t>Deployment:</a:t>
            </a:r>
            <a:endParaRPr lang="en-IN" sz="1400" b="1" dirty="0">
              <a:latin typeface="Calibri"/>
              <a:cs typeface="Calibri"/>
            </a:endParaRPr>
          </a:p>
          <a:p>
            <a:pPr marL="629920" lvl="1" indent="-305435"/>
            <a:r>
              <a:rPr lang="en-IN" b="1" dirty="0">
                <a:latin typeface="Calibri"/>
                <a:ea typeface="+mn-lt"/>
                <a:cs typeface="+mn-lt"/>
              </a:rPr>
              <a:t>Deploy the solution on a scalable and reliable platform, considering factors like server infrastructure, response time and accessibility.</a:t>
            </a:r>
            <a:endParaRPr lang="en-IN" b="1" dirty="0">
              <a:latin typeface="Calibri"/>
              <a:cs typeface="Calibri"/>
            </a:endParaRPr>
          </a:p>
          <a:p>
            <a:pPr marL="305435" indent="-305435"/>
            <a:r>
              <a:rPr lang="en-IN" sz="1400" b="1" dirty="0">
                <a:latin typeface="Calibri"/>
                <a:ea typeface="+mn-lt"/>
                <a:cs typeface="+mn-lt"/>
              </a:rPr>
              <a:t>Evaluation:</a:t>
            </a:r>
            <a:endParaRPr lang="en-IN" sz="1400" b="1" dirty="0">
              <a:latin typeface="Calibri"/>
              <a:cs typeface="Calibri"/>
            </a:endParaRPr>
          </a:p>
          <a:p>
            <a:pPr marL="629920" lvl="1" indent="-305435"/>
            <a:r>
              <a:rPr lang="en-IN" b="1" dirty="0">
                <a:latin typeface="Calibri"/>
                <a:ea typeface="+mn-lt"/>
                <a:cs typeface="+mn-lt"/>
              </a:rPr>
              <a:t>Assess the model's performance using appropriate metrics such as Mean Absolute Error (MAE), Root Mean Squared Error (RMSE), or other relevant metrics.</a:t>
            </a:r>
            <a:endParaRPr lang="en-IN" b="1" dirty="0">
              <a:latin typeface="Calibri"/>
              <a:cs typeface="Calibri"/>
            </a:endParaRPr>
          </a:p>
          <a:p>
            <a:pPr marL="629920" lvl="1" indent="-305435"/>
            <a:r>
              <a:rPr lang="en-IN" b="1" dirty="0">
                <a:latin typeface="Calibri"/>
                <a:ea typeface="+mn-lt"/>
                <a:cs typeface="+mn-lt"/>
              </a:rPr>
              <a:t>Fine-tune the model based on feedback and continuous monitoring of prediction accuracy.</a:t>
            </a:r>
            <a:endParaRPr lang="en-IN" b="1" dirty="0">
              <a:latin typeface="Calibri"/>
            </a:endParaRPr>
          </a:p>
          <a:p>
            <a:pPr marL="629920" lvl="1" indent="-305435"/>
            <a:r>
              <a:rPr lang="en-IN" b="1" dirty="0">
                <a:latin typeface="Calibri" panose="020F0502020204030204" pitchFamily="34" charset="0"/>
                <a:ea typeface="Calibri" panose="020F0502020204030204" pitchFamily="34" charset="0"/>
                <a:cs typeface="Calibri" panose="020F0502020204030204" pitchFamily="34" charset="0"/>
              </a:rPr>
              <a:t>Validate the model using accuracy , precision, recall and F1-Score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p>
          <a:p>
            <a:pPr marL="0" indent="0">
              <a:buNone/>
            </a:pPr>
            <a:endParaRPr lang="en-US" dirty="0"/>
          </a:p>
          <a:p>
            <a:pPr marL="305435" indent="-305435"/>
            <a:r>
              <a:rPr lang="en-IN" sz="1800" b="1" dirty="0">
                <a:solidFill>
                  <a:srgbClr val="0F0F0F"/>
                </a:solidFill>
              </a:rPr>
              <a:t>System requirements:</a:t>
            </a:r>
          </a:p>
          <a:p>
            <a:pPr marL="629435" lvl="1" indent="-305435"/>
            <a:r>
              <a:rPr lang="en-IN" sz="1500" b="1" dirty="0">
                <a:solidFill>
                  <a:srgbClr val="0F0F0F"/>
                </a:solidFill>
              </a:rPr>
              <a:t>IBM Cloud(Mandatory)</a:t>
            </a:r>
          </a:p>
          <a:p>
            <a:pPr marL="629435" lvl="1" indent="-305435"/>
            <a:r>
              <a:rPr lang="en-IN" sz="1500" b="1" dirty="0">
                <a:solidFill>
                  <a:srgbClr val="0F0F0F"/>
                </a:solidFill>
              </a:rPr>
              <a:t>IBM Watsonx.ai Studio for development and deployment</a:t>
            </a:r>
          </a:p>
          <a:p>
            <a:pPr marL="629435" lvl="1" indent="-305435"/>
            <a:r>
              <a:rPr lang="en-IN" sz="1500" b="1" dirty="0">
                <a:solidFill>
                  <a:srgbClr val="0F0F0F"/>
                </a:solidFill>
              </a:rPr>
              <a:t>IBM Cloud Object Storage for data feeding and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rmAutofit lnSpcReduction="10000"/>
          </a:bodyPr>
          <a:lstStyle/>
          <a:p>
            <a:pPr marL="305435" indent="-305435"/>
            <a:r>
              <a:rPr lang="en-IN" sz="1600" dirty="0">
                <a:solidFill>
                  <a:schemeClr val="tx1">
                    <a:lumMod val="85000"/>
                    <a:lumOff val="15000"/>
                  </a:schemeClr>
                </a:solidFill>
                <a:ea typeface="+mn-lt"/>
                <a:cs typeface="+mn-lt"/>
              </a:rPr>
              <a:t>In the Algorithm section, describe the machine learning algorithm chosen for predicting the types of Faults. Here's an example structure for this section:</a:t>
            </a:r>
            <a:endParaRPr lang="en-IN" sz="1600" dirty="0">
              <a:solidFill>
                <a:schemeClr val="tx1">
                  <a:lumMod val="85000"/>
                  <a:lumOff val="15000"/>
                </a:schemeClr>
              </a:solidFill>
            </a:endParaRPr>
          </a:p>
          <a:p>
            <a:pPr marL="305435" indent="-305435"/>
            <a:r>
              <a:rPr lang="en-IN" sz="1600" b="1" dirty="0">
                <a:ea typeface="+mn-lt"/>
                <a:cs typeface="+mn-lt"/>
              </a:rPr>
              <a:t>Algorithm Selection:</a:t>
            </a:r>
            <a:endParaRPr lang="en-IN" sz="1600" dirty="0"/>
          </a:p>
          <a:p>
            <a:pPr marL="629920" lvl="1" indent="-305435"/>
            <a:r>
              <a:rPr lang="en-IN" sz="1600" dirty="0">
                <a:ea typeface="+mn-lt"/>
                <a:cs typeface="+mn-lt"/>
              </a:rPr>
              <a:t>Random Forest Classifier (or SVM based on Performance)</a:t>
            </a:r>
            <a:endParaRPr lang="en-IN" sz="1600" dirty="0"/>
          </a:p>
          <a:p>
            <a:pPr marL="305435" indent="-305435"/>
            <a:r>
              <a:rPr lang="en-IN" sz="1600" b="1" dirty="0">
                <a:ea typeface="+mn-lt"/>
                <a:cs typeface="+mn-lt"/>
              </a:rPr>
              <a:t>Data Input:</a:t>
            </a:r>
            <a:endParaRPr lang="en-IN" sz="1600" dirty="0"/>
          </a:p>
          <a:p>
            <a:pPr marL="629920" lvl="1" indent="-305435"/>
            <a:r>
              <a:rPr lang="en-IN" sz="1600" dirty="0"/>
              <a:t>Voltage ,Current , Power Load ,Temperature ,Wind Speed ,Weather Condition ,Maintenance Status ,Component Health, Duration of Fault</a:t>
            </a:r>
          </a:p>
          <a:p>
            <a:pPr marL="305435" indent="-305435"/>
            <a:r>
              <a:rPr lang="en-IN" sz="1600" b="1" dirty="0">
                <a:ea typeface="+mn-lt"/>
                <a:cs typeface="+mn-lt"/>
              </a:rPr>
              <a:t>Training Process:</a:t>
            </a:r>
            <a:endParaRPr lang="en-IN" sz="1600" dirty="0"/>
          </a:p>
          <a:p>
            <a:pPr marL="629920" lvl="1" indent="-305435"/>
            <a:r>
              <a:rPr lang="en-IN" sz="1600" dirty="0">
                <a:ea typeface="+mn-lt"/>
                <a:cs typeface="+mn-lt"/>
              </a:rPr>
              <a:t>Supervised Learning ( Using Labelled Fault-Types)</a:t>
            </a:r>
            <a:endParaRPr lang="en-IN" sz="1600" dirty="0"/>
          </a:p>
          <a:p>
            <a:pPr marL="305435" indent="-305435"/>
            <a:r>
              <a:rPr lang="en-IN" sz="1600" b="1" dirty="0">
                <a:ea typeface="+mn-lt"/>
                <a:cs typeface="+mn-lt"/>
              </a:rPr>
              <a:t>Prediction Process:</a:t>
            </a:r>
            <a:endParaRPr lang="en-IN" sz="1600" dirty="0"/>
          </a:p>
          <a:p>
            <a:pPr marL="629920" lvl="1" indent="-305435"/>
            <a:r>
              <a:rPr lang="en-IN" sz="1600" dirty="0">
                <a:ea typeface="+mn-lt"/>
                <a:cs typeface="+mn-lt"/>
              </a:rPr>
              <a:t>Model was deployed on IBM Watsonx.ai Studio and fed data using Cloud Storage Object with API endpoints for real-time predictions on the Fault-Types </a:t>
            </a:r>
          </a:p>
          <a:p>
            <a:pPr marL="629920" lvl="1" indent="-305435"/>
            <a:r>
              <a:rPr lang="en-IN" sz="1600" dirty="0">
                <a:ea typeface="+mn-lt"/>
                <a:cs typeface="+mn-lt"/>
              </a:rPr>
              <a:t>We provide the model with required data for the prediction , once the data is sufficient we can then wait for the model to predict the Fault-Types</a:t>
            </a:r>
            <a:endParaRPr lang="en-IN" sz="16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Content Placeholder 8">
            <a:extLst>
              <a:ext uri="{FF2B5EF4-FFF2-40B4-BE49-F238E27FC236}">
                <a16:creationId xmlns:a16="http://schemas.microsoft.com/office/drawing/2014/main" id="{E6D0B71C-09B7-A186-7346-156740413ADD}"/>
              </a:ext>
            </a:extLst>
          </p:cNvPr>
          <p:cNvPicPr>
            <a:picLocks noGrp="1" noChangeAspect="1"/>
          </p:cNvPicPr>
          <p:nvPr>
            <p:ph idx="1"/>
          </p:nvPr>
        </p:nvPicPr>
        <p:blipFill>
          <a:blip r:embed="rId2"/>
          <a:stretch>
            <a:fillRect/>
          </a:stretch>
        </p:blipFill>
        <p:spPr>
          <a:xfrm>
            <a:off x="1200584" y="1301750"/>
            <a:ext cx="9790831"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B586-40E4-01B1-DD86-91CDCA5F5266}"/>
              </a:ext>
            </a:extLst>
          </p:cNvPr>
          <p:cNvSpPr>
            <a:spLocks noGrp="1"/>
          </p:cNvSpPr>
          <p:nvPr>
            <p:ph type="title"/>
          </p:nvPr>
        </p:nvSpPr>
        <p:spPr/>
        <p:txBody>
          <a:bodyPr>
            <a:noAutofit/>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F1EEF51-685B-B698-CB1F-DFAB1BE07AAD}"/>
              </a:ext>
            </a:extLst>
          </p:cNvPr>
          <p:cNvPicPr>
            <a:picLocks noGrp="1" noChangeAspect="1"/>
          </p:cNvPicPr>
          <p:nvPr>
            <p:ph idx="1"/>
          </p:nvPr>
        </p:nvPicPr>
        <p:blipFill>
          <a:blip r:embed="rId2"/>
          <a:stretch>
            <a:fillRect/>
          </a:stretch>
        </p:blipFill>
        <p:spPr>
          <a:xfrm>
            <a:off x="1203406" y="1301750"/>
            <a:ext cx="9785188" cy="4673600"/>
          </a:xfrm>
        </p:spPr>
      </p:pic>
    </p:spTree>
    <p:extLst>
      <p:ext uri="{BB962C8B-B14F-4D97-AF65-F5344CB8AC3E}">
        <p14:creationId xmlns:p14="http://schemas.microsoft.com/office/powerpoint/2010/main" val="361695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D900-A2B0-A311-8892-BAD9BC5214FD}"/>
              </a:ext>
            </a:extLst>
          </p:cNvPr>
          <p:cNvSpPr>
            <a:spLocks noGrp="1"/>
          </p:cNvSpPr>
          <p:nvPr>
            <p:ph type="title"/>
          </p:nvPr>
        </p:nvSpPr>
        <p:spPr/>
        <p:txBody>
          <a:bodyPr>
            <a:noAutofit/>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97B29570-7C20-6549-B294-037950F17B57}"/>
              </a:ext>
            </a:extLst>
          </p:cNvPr>
          <p:cNvPicPr>
            <a:picLocks noGrp="1" noChangeAspect="1"/>
          </p:cNvPicPr>
          <p:nvPr>
            <p:ph idx="1"/>
          </p:nvPr>
        </p:nvPicPr>
        <p:blipFill>
          <a:blip r:embed="rId2"/>
          <a:stretch>
            <a:fillRect/>
          </a:stretch>
        </p:blipFill>
        <p:spPr>
          <a:xfrm>
            <a:off x="1156737" y="1301750"/>
            <a:ext cx="9878525" cy="4673600"/>
          </a:xfrm>
        </p:spPr>
      </p:pic>
    </p:spTree>
    <p:extLst>
      <p:ext uri="{BB962C8B-B14F-4D97-AF65-F5344CB8AC3E}">
        <p14:creationId xmlns:p14="http://schemas.microsoft.com/office/powerpoint/2010/main" val="22091670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186</TotalTime>
  <Words>839</Words>
  <Application>Microsoft Office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SRINIVAS VAJJA</cp:lastModifiedBy>
  <cp:revision>29</cp:revision>
  <dcterms:created xsi:type="dcterms:W3CDTF">2021-05-26T16:50:10Z</dcterms:created>
  <dcterms:modified xsi:type="dcterms:W3CDTF">2025-07-31T11:51:29Z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