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869-8824-61E0-1449-1151BDA1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57245-106F-72AA-6D6B-E3A7ABC69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F7DFA-3694-9882-835D-8DEE6536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5231-85D2-14F4-E686-7C11609D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3684C-EC86-8BF5-56D2-F3D248FA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75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8FFD9-9447-D6B1-C334-91D4BB42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E89889-DBDC-813F-2CCC-E7C244113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683B-94A0-1824-39DA-BB26774F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1D29D-F8A3-2DBA-6CDD-05ACACAB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9D3F6-966E-4442-6032-C7F746A1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5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AAEEA-BC60-39A4-70D1-B8521AD91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4F338C-1147-7D1C-C24C-BBCDB2509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043B0-EF1F-BBDD-2DE9-E288EF0A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E4503-C200-9F62-9A4E-BADCDF20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56B31-CDF4-B721-FEFF-DA8AFE38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06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F0D77-F4F5-505D-63A3-C3AAB2D3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5E11C-D03A-FB5C-141B-CDCD7AAD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5ED95-D218-05F0-9C65-906A34AD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8DA8E-ED7F-68FB-EF6E-081D174B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4EB60-DF0B-F5D4-50DA-FECE261C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82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0556-BD9E-96C1-C90F-4B0E4EFC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5601DE-C478-B691-1E08-AE799D7C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D2600-112E-159D-EEA3-8BD1601C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F0EC2-B121-FC10-FAF7-7A691F09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92A15-5587-9CD3-9222-7B86029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4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8C291-2592-9443-832D-EF6D77EF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5DCDA-FEA6-5AA4-F6B8-CAF25D79C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384BC9-1D30-20E4-0C29-C2A75B4E0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E4994-7C85-0CF5-5812-37C4AB4E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B6358-C0B1-B117-245E-4376CA14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542F7B-5989-C501-AF81-5FFDD53A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3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DD0BF-7450-5299-C1F1-163CEB27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A38F55-33C3-AD5F-0BD3-A842EE93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2186A-A74E-C7DE-2167-96A091B7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F456BB-F7B9-58B0-922C-3412F52E0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469BFA-EDA6-8E73-E49C-F2CC04F0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5D3E38-ECC5-97D0-DA0B-FFFC3BE6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A1718B-F5EC-FD64-2A8E-1DCF8C2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9CC387-7B31-3E6F-37E4-38CB144C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18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71ED4-DC62-21D7-D6D3-2D7076C9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7F1F39-BF76-38E3-8BF2-326E4957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24AD67-355C-A010-0146-83BC6C7B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83B0F2-9CE4-736F-EF42-DB8C5160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7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8D14B9-2EE5-8D39-5EF3-B314760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8A6313-7A49-14BD-512A-1AAA3484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A8B649-D0EB-2B1D-01F1-B55D2C9A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62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C102-7C3E-0F31-E197-B665961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B5015-32F4-84EC-D3F8-B4B2C909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7B0A95-1DD7-5FE9-6D9C-07AAE566E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5A56F-7607-3DF2-9499-B109FA80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39BD3-C6D6-DD27-E960-F8C48ED0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505EA-83EA-EF24-3050-84E0C4F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94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779CE-130C-42A5-7879-3BD87E59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05AC1F-1591-BE14-A513-49531381A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BA9BA0-8BF6-6FA8-BEA0-FCDDC1AC1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2BB0A-4DA3-3EBF-B2A5-D38F7CA7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E8F143-6344-079F-4FEE-BC3E8288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97237E-094F-5977-F2C2-41E4E2B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95A7F7-E4F1-520F-75A3-96433195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DE8FE9-268F-5F56-55F5-50ADB232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95131-6ACE-70ED-6935-CF7DEC490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177E7-2FAB-4197-BCD5-6F0089A33DCF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8B846-E238-9D26-D2B9-61860747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3D955-81EC-34C4-85D3-F58DABC41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F9BB3-AF3B-44C5-93A9-4E50D7FE30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A755862-1272-26C2-A414-67AF23A8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2788" y="0"/>
            <a:ext cx="13716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7372DD-DE92-389C-9068-ECD276BE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Técnicas Grupales:</a:t>
            </a:r>
            <a:br>
              <a:rPr lang="es-MX" dirty="0">
                <a:latin typeface="Arial Black" panose="020B0A04020102020204" pitchFamily="34" charset="0"/>
              </a:rPr>
            </a:br>
            <a:r>
              <a:rPr lang="es-MX" sz="4800" dirty="0">
                <a:latin typeface="AniMe Matrix - MB_EN" panose="00000500000000000000" pitchFamily="2" charset="0"/>
              </a:rPr>
              <a:t>4. Mesa Redonda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5C5E0-91B9-021C-38A1-43FC9F3E4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Algerian" panose="04020705040A02060702" pitchFamily="82" charset="0"/>
              </a:rPr>
              <a:t>German Steven Guerrero Mariño</a:t>
            </a:r>
          </a:p>
          <a:p>
            <a:r>
              <a:rPr lang="es-MX" dirty="0">
                <a:latin typeface="Algerian" panose="04020705040A02060702" pitchFamily="82" charset="0"/>
              </a:rPr>
              <a:t>Abel Nicolás Jaimes Orjuela</a:t>
            </a:r>
          </a:p>
          <a:p>
            <a:r>
              <a:rPr lang="es-MX" dirty="0">
                <a:latin typeface="Algerian" panose="04020705040A02060702" pitchFamily="82" charset="0"/>
              </a:rPr>
              <a:t>Carlos Miguel Peña </a:t>
            </a:r>
            <a:r>
              <a:rPr lang="es-MX" dirty="0" err="1">
                <a:latin typeface="Algerian" panose="04020705040A02060702" pitchFamily="82" charset="0"/>
              </a:rPr>
              <a:t>Bera</a:t>
            </a:r>
            <a:endParaRPr lang="es-MX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FAFBE-458E-43F3-01AC-8D152C3F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Subtemas para 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EC1F-877A-71CA-2F6F-CB7125E9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Características principales de la técnica de Mesa Redonda</a:t>
            </a:r>
          </a:p>
          <a:p>
            <a:r>
              <a:rPr lang="es-MX" sz="3200" dirty="0"/>
              <a:t>Variantes y aplicaciones</a:t>
            </a:r>
          </a:p>
          <a:p>
            <a:r>
              <a:rPr lang="es-MX" sz="3200" dirty="0"/>
              <a:t>Ventajas de la Mesa Redonda</a:t>
            </a:r>
          </a:p>
          <a:p>
            <a:r>
              <a:rPr lang="es-MX" sz="3200" dirty="0"/>
              <a:t>Desventajas o limitaciones</a:t>
            </a:r>
          </a:p>
          <a:p>
            <a:r>
              <a:rPr lang="es-MX" sz="32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154787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CED67-2A3D-AEA6-D60E-61B04802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Características principales de la técnica de Mesa Redonda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2BB9B-B2E0-D3F2-422E-2D767F19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400" dirty="0"/>
              <a:t>Igualdad en la participación: El formato de la mesa redonda se basa en la disposición física o simbólica de los participantes en torno a una mesa circular, lo que sugiere igualdad de condiciones. No hay jerarquías formales, lo que permite que cada persona tenga la oportunidad de hablar y ser escuchada.</a:t>
            </a:r>
          </a:p>
          <a:p>
            <a:r>
              <a:rPr lang="es-MX" sz="2400" dirty="0"/>
              <a:t>Moderador: Suele haber un moderador cuya función es guiar la conversación, asegurarse de que el tiempo se distribuya equitativamente, mantener el enfoque en el tema principal y evitar interrupciones o desviaciones del tema.</a:t>
            </a:r>
          </a:p>
          <a:p>
            <a:r>
              <a:rPr lang="es-MX" sz="2400" dirty="0"/>
              <a:t>Tema específico: La mesa redonda se organiza en torno a un tema o problema central que será discutido. Este tema debe ser de interés común para todos los participantes y bien definido previamente.</a:t>
            </a:r>
          </a:p>
        </p:txBody>
      </p:sp>
    </p:spTree>
    <p:extLst>
      <p:ext uri="{BB962C8B-B14F-4D97-AF65-F5344CB8AC3E}">
        <p14:creationId xmlns:p14="http://schemas.microsoft.com/office/powerpoint/2010/main" val="26384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CED67-2A3D-AEA6-D60E-61B04802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principales de la técnica de Mesa Redonda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2BB9B-B2E0-D3F2-422E-2D767F19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400" dirty="0"/>
              <a:t>Duración limitada: Se establece un tiempo determinado para la discusión, lo que obliga a que las intervenciones sean concisas y enfocadas. Esto ayuda a mantener un ritmo de conversación dinámico.</a:t>
            </a:r>
          </a:p>
          <a:p>
            <a:r>
              <a:rPr lang="es-MX" sz="2400" dirty="0"/>
              <a:t>Intercambio de ideas: El objetivo es generar un intercambio constructivo de ideas. Los participantes exponen sus puntos de vista y se promueve el debate respetuoso, contrastando perspectivas y aportando nuevas propuestas o soluciones.</a:t>
            </a:r>
          </a:p>
          <a:p>
            <a:r>
              <a:rPr lang="es-MX" sz="2400" dirty="0"/>
              <a:t>Interactividad: Se busca que la conversación sea interactiva. Las personas pueden hacer preguntas, responder a comentarios de otros y construir sobre lo que otros han dicho. Este formato invita a la colaboración y a la construcción colectiva de conocimiento.</a:t>
            </a:r>
          </a:p>
        </p:txBody>
      </p:sp>
    </p:spTree>
    <p:extLst>
      <p:ext uri="{BB962C8B-B14F-4D97-AF65-F5344CB8AC3E}">
        <p14:creationId xmlns:p14="http://schemas.microsoft.com/office/powerpoint/2010/main" val="205276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36BF5-AAB3-1747-BB3C-4BB36BBA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Variantes y 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DC613-D455-C3B8-4AC0-A08CCE3E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>
                <a:solidFill>
                  <a:schemeClr val="bg1"/>
                </a:solidFill>
              </a:rPr>
              <a:t>Educación: En el contexto educativo, la mesa redonda es útil para que los estudiantes discutan un tema en profundidad, desarrollen habilidades de argumentación y escuchen diversos puntos de vista. Puede ser utilizada para debatir temas controvertidos o analizar casos prácticos.</a:t>
            </a:r>
          </a:p>
          <a:p>
            <a:r>
              <a:rPr lang="es-MX" dirty="0">
                <a:solidFill>
                  <a:schemeClr val="bg1"/>
                </a:solidFill>
              </a:rPr>
              <a:t>Reuniones de trabajo: En entornos laborales, la mesa redonda es útil para la toma de decisiones colaborativa, la resolución de problemas o la planificación de estrategias. Todos los miembros del equipo pueden expresar sus ideas sin que la jerarquía influya en la calidad de las propuestas.</a:t>
            </a:r>
          </a:p>
          <a:p>
            <a:r>
              <a:rPr lang="es-MX" dirty="0">
                <a:solidFill>
                  <a:schemeClr val="bg1"/>
                </a:solidFill>
              </a:rPr>
              <a:t>Foros y Congresos: En eventos académicos o profesionales, la mesa redonda suele incluir expertos que discuten sobre un tema específico. La audiencia también puede participar haciendo preguntas, lo que genera un espacio de intercambio entre especialistas y público.</a:t>
            </a:r>
          </a:p>
          <a:p>
            <a:r>
              <a:rPr lang="es-MX" dirty="0">
                <a:solidFill>
                  <a:schemeClr val="bg1"/>
                </a:solidFill>
              </a:rPr>
              <a:t>Terapias grupales: En el ámbito de la psicología o la terapia grupal, la mesa redonda puede utilizarse para fomentar el diálogo entre los miembros del grupo, donde todos pueden compartir sus experiencias y recibir apoyo de los demás.</a:t>
            </a:r>
          </a:p>
        </p:txBody>
      </p:sp>
    </p:spTree>
    <p:extLst>
      <p:ext uri="{BB962C8B-B14F-4D97-AF65-F5344CB8AC3E}">
        <p14:creationId xmlns:p14="http://schemas.microsoft.com/office/powerpoint/2010/main" val="318322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CF13-5E16-99A0-DE2E-D8D0ECC8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la Mesa Redonda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98570-8DFF-B160-6BFD-C163FAA2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Fomenta la inclusión: Cada participante tiene el mismo tiempo y oportunidad de hablar.</a:t>
            </a:r>
          </a:p>
          <a:p>
            <a:r>
              <a:rPr lang="es-MX" dirty="0"/>
              <a:t>Promueve el respeto y la escucha activa: Se valoran todas las opiniones, independientemente de la experiencia o el conocimiento del participante.</a:t>
            </a:r>
          </a:p>
          <a:p>
            <a:r>
              <a:rPr lang="es-MX" dirty="0"/>
              <a:t>Genera creatividad y soluciones colectivas: Al ser una dinámica interactiva, se facilita la lluvia de ideas y la construcción conjunta de soluciones o ideas innovadoras.</a:t>
            </a:r>
          </a:p>
          <a:p>
            <a:r>
              <a:rPr lang="es-MX" dirty="0"/>
              <a:t>Desarrolla habilidades de comunicación: Los participantes aprenden a expresar sus ideas de forma clara y a debatir de manera respetuosa.</a:t>
            </a:r>
          </a:p>
        </p:txBody>
      </p:sp>
    </p:spTree>
    <p:extLst>
      <p:ext uri="{BB962C8B-B14F-4D97-AF65-F5344CB8AC3E}">
        <p14:creationId xmlns:p14="http://schemas.microsoft.com/office/powerpoint/2010/main" val="4090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19875-42A8-4FBA-3E3C-DC6F38F6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Desventajas o 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ED867-0869-C999-3E7B-5AE9E912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Tiempo limitado: Dado que todos deben participar y el tiempo suele ser limitado, a veces no se profundiza lo suficiente en ciertos puntos.</a:t>
            </a:r>
          </a:p>
          <a:p>
            <a:r>
              <a:rPr lang="es-MX" dirty="0"/>
              <a:t>Dificultad para moderar: Si el moderador no es eficiente, puede haber desorganización o personas que monopolicen la conversación.</a:t>
            </a:r>
          </a:p>
          <a:p>
            <a:r>
              <a:rPr lang="es-MX" dirty="0"/>
              <a:t>Conflictos: En algunos casos, la discusión puede generar confrontaciones si no se manejan de forma adecuada las diferencias de opinión.</a:t>
            </a:r>
          </a:p>
        </p:txBody>
      </p:sp>
    </p:spTree>
    <p:extLst>
      <p:ext uri="{BB962C8B-B14F-4D97-AF65-F5344CB8AC3E}">
        <p14:creationId xmlns:p14="http://schemas.microsoft.com/office/powerpoint/2010/main" val="39940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A9172-B7F7-9F14-EF1B-D8FE8C62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0648F-C07A-CED8-29A1-7BDAB929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Moderador: Guía la discusión, organiza los turnos de palabra, mantiene el enfoque en el tema y controla el tiempo de intervención. Asegura una participación equitativa y un ambiente respetuoso.</a:t>
            </a:r>
          </a:p>
          <a:p>
            <a:r>
              <a:rPr lang="es-MX" dirty="0"/>
              <a:t>Participantes: Exponen sus puntos de vista, escuchan activamente, hacen preguntas o comentarios relevantes y respetan los turnos de palabra. Contribuyen al diálogo y la discusión.</a:t>
            </a:r>
          </a:p>
          <a:p>
            <a:r>
              <a:rPr lang="es-MX" dirty="0"/>
              <a:t>Secretario o Relator: Toma notas de las ideas clave, acuerdos y conclusiones. Puede leer un resumen final al término de la discusión, proporcionando un registro oficial de la mesa redonda.</a:t>
            </a:r>
          </a:p>
          <a:p>
            <a:r>
              <a:rPr lang="es-MX" dirty="0"/>
              <a:t>Observador: Evalúa la dinámica de la discusión, el manejo de los turnos de palabra y la efectividad del moderador. Ofrece retroalimentación para mejorar futuras sesiones.</a:t>
            </a:r>
          </a:p>
          <a:p>
            <a:r>
              <a:rPr lang="es-MX" dirty="0"/>
              <a:t>Cronometrador: Controla el tiempo de cada intervención y avisa cuando el tiempo asignado está por agotarse, ayudando a mantener el ritmo de la discusión.</a:t>
            </a:r>
          </a:p>
          <a:p>
            <a:r>
              <a:rPr lang="es-MX" dirty="0"/>
              <a:t>Expertos o Panelistas: Presentan conocimientos especializados sobre el tema de discusión. Responden preguntas y aportan perspectivas profundas y bien fundamentadas.</a:t>
            </a:r>
          </a:p>
          <a:p>
            <a:r>
              <a:rPr lang="es-MX" dirty="0"/>
              <a:t>Público: Observa la discusión y, en algunos casos, puede hacer preguntas o comentarios al final, contribuyendo con su perspectiva a la conversación general.</a:t>
            </a:r>
          </a:p>
          <a:p>
            <a:r>
              <a:rPr lang="es-MX" dirty="0"/>
              <a:t>Evaluador: Evalúa el desempeño de los participantes en términos de claridad, argumentación y respeto por las reglas, proporcionando retroalimentación constructiva.</a:t>
            </a:r>
          </a:p>
        </p:txBody>
      </p:sp>
    </p:spTree>
    <p:extLst>
      <p:ext uri="{BB962C8B-B14F-4D97-AF65-F5344CB8AC3E}">
        <p14:creationId xmlns:p14="http://schemas.microsoft.com/office/powerpoint/2010/main" val="44057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E9F2A-CBA1-4648-AB62-66880F5C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7200" dirty="0">
                <a:latin typeface="Arial Black" panose="020B0A04020102020204" pitchFamily="34" charset="0"/>
              </a:rPr>
              <a:t>Gracias, </a:t>
            </a:r>
            <a:r>
              <a:rPr lang="hy-AM" sz="7200" dirty="0"/>
              <a:t>շնորհակալություն</a:t>
            </a:r>
            <a:r>
              <a:rPr lang="es-MX" sz="7200" dirty="0"/>
              <a:t>,</a:t>
            </a:r>
            <a:r>
              <a:rPr lang="es-MX" sz="7200" dirty="0">
                <a:latin typeface="Arial Black" panose="020B0A04020102020204" pitchFamily="34" charset="0"/>
              </a:rPr>
              <a:t> </a:t>
            </a:r>
            <a:r>
              <a:rPr lang="ka-GE" sz="7200" dirty="0"/>
              <a:t>გმადლობთ</a:t>
            </a:r>
            <a:r>
              <a:rPr lang="es-MX" sz="7200" dirty="0"/>
              <a:t>.</a:t>
            </a:r>
            <a:endParaRPr lang="es-MX" sz="7200" dirty="0">
              <a:latin typeface="Arial Black" panose="020B0A040201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B7F4C-8ACD-1098-6477-5225F4E0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tx1"/>
                </a:solidFill>
                <a:latin typeface="Arial Black" panose="020B0A04020102020204" pitchFamily="34" charset="0"/>
              </a:rPr>
              <a:t>En resumen, la técnica de Mesa Redonda es una poderosa herramienta para fomentar el diálogo equitativo y colaborativo. Se adapta a múltiples contextos y, cuando se gestiona adecuadamente, permite el intercambio productivo de ideas, opiniones y soluciones entre los participantes.</a:t>
            </a:r>
          </a:p>
        </p:txBody>
      </p:sp>
    </p:spTree>
    <p:extLst>
      <p:ext uri="{BB962C8B-B14F-4D97-AF65-F5344CB8AC3E}">
        <p14:creationId xmlns:p14="http://schemas.microsoft.com/office/powerpoint/2010/main" val="3371862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937</Words>
  <Application>Microsoft Office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Algerian</vt:lpstr>
      <vt:lpstr>AniMe Matrix - MB_EN</vt:lpstr>
      <vt:lpstr>Aptos</vt:lpstr>
      <vt:lpstr>Aptos Display</vt:lpstr>
      <vt:lpstr>Arial</vt:lpstr>
      <vt:lpstr>Arial Black</vt:lpstr>
      <vt:lpstr>Tema de Office</vt:lpstr>
      <vt:lpstr>Técnicas Grupales: 4. Mesa Redonda</vt:lpstr>
      <vt:lpstr>Subtemas para ver</vt:lpstr>
      <vt:lpstr>Características principales de la técnica de Mesa Redonda</vt:lpstr>
      <vt:lpstr>Características principales de la técnica de Mesa Redonda</vt:lpstr>
      <vt:lpstr>Variantes y aplicaciones</vt:lpstr>
      <vt:lpstr>Ventajas de la Mesa Redonda</vt:lpstr>
      <vt:lpstr>Desventajas o limitaciones</vt:lpstr>
      <vt:lpstr>Roles</vt:lpstr>
      <vt:lpstr>Gracias, շնորհակալություն, გმადლობთ.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Nicolas Jaimes Orjuela</dc:creator>
  <cp:lastModifiedBy>Abel Nicolas Jaimes Orjuela</cp:lastModifiedBy>
  <cp:revision>3</cp:revision>
  <dcterms:created xsi:type="dcterms:W3CDTF">2024-09-16T22:01:26Z</dcterms:created>
  <dcterms:modified xsi:type="dcterms:W3CDTF">2024-09-17T22:38:57Z</dcterms:modified>
</cp:coreProperties>
</file>