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2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064869-8824-61E0-1449-1151BDA1961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CC57245-106F-72AA-6D6B-E3A7ABC69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E4F7DFA-3694-9882-835D-8DEE6536A5E7}"/>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5" name="Marcador de pie de página 4">
            <a:extLst>
              <a:ext uri="{FF2B5EF4-FFF2-40B4-BE49-F238E27FC236}">
                <a16:creationId xmlns:a16="http://schemas.microsoft.com/office/drawing/2014/main" id="{9B9A5231-85D2-14F4-E686-7C11609D49C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343684C-EC86-8BF5-56D2-F3D248FA2297}"/>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259475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8FFD9-9447-D6B1-C334-91D4BB42E1A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CE89889-DBDC-813F-2CCC-E7C244113A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5F4683B-94A0-1824-39DA-BB26774F7D5A}"/>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5" name="Marcador de pie de página 4">
            <a:extLst>
              <a:ext uri="{FF2B5EF4-FFF2-40B4-BE49-F238E27FC236}">
                <a16:creationId xmlns:a16="http://schemas.microsoft.com/office/drawing/2014/main" id="{6081D29D-F8A3-2DBA-6CDD-05ACACABF6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199D3F6-966E-4442-6032-C7F746A1D89D}"/>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85050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DAAEEA-BC60-39A4-70D1-B8521AD91CA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F4F338C-1147-7D1C-C24C-BBCDB2509C3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D1043B0-EF1F-BBDD-2DE9-E288EF0A9912}"/>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5" name="Marcador de pie de página 4">
            <a:extLst>
              <a:ext uri="{FF2B5EF4-FFF2-40B4-BE49-F238E27FC236}">
                <a16:creationId xmlns:a16="http://schemas.microsoft.com/office/drawing/2014/main" id="{ED4E4503-C200-9F62-9A4E-BADCDF20DC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1E56B31-CDF4-B721-FEFF-DA8AFE38D90C}"/>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131206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0F0D77-F4F5-505D-63A3-C3AAB2D3050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225E11C-D03A-FB5C-141B-CDCD7AAD7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BE5ED95-D218-05F0-9C65-906A34ADB1BF}"/>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5" name="Marcador de pie de página 4">
            <a:extLst>
              <a:ext uri="{FF2B5EF4-FFF2-40B4-BE49-F238E27FC236}">
                <a16:creationId xmlns:a16="http://schemas.microsoft.com/office/drawing/2014/main" id="{7F18DA8E-ED7F-68FB-EF6E-081D174BB36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694EB60-DF0B-F5D4-50DA-FECE261C7958}"/>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50482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90556-BD9E-96C1-C90F-4B0E4EFC11C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A5601DE-C478-B691-1E08-AE799D7C31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B9D2600-112E-159D-EEA3-8BD1601CC0AB}"/>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5" name="Marcador de pie de página 4">
            <a:extLst>
              <a:ext uri="{FF2B5EF4-FFF2-40B4-BE49-F238E27FC236}">
                <a16:creationId xmlns:a16="http://schemas.microsoft.com/office/drawing/2014/main" id="{FDCF0EC2-B121-FC10-FAF7-7A691F09E7F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A992A15-5587-9CD3-9222-7B860293C31B}"/>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406546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8C291-2592-9443-832D-EF6D77EFB2E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BF5DCDA-FEA6-5AA4-F6B8-CAF25D79CC1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3384BC9-1D30-20E4-0C29-C2A75B4E099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5EE4994-7C85-0CF5-5812-37C4AB4E3027}"/>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6" name="Marcador de pie de página 5">
            <a:extLst>
              <a:ext uri="{FF2B5EF4-FFF2-40B4-BE49-F238E27FC236}">
                <a16:creationId xmlns:a16="http://schemas.microsoft.com/office/drawing/2014/main" id="{C6CB6358-C0B1-B117-245E-4376CA14920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9542F7B-5989-C501-AF81-5FFDD53A9405}"/>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372123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DD0BF-7450-5299-C1F1-163CEB27DC4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BA38F55-33C3-AD5F-0BD3-A842EE936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BB2186A-A74E-C7DE-2167-96A091B7109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7AF456BB-F7B9-58B0-922C-3412F52E0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2469BFA-EDA6-8E73-E49C-F2CC04F0851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D5D3E38-ECC5-97D0-DA0B-FFFC3BE66F1E}"/>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8" name="Marcador de pie de página 7">
            <a:extLst>
              <a:ext uri="{FF2B5EF4-FFF2-40B4-BE49-F238E27FC236}">
                <a16:creationId xmlns:a16="http://schemas.microsoft.com/office/drawing/2014/main" id="{A5A1718B-F5EC-FD64-2A8E-1DCF8C286474}"/>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F9CC387-7B31-3E6F-37E4-38CB144CB582}"/>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357118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71ED4-DC62-21D7-D6D3-2D7076C98B4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E97F1F39-BF76-38E3-8BF2-326E4957AED9}"/>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4" name="Marcador de pie de página 3">
            <a:extLst>
              <a:ext uri="{FF2B5EF4-FFF2-40B4-BE49-F238E27FC236}">
                <a16:creationId xmlns:a16="http://schemas.microsoft.com/office/drawing/2014/main" id="{E224AD67-355C-A010-0146-83BC6C7BE9D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3783B0F2-9CE4-736F-EF42-DB8C51602ACB}"/>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22397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F8D14B9-2EE5-8D39-5EF3-B3147600F844}"/>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3" name="Marcador de pie de página 2">
            <a:extLst>
              <a:ext uri="{FF2B5EF4-FFF2-40B4-BE49-F238E27FC236}">
                <a16:creationId xmlns:a16="http://schemas.microsoft.com/office/drawing/2014/main" id="{B58A6313-7A49-14BD-512A-1AAA34845E5E}"/>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FA8B649-D0EB-2B1D-01F1-B55D2C9ACDE5}"/>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233462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6C102-7C3E-0F31-E197-B6659615A9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23B5015-32F4-84EC-D3F8-B4B2C909A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A7B0A95-1DD7-5FE9-6D9C-07AAE566E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255A56F-7607-3DF2-9499-B109FA802F5C}"/>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6" name="Marcador de pie de página 5">
            <a:extLst>
              <a:ext uri="{FF2B5EF4-FFF2-40B4-BE49-F238E27FC236}">
                <a16:creationId xmlns:a16="http://schemas.microsoft.com/office/drawing/2014/main" id="{F9A39BD3-C6D6-DD27-E960-F8C48ED01A7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31505EA-83EA-EF24-3050-84E0C4F74687}"/>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229994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779CE-130C-42A5-7879-3BD87E599A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A05AC1F-1591-BE14-A513-49531381A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88BA9BA0-8BF6-6FA8-BEA0-FCDDC1AC1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5F2BB0A-4DA3-3EBF-B2A5-D38F7CA72CD9}"/>
              </a:ext>
            </a:extLst>
          </p:cNvPr>
          <p:cNvSpPr>
            <a:spLocks noGrp="1"/>
          </p:cNvSpPr>
          <p:nvPr>
            <p:ph type="dt" sz="half" idx="10"/>
          </p:nvPr>
        </p:nvSpPr>
        <p:spPr/>
        <p:txBody>
          <a:bodyPr/>
          <a:lstStyle/>
          <a:p>
            <a:fld id="{AE2177E7-2FAB-4197-BCD5-6F0089A33DCF}" type="datetimeFigureOut">
              <a:rPr lang="es-MX" smtClean="0"/>
              <a:t>16/09/2024</a:t>
            </a:fld>
            <a:endParaRPr lang="es-MX"/>
          </a:p>
        </p:txBody>
      </p:sp>
      <p:sp>
        <p:nvSpPr>
          <p:cNvPr id="6" name="Marcador de pie de página 5">
            <a:extLst>
              <a:ext uri="{FF2B5EF4-FFF2-40B4-BE49-F238E27FC236}">
                <a16:creationId xmlns:a16="http://schemas.microsoft.com/office/drawing/2014/main" id="{C8E8F143-6344-079F-4FEE-BC3E8288DA6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197237E-094F-5977-F2C2-41E4E2BF10BE}"/>
              </a:ext>
            </a:extLst>
          </p:cNvPr>
          <p:cNvSpPr>
            <a:spLocks noGrp="1"/>
          </p:cNvSpPr>
          <p:nvPr>
            <p:ph type="sldNum" sz="quarter" idx="12"/>
          </p:nvPr>
        </p:nvSpPr>
        <p:spPr/>
        <p:txBody>
          <a:bodyPr/>
          <a:lstStyle/>
          <a:p>
            <a:fld id="{562F9BB3-AF3B-44C5-93A9-4E50D7FE3008}" type="slidenum">
              <a:rPr lang="es-MX" smtClean="0"/>
              <a:t>‹Nº›</a:t>
            </a:fld>
            <a:endParaRPr lang="es-MX"/>
          </a:p>
        </p:txBody>
      </p:sp>
    </p:spTree>
    <p:extLst>
      <p:ext uri="{BB962C8B-B14F-4D97-AF65-F5344CB8AC3E}">
        <p14:creationId xmlns:p14="http://schemas.microsoft.com/office/powerpoint/2010/main" val="293879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395A7F7-E4F1-520F-75A3-964331951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6DE8FE9-268F-5F56-55F5-50ADB2321C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1195131-6ACE-70ED-6935-CF7DEC490B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2177E7-2FAB-4197-BCD5-6F0089A33DCF}" type="datetimeFigureOut">
              <a:rPr lang="es-MX" smtClean="0"/>
              <a:t>16/09/2024</a:t>
            </a:fld>
            <a:endParaRPr lang="es-MX"/>
          </a:p>
        </p:txBody>
      </p:sp>
      <p:sp>
        <p:nvSpPr>
          <p:cNvPr id="5" name="Marcador de pie de página 4">
            <a:extLst>
              <a:ext uri="{FF2B5EF4-FFF2-40B4-BE49-F238E27FC236}">
                <a16:creationId xmlns:a16="http://schemas.microsoft.com/office/drawing/2014/main" id="{31E8B846-E238-9D26-D2B9-6186074779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CB93D955-81EC-34C4-85D3-F58DABC41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2F9BB3-AF3B-44C5-93A9-4E50D7FE3008}" type="slidenum">
              <a:rPr lang="es-MX" smtClean="0"/>
              <a:t>‹Nº›</a:t>
            </a:fld>
            <a:endParaRPr lang="es-MX"/>
          </a:p>
        </p:txBody>
      </p:sp>
    </p:spTree>
    <p:extLst>
      <p:ext uri="{BB962C8B-B14F-4D97-AF65-F5344CB8AC3E}">
        <p14:creationId xmlns:p14="http://schemas.microsoft.com/office/powerpoint/2010/main" val="17550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A755862-1272-26C2-A414-67AF23A84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88" y="0"/>
            <a:ext cx="13716000" cy="6858000"/>
          </a:xfrm>
          <a:prstGeom prst="rect">
            <a:avLst/>
          </a:prstGeom>
        </p:spPr>
      </p:pic>
      <p:sp>
        <p:nvSpPr>
          <p:cNvPr id="2" name="Título 1">
            <a:extLst>
              <a:ext uri="{FF2B5EF4-FFF2-40B4-BE49-F238E27FC236}">
                <a16:creationId xmlns:a16="http://schemas.microsoft.com/office/drawing/2014/main" id="{897372DD-DE92-389C-9068-ECD276BEB578}"/>
              </a:ext>
            </a:extLst>
          </p:cNvPr>
          <p:cNvSpPr>
            <a:spLocks noGrp="1"/>
          </p:cNvSpPr>
          <p:nvPr>
            <p:ph type="ctrTitle"/>
          </p:nvPr>
        </p:nvSpPr>
        <p:spPr>
          <a:xfrm>
            <a:off x="1524000" y="1122363"/>
            <a:ext cx="9144000" cy="2306637"/>
          </a:xfrm>
        </p:spPr>
        <p:txBody>
          <a:bodyPr/>
          <a:lstStyle/>
          <a:p>
            <a:r>
              <a:rPr lang="es-MX" dirty="0">
                <a:latin typeface="Arial Black" panose="020B0A04020102020204" pitchFamily="34" charset="0"/>
              </a:rPr>
              <a:t>Técnicas Grupales:</a:t>
            </a:r>
            <a:br>
              <a:rPr lang="es-MX" dirty="0">
                <a:latin typeface="Arial Black" panose="020B0A04020102020204" pitchFamily="34" charset="0"/>
              </a:rPr>
            </a:br>
            <a:r>
              <a:rPr lang="es-MX" sz="4800" dirty="0">
                <a:latin typeface="AniMe Matrix - MB_EN" panose="00000500000000000000" pitchFamily="2" charset="0"/>
              </a:rPr>
              <a:t>4. Mesa Redonda</a:t>
            </a:r>
          </a:p>
        </p:txBody>
      </p:sp>
      <p:sp>
        <p:nvSpPr>
          <p:cNvPr id="3" name="Subtítulo 2">
            <a:extLst>
              <a:ext uri="{FF2B5EF4-FFF2-40B4-BE49-F238E27FC236}">
                <a16:creationId xmlns:a16="http://schemas.microsoft.com/office/drawing/2014/main" id="{0125C5E0-91B9-021C-38A1-43FC9F3E43E5}"/>
              </a:ext>
            </a:extLst>
          </p:cNvPr>
          <p:cNvSpPr>
            <a:spLocks noGrp="1"/>
          </p:cNvSpPr>
          <p:nvPr>
            <p:ph type="subTitle" idx="1"/>
          </p:nvPr>
        </p:nvSpPr>
        <p:spPr/>
        <p:txBody>
          <a:bodyPr/>
          <a:lstStyle/>
          <a:p>
            <a:r>
              <a:rPr lang="es-MX" dirty="0">
                <a:latin typeface="Algerian" panose="04020705040A02060702" pitchFamily="82" charset="0"/>
              </a:rPr>
              <a:t>German Steven Guerrero Mariño</a:t>
            </a:r>
          </a:p>
          <a:p>
            <a:r>
              <a:rPr lang="es-MX" dirty="0">
                <a:latin typeface="Algerian" panose="04020705040A02060702" pitchFamily="82" charset="0"/>
              </a:rPr>
              <a:t>Abel Nicolás Jaimes Orjuela</a:t>
            </a:r>
          </a:p>
          <a:p>
            <a:r>
              <a:rPr lang="es-MX" dirty="0">
                <a:latin typeface="Algerian" panose="04020705040A02060702" pitchFamily="82" charset="0"/>
              </a:rPr>
              <a:t>Carlos Miguel Peña </a:t>
            </a:r>
            <a:r>
              <a:rPr lang="es-MX" dirty="0" err="1">
                <a:latin typeface="Algerian" panose="04020705040A02060702" pitchFamily="82" charset="0"/>
              </a:rPr>
              <a:t>Bera</a:t>
            </a:r>
            <a:endParaRPr lang="es-MX" dirty="0">
              <a:latin typeface="Algerian" panose="04020705040A02060702" pitchFamily="82" charset="0"/>
            </a:endParaRPr>
          </a:p>
        </p:txBody>
      </p:sp>
    </p:spTree>
    <p:extLst>
      <p:ext uri="{BB962C8B-B14F-4D97-AF65-F5344CB8AC3E}">
        <p14:creationId xmlns:p14="http://schemas.microsoft.com/office/powerpoint/2010/main" val="312357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FAFBE-458E-43F3-01AC-8D152C3F7914}"/>
              </a:ext>
            </a:extLst>
          </p:cNvPr>
          <p:cNvSpPr>
            <a:spLocks noGrp="1"/>
          </p:cNvSpPr>
          <p:nvPr>
            <p:ph type="title"/>
          </p:nvPr>
        </p:nvSpPr>
        <p:spPr/>
        <p:txBody>
          <a:bodyPr>
            <a:normAutofit/>
          </a:bodyPr>
          <a:lstStyle/>
          <a:p>
            <a:r>
              <a:rPr lang="es-MX" dirty="0"/>
              <a:t>Subtemas a ver</a:t>
            </a:r>
          </a:p>
        </p:txBody>
      </p:sp>
      <p:sp>
        <p:nvSpPr>
          <p:cNvPr id="3" name="Marcador de contenido 2">
            <a:extLst>
              <a:ext uri="{FF2B5EF4-FFF2-40B4-BE49-F238E27FC236}">
                <a16:creationId xmlns:a16="http://schemas.microsoft.com/office/drawing/2014/main" id="{F47BEC1F-877A-71CA-2F6F-CB7125E9287B}"/>
              </a:ext>
            </a:extLst>
          </p:cNvPr>
          <p:cNvSpPr>
            <a:spLocks noGrp="1"/>
          </p:cNvSpPr>
          <p:nvPr>
            <p:ph idx="1"/>
          </p:nvPr>
        </p:nvSpPr>
        <p:spPr/>
        <p:txBody>
          <a:bodyPr>
            <a:normAutofit/>
          </a:bodyPr>
          <a:lstStyle/>
          <a:p>
            <a:r>
              <a:rPr lang="es-MX" sz="3200" dirty="0"/>
              <a:t>Características principales de la técnica de Mesa Redonda</a:t>
            </a:r>
          </a:p>
          <a:p>
            <a:r>
              <a:rPr lang="es-MX" sz="3200" dirty="0"/>
              <a:t>Variantes y aplicaciones</a:t>
            </a:r>
          </a:p>
          <a:p>
            <a:r>
              <a:rPr lang="es-MX" sz="3200" dirty="0"/>
              <a:t>Ventajas de la Mesa Redonda</a:t>
            </a:r>
          </a:p>
          <a:p>
            <a:r>
              <a:rPr lang="es-MX" sz="3200" dirty="0"/>
              <a:t>Desventajas o limitaciones</a:t>
            </a:r>
          </a:p>
          <a:p>
            <a:r>
              <a:rPr lang="es-MX" sz="3200" dirty="0"/>
              <a:t>Rol del moderador</a:t>
            </a:r>
          </a:p>
        </p:txBody>
      </p:sp>
    </p:spTree>
    <p:extLst>
      <p:ext uri="{BB962C8B-B14F-4D97-AF65-F5344CB8AC3E}">
        <p14:creationId xmlns:p14="http://schemas.microsoft.com/office/powerpoint/2010/main" val="154787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otGrid">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CED67-2A3D-AEA6-D60E-61B04802EDF2}"/>
              </a:ext>
            </a:extLst>
          </p:cNvPr>
          <p:cNvSpPr>
            <a:spLocks noGrp="1"/>
          </p:cNvSpPr>
          <p:nvPr>
            <p:ph type="title"/>
          </p:nvPr>
        </p:nvSpPr>
        <p:spPr/>
        <p:txBody>
          <a:bodyPr/>
          <a:lstStyle/>
          <a:p>
            <a:r>
              <a:rPr lang="es-MX"/>
              <a:t>Características principales de la técnica de Mesa Redonda</a:t>
            </a:r>
          </a:p>
        </p:txBody>
      </p:sp>
      <p:sp>
        <p:nvSpPr>
          <p:cNvPr id="3" name="Marcador de contenido 2">
            <a:extLst>
              <a:ext uri="{FF2B5EF4-FFF2-40B4-BE49-F238E27FC236}">
                <a16:creationId xmlns:a16="http://schemas.microsoft.com/office/drawing/2014/main" id="{0252BB9B-B2E0-D3F2-422E-2D767F192331}"/>
              </a:ext>
            </a:extLst>
          </p:cNvPr>
          <p:cNvSpPr>
            <a:spLocks noGrp="1"/>
          </p:cNvSpPr>
          <p:nvPr>
            <p:ph idx="1"/>
          </p:nvPr>
        </p:nvSpPr>
        <p:spPr/>
        <p:txBody>
          <a:bodyPr>
            <a:noAutofit/>
          </a:bodyPr>
          <a:lstStyle/>
          <a:p>
            <a:r>
              <a:rPr lang="es-MX" sz="2400" dirty="0"/>
              <a:t>Igualdad en la participación: El formato de la mesa redonda se basa en la disposición física o simbólica de los participantes en torno a una mesa circular, lo que sugiere igualdad de condiciones. No hay jerarquías formales, lo que permite que cada persona tenga la oportunidad de hablar y ser escuchada.</a:t>
            </a:r>
          </a:p>
          <a:p>
            <a:r>
              <a:rPr lang="es-MX" sz="2400" dirty="0"/>
              <a:t>Moderador: Aunque no hay jerarquías entre los participantes, suele haber un moderador cuya función es guiar la conversación, asegurarse de que el tiempo se distribuya equitativamente, mantener el enfoque en el tema principal y evitar interrupciones o desviaciones del tema.</a:t>
            </a:r>
          </a:p>
          <a:p>
            <a:r>
              <a:rPr lang="es-MX" sz="2400" dirty="0"/>
              <a:t>Tema específico: La mesa redonda se organiza en torno a un tema o problema central que será discutido. Este tema debe ser de interés común para todos los participantes y bien definido previamente.</a:t>
            </a:r>
          </a:p>
        </p:txBody>
      </p:sp>
    </p:spTree>
    <p:extLst>
      <p:ext uri="{BB962C8B-B14F-4D97-AF65-F5344CB8AC3E}">
        <p14:creationId xmlns:p14="http://schemas.microsoft.com/office/powerpoint/2010/main" val="263843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otGrid">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CED67-2A3D-AEA6-D60E-61B04802EDF2}"/>
              </a:ext>
            </a:extLst>
          </p:cNvPr>
          <p:cNvSpPr>
            <a:spLocks noGrp="1"/>
          </p:cNvSpPr>
          <p:nvPr>
            <p:ph type="title"/>
          </p:nvPr>
        </p:nvSpPr>
        <p:spPr/>
        <p:txBody>
          <a:bodyPr/>
          <a:lstStyle/>
          <a:p>
            <a:r>
              <a:rPr lang="es-MX" dirty="0"/>
              <a:t>Características principales de la técnica de Mesa Redonda</a:t>
            </a:r>
          </a:p>
        </p:txBody>
      </p:sp>
      <p:sp>
        <p:nvSpPr>
          <p:cNvPr id="3" name="Marcador de contenido 2">
            <a:extLst>
              <a:ext uri="{FF2B5EF4-FFF2-40B4-BE49-F238E27FC236}">
                <a16:creationId xmlns:a16="http://schemas.microsoft.com/office/drawing/2014/main" id="{0252BB9B-B2E0-D3F2-422E-2D767F192331}"/>
              </a:ext>
            </a:extLst>
          </p:cNvPr>
          <p:cNvSpPr>
            <a:spLocks noGrp="1"/>
          </p:cNvSpPr>
          <p:nvPr>
            <p:ph idx="1"/>
          </p:nvPr>
        </p:nvSpPr>
        <p:spPr/>
        <p:txBody>
          <a:bodyPr>
            <a:noAutofit/>
          </a:bodyPr>
          <a:lstStyle/>
          <a:p>
            <a:r>
              <a:rPr lang="es-MX" sz="2400" dirty="0"/>
              <a:t>Duración limitada: Se establece un tiempo determinado para la discusión, lo que obliga a que las intervenciones sean concisas y enfocadas. Esto ayuda a mantener un ritmo de conversación dinámico.</a:t>
            </a:r>
          </a:p>
          <a:p>
            <a:r>
              <a:rPr lang="es-MX" sz="2400" dirty="0"/>
              <a:t>Intercambio de ideas: El objetivo es generar un intercambio constructivo de ideas. Los participantes exponen sus puntos de vista y se promueve el debate respetuoso, contrastando perspectivas y aportando nuevas propuestas o soluciones.</a:t>
            </a:r>
          </a:p>
          <a:p>
            <a:r>
              <a:rPr lang="es-MX" sz="2400" dirty="0"/>
              <a:t>Interactividad: Se busca que la conversación sea interactiva. Las personas pueden hacer preguntas, responder a comentarios de otros y construir sobre lo que otros han dicho. Este formato invita a la colaboración y a la construcción colectiva de conocimiento.</a:t>
            </a:r>
          </a:p>
        </p:txBody>
      </p:sp>
    </p:spTree>
    <p:extLst>
      <p:ext uri="{BB962C8B-B14F-4D97-AF65-F5344CB8AC3E}">
        <p14:creationId xmlns:p14="http://schemas.microsoft.com/office/powerpoint/2010/main" val="205276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8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36BF5-AAB3-1747-BB3C-4BB36BBA1742}"/>
              </a:ext>
            </a:extLst>
          </p:cNvPr>
          <p:cNvSpPr>
            <a:spLocks noGrp="1"/>
          </p:cNvSpPr>
          <p:nvPr>
            <p:ph type="title"/>
          </p:nvPr>
        </p:nvSpPr>
        <p:spPr/>
        <p:txBody>
          <a:bodyPr/>
          <a:lstStyle/>
          <a:p>
            <a:r>
              <a:rPr lang="es-MX" dirty="0">
                <a:solidFill>
                  <a:schemeClr val="bg1"/>
                </a:solidFill>
              </a:rPr>
              <a:t>Variantes y aplicaciones</a:t>
            </a:r>
          </a:p>
        </p:txBody>
      </p:sp>
      <p:sp>
        <p:nvSpPr>
          <p:cNvPr id="3" name="Marcador de contenido 2">
            <a:extLst>
              <a:ext uri="{FF2B5EF4-FFF2-40B4-BE49-F238E27FC236}">
                <a16:creationId xmlns:a16="http://schemas.microsoft.com/office/drawing/2014/main" id="{51ADC613-D455-C3B8-4AC0-A08CCE3E6DD6}"/>
              </a:ext>
            </a:extLst>
          </p:cNvPr>
          <p:cNvSpPr>
            <a:spLocks noGrp="1"/>
          </p:cNvSpPr>
          <p:nvPr>
            <p:ph idx="1"/>
          </p:nvPr>
        </p:nvSpPr>
        <p:spPr/>
        <p:txBody>
          <a:bodyPr>
            <a:normAutofit fontScale="85000" lnSpcReduction="20000"/>
          </a:bodyPr>
          <a:lstStyle/>
          <a:p>
            <a:r>
              <a:rPr lang="es-MX" dirty="0">
                <a:solidFill>
                  <a:schemeClr val="bg1"/>
                </a:solidFill>
              </a:rPr>
              <a:t>Educación: En el contexto educativo, la mesa redonda es útil para que los estudiantes discutan un tema en profundidad, desarrollen habilidades de argumentación y escuchen diversos puntos de vista. Puede ser utilizada para debatir temas controvertidos o analizar casos prácticos.</a:t>
            </a:r>
          </a:p>
          <a:p>
            <a:r>
              <a:rPr lang="es-MX" dirty="0">
                <a:solidFill>
                  <a:schemeClr val="bg1"/>
                </a:solidFill>
              </a:rPr>
              <a:t>Reuniones de trabajo: En entornos laborales, la mesa redonda es útil para la toma de decisiones colaborativa, la resolución de problemas o la planificación de estrategias. Todos los miembros del equipo pueden expresar sus ideas sin que la jerarquía influya en la calidad de las propuestas.</a:t>
            </a:r>
          </a:p>
          <a:p>
            <a:r>
              <a:rPr lang="es-MX" dirty="0">
                <a:solidFill>
                  <a:schemeClr val="bg1"/>
                </a:solidFill>
              </a:rPr>
              <a:t>Foros y Congresos: En eventos académicos o profesionales, la mesa redonda suele incluir expertos que discuten sobre un tema específico. La audiencia también puede participar haciendo preguntas, lo que genera un espacio de intercambio entre especialistas y público.</a:t>
            </a:r>
          </a:p>
          <a:p>
            <a:r>
              <a:rPr lang="es-MX" dirty="0">
                <a:solidFill>
                  <a:schemeClr val="bg1"/>
                </a:solidFill>
              </a:rPr>
              <a:t>Terapias grupales: En el ámbito de la psicología o la terapia grupal, la mesa redonda puede utilizarse para fomentar el diálogo entre los miembros del grupo, donde todos pueden compartir sus experiencias y recibir apoyo de los demás.</a:t>
            </a:r>
          </a:p>
        </p:txBody>
      </p:sp>
    </p:spTree>
    <p:extLst>
      <p:ext uri="{BB962C8B-B14F-4D97-AF65-F5344CB8AC3E}">
        <p14:creationId xmlns:p14="http://schemas.microsoft.com/office/powerpoint/2010/main" val="318322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6FCF13-5E16-99A0-DE2E-D8D0ECC84784}"/>
              </a:ext>
            </a:extLst>
          </p:cNvPr>
          <p:cNvSpPr>
            <a:spLocks noGrp="1"/>
          </p:cNvSpPr>
          <p:nvPr>
            <p:ph type="title"/>
          </p:nvPr>
        </p:nvSpPr>
        <p:spPr/>
        <p:txBody>
          <a:bodyPr/>
          <a:lstStyle/>
          <a:p>
            <a:r>
              <a:rPr lang="es-MX" dirty="0"/>
              <a:t>Ventajas de la Mesa Redonda</a:t>
            </a:r>
          </a:p>
        </p:txBody>
      </p:sp>
      <p:sp>
        <p:nvSpPr>
          <p:cNvPr id="3" name="Marcador de contenido 2">
            <a:extLst>
              <a:ext uri="{FF2B5EF4-FFF2-40B4-BE49-F238E27FC236}">
                <a16:creationId xmlns:a16="http://schemas.microsoft.com/office/drawing/2014/main" id="{5E598570-8DFF-B160-6BFD-C163FAA2DCBE}"/>
              </a:ext>
            </a:extLst>
          </p:cNvPr>
          <p:cNvSpPr>
            <a:spLocks noGrp="1"/>
          </p:cNvSpPr>
          <p:nvPr>
            <p:ph idx="1"/>
          </p:nvPr>
        </p:nvSpPr>
        <p:spPr/>
        <p:txBody>
          <a:bodyPr/>
          <a:lstStyle/>
          <a:p>
            <a:r>
              <a:rPr lang="es-MX" dirty="0"/>
              <a:t>Fomenta la inclusión: Cada participante tiene el mismo tiempo y oportunidad de hablar.</a:t>
            </a:r>
          </a:p>
          <a:p>
            <a:r>
              <a:rPr lang="es-MX" dirty="0"/>
              <a:t>Promueve el respeto y la escucha activa: Se valoran todas las opiniones, independientemente de la experiencia o el conocimiento del participante.</a:t>
            </a:r>
          </a:p>
          <a:p>
            <a:r>
              <a:rPr lang="es-MX" dirty="0"/>
              <a:t>Genera creatividad y soluciones colectivas: Al ser una dinámica interactiva, se facilita la lluvia de ideas y la construcción conjunta de soluciones o ideas innovadoras.</a:t>
            </a:r>
          </a:p>
          <a:p>
            <a:r>
              <a:rPr lang="es-MX" dirty="0"/>
              <a:t>Desarrolla habilidades de comunicación: Los participantes aprenden a expresar sus ideas de forma clara y a debatir de manera respetuosa.</a:t>
            </a:r>
          </a:p>
        </p:txBody>
      </p:sp>
    </p:spTree>
    <p:extLst>
      <p:ext uri="{BB962C8B-B14F-4D97-AF65-F5344CB8AC3E}">
        <p14:creationId xmlns:p14="http://schemas.microsoft.com/office/powerpoint/2010/main" val="409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narHorz">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B19875-42A8-4FBA-3E3C-DC6F38F6A735}"/>
              </a:ext>
            </a:extLst>
          </p:cNvPr>
          <p:cNvSpPr>
            <a:spLocks noGrp="1"/>
          </p:cNvSpPr>
          <p:nvPr>
            <p:ph type="title"/>
          </p:nvPr>
        </p:nvSpPr>
        <p:spPr/>
        <p:txBody>
          <a:bodyPr/>
          <a:lstStyle/>
          <a:p>
            <a:r>
              <a:rPr lang="es-MX" dirty="0"/>
              <a:t>Desventajas o limitaciones</a:t>
            </a:r>
          </a:p>
        </p:txBody>
      </p:sp>
      <p:sp>
        <p:nvSpPr>
          <p:cNvPr id="3" name="Marcador de contenido 2">
            <a:extLst>
              <a:ext uri="{FF2B5EF4-FFF2-40B4-BE49-F238E27FC236}">
                <a16:creationId xmlns:a16="http://schemas.microsoft.com/office/drawing/2014/main" id="{089ED867-0869-C999-3E7B-5AE9E912F64E}"/>
              </a:ext>
            </a:extLst>
          </p:cNvPr>
          <p:cNvSpPr>
            <a:spLocks noGrp="1"/>
          </p:cNvSpPr>
          <p:nvPr>
            <p:ph idx="1"/>
          </p:nvPr>
        </p:nvSpPr>
        <p:spPr/>
        <p:txBody>
          <a:bodyPr/>
          <a:lstStyle/>
          <a:p>
            <a:r>
              <a:rPr lang="es-MX" dirty="0"/>
              <a:t>Tiempo limitado: Dado que todos deben participar y el tiempo suele ser limitado, a veces no se profundiza lo suficiente en ciertos puntos.</a:t>
            </a:r>
          </a:p>
          <a:p>
            <a:r>
              <a:rPr lang="es-MX" dirty="0"/>
              <a:t>Dificultad para moderar: Si el moderador no es eficiente, puede haber desorganización o personas que monopolicen la conversación.</a:t>
            </a:r>
          </a:p>
          <a:p>
            <a:r>
              <a:rPr lang="es-MX" dirty="0"/>
              <a:t>Conflictos: En algunos casos, la discusión puede generar confrontaciones si no se manejan de forma adecuada las diferencias de opinión.</a:t>
            </a:r>
          </a:p>
        </p:txBody>
      </p:sp>
    </p:spTree>
    <p:extLst>
      <p:ext uri="{BB962C8B-B14F-4D97-AF65-F5344CB8AC3E}">
        <p14:creationId xmlns:p14="http://schemas.microsoft.com/office/powerpoint/2010/main" val="399409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8A9172-B7F7-9F14-EF1B-D8FE8C620CF0}"/>
              </a:ext>
            </a:extLst>
          </p:cNvPr>
          <p:cNvSpPr>
            <a:spLocks noGrp="1"/>
          </p:cNvSpPr>
          <p:nvPr>
            <p:ph type="title"/>
          </p:nvPr>
        </p:nvSpPr>
        <p:spPr/>
        <p:txBody>
          <a:bodyPr/>
          <a:lstStyle/>
          <a:p>
            <a:r>
              <a:rPr lang="es-MX" dirty="0"/>
              <a:t>Rol del moderador</a:t>
            </a:r>
          </a:p>
        </p:txBody>
      </p:sp>
      <p:sp>
        <p:nvSpPr>
          <p:cNvPr id="3" name="Marcador de contenido 2">
            <a:extLst>
              <a:ext uri="{FF2B5EF4-FFF2-40B4-BE49-F238E27FC236}">
                <a16:creationId xmlns:a16="http://schemas.microsoft.com/office/drawing/2014/main" id="{6E90648F-C07A-CED8-29A1-7BDAB929C010}"/>
              </a:ext>
            </a:extLst>
          </p:cNvPr>
          <p:cNvSpPr>
            <a:spLocks noGrp="1"/>
          </p:cNvSpPr>
          <p:nvPr>
            <p:ph idx="1"/>
          </p:nvPr>
        </p:nvSpPr>
        <p:spPr/>
        <p:txBody>
          <a:bodyPr/>
          <a:lstStyle/>
          <a:p>
            <a:r>
              <a:rPr lang="es-MX" dirty="0"/>
              <a:t>El papel del moderador es crucial para el éxito de una mesa redonda. Debe ser capaz de:</a:t>
            </a:r>
          </a:p>
          <a:p>
            <a:pPr>
              <a:buFont typeface="Arial" panose="020B0604020202020204" pitchFamily="34" charset="0"/>
              <a:buChar char="•"/>
            </a:pPr>
            <a:r>
              <a:rPr lang="es-MX" dirty="0"/>
              <a:t>Introducir el tema y dar la palabra a los participantes de manera equitativa.</a:t>
            </a:r>
          </a:p>
          <a:p>
            <a:pPr>
              <a:buFont typeface="Arial" panose="020B0604020202020204" pitchFamily="34" charset="0"/>
              <a:buChar char="•"/>
            </a:pPr>
            <a:r>
              <a:rPr lang="es-MX" dirty="0"/>
              <a:t>Facilitar la participación sin imponer su opinión.</a:t>
            </a:r>
          </a:p>
          <a:p>
            <a:pPr>
              <a:buFont typeface="Arial" panose="020B0604020202020204" pitchFamily="34" charset="0"/>
              <a:buChar char="•"/>
            </a:pPr>
            <a:r>
              <a:rPr lang="es-MX" dirty="0"/>
              <a:t>Controlar el tiempo de las intervenciones.</a:t>
            </a:r>
          </a:p>
          <a:p>
            <a:pPr>
              <a:buFont typeface="Arial" panose="020B0604020202020204" pitchFamily="34" charset="0"/>
              <a:buChar char="•"/>
            </a:pPr>
            <a:r>
              <a:rPr lang="es-MX" dirty="0"/>
              <a:t>Resumir los puntos discutidos para mantener la claridad.</a:t>
            </a:r>
          </a:p>
          <a:p>
            <a:pPr>
              <a:buFont typeface="Arial" panose="020B0604020202020204" pitchFamily="34" charset="0"/>
              <a:buChar char="•"/>
            </a:pPr>
            <a:r>
              <a:rPr lang="es-MX" dirty="0"/>
              <a:t>Garantizar un ambiente respetuoso y enfocado.</a:t>
            </a:r>
          </a:p>
        </p:txBody>
      </p:sp>
    </p:spTree>
    <p:extLst>
      <p:ext uri="{BB962C8B-B14F-4D97-AF65-F5344CB8AC3E}">
        <p14:creationId xmlns:p14="http://schemas.microsoft.com/office/powerpoint/2010/main" val="44057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smCheck">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E9F2A-CBA1-4648-AB62-66880F5C5172}"/>
              </a:ext>
            </a:extLst>
          </p:cNvPr>
          <p:cNvSpPr>
            <a:spLocks noGrp="1"/>
          </p:cNvSpPr>
          <p:nvPr>
            <p:ph type="title"/>
          </p:nvPr>
        </p:nvSpPr>
        <p:spPr/>
        <p:txBody>
          <a:bodyPr>
            <a:noAutofit/>
          </a:bodyPr>
          <a:lstStyle/>
          <a:p>
            <a:pPr algn="ctr"/>
            <a:r>
              <a:rPr lang="es-MX" sz="7200" dirty="0">
                <a:latin typeface="Arial Black" panose="020B0A04020102020204" pitchFamily="34" charset="0"/>
              </a:rPr>
              <a:t>Gracias, </a:t>
            </a:r>
            <a:r>
              <a:rPr lang="hy-AM" sz="7200" dirty="0"/>
              <a:t>շնորհակալություն</a:t>
            </a:r>
            <a:r>
              <a:rPr lang="es-MX" sz="7200" dirty="0"/>
              <a:t>,</a:t>
            </a:r>
            <a:r>
              <a:rPr lang="es-MX" sz="7200" dirty="0">
                <a:latin typeface="Arial Black" panose="020B0A04020102020204" pitchFamily="34" charset="0"/>
              </a:rPr>
              <a:t> </a:t>
            </a:r>
            <a:r>
              <a:rPr lang="ka-GE" sz="7200" dirty="0"/>
              <a:t>გმადლობთ</a:t>
            </a:r>
            <a:r>
              <a:rPr lang="es-MX" sz="7200" dirty="0"/>
              <a:t>.</a:t>
            </a:r>
            <a:endParaRPr lang="es-MX" sz="7200" dirty="0">
              <a:latin typeface="Arial Black" panose="020B0A04020102020204" pitchFamily="34" charset="0"/>
            </a:endParaRPr>
          </a:p>
        </p:txBody>
      </p:sp>
      <p:sp>
        <p:nvSpPr>
          <p:cNvPr id="3" name="Marcador de texto 2">
            <a:extLst>
              <a:ext uri="{FF2B5EF4-FFF2-40B4-BE49-F238E27FC236}">
                <a16:creationId xmlns:a16="http://schemas.microsoft.com/office/drawing/2014/main" id="{2E2B7F4C-8ACD-1098-6477-5225F4E0F844}"/>
              </a:ext>
            </a:extLst>
          </p:cNvPr>
          <p:cNvSpPr>
            <a:spLocks noGrp="1"/>
          </p:cNvSpPr>
          <p:nvPr>
            <p:ph type="body" idx="1"/>
          </p:nvPr>
        </p:nvSpPr>
        <p:spPr>
          <a:pattFill prst="pct50">
            <a:fgClr>
              <a:schemeClr val="accent1"/>
            </a:fgClr>
            <a:bgClr>
              <a:schemeClr val="bg1"/>
            </a:bgClr>
          </a:pattFill>
        </p:spPr>
        <p:txBody>
          <a:bodyPr>
            <a:normAutofit fontScale="92500" lnSpcReduction="10000"/>
          </a:bodyPr>
          <a:lstStyle/>
          <a:p>
            <a:r>
              <a:rPr lang="es-MX" dirty="0">
                <a:solidFill>
                  <a:schemeClr val="tx1"/>
                </a:solidFill>
                <a:latin typeface="Arial Black" panose="020B0A04020102020204" pitchFamily="34" charset="0"/>
              </a:rPr>
              <a:t>En resumen, la técnica de Mesa Redonda es una poderosa herramienta para fomentar el diálogo equitativo y colaborativo. Se adapta a múltiples contextos y, cuando se gestiona adecuadamente, permite el intercambio productivo de ideas, opiniones y soluciones entre los participantes.</a:t>
            </a:r>
          </a:p>
        </p:txBody>
      </p:sp>
    </p:spTree>
    <p:extLst>
      <p:ext uri="{BB962C8B-B14F-4D97-AF65-F5344CB8AC3E}">
        <p14:creationId xmlns:p14="http://schemas.microsoft.com/office/powerpoint/2010/main" val="33718620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783</Words>
  <Application>Microsoft Office PowerPoint</Application>
  <PresentationFormat>Panorámica</PresentationFormat>
  <Paragraphs>41</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Algerian</vt:lpstr>
      <vt:lpstr>AniMe Matrix - MB_EN</vt:lpstr>
      <vt:lpstr>Aptos</vt:lpstr>
      <vt:lpstr>Aptos Display</vt:lpstr>
      <vt:lpstr>Arial</vt:lpstr>
      <vt:lpstr>Arial Black</vt:lpstr>
      <vt:lpstr>Tema de Office</vt:lpstr>
      <vt:lpstr>Técnicas Grupales: 4. Mesa Redonda</vt:lpstr>
      <vt:lpstr>Subtemas a ver</vt:lpstr>
      <vt:lpstr>Características principales de la técnica de Mesa Redonda</vt:lpstr>
      <vt:lpstr>Características principales de la técnica de Mesa Redonda</vt:lpstr>
      <vt:lpstr>Variantes y aplicaciones</vt:lpstr>
      <vt:lpstr>Ventajas de la Mesa Redonda</vt:lpstr>
      <vt:lpstr>Desventajas o limitaciones</vt:lpstr>
      <vt:lpstr>Rol del moderador</vt:lpstr>
      <vt:lpstr>Gracias, շնորհակալություն, გმადლობთ.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Abel Nicolas Jaimes Orjuela</dc:creator>
  <cp:lastModifiedBy>Abel Nicolas Jaimes Orjuela</cp:lastModifiedBy>
  <cp:revision>1</cp:revision>
  <dcterms:created xsi:type="dcterms:W3CDTF">2024-09-16T22:01:26Z</dcterms:created>
  <dcterms:modified xsi:type="dcterms:W3CDTF">2024-09-16T22:42:32Z</dcterms:modified>
</cp:coreProperties>
</file>