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Glacial Indifference" charset="1" panose="00000000000000000000"/>
      <p:regular r:id="rId16"/>
    </p:embeddedFont>
    <p:embeddedFont>
      <p:font typeface="Glacial Indifference Bold" charset="1" panose="00000800000000000000"/>
      <p:regular r:id="rId17"/>
    </p:embeddedFont>
    <p:embeddedFont>
      <p:font typeface="Bukhari Script" charset="1" panose="000005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18.png" Type="http://schemas.openxmlformats.org/officeDocument/2006/relationships/image"/><Relationship Id="rId8" Target="../media/image1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982806">
            <a:off x="720300" y="6421716"/>
            <a:ext cx="8842272" cy="11861584"/>
          </a:xfrm>
          <a:custGeom>
            <a:avLst/>
            <a:gdLst/>
            <a:ahLst/>
            <a:cxnLst/>
            <a:rect r="r" b="b" t="t" l="l"/>
            <a:pathLst>
              <a:path h="11861584" w="8842272">
                <a:moveTo>
                  <a:pt x="0" y="0"/>
                </a:moveTo>
                <a:lnTo>
                  <a:pt x="8842272" y="0"/>
                </a:lnTo>
                <a:lnTo>
                  <a:pt x="8842272" y="11861584"/>
                </a:lnTo>
                <a:lnTo>
                  <a:pt x="0" y="118615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5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6501204">
            <a:off x="11046831" y="-5088864"/>
            <a:ext cx="8807178" cy="11814508"/>
          </a:xfrm>
          <a:custGeom>
            <a:avLst/>
            <a:gdLst/>
            <a:ahLst/>
            <a:cxnLst/>
            <a:rect r="r" b="b" t="t" l="l"/>
            <a:pathLst>
              <a:path h="11814508" w="8807178">
                <a:moveTo>
                  <a:pt x="0" y="0"/>
                </a:moveTo>
                <a:lnTo>
                  <a:pt x="8807178" y="0"/>
                </a:lnTo>
                <a:lnTo>
                  <a:pt x="8807178" y="11814507"/>
                </a:lnTo>
                <a:lnTo>
                  <a:pt x="0" y="11814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5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10571821">
            <a:off x="10628437" y="8363453"/>
            <a:ext cx="5947318" cy="7978109"/>
          </a:xfrm>
          <a:custGeom>
            <a:avLst/>
            <a:gdLst/>
            <a:ahLst/>
            <a:cxnLst/>
            <a:rect r="r" b="b" t="t" l="l"/>
            <a:pathLst>
              <a:path h="7978109" w="5947318">
                <a:moveTo>
                  <a:pt x="0" y="0"/>
                </a:moveTo>
                <a:lnTo>
                  <a:pt x="5947318" y="0"/>
                </a:lnTo>
                <a:lnTo>
                  <a:pt x="5947318" y="7978110"/>
                </a:lnTo>
                <a:lnTo>
                  <a:pt x="0" y="79781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5114765">
            <a:off x="11561828" y="5146485"/>
            <a:ext cx="8542938" cy="7393525"/>
          </a:xfrm>
          <a:custGeom>
            <a:avLst/>
            <a:gdLst/>
            <a:ahLst/>
            <a:cxnLst/>
            <a:rect r="r" b="b" t="t" l="l"/>
            <a:pathLst>
              <a:path h="7393525" w="8542938">
                <a:moveTo>
                  <a:pt x="0" y="0"/>
                </a:moveTo>
                <a:lnTo>
                  <a:pt x="8542938" y="0"/>
                </a:lnTo>
                <a:lnTo>
                  <a:pt x="8542938" y="7393525"/>
                </a:lnTo>
                <a:lnTo>
                  <a:pt x="0" y="73935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5058328">
            <a:off x="13255544" y="-4131370"/>
            <a:ext cx="7156478" cy="6935278"/>
          </a:xfrm>
          <a:custGeom>
            <a:avLst/>
            <a:gdLst/>
            <a:ahLst/>
            <a:cxnLst/>
            <a:rect r="r" b="b" t="t" l="l"/>
            <a:pathLst>
              <a:path h="6935278" w="7156478">
                <a:moveTo>
                  <a:pt x="0" y="0"/>
                </a:moveTo>
                <a:lnTo>
                  <a:pt x="7156479" y="0"/>
                </a:lnTo>
                <a:lnTo>
                  <a:pt x="7156479" y="6935279"/>
                </a:lnTo>
                <a:lnTo>
                  <a:pt x="0" y="69352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3318101">
            <a:off x="-3880130" y="6803731"/>
            <a:ext cx="10117864" cy="10062676"/>
          </a:xfrm>
          <a:custGeom>
            <a:avLst/>
            <a:gdLst/>
            <a:ahLst/>
            <a:cxnLst/>
            <a:rect r="r" b="b" t="t" l="l"/>
            <a:pathLst>
              <a:path h="10062676" w="10117864">
                <a:moveTo>
                  <a:pt x="0" y="0"/>
                </a:moveTo>
                <a:lnTo>
                  <a:pt x="10117864" y="0"/>
                </a:lnTo>
                <a:lnTo>
                  <a:pt x="10117864" y="10062675"/>
                </a:lnTo>
                <a:lnTo>
                  <a:pt x="0" y="100626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6800871">
            <a:off x="-1846725" y="-2878373"/>
            <a:ext cx="8542938" cy="7393525"/>
          </a:xfrm>
          <a:custGeom>
            <a:avLst/>
            <a:gdLst/>
            <a:ahLst/>
            <a:cxnLst/>
            <a:rect r="r" b="b" t="t" l="l"/>
            <a:pathLst>
              <a:path h="7393525" w="8542938">
                <a:moveTo>
                  <a:pt x="0" y="0"/>
                </a:moveTo>
                <a:lnTo>
                  <a:pt x="8542938" y="0"/>
                </a:lnTo>
                <a:lnTo>
                  <a:pt x="8542938" y="7393525"/>
                </a:lnTo>
                <a:lnTo>
                  <a:pt x="0" y="73935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906882" y="1804457"/>
            <a:ext cx="864754" cy="864754"/>
          </a:xfrm>
          <a:custGeom>
            <a:avLst/>
            <a:gdLst/>
            <a:ahLst/>
            <a:cxnLst/>
            <a:rect r="r" b="b" t="t" l="l"/>
            <a:pathLst>
              <a:path h="864754" w="864754">
                <a:moveTo>
                  <a:pt x="0" y="0"/>
                </a:moveTo>
                <a:lnTo>
                  <a:pt x="864754" y="0"/>
                </a:lnTo>
                <a:lnTo>
                  <a:pt x="864754" y="864755"/>
                </a:lnTo>
                <a:lnTo>
                  <a:pt x="0" y="86475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141436" y="6374086"/>
            <a:ext cx="8005127" cy="1208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08"/>
              </a:lnSpc>
              <a:spcBef>
                <a:spcPct val="0"/>
              </a:spcBef>
            </a:pPr>
            <a:r>
              <a:rPr lang="en-US" sz="3434" spc="7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🌳 Artista, activista, ambientalista y voz del rock alternativo colombiano 🎵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409868" y="4409356"/>
            <a:ext cx="9150432" cy="2040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57"/>
              </a:lnSpc>
            </a:pPr>
            <a:r>
              <a:rPr lang="en-US" b="true" sz="11898" spc="111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ECHEVERRI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985084" y="1776600"/>
            <a:ext cx="1385325" cy="920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5"/>
              </a:lnSpc>
              <a:spcBef>
                <a:spcPct val="0"/>
              </a:spcBef>
            </a:pPr>
            <a:r>
              <a:rPr lang="en-US" sz="3063" spc="-61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Música</a:t>
            </a:r>
          </a:p>
          <a:p>
            <a:pPr algn="l">
              <a:lnSpc>
                <a:spcPts val="3645"/>
              </a:lnSpc>
              <a:spcBef>
                <a:spcPct val="0"/>
              </a:spcBef>
            </a:pPr>
            <a:r>
              <a:rPr lang="en-US" sz="3063" spc="-61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9°A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490215" y="3766424"/>
            <a:ext cx="7307570" cy="1086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84"/>
              </a:lnSpc>
              <a:spcBef>
                <a:spcPct val="0"/>
              </a:spcBef>
            </a:pPr>
            <a:r>
              <a:rPr lang="en-US" sz="6345" spc="596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ANDREA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54302" y="2827465"/>
            <a:ext cx="9064792" cy="4499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136"/>
              </a:lnSpc>
            </a:pPr>
            <a:r>
              <a:rPr lang="en-US" b="true" sz="12954" spc="1217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MUCHAS GRACIAS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478627" y="1685723"/>
            <a:ext cx="0" cy="6915554"/>
          </a:xfrm>
          <a:prstGeom prst="line">
            <a:avLst/>
          </a:prstGeom>
          <a:ln cap="flat" w="66675">
            <a:solidFill>
              <a:srgbClr val="E3D8D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5400000">
            <a:off x="8502801" y="331078"/>
            <a:ext cx="10116277" cy="9454121"/>
          </a:xfrm>
          <a:custGeom>
            <a:avLst/>
            <a:gdLst/>
            <a:ahLst/>
            <a:cxnLst/>
            <a:rect r="r" b="b" t="t" l="l"/>
            <a:pathLst>
              <a:path h="9454121" w="10116277">
                <a:moveTo>
                  <a:pt x="0" y="0"/>
                </a:moveTo>
                <a:lnTo>
                  <a:pt x="10116277" y="0"/>
                </a:lnTo>
                <a:lnTo>
                  <a:pt x="10116277" y="9454121"/>
                </a:lnTo>
                <a:lnTo>
                  <a:pt x="0" y="94541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501204">
            <a:off x="-4899086" y="-8147683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2" y="0"/>
                </a:lnTo>
                <a:lnTo>
                  <a:pt x="9798172" y="13143889"/>
                </a:lnTo>
                <a:lnTo>
                  <a:pt x="0" y="13143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8798399">
            <a:off x="11434890" y="2417332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10301337">
            <a:off x="9883234" y="-2150579"/>
            <a:ext cx="12901483" cy="11165647"/>
          </a:xfrm>
          <a:custGeom>
            <a:avLst/>
            <a:gdLst/>
            <a:ahLst/>
            <a:cxnLst/>
            <a:rect r="r" b="b" t="t" l="l"/>
            <a:pathLst>
              <a:path h="11165647" w="12901483">
                <a:moveTo>
                  <a:pt x="0" y="0"/>
                </a:moveTo>
                <a:lnTo>
                  <a:pt x="12901483" y="0"/>
                </a:lnTo>
                <a:lnTo>
                  <a:pt x="12901483" y="11165647"/>
                </a:lnTo>
                <a:lnTo>
                  <a:pt x="0" y="111656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458160">
            <a:off x="-3775194" y="6616870"/>
            <a:ext cx="8481393" cy="7340260"/>
          </a:xfrm>
          <a:custGeom>
            <a:avLst/>
            <a:gdLst/>
            <a:ahLst/>
            <a:cxnLst/>
            <a:rect r="r" b="b" t="t" l="l"/>
            <a:pathLst>
              <a:path h="7340260" w="8481393">
                <a:moveTo>
                  <a:pt x="0" y="0"/>
                </a:moveTo>
                <a:lnTo>
                  <a:pt x="8481393" y="0"/>
                </a:lnTo>
                <a:lnTo>
                  <a:pt x="8481393" y="7340260"/>
                </a:lnTo>
                <a:lnTo>
                  <a:pt x="0" y="73402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2344704" y="1943183"/>
            <a:ext cx="6411555" cy="1319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26"/>
              </a:lnSpc>
            </a:pPr>
            <a:r>
              <a:rPr lang="en-US" b="true" sz="7662" spc="72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CONTENIDO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44704" y="1115260"/>
            <a:ext cx="4756100" cy="980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57"/>
              </a:lnSpc>
            </a:pPr>
            <a:r>
              <a:rPr lang="en-US" sz="5683" spc="53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TABLA DE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344704" y="3590866"/>
            <a:ext cx="5799806" cy="4256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1495" indent="-370748" lvl="1">
              <a:lnSpc>
                <a:spcPts val="4808"/>
              </a:lnSpc>
              <a:buFont typeface="Arial"/>
              <a:buChar char="•"/>
            </a:pPr>
            <a:r>
              <a:rPr lang="en-US" sz="3434" spc="7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Biografía básica</a:t>
            </a:r>
          </a:p>
          <a:p>
            <a:pPr algn="l" marL="741495" indent="-370748" lvl="1">
              <a:lnSpc>
                <a:spcPts val="4808"/>
              </a:lnSpc>
              <a:buFont typeface="Arial"/>
              <a:buChar char="•"/>
            </a:pPr>
            <a:r>
              <a:rPr lang="en-US" sz="3434" spc="75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Inicios artísticos</a:t>
            </a:r>
          </a:p>
          <a:p>
            <a:pPr algn="l" marL="741495" indent="-370748" lvl="1">
              <a:lnSpc>
                <a:spcPts val="4808"/>
              </a:lnSpc>
              <a:buFont typeface="Arial"/>
              <a:buChar char="•"/>
            </a:pPr>
            <a:r>
              <a:rPr lang="en-US" sz="3434" spc="75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Canciones populares</a:t>
            </a:r>
          </a:p>
          <a:p>
            <a:pPr algn="l" marL="741495" indent="-370748" lvl="1">
              <a:lnSpc>
                <a:spcPts val="4808"/>
              </a:lnSpc>
              <a:buFont typeface="Arial"/>
              <a:buChar char="•"/>
            </a:pPr>
            <a:r>
              <a:rPr lang="en-US" sz="3434" spc="75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Aterciopelados</a:t>
            </a:r>
          </a:p>
          <a:p>
            <a:pPr algn="l" marL="741495" indent="-370748" lvl="1">
              <a:lnSpc>
                <a:spcPts val="4808"/>
              </a:lnSpc>
              <a:buFont typeface="Arial"/>
              <a:buChar char="•"/>
            </a:pPr>
            <a:r>
              <a:rPr lang="en-US" sz="3434" spc="75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Arte y activismo</a:t>
            </a:r>
          </a:p>
          <a:p>
            <a:pPr algn="l" marL="741495" indent="-370748" lvl="1">
              <a:lnSpc>
                <a:spcPts val="4808"/>
              </a:lnSpc>
              <a:buFont typeface="Arial"/>
              <a:buChar char="•"/>
            </a:pPr>
            <a:r>
              <a:rPr lang="en-US" sz="3434" spc="75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Nuevo álbum</a:t>
            </a:r>
          </a:p>
          <a:p>
            <a:pPr algn="l" marL="741495" indent="-370748" lvl="1">
              <a:lnSpc>
                <a:spcPts val="4808"/>
              </a:lnSpc>
              <a:buFont typeface="Arial"/>
              <a:buChar char="•"/>
            </a:pPr>
            <a:r>
              <a:rPr lang="en-US" sz="3434" spc="75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Frase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330048" y="3590866"/>
            <a:ext cx="813952" cy="4256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8"/>
              </a:lnSpc>
            </a:pPr>
            <a:r>
              <a:rPr lang="en-US" b="true" sz="3434" spc="75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03</a:t>
            </a:r>
          </a:p>
          <a:p>
            <a:pPr algn="ctr">
              <a:lnSpc>
                <a:spcPts val="4808"/>
              </a:lnSpc>
            </a:pPr>
            <a:r>
              <a:rPr lang="en-US" b="true" sz="3434" spc="75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04</a:t>
            </a:r>
          </a:p>
          <a:p>
            <a:pPr algn="ctr">
              <a:lnSpc>
                <a:spcPts val="4808"/>
              </a:lnSpc>
            </a:pPr>
            <a:r>
              <a:rPr lang="en-US" b="true" sz="3434" spc="75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05</a:t>
            </a:r>
          </a:p>
          <a:p>
            <a:pPr algn="ctr">
              <a:lnSpc>
                <a:spcPts val="4808"/>
              </a:lnSpc>
            </a:pPr>
            <a:r>
              <a:rPr lang="en-US" b="true" sz="3434" spc="75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06</a:t>
            </a:r>
          </a:p>
          <a:p>
            <a:pPr algn="ctr">
              <a:lnSpc>
                <a:spcPts val="4808"/>
              </a:lnSpc>
            </a:pPr>
            <a:r>
              <a:rPr lang="en-US" b="true" sz="3434" spc="75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07</a:t>
            </a:r>
          </a:p>
          <a:p>
            <a:pPr algn="ctr" marL="0" indent="0" lvl="0">
              <a:lnSpc>
                <a:spcPts val="4808"/>
              </a:lnSpc>
              <a:spcBef>
                <a:spcPct val="0"/>
              </a:spcBef>
            </a:pPr>
            <a:r>
              <a:rPr lang="en-US" b="true" sz="3434" spc="75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08</a:t>
            </a:r>
          </a:p>
          <a:p>
            <a:pPr algn="ctr" marL="0" indent="0" lvl="0">
              <a:lnSpc>
                <a:spcPts val="4808"/>
              </a:lnSpc>
              <a:spcBef>
                <a:spcPct val="0"/>
              </a:spcBef>
            </a:pPr>
            <a:r>
              <a:rPr lang="en-US" b="true" sz="3434" spc="75" strike="noStrike" u="none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09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398396" y="-53868"/>
            <a:ext cx="6889604" cy="10340868"/>
          </a:xfrm>
          <a:custGeom>
            <a:avLst/>
            <a:gdLst/>
            <a:ahLst/>
            <a:cxnLst/>
            <a:rect r="r" b="b" t="t" l="l"/>
            <a:pathLst>
              <a:path h="10340868" w="6889604">
                <a:moveTo>
                  <a:pt x="0" y="0"/>
                </a:moveTo>
                <a:lnTo>
                  <a:pt x="6889604" y="0"/>
                </a:lnTo>
                <a:lnTo>
                  <a:pt x="6889604" y="10340868"/>
                </a:lnTo>
                <a:lnTo>
                  <a:pt x="0" y="103408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45925">
            <a:off x="3142738" y="-769394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8798399">
            <a:off x="8466276" y="-9590538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3283157">
            <a:off x="-1501206" y="7329841"/>
            <a:ext cx="5624862" cy="7545546"/>
          </a:xfrm>
          <a:custGeom>
            <a:avLst/>
            <a:gdLst/>
            <a:ahLst/>
            <a:cxnLst/>
            <a:rect r="r" b="b" t="t" l="l"/>
            <a:pathLst>
              <a:path h="7545546" w="5624862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1904222" y="1615133"/>
            <a:ext cx="6460548" cy="966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61"/>
              </a:lnSpc>
            </a:pPr>
            <a:r>
              <a:rPr lang="en-US" sz="5686" spc="53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BIOGRAFÍA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2770156">
            <a:off x="-2577184" y="-2165857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1"/>
                </a:lnTo>
                <a:lnTo>
                  <a:pt x="0" y="499505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2770156">
            <a:off x="15710816" y="8522875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1904222" y="4082358"/>
            <a:ext cx="9740789" cy="5296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6512" indent="-323256" lvl="1">
              <a:lnSpc>
                <a:spcPts val="4192"/>
              </a:lnSpc>
              <a:buFont typeface="Arial"/>
              <a:buChar char="•"/>
            </a:pPr>
            <a:r>
              <a:rPr lang="en-US" sz="2994" spc="6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</a:t>
            </a:r>
            <a:r>
              <a:rPr lang="en-US" sz="2994" spc="65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ombre completo: Andrea Echeverri Arias</a:t>
            </a:r>
          </a:p>
          <a:p>
            <a:pPr algn="l">
              <a:lnSpc>
                <a:spcPts val="4192"/>
              </a:lnSpc>
            </a:pPr>
          </a:p>
          <a:p>
            <a:pPr algn="l" marL="646512" indent="-323256" lvl="1">
              <a:lnSpc>
                <a:spcPts val="4192"/>
              </a:lnSpc>
              <a:buFont typeface="Arial"/>
              <a:buChar char="•"/>
            </a:pPr>
            <a:r>
              <a:rPr lang="en-US" sz="2994" spc="65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Nacimiento: 13 de septiembre de 1965, Bogotá, Colombia</a:t>
            </a:r>
          </a:p>
          <a:p>
            <a:pPr algn="l">
              <a:lnSpc>
                <a:spcPts val="4192"/>
              </a:lnSpc>
            </a:pPr>
          </a:p>
          <a:p>
            <a:pPr algn="l" marL="646512" indent="-323256" lvl="1">
              <a:lnSpc>
                <a:spcPts val="4192"/>
              </a:lnSpc>
              <a:buFont typeface="Arial"/>
              <a:buChar char="•"/>
            </a:pPr>
            <a:r>
              <a:rPr lang="en-US" sz="2994" spc="65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Formación: Bellas Artes, Universidad de los Andes</a:t>
            </a:r>
          </a:p>
          <a:p>
            <a:pPr algn="l">
              <a:lnSpc>
                <a:spcPts val="4192"/>
              </a:lnSpc>
            </a:pPr>
          </a:p>
          <a:p>
            <a:pPr algn="l" marL="646512" indent="-323256" lvl="1">
              <a:lnSpc>
                <a:spcPts val="4192"/>
              </a:lnSpc>
              <a:buFont typeface="Arial"/>
              <a:buChar char="•"/>
            </a:pPr>
            <a:r>
              <a:rPr lang="en-US" sz="2994" spc="65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Profesiones: Cantante, compositora, ceramista, activista</a:t>
            </a:r>
          </a:p>
          <a:p>
            <a:pPr algn="l">
              <a:lnSpc>
                <a:spcPts val="4192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904222" y="2444870"/>
            <a:ext cx="8324690" cy="1259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58"/>
              </a:lnSpc>
            </a:pPr>
            <a:r>
              <a:rPr lang="en-US" b="true" sz="7327" spc="68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BÁSICA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96701" y="3914547"/>
            <a:ext cx="8307816" cy="1576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14"/>
              </a:lnSpc>
            </a:pPr>
            <a:r>
              <a:rPr lang="en-US" sz="435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</a:t>
            </a:r>
            <a:r>
              <a:rPr lang="en-US" sz="4354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omenzó como ceramista y expositora de arte plástico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996701" y="5638128"/>
            <a:ext cx="8307816" cy="1576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14"/>
              </a:lnSpc>
            </a:pPr>
            <a:r>
              <a:rPr lang="en-US" sz="435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</a:t>
            </a:r>
            <a:r>
              <a:rPr lang="en-US" sz="4354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 sensibilidad artística influyó en su estilo musical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996701" y="7358370"/>
            <a:ext cx="8307816" cy="1576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14"/>
              </a:lnSpc>
            </a:pPr>
            <a:r>
              <a:rPr lang="en-US" sz="435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</a:t>
            </a:r>
            <a:r>
              <a:rPr lang="en-US" sz="4354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rte con perspectiva de género y raíz ancestral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04222" y="2444870"/>
            <a:ext cx="8324690" cy="1259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58"/>
              </a:lnSpc>
            </a:pPr>
            <a:r>
              <a:rPr lang="en-US" b="true" sz="7327" spc="68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ARTÍSTICOS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04222" y="1615133"/>
            <a:ext cx="6460548" cy="966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61"/>
              </a:lnSpc>
            </a:pPr>
            <a:r>
              <a:rPr lang="en-US" sz="5686" spc="53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INICIOS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6399961">
            <a:off x="11329998" y="-1574727"/>
            <a:ext cx="13805122" cy="17698875"/>
          </a:xfrm>
          <a:custGeom>
            <a:avLst/>
            <a:gdLst/>
            <a:ahLst/>
            <a:cxnLst/>
            <a:rect r="r" b="b" t="t" l="l"/>
            <a:pathLst>
              <a:path h="17698875" w="13805122">
                <a:moveTo>
                  <a:pt x="0" y="0"/>
                </a:moveTo>
                <a:lnTo>
                  <a:pt x="13805122" y="0"/>
                </a:lnTo>
                <a:lnTo>
                  <a:pt x="13805122" y="17698875"/>
                </a:lnTo>
                <a:lnTo>
                  <a:pt x="0" y="176988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8" id="8"/>
          <p:cNvGrpSpPr/>
          <p:nvPr/>
        </p:nvGrpSpPr>
        <p:grpSpPr>
          <a:xfrm rot="0">
            <a:off x="11304517" y="2508050"/>
            <a:ext cx="6238131" cy="623813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25000" t="0" r="-25000" b="0"/>
              </a:stretch>
            </a:blipFill>
            <a:ln w="95250" cap="sq">
              <a:solidFill>
                <a:srgbClr val="D89C6C"/>
              </a:solidFill>
              <a:prstDash val="solid"/>
              <a:miter/>
            </a:ln>
          </p:spPr>
        </p:sp>
      </p:grpSp>
      <p:sp>
        <p:nvSpPr>
          <p:cNvPr name="AutoShape 10" id="10"/>
          <p:cNvSpPr/>
          <p:nvPr/>
        </p:nvSpPr>
        <p:spPr>
          <a:xfrm flipV="true">
            <a:off x="2835837" y="4028847"/>
            <a:ext cx="0" cy="1470758"/>
          </a:xfrm>
          <a:prstGeom prst="line">
            <a:avLst/>
          </a:prstGeom>
          <a:ln cap="flat" w="152400">
            <a:solidFill>
              <a:srgbClr val="E3D8D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flipH="true" flipV="true">
            <a:off x="2835837" y="5752428"/>
            <a:ext cx="0" cy="1470758"/>
          </a:xfrm>
          <a:prstGeom prst="line">
            <a:avLst/>
          </a:prstGeom>
          <a:ln cap="flat" w="152400">
            <a:solidFill>
              <a:srgbClr val="E3D8D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H="true" flipV="true">
            <a:off x="2835837" y="7472670"/>
            <a:ext cx="0" cy="1470758"/>
          </a:xfrm>
          <a:prstGeom prst="line">
            <a:avLst/>
          </a:prstGeom>
          <a:ln cap="flat" w="152400">
            <a:solidFill>
              <a:srgbClr val="E3D8D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5572246" y="8746182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7259300" y="8746182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659918">
            <a:off x="-442221" y="-3550155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9"/>
                </a:lnTo>
                <a:lnTo>
                  <a:pt x="0" y="612698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1904222" y="3693985"/>
            <a:ext cx="770662" cy="1857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158"/>
              </a:lnSpc>
            </a:pPr>
            <a:r>
              <a:rPr lang="en-US" b="true" sz="10827" spc="1017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904222" y="5417566"/>
            <a:ext cx="770662" cy="1857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158"/>
              </a:lnSpc>
            </a:pPr>
            <a:r>
              <a:rPr lang="en-US" b="true" sz="10827" spc="1017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904222" y="7137809"/>
            <a:ext cx="770662" cy="1857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158"/>
              </a:lnSpc>
            </a:pPr>
            <a:r>
              <a:rPr lang="en-US" b="true" sz="10827" spc="1017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06947" y="4364203"/>
            <a:ext cx="5141050" cy="5836213"/>
            <a:chOff x="0" y="0"/>
            <a:chExt cx="812800" cy="92270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922705"/>
            </a:xfrm>
            <a:custGeom>
              <a:avLst/>
              <a:gdLst/>
              <a:ahLst/>
              <a:cxnLst/>
              <a:rect r="r" b="b" t="t" l="l"/>
              <a:pathLst>
                <a:path h="922705" w="812800">
                  <a:moveTo>
                    <a:pt x="39153" y="0"/>
                  </a:moveTo>
                  <a:lnTo>
                    <a:pt x="773647" y="0"/>
                  </a:lnTo>
                  <a:cubicBezTo>
                    <a:pt x="784031" y="0"/>
                    <a:pt x="793990" y="4125"/>
                    <a:pt x="801332" y="11468"/>
                  </a:cubicBezTo>
                  <a:cubicBezTo>
                    <a:pt x="808675" y="18810"/>
                    <a:pt x="812800" y="28769"/>
                    <a:pt x="812800" y="39153"/>
                  </a:cubicBezTo>
                  <a:lnTo>
                    <a:pt x="812800" y="883552"/>
                  </a:lnTo>
                  <a:cubicBezTo>
                    <a:pt x="812800" y="905176"/>
                    <a:pt x="795270" y="922705"/>
                    <a:pt x="773647" y="922705"/>
                  </a:cubicBezTo>
                  <a:lnTo>
                    <a:pt x="39153" y="922705"/>
                  </a:lnTo>
                  <a:cubicBezTo>
                    <a:pt x="28769" y="922705"/>
                    <a:pt x="18810" y="918580"/>
                    <a:pt x="11468" y="911237"/>
                  </a:cubicBezTo>
                  <a:cubicBezTo>
                    <a:pt x="4125" y="903895"/>
                    <a:pt x="0" y="893936"/>
                    <a:pt x="0" y="883552"/>
                  </a:cubicBezTo>
                  <a:lnTo>
                    <a:pt x="0" y="39153"/>
                  </a:lnTo>
                  <a:cubicBezTo>
                    <a:pt x="0" y="28769"/>
                    <a:pt x="4125" y="18810"/>
                    <a:pt x="11468" y="11468"/>
                  </a:cubicBezTo>
                  <a:cubicBezTo>
                    <a:pt x="18810" y="4125"/>
                    <a:pt x="28769" y="0"/>
                    <a:pt x="39153" y="0"/>
                  </a:cubicBezTo>
                  <a:close/>
                </a:path>
              </a:pathLst>
            </a:custGeom>
            <a:solidFill>
              <a:srgbClr val="EDE8E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812800" cy="9131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575103" y="4364203"/>
            <a:ext cx="5141050" cy="5836213"/>
            <a:chOff x="0" y="0"/>
            <a:chExt cx="812800" cy="92270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922705"/>
            </a:xfrm>
            <a:custGeom>
              <a:avLst/>
              <a:gdLst/>
              <a:ahLst/>
              <a:cxnLst/>
              <a:rect r="r" b="b" t="t" l="l"/>
              <a:pathLst>
                <a:path h="922705" w="812800">
                  <a:moveTo>
                    <a:pt x="39153" y="0"/>
                  </a:moveTo>
                  <a:lnTo>
                    <a:pt x="773647" y="0"/>
                  </a:lnTo>
                  <a:cubicBezTo>
                    <a:pt x="784031" y="0"/>
                    <a:pt x="793990" y="4125"/>
                    <a:pt x="801332" y="11468"/>
                  </a:cubicBezTo>
                  <a:cubicBezTo>
                    <a:pt x="808675" y="18810"/>
                    <a:pt x="812800" y="28769"/>
                    <a:pt x="812800" y="39153"/>
                  </a:cubicBezTo>
                  <a:lnTo>
                    <a:pt x="812800" y="883552"/>
                  </a:lnTo>
                  <a:cubicBezTo>
                    <a:pt x="812800" y="905176"/>
                    <a:pt x="795270" y="922705"/>
                    <a:pt x="773647" y="922705"/>
                  </a:cubicBezTo>
                  <a:lnTo>
                    <a:pt x="39153" y="922705"/>
                  </a:lnTo>
                  <a:cubicBezTo>
                    <a:pt x="28769" y="922705"/>
                    <a:pt x="18810" y="918580"/>
                    <a:pt x="11468" y="911237"/>
                  </a:cubicBezTo>
                  <a:cubicBezTo>
                    <a:pt x="4125" y="903895"/>
                    <a:pt x="0" y="893936"/>
                    <a:pt x="0" y="883552"/>
                  </a:cubicBezTo>
                  <a:lnTo>
                    <a:pt x="0" y="39153"/>
                  </a:lnTo>
                  <a:cubicBezTo>
                    <a:pt x="0" y="28769"/>
                    <a:pt x="4125" y="18810"/>
                    <a:pt x="11468" y="11468"/>
                  </a:cubicBezTo>
                  <a:cubicBezTo>
                    <a:pt x="18810" y="4125"/>
                    <a:pt x="28769" y="0"/>
                    <a:pt x="39153" y="0"/>
                  </a:cubicBezTo>
                  <a:close/>
                </a:path>
              </a:pathLst>
            </a:custGeom>
            <a:solidFill>
              <a:srgbClr val="EDE8E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812800" cy="9131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040003" y="4364203"/>
            <a:ext cx="5141050" cy="5836213"/>
            <a:chOff x="0" y="0"/>
            <a:chExt cx="812800" cy="92270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922705"/>
            </a:xfrm>
            <a:custGeom>
              <a:avLst/>
              <a:gdLst/>
              <a:ahLst/>
              <a:cxnLst/>
              <a:rect r="r" b="b" t="t" l="l"/>
              <a:pathLst>
                <a:path h="922705" w="812800">
                  <a:moveTo>
                    <a:pt x="39153" y="0"/>
                  </a:moveTo>
                  <a:lnTo>
                    <a:pt x="773647" y="0"/>
                  </a:lnTo>
                  <a:cubicBezTo>
                    <a:pt x="784031" y="0"/>
                    <a:pt x="793990" y="4125"/>
                    <a:pt x="801332" y="11468"/>
                  </a:cubicBezTo>
                  <a:cubicBezTo>
                    <a:pt x="808675" y="18810"/>
                    <a:pt x="812800" y="28769"/>
                    <a:pt x="812800" y="39153"/>
                  </a:cubicBezTo>
                  <a:lnTo>
                    <a:pt x="812800" y="883552"/>
                  </a:lnTo>
                  <a:cubicBezTo>
                    <a:pt x="812800" y="905176"/>
                    <a:pt x="795270" y="922705"/>
                    <a:pt x="773647" y="922705"/>
                  </a:cubicBezTo>
                  <a:lnTo>
                    <a:pt x="39153" y="922705"/>
                  </a:lnTo>
                  <a:cubicBezTo>
                    <a:pt x="28769" y="922705"/>
                    <a:pt x="18810" y="918580"/>
                    <a:pt x="11468" y="911237"/>
                  </a:cubicBezTo>
                  <a:cubicBezTo>
                    <a:pt x="4125" y="903895"/>
                    <a:pt x="0" y="893936"/>
                    <a:pt x="0" y="883552"/>
                  </a:cubicBezTo>
                  <a:lnTo>
                    <a:pt x="0" y="39153"/>
                  </a:lnTo>
                  <a:cubicBezTo>
                    <a:pt x="0" y="28769"/>
                    <a:pt x="4125" y="18810"/>
                    <a:pt x="11468" y="11468"/>
                  </a:cubicBezTo>
                  <a:cubicBezTo>
                    <a:pt x="18810" y="4125"/>
                    <a:pt x="28769" y="0"/>
                    <a:pt x="39153" y="0"/>
                  </a:cubicBezTo>
                  <a:close/>
                </a:path>
              </a:pathLst>
            </a:custGeom>
            <a:solidFill>
              <a:srgbClr val="EDE8E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9525"/>
              <a:ext cx="812800" cy="9131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4729875" y="861188"/>
            <a:ext cx="8828250" cy="2547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58"/>
              </a:lnSpc>
            </a:pPr>
            <a:r>
              <a:rPr lang="en-US" b="true" sz="7327" spc="68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CANCIONES MÁS POPULARES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85110" y="4836772"/>
            <a:ext cx="4384724" cy="673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3"/>
              </a:lnSpc>
            </a:pPr>
            <a:r>
              <a:rPr lang="en-US" b="true" sz="3859" spc="38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Bolero falaz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953266" y="4836772"/>
            <a:ext cx="4384724" cy="673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3"/>
              </a:lnSpc>
            </a:pPr>
            <a:r>
              <a:rPr lang="en-US" b="true" sz="3859" spc="38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Florecita rockera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418166" y="4836772"/>
            <a:ext cx="4384724" cy="673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3"/>
              </a:lnSpc>
            </a:pPr>
            <a:r>
              <a:rPr lang="en-US" b="true" sz="3859" spc="38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 eme 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673248" y="3180151"/>
            <a:ext cx="2008447" cy="198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139"/>
              </a:lnSpc>
            </a:pPr>
            <a:r>
              <a:rPr lang="en-US" b="true" sz="11528" spc="1083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141405" y="3180151"/>
            <a:ext cx="2008447" cy="198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139"/>
              </a:lnSpc>
            </a:pPr>
            <a:r>
              <a:rPr lang="en-US" b="true" sz="11528" spc="1083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606305" y="3180151"/>
            <a:ext cx="2008447" cy="198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139"/>
              </a:lnSpc>
            </a:pPr>
            <a:r>
              <a:rPr lang="en-US" b="true" sz="11528" spc="1083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95766" y="5974636"/>
            <a:ext cx="4563411" cy="4093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8"/>
              </a:lnSpc>
            </a:pPr>
            <a:r>
              <a:rPr lang="en-US" sz="2605" spc="57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Esta canción mezc</a:t>
            </a:r>
            <a:r>
              <a:rPr lang="en-US" sz="2605" spc="57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la bolero y rock para hablar con ironía sobre el desamor y las mentiras en una relación. Es una crítica a las promesas vacías y al drama romántico, con el estilo sarcástico característico de Aterciopelados.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863922" y="5974636"/>
            <a:ext cx="4563411" cy="3638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8"/>
              </a:lnSpc>
            </a:pPr>
            <a:r>
              <a:rPr lang="en-US" sz="2605" spc="57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Un</a:t>
            </a:r>
            <a:r>
              <a:rPr lang="en-US" sz="2605" spc="57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himno de libertad femenina y rebeldía juvenil. La canción retrata a una mujer independiente y fuerte, rompiendo estereotipos y expresando su identidad sin miedo, al ritmo del rock alternativo.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328823" y="5974636"/>
            <a:ext cx="4563411" cy="3182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8"/>
              </a:lnSpc>
            </a:pPr>
            <a:r>
              <a:rPr lang="en-US" sz="2605" spc="57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Una</a:t>
            </a:r>
            <a:r>
              <a:rPr lang="en-US" sz="2605" spc="57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canción tipo así poética que celebra el amor en todas sus formas. A través del juego con las letras "A", "E", "M" y "O", transmite mensajes de afecto, conciencia y emoción profunda.</a:t>
            </a:r>
          </a:p>
        </p:txBody>
      </p:sp>
      <p:sp>
        <p:nvSpPr>
          <p:cNvPr name="AutoShape 21" id="21"/>
          <p:cNvSpPr/>
          <p:nvPr/>
        </p:nvSpPr>
        <p:spPr>
          <a:xfrm flipV="true">
            <a:off x="1311213" y="5754241"/>
            <a:ext cx="4732518" cy="0"/>
          </a:xfrm>
          <a:prstGeom prst="line">
            <a:avLst/>
          </a:prstGeom>
          <a:ln cap="flat" w="38100">
            <a:solidFill>
              <a:srgbClr val="2537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 flipV="true">
            <a:off x="6779369" y="5754241"/>
            <a:ext cx="4732518" cy="0"/>
          </a:xfrm>
          <a:prstGeom prst="line">
            <a:avLst/>
          </a:prstGeom>
          <a:ln cap="flat" w="38100">
            <a:solidFill>
              <a:srgbClr val="2537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 flipV="true">
            <a:off x="12244269" y="5754241"/>
            <a:ext cx="4732518" cy="0"/>
          </a:xfrm>
          <a:prstGeom prst="line">
            <a:avLst/>
          </a:prstGeom>
          <a:ln cap="flat" w="38100">
            <a:solidFill>
              <a:srgbClr val="2537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4" id="24"/>
          <p:cNvSpPr/>
          <p:nvPr/>
        </p:nvSpPr>
        <p:spPr>
          <a:xfrm flipH="false" flipV="false" rot="0">
            <a:off x="16321534" y="-285545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5" id="25"/>
          <p:cNvSpPr/>
          <p:nvPr/>
        </p:nvSpPr>
        <p:spPr>
          <a:xfrm flipH="false" flipV="false" rot="0">
            <a:off x="17304767" y="854768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6" id="26"/>
          <p:cNvSpPr/>
          <p:nvPr/>
        </p:nvSpPr>
        <p:spPr>
          <a:xfrm flipH="false" flipV="false" rot="0">
            <a:off x="0" y="9258300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7" id="27"/>
          <p:cNvSpPr/>
          <p:nvPr/>
        </p:nvSpPr>
        <p:spPr>
          <a:xfrm flipH="false" flipV="false" rot="0">
            <a:off x="-937766" y="8402769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8" id="28"/>
          <p:cNvSpPr/>
          <p:nvPr/>
        </p:nvSpPr>
        <p:spPr>
          <a:xfrm flipH="false" flipV="false" rot="672866">
            <a:off x="-1045588" y="-1783519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9" id="29"/>
          <p:cNvSpPr/>
          <p:nvPr/>
        </p:nvSpPr>
        <p:spPr>
          <a:xfrm flipH="false" flipV="false" rot="-10799999">
            <a:off x="12715117" y="7583041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34005" y="2088196"/>
            <a:ext cx="5907279" cy="6806710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1459965">
            <a:off x="5308907" y="6135033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3283157">
            <a:off x="-1089415" y="-3083237"/>
            <a:ext cx="5624862" cy="7545546"/>
          </a:xfrm>
          <a:custGeom>
            <a:avLst/>
            <a:gdLst/>
            <a:ahLst/>
            <a:cxnLst/>
            <a:rect r="r" b="b" t="t" l="l"/>
            <a:pathLst>
              <a:path h="7545546" w="5624862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3536564">
            <a:off x="-3010020" y="6333450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1"/>
                </a:lnTo>
                <a:lnTo>
                  <a:pt x="0" y="499505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8742133">
            <a:off x="13507873" y="-2497526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1875367" y="2986401"/>
            <a:ext cx="11010442" cy="6469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6511" indent="-323256" lvl="1">
              <a:lnSpc>
                <a:spcPts val="4701"/>
              </a:lnSpc>
              <a:buFont typeface="Arial"/>
              <a:buChar char="•"/>
            </a:pPr>
            <a:r>
              <a:rPr lang="en-US" sz="2994" spc="347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Fundad</a:t>
            </a:r>
            <a:r>
              <a:rPr lang="en-US" sz="2994" spc="347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ora de Aterciopelados (1992) junto a Héctor Buitrago</a:t>
            </a:r>
          </a:p>
          <a:p>
            <a:pPr algn="l">
              <a:lnSpc>
                <a:spcPts val="4701"/>
              </a:lnSpc>
            </a:pPr>
          </a:p>
          <a:p>
            <a:pPr algn="l" marL="646511" indent="-323256" lvl="1">
              <a:lnSpc>
                <a:spcPts val="4701"/>
              </a:lnSpc>
              <a:buFont typeface="Arial"/>
              <a:buChar char="•"/>
            </a:pPr>
            <a:r>
              <a:rPr lang="en-US" sz="2994" spc="347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Mezcl</a:t>
            </a:r>
            <a:r>
              <a:rPr lang="en-US" sz="2994" spc="347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 de rock alternativo con ritmos latinos y folklore colombiano</a:t>
            </a:r>
          </a:p>
          <a:p>
            <a:pPr algn="l">
              <a:lnSpc>
                <a:spcPts val="4701"/>
              </a:lnSpc>
            </a:pPr>
          </a:p>
          <a:p>
            <a:pPr algn="l" marL="646511" indent="-323256" lvl="1">
              <a:lnSpc>
                <a:spcPts val="4701"/>
              </a:lnSpc>
              <a:buFont typeface="Arial"/>
              <a:buChar char="•"/>
            </a:pPr>
            <a:r>
              <a:rPr lang="en-US" sz="2994" spc="347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Letras c</a:t>
            </a:r>
            <a:r>
              <a:rPr lang="en-US" sz="2994" spc="347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on crítica social: medio ambiente, feminismo, derechos humanos</a:t>
            </a:r>
          </a:p>
          <a:p>
            <a:pPr algn="l">
              <a:lnSpc>
                <a:spcPts val="4701"/>
              </a:lnSpc>
            </a:pPr>
          </a:p>
          <a:p>
            <a:pPr algn="l" marL="646511" indent="-323256" lvl="1">
              <a:lnSpc>
                <a:spcPts val="4701"/>
              </a:lnSpc>
              <a:buFont typeface="Arial"/>
              <a:buChar char="•"/>
            </a:pPr>
            <a:r>
              <a:rPr lang="en-US" sz="2994" spc="347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Ganad</a:t>
            </a:r>
            <a:r>
              <a:rPr lang="en-US" sz="2994" spc="347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ores de Latin Grammy, MTV y otros premios</a:t>
            </a:r>
          </a:p>
          <a:p>
            <a:pPr algn="l">
              <a:lnSpc>
                <a:spcPts val="4701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413675" y="1396098"/>
            <a:ext cx="9046083" cy="1259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58"/>
              </a:lnSpc>
            </a:pPr>
            <a:r>
              <a:rPr lang="en-US" b="true" sz="7327" spc="68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ATERCIOPELADOS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90950" y="-2033784"/>
            <a:ext cx="8535602" cy="7976908"/>
          </a:xfrm>
          <a:custGeom>
            <a:avLst/>
            <a:gdLst/>
            <a:ahLst/>
            <a:cxnLst/>
            <a:rect r="r" b="b" t="t" l="l"/>
            <a:pathLst>
              <a:path h="7976908" w="8535602">
                <a:moveTo>
                  <a:pt x="0" y="0"/>
                </a:moveTo>
                <a:lnTo>
                  <a:pt x="8535602" y="0"/>
                </a:lnTo>
                <a:lnTo>
                  <a:pt x="8535602" y="7976908"/>
                </a:lnTo>
                <a:lnTo>
                  <a:pt x="0" y="79769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10151301">
            <a:off x="11164674" y="6546853"/>
            <a:ext cx="8535602" cy="7976908"/>
          </a:xfrm>
          <a:custGeom>
            <a:avLst/>
            <a:gdLst/>
            <a:ahLst/>
            <a:cxnLst/>
            <a:rect r="r" b="b" t="t" l="l"/>
            <a:pathLst>
              <a:path h="7976908" w="8535602">
                <a:moveTo>
                  <a:pt x="0" y="0"/>
                </a:moveTo>
                <a:lnTo>
                  <a:pt x="8535602" y="0"/>
                </a:lnTo>
                <a:lnTo>
                  <a:pt x="8535602" y="7976908"/>
                </a:lnTo>
                <a:lnTo>
                  <a:pt x="0" y="79769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0">
            <a:off x="12784585" y="4159659"/>
            <a:ext cx="4474715" cy="4186037"/>
            <a:chOff x="0" y="0"/>
            <a:chExt cx="997323" cy="93298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97323" cy="932983"/>
            </a:xfrm>
            <a:custGeom>
              <a:avLst/>
              <a:gdLst/>
              <a:ahLst/>
              <a:cxnLst/>
              <a:rect r="r" b="b" t="t" l="l"/>
              <a:pathLst>
                <a:path h="932983" w="997323">
                  <a:moveTo>
                    <a:pt x="102079" y="0"/>
                  </a:moveTo>
                  <a:lnTo>
                    <a:pt x="895245" y="0"/>
                  </a:lnTo>
                  <a:cubicBezTo>
                    <a:pt x="951621" y="0"/>
                    <a:pt x="997323" y="45702"/>
                    <a:pt x="997323" y="102079"/>
                  </a:cubicBezTo>
                  <a:lnTo>
                    <a:pt x="997323" y="830904"/>
                  </a:lnTo>
                  <a:cubicBezTo>
                    <a:pt x="997323" y="887281"/>
                    <a:pt x="951621" y="932983"/>
                    <a:pt x="895245" y="932983"/>
                  </a:cubicBezTo>
                  <a:lnTo>
                    <a:pt x="102079" y="932983"/>
                  </a:lnTo>
                  <a:cubicBezTo>
                    <a:pt x="45702" y="932983"/>
                    <a:pt x="0" y="887281"/>
                    <a:pt x="0" y="830904"/>
                  </a:cubicBezTo>
                  <a:lnTo>
                    <a:pt x="0" y="102079"/>
                  </a:lnTo>
                  <a:cubicBezTo>
                    <a:pt x="0" y="45702"/>
                    <a:pt x="45702" y="0"/>
                    <a:pt x="1020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E3D8D4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9525"/>
              <a:ext cx="997323" cy="923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  <a:p>
              <a:pPr algn="ctr">
                <a:lnSpc>
                  <a:spcPts val="2121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969870" y="4159659"/>
            <a:ext cx="4474715" cy="4186037"/>
            <a:chOff x="0" y="0"/>
            <a:chExt cx="997323" cy="93298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97323" cy="932983"/>
            </a:xfrm>
            <a:custGeom>
              <a:avLst/>
              <a:gdLst/>
              <a:ahLst/>
              <a:cxnLst/>
              <a:rect r="r" b="b" t="t" l="l"/>
              <a:pathLst>
                <a:path h="932983" w="997323">
                  <a:moveTo>
                    <a:pt x="102079" y="0"/>
                  </a:moveTo>
                  <a:lnTo>
                    <a:pt x="895245" y="0"/>
                  </a:lnTo>
                  <a:cubicBezTo>
                    <a:pt x="951621" y="0"/>
                    <a:pt x="997323" y="45702"/>
                    <a:pt x="997323" y="102079"/>
                  </a:cubicBezTo>
                  <a:lnTo>
                    <a:pt x="997323" y="830904"/>
                  </a:lnTo>
                  <a:cubicBezTo>
                    <a:pt x="997323" y="887281"/>
                    <a:pt x="951621" y="932983"/>
                    <a:pt x="895245" y="932983"/>
                  </a:cubicBezTo>
                  <a:lnTo>
                    <a:pt x="102079" y="932983"/>
                  </a:lnTo>
                  <a:cubicBezTo>
                    <a:pt x="45702" y="932983"/>
                    <a:pt x="0" y="887281"/>
                    <a:pt x="0" y="830904"/>
                  </a:cubicBezTo>
                  <a:lnTo>
                    <a:pt x="0" y="102079"/>
                  </a:lnTo>
                  <a:cubicBezTo>
                    <a:pt x="0" y="45702"/>
                    <a:pt x="45702" y="0"/>
                    <a:pt x="1020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E3D8D4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9525"/>
              <a:ext cx="997323" cy="923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  <a:p>
              <a:pPr algn="ctr">
                <a:lnSpc>
                  <a:spcPts val="2121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3150526" y="4159659"/>
            <a:ext cx="4474715" cy="4186037"/>
            <a:chOff x="0" y="0"/>
            <a:chExt cx="997323" cy="93298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97323" cy="932983"/>
            </a:xfrm>
            <a:custGeom>
              <a:avLst/>
              <a:gdLst/>
              <a:ahLst/>
              <a:cxnLst/>
              <a:rect r="r" b="b" t="t" l="l"/>
              <a:pathLst>
                <a:path h="932983" w="997323">
                  <a:moveTo>
                    <a:pt x="102079" y="0"/>
                  </a:moveTo>
                  <a:lnTo>
                    <a:pt x="895245" y="0"/>
                  </a:lnTo>
                  <a:cubicBezTo>
                    <a:pt x="951621" y="0"/>
                    <a:pt x="997323" y="45702"/>
                    <a:pt x="997323" y="102079"/>
                  </a:cubicBezTo>
                  <a:lnTo>
                    <a:pt x="997323" y="830904"/>
                  </a:lnTo>
                  <a:cubicBezTo>
                    <a:pt x="997323" y="887281"/>
                    <a:pt x="951621" y="932983"/>
                    <a:pt x="895245" y="932983"/>
                  </a:cubicBezTo>
                  <a:lnTo>
                    <a:pt x="102079" y="932983"/>
                  </a:lnTo>
                  <a:cubicBezTo>
                    <a:pt x="45702" y="932983"/>
                    <a:pt x="0" y="887281"/>
                    <a:pt x="0" y="830904"/>
                  </a:cubicBezTo>
                  <a:lnTo>
                    <a:pt x="0" y="102079"/>
                  </a:lnTo>
                  <a:cubicBezTo>
                    <a:pt x="0" y="45702"/>
                    <a:pt x="45702" y="0"/>
                    <a:pt x="1020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E3D8D4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9525"/>
              <a:ext cx="997323" cy="923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  <a:p>
              <a:pPr algn="ctr">
                <a:lnSpc>
                  <a:spcPts val="2121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7186277" y="885825"/>
            <a:ext cx="8184365" cy="1211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841"/>
              </a:lnSpc>
            </a:pPr>
            <a:r>
              <a:rPr lang="en-US" sz="7029" spc="660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ARTE Y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247358" y="1867198"/>
            <a:ext cx="8184365" cy="1414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579"/>
              </a:lnSpc>
            </a:pPr>
            <a:r>
              <a:rPr lang="en-US" b="true" sz="8271" spc="777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ACTIVISMO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-10800000">
            <a:off x="12784585" y="4159659"/>
            <a:ext cx="4474715" cy="1033825"/>
          </a:xfrm>
          <a:custGeom>
            <a:avLst/>
            <a:gdLst/>
            <a:ahLst/>
            <a:cxnLst/>
            <a:rect r="r" b="b" t="t" l="l"/>
            <a:pathLst>
              <a:path h="1033825" w="4474715">
                <a:moveTo>
                  <a:pt x="0" y="0"/>
                </a:moveTo>
                <a:lnTo>
                  <a:pt x="4474715" y="0"/>
                </a:lnTo>
                <a:lnTo>
                  <a:pt x="4474715" y="1033825"/>
                </a:lnTo>
                <a:lnTo>
                  <a:pt x="0" y="10338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47362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3280150" y="4447305"/>
            <a:ext cx="3596786" cy="591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8"/>
              </a:lnSpc>
            </a:pPr>
            <a:r>
              <a:rPr lang="en-US" b="true" sz="2957" spc="-260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Participación en acciones sociales como: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302778" y="4379742"/>
            <a:ext cx="3804269" cy="633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0"/>
              </a:lnSpc>
            </a:pPr>
            <a:r>
              <a:rPr lang="en-US" b="true" sz="3657" spc="153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Sostenibilidad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589490" y="4379742"/>
            <a:ext cx="3596786" cy="624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0"/>
              </a:lnSpc>
            </a:pPr>
            <a:r>
              <a:rPr lang="en-US" b="true" sz="3657" spc="153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Elegancia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129268" y="5194560"/>
            <a:ext cx="3898551" cy="3488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6161" indent="-268081" lvl="1">
              <a:lnSpc>
                <a:spcPts val="5662"/>
              </a:lnSpc>
              <a:buFont typeface="Arial"/>
              <a:buChar char="•"/>
            </a:pPr>
            <a:r>
              <a:rPr lang="en-US" sz="2483" spc="370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</a:t>
            </a:r>
            <a:r>
              <a:rPr lang="en-US" sz="2483" spc="370" strike="noStrike" u="none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efugio Sonoro (ACNUR)</a:t>
            </a:r>
          </a:p>
          <a:p>
            <a:pPr algn="l" marL="536161" indent="-268081" lvl="1">
              <a:lnSpc>
                <a:spcPts val="5662"/>
              </a:lnSpc>
              <a:buFont typeface="Arial"/>
              <a:buChar char="•"/>
            </a:pPr>
            <a:r>
              <a:rPr lang="en-US" sz="2483" spc="370" strike="noStrike" u="none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¿Quién cuida al pueblo?</a:t>
            </a:r>
          </a:p>
          <a:p>
            <a:pPr algn="l">
              <a:lnSpc>
                <a:spcPts val="5662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8257952" y="5094250"/>
            <a:ext cx="3898551" cy="2059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62"/>
              </a:lnSpc>
            </a:pPr>
            <a:r>
              <a:rPr lang="en-US" sz="2483" spc="370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</a:t>
            </a:r>
            <a:r>
              <a:rPr lang="en-US" sz="2483" spc="370" strike="noStrike" u="none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royecto destacado: Ovarios Calvarios (2021)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438608" y="4737062"/>
            <a:ext cx="3898551" cy="2774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62"/>
              </a:lnSpc>
            </a:pPr>
            <a:r>
              <a:rPr lang="en-US" sz="2483" spc="370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</a:t>
            </a:r>
            <a:r>
              <a:rPr lang="en-US" sz="2483" spc="370" strike="noStrike" u="none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antiene su trabajo en cerámica con enfoque en lo femenino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-1446812" y="7841762"/>
            <a:ext cx="5482705" cy="4884592"/>
          </a:xfrm>
          <a:custGeom>
            <a:avLst/>
            <a:gdLst/>
            <a:ahLst/>
            <a:cxnLst/>
            <a:rect r="r" b="b" t="t" l="l"/>
            <a:pathLst>
              <a:path h="4884592" w="5482705">
                <a:moveTo>
                  <a:pt x="0" y="0"/>
                </a:moveTo>
                <a:lnTo>
                  <a:pt x="5482705" y="0"/>
                </a:lnTo>
                <a:lnTo>
                  <a:pt x="5482705" y="4884591"/>
                </a:lnTo>
                <a:lnTo>
                  <a:pt x="0" y="48845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3" id="23"/>
          <p:cNvSpPr/>
          <p:nvPr/>
        </p:nvSpPr>
        <p:spPr>
          <a:xfrm flipH="false" flipV="false" rot="10452176">
            <a:off x="15012576" y="-2759682"/>
            <a:ext cx="5482705" cy="4884592"/>
          </a:xfrm>
          <a:custGeom>
            <a:avLst/>
            <a:gdLst/>
            <a:ahLst/>
            <a:cxnLst/>
            <a:rect r="r" b="b" t="t" l="l"/>
            <a:pathLst>
              <a:path h="4884592" w="5482705">
                <a:moveTo>
                  <a:pt x="0" y="0"/>
                </a:moveTo>
                <a:lnTo>
                  <a:pt x="5482705" y="0"/>
                </a:lnTo>
                <a:lnTo>
                  <a:pt x="5482705" y="4884591"/>
                </a:lnTo>
                <a:lnTo>
                  <a:pt x="0" y="48845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35367" y="1559064"/>
            <a:ext cx="9817265" cy="1252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258"/>
              </a:lnSpc>
              <a:spcBef>
                <a:spcPct val="0"/>
              </a:spcBef>
            </a:pPr>
            <a:r>
              <a:rPr lang="en-US" b="true" sz="7327" spc="68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NUEVO Á</a:t>
            </a:r>
            <a:r>
              <a:rPr lang="en-US" b="true" sz="7327" spc="688" strike="noStrike" u="none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LBUM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290950" y="-2033784"/>
            <a:ext cx="5544196" cy="5181303"/>
          </a:xfrm>
          <a:custGeom>
            <a:avLst/>
            <a:gdLst/>
            <a:ahLst/>
            <a:cxnLst/>
            <a:rect r="r" b="b" t="t" l="l"/>
            <a:pathLst>
              <a:path h="5181303" w="5544196">
                <a:moveTo>
                  <a:pt x="0" y="0"/>
                </a:moveTo>
                <a:lnTo>
                  <a:pt x="5544196" y="0"/>
                </a:lnTo>
                <a:lnTo>
                  <a:pt x="5544196" y="5181303"/>
                </a:lnTo>
                <a:lnTo>
                  <a:pt x="0" y="51813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9354559">
            <a:off x="12207201" y="5475509"/>
            <a:ext cx="8367389" cy="7819705"/>
          </a:xfrm>
          <a:custGeom>
            <a:avLst/>
            <a:gdLst/>
            <a:ahLst/>
            <a:cxnLst/>
            <a:rect r="r" b="b" t="t" l="l"/>
            <a:pathLst>
              <a:path h="7819705" w="8367389">
                <a:moveTo>
                  <a:pt x="0" y="0"/>
                </a:moveTo>
                <a:lnTo>
                  <a:pt x="8367389" y="0"/>
                </a:lnTo>
                <a:lnTo>
                  <a:pt x="8367389" y="7819705"/>
                </a:lnTo>
                <a:lnTo>
                  <a:pt x="0" y="7819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5400000">
            <a:off x="13112837" y="-1659911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5521968">
            <a:off x="-1614569" y="6194806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7" id="7"/>
          <p:cNvGrpSpPr/>
          <p:nvPr/>
        </p:nvGrpSpPr>
        <p:grpSpPr>
          <a:xfrm rot="0">
            <a:off x="1990600" y="4129191"/>
            <a:ext cx="4091884" cy="3207941"/>
            <a:chOff x="0" y="0"/>
            <a:chExt cx="1241950" cy="97365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41950" cy="973659"/>
            </a:xfrm>
            <a:custGeom>
              <a:avLst/>
              <a:gdLst/>
              <a:ahLst/>
              <a:cxnLst/>
              <a:rect r="r" b="b" t="t" l="l"/>
              <a:pathLst>
                <a:path h="973659" w="1241950">
                  <a:moveTo>
                    <a:pt x="172174" y="0"/>
                  </a:moveTo>
                  <a:lnTo>
                    <a:pt x="1069776" y="0"/>
                  </a:lnTo>
                  <a:cubicBezTo>
                    <a:pt x="1164865" y="0"/>
                    <a:pt x="1241950" y="77085"/>
                    <a:pt x="1241950" y="172174"/>
                  </a:cubicBezTo>
                  <a:lnTo>
                    <a:pt x="1241950" y="801486"/>
                  </a:lnTo>
                  <a:cubicBezTo>
                    <a:pt x="1241950" y="896575"/>
                    <a:pt x="1164865" y="973659"/>
                    <a:pt x="1069776" y="973659"/>
                  </a:cubicBezTo>
                  <a:lnTo>
                    <a:pt x="172174" y="973659"/>
                  </a:lnTo>
                  <a:cubicBezTo>
                    <a:pt x="77085" y="973659"/>
                    <a:pt x="0" y="896575"/>
                    <a:pt x="0" y="801486"/>
                  </a:cubicBezTo>
                  <a:lnTo>
                    <a:pt x="0" y="172174"/>
                  </a:lnTo>
                  <a:cubicBezTo>
                    <a:pt x="0" y="77085"/>
                    <a:pt x="77085" y="0"/>
                    <a:pt x="17217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253754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95250"/>
              <a:ext cx="1241950" cy="1068909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4401"/>
                </a:lnSpc>
              </a:pPr>
              <a:r>
                <a:rPr lang="en-US" sz="2934" spc="610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Temas: empoderamiento, vanidad, crítica a estereotipos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299011" y="4405416"/>
            <a:ext cx="4091884" cy="2655491"/>
            <a:chOff x="0" y="0"/>
            <a:chExt cx="1241950" cy="80598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41950" cy="805982"/>
            </a:xfrm>
            <a:custGeom>
              <a:avLst/>
              <a:gdLst/>
              <a:ahLst/>
              <a:cxnLst/>
              <a:rect r="r" b="b" t="t" l="l"/>
              <a:pathLst>
                <a:path h="805982" w="1241950">
                  <a:moveTo>
                    <a:pt x="172174" y="0"/>
                  </a:moveTo>
                  <a:lnTo>
                    <a:pt x="1069776" y="0"/>
                  </a:lnTo>
                  <a:cubicBezTo>
                    <a:pt x="1164865" y="0"/>
                    <a:pt x="1241950" y="77085"/>
                    <a:pt x="1241950" y="172174"/>
                  </a:cubicBezTo>
                  <a:lnTo>
                    <a:pt x="1241950" y="633809"/>
                  </a:lnTo>
                  <a:cubicBezTo>
                    <a:pt x="1241950" y="679472"/>
                    <a:pt x="1223810" y="723265"/>
                    <a:pt x="1191521" y="755554"/>
                  </a:cubicBezTo>
                  <a:cubicBezTo>
                    <a:pt x="1159233" y="787843"/>
                    <a:pt x="1115439" y="805982"/>
                    <a:pt x="1069776" y="805982"/>
                  </a:cubicBezTo>
                  <a:lnTo>
                    <a:pt x="172174" y="805982"/>
                  </a:lnTo>
                  <a:cubicBezTo>
                    <a:pt x="77085" y="805982"/>
                    <a:pt x="0" y="728898"/>
                    <a:pt x="0" y="633809"/>
                  </a:cubicBezTo>
                  <a:lnTo>
                    <a:pt x="0" y="172174"/>
                  </a:lnTo>
                  <a:cubicBezTo>
                    <a:pt x="0" y="77085"/>
                    <a:pt x="77085" y="0"/>
                    <a:pt x="17217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253754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0"/>
              <a:ext cx="1241950" cy="90123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4401"/>
                </a:lnSpc>
              </a:pPr>
              <a:r>
                <a:rPr lang="en-US" sz="2934" spc="610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Colaboraciones con Gustavo Santaolalla y Camila Moreno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393829" y="4681641"/>
            <a:ext cx="3500341" cy="2103041"/>
            <a:chOff x="0" y="0"/>
            <a:chExt cx="1062408" cy="63830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62408" cy="638305"/>
            </a:xfrm>
            <a:custGeom>
              <a:avLst/>
              <a:gdLst/>
              <a:ahLst/>
              <a:cxnLst/>
              <a:rect r="r" b="b" t="t" l="l"/>
              <a:pathLst>
                <a:path h="638305" w="1062408">
                  <a:moveTo>
                    <a:pt x="201270" y="0"/>
                  </a:moveTo>
                  <a:lnTo>
                    <a:pt x="861137" y="0"/>
                  </a:lnTo>
                  <a:cubicBezTo>
                    <a:pt x="914518" y="0"/>
                    <a:pt x="965711" y="21205"/>
                    <a:pt x="1003457" y="58951"/>
                  </a:cubicBezTo>
                  <a:cubicBezTo>
                    <a:pt x="1041202" y="96696"/>
                    <a:pt x="1062408" y="147890"/>
                    <a:pt x="1062408" y="201270"/>
                  </a:cubicBezTo>
                  <a:lnTo>
                    <a:pt x="1062408" y="437035"/>
                  </a:lnTo>
                  <a:cubicBezTo>
                    <a:pt x="1062408" y="490415"/>
                    <a:pt x="1041202" y="541609"/>
                    <a:pt x="1003457" y="579355"/>
                  </a:cubicBezTo>
                  <a:cubicBezTo>
                    <a:pt x="965711" y="617100"/>
                    <a:pt x="914518" y="638305"/>
                    <a:pt x="861137" y="638305"/>
                  </a:cubicBezTo>
                  <a:lnTo>
                    <a:pt x="201270" y="638305"/>
                  </a:lnTo>
                  <a:cubicBezTo>
                    <a:pt x="90112" y="638305"/>
                    <a:pt x="0" y="548193"/>
                    <a:pt x="0" y="437035"/>
                  </a:cubicBezTo>
                  <a:lnTo>
                    <a:pt x="0" y="201270"/>
                  </a:lnTo>
                  <a:cubicBezTo>
                    <a:pt x="0" y="147890"/>
                    <a:pt x="21205" y="96696"/>
                    <a:pt x="58951" y="58951"/>
                  </a:cubicBezTo>
                  <a:cubicBezTo>
                    <a:pt x="96696" y="21205"/>
                    <a:pt x="147890" y="0"/>
                    <a:pt x="20127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253754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95250"/>
              <a:ext cx="1062408" cy="73355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4401"/>
                </a:lnSpc>
              </a:pPr>
              <a:r>
                <a:rPr lang="en-US" sz="2934" spc="610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Estilo: rock, electrónica, blues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3437152" y="2744553"/>
            <a:ext cx="11413697" cy="577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34"/>
              </a:lnSpc>
            </a:pPr>
            <a:r>
              <a:rPr lang="en-US" sz="3382" spc="7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🌀</a:t>
            </a:r>
            <a:r>
              <a:rPr lang="en-US" sz="3382" spc="74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Genes Rebeldes (2025)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44177" y="-2633613"/>
            <a:ext cx="19376355" cy="8933173"/>
            <a:chOff x="0" y="0"/>
            <a:chExt cx="25835140" cy="11910898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39770" y="0"/>
              <a:ext cx="25400434" cy="7967146"/>
              <a:chOff x="0" y="0"/>
              <a:chExt cx="5017370" cy="1573757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017370" cy="1573757"/>
              </a:xfrm>
              <a:custGeom>
                <a:avLst/>
                <a:gdLst/>
                <a:ahLst/>
                <a:cxnLst/>
                <a:rect r="r" b="b" t="t" l="l"/>
                <a:pathLst>
                  <a:path h="1573757" w="5017370">
                    <a:moveTo>
                      <a:pt x="0" y="0"/>
                    </a:moveTo>
                    <a:lnTo>
                      <a:pt x="5017370" y="0"/>
                    </a:lnTo>
                    <a:lnTo>
                      <a:pt x="5017370" y="1573757"/>
                    </a:lnTo>
                    <a:lnTo>
                      <a:pt x="0" y="1573757"/>
                    </a:lnTo>
                    <a:close/>
                  </a:path>
                </a:pathLst>
              </a:custGeom>
              <a:solidFill>
                <a:srgbClr val="253754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9525"/>
                <a:ext cx="5017370" cy="15642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21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-10719458">
              <a:off x="47211" y="7277880"/>
              <a:ext cx="25740718" cy="4332104"/>
            </a:xfrm>
            <a:custGeom>
              <a:avLst/>
              <a:gdLst/>
              <a:ahLst/>
              <a:cxnLst/>
              <a:rect r="r" b="b" t="t" l="l"/>
              <a:pathLst>
                <a:path h="4332104" w="25740718">
                  <a:moveTo>
                    <a:pt x="0" y="0"/>
                  </a:moveTo>
                  <a:lnTo>
                    <a:pt x="25740718" y="0"/>
                  </a:lnTo>
                  <a:lnTo>
                    <a:pt x="25740718" y="4332105"/>
                  </a:lnTo>
                  <a:lnTo>
                    <a:pt x="0" y="43321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493104" r="0" b="0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name="TextBox 7" id="7"/>
          <p:cNvSpPr txBox="true"/>
          <p:nvPr/>
        </p:nvSpPr>
        <p:spPr>
          <a:xfrm rot="0">
            <a:off x="4981655" y="1008627"/>
            <a:ext cx="8324690" cy="1809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737"/>
              </a:lnSpc>
            </a:pPr>
            <a:r>
              <a:rPr lang="en-US" b="true" sz="10526" spc="989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FRASE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92600" y="5584754"/>
            <a:ext cx="14502801" cy="2056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42"/>
              </a:lnSpc>
            </a:pPr>
            <a:r>
              <a:rPr lang="en-US" sz="5381" spc="554">
                <a:solidFill>
                  <a:srgbClr val="152540"/>
                </a:solidFill>
                <a:latin typeface="Bukhari Script"/>
                <a:ea typeface="Bukhari Script"/>
                <a:cs typeface="Bukhari Script"/>
                <a:sym typeface="Bukhari Script"/>
              </a:rPr>
              <a:t>El arte, la música y el cuerpo también son territorios de lucha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284248" y="-713185"/>
            <a:ext cx="1488904" cy="1931362"/>
          </a:xfrm>
          <a:custGeom>
            <a:avLst/>
            <a:gdLst/>
            <a:ahLst/>
            <a:cxnLst/>
            <a:rect r="r" b="b" t="t" l="l"/>
            <a:pathLst>
              <a:path h="1931362" w="1488904">
                <a:moveTo>
                  <a:pt x="0" y="0"/>
                </a:moveTo>
                <a:lnTo>
                  <a:pt x="1488904" y="0"/>
                </a:lnTo>
                <a:lnTo>
                  <a:pt x="1488904" y="1931362"/>
                </a:lnTo>
                <a:lnTo>
                  <a:pt x="0" y="19313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744452" y="252496"/>
            <a:ext cx="1488904" cy="1931362"/>
          </a:xfrm>
          <a:custGeom>
            <a:avLst/>
            <a:gdLst/>
            <a:ahLst/>
            <a:cxnLst/>
            <a:rect r="r" b="b" t="t" l="l"/>
            <a:pathLst>
              <a:path h="1931362" w="1488904">
                <a:moveTo>
                  <a:pt x="0" y="0"/>
                </a:moveTo>
                <a:lnTo>
                  <a:pt x="1488904" y="0"/>
                </a:lnTo>
                <a:lnTo>
                  <a:pt x="1488904" y="1931362"/>
                </a:lnTo>
                <a:lnTo>
                  <a:pt x="0" y="19313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293998" y="8734875"/>
            <a:ext cx="2476208" cy="3212062"/>
          </a:xfrm>
          <a:custGeom>
            <a:avLst/>
            <a:gdLst/>
            <a:ahLst/>
            <a:cxnLst/>
            <a:rect r="r" b="b" t="t" l="l"/>
            <a:pathLst>
              <a:path h="3212062" w="2476208">
                <a:moveTo>
                  <a:pt x="0" y="0"/>
                </a:moveTo>
                <a:lnTo>
                  <a:pt x="2476208" y="0"/>
                </a:lnTo>
                <a:lnTo>
                  <a:pt x="2476208" y="3212061"/>
                </a:lnTo>
                <a:lnTo>
                  <a:pt x="0" y="32120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DAGulclyIJE</dc:identifier>
  <dcterms:modified xsi:type="dcterms:W3CDTF">2011-08-01T06:04:30Z</dcterms:modified>
  <cp:revision>1</cp:revision>
  <dc:title>Música 9°A</dc:title>
</cp:coreProperties>
</file>