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1" r:id="rId4"/>
    <p:sldId id="273" r:id="rId5"/>
    <p:sldId id="259" r:id="rId6"/>
    <p:sldId id="260" r:id="rId7"/>
    <p:sldId id="262" r:id="rId8"/>
    <p:sldId id="263" r:id="rId9"/>
    <p:sldId id="275" r:id="rId10"/>
    <p:sldId id="264" r:id="rId11"/>
    <p:sldId id="265" r:id="rId12"/>
    <p:sldId id="266" r:id="rId13"/>
    <p:sldId id="267" r:id="rId14"/>
    <p:sldId id="269" r:id="rId15"/>
    <p:sldId id="271" r:id="rId16"/>
    <p:sldId id="272" r:id="rId17"/>
    <p:sldId id="258" r:id="rId1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9EC59BC-2559-DC4B-B3C2-80FE7B841115}">
          <p14:sldIdLst>
            <p14:sldId id="256"/>
            <p14:sldId id="257"/>
            <p14:sldId id="261"/>
            <p14:sldId id="273"/>
          </p14:sldIdLst>
        </p14:section>
        <p14:section name="Memory Model" id="{0FE49F32-0AA3-6F49-B200-3E5F81687DBD}">
          <p14:sldIdLst>
            <p14:sldId id="259"/>
            <p14:sldId id="260"/>
          </p14:sldIdLst>
        </p14:section>
        <p14:section name="Inline Classes" id="{4AD4CE24-8D4A-1345-B02A-866E7EA482B6}">
          <p14:sldIdLst>
            <p14:sldId id="262"/>
            <p14:sldId id="263"/>
          </p14:sldIdLst>
        </p14:section>
        <p14:section name="Generics" id="{94F3FB93-81B7-A046-9193-BCAB09040073}">
          <p14:sldIdLst>
            <p14:sldId id="275"/>
            <p14:sldId id="264"/>
            <p14:sldId id="265"/>
            <p14:sldId id="266"/>
            <p14:sldId id="267"/>
            <p14:sldId id="269"/>
            <p14:sldId id="271"/>
          </p14:sldIdLst>
        </p14:section>
        <p14:section name="Outro" id="{DAC08ED2-911F-6348-A6B0-D8FB9D54A256}">
          <p14:sldIdLst>
            <p14:sldId id="272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56"/>
    <p:restoredTop sz="63116"/>
  </p:normalViewPr>
  <p:slideViewPr>
    <p:cSldViewPr snapToGrid="0" snapToObjects="1">
      <p:cViewPr varScale="1">
        <p:scale>
          <a:sx n="82" d="100"/>
          <a:sy n="82" d="100"/>
        </p:scale>
        <p:origin x="390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82A6E-B89F-0A4A-946B-91F2EFDD7163}" type="datetimeFigureOut">
              <a:rPr lang="en-DE" smtClean="0"/>
              <a:t>08.07.20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751CA-E672-D946-B4B9-545DA9CC3BA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55456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Klasse für Punkte mit Koordinaten</a:t>
            </a:r>
          </a:p>
          <a:p>
            <a:r>
              <a:rPr lang="en-DE" dirty="0"/>
              <a:t>Array bildet einen Pfad ab</a:t>
            </a:r>
          </a:p>
          <a:p>
            <a:endParaRPr lang="en-DE" dirty="0"/>
          </a:p>
          <a:p>
            <a:r>
              <a:rPr lang="en-DE" dirty="0"/>
              <a:t>Variable enthält Referenz, Array befindet sich an anderer Stelle im Speicher</a:t>
            </a:r>
          </a:p>
          <a:p>
            <a:r>
              <a:rPr lang="en-DE" dirty="0"/>
              <a:t>Array-Elemente sind auch Referenzen, Objekte ebenfalls an anderer Stelle</a:t>
            </a:r>
          </a:p>
          <a:p>
            <a:r>
              <a:rPr lang="en-DE" dirty="0"/>
              <a:t>Indirektion: Daten nicht direkt vorhanden, nur Verweise</a:t>
            </a:r>
          </a:p>
          <a:p>
            <a:r>
              <a:rPr lang="en-DE" dirty="0"/>
              <a:t>Datenzugriffe erfordert Folgen von Verweisen</a:t>
            </a:r>
          </a:p>
          <a:p>
            <a:r>
              <a:rPr lang="en-DE" dirty="0"/>
              <a:t>Mehrere Zugriffe auf Hauptspeicher -&gt; kostet Zeit</a:t>
            </a:r>
          </a:p>
          <a:p>
            <a:endParaRPr lang="en-DE" dirty="0"/>
          </a:p>
          <a:p>
            <a:r>
              <a:rPr lang="en-DE" dirty="0"/>
              <a:t>Array und Objekte haben Header</a:t>
            </a:r>
          </a:p>
          <a:p>
            <a:r>
              <a:rPr lang="en-DE" dirty="0"/>
              <a:t>Header hat Größe/Speicherverbrauch (einige Byte)</a:t>
            </a:r>
          </a:p>
          <a:p>
            <a:r>
              <a:rPr lang="en-DE" dirty="0"/>
              <a:t>Später: Andere Repräsentation, die Header vermeidet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0751CA-E672-D946-B4B9-545DA9CC3BA1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78663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Alternative Repräsentation: int-Array</a:t>
            </a:r>
          </a:p>
          <a:p>
            <a:r>
              <a:rPr lang="en-DE" dirty="0"/>
              <a:t>Weniger Referenzen/Verweise</a:t>
            </a:r>
          </a:p>
          <a:p>
            <a:r>
              <a:rPr lang="en-DE" dirty="0"/>
              <a:t>Weniger Leseaufwand/Speicherzugriffe</a:t>
            </a:r>
          </a:p>
          <a:p>
            <a:r>
              <a:rPr lang="en-DE" dirty="0"/>
              <a:t>Weniger Header</a:t>
            </a:r>
          </a:p>
          <a:p>
            <a:endParaRPr lang="en-DE" dirty="0"/>
          </a:p>
          <a:p>
            <a:r>
              <a:rPr lang="en-DE" dirty="0"/>
              <a:t>Aber: Schwieriger zu programmieren</a:t>
            </a:r>
          </a:p>
          <a:p>
            <a:r>
              <a:rPr lang="en-DE" dirty="0"/>
              <a:t>Indices umrechnen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0751CA-E672-D946-B4B9-545DA9CC3BA1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3887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Aktueller Valhalla-Prototyp</a:t>
            </a:r>
          </a:p>
          <a:p>
            <a:r>
              <a:rPr lang="en-DE" dirty="0"/>
              <a:t>Klasse Point wie vorhin</a:t>
            </a:r>
          </a:p>
          <a:p>
            <a:r>
              <a:rPr lang="en-DE" dirty="0"/>
              <a:t>Schlüsselwort inline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0751CA-E672-D946-B4B9-545DA9CC3BA1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37373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Optional: Wrapper für Referenzen mit Nullsicherheit</a:t>
            </a:r>
          </a:p>
          <a:p>
            <a:r>
              <a:rPr lang="en-DE" dirty="0"/>
              <a:t>Tupel: Methoden können mehrere Rückgabewerte haben (z.B. Ergebnis, Status)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0751CA-E672-D946-B4B9-545DA9CC3BA1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27354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Technik zur Implementierung von generischen Typen</a:t>
            </a:r>
          </a:p>
          <a:p>
            <a:r>
              <a:rPr lang="en-DE" dirty="0"/>
              <a:t>Ersetze alle Vorkommen von T durch Object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0751CA-E672-D946-B4B9-545DA9CC3BA1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5733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Casts wo nötig</a:t>
            </a:r>
          </a:p>
          <a:p>
            <a:endParaRPr lang="en-DE" dirty="0"/>
          </a:p>
          <a:p>
            <a:r>
              <a:rPr lang="en-DE" dirty="0"/>
              <a:t>Probleme:</a:t>
            </a:r>
          </a:p>
          <a:p>
            <a:r>
              <a:rPr lang="en-DE" dirty="0"/>
              <a:t>Typ ArrayList&lt;int&gt; erzeugt Error</a:t>
            </a:r>
          </a:p>
          <a:p>
            <a:r>
              <a:rPr lang="en-DE" dirty="0"/>
              <a:t>int[] nicht kompatibel mit Object[]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0751CA-E672-D946-B4B9-545DA9CC3BA1}" type="slidenum">
              <a:rPr lang="en-DE" smtClean="0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0908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DE" dirty="0"/>
              <a:t>Spezialisierung: ersetze T durch spezifischen Typ, z.B. 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0751CA-E672-D946-B4B9-545DA9CC3BA1}" type="slidenum">
              <a:rPr lang="en-DE" smtClean="0"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52607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09AC-1253-CD40-B5DA-1A9EF68D5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41BF9-46FB-4847-B44F-3E0352CC4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FF129-C4FB-0E49-9807-0C38C0F7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2004-7AF0-CF4A-89D0-EDD2203DE1F4}" type="datetime4">
              <a:rPr lang="de-DE" smtClean="0"/>
              <a:t>8. Juli 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E6C7C-E7CC-ED43-BFC7-15829921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Valhalla – Adrian Kunz – Seminar Java Features von morgen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A6FEC-5CBE-5744-88E2-39F51B41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027-5F12-2146-BB91-3B8F1BA1643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15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1E8A4-C851-B74B-B7EE-6B424D29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9CDAB-1A02-4645-BA66-FDF987CCE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642A-2162-C64B-B245-4385F5C3B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3055-82CE-9748-ACCB-F17E7891A382}" type="datetime4">
              <a:rPr lang="de-DE" smtClean="0"/>
              <a:t>8. Juli 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48406-D500-6646-B5D4-C35CDE675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Valhalla – Adrian Kunz – Seminar Java Features von morgen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CEB7A-57F4-1042-8668-233B6A1A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027-5F12-2146-BB91-3B8F1BA1643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8407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70B130-ABF6-3946-AF86-DE7B1AB1B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1B573-20C6-F540-B0E2-D71672FB3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5159C-75B7-C840-A7E2-7B5F302D5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3F6C-7A32-3D41-93EE-8E8DC1B72109}" type="datetime4">
              <a:rPr lang="de-DE" smtClean="0"/>
              <a:t>8. Juli 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B2595-071E-B040-B65E-338D76DF2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Valhalla – Adrian Kunz – Seminar Java Features von morgen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BB4D4-4F59-AE4D-BCFF-B7726963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027-5F12-2146-BB91-3B8F1BA1643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7720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99AC-C685-2948-9E81-84464716D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45293-55BF-E44F-9376-3FA16825D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B727E-D33F-F940-8B8C-C6D2B2791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EB14-1157-C742-8D7D-A1A2D001A5CB}" type="datetime4">
              <a:rPr lang="de-DE" smtClean="0"/>
              <a:t>8. Juli 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044E5-B547-814C-8701-555400328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Valhalla – Adrian Kunz – Seminar Java Features von morgen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BF75A-B042-5347-A2EA-71A5CA2C7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027-5F12-2146-BB91-3B8F1BA1643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4940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07103-7AC8-D74E-98ED-F1469A06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D5B3B-549A-2449-8154-9B3580395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44FFF-F89F-C545-96EB-DBC1F46E3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C9B3-8C40-E74E-89A9-2DA4626B4309}" type="datetime4">
              <a:rPr lang="de-DE" smtClean="0"/>
              <a:t>8. Juli 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F4B22-CDDF-3243-9C88-33C5D5AE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Valhalla – Adrian Kunz – Seminar Java Features von morgen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B2BAF-9CE4-EA4A-A061-0425E10DC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027-5F12-2146-BB91-3B8F1BA1643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332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C1540-CBBE-9F47-A372-A73E3A71F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506D-A37B-414E-910D-52A4E79BA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992031-413F-7A40-979A-6EC0BB8DC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8E960-63A3-5142-99F8-74CFA9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4720-EA92-6744-95EC-C696249A620C}" type="datetime4">
              <a:rPr lang="de-DE" smtClean="0"/>
              <a:t>8. Juli 2020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D56A6-487B-0944-A80F-0A1F0D8BB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Valhalla – Adrian Kunz – Seminar Java Features von morgen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703AD-A8AA-3040-AA59-597F0437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027-5F12-2146-BB91-3B8F1BA1643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4075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4D069-11E2-B24F-B4B1-DEA1DBF2F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80465-7EE3-F247-AA59-B6AD3AD74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6CBFF-91BB-C042-AE91-761740594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C8D966-650F-4345-957E-856D71153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1A624-0357-1246-B2EE-BAB325BA2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E22041-0EF4-9340-8E81-A2E97201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5412-9C2B-D148-BE59-47B8CD2E6C76}" type="datetime4">
              <a:rPr lang="de-DE" smtClean="0"/>
              <a:t>8. Juli 2020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BB01C4-692A-A345-A473-C20790886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Valhalla – Adrian Kunz – Seminar Java Features von morgen</a:t>
            </a:r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4372AF-8ACE-5A44-92C6-82430071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027-5F12-2146-BB91-3B8F1BA1643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166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0F177-DF57-4A44-A7C3-8304CBC6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5D123-765F-B545-913D-9884E2DD7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6FC1-E796-554B-AF7D-5EDD80A89A22}" type="datetime4">
              <a:rPr lang="de-DE" smtClean="0"/>
              <a:t>8. Juli 2020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51F27-C6D2-B540-BD51-7FE5CBC02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Valhalla – Adrian Kunz – Seminar Java Features von morgen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57200-8756-0D40-89C3-A80A8EE8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027-5F12-2146-BB91-3B8F1BA1643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2635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4A4D69-E6BC-8C46-BAE8-8A737E9BD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E2D8-8124-814E-B007-DE5F8FCDA2FF}" type="datetime4">
              <a:rPr lang="de-DE" smtClean="0"/>
              <a:t>8. Juli 2020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8B95A7-9AFE-1342-B0FA-B596C74E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Valhalla – Adrian Kunz – Seminar Java Features von morgen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D2756-6133-C142-A2E9-ED06823DD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027-5F12-2146-BB91-3B8F1BA1643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619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AFFAE-A061-894B-9ECF-4CFF0578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909B4-6683-A04E-90F6-C4F717E38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411EE-4ABC-3246-8962-225902AFA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54A31-4FB6-C94C-9440-95F57836D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D8BB-A7FF-A84D-8A3B-2E15B152E8E1}" type="datetime4">
              <a:rPr lang="de-DE" smtClean="0"/>
              <a:t>8. Juli 2020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FF32C-0650-0C40-A343-8BC13B775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Valhalla – Adrian Kunz – Seminar Java Features von morgen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BCAD7-3500-854A-AA84-1AD11C98D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027-5F12-2146-BB91-3B8F1BA1643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5526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A3FDE-60D6-F947-83CB-2CD7E2E3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39B0D8-1A7C-4340-A9B8-87A0112B8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0B203-8499-B046-B860-F33695A81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59DC6-C58C-8640-8582-97BA8046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9B64-E142-8F4E-BDBD-31247BB28E37}" type="datetime4">
              <a:rPr lang="de-DE" smtClean="0"/>
              <a:t>8. Juli 2020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6D0E1-C350-094D-9897-F25B811A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Valhalla – Adrian Kunz – Seminar Java Features von morgen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EDE73-3FEB-8D4E-86ED-61A8EA34F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027-5F12-2146-BB91-3B8F1BA1643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5732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7FD63F-A271-6242-A001-DB929ECCC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5AF4A-376E-D84A-9E8A-933040A37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B3662-1E80-EF43-B7AF-8311FBD71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12F42-6B91-C64D-A896-96484F90BA91}" type="datetime4">
              <a:rPr lang="de-DE" smtClean="0"/>
              <a:t>8. Juli 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2E971-FC68-744A-817D-68E047B64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Valhalla – Adrian Kunz – Seminar Java Features von morgen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3C4CF-623B-804B-BB5B-6C1429F54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94027-5F12-2146-BB91-3B8F1BA1643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0657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DD8C2-3CCB-B540-90DC-FF977537F7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Valhalla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44BDEA-6804-DB4A-80F8-2091A37DC9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Adrian Kunz</a:t>
            </a:r>
          </a:p>
          <a:p>
            <a:r>
              <a:rPr lang="de-DE" dirty="0"/>
              <a:t>Seminar „Java Features von morgen“</a:t>
            </a:r>
            <a:br>
              <a:rPr lang="de-DE" dirty="0"/>
            </a:br>
            <a:r>
              <a:rPr lang="de-DE" dirty="0"/>
              <a:t>Sommersemester 2020</a:t>
            </a:r>
          </a:p>
        </p:txBody>
      </p:sp>
    </p:spTree>
    <p:extLst>
      <p:ext uri="{BB962C8B-B14F-4D97-AF65-F5344CB8AC3E}">
        <p14:creationId xmlns:p14="http://schemas.microsoft.com/office/powerpoint/2010/main" val="1359103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775F3-4ADB-E74A-8B8E-7B53168B3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Erasure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1254C-B126-7E40-B4D3-5E709DFF54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  <a:t>class </a:t>
            </a:r>
            <a:r>
              <a:rPr lang="en-GB" sz="2000" dirty="0" err="1">
                <a:latin typeface="Courier" pitchFamily="2" charset="0"/>
                <a:cs typeface="Courier New" panose="02070309020205020404" pitchFamily="49" charset="0"/>
              </a:rPr>
              <a:t>ArrayList</a:t>
            </a:r>
            <a:r>
              <a:rPr lang="en-GB" sz="2000" dirty="0">
                <a:latin typeface="Courier" pitchFamily="2" charset="0"/>
                <a:cs typeface="Courier New" panose="02070309020205020404" pitchFamily="49" charset="0"/>
              </a:rPr>
              <a:t>&lt;T&gt; {</a:t>
            </a:r>
            <a:br>
              <a:rPr lang="en-GB" sz="2000" dirty="0">
                <a:latin typeface="Courier" pitchFamily="2" charset="0"/>
                <a:cs typeface="Courier New" panose="02070309020205020404" pitchFamily="49" charset="0"/>
              </a:rPr>
            </a:br>
            <a:r>
              <a:rPr lang="en-GB" sz="2000" dirty="0">
                <a:latin typeface="Courier" pitchFamily="2" charset="0"/>
                <a:cs typeface="Courier New" panose="02070309020205020404" pitchFamily="49" charset="0"/>
              </a:rPr>
              <a:t>    T[] items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  <a:t>;</a:t>
            </a:r>
            <a:b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</a:br>
            <a:b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</a:br>
            <a: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lang="en-GB" sz="2000" dirty="0" err="1">
                <a:latin typeface="Courier" pitchFamily="2" charset="0"/>
                <a:cs typeface="Courier New" panose="02070309020205020404" pitchFamily="49" charset="0"/>
              </a:rPr>
              <a:t>ArrayList</a:t>
            </a:r>
            <a:r>
              <a:rPr lang="en-GB" sz="2000" dirty="0">
                <a:latin typeface="Courier" pitchFamily="2" charset="0"/>
                <a:cs typeface="Courier New" panose="02070309020205020404" pitchFamily="49" charset="0"/>
              </a:rPr>
              <a:t>(T[] items) {</a:t>
            </a:r>
            <a:br>
              <a:rPr lang="en-GB" sz="2000" dirty="0">
                <a:latin typeface="Courier" pitchFamily="2" charset="0"/>
                <a:cs typeface="Courier New" panose="02070309020205020404" pitchFamily="49" charset="0"/>
              </a:rPr>
            </a:br>
            <a:r>
              <a:rPr lang="en-GB" sz="2000" dirty="0">
                <a:latin typeface="Courier" pitchFamily="2" charset="0"/>
                <a:cs typeface="Courier New" panose="02070309020205020404" pitchFamily="49" charset="0"/>
              </a:rPr>
              <a:t>        </a:t>
            </a:r>
            <a:r>
              <a:rPr lang="en-GB" sz="2000" dirty="0" err="1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  <a:t>this</a:t>
            </a:r>
            <a:r>
              <a:rPr lang="en-GB" sz="2000" dirty="0" err="1">
                <a:latin typeface="Courier" pitchFamily="2" charset="0"/>
                <a:cs typeface="Courier New" panose="02070309020205020404" pitchFamily="49" charset="0"/>
              </a:rPr>
              <a:t>.items</a:t>
            </a:r>
            <a:r>
              <a:rPr lang="en-GB" sz="2000" dirty="0">
                <a:latin typeface="Courier" pitchFamily="2" charset="0"/>
                <a:cs typeface="Courier New" panose="02070309020205020404" pitchFamily="49" charset="0"/>
              </a:rPr>
              <a:t> = items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  <a:t>;</a:t>
            </a:r>
            <a:b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</a:br>
            <a: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lang="en-GB" sz="2000" dirty="0">
                <a:latin typeface="Courier" pitchFamily="2" charset="0"/>
                <a:cs typeface="Courier New" panose="02070309020205020404" pitchFamily="49" charset="0"/>
              </a:rPr>
              <a:t>}</a:t>
            </a:r>
            <a:br>
              <a:rPr lang="en-GB" sz="2000" dirty="0">
                <a:latin typeface="Courier" pitchFamily="2" charset="0"/>
                <a:cs typeface="Courier New" panose="02070309020205020404" pitchFamily="49" charset="0"/>
              </a:rPr>
            </a:br>
            <a:br>
              <a:rPr lang="en-GB" sz="2000" dirty="0">
                <a:latin typeface="Courier" pitchFamily="2" charset="0"/>
                <a:cs typeface="Courier New" panose="02070309020205020404" pitchFamily="49" charset="0"/>
              </a:rPr>
            </a:br>
            <a:r>
              <a:rPr lang="en-GB" sz="2000" dirty="0">
                <a:latin typeface="Courier" pitchFamily="2" charset="0"/>
                <a:cs typeface="Courier New" panose="02070309020205020404" pitchFamily="49" charset="0"/>
              </a:rPr>
              <a:t>    T get(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  <a:t>int </a:t>
            </a:r>
            <a:r>
              <a:rPr lang="en-GB" sz="2000" dirty="0" err="1">
                <a:latin typeface="Courier" pitchFamily="2" charset="0"/>
                <a:cs typeface="Courier New" panose="02070309020205020404" pitchFamily="49" charset="0"/>
              </a:rPr>
              <a:t>i</a:t>
            </a:r>
            <a:r>
              <a:rPr lang="en-GB" sz="2000" dirty="0">
                <a:latin typeface="Courier" pitchFamily="2" charset="0"/>
                <a:cs typeface="Courier New" panose="02070309020205020404" pitchFamily="49" charset="0"/>
              </a:rPr>
              <a:t>) {</a:t>
            </a:r>
            <a:br>
              <a:rPr lang="en-GB" sz="2000" dirty="0">
                <a:latin typeface="Courier" pitchFamily="2" charset="0"/>
                <a:cs typeface="Courier New" panose="02070309020205020404" pitchFamily="49" charset="0"/>
              </a:rPr>
            </a:br>
            <a:r>
              <a:rPr lang="en-GB" sz="2000" dirty="0">
                <a:latin typeface="Courier" pitchFamily="2" charset="0"/>
                <a:cs typeface="Courier New" panose="02070309020205020404" pitchFamily="49" charset="0"/>
              </a:rPr>
              <a:t>        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  <a:t>return </a:t>
            </a:r>
            <a:r>
              <a:rPr lang="en-GB" sz="2000" dirty="0" err="1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  <a:t>this</a:t>
            </a:r>
            <a:r>
              <a:rPr lang="en-GB" sz="2000" dirty="0" err="1">
                <a:latin typeface="Courier" pitchFamily="2" charset="0"/>
                <a:cs typeface="Courier New" panose="02070309020205020404" pitchFamily="49" charset="0"/>
              </a:rPr>
              <a:t>.items</a:t>
            </a:r>
            <a:r>
              <a:rPr lang="en-GB" sz="2000" dirty="0">
                <a:latin typeface="Courier" pitchFamily="2" charset="0"/>
                <a:cs typeface="Courier New" panose="02070309020205020404" pitchFamily="49" charset="0"/>
              </a:rPr>
              <a:t>[</a:t>
            </a:r>
            <a:r>
              <a:rPr lang="en-GB" sz="2000" dirty="0" err="1">
                <a:latin typeface="Courier" pitchFamily="2" charset="0"/>
                <a:cs typeface="Courier New" panose="02070309020205020404" pitchFamily="49" charset="0"/>
              </a:rPr>
              <a:t>i</a:t>
            </a:r>
            <a:r>
              <a:rPr lang="en-GB" sz="2000" dirty="0">
                <a:latin typeface="Courier" pitchFamily="2" charset="0"/>
                <a:cs typeface="Courier New" panose="02070309020205020404" pitchFamily="49" charset="0"/>
              </a:rPr>
              <a:t>]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  <a:t>;</a:t>
            </a:r>
            <a:b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</a:br>
            <a: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lang="en-GB" sz="2000" dirty="0">
                <a:latin typeface="Courier" pitchFamily="2" charset="0"/>
                <a:cs typeface="Courier New" panose="02070309020205020404" pitchFamily="49" charset="0"/>
              </a:rPr>
              <a:t>}</a:t>
            </a:r>
            <a:br>
              <a:rPr lang="en-DE" sz="2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DE" sz="2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DE" sz="2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...</a:t>
            </a:r>
            <a:br>
              <a:rPr lang="en-GB" sz="2000" dirty="0">
                <a:latin typeface="Courier" pitchFamily="2" charset="0"/>
                <a:cs typeface="Courier New" panose="02070309020205020404" pitchFamily="49" charset="0"/>
              </a:rPr>
            </a:br>
            <a:r>
              <a:rPr lang="en-GB" sz="2000" dirty="0">
                <a:latin typeface="Courier" pitchFamily="2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35DF97-C9EE-1A44-AC2A-2BA2E99E44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lnSpc>
                <a:spcPct val="110000"/>
              </a:lnSpc>
              <a:buNone/>
            </a:pPr>
            <a: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  <a:t>class </a:t>
            </a:r>
            <a:r>
              <a:rPr lang="en-GB" sz="2000" dirty="0" err="1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ArrayList</a:t>
            </a:r>
            <a: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 {</a:t>
            </a:r>
            <a:b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</a:br>
            <a: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lang="en-GB" sz="2000" u="sng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Object</a:t>
            </a:r>
            <a: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[] items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  <a:t>;</a:t>
            </a:r>
            <a:b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</a:br>
            <a:b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</a:br>
            <a: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lang="en-GB" sz="2000" dirty="0" err="1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ArrayList</a:t>
            </a:r>
            <a: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GB" sz="2000" u="sng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Object</a:t>
            </a:r>
            <a: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[] items) {</a:t>
            </a:r>
            <a:b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</a:br>
            <a: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        </a:t>
            </a:r>
            <a:r>
              <a:rPr lang="en-GB" sz="2000" dirty="0" err="1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  <a:t>this</a:t>
            </a:r>
            <a:r>
              <a:rPr lang="en-GB" sz="2000" dirty="0" err="1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.items</a:t>
            </a:r>
            <a: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 = items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  <a:t>;</a:t>
            </a:r>
            <a:b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</a:br>
            <a: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}</a:t>
            </a:r>
            <a:b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</a:br>
            <a:b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</a:br>
            <a: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lang="en-GB" sz="2000" u="sng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Object</a:t>
            </a:r>
            <a: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 get(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  <a:t>int </a:t>
            </a:r>
            <a:r>
              <a:rPr lang="en-GB" sz="2000" dirty="0" err="1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i</a:t>
            </a:r>
            <a: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) {</a:t>
            </a:r>
            <a:b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</a:br>
            <a: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        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  <a:t>return </a:t>
            </a:r>
            <a:r>
              <a:rPr lang="en-GB" sz="2000" dirty="0" err="1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  <a:t>this</a:t>
            </a:r>
            <a:r>
              <a:rPr lang="en-GB" sz="2000" dirty="0" err="1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.items</a:t>
            </a:r>
            <a: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[</a:t>
            </a:r>
            <a:r>
              <a:rPr lang="en-GB" sz="2000" dirty="0" err="1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i</a:t>
            </a:r>
            <a: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]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  <a:t>;</a:t>
            </a:r>
            <a:b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</a:br>
            <a: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}</a:t>
            </a:r>
            <a:br>
              <a:rPr lang="en-DE" sz="2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DE" sz="2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DE" sz="2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...</a:t>
            </a:r>
            <a:b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</a:br>
            <a: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}</a:t>
            </a:r>
            <a:endParaRPr lang="en-DE" sz="2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C0D09-1CEC-2544-A15A-11CBDB703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EB14-1157-C742-8D7D-A1A2D001A5CB}" type="datetime4">
              <a:rPr lang="de-DE" smtClean="0"/>
              <a:t>8. Juli 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A627D-18F3-B949-BBA1-0CF89AC2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Valhalla – Adrian Kunz – Seminar Java Features von morgen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5DC00-2ADB-D94F-9A9D-8392E184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027-5F12-2146-BB91-3B8F1BA16436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1794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91F97-C96C-CD4E-BA57-04C9F4D6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Erasure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B1F9D-C99F-8A46-BC22-DC06D3E591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2000" dirty="0">
                <a:latin typeface="Courier" pitchFamily="2" charset="0"/>
              </a:rPr>
              <a:t>String[] array </a:t>
            </a: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 = { </a:t>
            </a:r>
            <a:r>
              <a:rPr lang="en-GB" sz="2000" dirty="0">
                <a:solidFill>
                  <a:srgbClr val="6A8759"/>
                </a:solidFill>
                <a:latin typeface="Courier" pitchFamily="2" charset="0"/>
              </a:rPr>
              <a:t>"a"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, </a:t>
            </a:r>
            <a:r>
              <a:rPr lang="en-GB" sz="2000" dirty="0">
                <a:solidFill>
                  <a:srgbClr val="6A8759"/>
                </a:solidFill>
                <a:latin typeface="Courier" pitchFamily="2" charset="0"/>
              </a:rPr>
              <a:t>"b"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, </a:t>
            </a:r>
            <a:r>
              <a:rPr lang="en-GB" sz="2000" dirty="0">
                <a:solidFill>
                  <a:srgbClr val="6A8759"/>
                </a:solidFill>
                <a:latin typeface="Courier" pitchFamily="2" charset="0"/>
              </a:rPr>
              <a:t>"c" </a:t>
            </a:r>
            <a:r>
              <a:rPr lang="en-GB" sz="2000" dirty="0">
                <a:latin typeface="Courier" pitchFamily="2" charset="0"/>
              </a:rPr>
              <a:t>}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;</a:t>
            </a:r>
            <a:br>
              <a:rPr lang="en-GB" sz="2000" dirty="0">
                <a:solidFill>
                  <a:srgbClr val="CC7832"/>
                </a:solidFill>
                <a:latin typeface="Courier" pitchFamily="2" charset="0"/>
              </a:rPr>
            </a:br>
            <a:r>
              <a:rPr lang="en-GB" sz="2000" dirty="0" err="1">
                <a:latin typeface="Courier" pitchFamily="2" charset="0"/>
              </a:rPr>
              <a:t>ArrayList</a:t>
            </a:r>
            <a:r>
              <a:rPr lang="en-GB" sz="2000" dirty="0">
                <a:latin typeface="Courier" pitchFamily="2" charset="0"/>
              </a:rPr>
              <a:t>&lt;String&gt; list </a:t>
            </a: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 = 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new </a:t>
            </a:r>
            <a:r>
              <a:rPr lang="en-GB" sz="2000" dirty="0" err="1">
                <a:latin typeface="Courier" pitchFamily="2" charset="0"/>
              </a:rPr>
              <a:t>ArrayList</a:t>
            </a:r>
            <a:r>
              <a:rPr lang="en-GB" sz="2000" dirty="0">
                <a:latin typeface="Courier" pitchFamily="2" charset="0"/>
              </a:rPr>
              <a:t>&lt;String&gt;(array)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;</a:t>
            </a:r>
            <a:br>
              <a:rPr lang="en-GB" sz="2000" dirty="0">
                <a:solidFill>
                  <a:srgbClr val="CC7832"/>
                </a:solidFill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String first </a:t>
            </a: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 = </a:t>
            </a:r>
            <a:r>
              <a:rPr lang="en-GB" sz="2000" dirty="0" err="1">
                <a:latin typeface="Courier" pitchFamily="2" charset="0"/>
              </a:rPr>
              <a:t>list.get</a:t>
            </a:r>
            <a:r>
              <a:rPr lang="en-GB" sz="2000" dirty="0">
                <a:latin typeface="Courier" pitchFamily="2" charset="0"/>
              </a:rPr>
              <a:t>(</a:t>
            </a:r>
            <a:r>
              <a:rPr lang="en-GB" sz="2000" dirty="0">
                <a:solidFill>
                  <a:srgbClr val="6897BB"/>
                </a:solidFill>
                <a:latin typeface="Courier" pitchFamily="2" charset="0"/>
              </a:rPr>
              <a:t>0</a:t>
            </a:r>
            <a:r>
              <a:rPr lang="en-GB" sz="2000" dirty="0">
                <a:latin typeface="Courier" pitchFamily="2" charset="0"/>
              </a:rPr>
              <a:t>)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000" dirty="0">
              <a:solidFill>
                <a:srgbClr val="CC7832"/>
              </a:solidFill>
              <a:latin typeface="Courier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int</a:t>
            </a:r>
            <a:r>
              <a:rPr lang="en-GB" sz="2000" dirty="0">
                <a:latin typeface="Courier" pitchFamily="2" charset="0"/>
              </a:rPr>
              <a:t>[] </a:t>
            </a:r>
            <a:r>
              <a:rPr lang="en-GB" sz="2000" dirty="0" err="1">
                <a:latin typeface="Courier" pitchFamily="2" charset="0"/>
              </a:rPr>
              <a:t>ints</a:t>
            </a:r>
            <a:r>
              <a:rPr lang="en-GB" sz="2000" dirty="0">
                <a:latin typeface="Courier" pitchFamily="2" charset="0"/>
              </a:rPr>
              <a:t> = { </a:t>
            </a:r>
            <a:r>
              <a:rPr lang="en-GB" sz="2000" dirty="0">
                <a:solidFill>
                  <a:srgbClr val="6897BB"/>
                </a:solidFill>
                <a:latin typeface="Courier" pitchFamily="2" charset="0"/>
              </a:rPr>
              <a:t>1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, </a:t>
            </a:r>
            <a:r>
              <a:rPr lang="en-GB" sz="2000" dirty="0">
                <a:solidFill>
                  <a:srgbClr val="6897BB"/>
                </a:solidFill>
                <a:latin typeface="Courier" pitchFamily="2" charset="0"/>
              </a:rPr>
              <a:t>2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, </a:t>
            </a:r>
            <a:r>
              <a:rPr lang="en-GB" sz="2000" dirty="0">
                <a:solidFill>
                  <a:srgbClr val="6897BB"/>
                </a:solidFill>
                <a:latin typeface="Courier" pitchFamily="2" charset="0"/>
              </a:rPr>
              <a:t>3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, </a:t>
            </a:r>
            <a:r>
              <a:rPr lang="en-GB" sz="2000" dirty="0">
                <a:solidFill>
                  <a:srgbClr val="6897BB"/>
                </a:solidFill>
                <a:latin typeface="Courier" pitchFamily="2" charset="0"/>
              </a:rPr>
              <a:t>4 </a:t>
            </a:r>
            <a:r>
              <a:rPr lang="en-GB" sz="2000" dirty="0">
                <a:latin typeface="Courier" pitchFamily="2" charset="0"/>
              </a:rPr>
              <a:t>}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;</a:t>
            </a:r>
            <a:br>
              <a:rPr lang="en-GB" sz="2000" dirty="0">
                <a:solidFill>
                  <a:srgbClr val="CC7832"/>
                </a:solidFill>
                <a:latin typeface="Courier" pitchFamily="2" charset="0"/>
              </a:rPr>
            </a:br>
            <a:r>
              <a:rPr lang="en-GB" sz="2000" dirty="0" err="1">
                <a:latin typeface="Courier" pitchFamily="2" charset="0"/>
              </a:rPr>
              <a:t>ArrayList</a:t>
            </a:r>
            <a:r>
              <a:rPr lang="en-GB" sz="2000" dirty="0">
                <a:latin typeface="Courier" pitchFamily="2" charset="0"/>
              </a:rPr>
              <a:t>&lt;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int</a:t>
            </a:r>
            <a:r>
              <a:rPr lang="en-GB" sz="2000" dirty="0">
                <a:latin typeface="Courier" pitchFamily="2" charset="0"/>
              </a:rPr>
              <a:t>&gt; </a:t>
            </a:r>
            <a:r>
              <a:rPr lang="en-GB" sz="2000" dirty="0" err="1">
                <a:latin typeface="Courier" pitchFamily="2" charset="0"/>
              </a:rPr>
              <a:t>intList</a:t>
            </a:r>
            <a:r>
              <a:rPr lang="en-GB" sz="2000" dirty="0">
                <a:latin typeface="Courier" pitchFamily="2" charset="0"/>
              </a:rPr>
              <a:t> </a:t>
            </a: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 = 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new </a:t>
            </a:r>
            <a:r>
              <a:rPr lang="en-GB" sz="2000" dirty="0" err="1">
                <a:latin typeface="Courier" pitchFamily="2" charset="0"/>
              </a:rPr>
              <a:t>ArrayList</a:t>
            </a:r>
            <a:r>
              <a:rPr lang="en-GB" sz="2000" dirty="0">
                <a:latin typeface="Courier" pitchFamily="2" charset="0"/>
              </a:rPr>
              <a:t>&lt;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int</a:t>
            </a:r>
            <a:r>
              <a:rPr lang="en-GB" sz="2000" dirty="0">
                <a:latin typeface="Courier" pitchFamily="2" charset="0"/>
              </a:rPr>
              <a:t>&gt;(</a:t>
            </a:r>
            <a:r>
              <a:rPr lang="en-GB" sz="2000" dirty="0" err="1">
                <a:latin typeface="Courier" pitchFamily="2" charset="0"/>
              </a:rPr>
              <a:t>ints</a:t>
            </a:r>
            <a:r>
              <a:rPr lang="en-GB" sz="2000" dirty="0">
                <a:latin typeface="Courier" pitchFamily="2" charset="0"/>
              </a:rPr>
              <a:t>)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;</a:t>
            </a:r>
            <a:endParaRPr lang="en-DE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1FF60-8A23-DC4A-B795-670FBA3BFB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GB" sz="2000" dirty="0">
                <a:solidFill>
                  <a:prstClr val="black"/>
                </a:solidFill>
                <a:latin typeface="Courier" pitchFamily="2" charset="0"/>
              </a:rPr>
              <a:t>String[] array </a:t>
            </a:r>
            <a:br>
              <a:rPr lang="en-GB" sz="2000" dirty="0">
                <a:solidFill>
                  <a:prstClr val="black"/>
                </a:solidFill>
                <a:latin typeface="Courier" pitchFamily="2" charset="0"/>
              </a:rPr>
            </a:br>
            <a:r>
              <a:rPr lang="en-GB" sz="2000" dirty="0">
                <a:solidFill>
                  <a:prstClr val="black"/>
                </a:solidFill>
                <a:latin typeface="Courier" pitchFamily="2" charset="0"/>
              </a:rPr>
              <a:t> = { </a:t>
            </a:r>
            <a:r>
              <a:rPr lang="en-GB" sz="2000" dirty="0">
                <a:solidFill>
                  <a:srgbClr val="6A8759"/>
                </a:solidFill>
                <a:latin typeface="Courier" pitchFamily="2" charset="0"/>
              </a:rPr>
              <a:t>"a"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, </a:t>
            </a:r>
            <a:r>
              <a:rPr lang="en-GB" sz="2000" dirty="0">
                <a:solidFill>
                  <a:srgbClr val="6A8759"/>
                </a:solidFill>
                <a:latin typeface="Courier" pitchFamily="2" charset="0"/>
              </a:rPr>
              <a:t>"b"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, </a:t>
            </a:r>
            <a:r>
              <a:rPr lang="en-GB" sz="2000" dirty="0">
                <a:solidFill>
                  <a:srgbClr val="6A8759"/>
                </a:solidFill>
                <a:latin typeface="Courier" pitchFamily="2" charset="0"/>
              </a:rPr>
              <a:t>"c" </a:t>
            </a:r>
            <a:r>
              <a:rPr lang="en-GB" sz="2000" dirty="0">
                <a:solidFill>
                  <a:prstClr val="black"/>
                </a:solidFill>
                <a:latin typeface="Courier" pitchFamily="2" charset="0"/>
              </a:rPr>
              <a:t>}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;</a:t>
            </a:r>
            <a:br>
              <a:rPr lang="en-GB" sz="2000" dirty="0">
                <a:solidFill>
                  <a:srgbClr val="CC7832"/>
                </a:solidFill>
                <a:latin typeface="Courier" pitchFamily="2" charset="0"/>
              </a:rPr>
            </a:br>
            <a:r>
              <a:rPr lang="en-GB" sz="2000" dirty="0" err="1">
                <a:solidFill>
                  <a:prstClr val="black"/>
                </a:solidFill>
                <a:latin typeface="Courier" pitchFamily="2" charset="0"/>
              </a:rPr>
              <a:t>ArrayList</a:t>
            </a:r>
            <a:r>
              <a:rPr lang="en-GB" sz="2000" dirty="0">
                <a:solidFill>
                  <a:prstClr val="black"/>
                </a:solidFill>
                <a:latin typeface="Courier" pitchFamily="2" charset="0"/>
              </a:rPr>
              <a:t> list </a:t>
            </a:r>
            <a:br>
              <a:rPr lang="en-GB" sz="2000" dirty="0">
                <a:solidFill>
                  <a:prstClr val="black"/>
                </a:solidFill>
                <a:latin typeface="Courier" pitchFamily="2" charset="0"/>
              </a:rPr>
            </a:br>
            <a:r>
              <a:rPr lang="en-GB" sz="2000" dirty="0">
                <a:solidFill>
                  <a:prstClr val="black"/>
                </a:solidFill>
                <a:latin typeface="Courier" pitchFamily="2" charset="0"/>
              </a:rPr>
              <a:t> = 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new </a:t>
            </a:r>
            <a:r>
              <a:rPr lang="en-GB" sz="2000" dirty="0" err="1">
                <a:solidFill>
                  <a:prstClr val="black"/>
                </a:solidFill>
                <a:latin typeface="Courier" pitchFamily="2" charset="0"/>
              </a:rPr>
              <a:t>ArrayList</a:t>
            </a:r>
            <a:r>
              <a:rPr lang="en-GB" sz="2000" dirty="0">
                <a:solidFill>
                  <a:prstClr val="black"/>
                </a:solidFill>
                <a:latin typeface="Courier" pitchFamily="2" charset="0"/>
              </a:rPr>
              <a:t>(array)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;</a:t>
            </a:r>
            <a:br>
              <a:rPr lang="en-GB" sz="2000" dirty="0">
                <a:solidFill>
                  <a:srgbClr val="CC7832"/>
                </a:solidFill>
                <a:latin typeface="Courier" pitchFamily="2" charset="0"/>
              </a:rPr>
            </a:br>
            <a:r>
              <a:rPr lang="en-GB" sz="2000" dirty="0">
                <a:solidFill>
                  <a:prstClr val="black"/>
                </a:solidFill>
                <a:latin typeface="Courier" pitchFamily="2" charset="0"/>
              </a:rPr>
              <a:t>String first </a:t>
            </a:r>
            <a:br>
              <a:rPr lang="en-GB" sz="2000" dirty="0">
                <a:solidFill>
                  <a:prstClr val="black"/>
                </a:solidFill>
                <a:latin typeface="Courier" pitchFamily="2" charset="0"/>
              </a:rPr>
            </a:br>
            <a:r>
              <a:rPr lang="en-GB" sz="2000" dirty="0">
                <a:solidFill>
                  <a:prstClr val="black"/>
                </a:solidFill>
                <a:latin typeface="Courier" pitchFamily="2" charset="0"/>
              </a:rPr>
              <a:t> = (String) </a:t>
            </a:r>
            <a:r>
              <a:rPr lang="en-GB" sz="2000" dirty="0" err="1">
                <a:solidFill>
                  <a:prstClr val="black"/>
                </a:solidFill>
                <a:latin typeface="Courier" pitchFamily="2" charset="0"/>
              </a:rPr>
              <a:t>list.get</a:t>
            </a:r>
            <a:r>
              <a:rPr lang="en-GB" sz="2000" dirty="0">
                <a:solidFill>
                  <a:prstClr val="black"/>
                </a:solidFill>
                <a:latin typeface="Courier" pitchFamily="2" charset="0"/>
              </a:rPr>
              <a:t>(</a:t>
            </a:r>
            <a:r>
              <a:rPr lang="en-GB" sz="2000" dirty="0">
                <a:solidFill>
                  <a:srgbClr val="6897BB"/>
                </a:solidFill>
                <a:latin typeface="Courier" pitchFamily="2" charset="0"/>
              </a:rPr>
              <a:t>0</a:t>
            </a:r>
            <a:r>
              <a:rPr lang="en-GB" sz="2000" dirty="0">
                <a:solidFill>
                  <a:prstClr val="black"/>
                </a:solidFill>
                <a:latin typeface="Courier" pitchFamily="2" charset="0"/>
              </a:rPr>
              <a:t>)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;</a:t>
            </a:r>
            <a:endParaRPr lang="en-DE" sz="2000" dirty="0">
              <a:solidFill>
                <a:prstClr val="black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A1ED6-75E8-724D-92FC-86B0AA86C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4720-EA92-6744-95EC-C696249A620C}" type="datetime4">
              <a:rPr lang="de-DE" smtClean="0"/>
              <a:t>8. Juli 2020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7598C-92E5-7A46-80E6-4F9A828B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Valhalla – Adrian Kunz – Seminar Java Features von morgen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B3FA3-1594-A94F-BFDE-8CBAC448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027-5F12-2146-BB91-3B8F1BA16436}" type="slidenum">
              <a:rPr lang="en-DE" smtClean="0"/>
              <a:t>11</a:t>
            </a:fld>
            <a:endParaRPr lang="en-DE"/>
          </a:p>
        </p:txBody>
      </p: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88278430-E938-BE42-82D4-43A0A51691EB}"/>
              </a:ext>
            </a:extLst>
          </p:cNvPr>
          <p:cNvSpPr/>
          <p:nvPr/>
        </p:nvSpPr>
        <p:spPr>
          <a:xfrm>
            <a:off x="560439" y="4473678"/>
            <a:ext cx="277761" cy="540774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2304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775F3-4ADB-E74A-8B8E-7B53168B3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Spezialisierung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C0D09-1CEC-2544-A15A-11CBDB703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EB14-1157-C742-8D7D-A1A2D001A5CB}" type="datetime4">
              <a:rPr lang="de-DE" smtClean="0"/>
              <a:t>8. Juli 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A627D-18F3-B949-BBA1-0CF89AC2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Valhalla – Adrian Kunz – Seminar Java Features von morgen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5DC00-2ADB-D94F-9A9D-8392E184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027-5F12-2146-BB91-3B8F1BA16436}" type="slidenum">
              <a:rPr lang="en-DE" smtClean="0"/>
              <a:t>12</a:t>
            </a:fld>
            <a:endParaRPr lang="en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F791A0-C1CC-6B46-AFD6-41C661F7A6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lnSpc>
                <a:spcPct val="110000"/>
              </a:lnSpc>
              <a:buNone/>
            </a:pPr>
            <a: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  <a:t>class </a:t>
            </a:r>
            <a:r>
              <a:rPr lang="en-GB" sz="2000" dirty="0" err="1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ArrayList</a:t>
            </a:r>
            <a: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&lt;T&gt; {</a:t>
            </a:r>
            <a:b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</a:br>
            <a: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    T[] items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  <a:t>;</a:t>
            </a:r>
            <a:b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</a:br>
            <a:b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</a:br>
            <a: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lang="en-GB" sz="2000" dirty="0" err="1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ArrayList</a:t>
            </a:r>
            <a: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(T[] items) {</a:t>
            </a:r>
            <a:b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</a:br>
            <a: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        </a:t>
            </a:r>
            <a:r>
              <a:rPr lang="en-GB" sz="2000" dirty="0" err="1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  <a:t>this</a:t>
            </a:r>
            <a:r>
              <a:rPr lang="en-GB" sz="2000" dirty="0" err="1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.items</a:t>
            </a:r>
            <a: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 = items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  <a:t>;</a:t>
            </a:r>
            <a:b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</a:br>
            <a: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}</a:t>
            </a:r>
            <a:b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</a:br>
            <a:b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</a:br>
            <a: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    T get(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  <a:t>int </a:t>
            </a:r>
            <a:r>
              <a:rPr lang="en-GB" sz="2000" dirty="0" err="1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i</a:t>
            </a:r>
            <a: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) {</a:t>
            </a:r>
            <a:b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</a:br>
            <a: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        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  <a:t>return </a:t>
            </a:r>
            <a:r>
              <a:rPr lang="en-GB" sz="2000" dirty="0" err="1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  <a:t>this</a:t>
            </a:r>
            <a:r>
              <a:rPr lang="en-GB" sz="2000" dirty="0" err="1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.items</a:t>
            </a:r>
            <a: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[</a:t>
            </a:r>
            <a:r>
              <a:rPr lang="en-GB" sz="2000" dirty="0" err="1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i</a:t>
            </a:r>
            <a: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]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  <a:t>;</a:t>
            </a:r>
            <a:b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</a:br>
            <a: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}</a:t>
            </a:r>
            <a:br>
              <a:rPr lang="en-DE" sz="2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DE" sz="2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DE" sz="2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...</a:t>
            </a:r>
            <a:b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</a:br>
            <a: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9BEFC1B-AC71-DA45-83C8-6F9ED3B2B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  <a:t>class </a:t>
            </a:r>
            <a:r>
              <a:rPr lang="en-GB" sz="2000" u="sng" dirty="0" err="1">
                <a:latin typeface="Courier" pitchFamily="2" charset="0"/>
                <a:cs typeface="Courier New" panose="02070309020205020404" pitchFamily="49" charset="0"/>
              </a:rPr>
              <a:t>Int</a:t>
            </a:r>
            <a:r>
              <a:rPr lang="en-GB" sz="2000" dirty="0" err="1">
                <a:latin typeface="Courier" pitchFamily="2" charset="0"/>
                <a:cs typeface="Courier New" panose="02070309020205020404" pitchFamily="49" charset="0"/>
              </a:rPr>
              <a:t>ArrayList</a:t>
            </a:r>
            <a:r>
              <a:rPr lang="en-GB" sz="2000" dirty="0">
                <a:latin typeface="Courier" pitchFamily="2" charset="0"/>
                <a:cs typeface="Courier New" panose="02070309020205020404" pitchFamily="49" charset="0"/>
              </a:rPr>
              <a:t> {</a:t>
            </a:r>
            <a:br>
              <a:rPr lang="en-GB" sz="2000" dirty="0">
                <a:latin typeface="Courier" pitchFamily="2" charset="0"/>
                <a:cs typeface="Courier New" panose="02070309020205020404" pitchFamily="49" charset="0"/>
              </a:rPr>
            </a:br>
            <a:r>
              <a:rPr lang="en-GB" sz="2000" dirty="0"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lang="en-GB" sz="2000" u="sng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  <a:t>int</a:t>
            </a:r>
            <a:r>
              <a:rPr lang="en-GB" sz="2000" dirty="0">
                <a:latin typeface="Courier" pitchFamily="2" charset="0"/>
                <a:cs typeface="Courier New" panose="02070309020205020404" pitchFamily="49" charset="0"/>
              </a:rPr>
              <a:t>[] items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  <a:t>;</a:t>
            </a:r>
            <a:b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</a:br>
            <a:b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</a:br>
            <a: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lang="en-GB" sz="2000" dirty="0" err="1">
                <a:latin typeface="Courier" pitchFamily="2" charset="0"/>
                <a:cs typeface="Courier New" panose="02070309020205020404" pitchFamily="49" charset="0"/>
              </a:rPr>
              <a:t>IntArrayList</a:t>
            </a:r>
            <a:r>
              <a:rPr lang="en-GB" sz="2000" dirty="0"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GB" sz="2000" u="sng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  <a:t>int</a:t>
            </a:r>
            <a:r>
              <a:rPr lang="en-GB" sz="2000" dirty="0">
                <a:latin typeface="Courier" pitchFamily="2" charset="0"/>
                <a:cs typeface="Courier New" panose="02070309020205020404" pitchFamily="49" charset="0"/>
              </a:rPr>
              <a:t>[] items) {</a:t>
            </a:r>
            <a:br>
              <a:rPr lang="en-GB" sz="2000" dirty="0">
                <a:latin typeface="Courier" pitchFamily="2" charset="0"/>
                <a:cs typeface="Courier New" panose="02070309020205020404" pitchFamily="49" charset="0"/>
              </a:rPr>
            </a:br>
            <a:r>
              <a:rPr lang="en-GB" sz="2000" dirty="0">
                <a:latin typeface="Courier" pitchFamily="2" charset="0"/>
                <a:cs typeface="Courier New" panose="02070309020205020404" pitchFamily="49" charset="0"/>
              </a:rPr>
              <a:t>        </a:t>
            </a:r>
            <a:r>
              <a:rPr lang="en-GB" sz="2000" dirty="0" err="1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  <a:t>this</a:t>
            </a:r>
            <a:r>
              <a:rPr lang="en-GB" sz="2000" dirty="0" err="1">
                <a:latin typeface="Courier" pitchFamily="2" charset="0"/>
                <a:cs typeface="Courier New" panose="02070309020205020404" pitchFamily="49" charset="0"/>
              </a:rPr>
              <a:t>.items</a:t>
            </a:r>
            <a:r>
              <a:rPr lang="en-GB" sz="2000" dirty="0">
                <a:latin typeface="Courier" pitchFamily="2" charset="0"/>
                <a:cs typeface="Courier New" panose="02070309020205020404" pitchFamily="49" charset="0"/>
              </a:rPr>
              <a:t> = items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  <a:t>;</a:t>
            </a:r>
            <a:b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</a:br>
            <a: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lang="en-GB" sz="2000" dirty="0">
                <a:latin typeface="Courier" pitchFamily="2" charset="0"/>
                <a:cs typeface="Courier New" panose="02070309020205020404" pitchFamily="49" charset="0"/>
              </a:rPr>
              <a:t>}</a:t>
            </a:r>
            <a:br>
              <a:rPr lang="en-GB" sz="2000" dirty="0">
                <a:latin typeface="Courier" pitchFamily="2" charset="0"/>
                <a:cs typeface="Courier New" panose="02070309020205020404" pitchFamily="49" charset="0"/>
              </a:rPr>
            </a:br>
            <a:br>
              <a:rPr lang="en-GB" sz="2000" dirty="0">
                <a:latin typeface="Courier" pitchFamily="2" charset="0"/>
                <a:cs typeface="Courier New" panose="02070309020205020404" pitchFamily="49" charset="0"/>
              </a:rPr>
            </a:br>
            <a:r>
              <a:rPr lang="en-GB" sz="2000" dirty="0"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lang="en-GB" sz="2000" u="sng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  <a:t>int</a:t>
            </a:r>
            <a:r>
              <a:rPr lang="en-GB" sz="2000" dirty="0">
                <a:latin typeface="Courier" pitchFamily="2" charset="0"/>
                <a:cs typeface="Courier New" panose="02070309020205020404" pitchFamily="49" charset="0"/>
              </a:rPr>
              <a:t> get(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  <a:t>int </a:t>
            </a:r>
            <a:r>
              <a:rPr lang="en-GB" sz="2000" dirty="0" err="1">
                <a:latin typeface="Courier" pitchFamily="2" charset="0"/>
                <a:cs typeface="Courier New" panose="02070309020205020404" pitchFamily="49" charset="0"/>
              </a:rPr>
              <a:t>i</a:t>
            </a:r>
            <a:r>
              <a:rPr lang="en-GB" sz="2000" dirty="0">
                <a:latin typeface="Courier" pitchFamily="2" charset="0"/>
                <a:cs typeface="Courier New" panose="02070309020205020404" pitchFamily="49" charset="0"/>
              </a:rPr>
              <a:t>) {</a:t>
            </a:r>
            <a:br>
              <a:rPr lang="en-GB" sz="2000" dirty="0">
                <a:latin typeface="Courier" pitchFamily="2" charset="0"/>
                <a:cs typeface="Courier New" panose="02070309020205020404" pitchFamily="49" charset="0"/>
              </a:rPr>
            </a:br>
            <a:r>
              <a:rPr lang="en-GB" sz="2000" dirty="0">
                <a:latin typeface="Courier" pitchFamily="2" charset="0"/>
                <a:cs typeface="Courier New" panose="02070309020205020404" pitchFamily="49" charset="0"/>
              </a:rPr>
              <a:t>        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  <a:t>return </a:t>
            </a:r>
            <a:r>
              <a:rPr lang="en-GB" sz="2000" dirty="0" err="1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  <a:t>this</a:t>
            </a:r>
            <a:r>
              <a:rPr lang="en-GB" sz="2000" dirty="0" err="1">
                <a:latin typeface="Courier" pitchFamily="2" charset="0"/>
                <a:cs typeface="Courier New" panose="02070309020205020404" pitchFamily="49" charset="0"/>
              </a:rPr>
              <a:t>.items</a:t>
            </a:r>
            <a:r>
              <a:rPr lang="en-GB" sz="2000" dirty="0">
                <a:latin typeface="Courier" pitchFamily="2" charset="0"/>
                <a:cs typeface="Courier New" panose="02070309020205020404" pitchFamily="49" charset="0"/>
              </a:rPr>
              <a:t>[</a:t>
            </a:r>
            <a:r>
              <a:rPr lang="en-GB" sz="2000" dirty="0" err="1">
                <a:latin typeface="Courier" pitchFamily="2" charset="0"/>
                <a:cs typeface="Courier New" panose="02070309020205020404" pitchFamily="49" charset="0"/>
              </a:rPr>
              <a:t>i</a:t>
            </a:r>
            <a:r>
              <a:rPr lang="en-GB" sz="2000" dirty="0">
                <a:latin typeface="Courier" pitchFamily="2" charset="0"/>
                <a:cs typeface="Courier New" panose="02070309020205020404" pitchFamily="49" charset="0"/>
              </a:rPr>
              <a:t>]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  <a:t>;</a:t>
            </a:r>
            <a:b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</a:br>
            <a: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lang="en-GB" sz="2000" dirty="0">
                <a:latin typeface="Courier" pitchFamily="2" charset="0"/>
                <a:cs typeface="Courier New" panose="02070309020205020404" pitchFamily="49" charset="0"/>
              </a:rPr>
              <a:t>}</a:t>
            </a:r>
            <a:br>
              <a:rPr lang="en-DE" sz="2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DE" sz="2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DE" sz="2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...</a:t>
            </a:r>
            <a:br>
              <a:rPr lang="en-GB" sz="2000" dirty="0">
                <a:latin typeface="Courier" pitchFamily="2" charset="0"/>
                <a:cs typeface="Courier New" panose="02070309020205020404" pitchFamily="49" charset="0"/>
              </a:rPr>
            </a:br>
            <a:r>
              <a:rPr lang="en-GB" sz="2000" dirty="0">
                <a:latin typeface="Courier" pitchFamily="2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553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709B1-0FE1-3A4A-98E3-AB169C37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Spezialisierung – von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49E3A-FC04-1C48-ACA8-70FF6DB024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DE" dirty="0"/>
              <a:t>LongArrayList, FloatArrayList, DoubleArrayList, …</a:t>
            </a:r>
          </a:p>
          <a:p>
            <a:r>
              <a:rPr lang="en-DE" dirty="0"/>
              <a:t>Code-Duplizierung!</a:t>
            </a:r>
          </a:p>
          <a:p>
            <a:pPr lvl="1"/>
            <a:r>
              <a:rPr lang="en-DE" dirty="0"/>
              <a:t>Wartungsproblem</a:t>
            </a:r>
          </a:p>
          <a:p>
            <a:r>
              <a:rPr lang="en-DE" dirty="0"/>
              <a:t>Gibt es schon in Java:</a:t>
            </a:r>
          </a:p>
          <a:p>
            <a:pPr lvl="1"/>
            <a:r>
              <a:rPr lang="en-DE" dirty="0"/>
              <a:t>IntStream statt Stream&lt;T&gt;</a:t>
            </a:r>
          </a:p>
          <a:p>
            <a:pPr lvl="1"/>
            <a:r>
              <a:rPr lang="en-DE" dirty="0"/>
              <a:t>OptionalInt statt Optional&lt;T&gt;</a:t>
            </a:r>
          </a:p>
          <a:p>
            <a:pPr lvl="1"/>
            <a:r>
              <a:rPr lang="en-DE" dirty="0"/>
              <a:t>java.util.function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7301D-1A89-414E-B0C9-0E6DAC8CE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4720-EA92-6744-95EC-C696249A620C}" type="datetime4">
              <a:rPr lang="de-DE" smtClean="0"/>
              <a:t>8. Juli 2020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9DB71-61F4-9049-B75F-E156F247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Valhalla – Adrian Kunz – Seminar Java Features von morgen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47FBE-8999-D047-988E-3F8B9A207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027-5F12-2146-BB91-3B8F1BA16436}" type="slidenum">
              <a:rPr lang="en-DE" smtClean="0"/>
              <a:t>13</a:t>
            </a:fld>
            <a:endParaRPr lang="en-DE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9ECBFA6-EE55-994F-A290-5D1CAA000B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24898" y="1825625"/>
            <a:ext cx="2476204" cy="4351338"/>
          </a:xfrm>
        </p:spPr>
      </p:pic>
    </p:spTree>
    <p:extLst>
      <p:ext uri="{BB962C8B-B14F-4D97-AF65-F5344CB8AC3E}">
        <p14:creationId xmlns:p14="http://schemas.microsoft.com/office/powerpoint/2010/main" val="327075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3269-3C7C-6241-9252-5CBC68A13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Spezialisierung – Compiler + Laufzeit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75D75E-17F6-9049-8231-F8035E01A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Compiler generiert IntArrayList &amp; co.</a:t>
            </a:r>
          </a:p>
          <a:p>
            <a:pPr lvl="1"/>
            <a:r>
              <a:rPr lang="de-DE" dirty="0"/>
              <a:t>Ok </a:t>
            </a:r>
            <a:r>
              <a:rPr lang="en-DE" dirty="0"/>
              <a:t>für bestehende primitiven Typen</a:t>
            </a:r>
          </a:p>
          <a:p>
            <a:pPr lvl="1"/>
            <a:r>
              <a:rPr lang="en-DE" dirty="0"/>
              <a:t>Prototyp</a:t>
            </a:r>
          </a:p>
          <a:p>
            <a:pPr lvl="1"/>
            <a:r>
              <a:rPr lang="en-DE" dirty="0"/>
              <a:t>Nicht kompatibel mit Inline-Klassen</a:t>
            </a:r>
          </a:p>
          <a:p>
            <a:r>
              <a:rPr lang="en-DE" dirty="0"/>
              <a:t>Compiler erstellt Schablone für Laufzeit</a:t>
            </a:r>
          </a:p>
          <a:p>
            <a:pPr lvl="1"/>
            <a:r>
              <a:rPr lang="en-DE" dirty="0"/>
              <a:t>Laufzeit entscheided über Notwendigkeit</a:t>
            </a:r>
          </a:p>
          <a:p>
            <a:pPr lvl="1"/>
            <a:r>
              <a:rPr lang="en-DE" dirty="0"/>
              <a:t>Keine übergroßen Binaries</a:t>
            </a:r>
          </a:p>
          <a:p>
            <a:pPr lvl="1"/>
            <a:r>
              <a:rPr lang="en-DE" dirty="0"/>
              <a:t>Neuer Prototyp</a:t>
            </a:r>
          </a:p>
          <a:p>
            <a:endParaRPr lang="en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93A67-1819-604A-BBDF-4C960A11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4720-EA92-6744-95EC-C696249A620C}" type="datetime4">
              <a:rPr lang="de-DE" smtClean="0"/>
              <a:t>8. Juli 2020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20DE2-C2C6-2144-89D5-900223E5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Valhalla – Adrian Kunz – Seminar Java Features von morgen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FD35F-BCA4-3C42-BE2D-B5DB0557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027-5F12-2146-BB91-3B8F1BA16436}" type="slidenum">
              <a:rPr lang="en-DE" smtClean="0"/>
              <a:t>14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8233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7B92B-62A1-774C-BD0B-8024A77C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Probleme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F145-1E12-594C-AF1E-2FC7736CFD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DE" b="1" dirty="0"/>
              <a:t>Syntax</a:t>
            </a:r>
          </a:p>
          <a:p>
            <a:r>
              <a:rPr lang="en-DE" dirty="0"/>
              <a:t>Reflection</a:t>
            </a:r>
          </a:p>
          <a:p>
            <a:r>
              <a:rPr lang="en-DE" dirty="0"/>
              <a:t>Generische Methoden</a:t>
            </a:r>
          </a:p>
          <a:p>
            <a:r>
              <a:rPr lang="en-DE" dirty="0"/>
              <a:t>Arrays</a:t>
            </a:r>
          </a:p>
          <a:p>
            <a:r>
              <a:rPr lang="en-DE" b="1" dirty="0"/>
              <a:t>Überladene Methoden</a:t>
            </a:r>
          </a:p>
          <a:p>
            <a:r>
              <a:rPr lang="en-DE" dirty="0"/>
              <a:t>Null</a:t>
            </a:r>
          </a:p>
          <a:p>
            <a:r>
              <a:rPr lang="en-DE" b="1" dirty="0"/>
              <a:t>Handgeschriebene Optimierungen</a:t>
            </a:r>
          </a:p>
          <a:p>
            <a:r>
              <a:rPr lang="en-GB" dirty="0"/>
              <a:t>…</a:t>
            </a:r>
            <a:endParaRPr lang="en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C20B06-6A02-7E43-9553-EA4622EB3B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  <a:t>class </a:t>
            </a:r>
            <a:r>
              <a:rPr lang="en-GB" sz="2000" dirty="0" err="1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ArrayList</a:t>
            </a:r>
            <a: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&lt;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  <a:t>any </a:t>
            </a:r>
            <a: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T&gt; {</a:t>
            </a:r>
            <a:b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</a:br>
            <a: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lang="en-DE" sz="2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  <a:br>
              <a:rPr lang="en-DE" sz="2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</a:br>
            <a: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  <a:t>void</a:t>
            </a:r>
            <a: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 remove(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  <a:t>int</a:t>
            </a:r>
            <a: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 index) {…}</a:t>
            </a:r>
            <a:b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</a:br>
            <a:b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</a:br>
            <a: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  <a:t>void</a:t>
            </a:r>
            <a: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 remove(T element) {…}</a:t>
            </a:r>
            <a:b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</a:br>
            <a: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}</a:t>
            </a:r>
            <a:endParaRPr lang="en-DE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CBAD5-763C-A444-9BB8-8CFFC2B7C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EB14-1157-C742-8D7D-A1A2D001A5CB}" type="datetime4">
              <a:rPr lang="de-DE" smtClean="0"/>
              <a:t>8. Juli 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4CA46-0DD6-7C44-9B65-B9EBE01F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Valhalla – Adrian Kunz – Seminar Java Features von morgen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A3663-2B72-3645-A13F-A9442D279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027-5F12-2146-BB91-3B8F1BA16436}" type="slidenum">
              <a:rPr lang="en-DE" smtClean="0"/>
              <a:t>15</a:t>
            </a:fld>
            <a:endParaRPr lang="en-DE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FEBA63E1-1949-CF47-AA08-5C51A7B88E4A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  <a:t>class </a:t>
            </a:r>
            <a:r>
              <a:rPr lang="en-GB" sz="2000" dirty="0" err="1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ArrayList</a:t>
            </a:r>
            <a: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&lt;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  <a:t>any </a:t>
            </a:r>
            <a: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T&gt; {</a:t>
            </a:r>
            <a:b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</a:br>
            <a: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lang="en-DE" sz="2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  <a:br>
              <a:rPr lang="en-DE" sz="2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</a:br>
            <a: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  <a:t>void</a:t>
            </a:r>
            <a: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removeAt</a:t>
            </a:r>
            <a: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  <a:t>int</a:t>
            </a:r>
            <a: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 index) {…}</a:t>
            </a:r>
            <a:b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</a:br>
            <a:b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</a:br>
            <a: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  <a:t>void</a:t>
            </a:r>
            <a: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 remove(T element) {…}</a:t>
            </a:r>
            <a:b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</a:br>
            <a:b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</a:br>
            <a: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  <a:t>layer</a:t>
            </a:r>
            <a: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&lt;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  <a:t>ref </a:t>
            </a:r>
            <a: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T&gt; {</a:t>
            </a:r>
            <a:b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</a:br>
            <a: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        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  <a:t>void</a:t>
            </a:r>
            <a: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 remove(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  <a:t>int</a:t>
            </a:r>
            <a: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 index) {</a:t>
            </a:r>
            <a:b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</a:br>
            <a: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           </a:t>
            </a:r>
            <a:r>
              <a:rPr lang="en-GB" sz="2000" dirty="0" err="1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  <a:t>this</a:t>
            </a:r>
            <a:r>
              <a:rPr lang="en-GB" sz="2000" dirty="0" err="1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.removeAt</a:t>
            </a:r>
            <a: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(index)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  <a:cs typeface="Courier New" panose="02070309020205020404" pitchFamily="49" charset="0"/>
              </a:rPr>
              <a:t>;</a:t>
            </a:r>
            <a:b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</a:br>
            <a: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        }</a:t>
            </a:r>
            <a:b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</a:br>
            <a: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    }</a:t>
            </a:r>
            <a:b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</a:br>
            <a:r>
              <a:rPr lang="en-GB" sz="20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}</a:t>
            </a:r>
            <a:endParaRPr lang="en-DE" sz="2000" dirty="0"/>
          </a:p>
        </p:txBody>
      </p:sp>
    </p:spTree>
    <p:extLst>
      <p:ext uri="{BB962C8B-B14F-4D97-AF65-F5344CB8AC3E}">
        <p14:creationId xmlns:p14="http://schemas.microsoft.com/office/powerpoint/2010/main" val="169786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  <p:bldP spid="7" grpId="1" build="p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BA7BC-9510-BF45-B75E-54C7A038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Fazit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77C2E7-0073-E546-98EC-B8EA84213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Value Types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ED9212F-3B9D-164C-BCDC-7DEC91AF5C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DE" dirty="0"/>
              <a:t>Inline-Klassen</a:t>
            </a:r>
          </a:p>
          <a:p>
            <a:r>
              <a:rPr lang="en-DE" dirty="0"/>
              <a:t>Prototyp funktioniert</a:t>
            </a:r>
          </a:p>
          <a:p>
            <a:pPr lvl="1"/>
            <a:r>
              <a:rPr lang="en-DE" dirty="0"/>
              <a:t>Benchmarks vielversprechend</a:t>
            </a:r>
          </a:p>
          <a:p>
            <a:pPr lvl="1"/>
            <a:r>
              <a:rPr lang="en-GB" dirty="0"/>
              <a:t>N</a:t>
            </a:r>
            <a:r>
              <a:rPr lang="en-DE" dirty="0"/>
              <a:t>och nicht alle Versprechungen erfüllt</a:t>
            </a:r>
          </a:p>
          <a:p>
            <a:pPr lvl="1"/>
            <a:endParaRPr lang="en-D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57A23C-E088-E244-8757-0CC5CA0D7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DE" dirty="0"/>
              <a:t>Generische Spezialisierung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D2DE01F-4CF6-4A43-A506-521971B3CD1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DE" dirty="0"/>
              <a:t>Unreife Prototypen</a:t>
            </a:r>
          </a:p>
          <a:p>
            <a:r>
              <a:rPr lang="en-DE" dirty="0"/>
              <a:t>Viele Probleme</a:t>
            </a:r>
          </a:p>
          <a:p>
            <a:r>
              <a:rPr lang="en-DE" dirty="0"/>
              <a:t>Abhängig von Value Types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A5361-F42F-B346-857F-569BB7666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4720-EA92-6744-95EC-C696249A620C}" type="datetime4">
              <a:rPr lang="de-DE" smtClean="0"/>
              <a:t>8. Juli 2020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90182-C3AC-004A-81A7-3E05335C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Valhalla – Adrian Kunz – Seminar Java Features von morgen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78F50-51DD-3B4B-9B9C-934B58DE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027-5F12-2146-BB91-3B8F1BA16436}" type="slidenum">
              <a:rPr lang="en-DE" smtClean="0"/>
              <a:t>16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1243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uiExpand="1" build="p"/>
      <p:bldP spid="10" grpId="0" build="p"/>
      <p:bldP spid="1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A72F7D4-248F-C545-BEF8-C48E2075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Fragen?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261F5AB-BCCF-F943-B74C-B0557CE4D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29203-A183-B74B-B428-063344B99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507-7A99-4446-81F6-D4638FD947A3}" type="datetime4">
              <a:rPr lang="de-DE" smtClean="0"/>
              <a:t>8. Juli 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E1F90-48F6-8C4E-A3A8-744A172D6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Valhalla – Adrian Kunz – Seminar Java Features von morgen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77F2B-02D0-AD40-BAF4-016EDB78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027-5F12-2146-BB91-3B8F1BA16436}" type="slidenum">
              <a:rPr lang="en-DE" smtClean="0"/>
              <a:t>17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84905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DE2A8-0D49-D642-849D-22E7DFF5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Gliederung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30CD9-DCE8-414E-A06C-2257CE8A9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DE" dirty="0"/>
              <a:t>Projekt Valhalla</a:t>
            </a:r>
          </a:p>
          <a:p>
            <a:r>
              <a:rPr lang="en-DE" dirty="0"/>
              <a:t>Value Types</a:t>
            </a:r>
          </a:p>
          <a:p>
            <a:pPr lvl="1"/>
            <a:r>
              <a:rPr lang="en-DE" dirty="0"/>
              <a:t>Speichermodell</a:t>
            </a:r>
          </a:p>
          <a:p>
            <a:pPr lvl="1"/>
            <a:r>
              <a:rPr lang="en-DE" dirty="0"/>
              <a:t>Inline-Klassen</a:t>
            </a:r>
          </a:p>
          <a:p>
            <a:r>
              <a:rPr lang="en-DE" dirty="0"/>
              <a:t>Generische Spezialisierung</a:t>
            </a:r>
          </a:p>
          <a:p>
            <a:pPr lvl="1"/>
            <a:r>
              <a:rPr lang="en-DE" dirty="0"/>
              <a:t>Erasure</a:t>
            </a:r>
          </a:p>
          <a:p>
            <a:pPr lvl="1"/>
            <a:r>
              <a:rPr lang="en-DE" dirty="0"/>
              <a:t>Spezialisierung</a:t>
            </a:r>
          </a:p>
          <a:p>
            <a:pPr lvl="1"/>
            <a:r>
              <a:rPr lang="en-DE" dirty="0"/>
              <a:t>Probleme</a:t>
            </a:r>
          </a:p>
          <a:p>
            <a:r>
              <a:rPr lang="en-DE" dirty="0"/>
              <a:t>Fazit</a:t>
            </a:r>
          </a:p>
          <a:p>
            <a:r>
              <a:rPr lang="en-DE" dirty="0"/>
              <a:t>Fragen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8ECB4-9931-1E43-B67E-4A9E70E8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D0A7-71A6-9649-9166-F4EAD91CCF01}" type="datetime4">
              <a:rPr lang="de-DE" smtClean="0"/>
              <a:t>8. Juli 2020</a:t>
            </a:fld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E36C3-0313-D44B-822F-92D49F18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Valhalla – Adrian Kunz – Seminar Java Features von morgen</a:t>
            </a:r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67F21-35DD-B04B-9079-BE9EB08D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027-5F12-2146-BB91-3B8F1BA16436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9555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8D76-F335-8044-82AC-201B4568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Projekt Valhalla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4581-7A7C-BB4A-BC40-B94F232FD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Seit 2014</a:t>
            </a:r>
          </a:p>
          <a:p>
            <a:r>
              <a:rPr lang="en-DE" dirty="0"/>
              <a:t>Sponsor:	HotSpot-Gruppe</a:t>
            </a:r>
          </a:p>
          <a:p>
            <a:r>
              <a:rPr lang="en-DE" dirty="0"/>
              <a:t>Leiter:	Brian Goetz (Java-Spracharchitekt)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1CA63-18D5-0649-99C5-EDE3D0D8D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EB14-1157-C742-8D7D-A1A2D001A5CB}" type="datetime4">
              <a:rPr lang="de-DE" smtClean="0"/>
              <a:t>8. Juli 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2F1A6-DDDF-FB48-8077-18E077FE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Valhalla – Adrian Kunz – Seminar Java Features von morgen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F1577-E45A-2C4A-B074-C92D62F2C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027-5F12-2146-BB91-3B8F1BA16436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4846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EF54D0-DA15-2048-9EDC-119F336D4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Value Types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59325C4-C88D-D84A-988A-9C74399FE0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7F5D8-DA60-3640-8290-EB12EAC87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EB14-1157-C742-8D7D-A1A2D001A5CB}" type="datetime4">
              <a:rPr lang="de-DE" smtClean="0"/>
              <a:t>8. Juli 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331E9-A3C9-AF41-A083-A52EF4FBA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Valhalla – Adrian Kunz – Seminar Java Features von morgen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79872-514A-0546-94CC-2803D6FC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027-5F12-2146-BB91-3B8F1BA16436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26642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E364F-84E4-834A-8E14-5F091165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Speichermodell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4F1D5-9D1E-C149-95E4-F9131876E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class </a:t>
            </a:r>
            <a:r>
              <a:rPr lang="en-GB" sz="2000" dirty="0">
                <a:latin typeface="Courier" pitchFamily="2" charset="0"/>
              </a:rPr>
              <a:t>Point {</a:t>
            </a: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    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int </a:t>
            </a:r>
            <a:r>
              <a:rPr lang="en-GB" sz="2000" dirty="0">
                <a:latin typeface="Courier" pitchFamily="2" charset="0"/>
              </a:rPr>
              <a:t>x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, </a:t>
            </a:r>
            <a:r>
              <a:rPr lang="en-GB" sz="2000" dirty="0">
                <a:latin typeface="Courier" pitchFamily="2" charset="0"/>
              </a:rPr>
              <a:t>y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;</a:t>
            </a:r>
            <a:br>
              <a:rPr lang="en-GB" sz="2000" dirty="0">
                <a:solidFill>
                  <a:srgbClr val="CC7832"/>
                </a:solidFill>
                <a:latin typeface="Courier" pitchFamily="2" charset="0"/>
              </a:rPr>
            </a:b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    </a:t>
            </a:r>
            <a:r>
              <a:rPr lang="en-GB" sz="2000" dirty="0">
                <a:latin typeface="Courier" pitchFamily="2" charset="0"/>
              </a:rPr>
              <a:t>Point(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int </a:t>
            </a:r>
            <a:r>
              <a:rPr lang="en-GB" sz="2000" dirty="0">
                <a:latin typeface="Courier" pitchFamily="2" charset="0"/>
              </a:rPr>
              <a:t>x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, int </a:t>
            </a:r>
            <a:r>
              <a:rPr lang="en-GB" sz="2000" dirty="0">
                <a:latin typeface="Courier" pitchFamily="2" charset="0"/>
              </a:rPr>
              <a:t>y) {</a:t>
            </a: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        </a:t>
            </a:r>
            <a:r>
              <a:rPr lang="en-GB" sz="2000" dirty="0" err="1">
                <a:solidFill>
                  <a:srgbClr val="CC7832"/>
                </a:solidFill>
                <a:latin typeface="Courier" pitchFamily="2" charset="0"/>
              </a:rPr>
              <a:t>this</a:t>
            </a:r>
            <a:r>
              <a:rPr lang="en-GB" sz="2000" dirty="0" err="1">
                <a:latin typeface="Courier" pitchFamily="2" charset="0"/>
              </a:rPr>
              <a:t>.x</a:t>
            </a:r>
            <a:r>
              <a:rPr lang="en-GB" sz="2000" dirty="0">
                <a:latin typeface="Courier" pitchFamily="2" charset="0"/>
              </a:rPr>
              <a:t> = x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;</a:t>
            </a:r>
            <a:br>
              <a:rPr lang="en-GB" sz="2000" dirty="0">
                <a:solidFill>
                  <a:srgbClr val="CC7832"/>
                </a:solidFill>
                <a:latin typeface="Courier" pitchFamily="2" charset="0"/>
              </a:rPr>
            </a:b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        </a:t>
            </a:r>
            <a:r>
              <a:rPr lang="en-GB" sz="2000" dirty="0" err="1">
                <a:solidFill>
                  <a:srgbClr val="CC7832"/>
                </a:solidFill>
                <a:latin typeface="Courier" pitchFamily="2" charset="0"/>
              </a:rPr>
              <a:t>this</a:t>
            </a:r>
            <a:r>
              <a:rPr lang="en-GB" sz="2000" dirty="0" err="1">
                <a:latin typeface="Courier" pitchFamily="2" charset="0"/>
              </a:rPr>
              <a:t>.y</a:t>
            </a:r>
            <a:r>
              <a:rPr lang="en-GB" sz="2000" dirty="0">
                <a:latin typeface="Courier" pitchFamily="2" charset="0"/>
              </a:rPr>
              <a:t> = y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;</a:t>
            </a:r>
            <a:br>
              <a:rPr lang="en-GB" sz="2000" dirty="0">
                <a:solidFill>
                  <a:srgbClr val="CC7832"/>
                </a:solidFill>
                <a:latin typeface="Courier" pitchFamily="2" charset="0"/>
              </a:rPr>
            </a:b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    </a:t>
            </a:r>
            <a:r>
              <a:rPr lang="en-GB" sz="2000" dirty="0">
                <a:latin typeface="Courier" pitchFamily="2" charset="0"/>
              </a:rPr>
              <a:t>}</a:t>
            </a: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Point[] points = 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new </a:t>
            </a:r>
            <a:r>
              <a:rPr lang="en-GB" sz="2000" dirty="0">
                <a:latin typeface="Courier" pitchFamily="2" charset="0"/>
              </a:rPr>
              <a:t>Point[] {</a:t>
            </a: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    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new </a:t>
            </a:r>
            <a:r>
              <a:rPr lang="en-GB" sz="2000" dirty="0">
                <a:latin typeface="Courier" pitchFamily="2" charset="0"/>
              </a:rPr>
              <a:t>Point(</a:t>
            </a:r>
            <a:r>
              <a:rPr lang="en-GB" sz="2000" dirty="0">
                <a:solidFill>
                  <a:srgbClr val="6897BB"/>
                </a:solidFill>
                <a:latin typeface="Courier" pitchFamily="2" charset="0"/>
              </a:rPr>
              <a:t>5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, </a:t>
            </a:r>
            <a:r>
              <a:rPr lang="en-GB" sz="2000" dirty="0">
                <a:solidFill>
                  <a:srgbClr val="6897BB"/>
                </a:solidFill>
                <a:latin typeface="Courier" pitchFamily="2" charset="0"/>
              </a:rPr>
              <a:t>10</a:t>
            </a:r>
            <a:r>
              <a:rPr lang="en-GB" sz="2000" dirty="0">
                <a:latin typeface="Courier" pitchFamily="2" charset="0"/>
              </a:rPr>
              <a:t>)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,</a:t>
            </a:r>
            <a:br>
              <a:rPr lang="en-GB" sz="2000" dirty="0">
                <a:solidFill>
                  <a:srgbClr val="CC7832"/>
                </a:solidFill>
                <a:latin typeface="Courier" pitchFamily="2" charset="0"/>
              </a:rPr>
            </a:b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    new </a:t>
            </a:r>
            <a:r>
              <a:rPr lang="en-GB" sz="2000" dirty="0">
                <a:latin typeface="Courier" pitchFamily="2" charset="0"/>
              </a:rPr>
              <a:t>Point(</a:t>
            </a:r>
            <a:r>
              <a:rPr lang="en-GB" sz="2000" dirty="0">
                <a:solidFill>
                  <a:srgbClr val="6897BB"/>
                </a:solidFill>
                <a:latin typeface="Courier" pitchFamily="2" charset="0"/>
              </a:rPr>
              <a:t>20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, </a:t>
            </a:r>
            <a:r>
              <a:rPr lang="en-GB" sz="2000" dirty="0">
                <a:solidFill>
                  <a:srgbClr val="6897BB"/>
                </a:solidFill>
                <a:latin typeface="Courier" pitchFamily="2" charset="0"/>
              </a:rPr>
              <a:t>15</a:t>
            </a:r>
            <a:r>
              <a:rPr lang="en-GB" sz="2000" dirty="0">
                <a:latin typeface="Courier" pitchFamily="2" charset="0"/>
              </a:rPr>
              <a:t>)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,</a:t>
            </a:r>
            <a:br>
              <a:rPr lang="en-GB" sz="2000" dirty="0">
                <a:solidFill>
                  <a:srgbClr val="CC7832"/>
                </a:solidFill>
                <a:latin typeface="Courier" pitchFamily="2" charset="0"/>
              </a:rPr>
            </a:b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    new </a:t>
            </a:r>
            <a:r>
              <a:rPr lang="en-GB" sz="2000" dirty="0">
                <a:latin typeface="Courier" pitchFamily="2" charset="0"/>
              </a:rPr>
              <a:t>Point(</a:t>
            </a:r>
            <a:r>
              <a:rPr lang="en-GB" sz="2000" dirty="0">
                <a:solidFill>
                  <a:srgbClr val="6897BB"/>
                </a:solidFill>
                <a:latin typeface="Courier" pitchFamily="2" charset="0"/>
              </a:rPr>
              <a:t>15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, </a:t>
            </a:r>
            <a:r>
              <a:rPr lang="en-GB" sz="2000" dirty="0">
                <a:solidFill>
                  <a:srgbClr val="6897BB"/>
                </a:solidFill>
                <a:latin typeface="Courier" pitchFamily="2" charset="0"/>
              </a:rPr>
              <a:t>5</a:t>
            </a:r>
            <a:r>
              <a:rPr lang="en-GB" sz="2000" dirty="0">
                <a:latin typeface="Courier" pitchFamily="2" charset="0"/>
              </a:rPr>
              <a:t>)</a:t>
            </a: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}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A4EF7-761F-F94D-BECE-843522B3F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EB14-1157-C742-8D7D-A1A2D001A5CB}" type="datetime4">
              <a:rPr lang="de-DE" smtClean="0"/>
              <a:t>8. Juli 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24FB1-3F4D-2B46-A1E7-A8804C7A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Valhalla – Adrian Kunz – Seminar Java Features von morgen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98E40-8B21-484A-8450-8762E688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027-5F12-2146-BB91-3B8F1BA16436}" type="slidenum">
              <a:rPr lang="en-DE" smtClean="0"/>
              <a:t>5</a:t>
            </a:fld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419FE1-4498-7F45-B622-889FF91E26EF}"/>
              </a:ext>
            </a:extLst>
          </p:cNvPr>
          <p:cNvSpPr txBox="1"/>
          <p:nvPr/>
        </p:nvSpPr>
        <p:spPr>
          <a:xfrm>
            <a:off x="6095999" y="1825625"/>
            <a:ext cx="2648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urier" pitchFamily="2" charset="0"/>
              </a:rPr>
              <a:t>Point[] points =</a:t>
            </a:r>
            <a:endParaRPr lang="en-DE" sz="20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0E4A1EC-19F5-554B-B4D9-0F2E86D94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193624"/>
              </p:ext>
            </p:extLst>
          </p:nvPr>
        </p:nvGraphicFramePr>
        <p:xfrm>
          <a:off x="7894581" y="3222806"/>
          <a:ext cx="1261241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241">
                  <a:extLst>
                    <a:ext uri="{9D8B030D-6E8A-4147-A177-3AD203B41FA5}">
                      <a16:colId xmlns:a16="http://schemas.microsoft.com/office/drawing/2014/main" val="3318781131"/>
                    </a:ext>
                  </a:extLst>
                </a:gridCol>
              </a:tblGrid>
              <a:tr h="138618">
                <a:tc>
                  <a:txBody>
                    <a:bodyPr/>
                    <a:lstStyle/>
                    <a:p>
                      <a:r>
                        <a:rPr lang="en-DE" dirty="0"/>
                        <a:t>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85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281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898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94603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B6A9232-AD45-7D4E-9A63-86A4B0CAA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9172"/>
              </p:ext>
            </p:extLst>
          </p:nvPr>
        </p:nvGraphicFramePr>
        <p:xfrm>
          <a:off x="10092559" y="2412386"/>
          <a:ext cx="126124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241">
                  <a:extLst>
                    <a:ext uri="{9D8B030D-6E8A-4147-A177-3AD203B41FA5}">
                      <a16:colId xmlns:a16="http://schemas.microsoft.com/office/drawing/2014/main" val="3318781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85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281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89808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57E573E-DB3E-504D-AF67-D77C40AE7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195449"/>
              </p:ext>
            </p:extLst>
          </p:nvPr>
        </p:nvGraphicFramePr>
        <p:xfrm>
          <a:off x="10092558" y="3704293"/>
          <a:ext cx="1261241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241">
                  <a:extLst>
                    <a:ext uri="{9D8B030D-6E8A-4147-A177-3AD203B41FA5}">
                      <a16:colId xmlns:a16="http://schemas.microsoft.com/office/drawing/2014/main" val="3318781131"/>
                    </a:ext>
                  </a:extLst>
                </a:gridCol>
              </a:tblGrid>
              <a:tr h="130886">
                <a:tc>
                  <a:txBody>
                    <a:bodyPr/>
                    <a:lstStyle/>
                    <a:p>
                      <a:r>
                        <a:rPr lang="en-DE" dirty="0"/>
                        <a:t>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85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281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89808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B1448EB-AD96-CA4A-8E30-B8591C09A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55124"/>
              </p:ext>
            </p:extLst>
          </p:nvPr>
        </p:nvGraphicFramePr>
        <p:xfrm>
          <a:off x="10092557" y="4991120"/>
          <a:ext cx="1261241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241">
                  <a:extLst>
                    <a:ext uri="{9D8B030D-6E8A-4147-A177-3AD203B41FA5}">
                      <a16:colId xmlns:a16="http://schemas.microsoft.com/office/drawing/2014/main" val="3318781131"/>
                    </a:ext>
                  </a:extLst>
                </a:gridCol>
              </a:tblGrid>
              <a:tr h="130886">
                <a:tc>
                  <a:txBody>
                    <a:bodyPr/>
                    <a:lstStyle/>
                    <a:p>
                      <a:r>
                        <a:rPr lang="en-DE" dirty="0"/>
                        <a:t>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85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281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898087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956F43-6833-604E-933C-E6CD69AB9562}"/>
              </a:ext>
            </a:extLst>
          </p:cNvPr>
          <p:cNvCxnSpPr>
            <a:cxnSpLocks/>
          </p:cNvCxnSpPr>
          <p:nvPr/>
        </p:nvCxnSpPr>
        <p:spPr>
          <a:xfrm flipV="1">
            <a:off x="8514693" y="2412387"/>
            <a:ext cx="1577864" cy="1397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80C4DE-0FEE-D74A-88CA-EE2EA496F056}"/>
              </a:ext>
            </a:extLst>
          </p:cNvPr>
          <p:cNvCxnSpPr>
            <a:cxnSpLocks/>
          </p:cNvCxnSpPr>
          <p:nvPr/>
        </p:nvCxnSpPr>
        <p:spPr>
          <a:xfrm flipV="1">
            <a:off x="8525201" y="3704293"/>
            <a:ext cx="1567356" cy="421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21CB23-C45E-CE44-BAAA-4A9004297541}"/>
              </a:ext>
            </a:extLst>
          </p:cNvPr>
          <p:cNvCxnSpPr>
            <a:cxnSpLocks/>
          </p:cNvCxnSpPr>
          <p:nvPr/>
        </p:nvCxnSpPr>
        <p:spPr>
          <a:xfrm>
            <a:off x="8514693" y="4499314"/>
            <a:ext cx="1577864" cy="4918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D665787-CCC2-D343-A38D-85C135584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384965"/>
              </p:ext>
            </p:extLst>
          </p:nvPr>
        </p:nvGraphicFramePr>
        <p:xfrm>
          <a:off x="8744606" y="1838266"/>
          <a:ext cx="1261241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61241">
                  <a:extLst>
                    <a:ext uri="{9D8B030D-6E8A-4147-A177-3AD203B41FA5}">
                      <a16:colId xmlns:a16="http://schemas.microsoft.com/office/drawing/2014/main" val="3318781131"/>
                    </a:ext>
                  </a:extLst>
                </a:gridCol>
              </a:tblGrid>
              <a:tr h="313605"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946033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560E9E-6340-A349-9A75-2450050C14A3}"/>
              </a:ext>
            </a:extLst>
          </p:cNvPr>
          <p:cNvCxnSpPr>
            <a:cxnSpLocks/>
          </p:cNvCxnSpPr>
          <p:nvPr/>
        </p:nvCxnSpPr>
        <p:spPr>
          <a:xfrm flipH="1">
            <a:off x="7894581" y="2009537"/>
            <a:ext cx="1346639" cy="1225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81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E364F-84E4-834A-8E14-5F091165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Speichermodell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4F1D5-9D1E-C149-95E4-F9131876E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int</a:t>
            </a:r>
            <a:r>
              <a:rPr lang="en-GB" sz="2000" dirty="0">
                <a:latin typeface="Courier" pitchFamily="2" charset="0"/>
              </a:rPr>
              <a:t>[] </a:t>
            </a:r>
            <a:r>
              <a:rPr lang="en-GB" sz="2000" dirty="0" err="1">
                <a:latin typeface="Courier" pitchFamily="2" charset="0"/>
              </a:rPr>
              <a:t>flatPoints</a:t>
            </a:r>
            <a:r>
              <a:rPr lang="en-GB" sz="2000" dirty="0">
                <a:latin typeface="Courier" pitchFamily="2" charset="0"/>
              </a:rPr>
              <a:t> = 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new int</a:t>
            </a:r>
            <a:r>
              <a:rPr lang="en-GB" sz="2000" dirty="0">
                <a:latin typeface="Courier" pitchFamily="2" charset="0"/>
              </a:rPr>
              <a:t>[] {</a:t>
            </a: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    </a:t>
            </a:r>
            <a:r>
              <a:rPr lang="en-GB" sz="2000" dirty="0">
                <a:solidFill>
                  <a:srgbClr val="6897BB"/>
                </a:solidFill>
                <a:latin typeface="Courier" pitchFamily="2" charset="0"/>
              </a:rPr>
              <a:t>5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, </a:t>
            </a:r>
            <a:r>
              <a:rPr lang="en-GB" sz="2000" dirty="0">
                <a:solidFill>
                  <a:srgbClr val="6897BB"/>
                </a:solidFill>
                <a:latin typeface="Courier" pitchFamily="2" charset="0"/>
              </a:rPr>
              <a:t>10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,</a:t>
            </a:r>
            <a:br>
              <a:rPr lang="en-GB" sz="2000" dirty="0">
                <a:solidFill>
                  <a:srgbClr val="CC7832"/>
                </a:solidFill>
                <a:latin typeface="Courier" pitchFamily="2" charset="0"/>
              </a:rPr>
            </a:b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    </a:t>
            </a:r>
            <a:r>
              <a:rPr lang="en-GB" sz="2000" dirty="0">
                <a:solidFill>
                  <a:srgbClr val="6897BB"/>
                </a:solidFill>
                <a:latin typeface="Courier" pitchFamily="2" charset="0"/>
              </a:rPr>
              <a:t>20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, </a:t>
            </a:r>
            <a:r>
              <a:rPr lang="en-GB" sz="2000" dirty="0">
                <a:solidFill>
                  <a:srgbClr val="6897BB"/>
                </a:solidFill>
                <a:latin typeface="Courier" pitchFamily="2" charset="0"/>
              </a:rPr>
              <a:t>15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,</a:t>
            </a:r>
            <a:br>
              <a:rPr lang="en-GB" sz="2000" dirty="0">
                <a:solidFill>
                  <a:srgbClr val="CC7832"/>
                </a:solidFill>
                <a:latin typeface="Courier" pitchFamily="2" charset="0"/>
              </a:rPr>
            </a:b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    </a:t>
            </a:r>
            <a:r>
              <a:rPr lang="en-GB" sz="2000" dirty="0">
                <a:solidFill>
                  <a:srgbClr val="6897BB"/>
                </a:solidFill>
                <a:latin typeface="Courier" pitchFamily="2" charset="0"/>
              </a:rPr>
              <a:t>15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, </a:t>
            </a:r>
            <a:r>
              <a:rPr lang="en-GB" sz="2000" dirty="0">
                <a:solidFill>
                  <a:srgbClr val="6897BB"/>
                </a:solidFill>
                <a:latin typeface="Courier" pitchFamily="2" charset="0"/>
              </a:rPr>
              <a:t>5</a:t>
            </a: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}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A4EF7-761F-F94D-BECE-843522B3F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EB14-1157-C742-8D7D-A1A2D001A5CB}" type="datetime4">
              <a:rPr lang="de-DE" smtClean="0"/>
              <a:t>8. Juli 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24FB1-3F4D-2B46-A1E7-A8804C7A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Valhalla – Adrian Kunz – Seminar Java Features von morgen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98E40-8B21-484A-8450-8762E688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027-5F12-2146-BB91-3B8F1BA16436}" type="slidenum">
              <a:rPr lang="en-DE" smtClean="0"/>
              <a:t>6</a:t>
            </a:fld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419FE1-4498-7F45-B622-889FF91E26EF}"/>
              </a:ext>
            </a:extLst>
          </p:cNvPr>
          <p:cNvSpPr txBox="1"/>
          <p:nvPr/>
        </p:nvSpPr>
        <p:spPr>
          <a:xfrm>
            <a:off x="6095999" y="1825625"/>
            <a:ext cx="2961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int</a:t>
            </a:r>
            <a:r>
              <a:rPr lang="en-GB" sz="2000" dirty="0">
                <a:latin typeface="Courier" pitchFamily="2" charset="0"/>
              </a:rPr>
              <a:t>[] </a:t>
            </a:r>
            <a:r>
              <a:rPr lang="en-GB" sz="2000" dirty="0" err="1">
                <a:latin typeface="Courier" pitchFamily="2" charset="0"/>
              </a:rPr>
              <a:t>flatPoints</a:t>
            </a:r>
            <a:r>
              <a:rPr lang="en-GB" sz="2000" dirty="0">
                <a:latin typeface="Courier" pitchFamily="2" charset="0"/>
              </a:rPr>
              <a:t> =</a:t>
            </a:r>
            <a:endParaRPr lang="en-DE" sz="20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0E4A1EC-19F5-554B-B4D9-0F2E86D94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26417"/>
              </p:ext>
            </p:extLst>
          </p:nvPr>
        </p:nvGraphicFramePr>
        <p:xfrm>
          <a:off x="10092559" y="2986558"/>
          <a:ext cx="1261241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241">
                  <a:extLst>
                    <a:ext uri="{9D8B030D-6E8A-4147-A177-3AD203B41FA5}">
                      <a16:colId xmlns:a16="http://schemas.microsoft.com/office/drawing/2014/main" val="3318781131"/>
                    </a:ext>
                  </a:extLst>
                </a:gridCol>
              </a:tblGrid>
              <a:tr h="138618">
                <a:tc>
                  <a:txBody>
                    <a:bodyPr/>
                    <a:lstStyle/>
                    <a:p>
                      <a:r>
                        <a:rPr lang="en-DE" dirty="0"/>
                        <a:t>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85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281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898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946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419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109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63736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D665787-CCC2-D343-A38D-85C135584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97415"/>
              </p:ext>
            </p:extLst>
          </p:nvPr>
        </p:nvGraphicFramePr>
        <p:xfrm>
          <a:off x="9057502" y="1850093"/>
          <a:ext cx="1261241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61241">
                  <a:extLst>
                    <a:ext uri="{9D8B030D-6E8A-4147-A177-3AD203B41FA5}">
                      <a16:colId xmlns:a16="http://schemas.microsoft.com/office/drawing/2014/main" val="3318781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946033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560E9E-6340-A349-9A75-2450050C14A3}"/>
              </a:ext>
            </a:extLst>
          </p:cNvPr>
          <p:cNvCxnSpPr>
            <a:cxnSpLocks/>
          </p:cNvCxnSpPr>
          <p:nvPr/>
        </p:nvCxnSpPr>
        <p:spPr>
          <a:xfrm>
            <a:off x="9688124" y="2004735"/>
            <a:ext cx="404435" cy="995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80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63974-6918-374D-AD00-0900B199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Inline-Klassen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4B55E-1780-E048-B5F2-BD0D5230E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7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inline class </a:t>
            </a:r>
            <a:r>
              <a:rPr lang="en-GB" sz="2000" dirty="0">
                <a:latin typeface="Courier" pitchFamily="2" charset="0"/>
              </a:rPr>
              <a:t>Point {</a:t>
            </a: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    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int </a:t>
            </a:r>
            <a:r>
              <a:rPr lang="en-GB" sz="2000" dirty="0">
                <a:latin typeface="Courier" pitchFamily="2" charset="0"/>
              </a:rPr>
              <a:t>x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, </a:t>
            </a:r>
            <a:r>
              <a:rPr lang="en-GB" sz="2000" dirty="0">
                <a:latin typeface="Courier" pitchFamily="2" charset="0"/>
              </a:rPr>
              <a:t>y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;</a:t>
            </a:r>
            <a:br>
              <a:rPr lang="en-GB" sz="2000" dirty="0">
                <a:solidFill>
                  <a:srgbClr val="CC7832"/>
                </a:solidFill>
                <a:latin typeface="Courier" pitchFamily="2" charset="0"/>
              </a:rPr>
            </a:b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    </a:t>
            </a:r>
            <a:r>
              <a:rPr lang="en-GB" sz="2000" dirty="0">
                <a:latin typeface="Courier" pitchFamily="2" charset="0"/>
              </a:rPr>
              <a:t>Point(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int </a:t>
            </a:r>
            <a:r>
              <a:rPr lang="en-GB" sz="2000" dirty="0">
                <a:latin typeface="Courier" pitchFamily="2" charset="0"/>
              </a:rPr>
              <a:t>x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, int </a:t>
            </a:r>
            <a:r>
              <a:rPr lang="en-GB" sz="2000" dirty="0">
                <a:latin typeface="Courier" pitchFamily="2" charset="0"/>
              </a:rPr>
              <a:t>y) {</a:t>
            </a: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        </a:t>
            </a:r>
            <a:r>
              <a:rPr lang="en-GB" sz="2000" dirty="0" err="1">
                <a:solidFill>
                  <a:srgbClr val="CC7832"/>
                </a:solidFill>
                <a:latin typeface="Courier" pitchFamily="2" charset="0"/>
              </a:rPr>
              <a:t>this</a:t>
            </a:r>
            <a:r>
              <a:rPr lang="en-GB" sz="2000" dirty="0" err="1">
                <a:latin typeface="Courier" pitchFamily="2" charset="0"/>
              </a:rPr>
              <a:t>.x</a:t>
            </a:r>
            <a:r>
              <a:rPr lang="en-GB" sz="2000" dirty="0">
                <a:latin typeface="Courier" pitchFamily="2" charset="0"/>
              </a:rPr>
              <a:t> = x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;</a:t>
            </a:r>
            <a:br>
              <a:rPr lang="en-GB" sz="2000" dirty="0">
                <a:solidFill>
                  <a:srgbClr val="CC7832"/>
                </a:solidFill>
                <a:latin typeface="Courier" pitchFamily="2" charset="0"/>
              </a:rPr>
            </a:b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        </a:t>
            </a:r>
            <a:r>
              <a:rPr lang="en-GB" sz="2000" dirty="0" err="1">
                <a:solidFill>
                  <a:srgbClr val="CC7832"/>
                </a:solidFill>
                <a:latin typeface="Courier" pitchFamily="2" charset="0"/>
              </a:rPr>
              <a:t>this</a:t>
            </a:r>
            <a:r>
              <a:rPr lang="en-GB" sz="2000" dirty="0" err="1">
                <a:latin typeface="Courier" pitchFamily="2" charset="0"/>
              </a:rPr>
              <a:t>.y</a:t>
            </a:r>
            <a:r>
              <a:rPr lang="en-GB" sz="2000" dirty="0">
                <a:latin typeface="Courier" pitchFamily="2" charset="0"/>
              </a:rPr>
              <a:t> = y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;</a:t>
            </a:r>
            <a:br>
              <a:rPr lang="en-GB" sz="2000" dirty="0">
                <a:solidFill>
                  <a:srgbClr val="CC7832"/>
                </a:solidFill>
                <a:latin typeface="Courier" pitchFamily="2" charset="0"/>
              </a:rPr>
            </a:b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    </a:t>
            </a:r>
            <a:r>
              <a:rPr lang="en-GB" sz="2000" dirty="0">
                <a:latin typeface="Courier" pitchFamily="2" charset="0"/>
              </a:rPr>
              <a:t>}</a:t>
            </a: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Point[] points = 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new </a:t>
            </a:r>
            <a:r>
              <a:rPr lang="en-GB" sz="2000" dirty="0">
                <a:latin typeface="Courier" pitchFamily="2" charset="0"/>
              </a:rPr>
              <a:t>Point[] {</a:t>
            </a: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    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new </a:t>
            </a:r>
            <a:r>
              <a:rPr lang="en-GB" sz="2000" dirty="0">
                <a:latin typeface="Courier" pitchFamily="2" charset="0"/>
              </a:rPr>
              <a:t>Point(</a:t>
            </a:r>
            <a:r>
              <a:rPr lang="en-GB" sz="2000" dirty="0">
                <a:solidFill>
                  <a:srgbClr val="6897BB"/>
                </a:solidFill>
                <a:latin typeface="Courier" pitchFamily="2" charset="0"/>
              </a:rPr>
              <a:t>5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, </a:t>
            </a:r>
            <a:r>
              <a:rPr lang="en-GB" sz="2000" dirty="0">
                <a:solidFill>
                  <a:srgbClr val="6897BB"/>
                </a:solidFill>
                <a:latin typeface="Courier" pitchFamily="2" charset="0"/>
              </a:rPr>
              <a:t>10</a:t>
            </a:r>
            <a:r>
              <a:rPr lang="en-GB" sz="2000" dirty="0">
                <a:latin typeface="Courier" pitchFamily="2" charset="0"/>
              </a:rPr>
              <a:t>)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,</a:t>
            </a:r>
            <a:br>
              <a:rPr lang="en-GB" sz="2000" dirty="0">
                <a:solidFill>
                  <a:srgbClr val="CC7832"/>
                </a:solidFill>
                <a:latin typeface="Courier" pitchFamily="2" charset="0"/>
              </a:rPr>
            </a:b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    new </a:t>
            </a:r>
            <a:r>
              <a:rPr lang="en-GB" sz="2000" dirty="0">
                <a:latin typeface="Courier" pitchFamily="2" charset="0"/>
              </a:rPr>
              <a:t>Point(</a:t>
            </a:r>
            <a:r>
              <a:rPr lang="en-GB" sz="2000" dirty="0">
                <a:solidFill>
                  <a:srgbClr val="6897BB"/>
                </a:solidFill>
                <a:latin typeface="Courier" pitchFamily="2" charset="0"/>
              </a:rPr>
              <a:t>20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, </a:t>
            </a:r>
            <a:r>
              <a:rPr lang="en-GB" sz="2000" dirty="0">
                <a:solidFill>
                  <a:srgbClr val="6897BB"/>
                </a:solidFill>
                <a:latin typeface="Courier" pitchFamily="2" charset="0"/>
              </a:rPr>
              <a:t>15</a:t>
            </a:r>
            <a:r>
              <a:rPr lang="en-GB" sz="2000" dirty="0">
                <a:latin typeface="Courier" pitchFamily="2" charset="0"/>
              </a:rPr>
              <a:t>)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,</a:t>
            </a:r>
            <a:br>
              <a:rPr lang="en-GB" sz="2000" dirty="0">
                <a:solidFill>
                  <a:srgbClr val="CC7832"/>
                </a:solidFill>
                <a:latin typeface="Courier" pitchFamily="2" charset="0"/>
              </a:rPr>
            </a:b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    new </a:t>
            </a:r>
            <a:r>
              <a:rPr lang="en-GB" sz="2000" dirty="0">
                <a:latin typeface="Courier" pitchFamily="2" charset="0"/>
              </a:rPr>
              <a:t>Point(</a:t>
            </a:r>
            <a:r>
              <a:rPr lang="en-GB" sz="2000" dirty="0">
                <a:solidFill>
                  <a:srgbClr val="6897BB"/>
                </a:solidFill>
                <a:latin typeface="Courier" pitchFamily="2" charset="0"/>
              </a:rPr>
              <a:t>15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, </a:t>
            </a:r>
            <a:r>
              <a:rPr lang="en-GB" sz="2000" dirty="0">
                <a:solidFill>
                  <a:srgbClr val="6897BB"/>
                </a:solidFill>
                <a:latin typeface="Courier" pitchFamily="2" charset="0"/>
              </a:rPr>
              <a:t>5</a:t>
            </a:r>
            <a:r>
              <a:rPr lang="en-GB" sz="2000" dirty="0">
                <a:latin typeface="Courier" pitchFamily="2" charset="0"/>
              </a:rPr>
              <a:t>)</a:t>
            </a: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}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Point first = points[</a:t>
            </a:r>
            <a:r>
              <a:rPr lang="en-GB" sz="2000" dirty="0">
                <a:solidFill>
                  <a:srgbClr val="6897BB"/>
                </a:solidFill>
                <a:latin typeface="Courier" pitchFamily="2" charset="0"/>
              </a:rPr>
              <a:t>0</a:t>
            </a:r>
            <a:r>
              <a:rPr lang="en-GB" sz="2000" dirty="0">
                <a:latin typeface="Courier" pitchFamily="2" charset="0"/>
              </a:rPr>
              <a:t>]</a:t>
            </a:r>
            <a:r>
              <a:rPr lang="en-GB" sz="2000" dirty="0">
                <a:solidFill>
                  <a:srgbClr val="CC7832"/>
                </a:solidFill>
                <a:latin typeface="Courier" pitchFamily="2" charset="0"/>
              </a:rPr>
              <a:t>;</a:t>
            </a:r>
            <a:endParaRPr lang="en-GB" sz="2000" dirty="0">
              <a:latin typeface="Courier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34C86-C581-E74D-AEF9-64CC88E18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EB14-1157-C742-8D7D-A1A2D001A5CB}" type="datetime4">
              <a:rPr lang="de-DE" smtClean="0"/>
              <a:t>8. Juli 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33983-6F85-4842-B9F7-99F1ED39D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Valhalla – Adrian Kunz – Seminar Java Features von morgen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4719D-1EAF-0646-8923-307DE591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027-5F12-2146-BB91-3B8F1BA16436}" type="slidenum">
              <a:rPr lang="en-DE" smtClean="0"/>
              <a:t>7</a:t>
            </a:fld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7E671-175D-414B-AC6F-84DFEE9376F1}"/>
              </a:ext>
            </a:extLst>
          </p:cNvPr>
          <p:cNvSpPr txBox="1"/>
          <p:nvPr/>
        </p:nvSpPr>
        <p:spPr>
          <a:xfrm>
            <a:off x="6095999" y="1825625"/>
            <a:ext cx="2961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urier" pitchFamily="2" charset="0"/>
              </a:rPr>
              <a:t>Point[] points =</a:t>
            </a:r>
            <a:endParaRPr lang="en-DE" sz="20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49E2ABD-E232-B94E-9B19-A386D2C2B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782803"/>
              </p:ext>
            </p:extLst>
          </p:nvPr>
        </p:nvGraphicFramePr>
        <p:xfrm>
          <a:off x="10092559" y="2505491"/>
          <a:ext cx="1261241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241">
                  <a:extLst>
                    <a:ext uri="{9D8B030D-6E8A-4147-A177-3AD203B41FA5}">
                      <a16:colId xmlns:a16="http://schemas.microsoft.com/office/drawing/2014/main" val="3318781131"/>
                    </a:ext>
                  </a:extLst>
                </a:gridCol>
              </a:tblGrid>
              <a:tr h="138618">
                <a:tc>
                  <a:txBody>
                    <a:bodyPr/>
                    <a:lstStyle/>
                    <a:p>
                      <a:r>
                        <a:rPr lang="en-DE" dirty="0"/>
                        <a:t>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85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281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898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946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419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109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63736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4771185-E3B1-E443-B611-D32828371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025811"/>
              </p:ext>
            </p:extLst>
          </p:nvPr>
        </p:nvGraphicFramePr>
        <p:xfrm>
          <a:off x="9057502" y="1850093"/>
          <a:ext cx="1261241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61241">
                  <a:extLst>
                    <a:ext uri="{9D8B030D-6E8A-4147-A177-3AD203B41FA5}">
                      <a16:colId xmlns:a16="http://schemas.microsoft.com/office/drawing/2014/main" val="3318781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946033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BC1B6A-23E2-A547-9198-0E2316283F71}"/>
              </a:ext>
            </a:extLst>
          </p:cNvPr>
          <p:cNvCxnSpPr>
            <a:cxnSpLocks/>
          </p:cNvCxnSpPr>
          <p:nvPr/>
        </p:nvCxnSpPr>
        <p:spPr>
          <a:xfrm>
            <a:off x="9688125" y="2004735"/>
            <a:ext cx="404434" cy="500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C050818-12C3-404A-BB2B-8CAFE38A0BAE}"/>
              </a:ext>
            </a:extLst>
          </p:cNvPr>
          <p:cNvSpPr txBox="1"/>
          <p:nvPr/>
        </p:nvSpPr>
        <p:spPr>
          <a:xfrm>
            <a:off x="6095998" y="5346780"/>
            <a:ext cx="2961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urier" pitchFamily="2" charset="0"/>
              </a:rPr>
              <a:t>Point first =</a:t>
            </a:r>
            <a:endParaRPr lang="en-DE" sz="20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19082A7-1189-3141-9532-36AE42FB4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506846"/>
              </p:ext>
            </p:extLst>
          </p:nvPr>
        </p:nvGraphicFramePr>
        <p:xfrm>
          <a:off x="8426880" y="5371248"/>
          <a:ext cx="1261241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61241">
                  <a:extLst>
                    <a:ext uri="{9D8B030D-6E8A-4147-A177-3AD203B41FA5}">
                      <a16:colId xmlns:a16="http://schemas.microsoft.com/office/drawing/2014/main" val="3318781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281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898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4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E62C-CE40-0647-B9B0-2477E82D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Inline-Klassen – Anwendungsfälle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3A3FE-97D9-2440-8609-44573A552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Numerische Typen</a:t>
            </a:r>
          </a:p>
          <a:p>
            <a:pPr lvl="1"/>
            <a:r>
              <a:rPr lang="en-DE" dirty="0"/>
              <a:t>Komplexe Zahlen: </a:t>
            </a:r>
            <a:r>
              <a:rPr lang="en-GB" dirty="0">
                <a:latin typeface="Courier" pitchFamily="2" charset="0"/>
              </a:rPr>
              <a:t>Complex</a:t>
            </a:r>
            <a:r>
              <a:rPr lang="en-DE" dirty="0"/>
              <a:t> (</a:t>
            </a:r>
            <a:r>
              <a:rPr lang="en-GB" dirty="0">
                <a:latin typeface="Courier" pitchFamily="2" charset="0"/>
              </a:rPr>
              <a:t>&lt;T&gt;</a:t>
            </a:r>
            <a:r>
              <a:rPr lang="en-DE" dirty="0"/>
              <a:t>?)</a:t>
            </a:r>
          </a:p>
          <a:p>
            <a:pPr lvl="1"/>
            <a:r>
              <a:rPr lang="en-DE" dirty="0"/>
              <a:t>Vorzeichenlose Zahlen: </a:t>
            </a:r>
            <a:r>
              <a:rPr lang="en-GB" dirty="0" err="1">
                <a:solidFill>
                  <a:srgbClr val="CC7832"/>
                </a:solidFill>
                <a:latin typeface="Courier" pitchFamily="2" charset="0"/>
              </a:rPr>
              <a:t>uint</a:t>
            </a:r>
            <a:r>
              <a:rPr lang="en-DE" dirty="0"/>
              <a:t>, </a:t>
            </a:r>
            <a:r>
              <a:rPr lang="en-GB" dirty="0" err="1">
                <a:solidFill>
                  <a:srgbClr val="CC7832"/>
                </a:solidFill>
                <a:latin typeface="Courier" pitchFamily="2" charset="0"/>
              </a:rPr>
              <a:t>ulong</a:t>
            </a:r>
            <a:r>
              <a:rPr lang="en-DE" dirty="0"/>
              <a:t>, …</a:t>
            </a:r>
          </a:p>
          <a:p>
            <a:pPr lvl="1"/>
            <a:r>
              <a:rPr lang="en-DE" dirty="0"/>
              <a:t>Zahlen größer als 64 bit: </a:t>
            </a:r>
            <a:r>
              <a:rPr lang="en-GB" dirty="0">
                <a:solidFill>
                  <a:srgbClr val="CC7832"/>
                </a:solidFill>
                <a:latin typeface="Courier" pitchFamily="2" charset="0"/>
              </a:rPr>
              <a:t>long long</a:t>
            </a:r>
            <a:r>
              <a:rPr lang="en-DE" dirty="0"/>
              <a:t>, </a:t>
            </a:r>
            <a:r>
              <a:rPr lang="en-GB" dirty="0">
                <a:solidFill>
                  <a:srgbClr val="CC7832"/>
                </a:solidFill>
                <a:latin typeface="Courier" pitchFamily="2" charset="0"/>
              </a:rPr>
              <a:t>long double</a:t>
            </a:r>
            <a:endParaRPr lang="en-DE" dirty="0"/>
          </a:p>
          <a:p>
            <a:r>
              <a:rPr lang="en-DE" dirty="0"/>
              <a:t>Vektoren</a:t>
            </a:r>
          </a:p>
          <a:p>
            <a:r>
              <a:rPr lang="en-GB" dirty="0">
                <a:latin typeface="Courier" pitchFamily="2" charset="0"/>
              </a:rPr>
              <a:t>Optional&lt;T&gt;</a:t>
            </a:r>
            <a:endParaRPr lang="en-DE" dirty="0"/>
          </a:p>
          <a:p>
            <a:r>
              <a:rPr lang="en-DE" dirty="0"/>
              <a:t>Tupel</a:t>
            </a:r>
          </a:p>
          <a:p>
            <a:pPr lvl="1"/>
            <a:r>
              <a:rPr lang="en-DE" dirty="0"/>
              <a:t>Mehrere Rückgabewerte</a:t>
            </a:r>
          </a:p>
          <a:p>
            <a:r>
              <a:rPr lang="en-DE" dirty="0"/>
              <a:t>…</a:t>
            </a:r>
          </a:p>
          <a:p>
            <a:pPr lvl="1"/>
            <a:endParaRPr lang="en-DE" dirty="0"/>
          </a:p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B9E46-7EB4-534B-9220-1218AC41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EB14-1157-C742-8D7D-A1A2D001A5CB}" type="datetime4">
              <a:rPr lang="de-DE" smtClean="0"/>
              <a:t>8. Juli 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F6B2D-1AA8-594C-A9FA-12498E54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Valhalla – Adrian Kunz – Seminar Java Features von morgen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E6994-336A-F647-8DCA-44D86B99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027-5F12-2146-BB91-3B8F1BA16436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0226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BF443-1CAE-534D-9449-DD40E8487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Generische Spezialisierung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2D498-5FD9-C94C-B959-0EF4719C37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52CA3-C521-6C46-8135-BC4E1226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C9B3-8C40-E74E-89A9-2DA4626B4309}" type="datetime4">
              <a:rPr lang="de-DE" smtClean="0"/>
              <a:t>8. Juli 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F52E2-88EB-9241-B3DD-DE6271078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Valhalla – Adrian Kunz – Seminar Java Features von morgen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7B836-D28F-FF46-B297-F5027EBBC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027-5F12-2146-BB91-3B8F1BA16436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2453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1267</Words>
  <Application>Microsoft Macintosh PowerPoint</Application>
  <PresentationFormat>Widescreen</PresentationFormat>
  <Paragraphs>206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Courier New</vt:lpstr>
      <vt:lpstr>Office Theme</vt:lpstr>
      <vt:lpstr>Valhalla</vt:lpstr>
      <vt:lpstr>Gliederung</vt:lpstr>
      <vt:lpstr>Projekt Valhalla</vt:lpstr>
      <vt:lpstr>Value Types</vt:lpstr>
      <vt:lpstr>Speichermodell</vt:lpstr>
      <vt:lpstr>Speichermodell</vt:lpstr>
      <vt:lpstr>Inline-Klassen</vt:lpstr>
      <vt:lpstr>Inline-Klassen – Anwendungsfälle</vt:lpstr>
      <vt:lpstr>Generische Spezialisierung</vt:lpstr>
      <vt:lpstr>Erasure</vt:lpstr>
      <vt:lpstr>Erasure</vt:lpstr>
      <vt:lpstr>Spezialisierung</vt:lpstr>
      <vt:lpstr>Spezialisierung – von Hand</vt:lpstr>
      <vt:lpstr>Spezialisierung – Compiler + Laufzeit</vt:lpstr>
      <vt:lpstr>Probleme</vt:lpstr>
      <vt:lpstr>Fazit</vt:lpstr>
      <vt:lpstr>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Valhalla</dc:title>
  <dc:creator>Adrian Kunz</dc:creator>
  <cp:lastModifiedBy>Adrian Kunz</cp:lastModifiedBy>
  <cp:revision>27</cp:revision>
  <dcterms:created xsi:type="dcterms:W3CDTF">2020-07-06T12:50:52Z</dcterms:created>
  <dcterms:modified xsi:type="dcterms:W3CDTF">2020-07-08T21:26:01Z</dcterms:modified>
</cp:coreProperties>
</file>