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437" r:id="rId2"/>
    <p:sldId id="435" r:id="rId3"/>
    <p:sldId id="363" r:id="rId4"/>
    <p:sldId id="439" r:id="rId5"/>
    <p:sldId id="440" r:id="rId6"/>
    <p:sldId id="438" r:id="rId7"/>
    <p:sldId id="444" r:id="rId8"/>
    <p:sldId id="442" r:id="rId9"/>
    <p:sldId id="458" r:id="rId10"/>
    <p:sldId id="443" r:id="rId11"/>
    <p:sldId id="459" r:id="rId12"/>
    <p:sldId id="368" r:id="rId13"/>
    <p:sldId id="364" r:id="rId14"/>
    <p:sldId id="445" r:id="rId15"/>
    <p:sldId id="446" r:id="rId16"/>
    <p:sldId id="466" r:id="rId17"/>
    <p:sldId id="427" r:id="rId18"/>
    <p:sldId id="428" r:id="rId19"/>
    <p:sldId id="449" r:id="rId20"/>
    <p:sldId id="462" r:id="rId21"/>
    <p:sldId id="463" r:id="rId22"/>
    <p:sldId id="464" r:id="rId23"/>
    <p:sldId id="465" r:id="rId24"/>
    <p:sldId id="429" r:id="rId25"/>
    <p:sldId id="430" r:id="rId26"/>
    <p:sldId id="355" r:id="rId27"/>
    <p:sldId id="299" r:id="rId28"/>
    <p:sldId id="450" r:id="rId29"/>
    <p:sldId id="351" r:id="rId30"/>
    <p:sldId id="332" r:id="rId31"/>
    <p:sldId id="467" r:id="rId32"/>
    <p:sldId id="452" r:id="rId33"/>
    <p:sldId id="391" r:id="rId34"/>
    <p:sldId id="415" r:id="rId35"/>
    <p:sldId id="383" r:id="rId36"/>
    <p:sldId id="453" r:id="rId37"/>
    <p:sldId id="386" r:id="rId38"/>
    <p:sldId id="455" r:id="rId39"/>
    <p:sldId id="457" r:id="rId40"/>
    <p:sldId id="384" r:id="rId41"/>
    <p:sldId id="461" r:id="rId42"/>
    <p:sldId id="374" r:id="rId43"/>
    <p:sldId id="434" r:id="rId44"/>
    <p:sldId id="392" r:id="rId45"/>
  </p:sldIdLst>
  <p:sldSz cx="9144000" cy="6858000" type="screen4x3"/>
  <p:notesSz cx="6858000" cy="97758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3300"/>
    <a:srgbClr val="2818F4"/>
    <a:srgbClr val="4C428A"/>
    <a:srgbClr val="00CCFF"/>
    <a:srgbClr val="FFFF00"/>
    <a:srgbClr val="FF0000"/>
    <a:srgbClr val="CC0066"/>
    <a:srgbClr val="511C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699" autoAdjust="0"/>
    <p:restoredTop sz="94609" autoAdjust="0"/>
  </p:normalViewPr>
  <p:slideViewPr>
    <p:cSldViewPr>
      <p:cViewPr varScale="1">
        <p:scale>
          <a:sx n="110" d="100"/>
          <a:sy n="110" d="100"/>
        </p:scale>
        <p:origin x="-12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70" y="-102"/>
      </p:cViewPr>
      <p:guideLst>
        <p:guide orient="horz" pos="307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7.xml"/><Relationship Id="rId18" Type="http://schemas.openxmlformats.org/officeDocument/2006/relationships/slide" Target="slides/slide37.xml"/><Relationship Id="rId3" Type="http://schemas.openxmlformats.org/officeDocument/2006/relationships/slide" Target="slides/slide4.xml"/><Relationship Id="rId21" Type="http://schemas.openxmlformats.org/officeDocument/2006/relationships/slide" Target="slides/slide44.xml"/><Relationship Id="rId7" Type="http://schemas.openxmlformats.org/officeDocument/2006/relationships/slide" Target="slides/slide8.xml"/><Relationship Id="rId12" Type="http://schemas.openxmlformats.org/officeDocument/2006/relationships/slide" Target="slides/slide26.xml"/><Relationship Id="rId17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33.xml"/><Relationship Id="rId20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9.xml"/><Relationship Id="rId5" Type="http://schemas.openxmlformats.org/officeDocument/2006/relationships/slide" Target="slides/slide6.xml"/><Relationship Id="rId15" Type="http://schemas.openxmlformats.org/officeDocument/2006/relationships/slide" Target="slides/slide30.xml"/><Relationship Id="rId10" Type="http://schemas.openxmlformats.org/officeDocument/2006/relationships/slide" Target="slides/slide15.xml"/><Relationship Id="rId19" Type="http://schemas.openxmlformats.org/officeDocument/2006/relationships/slide" Target="slides/slide40.xml"/><Relationship Id="rId4" Type="http://schemas.openxmlformats.org/officeDocument/2006/relationships/slide" Target="slides/slide5.xml"/><Relationship Id="rId9" Type="http://schemas.openxmlformats.org/officeDocument/2006/relationships/slide" Target="slides/slide13.xml"/><Relationship Id="rId14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22C64-B091-488C-AF19-B73498CD3D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673F69-F397-409D-910C-8875C9D01949}">
      <dgm:prSet phldrT="[文本]" custT="1"/>
      <dgm:spPr/>
      <dgm:t>
        <a:bodyPr/>
        <a:lstStyle/>
        <a:p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3CDB01B3-FBC0-48D4-A891-59CBB3379FC9}" type="parTrans" cxnId="{765AA816-1449-4422-A2C3-31EDC8024769}">
      <dgm:prSet/>
      <dgm:spPr/>
      <dgm:t>
        <a:bodyPr/>
        <a:lstStyle/>
        <a:p>
          <a:endParaRPr lang="zh-CN" altLang="en-US" sz="1600"/>
        </a:p>
      </dgm:t>
    </dgm:pt>
    <dgm:pt modelId="{7A50BFE3-E141-4A6A-80CF-C3CC95F3D627}" type="sibTrans" cxnId="{765AA816-1449-4422-A2C3-31EDC8024769}">
      <dgm:prSet/>
      <dgm:spPr/>
      <dgm:t>
        <a:bodyPr/>
        <a:lstStyle/>
        <a:p>
          <a:endParaRPr lang="zh-CN" altLang="en-US" sz="1600"/>
        </a:p>
      </dgm:t>
    </dgm:pt>
    <dgm:pt modelId="{10FA3751-883C-4825-8054-F09586C0647A}">
      <dgm:prSet phldrT="[文本]" custT="1"/>
      <dgm:spPr/>
      <dgm:t>
        <a:bodyPr/>
        <a:lstStyle/>
        <a:p>
          <a:r>
            <a:rPr lang="en-US" altLang="zh-CN" sz="1600" dirty="0" smtClean="0"/>
            <a:t>2</a:t>
          </a:r>
          <a:endParaRPr lang="zh-CN" altLang="en-US" sz="1600" dirty="0"/>
        </a:p>
      </dgm:t>
    </dgm:pt>
    <dgm:pt modelId="{8490ACE5-E368-4862-BFD8-A134AA4F40D2}" type="parTrans" cxnId="{78F83CE2-43CE-4E5F-9BFC-2FAED2753EDF}">
      <dgm:prSet/>
      <dgm:spPr/>
      <dgm:t>
        <a:bodyPr/>
        <a:lstStyle/>
        <a:p>
          <a:endParaRPr lang="zh-CN" altLang="en-US" sz="1600"/>
        </a:p>
      </dgm:t>
    </dgm:pt>
    <dgm:pt modelId="{DA950438-A984-4562-A8C4-8466BC25E37B}" type="sibTrans" cxnId="{78F83CE2-43CE-4E5F-9BFC-2FAED2753EDF}">
      <dgm:prSet/>
      <dgm:spPr/>
      <dgm:t>
        <a:bodyPr/>
        <a:lstStyle/>
        <a:p>
          <a:endParaRPr lang="zh-CN" altLang="en-US" sz="1600"/>
        </a:p>
      </dgm:t>
    </dgm:pt>
    <dgm:pt modelId="{181DDE64-30F7-4396-8CD3-A836F486334A}">
      <dgm:prSet phldrT="[文本]" custT="1"/>
      <dgm:spPr/>
      <dgm:t>
        <a:bodyPr/>
        <a:lstStyle/>
        <a:p>
          <a:r>
            <a:rPr lang="en-US" altLang="zh-CN" sz="1600" dirty="0" smtClean="0"/>
            <a:t>5</a:t>
          </a:r>
          <a:endParaRPr lang="zh-CN" altLang="en-US" sz="1600" dirty="0"/>
        </a:p>
      </dgm:t>
    </dgm:pt>
    <dgm:pt modelId="{D42C6751-8C0A-4DAC-BABA-9AC929AD8A9C}" type="parTrans" cxnId="{CB66FE6A-96DB-4DEC-ABD9-E265DC9E0F8F}">
      <dgm:prSet/>
      <dgm:spPr/>
      <dgm:t>
        <a:bodyPr/>
        <a:lstStyle/>
        <a:p>
          <a:endParaRPr lang="zh-CN" altLang="en-US" sz="1600"/>
        </a:p>
      </dgm:t>
    </dgm:pt>
    <dgm:pt modelId="{0F1C88AA-235E-4E80-BCA3-AE23336FA620}" type="sibTrans" cxnId="{CB66FE6A-96DB-4DEC-ABD9-E265DC9E0F8F}">
      <dgm:prSet/>
      <dgm:spPr/>
      <dgm:t>
        <a:bodyPr/>
        <a:lstStyle/>
        <a:p>
          <a:endParaRPr lang="zh-CN" altLang="en-US" sz="1600"/>
        </a:p>
      </dgm:t>
    </dgm:pt>
    <dgm:pt modelId="{6BFD5AA3-E385-45ED-8C07-613FFAEF6453}">
      <dgm:prSet phldrT="[文本]" custT="1"/>
      <dgm:spPr/>
      <dgm:t>
        <a:bodyPr/>
        <a:lstStyle/>
        <a:p>
          <a:r>
            <a:rPr lang="en-US" altLang="zh-CN" sz="1600" dirty="0" smtClean="0"/>
            <a:t>6</a:t>
          </a:r>
          <a:endParaRPr lang="zh-CN" altLang="en-US" sz="1600" dirty="0"/>
        </a:p>
      </dgm:t>
    </dgm:pt>
    <dgm:pt modelId="{47488F8E-551A-4AE1-8CFD-976E1B521D0B}" type="parTrans" cxnId="{2ABC05FD-9676-40ED-B2D8-E6D6BE5A4991}">
      <dgm:prSet/>
      <dgm:spPr/>
      <dgm:t>
        <a:bodyPr/>
        <a:lstStyle/>
        <a:p>
          <a:endParaRPr lang="zh-CN" altLang="en-US" sz="1600"/>
        </a:p>
      </dgm:t>
    </dgm:pt>
    <dgm:pt modelId="{4332DD39-C26B-4DD1-A57C-B47B50453413}" type="sibTrans" cxnId="{2ABC05FD-9676-40ED-B2D8-E6D6BE5A4991}">
      <dgm:prSet/>
      <dgm:spPr/>
      <dgm:t>
        <a:bodyPr/>
        <a:lstStyle/>
        <a:p>
          <a:endParaRPr lang="zh-CN" altLang="en-US" sz="1600"/>
        </a:p>
      </dgm:t>
    </dgm:pt>
    <dgm:pt modelId="{DBD54DAF-8FC9-4E31-8840-7B618F6B5B05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D1675087-4397-473F-9B7E-6A8455AC0786}" type="parTrans" cxnId="{C0F8975E-D472-4F02-BB05-F2B004556B21}">
      <dgm:prSet/>
      <dgm:spPr/>
      <dgm:t>
        <a:bodyPr/>
        <a:lstStyle/>
        <a:p>
          <a:endParaRPr lang="zh-CN" altLang="en-US" sz="1600"/>
        </a:p>
      </dgm:t>
    </dgm:pt>
    <dgm:pt modelId="{18E552DE-2947-4486-B2C5-7C4D1EB5BF0E}" type="sibTrans" cxnId="{C0F8975E-D472-4F02-BB05-F2B004556B21}">
      <dgm:prSet/>
      <dgm:spPr/>
      <dgm:t>
        <a:bodyPr/>
        <a:lstStyle/>
        <a:p>
          <a:endParaRPr lang="zh-CN" altLang="en-US" sz="1600"/>
        </a:p>
      </dgm:t>
    </dgm:pt>
    <dgm:pt modelId="{8A4EF0DA-8DB3-496F-905E-E3892C798E7B}">
      <dgm:prSet phldrT="[文本]" custT="1"/>
      <dgm:spPr/>
      <dgm:t>
        <a:bodyPr/>
        <a:lstStyle/>
        <a:p>
          <a:r>
            <a:rPr lang="en-US" altLang="zh-CN" sz="1600" dirty="0" smtClean="0"/>
            <a:t>7</a:t>
          </a:r>
          <a:endParaRPr lang="zh-CN" altLang="en-US" sz="1600" dirty="0"/>
        </a:p>
      </dgm:t>
    </dgm:pt>
    <dgm:pt modelId="{D278373D-45AB-4BFE-8919-8F8E6251BF10}" type="parTrans" cxnId="{A936D99E-42E2-4AAF-9A45-070BC49BC74D}">
      <dgm:prSet/>
      <dgm:spPr/>
      <dgm:t>
        <a:bodyPr/>
        <a:lstStyle/>
        <a:p>
          <a:endParaRPr lang="zh-CN" altLang="en-US" sz="1600"/>
        </a:p>
      </dgm:t>
    </dgm:pt>
    <dgm:pt modelId="{429237B0-3692-473C-B37B-D1C7764C7363}" type="sibTrans" cxnId="{A936D99E-42E2-4AAF-9A45-070BC49BC74D}">
      <dgm:prSet/>
      <dgm:spPr/>
      <dgm:t>
        <a:bodyPr/>
        <a:lstStyle/>
        <a:p>
          <a:endParaRPr lang="zh-CN" altLang="en-US" sz="1600"/>
        </a:p>
      </dgm:t>
    </dgm:pt>
    <dgm:pt modelId="{7C633FEF-9A08-4E6D-8CAF-895D0E088DD7}">
      <dgm:prSet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6FE69D7A-6A8C-47D9-B786-241A61C5D8F5}" type="parTrans" cxnId="{BDC2DF1D-AB0C-4D0E-AC8E-7C3EAE547340}">
      <dgm:prSet/>
      <dgm:spPr/>
      <dgm:t>
        <a:bodyPr/>
        <a:lstStyle/>
        <a:p>
          <a:endParaRPr lang="zh-CN" altLang="en-US"/>
        </a:p>
      </dgm:t>
    </dgm:pt>
    <dgm:pt modelId="{2DFA0737-FC7E-4B9F-B187-8A44CB32444D}" type="sibTrans" cxnId="{BDC2DF1D-AB0C-4D0E-AC8E-7C3EAE547340}">
      <dgm:prSet/>
      <dgm:spPr/>
      <dgm:t>
        <a:bodyPr/>
        <a:lstStyle/>
        <a:p>
          <a:endParaRPr lang="zh-CN" altLang="en-US"/>
        </a:p>
      </dgm:t>
    </dgm:pt>
    <dgm:pt modelId="{669814B3-510D-4663-B541-95E3A696912E}">
      <dgm:prSet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EAA4D2B1-C8B1-491F-9FEB-A3AC97E6E8BD}" type="parTrans" cxnId="{04375959-A37A-49B7-8D00-0E08F65484BD}">
      <dgm:prSet/>
      <dgm:spPr/>
      <dgm:t>
        <a:bodyPr/>
        <a:lstStyle/>
        <a:p>
          <a:endParaRPr lang="zh-CN" altLang="en-US"/>
        </a:p>
      </dgm:t>
    </dgm:pt>
    <dgm:pt modelId="{AF9A06A2-32D5-44E4-A39A-0A7D093800BC}" type="sibTrans" cxnId="{04375959-A37A-49B7-8D00-0E08F65484BD}">
      <dgm:prSet/>
      <dgm:spPr/>
      <dgm:t>
        <a:bodyPr/>
        <a:lstStyle/>
        <a:p>
          <a:endParaRPr lang="zh-CN" altLang="en-US"/>
        </a:p>
      </dgm:t>
    </dgm:pt>
    <dgm:pt modelId="{D7443CBB-C0BF-48B7-BC93-FC3671B4A16E}">
      <dgm:prSet/>
      <dgm:spPr/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32B9D00D-D0C8-4727-9951-D0B29C2B19CB}" type="parTrans" cxnId="{4F427868-7FEA-4807-B4FD-1924FD7394B1}">
      <dgm:prSet/>
      <dgm:spPr/>
      <dgm:t>
        <a:bodyPr/>
        <a:lstStyle/>
        <a:p>
          <a:endParaRPr lang="zh-CN" altLang="en-US"/>
        </a:p>
      </dgm:t>
    </dgm:pt>
    <dgm:pt modelId="{156878DC-EAE8-4F59-9102-FB7330A29992}" type="sibTrans" cxnId="{4F427868-7FEA-4807-B4FD-1924FD7394B1}">
      <dgm:prSet/>
      <dgm:spPr/>
      <dgm:t>
        <a:bodyPr/>
        <a:lstStyle/>
        <a:p>
          <a:endParaRPr lang="zh-CN" altLang="en-US"/>
        </a:p>
      </dgm:t>
    </dgm:pt>
    <dgm:pt modelId="{00B3320D-59B4-403B-8316-71FB1240578A}">
      <dgm:prSet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6C784EF-4BF3-40A1-BC91-9EA07D6E23B1}" type="parTrans" cxnId="{3C342F3B-CEBA-4BF2-BAB4-DE5AF7828555}">
      <dgm:prSet/>
      <dgm:spPr/>
      <dgm:t>
        <a:bodyPr/>
        <a:lstStyle/>
        <a:p>
          <a:endParaRPr lang="zh-CN" altLang="en-US"/>
        </a:p>
      </dgm:t>
    </dgm:pt>
    <dgm:pt modelId="{43A4BF9A-46DF-41CF-980D-0ECC2E40951C}" type="sibTrans" cxnId="{3C342F3B-CEBA-4BF2-BAB4-DE5AF7828555}">
      <dgm:prSet/>
      <dgm:spPr/>
      <dgm:t>
        <a:bodyPr/>
        <a:lstStyle/>
        <a:p>
          <a:endParaRPr lang="zh-CN" altLang="en-US"/>
        </a:p>
      </dgm:t>
    </dgm:pt>
    <dgm:pt modelId="{9A786CF0-5AC1-4078-8093-73EB1C78899A}">
      <dgm:prSet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A5D0D5D5-E273-4FCD-8BD7-2D076945E252}" type="parTrans" cxnId="{EA6A6423-1D0E-4C78-94EA-CF717477A586}">
      <dgm:prSet/>
      <dgm:spPr/>
      <dgm:t>
        <a:bodyPr/>
        <a:lstStyle/>
        <a:p>
          <a:endParaRPr lang="zh-CN" altLang="en-US"/>
        </a:p>
      </dgm:t>
    </dgm:pt>
    <dgm:pt modelId="{3CDC5A79-51FB-4DE3-924E-FB3A402829E3}" type="sibTrans" cxnId="{EA6A6423-1D0E-4C78-94EA-CF717477A586}">
      <dgm:prSet/>
      <dgm:spPr/>
      <dgm:t>
        <a:bodyPr/>
        <a:lstStyle/>
        <a:p>
          <a:endParaRPr lang="zh-CN" altLang="en-US"/>
        </a:p>
      </dgm:t>
    </dgm:pt>
    <dgm:pt modelId="{0628236B-39E1-44C9-8BC7-DF8CC4A1A607}">
      <dgm:prSet/>
      <dgm:spPr/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93308841-99AC-4733-B957-8BB08AA0EE40}" type="parTrans" cxnId="{F26C0162-5344-47CC-86FF-B3842EBA7E14}">
      <dgm:prSet/>
      <dgm:spPr/>
      <dgm:t>
        <a:bodyPr/>
        <a:lstStyle/>
        <a:p>
          <a:endParaRPr lang="zh-CN" altLang="en-US"/>
        </a:p>
      </dgm:t>
    </dgm:pt>
    <dgm:pt modelId="{6AB8B21B-4EEC-4D33-BE1C-202801E2D305}" type="sibTrans" cxnId="{F26C0162-5344-47CC-86FF-B3842EBA7E14}">
      <dgm:prSet/>
      <dgm:spPr/>
      <dgm:t>
        <a:bodyPr/>
        <a:lstStyle/>
        <a:p>
          <a:endParaRPr lang="zh-CN" altLang="en-US"/>
        </a:p>
      </dgm:t>
    </dgm:pt>
    <dgm:pt modelId="{FA036280-F202-4164-BA2E-CF91DF38EE2B}" type="pres">
      <dgm:prSet presAssocID="{B0922C64-B091-488C-AF19-B73498CD3D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32FC915-882F-4EBC-A71C-CDDB1AE5C37C}" type="pres">
      <dgm:prSet presAssocID="{E7673F69-F397-409D-910C-8875C9D01949}" presName="hierRoot1" presStyleCnt="0"/>
      <dgm:spPr/>
    </dgm:pt>
    <dgm:pt modelId="{4B60F828-7E09-49E8-84B3-3906CAD7647E}" type="pres">
      <dgm:prSet presAssocID="{E7673F69-F397-409D-910C-8875C9D01949}" presName="composite" presStyleCnt="0"/>
      <dgm:spPr/>
    </dgm:pt>
    <dgm:pt modelId="{489A2335-0826-4484-8BF0-E60C8BAEE75C}" type="pres">
      <dgm:prSet presAssocID="{E7673F69-F397-409D-910C-8875C9D01949}" presName="background" presStyleLbl="node0" presStyleIdx="0" presStyleCnt="1"/>
      <dgm:spPr/>
    </dgm:pt>
    <dgm:pt modelId="{5AD7AC09-A1DA-4AE0-9127-2DEF5C035237}" type="pres">
      <dgm:prSet presAssocID="{E7673F69-F397-409D-910C-8875C9D019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54DA20-06F2-464C-81E5-3E63FDD5D683}" type="pres">
      <dgm:prSet presAssocID="{E7673F69-F397-409D-910C-8875C9D01949}" presName="hierChild2" presStyleCnt="0"/>
      <dgm:spPr/>
    </dgm:pt>
    <dgm:pt modelId="{99BC9C48-20FB-4267-9469-543F23D5B9F4}" type="pres">
      <dgm:prSet presAssocID="{8490ACE5-E368-4862-BFD8-A134AA4F40D2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2A82FA17-BC3B-4216-B637-622B205A82EF}" type="pres">
      <dgm:prSet presAssocID="{10FA3751-883C-4825-8054-F09586C0647A}" presName="hierRoot2" presStyleCnt="0"/>
      <dgm:spPr/>
    </dgm:pt>
    <dgm:pt modelId="{C353D07E-D11D-4246-B987-20EC84DA57D3}" type="pres">
      <dgm:prSet presAssocID="{10FA3751-883C-4825-8054-F09586C0647A}" presName="composite2" presStyleCnt="0"/>
      <dgm:spPr/>
    </dgm:pt>
    <dgm:pt modelId="{9D7C7A4E-912F-493A-A42E-E41E9A52004E}" type="pres">
      <dgm:prSet presAssocID="{10FA3751-883C-4825-8054-F09586C0647A}" presName="background2" presStyleLbl="node2" presStyleIdx="0" presStyleCnt="3"/>
      <dgm:spPr/>
    </dgm:pt>
    <dgm:pt modelId="{1A4B75C5-9571-43AE-9A14-1065E45C13F7}" type="pres">
      <dgm:prSet presAssocID="{10FA3751-883C-4825-8054-F09586C0647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A1B752-69F9-4F79-9238-22529CD74412}" type="pres">
      <dgm:prSet presAssocID="{10FA3751-883C-4825-8054-F09586C0647A}" presName="hierChild3" presStyleCnt="0"/>
      <dgm:spPr/>
    </dgm:pt>
    <dgm:pt modelId="{E0F77870-E130-4158-A479-1A02372CA683}" type="pres">
      <dgm:prSet presAssocID="{D42C6751-8C0A-4DAC-BABA-9AC929AD8A9C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65008E32-A670-4FFF-90A7-616E484811BE}" type="pres">
      <dgm:prSet presAssocID="{181DDE64-30F7-4396-8CD3-A836F486334A}" presName="hierRoot3" presStyleCnt="0"/>
      <dgm:spPr/>
    </dgm:pt>
    <dgm:pt modelId="{88E09658-270D-4364-A1B8-C1C9E060EC33}" type="pres">
      <dgm:prSet presAssocID="{181DDE64-30F7-4396-8CD3-A836F486334A}" presName="composite3" presStyleCnt="0"/>
      <dgm:spPr/>
    </dgm:pt>
    <dgm:pt modelId="{E2D903C1-06E6-495C-BA55-5792A0E11C83}" type="pres">
      <dgm:prSet presAssocID="{181DDE64-30F7-4396-8CD3-A836F486334A}" presName="background3" presStyleLbl="node3" presStyleIdx="0" presStyleCnt="5"/>
      <dgm:spPr/>
    </dgm:pt>
    <dgm:pt modelId="{B394F055-68FD-4267-85A9-35737F687759}" type="pres">
      <dgm:prSet presAssocID="{181DDE64-30F7-4396-8CD3-A836F486334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73A38C-548B-4C6A-9E7B-EAED1F4A16D9}" type="pres">
      <dgm:prSet presAssocID="{181DDE64-30F7-4396-8CD3-A836F486334A}" presName="hierChild4" presStyleCnt="0"/>
      <dgm:spPr/>
    </dgm:pt>
    <dgm:pt modelId="{B8D5F81C-3E07-4C16-AE01-B7FD996FF07C}" type="pres">
      <dgm:prSet presAssocID="{47488F8E-551A-4AE1-8CFD-976E1B521D0B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045C8A9D-A9CC-43AF-87B6-8BA8E4C257FE}" type="pres">
      <dgm:prSet presAssocID="{6BFD5AA3-E385-45ED-8C07-613FFAEF6453}" presName="hierRoot3" presStyleCnt="0"/>
      <dgm:spPr/>
    </dgm:pt>
    <dgm:pt modelId="{A3E28823-72A3-40AC-959B-DC5EF094F782}" type="pres">
      <dgm:prSet presAssocID="{6BFD5AA3-E385-45ED-8C07-613FFAEF6453}" presName="composite3" presStyleCnt="0"/>
      <dgm:spPr/>
    </dgm:pt>
    <dgm:pt modelId="{A02DE59F-981D-42AB-BE18-BAC7227620E4}" type="pres">
      <dgm:prSet presAssocID="{6BFD5AA3-E385-45ED-8C07-613FFAEF6453}" presName="background3" presStyleLbl="node3" presStyleIdx="1" presStyleCnt="5"/>
      <dgm:spPr/>
    </dgm:pt>
    <dgm:pt modelId="{99704A54-877E-4A61-A59B-5A62DC2202D2}" type="pres">
      <dgm:prSet presAssocID="{6BFD5AA3-E385-45ED-8C07-613FFAEF6453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02A7AC-E0F3-4C65-82C0-0053AAE31002}" type="pres">
      <dgm:prSet presAssocID="{6BFD5AA3-E385-45ED-8C07-613FFAEF6453}" presName="hierChild4" presStyleCnt="0"/>
      <dgm:spPr/>
    </dgm:pt>
    <dgm:pt modelId="{29BF295F-5A65-487C-AC3F-99D3D376148C}" type="pres">
      <dgm:prSet presAssocID="{D1675087-4397-473F-9B7E-6A8455AC078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AB99B82E-295B-4C1E-AE1F-12F832451F48}" type="pres">
      <dgm:prSet presAssocID="{DBD54DAF-8FC9-4E31-8840-7B618F6B5B05}" presName="hierRoot2" presStyleCnt="0"/>
      <dgm:spPr/>
    </dgm:pt>
    <dgm:pt modelId="{519DFB8C-95A0-4F0C-B1EE-2E6C0972B465}" type="pres">
      <dgm:prSet presAssocID="{DBD54DAF-8FC9-4E31-8840-7B618F6B5B05}" presName="composite2" presStyleCnt="0"/>
      <dgm:spPr/>
    </dgm:pt>
    <dgm:pt modelId="{A5DF186B-AA04-4925-B953-A820E4A6E0EF}" type="pres">
      <dgm:prSet presAssocID="{DBD54DAF-8FC9-4E31-8840-7B618F6B5B05}" presName="background2" presStyleLbl="node2" presStyleIdx="1" presStyleCnt="3"/>
      <dgm:spPr/>
    </dgm:pt>
    <dgm:pt modelId="{3EDE650E-22EC-44EE-92AE-9D9E25988784}" type="pres">
      <dgm:prSet presAssocID="{DBD54DAF-8FC9-4E31-8840-7B618F6B5B0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598BB6-0C26-4379-B976-ECAB219CA7BA}" type="pres">
      <dgm:prSet presAssocID="{DBD54DAF-8FC9-4E31-8840-7B618F6B5B05}" presName="hierChild3" presStyleCnt="0"/>
      <dgm:spPr/>
    </dgm:pt>
    <dgm:pt modelId="{E42719A1-EDA1-42D4-BEA3-688F93B4AB8E}" type="pres">
      <dgm:prSet presAssocID="{D278373D-45AB-4BFE-8919-8F8E6251BF10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292568F3-3BF0-41AB-A6B3-03369E380B24}" type="pres">
      <dgm:prSet presAssocID="{8A4EF0DA-8DB3-496F-905E-E3892C798E7B}" presName="hierRoot3" presStyleCnt="0"/>
      <dgm:spPr/>
    </dgm:pt>
    <dgm:pt modelId="{DDEA3D7F-4BA2-4C1E-9100-17EB0E09D5F2}" type="pres">
      <dgm:prSet presAssocID="{8A4EF0DA-8DB3-496F-905E-E3892C798E7B}" presName="composite3" presStyleCnt="0"/>
      <dgm:spPr/>
    </dgm:pt>
    <dgm:pt modelId="{537354E8-B78F-4CA5-BBE2-17EA22C70553}" type="pres">
      <dgm:prSet presAssocID="{8A4EF0DA-8DB3-496F-905E-E3892C798E7B}" presName="background3" presStyleLbl="node3" presStyleIdx="2" presStyleCnt="5"/>
      <dgm:spPr/>
    </dgm:pt>
    <dgm:pt modelId="{6C68E74D-4C23-4A24-94A3-10A3A4923232}" type="pres">
      <dgm:prSet presAssocID="{8A4EF0DA-8DB3-496F-905E-E3892C798E7B}" presName="text3" presStyleLbl="fgAcc3" presStyleIdx="2" presStyleCnt="5" custLinFactNeighborX="1000" custLinFactNeighborY="-19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EA3464-2DAC-4735-A0A9-FEC45FF03193}" type="pres">
      <dgm:prSet presAssocID="{8A4EF0DA-8DB3-496F-905E-E3892C798E7B}" presName="hierChild4" presStyleCnt="0"/>
      <dgm:spPr/>
    </dgm:pt>
    <dgm:pt modelId="{8BC5147A-C5AE-4119-B6FC-486D1AF4E916}" type="pres">
      <dgm:prSet presAssocID="{6FE69D7A-6A8C-47D9-B786-241A61C5D8F5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69CC20A-010F-49B6-842C-556DC1EB326B}" type="pres">
      <dgm:prSet presAssocID="{7C633FEF-9A08-4E6D-8CAF-895D0E088DD7}" presName="hierRoot2" presStyleCnt="0"/>
      <dgm:spPr/>
    </dgm:pt>
    <dgm:pt modelId="{B91F3D80-6684-4150-8729-881559D1532E}" type="pres">
      <dgm:prSet presAssocID="{7C633FEF-9A08-4E6D-8CAF-895D0E088DD7}" presName="composite2" presStyleCnt="0"/>
      <dgm:spPr/>
    </dgm:pt>
    <dgm:pt modelId="{80764306-DDC3-49BE-B36A-66079D173EE1}" type="pres">
      <dgm:prSet presAssocID="{7C633FEF-9A08-4E6D-8CAF-895D0E088DD7}" presName="background2" presStyleLbl="node2" presStyleIdx="2" presStyleCnt="3"/>
      <dgm:spPr/>
    </dgm:pt>
    <dgm:pt modelId="{97A908FD-B418-4C2B-8F7C-5A54B8F862EE}" type="pres">
      <dgm:prSet presAssocID="{7C633FEF-9A08-4E6D-8CAF-895D0E088DD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2A7248-1EFF-4B08-8647-953515CAB483}" type="pres">
      <dgm:prSet presAssocID="{7C633FEF-9A08-4E6D-8CAF-895D0E088DD7}" presName="hierChild3" presStyleCnt="0"/>
      <dgm:spPr/>
    </dgm:pt>
    <dgm:pt modelId="{C549DC52-1F56-4F3F-A0A5-71B7F7DAE211}" type="pres">
      <dgm:prSet presAssocID="{EAA4D2B1-C8B1-491F-9FEB-A3AC97E6E8BD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8D56ECA7-D963-4A1A-8775-F269C0BCD95E}" type="pres">
      <dgm:prSet presAssocID="{669814B3-510D-4663-B541-95E3A696912E}" presName="hierRoot3" presStyleCnt="0"/>
      <dgm:spPr/>
    </dgm:pt>
    <dgm:pt modelId="{E797919E-EC8A-4EF7-8596-3A824848AEA2}" type="pres">
      <dgm:prSet presAssocID="{669814B3-510D-4663-B541-95E3A696912E}" presName="composite3" presStyleCnt="0"/>
      <dgm:spPr/>
    </dgm:pt>
    <dgm:pt modelId="{BDF6D578-8A72-47CA-9722-ADC775815AB3}" type="pres">
      <dgm:prSet presAssocID="{669814B3-510D-4663-B541-95E3A696912E}" presName="background3" presStyleLbl="node3" presStyleIdx="3" presStyleCnt="5"/>
      <dgm:spPr/>
    </dgm:pt>
    <dgm:pt modelId="{79E3CEBB-A0F4-46CC-BF38-BAA32E27AE21}" type="pres">
      <dgm:prSet presAssocID="{669814B3-510D-4663-B541-95E3A696912E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2409C1-3D59-44A5-80DB-3D4DD97ABCD2}" type="pres">
      <dgm:prSet presAssocID="{669814B3-510D-4663-B541-95E3A696912E}" presName="hierChild4" presStyleCnt="0"/>
      <dgm:spPr/>
    </dgm:pt>
    <dgm:pt modelId="{5E5EFF0D-DA26-4A1D-AE4C-9EB9AADBC596}" type="pres">
      <dgm:prSet presAssocID="{26C784EF-4BF3-40A1-BC91-9EA07D6E23B1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442143BD-04C6-46BC-9214-9FC2DDA95306}" type="pres">
      <dgm:prSet presAssocID="{00B3320D-59B4-403B-8316-71FB1240578A}" presName="hierRoot4" presStyleCnt="0"/>
      <dgm:spPr/>
    </dgm:pt>
    <dgm:pt modelId="{71ECBF69-1731-4AA4-99F8-E9571ABDBFED}" type="pres">
      <dgm:prSet presAssocID="{00B3320D-59B4-403B-8316-71FB1240578A}" presName="composite4" presStyleCnt="0"/>
      <dgm:spPr/>
    </dgm:pt>
    <dgm:pt modelId="{7CD44BDB-0756-4005-AE1E-E30E04816925}" type="pres">
      <dgm:prSet presAssocID="{00B3320D-59B4-403B-8316-71FB1240578A}" presName="background4" presStyleLbl="node4" presStyleIdx="0" presStyleCnt="3"/>
      <dgm:spPr/>
    </dgm:pt>
    <dgm:pt modelId="{7E6DA314-585A-4EEF-9073-77797AF102D6}" type="pres">
      <dgm:prSet presAssocID="{00B3320D-59B4-403B-8316-71FB1240578A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E99BCE-E5F6-4F80-9873-E03A0FB1AF92}" type="pres">
      <dgm:prSet presAssocID="{00B3320D-59B4-403B-8316-71FB1240578A}" presName="hierChild5" presStyleCnt="0"/>
      <dgm:spPr/>
    </dgm:pt>
    <dgm:pt modelId="{471C126A-5E4C-436A-B0AF-2BFD35F2DCC0}" type="pres">
      <dgm:prSet presAssocID="{A5D0D5D5-E273-4FCD-8BD7-2D076945E252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2B2BF0F9-AE73-489C-9900-B94D5A1190E3}" type="pres">
      <dgm:prSet presAssocID="{9A786CF0-5AC1-4078-8093-73EB1C78899A}" presName="hierRoot4" presStyleCnt="0"/>
      <dgm:spPr/>
    </dgm:pt>
    <dgm:pt modelId="{A92E5760-67A1-4860-A9C2-3FE919E8FE17}" type="pres">
      <dgm:prSet presAssocID="{9A786CF0-5AC1-4078-8093-73EB1C78899A}" presName="composite4" presStyleCnt="0"/>
      <dgm:spPr/>
    </dgm:pt>
    <dgm:pt modelId="{7DAD1C0E-E3A1-4BA1-AD22-10F14FEEB42D}" type="pres">
      <dgm:prSet presAssocID="{9A786CF0-5AC1-4078-8093-73EB1C78899A}" presName="background4" presStyleLbl="node4" presStyleIdx="1" presStyleCnt="3"/>
      <dgm:spPr/>
    </dgm:pt>
    <dgm:pt modelId="{A6814C34-C4C4-483A-8F4D-E36AFBACF64A}" type="pres">
      <dgm:prSet presAssocID="{9A786CF0-5AC1-4078-8093-73EB1C78899A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69F157-DE4A-4252-8050-F29DB0893CB4}" type="pres">
      <dgm:prSet presAssocID="{9A786CF0-5AC1-4078-8093-73EB1C78899A}" presName="hierChild5" presStyleCnt="0"/>
      <dgm:spPr/>
    </dgm:pt>
    <dgm:pt modelId="{1EDF493B-4852-4BC4-B6E2-50228BAED192}" type="pres">
      <dgm:prSet presAssocID="{32B9D00D-D0C8-4727-9951-D0B29C2B19CB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2DBE8886-AF64-43F5-9727-C3F3BE018348}" type="pres">
      <dgm:prSet presAssocID="{D7443CBB-C0BF-48B7-BC93-FC3671B4A16E}" presName="hierRoot3" presStyleCnt="0"/>
      <dgm:spPr/>
    </dgm:pt>
    <dgm:pt modelId="{7221DCE6-A610-4254-A5CC-49A0420EF92A}" type="pres">
      <dgm:prSet presAssocID="{D7443CBB-C0BF-48B7-BC93-FC3671B4A16E}" presName="composite3" presStyleCnt="0"/>
      <dgm:spPr/>
    </dgm:pt>
    <dgm:pt modelId="{EEDF1228-099A-4682-80C6-6C56BB6E3ECF}" type="pres">
      <dgm:prSet presAssocID="{D7443CBB-C0BF-48B7-BC93-FC3671B4A16E}" presName="background3" presStyleLbl="node3" presStyleIdx="4" presStyleCnt="5"/>
      <dgm:spPr/>
    </dgm:pt>
    <dgm:pt modelId="{FEB2B6C8-E28F-42D7-AC50-F4FFC7BF1C10}" type="pres">
      <dgm:prSet presAssocID="{D7443CBB-C0BF-48B7-BC93-FC3671B4A16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1B0D11-0C23-441C-B482-F8E4DEA727BE}" type="pres">
      <dgm:prSet presAssocID="{D7443CBB-C0BF-48B7-BC93-FC3671B4A16E}" presName="hierChild4" presStyleCnt="0"/>
      <dgm:spPr/>
    </dgm:pt>
    <dgm:pt modelId="{CB570524-E5F6-4920-9AE4-9E72C9A4A4D0}" type="pres">
      <dgm:prSet presAssocID="{93308841-99AC-4733-B957-8BB08AA0EE40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6CA3F5DB-7381-481D-895A-999857605B99}" type="pres">
      <dgm:prSet presAssocID="{0628236B-39E1-44C9-8BC7-DF8CC4A1A607}" presName="hierRoot4" presStyleCnt="0"/>
      <dgm:spPr/>
    </dgm:pt>
    <dgm:pt modelId="{A84C2AE3-BE23-4045-9AE4-7B5429C379D9}" type="pres">
      <dgm:prSet presAssocID="{0628236B-39E1-44C9-8BC7-DF8CC4A1A607}" presName="composite4" presStyleCnt="0"/>
      <dgm:spPr/>
    </dgm:pt>
    <dgm:pt modelId="{57395FEB-FC51-4FC0-B4B3-9B31DC6A9DBD}" type="pres">
      <dgm:prSet presAssocID="{0628236B-39E1-44C9-8BC7-DF8CC4A1A607}" presName="background4" presStyleLbl="node4" presStyleIdx="2" presStyleCnt="3"/>
      <dgm:spPr/>
    </dgm:pt>
    <dgm:pt modelId="{D3E8E257-2761-4F6C-902F-0DDCF4831363}" type="pres">
      <dgm:prSet presAssocID="{0628236B-39E1-44C9-8BC7-DF8CC4A1A60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D575F-8541-45A9-BB1D-158B13453843}" type="pres">
      <dgm:prSet presAssocID="{0628236B-39E1-44C9-8BC7-DF8CC4A1A607}" presName="hierChild5" presStyleCnt="0"/>
      <dgm:spPr/>
    </dgm:pt>
  </dgm:ptLst>
  <dgm:cxnLst>
    <dgm:cxn modelId="{A936D99E-42E2-4AAF-9A45-070BC49BC74D}" srcId="{DBD54DAF-8FC9-4E31-8840-7B618F6B5B05}" destId="{8A4EF0DA-8DB3-496F-905E-E3892C798E7B}" srcOrd="0" destOrd="0" parTransId="{D278373D-45AB-4BFE-8919-8F8E6251BF10}" sibTransId="{429237B0-3692-473C-B37B-D1C7764C7363}"/>
    <dgm:cxn modelId="{C0F8975E-D472-4F02-BB05-F2B004556B21}" srcId="{E7673F69-F397-409D-910C-8875C9D01949}" destId="{DBD54DAF-8FC9-4E31-8840-7B618F6B5B05}" srcOrd="1" destOrd="0" parTransId="{D1675087-4397-473F-9B7E-6A8455AC0786}" sibTransId="{18E552DE-2947-4486-B2C5-7C4D1EB5BF0E}"/>
    <dgm:cxn modelId="{765AA816-1449-4422-A2C3-31EDC8024769}" srcId="{B0922C64-B091-488C-AF19-B73498CD3D6A}" destId="{E7673F69-F397-409D-910C-8875C9D01949}" srcOrd="0" destOrd="0" parTransId="{3CDB01B3-FBC0-48D4-A891-59CBB3379FC9}" sibTransId="{7A50BFE3-E141-4A6A-80CF-C3CC95F3D627}"/>
    <dgm:cxn modelId="{04375959-A37A-49B7-8D00-0E08F65484BD}" srcId="{7C633FEF-9A08-4E6D-8CAF-895D0E088DD7}" destId="{669814B3-510D-4663-B541-95E3A696912E}" srcOrd="0" destOrd="0" parTransId="{EAA4D2B1-C8B1-491F-9FEB-A3AC97E6E8BD}" sibTransId="{AF9A06A2-32D5-44E4-A39A-0A7D093800BC}"/>
    <dgm:cxn modelId="{78F83CE2-43CE-4E5F-9BFC-2FAED2753EDF}" srcId="{E7673F69-F397-409D-910C-8875C9D01949}" destId="{10FA3751-883C-4825-8054-F09586C0647A}" srcOrd="0" destOrd="0" parTransId="{8490ACE5-E368-4862-BFD8-A134AA4F40D2}" sibTransId="{DA950438-A984-4562-A8C4-8466BC25E37B}"/>
    <dgm:cxn modelId="{4C02C70F-9E9A-4D24-B7B4-B0B475D41B7F}" type="presOf" srcId="{7C633FEF-9A08-4E6D-8CAF-895D0E088DD7}" destId="{97A908FD-B418-4C2B-8F7C-5A54B8F862EE}" srcOrd="0" destOrd="0" presId="urn:microsoft.com/office/officeart/2005/8/layout/hierarchy1"/>
    <dgm:cxn modelId="{F8DB853F-602B-44AA-AF02-2808F1953D0A}" type="presOf" srcId="{47488F8E-551A-4AE1-8CFD-976E1B521D0B}" destId="{B8D5F81C-3E07-4C16-AE01-B7FD996FF07C}" srcOrd="0" destOrd="0" presId="urn:microsoft.com/office/officeart/2005/8/layout/hierarchy1"/>
    <dgm:cxn modelId="{D3EB1C7F-6E3C-4268-8A55-F14BDA17535E}" type="presOf" srcId="{32B9D00D-D0C8-4727-9951-D0B29C2B19CB}" destId="{1EDF493B-4852-4BC4-B6E2-50228BAED192}" srcOrd="0" destOrd="0" presId="urn:microsoft.com/office/officeart/2005/8/layout/hierarchy1"/>
    <dgm:cxn modelId="{2B12E138-ED61-43F9-BF2C-5A8A778E42F2}" type="presOf" srcId="{26C784EF-4BF3-40A1-BC91-9EA07D6E23B1}" destId="{5E5EFF0D-DA26-4A1D-AE4C-9EB9AADBC596}" srcOrd="0" destOrd="0" presId="urn:microsoft.com/office/officeart/2005/8/layout/hierarchy1"/>
    <dgm:cxn modelId="{10B6ADE7-B4C6-42FF-A0DE-20966379024B}" type="presOf" srcId="{10FA3751-883C-4825-8054-F09586C0647A}" destId="{1A4B75C5-9571-43AE-9A14-1065E45C13F7}" srcOrd="0" destOrd="0" presId="urn:microsoft.com/office/officeart/2005/8/layout/hierarchy1"/>
    <dgm:cxn modelId="{90D524F9-7927-4ED6-B0B1-5439D6065ADD}" type="presOf" srcId="{D42C6751-8C0A-4DAC-BABA-9AC929AD8A9C}" destId="{E0F77870-E130-4158-A479-1A02372CA683}" srcOrd="0" destOrd="0" presId="urn:microsoft.com/office/officeart/2005/8/layout/hierarchy1"/>
    <dgm:cxn modelId="{8951B0AE-5512-4866-9186-F45CFE7BF3AF}" type="presOf" srcId="{D1675087-4397-473F-9B7E-6A8455AC0786}" destId="{29BF295F-5A65-487C-AC3F-99D3D376148C}" srcOrd="0" destOrd="0" presId="urn:microsoft.com/office/officeart/2005/8/layout/hierarchy1"/>
    <dgm:cxn modelId="{F7FEDC26-074C-4442-933A-BC2AA2FF32DB}" type="presOf" srcId="{EAA4D2B1-C8B1-491F-9FEB-A3AC97E6E8BD}" destId="{C549DC52-1F56-4F3F-A0A5-71B7F7DAE211}" srcOrd="0" destOrd="0" presId="urn:microsoft.com/office/officeart/2005/8/layout/hierarchy1"/>
    <dgm:cxn modelId="{B359F340-0BF3-44CA-B030-503D245B7C88}" type="presOf" srcId="{E7673F69-F397-409D-910C-8875C9D01949}" destId="{5AD7AC09-A1DA-4AE0-9127-2DEF5C035237}" srcOrd="0" destOrd="0" presId="urn:microsoft.com/office/officeart/2005/8/layout/hierarchy1"/>
    <dgm:cxn modelId="{F26C0162-5344-47CC-86FF-B3842EBA7E14}" srcId="{D7443CBB-C0BF-48B7-BC93-FC3671B4A16E}" destId="{0628236B-39E1-44C9-8BC7-DF8CC4A1A607}" srcOrd="0" destOrd="0" parTransId="{93308841-99AC-4733-B957-8BB08AA0EE40}" sibTransId="{6AB8B21B-4EEC-4D33-BE1C-202801E2D305}"/>
    <dgm:cxn modelId="{6051E69E-31BF-4D36-A43D-7ED516CDFE1C}" type="presOf" srcId="{6BFD5AA3-E385-45ED-8C07-613FFAEF6453}" destId="{99704A54-877E-4A61-A59B-5A62DC2202D2}" srcOrd="0" destOrd="0" presId="urn:microsoft.com/office/officeart/2005/8/layout/hierarchy1"/>
    <dgm:cxn modelId="{000C185B-EE8E-4713-9B92-BBB4E1127849}" type="presOf" srcId="{D278373D-45AB-4BFE-8919-8F8E6251BF10}" destId="{E42719A1-EDA1-42D4-BEA3-688F93B4AB8E}" srcOrd="0" destOrd="0" presId="urn:microsoft.com/office/officeart/2005/8/layout/hierarchy1"/>
    <dgm:cxn modelId="{D3AD7E60-8B8A-4665-A8E7-886160482C46}" type="presOf" srcId="{0628236B-39E1-44C9-8BC7-DF8CC4A1A607}" destId="{D3E8E257-2761-4F6C-902F-0DDCF4831363}" srcOrd="0" destOrd="0" presId="urn:microsoft.com/office/officeart/2005/8/layout/hierarchy1"/>
    <dgm:cxn modelId="{917448D3-E444-492E-9CA6-0CB62C22B0F4}" type="presOf" srcId="{93308841-99AC-4733-B957-8BB08AA0EE40}" destId="{CB570524-E5F6-4920-9AE4-9E72C9A4A4D0}" srcOrd="0" destOrd="0" presId="urn:microsoft.com/office/officeart/2005/8/layout/hierarchy1"/>
    <dgm:cxn modelId="{FA347F19-CB0E-434C-B7E2-EC21BABDBAA6}" type="presOf" srcId="{B0922C64-B091-488C-AF19-B73498CD3D6A}" destId="{FA036280-F202-4164-BA2E-CF91DF38EE2B}" srcOrd="0" destOrd="0" presId="urn:microsoft.com/office/officeart/2005/8/layout/hierarchy1"/>
    <dgm:cxn modelId="{3C342F3B-CEBA-4BF2-BAB4-DE5AF7828555}" srcId="{669814B3-510D-4663-B541-95E3A696912E}" destId="{00B3320D-59B4-403B-8316-71FB1240578A}" srcOrd="0" destOrd="0" parTransId="{26C784EF-4BF3-40A1-BC91-9EA07D6E23B1}" sibTransId="{43A4BF9A-46DF-41CF-980D-0ECC2E40951C}"/>
    <dgm:cxn modelId="{2ABC05FD-9676-40ED-B2D8-E6D6BE5A4991}" srcId="{10FA3751-883C-4825-8054-F09586C0647A}" destId="{6BFD5AA3-E385-45ED-8C07-613FFAEF6453}" srcOrd="1" destOrd="0" parTransId="{47488F8E-551A-4AE1-8CFD-976E1B521D0B}" sibTransId="{4332DD39-C26B-4DD1-A57C-B47B50453413}"/>
    <dgm:cxn modelId="{AF6CA05C-D67F-4B12-B2D3-326D0B5D6E1B}" type="presOf" srcId="{A5D0D5D5-E273-4FCD-8BD7-2D076945E252}" destId="{471C126A-5E4C-436A-B0AF-2BFD35F2DCC0}" srcOrd="0" destOrd="0" presId="urn:microsoft.com/office/officeart/2005/8/layout/hierarchy1"/>
    <dgm:cxn modelId="{D0D23099-8C21-4E58-BB74-E3B61F4B0687}" type="presOf" srcId="{6FE69D7A-6A8C-47D9-B786-241A61C5D8F5}" destId="{8BC5147A-C5AE-4119-B6FC-486D1AF4E916}" srcOrd="0" destOrd="0" presId="urn:microsoft.com/office/officeart/2005/8/layout/hierarchy1"/>
    <dgm:cxn modelId="{D9C4700E-883C-4775-8F80-1215B2052EC4}" type="presOf" srcId="{9A786CF0-5AC1-4078-8093-73EB1C78899A}" destId="{A6814C34-C4C4-483A-8F4D-E36AFBACF64A}" srcOrd="0" destOrd="0" presId="urn:microsoft.com/office/officeart/2005/8/layout/hierarchy1"/>
    <dgm:cxn modelId="{168A027D-95CB-4C44-AF93-1DA53DFC6C41}" type="presOf" srcId="{8A4EF0DA-8DB3-496F-905E-E3892C798E7B}" destId="{6C68E74D-4C23-4A24-94A3-10A3A4923232}" srcOrd="0" destOrd="0" presId="urn:microsoft.com/office/officeart/2005/8/layout/hierarchy1"/>
    <dgm:cxn modelId="{BDC2DF1D-AB0C-4D0E-AC8E-7C3EAE547340}" srcId="{E7673F69-F397-409D-910C-8875C9D01949}" destId="{7C633FEF-9A08-4E6D-8CAF-895D0E088DD7}" srcOrd="2" destOrd="0" parTransId="{6FE69D7A-6A8C-47D9-B786-241A61C5D8F5}" sibTransId="{2DFA0737-FC7E-4B9F-B187-8A44CB32444D}"/>
    <dgm:cxn modelId="{4F427868-7FEA-4807-B4FD-1924FD7394B1}" srcId="{7C633FEF-9A08-4E6D-8CAF-895D0E088DD7}" destId="{D7443CBB-C0BF-48B7-BC93-FC3671B4A16E}" srcOrd="1" destOrd="0" parTransId="{32B9D00D-D0C8-4727-9951-D0B29C2B19CB}" sibTransId="{156878DC-EAE8-4F59-9102-FB7330A29992}"/>
    <dgm:cxn modelId="{BAB7B53B-AB79-4CBA-AEA5-83F4022A2BAB}" type="presOf" srcId="{181DDE64-30F7-4396-8CD3-A836F486334A}" destId="{B394F055-68FD-4267-85A9-35737F687759}" srcOrd="0" destOrd="0" presId="urn:microsoft.com/office/officeart/2005/8/layout/hierarchy1"/>
    <dgm:cxn modelId="{DC717A3E-DA07-43E2-8BBA-3AFD0CF6349D}" type="presOf" srcId="{00B3320D-59B4-403B-8316-71FB1240578A}" destId="{7E6DA314-585A-4EEF-9073-77797AF102D6}" srcOrd="0" destOrd="0" presId="urn:microsoft.com/office/officeart/2005/8/layout/hierarchy1"/>
    <dgm:cxn modelId="{B530FCF7-29E7-49A5-B0F0-54925E92F9BD}" type="presOf" srcId="{669814B3-510D-4663-B541-95E3A696912E}" destId="{79E3CEBB-A0F4-46CC-BF38-BAA32E27AE21}" srcOrd="0" destOrd="0" presId="urn:microsoft.com/office/officeart/2005/8/layout/hierarchy1"/>
    <dgm:cxn modelId="{CB66FE6A-96DB-4DEC-ABD9-E265DC9E0F8F}" srcId="{10FA3751-883C-4825-8054-F09586C0647A}" destId="{181DDE64-30F7-4396-8CD3-A836F486334A}" srcOrd="0" destOrd="0" parTransId="{D42C6751-8C0A-4DAC-BABA-9AC929AD8A9C}" sibTransId="{0F1C88AA-235E-4E80-BCA3-AE23336FA620}"/>
    <dgm:cxn modelId="{169DEAEB-259A-4D9F-95B0-5E65BD235A1E}" type="presOf" srcId="{DBD54DAF-8FC9-4E31-8840-7B618F6B5B05}" destId="{3EDE650E-22EC-44EE-92AE-9D9E25988784}" srcOrd="0" destOrd="0" presId="urn:microsoft.com/office/officeart/2005/8/layout/hierarchy1"/>
    <dgm:cxn modelId="{A35ACBCD-F2C2-4643-B64C-CB27D52F2985}" type="presOf" srcId="{D7443CBB-C0BF-48B7-BC93-FC3671B4A16E}" destId="{FEB2B6C8-E28F-42D7-AC50-F4FFC7BF1C10}" srcOrd="0" destOrd="0" presId="urn:microsoft.com/office/officeart/2005/8/layout/hierarchy1"/>
    <dgm:cxn modelId="{91E19135-E768-43F6-B4EC-7B83D7BE9F97}" type="presOf" srcId="{8490ACE5-E368-4862-BFD8-A134AA4F40D2}" destId="{99BC9C48-20FB-4267-9469-543F23D5B9F4}" srcOrd="0" destOrd="0" presId="urn:microsoft.com/office/officeart/2005/8/layout/hierarchy1"/>
    <dgm:cxn modelId="{EA6A6423-1D0E-4C78-94EA-CF717477A586}" srcId="{669814B3-510D-4663-B541-95E3A696912E}" destId="{9A786CF0-5AC1-4078-8093-73EB1C78899A}" srcOrd="1" destOrd="0" parTransId="{A5D0D5D5-E273-4FCD-8BD7-2D076945E252}" sibTransId="{3CDC5A79-51FB-4DE3-924E-FB3A402829E3}"/>
    <dgm:cxn modelId="{ECA6825E-A42A-4249-9887-0622C3B6F941}" type="presParOf" srcId="{FA036280-F202-4164-BA2E-CF91DF38EE2B}" destId="{D32FC915-882F-4EBC-A71C-CDDB1AE5C37C}" srcOrd="0" destOrd="0" presId="urn:microsoft.com/office/officeart/2005/8/layout/hierarchy1"/>
    <dgm:cxn modelId="{68E9C685-3555-4F9B-A4AB-B8DA91661E66}" type="presParOf" srcId="{D32FC915-882F-4EBC-A71C-CDDB1AE5C37C}" destId="{4B60F828-7E09-49E8-84B3-3906CAD7647E}" srcOrd="0" destOrd="0" presId="urn:microsoft.com/office/officeart/2005/8/layout/hierarchy1"/>
    <dgm:cxn modelId="{A337BDB5-B8F2-4180-856A-B204CDF2AC38}" type="presParOf" srcId="{4B60F828-7E09-49E8-84B3-3906CAD7647E}" destId="{489A2335-0826-4484-8BF0-E60C8BAEE75C}" srcOrd="0" destOrd="0" presId="urn:microsoft.com/office/officeart/2005/8/layout/hierarchy1"/>
    <dgm:cxn modelId="{6452D28F-E559-4B66-AC98-83BA159A5F2D}" type="presParOf" srcId="{4B60F828-7E09-49E8-84B3-3906CAD7647E}" destId="{5AD7AC09-A1DA-4AE0-9127-2DEF5C035237}" srcOrd="1" destOrd="0" presId="urn:microsoft.com/office/officeart/2005/8/layout/hierarchy1"/>
    <dgm:cxn modelId="{64F0A874-FF42-4A5E-A373-3C0876CE1EAD}" type="presParOf" srcId="{D32FC915-882F-4EBC-A71C-CDDB1AE5C37C}" destId="{5A54DA20-06F2-464C-81E5-3E63FDD5D683}" srcOrd="1" destOrd="0" presId="urn:microsoft.com/office/officeart/2005/8/layout/hierarchy1"/>
    <dgm:cxn modelId="{4D986434-1744-4000-A11A-478402D3F6E1}" type="presParOf" srcId="{5A54DA20-06F2-464C-81E5-3E63FDD5D683}" destId="{99BC9C48-20FB-4267-9469-543F23D5B9F4}" srcOrd="0" destOrd="0" presId="urn:microsoft.com/office/officeart/2005/8/layout/hierarchy1"/>
    <dgm:cxn modelId="{BF81B117-33DC-43B4-8CD5-C518D7DC6E79}" type="presParOf" srcId="{5A54DA20-06F2-464C-81E5-3E63FDD5D683}" destId="{2A82FA17-BC3B-4216-B637-622B205A82EF}" srcOrd="1" destOrd="0" presId="urn:microsoft.com/office/officeart/2005/8/layout/hierarchy1"/>
    <dgm:cxn modelId="{92BA2716-564C-4839-BA54-F350EA0EF1AC}" type="presParOf" srcId="{2A82FA17-BC3B-4216-B637-622B205A82EF}" destId="{C353D07E-D11D-4246-B987-20EC84DA57D3}" srcOrd="0" destOrd="0" presId="urn:microsoft.com/office/officeart/2005/8/layout/hierarchy1"/>
    <dgm:cxn modelId="{81865C1D-BB0E-4FD1-B1ED-6EA8D639EEA1}" type="presParOf" srcId="{C353D07E-D11D-4246-B987-20EC84DA57D3}" destId="{9D7C7A4E-912F-493A-A42E-E41E9A52004E}" srcOrd="0" destOrd="0" presId="urn:microsoft.com/office/officeart/2005/8/layout/hierarchy1"/>
    <dgm:cxn modelId="{3BDE4DB3-C039-4E1A-AB36-67162EA2A8DC}" type="presParOf" srcId="{C353D07E-D11D-4246-B987-20EC84DA57D3}" destId="{1A4B75C5-9571-43AE-9A14-1065E45C13F7}" srcOrd="1" destOrd="0" presId="urn:microsoft.com/office/officeart/2005/8/layout/hierarchy1"/>
    <dgm:cxn modelId="{AF37FABD-4D70-46C8-8E39-AC7EDF22B26B}" type="presParOf" srcId="{2A82FA17-BC3B-4216-B637-622B205A82EF}" destId="{1AA1B752-69F9-4F79-9238-22529CD74412}" srcOrd="1" destOrd="0" presId="urn:microsoft.com/office/officeart/2005/8/layout/hierarchy1"/>
    <dgm:cxn modelId="{78D7DFEB-130A-4448-AC1F-389AC419E0D5}" type="presParOf" srcId="{1AA1B752-69F9-4F79-9238-22529CD74412}" destId="{E0F77870-E130-4158-A479-1A02372CA683}" srcOrd="0" destOrd="0" presId="urn:microsoft.com/office/officeart/2005/8/layout/hierarchy1"/>
    <dgm:cxn modelId="{2B104940-05A4-455E-8F35-D3F5464D782B}" type="presParOf" srcId="{1AA1B752-69F9-4F79-9238-22529CD74412}" destId="{65008E32-A670-4FFF-90A7-616E484811BE}" srcOrd="1" destOrd="0" presId="urn:microsoft.com/office/officeart/2005/8/layout/hierarchy1"/>
    <dgm:cxn modelId="{B613E774-4C4C-40E0-97F0-8B42D287BD22}" type="presParOf" srcId="{65008E32-A670-4FFF-90A7-616E484811BE}" destId="{88E09658-270D-4364-A1B8-C1C9E060EC33}" srcOrd="0" destOrd="0" presId="urn:microsoft.com/office/officeart/2005/8/layout/hierarchy1"/>
    <dgm:cxn modelId="{37382E49-B5EA-413B-9F36-CAD8A9404092}" type="presParOf" srcId="{88E09658-270D-4364-A1B8-C1C9E060EC33}" destId="{E2D903C1-06E6-495C-BA55-5792A0E11C83}" srcOrd="0" destOrd="0" presId="urn:microsoft.com/office/officeart/2005/8/layout/hierarchy1"/>
    <dgm:cxn modelId="{37D6C48E-133C-4993-BE31-7EC09BBF5C0C}" type="presParOf" srcId="{88E09658-270D-4364-A1B8-C1C9E060EC33}" destId="{B394F055-68FD-4267-85A9-35737F687759}" srcOrd="1" destOrd="0" presId="urn:microsoft.com/office/officeart/2005/8/layout/hierarchy1"/>
    <dgm:cxn modelId="{AC7A8FE2-99E3-4660-A058-6D6289ECAECF}" type="presParOf" srcId="{65008E32-A670-4FFF-90A7-616E484811BE}" destId="{D373A38C-548B-4C6A-9E7B-EAED1F4A16D9}" srcOrd="1" destOrd="0" presId="urn:microsoft.com/office/officeart/2005/8/layout/hierarchy1"/>
    <dgm:cxn modelId="{6D59F961-8BC5-4787-84B5-9CC8E98A8084}" type="presParOf" srcId="{1AA1B752-69F9-4F79-9238-22529CD74412}" destId="{B8D5F81C-3E07-4C16-AE01-B7FD996FF07C}" srcOrd="2" destOrd="0" presId="urn:microsoft.com/office/officeart/2005/8/layout/hierarchy1"/>
    <dgm:cxn modelId="{7F727B79-B95D-40A8-8B93-F4086AD36E8F}" type="presParOf" srcId="{1AA1B752-69F9-4F79-9238-22529CD74412}" destId="{045C8A9D-A9CC-43AF-87B6-8BA8E4C257FE}" srcOrd="3" destOrd="0" presId="urn:microsoft.com/office/officeart/2005/8/layout/hierarchy1"/>
    <dgm:cxn modelId="{86525AB7-76DA-4295-A7A1-C854DDA60A88}" type="presParOf" srcId="{045C8A9D-A9CC-43AF-87B6-8BA8E4C257FE}" destId="{A3E28823-72A3-40AC-959B-DC5EF094F782}" srcOrd="0" destOrd="0" presId="urn:microsoft.com/office/officeart/2005/8/layout/hierarchy1"/>
    <dgm:cxn modelId="{8E961AF5-AB81-4370-AE52-A2750E157EF3}" type="presParOf" srcId="{A3E28823-72A3-40AC-959B-DC5EF094F782}" destId="{A02DE59F-981D-42AB-BE18-BAC7227620E4}" srcOrd="0" destOrd="0" presId="urn:microsoft.com/office/officeart/2005/8/layout/hierarchy1"/>
    <dgm:cxn modelId="{66F63E93-E619-46DF-96F4-20CDD80D5260}" type="presParOf" srcId="{A3E28823-72A3-40AC-959B-DC5EF094F782}" destId="{99704A54-877E-4A61-A59B-5A62DC2202D2}" srcOrd="1" destOrd="0" presId="urn:microsoft.com/office/officeart/2005/8/layout/hierarchy1"/>
    <dgm:cxn modelId="{56D68263-E515-4B9C-901F-B0E7BB8364A0}" type="presParOf" srcId="{045C8A9D-A9CC-43AF-87B6-8BA8E4C257FE}" destId="{9A02A7AC-E0F3-4C65-82C0-0053AAE31002}" srcOrd="1" destOrd="0" presId="urn:microsoft.com/office/officeart/2005/8/layout/hierarchy1"/>
    <dgm:cxn modelId="{A9E1B017-5128-4A15-BB65-6CCAB152FC21}" type="presParOf" srcId="{5A54DA20-06F2-464C-81E5-3E63FDD5D683}" destId="{29BF295F-5A65-487C-AC3F-99D3D376148C}" srcOrd="2" destOrd="0" presId="urn:microsoft.com/office/officeart/2005/8/layout/hierarchy1"/>
    <dgm:cxn modelId="{B426DB08-B067-45DC-9340-5EDA3C7BDDEA}" type="presParOf" srcId="{5A54DA20-06F2-464C-81E5-3E63FDD5D683}" destId="{AB99B82E-295B-4C1E-AE1F-12F832451F48}" srcOrd="3" destOrd="0" presId="urn:microsoft.com/office/officeart/2005/8/layout/hierarchy1"/>
    <dgm:cxn modelId="{235D97B7-A884-4E2A-BB3D-768C3B89FF91}" type="presParOf" srcId="{AB99B82E-295B-4C1E-AE1F-12F832451F48}" destId="{519DFB8C-95A0-4F0C-B1EE-2E6C0972B465}" srcOrd="0" destOrd="0" presId="urn:microsoft.com/office/officeart/2005/8/layout/hierarchy1"/>
    <dgm:cxn modelId="{0B1C887E-81DD-4434-89F5-DF0C68CC2344}" type="presParOf" srcId="{519DFB8C-95A0-4F0C-B1EE-2E6C0972B465}" destId="{A5DF186B-AA04-4925-B953-A820E4A6E0EF}" srcOrd="0" destOrd="0" presId="urn:microsoft.com/office/officeart/2005/8/layout/hierarchy1"/>
    <dgm:cxn modelId="{FCC43A68-D7D9-48B5-AF9C-63D0C47FA175}" type="presParOf" srcId="{519DFB8C-95A0-4F0C-B1EE-2E6C0972B465}" destId="{3EDE650E-22EC-44EE-92AE-9D9E25988784}" srcOrd="1" destOrd="0" presId="urn:microsoft.com/office/officeart/2005/8/layout/hierarchy1"/>
    <dgm:cxn modelId="{937B4190-2839-4059-A513-BF05A1795904}" type="presParOf" srcId="{AB99B82E-295B-4C1E-AE1F-12F832451F48}" destId="{9B598BB6-0C26-4379-B976-ECAB219CA7BA}" srcOrd="1" destOrd="0" presId="urn:microsoft.com/office/officeart/2005/8/layout/hierarchy1"/>
    <dgm:cxn modelId="{917BF881-B125-4D3B-9E29-CE219C7F92BB}" type="presParOf" srcId="{9B598BB6-0C26-4379-B976-ECAB219CA7BA}" destId="{E42719A1-EDA1-42D4-BEA3-688F93B4AB8E}" srcOrd="0" destOrd="0" presId="urn:microsoft.com/office/officeart/2005/8/layout/hierarchy1"/>
    <dgm:cxn modelId="{B405CE74-37C8-4F91-8728-CD3AE4853F08}" type="presParOf" srcId="{9B598BB6-0C26-4379-B976-ECAB219CA7BA}" destId="{292568F3-3BF0-41AB-A6B3-03369E380B24}" srcOrd="1" destOrd="0" presId="urn:microsoft.com/office/officeart/2005/8/layout/hierarchy1"/>
    <dgm:cxn modelId="{28DD86C5-BFC0-4EEE-B7A4-8B4141AEDEB7}" type="presParOf" srcId="{292568F3-3BF0-41AB-A6B3-03369E380B24}" destId="{DDEA3D7F-4BA2-4C1E-9100-17EB0E09D5F2}" srcOrd="0" destOrd="0" presId="urn:microsoft.com/office/officeart/2005/8/layout/hierarchy1"/>
    <dgm:cxn modelId="{600B35AB-B6D3-4B4F-AE52-EABD6D01FD9C}" type="presParOf" srcId="{DDEA3D7F-4BA2-4C1E-9100-17EB0E09D5F2}" destId="{537354E8-B78F-4CA5-BBE2-17EA22C70553}" srcOrd="0" destOrd="0" presId="urn:microsoft.com/office/officeart/2005/8/layout/hierarchy1"/>
    <dgm:cxn modelId="{29CFFDA5-A358-4EEE-B8FC-90E4E4776EEC}" type="presParOf" srcId="{DDEA3D7F-4BA2-4C1E-9100-17EB0E09D5F2}" destId="{6C68E74D-4C23-4A24-94A3-10A3A4923232}" srcOrd="1" destOrd="0" presId="urn:microsoft.com/office/officeart/2005/8/layout/hierarchy1"/>
    <dgm:cxn modelId="{DDB1F3F5-9FEA-4D90-944C-FC62B53E4F39}" type="presParOf" srcId="{292568F3-3BF0-41AB-A6B3-03369E380B24}" destId="{0EEA3464-2DAC-4735-A0A9-FEC45FF03193}" srcOrd="1" destOrd="0" presId="urn:microsoft.com/office/officeart/2005/8/layout/hierarchy1"/>
    <dgm:cxn modelId="{607DD7E3-AAB5-4458-AA39-AE1A54F515AC}" type="presParOf" srcId="{5A54DA20-06F2-464C-81E5-3E63FDD5D683}" destId="{8BC5147A-C5AE-4119-B6FC-486D1AF4E916}" srcOrd="4" destOrd="0" presId="urn:microsoft.com/office/officeart/2005/8/layout/hierarchy1"/>
    <dgm:cxn modelId="{3FB59FBB-4F4A-4C33-871F-79F2EAE5C231}" type="presParOf" srcId="{5A54DA20-06F2-464C-81E5-3E63FDD5D683}" destId="{969CC20A-010F-49B6-842C-556DC1EB326B}" srcOrd="5" destOrd="0" presId="urn:microsoft.com/office/officeart/2005/8/layout/hierarchy1"/>
    <dgm:cxn modelId="{D24BA52E-0480-4AF0-9480-0A928F08E0AA}" type="presParOf" srcId="{969CC20A-010F-49B6-842C-556DC1EB326B}" destId="{B91F3D80-6684-4150-8729-881559D1532E}" srcOrd="0" destOrd="0" presId="urn:microsoft.com/office/officeart/2005/8/layout/hierarchy1"/>
    <dgm:cxn modelId="{216F780D-9E5C-4DAF-BF55-07DB9FF6F44B}" type="presParOf" srcId="{B91F3D80-6684-4150-8729-881559D1532E}" destId="{80764306-DDC3-49BE-B36A-66079D173EE1}" srcOrd="0" destOrd="0" presId="urn:microsoft.com/office/officeart/2005/8/layout/hierarchy1"/>
    <dgm:cxn modelId="{D9BA42B7-3D43-4553-B7B7-DAEB82780831}" type="presParOf" srcId="{B91F3D80-6684-4150-8729-881559D1532E}" destId="{97A908FD-B418-4C2B-8F7C-5A54B8F862EE}" srcOrd="1" destOrd="0" presId="urn:microsoft.com/office/officeart/2005/8/layout/hierarchy1"/>
    <dgm:cxn modelId="{991C073D-731B-4E9A-9357-1AAA3BF18389}" type="presParOf" srcId="{969CC20A-010F-49B6-842C-556DC1EB326B}" destId="{142A7248-1EFF-4B08-8647-953515CAB483}" srcOrd="1" destOrd="0" presId="urn:microsoft.com/office/officeart/2005/8/layout/hierarchy1"/>
    <dgm:cxn modelId="{4A867B69-C87D-4AF8-A651-C3BE01DC2EB2}" type="presParOf" srcId="{142A7248-1EFF-4B08-8647-953515CAB483}" destId="{C549DC52-1F56-4F3F-A0A5-71B7F7DAE211}" srcOrd="0" destOrd="0" presId="urn:microsoft.com/office/officeart/2005/8/layout/hierarchy1"/>
    <dgm:cxn modelId="{4C684300-C2F7-4870-986A-14C8EFA5E45B}" type="presParOf" srcId="{142A7248-1EFF-4B08-8647-953515CAB483}" destId="{8D56ECA7-D963-4A1A-8775-F269C0BCD95E}" srcOrd="1" destOrd="0" presId="urn:microsoft.com/office/officeart/2005/8/layout/hierarchy1"/>
    <dgm:cxn modelId="{7FE9FC21-B25A-4CB0-9F4E-C6FB85038246}" type="presParOf" srcId="{8D56ECA7-D963-4A1A-8775-F269C0BCD95E}" destId="{E797919E-EC8A-4EF7-8596-3A824848AEA2}" srcOrd="0" destOrd="0" presId="urn:microsoft.com/office/officeart/2005/8/layout/hierarchy1"/>
    <dgm:cxn modelId="{C698F4CE-F2BD-4FD3-A60F-963B0D8D5961}" type="presParOf" srcId="{E797919E-EC8A-4EF7-8596-3A824848AEA2}" destId="{BDF6D578-8A72-47CA-9722-ADC775815AB3}" srcOrd="0" destOrd="0" presId="urn:microsoft.com/office/officeart/2005/8/layout/hierarchy1"/>
    <dgm:cxn modelId="{1D9B2494-4868-4D3A-BFFB-946A6CF4429E}" type="presParOf" srcId="{E797919E-EC8A-4EF7-8596-3A824848AEA2}" destId="{79E3CEBB-A0F4-46CC-BF38-BAA32E27AE21}" srcOrd="1" destOrd="0" presId="urn:microsoft.com/office/officeart/2005/8/layout/hierarchy1"/>
    <dgm:cxn modelId="{38757674-CFB4-4ABC-B27C-F0EAFC8E607F}" type="presParOf" srcId="{8D56ECA7-D963-4A1A-8775-F269C0BCD95E}" destId="{1F2409C1-3D59-44A5-80DB-3D4DD97ABCD2}" srcOrd="1" destOrd="0" presId="urn:microsoft.com/office/officeart/2005/8/layout/hierarchy1"/>
    <dgm:cxn modelId="{CB43EDD0-3CE8-4D31-895E-83C6023E6AE1}" type="presParOf" srcId="{1F2409C1-3D59-44A5-80DB-3D4DD97ABCD2}" destId="{5E5EFF0D-DA26-4A1D-AE4C-9EB9AADBC596}" srcOrd="0" destOrd="0" presId="urn:microsoft.com/office/officeart/2005/8/layout/hierarchy1"/>
    <dgm:cxn modelId="{DE0A6361-3CB4-498E-8A41-C07402346805}" type="presParOf" srcId="{1F2409C1-3D59-44A5-80DB-3D4DD97ABCD2}" destId="{442143BD-04C6-46BC-9214-9FC2DDA95306}" srcOrd="1" destOrd="0" presId="urn:microsoft.com/office/officeart/2005/8/layout/hierarchy1"/>
    <dgm:cxn modelId="{BFFEEB5B-694F-4014-8CD3-E980BF5EC799}" type="presParOf" srcId="{442143BD-04C6-46BC-9214-9FC2DDA95306}" destId="{71ECBF69-1731-4AA4-99F8-E9571ABDBFED}" srcOrd="0" destOrd="0" presId="urn:microsoft.com/office/officeart/2005/8/layout/hierarchy1"/>
    <dgm:cxn modelId="{0580CB45-9490-42C3-BE09-D50FE55E62FF}" type="presParOf" srcId="{71ECBF69-1731-4AA4-99F8-E9571ABDBFED}" destId="{7CD44BDB-0756-4005-AE1E-E30E04816925}" srcOrd="0" destOrd="0" presId="urn:microsoft.com/office/officeart/2005/8/layout/hierarchy1"/>
    <dgm:cxn modelId="{0E2E689B-578F-4C04-A275-C907DE023EA5}" type="presParOf" srcId="{71ECBF69-1731-4AA4-99F8-E9571ABDBFED}" destId="{7E6DA314-585A-4EEF-9073-77797AF102D6}" srcOrd="1" destOrd="0" presId="urn:microsoft.com/office/officeart/2005/8/layout/hierarchy1"/>
    <dgm:cxn modelId="{94EB2F96-4DF7-40F9-ADD7-EEEE555F9423}" type="presParOf" srcId="{442143BD-04C6-46BC-9214-9FC2DDA95306}" destId="{F1E99BCE-E5F6-4F80-9873-E03A0FB1AF92}" srcOrd="1" destOrd="0" presId="urn:microsoft.com/office/officeart/2005/8/layout/hierarchy1"/>
    <dgm:cxn modelId="{B93122C4-C836-4140-8A7B-D04DB8FB71CC}" type="presParOf" srcId="{1F2409C1-3D59-44A5-80DB-3D4DD97ABCD2}" destId="{471C126A-5E4C-436A-B0AF-2BFD35F2DCC0}" srcOrd="2" destOrd="0" presId="urn:microsoft.com/office/officeart/2005/8/layout/hierarchy1"/>
    <dgm:cxn modelId="{028B9D98-49F5-412A-BA57-9F0ECB03A151}" type="presParOf" srcId="{1F2409C1-3D59-44A5-80DB-3D4DD97ABCD2}" destId="{2B2BF0F9-AE73-489C-9900-B94D5A1190E3}" srcOrd="3" destOrd="0" presId="urn:microsoft.com/office/officeart/2005/8/layout/hierarchy1"/>
    <dgm:cxn modelId="{8B8977DC-9B1A-476A-A6D6-89E6D83DCF1E}" type="presParOf" srcId="{2B2BF0F9-AE73-489C-9900-B94D5A1190E3}" destId="{A92E5760-67A1-4860-A9C2-3FE919E8FE17}" srcOrd="0" destOrd="0" presId="urn:microsoft.com/office/officeart/2005/8/layout/hierarchy1"/>
    <dgm:cxn modelId="{C204C0E6-0C1C-469E-80B1-BB16A97A043A}" type="presParOf" srcId="{A92E5760-67A1-4860-A9C2-3FE919E8FE17}" destId="{7DAD1C0E-E3A1-4BA1-AD22-10F14FEEB42D}" srcOrd="0" destOrd="0" presId="urn:microsoft.com/office/officeart/2005/8/layout/hierarchy1"/>
    <dgm:cxn modelId="{DD58F922-1D72-4698-92CB-1F0AC6405BC5}" type="presParOf" srcId="{A92E5760-67A1-4860-A9C2-3FE919E8FE17}" destId="{A6814C34-C4C4-483A-8F4D-E36AFBACF64A}" srcOrd="1" destOrd="0" presId="urn:microsoft.com/office/officeart/2005/8/layout/hierarchy1"/>
    <dgm:cxn modelId="{5FB6A89F-7E43-4B95-AA06-4487D979101D}" type="presParOf" srcId="{2B2BF0F9-AE73-489C-9900-B94D5A1190E3}" destId="{5D69F157-DE4A-4252-8050-F29DB0893CB4}" srcOrd="1" destOrd="0" presId="urn:microsoft.com/office/officeart/2005/8/layout/hierarchy1"/>
    <dgm:cxn modelId="{8078BAA6-89CD-4BA2-B5D6-F1EBE976FB64}" type="presParOf" srcId="{142A7248-1EFF-4B08-8647-953515CAB483}" destId="{1EDF493B-4852-4BC4-B6E2-50228BAED192}" srcOrd="2" destOrd="0" presId="urn:microsoft.com/office/officeart/2005/8/layout/hierarchy1"/>
    <dgm:cxn modelId="{1B630E2F-9285-479B-82A0-F43405666081}" type="presParOf" srcId="{142A7248-1EFF-4B08-8647-953515CAB483}" destId="{2DBE8886-AF64-43F5-9727-C3F3BE018348}" srcOrd="3" destOrd="0" presId="urn:microsoft.com/office/officeart/2005/8/layout/hierarchy1"/>
    <dgm:cxn modelId="{CAF2F8C1-5802-48B3-91F6-830853457056}" type="presParOf" srcId="{2DBE8886-AF64-43F5-9727-C3F3BE018348}" destId="{7221DCE6-A610-4254-A5CC-49A0420EF92A}" srcOrd="0" destOrd="0" presId="urn:microsoft.com/office/officeart/2005/8/layout/hierarchy1"/>
    <dgm:cxn modelId="{9AB89238-E20A-4A09-B633-B57514558E2C}" type="presParOf" srcId="{7221DCE6-A610-4254-A5CC-49A0420EF92A}" destId="{EEDF1228-099A-4682-80C6-6C56BB6E3ECF}" srcOrd="0" destOrd="0" presId="urn:microsoft.com/office/officeart/2005/8/layout/hierarchy1"/>
    <dgm:cxn modelId="{C0CC5E51-7B4F-4526-A5F8-377277C23E47}" type="presParOf" srcId="{7221DCE6-A610-4254-A5CC-49A0420EF92A}" destId="{FEB2B6C8-E28F-42D7-AC50-F4FFC7BF1C10}" srcOrd="1" destOrd="0" presId="urn:microsoft.com/office/officeart/2005/8/layout/hierarchy1"/>
    <dgm:cxn modelId="{2A3EC2D4-C74C-4C98-81C0-B7858B567579}" type="presParOf" srcId="{2DBE8886-AF64-43F5-9727-C3F3BE018348}" destId="{CB1B0D11-0C23-441C-B482-F8E4DEA727BE}" srcOrd="1" destOrd="0" presId="urn:microsoft.com/office/officeart/2005/8/layout/hierarchy1"/>
    <dgm:cxn modelId="{1E4FD776-6819-4DA7-ACEE-36B254FB52EE}" type="presParOf" srcId="{CB1B0D11-0C23-441C-B482-F8E4DEA727BE}" destId="{CB570524-E5F6-4920-9AE4-9E72C9A4A4D0}" srcOrd="0" destOrd="0" presId="urn:microsoft.com/office/officeart/2005/8/layout/hierarchy1"/>
    <dgm:cxn modelId="{9DD8C69B-5BD0-43A5-AB9B-FD86E98B7885}" type="presParOf" srcId="{CB1B0D11-0C23-441C-B482-F8E4DEA727BE}" destId="{6CA3F5DB-7381-481D-895A-999857605B99}" srcOrd="1" destOrd="0" presId="urn:microsoft.com/office/officeart/2005/8/layout/hierarchy1"/>
    <dgm:cxn modelId="{FC7FE25F-E497-4550-907D-659AF1AC25D5}" type="presParOf" srcId="{6CA3F5DB-7381-481D-895A-999857605B99}" destId="{A84C2AE3-BE23-4045-9AE4-7B5429C379D9}" srcOrd="0" destOrd="0" presId="urn:microsoft.com/office/officeart/2005/8/layout/hierarchy1"/>
    <dgm:cxn modelId="{29C5DC28-EA65-4FA6-8C84-1156CDDB5206}" type="presParOf" srcId="{A84C2AE3-BE23-4045-9AE4-7B5429C379D9}" destId="{57395FEB-FC51-4FC0-B4B3-9B31DC6A9DBD}" srcOrd="0" destOrd="0" presId="urn:microsoft.com/office/officeart/2005/8/layout/hierarchy1"/>
    <dgm:cxn modelId="{BA3035D6-E8E9-4842-A281-E032B090CFB5}" type="presParOf" srcId="{A84C2AE3-BE23-4045-9AE4-7B5429C379D9}" destId="{D3E8E257-2761-4F6C-902F-0DDCF4831363}" srcOrd="1" destOrd="0" presId="urn:microsoft.com/office/officeart/2005/8/layout/hierarchy1"/>
    <dgm:cxn modelId="{A292599D-82E2-4729-B727-812C385AF2DF}" type="presParOf" srcId="{6CA3F5DB-7381-481D-895A-999857605B99}" destId="{BAFD575F-8541-45A9-BB1D-158B13453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38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0013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938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0013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CB90D8-7F91-403F-BC88-6F1773505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38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0013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938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0013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22F4411-F0D0-428C-9799-6B6729294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35013"/>
            <a:ext cx="4883150" cy="3662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3438"/>
            <a:ext cx="5029200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49406-6137-41E9-9EE2-98CEA8FBDF0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98E52-A148-471E-ACDD-C61181412BC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638BE-EB1D-4935-8E80-8ED71E25F6F8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B8D02-6EAA-4025-AD1C-BEF1FEC8728D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400F6-F571-42B4-B483-145AF23FA99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E3DEC-D41E-4179-8B28-70E4C7EAE51C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noFill/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1400" b="1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5984E190-79F5-4042-9755-A3E3A2F1A744}" type="slidenum"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pPr algn="ctr" eaLnBrk="0" hangingPunct="0"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t>‹#›</a:t>
            </a:fld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-69850"/>
            <a:ext cx="1798638" cy="351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-69850"/>
            <a:ext cx="5245100" cy="351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28700" y="-69850"/>
            <a:ext cx="7196138" cy="3516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endParaRPr kumimoji="0" lang="zh-CN" altLang="zh-CN" sz="2200" b="1">
              <a:latin typeface="宋体" pitchFamily="2" charset="-122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713E209F-0C62-4DB0-8A70-797FF97C8CA5}" type="slidenum">
              <a:rPr kumimoji="0" lang="en-US" altLang="zh-CN" sz="800">
                <a:solidFill>
                  <a:srgbClr val="969696"/>
                </a:solidFill>
                <a:latin typeface="Arial Narrow" pitchFamily="34" charset="0"/>
              </a:rPr>
              <a:pPr algn="r" eaLnBrk="0" hangingPunct="0">
                <a:defRPr/>
              </a:pPr>
              <a:t>‹#›</a:t>
            </a:fld>
            <a:endParaRPr kumimoji="0" lang="en-US" altLang="zh-CN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-6985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1400" b="1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FECA50E4-6050-4C94-AB3A-D5A8B897E4FE}" type="slidenum"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pPr algn="ctr" defTabSz="901700" eaLnBrk="0" hangingPunct="0"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t>‹#›</a:t>
            </a:fld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63182" name="Rectangle 14"/>
          <p:cNvSpPr>
            <a:spLocks noChangeArrowheads="1"/>
          </p:cNvSpPr>
          <p:nvPr userDrawn="1"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软件工程概述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1752600" y="3886200"/>
            <a:ext cx="5638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北京理工大学  计算机学院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胡思康</a:t>
            </a:r>
          </a:p>
          <a:p>
            <a:pPr algn="ctr">
              <a:defRPr/>
            </a:pP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EMAIL:  skhu@163.com</a:t>
            </a:r>
          </a:p>
        </p:txBody>
      </p:sp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" y="303213"/>
            <a:ext cx="2544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424863" cy="1066800"/>
          </a:xfrm>
        </p:spPr>
        <p:txBody>
          <a:bodyPr/>
          <a:lstStyle/>
          <a:p>
            <a:pPr algn="ctr">
              <a:defRPr/>
            </a:pPr>
            <a:r>
              <a:rPr lang="zh-CN" altLang="en-US" sz="73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软 件 工 程 基 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6769100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>
                <a:solidFill>
                  <a:srgbClr val="2818F4"/>
                </a:solidFill>
              </a:rPr>
              <a:t>软件开发技术面临的问题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32138" y="2205038"/>
            <a:ext cx="5870575" cy="3095625"/>
          </a:xfrm>
        </p:spPr>
        <p:txBody>
          <a:bodyPr tIns="46038" bIns="46038"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1996</a:t>
            </a:r>
            <a:r>
              <a:rPr kumimoji="1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kumimoji="1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1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kumimoji="1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日，</a:t>
            </a:r>
            <a:r>
              <a:rPr kumimoji="1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Ariane 5</a:t>
            </a:r>
            <a:r>
              <a:rPr kumimoji="1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火箭在发射</a:t>
            </a:r>
            <a:r>
              <a:rPr kumimoji="1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37</a:t>
            </a:r>
            <a:r>
              <a:rPr kumimoji="1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秒之后偏离其飞行路径并突然发生爆炸，当时火箭上载有价值</a:t>
            </a:r>
            <a:r>
              <a:rPr kumimoji="1"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1"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亿美元的通信卫星。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原因：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程序中试图将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64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位浮点数转换成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位整数时产生溢出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缺少对数据溢出的错误处理程序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备份软件通过复制而成</a:t>
            </a:r>
          </a:p>
        </p:txBody>
      </p:sp>
      <p:pic>
        <p:nvPicPr>
          <p:cNvPr id="27652" name="Picture 5" descr="93e0963258b72eecbc5a899fba0ae37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133600"/>
            <a:ext cx="273685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6769100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>
                <a:solidFill>
                  <a:srgbClr val="2818F4"/>
                </a:solidFill>
              </a:rPr>
              <a:t>软件开发技术面临的问题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56075" y="2278063"/>
            <a:ext cx="4932363" cy="3238500"/>
          </a:xfrm>
        </p:spPr>
        <p:txBody>
          <a:bodyPr tIns="46038" bIns="46038"/>
          <a:lstStyle/>
          <a:p>
            <a:pPr marL="0" indent="0">
              <a:lnSpc>
                <a:spcPct val="150000"/>
              </a:lnSpc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12306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网络购票系统：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Char char="u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历时两年研发成功，耗资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亿元人民币，于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2011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日投入运行。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Char char="u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2012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日春运启动，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日网站点击量超过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亿次，出现网站崩溃、登录缓慢、无法支付、扣钱不出票等严重问题。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Char char="u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SQL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语句注入错。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2060575"/>
            <a:ext cx="388937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9" name="Text Box 2057"/>
          <p:cNvSpPr txBox="1">
            <a:spLocks noChangeArrowheads="1"/>
          </p:cNvSpPr>
          <p:nvPr/>
        </p:nvSpPr>
        <p:spPr bwMode="auto">
          <a:xfrm>
            <a:off x="539750" y="2708275"/>
            <a:ext cx="8280400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对软件开发缺乏正确的理论指导；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软件人员与用户缺乏充分的交流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对软件开发过程缺乏整体认识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对软件产品缺乏有效一致的质量评价标准，使得交付的软件质量差，在运行过程中出现错误，不符合用户的操作习惯等一系列问题。 </a:t>
            </a:r>
          </a:p>
        </p:txBody>
      </p:sp>
      <p:sp>
        <p:nvSpPr>
          <p:cNvPr id="230410" name="Text Box 2058"/>
          <p:cNvSpPr txBox="1">
            <a:spLocks noChangeArrowheads="1"/>
          </p:cNvSpPr>
          <p:nvPr/>
        </p:nvSpPr>
        <p:spPr bwMode="auto">
          <a:xfrm>
            <a:off x="250825" y="1268413"/>
            <a:ext cx="3756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软件危机出现的原因：</a:t>
            </a:r>
          </a:p>
        </p:txBody>
      </p:sp>
      <p:sp>
        <p:nvSpPr>
          <p:cNvPr id="230411" name="Rectangle 2059"/>
          <p:cNvSpPr>
            <a:spLocks noChangeArrowheads="1"/>
          </p:cNvSpPr>
          <p:nvPr/>
        </p:nvSpPr>
        <p:spPr bwMode="auto">
          <a:xfrm>
            <a:off x="827088" y="26035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软件工程的发展历程</a:t>
            </a:r>
          </a:p>
        </p:txBody>
      </p:sp>
      <p:sp>
        <p:nvSpPr>
          <p:cNvPr id="230412" name="Rectangle 2060"/>
          <p:cNvSpPr>
            <a:spLocks noChangeArrowheads="1"/>
          </p:cNvSpPr>
          <p:nvPr/>
        </p:nvSpPr>
        <p:spPr bwMode="auto">
          <a:xfrm>
            <a:off x="179388" y="1916113"/>
            <a:ext cx="69643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buFontTx/>
              <a:buChar char=" "/>
              <a:defRPr/>
            </a:pP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（</a:t>
            </a:r>
            <a:r>
              <a:rPr kumimoji="0" lang="en-US" altLang="zh-CN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1</a:t>
            </a: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）从参与人员与软件质量标准</a:t>
            </a:r>
            <a:r>
              <a:rPr kumimoji="0" lang="zh-CN" altLang="en-US" b="1" dirty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上看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2053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7620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/>
              <a:t>软件工程的发展历程</a:t>
            </a:r>
          </a:p>
        </p:txBody>
      </p:sp>
      <p:sp>
        <p:nvSpPr>
          <p:cNvPr id="225287" name="Text Box 2055"/>
          <p:cNvSpPr txBox="1">
            <a:spLocks noChangeArrowheads="1"/>
          </p:cNvSpPr>
          <p:nvPr/>
        </p:nvSpPr>
        <p:spPr bwMode="auto">
          <a:xfrm>
            <a:off x="1258888" y="2708275"/>
            <a:ext cx="6192837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软件开发进度和成本难以控制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软件产品难以满足用户的需求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软件质量难以得到保证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软件产品难以进行维护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软件的文档资料难以管理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软件产品的生产率难以得到提高 </a:t>
            </a:r>
          </a:p>
        </p:txBody>
      </p:sp>
      <p:sp>
        <p:nvSpPr>
          <p:cNvPr id="225303" name="Text Box 2071"/>
          <p:cNvSpPr txBox="1">
            <a:spLocks noChangeArrowheads="1"/>
          </p:cNvSpPr>
          <p:nvPr/>
        </p:nvSpPr>
        <p:spPr bwMode="auto">
          <a:xfrm>
            <a:off x="250825" y="1268413"/>
            <a:ext cx="8042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仍存在以下严重问题困扰着软件和软件产业发展：</a:t>
            </a:r>
          </a:p>
        </p:txBody>
      </p:sp>
      <p:sp>
        <p:nvSpPr>
          <p:cNvPr id="225305" name="Rectangle 2073"/>
          <p:cNvSpPr>
            <a:spLocks noChangeArrowheads="1"/>
          </p:cNvSpPr>
          <p:nvPr/>
        </p:nvSpPr>
        <p:spPr bwMode="auto">
          <a:xfrm>
            <a:off x="179388" y="1916113"/>
            <a:ext cx="596424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buFontTx/>
              <a:buChar char=" "/>
              <a:defRPr/>
            </a:pP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（</a:t>
            </a:r>
            <a:r>
              <a:rPr kumimoji="0" lang="en-US" altLang="zh-CN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2</a:t>
            </a: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）从开发过程与项目管理</a:t>
            </a:r>
            <a:r>
              <a:rPr kumimoji="0" lang="zh-CN" altLang="en-US" b="1" dirty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上看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461405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　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软件工程（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Software Engineering)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是在克服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60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年代末所出现的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楷体_GB231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软件危机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楷体_GB2312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的过程中逐渐形成与发展的。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     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随着互联网平台和环境的迅速发展，对软件工程的发展产生了变革性的巨大影响，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网格计算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、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中间件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、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网构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软件、大数据计算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等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一批新技术和理念，从网络资源共享与管理，人机交互及软件服务等各方面提出了软件技术的新课题。</a:t>
            </a:r>
            <a:r>
              <a:rPr lang="zh-CN" altLang="en-US" sz="22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软件工程的产生和发展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839200" cy="1201738"/>
          </a:xfrm>
        </p:spPr>
        <p:txBody>
          <a:bodyPr/>
          <a:lstStyle/>
          <a:p>
            <a:pPr marL="0" indent="0">
              <a:lnSpc>
                <a:spcPct val="110000"/>
              </a:lnSpc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软件工程的定义</a:t>
            </a:r>
            <a:endParaRPr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1993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IEEE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提出软件工程概念：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将系统化的、规范化的、可度量的工程原则和方法，应用于软件的开发、运行和维护及其上述方法的研究。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76200" y="5456238"/>
            <a:ext cx="8991600" cy="1096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IEEE</a:t>
            </a: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美国电气和电子工程师学会（</a:t>
            </a: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Institute of Electrical and Electronics Engineers)</a:t>
            </a:r>
            <a:r>
              <a:rPr lang="zh-CN" altLang="en-US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学会设各种专门技术分会，软件标准分技术委员会为</a:t>
            </a:r>
            <a:r>
              <a:rPr lang="en-US" altLang="zh-CN" sz="2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SESS</a:t>
            </a:r>
            <a:r>
              <a:rPr lang="zh-CN" alt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42844" y="2708275"/>
            <a:ext cx="8821769" cy="2154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定义中的四个要点：</a:t>
            </a: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方法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系统化、规范化、可度量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的工程化方法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；</a:t>
            </a: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软件工程方法的作用和范围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软件的开发、运行和维护；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软件工程方法的目标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即将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化的原则和方法应用于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软件开发过程；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软件工程方法的趋势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方法的研究；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title"/>
          </p:nvPr>
        </p:nvSpPr>
        <p:spPr>
          <a:xfrm>
            <a:off x="1028700" y="166688"/>
            <a:ext cx="7196138" cy="798512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软件工程的产生和发展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5" name="Rectangle 15"/>
          <p:cNvSpPr>
            <a:spLocks noChangeArrowheads="1"/>
          </p:cNvSpPr>
          <p:nvPr/>
        </p:nvSpPr>
        <p:spPr bwMode="auto">
          <a:xfrm>
            <a:off x="1028700" y="115888"/>
            <a:ext cx="719613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软件工程的产生和发展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236538" y="1268413"/>
            <a:ext cx="635158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在软件工程中，软件</a:t>
            </a:r>
            <a:r>
              <a:rPr lang="zh-CN" altLang="en-US" sz="2400" b="1" dirty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方法学的发展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8691" y="1772816"/>
            <a:ext cx="7813749" cy="46474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与软件方法学发展密切相关的三个要素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计算机平台、人的思维模式和问题基本特征</a:t>
            </a: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复杂性控制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软件方法学发展的驱动力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高级语言：控制计算机硬件平台的复杂性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结构化程序设计：控制程序开发过程和执行过程的复杂性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面向对象方法：控制系统需求易变所导致的复杂性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一些重要的方法学概念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分而治之、逐步求精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Separation of Concerns</a:t>
            </a: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局部化、信息隐藏、封装、抽象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marL="444500"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良构性、结构化、演化性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260350"/>
            <a:ext cx="7196138" cy="7270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软件工程的概念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8512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软件工程的实施原则   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1979613" y="2133600"/>
            <a:ext cx="4608512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做好用户的全面分析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选取适宜的开发模型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采用成熟的设计方法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选择高效的开发环境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保证有效的维护过程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重视软件过程管理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260350"/>
            <a:ext cx="7196138" cy="7270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软件工程的概念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8512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软件工程的基本原理（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Barry Boehm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258888" y="2100263"/>
            <a:ext cx="6481762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用分阶段的生命周期计划严格管理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坚持进行阶段评审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执行严格的产品质量控制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采用现代化程序设计技术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结果应能清楚地审查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开发人员应少而精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承认不断改进软件工程的必要性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7620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/>
              <a:t>软件基本概念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76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是计算机系统中与硬件相互依存的另一部分，包括</a:t>
            </a:r>
            <a:r>
              <a:rPr lang="zh-CN" altLang="en-US" b="1" i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程序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zh-CN" altLang="en-US" b="1" i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及</a:t>
            </a:r>
            <a:r>
              <a:rPr lang="zh-CN" altLang="en-US" b="1" i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相关文档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的完整集合。</a:t>
            </a:r>
          </a:p>
        </p:txBody>
      </p:sp>
      <p:sp>
        <p:nvSpPr>
          <p:cNvPr id="37891" name="AutoShape 4"/>
          <p:cNvSpPr>
            <a:spLocks/>
          </p:cNvSpPr>
          <p:nvPr/>
        </p:nvSpPr>
        <p:spPr bwMode="auto">
          <a:xfrm rot="-5400000">
            <a:off x="2514600" y="1066800"/>
            <a:ext cx="304800" cy="2895600"/>
          </a:xfrm>
          <a:prstGeom prst="leftBrace">
            <a:avLst>
              <a:gd name="adj1" fmla="val 79167"/>
              <a:gd name="adj2" fmla="val 50273"/>
            </a:avLst>
          </a:prstGeom>
          <a:noFill/>
          <a:ln w="38100">
            <a:solidFill>
              <a:srgbClr val="53842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1600200" y="26670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三要素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742950" y="3443288"/>
            <a:ext cx="78676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1B7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程序：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按事先设计的功能、性能要求执行的指令</a:t>
            </a:r>
          </a:p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语句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序列；</a:t>
            </a: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742950" y="4643438"/>
            <a:ext cx="819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1B7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使程序能正常操纵信息的数据结构；</a:t>
            </a: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742950" y="5653088"/>
            <a:ext cx="819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1B7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文档：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与程序开发、维护和使用有关的图文资料。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76200" y="3557588"/>
            <a:ext cx="5334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E50BDB"/>
                </a:solidFill>
                <a:latin typeface="Times New Roman" pitchFamily="18" charset="0"/>
              </a:rPr>
              <a:t>可执行的</a:t>
            </a:r>
          </a:p>
        </p:txBody>
      </p:sp>
      <p:sp>
        <p:nvSpPr>
          <p:cNvPr id="37897" name="AutoShape 10"/>
          <p:cNvSpPr>
            <a:spLocks/>
          </p:cNvSpPr>
          <p:nvPr/>
        </p:nvSpPr>
        <p:spPr bwMode="auto">
          <a:xfrm>
            <a:off x="609600" y="3709988"/>
            <a:ext cx="152400" cy="1295400"/>
          </a:xfrm>
          <a:prstGeom prst="leftBrace">
            <a:avLst>
              <a:gd name="adj1" fmla="val 70833"/>
              <a:gd name="adj2" fmla="val 51838"/>
            </a:avLst>
          </a:prstGeom>
          <a:noFill/>
          <a:ln w="38100">
            <a:solidFill>
              <a:srgbClr val="FF5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1268413"/>
            <a:ext cx="5616575" cy="530225"/>
          </a:xfrm>
        </p:spPr>
        <p:txBody>
          <a:bodyPr/>
          <a:lstStyle/>
          <a:p>
            <a:pPr algn="l">
              <a:defRPr/>
            </a:pPr>
            <a:r>
              <a:rPr lang="zh-CN" altLang="en-US" sz="4400"/>
              <a:t>课程的主要内容包括：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950" y="2060575"/>
            <a:ext cx="8999538" cy="43434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软件工程概述：软件工程发展、过程模型、软件过程能力成熟度模型；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软件工程技术：结构化和面向对象的分析方法、结构化和面向对象的设计方法，以及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UML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统一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建模语言介绍；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软件测试技术：白盒测试（各类覆盖方法）、黑盒测试；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软件维护：软件的可维性、软件维护的任务及过程、软件维护的副作用；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软件项目管理技术：软件项目管理的基本概念、项目计划、风险分析、软件质量保证、软件配置管理；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软件工程发展趋势：软件体系结构发展和趋势、构件和接口技术发展和趋势、复用技术发展和趋势。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1676400" y="304800"/>
            <a:ext cx="5867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algn="ctr" defTabSz="346075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r>
              <a:rPr kumimoji="0" lang="zh-CN" alt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软件工程基础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软件发展</a:t>
            </a: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的驱动力</a:t>
            </a:r>
          </a:p>
        </p:txBody>
      </p:sp>
      <p:sp>
        <p:nvSpPr>
          <p:cNvPr id="6" name="矩形 5"/>
          <p:cNvSpPr/>
          <p:nvPr/>
        </p:nvSpPr>
        <p:spPr>
          <a:xfrm>
            <a:off x="250825" y="1303338"/>
            <a:ext cx="8642350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buFont typeface="+mj-ea"/>
              <a:buAutoNum type="circleNumDbPlain"/>
              <a:defRPr/>
            </a:pPr>
            <a:r>
              <a:rPr lang="zh-CN" altLang="zh-CN" sz="2400" b="1" dirty="0">
                <a:solidFill>
                  <a:srgbClr val="2818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追求更具表达能力、更符合人类思维模式、更具可构造性和演化性的计算模型</a:t>
            </a: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1187450" y="2420938"/>
            <a:ext cx="67738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软件的基本模型 </a:t>
            </a:r>
            <a:r>
              <a:rPr lang="en-US" altLang="zh-CN" b="1">
                <a:solidFill>
                  <a:srgbClr val="FF0000"/>
                </a:solidFill>
              </a:rPr>
              <a:t>= </a:t>
            </a:r>
            <a:r>
              <a:rPr lang="zh-CN" altLang="en-US" b="1">
                <a:solidFill>
                  <a:srgbClr val="FF0000"/>
                </a:solidFill>
              </a:rPr>
              <a:t>实体元素 </a:t>
            </a:r>
            <a:r>
              <a:rPr lang="en-US" altLang="zh-CN" b="1">
                <a:solidFill>
                  <a:srgbClr val="FF0000"/>
                </a:solidFill>
              </a:rPr>
              <a:t>+ </a:t>
            </a:r>
            <a:r>
              <a:rPr lang="zh-CN" altLang="en-US" b="1">
                <a:solidFill>
                  <a:srgbClr val="FF0000"/>
                </a:solidFill>
              </a:rPr>
              <a:t>连接与交互</a:t>
            </a:r>
          </a:p>
        </p:txBody>
      </p:sp>
      <p:grpSp>
        <p:nvGrpSpPr>
          <p:cNvPr id="38916" name="组合 16"/>
          <p:cNvGrpSpPr>
            <a:grpSpLocks/>
          </p:cNvGrpSpPr>
          <p:nvPr/>
        </p:nvGrpSpPr>
        <p:grpSpPr bwMode="auto">
          <a:xfrm>
            <a:off x="406400" y="3548063"/>
            <a:ext cx="3198813" cy="2689225"/>
            <a:chOff x="276012" y="3284984"/>
            <a:chExt cx="3198072" cy="2688788"/>
          </a:xfrm>
        </p:grpSpPr>
        <p:sp>
          <p:nvSpPr>
            <p:cNvPr id="8" name="椭圆 7"/>
            <p:cNvSpPr/>
            <p:nvPr/>
          </p:nvSpPr>
          <p:spPr bwMode="auto">
            <a:xfrm>
              <a:off x="1403648" y="3284984"/>
              <a:ext cx="936104" cy="8640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软件实体</a:t>
              </a: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76012" y="5109676"/>
              <a:ext cx="936104" cy="8640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软件实体</a:t>
              </a: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537980" y="5094816"/>
              <a:ext cx="936104" cy="8640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软件实体</a:t>
              </a:r>
            </a:p>
          </p:txBody>
        </p:sp>
        <p:sp>
          <p:nvSpPr>
            <p:cNvPr id="38932" name="左右箭头 10"/>
            <p:cNvSpPr>
              <a:spLocks noChangeArrowheads="1"/>
            </p:cNvSpPr>
            <p:nvPr/>
          </p:nvSpPr>
          <p:spPr bwMode="auto">
            <a:xfrm rot="-3593425">
              <a:off x="648381" y="4445170"/>
              <a:ext cx="1180530" cy="288032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38933" name="左右箭头 11"/>
            <p:cNvSpPr>
              <a:spLocks noChangeArrowheads="1"/>
            </p:cNvSpPr>
            <p:nvPr/>
          </p:nvSpPr>
          <p:spPr bwMode="auto">
            <a:xfrm>
              <a:off x="1258164" y="5340560"/>
              <a:ext cx="1180530" cy="288032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38934" name="左右箭头 12"/>
            <p:cNvSpPr>
              <a:spLocks noChangeArrowheads="1"/>
            </p:cNvSpPr>
            <p:nvPr/>
          </p:nvSpPr>
          <p:spPr bwMode="auto">
            <a:xfrm rot="3213507">
              <a:off x="1880681" y="4454097"/>
              <a:ext cx="1180530" cy="288032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528" y="4365895"/>
              <a:ext cx="804676" cy="4237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交互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60013" y="5261100"/>
              <a:ext cx="803089" cy="4253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交互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1691" y="4364309"/>
              <a:ext cx="803089" cy="4237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交互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76650" y="3357563"/>
            <a:ext cx="2540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机器指令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顺序转移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938" y="3851275"/>
            <a:ext cx="25400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高级语句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控制结构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2913" y="4356100"/>
            <a:ext cx="30559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函数和过程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子程序调用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900" y="4859338"/>
            <a:ext cx="20224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模块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模块互联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1238" y="5364163"/>
            <a:ext cx="20240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对象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发送消息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0163" y="5867400"/>
            <a:ext cx="1765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组件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连接子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软件发展</a:t>
            </a: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的驱动力</a:t>
            </a:r>
          </a:p>
        </p:txBody>
      </p:sp>
      <p:sp>
        <p:nvSpPr>
          <p:cNvPr id="5" name="矩形 4"/>
          <p:cNvSpPr/>
          <p:nvPr/>
        </p:nvSpPr>
        <p:spPr>
          <a:xfrm>
            <a:off x="250825" y="1303338"/>
            <a:ext cx="864235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+mj-ea"/>
              <a:buAutoNum type="circleNumDbPlain" startAt="2"/>
              <a:defRPr/>
            </a:pPr>
            <a:r>
              <a:rPr lang="zh-CN" altLang="en-US" sz="2400" b="1" dirty="0">
                <a:solidFill>
                  <a:srgbClr val="2818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通过虚拟的运行平台追求更高效地发挥下层硬件、软件资源所提供的计算能力</a:t>
            </a:r>
            <a:endParaRPr lang="zh-CN" altLang="zh-CN" sz="2400" b="1" dirty="0">
              <a:solidFill>
                <a:srgbClr val="2818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939" name="AutoShape 4" descr="http://img2.imgtn.bdimg.com/it/u=2788387935,2124780333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  <p:sp>
        <p:nvSpPr>
          <p:cNvPr id="39940" name="AutoShape 6" descr="http://img2.imgtn.bdimg.com/it/u=2788387935,2124780333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  <p:grpSp>
        <p:nvGrpSpPr>
          <p:cNvPr id="39941" name="组合 26"/>
          <p:cNvGrpSpPr>
            <a:grpSpLocks/>
          </p:cNvGrpSpPr>
          <p:nvPr/>
        </p:nvGrpSpPr>
        <p:grpSpPr bwMode="auto">
          <a:xfrm>
            <a:off x="827088" y="2349500"/>
            <a:ext cx="7129462" cy="3959225"/>
            <a:chOff x="827584" y="2348880"/>
            <a:chExt cx="7128792" cy="3960440"/>
          </a:xfrm>
        </p:grpSpPr>
        <p:sp>
          <p:nvSpPr>
            <p:cNvPr id="6" name="矩形 5"/>
            <p:cNvSpPr/>
            <p:nvPr/>
          </p:nvSpPr>
          <p:spPr bwMode="auto">
            <a:xfrm>
              <a:off x="827584" y="2348880"/>
              <a:ext cx="2160384" cy="39604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anchor="b"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     单机操作系统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500370" y="2474286"/>
              <a:ext cx="136815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软硬件</a:t>
              </a:r>
              <a:endParaRPr lang="en-US" altLang="zh-CN" sz="1800" dirty="0">
                <a:latin typeface="Arial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资源管理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500370" y="3194366"/>
              <a:ext cx="136815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多道程序</a:t>
              </a:r>
              <a:endParaRPr lang="en-US" altLang="zh-CN" sz="1800" dirty="0"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00370" y="3914446"/>
              <a:ext cx="136815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管理程序</a:t>
              </a:r>
              <a:endParaRPr lang="en-US" altLang="zh-CN" sz="1800" dirty="0">
                <a:latin typeface="Arial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00370" y="4634526"/>
              <a:ext cx="136815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latin typeface="Arial" charset="0"/>
                </a:rPr>
                <a:t>引导程序</a:t>
              </a:r>
              <a:endParaRPr lang="en-US" altLang="zh-CN" sz="1800" dirty="0">
                <a:latin typeface="Arial" charset="0"/>
              </a:endParaRPr>
            </a:p>
          </p:txBody>
        </p:sp>
        <p:pic>
          <p:nvPicPr>
            <p:cNvPr id="39955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5373216"/>
              <a:ext cx="1368152" cy="840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 bwMode="auto">
            <a:xfrm>
              <a:off x="3275279" y="2348880"/>
              <a:ext cx="2160384" cy="19436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Ctr="1"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   并 行</a:t>
              </a:r>
              <a:endParaRPr lang="en-US" altLang="zh-CN" sz="2400" b="1" dirty="0">
                <a:latin typeface="Arial" charset="0"/>
              </a:endParaRPr>
            </a:p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操作系统</a:t>
              </a:r>
            </a:p>
          </p:txBody>
        </p:sp>
        <p:pic>
          <p:nvPicPr>
            <p:cNvPr id="3995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3140968"/>
              <a:ext cx="121920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矩形 20"/>
            <p:cNvSpPr/>
            <p:nvPr/>
          </p:nvSpPr>
          <p:spPr bwMode="auto">
            <a:xfrm>
              <a:off x="3275279" y="4365624"/>
              <a:ext cx="2160384" cy="19436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Ctr="1"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   网 络</a:t>
              </a:r>
              <a:endParaRPr lang="en-US" altLang="zh-CN" sz="2400" b="1" dirty="0">
                <a:latin typeface="Arial" charset="0"/>
              </a:endParaRPr>
            </a:p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操作系统</a:t>
              </a:r>
            </a:p>
          </p:txBody>
        </p:sp>
        <p:pic>
          <p:nvPicPr>
            <p:cNvPr id="39959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9912" y="5157192"/>
              <a:ext cx="1224136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 bwMode="auto">
            <a:xfrm>
              <a:off x="5795992" y="2348880"/>
              <a:ext cx="2160384" cy="39604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Ctr="1"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  嵌入式</a:t>
              </a:r>
              <a:endParaRPr lang="en-US" altLang="zh-CN" sz="2400" b="1" dirty="0">
                <a:latin typeface="Arial" charset="0"/>
              </a:endParaRPr>
            </a:p>
            <a:p>
              <a:pPr algn="just"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Arial" charset="0"/>
                </a:rPr>
                <a:t>操作系统</a:t>
              </a:r>
            </a:p>
          </p:txBody>
        </p:sp>
        <p:pic>
          <p:nvPicPr>
            <p:cNvPr id="39961" name="Picture 8" descr="u=1187941564,2283283869&amp;gp=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4168" y="3356992"/>
              <a:ext cx="1524000" cy="127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62" name="Picture 3" descr="kjcq2004011403-aa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4168" y="4869160"/>
              <a:ext cx="1555948" cy="1251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软件发展</a:t>
            </a: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的驱动力</a:t>
            </a:r>
          </a:p>
        </p:txBody>
      </p:sp>
      <p:sp>
        <p:nvSpPr>
          <p:cNvPr id="5" name="矩形 4"/>
          <p:cNvSpPr/>
          <p:nvPr/>
        </p:nvSpPr>
        <p:spPr>
          <a:xfrm>
            <a:off x="250825" y="1303338"/>
            <a:ext cx="86423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+mj-ea"/>
              <a:buAutoNum type="circleNumDbPlain" startAt="3"/>
              <a:defRPr/>
            </a:pPr>
            <a:r>
              <a:rPr lang="zh-CN" altLang="en-US" sz="2400" b="1" dirty="0">
                <a:solidFill>
                  <a:srgbClr val="2818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尽可能多地凝练共性，提高软件开发的质量和效率</a:t>
            </a:r>
            <a:endParaRPr lang="zh-CN" altLang="zh-CN" sz="2400" b="1" dirty="0">
              <a:solidFill>
                <a:srgbClr val="2818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1613" y="5445125"/>
            <a:ext cx="1512887" cy="6477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裸 机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79388" y="1941513"/>
            <a:ext cx="1535112" cy="3455987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latin typeface="Arial" charset="0"/>
              </a:rPr>
              <a:t>应用</a:t>
            </a:r>
            <a:endParaRPr lang="en-US" altLang="zh-CN" b="1" dirty="0">
              <a:latin typeface="Arial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latin typeface="Arial" charset="0"/>
              </a:rPr>
              <a:t>系统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987550" y="4741863"/>
            <a:ext cx="1512888" cy="64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操作系统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1987550" y="5445125"/>
            <a:ext cx="1512888" cy="6477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裸 机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1979613" y="1916113"/>
            <a:ext cx="1535112" cy="278606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latin typeface="Arial" charset="0"/>
              </a:rPr>
              <a:t>应用</a:t>
            </a:r>
            <a:endParaRPr lang="en-US" altLang="zh-CN" b="1" dirty="0">
              <a:latin typeface="Arial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latin typeface="Arial" charset="0"/>
              </a:rPr>
              <a:t>系统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3836988" y="4741863"/>
            <a:ext cx="1512887" cy="64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操作系统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3836988" y="5445125"/>
            <a:ext cx="1512887" cy="6477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裸 机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829050" y="1916113"/>
            <a:ext cx="1535113" cy="2089150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latin typeface="Arial" charset="0"/>
              </a:rPr>
              <a:t>应用</a:t>
            </a:r>
            <a:endParaRPr lang="en-US" altLang="zh-CN" b="1" dirty="0">
              <a:latin typeface="Arial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latin typeface="Arial" charset="0"/>
              </a:rPr>
              <a:t>系统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3836988" y="4043363"/>
            <a:ext cx="1512887" cy="649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中间件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6227763" y="1989138"/>
            <a:ext cx="504825" cy="4103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终端用户编程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6804025" y="1989138"/>
            <a:ext cx="504825" cy="4103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模型驱动开发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7380288" y="1989138"/>
            <a:ext cx="504825" cy="4103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 dirty="0">
                <a:latin typeface="Arial" charset="0"/>
              </a:rPr>
              <a:t>随需即取</a:t>
            </a:r>
          </a:p>
        </p:txBody>
      </p:sp>
      <p:sp>
        <p:nvSpPr>
          <p:cNvPr id="40975" name="燕尾形箭头 22"/>
          <p:cNvSpPr>
            <a:spLocks noChangeArrowheads="1"/>
          </p:cNvSpPr>
          <p:nvPr/>
        </p:nvSpPr>
        <p:spPr bwMode="auto">
          <a:xfrm>
            <a:off x="315913" y="6251575"/>
            <a:ext cx="8640762" cy="287338"/>
          </a:xfrm>
          <a:prstGeom prst="notchedRightArrow">
            <a:avLst>
              <a:gd name="adj1" fmla="val 50000"/>
              <a:gd name="adj2" fmla="val 25658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  <p:sp>
        <p:nvSpPr>
          <p:cNvPr id="40976" name="TextBox 23"/>
          <p:cNvSpPr txBox="1">
            <a:spLocks noChangeArrowheads="1"/>
          </p:cNvSpPr>
          <p:nvPr/>
        </p:nvSpPr>
        <p:spPr bwMode="auto">
          <a:xfrm>
            <a:off x="7980363" y="3644900"/>
            <a:ext cx="1209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</a:rPr>
              <a:t>……</a:t>
            </a:r>
            <a:endParaRPr lang="zh-CN" altLang="en-US" sz="4000" b="1">
              <a:solidFill>
                <a:srgbClr val="00B0F0"/>
              </a:solidFill>
            </a:endParaRPr>
          </a:p>
        </p:txBody>
      </p:sp>
      <p:sp>
        <p:nvSpPr>
          <p:cNvPr id="40977" name="燕尾形 24"/>
          <p:cNvSpPr>
            <a:spLocks noChangeArrowheads="1"/>
          </p:cNvSpPr>
          <p:nvPr/>
        </p:nvSpPr>
        <p:spPr bwMode="auto">
          <a:xfrm>
            <a:off x="5580063" y="3789363"/>
            <a:ext cx="504825" cy="503237"/>
          </a:xfrm>
          <a:prstGeom prst="chevron">
            <a:avLst>
              <a:gd name="adj" fmla="val 501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软件发展</a:t>
            </a: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的驱动力</a:t>
            </a:r>
          </a:p>
        </p:txBody>
      </p:sp>
      <p:sp>
        <p:nvSpPr>
          <p:cNvPr id="5" name="矩形 4"/>
          <p:cNvSpPr/>
          <p:nvPr/>
        </p:nvSpPr>
        <p:spPr>
          <a:xfrm>
            <a:off x="250825" y="1303338"/>
            <a:ext cx="86423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+mj-ea"/>
              <a:buAutoNum type="circleNumDbPlain" startAt="4"/>
              <a:defRPr/>
            </a:pPr>
            <a:r>
              <a:rPr lang="zh-CN" altLang="en-US" sz="2400" b="1" dirty="0">
                <a:solidFill>
                  <a:srgbClr val="2818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尽可能平滑地桥接异构性，增加互操作性</a:t>
            </a:r>
            <a:endParaRPr lang="zh-CN" altLang="zh-CN" sz="2400" b="1" dirty="0">
              <a:solidFill>
                <a:srgbClr val="2818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708275"/>
            <a:ext cx="37147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990600" y="304800"/>
            <a:ext cx="75057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软件与软件过程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323528" y="1124744"/>
            <a:ext cx="835292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135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软件工程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用于软件开发的指导思想之一就是划分软件生命周期，把软件开发的全过程分阶段、定任务，按先后顺序依次完成。 </a:t>
            </a:r>
          </a:p>
        </p:txBody>
      </p:sp>
      <p:grpSp>
        <p:nvGrpSpPr>
          <p:cNvPr id="43011" name="Group 7"/>
          <p:cNvGrpSpPr>
            <a:grpSpLocks/>
          </p:cNvGrpSpPr>
          <p:nvPr/>
        </p:nvGrpSpPr>
        <p:grpSpPr bwMode="auto">
          <a:xfrm>
            <a:off x="538807" y="3284984"/>
            <a:ext cx="7921625" cy="2808288"/>
            <a:chOff x="1800" y="5641"/>
            <a:chExt cx="8625" cy="2819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890" y="5655"/>
              <a:ext cx="1725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可行性与计划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2611" y="6154"/>
              <a:ext cx="1260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2970" y="6658"/>
              <a:ext cx="1260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设计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3689" y="7150"/>
              <a:ext cx="1260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实现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4529" y="6651"/>
              <a:ext cx="1260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测试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25645" name="Text Box 13"/>
            <p:cNvSpPr txBox="1">
              <a:spLocks noChangeArrowheads="1"/>
            </p:cNvSpPr>
            <p:nvPr/>
          </p:nvSpPr>
          <p:spPr bwMode="auto">
            <a:xfrm>
              <a:off x="5131" y="6154"/>
              <a:ext cx="1364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运行和维护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018" name="Line 14"/>
            <p:cNvSpPr>
              <a:spLocks noChangeShapeType="1"/>
            </p:cNvSpPr>
            <p:nvPr/>
          </p:nvSpPr>
          <p:spPr bwMode="auto">
            <a:xfrm flipH="1" flipV="1">
              <a:off x="6120" y="5671"/>
              <a:ext cx="15" cy="2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110" y="6154"/>
              <a:ext cx="1365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运行和维护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020" name="Text Box 16"/>
            <p:cNvSpPr txBox="1">
              <a:spLocks noChangeArrowheads="1"/>
            </p:cNvSpPr>
            <p:nvPr/>
          </p:nvSpPr>
          <p:spPr bwMode="auto">
            <a:xfrm>
              <a:off x="6495" y="6250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90000"/>
                </a:lnSpc>
              </a:pPr>
              <a:r>
                <a:rPr lang="en-US" altLang="zh-CN" sz="1000" b="1">
                  <a:latin typeface="Times New Roman" pitchFamily="18" charset="0"/>
                </a:rPr>
                <a:t>…</a:t>
              </a:r>
              <a:endParaRPr lang="en-US" altLang="zh-CN"/>
            </a:p>
          </p:txBody>
        </p:sp>
        <p:sp>
          <p:nvSpPr>
            <p:cNvPr id="43021" name="Text Box 17"/>
            <p:cNvSpPr txBox="1">
              <a:spLocks noChangeArrowheads="1"/>
            </p:cNvSpPr>
            <p:nvPr/>
          </p:nvSpPr>
          <p:spPr bwMode="auto">
            <a:xfrm>
              <a:off x="8505" y="6250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90000"/>
                </a:lnSpc>
              </a:pPr>
              <a:r>
                <a:rPr lang="en-US" altLang="zh-CN" sz="1000" b="1">
                  <a:latin typeface="Times New Roman" pitchFamily="18" charset="0"/>
                </a:rPr>
                <a:t>…</a:t>
              </a:r>
              <a:endParaRPr lang="en-US" altLang="zh-CN"/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9329" y="6154"/>
              <a:ext cx="901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报废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023" name="Line 19"/>
            <p:cNvSpPr>
              <a:spLocks noChangeShapeType="1"/>
            </p:cNvSpPr>
            <p:nvPr/>
          </p:nvSpPr>
          <p:spPr bwMode="auto">
            <a:xfrm flipH="1" flipV="1">
              <a:off x="9105" y="5656"/>
              <a:ext cx="15" cy="2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4019" y="7966"/>
              <a:ext cx="2881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软件工程生命周期各阶段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025" name="Line 21"/>
            <p:cNvSpPr>
              <a:spLocks noChangeShapeType="1"/>
            </p:cNvSpPr>
            <p:nvPr/>
          </p:nvSpPr>
          <p:spPr bwMode="auto">
            <a:xfrm flipH="1" flipV="1">
              <a:off x="1800" y="5641"/>
              <a:ext cx="15" cy="2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22"/>
            <p:cNvSpPr>
              <a:spLocks noChangeShapeType="1"/>
            </p:cNvSpPr>
            <p:nvPr/>
          </p:nvSpPr>
          <p:spPr bwMode="auto">
            <a:xfrm flipH="1" flipV="1">
              <a:off x="10410" y="5656"/>
              <a:ext cx="15" cy="2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23"/>
            <p:cNvSpPr>
              <a:spLocks noChangeShapeType="1"/>
            </p:cNvSpPr>
            <p:nvPr/>
          </p:nvSpPr>
          <p:spPr bwMode="auto">
            <a:xfrm>
              <a:off x="6822" y="8182"/>
              <a:ext cx="22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4"/>
            <p:cNvSpPr>
              <a:spLocks noChangeShapeType="1"/>
            </p:cNvSpPr>
            <p:nvPr/>
          </p:nvSpPr>
          <p:spPr bwMode="auto">
            <a:xfrm flipH="1">
              <a:off x="1815" y="8167"/>
              <a:ext cx="2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57" name="Text Box 25"/>
            <p:cNvSpPr txBox="1">
              <a:spLocks noChangeArrowheads="1"/>
            </p:cNvSpPr>
            <p:nvPr/>
          </p:nvSpPr>
          <p:spPr bwMode="auto">
            <a:xfrm>
              <a:off x="9405" y="7966"/>
              <a:ext cx="719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退化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030" name="Line 26"/>
            <p:cNvSpPr>
              <a:spLocks noChangeShapeType="1"/>
            </p:cNvSpPr>
            <p:nvPr/>
          </p:nvSpPr>
          <p:spPr bwMode="auto">
            <a:xfrm flipH="1">
              <a:off x="9120" y="8171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27"/>
            <p:cNvSpPr>
              <a:spLocks noChangeShapeType="1"/>
            </p:cNvSpPr>
            <p:nvPr/>
          </p:nvSpPr>
          <p:spPr bwMode="auto">
            <a:xfrm flipH="1">
              <a:off x="10050" y="8182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990600" y="304800"/>
            <a:ext cx="75057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软件与软件过程</a:t>
            </a: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179388" y="1701031"/>
            <a:ext cx="8785100" cy="410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eaLnBrk="0" hangingPunct="0">
              <a:lnSpc>
                <a:spcPct val="125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ISO/IEC 12207-2008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系统和软件工程 软件生命周期过程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该标准为软件软件生命周期过程建立了一般框架和术语，它包含供应、开发、操作、维护和和报废这一生命周期中的过程、活动和任务。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软件生命周期过程分为三类：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814388" indent="-369888" eaLnBrk="0" hangingPunct="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基本生存周期：获取过程、供应过程、开发过程、操作过程、维护过程。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814388" indent="-369888" eaLnBrk="0" hangingPunct="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支持生存周期：文档开发过程、配置管理过程、质量保证过程、验证过程、确认过程、联合评审过程、问题解决过程。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814388" indent="-369888" eaLnBrk="0" hangingPunct="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组织生存周期：管理过程、基础过程、改进过程、培训过程。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45058" name="Text Box 25"/>
          <p:cNvSpPr txBox="1">
            <a:spLocks noChangeArrowheads="1"/>
          </p:cNvSpPr>
          <p:nvPr/>
        </p:nvSpPr>
        <p:spPr bwMode="auto">
          <a:xfrm>
            <a:off x="106363" y="1268413"/>
            <a:ext cx="89296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/>
              <a:t>        </a:t>
            </a:r>
            <a:r>
              <a:rPr lang="zh-CN" altLang="en-US" sz="2400" b="1"/>
              <a:t>针对软件生命周期各阶段活动的一般规律，对软件开发过程进行定量度量的量化，为软件工程管理提供阶段性评价，为软件开发过程提供原则和方法，提出了软件过程模型，也被称为软件生命周期模型。</a:t>
            </a:r>
            <a:r>
              <a:rPr lang="zh-CN" altLang="en-US" sz="2400"/>
              <a:t> </a:t>
            </a:r>
          </a:p>
        </p:txBody>
      </p:sp>
      <p:sp>
        <p:nvSpPr>
          <p:cNvPr id="45059" name="Text Box 26"/>
          <p:cNvSpPr txBox="1">
            <a:spLocks noChangeArrowheads="1"/>
          </p:cNvSpPr>
          <p:nvPr/>
        </p:nvSpPr>
        <p:spPr bwMode="auto">
          <a:xfrm>
            <a:off x="107950" y="3500438"/>
            <a:ext cx="8856663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目前典型的软件开发模型有：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　　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瀑布模型、原型模型、增量模型、螺旋模型、喷泉模型、敏捷过程模型、基于构件的开发模型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、基于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四代技术的模型、微软解决框架模型，变换模型以及组合模型等。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　　不同的软件开发过程可选择不同的软件过程模型及其组合。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" y="1196752"/>
            <a:ext cx="7427168" cy="477416"/>
          </a:xfrm>
        </p:spPr>
        <p:txBody>
          <a:bodyPr lIns="92075" tIns="46038" rIns="92075" bIns="46038" anchor="t" anchorCtr="0"/>
          <a:lstStyle/>
          <a:p>
            <a:pPr>
              <a:defRPr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瀑布模型 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线形顺序模型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  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1970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年，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Winston Royce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2" name="Text Box 35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确定：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系统功能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系统性能</a:t>
            </a:r>
          </a:p>
        </p:txBody>
      </p: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7055296" y="1832793"/>
            <a:ext cx="1981200" cy="210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设计：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数据结构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体系结构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界面设计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过程设计</a:t>
            </a:r>
          </a:p>
        </p:txBody>
      </p:sp>
      <p:sp>
        <p:nvSpPr>
          <p:cNvPr id="46084" name="Rectangle 39"/>
          <p:cNvSpPr>
            <a:spLocks noChangeArrowheads="1"/>
          </p:cNvSpPr>
          <p:nvPr/>
        </p:nvSpPr>
        <p:spPr bwMode="auto">
          <a:xfrm>
            <a:off x="152400" y="1752600"/>
            <a:ext cx="1905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分析：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系统需求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软件需求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46086" name="Arc 42"/>
          <p:cNvSpPr>
            <a:spLocks/>
          </p:cNvSpPr>
          <p:nvPr/>
        </p:nvSpPr>
        <p:spPr bwMode="auto">
          <a:xfrm>
            <a:off x="1295400" y="2895600"/>
            <a:ext cx="990600" cy="457200"/>
          </a:xfrm>
          <a:custGeom>
            <a:avLst/>
            <a:gdLst>
              <a:gd name="T0" fmla="*/ 990600 w 22355"/>
              <a:gd name="T1" fmla="*/ 456925 h 21600"/>
              <a:gd name="T2" fmla="*/ 0 w 22355"/>
              <a:gd name="T3" fmla="*/ 6731 h 21600"/>
              <a:gd name="T4" fmla="*/ 957056 w 22355"/>
              <a:gd name="T5" fmla="*/ 0 h 21600"/>
              <a:gd name="T6" fmla="*/ 0 60000 65536"/>
              <a:gd name="T7" fmla="*/ 0 60000 65536"/>
              <a:gd name="T8" fmla="*/ 0 60000 65536"/>
              <a:gd name="T9" fmla="*/ 0 w 22355"/>
              <a:gd name="T10" fmla="*/ 0 h 21600"/>
              <a:gd name="T11" fmla="*/ 22355 w 223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5" h="21600" fill="none" extrusionOk="0">
                <a:moveTo>
                  <a:pt x="22354" y="21586"/>
                </a:moveTo>
                <a:cubicBezTo>
                  <a:pt x="22102" y="21595"/>
                  <a:pt x="21850" y="21599"/>
                  <a:pt x="21598" y="21600"/>
                </a:cubicBezTo>
                <a:cubicBezTo>
                  <a:pt x="9792" y="21600"/>
                  <a:pt x="174" y="12122"/>
                  <a:pt x="0" y="317"/>
                </a:cubicBezTo>
              </a:path>
              <a:path w="22355" h="21600" stroke="0" extrusionOk="0">
                <a:moveTo>
                  <a:pt x="22354" y="21586"/>
                </a:moveTo>
                <a:cubicBezTo>
                  <a:pt x="22102" y="21595"/>
                  <a:pt x="21850" y="21599"/>
                  <a:pt x="21598" y="21600"/>
                </a:cubicBezTo>
                <a:cubicBezTo>
                  <a:pt x="9792" y="21600"/>
                  <a:pt x="174" y="12122"/>
                  <a:pt x="0" y="317"/>
                </a:cubicBezTo>
                <a:lnTo>
                  <a:pt x="21598" y="0"/>
                </a:lnTo>
                <a:close/>
              </a:path>
            </a:pathLst>
          </a:custGeom>
          <a:noFill/>
          <a:ln w="38100" cap="rnd">
            <a:solidFill>
              <a:srgbClr val="CC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7" name="Group 46"/>
          <p:cNvGrpSpPr>
            <a:grpSpLocks/>
          </p:cNvGrpSpPr>
          <p:nvPr/>
        </p:nvGrpSpPr>
        <p:grpSpPr bwMode="auto">
          <a:xfrm>
            <a:off x="2212975" y="2565400"/>
            <a:ext cx="6462713" cy="3563938"/>
            <a:chOff x="1394" y="1616"/>
            <a:chExt cx="4071" cy="2245"/>
          </a:xfrm>
        </p:grpSpPr>
        <p:sp useBgFill="1">
          <p:nvSpPr>
            <p:cNvPr id="46090" name="Rectangle 3"/>
            <p:cNvSpPr>
              <a:spLocks noChangeArrowheads="1"/>
            </p:cNvSpPr>
            <p:nvPr/>
          </p:nvSpPr>
          <p:spPr bwMode="auto">
            <a:xfrm>
              <a:off x="2144" y="1649"/>
              <a:ext cx="1825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可行性研究与计划</a:t>
              </a:r>
            </a:p>
          </p:txBody>
        </p:sp>
        <p:sp useBgFill="1">
          <p:nvSpPr>
            <p:cNvPr id="46091" name="Rectangle 4"/>
            <p:cNvSpPr>
              <a:spLocks noChangeArrowheads="1"/>
            </p:cNvSpPr>
            <p:nvPr/>
          </p:nvSpPr>
          <p:spPr bwMode="auto">
            <a:xfrm>
              <a:off x="3198" y="2081"/>
              <a:ext cx="997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需求分析</a:t>
              </a:r>
            </a:p>
          </p:txBody>
        </p:sp>
        <p:sp useBgFill="1">
          <p:nvSpPr>
            <p:cNvPr id="46092" name="Rectangle 5"/>
            <p:cNvSpPr>
              <a:spLocks noChangeArrowheads="1"/>
            </p:cNvSpPr>
            <p:nvPr/>
          </p:nvSpPr>
          <p:spPr bwMode="auto">
            <a:xfrm>
              <a:off x="3621" y="2513"/>
              <a:ext cx="829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设计</a:t>
              </a:r>
            </a:p>
          </p:txBody>
        </p:sp>
        <p:sp useBgFill="1">
          <p:nvSpPr>
            <p:cNvPr id="46093" name="Rectangle 6"/>
            <p:cNvSpPr>
              <a:spLocks noChangeArrowheads="1"/>
            </p:cNvSpPr>
            <p:nvPr/>
          </p:nvSpPr>
          <p:spPr bwMode="auto">
            <a:xfrm>
              <a:off x="3792" y="2870"/>
              <a:ext cx="857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编码</a:t>
              </a:r>
            </a:p>
          </p:txBody>
        </p:sp>
        <p:sp useBgFill="1">
          <p:nvSpPr>
            <p:cNvPr id="46094" name="Rectangle 7"/>
            <p:cNvSpPr>
              <a:spLocks noChangeArrowheads="1"/>
            </p:cNvSpPr>
            <p:nvPr/>
          </p:nvSpPr>
          <p:spPr bwMode="auto">
            <a:xfrm>
              <a:off x="4361" y="3550"/>
              <a:ext cx="1104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运行维护</a:t>
              </a:r>
            </a:p>
          </p:txBody>
        </p:sp>
        <p:sp useBgFill="1"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4142" y="3187"/>
              <a:ext cx="734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测试</a:t>
              </a:r>
            </a:p>
          </p:txBody>
        </p:sp>
        <p:sp>
          <p:nvSpPr>
            <p:cNvPr id="46096" name="Arc 9"/>
            <p:cNvSpPr>
              <a:spLocks/>
            </p:cNvSpPr>
            <p:nvPr/>
          </p:nvSpPr>
          <p:spPr bwMode="auto">
            <a:xfrm>
              <a:off x="3970" y="1904"/>
              <a:ext cx="135" cy="294"/>
            </a:xfrm>
            <a:custGeom>
              <a:avLst/>
              <a:gdLst>
                <a:gd name="T0" fmla="*/ 0 w 20515"/>
                <a:gd name="T1" fmla="*/ 0 h 21600"/>
                <a:gd name="T2" fmla="*/ 135 w 20515"/>
                <a:gd name="T3" fmla="*/ 173 h 21600"/>
                <a:gd name="T4" fmla="*/ 5 w 20515"/>
                <a:gd name="T5" fmla="*/ 294 h 21600"/>
                <a:gd name="T6" fmla="*/ 0 60000 65536"/>
                <a:gd name="T7" fmla="*/ 0 60000 65536"/>
                <a:gd name="T8" fmla="*/ 0 60000 65536"/>
                <a:gd name="T9" fmla="*/ 0 w 20515"/>
                <a:gd name="T10" fmla="*/ 0 h 21600"/>
                <a:gd name="T11" fmla="*/ 20515 w 205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15" h="21600" fill="none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9317" y="0"/>
                    <a:pt x="17026" y="4984"/>
                    <a:pt x="20514" y="12735"/>
                  </a:cubicBezTo>
                </a:path>
                <a:path w="20515" h="21600" stroke="0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9317" y="0"/>
                    <a:pt x="17026" y="4984"/>
                    <a:pt x="20514" y="12735"/>
                  </a:cubicBezTo>
                  <a:lnTo>
                    <a:pt x="818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Arc 10"/>
            <p:cNvSpPr>
              <a:spLocks/>
            </p:cNvSpPr>
            <p:nvPr/>
          </p:nvSpPr>
          <p:spPr bwMode="auto">
            <a:xfrm>
              <a:off x="4465" y="2720"/>
              <a:ext cx="114" cy="147"/>
            </a:xfrm>
            <a:custGeom>
              <a:avLst/>
              <a:gdLst>
                <a:gd name="T0" fmla="*/ 0 w 21600"/>
                <a:gd name="T1" fmla="*/ 0 h 21600"/>
                <a:gd name="T2" fmla="*/ 114 w 21600"/>
                <a:gd name="T3" fmla="*/ 147 h 21600"/>
                <a:gd name="T4" fmla="*/ 0 w 21600"/>
                <a:gd name="T5" fmla="*/ 1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Arc 11"/>
            <p:cNvSpPr>
              <a:spLocks/>
            </p:cNvSpPr>
            <p:nvPr/>
          </p:nvSpPr>
          <p:spPr bwMode="auto">
            <a:xfrm>
              <a:off x="4649" y="3008"/>
              <a:ext cx="87" cy="188"/>
            </a:xfrm>
            <a:custGeom>
              <a:avLst/>
              <a:gdLst>
                <a:gd name="T0" fmla="*/ 0 w 21600"/>
                <a:gd name="T1" fmla="*/ 0 h 21995"/>
                <a:gd name="T2" fmla="*/ 87 w 21600"/>
                <a:gd name="T3" fmla="*/ 188 h 21995"/>
                <a:gd name="T4" fmla="*/ 0 w 21600"/>
                <a:gd name="T5" fmla="*/ 185 h 219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95"/>
                <a:gd name="T11" fmla="*/ 21600 w 21600"/>
                <a:gd name="T12" fmla="*/ 21995 h 21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9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</a:path>
                <a:path w="21600" h="2199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Arc 12"/>
            <p:cNvSpPr>
              <a:spLocks/>
            </p:cNvSpPr>
            <p:nvPr/>
          </p:nvSpPr>
          <p:spPr bwMode="auto">
            <a:xfrm>
              <a:off x="4870" y="3344"/>
              <a:ext cx="142" cy="221"/>
            </a:xfrm>
            <a:custGeom>
              <a:avLst/>
              <a:gdLst>
                <a:gd name="T0" fmla="*/ 0 w 21600"/>
                <a:gd name="T1" fmla="*/ 0 h 21600"/>
                <a:gd name="T2" fmla="*/ 142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Arc 13"/>
            <p:cNvSpPr>
              <a:spLocks/>
            </p:cNvSpPr>
            <p:nvPr/>
          </p:nvSpPr>
          <p:spPr bwMode="auto">
            <a:xfrm>
              <a:off x="4201" y="2291"/>
              <a:ext cx="114" cy="221"/>
            </a:xfrm>
            <a:custGeom>
              <a:avLst/>
              <a:gdLst>
                <a:gd name="T0" fmla="*/ 0 w 21600"/>
                <a:gd name="T1" fmla="*/ 0 h 21600"/>
                <a:gd name="T2" fmla="*/ 114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Arc 14"/>
            <p:cNvSpPr>
              <a:spLocks/>
            </p:cNvSpPr>
            <p:nvPr/>
          </p:nvSpPr>
          <p:spPr bwMode="auto">
            <a:xfrm>
              <a:off x="3028" y="1952"/>
              <a:ext cx="170" cy="294"/>
            </a:xfrm>
            <a:custGeom>
              <a:avLst/>
              <a:gdLst>
                <a:gd name="T0" fmla="*/ 170 w 21600"/>
                <a:gd name="T1" fmla="*/ 294 h 21600"/>
                <a:gd name="T2" fmla="*/ 0 w 21600"/>
                <a:gd name="T3" fmla="*/ 0 h 21600"/>
                <a:gd name="T4" fmla="*/ 17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Arc 15"/>
            <p:cNvSpPr>
              <a:spLocks/>
            </p:cNvSpPr>
            <p:nvPr/>
          </p:nvSpPr>
          <p:spPr bwMode="auto">
            <a:xfrm>
              <a:off x="3394" y="2384"/>
              <a:ext cx="226" cy="294"/>
            </a:xfrm>
            <a:custGeom>
              <a:avLst/>
              <a:gdLst>
                <a:gd name="T0" fmla="*/ 226 w 21598"/>
                <a:gd name="T1" fmla="*/ 294 h 21600"/>
                <a:gd name="T2" fmla="*/ 0 w 21598"/>
                <a:gd name="T3" fmla="*/ 4 h 21600"/>
                <a:gd name="T4" fmla="*/ 226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</a:path>
                <a:path w="21598" h="21600" stroke="0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  <a:lnTo>
                    <a:pt x="2159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Arc 16"/>
            <p:cNvSpPr>
              <a:spLocks/>
            </p:cNvSpPr>
            <p:nvPr/>
          </p:nvSpPr>
          <p:spPr bwMode="auto">
            <a:xfrm>
              <a:off x="3669" y="2672"/>
              <a:ext cx="113" cy="331"/>
            </a:xfrm>
            <a:custGeom>
              <a:avLst/>
              <a:gdLst>
                <a:gd name="T0" fmla="*/ 113 w 20928"/>
                <a:gd name="T1" fmla="*/ 331 h 21600"/>
                <a:gd name="T2" fmla="*/ 0 w 20928"/>
                <a:gd name="T3" fmla="*/ 82 h 21600"/>
                <a:gd name="T4" fmla="*/ 113 w 209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928"/>
                <a:gd name="T10" fmla="*/ 0 h 21600"/>
                <a:gd name="T11" fmla="*/ 20928 w 209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8" h="21600" fill="none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</a:path>
                <a:path w="20928" h="21600" stroke="0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  <a:lnTo>
                    <a:pt x="2092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Arc 17"/>
            <p:cNvSpPr>
              <a:spLocks/>
            </p:cNvSpPr>
            <p:nvPr/>
          </p:nvSpPr>
          <p:spPr bwMode="auto">
            <a:xfrm>
              <a:off x="3899" y="3104"/>
              <a:ext cx="232" cy="294"/>
            </a:xfrm>
            <a:custGeom>
              <a:avLst/>
              <a:gdLst>
                <a:gd name="T0" fmla="*/ 232 w 29406"/>
                <a:gd name="T1" fmla="*/ 274 h 21600"/>
                <a:gd name="T2" fmla="*/ 0 w 29406"/>
                <a:gd name="T3" fmla="*/ 0 h 21600"/>
                <a:gd name="T4" fmla="*/ 170 w 294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406"/>
                <a:gd name="T10" fmla="*/ 0 h 21600"/>
                <a:gd name="T11" fmla="*/ 29406 w 294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06" h="21600" fill="none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9406" h="21600" stroke="0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18"/>
            <p:cNvSpPr>
              <a:spLocks noChangeShapeType="1"/>
            </p:cNvSpPr>
            <p:nvPr/>
          </p:nvSpPr>
          <p:spPr bwMode="auto">
            <a:xfrm>
              <a:off x="1545" y="1664"/>
              <a:ext cx="538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19"/>
            <p:cNvSpPr>
              <a:spLocks noChangeShapeType="1"/>
            </p:cNvSpPr>
            <p:nvPr/>
          </p:nvSpPr>
          <p:spPr bwMode="auto">
            <a:xfrm>
              <a:off x="1394" y="2384"/>
              <a:ext cx="175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21"/>
            <p:cNvSpPr>
              <a:spLocks noChangeShapeType="1"/>
            </p:cNvSpPr>
            <p:nvPr/>
          </p:nvSpPr>
          <p:spPr bwMode="auto">
            <a:xfrm>
              <a:off x="2844" y="3824"/>
              <a:ext cx="973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Line 22"/>
            <p:cNvSpPr>
              <a:spLocks noChangeShapeType="1"/>
            </p:cNvSpPr>
            <p:nvPr/>
          </p:nvSpPr>
          <p:spPr bwMode="auto">
            <a:xfrm>
              <a:off x="1695" y="1616"/>
              <a:ext cx="2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3"/>
            <p:cNvSpPr>
              <a:spLocks noChangeShapeType="1"/>
            </p:cNvSpPr>
            <p:nvPr/>
          </p:nvSpPr>
          <p:spPr bwMode="auto">
            <a:xfrm flipV="1">
              <a:off x="1695" y="2192"/>
              <a:ext cx="2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Rectangle 24"/>
            <p:cNvSpPr>
              <a:spLocks noChangeArrowheads="1"/>
            </p:cNvSpPr>
            <p:nvPr/>
          </p:nvSpPr>
          <p:spPr bwMode="auto">
            <a:xfrm>
              <a:off x="1545" y="1760"/>
              <a:ext cx="54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定义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阶段</a:t>
              </a:r>
            </a:p>
          </p:txBody>
        </p:sp>
        <p:sp>
          <p:nvSpPr>
            <p:cNvPr id="46111" name="Line 25"/>
            <p:cNvSpPr>
              <a:spLocks noChangeShapeType="1"/>
            </p:cNvSpPr>
            <p:nvPr/>
          </p:nvSpPr>
          <p:spPr bwMode="auto">
            <a:xfrm>
              <a:off x="2944" y="2384"/>
              <a:ext cx="1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26"/>
            <p:cNvSpPr>
              <a:spLocks noChangeShapeType="1"/>
            </p:cNvSpPr>
            <p:nvPr/>
          </p:nvSpPr>
          <p:spPr bwMode="auto">
            <a:xfrm flipH="1" flipV="1">
              <a:off x="2944" y="3352"/>
              <a:ext cx="7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27"/>
            <p:cNvSpPr>
              <a:spLocks noChangeArrowheads="1"/>
            </p:cNvSpPr>
            <p:nvPr/>
          </p:nvSpPr>
          <p:spPr bwMode="auto">
            <a:xfrm>
              <a:off x="2802" y="2552"/>
              <a:ext cx="31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开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发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</a:p>
          </p:txBody>
        </p:sp>
        <p:sp>
          <p:nvSpPr>
            <p:cNvPr id="46114" name="Line 28"/>
            <p:cNvSpPr>
              <a:spLocks noChangeShapeType="1"/>
            </p:cNvSpPr>
            <p:nvPr/>
          </p:nvSpPr>
          <p:spPr bwMode="auto">
            <a:xfrm>
              <a:off x="3894" y="3488"/>
              <a:ext cx="1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29"/>
            <p:cNvSpPr>
              <a:spLocks noChangeShapeType="1"/>
            </p:cNvSpPr>
            <p:nvPr/>
          </p:nvSpPr>
          <p:spPr bwMode="auto">
            <a:xfrm flipV="1">
              <a:off x="3894" y="3824"/>
              <a:ext cx="1" cy="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30"/>
            <p:cNvSpPr>
              <a:spLocks noChangeArrowheads="1"/>
            </p:cNvSpPr>
            <p:nvPr/>
          </p:nvSpPr>
          <p:spPr bwMode="auto">
            <a:xfrm>
              <a:off x="2944" y="3544"/>
              <a:ext cx="8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维护阶段</a:t>
              </a:r>
            </a:p>
          </p:txBody>
        </p:sp>
        <p:sp>
          <p:nvSpPr>
            <p:cNvPr id="46117" name="Arc 31"/>
            <p:cNvSpPr>
              <a:spLocks/>
            </p:cNvSpPr>
            <p:nvPr/>
          </p:nvSpPr>
          <p:spPr bwMode="auto">
            <a:xfrm>
              <a:off x="4177" y="3488"/>
              <a:ext cx="170" cy="368"/>
            </a:xfrm>
            <a:custGeom>
              <a:avLst/>
              <a:gdLst>
                <a:gd name="T0" fmla="*/ 160 w 40613"/>
                <a:gd name="T1" fmla="*/ 300 h 43200"/>
                <a:gd name="T2" fmla="*/ 170 w 40613"/>
                <a:gd name="T3" fmla="*/ 97 h 43200"/>
                <a:gd name="T4" fmla="*/ 90 w 40613"/>
                <a:gd name="T5" fmla="*/ 184 h 43200"/>
                <a:gd name="T6" fmla="*/ 0 60000 65536"/>
                <a:gd name="T7" fmla="*/ 0 60000 65536"/>
                <a:gd name="T8" fmla="*/ 0 60000 65536"/>
                <a:gd name="T9" fmla="*/ 0 w 40613"/>
                <a:gd name="T10" fmla="*/ 0 h 43200"/>
                <a:gd name="T11" fmla="*/ 40613 w 406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13" h="43200" fill="none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</a:path>
                <a:path w="40613" h="43200" stroke="0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Line 33"/>
            <p:cNvSpPr>
              <a:spLocks noChangeShapeType="1"/>
            </p:cNvSpPr>
            <p:nvPr/>
          </p:nvSpPr>
          <p:spPr bwMode="auto">
            <a:xfrm>
              <a:off x="2844" y="3536"/>
              <a:ext cx="95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8" name="Arc 43"/>
          <p:cNvSpPr>
            <a:spLocks/>
          </p:cNvSpPr>
          <p:nvPr/>
        </p:nvSpPr>
        <p:spPr bwMode="auto">
          <a:xfrm rot="-4140482">
            <a:off x="1393825" y="3683000"/>
            <a:ext cx="1135063" cy="252413"/>
          </a:xfrm>
          <a:custGeom>
            <a:avLst/>
            <a:gdLst>
              <a:gd name="T0" fmla="*/ 1135063 w 25346"/>
              <a:gd name="T1" fmla="*/ 248405 h 21600"/>
              <a:gd name="T2" fmla="*/ 0 w 25346"/>
              <a:gd name="T3" fmla="*/ 23021 h 21600"/>
              <a:gd name="T4" fmla="*/ 963277 w 25346"/>
              <a:gd name="T5" fmla="*/ 0 h 21600"/>
              <a:gd name="T6" fmla="*/ 0 60000 65536"/>
              <a:gd name="T7" fmla="*/ 0 60000 65536"/>
              <a:gd name="T8" fmla="*/ 0 60000 65536"/>
              <a:gd name="T9" fmla="*/ 0 w 25346"/>
              <a:gd name="T10" fmla="*/ 0 h 21600"/>
              <a:gd name="T11" fmla="*/ 25346 w 2534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46" h="21600" fill="none" extrusionOk="0">
                <a:moveTo>
                  <a:pt x="25345" y="21256"/>
                </a:moveTo>
                <a:cubicBezTo>
                  <a:pt x="24080" y="21485"/>
                  <a:pt x="22796" y="21599"/>
                  <a:pt x="21510" y="21600"/>
                </a:cubicBezTo>
                <a:cubicBezTo>
                  <a:pt x="10343" y="21600"/>
                  <a:pt x="1018" y="13089"/>
                  <a:pt x="0" y="1969"/>
                </a:cubicBezTo>
              </a:path>
              <a:path w="25346" h="21600" stroke="0" extrusionOk="0">
                <a:moveTo>
                  <a:pt x="25345" y="21256"/>
                </a:moveTo>
                <a:cubicBezTo>
                  <a:pt x="24080" y="21485"/>
                  <a:pt x="22796" y="21599"/>
                  <a:pt x="21510" y="21600"/>
                </a:cubicBezTo>
                <a:cubicBezTo>
                  <a:pt x="10343" y="21600"/>
                  <a:pt x="1018" y="13089"/>
                  <a:pt x="0" y="1969"/>
                </a:cubicBezTo>
                <a:lnTo>
                  <a:pt x="21510" y="0"/>
                </a:lnTo>
                <a:close/>
              </a:path>
            </a:pathLst>
          </a:custGeom>
          <a:noFill/>
          <a:ln w="38100" cap="rnd">
            <a:solidFill>
              <a:srgbClr val="CC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rc 44"/>
          <p:cNvSpPr>
            <a:spLocks/>
          </p:cNvSpPr>
          <p:nvPr/>
        </p:nvSpPr>
        <p:spPr bwMode="auto">
          <a:xfrm rot="6698357">
            <a:off x="4484149" y="2974389"/>
            <a:ext cx="3272044" cy="1413276"/>
          </a:xfrm>
          <a:custGeom>
            <a:avLst/>
            <a:gdLst>
              <a:gd name="T0" fmla="*/ 3430588 w 21559"/>
              <a:gd name="T1" fmla="*/ 1147391 h 21600"/>
              <a:gd name="T2" fmla="*/ 0 w 21559"/>
              <a:gd name="T3" fmla="*/ 268555 h 21600"/>
              <a:gd name="T4" fmla="*/ 3341637 w 21559"/>
              <a:gd name="T5" fmla="*/ 0 h 21600"/>
              <a:gd name="T6" fmla="*/ 0 60000 65536"/>
              <a:gd name="T7" fmla="*/ 0 60000 65536"/>
              <a:gd name="T8" fmla="*/ 0 60000 65536"/>
              <a:gd name="T9" fmla="*/ 0 w 21559"/>
              <a:gd name="T10" fmla="*/ 0 h 21600"/>
              <a:gd name="T11" fmla="*/ 21559 w 215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59" h="21600" fill="none" extrusionOk="0">
                <a:moveTo>
                  <a:pt x="21558" y="21592"/>
                </a:moveTo>
                <a:cubicBezTo>
                  <a:pt x="21372" y="21597"/>
                  <a:pt x="21186" y="21599"/>
                  <a:pt x="21000" y="21600"/>
                </a:cubicBezTo>
                <a:cubicBezTo>
                  <a:pt x="11017" y="21600"/>
                  <a:pt x="2335" y="14759"/>
                  <a:pt x="-1" y="5054"/>
                </a:cubicBezTo>
              </a:path>
              <a:path w="21559" h="21600" stroke="0" extrusionOk="0">
                <a:moveTo>
                  <a:pt x="21558" y="21592"/>
                </a:moveTo>
                <a:cubicBezTo>
                  <a:pt x="21372" y="21597"/>
                  <a:pt x="21186" y="21599"/>
                  <a:pt x="21000" y="21600"/>
                </a:cubicBezTo>
                <a:cubicBezTo>
                  <a:pt x="11017" y="21600"/>
                  <a:pt x="2335" y="14759"/>
                  <a:pt x="-1" y="5054"/>
                </a:cubicBezTo>
                <a:lnTo>
                  <a:pt x="21000" y="0"/>
                </a:lnTo>
                <a:close/>
              </a:path>
            </a:pathLst>
          </a:custGeom>
          <a:noFill/>
          <a:ln w="38100" cap="rnd">
            <a:solidFill>
              <a:srgbClr val="CC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02" name="Rectangle 30"/>
          <p:cNvSpPr>
            <a:spLocks noChangeArrowheads="1"/>
          </p:cNvSpPr>
          <p:nvPr/>
        </p:nvSpPr>
        <p:spPr bwMode="auto">
          <a:xfrm>
            <a:off x="58738" y="1981200"/>
            <a:ext cx="42973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开发软件的特点</a:t>
            </a:r>
            <a:r>
              <a:rPr kumimoji="0"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过程具有顺序性和依赖性；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不适应需求不确定的项目；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错误直到实现才显现；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容易在开始进程就呈阻塞情况。</a:t>
            </a:r>
          </a:p>
        </p:txBody>
      </p:sp>
      <p:grpSp>
        <p:nvGrpSpPr>
          <p:cNvPr id="48130" name="Group 36"/>
          <p:cNvGrpSpPr>
            <a:grpSpLocks/>
          </p:cNvGrpSpPr>
          <p:nvPr/>
        </p:nvGrpSpPr>
        <p:grpSpPr bwMode="auto">
          <a:xfrm>
            <a:off x="3419475" y="1557338"/>
            <a:ext cx="5634038" cy="3563937"/>
            <a:chOff x="2211" y="1008"/>
            <a:chExt cx="3501" cy="2245"/>
          </a:xfrm>
        </p:grpSpPr>
        <p:sp useBgFill="1">
          <p:nvSpPr>
            <p:cNvPr id="48135" name="Rectangle 2"/>
            <p:cNvSpPr>
              <a:spLocks noChangeArrowheads="1"/>
            </p:cNvSpPr>
            <p:nvPr/>
          </p:nvSpPr>
          <p:spPr bwMode="auto">
            <a:xfrm>
              <a:off x="2787" y="1056"/>
              <a:ext cx="1440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可行性研究与计划</a:t>
              </a:r>
            </a:p>
          </p:txBody>
        </p:sp>
        <p:sp useBgFill="1">
          <p:nvSpPr>
            <p:cNvPr id="48136" name="Rectangle 3"/>
            <p:cNvSpPr>
              <a:spLocks noChangeArrowheads="1"/>
            </p:cNvSpPr>
            <p:nvPr/>
          </p:nvSpPr>
          <p:spPr bwMode="auto">
            <a:xfrm>
              <a:off x="3745" y="1488"/>
              <a:ext cx="756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需求分析</a:t>
              </a:r>
            </a:p>
          </p:txBody>
        </p:sp>
        <p:sp useBgFill="1">
          <p:nvSpPr>
            <p:cNvPr id="48137" name="Rectangle 4"/>
            <p:cNvSpPr>
              <a:spLocks noChangeArrowheads="1"/>
            </p:cNvSpPr>
            <p:nvPr/>
          </p:nvSpPr>
          <p:spPr bwMode="auto">
            <a:xfrm>
              <a:off x="4177" y="1920"/>
              <a:ext cx="643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设计</a:t>
              </a:r>
            </a:p>
          </p:txBody>
        </p:sp>
        <p:sp useBgFill="1"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4369" y="2256"/>
              <a:ext cx="670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编码</a:t>
              </a:r>
            </a:p>
          </p:txBody>
        </p:sp>
        <p:sp useBgFill="1"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4897" y="2938"/>
              <a:ext cx="815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运行维护</a:t>
              </a:r>
            </a:p>
          </p:txBody>
        </p:sp>
        <p:sp useBgFill="1"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4705" y="2592"/>
              <a:ext cx="616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测试</a:t>
              </a:r>
            </a:p>
          </p:txBody>
        </p:sp>
        <p:sp>
          <p:nvSpPr>
            <p:cNvPr id="48141" name="Arc 8"/>
            <p:cNvSpPr>
              <a:spLocks/>
            </p:cNvSpPr>
            <p:nvPr/>
          </p:nvSpPr>
          <p:spPr bwMode="auto">
            <a:xfrm>
              <a:off x="4246" y="1207"/>
              <a:ext cx="140" cy="294"/>
            </a:xfrm>
            <a:custGeom>
              <a:avLst/>
              <a:gdLst>
                <a:gd name="T0" fmla="*/ 0 w 22391"/>
                <a:gd name="T1" fmla="*/ 0 h 21600"/>
                <a:gd name="T2" fmla="*/ 140 w 22391"/>
                <a:gd name="T3" fmla="*/ 279 h 21600"/>
                <a:gd name="T4" fmla="*/ 5 w 22391"/>
                <a:gd name="T5" fmla="*/ 294 h 21600"/>
                <a:gd name="T6" fmla="*/ 0 60000 65536"/>
                <a:gd name="T7" fmla="*/ 0 60000 65536"/>
                <a:gd name="T8" fmla="*/ 0 60000 65536"/>
                <a:gd name="T9" fmla="*/ 0 w 22391"/>
                <a:gd name="T10" fmla="*/ 0 h 21600"/>
                <a:gd name="T11" fmla="*/ 22391 w 223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91" h="21600" fill="none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12328" y="0"/>
                    <a:pt x="21816" y="9026"/>
                    <a:pt x="22391" y="20521"/>
                  </a:cubicBezTo>
                </a:path>
                <a:path w="22391" h="21600" stroke="0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12328" y="0"/>
                    <a:pt x="21816" y="9026"/>
                    <a:pt x="22391" y="20521"/>
                  </a:cubicBezTo>
                  <a:lnTo>
                    <a:pt x="818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Arc 9"/>
            <p:cNvSpPr>
              <a:spLocks/>
            </p:cNvSpPr>
            <p:nvPr/>
          </p:nvSpPr>
          <p:spPr bwMode="auto">
            <a:xfrm>
              <a:off x="4829" y="2024"/>
              <a:ext cx="92" cy="235"/>
            </a:xfrm>
            <a:custGeom>
              <a:avLst/>
              <a:gdLst>
                <a:gd name="T0" fmla="*/ 0 w 22720"/>
                <a:gd name="T1" fmla="*/ 0 h 21600"/>
                <a:gd name="T2" fmla="*/ 92 w 22720"/>
                <a:gd name="T3" fmla="*/ 235 h 21600"/>
                <a:gd name="T4" fmla="*/ 5 w 22720"/>
                <a:gd name="T5" fmla="*/ 235 h 21600"/>
                <a:gd name="T6" fmla="*/ 0 60000 65536"/>
                <a:gd name="T7" fmla="*/ 0 60000 65536"/>
                <a:gd name="T8" fmla="*/ 0 60000 65536"/>
                <a:gd name="T9" fmla="*/ 0 w 22720"/>
                <a:gd name="T10" fmla="*/ 0 h 21600"/>
                <a:gd name="T11" fmla="*/ 22720 w 22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0" h="21600" fill="none" extrusionOk="0">
                  <a:moveTo>
                    <a:pt x="0" y="29"/>
                  </a:moveTo>
                  <a:cubicBezTo>
                    <a:pt x="373" y="9"/>
                    <a:pt x="746" y="-1"/>
                    <a:pt x="1120" y="0"/>
                  </a:cubicBezTo>
                  <a:cubicBezTo>
                    <a:pt x="13049" y="0"/>
                    <a:pt x="22720" y="9670"/>
                    <a:pt x="22720" y="21600"/>
                  </a:cubicBezTo>
                </a:path>
                <a:path w="22720" h="21600" stroke="0" extrusionOk="0">
                  <a:moveTo>
                    <a:pt x="0" y="29"/>
                  </a:moveTo>
                  <a:cubicBezTo>
                    <a:pt x="373" y="9"/>
                    <a:pt x="746" y="-1"/>
                    <a:pt x="1120" y="0"/>
                  </a:cubicBezTo>
                  <a:cubicBezTo>
                    <a:pt x="13049" y="0"/>
                    <a:pt x="22720" y="9670"/>
                    <a:pt x="22720" y="21600"/>
                  </a:cubicBezTo>
                  <a:lnTo>
                    <a:pt x="112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Arc 10"/>
            <p:cNvSpPr>
              <a:spLocks/>
            </p:cNvSpPr>
            <p:nvPr/>
          </p:nvSpPr>
          <p:spPr bwMode="auto">
            <a:xfrm>
              <a:off x="5049" y="2400"/>
              <a:ext cx="82" cy="188"/>
            </a:xfrm>
            <a:custGeom>
              <a:avLst/>
              <a:gdLst>
                <a:gd name="T0" fmla="*/ 0 w 21600"/>
                <a:gd name="T1" fmla="*/ 0 h 21995"/>
                <a:gd name="T2" fmla="*/ 82 w 21600"/>
                <a:gd name="T3" fmla="*/ 188 h 21995"/>
                <a:gd name="T4" fmla="*/ 0 w 21600"/>
                <a:gd name="T5" fmla="*/ 185 h 219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95"/>
                <a:gd name="T11" fmla="*/ 21600 w 21600"/>
                <a:gd name="T12" fmla="*/ 21995 h 21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9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</a:path>
                <a:path w="21600" h="2199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Arc 11"/>
            <p:cNvSpPr>
              <a:spLocks/>
            </p:cNvSpPr>
            <p:nvPr/>
          </p:nvSpPr>
          <p:spPr bwMode="auto">
            <a:xfrm>
              <a:off x="5324" y="2711"/>
              <a:ext cx="136" cy="221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Arc 12"/>
            <p:cNvSpPr>
              <a:spLocks/>
            </p:cNvSpPr>
            <p:nvPr/>
          </p:nvSpPr>
          <p:spPr bwMode="auto">
            <a:xfrm>
              <a:off x="4513" y="1680"/>
              <a:ext cx="110" cy="221"/>
            </a:xfrm>
            <a:custGeom>
              <a:avLst/>
              <a:gdLst>
                <a:gd name="T0" fmla="*/ 0 w 21600"/>
                <a:gd name="T1" fmla="*/ 0 h 21600"/>
                <a:gd name="T2" fmla="*/ 110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Arc 13"/>
            <p:cNvSpPr>
              <a:spLocks/>
            </p:cNvSpPr>
            <p:nvPr/>
          </p:nvSpPr>
          <p:spPr bwMode="auto">
            <a:xfrm>
              <a:off x="3553" y="1344"/>
              <a:ext cx="163" cy="294"/>
            </a:xfrm>
            <a:custGeom>
              <a:avLst/>
              <a:gdLst>
                <a:gd name="T0" fmla="*/ 163 w 21600"/>
                <a:gd name="T1" fmla="*/ 294 h 21600"/>
                <a:gd name="T2" fmla="*/ 0 w 21600"/>
                <a:gd name="T3" fmla="*/ 0 h 21600"/>
                <a:gd name="T4" fmla="*/ 163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Arc 14"/>
            <p:cNvSpPr>
              <a:spLocks/>
            </p:cNvSpPr>
            <p:nvPr/>
          </p:nvSpPr>
          <p:spPr bwMode="auto">
            <a:xfrm>
              <a:off x="3945" y="1771"/>
              <a:ext cx="218" cy="294"/>
            </a:xfrm>
            <a:custGeom>
              <a:avLst/>
              <a:gdLst>
                <a:gd name="T0" fmla="*/ 218 w 21598"/>
                <a:gd name="T1" fmla="*/ 294 h 21600"/>
                <a:gd name="T2" fmla="*/ 0 w 21598"/>
                <a:gd name="T3" fmla="*/ 4 h 21600"/>
                <a:gd name="T4" fmla="*/ 218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</a:path>
                <a:path w="21598" h="21600" stroke="0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  <a:lnTo>
                    <a:pt x="2159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Arc 15"/>
            <p:cNvSpPr>
              <a:spLocks/>
            </p:cNvSpPr>
            <p:nvPr/>
          </p:nvSpPr>
          <p:spPr bwMode="auto">
            <a:xfrm>
              <a:off x="4247" y="2079"/>
              <a:ext cx="110" cy="331"/>
            </a:xfrm>
            <a:custGeom>
              <a:avLst/>
              <a:gdLst>
                <a:gd name="T0" fmla="*/ 110 w 20928"/>
                <a:gd name="T1" fmla="*/ 331 h 21600"/>
                <a:gd name="T2" fmla="*/ 0 w 20928"/>
                <a:gd name="T3" fmla="*/ 82 h 21600"/>
                <a:gd name="T4" fmla="*/ 110 w 209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928"/>
                <a:gd name="T10" fmla="*/ 0 h 21600"/>
                <a:gd name="T11" fmla="*/ 20928 w 209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8" h="21600" fill="none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</a:path>
                <a:path w="20928" h="21600" stroke="0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  <a:lnTo>
                    <a:pt x="2092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Arc 16"/>
            <p:cNvSpPr>
              <a:spLocks/>
            </p:cNvSpPr>
            <p:nvPr/>
          </p:nvSpPr>
          <p:spPr bwMode="auto">
            <a:xfrm>
              <a:off x="4472" y="2496"/>
              <a:ext cx="222" cy="294"/>
            </a:xfrm>
            <a:custGeom>
              <a:avLst/>
              <a:gdLst>
                <a:gd name="T0" fmla="*/ 222 w 29406"/>
                <a:gd name="T1" fmla="*/ 274 h 21600"/>
                <a:gd name="T2" fmla="*/ 0 w 29406"/>
                <a:gd name="T3" fmla="*/ 0 h 21600"/>
                <a:gd name="T4" fmla="*/ 163 w 294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406"/>
                <a:gd name="T10" fmla="*/ 0 h 21600"/>
                <a:gd name="T11" fmla="*/ 29406 w 294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06" h="21600" fill="none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9406" h="21600" stroke="0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17"/>
            <p:cNvSpPr>
              <a:spLocks noChangeShapeType="1"/>
            </p:cNvSpPr>
            <p:nvPr/>
          </p:nvSpPr>
          <p:spPr bwMode="auto">
            <a:xfrm>
              <a:off x="2211" y="1008"/>
              <a:ext cx="516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Line 18"/>
            <p:cNvSpPr>
              <a:spLocks noChangeShapeType="1"/>
            </p:cNvSpPr>
            <p:nvPr/>
          </p:nvSpPr>
          <p:spPr bwMode="auto">
            <a:xfrm>
              <a:off x="2255" y="1776"/>
              <a:ext cx="1489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19"/>
            <p:cNvSpPr>
              <a:spLocks noChangeShapeType="1"/>
            </p:cNvSpPr>
            <p:nvPr/>
          </p:nvSpPr>
          <p:spPr bwMode="auto">
            <a:xfrm>
              <a:off x="3360" y="3216"/>
              <a:ext cx="105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Line 20"/>
            <p:cNvSpPr>
              <a:spLocks noChangeShapeType="1"/>
            </p:cNvSpPr>
            <p:nvPr/>
          </p:nvSpPr>
          <p:spPr bwMode="auto">
            <a:xfrm>
              <a:off x="2355" y="1008"/>
              <a:ext cx="0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Line 21"/>
            <p:cNvSpPr>
              <a:spLocks noChangeShapeType="1"/>
            </p:cNvSpPr>
            <p:nvPr/>
          </p:nvSpPr>
          <p:spPr bwMode="auto">
            <a:xfrm flipV="1">
              <a:off x="2355" y="1584"/>
              <a:ext cx="0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Rectangle 22"/>
            <p:cNvSpPr>
              <a:spLocks noChangeArrowheads="1"/>
            </p:cNvSpPr>
            <p:nvPr/>
          </p:nvSpPr>
          <p:spPr bwMode="auto">
            <a:xfrm>
              <a:off x="2211" y="1152"/>
              <a:ext cx="7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定义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阶段</a:t>
              </a:r>
            </a:p>
          </p:txBody>
        </p:sp>
        <p:sp>
          <p:nvSpPr>
            <p:cNvPr id="48156" name="Line 23"/>
            <p:cNvSpPr>
              <a:spLocks noChangeShapeType="1"/>
            </p:cNvSpPr>
            <p:nvPr/>
          </p:nvSpPr>
          <p:spPr bwMode="auto">
            <a:xfrm>
              <a:off x="3553" y="1776"/>
              <a:ext cx="2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Line 24"/>
            <p:cNvSpPr>
              <a:spLocks noChangeShapeType="1"/>
            </p:cNvSpPr>
            <p:nvPr/>
          </p:nvSpPr>
          <p:spPr bwMode="auto">
            <a:xfrm flipV="1">
              <a:off x="3552" y="2736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Rectangle 25"/>
            <p:cNvSpPr>
              <a:spLocks noChangeArrowheads="1"/>
            </p:cNvSpPr>
            <p:nvPr/>
          </p:nvSpPr>
          <p:spPr bwMode="auto">
            <a:xfrm>
              <a:off x="3408" y="1920"/>
              <a:ext cx="3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开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发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</a:p>
          </p:txBody>
        </p:sp>
        <p:sp>
          <p:nvSpPr>
            <p:cNvPr id="48159" name="Line 26"/>
            <p:cNvSpPr>
              <a:spLocks noChangeShapeType="1"/>
            </p:cNvSpPr>
            <p:nvPr/>
          </p:nvSpPr>
          <p:spPr bwMode="auto">
            <a:xfrm>
              <a:off x="4465" y="2880"/>
              <a:ext cx="2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27"/>
            <p:cNvSpPr>
              <a:spLocks noChangeShapeType="1"/>
            </p:cNvSpPr>
            <p:nvPr/>
          </p:nvSpPr>
          <p:spPr bwMode="auto">
            <a:xfrm flipV="1">
              <a:off x="4465" y="3216"/>
              <a:ext cx="2" cy="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Rectangle 28"/>
            <p:cNvSpPr>
              <a:spLocks noChangeArrowheads="1"/>
            </p:cNvSpPr>
            <p:nvPr/>
          </p:nvSpPr>
          <p:spPr bwMode="auto">
            <a:xfrm>
              <a:off x="3496" y="2944"/>
              <a:ext cx="11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维护阶段</a:t>
              </a:r>
            </a:p>
          </p:txBody>
        </p:sp>
        <p:sp>
          <p:nvSpPr>
            <p:cNvPr id="48162" name="Arc 29"/>
            <p:cNvSpPr>
              <a:spLocks/>
            </p:cNvSpPr>
            <p:nvPr/>
          </p:nvSpPr>
          <p:spPr bwMode="auto">
            <a:xfrm>
              <a:off x="4713" y="2880"/>
              <a:ext cx="163" cy="368"/>
            </a:xfrm>
            <a:custGeom>
              <a:avLst/>
              <a:gdLst>
                <a:gd name="T0" fmla="*/ 154 w 40613"/>
                <a:gd name="T1" fmla="*/ 300 h 43200"/>
                <a:gd name="T2" fmla="*/ 163 w 40613"/>
                <a:gd name="T3" fmla="*/ 97 h 43200"/>
                <a:gd name="T4" fmla="*/ 87 w 40613"/>
                <a:gd name="T5" fmla="*/ 184 h 43200"/>
                <a:gd name="T6" fmla="*/ 0 60000 65536"/>
                <a:gd name="T7" fmla="*/ 0 60000 65536"/>
                <a:gd name="T8" fmla="*/ 0 60000 65536"/>
                <a:gd name="T9" fmla="*/ 0 w 40613"/>
                <a:gd name="T10" fmla="*/ 0 h 43200"/>
                <a:gd name="T11" fmla="*/ 40613 w 406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13" h="43200" fill="none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</a:path>
                <a:path w="40613" h="43200" stroke="0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31"/>
            <p:cNvSpPr>
              <a:spLocks noChangeShapeType="1"/>
            </p:cNvSpPr>
            <p:nvPr/>
          </p:nvSpPr>
          <p:spPr bwMode="auto">
            <a:xfrm>
              <a:off x="3379" y="2931"/>
              <a:ext cx="10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34925" y="5084763"/>
            <a:ext cx="6858000" cy="1431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承接上一项活动中接收本项活动所需的对象作为输入；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利用输入进行本项活动；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把本项的活动成果传送下一项；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对本项工作进行评审，若评审正确才能进行下一项工作。</a:t>
            </a:r>
          </a:p>
        </p:txBody>
      </p:sp>
      <p:sp>
        <p:nvSpPr>
          <p:cNvPr id="361505" name="Rectangle 33"/>
          <p:cNvSpPr>
            <a:spLocks noChangeArrowheads="1"/>
          </p:cNvSpPr>
          <p:nvPr/>
        </p:nvSpPr>
        <p:spPr bwMode="auto">
          <a:xfrm>
            <a:off x="66675" y="4545013"/>
            <a:ext cx="23447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开发软件的原则：</a:t>
            </a:r>
          </a:p>
        </p:txBody>
      </p:sp>
      <p:sp>
        <p:nvSpPr>
          <p:cNvPr id="361506" name="Rectangle 3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76200" y="12192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瀑布模型 </a:t>
            </a:r>
            <a:r>
              <a:rPr kumimoji="0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kumimoji="0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线形顺序模型</a:t>
            </a:r>
            <a:r>
              <a:rPr kumimoji="0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" y="1147763"/>
            <a:ext cx="3625354" cy="552450"/>
          </a:xfrm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原型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模型（演化模型）</a:t>
            </a:r>
            <a:endParaRPr lang="zh-CN" altLang="en-US" sz="24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8711" name="Text Box 55"/>
          <p:cNvSpPr txBox="1">
            <a:spLocks noChangeArrowheads="1"/>
          </p:cNvSpPr>
          <p:nvPr/>
        </p:nvSpPr>
        <p:spPr bwMode="auto">
          <a:xfrm>
            <a:off x="762000" y="3200400"/>
            <a:ext cx="1295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3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8717" name="Rectangle 61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198719" name="Rectangle 63"/>
          <p:cNvSpPr>
            <a:spLocks noChangeArrowheads="1"/>
          </p:cNvSpPr>
          <p:nvPr/>
        </p:nvSpPr>
        <p:spPr bwMode="auto">
          <a:xfrm>
            <a:off x="250825" y="1752600"/>
            <a:ext cx="871378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原型是软件开发过程中一个用于实验的、测试的或早期能运行的简单系统。由于在软件开发的需求分析阶段，难以确定用户需求，因而软件人员根据用户初步的、不明确的需求快速开发出系统原型。 </a:t>
            </a:r>
          </a:p>
        </p:txBody>
      </p:sp>
      <p:grpSp>
        <p:nvGrpSpPr>
          <p:cNvPr id="49157" name="Group 64"/>
          <p:cNvGrpSpPr>
            <a:grpSpLocks/>
          </p:cNvGrpSpPr>
          <p:nvPr/>
        </p:nvGrpSpPr>
        <p:grpSpPr bwMode="auto">
          <a:xfrm>
            <a:off x="2483768" y="3140968"/>
            <a:ext cx="3527425" cy="3313113"/>
            <a:chOff x="4098" y="5016"/>
            <a:chExt cx="3586" cy="3912"/>
          </a:xfrm>
        </p:grpSpPr>
        <p:sp>
          <p:nvSpPr>
            <p:cNvPr id="49158" name="Oval 65"/>
            <p:cNvSpPr>
              <a:spLocks noChangeArrowheads="1"/>
            </p:cNvSpPr>
            <p:nvPr/>
          </p:nvSpPr>
          <p:spPr bwMode="auto">
            <a:xfrm>
              <a:off x="4320" y="5685"/>
              <a:ext cx="3240" cy="32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49159" name="Oval 66"/>
            <p:cNvSpPr>
              <a:spLocks noChangeArrowheads="1"/>
            </p:cNvSpPr>
            <p:nvPr/>
          </p:nvSpPr>
          <p:spPr bwMode="auto">
            <a:xfrm>
              <a:off x="5234" y="6593"/>
              <a:ext cx="1410" cy="14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49160" name="Line 67"/>
            <p:cNvSpPr>
              <a:spLocks noChangeShapeType="1"/>
            </p:cNvSpPr>
            <p:nvPr/>
          </p:nvSpPr>
          <p:spPr bwMode="auto">
            <a:xfrm>
              <a:off x="4970" y="6025"/>
              <a:ext cx="540" cy="7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68"/>
            <p:cNvSpPr>
              <a:spLocks noChangeShapeType="1"/>
            </p:cNvSpPr>
            <p:nvPr/>
          </p:nvSpPr>
          <p:spPr bwMode="auto">
            <a:xfrm flipH="1">
              <a:off x="6314" y="5912"/>
              <a:ext cx="36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69"/>
            <p:cNvSpPr>
              <a:spLocks noChangeShapeType="1"/>
            </p:cNvSpPr>
            <p:nvPr/>
          </p:nvSpPr>
          <p:spPr bwMode="auto">
            <a:xfrm>
              <a:off x="4320" y="731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70"/>
            <p:cNvSpPr>
              <a:spLocks noChangeShapeType="1"/>
            </p:cNvSpPr>
            <p:nvPr/>
          </p:nvSpPr>
          <p:spPr bwMode="auto">
            <a:xfrm>
              <a:off x="6646" y="731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71"/>
            <p:cNvSpPr>
              <a:spLocks noChangeShapeType="1"/>
            </p:cNvSpPr>
            <p:nvPr/>
          </p:nvSpPr>
          <p:spPr bwMode="auto">
            <a:xfrm flipH="1">
              <a:off x="5220" y="7925"/>
              <a:ext cx="360" cy="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72"/>
            <p:cNvSpPr>
              <a:spLocks noChangeShapeType="1"/>
            </p:cNvSpPr>
            <p:nvPr/>
          </p:nvSpPr>
          <p:spPr bwMode="auto">
            <a:xfrm>
              <a:off x="6382" y="7869"/>
              <a:ext cx="540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73"/>
            <p:cNvSpPr>
              <a:spLocks noChangeShapeType="1"/>
            </p:cNvSpPr>
            <p:nvPr/>
          </p:nvSpPr>
          <p:spPr bwMode="auto">
            <a:xfrm flipV="1">
              <a:off x="5234" y="6691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74"/>
            <p:cNvSpPr>
              <a:spLocks noChangeShapeType="1"/>
            </p:cNvSpPr>
            <p:nvPr/>
          </p:nvSpPr>
          <p:spPr bwMode="auto">
            <a:xfrm flipV="1">
              <a:off x="5578" y="7313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31" name="Text Box 75"/>
            <p:cNvSpPr txBox="1">
              <a:spLocks noChangeArrowheads="1"/>
            </p:cNvSpPr>
            <p:nvPr/>
          </p:nvSpPr>
          <p:spPr bwMode="auto">
            <a:xfrm>
              <a:off x="5192" y="5800"/>
              <a:ext cx="1260" cy="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简要获取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</a:t>
              </a:r>
            </a:p>
            <a:p>
              <a:pPr algn="just">
                <a:lnSpc>
                  <a:spcPct val="90000"/>
                </a:lnSpc>
                <a:defRPr/>
              </a:pPr>
              <a:endPara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2" name="Text Box 76"/>
            <p:cNvSpPr txBox="1">
              <a:spLocks noChangeArrowheads="1"/>
            </p:cNvSpPr>
            <p:nvPr/>
          </p:nvSpPr>
          <p:spPr bwMode="auto">
            <a:xfrm>
              <a:off x="6382" y="6534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快速设计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3" name="Text Box 77"/>
            <p:cNvSpPr txBox="1">
              <a:spLocks noChangeArrowheads="1"/>
            </p:cNvSpPr>
            <p:nvPr/>
          </p:nvSpPr>
          <p:spPr bwMode="auto">
            <a:xfrm>
              <a:off x="6424" y="7543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建造原型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4" name="Text Box 78"/>
            <p:cNvSpPr txBox="1">
              <a:spLocks noChangeArrowheads="1"/>
            </p:cNvSpPr>
            <p:nvPr/>
          </p:nvSpPr>
          <p:spPr bwMode="auto">
            <a:xfrm>
              <a:off x="5497" y="8251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客户评价</a:t>
              </a:r>
              <a:endParaRPr lang="zh-CN" altLang="en-US" sz="1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5" name="Text Box 79"/>
            <p:cNvSpPr txBox="1">
              <a:spLocks noChangeArrowheads="1"/>
            </p:cNvSpPr>
            <p:nvPr/>
          </p:nvSpPr>
          <p:spPr bwMode="auto">
            <a:xfrm>
              <a:off x="4560" y="7445"/>
              <a:ext cx="1052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原型</a:t>
              </a:r>
            </a:p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再加工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6" name="Text Box 80"/>
            <p:cNvSpPr txBox="1">
              <a:spLocks noChangeArrowheads="1"/>
            </p:cNvSpPr>
            <p:nvPr/>
          </p:nvSpPr>
          <p:spPr bwMode="auto">
            <a:xfrm>
              <a:off x="4306" y="6619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产生样品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9174" name="Line 81"/>
            <p:cNvSpPr>
              <a:spLocks noChangeShapeType="1"/>
            </p:cNvSpPr>
            <p:nvPr/>
          </p:nvSpPr>
          <p:spPr bwMode="auto">
            <a:xfrm flipV="1">
              <a:off x="5456" y="7073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9175" name="Picture 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757858">
              <a:off x="5318" y="7089"/>
              <a:ext cx="113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76" name="Line 83"/>
            <p:cNvSpPr>
              <a:spLocks noChangeShapeType="1"/>
            </p:cNvSpPr>
            <p:nvPr/>
          </p:nvSpPr>
          <p:spPr bwMode="auto">
            <a:xfrm flipH="1">
              <a:off x="6230" y="5254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40" name="Text Box 84"/>
            <p:cNvSpPr txBox="1">
              <a:spLocks noChangeArrowheads="1"/>
            </p:cNvSpPr>
            <p:nvPr/>
          </p:nvSpPr>
          <p:spPr bwMode="auto">
            <a:xfrm>
              <a:off x="6556" y="5016"/>
              <a:ext cx="901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开始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41" name="Text Box 85"/>
            <p:cNvSpPr txBox="1">
              <a:spLocks noChangeArrowheads="1"/>
            </p:cNvSpPr>
            <p:nvPr/>
          </p:nvSpPr>
          <p:spPr bwMode="auto">
            <a:xfrm>
              <a:off x="4098" y="5397"/>
              <a:ext cx="901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维护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9179" name="Line 86"/>
            <p:cNvSpPr>
              <a:spLocks noChangeShapeType="1"/>
            </p:cNvSpPr>
            <p:nvPr/>
          </p:nvSpPr>
          <p:spPr bwMode="auto">
            <a:xfrm flipH="1" flipV="1">
              <a:off x="4140" y="580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553200" cy="6096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软件工程概述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979613" y="2205038"/>
            <a:ext cx="5410200" cy="3725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引言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软件工程的发展历程 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软件工程的概念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软件与软件工过程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软件过程模型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00" name="Rectangle 132"/>
          <p:cNvSpPr>
            <a:spLocks noChangeArrowheads="1"/>
          </p:cNvSpPr>
          <p:nvPr/>
        </p:nvSpPr>
        <p:spPr bwMode="auto">
          <a:xfrm>
            <a:off x="179388" y="5013325"/>
            <a:ext cx="8763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增量模型是对软件项目中功能以一系列增量的方式来开发，也被称为渐增式开发模型。</a:t>
            </a:r>
            <a:r>
              <a:rPr kumimoji="0"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增量模型是一种非整体开发模型</a:t>
            </a: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，对于系统整体需求，增量模型先将需求分解为若干部分，每个部分都按照瀑布模型方法进行开发。</a:t>
            </a:r>
            <a:r>
              <a:rPr kumimoji="0" lang="zh-CN" altLang="en-US" sz="2000" dirty="0">
                <a:latin typeface="Arial" charset="0"/>
              </a:rPr>
              <a:t> </a:t>
            </a:r>
          </a:p>
        </p:txBody>
      </p:sp>
      <p:sp>
        <p:nvSpPr>
          <p:cNvPr id="160901" name="Rectangle 133"/>
          <p:cNvSpPr>
            <a:spLocks noChangeArrowheads="1"/>
          </p:cNvSpPr>
          <p:nvPr/>
        </p:nvSpPr>
        <p:spPr bwMode="auto">
          <a:xfrm>
            <a:off x="76200" y="1143000"/>
            <a:ext cx="276760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增量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模型（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0902" name="Rectangle 13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grpSp>
        <p:nvGrpSpPr>
          <p:cNvPr id="51204" name="Group 135"/>
          <p:cNvGrpSpPr>
            <a:grpSpLocks/>
          </p:cNvGrpSpPr>
          <p:nvPr/>
        </p:nvGrpSpPr>
        <p:grpSpPr bwMode="auto">
          <a:xfrm>
            <a:off x="0" y="1773238"/>
            <a:ext cx="9036050" cy="3095625"/>
            <a:chOff x="1732" y="2116"/>
            <a:chExt cx="8712" cy="3777"/>
          </a:xfrm>
        </p:grpSpPr>
        <p:sp>
          <p:nvSpPr>
            <p:cNvPr id="51205" name="Rectangle 136"/>
            <p:cNvSpPr>
              <a:spLocks noChangeArrowheads="1"/>
            </p:cNvSpPr>
            <p:nvPr/>
          </p:nvSpPr>
          <p:spPr bwMode="auto">
            <a:xfrm>
              <a:off x="4314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需求</a:t>
              </a:r>
            </a:p>
          </p:txBody>
        </p:sp>
        <p:sp>
          <p:nvSpPr>
            <p:cNvPr id="51206" name="Line 137"/>
            <p:cNvSpPr>
              <a:spLocks noChangeShapeType="1"/>
            </p:cNvSpPr>
            <p:nvPr/>
          </p:nvSpPr>
          <p:spPr bwMode="auto">
            <a:xfrm>
              <a:off x="5056" y="2639"/>
              <a:ext cx="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7" name="Line 138"/>
            <p:cNvSpPr>
              <a:spLocks noChangeShapeType="1"/>
            </p:cNvSpPr>
            <p:nvPr/>
          </p:nvSpPr>
          <p:spPr bwMode="auto">
            <a:xfrm>
              <a:off x="6077" y="2639"/>
              <a:ext cx="3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Line 139"/>
            <p:cNvSpPr>
              <a:spLocks noChangeShapeType="1"/>
            </p:cNvSpPr>
            <p:nvPr/>
          </p:nvSpPr>
          <p:spPr bwMode="auto">
            <a:xfrm>
              <a:off x="7169" y="2639"/>
              <a:ext cx="2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Rectangle 140"/>
            <p:cNvSpPr>
              <a:spLocks noChangeArrowheads="1"/>
            </p:cNvSpPr>
            <p:nvPr/>
          </p:nvSpPr>
          <p:spPr bwMode="auto">
            <a:xfrm>
              <a:off x="5341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设计</a:t>
              </a:r>
            </a:p>
          </p:txBody>
        </p:sp>
        <p:sp>
          <p:nvSpPr>
            <p:cNvPr id="51210" name="Rectangle 141"/>
            <p:cNvSpPr>
              <a:spLocks noChangeArrowheads="1"/>
            </p:cNvSpPr>
            <p:nvPr/>
          </p:nvSpPr>
          <p:spPr bwMode="auto">
            <a:xfrm>
              <a:off x="6409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编码</a:t>
              </a:r>
            </a:p>
          </p:txBody>
        </p:sp>
        <p:sp>
          <p:nvSpPr>
            <p:cNvPr id="51211" name="Rectangle 142"/>
            <p:cNvSpPr>
              <a:spLocks noChangeArrowheads="1"/>
            </p:cNvSpPr>
            <p:nvPr/>
          </p:nvSpPr>
          <p:spPr bwMode="auto">
            <a:xfrm>
              <a:off x="7377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测试</a:t>
              </a:r>
            </a:p>
          </p:txBody>
        </p:sp>
        <p:sp>
          <p:nvSpPr>
            <p:cNvPr id="51212" name="Rectangle 143"/>
            <p:cNvSpPr>
              <a:spLocks noChangeArrowheads="1"/>
            </p:cNvSpPr>
            <p:nvPr/>
          </p:nvSpPr>
          <p:spPr bwMode="auto">
            <a:xfrm>
              <a:off x="2334" y="2425"/>
              <a:ext cx="174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系统需求子集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1213" name="Line 144"/>
            <p:cNvSpPr>
              <a:spLocks noChangeShapeType="1"/>
            </p:cNvSpPr>
            <p:nvPr/>
          </p:nvSpPr>
          <p:spPr bwMode="auto">
            <a:xfrm flipV="1">
              <a:off x="2218" y="2116"/>
              <a:ext cx="0" cy="3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Rectangle 145"/>
            <p:cNvSpPr>
              <a:spLocks noChangeArrowheads="1"/>
            </p:cNvSpPr>
            <p:nvPr/>
          </p:nvSpPr>
          <p:spPr bwMode="auto">
            <a:xfrm>
              <a:off x="8380" y="2425"/>
              <a:ext cx="132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交付增量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1215" name="Line 146"/>
            <p:cNvSpPr>
              <a:spLocks noChangeShapeType="1"/>
            </p:cNvSpPr>
            <p:nvPr/>
          </p:nvSpPr>
          <p:spPr bwMode="auto">
            <a:xfrm>
              <a:off x="2224" y="5399"/>
              <a:ext cx="8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Text Box 147"/>
            <p:cNvSpPr txBox="1">
              <a:spLocks noChangeArrowheads="1"/>
            </p:cNvSpPr>
            <p:nvPr/>
          </p:nvSpPr>
          <p:spPr bwMode="auto">
            <a:xfrm>
              <a:off x="9514" y="5425"/>
              <a:ext cx="83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时间</a:t>
              </a:r>
            </a:p>
          </p:txBody>
        </p:sp>
        <p:sp>
          <p:nvSpPr>
            <p:cNvPr id="51217" name="Rectangle 148"/>
            <p:cNvSpPr>
              <a:spLocks noChangeArrowheads="1"/>
            </p:cNvSpPr>
            <p:nvPr/>
          </p:nvSpPr>
          <p:spPr bwMode="auto">
            <a:xfrm>
              <a:off x="4553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需求</a:t>
              </a:r>
            </a:p>
          </p:txBody>
        </p:sp>
        <p:sp>
          <p:nvSpPr>
            <p:cNvPr id="51218" name="Line 149"/>
            <p:cNvSpPr>
              <a:spLocks noChangeShapeType="1"/>
            </p:cNvSpPr>
            <p:nvPr/>
          </p:nvSpPr>
          <p:spPr bwMode="auto">
            <a:xfrm>
              <a:off x="5295" y="3399"/>
              <a:ext cx="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50"/>
            <p:cNvSpPr>
              <a:spLocks noChangeShapeType="1"/>
            </p:cNvSpPr>
            <p:nvPr/>
          </p:nvSpPr>
          <p:spPr bwMode="auto">
            <a:xfrm>
              <a:off x="6316" y="3399"/>
              <a:ext cx="3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151"/>
            <p:cNvSpPr>
              <a:spLocks noChangeShapeType="1"/>
            </p:cNvSpPr>
            <p:nvPr/>
          </p:nvSpPr>
          <p:spPr bwMode="auto">
            <a:xfrm>
              <a:off x="7408" y="3399"/>
              <a:ext cx="2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Rectangle 152"/>
            <p:cNvSpPr>
              <a:spLocks noChangeArrowheads="1"/>
            </p:cNvSpPr>
            <p:nvPr/>
          </p:nvSpPr>
          <p:spPr bwMode="auto">
            <a:xfrm>
              <a:off x="5580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设计</a:t>
              </a:r>
            </a:p>
          </p:txBody>
        </p:sp>
        <p:sp>
          <p:nvSpPr>
            <p:cNvPr id="51222" name="Rectangle 153"/>
            <p:cNvSpPr>
              <a:spLocks noChangeArrowheads="1"/>
            </p:cNvSpPr>
            <p:nvPr/>
          </p:nvSpPr>
          <p:spPr bwMode="auto">
            <a:xfrm>
              <a:off x="6648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编码</a:t>
              </a:r>
            </a:p>
          </p:txBody>
        </p:sp>
        <p:sp>
          <p:nvSpPr>
            <p:cNvPr id="51223" name="Rectangle 154"/>
            <p:cNvSpPr>
              <a:spLocks noChangeArrowheads="1"/>
            </p:cNvSpPr>
            <p:nvPr/>
          </p:nvSpPr>
          <p:spPr bwMode="auto">
            <a:xfrm>
              <a:off x="7616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测试</a:t>
              </a:r>
            </a:p>
          </p:txBody>
        </p:sp>
        <p:sp>
          <p:nvSpPr>
            <p:cNvPr id="51224" name="Rectangle 155"/>
            <p:cNvSpPr>
              <a:spLocks noChangeArrowheads="1"/>
            </p:cNvSpPr>
            <p:nvPr/>
          </p:nvSpPr>
          <p:spPr bwMode="auto">
            <a:xfrm>
              <a:off x="2573" y="3185"/>
              <a:ext cx="174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系统需求子集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1225" name="Rectangle 156"/>
            <p:cNvSpPr>
              <a:spLocks noChangeArrowheads="1"/>
            </p:cNvSpPr>
            <p:nvPr/>
          </p:nvSpPr>
          <p:spPr bwMode="auto">
            <a:xfrm>
              <a:off x="8619" y="3185"/>
              <a:ext cx="132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交付增量</a:t>
              </a:r>
              <a:r>
                <a:rPr lang="en-US" altLang="zh-CN" sz="20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1226" name="Rectangle 157"/>
            <p:cNvSpPr>
              <a:spLocks noChangeArrowheads="1"/>
            </p:cNvSpPr>
            <p:nvPr/>
          </p:nvSpPr>
          <p:spPr bwMode="auto">
            <a:xfrm>
              <a:off x="4868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需求</a:t>
              </a:r>
            </a:p>
          </p:txBody>
        </p:sp>
        <p:sp>
          <p:nvSpPr>
            <p:cNvPr id="51227" name="Line 158"/>
            <p:cNvSpPr>
              <a:spLocks noChangeShapeType="1"/>
            </p:cNvSpPr>
            <p:nvPr/>
          </p:nvSpPr>
          <p:spPr bwMode="auto">
            <a:xfrm>
              <a:off x="5610" y="4916"/>
              <a:ext cx="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159"/>
            <p:cNvSpPr>
              <a:spLocks noChangeShapeType="1"/>
            </p:cNvSpPr>
            <p:nvPr/>
          </p:nvSpPr>
          <p:spPr bwMode="auto">
            <a:xfrm>
              <a:off x="6631" y="4916"/>
              <a:ext cx="3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160"/>
            <p:cNvSpPr>
              <a:spLocks noChangeShapeType="1"/>
            </p:cNvSpPr>
            <p:nvPr/>
          </p:nvSpPr>
          <p:spPr bwMode="auto">
            <a:xfrm>
              <a:off x="7723" y="4916"/>
              <a:ext cx="2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Rectangle 161"/>
            <p:cNvSpPr>
              <a:spLocks noChangeArrowheads="1"/>
            </p:cNvSpPr>
            <p:nvPr/>
          </p:nvSpPr>
          <p:spPr bwMode="auto">
            <a:xfrm>
              <a:off x="5895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设计</a:t>
              </a:r>
            </a:p>
          </p:txBody>
        </p:sp>
        <p:sp>
          <p:nvSpPr>
            <p:cNvPr id="51231" name="Rectangle 162"/>
            <p:cNvSpPr>
              <a:spLocks noChangeArrowheads="1"/>
            </p:cNvSpPr>
            <p:nvPr/>
          </p:nvSpPr>
          <p:spPr bwMode="auto">
            <a:xfrm>
              <a:off x="6963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编码</a:t>
              </a:r>
            </a:p>
          </p:txBody>
        </p:sp>
        <p:sp>
          <p:nvSpPr>
            <p:cNvPr id="51232" name="Rectangle 163"/>
            <p:cNvSpPr>
              <a:spLocks noChangeArrowheads="1"/>
            </p:cNvSpPr>
            <p:nvPr/>
          </p:nvSpPr>
          <p:spPr bwMode="auto">
            <a:xfrm>
              <a:off x="7931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测试</a:t>
              </a:r>
            </a:p>
          </p:txBody>
        </p:sp>
        <p:sp>
          <p:nvSpPr>
            <p:cNvPr id="51233" name="Rectangle 164"/>
            <p:cNvSpPr>
              <a:spLocks noChangeArrowheads="1"/>
            </p:cNvSpPr>
            <p:nvPr/>
          </p:nvSpPr>
          <p:spPr bwMode="auto">
            <a:xfrm>
              <a:off x="2888" y="4702"/>
              <a:ext cx="1793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系统需求子集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51234" name="Rectangle 165"/>
            <p:cNvSpPr>
              <a:spLocks noChangeArrowheads="1"/>
            </p:cNvSpPr>
            <p:nvPr/>
          </p:nvSpPr>
          <p:spPr bwMode="auto">
            <a:xfrm>
              <a:off x="8934" y="4702"/>
              <a:ext cx="1373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交付增量</a:t>
              </a:r>
              <a:r>
                <a:rPr lang="en-US" altLang="zh-CN" sz="20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51235" name="Text Box 166"/>
            <p:cNvSpPr txBox="1">
              <a:spLocks noChangeArrowheads="1"/>
            </p:cNvSpPr>
            <p:nvPr/>
          </p:nvSpPr>
          <p:spPr bwMode="auto">
            <a:xfrm>
              <a:off x="3780" y="3895"/>
              <a:ext cx="55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en-US" altLang="zh-CN" sz="1000">
                  <a:latin typeface="Times New Roman" pitchFamily="18" charset="0"/>
                </a:rPr>
                <a:t>………………………………………………………………</a:t>
              </a:r>
              <a:endParaRPr lang="en-US" altLang="zh-CN"/>
            </a:p>
          </p:txBody>
        </p:sp>
        <p:sp>
          <p:nvSpPr>
            <p:cNvPr id="51236" name="Text Box 167"/>
            <p:cNvSpPr txBox="1">
              <a:spLocks noChangeArrowheads="1"/>
            </p:cNvSpPr>
            <p:nvPr/>
          </p:nvSpPr>
          <p:spPr bwMode="auto">
            <a:xfrm>
              <a:off x="1732" y="2250"/>
              <a:ext cx="3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增量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76200" y="1143000"/>
            <a:ext cx="24795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增量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模型（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Rectangle 13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4283968" y="1340768"/>
          <a:ext cx="46085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32"/>
          <p:cNvSpPr>
            <a:spLocks noChangeArrowheads="1"/>
          </p:cNvSpPr>
          <p:nvPr/>
        </p:nvSpPr>
        <p:spPr bwMode="auto">
          <a:xfrm>
            <a:off x="323528" y="1844824"/>
            <a:ext cx="3456384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{1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6}</a:t>
            </a:r>
            <a:endParaRPr kumimoji="0" lang="zh-CN" altLang="en-US" sz="2000" dirty="0">
              <a:latin typeface="Arial" charset="0"/>
            </a:endParaRPr>
          </a:p>
        </p:txBody>
      </p:sp>
      <p:sp>
        <p:nvSpPr>
          <p:cNvPr id="6" name="Rectangle 132"/>
          <p:cNvSpPr>
            <a:spLocks noChangeArrowheads="1"/>
          </p:cNvSpPr>
          <p:nvPr/>
        </p:nvSpPr>
        <p:spPr bwMode="auto">
          <a:xfrm>
            <a:off x="304918" y="2420888"/>
            <a:ext cx="3456384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{3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9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12}</a:t>
            </a:r>
            <a:endParaRPr kumimoji="0" lang="zh-CN" altLang="en-US" sz="2000" dirty="0">
              <a:latin typeface="Arial" charset="0"/>
            </a:endParaRPr>
          </a:p>
        </p:txBody>
      </p:sp>
      <p:sp>
        <p:nvSpPr>
          <p:cNvPr id="7" name="Rectangle 132"/>
          <p:cNvSpPr>
            <a:spLocks noChangeArrowheads="1"/>
          </p:cNvSpPr>
          <p:nvPr/>
        </p:nvSpPr>
        <p:spPr bwMode="auto">
          <a:xfrm>
            <a:off x="311022" y="3031740"/>
            <a:ext cx="3456384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{8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11}</a:t>
            </a:r>
            <a:endParaRPr kumimoji="0" lang="zh-CN" altLang="en-US" sz="2000" dirty="0">
              <a:latin typeface="Arial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3933056"/>
            <a:ext cx="5087854" cy="2520280"/>
            <a:chOff x="996314" y="3933056"/>
            <a:chExt cx="5087854" cy="2520280"/>
          </a:xfrm>
        </p:grpSpPr>
        <p:sp>
          <p:nvSpPr>
            <p:cNvPr id="9" name="圆角矩形标注 8"/>
            <p:cNvSpPr/>
            <p:nvPr/>
          </p:nvSpPr>
          <p:spPr bwMode="auto">
            <a:xfrm>
              <a:off x="2627784" y="3933056"/>
              <a:ext cx="3456384" cy="2520280"/>
            </a:xfrm>
            <a:prstGeom prst="wedgeRoundRectCallout">
              <a:avLst>
                <a:gd name="adj1" fmla="val -76202"/>
                <a:gd name="adj2" fmla="val 188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Arial" charset="0"/>
                  <a:ea typeface="宋体" pitchFamily="2" charset="-122"/>
                </a:rPr>
                <a:t>管理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9832" y="4581128"/>
              <a:ext cx="1217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增量规约</a:t>
              </a:r>
              <a:endParaRPr lang="zh-CN" alt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5013176"/>
              <a:ext cx="1217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增量设计</a:t>
              </a:r>
              <a:endParaRPr lang="zh-CN" alt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0892" y="5301208"/>
              <a:ext cx="1475084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纠错性分析</a:t>
              </a:r>
              <a:endParaRPr lang="zh-CN" alt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5949280"/>
              <a:ext cx="1217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增量实现</a:t>
              </a:r>
              <a:endParaRPr lang="zh-CN" altLang="en-US" sz="2000" b="1" dirty="0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96314" y="5309446"/>
              <a:ext cx="108012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dirty="0" smtClean="0">
                  <a:solidFill>
                    <a:srgbClr val="CC3300"/>
                  </a:solidFill>
                  <a:latin typeface="Arial" charset="0"/>
                </a:rPr>
                <a:t>增量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283968" y="4725144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5148064" y="472514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直接箭头连接符 24"/>
            <p:cNvCxnSpPr>
              <a:stCxn id="12" idx="2"/>
              <a:endCxn id="14" idx="0"/>
            </p:cNvCxnSpPr>
            <p:nvPr/>
          </p:nvCxnSpPr>
          <p:spPr bwMode="auto">
            <a:xfrm flipH="1">
              <a:off x="5036484" y="5413286"/>
              <a:ext cx="360040" cy="5359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endCxn id="13" idx="2"/>
            </p:cNvCxnSpPr>
            <p:nvPr/>
          </p:nvCxnSpPr>
          <p:spPr bwMode="auto">
            <a:xfrm flipH="1" flipV="1">
              <a:off x="3618434" y="5701318"/>
              <a:ext cx="17462" cy="4639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635896" y="616530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10" idx="2"/>
              <a:endCxn id="13" idx="0"/>
            </p:cNvCxnSpPr>
            <p:nvPr/>
          </p:nvCxnSpPr>
          <p:spPr bwMode="auto">
            <a:xfrm flipH="1">
              <a:off x="3618434" y="4981238"/>
              <a:ext cx="49898" cy="3199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3" name="直接箭头连接符 32"/>
            <p:cNvCxnSpPr>
              <a:stCxn id="13" idx="3"/>
              <a:endCxn id="12" idx="1"/>
            </p:cNvCxnSpPr>
            <p:nvPr/>
          </p:nvCxnSpPr>
          <p:spPr bwMode="auto">
            <a:xfrm flipV="1">
              <a:off x="4355976" y="5213231"/>
              <a:ext cx="432048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5508104" y="4370328"/>
            <a:ext cx="3456384" cy="193899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增量模型有一个假设，即需求可以分阶段开发，成为一个增量产品，每一增量可以分别开发。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179388" y="1268413"/>
            <a:ext cx="576076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增量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模型（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/>
              </a:rPr>
              <a:t>——</a:t>
            </a:r>
            <a:r>
              <a:rPr lang="en-US" altLang="zh-CN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的增量开发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369704" name="Rectangle 40"/>
          <p:cNvSpPr>
            <a:spLocks noChangeArrowheads="1"/>
          </p:cNvSpPr>
          <p:nvPr/>
        </p:nvSpPr>
        <p:spPr bwMode="auto">
          <a:xfrm>
            <a:off x="107950" y="1908175"/>
            <a:ext cx="8820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2007.1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iOS1.0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，触摸移动，打电话、发短信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2008.7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iOS2.0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，支持中文，手写输入法，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APP Store &amp; ADK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2009.6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iOS3.0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，彩信，蓝牙，云控制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2010.6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iOS4.0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，多任务，多文件夹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2011.9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iOS5.0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，云端功能特性，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siri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2012.9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iOS6.0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，基于云的设备同步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2013.9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iOS7.0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，控制中心与通知中心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2014.9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iOS8.0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，支持第三方输入法，智能家居功能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2015.9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iOS9.0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iPad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分屏多任务，密码扩展到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位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预计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2016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之后，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iOS10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，云端语音服务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ChangeArrowheads="1"/>
          </p:cNvSpPr>
          <p:nvPr/>
        </p:nvSpPr>
        <p:spPr bwMode="auto">
          <a:xfrm>
            <a:off x="5511800" y="1196752"/>
            <a:ext cx="3479800" cy="48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SzPct val="70000"/>
              <a:buFont typeface="Wingdings" pitchFamily="2" charset="2"/>
              <a:buChar char="v"/>
            </a:pPr>
            <a:r>
              <a:rPr lang="zh-CN" altLang="en-US" sz="2000" b="1" dirty="0">
                <a:solidFill>
                  <a:schemeClr val="tx1"/>
                </a:solidFill>
              </a:rPr>
              <a:t>制订计划：</a:t>
            </a:r>
            <a:r>
              <a:rPr lang="zh-CN" altLang="en-US" sz="2000" b="1" dirty="0"/>
              <a:t>包括决定目标、实施方案和系统限制。</a:t>
            </a:r>
            <a:r>
              <a:rPr lang="zh-CN" altLang="en-US" sz="2000" dirty="0"/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SzPct val="70000"/>
              <a:buFont typeface="Wingdings" pitchFamily="2" charset="2"/>
              <a:buChar char="v"/>
            </a:pPr>
            <a:r>
              <a:rPr lang="zh-CN" altLang="en-US" sz="2000" b="1" dirty="0">
                <a:solidFill>
                  <a:schemeClr val="tx1"/>
                </a:solidFill>
              </a:rPr>
              <a:t>风险分析：</a:t>
            </a:r>
            <a:r>
              <a:rPr lang="zh-CN" altLang="en-US" sz="2000" b="1" dirty="0"/>
              <a:t>包括划分风险类别、风险识别、风险评价、风险预防与消除。</a:t>
            </a:r>
            <a:r>
              <a:rPr lang="zh-CN" altLang="en-US" sz="2000" dirty="0"/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SzPct val="70000"/>
              <a:buFont typeface="Wingdings" pitchFamily="2" charset="2"/>
              <a:buChar char="v"/>
            </a:pPr>
            <a:r>
              <a:rPr lang="zh-CN" altLang="en-US" sz="2000" b="1" dirty="0">
                <a:solidFill>
                  <a:schemeClr val="tx1"/>
                </a:solidFill>
              </a:rPr>
              <a:t>实施工程：</a:t>
            </a:r>
            <a:r>
              <a:rPr lang="zh-CN" altLang="en-US" sz="2000" b="1" dirty="0"/>
              <a:t>包括开发、验证下一代产品，并做预防性评估。</a:t>
            </a:r>
            <a:r>
              <a:rPr lang="zh-CN" altLang="en-US" sz="2000" dirty="0"/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SzPct val="70000"/>
              <a:buFont typeface="Wingdings" pitchFamily="2" charset="2"/>
              <a:buChar char="v"/>
            </a:pPr>
            <a:r>
              <a:rPr lang="zh-CN" altLang="en-US" sz="2000" b="1" dirty="0">
                <a:solidFill>
                  <a:schemeClr val="tx1"/>
                </a:solidFill>
              </a:rPr>
              <a:t>客户评估：</a:t>
            </a:r>
            <a:r>
              <a:rPr lang="zh-CN" altLang="en-US" sz="2000" b="1" dirty="0"/>
              <a:t>包括验收测试、用户体验、下一次迭代评估。</a:t>
            </a:r>
            <a:r>
              <a:rPr lang="zh-CN" altLang="en-US" sz="2000" dirty="0"/>
              <a:t> 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7504" y="1196752"/>
            <a:ext cx="468052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螺旋</a:t>
            </a:r>
            <a:r>
              <a:rPr kumimoji="0"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  </a:t>
            </a:r>
            <a:r>
              <a:rPr kumimoji="0"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Barry Boehm(1988)</a:t>
            </a:r>
            <a:endParaRPr kumimoji="0" lang="zh-CN" altLang="en-US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pic>
        <p:nvPicPr>
          <p:cNvPr id="54276" name="Picture 14" descr="tm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5257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152400" y="5257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505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54"/>
          <p:cNvSpPr txBox="1">
            <a:spLocks noChangeArrowheads="1"/>
          </p:cNvSpPr>
          <p:nvPr/>
        </p:nvSpPr>
        <p:spPr bwMode="auto">
          <a:xfrm>
            <a:off x="152400" y="1219200"/>
            <a:ext cx="88519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zh-CN" altLang="en-US" sz="2400" b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喷泉模型</a:t>
            </a:r>
            <a:r>
              <a:rPr lang="zh-CN" altLang="en-US" sz="2400" b="1"/>
              <a:t>是</a:t>
            </a:r>
            <a:r>
              <a:rPr lang="en-US" altLang="zh-CN" sz="2400" b="1"/>
              <a:t>B.H.Sollers</a:t>
            </a:r>
            <a:r>
              <a:rPr lang="zh-CN" altLang="en-US" sz="2400" b="1"/>
              <a:t>和</a:t>
            </a:r>
            <a:r>
              <a:rPr lang="en-US" altLang="zh-CN" sz="2400" b="1"/>
              <a:t>J.M.Edwards</a:t>
            </a:r>
            <a:r>
              <a:rPr lang="zh-CN" altLang="en-US" sz="2400" b="1"/>
              <a:t>在</a:t>
            </a:r>
            <a:r>
              <a:rPr lang="en-US" altLang="zh-CN" sz="2400" b="1"/>
              <a:t>1990</a:t>
            </a:r>
            <a:r>
              <a:rPr lang="zh-CN" altLang="en-US" sz="2400" b="1"/>
              <a:t>年提出的软件开发过程模型。从图</a:t>
            </a:r>
            <a:r>
              <a:rPr lang="en-US" altLang="zh-CN" sz="2400" b="1"/>
              <a:t>1-12</a:t>
            </a:r>
            <a:r>
              <a:rPr lang="zh-CN" altLang="en-US" sz="2400" b="1"/>
              <a:t>中可以看到，喷泉模型最大的特点在于软件过程的每个阶段相互重叠，而不像其它过程模型每阶段有明显界线。</a:t>
            </a:r>
            <a:r>
              <a:rPr lang="zh-CN" altLang="en-US" sz="2400"/>
              <a:t> </a:t>
            </a:r>
          </a:p>
        </p:txBody>
      </p:sp>
      <p:sp>
        <p:nvSpPr>
          <p:cNvPr id="301111" name="Text Box 55"/>
          <p:cNvSpPr txBox="1">
            <a:spLocks noChangeArrowheads="1"/>
          </p:cNvSpPr>
          <p:nvPr/>
        </p:nvSpPr>
        <p:spPr bwMode="auto">
          <a:xfrm>
            <a:off x="250825" y="3192463"/>
            <a:ext cx="5113338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其特点如下：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开发阶段的相互重叠 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支持重用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不严格的阶段划分，增量式开发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对象驱动 </a:t>
            </a:r>
          </a:p>
        </p:txBody>
      </p:sp>
      <p:sp>
        <p:nvSpPr>
          <p:cNvPr id="301112" name="Rectangle 56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pic>
        <p:nvPicPr>
          <p:cNvPr id="55300" name="Picture 57" descr="SW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2781300"/>
            <a:ext cx="3492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2462213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240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敏捷过程模型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4572000" y="2071678"/>
            <a:ext cx="4392612" cy="32316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  <a:defRPr/>
            </a:pP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价值体现：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沟通：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个体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和交互胜过过程和工具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简单：可以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工作的软件胜过面面俱到的文档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反馈：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客户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合作胜过合同谈判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勇气：响应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变化胜过遵循计划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grpSp>
        <p:nvGrpSpPr>
          <p:cNvPr id="56324" name="Group 12"/>
          <p:cNvGrpSpPr>
            <a:grpSpLocks/>
          </p:cNvGrpSpPr>
          <p:nvPr/>
        </p:nvGrpSpPr>
        <p:grpSpPr bwMode="auto">
          <a:xfrm>
            <a:off x="250825" y="1989139"/>
            <a:ext cx="3892547" cy="3797315"/>
            <a:chOff x="3280" y="2532"/>
            <a:chExt cx="5583" cy="5915"/>
          </a:xfrm>
        </p:grpSpPr>
        <p:sp>
          <p:nvSpPr>
            <p:cNvPr id="56325" name="Oval 13"/>
            <p:cNvSpPr>
              <a:spLocks noChangeArrowheads="1"/>
            </p:cNvSpPr>
            <p:nvPr/>
          </p:nvSpPr>
          <p:spPr bwMode="auto">
            <a:xfrm>
              <a:off x="3280" y="2846"/>
              <a:ext cx="5583" cy="5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56326" name="Oval 14"/>
            <p:cNvSpPr>
              <a:spLocks noChangeAspect="1" noChangeArrowheads="1"/>
            </p:cNvSpPr>
            <p:nvPr/>
          </p:nvSpPr>
          <p:spPr bwMode="auto">
            <a:xfrm>
              <a:off x="4482" y="4050"/>
              <a:ext cx="3174" cy="317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56327" name="Oval 15"/>
            <p:cNvSpPr>
              <a:spLocks noChangeArrowheads="1"/>
            </p:cNvSpPr>
            <p:nvPr/>
          </p:nvSpPr>
          <p:spPr bwMode="auto">
            <a:xfrm>
              <a:off x="5604" y="5173"/>
              <a:ext cx="935" cy="93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56328" name="Line 16"/>
            <p:cNvSpPr>
              <a:spLocks noChangeShapeType="1"/>
            </p:cNvSpPr>
            <p:nvPr/>
          </p:nvSpPr>
          <p:spPr bwMode="auto">
            <a:xfrm>
              <a:off x="3282" y="5652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17"/>
            <p:cNvSpPr>
              <a:spLocks noChangeShapeType="1"/>
            </p:cNvSpPr>
            <p:nvPr/>
          </p:nvSpPr>
          <p:spPr bwMode="auto">
            <a:xfrm>
              <a:off x="6078" y="2844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18"/>
            <p:cNvSpPr>
              <a:spLocks noChangeShapeType="1"/>
            </p:cNvSpPr>
            <p:nvPr/>
          </p:nvSpPr>
          <p:spPr bwMode="auto">
            <a:xfrm>
              <a:off x="4112" y="3663"/>
              <a:ext cx="1620" cy="16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19"/>
            <p:cNvSpPr>
              <a:spLocks noChangeShapeType="1"/>
            </p:cNvSpPr>
            <p:nvPr/>
          </p:nvSpPr>
          <p:spPr bwMode="auto">
            <a:xfrm>
              <a:off x="6080" y="6123"/>
              <a:ext cx="0" cy="2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20"/>
            <p:cNvSpPr>
              <a:spLocks noChangeShapeType="1"/>
            </p:cNvSpPr>
            <p:nvPr/>
          </p:nvSpPr>
          <p:spPr bwMode="auto">
            <a:xfrm>
              <a:off x="6522" y="5652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21"/>
            <p:cNvSpPr>
              <a:spLocks noChangeShapeType="1"/>
            </p:cNvSpPr>
            <p:nvPr/>
          </p:nvSpPr>
          <p:spPr bwMode="auto">
            <a:xfrm>
              <a:off x="6396" y="5964"/>
              <a:ext cx="1620" cy="1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22"/>
            <p:cNvSpPr>
              <a:spLocks noChangeShapeType="1"/>
            </p:cNvSpPr>
            <p:nvPr/>
          </p:nvSpPr>
          <p:spPr bwMode="auto">
            <a:xfrm flipH="1">
              <a:off x="6438" y="3510"/>
              <a:ext cx="1440" cy="1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23"/>
            <p:cNvSpPr>
              <a:spLocks noChangeShapeType="1"/>
            </p:cNvSpPr>
            <p:nvPr/>
          </p:nvSpPr>
          <p:spPr bwMode="auto">
            <a:xfrm flipH="1">
              <a:off x="4334" y="6008"/>
              <a:ext cx="1440" cy="1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6258" y="3438"/>
              <a:ext cx="125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初始计划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6121" y="4404"/>
              <a:ext cx="720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计划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26" name="Text Box 26"/>
            <p:cNvSpPr txBox="1">
              <a:spLocks noChangeArrowheads="1"/>
            </p:cNvSpPr>
            <p:nvPr/>
          </p:nvSpPr>
          <p:spPr bwMode="auto">
            <a:xfrm>
              <a:off x="7464" y="4545"/>
              <a:ext cx="1259" cy="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分析说明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27" name="Text Box 27"/>
            <p:cNvSpPr txBox="1">
              <a:spLocks noChangeArrowheads="1"/>
            </p:cNvSpPr>
            <p:nvPr/>
          </p:nvSpPr>
          <p:spPr bwMode="auto">
            <a:xfrm>
              <a:off x="6660" y="4871"/>
              <a:ext cx="900" cy="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需求分析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28" name="Text Box 28"/>
            <p:cNvSpPr txBox="1">
              <a:spLocks noChangeArrowheads="1"/>
            </p:cNvSpPr>
            <p:nvPr/>
          </p:nvSpPr>
          <p:spPr bwMode="auto">
            <a:xfrm>
              <a:off x="6480" y="5682"/>
              <a:ext cx="1259" cy="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设计和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开发</a:t>
              </a:r>
              <a:endPara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29" name="Text Box 29"/>
            <p:cNvSpPr txBox="1">
              <a:spLocks noChangeArrowheads="1"/>
            </p:cNvSpPr>
            <p:nvPr/>
          </p:nvSpPr>
          <p:spPr bwMode="auto">
            <a:xfrm>
              <a:off x="7433" y="5978"/>
              <a:ext cx="1261" cy="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设计和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初始开发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0" name="Text Box 30"/>
            <p:cNvSpPr txBox="1">
              <a:spLocks noChangeArrowheads="1"/>
            </p:cNvSpPr>
            <p:nvPr/>
          </p:nvSpPr>
          <p:spPr bwMode="auto">
            <a:xfrm>
              <a:off x="6121" y="6432"/>
              <a:ext cx="898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实现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1" name="Text Box 31"/>
            <p:cNvSpPr txBox="1">
              <a:spLocks noChangeArrowheads="1"/>
            </p:cNvSpPr>
            <p:nvPr/>
          </p:nvSpPr>
          <p:spPr bwMode="auto">
            <a:xfrm>
              <a:off x="6174" y="7312"/>
              <a:ext cx="1259" cy="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编码和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实现文档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2" name="Text Box 32"/>
            <p:cNvSpPr txBox="1">
              <a:spLocks noChangeArrowheads="1"/>
            </p:cNvSpPr>
            <p:nvPr/>
          </p:nvSpPr>
          <p:spPr bwMode="auto">
            <a:xfrm>
              <a:off x="5360" y="6362"/>
              <a:ext cx="881" cy="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测试</a:t>
              </a:r>
            </a:p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集成</a:t>
              </a:r>
              <a:endPara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4847" y="7356"/>
              <a:ext cx="1081" cy="7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人工与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自动化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3545" y="6291"/>
              <a:ext cx="125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客户评价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5" name="Text Box 35"/>
            <p:cNvSpPr txBox="1">
              <a:spLocks noChangeArrowheads="1"/>
            </p:cNvSpPr>
            <p:nvPr/>
          </p:nvSpPr>
          <p:spPr bwMode="auto">
            <a:xfrm>
              <a:off x="4693" y="5849"/>
              <a:ext cx="720" cy="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评价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6" name="Text Box 36"/>
            <p:cNvSpPr txBox="1">
              <a:spLocks noChangeArrowheads="1"/>
            </p:cNvSpPr>
            <p:nvPr/>
          </p:nvSpPr>
          <p:spPr bwMode="auto">
            <a:xfrm>
              <a:off x="4681" y="5015"/>
              <a:ext cx="720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发布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7" name="Text Box 37"/>
            <p:cNvSpPr txBox="1">
              <a:spLocks noChangeArrowheads="1"/>
            </p:cNvSpPr>
            <p:nvPr/>
          </p:nvSpPr>
          <p:spPr bwMode="auto">
            <a:xfrm>
              <a:off x="3419" y="4604"/>
              <a:ext cx="1261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开发停止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8" name="Text Box 38"/>
            <p:cNvSpPr txBox="1">
              <a:spLocks noChangeArrowheads="1"/>
            </p:cNvSpPr>
            <p:nvPr/>
          </p:nvSpPr>
          <p:spPr bwMode="auto">
            <a:xfrm>
              <a:off x="4859" y="3469"/>
              <a:ext cx="720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循环</a:t>
              </a:r>
              <a:endPara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39" name="Text Box 39"/>
            <p:cNvSpPr txBox="1">
              <a:spLocks noChangeArrowheads="1"/>
            </p:cNvSpPr>
            <p:nvPr/>
          </p:nvSpPr>
          <p:spPr bwMode="auto">
            <a:xfrm>
              <a:off x="5220" y="4404"/>
              <a:ext cx="720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支持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40" name="Text Box 40"/>
            <p:cNvSpPr txBox="1">
              <a:spLocks noChangeArrowheads="1"/>
            </p:cNvSpPr>
            <p:nvPr/>
          </p:nvSpPr>
          <p:spPr bwMode="auto">
            <a:xfrm>
              <a:off x="7380" y="2532"/>
              <a:ext cx="720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开始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6041" name="Text Box 41"/>
            <p:cNvSpPr txBox="1">
              <a:spLocks noChangeArrowheads="1"/>
            </p:cNvSpPr>
            <p:nvPr/>
          </p:nvSpPr>
          <p:spPr bwMode="auto">
            <a:xfrm>
              <a:off x="4070" y="2545"/>
              <a:ext cx="720" cy="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维护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6354" name="Line 42"/>
            <p:cNvSpPr>
              <a:spLocks noChangeShapeType="1"/>
            </p:cNvSpPr>
            <p:nvPr/>
          </p:nvSpPr>
          <p:spPr bwMode="auto">
            <a:xfrm flipH="1">
              <a:off x="7020" y="268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Line 43"/>
            <p:cNvSpPr>
              <a:spLocks noChangeShapeType="1"/>
            </p:cNvSpPr>
            <p:nvPr/>
          </p:nvSpPr>
          <p:spPr bwMode="auto">
            <a:xfrm>
              <a:off x="4848" y="271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227013" y="2019300"/>
            <a:ext cx="87137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/>
              <a:t>基于构件的开发模型（</a:t>
            </a:r>
            <a:r>
              <a:rPr lang="en-US" altLang="zh-CN" sz="2000" b="1"/>
              <a:t>Component-Based Development Model</a:t>
            </a:r>
            <a:r>
              <a:rPr lang="zh-CN" altLang="en-US" sz="2000" b="1"/>
              <a:t>，</a:t>
            </a:r>
            <a:r>
              <a:rPr lang="en-US" altLang="zh-CN" sz="2000" b="1"/>
              <a:t>CBDM</a:t>
            </a:r>
            <a:r>
              <a:rPr lang="zh-CN" altLang="en-US" sz="2000" b="1"/>
              <a:t>）是在其他相关构件模型的支持下，复用已有构件库中的软构件，逐步完成系统设计及实现。 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323850" y="1341438"/>
            <a:ext cx="296908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kumimoji="0"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基于构件的开发模型</a:t>
            </a:r>
          </a:p>
        </p:txBody>
      </p:sp>
      <p:grpSp>
        <p:nvGrpSpPr>
          <p:cNvPr id="57348" name="Group 7"/>
          <p:cNvGrpSpPr>
            <a:grpSpLocks/>
          </p:cNvGrpSpPr>
          <p:nvPr/>
        </p:nvGrpSpPr>
        <p:grpSpPr bwMode="auto">
          <a:xfrm>
            <a:off x="1403350" y="3357563"/>
            <a:ext cx="6192838" cy="2736850"/>
            <a:chOff x="2700" y="11112"/>
            <a:chExt cx="6120" cy="3744"/>
          </a:xfrm>
        </p:grpSpPr>
        <p:sp>
          <p:nvSpPr>
            <p:cNvPr id="57349" name="Rectangle 8"/>
            <p:cNvSpPr>
              <a:spLocks noChangeArrowheads="1"/>
            </p:cNvSpPr>
            <p:nvPr/>
          </p:nvSpPr>
          <p:spPr bwMode="auto">
            <a:xfrm>
              <a:off x="4500" y="11112"/>
              <a:ext cx="270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需求分析与构件领域分析</a:t>
              </a:r>
              <a:endParaRPr lang="zh-CN" altLang="en-US" sz="1600" b="1"/>
            </a:p>
          </p:txBody>
        </p:sp>
        <p:sp>
          <p:nvSpPr>
            <p:cNvPr id="57350" name="Rectangle 9"/>
            <p:cNvSpPr>
              <a:spLocks noChangeArrowheads="1"/>
            </p:cNvSpPr>
            <p:nvPr/>
          </p:nvSpPr>
          <p:spPr bwMode="auto">
            <a:xfrm>
              <a:off x="4412" y="12026"/>
              <a:ext cx="288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系统设计与构件选择与设计</a:t>
              </a:r>
              <a:endParaRPr lang="zh-CN" altLang="en-US" sz="1600" b="1"/>
            </a:p>
          </p:txBody>
        </p:sp>
        <p:sp>
          <p:nvSpPr>
            <p:cNvPr id="57351" name="Text Box 10"/>
            <p:cNvSpPr txBox="1">
              <a:spLocks noChangeArrowheads="1"/>
            </p:cNvSpPr>
            <p:nvPr/>
          </p:nvSpPr>
          <p:spPr bwMode="auto">
            <a:xfrm>
              <a:off x="2700" y="13228"/>
              <a:ext cx="126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代码实现</a:t>
              </a:r>
              <a:endParaRPr lang="zh-CN" altLang="en-US" sz="1600" b="1"/>
            </a:p>
          </p:txBody>
        </p:sp>
        <p:sp>
          <p:nvSpPr>
            <p:cNvPr id="57352" name="Text Box 11"/>
            <p:cNvSpPr txBox="1">
              <a:spLocks noChangeArrowheads="1"/>
            </p:cNvSpPr>
            <p:nvPr/>
          </p:nvSpPr>
          <p:spPr bwMode="auto">
            <a:xfrm>
              <a:off x="4320" y="13228"/>
              <a:ext cx="126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代码实现</a:t>
              </a:r>
              <a:endParaRPr lang="zh-CN" altLang="en-US" sz="1600" b="1"/>
            </a:p>
          </p:txBody>
        </p:sp>
        <p:sp>
          <p:nvSpPr>
            <p:cNvPr id="57353" name="Text Box 12"/>
            <p:cNvSpPr txBox="1">
              <a:spLocks noChangeArrowheads="1"/>
            </p:cNvSpPr>
            <p:nvPr/>
          </p:nvSpPr>
          <p:spPr bwMode="auto">
            <a:xfrm>
              <a:off x="5940" y="13228"/>
              <a:ext cx="126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构件实现</a:t>
              </a:r>
              <a:endParaRPr lang="zh-CN" altLang="en-US" sz="1600" b="1"/>
            </a:p>
          </p:txBody>
        </p:sp>
        <p:sp>
          <p:nvSpPr>
            <p:cNvPr id="57354" name="Text Box 13"/>
            <p:cNvSpPr txBox="1">
              <a:spLocks noChangeArrowheads="1"/>
            </p:cNvSpPr>
            <p:nvPr/>
          </p:nvSpPr>
          <p:spPr bwMode="auto">
            <a:xfrm>
              <a:off x="7560" y="13228"/>
              <a:ext cx="126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构件实现</a:t>
              </a:r>
              <a:endParaRPr lang="zh-CN" altLang="en-US" sz="1600" b="1"/>
            </a:p>
          </p:txBody>
        </p:sp>
        <p:sp>
          <p:nvSpPr>
            <p:cNvPr id="57355" name="Text Box 14"/>
            <p:cNvSpPr txBox="1">
              <a:spLocks noChangeArrowheads="1"/>
            </p:cNvSpPr>
            <p:nvPr/>
          </p:nvSpPr>
          <p:spPr bwMode="auto">
            <a:xfrm>
              <a:off x="5040" y="14388"/>
              <a:ext cx="1440" cy="46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zh-CN" altLang="en-US" sz="1600" b="1">
                  <a:latin typeface="Times New Roman" pitchFamily="18" charset="0"/>
                </a:rPr>
                <a:t>集成与部署</a:t>
              </a:r>
              <a:endParaRPr lang="zh-CN" altLang="en-US" sz="1600" b="1"/>
            </a:p>
          </p:txBody>
        </p:sp>
        <p:sp>
          <p:nvSpPr>
            <p:cNvPr id="57356" name="Line 15"/>
            <p:cNvSpPr>
              <a:spLocks noChangeShapeType="1"/>
            </p:cNvSpPr>
            <p:nvPr/>
          </p:nvSpPr>
          <p:spPr bwMode="auto">
            <a:xfrm>
              <a:off x="5782" y="11580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16"/>
            <p:cNvSpPr>
              <a:spLocks noChangeShapeType="1"/>
            </p:cNvSpPr>
            <p:nvPr/>
          </p:nvSpPr>
          <p:spPr bwMode="auto">
            <a:xfrm>
              <a:off x="3229" y="12762"/>
              <a:ext cx="50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17"/>
            <p:cNvSpPr>
              <a:spLocks noChangeShapeType="1"/>
            </p:cNvSpPr>
            <p:nvPr/>
          </p:nvSpPr>
          <p:spPr bwMode="auto">
            <a:xfrm>
              <a:off x="3229" y="12773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>
              <a:off x="4919" y="12762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9"/>
            <p:cNvSpPr>
              <a:spLocks noChangeShapeType="1"/>
            </p:cNvSpPr>
            <p:nvPr/>
          </p:nvSpPr>
          <p:spPr bwMode="auto">
            <a:xfrm>
              <a:off x="6524" y="12762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20"/>
            <p:cNvSpPr>
              <a:spLocks noChangeShapeType="1"/>
            </p:cNvSpPr>
            <p:nvPr/>
          </p:nvSpPr>
          <p:spPr bwMode="auto">
            <a:xfrm>
              <a:off x="8258" y="12762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21"/>
            <p:cNvSpPr>
              <a:spLocks noChangeShapeType="1"/>
            </p:cNvSpPr>
            <p:nvPr/>
          </p:nvSpPr>
          <p:spPr bwMode="auto">
            <a:xfrm>
              <a:off x="5793" y="12505"/>
              <a:ext cx="0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22"/>
            <p:cNvSpPr>
              <a:spLocks noChangeShapeType="1"/>
            </p:cNvSpPr>
            <p:nvPr/>
          </p:nvSpPr>
          <p:spPr bwMode="auto">
            <a:xfrm>
              <a:off x="3229" y="14019"/>
              <a:ext cx="50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23"/>
            <p:cNvSpPr>
              <a:spLocks noChangeShapeType="1"/>
            </p:cNvSpPr>
            <p:nvPr/>
          </p:nvSpPr>
          <p:spPr bwMode="auto">
            <a:xfrm>
              <a:off x="3229" y="13698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24"/>
            <p:cNvSpPr>
              <a:spLocks noChangeShapeType="1"/>
            </p:cNvSpPr>
            <p:nvPr/>
          </p:nvSpPr>
          <p:spPr bwMode="auto">
            <a:xfrm>
              <a:off x="4926" y="13698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25"/>
            <p:cNvSpPr>
              <a:spLocks noChangeShapeType="1"/>
            </p:cNvSpPr>
            <p:nvPr/>
          </p:nvSpPr>
          <p:spPr bwMode="auto">
            <a:xfrm>
              <a:off x="6539" y="13696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26"/>
            <p:cNvSpPr>
              <a:spLocks noChangeShapeType="1"/>
            </p:cNvSpPr>
            <p:nvPr/>
          </p:nvSpPr>
          <p:spPr bwMode="auto">
            <a:xfrm>
              <a:off x="8272" y="13709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27"/>
            <p:cNvSpPr>
              <a:spLocks noChangeShapeType="1"/>
            </p:cNvSpPr>
            <p:nvPr/>
          </p:nvSpPr>
          <p:spPr bwMode="auto">
            <a:xfrm>
              <a:off x="5760" y="14009"/>
              <a:ext cx="0" cy="3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6372225" y="2133600"/>
            <a:ext cx="2617788" cy="267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分为四个主要阶段：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计划阶段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开发阶段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稳定阶段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创想阶段</a:t>
            </a:r>
          </a:p>
        </p:txBody>
      </p:sp>
      <p:grpSp>
        <p:nvGrpSpPr>
          <p:cNvPr id="60418" name="Group 11"/>
          <p:cNvGrpSpPr>
            <a:grpSpLocks/>
          </p:cNvGrpSpPr>
          <p:nvPr/>
        </p:nvGrpSpPr>
        <p:grpSpPr bwMode="auto">
          <a:xfrm>
            <a:off x="-323850" y="2060575"/>
            <a:ext cx="6480175" cy="4249738"/>
            <a:chOff x="1980" y="3738"/>
            <a:chExt cx="7380" cy="4254"/>
          </a:xfrm>
        </p:grpSpPr>
        <p:grpSp>
          <p:nvGrpSpPr>
            <p:cNvPr id="60421" name="Group 12"/>
            <p:cNvGrpSpPr>
              <a:grpSpLocks/>
            </p:cNvGrpSpPr>
            <p:nvPr/>
          </p:nvGrpSpPr>
          <p:grpSpPr bwMode="auto">
            <a:xfrm>
              <a:off x="4890" y="3766"/>
              <a:ext cx="1620" cy="4226"/>
              <a:chOff x="4710" y="3610"/>
              <a:chExt cx="1620" cy="4226"/>
            </a:xfrm>
          </p:grpSpPr>
          <p:sp>
            <p:nvSpPr>
              <p:cNvPr id="60424" name="Text Box 13"/>
              <p:cNvSpPr txBox="1">
                <a:spLocks noChangeArrowheads="1"/>
              </p:cNvSpPr>
              <p:nvPr/>
            </p:nvSpPr>
            <p:spPr bwMode="auto">
              <a:xfrm>
                <a:off x="4986" y="3610"/>
                <a:ext cx="1260" cy="4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zh-CN" altLang="en-US" sz="1600" b="1">
                    <a:latin typeface="Times New Roman" pitchFamily="18" charset="0"/>
                  </a:rPr>
                  <a:t>产品发布</a:t>
                </a:r>
                <a:endParaRPr lang="zh-CN" altLang="en-US" sz="1600"/>
              </a:p>
            </p:txBody>
          </p:sp>
          <p:sp>
            <p:nvSpPr>
              <p:cNvPr id="60425" name="Text Box 14"/>
              <p:cNvSpPr txBox="1">
                <a:spLocks noChangeArrowheads="1"/>
              </p:cNvSpPr>
              <p:nvPr/>
            </p:nvSpPr>
            <p:spPr bwMode="auto">
              <a:xfrm>
                <a:off x="4710" y="7368"/>
                <a:ext cx="1620" cy="4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zh-CN" altLang="en-US" sz="1600" b="1">
                    <a:latin typeface="Times New Roman" pitchFamily="18" charset="0"/>
                  </a:rPr>
                  <a:t>项目计划确认</a:t>
                </a:r>
                <a:endParaRPr lang="zh-CN" altLang="en-US" sz="1600"/>
              </a:p>
            </p:txBody>
          </p:sp>
        </p:grpSp>
        <p:pic>
          <p:nvPicPr>
            <p:cNvPr id="60422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0" y="4224"/>
              <a:ext cx="7380" cy="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3" name="Rectangle 16"/>
            <p:cNvSpPr>
              <a:spLocks noChangeArrowheads="1"/>
            </p:cNvSpPr>
            <p:nvPr/>
          </p:nvSpPr>
          <p:spPr bwMode="auto">
            <a:xfrm>
              <a:off x="2644" y="3738"/>
              <a:ext cx="6480" cy="42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</p:grpSp>
      <p:sp>
        <p:nvSpPr>
          <p:cNvPr id="259089" name="Rectangle 17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3686175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240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微软解决框架过程模型</a:t>
            </a:r>
          </a:p>
        </p:txBody>
      </p:sp>
      <p:sp>
        <p:nvSpPr>
          <p:cNvPr id="259090" name="Rectangle 1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2103438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chemeClr val="hlink"/>
                </a:solidFill>
              </a:rPr>
              <a:t>变换模型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4191000" y="1219200"/>
            <a:ext cx="49530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要点：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主要过程活动基于形式化的方法说明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采用形式化的软件开发方法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用形式化的方法来验证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软件开发模型</a:t>
            </a: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4191000" y="4187825"/>
            <a:ext cx="4953000" cy="213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形式化方法的问题：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开发费时且昂贵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软件开发者需要形式化学习背景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难以和用户沟通</a:t>
            </a:r>
          </a:p>
        </p:txBody>
      </p:sp>
      <p:pic>
        <p:nvPicPr>
          <p:cNvPr id="6144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388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软件开发模型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81000" y="1295400"/>
            <a:ext cx="591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变换模型：以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隶书" pitchFamily="49" charset="-122"/>
              </a:rPr>
              <a:t>“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电梯问题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隶书" pitchFamily="49" charset="-122"/>
              </a:rPr>
              <a:t>”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为例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107950" y="1719263"/>
            <a:ext cx="89646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自然语言描述的“电梯问题”运行逻辑：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）共有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个电梯，每个电梯有一组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个按钮，每层对应一个按钮。当按下按钮并让电梯降临相应的层时，按钮灯亮。当电梯已降临相应层后灯灭。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）除了第一层和顶层，每一层有两个按钮，一个要求电梯向上，一个要求电梯向下。当按下时，这些按钮灯亮，当电梯降临该层时，灯灭，然后向想要的方向移动。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1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1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）当没有对电梯提出请求时，它仍停留在当前的楼层，门关着。</a:t>
            </a: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179388" y="3644900"/>
            <a:ext cx="631031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有穷状态自动机描述的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电梯问题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运行逻辑：</a:t>
            </a:r>
          </a:p>
        </p:txBody>
      </p:sp>
      <p:grpSp>
        <p:nvGrpSpPr>
          <p:cNvPr id="63493" name="Group 8"/>
          <p:cNvGrpSpPr>
            <a:grpSpLocks/>
          </p:cNvGrpSpPr>
          <p:nvPr/>
        </p:nvGrpSpPr>
        <p:grpSpPr bwMode="auto">
          <a:xfrm>
            <a:off x="4594225" y="4292600"/>
            <a:ext cx="4514850" cy="755650"/>
            <a:chOff x="340" y="2687"/>
            <a:chExt cx="2844" cy="476"/>
          </a:xfrm>
        </p:grpSpPr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340" y="2795"/>
              <a:ext cx="98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EBOFF(e,f)</a:t>
              </a:r>
            </a:p>
          </p:txBody>
        </p:sp>
        <p:sp>
          <p:nvSpPr>
            <p:cNvPr id="374794" name="Text Box 10"/>
            <p:cNvSpPr txBox="1">
              <a:spLocks noChangeArrowheads="1"/>
            </p:cNvSpPr>
            <p:nvPr/>
          </p:nvSpPr>
          <p:spPr bwMode="auto">
            <a:xfrm>
              <a:off x="2196" y="2795"/>
              <a:ext cx="98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EBON(e,f)</a:t>
              </a:r>
            </a:p>
          </p:txBody>
        </p:sp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1443" y="2687"/>
              <a:ext cx="63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EBP(e,f)</a:t>
              </a:r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1338" y="288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7" name="Text Box 13"/>
            <p:cNvSpPr txBox="1">
              <a:spLocks noChangeArrowheads="1"/>
            </p:cNvSpPr>
            <p:nvPr/>
          </p:nvSpPr>
          <p:spPr bwMode="auto">
            <a:xfrm>
              <a:off x="1446" y="2966"/>
              <a:ext cx="63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EAF(e,f)</a:t>
              </a:r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 flipH="1">
              <a:off x="1324" y="297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250825" y="4221163"/>
            <a:ext cx="5472113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EBON(e,f)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：电梯按钮（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）开启；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EBOFF(e,f)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：电梯按钮（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）关闭；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EBP(e,f)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：按下电梯按钮（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EAF(e,f)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到达楼层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179388" y="5835650"/>
            <a:ext cx="664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与有穷状态自动机描述对应的规则：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EBOFF(e, f) 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EBP(e, f) 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  非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V(e, f)   =&gt;   EBON(e, f)</a:t>
            </a:r>
          </a:p>
        </p:txBody>
      </p:sp>
      <p:sp>
        <p:nvSpPr>
          <p:cNvPr id="374801" name="Rectangle 17"/>
          <p:cNvSpPr>
            <a:spLocks noChangeArrowheads="1"/>
          </p:cNvSpPr>
          <p:nvPr/>
        </p:nvSpPr>
        <p:spPr bwMode="auto">
          <a:xfrm>
            <a:off x="5435600" y="5734050"/>
            <a:ext cx="3490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V(e,f)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达到（停在）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层。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0" grpId="0"/>
      <p:bldP spid="3748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  <p:pic>
        <p:nvPicPr>
          <p:cNvPr id="20482" name="Picture 3" descr="kjcq2004011403-a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2763" y="3695700"/>
            <a:ext cx="355123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0" y="1844675"/>
            <a:ext cx="54737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软件不仅仅是在计算机运行的程序</a:t>
            </a:r>
          </a:p>
          <a:p>
            <a:pPr marL="342900" indent="-342900" eaLnBrk="0" hangingPunct="0">
              <a:lnSpc>
                <a:spcPct val="12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任何预先定义好的程序步骤的地方，都有软件的身影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软件的应用领域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系统软件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实时软件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商业软件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工程和科学计算软件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嵌入式软件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个人计算机软件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人工智能软件</a:t>
            </a:r>
          </a:p>
        </p:txBody>
      </p:sp>
      <p:pic>
        <p:nvPicPr>
          <p:cNvPr id="20484" name="Picture 5" descr="U67P2T1D284166F14DT20040118150159"/>
          <p:cNvPicPr>
            <a:picLocks noChangeAspect="1" noChangeArrowheads="1"/>
          </p:cNvPicPr>
          <p:nvPr/>
        </p:nvPicPr>
        <p:blipFill>
          <a:blip r:embed="rId3" cstate="print"/>
          <a:srcRect l="27870" t="4839" r="27563" b="8725"/>
          <a:stretch>
            <a:fillRect/>
          </a:stretch>
        </p:blipFill>
        <p:spPr bwMode="auto">
          <a:xfrm>
            <a:off x="7772400" y="1981200"/>
            <a:ext cx="11541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NewsMedia_2678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133600"/>
            <a:ext cx="15478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 descr="107102737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3300" y="3308350"/>
            <a:ext cx="1473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8" descr="u=1187941564,2283283869&amp;gp=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5257800"/>
            <a:ext cx="152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69863" y="1249363"/>
            <a:ext cx="69230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为什么要讲软件和软件工程（</a:t>
            </a:r>
            <a:r>
              <a:rPr kumimoji="0"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83"/>
          <p:cNvGrpSpPr>
            <a:grpSpLocks/>
          </p:cNvGrpSpPr>
          <p:nvPr/>
        </p:nvGrpSpPr>
        <p:grpSpPr bwMode="auto">
          <a:xfrm>
            <a:off x="2460625" y="1125538"/>
            <a:ext cx="6683375" cy="5502275"/>
            <a:chOff x="1565" y="663"/>
            <a:chExt cx="4210" cy="3466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2564" y="711"/>
              <a:ext cx="1149" cy="240"/>
            </a:xfrm>
            <a:prstGeom prst="rect">
              <a:avLst/>
            </a:prstGeom>
            <a:gradFill rotWithShape="0">
              <a:gsLst>
                <a:gs pos="0">
                  <a:srgbClr val="FF5151">
                    <a:gamma/>
                    <a:shade val="72549"/>
                    <a:invGamma/>
                  </a:srgbClr>
                </a:gs>
                <a:gs pos="50000">
                  <a:srgbClr val="FF5151"/>
                </a:gs>
                <a:gs pos="100000">
                  <a:srgbClr val="FF5151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基本需求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4824" y="1239"/>
              <a:ext cx="889" cy="336"/>
            </a:xfrm>
            <a:prstGeom prst="rect">
              <a:avLst/>
            </a:prstGeom>
            <a:gradFill rotWithShape="0">
              <a:gsLst>
                <a:gs pos="0">
                  <a:srgbClr val="E389B6"/>
                </a:gs>
                <a:gs pos="100000">
                  <a:srgbClr val="E389B6">
                    <a:gamma/>
                    <a:shade val="7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螺旋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4665" y="2151"/>
              <a:ext cx="1110" cy="720"/>
            </a:xfrm>
            <a:prstGeom prst="rect">
              <a:avLst/>
            </a:prstGeom>
            <a:gradFill rotWithShape="0">
              <a:gsLst>
                <a:gs pos="0">
                  <a:srgbClr val="E389B6"/>
                </a:gs>
                <a:gs pos="100000">
                  <a:srgbClr val="E389B6">
                    <a:gamma/>
                    <a:shade val="7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螺旋模型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第</a:t>
              </a:r>
              <a:r>
                <a:rPr lang="en-US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n</a:t>
              </a: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次迭代</a:t>
              </a:r>
            </a:p>
          </p:txBody>
        </p:sp>
        <p:sp>
          <p:nvSpPr>
            <p:cNvPr id="257031" name="Rectangle 7"/>
            <p:cNvSpPr>
              <a:spLocks noChangeArrowheads="1"/>
            </p:cNvSpPr>
            <p:nvPr/>
          </p:nvSpPr>
          <p:spPr bwMode="auto">
            <a:xfrm>
              <a:off x="2915" y="1239"/>
              <a:ext cx="798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E5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原型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3132" y="1959"/>
              <a:ext cx="1110" cy="5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E5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建造原型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第</a:t>
              </a:r>
              <a:r>
                <a:rPr lang="en-US" altLang="en-US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n</a:t>
              </a:r>
              <a:r>
                <a:rPr lang="zh-CN" altLang="en-US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次迭代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3114" y="3879"/>
              <a:ext cx="916" cy="240"/>
            </a:xfrm>
            <a:prstGeom prst="rect">
              <a:avLst/>
            </a:prstGeom>
            <a:gradFill rotWithShape="0">
              <a:gsLst>
                <a:gs pos="0">
                  <a:srgbClr val="FFB37F"/>
                </a:gs>
                <a:gs pos="100000">
                  <a:srgbClr val="FFB37F">
                    <a:gamma/>
                    <a:shade val="81961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维护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57034" name="Oval 10"/>
            <p:cNvSpPr>
              <a:spLocks noChangeArrowheads="1"/>
            </p:cNvSpPr>
            <p:nvPr/>
          </p:nvSpPr>
          <p:spPr bwMode="auto">
            <a:xfrm>
              <a:off x="2973" y="3255"/>
              <a:ext cx="1640" cy="336"/>
            </a:xfrm>
            <a:prstGeom prst="ellipse">
              <a:avLst/>
            </a:prstGeom>
            <a:gradFill rotWithShape="0">
              <a:gsLst>
                <a:gs pos="0">
                  <a:srgbClr val="FFB37F"/>
                </a:gs>
                <a:gs pos="100000">
                  <a:srgbClr val="FFB37F">
                    <a:gamma/>
                    <a:shade val="81961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运行系统</a:t>
              </a:r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1565" y="1239"/>
              <a:ext cx="1038" cy="336"/>
            </a:xfrm>
            <a:prstGeom prst="rect">
              <a:avLst/>
            </a:prstGeom>
            <a:gradFill rotWithShape="0">
              <a:gsLst>
                <a:gs pos="0">
                  <a:srgbClr val="8C3D91"/>
                </a:gs>
                <a:gs pos="6000">
                  <a:srgbClr val="7005D4"/>
                </a:gs>
                <a:gs pos="15000">
                  <a:srgbClr val="181CC7"/>
                </a:gs>
                <a:gs pos="30001">
                  <a:srgbClr val="0A128C"/>
                </a:gs>
                <a:gs pos="50000">
                  <a:srgbClr val="000000"/>
                </a:gs>
                <a:gs pos="70000">
                  <a:srgbClr val="0A128C"/>
                </a:gs>
                <a:gs pos="85000">
                  <a:srgbClr val="181CC7"/>
                </a:gs>
                <a:gs pos="94000">
                  <a:srgbClr val="7005D4"/>
                </a:gs>
                <a:gs pos="100000">
                  <a:srgbClr val="8C3D91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E48518"/>
                    </a:outerShdw>
                  </a:effectLst>
                  <a:latin typeface="宋体" pitchFamily="2" charset="-122"/>
                </a:rPr>
                <a:t>需求分析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1615" y="1815"/>
              <a:ext cx="776" cy="336"/>
            </a:xfrm>
            <a:prstGeom prst="rect">
              <a:avLst/>
            </a:prstGeom>
            <a:gradFill rotWithShape="0">
              <a:gsLst>
                <a:gs pos="0">
                  <a:srgbClr val="8C3D91"/>
                </a:gs>
                <a:gs pos="6000">
                  <a:srgbClr val="7005D4"/>
                </a:gs>
                <a:gs pos="15000">
                  <a:srgbClr val="181CC7"/>
                </a:gs>
                <a:gs pos="30001">
                  <a:srgbClr val="0A128C"/>
                </a:gs>
                <a:gs pos="50000">
                  <a:srgbClr val="000000"/>
                </a:gs>
                <a:gs pos="70000">
                  <a:srgbClr val="0A128C"/>
                </a:gs>
                <a:gs pos="85000">
                  <a:srgbClr val="181CC7"/>
                </a:gs>
                <a:gs pos="94000">
                  <a:srgbClr val="7005D4"/>
                </a:gs>
                <a:gs pos="100000">
                  <a:srgbClr val="8C3D91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E48518"/>
                    </a:outerShdw>
                  </a:effectLst>
                  <a:latin typeface="宋体" pitchFamily="2" charset="-122"/>
                </a:rPr>
                <a:t>设计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1615" y="2332"/>
              <a:ext cx="787" cy="336"/>
            </a:xfrm>
            <a:prstGeom prst="rect">
              <a:avLst/>
            </a:prstGeom>
            <a:gradFill rotWithShape="0">
              <a:gsLst>
                <a:gs pos="0">
                  <a:srgbClr val="8C3D91"/>
                </a:gs>
                <a:gs pos="6000">
                  <a:srgbClr val="7005D4"/>
                </a:gs>
                <a:gs pos="15000">
                  <a:srgbClr val="181CC7"/>
                </a:gs>
                <a:gs pos="30001">
                  <a:srgbClr val="0A128C"/>
                </a:gs>
                <a:gs pos="50000">
                  <a:srgbClr val="000000"/>
                </a:gs>
                <a:gs pos="70000">
                  <a:srgbClr val="0A128C"/>
                </a:gs>
                <a:gs pos="85000">
                  <a:srgbClr val="181CC7"/>
                </a:gs>
                <a:gs pos="94000">
                  <a:srgbClr val="7005D4"/>
                </a:gs>
                <a:gs pos="100000">
                  <a:srgbClr val="8C3D91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E48518"/>
                    </a:outerShdw>
                  </a:effectLst>
                  <a:latin typeface="宋体" pitchFamily="2" charset="-122"/>
                </a:rPr>
                <a:t>编码</a:t>
              </a:r>
            </a:p>
          </p:txBody>
        </p:sp>
        <p:sp>
          <p:nvSpPr>
            <p:cNvPr id="257038" name="Rectangle 14"/>
            <p:cNvSpPr>
              <a:spLocks noChangeArrowheads="1"/>
            </p:cNvSpPr>
            <p:nvPr/>
          </p:nvSpPr>
          <p:spPr bwMode="auto">
            <a:xfrm>
              <a:off x="1665" y="2871"/>
              <a:ext cx="726" cy="336"/>
            </a:xfrm>
            <a:prstGeom prst="rect">
              <a:avLst/>
            </a:prstGeom>
            <a:gradFill rotWithShape="0">
              <a:gsLst>
                <a:gs pos="0">
                  <a:srgbClr val="8C3D91"/>
                </a:gs>
                <a:gs pos="6000">
                  <a:srgbClr val="7005D4"/>
                </a:gs>
                <a:gs pos="15000">
                  <a:srgbClr val="181CC7"/>
                </a:gs>
                <a:gs pos="30001">
                  <a:srgbClr val="0A128C"/>
                </a:gs>
                <a:gs pos="50000">
                  <a:srgbClr val="000000"/>
                </a:gs>
                <a:gs pos="70000">
                  <a:srgbClr val="0A128C"/>
                </a:gs>
                <a:gs pos="85000">
                  <a:srgbClr val="181CC7"/>
                </a:gs>
                <a:gs pos="94000">
                  <a:srgbClr val="7005D4"/>
                </a:gs>
                <a:gs pos="100000">
                  <a:srgbClr val="8C3D91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E48518"/>
                    </a:outerShdw>
                  </a:effectLst>
                  <a:latin typeface="宋体" pitchFamily="2" charset="-122"/>
                </a:rPr>
                <a:t>测试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57039" name="Text Box 15"/>
            <p:cNvSpPr txBox="1">
              <a:spLocks noChangeArrowheads="1"/>
            </p:cNvSpPr>
            <p:nvPr/>
          </p:nvSpPr>
          <p:spPr bwMode="auto">
            <a:xfrm>
              <a:off x="1598" y="1523"/>
              <a:ext cx="7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4529" name="Line 27"/>
            <p:cNvSpPr>
              <a:spLocks noChangeShapeType="1"/>
            </p:cNvSpPr>
            <p:nvPr/>
          </p:nvSpPr>
          <p:spPr bwMode="auto">
            <a:xfrm>
              <a:off x="5194" y="1575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Line 28"/>
            <p:cNvSpPr>
              <a:spLocks noChangeShapeType="1"/>
            </p:cNvSpPr>
            <p:nvPr/>
          </p:nvSpPr>
          <p:spPr bwMode="auto">
            <a:xfrm>
              <a:off x="3502" y="1575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Line 29"/>
            <p:cNvSpPr>
              <a:spLocks noChangeShapeType="1"/>
            </p:cNvSpPr>
            <p:nvPr/>
          </p:nvSpPr>
          <p:spPr bwMode="auto">
            <a:xfrm>
              <a:off x="3674" y="357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30"/>
            <p:cNvSpPr>
              <a:spLocks noChangeShapeType="1"/>
            </p:cNvSpPr>
            <p:nvPr/>
          </p:nvSpPr>
          <p:spPr bwMode="auto">
            <a:xfrm>
              <a:off x="2021" y="1575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Line 32"/>
            <p:cNvSpPr>
              <a:spLocks noChangeShapeType="1"/>
            </p:cNvSpPr>
            <p:nvPr/>
          </p:nvSpPr>
          <p:spPr bwMode="auto">
            <a:xfrm>
              <a:off x="3660" y="2487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33"/>
            <p:cNvSpPr>
              <a:spLocks noChangeShapeType="1"/>
            </p:cNvSpPr>
            <p:nvPr/>
          </p:nvSpPr>
          <p:spPr bwMode="auto">
            <a:xfrm flipH="1">
              <a:off x="2444" y="3063"/>
              <a:ext cx="1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34"/>
            <p:cNvSpPr>
              <a:spLocks noChangeShapeType="1"/>
            </p:cNvSpPr>
            <p:nvPr/>
          </p:nvSpPr>
          <p:spPr bwMode="auto">
            <a:xfrm>
              <a:off x="3237" y="95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35"/>
            <p:cNvSpPr>
              <a:spLocks noChangeShapeType="1"/>
            </p:cNvSpPr>
            <p:nvPr/>
          </p:nvSpPr>
          <p:spPr bwMode="auto">
            <a:xfrm>
              <a:off x="3607" y="951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37"/>
            <p:cNvSpPr>
              <a:spLocks noChangeShapeType="1"/>
            </p:cNvSpPr>
            <p:nvPr/>
          </p:nvSpPr>
          <p:spPr bwMode="auto">
            <a:xfrm>
              <a:off x="5141" y="1095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38"/>
            <p:cNvSpPr>
              <a:spLocks noChangeShapeType="1"/>
            </p:cNvSpPr>
            <p:nvPr/>
          </p:nvSpPr>
          <p:spPr bwMode="auto">
            <a:xfrm>
              <a:off x="2920" y="951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39"/>
            <p:cNvSpPr>
              <a:spLocks noChangeShapeType="1"/>
            </p:cNvSpPr>
            <p:nvPr/>
          </p:nvSpPr>
          <p:spPr bwMode="auto">
            <a:xfrm>
              <a:off x="2074" y="1047"/>
              <a:ext cx="8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Line 40"/>
            <p:cNvSpPr>
              <a:spLocks noChangeShapeType="1"/>
            </p:cNvSpPr>
            <p:nvPr/>
          </p:nvSpPr>
          <p:spPr bwMode="auto">
            <a:xfrm>
              <a:off x="2074" y="10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66" name="Text Box 42"/>
            <p:cNvSpPr txBox="1">
              <a:spLocks noChangeArrowheads="1"/>
            </p:cNvSpPr>
            <p:nvPr/>
          </p:nvSpPr>
          <p:spPr bwMode="auto">
            <a:xfrm>
              <a:off x="3713" y="663"/>
              <a:ext cx="21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257067" name="Text Box 43"/>
            <p:cNvSpPr txBox="1">
              <a:spLocks noChangeArrowheads="1"/>
            </p:cNvSpPr>
            <p:nvPr/>
          </p:nvSpPr>
          <p:spPr bwMode="auto">
            <a:xfrm>
              <a:off x="3237" y="161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</a:p>
          </p:txBody>
        </p:sp>
        <p:sp>
          <p:nvSpPr>
            <p:cNvPr id="257068" name="Text Box 44"/>
            <p:cNvSpPr txBox="1">
              <a:spLocks noChangeArrowheads="1"/>
            </p:cNvSpPr>
            <p:nvPr/>
          </p:nvSpPr>
          <p:spPr bwMode="auto">
            <a:xfrm>
              <a:off x="2127" y="999"/>
              <a:ext cx="21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</a:p>
          </p:txBody>
        </p:sp>
        <p:sp>
          <p:nvSpPr>
            <p:cNvPr id="257069" name="Text Box 45"/>
            <p:cNvSpPr txBox="1">
              <a:spLocks noChangeArrowheads="1"/>
            </p:cNvSpPr>
            <p:nvPr/>
          </p:nvSpPr>
          <p:spPr bwMode="auto">
            <a:xfrm>
              <a:off x="5194" y="989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5</a:t>
              </a:r>
            </a:p>
          </p:txBody>
        </p:sp>
        <p:sp>
          <p:nvSpPr>
            <p:cNvPr id="257070" name="Text Box 46"/>
            <p:cNvSpPr txBox="1">
              <a:spLocks noChangeArrowheads="1"/>
            </p:cNvSpPr>
            <p:nvPr/>
          </p:nvSpPr>
          <p:spPr bwMode="auto">
            <a:xfrm>
              <a:off x="3660" y="171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7</a:t>
              </a:r>
            </a:p>
          </p:txBody>
        </p:sp>
        <p:sp>
          <p:nvSpPr>
            <p:cNvPr id="257071" name="Text Box 47"/>
            <p:cNvSpPr txBox="1">
              <a:spLocks noChangeArrowheads="1"/>
            </p:cNvSpPr>
            <p:nvPr/>
          </p:nvSpPr>
          <p:spPr bwMode="auto">
            <a:xfrm>
              <a:off x="5163" y="1525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8</a:t>
              </a:r>
            </a:p>
          </p:txBody>
        </p:sp>
        <p:sp>
          <p:nvSpPr>
            <p:cNvPr id="257072" name="Text Box 48"/>
            <p:cNvSpPr txBox="1">
              <a:spLocks noChangeArrowheads="1"/>
            </p:cNvSpPr>
            <p:nvPr/>
          </p:nvSpPr>
          <p:spPr bwMode="auto">
            <a:xfrm>
              <a:off x="2074" y="152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6</a:t>
              </a:r>
            </a:p>
          </p:txBody>
        </p:sp>
        <p:sp>
          <p:nvSpPr>
            <p:cNvPr id="257074" name="Text Box 50"/>
            <p:cNvSpPr txBox="1">
              <a:spLocks noChangeArrowheads="1"/>
            </p:cNvSpPr>
            <p:nvPr/>
          </p:nvSpPr>
          <p:spPr bwMode="auto">
            <a:xfrm>
              <a:off x="4057" y="38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14</a:t>
              </a:r>
            </a:p>
          </p:txBody>
        </p:sp>
        <p:sp>
          <p:nvSpPr>
            <p:cNvPr id="257075" name="Text Box 51"/>
            <p:cNvSpPr txBox="1">
              <a:spLocks noChangeArrowheads="1"/>
            </p:cNvSpPr>
            <p:nvPr/>
          </p:nvSpPr>
          <p:spPr bwMode="auto">
            <a:xfrm>
              <a:off x="2127" y="2093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9</a:t>
              </a:r>
            </a:p>
          </p:txBody>
        </p:sp>
        <p:sp>
          <p:nvSpPr>
            <p:cNvPr id="257076" name="Text Box 52"/>
            <p:cNvSpPr txBox="1">
              <a:spLocks noChangeArrowheads="1"/>
            </p:cNvSpPr>
            <p:nvPr/>
          </p:nvSpPr>
          <p:spPr bwMode="auto">
            <a:xfrm>
              <a:off x="4057" y="1373"/>
              <a:ext cx="2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</a:p>
          </p:txBody>
        </p:sp>
        <p:sp>
          <p:nvSpPr>
            <p:cNvPr id="64551" name="Line 53"/>
            <p:cNvSpPr>
              <a:spLocks noChangeShapeType="1"/>
            </p:cNvSpPr>
            <p:nvPr/>
          </p:nvSpPr>
          <p:spPr bwMode="auto">
            <a:xfrm>
              <a:off x="5300" y="2871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Line 54"/>
            <p:cNvSpPr>
              <a:spLocks noChangeShapeType="1"/>
            </p:cNvSpPr>
            <p:nvPr/>
          </p:nvSpPr>
          <p:spPr bwMode="auto">
            <a:xfrm flipH="1">
              <a:off x="4506" y="3399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Line 55"/>
            <p:cNvSpPr>
              <a:spLocks noChangeShapeType="1"/>
            </p:cNvSpPr>
            <p:nvPr/>
          </p:nvSpPr>
          <p:spPr bwMode="auto">
            <a:xfrm>
              <a:off x="2021" y="3399"/>
              <a:ext cx="1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Line 56"/>
            <p:cNvSpPr>
              <a:spLocks noChangeShapeType="1"/>
            </p:cNvSpPr>
            <p:nvPr/>
          </p:nvSpPr>
          <p:spPr bwMode="auto">
            <a:xfrm>
              <a:off x="2021" y="3207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5" name="Line 57"/>
            <p:cNvSpPr>
              <a:spLocks noChangeShapeType="1"/>
            </p:cNvSpPr>
            <p:nvPr/>
          </p:nvSpPr>
          <p:spPr bwMode="auto">
            <a:xfrm>
              <a:off x="2021" y="2151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Line 58"/>
            <p:cNvSpPr>
              <a:spLocks noChangeShapeType="1"/>
            </p:cNvSpPr>
            <p:nvPr/>
          </p:nvSpPr>
          <p:spPr bwMode="auto">
            <a:xfrm>
              <a:off x="2021" y="2679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83" name="Text Box 59"/>
            <p:cNvSpPr txBox="1">
              <a:spLocks noChangeArrowheads="1"/>
            </p:cNvSpPr>
            <p:nvPr/>
          </p:nvSpPr>
          <p:spPr bwMode="auto">
            <a:xfrm>
              <a:off x="2603" y="2631"/>
              <a:ext cx="476" cy="258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4GT</a:t>
              </a:r>
            </a:p>
          </p:txBody>
        </p:sp>
        <p:sp>
          <p:nvSpPr>
            <p:cNvPr id="64558" name="Line 60"/>
            <p:cNvSpPr>
              <a:spLocks noChangeShapeType="1"/>
            </p:cNvSpPr>
            <p:nvPr/>
          </p:nvSpPr>
          <p:spPr bwMode="auto">
            <a:xfrm>
              <a:off x="2391" y="2487"/>
              <a:ext cx="31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Line 62"/>
            <p:cNvSpPr>
              <a:spLocks noChangeShapeType="1"/>
            </p:cNvSpPr>
            <p:nvPr/>
          </p:nvSpPr>
          <p:spPr bwMode="auto">
            <a:xfrm flipH="1">
              <a:off x="2391" y="2871"/>
              <a:ext cx="265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88" name="Text Box 64"/>
            <p:cNvSpPr txBox="1">
              <a:spLocks noChangeArrowheads="1"/>
            </p:cNvSpPr>
            <p:nvPr/>
          </p:nvSpPr>
          <p:spPr bwMode="auto">
            <a:xfrm>
              <a:off x="4242" y="1287"/>
              <a:ext cx="476" cy="258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4GT</a:t>
              </a:r>
            </a:p>
          </p:txBody>
        </p:sp>
        <p:sp>
          <p:nvSpPr>
            <p:cNvPr id="64561" name="Line 65"/>
            <p:cNvSpPr>
              <a:spLocks noChangeShapeType="1"/>
            </p:cNvSpPr>
            <p:nvPr/>
          </p:nvSpPr>
          <p:spPr bwMode="auto">
            <a:xfrm>
              <a:off x="3607" y="1095"/>
              <a:ext cx="15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Line 66"/>
            <p:cNvSpPr>
              <a:spLocks noChangeShapeType="1"/>
            </p:cNvSpPr>
            <p:nvPr/>
          </p:nvSpPr>
          <p:spPr bwMode="auto">
            <a:xfrm>
              <a:off x="3396" y="95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3" name="Line 67"/>
            <p:cNvSpPr>
              <a:spLocks noChangeShapeType="1"/>
            </p:cNvSpPr>
            <p:nvPr/>
          </p:nvSpPr>
          <p:spPr bwMode="auto">
            <a:xfrm>
              <a:off x="3396" y="1191"/>
              <a:ext cx="1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4" name="Line 68"/>
            <p:cNvSpPr>
              <a:spLocks noChangeShapeType="1"/>
            </p:cNvSpPr>
            <p:nvPr/>
          </p:nvSpPr>
          <p:spPr bwMode="auto">
            <a:xfrm>
              <a:off x="4506" y="1191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5" name="Line 69"/>
            <p:cNvSpPr>
              <a:spLocks noChangeShapeType="1"/>
            </p:cNvSpPr>
            <p:nvPr/>
          </p:nvSpPr>
          <p:spPr bwMode="auto">
            <a:xfrm flipH="1">
              <a:off x="2444" y="3159"/>
              <a:ext cx="2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6" name="Line 70"/>
            <p:cNvSpPr>
              <a:spLocks noChangeShapeType="1"/>
            </p:cNvSpPr>
            <p:nvPr/>
          </p:nvSpPr>
          <p:spPr bwMode="auto">
            <a:xfrm>
              <a:off x="4506" y="1527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7" name="Line 71"/>
            <p:cNvSpPr>
              <a:spLocks noChangeShapeType="1"/>
            </p:cNvSpPr>
            <p:nvPr/>
          </p:nvSpPr>
          <p:spPr bwMode="auto">
            <a:xfrm flipH="1">
              <a:off x="3713" y="1383"/>
              <a:ext cx="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96" name="Text Box 72"/>
            <p:cNvSpPr txBox="1">
              <a:spLocks noChangeArrowheads="1"/>
            </p:cNvSpPr>
            <p:nvPr/>
          </p:nvSpPr>
          <p:spPr bwMode="auto">
            <a:xfrm>
              <a:off x="5300" y="1719"/>
              <a:ext cx="475" cy="258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4GT</a:t>
              </a:r>
            </a:p>
          </p:txBody>
        </p:sp>
        <p:sp>
          <p:nvSpPr>
            <p:cNvPr id="257097" name="Line 73"/>
            <p:cNvSpPr>
              <a:spLocks noChangeShapeType="1"/>
            </p:cNvSpPr>
            <p:nvPr/>
          </p:nvSpPr>
          <p:spPr bwMode="auto">
            <a:xfrm>
              <a:off x="5352" y="1575"/>
              <a:ext cx="15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4570" name="Line 74"/>
            <p:cNvSpPr>
              <a:spLocks noChangeShapeType="1"/>
            </p:cNvSpPr>
            <p:nvPr/>
          </p:nvSpPr>
          <p:spPr bwMode="auto">
            <a:xfrm flipH="1">
              <a:off x="5405" y="1959"/>
              <a:ext cx="10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99" name="Text Box 75"/>
            <p:cNvSpPr txBox="1">
              <a:spLocks noChangeArrowheads="1"/>
            </p:cNvSpPr>
            <p:nvPr/>
          </p:nvSpPr>
          <p:spPr bwMode="auto">
            <a:xfrm>
              <a:off x="2709" y="2391"/>
              <a:ext cx="37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10</a:t>
              </a:r>
            </a:p>
          </p:txBody>
        </p:sp>
        <p:sp>
          <p:nvSpPr>
            <p:cNvPr id="257100" name="Text Box 76"/>
            <p:cNvSpPr txBox="1">
              <a:spLocks noChangeArrowheads="1"/>
            </p:cNvSpPr>
            <p:nvPr/>
          </p:nvSpPr>
          <p:spPr bwMode="auto">
            <a:xfrm>
              <a:off x="1704" y="3159"/>
              <a:ext cx="37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11</a:t>
              </a:r>
            </a:p>
          </p:txBody>
        </p:sp>
        <p:sp>
          <p:nvSpPr>
            <p:cNvPr id="257101" name="Text Box 77"/>
            <p:cNvSpPr txBox="1">
              <a:spLocks noChangeArrowheads="1"/>
            </p:cNvSpPr>
            <p:nvPr/>
          </p:nvSpPr>
          <p:spPr bwMode="auto">
            <a:xfrm>
              <a:off x="4665" y="1911"/>
              <a:ext cx="3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12</a:t>
              </a:r>
            </a:p>
          </p:txBody>
        </p:sp>
        <p:sp>
          <p:nvSpPr>
            <p:cNvPr id="257102" name="Text Box 78"/>
            <p:cNvSpPr txBox="1">
              <a:spLocks noChangeArrowheads="1"/>
            </p:cNvSpPr>
            <p:nvPr/>
          </p:nvSpPr>
          <p:spPr bwMode="auto">
            <a:xfrm>
              <a:off x="2973" y="3447"/>
              <a:ext cx="42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13</a:t>
              </a:r>
            </a:p>
          </p:txBody>
        </p:sp>
      </p:grpSp>
      <p:sp>
        <p:nvSpPr>
          <p:cNvPr id="257103" name="Text Box 79"/>
          <p:cNvSpPr txBox="1">
            <a:spLocks noChangeArrowheads="1"/>
          </p:cNvSpPr>
          <p:nvPr/>
        </p:nvSpPr>
        <p:spPr bwMode="auto">
          <a:xfrm>
            <a:off x="0" y="1268413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组合模型（示意图）</a:t>
            </a:r>
          </a:p>
        </p:txBody>
      </p:sp>
      <p:sp>
        <p:nvSpPr>
          <p:cNvPr id="257104" name="Text Box 80"/>
          <p:cNvSpPr txBox="1">
            <a:spLocks noChangeArrowheads="1"/>
          </p:cNvSpPr>
          <p:nvPr/>
        </p:nvSpPr>
        <p:spPr bwMode="auto">
          <a:xfrm>
            <a:off x="63500" y="2060575"/>
            <a:ext cx="2347913" cy="3714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要点：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几种模型配合使用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以一种模型为主，嵌入其它模型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由开发者选择开发路径</a:t>
            </a:r>
          </a:p>
        </p:txBody>
      </p:sp>
      <p:sp>
        <p:nvSpPr>
          <p:cNvPr id="257105" name="Rectangle 81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004" name="Group 100"/>
          <p:cNvGraphicFramePr>
            <a:graphicFrameLocks noGrp="1"/>
          </p:cNvGraphicFramePr>
          <p:nvPr>
            <p:ph/>
          </p:nvPr>
        </p:nvGraphicFramePr>
        <p:xfrm>
          <a:off x="323850" y="1484313"/>
          <a:ext cx="8640763" cy="5040315"/>
        </p:xfrm>
        <a:graphic>
          <a:graphicData uri="http://schemas.openxmlformats.org/drawingml/2006/table">
            <a:tbl>
              <a:tblPr/>
              <a:tblGrid>
                <a:gridCol w="1439863"/>
                <a:gridCol w="1944687"/>
                <a:gridCol w="3095625"/>
                <a:gridCol w="216058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工具类型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  <a:cs typeface="Times New Roman" pitchFamily="18" charset="0"/>
                        </a:rPr>
                        <a:t>具有代表性的工具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  <a:cs typeface="Times New Roman" pitchFamily="18" charset="0"/>
                        </a:rPr>
                        <a:t>特点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  <a:cs typeface="Times New Roman" pitchFamily="18" charset="0"/>
                        </a:rPr>
                        <a:t>所用于软件工程的阶段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文档编写工具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WORD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VISO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Enterprise Architect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直观的操作界面、模板与向导功能。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软件开发全过程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分析与设计工具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PowerDesigner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功能强大，使用方便，提供增量的数据库开发功能，支持局部更新。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实现、测试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版本控制工具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Bisual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Source Safe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SVN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CVS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提供了基本的认证安全和版本控制机制，能够对文本、二进制、图形图像等文件进行版本控制。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设计、实现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配置管理工具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ClearCase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功能强大，但使用复杂，支持多版本、并行开发等。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设计、实现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测试工具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WinRunner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LoadRunner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WinRunner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能够提高测试人员的工作效率和质量；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LoadRunner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能对整个企业架构进行测试。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实现、测试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维护工具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Concurrent Version System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用于在多人开发环境下的源码的维护，实际上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CVS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可以维护任意文档的开发和使用。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向超高速、大容量、微型化发展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调试用具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交互式调试系统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实现、测试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958" name="Rectangle 5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379959" name="Text Box 55"/>
          <p:cNvSpPr txBox="1">
            <a:spLocks noChangeArrowheads="1"/>
          </p:cNvSpPr>
          <p:nvPr/>
        </p:nvSpPr>
        <p:spPr bwMode="auto">
          <a:xfrm>
            <a:off x="107950" y="1092200"/>
            <a:ext cx="223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2400" b="1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CASE</a:t>
            </a:r>
            <a:r>
              <a:rPr lang="zh-CN" altLang="en-US" sz="2400" b="1" dirty="0" smtClean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工具</a:t>
            </a: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分类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67" name="Rectangle 1051"/>
          <p:cNvSpPr>
            <a:spLocks noChangeArrowheads="1"/>
          </p:cNvSpPr>
          <p:nvPr/>
        </p:nvSpPr>
        <p:spPr bwMode="auto">
          <a:xfrm>
            <a:off x="2771775" y="333375"/>
            <a:ext cx="4248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软件开发方法</a:t>
            </a:r>
          </a:p>
        </p:txBody>
      </p:sp>
      <p:sp>
        <p:nvSpPr>
          <p:cNvPr id="240668" name="Rectangle 1052"/>
          <p:cNvSpPr>
            <a:spLocks noChangeArrowheads="1"/>
          </p:cNvSpPr>
          <p:nvPr/>
        </p:nvSpPr>
        <p:spPr bwMode="auto">
          <a:xfrm>
            <a:off x="34925" y="1916113"/>
            <a:ext cx="9074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1978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年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E. Yourdon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L. L. Constantine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提出了结构化方法，也称为面向功能的软件开发方法或面向数据流的软件开发方法。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首先提出用结构化分析（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Structure Analysis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）对软件进行需求分析，之后用结构化设计（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Structure Design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）方法进行系统设计，最后用结构化编程（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Structure Programming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）实现软件。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结构化方法提出的开发过程步骤明确，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三个阶段彼此衔接，前后照应。 </a:t>
            </a:r>
          </a:p>
        </p:txBody>
      </p:sp>
      <p:sp>
        <p:nvSpPr>
          <p:cNvPr id="240669" name="Text Box 1053"/>
          <p:cNvSpPr txBox="1">
            <a:spLocks noChangeArrowheads="1"/>
          </p:cNvSpPr>
          <p:nvPr/>
        </p:nvSpPr>
        <p:spPr bwMode="auto">
          <a:xfrm>
            <a:off x="179388" y="1268413"/>
            <a:ext cx="28082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结构化开发方法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771775" y="333375"/>
            <a:ext cx="3860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软件开发方法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50825" y="2030413"/>
            <a:ext cx="8604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面向对象思想符合人们对客观世界的认识和描述。客观世界的实体是人们认识世界的基础，面向对象开发方法的基础是对象，而对象就是对客观事务（问题空间）的直接描述。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面向对象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类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继承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消息</a:t>
            </a:r>
            <a:r>
              <a:rPr lang="zh-CN" altLang="en-US">
                <a:latin typeface="Arial" charset="0"/>
              </a:rPr>
              <a:t> 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79388" y="1268413"/>
            <a:ext cx="3240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面向对象开发方法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457200" y="457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第一章  软件工程概述 小结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908175" y="2420938"/>
            <a:ext cx="5410200" cy="2870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软件工程的发展历程 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软件工程的概念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软件与软件工过程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软件过程模型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304800" y="1196975"/>
            <a:ext cx="5181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r>
              <a:rPr kumimoji="0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各产业在经济结构中的比例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工业经济结构与信息经济结构的演变。</a:t>
            </a:r>
          </a:p>
        </p:txBody>
      </p:sp>
      <p:pic>
        <p:nvPicPr>
          <p:cNvPr id="22530" name="Picture 3" descr="信息化"/>
          <p:cNvPicPr>
            <a:picLocks noChangeAspect="1" noChangeArrowheads="1"/>
          </p:cNvPicPr>
          <p:nvPr/>
        </p:nvPicPr>
        <p:blipFill>
          <a:blip r:embed="rId2" cstate="print"/>
          <a:srcRect b="17357"/>
          <a:stretch>
            <a:fillRect/>
          </a:stretch>
        </p:blipFill>
        <p:spPr bwMode="auto">
          <a:xfrm>
            <a:off x="3276600" y="2209800"/>
            <a:ext cx="54737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28600" y="4876800"/>
            <a:ext cx="785018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r>
              <a:rPr kumimoji="0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软件是信息时代的焦点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计算机和软件导致了“知识的民主化”；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“网络共享”是全球知识交换的关键；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由计算机控制的信息和知识，将是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21</a:t>
            </a: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世纪中权力的焦点。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228600" y="1143000"/>
            <a:ext cx="8807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defTabSz="346075" eaLnBrk="0" hangingPunct="0">
              <a:lnSpc>
                <a:spcPct val="12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为什么要讲软件和软件工程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0" lang="zh-CN" altLang="en-US"/>
              <a:t> 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？</a:t>
            </a:r>
          </a:p>
          <a:p>
            <a:pPr marL="622300" lvl="1" indent="-223838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</a:pPr>
            <a:r>
              <a:rPr kumimoji="0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软件开发的本质是什么？</a:t>
            </a:r>
          </a:p>
          <a:p>
            <a:pPr marL="622300" lvl="1" indent="-223838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软件开发是将现实问题域中概念和处理过程转换为计算机（网络）的概念和处理逻辑的映射。从而软件开发的本质可概括为：在不同抽象层对术语和处理逻辑的映射。</a:t>
            </a:r>
          </a:p>
          <a:p>
            <a:pPr marL="622300" lvl="1" indent="-223838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</a:pPr>
            <a:r>
              <a:rPr kumimoji="0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进一步围绕软件开发，分析如何实现上述映射、以及如何管理这些映射相关的活动，这样才能更好的开发出过程受控、质量受控的软件产品。</a:t>
            </a:r>
            <a:endParaRPr kumimoji="0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pic>
        <p:nvPicPr>
          <p:cNvPr id="21506" name="Picture 4" descr="bslogo_gr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4365625"/>
            <a:ext cx="26638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05" name="Group 53"/>
          <p:cNvGraphicFramePr>
            <a:graphicFrameLocks noGrp="1"/>
          </p:cNvGraphicFramePr>
          <p:nvPr/>
        </p:nvGraphicFramePr>
        <p:xfrm>
          <a:off x="107950" y="1878013"/>
          <a:ext cx="8915400" cy="4572446"/>
        </p:xfrm>
        <a:graphic>
          <a:graphicData uri="http://schemas.openxmlformats.org/drawingml/2006/table">
            <a:tbl>
              <a:tblPr/>
              <a:tblGrid>
                <a:gridCol w="1533525"/>
                <a:gridCol w="2339975"/>
                <a:gridCol w="2576513"/>
                <a:gridCol w="24653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Ctr="1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  <a:cs typeface="Times New Roman" pitchFamily="18" charset="0"/>
                        </a:rPr>
                        <a:t>程序设计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  <a:cs typeface="Times New Roman" pitchFamily="18" charset="0"/>
                        </a:rPr>
                        <a:t>程序系统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  <a:cs typeface="Times New Roman" pitchFamily="18" charset="0"/>
                        </a:rPr>
                        <a:t>软件工程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时间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年代中期之前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年代中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——70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年代中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年代中期之后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特点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硬件通用，软件专用；</a:t>
                      </a:r>
                    </a:p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程序规模小，编写者和使用者为同组人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出现“软件作坊”、出现产品软件；“个体化”开发方法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软件开发成为一门新兴的工程学科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——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软件工程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软件的范畴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程序及说明书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产品软件（项目软件）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主要语言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汇编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高级语言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高级语言系统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软件工作范围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程序编写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程序编写</a:t>
                      </a:r>
                    </a:p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软件设计和测试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软件生存期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硬件特征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价高、存储量小、可靠性差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降价；速度、容量、可靠性明显提高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向超高速、大容量、微型化发展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软件特征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完全不受重视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软件技术的发展不满足需要，出现了软件危机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Pct val="75000"/>
                        <a:buFontTx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开发技术有进步，但未获得突破性进展，软件危机未完全摆脱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0" name="Rectangle 49"/>
          <p:cNvSpPr>
            <a:spLocks noChangeArrowheads="1"/>
          </p:cNvSpPr>
          <p:nvPr/>
        </p:nvSpPr>
        <p:spPr bwMode="auto">
          <a:xfrm>
            <a:off x="179388" y="1179513"/>
            <a:ext cx="61928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</a:pP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为什么要讲软件和软件工程（</a:t>
            </a:r>
            <a:r>
              <a:rPr kumimoji="0"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0" lang="zh-CN" altLang="en-US"/>
              <a:t> 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355380" name="Rectangle 52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92500" y="2349500"/>
            <a:ext cx="5472113" cy="3527425"/>
          </a:xfrm>
        </p:spPr>
        <p:txBody>
          <a:bodyPr tIns="46038" bIns="46038"/>
          <a:lstStyle/>
          <a:p>
            <a:pPr>
              <a:lnSpc>
                <a:spcPct val="160000"/>
              </a:lnSpc>
              <a:buFont typeface="Wingdings" pitchFamily="2" charset="2"/>
              <a:buChar char="v"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95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超过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万行代码  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超过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4000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万行代码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Vista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超过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5000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万行代码，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9000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余位开发人员，耗资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亿美元。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2006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年底推出，公测发现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万余错误。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8456613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>
                <a:solidFill>
                  <a:srgbClr val="2818F4"/>
                </a:solidFill>
              </a:rPr>
              <a:t>软件开发技术面临的问题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636838"/>
            <a:ext cx="2881312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488237" cy="1728787"/>
          </a:xfrm>
        </p:spPr>
        <p:txBody>
          <a:bodyPr tIns="46038" bIns="46038"/>
          <a:lstStyle/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1966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年开发的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IBM360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机的操作系统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该操作系统花费了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5000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人年的工作量，写出了近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万行源程序，但是却得到一个很不成功的软件。每更新一次版本，都能找到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多个错误，成为用之不灵、弃之可惜的软件系统。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1295400"/>
            <a:ext cx="8456613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>
                <a:solidFill>
                  <a:srgbClr val="2818F4"/>
                </a:solidFill>
              </a:rPr>
              <a:t>软件开发技术面临的问题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pic>
        <p:nvPicPr>
          <p:cNvPr id="26628" name="Picture 8" descr="IBM百年经典服务器操作系统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933825"/>
            <a:ext cx="4824412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1章 软件工程概述（胡思康）">
  <a:themeElements>
    <a:clrScheme name="第1章 软件工程概述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1章 软件工程概述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第1章 软件工程概述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Pages>57</Pages>
  <Words>3417</Words>
  <Application>Microsoft Office PowerPoint</Application>
  <PresentationFormat>全屏显示(4:3)</PresentationFormat>
  <Paragraphs>548</Paragraphs>
  <Slides>44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第1章 软件工程概述（胡思康）</vt:lpstr>
      <vt:lpstr>幻灯片 1</vt:lpstr>
      <vt:lpstr>课程的主要内容包括：</vt:lpstr>
      <vt:lpstr>第1章  软件工程概述</vt:lpstr>
      <vt:lpstr>幻灯片 4</vt:lpstr>
      <vt:lpstr>幻灯片 5</vt:lpstr>
      <vt:lpstr>幻灯片 6</vt:lpstr>
      <vt:lpstr>幻灯片 7</vt:lpstr>
      <vt:lpstr>软件开发技术面临的问题</vt:lpstr>
      <vt:lpstr>软件开发技术面临的问题</vt:lpstr>
      <vt:lpstr>软件开发技术面临的问题</vt:lpstr>
      <vt:lpstr>软件开发技术面临的问题</vt:lpstr>
      <vt:lpstr>幻灯片 12</vt:lpstr>
      <vt:lpstr>软件工程的发展历程</vt:lpstr>
      <vt:lpstr>幻灯片 14</vt:lpstr>
      <vt:lpstr>软件工程的产生和发展</vt:lpstr>
      <vt:lpstr>幻灯片 16</vt:lpstr>
      <vt:lpstr>软件工程的概念</vt:lpstr>
      <vt:lpstr>软件工程的概念</vt:lpstr>
      <vt:lpstr>软件基本概念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瀑布模型 (线形顺序模型)  1970年，Winston Royce</vt:lpstr>
      <vt:lpstr>幻灯片 28</vt:lpstr>
      <vt:lpstr>原型模型（演化模型）</vt:lpstr>
      <vt:lpstr>幻灯片 30</vt:lpstr>
      <vt:lpstr>幻灯片 31</vt:lpstr>
      <vt:lpstr>幻灯片 32</vt:lpstr>
      <vt:lpstr>幻灯片 33</vt:lpstr>
      <vt:lpstr>幻灯片 34</vt:lpstr>
      <vt:lpstr>敏捷过程模型</vt:lpstr>
      <vt:lpstr>幻灯片 36</vt:lpstr>
      <vt:lpstr>微软解决框架过程模型</vt:lpstr>
      <vt:lpstr>变换模型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BIT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软件工程概论</dc:title>
  <dc:creator>胡思康</dc:creator>
  <cp:lastModifiedBy>Hu Sikang</cp:lastModifiedBy>
  <cp:revision>341</cp:revision>
  <cp:lastPrinted>1601-01-01T00:00:00Z</cp:lastPrinted>
  <dcterms:created xsi:type="dcterms:W3CDTF">1997-09-08T01:09:18Z</dcterms:created>
  <dcterms:modified xsi:type="dcterms:W3CDTF">2016-09-21T02:21:26Z</dcterms:modified>
</cp:coreProperties>
</file>