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rawings/legacyDiagramText8.bin" ContentType="application/vnd.ms-office.legacyDiagramText"/>
  <Override PartName="/docProps/custom.xml" ContentType="application/vnd.openxmlformats-officedocument.custom-properties+xml"/>
  <Override PartName="/ppt/drawings/legacyDiagramText12.bin" ContentType="application/vnd.ms-office.legacyDiagramText"/>
  <Override PartName="/ppt/notesSlides/notesSlide12.xml" ContentType="application/vnd.openxmlformats-officedocument.presentationml.notesSlide+xml"/>
  <Override PartName="/ppt/drawings/legacyDiagramText4.bin" ContentType="application/vnd.ms-office.legacyDiagramText"/>
  <Override PartName="/ppt/drawings/legacyDiagramText10.bin" ContentType="application/vnd.ms-office.legacyDiagramTex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rawings/legacyDiagramText2.bin" ContentType="application/vnd.ms-office.legacyDiagramText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rawings/legacyDiagramText9.bin" ContentType="application/vnd.ms-office.legacyDiagramText"/>
  <Override PartName="/ppt/drawings/legacyDiagramText13.bin" ContentType="application/vnd.ms-office.legacyDiagramText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rawings/legacyDiagramText7.bin" ContentType="application/vnd.ms-office.legacyDiagramText"/>
  <Override PartName="/ppt/drawings/legacyDiagramText11.bin" ContentType="application/vnd.ms-office.legacyDiagramText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rawings/legacyDiagramText5.bin" ContentType="application/vnd.ms-office.legacyDiagramText"/>
  <Override PartName="/ppt/notesSlides/notesSlide6.xml" ContentType="application/vnd.openxmlformats-officedocument.presentationml.notesSlide+xml"/>
  <Override PartName="/ppt/legacyDocTextInfo.bin" ContentType="application/vnd.ms-office.legacyDocTextInfo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rawings/legacyDiagramText1.bin" ContentType="application/vnd.ms-office.legacyDiagramText"/>
  <Override PartName="/ppt/drawings/legacyDiagramText3.bin" ContentType="application/vnd.ms-office.legacyDiagramTex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rawings/legacyDiagramText14.bin" ContentType="application/vnd.ms-office.legacyDiagramText"/>
  <Override PartName="/ppt/notesSlides/notesSlide14.xml" ContentType="application/vnd.openxmlformats-officedocument.presentationml.notesSlide+xml"/>
  <Override PartName="/ppt/drawings/legacyDiagramText6.bin" ContentType="application/vnd.ms-office.legacyDiagramText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9"/>
  </p:notesMasterIdLst>
  <p:handoutMasterIdLst>
    <p:handoutMasterId r:id="rId70"/>
  </p:handoutMasterIdLst>
  <p:sldIdLst>
    <p:sldId id="615" r:id="rId2"/>
    <p:sldId id="681" r:id="rId3"/>
    <p:sldId id="745" r:id="rId4"/>
    <p:sldId id="703" r:id="rId5"/>
    <p:sldId id="704" r:id="rId6"/>
    <p:sldId id="682" r:id="rId7"/>
    <p:sldId id="683" r:id="rId8"/>
    <p:sldId id="621" r:id="rId9"/>
    <p:sldId id="705" r:id="rId10"/>
    <p:sldId id="674" r:id="rId11"/>
    <p:sldId id="557" r:id="rId12"/>
    <p:sldId id="686" r:id="rId13"/>
    <p:sldId id="697" r:id="rId14"/>
    <p:sldId id="687" r:id="rId15"/>
    <p:sldId id="706" r:id="rId16"/>
    <p:sldId id="708" r:id="rId17"/>
    <p:sldId id="709" r:id="rId18"/>
    <p:sldId id="711" r:id="rId19"/>
    <p:sldId id="710" r:id="rId20"/>
    <p:sldId id="737" r:id="rId21"/>
    <p:sldId id="713" r:id="rId22"/>
    <p:sldId id="738" r:id="rId23"/>
    <p:sldId id="716" r:id="rId24"/>
    <p:sldId id="688" r:id="rId25"/>
    <p:sldId id="739" r:id="rId26"/>
    <p:sldId id="558" r:id="rId27"/>
    <p:sldId id="598" r:id="rId28"/>
    <p:sldId id="698" r:id="rId29"/>
    <p:sldId id="717" r:id="rId30"/>
    <p:sldId id="718" r:id="rId31"/>
    <p:sldId id="719" r:id="rId32"/>
    <p:sldId id="720" r:id="rId33"/>
    <p:sldId id="744" r:id="rId34"/>
    <p:sldId id="721" r:id="rId35"/>
    <p:sldId id="722" r:id="rId36"/>
    <p:sldId id="628" r:id="rId37"/>
    <p:sldId id="632" r:id="rId38"/>
    <p:sldId id="723" r:id="rId39"/>
    <p:sldId id="724" r:id="rId40"/>
    <p:sldId id="725" r:id="rId41"/>
    <p:sldId id="726" r:id="rId42"/>
    <p:sldId id="727" r:id="rId43"/>
    <p:sldId id="728" r:id="rId44"/>
    <p:sldId id="699" r:id="rId45"/>
    <p:sldId id="700" r:id="rId46"/>
    <p:sldId id="617" r:id="rId47"/>
    <p:sldId id="729" r:id="rId48"/>
    <p:sldId id="730" r:id="rId49"/>
    <p:sldId id="740" r:id="rId50"/>
    <p:sldId id="741" r:id="rId51"/>
    <p:sldId id="566" r:id="rId52"/>
    <p:sldId id="565" r:id="rId53"/>
    <p:sldId id="602" r:id="rId54"/>
    <p:sldId id="742" r:id="rId55"/>
    <p:sldId id="743" r:id="rId56"/>
    <p:sldId id="534" r:id="rId57"/>
    <p:sldId id="603" r:id="rId58"/>
    <p:sldId id="731" r:id="rId59"/>
    <p:sldId id="732" r:id="rId60"/>
    <p:sldId id="733" r:id="rId61"/>
    <p:sldId id="734" r:id="rId62"/>
    <p:sldId id="535" r:id="rId63"/>
    <p:sldId id="735" r:id="rId64"/>
    <p:sldId id="604" r:id="rId65"/>
    <p:sldId id="736" r:id="rId66"/>
    <p:sldId id="702" r:id="rId67"/>
    <p:sldId id="612" r:id="rId68"/>
  </p:sldIdLst>
  <p:sldSz cx="9144000" cy="6858000" type="screen4x3"/>
  <p:notesSz cx="6735763" cy="9866313"/>
  <p:custDataLst>
    <p:tags r:id="rId71"/>
  </p:custDataLst>
  <p:defaultTextStyle>
    <a:defPPr>
      <a:defRPr lang="en-US"/>
    </a:defPPr>
    <a:lvl1pPr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1pPr>
    <a:lvl2pPr marL="4572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2pPr>
    <a:lvl3pPr marL="9144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3pPr>
    <a:lvl4pPr marL="13716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4pPr>
    <a:lvl5pPr marL="18288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F6337"/>
    <a:srgbClr val="EA723C"/>
    <a:srgbClr val="66FFFF"/>
    <a:srgbClr val="DDDDDD"/>
    <a:srgbClr val="99FF33"/>
    <a:srgbClr val="FFFF66"/>
    <a:srgbClr val="66FF66"/>
    <a:srgbClr val="055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 autoAdjust="0"/>
  </p:normalViewPr>
  <p:slideViewPr>
    <p:cSldViewPr snapToGrid="0" snapToObjects="1">
      <p:cViewPr varScale="1">
        <p:scale>
          <a:sx n="106" d="100"/>
          <a:sy n="106" d="100"/>
        </p:scale>
        <p:origin x="-10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178"/>
    </p:cViewPr>
  </p:sorterViewPr>
  <p:notesViewPr>
    <p:cSldViewPr snapToGrid="0" snapToObjects="1">
      <p:cViewPr>
        <p:scale>
          <a:sx n="75" d="100"/>
          <a:sy n="75" d="100"/>
        </p:scale>
        <p:origin x="-150" y="960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06/relationships/legacyDocTextInfo" Target="legacyDocTextInfo.bin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8.xml"/><Relationship Id="rId2" Type="http://schemas.openxmlformats.org/officeDocument/2006/relationships/slide" Target="slides/slide14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13" Type="http://schemas.microsoft.com/office/2006/relationships/legacyDiagramText" Target="legacyDiagramText13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Relationship Id="rId14" Type="http://schemas.microsoft.com/office/2006/relationships/legacyDiagramText" Target="legacyDiagramText14.bin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FA948FFB-7351-45FD-81AA-79115A3BCE4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20725"/>
            <a:ext cx="5011737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9638"/>
            <a:ext cx="4957763" cy="440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59900"/>
            <a:ext cx="28860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82D99749-889C-4227-A684-41F27AA11EC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677D7-4CC9-4598-85F4-36C2D3111FB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3701C-3555-4E52-B097-2904ED4D0007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828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28767-2488-4CC7-95AD-60BF544CD07D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764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19F26-921D-4FCE-AB8B-3CB31737B450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8324-A649-409A-AB3B-100D47090C9A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9F4F4-3BF8-483B-806B-34C59C700863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766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57F3E-AE22-4F0F-B585-6ADC09A851C0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5AFF6-4A99-4CF2-BEF4-C69BB3B8C85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A4AB0-D77C-42D8-8BDB-40099F3ACC7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371CB-C34E-4AF4-AE8F-72912F4C6D5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FD1F-0DBF-44E6-9A57-F9ACDD1C8801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14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F47C2-CA1B-4548-BA6D-EBC4F548E74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89B07-42F8-4ABB-83A1-190418EA8B2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06D9D-6E03-4B0F-B197-B69E30FCA204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17DAB-FFC9-4DCA-AC1C-7FA3419D72D5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83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2000年1月25日</a:t>
            </a:r>
            <a:endParaRPr lang="en-US" altLang="zh-CN"/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36294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第  </a:t>
            </a:r>
            <a:fld id="{A88E571F-AFB1-4BE5-8ABF-ED8AEACDF25F}" type="slidenum"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en-US" altLang="zh-CN" sz="1400" b="1"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effectLst/>
                <a:latin typeface="Times New Roman" pitchFamily="18" charset="0"/>
              </a:rPr>
              <a:t>页</a:t>
            </a:r>
          </a:p>
        </p:txBody>
      </p:sp>
      <p:grpSp>
        <p:nvGrpSpPr>
          <p:cNvPr id="1036296" name="Group 8"/>
          <p:cNvGrpSpPr>
            <a:grpSpLocks/>
          </p:cNvGrpSpPr>
          <p:nvPr userDrawn="1"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036297" name="AutoShape 9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298" name="AutoShape 10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299" name="AutoShape 11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0" name="AutoShape 12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1" name="AutoShape 13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6302" name="AutoShape 14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8425" y="0"/>
            <a:ext cx="1798638" cy="3446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25" y="0"/>
            <a:ext cx="5245100" cy="3446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endParaRPr kumimoji="0" lang="zh-CN" altLang="en-US" sz="2200" b="1">
              <a:effectLst/>
              <a:latin typeface="宋体" pitchFamily="2" charset="-122"/>
            </a:endParaRPr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</a:pPr>
            <a:fld id="{55D74860-91C2-40B8-BB61-20D0BED47628}" type="slidenum">
              <a:rPr kumimoji="0" lang="zh-CN" altLang="en-US" sz="800">
                <a:solidFill>
                  <a:srgbClr val="969696"/>
                </a:solidFill>
                <a:effectLst/>
                <a:latin typeface="Arial Narrow" pitchFamily="34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kumimoji="0" lang="en-US" altLang="zh-CN" sz="800">
              <a:solidFill>
                <a:srgbClr val="969696"/>
              </a:solidFill>
              <a:effectLst/>
              <a:latin typeface="Arial Narrow" pitchFamily="34" charset="0"/>
            </a:endParaRPr>
          </a:p>
        </p:txBody>
      </p:sp>
      <p:sp>
        <p:nvSpPr>
          <p:cNvPr id="1035268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2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5272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73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35274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           第  </a:t>
            </a:r>
            <a:fld id="{EAF3A5DB-90A1-40F1-99FF-16AC0E3E7E15}" type="slidenum"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pPr algn="ctr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en-US" altLang="zh-CN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  </a:t>
            </a:r>
            <a:r>
              <a:rPr lang="zh-CN" altLang="en-US" sz="1400" b="1">
                <a:solidFill>
                  <a:srgbClr val="FFFF99"/>
                </a:solidFill>
                <a:effectLst/>
                <a:latin typeface="Times New Roman" pitchFamily="18" charset="0"/>
              </a:rPr>
              <a:t>页</a:t>
            </a:r>
          </a:p>
        </p:txBody>
      </p:sp>
      <p:sp>
        <p:nvSpPr>
          <p:cNvPr id="1035275" name="Rectangle 11"/>
          <p:cNvSpPr>
            <a:spLocks noChangeArrowheads="1"/>
          </p:cNvSpPr>
          <p:nvPr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lnSpc>
                <a:spcPct val="85000"/>
              </a:lnSpc>
            </a:pPr>
            <a:r>
              <a:rPr kumimoji="0" lang="zh-CN" altLang="en-US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章  软件需求工程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241300"/>
            <a:ext cx="91440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软件需求工程</a:t>
            </a:r>
            <a:r>
              <a:rPr lang="en-US" altLang="zh-CN" sz="4800" b="1">
                <a:solidFill>
                  <a:srgbClr val="A25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</a:t>
            </a:r>
            <a:endParaRPr lang="zh-CN" altLang="en-US" sz="4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1013" y="1203325"/>
            <a:ext cx="8382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indent="-285750" algn="ctr">
              <a:lnSpc>
                <a:spcPct val="100000"/>
              </a:lnSpc>
              <a:spcBef>
                <a:spcPct val="60000"/>
              </a:spcBef>
              <a:spcAft>
                <a:spcPct val="55000"/>
              </a:spcAft>
              <a:buClr>
                <a:schemeClr val="tx1"/>
              </a:buClr>
            </a:pP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软件需求的基本概念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需求工程的过程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2.3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需求获取技术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2.4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结构化需求分析与建模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2.5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需求评审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172749" y="1837015"/>
            <a:ext cx="87471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可行性研究</a:t>
            </a: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技术可行性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研究：当前技术是否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经济可行性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研究：系统产生的效益是否超过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成本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操作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可行性研究：系统在用户中是可操作的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吗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457200" indent="-9525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法律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可行性研究：技术、经济、操作可行性符合法律规范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获取：访谈、问卷调查、场景分析、原型法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需求分析与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：数据及数据流、接口、逻辑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评审：需求规约、数据规约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2264" name="Rectangle 8"/>
          <p:cNvSpPr>
            <a:spLocks noChangeArrowheads="1"/>
          </p:cNvSpPr>
          <p:nvPr/>
        </p:nvSpPr>
        <p:spPr bwMode="auto">
          <a:xfrm>
            <a:off x="238125" y="1206500"/>
            <a:ext cx="542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 pitchFamily="49" charset="-122"/>
              </a:rPr>
              <a:t>需求工程过程中的活动</a:t>
            </a:r>
          </a:p>
        </p:txBody>
      </p:sp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21" name="Rectangle 1037"/>
          <p:cNvSpPr>
            <a:spLocks noChangeArrowheads="1"/>
          </p:cNvSpPr>
          <p:nvPr/>
        </p:nvSpPr>
        <p:spPr bwMode="auto">
          <a:xfrm>
            <a:off x="266700" y="1244600"/>
            <a:ext cx="588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隶书" pitchFamily="49" charset="-122"/>
              </a:rPr>
              <a:t>需求工程过程的迭代模型</a:t>
            </a:r>
          </a:p>
        </p:txBody>
      </p:sp>
      <p:sp>
        <p:nvSpPr>
          <p:cNvPr id="811022" name="Text Box 1038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11023" name="Group 1039"/>
          <p:cNvGrpSpPr>
            <a:grpSpLocks/>
          </p:cNvGrpSpPr>
          <p:nvPr/>
        </p:nvGrpSpPr>
        <p:grpSpPr bwMode="auto">
          <a:xfrm>
            <a:off x="723900" y="2649538"/>
            <a:ext cx="8051800" cy="2792412"/>
            <a:chOff x="2250" y="2346"/>
            <a:chExt cx="7810" cy="2918"/>
          </a:xfrm>
        </p:grpSpPr>
        <p:sp>
          <p:nvSpPr>
            <p:cNvPr id="811024" name="Text Box 1040"/>
            <p:cNvSpPr txBox="1">
              <a:spLocks noChangeArrowheads="1"/>
            </p:cNvSpPr>
            <p:nvPr/>
          </p:nvSpPr>
          <p:spPr bwMode="auto">
            <a:xfrm>
              <a:off x="2265" y="2805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可行性分析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5" name="Text Box 1041"/>
            <p:cNvSpPr txBox="1">
              <a:spLocks noChangeArrowheads="1"/>
            </p:cNvSpPr>
            <p:nvPr/>
          </p:nvSpPr>
          <p:spPr bwMode="auto">
            <a:xfrm>
              <a:off x="3885" y="2805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技术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成本分析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6" name="Text Box 1042"/>
            <p:cNvSpPr txBox="1">
              <a:spLocks noChangeArrowheads="1"/>
            </p:cNvSpPr>
            <p:nvPr/>
          </p:nvSpPr>
          <p:spPr bwMode="auto">
            <a:xfrm>
              <a:off x="352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需求获取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7" name="Text Box 1043"/>
            <p:cNvSpPr txBox="1">
              <a:spLocks noChangeArrowheads="1"/>
            </p:cNvSpPr>
            <p:nvPr/>
          </p:nvSpPr>
          <p:spPr bwMode="auto">
            <a:xfrm>
              <a:off x="514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需求分析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8" name="Text Box 1044"/>
            <p:cNvSpPr txBox="1">
              <a:spLocks noChangeArrowheads="1"/>
            </p:cNvSpPr>
            <p:nvPr/>
          </p:nvSpPr>
          <p:spPr bwMode="auto">
            <a:xfrm>
              <a:off x="676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需求验证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29" name="Text Box 1045"/>
            <p:cNvSpPr txBox="1">
              <a:spLocks noChangeArrowheads="1"/>
            </p:cNvSpPr>
            <p:nvPr/>
          </p:nvSpPr>
          <p:spPr bwMode="auto">
            <a:xfrm>
              <a:off x="8385" y="389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需求变更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30" name="Line 1046"/>
            <p:cNvSpPr>
              <a:spLocks noChangeShapeType="1"/>
            </p:cNvSpPr>
            <p:nvPr/>
          </p:nvSpPr>
          <p:spPr bwMode="auto">
            <a:xfrm>
              <a:off x="3525" y="302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1" name="Line 1047"/>
            <p:cNvSpPr>
              <a:spLocks noChangeShapeType="1"/>
            </p:cNvSpPr>
            <p:nvPr/>
          </p:nvSpPr>
          <p:spPr bwMode="auto">
            <a:xfrm>
              <a:off x="5325" y="303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2" name="Line 1048"/>
            <p:cNvSpPr>
              <a:spLocks noChangeShapeType="1"/>
            </p:cNvSpPr>
            <p:nvPr/>
          </p:nvSpPr>
          <p:spPr bwMode="auto">
            <a:xfrm>
              <a:off x="5685" y="302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3" name="Line 1049"/>
            <p:cNvSpPr>
              <a:spLocks noChangeShapeType="1"/>
            </p:cNvSpPr>
            <p:nvPr/>
          </p:nvSpPr>
          <p:spPr bwMode="auto">
            <a:xfrm>
              <a:off x="3165" y="366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4" name="Line 1050"/>
            <p:cNvSpPr>
              <a:spLocks noChangeShapeType="1"/>
            </p:cNvSpPr>
            <p:nvPr/>
          </p:nvSpPr>
          <p:spPr bwMode="auto">
            <a:xfrm>
              <a:off x="3165" y="3663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5" name="Line 1051"/>
            <p:cNvSpPr>
              <a:spLocks noChangeShapeType="1"/>
            </p:cNvSpPr>
            <p:nvPr/>
          </p:nvSpPr>
          <p:spPr bwMode="auto">
            <a:xfrm>
              <a:off x="316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6" name="Line 1052"/>
            <p:cNvSpPr>
              <a:spLocks noChangeShapeType="1"/>
            </p:cNvSpPr>
            <p:nvPr/>
          </p:nvSpPr>
          <p:spPr bwMode="auto">
            <a:xfrm>
              <a:off x="478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7" name="Line 1053"/>
            <p:cNvSpPr>
              <a:spLocks noChangeShapeType="1"/>
            </p:cNvSpPr>
            <p:nvPr/>
          </p:nvSpPr>
          <p:spPr bwMode="auto">
            <a:xfrm>
              <a:off x="6405" y="413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8" name="Line 1054"/>
            <p:cNvSpPr>
              <a:spLocks noChangeShapeType="1"/>
            </p:cNvSpPr>
            <p:nvPr/>
          </p:nvSpPr>
          <p:spPr bwMode="auto">
            <a:xfrm>
              <a:off x="8025" y="414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39" name="Line 1055"/>
            <p:cNvSpPr>
              <a:spLocks noChangeShapeType="1"/>
            </p:cNvSpPr>
            <p:nvPr/>
          </p:nvSpPr>
          <p:spPr bwMode="auto">
            <a:xfrm flipV="1">
              <a:off x="4527" y="248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0" name="Line 1056"/>
            <p:cNvSpPr>
              <a:spLocks noChangeShapeType="1"/>
            </p:cNvSpPr>
            <p:nvPr/>
          </p:nvSpPr>
          <p:spPr bwMode="auto">
            <a:xfrm>
              <a:off x="3089" y="24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1" name="Line 1057"/>
            <p:cNvSpPr>
              <a:spLocks noChangeShapeType="1"/>
            </p:cNvSpPr>
            <p:nvPr/>
          </p:nvSpPr>
          <p:spPr bwMode="auto">
            <a:xfrm>
              <a:off x="3087" y="249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2" name="Line 1058"/>
            <p:cNvSpPr>
              <a:spLocks noChangeShapeType="1"/>
            </p:cNvSpPr>
            <p:nvPr/>
          </p:nvSpPr>
          <p:spPr bwMode="auto">
            <a:xfrm>
              <a:off x="8925" y="43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3" name="Line 1059"/>
            <p:cNvSpPr>
              <a:spLocks noChangeShapeType="1"/>
            </p:cNvSpPr>
            <p:nvPr/>
          </p:nvSpPr>
          <p:spPr bwMode="auto">
            <a:xfrm>
              <a:off x="4065" y="4677"/>
              <a:ext cx="48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4" name="Line 1060"/>
            <p:cNvSpPr>
              <a:spLocks noChangeShapeType="1"/>
            </p:cNvSpPr>
            <p:nvPr/>
          </p:nvSpPr>
          <p:spPr bwMode="auto">
            <a:xfrm flipV="1">
              <a:off x="4065" y="43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5" name="Line 1061"/>
            <p:cNvSpPr>
              <a:spLocks noChangeShapeType="1"/>
            </p:cNvSpPr>
            <p:nvPr/>
          </p:nvSpPr>
          <p:spPr bwMode="auto">
            <a:xfrm>
              <a:off x="8160" y="2532"/>
              <a:ext cx="0" cy="2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6" name="Text Box 1062"/>
            <p:cNvSpPr txBox="1">
              <a:spLocks noChangeArrowheads="1"/>
            </p:cNvSpPr>
            <p:nvPr/>
          </p:nvSpPr>
          <p:spPr bwMode="auto">
            <a:xfrm>
              <a:off x="8220" y="2346"/>
              <a:ext cx="3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基线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1047" name="AutoShape 1063"/>
            <p:cNvSpPr>
              <a:spLocks noChangeArrowheads="1"/>
            </p:cNvSpPr>
            <p:nvPr/>
          </p:nvSpPr>
          <p:spPr bwMode="auto">
            <a:xfrm>
              <a:off x="2250" y="4938"/>
              <a:ext cx="6660" cy="156"/>
            </a:xfrm>
            <a:prstGeom prst="rightArrow">
              <a:avLst>
                <a:gd name="adj1" fmla="val 43593"/>
                <a:gd name="adj2" fmla="val 456373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1048" name="Text Box 1064"/>
            <p:cNvSpPr txBox="1">
              <a:spLocks noChangeArrowheads="1"/>
            </p:cNvSpPr>
            <p:nvPr/>
          </p:nvSpPr>
          <p:spPr bwMode="auto">
            <a:xfrm>
              <a:off x="8800" y="4796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需求管理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266700" y="1266825"/>
            <a:ext cx="869473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需求工程的管理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贯穿整个需求工程的全过程。在需求工程管理过程中存在两大难题：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一是需求确认困难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；二是需求不断变更。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08655" name="Text Box 1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8684" name="Rectangle 44"/>
          <p:cNvSpPr>
            <a:spLocks noChangeArrowheads="1"/>
          </p:cNvSpPr>
          <p:nvPr/>
        </p:nvSpPr>
        <p:spPr bwMode="auto">
          <a:xfrm>
            <a:off x="142875" y="2990850"/>
            <a:ext cx="88773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algn="l">
              <a:lnSpc>
                <a:spcPct val="13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⑴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软件需求规格说明书正确描述系统功能、性能等特征；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⑵ 通过可行性分析论证、需求获取和需求分析过程，能正确得到用户需求；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⑶ 需求内容满足一致性、完整性、正确性、可修改性和可验证性；</a:t>
            </a:r>
          </a:p>
          <a:p>
            <a:pPr indent="276225" algn="l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⑷ 需求为后续系统设计、实现、验收测试提供充分的准备。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158750" y="1336675"/>
            <a:ext cx="869473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需求工程的管理</a:t>
            </a:r>
            <a:r>
              <a:rPr lang="en-US" altLang="zh-CN" sz="2400" b="1" dirty="0">
                <a:effectLst/>
                <a:latin typeface="宋体" pitchFamily="2" charset="-122"/>
              </a:rPr>
              <a:t>——</a:t>
            </a:r>
            <a:r>
              <a:rPr lang="zh-CN" altLang="en-US" sz="2400" b="1" dirty="0">
                <a:effectLst/>
                <a:latin typeface="宋体" pitchFamily="2" charset="-122"/>
              </a:rPr>
              <a:t>贯穿整个需求工程的全过程。在需求工程管理过程中存在两大难题：一是需求确认困难；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宋体" pitchFamily="2" charset="-122"/>
              </a:rPr>
              <a:t>二是需求不断变更</a:t>
            </a:r>
            <a:r>
              <a:rPr lang="zh-CN" altLang="en-US" sz="2400" b="1" dirty="0">
                <a:effectLst/>
                <a:latin typeface="宋体" pitchFamily="2" charset="-122"/>
              </a:rPr>
              <a:t>。</a:t>
            </a:r>
            <a:r>
              <a:rPr lang="zh-CN" altLang="en-US" sz="2400" dirty="0">
                <a:effectLst/>
                <a:latin typeface="宋体" pitchFamily="2" charset="-122"/>
              </a:rPr>
              <a:t> </a:t>
            </a:r>
            <a:endParaRPr lang="en-US" altLang="zh-CN" sz="2400" dirty="0">
              <a:effectLst/>
              <a:latin typeface="宋体" pitchFamily="2" charset="-122"/>
            </a:endParaRPr>
          </a:p>
        </p:txBody>
      </p:sp>
      <p:sp>
        <p:nvSpPr>
          <p:cNvPr id="1075205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75206" name="Group 6"/>
          <p:cNvGrpSpPr>
            <a:grpSpLocks/>
          </p:cNvGrpSpPr>
          <p:nvPr/>
        </p:nvGrpSpPr>
        <p:grpSpPr bwMode="auto">
          <a:xfrm>
            <a:off x="571500" y="4862513"/>
            <a:ext cx="8129588" cy="1236662"/>
            <a:chOff x="1650" y="13965"/>
            <a:chExt cx="8310" cy="925"/>
          </a:xfrm>
        </p:grpSpPr>
        <p:sp>
          <p:nvSpPr>
            <p:cNvPr id="1075207" name="Text Box 7"/>
            <p:cNvSpPr txBox="1">
              <a:spLocks noChangeArrowheads="1"/>
            </p:cNvSpPr>
            <p:nvPr/>
          </p:nvSpPr>
          <p:spPr bwMode="auto">
            <a:xfrm>
              <a:off x="279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变更描述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08" name="Text Box 8"/>
            <p:cNvSpPr txBox="1">
              <a:spLocks noChangeArrowheads="1"/>
            </p:cNvSpPr>
            <p:nvPr/>
          </p:nvSpPr>
          <p:spPr bwMode="auto">
            <a:xfrm>
              <a:off x="441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变更分析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09" name="Text Box 9"/>
            <p:cNvSpPr txBox="1">
              <a:spLocks noChangeArrowheads="1"/>
            </p:cNvSpPr>
            <p:nvPr/>
          </p:nvSpPr>
          <p:spPr bwMode="auto">
            <a:xfrm>
              <a:off x="6033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变更修改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0" name="Line 10"/>
            <p:cNvSpPr>
              <a:spLocks noChangeShapeType="1"/>
            </p:cNvSpPr>
            <p:nvPr/>
          </p:nvSpPr>
          <p:spPr bwMode="auto">
            <a:xfrm flipV="1">
              <a:off x="1893" y="1451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1" name="Line 11"/>
            <p:cNvSpPr>
              <a:spLocks noChangeShapeType="1"/>
            </p:cNvSpPr>
            <p:nvPr/>
          </p:nvSpPr>
          <p:spPr bwMode="auto">
            <a:xfrm>
              <a:off x="4053" y="1451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2" name="Line 12"/>
            <p:cNvSpPr>
              <a:spLocks noChangeShapeType="1"/>
            </p:cNvSpPr>
            <p:nvPr/>
          </p:nvSpPr>
          <p:spPr bwMode="auto">
            <a:xfrm>
              <a:off x="5673" y="1452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3" name="Line 13"/>
            <p:cNvSpPr>
              <a:spLocks noChangeShapeType="1"/>
            </p:cNvSpPr>
            <p:nvPr/>
          </p:nvSpPr>
          <p:spPr bwMode="auto">
            <a:xfrm flipV="1">
              <a:off x="8910" y="1450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4" name="Text Box 14"/>
            <p:cNvSpPr txBox="1">
              <a:spLocks noChangeArrowheads="1"/>
            </p:cNvSpPr>
            <p:nvPr/>
          </p:nvSpPr>
          <p:spPr bwMode="auto">
            <a:xfrm>
              <a:off x="1650" y="14134"/>
              <a:ext cx="1260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申请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需求变更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5" name="Text Box 15"/>
            <p:cNvSpPr txBox="1">
              <a:spLocks noChangeArrowheads="1"/>
            </p:cNvSpPr>
            <p:nvPr/>
          </p:nvSpPr>
          <p:spPr bwMode="auto">
            <a:xfrm>
              <a:off x="8700" y="14136"/>
              <a:ext cx="1260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确认后的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16" name="Line 16"/>
            <p:cNvSpPr>
              <a:spLocks noChangeShapeType="1"/>
            </p:cNvSpPr>
            <p:nvPr/>
          </p:nvSpPr>
          <p:spPr bwMode="auto">
            <a:xfrm flipV="1">
              <a:off x="5031" y="139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7" name="Line 17"/>
            <p:cNvSpPr>
              <a:spLocks noChangeShapeType="1"/>
            </p:cNvSpPr>
            <p:nvPr/>
          </p:nvSpPr>
          <p:spPr bwMode="auto">
            <a:xfrm>
              <a:off x="3411" y="13965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8" name="Line 18"/>
            <p:cNvSpPr>
              <a:spLocks noChangeShapeType="1"/>
            </p:cNvSpPr>
            <p:nvPr/>
          </p:nvSpPr>
          <p:spPr bwMode="auto">
            <a:xfrm>
              <a:off x="3398" y="1396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19" name="Line 19"/>
            <p:cNvSpPr>
              <a:spLocks noChangeShapeType="1"/>
            </p:cNvSpPr>
            <p:nvPr/>
          </p:nvSpPr>
          <p:spPr bwMode="auto">
            <a:xfrm>
              <a:off x="7290" y="145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20" name="Text Box 20"/>
            <p:cNvSpPr txBox="1">
              <a:spLocks noChangeArrowheads="1"/>
            </p:cNvSpPr>
            <p:nvPr/>
          </p:nvSpPr>
          <p:spPr bwMode="auto">
            <a:xfrm>
              <a:off x="7650" y="14277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变更确认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75221" name="Text Box 21"/>
          <p:cNvSpPr txBox="1">
            <a:spLocks noChangeArrowheads="1"/>
          </p:cNvSpPr>
          <p:nvPr/>
        </p:nvSpPr>
        <p:spPr bwMode="auto">
          <a:xfrm>
            <a:off x="431048" y="3295650"/>
            <a:ext cx="34804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需求变更管理过程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9672" name="Text Box 8"/>
          <p:cNvSpPr txBox="1">
            <a:spLocks noChangeArrowheads="1"/>
          </p:cNvSpPr>
          <p:nvPr/>
        </p:nvSpPr>
        <p:spPr bwMode="auto">
          <a:xfrm>
            <a:off x="2463800" y="3498850"/>
            <a:ext cx="36449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个别会谈和小组会议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问卷调查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面向用例的场景分析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快速原型法</a:t>
            </a:r>
          </a:p>
        </p:txBody>
      </p:sp>
      <p:sp>
        <p:nvSpPr>
          <p:cNvPr id="1009673" name="Rectangle 9"/>
          <p:cNvSpPr>
            <a:spLocks noChangeArrowheads="1"/>
          </p:cNvSpPr>
          <p:nvPr/>
        </p:nvSpPr>
        <p:spPr bwMode="auto">
          <a:xfrm>
            <a:off x="242888" y="1339850"/>
            <a:ext cx="86852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需求获取是需求分析的前提，没有完整、正确的获取用户需求，就不能保证软件产品质量。因此，软件人员与用户交流需要好的方法，以便能达成共识。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Text Box 2"/>
          <p:cNvSpPr txBox="1">
            <a:spLocks noChangeArrowheads="1"/>
          </p:cNvSpPr>
          <p:nvPr/>
        </p:nvSpPr>
        <p:spPr bwMode="auto">
          <a:xfrm>
            <a:off x="85725" y="1649413"/>
            <a:ext cx="893445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sz="32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zh-CN" altLang="en-US" sz="3200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方法一：个别</a:t>
            </a:r>
            <a:r>
              <a:rPr kumimoji="0" lang="zh-CN" altLang="en-US" sz="3200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会谈，小组会议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1 .   了解系统需求: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   </a:t>
            </a:r>
            <a:r>
              <a:rPr kumimoji="0" lang="zh-CN" altLang="en-US" b="1" dirty="0">
                <a:solidFill>
                  <a:srgbClr val="DF6337"/>
                </a:solidFill>
                <a:effectLst/>
                <a:latin typeface="Times New Roman" pitchFamily="18" charset="0"/>
              </a:rPr>
              <a:t>交流 — 通过访谈、会议等反复沟通 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2.    市场调查：类似用户需求的产品调查；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3.    访问用户和用户领域专家；</a:t>
            </a: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4.    考察现场，观察、提炼用户工作流程。</a:t>
            </a:r>
            <a:endParaRPr lang="zh-CN" altLang="en-US" sz="3200" b="1" dirty="0"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Text Box 2"/>
          <p:cNvSpPr txBox="1">
            <a:spLocks noChangeArrowheads="1"/>
          </p:cNvSpPr>
          <p:nvPr/>
        </p:nvSpPr>
        <p:spPr bwMode="auto">
          <a:xfrm>
            <a:off x="88900" y="1281483"/>
            <a:ext cx="89566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方法一：</a:t>
            </a: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个别</a:t>
            </a:r>
            <a:r>
              <a:rPr kumimoji="0"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会谈，小组</a:t>
            </a:r>
            <a:r>
              <a:rPr kumimoji="0"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会议</a:t>
            </a:r>
            <a:endParaRPr kumimoji="0" lang="en-US" altLang="zh-CN" b="1" dirty="0" smtClean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DF6337"/>
              </a:buClr>
              <a:buSzPct val="135000"/>
              <a:buFont typeface="Wingdings" pitchFamily="2" charset="2"/>
              <a:buChar char="§"/>
            </a:pPr>
            <a:endParaRPr kumimoji="0"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1 .   了解系统需求：计算机和儿童的自由对话、进行图灵测试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 和判断孩子的智力年龄；</a:t>
            </a:r>
            <a:endParaRPr kumimoji="0" lang="zh-CN" altLang="en-US" sz="2400" b="1" dirty="0">
              <a:solidFill>
                <a:srgbClr val="FFB48F"/>
              </a:solidFill>
              <a:effectLst/>
              <a:latin typeface="Times New Roman" pitchFamily="18" charset="0"/>
            </a:endParaRP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2.    市场调查：目前仅有测试儿童</a:t>
            </a:r>
            <a:r>
              <a:rPr kumimoji="0" lang="en-US" altLang="zh-CN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IQ</a:t>
            </a: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的系统；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3.    访问用户和用户领域专家：教师、儿童、</a:t>
            </a:r>
          </a:p>
          <a:p>
            <a:pPr algn="l">
              <a:lnSpc>
                <a:spcPct val="11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      北师大心理学的专家。</a:t>
            </a:r>
          </a:p>
        </p:txBody>
      </p:sp>
      <p:sp>
        <p:nvSpPr>
          <p:cNvPr id="1087491" name="Rectangle 3"/>
          <p:cNvSpPr>
            <a:spLocks noChangeArrowheads="1"/>
          </p:cNvSpPr>
          <p:nvPr/>
        </p:nvSpPr>
        <p:spPr bwMode="auto">
          <a:xfrm>
            <a:off x="4217988" y="1973069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0" lang="zh-CN" altLang="en-US" b="1" dirty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实例：儿童自然语言对话系统</a:t>
            </a:r>
          </a:p>
        </p:txBody>
      </p:sp>
      <p:sp>
        <p:nvSpPr>
          <p:cNvPr id="1087493" name="Text Box 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" y="1311275"/>
            <a:ext cx="8566803" cy="552450"/>
          </a:xfrm>
          <a:noFill/>
          <a:ln/>
        </p:spPr>
        <p:txBody>
          <a:bodyPr lIns="92075" tIns="46038" rIns="92075" bIns="46038" anchor="ctr"/>
          <a:lstStyle/>
          <a:p>
            <a:pPr algn="l"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 方法二：问卷调查</a:t>
            </a:r>
            <a:endParaRPr lang="zh-CN" altLang="en-US" sz="2800" dirty="0">
              <a:solidFill>
                <a:srgbClr val="DF6337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88561" name="Group 49"/>
          <p:cNvGraphicFramePr>
            <a:graphicFrameLocks noGrp="1"/>
          </p:cNvGraphicFramePr>
          <p:nvPr/>
        </p:nvGraphicFramePr>
        <p:xfrm>
          <a:off x="236538" y="2254250"/>
          <a:ext cx="8763000" cy="3992564"/>
        </p:xfrm>
        <a:graphic>
          <a:graphicData uri="http://schemas.openxmlformats.org/drawingml/2006/table">
            <a:tbl>
              <a:tblPr/>
              <a:tblGrid>
                <a:gridCol w="1057275"/>
                <a:gridCol w="77057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提出问题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孩子们对什么感兴趣？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和孩子们怎么交流？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您每日都怎么上课？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怎么抓住孩子们的注意力？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孩子的父母、家庭环境对孩子的兴趣有影响吗？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您总结出孩子说话的特点是什么？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…………………………………………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88543" name="Text Box 31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7514" y="1551340"/>
            <a:ext cx="500081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effectLst/>
                <a:latin typeface="宋体" pitchFamily="2" charset="-122"/>
              </a:rPr>
              <a:t>“</a:t>
            </a:r>
            <a:r>
              <a:rPr lang="zh-CN" altLang="en-US" b="1" dirty="0" smtClean="0">
                <a:solidFill>
                  <a:srgbClr val="00B050"/>
                </a:solidFill>
                <a:effectLst/>
                <a:latin typeface="宋体" pitchFamily="2" charset="-122"/>
              </a:rPr>
              <a:t>盘古系统”儿童对话调查表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4" y="1301750"/>
            <a:ext cx="8810625" cy="552450"/>
          </a:xfrm>
          <a:noFill/>
          <a:ln/>
        </p:spPr>
        <p:txBody>
          <a:bodyPr lIns="92075" tIns="46038" rIns="92075" bIns="46038" anchor="ctr"/>
          <a:lstStyle/>
          <a:p>
            <a:pPr algn="l"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方法二：问卷调查</a:t>
            </a:r>
            <a:r>
              <a:rPr lang="en-US" altLang="zh-CN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800" dirty="0">
                <a:solidFill>
                  <a:srgbClr val="DF6337"/>
                </a:solidFill>
                <a:latin typeface="宋体" pitchFamily="2" charset="-122"/>
                <a:ea typeface="宋体" pitchFamily="2" charset="-122"/>
              </a:rPr>
              <a:t>教学管理系统调查表</a:t>
            </a:r>
          </a:p>
        </p:txBody>
      </p:sp>
      <p:graphicFrame>
        <p:nvGraphicFramePr>
          <p:cNvPr id="1090656" name="Group 96"/>
          <p:cNvGraphicFramePr>
            <a:graphicFrameLocks noGrp="1"/>
          </p:cNvGraphicFramePr>
          <p:nvPr/>
        </p:nvGraphicFramePr>
        <p:xfrm>
          <a:off x="209550" y="2193925"/>
          <a:ext cx="8782050" cy="3878263"/>
        </p:xfrm>
        <a:graphic>
          <a:graphicData uri="http://schemas.openxmlformats.org/drawingml/2006/table">
            <a:tbl>
              <a:tblPr/>
              <a:tblGrid>
                <a:gridCol w="947738"/>
                <a:gridCol w="78343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提出问题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对计算机学院的本科教学，为什么要使用计算机来进行管理？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目前院里采用计算机管理工作情况如何？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我们能否用几天的时间和本科管理的老师在一起实习，了解老师的工作流程？（同时帮助找问题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哪些问题是目前传统手工方法无法解决的？（可以在3中得到较圆满的理解和回答）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找出确实需要改进的、可以由手工业务转向计算机系统流程的工作？（这之后采用功能定义、功能划分等等后续的分析）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A31221"/>
                        </a:buClr>
                        <a:buSzPct val="75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………………………………………………………………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66FF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90657" name="Text Box 9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9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323849" y="1568450"/>
            <a:ext cx="5019115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DF6337"/>
                </a:solidFill>
                <a:effectLst/>
              </a:rPr>
              <a:t> </a:t>
            </a:r>
            <a:r>
              <a:rPr kumimoji="0" lang="zh-CN" altLang="en-US" b="1" dirty="0" smtClean="0">
                <a:solidFill>
                  <a:srgbClr val="DF6337"/>
                </a:solidFill>
                <a:effectLst/>
              </a:rPr>
              <a:t>方法三：场景分析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</a:rPr>
              <a:t>    </a:t>
            </a:r>
            <a:endParaRPr kumimoji="0" lang="zh-CN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089541" name="Rectangle 5"/>
          <p:cNvSpPr>
            <a:spLocks noChangeArrowheads="1"/>
          </p:cNvSpPr>
          <p:nvPr/>
        </p:nvSpPr>
        <p:spPr bwMode="auto">
          <a:xfrm>
            <a:off x="981075" y="2605088"/>
            <a:ext cx="72961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考察现场，观察、提炼用户工作流程：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现场：学校、幼儿园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观察：上课、对话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chemeClr val="tx1"/>
                </a:solidFill>
                <a:effectLst/>
              </a:rPr>
              <a:t>       用户工作流程：儿童说话过程及其特点</a:t>
            </a:r>
          </a:p>
        </p:txBody>
      </p:sp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659813" cy="47656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软件需求作为软件生命周期的第一个阶段，其重要性越来越突出，到20世纪80年代中期到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年代，逐步形成了软件工程的子领域——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需求工程。</a:t>
            </a: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90年代后，需求工程成为软件界研究的重点之一。从1993年起，每两年举办一次需求工程国际研讨会（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ISRE），1994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年起，每两年举办一次需求工程国际会议（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ICRE）。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一些关于需求工程的工作小组相继成立，使需求工程的研究得到了迅速进展。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1996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Springer-Verlag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发行新的期刊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《Requirements Engineering》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002500" name="Text Box 4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271463" y="1662113"/>
            <a:ext cx="85534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66FFFF"/>
              </a:buClr>
              <a:buSzPct val="135000"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chemeClr val="bg2"/>
                </a:solidFill>
                <a:effectLst/>
                <a:latin typeface="Times New Roman" pitchFamily="18" charset="0"/>
              </a:rPr>
              <a:t>  </a:t>
            </a:r>
            <a:r>
              <a:rPr kumimoji="0" lang="zh-CN" altLang="en-US" sz="3200" b="1" dirty="0">
                <a:solidFill>
                  <a:schemeClr val="bg2"/>
                </a:solidFill>
                <a:effectLst/>
                <a:latin typeface="Times New Roman" pitchFamily="18" charset="0"/>
              </a:rPr>
              <a:t>获取技术、方法</a:t>
            </a:r>
            <a:endParaRPr kumimoji="0" lang="en-US" altLang="zh-CN" sz="3200" b="1" dirty="0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algn="l">
              <a:lnSpc>
                <a:spcPct val="85000"/>
              </a:lnSpc>
              <a:spcBef>
                <a:spcPct val="45000"/>
              </a:spcBef>
              <a:buClr>
                <a:schemeClr val="tx1"/>
              </a:buClr>
            </a:pPr>
            <a:r>
              <a:rPr kumimoji="0"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  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    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总结了儿童</a:t>
            </a:r>
            <a:r>
              <a:rPr kumimoji="0" lang="zh-CN" altLang="en-US" b="1" dirty="0">
                <a:solidFill>
                  <a:schemeClr val="tx1"/>
                </a:solidFill>
                <a:effectLst/>
                <a:latin typeface="Times New Roman" pitchFamily="18" charset="0"/>
              </a:rPr>
              <a:t>说话过程及其</a:t>
            </a:r>
            <a:r>
              <a:rPr kumimoji="0" lang="zh-CN" altLang="en-US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特点：</a:t>
            </a:r>
            <a:endParaRPr lang="zh-CN" altLang="en-US" sz="3200" b="1" dirty="0"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/>
        </p:nvSpPr>
        <p:spPr bwMode="auto">
          <a:xfrm>
            <a:off x="4140200" y="1335088"/>
            <a:ext cx="4827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0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实例：儿童自然语言对话系统</a:t>
            </a:r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450850" y="3314700"/>
            <a:ext cx="845185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自主语言少，被动语言多；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不能把自己的观点和别人的观点分开；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问题语言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；</a:t>
            </a:r>
          </a:p>
          <a:p>
            <a:pPr algn="l" eaLnBrk="0" hangingPunct="0">
              <a:lnSpc>
                <a:spcPct val="16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Char char="[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对于事物的认识大部分依赖于自己凭经验而得到的理解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；</a:t>
            </a:r>
          </a:p>
        </p:txBody>
      </p:sp>
      <p:sp>
        <p:nvSpPr>
          <p:cNvPr id="1129479" name="Text Box 7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ChangeArrowheads="1"/>
          </p:cNvSpPr>
          <p:nvPr/>
        </p:nvSpPr>
        <p:spPr bwMode="auto">
          <a:xfrm>
            <a:off x="47624" y="1262063"/>
            <a:ext cx="6810375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57150" algn="l">
              <a:lnSpc>
                <a:spcPct val="140000"/>
              </a:lnSpc>
              <a:spcBef>
                <a:spcPct val="20000"/>
              </a:spcBef>
              <a:buClr>
                <a:srgbClr val="DF6337"/>
              </a:buClr>
              <a:buSzPct val="125000"/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方法四：快速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原型技术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开发模型</a:t>
            </a:r>
          </a:p>
        </p:txBody>
      </p:sp>
      <p:sp>
        <p:nvSpPr>
          <p:cNvPr id="1093635" name="Text Box 3"/>
          <p:cNvSpPr txBox="1">
            <a:spLocks noChangeArrowheads="1"/>
          </p:cNvSpPr>
          <p:nvPr/>
        </p:nvSpPr>
        <p:spPr bwMode="auto">
          <a:xfrm>
            <a:off x="304800" y="4362450"/>
            <a:ext cx="85725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原型技术类型 ： 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1.  探索型：用户自己对需求不明确；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2.  进化型：逐步修改原型以期达到用户要求。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093649" name="Group 17"/>
          <p:cNvGrpSpPr>
            <a:grpSpLocks/>
          </p:cNvGrpSpPr>
          <p:nvPr/>
        </p:nvGrpSpPr>
        <p:grpSpPr bwMode="auto">
          <a:xfrm>
            <a:off x="4648200" y="1905001"/>
            <a:ext cx="4229100" cy="3038475"/>
            <a:chOff x="2598" y="897"/>
            <a:chExt cx="2664" cy="1914"/>
          </a:xfrm>
        </p:grpSpPr>
        <p:sp>
          <p:nvSpPr>
            <p:cNvPr id="1093636" name="Text Box 4"/>
            <p:cNvSpPr txBox="1">
              <a:spLocks noChangeArrowheads="1"/>
            </p:cNvSpPr>
            <p:nvPr/>
          </p:nvSpPr>
          <p:spPr bwMode="auto">
            <a:xfrm>
              <a:off x="2880" y="897"/>
              <a:ext cx="1764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FF00"/>
                  </a:solidFill>
                  <a:effectLst/>
                </a:rPr>
                <a:t>       </a:t>
              </a:r>
              <a:r>
                <a:rPr lang="zh-CN" altLang="en-US" sz="2400" b="1">
                  <a:solidFill>
                    <a:srgbClr val="FF66FF"/>
                  </a:solidFill>
                  <a:effectLst/>
                </a:rPr>
                <a:t>获得基本需求</a:t>
              </a:r>
              <a:endParaRPr lang="zh-CN" altLang="en-US" sz="2400" b="1">
                <a:solidFill>
                  <a:srgbClr val="FF66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3637" name="Line 5"/>
            <p:cNvSpPr>
              <a:spLocks noChangeShapeType="1"/>
            </p:cNvSpPr>
            <p:nvPr/>
          </p:nvSpPr>
          <p:spPr bwMode="auto">
            <a:xfrm>
              <a:off x="3888" y="1372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38" name="Rectangle 6"/>
            <p:cNvSpPr>
              <a:spLocks noChangeArrowheads="1"/>
            </p:cNvSpPr>
            <p:nvPr/>
          </p:nvSpPr>
          <p:spPr bwMode="auto">
            <a:xfrm>
              <a:off x="2712" y="1539"/>
              <a:ext cx="255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ct val="50000"/>
                </a:spcBef>
                <a:buClr>
                  <a:srgbClr val="FFFF00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</a:rPr>
                <a:t>快速构造一个小型系统</a:t>
              </a:r>
            </a:p>
          </p:txBody>
        </p:sp>
        <p:sp>
          <p:nvSpPr>
            <p:cNvPr id="1093639" name="Line 7"/>
            <p:cNvSpPr>
              <a:spLocks noChangeShapeType="1"/>
            </p:cNvSpPr>
            <p:nvPr/>
          </p:nvSpPr>
          <p:spPr bwMode="auto">
            <a:xfrm>
              <a:off x="3888" y="1974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0" name="Text Box 8"/>
            <p:cNvSpPr txBox="1">
              <a:spLocks noChangeArrowheads="1"/>
            </p:cNvSpPr>
            <p:nvPr/>
          </p:nvSpPr>
          <p:spPr bwMode="auto">
            <a:xfrm>
              <a:off x="3180" y="2253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  <a:latin typeface="Times New Roman" pitchFamily="18" charset="0"/>
                </a:rPr>
                <a:t>用户评估</a:t>
              </a:r>
            </a:p>
          </p:txBody>
        </p:sp>
        <p:sp>
          <p:nvSpPr>
            <p:cNvPr id="1093641" name="Line 9"/>
            <p:cNvSpPr>
              <a:spLocks noChangeShapeType="1"/>
            </p:cNvSpPr>
            <p:nvPr/>
          </p:nvSpPr>
          <p:spPr bwMode="auto">
            <a:xfrm>
              <a:off x="3888" y="2580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2" name="Line 10"/>
            <p:cNvSpPr>
              <a:spLocks noChangeShapeType="1"/>
            </p:cNvSpPr>
            <p:nvPr/>
          </p:nvSpPr>
          <p:spPr bwMode="auto">
            <a:xfrm flipH="1">
              <a:off x="2904" y="2811"/>
              <a:ext cx="9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3" name="Line 11"/>
            <p:cNvSpPr>
              <a:spLocks noChangeShapeType="1"/>
            </p:cNvSpPr>
            <p:nvPr/>
          </p:nvSpPr>
          <p:spPr bwMode="auto">
            <a:xfrm flipV="1">
              <a:off x="2904" y="1539"/>
              <a:ext cx="0" cy="1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4" name="Line 12"/>
            <p:cNvSpPr>
              <a:spLocks noChangeShapeType="1"/>
            </p:cNvSpPr>
            <p:nvPr/>
          </p:nvSpPr>
          <p:spPr bwMode="auto">
            <a:xfrm>
              <a:off x="2904" y="1539"/>
              <a:ext cx="6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45" name="Text Box 13"/>
            <p:cNvSpPr txBox="1">
              <a:spLocks noChangeArrowheads="1"/>
            </p:cNvSpPr>
            <p:nvPr/>
          </p:nvSpPr>
          <p:spPr bwMode="auto">
            <a:xfrm>
              <a:off x="2598" y="1803"/>
              <a:ext cx="346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FF66FF"/>
                  </a:solidFill>
                  <a:effectLst/>
                  <a:latin typeface="Times New Roman" pitchFamily="18" charset="0"/>
                </a:rPr>
                <a:t>反馈</a:t>
              </a:r>
            </a:p>
          </p:txBody>
        </p:sp>
      </p:grpSp>
      <p:sp>
        <p:nvSpPr>
          <p:cNvPr id="1093647" name="Text Box 15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00" name="Text Box 4"/>
          <p:cNvSpPr txBox="1">
            <a:spLocks noChangeArrowheads="1"/>
          </p:cNvSpPr>
          <p:nvPr/>
        </p:nvSpPr>
        <p:spPr bwMode="auto">
          <a:xfrm>
            <a:off x="179388" y="1355725"/>
            <a:ext cx="7459662" cy="6477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课堂练习：需求获取（需求描述）</a:t>
            </a:r>
          </a:p>
        </p:txBody>
      </p:sp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347663" y="2170113"/>
            <a:ext cx="8491537" cy="1625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例：有一个大学图书馆管理系统，该系统除了一般的图书馆管理功能外，还能够为学生和教工从其他图书馆提供借阅图书、查询文献、资料下载等服务。</a:t>
            </a:r>
          </a:p>
        </p:txBody>
      </p:sp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2463800" y="234950"/>
            <a:ext cx="39624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需求获取技术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1809750" y="4005263"/>
            <a:ext cx="513473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系统应该具备以下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一般图书馆功能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基本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业务功能；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数据库管理功能；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信息查询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功能。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Text Box 3"/>
          <p:cNvSpPr txBox="1">
            <a:spLocks noChangeArrowheads="1"/>
          </p:cNvSpPr>
          <p:nvPr/>
        </p:nvSpPr>
        <p:spPr bwMode="auto">
          <a:xfrm>
            <a:off x="68263" y="3341688"/>
            <a:ext cx="9028112" cy="29924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需求分析和建模包含三个层次的工作。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1、需求分析：以访谈、问答等形式，用自然语言描述用户的需求；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2、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需求建模：选择适当模型一致地描述需求；</a:t>
            </a:r>
          </a:p>
          <a:p>
            <a:pPr marL="536575" indent="-536575" algn="l" eaLnBrk="0" hangingPunct="0">
              <a:lnSpc>
                <a:spcPct val="115000"/>
              </a:lnSpc>
              <a:spcBef>
                <a:spcPct val="35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3、需求规格说明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文档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：有效记录建模的过程和内容。</a:t>
            </a:r>
          </a:p>
        </p:txBody>
      </p:sp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-12700" y="1281113"/>
            <a:ext cx="9085263" cy="16922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对收集到的需求进行提炼、分析和认真审查，确保所有参加人员取得一致共识，并找出错误、遗漏和不足，建立完整的分析模型。 </a:t>
            </a:r>
          </a:p>
        </p:txBody>
      </p:sp>
      <p:sp>
        <p:nvSpPr>
          <p:cNvPr id="1099782" name="Text Box 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3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561975" y="1343025"/>
            <a:ext cx="8188325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结构化的需求分析与建模</a:t>
            </a:r>
            <a:endParaRPr lang="en-US" altLang="zh-CN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最初由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Douglas Ross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提出，由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DeMarco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推广，由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Ward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Mellor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以及后来的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Hatley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Pirbhai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扩充，逐渐形成结构化分析方法的框架，它是最具代表性的分析建模方法。结构化分析和建模的主要目的是为了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减少分析时的错误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，通过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自顶向下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建立系统逻辑模型，降低系统设计时的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复杂性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，提高系统的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可维护性。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1485900" y="1773238"/>
            <a:ext cx="6577013" cy="34448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结构化需求分析与建模过程主要包括：</a:t>
            </a:r>
          </a:p>
          <a:p>
            <a:pPr algn="l" eaLnBrk="0" hangingPunct="0">
              <a:lnSpc>
                <a:spcPct val="125000"/>
              </a:lnSpc>
              <a:spcBef>
                <a:spcPct val="40000"/>
              </a:spcBef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l" eaLnBrk="0" hangingPunct="0">
              <a:lnSpc>
                <a:spcPct val="125000"/>
              </a:lnSpc>
              <a:spcBef>
                <a:spcPct val="40000"/>
              </a:spcBef>
              <a:buFontTx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模型的数据建模；</a:t>
            </a:r>
          </a:p>
          <a:p>
            <a:pPr algn="l" eaLnBrk="0" hangingPunct="0">
              <a:lnSpc>
                <a:spcPct val="125000"/>
              </a:lnSpc>
              <a:spcBef>
                <a:spcPct val="40000"/>
              </a:spcBef>
              <a:buFontTx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DFD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图的功能建模；</a:t>
            </a:r>
          </a:p>
          <a:p>
            <a:pPr algn="l" eaLnBrk="0" hangingPunct="0">
              <a:lnSpc>
                <a:spcPct val="125000"/>
              </a:lnSpc>
              <a:spcBef>
                <a:spcPct val="40000"/>
              </a:spcBef>
              <a:buFontTx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图的行为建模 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029" name="Text Box 215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78031" name="Rectangle 2159"/>
          <p:cNvSpPr>
            <a:spLocks noChangeArrowheads="1"/>
          </p:cNvSpPr>
          <p:nvPr/>
        </p:nvSpPr>
        <p:spPr bwMode="auto">
          <a:xfrm>
            <a:off x="142875" y="1919288"/>
            <a:ext cx="88487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结构化分析的核心是数据。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数据包括在分析、设计和实现中涉及的概念、术语、属性等所有内容，并把这些内容定义在数据字典中。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围绕数据字典，完成功能模型、数据模型和行为模型的结构化建模过程。 </a:t>
            </a:r>
          </a:p>
        </p:txBody>
      </p:sp>
      <p:grpSp>
        <p:nvGrpSpPr>
          <p:cNvPr id="978032" name="Group 2160"/>
          <p:cNvGrpSpPr>
            <a:grpSpLocks/>
          </p:cNvGrpSpPr>
          <p:nvPr/>
        </p:nvGrpSpPr>
        <p:grpSpPr bwMode="auto">
          <a:xfrm>
            <a:off x="2668588" y="3730625"/>
            <a:ext cx="4202112" cy="2771775"/>
            <a:chOff x="3652" y="11515"/>
            <a:chExt cx="4318" cy="2789"/>
          </a:xfrm>
        </p:grpSpPr>
        <p:sp>
          <p:nvSpPr>
            <p:cNvPr id="978033" name="Oval 2161"/>
            <p:cNvSpPr>
              <a:spLocks noChangeArrowheads="1"/>
            </p:cNvSpPr>
            <p:nvPr/>
          </p:nvSpPr>
          <p:spPr bwMode="auto">
            <a:xfrm>
              <a:off x="5270" y="12343"/>
              <a:ext cx="1077" cy="10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字典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34" name="Oval 2162"/>
            <p:cNvSpPr>
              <a:spLocks noChangeArrowheads="1"/>
            </p:cNvSpPr>
            <p:nvPr/>
          </p:nvSpPr>
          <p:spPr bwMode="auto">
            <a:xfrm>
              <a:off x="4242" y="11938"/>
              <a:ext cx="3047" cy="188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5" name="Oval 2163"/>
            <p:cNvSpPr>
              <a:spLocks noChangeArrowheads="1"/>
            </p:cNvSpPr>
            <p:nvPr/>
          </p:nvSpPr>
          <p:spPr bwMode="auto">
            <a:xfrm>
              <a:off x="3710" y="11515"/>
              <a:ext cx="4208" cy="27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6" name="Line 2164"/>
            <p:cNvSpPr>
              <a:spLocks noChangeShapeType="1"/>
            </p:cNvSpPr>
            <p:nvPr/>
          </p:nvSpPr>
          <p:spPr bwMode="auto">
            <a:xfrm>
              <a:off x="5810" y="11548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7" name="Line 2165"/>
            <p:cNvSpPr>
              <a:spLocks noChangeShapeType="1"/>
            </p:cNvSpPr>
            <p:nvPr/>
          </p:nvSpPr>
          <p:spPr bwMode="auto">
            <a:xfrm flipH="1">
              <a:off x="3945" y="13030"/>
              <a:ext cx="1336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8" name="Line 2166"/>
            <p:cNvSpPr>
              <a:spLocks noChangeShapeType="1"/>
            </p:cNvSpPr>
            <p:nvPr/>
          </p:nvSpPr>
          <p:spPr bwMode="auto">
            <a:xfrm>
              <a:off x="6324" y="13017"/>
              <a:ext cx="1417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39" name="Text Box 2167"/>
            <p:cNvSpPr txBox="1">
              <a:spLocks noChangeArrowheads="1"/>
            </p:cNvSpPr>
            <p:nvPr/>
          </p:nvSpPr>
          <p:spPr bwMode="auto">
            <a:xfrm>
              <a:off x="4251" y="12432"/>
              <a:ext cx="1145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实体关系模型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0" name="Text Box 2168"/>
            <p:cNvSpPr txBox="1">
              <a:spLocks noChangeArrowheads="1"/>
            </p:cNvSpPr>
            <p:nvPr/>
          </p:nvSpPr>
          <p:spPr bwMode="auto">
            <a:xfrm>
              <a:off x="6261" y="12263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流图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1" name="Text Box 2169"/>
            <p:cNvSpPr txBox="1">
              <a:spLocks noChangeArrowheads="1"/>
            </p:cNvSpPr>
            <p:nvPr/>
          </p:nvSpPr>
          <p:spPr bwMode="auto">
            <a:xfrm>
              <a:off x="5116" y="13368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状态转换图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2" name="Text Box 2170"/>
            <p:cNvSpPr txBox="1">
              <a:spLocks noChangeArrowheads="1"/>
            </p:cNvSpPr>
            <p:nvPr/>
          </p:nvSpPr>
          <p:spPr bwMode="auto">
            <a:xfrm>
              <a:off x="5064" y="13797"/>
              <a:ext cx="16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控制规格说明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3" name="Text Box 2171"/>
            <p:cNvSpPr txBox="1">
              <a:spLocks noChangeArrowheads="1"/>
            </p:cNvSpPr>
            <p:nvPr/>
          </p:nvSpPr>
          <p:spPr bwMode="auto">
            <a:xfrm>
              <a:off x="6710" y="11717"/>
              <a:ext cx="12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加工规格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78044" name="Text Box 2172"/>
            <p:cNvSpPr txBox="1">
              <a:spLocks noChangeArrowheads="1"/>
            </p:cNvSpPr>
            <p:nvPr/>
          </p:nvSpPr>
          <p:spPr bwMode="auto">
            <a:xfrm>
              <a:off x="3652" y="11691"/>
              <a:ext cx="12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数据对象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说明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8" name="Rectangle 2128"/>
          <p:cNvSpPr>
            <a:spLocks noChangeArrowheads="1"/>
          </p:cNvSpPr>
          <p:nvPr/>
        </p:nvSpPr>
        <p:spPr bwMode="auto">
          <a:xfrm>
            <a:off x="268288" y="1298575"/>
            <a:ext cx="430371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255" name="Text Box 212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6256" name="Rectangle 2128"/>
          <p:cNvSpPr>
            <a:spLocks noChangeArrowheads="1"/>
          </p:cNvSpPr>
          <p:nvPr/>
        </p:nvSpPr>
        <p:spPr bwMode="auto">
          <a:xfrm>
            <a:off x="268288" y="1298575"/>
            <a:ext cx="382989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数据的数据建模</a:t>
            </a:r>
          </a:p>
        </p:txBody>
      </p:sp>
      <p:sp>
        <p:nvSpPr>
          <p:cNvPr id="946257" name="Rectangle 2129"/>
          <p:cNvSpPr>
            <a:spLocks noChangeArrowheads="1"/>
          </p:cNvSpPr>
          <p:nvPr/>
        </p:nvSpPr>
        <p:spPr bwMode="auto">
          <a:xfrm>
            <a:off x="484188" y="1776413"/>
            <a:ext cx="843121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数据建模需要回答以下几个问题：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系统中有哪些数据对象？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数据对象具有哪些属性？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数据对象间有什么关系？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数据对象分别处于系统的哪些功能或流程中？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在面向对象建模中，从数据对象里能抽象出更高层次的对象吗？或者数据对象能组合吗？</a:t>
            </a:r>
          </a:p>
          <a:p>
            <a:pPr algn="l">
              <a:lnSpc>
                <a:spcPct val="140000"/>
              </a:lnSpc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在面向对象建模中，从数据对象里能细化出更具体的数据吗？或者数据对象能分解吗？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268288" y="1298575"/>
            <a:ext cx="382989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数据的数据建模</a:t>
            </a:r>
          </a:p>
        </p:txBody>
      </p:sp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2565400" y="2917825"/>
            <a:ext cx="287813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数据对象（实体）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属性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关系和基数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Text Box 2"/>
          <p:cNvSpPr txBox="1">
            <a:spLocks noChangeArrowheads="1"/>
          </p:cNvSpPr>
          <p:nvPr/>
        </p:nvSpPr>
        <p:spPr bwMode="auto">
          <a:xfrm>
            <a:off x="330200" y="1909763"/>
            <a:ext cx="8286750" cy="440213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为了降低软件的复杂度，便于对问题的分析和理解，常采用以下技术：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 分解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将大问题分解为小问题，通常是自顶而下，不断细化的过程。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2. 抽象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抓住问题的本质特性，从不同抽象层次进行分析，提出解决问题的方案。</a:t>
            </a:r>
          </a:p>
          <a:p>
            <a:pPr indent="449263" algn="l" eaLnBrk="0" hangingPunct="0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多视点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注意从各类开发人员和不同用户的角度考虑问题，才能获得 对系统的全面完整的需求。</a:t>
            </a:r>
          </a:p>
        </p:txBody>
      </p:sp>
      <p:sp>
        <p:nvSpPr>
          <p:cNvPr id="1101829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1830" name="Rectangle 6"/>
          <p:cNvSpPr>
            <a:spLocks noChangeArrowheads="1"/>
          </p:cNvSpPr>
          <p:nvPr/>
        </p:nvSpPr>
        <p:spPr bwMode="auto">
          <a:xfrm>
            <a:off x="225425" y="1293813"/>
            <a:ext cx="707277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常用分析技术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23300" cy="3342453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2000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年以来，“万方数据”统计的、国家自然科学基金申请项目中，关于软件工程在“需求工程”领域的主要关键词包括：</a:t>
            </a: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需求规约、软件测试、软件体系结构、自适应软件、测试用例、模型检测、形式化方法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这些关键词覆盖了软件工程生命周期的各过程：</a:t>
            </a:r>
          </a:p>
        </p:txBody>
      </p:sp>
      <p:sp>
        <p:nvSpPr>
          <p:cNvPr id="1140741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40742" name="Text Box 6"/>
          <p:cNvSpPr txBox="1">
            <a:spLocks noChangeArrowheads="1"/>
          </p:cNvSpPr>
          <p:nvPr/>
        </p:nvSpPr>
        <p:spPr bwMode="auto">
          <a:xfrm>
            <a:off x="1026381" y="4755328"/>
            <a:ext cx="585929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需求分析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：需求规约、形式化方法</a:t>
            </a:r>
          </a:p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设计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过程：软件体系结构、自适应软件</a:t>
            </a:r>
          </a:p>
          <a:p>
            <a:pPr>
              <a:lnSpc>
                <a:spcPct val="140000"/>
              </a:lnSpc>
              <a:buClr>
                <a:srgbClr val="DF6337"/>
              </a:buClr>
              <a:buFont typeface="Wingdings" pitchFamily="2" charset="2"/>
              <a:buChar char="Ø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测试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过程：测试用例、模型检测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8489950" y="4445000"/>
            <a:ext cx="596900" cy="1587500"/>
          </a:xfrm>
          <a:prstGeom prst="rect">
            <a:avLst/>
          </a:prstGeom>
          <a:solidFill>
            <a:srgbClr val="67F42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学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生</a:t>
            </a:r>
          </a:p>
        </p:txBody>
      </p:sp>
      <p:sp>
        <p:nvSpPr>
          <p:cNvPr id="1102851" name="Rectangle 3"/>
          <p:cNvSpPr>
            <a:spLocks noChangeArrowheads="1"/>
          </p:cNvSpPr>
          <p:nvPr/>
        </p:nvSpPr>
        <p:spPr bwMode="auto">
          <a:xfrm>
            <a:off x="285750" y="1919288"/>
            <a:ext cx="8450263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通过现实环境的调查，得到的是某个领域实际的具体模型(物理模型)</a:t>
            </a:r>
            <a:endParaRPr lang="zh-CN" alt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2852" name="Oval 4"/>
          <p:cNvSpPr>
            <a:spLocks noChangeArrowheads="1"/>
          </p:cNvSpPr>
          <p:nvPr/>
        </p:nvSpPr>
        <p:spPr bwMode="auto">
          <a:xfrm>
            <a:off x="1311275" y="4521200"/>
            <a:ext cx="1295400" cy="12954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61301"/>
                </a:solidFill>
                <a:effectLst/>
                <a:latin typeface="宋体" pitchFamily="2" charset="-122"/>
              </a:rPr>
              <a:t>教务科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107刘</a:t>
            </a:r>
            <a:endParaRPr lang="zh-CN" altLang="en-US" b="1">
              <a:solidFill>
                <a:srgbClr val="061301"/>
              </a:solidFill>
              <a:effectLst/>
              <a:latin typeface="宋体" pitchFamily="2" charset="-122"/>
            </a:endParaRPr>
          </a:p>
        </p:txBody>
      </p:sp>
      <p:sp>
        <p:nvSpPr>
          <p:cNvPr id="1102853" name="Oval 5"/>
          <p:cNvSpPr>
            <a:spLocks noChangeArrowheads="1"/>
          </p:cNvSpPr>
          <p:nvPr/>
        </p:nvSpPr>
        <p:spPr bwMode="auto">
          <a:xfrm>
            <a:off x="3216275" y="4521200"/>
            <a:ext cx="1295400" cy="13716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宋体" pitchFamily="2" charset="-122"/>
              </a:rPr>
              <a:t>会计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206王</a:t>
            </a:r>
          </a:p>
        </p:txBody>
      </p:sp>
      <p:sp>
        <p:nvSpPr>
          <p:cNvPr id="1102854" name="Oval 6"/>
          <p:cNvSpPr>
            <a:spLocks noChangeArrowheads="1"/>
          </p:cNvSpPr>
          <p:nvPr/>
        </p:nvSpPr>
        <p:spPr bwMode="auto">
          <a:xfrm>
            <a:off x="4968875" y="4597400"/>
            <a:ext cx="1365250" cy="1371600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宋体" pitchFamily="2" charset="-122"/>
              </a:rPr>
              <a:t>出纳员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206李</a:t>
            </a:r>
          </a:p>
        </p:txBody>
      </p:sp>
      <p:sp>
        <p:nvSpPr>
          <p:cNvPr id="1102855" name="Oval 7"/>
          <p:cNvSpPr>
            <a:spLocks noChangeArrowheads="1"/>
          </p:cNvSpPr>
          <p:nvPr/>
        </p:nvSpPr>
        <p:spPr bwMode="auto">
          <a:xfrm>
            <a:off x="6721475" y="4595813"/>
            <a:ext cx="1371600" cy="1373187"/>
          </a:xfrm>
          <a:prstGeom prst="ellipse">
            <a:avLst/>
          </a:prstGeom>
          <a:solidFill>
            <a:srgbClr val="67F42E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宋体" pitchFamily="2" charset="-122"/>
              </a:rPr>
              <a:t>教材</a:t>
            </a:r>
          </a:p>
          <a:p>
            <a:pPr algn="ctr" eaLnBrk="0" hangingPunct="0">
              <a:lnSpc>
                <a:spcPct val="100000"/>
              </a:lnSpc>
            </a:pPr>
            <a:r>
              <a:rPr lang="zh-CN" altLang="en-US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303赵</a:t>
            </a:r>
            <a:endParaRPr lang="zh-CN" altLang="en-US" sz="2400" b="1"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244475" y="4597400"/>
            <a:ext cx="625475" cy="1066800"/>
          </a:xfrm>
          <a:prstGeom prst="rect">
            <a:avLst/>
          </a:prstGeom>
          <a:solidFill>
            <a:srgbClr val="67F42E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2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sz="3200" b="1">
                <a:solidFill>
                  <a:srgbClr val="061301"/>
                </a:solidFill>
                <a:effectLst/>
                <a:latin typeface="黑体" pitchFamily="49" charset="-122"/>
                <a:ea typeface="黑体" pitchFamily="49" charset="-122"/>
              </a:rPr>
              <a:t>生</a:t>
            </a:r>
          </a:p>
        </p:txBody>
      </p:sp>
      <p:sp>
        <p:nvSpPr>
          <p:cNvPr id="1102857" name="Rectangle 9"/>
          <p:cNvSpPr>
            <a:spLocks noChangeArrowheads="1"/>
          </p:cNvSpPr>
          <p:nvPr/>
        </p:nvSpPr>
        <p:spPr bwMode="auto">
          <a:xfrm>
            <a:off x="793750" y="3225800"/>
            <a:ext cx="539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购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申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请</a:t>
            </a:r>
          </a:p>
        </p:txBody>
      </p:sp>
      <p:sp>
        <p:nvSpPr>
          <p:cNvPr id="1102858" name="Rectangle 10"/>
          <p:cNvSpPr>
            <a:spLocks noChangeArrowheads="1"/>
          </p:cNvSpPr>
          <p:nvPr/>
        </p:nvSpPr>
        <p:spPr bwMode="auto">
          <a:xfrm>
            <a:off x="2698750" y="3675063"/>
            <a:ext cx="60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购书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</a:t>
            </a:r>
          </a:p>
        </p:txBody>
      </p:sp>
      <p:sp>
        <p:nvSpPr>
          <p:cNvPr id="1102859" name="Rectangle 11"/>
          <p:cNvSpPr>
            <a:spLocks noChangeArrowheads="1"/>
          </p:cNvSpPr>
          <p:nvPr/>
        </p:nvSpPr>
        <p:spPr bwMode="auto">
          <a:xfrm>
            <a:off x="4451350" y="3948113"/>
            <a:ext cx="53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发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票</a:t>
            </a:r>
          </a:p>
        </p:txBody>
      </p:sp>
      <p:sp>
        <p:nvSpPr>
          <p:cNvPr id="1102860" name="Rectangle 12"/>
          <p:cNvSpPr>
            <a:spLocks noChangeArrowheads="1"/>
          </p:cNvSpPr>
          <p:nvPr/>
        </p:nvSpPr>
        <p:spPr bwMode="auto">
          <a:xfrm>
            <a:off x="6280150" y="3675063"/>
            <a:ext cx="533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书单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7940675" y="4368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书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854075" y="5130800"/>
            <a:ext cx="4572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2606675" y="5130800"/>
            <a:ext cx="6858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4" name="Line 16"/>
          <p:cNvSpPr>
            <a:spLocks noChangeShapeType="1"/>
          </p:cNvSpPr>
          <p:nvPr/>
        </p:nvSpPr>
        <p:spPr bwMode="auto">
          <a:xfrm>
            <a:off x="4511675" y="5130800"/>
            <a:ext cx="457200" cy="793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5" name="Line 17"/>
          <p:cNvSpPr>
            <a:spLocks noChangeShapeType="1"/>
          </p:cNvSpPr>
          <p:nvPr/>
        </p:nvSpPr>
        <p:spPr bwMode="auto">
          <a:xfrm>
            <a:off x="6264275" y="5130800"/>
            <a:ext cx="457200" cy="793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6" name="Line 18"/>
          <p:cNvSpPr>
            <a:spLocks noChangeShapeType="1"/>
          </p:cNvSpPr>
          <p:nvPr/>
        </p:nvSpPr>
        <p:spPr bwMode="auto">
          <a:xfrm>
            <a:off x="8093075" y="5130800"/>
            <a:ext cx="5334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867" name="Rectangle 19"/>
          <p:cNvSpPr>
            <a:spLocks noChangeArrowheads="1"/>
          </p:cNvSpPr>
          <p:nvPr/>
        </p:nvSpPr>
        <p:spPr bwMode="auto">
          <a:xfrm>
            <a:off x="5314950" y="1227138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学生购买教材的具体模型</a:t>
            </a:r>
          </a:p>
        </p:txBody>
      </p:sp>
      <p:sp>
        <p:nvSpPr>
          <p:cNvPr id="1102869" name="Text Box 21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2870" name="Rectangle 22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0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2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2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0" grpId="0" animBg="1" autoUpdateAnimBg="0"/>
      <p:bldP spid="1102852" grpId="0" animBg="1" autoUpdateAnimBg="0"/>
      <p:bldP spid="1102853" grpId="0" animBg="1" autoUpdateAnimBg="0"/>
      <p:bldP spid="1102854" grpId="0" animBg="1" autoUpdateAnimBg="0"/>
      <p:bldP spid="1102855" grpId="0" animBg="1" autoUpdateAnimBg="0"/>
      <p:bldP spid="1102856" grpId="0" animBg="1" autoUpdateAnimBg="0"/>
      <p:bldP spid="1102857" grpId="0" autoUpdateAnimBg="0"/>
      <p:bldP spid="1102858" grpId="0" autoUpdateAnimBg="0"/>
      <p:bldP spid="1102859" grpId="0" autoUpdateAnimBg="0"/>
      <p:bldP spid="1102860" grpId="0" autoUpdateAnimBg="0"/>
      <p:bldP spid="1102861" grpId="0" autoUpdateAnimBg="0"/>
      <p:bldP spid="1102862" grpId="0" animBg="1"/>
      <p:bldP spid="1102863" grpId="0" animBg="1"/>
      <p:bldP spid="1102864" grpId="0" animBg="1"/>
      <p:bldP spid="1102865" grpId="0" animBg="1"/>
      <p:bldP spid="11028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/>
          <p:cNvSpPr>
            <a:spLocks noChangeArrowheads="1"/>
          </p:cNvSpPr>
          <p:nvPr/>
        </p:nvSpPr>
        <p:spPr bwMode="auto">
          <a:xfrm>
            <a:off x="101600" y="1966913"/>
            <a:ext cx="89217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(2)去掉具体模型中的非本质因素，</a:t>
            </a:r>
            <a:r>
              <a:rPr lang="zh-CN" altLang="en-US" sz="24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抽象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出当前系统的逻辑模型。</a:t>
            </a:r>
            <a:endParaRPr lang="zh-CN" alt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pSp>
        <p:nvGrpSpPr>
          <p:cNvPr id="1103902" name="Group 30"/>
          <p:cNvGrpSpPr>
            <a:grpSpLocks/>
          </p:cNvGrpSpPr>
          <p:nvPr/>
        </p:nvGrpSpPr>
        <p:grpSpPr bwMode="auto">
          <a:xfrm>
            <a:off x="101600" y="3014663"/>
            <a:ext cx="9001125" cy="2743200"/>
            <a:chOff x="64" y="1899"/>
            <a:chExt cx="5670" cy="1728"/>
          </a:xfrm>
        </p:grpSpPr>
        <p:sp>
          <p:nvSpPr>
            <p:cNvPr id="1103876" name="Rectangle 4"/>
            <p:cNvSpPr>
              <a:spLocks noChangeArrowheads="1"/>
            </p:cNvSpPr>
            <p:nvPr/>
          </p:nvSpPr>
          <p:spPr bwMode="auto">
            <a:xfrm>
              <a:off x="78" y="2522"/>
              <a:ext cx="376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77" name="Rectangle 5"/>
            <p:cNvSpPr>
              <a:spLocks noChangeArrowheads="1"/>
            </p:cNvSpPr>
            <p:nvPr/>
          </p:nvSpPr>
          <p:spPr bwMode="auto">
            <a:xfrm>
              <a:off x="5358" y="2570"/>
              <a:ext cx="376" cy="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sz="3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sz="3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3878" name="Oval 6"/>
            <p:cNvSpPr>
              <a:spLocks noChangeArrowheads="1"/>
            </p:cNvSpPr>
            <p:nvPr/>
          </p:nvSpPr>
          <p:spPr bwMode="auto">
            <a:xfrm>
              <a:off x="794" y="2715"/>
              <a:ext cx="860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79" name="Oval 7"/>
            <p:cNvSpPr>
              <a:spLocks noChangeArrowheads="1"/>
            </p:cNvSpPr>
            <p:nvPr/>
          </p:nvSpPr>
          <p:spPr bwMode="auto">
            <a:xfrm>
              <a:off x="1994" y="2715"/>
              <a:ext cx="816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80" name="Oval 8"/>
            <p:cNvSpPr>
              <a:spLocks noChangeArrowheads="1"/>
            </p:cNvSpPr>
            <p:nvPr/>
          </p:nvSpPr>
          <p:spPr bwMode="auto">
            <a:xfrm>
              <a:off x="3050" y="2715"/>
              <a:ext cx="860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81" name="Oval 9"/>
            <p:cNvSpPr>
              <a:spLocks noChangeArrowheads="1"/>
            </p:cNvSpPr>
            <p:nvPr/>
          </p:nvSpPr>
          <p:spPr bwMode="auto">
            <a:xfrm>
              <a:off x="4202" y="2762"/>
              <a:ext cx="864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82" name="Rectangle 10"/>
            <p:cNvSpPr>
              <a:spLocks noChangeArrowheads="1"/>
            </p:cNvSpPr>
            <p:nvPr/>
          </p:nvSpPr>
          <p:spPr bwMode="auto">
            <a:xfrm>
              <a:off x="64" y="2710"/>
              <a:ext cx="44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3883" name="Rectangle 11"/>
            <p:cNvSpPr>
              <a:spLocks noChangeArrowheads="1"/>
            </p:cNvSpPr>
            <p:nvPr/>
          </p:nvSpPr>
          <p:spPr bwMode="auto">
            <a:xfrm>
              <a:off x="458" y="1899"/>
              <a:ext cx="340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购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书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申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请</a:t>
              </a:r>
            </a:p>
          </p:txBody>
        </p:sp>
        <p:sp>
          <p:nvSpPr>
            <p:cNvPr id="1103884" name="Rectangle 12"/>
            <p:cNvSpPr>
              <a:spLocks noChangeArrowheads="1"/>
            </p:cNvSpPr>
            <p:nvPr/>
          </p:nvSpPr>
          <p:spPr bwMode="auto">
            <a:xfrm>
              <a:off x="1658" y="2182"/>
              <a:ext cx="384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书购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单</a:t>
              </a:r>
            </a:p>
          </p:txBody>
        </p:sp>
        <p:sp>
          <p:nvSpPr>
            <p:cNvPr id="1103885" name="Rectangle 13"/>
            <p:cNvSpPr>
              <a:spLocks noChangeArrowheads="1"/>
            </p:cNvSpPr>
            <p:nvPr/>
          </p:nvSpPr>
          <p:spPr bwMode="auto">
            <a:xfrm>
              <a:off x="2762" y="2354"/>
              <a:ext cx="3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发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票</a:t>
              </a:r>
            </a:p>
          </p:txBody>
        </p:sp>
        <p:sp>
          <p:nvSpPr>
            <p:cNvPr id="1103886" name="Rectangle 14"/>
            <p:cNvSpPr>
              <a:spLocks noChangeArrowheads="1"/>
            </p:cNvSpPr>
            <p:nvPr/>
          </p:nvSpPr>
          <p:spPr bwMode="auto">
            <a:xfrm>
              <a:off x="3914" y="2182"/>
              <a:ext cx="340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领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书</a:t>
              </a:r>
            </a:p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单</a:t>
              </a:r>
            </a:p>
          </p:txBody>
        </p:sp>
        <p:sp>
          <p:nvSpPr>
            <p:cNvPr id="1103887" name="Rectangle 15"/>
            <p:cNvSpPr>
              <a:spLocks noChangeArrowheads="1"/>
            </p:cNvSpPr>
            <p:nvPr/>
          </p:nvSpPr>
          <p:spPr bwMode="auto">
            <a:xfrm>
              <a:off x="4970" y="261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书</a:t>
              </a:r>
            </a:p>
          </p:txBody>
        </p:sp>
        <p:sp>
          <p:nvSpPr>
            <p:cNvPr id="1103888" name="Rectangle 16"/>
            <p:cNvSpPr>
              <a:spLocks noChangeArrowheads="1"/>
            </p:cNvSpPr>
            <p:nvPr/>
          </p:nvSpPr>
          <p:spPr bwMode="auto">
            <a:xfrm>
              <a:off x="1120" y="22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89" name="Line 17"/>
            <p:cNvSpPr>
              <a:spLocks noChangeShapeType="1"/>
            </p:cNvSpPr>
            <p:nvPr/>
          </p:nvSpPr>
          <p:spPr bwMode="auto">
            <a:xfrm>
              <a:off x="458" y="3094"/>
              <a:ext cx="336" cy="5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90" name="Line 18"/>
            <p:cNvSpPr>
              <a:spLocks noChangeShapeType="1"/>
            </p:cNvSpPr>
            <p:nvPr/>
          </p:nvSpPr>
          <p:spPr bwMode="auto">
            <a:xfrm>
              <a:off x="1658" y="3094"/>
              <a:ext cx="384" cy="5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91" name="Line 19"/>
            <p:cNvSpPr>
              <a:spLocks noChangeShapeType="1"/>
            </p:cNvSpPr>
            <p:nvPr/>
          </p:nvSpPr>
          <p:spPr bwMode="auto">
            <a:xfrm>
              <a:off x="2810" y="3094"/>
              <a:ext cx="288" cy="5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92" name="Line 20"/>
            <p:cNvSpPr>
              <a:spLocks noChangeShapeType="1"/>
            </p:cNvSpPr>
            <p:nvPr/>
          </p:nvSpPr>
          <p:spPr bwMode="auto">
            <a:xfrm>
              <a:off x="3914" y="3094"/>
              <a:ext cx="288" cy="5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93" name="Line 21"/>
            <p:cNvSpPr>
              <a:spLocks noChangeShapeType="1"/>
            </p:cNvSpPr>
            <p:nvPr/>
          </p:nvSpPr>
          <p:spPr bwMode="auto">
            <a:xfrm>
              <a:off x="5018" y="3094"/>
              <a:ext cx="336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894" name="Rectangle 22"/>
            <p:cNvSpPr>
              <a:spLocks noChangeArrowheads="1"/>
            </p:cNvSpPr>
            <p:nvPr/>
          </p:nvSpPr>
          <p:spPr bwMode="auto">
            <a:xfrm>
              <a:off x="795" y="2791"/>
              <a:ext cx="79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审查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有效性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3895" name="Rectangle 23"/>
            <p:cNvSpPr>
              <a:spLocks noChangeArrowheads="1"/>
            </p:cNvSpPr>
            <p:nvPr/>
          </p:nvSpPr>
          <p:spPr bwMode="auto">
            <a:xfrm>
              <a:off x="2017" y="2955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开发票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3896" name="Rectangle 24"/>
            <p:cNvSpPr>
              <a:spLocks noChangeArrowheads="1"/>
            </p:cNvSpPr>
            <p:nvPr/>
          </p:nvSpPr>
          <p:spPr bwMode="auto">
            <a:xfrm>
              <a:off x="3194" y="2811"/>
              <a:ext cx="56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开领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书单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3897" name="Rectangle 25"/>
            <p:cNvSpPr>
              <a:spLocks noChangeArrowheads="1"/>
            </p:cNvSpPr>
            <p:nvPr/>
          </p:nvSpPr>
          <p:spPr bwMode="auto">
            <a:xfrm>
              <a:off x="4346" y="3003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发书</a:t>
              </a:r>
              <a:endPara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03899" name="Rectangle 27"/>
          <p:cNvSpPr>
            <a:spLocks noChangeArrowheads="1"/>
          </p:cNvSpPr>
          <p:nvPr/>
        </p:nvSpPr>
        <p:spPr bwMode="auto">
          <a:xfrm>
            <a:off x="5314950" y="1227138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学生购买教材的具体模型</a:t>
            </a:r>
          </a:p>
        </p:txBody>
      </p:sp>
      <p:sp>
        <p:nvSpPr>
          <p:cNvPr id="1103900" name="Text Box 28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3901" name="Rectangle 29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9" name="Rectangle 3"/>
          <p:cNvSpPr>
            <a:spLocks noChangeArrowheads="1"/>
          </p:cNvSpPr>
          <p:nvPr/>
        </p:nvSpPr>
        <p:spPr bwMode="auto">
          <a:xfrm>
            <a:off x="47625" y="1881188"/>
            <a:ext cx="9048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85000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(3)分析当前系统与目标系统的差别，建立目标系统的逻辑模型。</a:t>
            </a:r>
            <a:endParaRPr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pSp>
        <p:nvGrpSpPr>
          <p:cNvPr id="1104919" name="Group 23"/>
          <p:cNvGrpSpPr>
            <a:grpSpLocks/>
          </p:cNvGrpSpPr>
          <p:nvPr/>
        </p:nvGrpSpPr>
        <p:grpSpPr bwMode="auto">
          <a:xfrm>
            <a:off x="82550" y="2449513"/>
            <a:ext cx="8896350" cy="2501900"/>
            <a:chOff x="52" y="1543"/>
            <a:chExt cx="5604" cy="1576"/>
          </a:xfrm>
        </p:grpSpPr>
        <p:sp>
          <p:nvSpPr>
            <p:cNvPr id="1104900" name="Rectangle 4"/>
            <p:cNvSpPr>
              <a:spLocks noChangeArrowheads="1"/>
            </p:cNvSpPr>
            <p:nvPr/>
          </p:nvSpPr>
          <p:spPr bwMode="auto">
            <a:xfrm>
              <a:off x="52" y="1979"/>
              <a:ext cx="472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4901" name="Rectangle 5"/>
            <p:cNvSpPr>
              <a:spLocks noChangeArrowheads="1"/>
            </p:cNvSpPr>
            <p:nvPr/>
          </p:nvSpPr>
          <p:spPr bwMode="auto">
            <a:xfrm>
              <a:off x="5136" y="2023"/>
              <a:ext cx="520" cy="10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学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生</a:t>
              </a:r>
            </a:p>
          </p:txBody>
        </p:sp>
        <p:sp>
          <p:nvSpPr>
            <p:cNvPr id="1104902" name="Oval 6"/>
            <p:cNvSpPr>
              <a:spLocks noChangeArrowheads="1"/>
            </p:cNvSpPr>
            <p:nvPr/>
          </p:nvSpPr>
          <p:spPr bwMode="auto">
            <a:xfrm>
              <a:off x="1396" y="2027"/>
              <a:ext cx="1000" cy="9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审查并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开发票</a:t>
              </a:r>
            </a:p>
          </p:txBody>
        </p:sp>
        <p:sp>
          <p:nvSpPr>
            <p:cNvPr id="1104903" name="Oval 7"/>
            <p:cNvSpPr>
              <a:spLocks noChangeArrowheads="1"/>
            </p:cNvSpPr>
            <p:nvPr/>
          </p:nvSpPr>
          <p:spPr bwMode="auto">
            <a:xfrm>
              <a:off x="3268" y="2027"/>
              <a:ext cx="1048" cy="9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开领</a:t>
              </a:r>
            </a:p>
            <a:p>
              <a:pPr algn="ctr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rgbClr val="06130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书单</a:t>
              </a:r>
              <a:endPara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4904" name="Rectangle 8"/>
            <p:cNvSpPr>
              <a:spLocks noChangeArrowheads="1"/>
            </p:cNvSpPr>
            <p:nvPr/>
          </p:nvSpPr>
          <p:spPr bwMode="auto">
            <a:xfrm>
              <a:off x="518" y="202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购书单</a:t>
              </a:r>
            </a:p>
          </p:txBody>
        </p:sp>
        <p:sp>
          <p:nvSpPr>
            <p:cNvPr id="1104905" name="Rectangle 9"/>
            <p:cNvSpPr>
              <a:spLocks noChangeArrowheads="1"/>
            </p:cNvSpPr>
            <p:nvPr/>
          </p:nvSpPr>
          <p:spPr bwMode="auto">
            <a:xfrm>
              <a:off x="2496" y="2071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发票</a:t>
              </a:r>
            </a:p>
          </p:txBody>
        </p:sp>
        <p:sp>
          <p:nvSpPr>
            <p:cNvPr id="1104906" name="Rectangle 10"/>
            <p:cNvSpPr>
              <a:spLocks noChangeArrowheads="1"/>
            </p:cNvSpPr>
            <p:nvPr/>
          </p:nvSpPr>
          <p:spPr bwMode="auto">
            <a:xfrm>
              <a:off x="4272" y="2023"/>
              <a:ext cx="1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领书单</a:t>
              </a:r>
            </a:p>
          </p:txBody>
        </p:sp>
        <p:sp>
          <p:nvSpPr>
            <p:cNvPr id="1104907" name="Line 11"/>
            <p:cNvSpPr>
              <a:spLocks noChangeShapeType="1"/>
            </p:cNvSpPr>
            <p:nvPr/>
          </p:nvSpPr>
          <p:spPr bwMode="auto">
            <a:xfrm>
              <a:off x="528" y="2503"/>
              <a:ext cx="864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08" name="Line 12"/>
            <p:cNvSpPr>
              <a:spLocks noChangeShapeType="1"/>
            </p:cNvSpPr>
            <p:nvPr/>
          </p:nvSpPr>
          <p:spPr bwMode="auto">
            <a:xfrm>
              <a:off x="2400" y="2503"/>
              <a:ext cx="864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09" name="Line 13"/>
            <p:cNvSpPr>
              <a:spLocks noChangeShapeType="1"/>
            </p:cNvSpPr>
            <p:nvPr/>
          </p:nvSpPr>
          <p:spPr bwMode="auto">
            <a:xfrm>
              <a:off x="4368" y="2503"/>
              <a:ext cx="768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10" name="Line 14"/>
            <p:cNvSpPr>
              <a:spLocks noChangeShapeType="1"/>
            </p:cNvSpPr>
            <p:nvPr/>
          </p:nvSpPr>
          <p:spPr bwMode="auto">
            <a:xfrm flipV="1">
              <a:off x="2160" y="1783"/>
              <a:ext cx="720" cy="288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11" name="Rectangle 15"/>
            <p:cNvSpPr>
              <a:spLocks noChangeArrowheads="1"/>
            </p:cNvSpPr>
            <p:nvPr/>
          </p:nvSpPr>
          <p:spPr bwMode="auto">
            <a:xfrm>
              <a:off x="1536" y="1543"/>
              <a:ext cx="1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无效书单</a:t>
              </a:r>
            </a:p>
          </p:txBody>
        </p:sp>
      </p:grpSp>
      <p:sp>
        <p:nvSpPr>
          <p:cNvPr id="1104912" name="Text Box 16"/>
          <p:cNvSpPr txBox="1">
            <a:spLocks noChangeArrowheads="1"/>
          </p:cNvSpPr>
          <p:nvPr/>
        </p:nvSpPr>
        <p:spPr bwMode="auto">
          <a:xfrm>
            <a:off x="95250" y="5100638"/>
            <a:ext cx="8883650" cy="1352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(4) 对目标系统进行完善和补充，写出完整需求说明。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45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(5) 对需求说明进行复审，直到确认文档齐全，并且符合用户的全部需求为止。</a:t>
            </a:r>
          </a:p>
        </p:txBody>
      </p:sp>
      <p:sp>
        <p:nvSpPr>
          <p:cNvPr id="1104915" name="Rectangle 19"/>
          <p:cNvSpPr>
            <a:spLocks noChangeArrowheads="1"/>
          </p:cNvSpPr>
          <p:nvPr/>
        </p:nvSpPr>
        <p:spPr bwMode="auto">
          <a:xfrm>
            <a:off x="5314950" y="1227138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学生购买教材的抽象模型</a:t>
            </a:r>
          </a:p>
        </p:txBody>
      </p:sp>
      <p:sp>
        <p:nvSpPr>
          <p:cNvPr id="1104916" name="Text Box 2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4917" name="Rectangle 21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707" name="Rectangle 19"/>
          <p:cNvSpPr>
            <a:spLocks noChangeArrowheads="1"/>
          </p:cNvSpPr>
          <p:nvPr/>
        </p:nvSpPr>
        <p:spPr bwMode="auto">
          <a:xfrm>
            <a:off x="457200" y="2886075"/>
            <a:ext cx="8385175" cy="9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以去校医院看病过程为例，画出该过程的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物理模型，并抽象出对应的逻辑模型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138708" name="Text Box 2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8709" name="Rectangle 21"/>
          <p:cNvSpPr>
            <a:spLocks noChangeArrowheads="1"/>
          </p:cNvSpPr>
          <p:nvPr/>
        </p:nvSpPr>
        <p:spPr bwMode="auto">
          <a:xfrm>
            <a:off x="142875" y="1298575"/>
            <a:ext cx="624896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小练习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3" name="Text Box 3"/>
          <p:cNvSpPr txBox="1">
            <a:spLocks noChangeArrowheads="1"/>
          </p:cNvSpPr>
          <p:nvPr/>
        </p:nvSpPr>
        <p:spPr bwMode="auto">
          <a:xfrm>
            <a:off x="168275" y="2514600"/>
            <a:ext cx="545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适用性  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大多数的软件系统</a:t>
            </a:r>
          </a:p>
        </p:txBody>
      </p:sp>
      <p:sp>
        <p:nvSpPr>
          <p:cNvPr id="1105924" name="Text Box 4"/>
          <p:cNvSpPr txBox="1">
            <a:spLocks noChangeArrowheads="1"/>
          </p:cNvSpPr>
          <p:nvPr/>
        </p:nvSpPr>
        <p:spPr bwMode="auto">
          <a:xfrm>
            <a:off x="104775" y="3449638"/>
            <a:ext cx="89249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核心方法 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按照软件内部数据传递、处理、变换关系，用</a:t>
            </a:r>
            <a:r>
              <a:rPr lang="zh-CN" altLang="en-US" sz="24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自顶向下、逐步求精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的方法找到满足功能要求的全部可实现软件。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05927" name="Text Box 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5928" name="Rectangle 8"/>
          <p:cNvSpPr>
            <a:spLocks noChangeArrowheads="1"/>
          </p:cNvSpPr>
          <p:nvPr/>
        </p:nvSpPr>
        <p:spPr bwMode="auto">
          <a:xfrm>
            <a:off x="142875" y="1298575"/>
            <a:ext cx="419057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006" name="Group 38"/>
          <p:cNvGrpSpPr>
            <a:grpSpLocks/>
          </p:cNvGrpSpPr>
          <p:nvPr/>
        </p:nvGrpSpPr>
        <p:grpSpPr bwMode="auto">
          <a:xfrm>
            <a:off x="387350" y="2536790"/>
            <a:ext cx="3206750" cy="2638425"/>
            <a:chOff x="244" y="2270"/>
            <a:chExt cx="2020" cy="1662"/>
          </a:xfrm>
        </p:grpSpPr>
        <p:sp>
          <p:nvSpPr>
            <p:cNvPr id="1107971" name="Oval 3"/>
            <p:cNvSpPr>
              <a:spLocks noChangeArrowheads="1"/>
            </p:cNvSpPr>
            <p:nvPr/>
          </p:nvSpPr>
          <p:spPr bwMode="auto">
            <a:xfrm>
              <a:off x="1088" y="2270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2" name="Line 4"/>
            <p:cNvSpPr>
              <a:spLocks noChangeShapeType="1"/>
            </p:cNvSpPr>
            <p:nvPr/>
          </p:nvSpPr>
          <p:spPr bwMode="auto">
            <a:xfrm flipH="1">
              <a:off x="465" y="2547"/>
              <a:ext cx="805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3" name="Oval 5"/>
            <p:cNvSpPr>
              <a:spLocks noChangeArrowheads="1"/>
            </p:cNvSpPr>
            <p:nvPr/>
          </p:nvSpPr>
          <p:spPr bwMode="auto">
            <a:xfrm>
              <a:off x="1846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4" name="Oval 6"/>
            <p:cNvSpPr>
              <a:spLocks noChangeArrowheads="1"/>
            </p:cNvSpPr>
            <p:nvPr/>
          </p:nvSpPr>
          <p:spPr bwMode="auto">
            <a:xfrm>
              <a:off x="1297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5" name="Oval 7"/>
            <p:cNvSpPr>
              <a:spLocks noChangeArrowheads="1"/>
            </p:cNvSpPr>
            <p:nvPr/>
          </p:nvSpPr>
          <p:spPr bwMode="auto">
            <a:xfrm>
              <a:off x="766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6" name="Oval 8"/>
            <p:cNvSpPr>
              <a:spLocks noChangeArrowheads="1"/>
            </p:cNvSpPr>
            <p:nvPr/>
          </p:nvSpPr>
          <p:spPr bwMode="auto">
            <a:xfrm>
              <a:off x="244" y="3075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77" name="Line 9"/>
            <p:cNvSpPr>
              <a:spLocks noChangeShapeType="1"/>
            </p:cNvSpPr>
            <p:nvPr/>
          </p:nvSpPr>
          <p:spPr bwMode="auto">
            <a:xfrm flipH="1">
              <a:off x="962" y="2547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8" name="Line 10"/>
            <p:cNvSpPr>
              <a:spLocks noChangeShapeType="1"/>
            </p:cNvSpPr>
            <p:nvPr/>
          </p:nvSpPr>
          <p:spPr bwMode="auto">
            <a:xfrm>
              <a:off x="1270" y="2547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79" name="Line 11"/>
            <p:cNvSpPr>
              <a:spLocks noChangeShapeType="1"/>
            </p:cNvSpPr>
            <p:nvPr/>
          </p:nvSpPr>
          <p:spPr bwMode="auto">
            <a:xfrm>
              <a:off x="1270" y="2547"/>
              <a:ext cx="789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7" name="AutoShape 29"/>
            <p:cNvSpPr>
              <a:spLocks noChangeArrowheads="1"/>
            </p:cNvSpPr>
            <p:nvPr/>
          </p:nvSpPr>
          <p:spPr bwMode="auto">
            <a:xfrm>
              <a:off x="591" y="3461"/>
              <a:ext cx="1594" cy="2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8" name="Text Box 30"/>
            <p:cNvSpPr txBox="1">
              <a:spLocks noChangeArrowheads="1"/>
            </p:cNvSpPr>
            <p:nvPr/>
          </p:nvSpPr>
          <p:spPr bwMode="auto">
            <a:xfrm>
              <a:off x="662" y="360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横向分解</a:t>
              </a:r>
            </a:p>
          </p:txBody>
        </p:sp>
      </p:grpSp>
      <p:grpSp>
        <p:nvGrpSpPr>
          <p:cNvPr id="1108007" name="Group 39"/>
          <p:cNvGrpSpPr>
            <a:grpSpLocks/>
          </p:cNvGrpSpPr>
          <p:nvPr/>
        </p:nvGrpSpPr>
        <p:grpSpPr bwMode="auto">
          <a:xfrm>
            <a:off x="4491038" y="1173163"/>
            <a:ext cx="4321175" cy="5335587"/>
            <a:chOff x="2829" y="739"/>
            <a:chExt cx="2722" cy="3361"/>
          </a:xfrm>
        </p:grpSpPr>
        <p:sp>
          <p:nvSpPr>
            <p:cNvPr id="1107980" name="Oval 12"/>
            <p:cNvSpPr>
              <a:spLocks noChangeArrowheads="1"/>
            </p:cNvSpPr>
            <p:nvPr/>
          </p:nvSpPr>
          <p:spPr bwMode="auto">
            <a:xfrm>
              <a:off x="4337" y="73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1" name="Line 13"/>
            <p:cNvSpPr>
              <a:spLocks noChangeShapeType="1"/>
            </p:cNvSpPr>
            <p:nvPr/>
          </p:nvSpPr>
          <p:spPr bwMode="auto">
            <a:xfrm flipH="1">
              <a:off x="3714" y="1016"/>
              <a:ext cx="805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2" name="Oval 14"/>
            <p:cNvSpPr>
              <a:spLocks noChangeArrowheads="1"/>
            </p:cNvSpPr>
            <p:nvPr/>
          </p:nvSpPr>
          <p:spPr bwMode="auto">
            <a:xfrm>
              <a:off x="5095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3" name="Oval 15"/>
            <p:cNvSpPr>
              <a:spLocks noChangeArrowheads="1"/>
            </p:cNvSpPr>
            <p:nvPr/>
          </p:nvSpPr>
          <p:spPr bwMode="auto">
            <a:xfrm>
              <a:off x="4546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4" name="Oval 16"/>
            <p:cNvSpPr>
              <a:spLocks noChangeArrowheads="1"/>
            </p:cNvSpPr>
            <p:nvPr/>
          </p:nvSpPr>
          <p:spPr bwMode="auto">
            <a:xfrm>
              <a:off x="4015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5" name="Oval 17"/>
            <p:cNvSpPr>
              <a:spLocks noChangeArrowheads="1"/>
            </p:cNvSpPr>
            <p:nvPr/>
          </p:nvSpPr>
          <p:spPr bwMode="auto">
            <a:xfrm>
              <a:off x="3493" y="15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86" name="Line 18"/>
            <p:cNvSpPr>
              <a:spLocks noChangeShapeType="1"/>
            </p:cNvSpPr>
            <p:nvPr/>
          </p:nvSpPr>
          <p:spPr bwMode="auto">
            <a:xfrm flipH="1">
              <a:off x="4211" y="1016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7" name="Line 19"/>
            <p:cNvSpPr>
              <a:spLocks noChangeShapeType="1"/>
            </p:cNvSpPr>
            <p:nvPr/>
          </p:nvSpPr>
          <p:spPr bwMode="auto">
            <a:xfrm>
              <a:off x="4519" y="1016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8" name="Line 20"/>
            <p:cNvSpPr>
              <a:spLocks noChangeShapeType="1"/>
            </p:cNvSpPr>
            <p:nvPr/>
          </p:nvSpPr>
          <p:spPr bwMode="auto">
            <a:xfrm>
              <a:off x="4519" y="1016"/>
              <a:ext cx="789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89" name="Line 21"/>
            <p:cNvSpPr>
              <a:spLocks noChangeShapeType="1"/>
            </p:cNvSpPr>
            <p:nvPr/>
          </p:nvSpPr>
          <p:spPr bwMode="auto">
            <a:xfrm flipH="1">
              <a:off x="4337" y="1821"/>
              <a:ext cx="436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0" name="Oval 22"/>
            <p:cNvSpPr>
              <a:spLocks noChangeArrowheads="1"/>
            </p:cNvSpPr>
            <p:nvPr/>
          </p:nvSpPr>
          <p:spPr bwMode="auto">
            <a:xfrm>
              <a:off x="5133" y="2493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1" name="Oval 23"/>
            <p:cNvSpPr>
              <a:spLocks noChangeArrowheads="1"/>
            </p:cNvSpPr>
            <p:nvPr/>
          </p:nvSpPr>
          <p:spPr bwMode="auto">
            <a:xfrm>
              <a:off x="4369" y="324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2" name="Oval 24"/>
            <p:cNvSpPr>
              <a:spLocks noChangeArrowheads="1"/>
            </p:cNvSpPr>
            <p:nvPr/>
          </p:nvSpPr>
          <p:spPr bwMode="auto">
            <a:xfrm>
              <a:off x="3838" y="3249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3" name="Oval 25"/>
            <p:cNvSpPr>
              <a:spLocks noChangeArrowheads="1"/>
            </p:cNvSpPr>
            <p:nvPr/>
          </p:nvSpPr>
          <p:spPr bwMode="auto">
            <a:xfrm>
              <a:off x="4130" y="2444"/>
              <a:ext cx="418" cy="2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994" name="Line 26"/>
            <p:cNvSpPr>
              <a:spLocks noChangeShapeType="1"/>
            </p:cNvSpPr>
            <p:nvPr/>
          </p:nvSpPr>
          <p:spPr bwMode="auto">
            <a:xfrm flipH="1">
              <a:off x="4034" y="2721"/>
              <a:ext cx="3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5" name="Line 27"/>
            <p:cNvSpPr>
              <a:spLocks noChangeShapeType="1"/>
            </p:cNvSpPr>
            <p:nvPr/>
          </p:nvSpPr>
          <p:spPr bwMode="auto">
            <a:xfrm>
              <a:off x="4342" y="2721"/>
              <a:ext cx="2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6" name="Line 28"/>
            <p:cNvSpPr>
              <a:spLocks noChangeShapeType="1"/>
            </p:cNvSpPr>
            <p:nvPr/>
          </p:nvSpPr>
          <p:spPr bwMode="auto">
            <a:xfrm>
              <a:off x="4773" y="1821"/>
              <a:ext cx="53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7999" name="AutoShape 31"/>
            <p:cNvSpPr>
              <a:spLocks noChangeArrowheads="1"/>
            </p:cNvSpPr>
            <p:nvPr/>
          </p:nvSpPr>
          <p:spPr bwMode="auto">
            <a:xfrm rot="5400000">
              <a:off x="2488" y="2729"/>
              <a:ext cx="1594" cy="2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8000" name="Text Box 32"/>
            <p:cNvSpPr txBox="1">
              <a:spLocks noChangeArrowheads="1"/>
            </p:cNvSpPr>
            <p:nvPr/>
          </p:nvSpPr>
          <p:spPr bwMode="auto">
            <a:xfrm>
              <a:off x="2829" y="2152"/>
              <a:ext cx="38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纵向分解</a:t>
              </a:r>
            </a:p>
          </p:txBody>
        </p:sp>
        <p:sp>
          <p:nvSpPr>
            <p:cNvPr id="1108002" name="Text Box 34"/>
            <p:cNvSpPr txBox="1">
              <a:spLocks noChangeArrowheads="1"/>
            </p:cNvSpPr>
            <p:nvPr/>
          </p:nvSpPr>
          <p:spPr bwMode="auto">
            <a:xfrm>
              <a:off x="3838" y="3773"/>
              <a:ext cx="1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关键问题 / 技术</a:t>
              </a:r>
            </a:p>
          </p:txBody>
        </p:sp>
      </p:grpSp>
      <p:sp>
        <p:nvSpPr>
          <p:cNvPr id="1108003" name="Text Box 3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08005" name="Rectangle 37"/>
          <p:cNvSpPr>
            <a:spLocks noChangeArrowheads="1"/>
          </p:cNvSpPr>
          <p:nvPr/>
        </p:nvSpPr>
        <p:spPr bwMode="auto">
          <a:xfrm>
            <a:off x="142875" y="1298575"/>
            <a:ext cx="635141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分解方式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90" name="Text Box 103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7991" name="Rectangle 1031"/>
          <p:cNvSpPr>
            <a:spLocks noChangeArrowheads="1"/>
          </p:cNvSpPr>
          <p:nvPr/>
        </p:nvSpPr>
        <p:spPr bwMode="auto">
          <a:xfrm>
            <a:off x="142875" y="1298575"/>
            <a:ext cx="78117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数据流图（</a:t>
            </a:r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b="1" dirty="0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7992" name="Rectangle 1032"/>
          <p:cNvSpPr>
            <a:spLocks noChangeArrowheads="1"/>
          </p:cNvSpPr>
          <p:nvPr/>
        </p:nvSpPr>
        <p:spPr bwMode="auto">
          <a:xfrm>
            <a:off x="142875" y="1747838"/>
            <a:ext cx="88233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数据流图（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Data Flowing Diagram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）是结构化建模中最流行的功能建模工具。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描述从数据输入、数据转换到数据输出的全过程。能对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图分层，分层的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更进一步刻画了系统的功能分解。 </a:t>
            </a:r>
          </a:p>
        </p:txBody>
      </p:sp>
      <p:grpSp>
        <p:nvGrpSpPr>
          <p:cNvPr id="938035" name="Group 1075"/>
          <p:cNvGrpSpPr>
            <a:grpSpLocks/>
          </p:cNvGrpSpPr>
          <p:nvPr/>
        </p:nvGrpSpPr>
        <p:grpSpPr bwMode="auto">
          <a:xfrm>
            <a:off x="628650" y="4049713"/>
            <a:ext cx="7874000" cy="2082800"/>
            <a:chOff x="2640" y="6120"/>
            <a:chExt cx="6819" cy="1680"/>
          </a:xfrm>
        </p:grpSpPr>
        <p:sp>
          <p:nvSpPr>
            <p:cNvPr id="938036" name="Rectangle 1076"/>
            <p:cNvSpPr>
              <a:spLocks noChangeArrowheads="1"/>
            </p:cNvSpPr>
            <p:nvPr/>
          </p:nvSpPr>
          <p:spPr bwMode="auto">
            <a:xfrm>
              <a:off x="2692" y="6143"/>
              <a:ext cx="13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外部系统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37" name="Rectangle 1077"/>
            <p:cNvSpPr>
              <a:spLocks noChangeArrowheads="1"/>
            </p:cNvSpPr>
            <p:nvPr/>
          </p:nvSpPr>
          <p:spPr bwMode="auto">
            <a:xfrm>
              <a:off x="2640" y="7236"/>
              <a:ext cx="1320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用户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38" name="Oval 1078"/>
            <p:cNvSpPr>
              <a:spLocks noChangeArrowheads="1"/>
            </p:cNvSpPr>
            <p:nvPr/>
          </p:nvSpPr>
          <p:spPr bwMode="auto">
            <a:xfrm>
              <a:off x="5580" y="6360"/>
              <a:ext cx="1020" cy="9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</a:t>
              </a:r>
            </a:p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系统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39" name="Text Box 1079"/>
            <p:cNvSpPr txBox="1">
              <a:spLocks noChangeArrowheads="1"/>
            </p:cNvSpPr>
            <p:nvPr/>
          </p:nvSpPr>
          <p:spPr bwMode="auto">
            <a:xfrm>
              <a:off x="4320" y="7320"/>
              <a:ext cx="12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输入数据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40" name="Text Box 1080"/>
            <p:cNvSpPr txBox="1">
              <a:spLocks noChangeArrowheads="1"/>
            </p:cNvSpPr>
            <p:nvPr/>
          </p:nvSpPr>
          <p:spPr bwMode="auto">
            <a:xfrm>
              <a:off x="4320" y="6120"/>
              <a:ext cx="12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输入数据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41" name="Line 1081"/>
            <p:cNvSpPr>
              <a:spLocks noChangeShapeType="1"/>
            </p:cNvSpPr>
            <p:nvPr/>
          </p:nvSpPr>
          <p:spPr bwMode="auto">
            <a:xfrm>
              <a:off x="4020" y="6360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42" name="Line 1082"/>
            <p:cNvSpPr>
              <a:spLocks noChangeShapeType="1"/>
            </p:cNvSpPr>
            <p:nvPr/>
          </p:nvSpPr>
          <p:spPr bwMode="auto">
            <a:xfrm flipV="1">
              <a:off x="4020" y="7080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43" name="Text Box 1083"/>
            <p:cNvSpPr txBox="1">
              <a:spLocks noChangeArrowheads="1"/>
            </p:cNvSpPr>
            <p:nvPr/>
          </p:nvSpPr>
          <p:spPr bwMode="auto">
            <a:xfrm>
              <a:off x="6540" y="6120"/>
              <a:ext cx="12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输出数据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44" name="Line 1084"/>
            <p:cNvSpPr>
              <a:spLocks noChangeShapeType="1"/>
            </p:cNvSpPr>
            <p:nvPr/>
          </p:nvSpPr>
          <p:spPr bwMode="auto">
            <a:xfrm flipV="1">
              <a:off x="6600" y="6360"/>
              <a:ext cx="15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45" name="Text Box 1085"/>
            <p:cNvSpPr txBox="1">
              <a:spLocks noChangeArrowheads="1"/>
            </p:cNvSpPr>
            <p:nvPr/>
          </p:nvSpPr>
          <p:spPr bwMode="auto">
            <a:xfrm>
              <a:off x="6600" y="7320"/>
              <a:ext cx="12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输出数据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46" name="Line 1086"/>
            <p:cNvSpPr>
              <a:spLocks noChangeShapeType="1"/>
            </p:cNvSpPr>
            <p:nvPr/>
          </p:nvSpPr>
          <p:spPr bwMode="auto">
            <a:xfrm>
              <a:off x="6600" y="7080"/>
              <a:ext cx="15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47" name="Rectangle 1087"/>
            <p:cNvSpPr>
              <a:spLocks noChangeArrowheads="1"/>
            </p:cNvSpPr>
            <p:nvPr/>
          </p:nvSpPr>
          <p:spPr bwMode="auto">
            <a:xfrm>
              <a:off x="8113" y="6132"/>
              <a:ext cx="13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外部系统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38048" name="Rectangle 1088"/>
            <p:cNvSpPr>
              <a:spLocks noChangeArrowheads="1"/>
            </p:cNvSpPr>
            <p:nvPr/>
          </p:nvSpPr>
          <p:spPr bwMode="auto">
            <a:xfrm>
              <a:off x="8139" y="7225"/>
              <a:ext cx="1320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用户</a:t>
              </a: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2" name="Text Box 106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2123" name="Rectangle 1067"/>
          <p:cNvSpPr>
            <a:spLocks noChangeArrowheads="1"/>
          </p:cNvSpPr>
          <p:nvPr/>
        </p:nvSpPr>
        <p:spPr bwMode="auto">
          <a:xfrm>
            <a:off x="142875" y="1317625"/>
            <a:ext cx="78117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图的分解过程</a:t>
            </a:r>
          </a:p>
        </p:txBody>
      </p:sp>
      <p:sp>
        <p:nvSpPr>
          <p:cNvPr id="942124" name="Text Box 1068"/>
          <p:cNvSpPr txBox="1">
            <a:spLocks noChangeArrowheads="1"/>
          </p:cNvSpPr>
          <p:nvPr/>
        </p:nvSpPr>
        <p:spPr bwMode="auto">
          <a:xfrm>
            <a:off x="469900" y="4133850"/>
            <a:ext cx="8483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确定系统的外部信息源、数据源或与外部系统的接口。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画出顶层（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层）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第一次精化：划分系统的子系统。 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逐层求精：对各子系统进一步精化。 </a:t>
            </a:r>
          </a:p>
        </p:txBody>
      </p:sp>
      <p:sp>
        <p:nvSpPr>
          <p:cNvPr id="942125" name="Rectangle 1069"/>
          <p:cNvSpPr>
            <a:spLocks noChangeArrowheads="1"/>
          </p:cNvSpPr>
          <p:nvPr/>
        </p:nvSpPr>
        <p:spPr bwMode="auto">
          <a:xfrm>
            <a:off x="123825" y="1952625"/>
            <a:ext cx="88296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图可以用来表示任何抽象级别的系统功能，随着系统功能和信息的逐渐增加，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图通过分解来逐层细化用户需求。 </a:t>
            </a:r>
          </a:p>
          <a:p>
            <a:pPr algn="l" eaLnBrk="0" hangingPunct="0">
              <a:lnSpc>
                <a:spcPct val="26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分解步骤如下：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173038" y="1208088"/>
            <a:ext cx="40020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（</a:t>
            </a: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顶层图）</a:t>
            </a:r>
          </a:p>
        </p:txBody>
      </p:sp>
      <p:sp>
        <p:nvSpPr>
          <p:cNvPr id="1109007" name="Rectangle 15"/>
          <p:cNvSpPr>
            <a:spLocks noChangeArrowheads="1"/>
          </p:cNvSpPr>
          <p:nvPr/>
        </p:nvSpPr>
        <p:spPr bwMode="auto">
          <a:xfrm>
            <a:off x="4579938" y="1171575"/>
            <a:ext cx="4445000" cy="1844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l" eaLnBrk="0" hangingPunct="0">
              <a:lnSpc>
                <a:spcPct val="12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三个重要属性: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85000"/>
              <a:buFont typeface="Monotype Sorts" pitchFamily="2" charset="2"/>
              <a:buChar char="F"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流向(从加工出发或流向加工)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数据组成</a:t>
            </a:r>
          </a:p>
          <a:p>
            <a:pPr algn="l" eaLnBrk="0" hangingPunct="0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数据流名字</a:t>
            </a:r>
          </a:p>
        </p:txBody>
      </p:sp>
      <p:sp>
        <p:nvSpPr>
          <p:cNvPr id="1109008" name="Rectangle 16"/>
          <p:cNvSpPr>
            <a:spLocks noChangeArrowheads="1"/>
          </p:cNvSpPr>
          <p:nvPr/>
        </p:nvSpPr>
        <p:spPr bwMode="auto">
          <a:xfrm>
            <a:off x="433388" y="5565775"/>
            <a:ext cx="82931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顶层图的目的：关注输入/输出数据，一般的数据文件不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出现在顶层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中。</a:t>
            </a:r>
          </a:p>
        </p:txBody>
      </p:sp>
      <p:sp>
        <p:nvSpPr>
          <p:cNvPr id="1109009" name="Text Box 1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109015" name="Group 23"/>
          <p:cNvGrpSpPr>
            <a:grpSpLocks/>
          </p:cNvGrpSpPr>
          <p:nvPr/>
        </p:nvGrpSpPr>
        <p:grpSpPr bwMode="auto">
          <a:xfrm>
            <a:off x="623888" y="3492500"/>
            <a:ext cx="7854950" cy="1701800"/>
            <a:chOff x="185" y="2055"/>
            <a:chExt cx="4948" cy="1072"/>
          </a:xfrm>
        </p:grpSpPr>
        <p:sp>
          <p:nvSpPr>
            <p:cNvPr id="1108996" name="Oval 4"/>
            <p:cNvSpPr>
              <a:spLocks noChangeArrowheads="1"/>
            </p:cNvSpPr>
            <p:nvPr/>
          </p:nvSpPr>
          <p:spPr bwMode="auto">
            <a:xfrm>
              <a:off x="2132" y="2055"/>
              <a:ext cx="1054" cy="1072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自然语言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理解系统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08997" name="Rectangle 5"/>
            <p:cNvSpPr>
              <a:spLocks noChangeArrowheads="1"/>
            </p:cNvSpPr>
            <p:nvPr/>
          </p:nvSpPr>
          <p:spPr bwMode="auto">
            <a:xfrm>
              <a:off x="185" y="2442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08998" name="Line 6"/>
            <p:cNvSpPr>
              <a:spLocks noChangeShapeType="1"/>
            </p:cNvSpPr>
            <p:nvPr/>
          </p:nvSpPr>
          <p:spPr bwMode="auto">
            <a:xfrm>
              <a:off x="1172" y="259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999" name="Text Box 7"/>
            <p:cNvSpPr txBox="1">
              <a:spLocks noChangeArrowheads="1"/>
            </p:cNvSpPr>
            <p:nvPr/>
          </p:nvSpPr>
          <p:spPr bwMode="auto">
            <a:xfrm>
              <a:off x="1228" y="2338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09012" name="Rectangle 20"/>
            <p:cNvSpPr>
              <a:spLocks noChangeArrowheads="1"/>
            </p:cNvSpPr>
            <p:nvPr/>
          </p:nvSpPr>
          <p:spPr bwMode="auto">
            <a:xfrm>
              <a:off x="4146" y="2414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09013" name="Text Box 21"/>
            <p:cNvSpPr txBox="1">
              <a:spLocks noChangeArrowheads="1"/>
            </p:cNvSpPr>
            <p:nvPr/>
          </p:nvSpPr>
          <p:spPr bwMode="auto">
            <a:xfrm>
              <a:off x="3232" y="2314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09014" name="Line 22"/>
            <p:cNvSpPr>
              <a:spLocks noChangeShapeType="1"/>
            </p:cNvSpPr>
            <p:nvPr/>
          </p:nvSpPr>
          <p:spPr bwMode="auto">
            <a:xfrm>
              <a:off x="3186" y="25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44450" y="4549775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文件名</a:t>
            </a:r>
          </a:p>
        </p:txBody>
      </p:sp>
      <p:sp>
        <p:nvSpPr>
          <p:cNvPr id="1110019" name="Line 3"/>
          <p:cNvSpPr>
            <a:spLocks noChangeShapeType="1"/>
          </p:cNvSpPr>
          <p:nvPr/>
        </p:nvSpPr>
        <p:spPr bwMode="auto">
          <a:xfrm>
            <a:off x="604838" y="3881438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0" name="Line 4"/>
          <p:cNvSpPr>
            <a:spLocks noChangeShapeType="1"/>
          </p:cNvSpPr>
          <p:nvPr/>
        </p:nvSpPr>
        <p:spPr bwMode="auto">
          <a:xfrm>
            <a:off x="103188" y="4514850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1" name="Line 5"/>
          <p:cNvSpPr>
            <a:spLocks noChangeShapeType="1"/>
          </p:cNvSpPr>
          <p:nvPr/>
        </p:nvSpPr>
        <p:spPr bwMode="auto">
          <a:xfrm>
            <a:off x="103188" y="4972050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2" name="Rectangle 6"/>
          <p:cNvSpPr>
            <a:spLocks noChangeArrowheads="1"/>
          </p:cNvSpPr>
          <p:nvPr/>
        </p:nvSpPr>
        <p:spPr bwMode="auto">
          <a:xfrm>
            <a:off x="1843088" y="5729288"/>
            <a:ext cx="863600" cy="417512"/>
          </a:xfrm>
          <a:prstGeom prst="rect">
            <a:avLst/>
          </a:prstGeom>
          <a:solidFill>
            <a:srgbClr val="FFCC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4" name="Oval 8"/>
          <p:cNvSpPr>
            <a:spLocks noChangeArrowheads="1"/>
          </p:cNvSpPr>
          <p:nvPr/>
        </p:nvSpPr>
        <p:spPr bwMode="auto">
          <a:xfrm>
            <a:off x="95250" y="2279650"/>
            <a:ext cx="876300" cy="9271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5" name="AutoShape 9"/>
          <p:cNvSpPr>
            <a:spLocks noChangeArrowheads="1"/>
          </p:cNvSpPr>
          <p:nvPr/>
        </p:nvSpPr>
        <p:spPr bwMode="auto">
          <a:xfrm>
            <a:off x="1817688" y="2193925"/>
            <a:ext cx="866775" cy="11017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26" name="Line 10"/>
          <p:cNvSpPr>
            <a:spLocks noChangeShapeType="1"/>
          </p:cNvSpPr>
          <p:nvPr/>
        </p:nvSpPr>
        <p:spPr bwMode="auto">
          <a:xfrm>
            <a:off x="107950" y="260667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0027" name="Line 11"/>
          <p:cNvSpPr>
            <a:spLocks noChangeShapeType="1"/>
          </p:cNvSpPr>
          <p:nvPr/>
        </p:nvSpPr>
        <p:spPr bwMode="auto">
          <a:xfrm>
            <a:off x="1817688" y="2619375"/>
            <a:ext cx="8667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0028" name="Text Box 12"/>
          <p:cNvSpPr txBox="1">
            <a:spLocks noChangeArrowheads="1"/>
          </p:cNvSpPr>
          <p:nvPr/>
        </p:nvSpPr>
        <p:spPr bwMode="auto">
          <a:xfrm>
            <a:off x="365125" y="2203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110029" name="Text Box 13"/>
          <p:cNvSpPr txBox="1">
            <a:spLocks noChangeArrowheads="1"/>
          </p:cNvSpPr>
          <p:nvPr/>
        </p:nvSpPr>
        <p:spPr bwMode="auto">
          <a:xfrm>
            <a:off x="2070100" y="21558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110030" name="Text Box 14"/>
          <p:cNvSpPr txBox="1">
            <a:spLocks noChangeArrowheads="1"/>
          </p:cNvSpPr>
          <p:nvPr/>
        </p:nvSpPr>
        <p:spPr bwMode="auto">
          <a:xfrm>
            <a:off x="1125538" y="241617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31" name="Text Box 15"/>
          <p:cNvSpPr txBox="1">
            <a:spLocks noChangeArrowheads="1"/>
          </p:cNvSpPr>
          <p:nvPr/>
        </p:nvSpPr>
        <p:spPr bwMode="auto">
          <a:xfrm>
            <a:off x="95250" y="132080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数据流图的四个基本组成部分</a:t>
            </a:r>
          </a:p>
        </p:txBody>
      </p:sp>
      <p:sp>
        <p:nvSpPr>
          <p:cNvPr id="1110032" name="Rectangle 16"/>
          <p:cNvSpPr>
            <a:spLocks noChangeArrowheads="1"/>
          </p:cNvSpPr>
          <p:nvPr/>
        </p:nvSpPr>
        <p:spPr bwMode="auto">
          <a:xfrm>
            <a:off x="3409950" y="2143125"/>
            <a:ext cx="5734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数据加工(转换)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： 输入数据经加工变换产生输出数据。</a:t>
            </a:r>
          </a:p>
        </p:txBody>
      </p:sp>
      <p:sp>
        <p:nvSpPr>
          <p:cNvPr id="1110033" name="Rectangle 17"/>
          <p:cNvSpPr>
            <a:spLocks noChangeArrowheads="1"/>
          </p:cNvSpPr>
          <p:nvPr/>
        </p:nvSpPr>
        <p:spPr bwMode="auto">
          <a:xfrm>
            <a:off x="3286125" y="3582988"/>
            <a:ext cx="552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：沿箭头方向传送数据的通道。</a:t>
            </a:r>
          </a:p>
        </p:txBody>
      </p:sp>
      <p:sp>
        <p:nvSpPr>
          <p:cNvPr id="1110034" name="Text Box 18"/>
          <p:cNvSpPr txBox="1">
            <a:spLocks noChangeArrowheads="1"/>
          </p:cNvSpPr>
          <p:nvPr/>
        </p:nvSpPr>
        <p:spPr bwMode="auto">
          <a:xfrm>
            <a:off x="960438" y="451485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35" name="Line 19"/>
          <p:cNvSpPr>
            <a:spLocks noChangeShapeType="1"/>
          </p:cNvSpPr>
          <p:nvPr/>
        </p:nvSpPr>
        <p:spPr bwMode="auto">
          <a:xfrm>
            <a:off x="1589088" y="4511675"/>
            <a:ext cx="1582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6" name="Line 20"/>
          <p:cNvSpPr>
            <a:spLocks noChangeShapeType="1"/>
          </p:cNvSpPr>
          <p:nvPr/>
        </p:nvSpPr>
        <p:spPr bwMode="auto">
          <a:xfrm>
            <a:off x="1589088" y="4997450"/>
            <a:ext cx="1582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7" name="Line 21"/>
          <p:cNvSpPr>
            <a:spLocks noChangeShapeType="1"/>
          </p:cNvSpPr>
          <p:nvPr/>
        </p:nvSpPr>
        <p:spPr bwMode="auto">
          <a:xfrm>
            <a:off x="1589088" y="4511675"/>
            <a:ext cx="0" cy="485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8" name="Line 22"/>
          <p:cNvSpPr>
            <a:spLocks noChangeShapeType="1"/>
          </p:cNvSpPr>
          <p:nvPr/>
        </p:nvSpPr>
        <p:spPr bwMode="auto">
          <a:xfrm flipH="1">
            <a:off x="2236788" y="45402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39" name="Text Box 23"/>
          <p:cNvSpPr txBox="1">
            <a:spLocks noChangeArrowheads="1"/>
          </p:cNvSpPr>
          <p:nvPr/>
        </p:nvSpPr>
        <p:spPr bwMode="auto">
          <a:xfrm>
            <a:off x="2220913" y="4551363"/>
            <a:ext cx="9509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文件名</a:t>
            </a:r>
          </a:p>
        </p:txBody>
      </p:sp>
      <p:sp>
        <p:nvSpPr>
          <p:cNvPr id="1110040" name="Rectangle 24"/>
          <p:cNvSpPr>
            <a:spLocks noChangeArrowheads="1"/>
          </p:cNvSpPr>
          <p:nvPr/>
        </p:nvSpPr>
        <p:spPr bwMode="auto">
          <a:xfrm>
            <a:off x="3352800" y="4471988"/>
            <a:ext cx="54578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75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数据存储：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存储文件/数据库 (数据源)。</a:t>
            </a:r>
          </a:p>
        </p:txBody>
      </p:sp>
      <p:sp>
        <p:nvSpPr>
          <p:cNvPr id="1110041" name="Rectangle 25"/>
          <p:cNvSpPr>
            <a:spLocks noChangeArrowheads="1"/>
          </p:cNvSpPr>
          <p:nvPr/>
        </p:nvSpPr>
        <p:spPr bwMode="auto">
          <a:xfrm>
            <a:off x="3338513" y="5457825"/>
            <a:ext cx="5805487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外部实体（源）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：表示系统和环境的接口, 属系统之外的实体 。</a:t>
            </a:r>
          </a:p>
        </p:txBody>
      </p:sp>
      <p:sp>
        <p:nvSpPr>
          <p:cNvPr id="1110042" name="Rectangle 26"/>
          <p:cNvSpPr>
            <a:spLocks noChangeArrowheads="1"/>
          </p:cNvSpPr>
          <p:nvPr/>
        </p:nvSpPr>
        <p:spPr bwMode="auto">
          <a:xfrm>
            <a:off x="141288" y="5729288"/>
            <a:ext cx="984250" cy="417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0043" name="Text Box 27"/>
          <p:cNvSpPr txBox="1">
            <a:spLocks noChangeArrowheads="1"/>
          </p:cNvSpPr>
          <p:nvPr/>
        </p:nvSpPr>
        <p:spPr bwMode="auto">
          <a:xfrm>
            <a:off x="1225550" y="56896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</a:p>
        </p:txBody>
      </p:sp>
      <p:sp>
        <p:nvSpPr>
          <p:cNvPr id="1110044" name="Text Box 28"/>
          <p:cNvSpPr txBox="1">
            <a:spLocks noChangeArrowheads="1"/>
          </p:cNvSpPr>
          <p:nvPr/>
        </p:nvSpPr>
        <p:spPr bwMode="auto">
          <a:xfrm>
            <a:off x="1570038" y="4549775"/>
            <a:ext cx="8112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编号</a:t>
            </a:r>
          </a:p>
        </p:txBody>
      </p:sp>
      <p:sp>
        <p:nvSpPr>
          <p:cNvPr id="1110045" name="Text Box 29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8" name="Rectangle 4"/>
          <p:cNvSpPr>
            <a:spLocks noChangeArrowheads="1"/>
          </p:cNvSpPr>
          <p:nvPr/>
        </p:nvSpPr>
        <p:spPr bwMode="auto">
          <a:xfrm>
            <a:off x="130175" y="120015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软件需求的重要性</a:t>
            </a:r>
          </a:p>
        </p:txBody>
      </p:sp>
      <p:sp>
        <p:nvSpPr>
          <p:cNvPr id="1081349" name="Text Box 5"/>
          <p:cNvSpPr txBox="1">
            <a:spLocks noChangeArrowheads="1"/>
          </p:cNvSpPr>
          <p:nvPr/>
        </p:nvSpPr>
        <p:spPr bwMode="auto">
          <a:xfrm>
            <a:off x="92075" y="1920875"/>
            <a:ext cx="9023350" cy="12652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solidFill>
                  <a:schemeClr val="tx1"/>
                </a:solidFill>
                <a:effectLst/>
                <a:latin typeface="宋体" pitchFamily="2" charset="-122"/>
              </a:rPr>
              <a:t> 软件需求无疑是当前软件工程中的关键问题，</a:t>
            </a:r>
            <a:r>
              <a:rPr lang="zh-CN" alt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没有需求就没有软件</a:t>
            </a:r>
            <a:r>
              <a:rPr lang="zh-CN" altLang="en-US" sz="2200" b="1">
                <a:solidFill>
                  <a:schemeClr val="tx2"/>
                </a:solidFill>
                <a:effectLst/>
                <a:latin typeface="宋体" pitchFamily="2" charset="-122"/>
              </a:rPr>
              <a:t>。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solidFill>
                  <a:schemeClr val="tx1"/>
                </a:solidFill>
                <a:effectLst/>
              </a:rPr>
              <a:t> 美国从上世纪九十年代开始，对全国范围内超过8000个软件项目进行跟踪调查。</a:t>
            </a:r>
          </a:p>
        </p:txBody>
      </p:sp>
      <p:graphicFrame>
        <p:nvGraphicFramePr>
          <p:cNvPr id="1081351" name="Object 7"/>
          <p:cNvGraphicFramePr>
            <a:graphicFrameLocks noChangeAspect="1"/>
          </p:cNvGraphicFramePr>
          <p:nvPr/>
        </p:nvGraphicFramePr>
        <p:xfrm>
          <a:off x="261938" y="3708400"/>
          <a:ext cx="4032250" cy="2714625"/>
        </p:xfrm>
        <a:graphic>
          <a:graphicData uri="http://schemas.openxmlformats.org/presentationml/2006/ole">
            <p:oleObj spid="_x0000_s1081351" name="Chart" r:id="rId3" imgW="6086427" imgH="3419346" progId="MSGraph.Chart.8">
              <p:embed followColorScheme="full"/>
            </p:oleObj>
          </a:graphicData>
        </a:graphic>
      </p:graphicFrame>
      <p:sp>
        <p:nvSpPr>
          <p:cNvPr id="1081352" name="Text Box 8"/>
          <p:cNvSpPr txBox="1">
            <a:spLocks noChangeArrowheads="1"/>
          </p:cNvSpPr>
          <p:nvPr/>
        </p:nvSpPr>
        <p:spPr bwMode="auto">
          <a:xfrm>
            <a:off x="4611688" y="3719513"/>
            <a:ext cx="4313237" cy="24653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分析失败的原因发现，与需求过程相关的原因占了45%，而其中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缺乏最终用户的参与以及不完整的需求又是两大首要原因，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各占13%和12%。 </a:t>
            </a:r>
          </a:p>
        </p:txBody>
      </p:sp>
      <p:sp>
        <p:nvSpPr>
          <p:cNvPr id="1081353" name="Text Box 9"/>
          <p:cNvSpPr txBox="1">
            <a:spLocks noChangeArrowheads="1"/>
          </p:cNvSpPr>
          <p:nvPr/>
        </p:nvSpPr>
        <p:spPr bwMode="auto">
          <a:xfrm>
            <a:off x="796925" y="4492625"/>
            <a:ext cx="885825" cy="4095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imes New Roman" pitchFamily="18" charset="0"/>
              </a:rPr>
              <a:t>未完成</a:t>
            </a:r>
          </a:p>
        </p:txBody>
      </p:sp>
      <p:sp>
        <p:nvSpPr>
          <p:cNvPr id="1081354" name="Text Box 10"/>
          <p:cNvSpPr txBox="1">
            <a:spLocks noChangeArrowheads="1"/>
          </p:cNvSpPr>
          <p:nvPr/>
        </p:nvSpPr>
        <p:spPr bwMode="auto">
          <a:xfrm>
            <a:off x="1273175" y="4910138"/>
            <a:ext cx="1233488" cy="3238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5000"/>
              </a:spcBef>
            </a:pPr>
            <a:r>
              <a:rPr lang="zh-CN" altLang="en-US" sz="1600" b="1">
                <a:solidFill>
                  <a:schemeClr val="bg2"/>
                </a:solidFill>
                <a:effectLst/>
                <a:latin typeface="Times New Roman" pitchFamily="18" charset="0"/>
              </a:rPr>
              <a:t>完成未实施</a:t>
            </a:r>
          </a:p>
        </p:txBody>
      </p:sp>
      <p:sp>
        <p:nvSpPr>
          <p:cNvPr id="1081355" name="Text Box 11"/>
          <p:cNvSpPr txBox="1">
            <a:spLocks noChangeArrowheads="1"/>
          </p:cNvSpPr>
          <p:nvPr/>
        </p:nvSpPr>
        <p:spPr bwMode="auto">
          <a:xfrm>
            <a:off x="2074863" y="4405313"/>
            <a:ext cx="812800" cy="4889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完成</a:t>
            </a:r>
          </a:p>
        </p:txBody>
      </p:sp>
      <p:sp>
        <p:nvSpPr>
          <p:cNvPr id="1081356" name="Text Box 12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79" name="Rectangle 15"/>
          <p:cNvSpPr>
            <a:spLocks noChangeArrowheads="1"/>
          </p:cNvSpPr>
          <p:nvPr/>
        </p:nvSpPr>
        <p:spPr bwMode="auto">
          <a:xfrm>
            <a:off x="5324475" y="1260475"/>
            <a:ext cx="37211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l" eaLnBrk="0" hangingPunct="0">
              <a:lnSpc>
                <a:spcPct val="10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zh-CN" alt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三个重要属性: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8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流向(从加工出发或流向加工)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数据组成</a:t>
            </a:r>
          </a:p>
          <a:p>
            <a:pPr algn="l" eaLnBrk="0" hangingPunct="0">
              <a:lnSpc>
                <a:spcPct val="100000"/>
              </a:lnSpc>
              <a:buClr>
                <a:schemeClr val="accent1"/>
              </a:buClr>
              <a:buSzPct val="75000"/>
              <a:buFont typeface="Monotype Sorts" pitchFamily="2" charset="2"/>
              <a:buChar char="F"/>
            </a:pP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数据流名字</a:t>
            </a:r>
          </a:p>
        </p:txBody>
      </p:sp>
      <p:sp>
        <p:nvSpPr>
          <p:cNvPr id="1112080" name="Text Box 1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2081" name="Text Box 17"/>
          <p:cNvSpPr txBox="1">
            <a:spLocks noChangeArrowheads="1"/>
          </p:cNvSpPr>
          <p:nvPr/>
        </p:nvSpPr>
        <p:spPr bwMode="auto">
          <a:xfrm>
            <a:off x="173038" y="1208088"/>
            <a:ext cx="40020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（</a:t>
            </a: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顶层图）</a:t>
            </a:r>
          </a:p>
        </p:txBody>
      </p:sp>
      <p:grpSp>
        <p:nvGrpSpPr>
          <p:cNvPr id="1112082" name="Group 18"/>
          <p:cNvGrpSpPr>
            <a:grpSpLocks/>
          </p:cNvGrpSpPr>
          <p:nvPr/>
        </p:nvGrpSpPr>
        <p:grpSpPr bwMode="auto">
          <a:xfrm>
            <a:off x="623888" y="3492500"/>
            <a:ext cx="7854950" cy="1701800"/>
            <a:chOff x="185" y="2055"/>
            <a:chExt cx="4948" cy="1072"/>
          </a:xfrm>
        </p:grpSpPr>
        <p:sp>
          <p:nvSpPr>
            <p:cNvPr id="1112083" name="Oval 19"/>
            <p:cNvSpPr>
              <a:spLocks noChangeArrowheads="1"/>
            </p:cNvSpPr>
            <p:nvPr/>
          </p:nvSpPr>
          <p:spPr bwMode="auto">
            <a:xfrm>
              <a:off x="2132" y="2055"/>
              <a:ext cx="1054" cy="1072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自然语言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理解系统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12084" name="Rectangle 20"/>
            <p:cNvSpPr>
              <a:spLocks noChangeArrowheads="1"/>
            </p:cNvSpPr>
            <p:nvPr/>
          </p:nvSpPr>
          <p:spPr bwMode="auto">
            <a:xfrm>
              <a:off x="185" y="2442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12085" name="Line 21"/>
            <p:cNvSpPr>
              <a:spLocks noChangeShapeType="1"/>
            </p:cNvSpPr>
            <p:nvPr/>
          </p:nvSpPr>
          <p:spPr bwMode="auto">
            <a:xfrm>
              <a:off x="1172" y="259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086" name="Text Box 22"/>
            <p:cNvSpPr txBox="1">
              <a:spLocks noChangeArrowheads="1"/>
            </p:cNvSpPr>
            <p:nvPr/>
          </p:nvSpPr>
          <p:spPr bwMode="auto">
            <a:xfrm>
              <a:off x="1228" y="2338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2087" name="Rectangle 23"/>
            <p:cNvSpPr>
              <a:spLocks noChangeArrowheads="1"/>
            </p:cNvSpPr>
            <p:nvPr/>
          </p:nvSpPr>
          <p:spPr bwMode="auto">
            <a:xfrm>
              <a:off x="4146" y="2414"/>
              <a:ext cx="987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   童</a:t>
              </a:r>
            </a:p>
          </p:txBody>
        </p:sp>
        <p:sp>
          <p:nvSpPr>
            <p:cNvPr id="1112088" name="Text Box 24"/>
            <p:cNvSpPr txBox="1">
              <a:spLocks noChangeArrowheads="1"/>
            </p:cNvSpPr>
            <p:nvPr/>
          </p:nvSpPr>
          <p:spPr bwMode="auto">
            <a:xfrm>
              <a:off x="3232" y="2314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2089" name="Line 25"/>
            <p:cNvSpPr>
              <a:spLocks noChangeShapeType="1"/>
            </p:cNvSpPr>
            <p:nvPr/>
          </p:nvSpPr>
          <p:spPr bwMode="auto">
            <a:xfrm>
              <a:off x="3186" y="25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136" name="Text Box 48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3091" name="Rectangle 3"/>
          <p:cNvSpPr>
            <a:spLocks noChangeArrowheads="1"/>
          </p:cNvSpPr>
          <p:nvPr/>
        </p:nvSpPr>
        <p:spPr bwMode="auto">
          <a:xfrm>
            <a:off x="627063" y="2471738"/>
            <a:ext cx="1255712" cy="5016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儿   童</a:t>
            </a:r>
          </a:p>
        </p:txBody>
      </p:sp>
      <p:sp>
        <p:nvSpPr>
          <p:cNvPr id="1113092" name="Line 4"/>
          <p:cNvSpPr>
            <a:spLocks noChangeShapeType="1"/>
          </p:cNvSpPr>
          <p:nvPr/>
        </p:nvSpPr>
        <p:spPr bwMode="auto">
          <a:xfrm>
            <a:off x="1265238" y="4173538"/>
            <a:ext cx="61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3706813" y="2232025"/>
            <a:ext cx="15319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094" name="Text Box 6"/>
          <p:cNvSpPr txBox="1">
            <a:spLocks noChangeArrowheads="1"/>
          </p:cNvSpPr>
          <p:nvPr/>
        </p:nvSpPr>
        <p:spPr bwMode="auto">
          <a:xfrm>
            <a:off x="3035300" y="3771900"/>
            <a:ext cx="1095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三元组</a:t>
            </a:r>
          </a:p>
        </p:txBody>
      </p:sp>
      <p:sp>
        <p:nvSpPr>
          <p:cNvPr id="1113095" name="Line 7"/>
          <p:cNvSpPr>
            <a:spLocks noChangeShapeType="1"/>
          </p:cNvSpPr>
          <p:nvPr/>
        </p:nvSpPr>
        <p:spPr bwMode="auto">
          <a:xfrm>
            <a:off x="2933700" y="4173538"/>
            <a:ext cx="128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6" name="Line 8"/>
          <p:cNvSpPr>
            <a:spLocks noChangeShapeType="1"/>
          </p:cNvSpPr>
          <p:nvPr/>
        </p:nvSpPr>
        <p:spPr bwMode="auto">
          <a:xfrm>
            <a:off x="1265238" y="2973388"/>
            <a:ext cx="0" cy="1200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7" name="Text Box 9"/>
          <p:cNvSpPr txBox="1">
            <a:spLocks noChangeArrowheads="1"/>
          </p:cNvSpPr>
          <p:nvPr/>
        </p:nvSpPr>
        <p:spPr bwMode="auto">
          <a:xfrm>
            <a:off x="1863725" y="546735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13098" name="Line 10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099" name="Line 11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0" name="Text Box 12"/>
          <p:cNvSpPr txBox="1">
            <a:spLocks noChangeArrowheads="1"/>
          </p:cNvSpPr>
          <p:nvPr/>
        </p:nvSpPr>
        <p:spPr bwMode="auto">
          <a:xfrm>
            <a:off x="6489700" y="54991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13101" name="Line 13"/>
          <p:cNvSpPr>
            <a:spLocks noChangeShapeType="1"/>
          </p:cNvSpPr>
          <p:nvPr/>
        </p:nvSpPr>
        <p:spPr bwMode="auto">
          <a:xfrm>
            <a:off x="6502400" y="5900738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2" name="Line 14"/>
          <p:cNvSpPr>
            <a:spLocks noChangeShapeType="1"/>
          </p:cNvSpPr>
          <p:nvPr/>
        </p:nvSpPr>
        <p:spPr bwMode="auto">
          <a:xfrm>
            <a:off x="6511925" y="5530850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3" name="Line 15"/>
          <p:cNvSpPr>
            <a:spLocks noChangeShapeType="1"/>
          </p:cNvSpPr>
          <p:nvPr/>
        </p:nvSpPr>
        <p:spPr bwMode="auto">
          <a:xfrm flipV="1">
            <a:off x="2481263" y="48117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4" name="Line 16"/>
          <p:cNvSpPr>
            <a:spLocks noChangeShapeType="1"/>
          </p:cNvSpPr>
          <p:nvPr/>
        </p:nvSpPr>
        <p:spPr bwMode="auto">
          <a:xfrm flipV="1">
            <a:off x="7092950" y="4776788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5" name="Text Box 17"/>
          <p:cNvSpPr txBox="1">
            <a:spLocks noChangeArrowheads="1"/>
          </p:cNvSpPr>
          <p:nvPr/>
        </p:nvSpPr>
        <p:spPr bwMode="auto">
          <a:xfrm>
            <a:off x="479425" y="4976813"/>
            <a:ext cx="203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语法、语义信息</a:t>
            </a:r>
          </a:p>
        </p:txBody>
      </p:sp>
      <p:sp>
        <p:nvSpPr>
          <p:cNvPr id="1113106" name="AutoShape 18"/>
          <p:cNvSpPr>
            <a:spLocks noChangeArrowheads="1"/>
          </p:cNvSpPr>
          <p:nvPr/>
        </p:nvSpPr>
        <p:spPr bwMode="auto">
          <a:xfrm>
            <a:off x="1887538" y="3421063"/>
            <a:ext cx="1063625" cy="136048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13107" name="Line 19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08" name="Text Box 20"/>
          <p:cNvSpPr txBox="1">
            <a:spLocks noChangeArrowheads="1"/>
          </p:cNvSpPr>
          <p:nvPr/>
        </p:nvSpPr>
        <p:spPr bwMode="auto">
          <a:xfrm>
            <a:off x="2244725" y="33956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113109" name="Text Box 21"/>
          <p:cNvSpPr txBox="1">
            <a:spLocks noChangeArrowheads="1"/>
          </p:cNvSpPr>
          <p:nvPr/>
        </p:nvSpPr>
        <p:spPr bwMode="auto">
          <a:xfrm>
            <a:off x="1928813" y="3903663"/>
            <a:ext cx="971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自然语言分析</a:t>
            </a:r>
          </a:p>
        </p:txBody>
      </p:sp>
      <p:sp>
        <p:nvSpPr>
          <p:cNvPr id="1113110" name="AutoShape 22"/>
          <p:cNvSpPr>
            <a:spLocks noChangeArrowheads="1"/>
          </p:cNvSpPr>
          <p:nvPr/>
        </p:nvSpPr>
        <p:spPr bwMode="auto">
          <a:xfrm>
            <a:off x="6553200" y="3451225"/>
            <a:ext cx="1063625" cy="136048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3111" name="Line 23"/>
          <p:cNvSpPr>
            <a:spLocks noChangeShapeType="1"/>
          </p:cNvSpPr>
          <p:nvPr/>
        </p:nvSpPr>
        <p:spPr bwMode="auto">
          <a:xfrm>
            <a:off x="6553200" y="3784600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12" name="Text Box 24"/>
          <p:cNvSpPr txBox="1">
            <a:spLocks noChangeArrowheads="1"/>
          </p:cNvSpPr>
          <p:nvPr/>
        </p:nvSpPr>
        <p:spPr bwMode="auto">
          <a:xfrm>
            <a:off x="6910388" y="3425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113113" name="Text Box 25"/>
          <p:cNvSpPr txBox="1">
            <a:spLocks noChangeArrowheads="1"/>
          </p:cNvSpPr>
          <p:nvPr/>
        </p:nvSpPr>
        <p:spPr bwMode="auto">
          <a:xfrm>
            <a:off x="6594475" y="3933825"/>
            <a:ext cx="971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自然语言生成</a:t>
            </a:r>
          </a:p>
        </p:txBody>
      </p:sp>
      <p:sp>
        <p:nvSpPr>
          <p:cNvPr id="1113114" name="Text Box 26"/>
          <p:cNvSpPr txBox="1">
            <a:spLocks noChangeArrowheads="1"/>
          </p:cNvSpPr>
          <p:nvPr/>
        </p:nvSpPr>
        <p:spPr bwMode="auto">
          <a:xfrm>
            <a:off x="742950" y="3106738"/>
            <a:ext cx="3365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115" name="AutoShape 27"/>
          <p:cNvSpPr>
            <a:spLocks noChangeArrowheads="1"/>
          </p:cNvSpPr>
          <p:nvPr/>
        </p:nvSpPr>
        <p:spPr bwMode="auto">
          <a:xfrm>
            <a:off x="4222750" y="3395663"/>
            <a:ext cx="1063625" cy="136048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0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3117" name="Text Box 29"/>
          <p:cNvSpPr txBox="1">
            <a:spLocks noChangeArrowheads="1"/>
          </p:cNvSpPr>
          <p:nvPr/>
        </p:nvSpPr>
        <p:spPr bwMode="auto">
          <a:xfrm>
            <a:off x="4579938" y="33702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113118" name="Text Box 30"/>
          <p:cNvSpPr txBox="1">
            <a:spLocks noChangeArrowheads="1"/>
          </p:cNvSpPr>
          <p:nvPr/>
        </p:nvSpPr>
        <p:spPr bwMode="auto">
          <a:xfrm>
            <a:off x="4264025" y="3878263"/>
            <a:ext cx="971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黑板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模型</a:t>
            </a:r>
          </a:p>
        </p:txBody>
      </p:sp>
      <p:sp>
        <p:nvSpPr>
          <p:cNvPr id="1113119" name="Text Box 31"/>
          <p:cNvSpPr txBox="1">
            <a:spLocks noChangeArrowheads="1"/>
          </p:cNvSpPr>
          <p:nvPr/>
        </p:nvSpPr>
        <p:spPr bwMode="auto">
          <a:xfrm>
            <a:off x="5387975" y="3759200"/>
            <a:ext cx="1095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三元组</a:t>
            </a:r>
          </a:p>
        </p:txBody>
      </p:sp>
      <p:sp>
        <p:nvSpPr>
          <p:cNvPr id="1113120" name="Line 32"/>
          <p:cNvSpPr>
            <a:spLocks noChangeShapeType="1"/>
          </p:cNvSpPr>
          <p:nvPr/>
        </p:nvSpPr>
        <p:spPr bwMode="auto">
          <a:xfrm>
            <a:off x="5286375" y="4160838"/>
            <a:ext cx="128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1" name="Text Box 33"/>
          <p:cNvSpPr txBox="1">
            <a:spLocks noChangeArrowheads="1"/>
          </p:cNvSpPr>
          <p:nvPr/>
        </p:nvSpPr>
        <p:spPr bwMode="auto">
          <a:xfrm>
            <a:off x="6311900" y="5021263"/>
            <a:ext cx="230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语法、语义信息</a:t>
            </a:r>
          </a:p>
        </p:txBody>
      </p:sp>
      <p:sp>
        <p:nvSpPr>
          <p:cNvPr id="1113122" name="Text Box 34"/>
          <p:cNvSpPr txBox="1">
            <a:spLocks noChangeArrowheads="1"/>
          </p:cNvSpPr>
          <p:nvPr/>
        </p:nvSpPr>
        <p:spPr bwMode="auto">
          <a:xfrm>
            <a:off x="4222750" y="5464175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策略库</a:t>
            </a:r>
          </a:p>
        </p:txBody>
      </p:sp>
      <p:sp>
        <p:nvSpPr>
          <p:cNvPr id="1113123" name="Line 35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4" name="Line 36"/>
          <p:cNvSpPr>
            <a:spLocks noChangeShapeType="1"/>
          </p:cNvSpPr>
          <p:nvPr/>
        </p:nvSpPr>
        <p:spPr bwMode="auto">
          <a:xfrm>
            <a:off x="4143375" y="5508625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5" name="Line 37"/>
          <p:cNvSpPr>
            <a:spLocks noChangeShapeType="1"/>
          </p:cNvSpPr>
          <p:nvPr/>
        </p:nvSpPr>
        <p:spPr bwMode="auto">
          <a:xfrm flipV="1">
            <a:off x="4724400" y="47545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26" name="Text Box 38"/>
          <p:cNvSpPr txBox="1">
            <a:spLocks noChangeArrowheads="1"/>
          </p:cNvSpPr>
          <p:nvPr/>
        </p:nvSpPr>
        <p:spPr bwMode="auto">
          <a:xfrm>
            <a:off x="4737100" y="4954588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策略信息</a:t>
            </a:r>
          </a:p>
        </p:txBody>
      </p:sp>
      <p:sp>
        <p:nvSpPr>
          <p:cNvPr id="1113128" name="Line 40"/>
          <p:cNvSpPr>
            <a:spLocks noChangeShapeType="1"/>
          </p:cNvSpPr>
          <p:nvPr/>
        </p:nvSpPr>
        <p:spPr bwMode="auto">
          <a:xfrm flipV="1">
            <a:off x="7092950" y="2693988"/>
            <a:ext cx="0" cy="7318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29" name="Line 41"/>
          <p:cNvSpPr>
            <a:spLocks noChangeShapeType="1"/>
          </p:cNvSpPr>
          <p:nvPr/>
        </p:nvSpPr>
        <p:spPr bwMode="auto">
          <a:xfrm flipH="1">
            <a:off x="1863725" y="2693988"/>
            <a:ext cx="52292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0" name="Text Box 42"/>
          <p:cNvSpPr txBox="1">
            <a:spLocks noChangeArrowheads="1"/>
          </p:cNvSpPr>
          <p:nvPr/>
        </p:nvSpPr>
        <p:spPr bwMode="auto">
          <a:xfrm>
            <a:off x="7513638" y="2473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历史文件</a:t>
            </a:r>
          </a:p>
        </p:txBody>
      </p:sp>
      <p:sp>
        <p:nvSpPr>
          <p:cNvPr id="1113131" name="Line 43"/>
          <p:cNvSpPr>
            <a:spLocks noChangeShapeType="1"/>
          </p:cNvSpPr>
          <p:nvPr/>
        </p:nvSpPr>
        <p:spPr bwMode="auto">
          <a:xfrm>
            <a:off x="7534275" y="2938463"/>
            <a:ext cx="135572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2" name="Line 44"/>
          <p:cNvSpPr>
            <a:spLocks noChangeShapeType="1"/>
          </p:cNvSpPr>
          <p:nvPr/>
        </p:nvSpPr>
        <p:spPr bwMode="auto">
          <a:xfrm>
            <a:off x="7542213" y="2508250"/>
            <a:ext cx="135572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3" name="Line 45"/>
          <p:cNvSpPr>
            <a:spLocks noChangeShapeType="1"/>
          </p:cNvSpPr>
          <p:nvPr/>
        </p:nvSpPr>
        <p:spPr bwMode="auto">
          <a:xfrm>
            <a:off x="7616825" y="4122738"/>
            <a:ext cx="3254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4" name="Line 46"/>
          <p:cNvSpPr>
            <a:spLocks noChangeShapeType="1"/>
          </p:cNvSpPr>
          <p:nvPr/>
        </p:nvSpPr>
        <p:spPr bwMode="auto">
          <a:xfrm flipV="1">
            <a:off x="7942263" y="2935288"/>
            <a:ext cx="0" cy="1187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3135" name="Text Box 47"/>
          <p:cNvSpPr txBox="1">
            <a:spLocks noChangeArrowheads="1"/>
          </p:cNvSpPr>
          <p:nvPr/>
        </p:nvSpPr>
        <p:spPr bwMode="auto">
          <a:xfrm>
            <a:off x="7931150" y="3108325"/>
            <a:ext cx="4191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自然语言</a:t>
            </a:r>
          </a:p>
        </p:txBody>
      </p:sp>
      <p:sp>
        <p:nvSpPr>
          <p:cNvPr id="1113137" name="Line 49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39" name="Line 51"/>
          <p:cNvSpPr>
            <a:spLocks noChangeShapeType="1"/>
          </p:cNvSpPr>
          <p:nvPr/>
        </p:nvSpPr>
        <p:spPr bwMode="auto">
          <a:xfrm>
            <a:off x="6553200" y="3784600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0" name="Line 52"/>
          <p:cNvSpPr>
            <a:spLocks noChangeShapeType="1"/>
          </p:cNvSpPr>
          <p:nvPr/>
        </p:nvSpPr>
        <p:spPr bwMode="auto">
          <a:xfrm>
            <a:off x="1887538" y="375443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1" name="Line 53"/>
          <p:cNvSpPr>
            <a:spLocks noChangeShapeType="1"/>
          </p:cNvSpPr>
          <p:nvPr/>
        </p:nvSpPr>
        <p:spPr bwMode="auto">
          <a:xfrm>
            <a:off x="4222750" y="3795713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2" name="Line 54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3" name="Line 55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4" name="Line 56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5" name="Line 57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6" name="Line 58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FF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7" name="Text Box 59"/>
          <p:cNvSpPr txBox="1">
            <a:spLocks noChangeArrowheads="1"/>
          </p:cNvSpPr>
          <p:nvPr/>
        </p:nvSpPr>
        <p:spPr bwMode="auto">
          <a:xfrm>
            <a:off x="4222750" y="5464175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策略库</a:t>
            </a:r>
          </a:p>
        </p:txBody>
      </p:sp>
      <p:sp>
        <p:nvSpPr>
          <p:cNvPr id="1113148" name="Line 60"/>
          <p:cNvSpPr>
            <a:spLocks noChangeShapeType="1"/>
          </p:cNvSpPr>
          <p:nvPr/>
        </p:nvSpPr>
        <p:spPr bwMode="auto">
          <a:xfrm>
            <a:off x="4133850" y="5878513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49" name="Line 61"/>
          <p:cNvSpPr>
            <a:spLocks noChangeShapeType="1"/>
          </p:cNvSpPr>
          <p:nvPr/>
        </p:nvSpPr>
        <p:spPr bwMode="auto">
          <a:xfrm>
            <a:off x="1901825" y="5881688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50" name="Line 62"/>
          <p:cNvSpPr>
            <a:spLocks noChangeShapeType="1"/>
          </p:cNvSpPr>
          <p:nvPr/>
        </p:nvSpPr>
        <p:spPr bwMode="auto">
          <a:xfrm>
            <a:off x="1911350" y="5511800"/>
            <a:ext cx="1209675" cy="0"/>
          </a:xfrm>
          <a:prstGeom prst="line">
            <a:avLst/>
          </a:prstGeom>
          <a:noFill/>
          <a:ln w="19050">
            <a:solidFill>
              <a:srgbClr val="DF633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3151" name="Text Box 63"/>
          <p:cNvSpPr txBox="1">
            <a:spLocks noChangeArrowheads="1"/>
          </p:cNvSpPr>
          <p:nvPr/>
        </p:nvSpPr>
        <p:spPr bwMode="auto">
          <a:xfrm>
            <a:off x="134938" y="1227138"/>
            <a:ext cx="7539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一层图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210" name="Text Box 7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5212" name="Text Box 76"/>
          <p:cNvSpPr txBox="1">
            <a:spLocks noChangeArrowheads="1"/>
          </p:cNvSpPr>
          <p:nvPr/>
        </p:nvSpPr>
        <p:spPr bwMode="auto">
          <a:xfrm>
            <a:off x="4968875" y="1168400"/>
            <a:ext cx="4125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16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二层图</a:t>
            </a:r>
          </a:p>
        </p:txBody>
      </p:sp>
      <p:grpSp>
        <p:nvGrpSpPr>
          <p:cNvPr id="1115215" name="Group 79"/>
          <p:cNvGrpSpPr>
            <a:grpSpLocks/>
          </p:cNvGrpSpPr>
          <p:nvPr/>
        </p:nvGrpSpPr>
        <p:grpSpPr bwMode="auto">
          <a:xfrm>
            <a:off x="100013" y="1471613"/>
            <a:ext cx="8391525" cy="5067300"/>
            <a:chOff x="63" y="927"/>
            <a:chExt cx="5286" cy="3192"/>
          </a:xfrm>
        </p:grpSpPr>
        <p:sp>
          <p:nvSpPr>
            <p:cNvPr id="1115139" name="Rectangle 3"/>
            <p:cNvSpPr>
              <a:spLocks noChangeArrowheads="1"/>
            </p:cNvSpPr>
            <p:nvPr/>
          </p:nvSpPr>
          <p:spPr bwMode="auto">
            <a:xfrm>
              <a:off x="87" y="1002"/>
              <a:ext cx="475" cy="3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儿童</a:t>
              </a:r>
            </a:p>
          </p:txBody>
        </p:sp>
        <p:sp>
          <p:nvSpPr>
            <p:cNvPr id="1115140" name="Line 4"/>
            <p:cNvSpPr>
              <a:spLocks noChangeShapeType="1"/>
            </p:cNvSpPr>
            <p:nvPr/>
          </p:nvSpPr>
          <p:spPr bwMode="auto">
            <a:xfrm>
              <a:off x="319" y="1890"/>
              <a:ext cx="3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1" name="Text Box 5"/>
            <p:cNvSpPr txBox="1">
              <a:spLocks noChangeArrowheads="1"/>
            </p:cNvSpPr>
            <p:nvPr/>
          </p:nvSpPr>
          <p:spPr bwMode="auto">
            <a:xfrm>
              <a:off x="63" y="1301"/>
              <a:ext cx="18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142" name="Line 6"/>
            <p:cNvSpPr>
              <a:spLocks noChangeShapeType="1"/>
            </p:cNvSpPr>
            <p:nvPr/>
          </p:nvSpPr>
          <p:spPr bwMode="auto">
            <a:xfrm>
              <a:off x="324" y="1323"/>
              <a:ext cx="0" cy="5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3" name="Line 7"/>
            <p:cNvSpPr>
              <a:spLocks noChangeShapeType="1"/>
            </p:cNvSpPr>
            <p:nvPr/>
          </p:nvSpPr>
          <p:spPr bwMode="auto">
            <a:xfrm>
              <a:off x="1031" y="3058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4" name="Line 8"/>
            <p:cNvSpPr>
              <a:spLocks noChangeShapeType="1"/>
            </p:cNvSpPr>
            <p:nvPr/>
          </p:nvSpPr>
          <p:spPr bwMode="auto">
            <a:xfrm>
              <a:off x="1037" y="2825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5" name="Text Box 9"/>
            <p:cNvSpPr txBox="1">
              <a:spLocks noChangeArrowheads="1"/>
            </p:cNvSpPr>
            <p:nvPr/>
          </p:nvSpPr>
          <p:spPr bwMode="auto">
            <a:xfrm>
              <a:off x="4526" y="2048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策略库</a:t>
              </a:r>
            </a:p>
          </p:txBody>
        </p:sp>
        <p:sp>
          <p:nvSpPr>
            <p:cNvPr id="1115146" name="Line 10"/>
            <p:cNvSpPr>
              <a:spLocks noChangeShapeType="1"/>
            </p:cNvSpPr>
            <p:nvPr/>
          </p:nvSpPr>
          <p:spPr bwMode="auto">
            <a:xfrm>
              <a:off x="4438" y="2293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7" name="Line 11"/>
            <p:cNvSpPr>
              <a:spLocks noChangeShapeType="1"/>
            </p:cNvSpPr>
            <p:nvPr/>
          </p:nvSpPr>
          <p:spPr bwMode="auto">
            <a:xfrm>
              <a:off x="4444" y="2060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8" name="Line 12"/>
            <p:cNvSpPr>
              <a:spLocks noChangeShapeType="1"/>
            </p:cNvSpPr>
            <p:nvPr/>
          </p:nvSpPr>
          <p:spPr bwMode="auto">
            <a:xfrm flipV="1">
              <a:off x="1260" y="2384"/>
              <a:ext cx="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49" name="Text Box 13"/>
            <p:cNvSpPr txBox="1">
              <a:spLocks noChangeArrowheads="1"/>
            </p:cNvSpPr>
            <p:nvPr/>
          </p:nvSpPr>
          <p:spPr bwMode="auto">
            <a:xfrm>
              <a:off x="562" y="2453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50" name="Text Box 14"/>
            <p:cNvSpPr txBox="1">
              <a:spLocks noChangeArrowheads="1"/>
            </p:cNvSpPr>
            <p:nvPr/>
          </p:nvSpPr>
          <p:spPr bwMode="auto">
            <a:xfrm>
              <a:off x="3921" y="1675"/>
              <a:ext cx="7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  <p:sp>
          <p:nvSpPr>
            <p:cNvPr id="1115151" name="AutoShape 15"/>
            <p:cNvSpPr>
              <a:spLocks noChangeArrowheads="1"/>
            </p:cNvSpPr>
            <p:nvPr/>
          </p:nvSpPr>
          <p:spPr bwMode="auto">
            <a:xfrm>
              <a:off x="3069" y="288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52" name="Line 16"/>
            <p:cNvSpPr>
              <a:spLocks noChangeShapeType="1"/>
            </p:cNvSpPr>
            <p:nvPr/>
          </p:nvSpPr>
          <p:spPr bwMode="auto">
            <a:xfrm>
              <a:off x="3069" y="309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53" name="Text Box 17"/>
            <p:cNvSpPr txBox="1">
              <a:spLocks noChangeArrowheads="1"/>
            </p:cNvSpPr>
            <p:nvPr/>
          </p:nvSpPr>
          <p:spPr bwMode="auto">
            <a:xfrm>
              <a:off x="3138" y="287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3.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15154" name="Text Box 18"/>
            <p:cNvSpPr txBox="1">
              <a:spLocks noChangeArrowheads="1"/>
            </p:cNvSpPr>
            <p:nvPr/>
          </p:nvSpPr>
          <p:spPr bwMode="auto">
            <a:xfrm>
              <a:off x="2991" y="3145"/>
              <a:ext cx="6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儿童语言修饰</a:t>
              </a:r>
            </a:p>
          </p:txBody>
        </p:sp>
        <p:sp>
          <p:nvSpPr>
            <p:cNvPr id="1115155" name="AutoShape 19"/>
            <p:cNvSpPr>
              <a:spLocks noChangeArrowheads="1"/>
            </p:cNvSpPr>
            <p:nvPr/>
          </p:nvSpPr>
          <p:spPr bwMode="auto">
            <a:xfrm>
              <a:off x="650" y="1467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56" name="Line 20"/>
            <p:cNvSpPr>
              <a:spLocks noChangeShapeType="1"/>
            </p:cNvSpPr>
            <p:nvPr/>
          </p:nvSpPr>
          <p:spPr bwMode="auto">
            <a:xfrm>
              <a:off x="650" y="1677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57" name="Text Box 21"/>
            <p:cNvSpPr txBox="1">
              <a:spLocks noChangeArrowheads="1"/>
            </p:cNvSpPr>
            <p:nvPr/>
          </p:nvSpPr>
          <p:spPr bwMode="auto">
            <a:xfrm>
              <a:off x="719" y="145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1.1</a:t>
              </a:r>
            </a:p>
          </p:txBody>
        </p:sp>
        <p:sp>
          <p:nvSpPr>
            <p:cNvPr id="1115158" name="Text Box 22"/>
            <p:cNvSpPr txBox="1">
              <a:spLocks noChangeArrowheads="1"/>
            </p:cNvSpPr>
            <p:nvPr/>
          </p:nvSpPr>
          <p:spPr bwMode="auto">
            <a:xfrm>
              <a:off x="588" y="1803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预处理</a:t>
              </a:r>
            </a:p>
          </p:txBody>
        </p:sp>
        <p:sp>
          <p:nvSpPr>
            <p:cNvPr id="1115159" name="Text Box 23"/>
            <p:cNvSpPr txBox="1">
              <a:spLocks noChangeArrowheads="1"/>
            </p:cNvSpPr>
            <p:nvPr/>
          </p:nvSpPr>
          <p:spPr bwMode="auto">
            <a:xfrm>
              <a:off x="2678" y="927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160" name="Text Box 24"/>
            <p:cNvSpPr txBox="1">
              <a:spLocks noChangeArrowheads="1"/>
            </p:cNvSpPr>
            <p:nvPr/>
          </p:nvSpPr>
          <p:spPr bwMode="auto">
            <a:xfrm>
              <a:off x="1020" y="2792"/>
              <a:ext cx="7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sp>
          <p:nvSpPr>
            <p:cNvPr id="1115161" name="Line 25"/>
            <p:cNvSpPr>
              <a:spLocks noChangeShapeType="1"/>
            </p:cNvSpPr>
            <p:nvPr/>
          </p:nvSpPr>
          <p:spPr bwMode="auto">
            <a:xfrm>
              <a:off x="1129" y="1885"/>
              <a:ext cx="6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2" name="AutoShape 26"/>
            <p:cNvSpPr>
              <a:spLocks noChangeArrowheads="1"/>
            </p:cNvSpPr>
            <p:nvPr/>
          </p:nvSpPr>
          <p:spPr bwMode="auto">
            <a:xfrm>
              <a:off x="1780" y="1462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63" name="Line 27"/>
            <p:cNvSpPr>
              <a:spLocks noChangeShapeType="1"/>
            </p:cNvSpPr>
            <p:nvPr/>
          </p:nvSpPr>
          <p:spPr bwMode="auto">
            <a:xfrm>
              <a:off x="1780" y="1672"/>
              <a:ext cx="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4" name="Text Box 28"/>
            <p:cNvSpPr txBox="1">
              <a:spLocks noChangeArrowheads="1"/>
            </p:cNvSpPr>
            <p:nvPr/>
          </p:nvSpPr>
          <p:spPr bwMode="auto">
            <a:xfrm>
              <a:off x="1849" y="1446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1.2</a:t>
              </a:r>
            </a:p>
          </p:txBody>
        </p:sp>
        <p:sp>
          <p:nvSpPr>
            <p:cNvPr id="1115165" name="Text Box 29"/>
            <p:cNvSpPr txBox="1">
              <a:spLocks noChangeArrowheads="1"/>
            </p:cNvSpPr>
            <p:nvPr/>
          </p:nvSpPr>
          <p:spPr bwMode="auto">
            <a:xfrm>
              <a:off x="1718" y="1694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成组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处理</a:t>
              </a:r>
            </a:p>
          </p:txBody>
        </p:sp>
        <p:sp>
          <p:nvSpPr>
            <p:cNvPr id="1115166" name="Text Box 30"/>
            <p:cNvSpPr txBox="1">
              <a:spLocks noChangeArrowheads="1"/>
            </p:cNvSpPr>
            <p:nvPr/>
          </p:nvSpPr>
          <p:spPr bwMode="auto">
            <a:xfrm>
              <a:off x="1106" y="1659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67" name="Line 31"/>
            <p:cNvSpPr>
              <a:spLocks noChangeShapeType="1"/>
            </p:cNvSpPr>
            <p:nvPr/>
          </p:nvSpPr>
          <p:spPr bwMode="auto">
            <a:xfrm flipV="1">
              <a:off x="866" y="2162"/>
              <a:ext cx="0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8" name="Line 32"/>
            <p:cNvSpPr>
              <a:spLocks noChangeShapeType="1"/>
            </p:cNvSpPr>
            <p:nvPr/>
          </p:nvSpPr>
          <p:spPr bwMode="auto">
            <a:xfrm flipV="1">
              <a:off x="2011" y="2162"/>
              <a:ext cx="0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69" name="Line 33"/>
            <p:cNvSpPr>
              <a:spLocks noChangeShapeType="1"/>
            </p:cNvSpPr>
            <p:nvPr/>
          </p:nvSpPr>
          <p:spPr bwMode="auto">
            <a:xfrm>
              <a:off x="866" y="2384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0" name="Line 34"/>
            <p:cNvSpPr>
              <a:spLocks noChangeShapeType="1"/>
            </p:cNvSpPr>
            <p:nvPr/>
          </p:nvSpPr>
          <p:spPr bwMode="auto">
            <a:xfrm flipV="1">
              <a:off x="1617" y="2396"/>
              <a:ext cx="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1" name="Line 35"/>
            <p:cNvSpPr>
              <a:spLocks noChangeShapeType="1"/>
            </p:cNvSpPr>
            <p:nvPr/>
          </p:nvSpPr>
          <p:spPr bwMode="auto">
            <a:xfrm>
              <a:off x="1615" y="2398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2" name="Text Box 36"/>
            <p:cNvSpPr txBox="1">
              <a:spLocks noChangeArrowheads="1"/>
            </p:cNvSpPr>
            <p:nvPr/>
          </p:nvSpPr>
          <p:spPr bwMode="auto">
            <a:xfrm>
              <a:off x="1625" y="2453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词、短语</a:t>
              </a:r>
            </a:p>
          </p:txBody>
        </p:sp>
        <p:sp>
          <p:nvSpPr>
            <p:cNvPr id="1115173" name="AutoShape 37"/>
            <p:cNvSpPr>
              <a:spLocks noChangeArrowheads="1"/>
            </p:cNvSpPr>
            <p:nvPr/>
          </p:nvSpPr>
          <p:spPr bwMode="auto">
            <a:xfrm>
              <a:off x="3106" y="1455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74" name="Line 38"/>
            <p:cNvSpPr>
              <a:spLocks noChangeShapeType="1"/>
            </p:cNvSpPr>
            <p:nvPr/>
          </p:nvSpPr>
          <p:spPr bwMode="auto">
            <a:xfrm>
              <a:off x="3106" y="1665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75" name="Text Box 39"/>
            <p:cNvSpPr txBox="1">
              <a:spLocks noChangeArrowheads="1"/>
            </p:cNvSpPr>
            <p:nvPr/>
          </p:nvSpPr>
          <p:spPr bwMode="auto">
            <a:xfrm>
              <a:off x="3235" y="14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5176" name="Text Box 40"/>
            <p:cNvSpPr txBox="1">
              <a:spLocks noChangeArrowheads="1"/>
            </p:cNvSpPr>
            <p:nvPr/>
          </p:nvSpPr>
          <p:spPr bwMode="auto">
            <a:xfrm>
              <a:off x="3028" y="1711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黑板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模型</a:t>
              </a:r>
            </a:p>
          </p:txBody>
        </p:sp>
        <p:sp>
          <p:nvSpPr>
            <p:cNvPr id="1115177" name="Text Box 41"/>
            <p:cNvSpPr txBox="1">
              <a:spLocks noChangeArrowheads="1"/>
            </p:cNvSpPr>
            <p:nvPr/>
          </p:nvSpPr>
          <p:spPr bwMode="auto">
            <a:xfrm>
              <a:off x="3513" y="3091"/>
              <a:ext cx="5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82" name="AutoShape 46"/>
            <p:cNvSpPr>
              <a:spLocks noChangeArrowheads="1"/>
            </p:cNvSpPr>
            <p:nvPr/>
          </p:nvSpPr>
          <p:spPr bwMode="auto">
            <a:xfrm>
              <a:off x="4082" y="2875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5183" name="Line 47"/>
            <p:cNvSpPr>
              <a:spLocks noChangeShapeType="1"/>
            </p:cNvSpPr>
            <p:nvPr/>
          </p:nvSpPr>
          <p:spPr bwMode="auto">
            <a:xfrm>
              <a:off x="4082" y="3085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4" name="Text Box 48"/>
            <p:cNvSpPr txBox="1">
              <a:spLocks noChangeArrowheads="1"/>
            </p:cNvSpPr>
            <p:nvPr/>
          </p:nvSpPr>
          <p:spPr bwMode="auto">
            <a:xfrm>
              <a:off x="4151" y="2859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3.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5185" name="Text Box 49"/>
            <p:cNvSpPr txBox="1">
              <a:spLocks noChangeArrowheads="1"/>
            </p:cNvSpPr>
            <p:nvPr/>
          </p:nvSpPr>
          <p:spPr bwMode="auto">
            <a:xfrm>
              <a:off x="4004" y="3131"/>
              <a:ext cx="6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自然语言生成</a:t>
              </a:r>
            </a:p>
          </p:txBody>
        </p:sp>
        <p:sp>
          <p:nvSpPr>
            <p:cNvPr id="1115186" name="Line 50"/>
            <p:cNvSpPr>
              <a:spLocks noChangeShapeType="1"/>
            </p:cNvSpPr>
            <p:nvPr/>
          </p:nvSpPr>
          <p:spPr bwMode="auto">
            <a:xfrm>
              <a:off x="3552" y="3280"/>
              <a:ext cx="51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7" name="Line 51"/>
            <p:cNvSpPr>
              <a:spLocks noChangeShapeType="1"/>
            </p:cNvSpPr>
            <p:nvPr/>
          </p:nvSpPr>
          <p:spPr bwMode="auto">
            <a:xfrm>
              <a:off x="4568" y="3277"/>
              <a:ext cx="76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89" name="Line 53"/>
            <p:cNvSpPr>
              <a:spLocks noChangeShapeType="1"/>
            </p:cNvSpPr>
            <p:nvPr/>
          </p:nvSpPr>
          <p:spPr bwMode="auto">
            <a:xfrm>
              <a:off x="2264" y="1877"/>
              <a:ext cx="82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0" name="Text Box 54"/>
            <p:cNvSpPr txBox="1">
              <a:spLocks noChangeArrowheads="1"/>
            </p:cNvSpPr>
            <p:nvPr/>
          </p:nvSpPr>
          <p:spPr bwMode="auto">
            <a:xfrm>
              <a:off x="2413" y="1680"/>
              <a:ext cx="5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91" name="Line 55"/>
            <p:cNvSpPr>
              <a:spLocks noChangeShapeType="1"/>
            </p:cNvSpPr>
            <p:nvPr/>
          </p:nvSpPr>
          <p:spPr bwMode="auto">
            <a:xfrm>
              <a:off x="3574" y="1871"/>
              <a:ext cx="1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2" name="Line 56"/>
            <p:cNvSpPr>
              <a:spLocks noChangeShapeType="1"/>
            </p:cNvSpPr>
            <p:nvPr/>
          </p:nvSpPr>
          <p:spPr bwMode="auto">
            <a:xfrm>
              <a:off x="4818" y="1871"/>
              <a:ext cx="0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3" name="Line 57"/>
            <p:cNvSpPr>
              <a:spLocks noChangeShapeType="1"/>
            </p:cNvSpPr>
            <p:nvPr/>
          </p:nvSpPr>
          <p:spPr bwMode="auto">
            <a:xfrm>
              <a:off x="3335" y="2162"/>
              <a:ext cx="0" cy="7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4" name="Text Box 58"/>
            <p:cNvSpPr txBox="1">
              <a:spLocks noChangeArrowheads="1"/>
            </p:cNvSpPr>
            <p:nvPr/>
          </p:nvSpPr>
          <p:spPr bwMode="auto">
            <a:xfrm>
              <a:off x="3066" y="2232"/>
              <a:ext cx="20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5196" name="Text Box 60"/>
            <p:cNvSpPr txBox="1">
              <a:spLocks noChangeArrowheads="1"/>
            </p:cNvSpPr>
            <p:nvPr/>
          </p:nvSpPr>
          <p:spPr bwMode="auto">
            <a:xfrm>
              <a:off x="3969" y="38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历史文件</a:t>
              </a:r>
            </a:p>
          </p:txBody>
        </p:sp>
        <p:sp>
          <p:nvSpPr>
            <p:cNvPr id="1115197" name="Line 61"/>
            <p:cNvSpPr>
              <a:spLocks noChangeShapeType="1"/>
            </p:cNvSpPr>
            <p:nvPr/>
          </p:nvSpPr>
          <p:spPr bwMode="auto">
            <a:xfrm>
              <a:off x="3918" y="4119"/>
              <a:ext cx="854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8" name="Line 62"/>
            <p:cNvSpPr>
              <a:spLocks noChangeShapeType="1"/>
            </p:cNvSpPr>
            <p:nvPr/>
          </p:nvSpPr>
          <p:spPr bwMode="auto">
            <a:xfrm>
              <a:off x="3923" y="3848"/>
              <a:ext cx="854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199" name="Line 63"/>
            <p:cNvSpPr>
              <a:spLocks noChangeShapeType="1"/>
            </p:cNvSpPr>
            <p:nvPr/>
          </p:nvSpPr>
          <p:spPr bwMode="auto">
            <a:xfrm flipV="1">
              <a:off x="5328" y="1146"/>
              <a:ext cx="0" cy="2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0" name="Line 64"/>
            <p:cNvSpPr>
              <a:spLocks noChangeShapeType="1"/>
            </p:cNvSpPr>
            <p:nvPr/>
          </p:nvSpPr>
          <p:spPr bwMode="auto">
            <a:xfrm flipH="1">
              <a:off x="562" y="1146"/>
              <a:ext cx="4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2" name="Line 66"/>
            <p:cNvSpPr>
              <a:spLocks noChangeShapeType="1"/>
            </p:cNvSpPr>
            <p:nvPr/>
          </p:nvSpPr>
          <p:spPr bwMode="auto">
            <a:xfrm>
              <a:off x="4314" y="3583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03" name="Text Box 67"/>
            <p:cNvSpPr txBox="1">
              <a:spLocks noChangeArrowheads="1"/>
            </p:cNvSpPr>
            <p:nvPr/>
          </p:nvSpPr>
          <p:spPr bwMode="auto">
            <a:xfrm>
              <a:off x="1338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三元组库</a:t>
              </a:r>
            </a:p>
          </p:txBody>
        </p:sp>
        <p:sp>
          <p:nvSpPr>
            <p:cNvPr id="1115204" name="Text Box 68"/>
            <p:cNvSpPr txBox="1">
              <a:spLocks noChangeArrowheads="1"/>
            </p:cNvSpPr>
            <p:nvPr/>
          </p:nvSpPr>
          <p:spPr bwMode="auto">
            <a:xfrm>
              <a:off x="1476" y="3303"/>
              <a:ext cx="10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effectLst/>
                  <a:latin typeface="Tahoma" pitchFamily="34" charset="0"/>
                </a:rPr>
                <a:t>语法、语义</a:t>
              </a:r>
            </a:p>
          </p:txBody>
        </p:sp>
        <p:sp>
          <p:nvSpPr>
            <p:cNvPr id="1115205" name="Line 69"/>
            <p:cNvSpPr>
              <a:spLocks noChangeShapeType="1"/>
            </p:cNvSpPr>
            <p:nvPr/>
          </p:nvSpPr>
          <p:spPr bwMode="auto">
            <a:xfrm>
              <a:off x="1338" y="3990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206" name="Line 70"/>
            <p:cNvSpPr>
              <a:spLocks noChangeShapeType="1"/>
            </p:cNvSpPr>
            <p:nvPr/>
          </p:nvSpPr>
          <p:spPr bwMode="auto">
            <a:xfrm>
              <a:off x="1344" y="3757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207" name="Line 71"/>
            <p:cNvSpPr>
              <a:spLocks noChangeShapeType="1"/>
            </p:cNvSpPr>
            <p:nvPr/>
          </p:nvSpPr>
          <p:spPr bwMode="auto">
            <a:xfrm flipV="1">
              <a:off x="1780" y="3312"/>
              <a:ext cx="1251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5213" name="Text Box 77"/>
            <p:cNvSpPr txBox="1">
              <a:spLocks noChangeArrowheads="1"/>
            </p:cNvSpPr>
            <p:nvPr/>
          </p:nvSpPr>
          <p:spPr bwMode="auto">
            <a:xfrm>
              <a:off x="4348" y="3609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  <p:sp>
          <p:nvSpPr>
            <p:cNvPr id="1115214" name="Text Box 78"/>
            <p:cNvSpPr txBox="1">
              <a:spLocks noChangeArrowheads="1"/>
            </p:cNvSpPr>
            <p:nvPr/>
          </p:nvSpPr>
          <p:spPr bwMode="auto">
            <a:xfrm>
              <a:off x="4634" y="3053"/>
              <a:ext cx="7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自然语言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237" name="Group 77"/>
          <p:cNvGrpSpPr>
            <a:grpSpLocks/>
          </p:cNvGrpSpPr>
          <p:nvPr/>
        </p:nvGrpSpPr>
        <p:grpSpPr bwMode="auto">
          <a:xfrm>
            <a:off x="776288" y="1401763"/>
            <a:ext cx="8250237" cy="5062537"/>
            <a:chOff x="489" y="763"/>
            <a:chExt cx="5197" cy="3189"/>
          </a:xfrm>
        </p:grpSpPr>
        <p:sp>
          <p:nvSpPr>
            <p:cNvPr id="1116163" name="Text Box 3"/>
            <p:cNvSpPr txBox="1">
              <a:spLocks noChangeArrowheads="1"/>
            </p:cNvSpPr>
            <p:nvPr/>
          </p:nvSpPr>
          <p:spPr bwMode="auto">
            <a:xfrm>
              <a:off x="4384" y="883"/>
              <a:ext cx="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Agent</a:t>
              </a: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库</a:t>
              </a:r>
            </a:p>
          </p:txBody>
        </p:sp>
        <p:sp>
          <p:nvSpPr>
            <p:cNvPr id="1116164" name="Line 4"/>
            <p:cNvSpPr>
              <a:spLocks noChangeShapeType="1"/>
            </p:cNvSpPr>
            <p:nvPr/>
          </p:nvSpPr>
          <p:spPr bwMode="auto">
            <a:xfrm>
              <a:off x="4335" y="1118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5" name="Line 5"/>
            <p:cNvSpPr>
              <a:spLocks noChangeShapeType="1"/>
            </p:cNvSpPr>
            <p:nvPr/>
          </p:nvSpPr>
          <p:spPr bwMode="auto">
            <a:xfrm>
              <a:off x="4341" y="885"/>
              <a:ext cx="762" cy="0"/>
            </a:xfrm>
            <a:prstGeom prst="line">
              <a:avLst/>
            </a:prstGeom>
            <a:noFill/>
            <a:ln w="19050">
              <a:solidFill>
                <a:srgbClr val="DF633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6" name="Text Box 6"/>
            <p:cNvSpPr txBox="1">
              <a:spLocks noChangeArrowheads="1"/>
            </p:cNvSpPr>
            <p:nvPr/>
          </p:nvSpPr>
          <p:spPr bwMode="auto">
            <a:xfrm>
              <a:off x="3123" y="1185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  <p:sp>
          <p:nvSpPr>
            <p:cNvPr id="1116167" name="AutoShape 7"/>
            <p:cNvSpPr>
              <a:spLocks noChangeArrowheads="1"/>
            </p:cNvSpPr>
            <p:nvPr/>
          </p:nvSpPr>
          <p:spPr bwMode="auto">
            <a:xfrm>
              <a:off x="1038" y="2031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68" name="Line 8"/>
            <p:cNvSpPr>
              <a:spLocks noChangeShapeType="1"/>
            </p:cNvSpPr>
            <p:nvPr/>
          </p:nvSpPr>
          <p:spPr bwMode="auto">
            <a:xfrm>
              <a:off x="1038" y="2241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69" name="Text Box 9"/>
            <p:cNvSpPr txBox="1">
              <a:spLocks noChangeArrowheads="1"/>
            </p:cNvSpPr>
            <p:nvPr/>
          </p:nvSpPr>
          <p:spPr bwMode="auto">
            <a:xfrm>
              <a:off x="1107" y="2015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2.1</a:t>
              </a:r>
            </a:p>
          </p:txBody>
        </p:sp>
        <p:sp>
          <p:nvSpPr>
            <p:cNvPr id="1116170" name="Line 10"/>
            <p:cNvSpPr>
              <a:spLocks noChangeShapeType="1"/>
            </p:cNvSpPr>
            <p:nvPr/>
          </p:nvSpPr>
          <p:spPr bwMode="auto">
            <a:xfrm flipV="1">
              <a:off x="1519" y="1185"/>
              <a:ext cx="274" cy="1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1" name="Text Box 11"/>
            <p:cNvSpPr txBox="1">
              <a:spLocks noChangeArrowheads="1"/>
            </p:cNvSpPr>
            <p:nvPr/>
          </p:nvSpPr>
          <p:spPr bwMode="auto">
            <a:xfrm>
              <a:off x="1665" y="1701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72" name="AutoShape 12"/>
            <p:cNvSpPr>
              <a:spLocks noChangeArrowheads="1"/>
            </p:cNvSpPr>
            <p:nvPr/>
          </p:nvSpPr>
          <p:spPr bwMode="auto">
            <a:xfrm>
              <a:off x="1814" y="77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73" name="Line 13"/>
            <p:cNvSpPr>
              <a:spLocks noChangeShapeType="1"/>
            </p:cNvSpPr>
            <p:nvPr/>
          </p:nvSpPr>
          <p:spPr bwMode="auto">
            <a:xfrm>
              <a:off x="1814" y="98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4" name="Text Box 14"/>
            <p:cNvSpPr txBox="1">
              <a:spLocks noChangeArrowheads="1"/>
            </p:cNvSpPr>
            <p:nvPr/>
          </p:nvSpPr>
          <p:spPr bwMode="auto">
            <a:xfrm>
              <a:off x="1883" y="76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2.2</a:t>
              </a:r>
            </a:p>
          </p:txBody>
        </p:sp>
        <p:sp>
          <p:nvSpPr>
            <p:cNvPr id="1116175" name="Text Box 15"/>
            <p:cNvSpPr txBox="1">
              <a:spLocks noChangeArrowheads="1"/>
            </p:cNvSpPr>
            <p:nvPr/>
          </p:nvSpPr>
          <p:spPr bwMode="auto">
            <a:xfrm>
              <a:off x="1752" y="1019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常识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76" name="Text Box 16"/>
            <p:cNvSpPr txBox="1">
              <a:spLocks noChangeArrowheads="1"/>
            </p:cNvSpPr>
            <p:nvPr/>
          </p:nvSpPr>
          <p:spPr bwMode="auto">
            <a:xfrm>
              <a:off x="3205" y="1668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tx1"/>
                  </a:solidFill>
                  <a:effectLst/>
                  <a:latin typeface="Times New Roman" pitchFamily="18" charset="0"/>
                </a:rPr>
                <a:t>策略库</a:t>
              </a:r>
            </a:p>
          </p:txBody>
        </p:sp>
        <p:sp>
          <p:nvSpPr>
            <p:cNvPr id="1116177" name="Line 17"/>
            <p:cNvSpPr>
              <a:spLocks noChangeShapeType="1"/>
            </p:cNvSpPr>
            <p:nvPr/>
          </p:nvSpPr>
          <p:spPr bwMode="auto">
            <a:xfrm>
              <a:off x="3117" y="1913"/>
              <a:ext cx="7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8" name="Line 18"/>
            <p:cNvSpPr>
              <a:spLocks noChangeShapeType="1"/>
            </p:cNvSpPr>
            <p:nvPr/>
          </p:nvSpPr>
          <p:spPr bwMode="auto">
            <a:xfrm>
              <a:off x="3123" y="1680"/>
              <a:ext cx="7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79" name="Text Box 19"/>
            <p:cNvSpPr txBox="1">
              <a:spLocks noChangeArrowheads="1"/>
            </p:cNvSpPr>
            <p:nvPr/>
          </p:nvSpPr>
          <p:spPr bwMode="auto">
            <a:xfrm>
              <a:off x="1250" y="1525"/>
              <a:ext cx="3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常识</a:t>
              </a:r>
            </a:p>
          </p:txBody>
        </p:sp>
        <p:sp>
          <p:nvSpPr>
            <p:cNvPr id="1116180" name="Line 20"/>
            <p:cNvSpPr>
              <a:spLocks noChangeShapeType="1"/>
            </p:cNvSpPr>
            <p:nvPr/>
          </p:nvSpPr>
          <p:spPr bwMode="auto">
            <a:xfrm>
              <a:off x="3497" y="141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1" name="Text Box 21"/>
            <p:cNvSpPr txBox="1">
              <a:spLocks noChangeArrowheads="1"/>
            </p:cNvSpPr>
            <p:nvPr/>
          </p:nvSpPr>
          <p:spPr bwMode="auto">
            <a:xfrm>
              <a:off x="4082" y="3007"/>
              <a:ext cx="25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82" name="Line 22"/>
            <p:cNvSpPr>
              <a:spLocks noChangeShapeType="1"/>
            </p:cNvSpPr>
            <p:nvPr/>
          </p:nvSpPr>
          <p:spPr bwMode="auto">
            <a:xfrm>
              <a:off x="512" y="2405"/>
              <a:ext cx="5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3" name="Text Box 23"/>
            <p:cNvSpPr txBox="1">
              <a:spLocks noChangeArrowheads="1"/>
            </p:cNvSpPr>
            <p:nvPr/>
          </p:nvSpPr>
          <p:spPr bwMode="auto">
            <a:xfrm>
              <a:off x="489" y="2203"/>
              <a:ext cx="5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184" name="Text Box 24"/>
            <p:cNvSpPr txBox="1">
              <a:spLocks noChangeArrowheads="1"/>
            </p:cNvSpPr>
            <p:nvPr/>
          </p:nvSpPr>
          <p:spPr bwMode="auto">
            <a:xfrm>
              <a:off x="1056" y="2266"/>
              <a:ext cx="44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领域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黑板</a:t>
              </a:r>
            </a:p>
          </p:txBody>
        </p:sp>
        <p:sp>
          <p:nvSpPr>
            <p:cNvPr id="1116185" name="AutoShape 25"/>
            <p:cNvSpPr>
              <a:spLocks noChangeArrowheads="1"/>
            </p:cNvSpPr>
            <p:nvPr/>
          </p:nvSpPr>
          <p:spPr bwMode="auto">
            <a:xfrm>
              <a:off x="2431" y="1201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86" name="Line 26"/>
            <p:cNvSpPr>
              <a:spLocks noChangeShapeType="1"/>
            </p:cNvSpPr>
            <p:nvPr/>
          </p:nvSpPr>
          <p:spPr bwMode="auto">
            <a:xfrm>
              <a:off x="2431" y="1411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87" name="Text Box 27"/>
            <p:cNvSpPr txBox="1">
              <a:spLocks noChangeArrowheads="1"/>
            </p:cNvSpPr>
            <p:nvPr/>
          </p:nvSpPr>
          <p:spPr bwMode="auto">
            <a:xfrm>
              <a:off x="2500" y="1185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2.3</a:t>
              </a:r>
            </a:p>
          </p:txBody>
        </p:sp>
        <p:sp>
          <p:nvSpPr>
            <p:cNvPr id="1116188" name="Text Box 28"/>
            <p:cNvSpPr txBox="1">
              <a:spLocks noChangeArrowheads="1"/>
            </p:cNvSpPr>
            <p:nvPr/>
          </p:nvSpPr>
          <p:spPr bwMode="auto">
            <a:xfrm>
              <a:off x="2364" y="1423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参数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89" name="AutoShape 29"/>
            <p:cNvSpPr>
              <a:spLocks noChangeArrowheads="1"/>
            </p:cNvSpPr>
            <p:nvPr/>
          </p:nvSpPr>
          <p:spPr bwMode="auto">
            <a:xfrm>
              <a:off x="2432" y="2044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90" name="Line 30"/>
            <p:cNvSpPr>
              <a:spLocks noChangeShapeType="1"/>
            </p:cNvSpPr>
            <p:nvPr/>
          </p:nvSpPr>
          <p:spPr bwMode="auto">
            <a:xfrm>
              <a:off x="2432" y="2254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91" name="Text Box 31"/>
            <p:cNvSpPr txBox="1">
              <a:spLocks noChangeArrowheads="1"/>
            </p:cNvSpPr>
            <p:nvPr/>
          </p:nvSpPr>
          <p:spPr bwMode="auto">
            <a:xfrm>
              <a:off x="2501" y="2028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2.4</a:t>
              </a:r>
            </a:p>
          </p:txBody>
        </p:sp>
        <p:sp>
          <p:nvSpPr>
            <p:cNvPr id="1116192" name="Text Box 32"/>
            <p:cNvSpPr txBox="1">
              <a:spLocks noChangeArrowheads="1"/>
            </p:cNvSpPr>
            <p:nvPr/>
          </p:nvSpPr>
          <p:spPr bwMode="auto">
            <a:xfrm>
              <a:off x="2354" y="2300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对话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197" name="AutoShape 37"/>
            <p:cNvSpPr>
              <a:spLocks noChangeArrowheads="1"/>
            </p:cNvSpPr>
            <p:nvPr/>
          </p:nvSpPr>
          <p:spPr bwMode="auto">
            <a:xfrm>
              <a:off x="2067" y="3057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198" name="Line 38"/>
            <p:cNvSpPr>
              <a:spLocks noChangeShapeType="1"/>
            </p:cNvSpPr>
            <p:nvPr/>
          </p:nvSpPr>
          <p:spPr bwMode="auto">
            <a:xfrm>
              <a:off x="2067" y="3267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199" name="Text Box 39"/>
            <p:cNvSpPr txBox="1">
              <a:spLocks noChangeArrowheads="1"/>
            </p:cNvSpPr>
            <p:nvPr/>
          </p:nvSpPr>
          <p:spPr bwMode="auto">
            <a:xfrm>
              <a:off x="2136" y="3041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16200" name="Text Box 40"/>
            <p:cNvSpPr txBox="1">
              <a:spLocks noChangeArrowheads="1"/>
            </p:cNvSpPr>
            <p:nvPr/>
          </p:nvSpPr>
          <p:spPr bwMode="auto">
            <a:xfrm>
              <a:off x="1989" y="3313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情绪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1116201" name="Line 41"/>
            <p:cNvSpPr>
              <a:spLocks noChangeShapeType="1"/>
            </p:cNvSpPr>
            <p:nvPr/>
          </p:nvSpPr>
          <p:spPr bwMode="auto">
            <a:xfrm flipV="1">
              <a:off x="1519" y="1561"/>
              <a:ext cx="912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2" name="Line 42"/>
            <p:cNvSpPr>
              <a:spLocks noChangeShapeType="1"/>
            </p:cNvSpPr>
            <p:nvPr/>
          </p:nvSpPr>
          <p:spPr bwMode="auto">
            <a:xfrm flipV="1">
              <a:off x="1519" y="2405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4" name="Line 44"/>
            <p:cNvSpPr>
              <a:spLocks noChangeShapeType="1"/>
            </p:cNvSpPr>
            <p:nvPr/>
          </p:nvSpPr>
          <p:spPr bwMode="auto">
            <a:xfrm>
              <a:off x="1519" y="2405"/>
              <a:ext cx="617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5" name="Text Box 45"/>
            <p:cNvSpPr txBox="1">
              <a:spLocks noChangeArrowheads="1"/>
            </p:cNvSpPr>
            <p:nvPr/>
          </p:nvSpPr>
          <p:spPr bwMode="auto">
            <a:xfrm>
              <a:off x="1918" y="2219"/>
              <a:ext cx="3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对话类型</a:t>
              </a:r>
            </a:p>
          </p:txBody>
        </p:sp>
        <p:sp>
          <p:nvSpPr>
            <p:cNvPr id="1116207" name="Text Box 47"/>
            <p:cNvSpPr txBox="1">
              <a:spLocks noChangeArrowheads="1"/>
            </p:cNvSpPr>
            <p:nvPr/>
          </p:nvSpPr>
          <p:spPr bwMode="auto">
            <a:xfrm>
              <a:off x="1563" y="2752"/>
              <a:ext cx="3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情绪特征</a:t>
              </a:r>
            </a:p>
          </p:txBody>
        </p:sp>
        <p:sp>
          <p:nvSpPr>
            <p:cNvPr id="1116208" name="Line 48"/>
            <p:cNvSpPr>
              <a:spLocks noChangeShapeType="1"/>
            </p:cNvSpPr>
            <p:nvPr/>
          </p:nvSpPr>
          <p:spPr bwMode="auto">
            <a:xfrm flipH="1">
              <a:off x="2912" y="1423"/>
              <a:ext cx="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09" name="Text Box 49"/>
            <p:cNvSpPr txBox="1">
              <a:spLocks noChangeArrowheads="1"/>
            </p:cNvSpPr>
            <p:nvPr/>
          </p:nvSpPr>
          <p:spPr bwMode="auto">
            <a:xfrm>
              <a:off x="3073" y="777"/>
              <a:ext cx="3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常识</a:t>
              </a:r>
            </a:p>
          </p:txBody>
        </p:sp>
        <p:sp>
          <p:nvSpPr>
            <p:cNvPr id="1116210" name="Line 50"/>
            <p:cNvSpPr>
              <a:spLocks noChangeShapeType="1"/>
            </p:cNvSpPr>
            <p:nvPr/>
          </p:nvSpPr>
          <p:spPr bwMode="auto">
            <a:xfrm>
              <a:off x="1250" y="2739"/>
              <a:ext cx="0" cy="1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1" name="Line 51"/>
            <p:cNvSpPr>
              <a:spLocks noChangeShapeType="1"/>
            </p:cNvSpPr>
            <p:nvPr/>
          </p:nvSpPr>
          <p:spPr bwMode="auto">
            <a:xfrm>
              <a:off x="1250" y="3952"/>
              <a:ext cx="30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2" name="Line 52"/>
            <p:cNvSpPr>
              <a:spLocks noChangeShapeType="1"/>
            </p:cNvSpPr>
            <p:nvPr/>
          </p:nvSpPr>
          <p:spPr bwMode="auto">
            <a:xfrm flipV="1">
              <a:off x="4321" y="2300"/>
              <a:ext cx="0" cy="1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3" name="Line 53"/>
            <p:cNvSpPr>
              <a:spLocks noChangeShapeType="1"/>
            </p:cNvSpPr>
            <p:nvPr/>
          </p:nvSpPr>
          <p:spPr bwMode="auto">
            <a:xfrm>
              <a:off x="4321" y="2300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4" name="AutoShape 54"/>
            <p:cNvSpPr>
              <a:spLocks noChangeArrowheads="1"/>
            </p:cNvSpPr>
            <p:nvPr/>
          </p:nvSpPr>
          <p:spPr bwMode="auto">
            <a:xfrm>
              <a:off x="4493" y="1929"/>
              <a:ext cx="481" cy="70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6215" name="Line 55"/>
            <p:cNvSpPr>
              <a:spLocks noChangeShapeType="1"/>
            </p:cNvSpPr>
            <p:nvPr/>
          </p:nvSpPr>
          <p:spPr bwMode="auto">
            <a:xfrm>
              <a:off x="4493" y="2139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6" name="Text Box 56"/>
            <p:cNvSpPr txBox="1">
              <a:spLocks noChangeArrowheads="1"/>
            </p:cNvSpPr>
            <p:nvPr/>
          </p:nvSpPr>
          <p:spPr bwMode="auto">
            <a:xfrm>
              <a:off x="4562" y="191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2.</a:t>
              </a:r>
              <a:r>
                <a:rPr lang="en-US" altLang="zh-CN" sz="2000" b="1">
                  <a:solidFill>
                    <a:schemeClr val="bg2"/>
                  </a:solidFill>
                  <a:effectLst/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16217" name="Text Box 57"/>
            <p:cNvSpPr txBox="1">
              <a:spLocks noChangeArrowheads="1"/>
            </p:cNvSpPr>
            <p:nvPr/>
          </p:nvSpPr>
          <p:spPr bwMode="auto">
            <a:xfrm>
              <a:off x="4431" y="2169"/>
              <a:ext cx="61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评估</a:t>
              </a:r>
            </a:p>
          </p:txBody>
        </p:sp>
        <p:sp>
          <p:nvSpPr>
            <p:cNvPr id="1116218" name="Line 58"/>
            <p:cNvSpPr>
              <a:spLocks noChangeShapeType="1"/>
            </p:cNvSpPr>
            <p:nvPr/>
          </p:nvSpPr>
          <p:spPr bwMode="auto">
            <a:xfrm>
              <a:off x="4974" y="2300"/>
              <a:ext cx="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19" name="Text Box 59"/>
            <p:cNvSpPr txBox="1">
              <a:spLocks noChangeArrowheads="1"/>
            </p:cNvSpPr>
            <p:nvPr/>
          </p:nvSpPr>
          <p:spPr bwMode="auto">
            <a:xfrm>
              <a:off x="5043" y="2088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三元组</a:t>
              </a:r>
            </a:p>
          </p:txBody>
        </p:sp>
        <p:sp>
          <p:nvSpPr>
            <p:cNvPr id="1116220" name="Line 60"/>
            <p:cNvSpPr>
              <a:spLocks noChangeShapeType="1"/>
            </p:cNvSpPr>
            <p:nvPr/>
          </p:nvSpPr>
          <p:spPr bwMode="auto">
            <a:xfrm flipH="1">
              <a:off x="2295" y="989"/>
              <a:ext cx="2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1" name="Line 61"/>
            <p:cNvSpPr>
              <a:spLocks noChangeShapeType="1"/>
            </p:cNvSpPr>
            <p:nvPr/>
          </p:nvSpPr>
          <p:spPr bwMode="auto">
            <a:xfrm flipV="1">
              <a:off x="2913" y="1929"/>
              <a:ext cx="411" cy="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7" name="Line 67"/>
            <p:cNvSpPr>
              <a:spLocks noChangeShapeType="1"/>
            </p:cNvSpPr>
            <p:nvPr/>
          </p:nvSpPr>
          <p:spPr bwMode="auto">
            <a:xfrm>
              <a:off x="2559" y="3387"/>
              <a:ext cx="1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8" name="Line 68"/>
            <p:cNvSpPr>
              <a:spLocks noChangeShapeType="1"/>
            </p:cNvSpPr>
            <p:nvPr/>
          </p:nvSpPr>
          <p:spPr bwMode="auto">
            <a:xfrm flipV="1">
              <a:off x="3665" y="1909"/>
              <a:ext cx="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29" name="Text Box 69"/>
            <p:cNvSpPr txBox="1">
              <a:spLocks noChangeArrowheads="1"/>
            </p:cNvSpPr>
            <p:nvPr/>
          </p:nvSpPr>
          <p:spPr bwMode="auto">
            <a:xfrm>
              <a:off x="3054" y="2088"/>
              <a:ext cx="43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信息</a:t>
              </a:r>
            </a:p>
          </p:txBody>
        </p:sp>
        <p:sp>
          <p:nvSpPr>
            <p:cNvPr id="1116231" name="Text Box 71"/>
            <p:cNvSpPr txBox="1">
              <a:spLocks noChangeArrowheads="1"/>
            </p:cNvSpPr>
            <p:nvPr/>
          </p:nvSpPr>
          <p:spPr bwMode="auto">
            <a:xfrm>
              <a:off x="2817" y="3175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chemeClr val="tx1"/>
                  </a:solidFill>
                  <a:effectLst/>
                  <a:latin typeface="Tahoma" pitchFamily="34" charset="0"/>
                </a:rPr>
                <a:t>策略信息</a:t>
              </a:r>
            </a:p>
          </p:txBody>
        </p:sp>
      </p:grp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87313" y="1211263"/>
            <a:ext cx="458787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例：儿童自然语言对话系统</a:t>
            </a:r>
            <a:r>
              <a:rPr lang="en-US" altLang="zh-CN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——DFD</a:t>
            </a: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二层图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2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7253" name="Rectangle 5"/>
          <p:cNvSpPr>
            <a:spLocks noChangeArrowheads="1"/>
          </p:cNvSpPr>
          <p:nvPr/>
        </p:nvSpPr>
        <p:spPr bwMode="auto">
          <a:xfrm>
            <a:off x="142875" y="1317625"/>
            <a:ext cx="672972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图命名</a:t>
            </a:r>
          </a:p>
        </p:txBody>
      </p:sp>
      <p:sp>
        <p:nvSpPr>
          <p:cNvPr id="1077254" name="Text Box 6"/>
          <p:cNvSpPr txBox="1">
            <a:spLocks noChangeArrowheads="1"/>
          </p:cNvSpPr>
          <p:nvPr/>
        </p:nvSpPr>
        <p:spPr bwMode="auto">
          <a:xfrm>
            <a:off x="74613" y="1958975"/>
            <a:ext cx="9031287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对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图中各部分元素的命名切忌用空洞的名词，这样不仅会给系统设计带来歧义，而且难以确定数据的结构和组织方式。命名时应遵循以下原则：</a:t>
            </a:r>
          </a:p>
          <a:p>
            <a:pPr>
              <a:lnSpc>
                <a:spcPct val="110000"/>
              </a:lnSpc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用名词或名词短语，避免使用空洞、无意义的词汇；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尽量使用需求描述中的已有词和领域术语；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命名出现困难时，考虑是否是数据流划分是否正确，并重获需求；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顶层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图中的加工名就是软件项目的名字；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图中，数据存储一般局限在某一层或少数几层中。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8277" name="Rectangle 5"/>
          <p:cNvSpPr>
            <a:spLocks noChangeArrowheads="1"/>
          </p:cNvSpPr>
          <p:nvPr/>
        </p:nvSpPr>
        <p:spPr bwMode="auto">
          <a:xfrm>
            <a:off x="142875" y="1317625"/>
            <a:ext cx="817243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数据流的功能建模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en-US" altLang="zh-CN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图分层注意事项</a:t>
            </a:r>
          </a:p>
        </p:txBody>
      </p:sp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30413" y="3246438"/>
            <a:ext cx="453231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父图和子图的平衡关系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图的编号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平衡规则 </a:t>
            </a:r>
          </a:p>
        </p:txBody>
      </p:sp>
      <p:sp>
        <p:nvSpPr>
          <p:cNvPr id="1078279" name="Text Box 7"/>
          <p:cNvSpPr txBox="1">
            <a:spLocks noChangeArrowheads="1"/>
          </p:cNvSpPr>
          <p:nvPr/>
        </p:nvSpPr>
        <p:spPr bwMode="auto">
          <a:xfrm>
            <a:off x="403225" y="2378075"/>
            <a:ext cx="6019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在逐层细化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图时，还要注意以下几点：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25425" y="1293813"/>
            <a:ext cx="8842375" cy="5175250"/>
            <a:chOff x="142" y="815"/>
            <a:chExt cx="5570" cy="3260"/>
          </a:xfrm>
        </p:grpSpPr>
        <p:sp>
          <p:nvSpPr>
            <p:cNvPr id="924740" name="Text Box 68"/>
            <p:cNvSpPr txBox="1">
              <a:spLocks noChangeArrowheads="1"/>
            </p:cNvSpPr>
            <p:nvPr/>
          </p:nvSpPr>
          <p:spPr bwMode="auto">
            <a:xfrm>
              <a:off x="2188" y="2498"/>
              <a:ext cx="9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DFD/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一层图</a:t>
              </a:r>
            </a:p>
          </p:txBody>
        </p:sp>
        <p:sp>
          <p:nvSpPr>
            <p:cNvPr id="924679" name="AutoShape 7"/>
            <p:cNvSpPr>
              <a:spLocks noChangeArrowheads="1"/>
            </p:cNvSpPr>
            <p:nvPr/>
          </p:nvSpPr>
          <p:spPr bwMode="auto">
            <a:xfrm>
              <a:off x="1964" y="815"/>
              <a:ext cx="1468" cy="379"/>
            </a:xfrm>
            <a:prstGeom prst="parallelogram">
              <a:avLst>
                <a:gd name="adj" fmla="val 968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1" name="Oval 9"/>
            <p:cNvSpPr>
              <a:spLocks noChangeArrowheads="1"/>
            </p:cNvSpPr>
            <p:nvPr/>
          </p:nvSpPr>
          <p:spPr bwMode="auto">
            <a:xfrm>
              <a:off x="2327" y="855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3600">
                  <a:effectLst/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24682" name="AutoShape 10"/>
            <p:cNvSpPr>
              <a:spLocks noChangeArrowheads="1"/>
            </p:cNvSpPr>
            <p:nvPr/>
          </p:nvSpPr>
          <p:spPr bwMode="auto">
            <a:xfrm>
              <a:off x="885" y="1772"/>
              <a:ext cx="3890" cy="702"/>
            </a:xfrm>
            <a:prstGeom prst="parallelogram">
              <a:avLst>
                <a:gd name="adj" fmla="val 1385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3" name="AutoShape 11"/>
            <p:cNvSpPr>
              <a:spLocks noChangeArrowheads="1"/>
            </p:cNvSpPr>
            <p:nvPr/>
          </p:nvSpPr>
          <p:spPr bwMode="auto">
            <a:xfrm>
              <a:off x="246" y="3092"/>
              <a:ext cx="1830" cy="954"/>
            </a:xfrm>
            <a:prstGeom prst="parallelogram">
              <a:avLst>
                <a:gd name="adj" fmla="val 71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4" name="AutoShape 12"/>
            <p:cNvSpPr>
              <a:spLocks noChangeArrowheads="1"/>
            </p:cNvSpPr>
            <p:nvPr/>
          </p:nvSpPr>
          <p:spPr bwMode="auto">
            <a:xfrm>
              <a:off x="1491" y="3108"/>
              <a:ext cx="2651" cy="954"/>
            </a:xfrm>
            <a:prstGeom prst="parallelogram">
              <a:avLst>
                <a:gd name="adj" fmla="val 694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86" name="Oval 14"/>
            <p:cNvSpPr>
              <a:spLocks noChangeArrowheads="1"/>
            </p:cNvSpPr>
            <p:nvPr/>
          </p:nvSpPr>
          <p:spPr bwMode="auto">
            <a:xfrm>
              <a:off x="2096" y="3503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2.1</a:t>
              </a:r>
            </a:p>
          </p:txBody>
        </p:sp>
        <p:sp>
          <p:nvSpPr>
            <p:cNvPr id="924687" name="Oval 15"/>
            <p:cNvSpPr>
              <a:spLocks noChangeArrowheads="1"/>
            </p:cNvSpPr>
            <p:nvPr/>
          </p:nvSpPr>
          <p:spPr bwMode="auto">
            <a:xfrm>
              <a:off x="2100" y="315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2.2</a:t>
              </a:r>
            </a:p>
          </p:txBody>
        </p:sp>
        <p:sp>
          <p:nvSpPr>
            <p:cNvPr id="924688" name="Oval 16"/>
            <p:cNvSpPr>
              <a:spLocks noChangeArrowheads="1"/>
            </p:cNvSpPr>
            <p:nvPr/>
          </p:nvSpPr>
          <p:spPr bwMode="auto">
            <a:xfrm>
              <a:off x="2702" y="3243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2.3</a:t>
              </a:r>
            </a:p>
          </p:txBody>
        </p:sp>
        <p:sp>
          <p:nvSpPr>
            <p:cNvPr id="924689" name="Oval 17"/>
            <p:cNvSpPr>
              <a:spLocks noChangeArrowheads="1"/>
            </p:cNvSpPr>
            <p:nvPr/>
          </p:nvSpPr>
          <p:spPr bwMode="auto">
            <a:xfrm>
              <a:off x="2446" y="383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2.4</a:t>
              </a:r>
            </a:p>
          </p:txBody>
        </p:sp>
        <p:sp>
          <p:nvSpPr>
            <p:cNvPr id="924690" name="Oval 18"/>
            <p:cNvSpPr>
              <a:spLocks noChangeArrowheads="1"/>
            </p:cNvSpPr>
            <p:nvPr/>
          </p:nvSpPr>
          <p:spPr bwMode="auto">
            <a:xfrm>
              <a:off x="1848" y="383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2.5</a:t>
              </a:r>
            </a:p>
          </p:txBody>
        </p:sp>
        <p:sp>
          <p:nvSpPr>
            <p:cNvPr id="924692" name="Oval 20"/>
            <p:cNvSpPr>
              <a:spLocks noChangeArrowheads="1"/>
            </p:cNvSpPr>
            <p:nvPr/>
          </p:nvSpPr>
          <p:spPr bwMode="auto">
            <a:xfrm>
              <a:off x="3115" y="3518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2.6</a:t>
              </a:r>
            </a:p>
          </p:txBody>
        </p:sp>
        <p:sp>
          <p:nvSpPr>
            <p:cNvPr id="924693" name="Line 21"/>
            <p:cNvSpPr>
              <a:spLocks noChangeShapeType="1"/>
            </p:cNvSpPr>
            <p:nvPr/>
          </p:nvSpPr>
          <p:spPr bwMode="auto">
            <a:xfrm flipV="1">
              <a:off x="2303" y="3331"/>
              <a:ext cx="0" cy="17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4" name="Line 22"/>
            <p:cNvSpPr>
              <a:spLocks noChangeShapeType="1"/>
            </p:cNvSpPr>
            <p:nvPr/>
          </p:nvSpPr>
          <p:spPr bwMode="auto">
            <a:xfrm flipV="1">
              <a:off x="2501" y="3418"/>
              <a:ext cx="354" cy="15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7" name="Line 25"/>
            <p:cNvSpPr>
              <a:spLocks noChangeShapeType="1"/>
            </p:cNvSpPr>
            <p:nvPr/>
          </p:nvSpPr>
          <p:spPr bwMode="auto">
            <a:xfrm flipH="1">
              <a:off x="2072" y="3654"/>
              <a:ext cx="116" cy="1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8" name="Line 26"/>
            <p:cNvSpPr>
              <a:spLocks noChangeShapeType="1"/>
            </p:cNvSpPr>
            <p:nvPr/>
          </p:nvSpPr>
          <p:spPr bwMode="auto">
            <a:xfrm>
              <a:off x="2327" y="3678"/>
              <a:ext cx="256" cy="15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99" name="Line 27"/>
            <p:cNvSpPr>
              <a:spLocks noChangeShapeType="1"/>
            </p:cNvSpPr>
            <p:nvPr/>
          </p:nvSpPr>
          <p:spPr bwMode="auto">
            <a:xfrm>
              <a:off x="2501" y="3606"/>
              <a:ext cx="60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01" name="Line 29"/>
            <p:cNvSpPr>
              <a:spLocks noChangeShapeType="1"/>
            </p:cNvSpPr>
            <p:nvPr/>
          </p:nvSpPr>
          <p:spPr bwMode="auto">
            <a:xfrm>
              <a:off x="3520" y="3630"/>
              <a:ext cx="2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02" name="AutoShape 30"/>
            <p:cNvSpPr>
              <a:spLocks noChangeArrowheads="1"/>
            </p:cNvSpPr>
            <p:nvPr/>
          </p:nvSpPr>
          <p:spPr bwMode="auto">
            <a:xfrm>
              <a:off x="3556" y="3121"/>
              <a:ext cx="1830" cy="954"/>
            </a:xfrm>
            <a:prstGeom prst="parallelogram">
              <a:avLst>
                <a:gd name="adj" fmla="val 71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03" name="Oval 31"/>
            <p:cNvSpPr>
              <a:spLocks noChangeArrowheads="1"/>
            </p:cNvSpPr>
            <p:nvPr/>
          </p:nvSpPr>
          <p:spPr bwMode="auto">
            <a:xfrm>
              <a:off x="1760" y="1829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4704" name="Oval 32"/>
            <p:cNvSpPr>
              <a:spLocks noChangeArrowheads="1"/>
            </p:cNvSpPr>
            <p:nvPr/>
          </p:nvSpPr>
          <p:spPr bwMode="auto">
            <a:xfrm>
              <a:off x="2583" y="2105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24705" name="Oval 33"/>
            <p:cNvSpPr>
              <a:spLocks noChangeArrowheads="1"/>
            </p:cNvSpPr>
            <p:nvPr/>
          </p:nvSpPr>
          <p:spPr bwMode="auto">
            <a:xfrm>
              <a:off x="3680" y="1829"/>
              <a:ext cx="686" cy="2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24706" name="Oval 34"/>
            <p:cNvSpPr>
              <a:spLocks noChangeArrowheads="1"/>
            </p:cNvSpPr>
            <p:nvPr/>
          </p:nvSpPr>
          <p:spPr bwMode="auto">
            <a:xfrm>
              <a:off x="1212" y="3121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1.1</a:t>
              </a:r>
            </a:p>
          </p:txBody>
        </p:sp>
        <p:sp>
          <p:nvSpPr>
            <p:cNvPr id="924707" name="Oval 35"/>
            <p:cNvSpPr>
              <a:spLocks noChangeArrowheads="1"/>
            </p:cNvSpPr>
            <p:nvPr/>
          </p:nvSpPr>
          <p:spPr bwMode="auto">
            <a:xfrm>
              <a:off x="710" y="3671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1.2</a:t>
              </a:r>
            </a:p>
          </p:txBody>
        </p:sp>
        <p:sp>
          <p:nvSpPr>
            <p:cNvPr id="924709" name="Line 37"/>
            <p:cNvSpPr>
              <a:spLocks noChangeShapeType="1"/>
            </p:cNvSpPr>
            <p:nvPr/>
          </p:nvSpPr>
          <p:spPr bwMode="auto">
            <a:xfrm>
              <a:off x="1115" y="3758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1" name="Line 39"/>
            <p:cNvSpPr>
              <a:spLocks noChangeShapeType="1"/>
            </p:cNvSpPr>
            <p:nvPr/>
          </p:nvSpPr>
          <p:spPr bwMode="auto">
            <a:xfrm>
              <a:off x="1860" y="3582"/>
              <a:ext cx="22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935" y="3204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 flipH="1">
              <a:off x="885" y="3296"/>
              <a:ext cx="499" cy="3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4" name="Oval 42"/>
            <p:cNvSpPr>
              <a:spLocks noChangeArrowheads="1"/>
            </p:cNvSpPr>
            <p:nvPr/>
          </p:nvSpPr>
          <p:spPr bwMode="auto">
            <a:xfrm>
              <a:off x="4572" y="315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3.1</a:t>
              </a:r>
            </a:p>
          </p:txBody>
        </p:sp>
        <p:sp>
          <p:nvSpPr>
            <p:cNvPr id="924715" name="Oval 43"/>
            <p:cNvSpPr>
              <a:spLocks noChangeArrowheads="1"/>
            </p:cNvSpPr>
            <p:nvPr/>
          </p:nvSpPr>
          <p:spPr bwMode="auto">
            <a:xfrm>
              <a:off x="4230" y="3514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3.2</a:t>
              </a:r>
            </a:p>
          </p:txBody>
        </p:sp>
        <p:sp>
          <p:nvSpPr>
            <p:cNvPr id="924716" name="Line 44"/>
            <p:cNvSpPr>
              <a:spLocks noChangeShapeType="1"/>
            </p:cNvSpPr>
            <p:nvPr/>
          </p:nvSpPr>
          <p:spPr bwMode="auto">
            <a:xfrm>
              <a:off x="4279" y="3935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7" name="Line 45"/>
            <p:cNvSpPr>
              <a:spLocks noChangeShapeType="1"/>
            </p:cNvSpPr>
            <p:nvPr/>
          </p:nvSpPr>
          <p:spPr bwMode="auto">
            <a:xfrm>
              <a:off x="4295" y="3239"/>
              <a:ext cx="2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8" name="Line 46"/>
            <p:cNvSpPr>
              <a:spLocks noChangeShapeType="1"/>
            </p:cNvSpPr>
            <p:nvPr/>
          </p:nvSpPr>
          <p:spPr bwMode="auto">
            <a:xfrm flipH="1">
              <a:off x="4515" y="3331"/>
              <a:ext cx="229" cy="18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19" name="Line 47"/>
            <p:cNvSpPr>
              <a:spLocks noChangeShapeType="1"/>
            </p:cNvSpPr>
            <p:nvPr/>
          </p:nvSpPr>
          <p:spPr bwMode="auto">
            <a:xfrm flipH="1">
              <a:off x="4142" y="3685"/>
              <a:ext cx="153" cy="16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0" name="Oval 48"/>
            <p:cNvSpPr>
              <a:spLocks noChangeArrowheads="1"/>
            </p:cNvSpPr>
            <p:nvPr/>
          </p:nvSpPr>
          <p:spPr bwMode="auto">
            <a:xfrm>
              <a:off x="3874" y="3846"/>
              <a:ext cx="405" cy="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>
                  <a:effectLst/>
                  <a:latin typeface="Times New Roman" pitchFamily="18" charset="0"/>
                </a:rPr>
                <a:t>3.3</a:t>
              </a:r>
            </a:p>
          </p:txBody>
        </p:sp>
        <p:sp>
          <p:nvSpPr>
            <p:cNvPr id="924721" name="Line 49"/>
            <p:cNvSpPr>
              <a:spLocks noChangeShapeType="1"/>
            </p:cNvSpPr>
            <p:nvPr/>
          </p:nvSpPr>
          <p:spPr bwMode="auto">
            <a:xfrm flipH="1">
              <a:off x="1860" y="1190"/>
              <a:ext cx="288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2" name="Line 50"/>
            <p:cNvSpPr>
              <a:spLocks noChangeShapeType="1"/>
            </p:cNvSpPr>
            <p:nvPr/>
          </p:nvSpPr>
          <p:spPr bwMode="auto">
            <a:xfrm flipH="1">
              <a:off x="885" y="1211"/>
              <a:ext cx="1079" cy="1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3" name="Line 51"/>
            <p:cNvSpPr>
              <a:spLocks noChangeShapeType="1"/>
            </p:cNvSpPr>
            <p:nvPr/>
          </p:nvSpPr>
          <p:spPr bwMode="auto">
            <a:xfrm rot="21360000">
              <a:off x="3119" y="1190"/>
              <a:ext cx="650" cy="1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4" name="Line 52"/>
            <p:cNvSpPr>
              <a:spLocks noChangeShapeType="1"/>
            </p:cNvSpPr>
            <p:nvPr/>
          </p:nvSpPr>
          <p:spPr bwMode="auto">
            <a:xfrm>
              <a:off x="3432" y="829"/>
              <a:ext cx="1327" cy="9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5" name="Line 53"/>
            <p:cNvSpPr>
              <a:spLocks noChangeShapeType="1"/>
            </p:cNvSpPr>
            <p:nvPr/>
          </p:nvSpPr>
          <p:spPr bwMode="auto">
            <a:xfrm flipH="1">
              <a:off x="935" y="2022"/>
              <a:ext cx="825" cy="1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6" name="Line 54"/>
            <p:cNvSpPr>
              <a:spLocks noChangeShapeType="1"/>
            </p:cNvSpPr>
            <p:nvPr/>
          </p:nvSpPr>
          <p:spPr bwMode="auto">
            <a:xfrm flipH="1">
              <a:off x="246" y="2105"/>
              <a:ext cx="1614" cy="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7" name="Line 55"/>
            <p:cNvSpPr>
              <a:spLocks noChangeShapeType="1"/>
            </p:cNvSpPr>
            <p:nvPr/>
          </p:nvSpPr>
          <p:spPr bwMode="auto">
            <a:xfrm flipH="1">
              <a:off x="1384" y="2105"/>
              <a:ext cx="703" cy="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8" name="Line 56"/>
            <p:cNvSpPr>
              <a:spLocks noChangeShapeType="1"/>
            </p:cNvSpPr>
            <p:nvPr/>
          </p:nvSpPr>
          <p:spPr bwMode="auto">
            <a:xfrm flipH="1">
              <a:off x="2072" y="2105"/>
              <a:ext cx="231" cy="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29" name="Line 57"/>
            <p:cNvSpPr>
              <a:spLocks noChangeShapeType="1"/>
            </p:cNvSpPr>
            <p:nvPr/>
          </p:nvSpPr>
          <p:spPr bwMode="auto">
            <a:xfrm flipH="1">
              <a:off x="2178" y="2258"/>
              <a:ext cx="405" cy="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0" name="Line 58"/>
            <p:cNvSpPr>
              <a:spLocks noChangeShapeType="1"/>
            </p:cNvSpPr>
            <p:nvPr/>
          </p:nvSpPr>
          <p:spPr bwMode="auto">
            <a:xfrm flipH="1">
              <a:off x="1499" y="2381"/>
              <a:ext cx="1219" cy="1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2" name="Line 60"/>
            <p:cNvSpPr>
              <a:spLocks noChangeShapeType="1"/>
            </p:cNvSpPr>
            <p:nvPr/>
          </p:nvSpPr>
          <p:spPr bwMode="auto">
            <a:xfrm>
              <a:off x="3269" y="2258"/>
              <a:ext cx="873" cy="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3" name="Line 61"/>
            <p:cNvSpPr>
              <a:spLocks noChangeShapeType="1"/>
            </p:cNvSpPr>
            <p:nvPr/>
          </p:nvSpPr>
          <p:spPr bwMode="auto">
            <a:xfrm>
              <a:off x="3123" y="2381"/>
              <a:ext cx="357" cy="1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4" name="Line 62"/>
            <p:cNvSpPr>
              <a:spLocks noChangeShapeType="1"/>
            </p:cNvSpPr>
            <p:nvPr/>
          </p:nvSpPr>
          <p:spPr bwMode="auto">
            <a:xfrm>
              <a:off x="4366" y="1942"/>
              <a:ext cx="102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6" name="Line 64"/>
            <p:cNvSpPr>
              <a:spLocks noChangeShapeType="1"/>
            </p:cNvSpPr>
            <p:nvPr/>
          </p:nvSpPr>
          <p:spPr bwMode="auto">
            <a:xfrm>
              <a:off x="4287" y="2049"/>
              <a:ext cx="409" cy="2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7" name="Line 65"/>
            <p:cNvSpPr>
              <a:spLocks noChangeShapeType="1"/>
            </p:cNvSpPr>
            <p:nvPr/>
          </p:nvSpPr>
          <p:spPr bwMode="auto">
            <a:xfrm flipH="1">
              <a:off x="3556" y="2105"/>
              <a:ext cx="318" cy="1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8" name="Line 66"/>
            <p:cNvSpPr>
              <a:spLocks noChangeShapeType="1"/>
            </p:cNvSpPr>
            <p:nvPr/>
          </p:nvSpPr>
          <p:spPr bwMode="auto">
            <a:xfrm>
              <a:off x="3984" y="2105"/>
              <a:ext cx="246" cy="1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39" name="Text Box 67"/>
            <p:cNvSpPr txBox="1">
              <a:spLocks noChangeArrowheads="1"/>
            </p:cNvSpPr>
            <p:nvPr/>
          </p:nvSpPr>
          <p:spPr bwMode="auto">
            <a:xfrm>
              <a:off x="2148" y="1221"/>
              <a:ext cx="9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DFD/</a:t>
              </a: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顶层图</a:t>
              </a:r>
            </a:p>
          </p:txBody>
        </p:sp>
        <p:sp>
          <p:nvSpPr>
            <p:cNvPr id="924742" name="Rectangle 70"/>
            <p:cNvSpPr>
              <a:spLocks noChangeArrowheads="1"/>
            </p:cNvSpPr>
            <p:nvPr/>
          </p:nvSpPr>
          <p:spPr bwMode="auto">
            <a:xfrm>
              <a:off x="142" y="2817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3" name="Rectangle 71"/>
            <p:cNvSpPr>
              <a:spLocks noChangeArrowheads="1"/>
            </p:cNvSpPr>
            <p:nvPr/>
          </p:nvSpPr>
          <p:spPr bwMode="auto">
            <a:xfrm>
              <a:off x="142" y="1793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4" name="Rectangle 72"/>
            <p:cNvSpPr>
              <a:spLocks noChangeArrowheads="1"/>
            </p:cNvSpPr>
            <p:nvPr/>
          </p:nvSpPr>
          <p:spPr bwMode="auto">
            <a:xfrm>
              <a:off x="153" y="834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924745" name="Rectangle 73"/>
            <p:cNvSpPr>
              <a:spLocks noChangeArrowheads="1"/>
            </p:cNvSpPr>
            <p:nvPr/>
          </p:nvSpPr>
          <p:spPr bwMode="auto">
            <a:xfrm>
              <a:off x="5307" y="2625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6" name="Rectangle 74"/>
            <p:cNvSpPr>
              <a:spLocks noChangeArrowheads="1"/>
            </p:cNvSpPr>
            <p:nvPr/>
          </p:nvSpPr>
          <p:spPr bwMode="auto">
            <a:xfrm>
              <a:off x="5303" y="1761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7" name="Rectangle 75"/>
            <p:cNvSpPr>
              <a:spLocks noChangeArrowheads="1"/>
            </p:cNvSpPr>
            <p:nvPr/>
          </p:nvSpPr>
          <p:spPr bwMode="auto">
            <a:xfrm>
              <a:off x="5307" y="824"/>
              <a:ext cx="405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输出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24748" name="Line 76"/>
            <p:cNvSpPr>
              <a:spLocks noChangeShapeType="1"/>
            </p:cNvSpPr>
            <p:nvPr/>
          </p:nvSpPr>
          <p:spPr bwMode="auto">
            <a:xfrm>
              <a:off x="558" y="1005"/>
              <a:ext cx="154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49" name="Line 77"/>
            <p:cNvSpPr>
              <a:spLocks noChangeShapeType="1"/>
            </p:cNvSpPr>
            <p:nvPr/>
          </p:nvSpPr>
          <p:spPr bwMode="auto">
            <a:xfrm>
              <a:off x="3269" y="996"/>
              <a:ext cx="20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1" name="Line 79"/>
            <p:cNvSpPr>
              <a:spLocks noChangeShapeType="1"/>
            </p:cNvSpPr>
            <p:nvPr/>
          </p:nvSpPr>
          <p:spPr bwMode="auto">
            <a:xfrm>
              <a:off x="555" y="1956"/>
              <a:ext cx="12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2" name="Line 80"/>
            <p:cNvSpPr>
              <a:spLocks noChangeShapeType="1"/>
            </p:cNvSpPr>
            <p:nvPr/>
          </p:nvSpPr>
          <p:spPr bwMode="auto">
            <a:xfrm>
              <a:off x="4372" y="1947"/>
              <a:ext cx="94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3" name="Line 81"/>
            <p:cNvSpPr>
              <a:spLocks noChangeShapeType="1"/>
            </p:cNvSpPr>
            <p:nvPr/>
          </p:nvSpPr>
          <p:spPr bwMode="auto">
            <a:xfrm>
              <a:off x="334" y="3164"/>
              <a:ext cx="0" cy="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4" name="Line 82"/>
            <p:cNvSpPr>
              <a:spLocks noChangeShapeType="1"/>
            </p:cNvSpPr>
            <p:nvPr/>
          </p:nvSpPr>
          <p:spPr bwMode="auto">
            <a:xfrm>
              <a:off x="334" y="3526"/>
              <a:ext cx="2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7" name="Line 85"/>
            <p:cNvSpPr>
              <a:spLocks noChangeShapeType="1"/>
            </p:cNvSpPr>
            <p:nvPr/>
          </p:nvSpPr>
          <p:spPr bwMode="auto">
            <a:xfrm>
              <a:off x="5025" y="3630"/>
              <a:ext cx="5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58" name="Line 86"/>
            <p:cNvSpPr>
              <a:spLocks noChangeShapeType="1"/>
            </p:cNvSpPr>
            <p:nvPr/>
          </p:nvSpPr>
          <p:spPr bwMode="auto">
            <a:xfrm flipV="1">
              <a:off x="5530" y="2964"/>
              <a:ext cx="0" cy="66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0" name="Line 4"/>
            <p:cNvSpPr>
              <a:spLocks noChangeShapeType="1"/>
            </p:cNvSpPr>
            <p:nvPr/>
          </p:nvSpPr>
          <p:spPr bwMode="auto">
            <a:xfrm>
              <a:off x="2421" y="2035"/>
              <a:ext cx="269" cy="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1" name="Line 5"/>
            <p:cNvSpPr>
              <a:spLocks noChangeShapeType="1"/>
            </p:cNvSpPr>
            <p:nvPr/>
          </p:nvSpPr>
          <p:spPr bwMode="auto">
            <a:xfrm flipV="1">
              <a:off x="3251" y="2022"/>
              <a:ext cx="429" cy="16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064" name="Line 8"/>
            <p:cNvSpPr>
              <a:spLocks noChangeShapeType="1"/>
            </p:cNvSpPr>
            <p:nvPr/>
          </p:nvSpPr>
          <p:spPr bwMode="auto">
            <a:xfrm flipH="1">
              <a:off x="2039" y="829"/>
              <a:ext cx="288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3" y="1247775"/>
            <a:ext cx="3786187" cy="346075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sz="2800" b="0">
                <a:solidFill>
                  <a:schemeClr val="tx1"/>
                </a:solidFill>
              </a:rPr>
              <a:t>父图与子图平衡的特例</a:t>
            </a:r>
          </a:p>
        </p:txBody>
      </p:sp>
      <p:sp>
        <p:nvSpPr>
          <p:cNvPr id="1118212" name="Rectangle 4"/>
          <p:cNvSpPr>
            <a:spLocks noChangeArrowheads="1"/>
          </p:cNvSpPr>
          <p:nvPr/>
        </p:nvSpPr>
        <p:spPr bwMode="auto">
          <a:xfrm>
            <a:off x="8289925" y="2173288"/>
            <a:ext cx="5413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1118213" name="Rectangle 5"/>
          <p:cNvSpPr>
            <a:spLocks noChangeArrowheads="1"/>
          </p:cNvSpPr>
          <p:nvPr/>
        </p:nvSpPr>
        <p:spPr bwMode="auto">
          <a:xfrm>
            <a:off x="1130300" y="25796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</a:t>
            </a:r>
          </a:p>
        </p:txBody>
      </p:sp>
      <p:sp>
        <p:nvSpPr>
          <p:cNvPr id="1118214" name="AutoShape 6"/>
          <p:cNvSpPr>
            <a:spLocks noChangeArrowheads="1"/>
          </p:cNvSpPr>
          <p:nvPr/>
        </p:nvSpPr>
        <p:spPr bwMode="auto">
          <a:xfrm>
            <a:off x="1003300" y="27051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5" name="Line 7"/>
          <p:cNvSpPr>
            <a:spLocks noChangeShapeType="1"/>
          </p:cNvSpPr>
          <p:nvPr/>
        </p:nvSpPr>
        <p:spPr bwMode="auto">
          <a:xfrm>
            <a:off x="990600" y="3149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6" name="Line 8"/>
          <p:cNvSpPr>
            <a:spLocks noChangeShapeType="1"/>
          </p:cNvSpPr>
          <p:nvPr/>
        </p:nvSpPr>
        <p:spPr bwMode="auto">
          <a:xfrm>
            <a:off x="1524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7" name="Line 9"/>
          <p:cNvSpPr>
            <a:spLocks noChangeShapeType="1"/>
          </p:cNvSpPr>
          <p:nvPr/>
        </p:nvSpPr>
        <p:spPr bwMode="auto">
          <a:xfrm>
            <a:off x="22860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18" name="Rectangle 10"/>
          <p:cNvSpPr>
            <a:spLocks noChangeArrowheads="1"/>
          </p:cNvSpPr>
          <p:nvPr/>
        </p:nvSpPr>
        <p:spPr bwMode="auto">
          <a:xfrm>
            <a:off x="-15875" y="3073400"/>
            <a:ext cx="108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发票</a:t>
            </a:r>
          </a:p>
        </p:txBody>
      </p:sp>
      <p:sp>
        <p:nvSpPr>
          <p:cNvPr id="1118219" name="Rectangle 11"/>
          <p:cNvSpPr>
            <a:spLocks noChangeArrowheads="1"/>
          </p:cNvSpPr>
          <p:nvPr/>
        </p:nvSpPr>
        <p:spPr bwMode="auto">
          <a:xfrm>
            <a:off x="6781800" y="2630488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1.3.3</a:t>
            </a:r>
          </a:p>
        </p:txBody>
      </p:sp>
      <p:sp>
        <p:nvSpPr>
          <p:cNvPr id="1118220" name="AutoShape 12"/>
          <p:cNvSpPr>
            <a:spLocks noChangeArrowheads="1"/>
          </p:cNvSpPr>
          <p:nvPr/>
        </p:nvSpPr>
        <p:spPr bwMode="auto">
          <a:xfrm>
            <a:off x="6870700" y="27051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1" name="Line 13"/>
          <p:cNvSpPr>
            <a:spLocks noChangeShapeType="1"/>
          </p:cNvSpPr>
          <p:nvPr/>
        </p:nvSpPr>
        <p:spPr bwMode="auto">
          <a:xfrm>
            <a:off x="6858000" y="3251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2" name="Line 14"/>
          <p:cNvSpPr>
            <a:spLocks noChangeShapeType="1"/>
          </p:cNvSpPr>
          <p:nvPr/>
        </p:nvSpPr>
        <p:spPr bwMode="auto">
          <a:xfrm>
            <a:off x="8153400" y="3606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3" name="Rectangle 15"/>
          <p:cNvSpPr>
            <a:spLocks noChangeArrowheads="1"/>
          </p:cNvSpPr>
          <p:nvPr/>
        </p:nvSpPr>
        <p:spPr bwMode="auto">
          <a:xfrm>
            <a:off x="4660900" y="3925888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1.3.2</a:t>
            </a:r>
          </a:p>
        </p:txBody>
      </p:sp>
      <p:sp>
        <p:nvSpPr>
          <p:cNvPr id="1118224" name="AutoShape 16"/>
          <p:cNvSpPr>
            <a:spLocks noChangeArrowheads="1"/>
          </p:cNvSpPr>
          <p:nvPr/>
        </p:nvSpPr>
        <p:spPr bwMode="auto">
          <a:xfrm>
            <a:off x="4737100" y="40005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5" name="Line 17"/>
          <p:cNvSpPr>
            <a:spLocks noChangeShapeType="1"/>
          </p:cNvSpPr>
          <p:nvPr/>
        </p:nvSpPr>
        <p:spPr bwMode="auto">
          <a:xfrm>
            <a:off x="4724400" y="4521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6" name="Line 18"/>
          <p:cNvSpPr>
            <a:spLocks noChangeShapeType="1"/>
          </p:cNvSpPr>
          <p:nvPr/>
        </p:nvSpPr>
        <p:spPr bwMode="auto">
          <a:xfrm>
            <a:off x="3886200" y="49022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7" name="Line 19"/>
          <p:cNvSpPr>
            <a:spLocks noChangeShapeType="1"/>
          </p:cNvSpPr>
          <p:nvPr/>
        </p:nvSpPr>
        <p:spPr bwMode="auto">
          <a:xfrm>
            <a:off x="6019800" y="490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28" name="Rectangle 20"/>
          <p:cNvSpPr>
            <a:spLocks noChangeArrowheads="1"/>
          </p:cNvSpPr>
          <p:nvPr/>
        </p:nvSpPr>
        <p:spPr bwMode="auto">
          <a:xfrm>
            <a:off x="3794125" y="4292600"/>
            <a:ext cx="1082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</a:p>
          <a:p>
            <a:pPr algn="l" eaLnBrk="0" hangingPunct="0">
              <a:lnSpc>
                <a:spcPct val="100000"/>
              </a:lnSpc>
            </a:pPr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8229" name="Rectangle 21"/>
          <p:cNvSpPr>
            <a:spLocks noChangeArrowheads="1"/>
          </p:cNvSpPr>
          <p:nvPr/>
        </p:nvSpPr>
        <p:spPr bwMode="auto">
          <a:xfrm>
            <a:off x="4711700" y="15494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1.3.1</a:t>
            </a:r>
          </a:p>
        </p:txBody>
      </p:sp>
      <p:sp>
        <p:nvSpPr>
          <p:cNvPr id="1118230" name="AutoShape 22"/>
          <p:cNvSpPr>
            <a:spLocks noChangeArrowheads="1"/>
          </p:cNvSpPr>
          <p:nvPr/>
        </p:nvSpPr>
        <p:spPr bwMode="auto">
          <a:xfrm>
            <a:off x="4724400" y="1549400"/>
            <a:ext cx="1270000" cy="15748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1" name="Line 23"/>
          <p:cNvSpPr>
            <a:spLocks noChangeShapeType="1"/>
          </p:cNvSpPr>
          <p:nvPr/>
        </p:nvSpPr>
        <p:spPr bwMode="auto">
          <a:xfrm>
            <a:off x="4724400" y="2159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2" name="Line 24"/>
          <p:cNvSpPr>
            <a:spLocks noChangeShapeType="1"/>
          </p:cNvSpPr>
          <p:nvPr/>
        </p:nvSpPr>
        <p:spPr bwMode="auto">
          <a:xfrm>
            <a:off x="3860800" y="23495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3" name="Line 25"/>
          <p:cNvSpPr>
            <a:spLocks noChangeShapeType="1"/>
          </p:cNvSpPr>
          <p:nvPr/>
        </p:nvSpPr>
        <p:spPr bwMode="auto">
          <a:xfrm>
            <a:off x="6324600" y="322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4" name="Rectangle 26"/>
          <p:cNvSpPr>
            <a:spLocks noChangeArrowheads="1"/>
          </p:cNvSpPr>
          <p:nvPr/>
        </p:nvSpPr>
        <p:spPr bwMode="auto">
          <a:xfrm>
            <a:off x="3768725" y="1739900"/>
            <a:ext cx="1082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学生</a:t>
            </a:r>
          </a:p>
          <a:p>
            <a:pPr algn="l" eaLnBrk="0" hangingPunct="0">
              <a:lnSpc>
                <a:spcPct val="100000"/>
              </a:lnSpc>
            </a:pPr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8235" name="Line 27"/>
          <p:cNvSpPr>
            <a:spLocks noChangeShapeType="1"/>
          </p:cNvSpPr>
          <p:nvPr/>
        </p:nvSpPr>
        <p:spPr bwMode="auto">
          <a:xfrm>
            <a:off x="6324600" y="3759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6" name="Line 28"/>
          <p:cNvSpPr>
            <a:spLocks noChangeShapeType="1"/>
          </p:cNvSpPr>
          <p:nvPr/>
        </p:nvSpPr>
        <p:spPr bwMode="auto">
          <a:xfrm>
            <a:off x="6019800" y="208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7" name="Line 29"/>
          <p:cNvSpPr>
            <a:spLocks noChangeShapeType="1"/>
          </p:cNvSpPr>
          <p:nvPr/>
        </p:nvSpPr>
        <p:spPr bwMode="auto">
          <a:xfrm>
            <a:off x="6324600" y="2082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8" name="Line 30"/>
          <p:cNvSpPr>
            <a:spLocks noChangeShapeType="1"/>
          </p:cNvSpPr>
          <p:nvPr/>
        </p:nvSpPr>
        <p:spPr bwMode="auto">
          <a:xfrm>
            <a:off x="6324600" y="37592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39" name="Rectangle 31"/>
          <p:cNvSpPr>
            <a:spLocks noChangeArrowheads="1"/>
          </p:cNvSpPr>
          <p:nvPr/>
        </p:nvSpPr>
        <p:spPr bwMode="auto">
          <a:xfrm>
            <a:off x="2422525" y="2173288"/>
            <a:ext cx="5413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领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书</a:t>
            </a:r>
          </a:p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1118240" name="Rectangle 32"/>
          <p:cNvSpPr>
            <a:spLocks noChangeArrowheads="1"/>
          </p:cNvSpPr>
          <p:nvPr/>
        </p:nvSpPr>
        <p:spPr bwMode="auto">
          <a:xfrm>
            <a:off x="990600" y="5664200"/>
            <a:ext cx="146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父图</a:t>
            </a:r>
          </a:p>
        </p:txBody>
      </p:sp>
      <p:sp>
        <p:nvSpPr>
          <p:cNvPr id="1118241" name="Rectangle 33"/>
          <p:cNvSpPr>
            <a:spLocks noChangeArrowheads="1"/>
          </p:cNvSpPr>
          <p:nvPr/>
        </p:nvSpPr>
        <p:spPr bwMode="auto">
          <a:xfrm>
            <a:off x="7718425" y="50561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子图</a:t>
            </a:r>
          </a:p>
        </p:txBody>
      </p:sp>
      <p:sp>
        <p:nvSpPr>
          <p:cNvPr id="1118242" name="Rectangle 34"/>
          <p:cNvSpPr>
            <a:spLocks noChangeArrowheads="1"/>
          </p:cNvSpPr>
          <p:nvPr/>
        </p:nvSpPr>
        <p:spPr bwMode="auto">
          <a:xfrm>
            <a:off x="3997325" y="5984875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发票＝学生信息＋教材信息</a:t>
            </a:r>
          </a:p>
        </p:txBody>
      </p:sp>
      <p:sp>
        <p:nvSpPr>
          <p:cNvPr id="1118243" name="Line 35"/>
          <p:cNvSpPr>
            <a:spLocks noChangeShapeType="1"/>
          </p:cNvSpPr>
          <p:nvPr/>
        </p:nvSpPr>
        <p:spPr bwMode="auto">
          <a:xfrm>
            <a:off x="3505200" y="1420813"/>
            <a:ext cx="0" cy="529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8244" name="Text Box 3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ChangeArrowheads="1"/>
          </p:cNvSpPr>
          <p:nvPr/>
        </p:nvSpPr>
        <p:spPr bwMode="auto">
          <a:xfrm>
            <a:off x="1689100" y="2713038"/>
            <a:ext cx="420052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机票销售系统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119236" name="Rectangle 4"/>
          <p:cNvSpPr>
            <a:spLocks noChangeArrowheads="1"/>
          </p:cNvSpPr>
          <p:nvPr/>
        </p:nvSpPr>
        <p:spPr bwMode="auto">
          <a:xfrm>
            <a:off x="88900" y="1247775"/>
            <a:ext cx="835818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sz="32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课堂练习：</a:t>
            </a:r>
          </a:p>
        </p:txBody>
      </p:sp>
      <p:sp>
        <p:nvSpPr>
          <p:cNvPr id="1119237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ChangeArrowheads="1"/>
          </p:cNvSpPr>
          <p:nvPr/>
        </p:nvSpPr>
        <p:spPr bwMode="auto">
          <a:xfrm>
            <a:off x="88900" y="1247775"/>
            <a:ext cx="8489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数据流图的扩展</a:t>
            </a:r>
            <a:r>
              <a:rPr lang="en-US" altLang="zh-CN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实时系统的数据流图</a:t>
            </a:r>
          </a:p>
        </p:txBody>
      </p:sp>
      <p:sp>
        <p:nvSpPr>
          <p:cNvPr id="1133573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3574" name="Text Box 6"/>
          <p:cNvSpPr txBox="1">
            <a:spLocks noChangeArrowheads="1"/>
          </p:cNvSpPr>
          <p:nvPr/>
        </p:nvSpPr>
        <p:spPr bwMode="auto">
          <a:xfrm>
            <a:off x="315913" y="1803400"/>
            <a:ext cx="85756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Ward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Mellor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对实时系统的数据流图进行相应的扩展，引入了控制流及连续的数据流等符合。该扩展可适应实时系统提出的要求：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在时间连续的基础上接受或产生数据流；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贯穿系统的控制信息和相关的控制信息；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多任务的情况下可能会遇到同一个加工的多个实例；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系统状态以及导致系统状态迁移的机制。</a:t>
            </a:r>
          </a:p>
        </p:txBody>
      </p:sp>
      <p:sp>
        <p:nvSpPr>
          <p:cNvPr id="1133575" name="Line 7"/>
          <p:cNvSpPr>
            <a:spLocks noChangeShapeType="1"/>
          </p:cNvSpPr>
          <p:nvPr/>
        </p:nvSpPr>
        <p:spPr bwMode="auto">
          <a:xfrm>
            <a:off x="339725" y="5578475"/>
            <a:ext cx="1208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33579" name="Group 11"/>
          <p:cNvGrpSpPr>
            <a:grpSpLocks/>
          </p:cNvGrpSpPr>
          <p:nvPr/>
        </p:nvGrpSpPr>
        <p:grpSpPr bwMode="auto">
          <a:xfrm>
            <a:off x="4529138" y="5419725"/>
            <a:ext cx="1166812" cy="338138"/>
            <a:chOff x="3158" y="3394"/>
            <a:chExt cx="735" cy="213"/>
          </a:xfrm>
        </p:grpSpPr>
        <p:sp>
          <p:nvSpPr>
            <p:cNvPr id="1133577" name="Line 9"/>
            <p:cNvSpPr>
              <a:spLocks noChangeShapeType="1"/>
            </p:cNvSpPr>
            <p:nvPr/>
          </p:nvSpPr>
          <p:spPr bwMode="auto">
            <a:xfrm>
              <a:off x="3158" y="3394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78" name="Line 10"/>
            <p:cNvSpPr>
              <a:spLocks noChangeShapeType="1"/>
            </p:cNvSpPr>
            <p:nvPr/>
          </p:nvSpPr>
          <p:spPr bwMode="auto">
            <a:xfrm>
              <a:off x="3168" y="3607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3580" name="Oval 12"/>
          <p:cNvSpPr>
            <a:spLocks noChangeArrowheads="1"/>
          </p:cNvSpPr>
          <p:nvPr/>
        </p:nvSpPr>
        <p:spPr bwMode="auto">
          <a:xfrm>
            <a:off x="6459538" y="5253038"/>
            <a:ext cx="628650" cy="5715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3583" name="Group 15"/>
          <p:cNvGrpSpPr>
            <a:grpSpLocks/>
          </p:cNvGrpSpPr>
          <p:nvPr/>
        </p:nvGrpSpPr>
        <p:grpSpPr bwMode="auto">
          <a:xfrm>
            <a:off x="7950200" y="5197475"/>
            <a:ext cx="668338" cy="604838"/>
            <a:chOff x="5043" y="3149"/>
            <a:chExt cx="421" cy="381"/>
          </a:xfrm>
        </p:grpSpPr>
        <p:sp>
          <p:nvSpPr>
            <p:cNvPr id="1133581" name="Oval 13"/>
            <p:cNvSpPr>
              <a:spLocks noChangeArrowheads="1"/>
            </p:cNvSpPr>
            <p:nvPr/>
          </p:nvSpPr>
          <p:spPr bwMode="auto">
            <a:xfrm>
              <a:off x="5068" y="3170"/>
              <a:ext cx="396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82" name="Oval 14"/>
            <p:cNvSpPr>
              <a:spLocks noChangeArrowheads="1"/>
            </p:cNvSpPr>
            <p:nvPr/>
          </p:nvSpPr>
          <p:spPr bwMode="auto">
            <a:xfrm>
              <a:off x="5043" y="3149"/>
              <a:ext cx="396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3591" name="Group 23"/>
          <p:cNvGrpSpPr>
            <a:grpSpLocks/>
          </p:cNvGrpSpPr>
          <p:nvPr/>
        </p:nvGrpSpPr>
        <p:grpSpPr bwMode="auto">
          <a:xfrm>
            <a:off x="2316163" y="5578475"/>
            <a:ext cx="1208087" cy="1588"/>
            <a:chOff x="1459" y="3514"/>
            <a:chExt cx="761" cy="1"/>
          </a:xfrm>
        </p:grpSpPr>
        <p:sp>
          <p:nvSpPr>
            <p:cNvPr id="1133576" name="Line 8"/>
            <p:cNvSpPr>
              <a:spLocks noChangeShapeType="1"/>
            </p:cNvSpPr>
            <p:nvPr/>
          </p:nvSpPr>
          <p:spPr bwMode="auto">
            <a:xfrm>
              <a:off x="1459" y="3514"/>
              <a:ext cx="7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84" name="Line 16"/>
            <p:cNvSpPr>
              <a:spLocks noChangeShapeType="1"/>
            </p:cNvSpPr>
            <p:nvPr/>
          </p:nvSpPr>
          <p:spPr bwMode="auto">
            <a:xfrm>
              <a:off x="2098" y="3515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3586" name="Text Box 18"/>
          <p:cNvSpPr txBox="1">
            <a:spLocks noChangeArrowheads="1"/>
          </p:cNvSpPr>
          <p:nvPr/>
        </p:nvSpPr>
        <p:spPr bwMode="auto">
          <a:xfrm>
            <a:off x="366713" y="5910263"/>
            <a:ext cx="950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控制项</a:t>
            </a:r>
          </a:p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或事件</a:t>
            </a:r>
          </a:p>
        </p:txBody>
      </p:sp>
      <p:sp>
        <p:nvSpPr>
          <p:cNvPr id="1133587" name="Text Box 19"/>
          <p:cNvSpPr txBox="1">
            <a:spLocks noChangeArrowheads="1"/>
          </p:cNvSpPr>
          <p:nvPr/>
        </p:nvSpPr>
        <p:spPr bwMode="auto">
          <a:xfrm>
            <a:off x="2159000" y="5915025"/>
            <a:ext cx="1462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连续数据流</a:t>
            </a:r>
          </a:p>
        </p:txBody>
      </p:sp>
      <p:sp>
        <p:nvSpPr>
          <p:cNvPr id="1133588" name="Text Box 20"/>
          <p:cNvSpPr txBox="1">
            <a:spLocks noChangeArrowheads="1"/>
          </p:cNvSpPr>
          <p:nvPr/>
        </p:nvSpPr>
        <p:spPr bwMode="auto">
          <a:xfrm>
            <a:off x="4521200" y="6097588"/>
            <a:ext cx="120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控制存储</a:t>
            </a:r>
          </a:p>
        </p:txBody>
      </p:sp>
      <p:sp>
        <p:nvSpPr>
          <p:cNvPr id="1133589" name="Text Box 21"/>
          <p:cNvSpPr txBox="1">
            <a:spLocks noChangeArrowheads="1"/>
          </p:cNvSpPr>
          <p:nvPr/>
        </p:nvSpPr>
        <p:spPr bwMode="auto">
          <a:xfrm>
            <a:off x="6149975" y="6097588"/>
            <a:ext cx="120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控制加工</a:t>
            </a:r>
          </a:p>
        </p:txBody>
      </p:sp>
      <p:sp>
        <p:nvSpPr>
          <p:cNvPr id="1133590" name="Text Box 22"/>
          <p:cNvSpPr txBox="1">
            <a:spLocks noChangeArrowheads="1"/>
          </p:cNvSpPr>
          <p:nvPr/>
        </p:nvSpPr>
        <p:spPr bwMode="auto">
          <a:xfrm>
            <a:off x="7551738" y="5951538"/>
            <a:ext cx="1462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一个加工</a:t>
            </a:r>
          </a:p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的多个实例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ChangeArrowheads="1"/>
          </p:cNvSpPr>
          <p:nvPr/>
        </p:nvSpPr>
        <p:spPr bwMode="auto">
          <a:xfrm>
            <a:off x="217488" y="143510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什么是软件需求？</a:t>
            </a:r>
          </a:p>
        </p:txBody>
      </p:sp>
      <p:sp>
        <p:nvSpPr>
          <p:cNvPr id="1082372" name="Rectangle 4"/>
          <p:cNvSpPr>
            <a:spLocks noChangeArrowheads="1"/>
          </p:cNvSpPr>
          <p:nvPr/>
        </p:nvSpPr>
        <p:spPr bwMode="auto">
          <a:xfrm>
            <a:off x="511175" y="24193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Marlett" pitchFamily="2" charset="2"/>
              </a:rPr>
              <a:t>教学管理系统的问题描述：</a:t>
            </a:r>
          </a:p>
        </p:txBody>
      </p:sp>
      <p:sp>
        <p:nvSpPr>
          <p:cNvPr id="1082373" name="Text Box 5"/>
          <p:cNvSpPr txBox="1">
            <a:spLocks noChangeArrowheads="1"/>
          </p:cNvSpPr>
          <p:nvPr/>
        </p:nvSpPr>
        <p:spPr bwMode="auto">
          <a:xfrm>
            <a:off x="239713" y="3270250"/>
            <a:ext cx="860425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开发一个教学管理系统，便于教师上网登成绩、查学生，便于管理人员发各类通知，便于学生注册、登记、查成绩等。</a:t>
            </a:r>
          </a:p>
        </p:txBody>
      </p:sp>
      <p:sp>
        <p:nvSpPr>
          <p:cNvPr id="1082374" name="Text Box 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6" name="Rectangle 4"/>
          <p:cNvSpPr>
            <a:spLocks noChangeArrowheads="1"/>
          </p:cNvSpPr>
          <p:nvPr/>
        </p:nvSpPr>
        <p:spPr bwMode="auto">
          <a:xfrm>
            <a:off x="88900" y="1247775"/>
            <a:ext cx="76057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实时系统的数据流图</a:t>
            </a:r>
            <a:r>
              <a:rPr lang="en-US" altLang="zh-CN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教室监控子系统</a:t>
            </a:r>
          </a:p>
        </p:txBody>
      </p:sp>
      <p:sp>
        <p:nvSpPr>
          <p:cNvPr id="1134597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134670" name="Group 78"/>
          <p:cNvGrpSpPr>
            <a:grpSpLocks/>
          </p:cNvGrpSpPr>
          <p:nvPr/>
        </p:nvGrpSpPr>
        <p:grpSpPr bwMode="auto">
          <a:xfrm>
            <a:off x="449263" y="2293938"/>
            <a:ext cx="8275637" cy="3935412"/>
            <a:chOff x="327" y="1352"/>
            <a:chExt cx="5213" cy="2479"/>
          </a:xfrm>
        </p:grpSpPr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V="1">
              <a:off x="2140" y="1565"/>
              <a:ext cx="1038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02" name="Oval 10"/>
            <p:cNvSpPr>
              <a:spLocks noChangeArrowheads="1"/>
            </p:cNvSpPr>
            <p:nvPr/>
          </p:nvSpPr>
          <p:spPr bwMode="auto">
            <a:xfrm>
              <a:off x="1542" y="1952"/>
              <a:ext cx="598" cy="5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监控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与操作</a:t>
              </a:r>
            </a:p>
          </p:txBody>
        </p:sp>
        <p:sp>
          <p:nvSpPr>
            <p:cNvPr id="1134605" name="Oval 13"/>
            <p:cNvSpPr>
              <a:spLocks noChangeArrowheads="1"/>
            </p:cNvSpPr>
            <p:nvPr/>
          </p:nvSpPr>
          <p:spPr bwMode="auto">
            <a:xfrm>
              <a:off x="3126" y="2619"/>
              <a:ext cx="614" cy="5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显示状态</a:t>
              </a:r>
            </a:p>
          </p:txBody>
        </p:sp>
        <p:grpSp>
          <p:nvGrpSpPr>
            <p:cNvPr id="1134665" name="Group 73"/>
            <p:cNvGrpSpPr>
              <a:grpSpLocks/>
            </p:cNvGrpSpPr>
            <p:nvPr/>
          </p:nvGrpSpPr>
          <p:grpSpPr bwMode="auto">
            <a:xfrm>
              <a:off x="327" y="1352"/>
              <a:ext cx="1031" cy="213"/>
              <a:chOff x="459" y="3036"/>
              <a:chExt cx="1031" cy="213"/>
            </a:xfrm>
          </p:grpSpPr>
          <p:grpSp>
            <p:nvGrpSpPr>
              <p:cNvPr id="1134625" name="Group 33"/>
              <p:cNvGrpSpPr>
                <a:grpSpLocks/>
              </p:cNvGrpSpPr>
              <p:nvPr/>
            </p:nvGrpSpPr>
            <p:grpSpPr bwMode="auto">
              <a:xfrm>
                <a:off x="459" y="3036"/>
                <a:ext cx="1031" cy="213"/>
                <a:chOff x="3817" y="3550"/>
                <a:chExt cx="925" cy="213"/>
              </a:xfrm>
            </p:grpSpPr>
            <p:sp>
              <p:nvSpPr>
                <p:cNvPr id="1134615" name="Line 23"/>
                <p:cNvSpPr>
                  <a:spLocks noChangeShapeType="1"/>
                </p:cNvSpPr>
                <p:nvPr/>
              </p:nvSpPr>
              <p:spPr bwMode="auto">
                <a:xfrm>
                  <a:off x="3817" y="3550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616" name="Line 24"/>
                <p:cNvSpPr>
                  <a:spLocks noChangeShapeType="1"/>
                </p:cNvSpPr>
                <p:nvPr/>
              </p:nvSpPr>
              <p:spPr bwMode="auto">
                <a:xfrm>
                  <a:off x="3820" y="3763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4617" name="Text Box 25"/>
              <p:cNvSpPr txBox="1">
                <a:spLocks noChangeArrowheads="1"/>
              </p:cNvSpPr>
              <p:nvPr/>
            </p:nvSpPr>
            <p:spPr bwMode="auto">
              <a:xfrm>
                <a:off x="531" y="3048"/>
                <a:ext cx="89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配置信息文件</a:t>
                </a:r>
              </a:p>
            </p:txBody>
          </p:sp>
        </p:grpSp>
        <p:grpSp>
          <p:nvGrpSpPr>
            <p:cNvPr id="1134666" name="Group 74"/>
            <p:cNvGrpSpPr>
              <a:grpSpLocks/>
            </p:cNvGrpSpPr>
            <p:nvPr/>
          </p:nvGrpSpPr>
          <p:grpSpPr bwMode="auto">
            <a:xfrm>
              <a:off x="2127" y="3502"/>
              <a:ext cx="1051" cy="213"/>
              <a:chOff x="3316" y="3782"/>
              <a:chExt cx="1051" cy="213"/>
            </a:xfrm>
          </p:grpSpPr>
          <p:grpSp>
            <p:nvGrpSpPr>
              <p:cNvPr id="1134628" name="Group 36"/>
              <p:cNvGrpSpPr>
                <a:grpSpLocks/>
              </p:cNvGrpSpPr>
              <p:nvPr/>
            </p:nvGrpSpPr>
            <p:grpSpPr bwMode="auto">
              <a:xfrm>
                <a:off x="3324" y="3782"/>
                <a:ext cx="1043" cy="213"/>
                <a:chOff x="3817" y="3550"/>
                <a:chExt cx="925" cy="213"/>
              </a:xfrm>
            </p:grpSpPr>
            <p:sp>
              <p:nvSpPr>
                <p:cNvPr id="1134629" name="Line 37"/>
                <p:cNvSpPr>
                  <a:spLocks noChangeShapeType="1"/>
                </p:cNvSpPr>
                <p:nvPr/>
              </p:nvSpPr>
              <p:spPr bwMode="auto">
                <a:xfrm>
                  <a:off x="3817" y="3550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630" name="Line 38"/>
                <p:cNvSpPr>
                  <a:spLocks noChangeShapeType="1"/>
                </p:cNvSpPr>
                <p:nvPr/>
              </p:nvSpPr>
              <p:spPr bwMode="auto">
                <a:xfrm>
                  <a:off x="3820" y="3763"/>
                  <a:ext cx="9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4631" name="Text Box 39"/>
              <p:cNvSpPr txBox="1">
                <a:spLocks noChangeArrowheads="1"/>
              </p:cNvSpPr>
              <p:nvPr/>
            </p:nvSpPr>
            <p:spPr bwMode="auto">
              <a:xfrm>
                <a:off x="3316" y="3798"/>
                <a:ext cx="1019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传感器记录文件</a:t>
                </a:r>
              </a:p>
            </p:txBody>
          </p:sp>
        </p:grpSp>
        <p:grpSp>
          <p:nvGrpSpPr>
            <p:cNvPr id="1134638" name="Group 46"/>
            <p:cNvGrpSpPr>
              <a:grpSpLocks/>
            </p:cNvGrpSpPr>
            <p:nvPr/>
          </p:nvGrpSpPr>
          <p:grpSpPr bwMode="auto">
            <a:xfrm flipV="1">
              <a:off x="1289" y="2958"/>
              <a:ext cx="1830" cy="106"/>
              <a:chOff x="456" y="1818"/>
              <a:chExt cx="272" cy="349"/>
            </a:xfrm>
          </p:grpSpPr>
          <p:sp>
            <p:nvSpPr>
              <p:cNvPr id="1134607" name="Line 15"/>
              <p:cNvSpPr>
                <a:spLocks noChangeShapeType="1"/>
              </p:cNvSpPr>
              <p:nvPr/>
            </p:nvSpPr>
            <p:spPr bwMode="auto">
              <a:xfrm>
                <a:off x="485" y="1857"/>
                <a:ext cx="243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637" name="Line 45"/>
              <p:cNvSpPr>
                <a:spLocks noChangeShapeType="1"/>
              </p:cNvSpPr>
              <p:nvPr/>
            </p:nvSpPr>
            <p:spPr bwMode="auto">
              <a:xfrm>
                <a:off x="456" y="1818"/>
                <a:ext cx="243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4639" name="Rectangle 47"/>
            <p:cNvSpPr>
              <a:spLocks noChangeArrowheads="1"/>
            </p:cNvSpPr>
            <p:nvPr/>
          </p:nvSpPr>
          <p:spPr bwMode="auto">
            <a:xfrm>
              <a:off x="726" y="2972"/>
              <a:ext cx="519" cy="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摄像头</a:t>
              </a:r>
            </a:p>
          </p:txBody>
        </p:sp>
        <p:sp>
          <p:nvSpPr>
            <p:cNvPr id="1134640" name="Line 48"/>
            <p:cNvSpPr>
              <a:spLocks noChangeShapeType="1"/>
            </p:cNvSpPr>
            <p:nvPr/>
          </p:nvSpPr>
          <p:spPr bwMode="auto">
            <a:xfrm>
              <a:off x="894" y="1565"/>
              <a:ext cx="696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1" name="Line 49"/>
            <p:cNvSpPr>
              <a:spLocks noChangeShapeType="1"/>
            </p:cNvSpPr>
            <p:nvPr/>
          </p:nvSpPr>
          <p:spPr bwMode="auto">
            <a:xfrm>
              <a:off x="2140" y="2366"/>
              <a:ext cx="979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2" name="Oval 50"/>
            <p:cNvSpPr>
              <a:spLocks noChangeArrowheads="1"/>
            </p:cNvSpPr>
            <p:nvPr/>
          </p:nvSpPr>
          <p:spPr bwMode="auto">
            <a:xfrm>
              <a:off x="5085" y="2378"/>
              <a:ext cx="455" cy="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响铃</a:t>
              </a:r>
            </a:p>
          </p:txBody>
        </p:sp>
        <p:sp>
          <p:nvSpPr>
            <p:cNvPr id="1134643" name="Oval 51"/>
            <p:cNvSpPr>
              <a:spLocks noChangeArrowheads="1"/>
            </p:cNvSpPr>
            <p:nvPr/>
          </p:nvSpPr>
          <p:spPr bwMode="auto">
            <a:xfrm>
              <a:off x="4648" y="3394"/>
              <a:ext cx="455" cy="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拨打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电话</a:t>
              </a:r>
            </a:p>
          </p:txBody>
        </p:sp>
        <p:sp>
          <p:nvSpPr>
            <p:cNvPr id="1134644" name="Line 52"/>
            <p:cNvSpPr>
              <a:spLocks noChangeShapeType="1"/>
            </p:cNvSpPr>
            <p:nvPr/>
          </p:nvSpPr>
          <p:spPr bwMode="auto">
            <a:xfrm flipV="1">
              <a:off x="3781" y="2601"/>
              <a:ext cx="1294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5" name="Line 53"/>
            <p:cNvSpPr>
              <a:spLocks noChangeShapeType="1"/>
            </p:cNvSpPr>
            <p:nvPr/>
          </p:nvSpPr>
          <p:spPr bwMode="auto">
            <a:xfrm>
              <a:off x="3781" y="2954"/>
              <a:ext cx="867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6" name="Line 54"/>
            <p:cNvSpPr>
              <a:spLocks noChangeShapeType="1"/>
            </p:cNvSpPr>
            <p:nvPr/>
          </p:nvSpPr>
          <p:spPr bwMode="auto">
            <a:xfrm>
              <a:off x="3454" y="1565"/>
              <a:ext cx="0" cy="10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48" name="Text Box 56"/>
            <p:cNvSpPr txBox="1">
              <a:spLocks noChangeArrowheads="1"/>
            </p:cNvSpPr>
            <p:nvPr/>
          </p:nvSpPr>
          <p:spPr bwMode="auto">
            <a:xfrm>
              <a:off x="1590" y="2855"/>
              <a:ext cx="37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视频</a:t>
              </a:r>
            </a:p>
          </p:txBody>
        </p:sp>
        <p:sp>
          <p:nvSpPr>
            <p:cNvPr id="1134649" name="Text Box 57"/>
            <p:cNvSpPr txBox="1">
              <a:spLocks noChangeArrowheads="1"/>
            </p:cNvSpPr>
            <p:nvPr/>
          </p:nvSpPr>
          <p:spPr bwMode="auto">
            <a:xfrm>
              <a:off x="657" y="175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配置信息</a:t>
              </a:r>
            </a:p>
          </p:txBody>
        </p:sp>
        <p:sp>
          <p:nvSpPr>
            <p:cNvPr id="1134650" name="Text Box 58"/>
            <p:cNvSpPr txBox="1">
              <a:spLocks noChangeArrowheads="1"/>
            </p:cNvSpPr>
            <p:nvPr/>
          </p:nvSpPr>
          <p:spPr bwMode="auto">
            <a:xfrm>
              <a:off x="2258" y="1685"/>
              <a:ext cx="7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启动 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 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停止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信号</a:t>
              </a:r>
            </a:p>
          </p:txBody>
        </p:sp>
        <p:sp>
          <p:nvSpPr>
            <p:cNvPr id="1134652" name="Text Box 60"/>
            <p:cNvSpPr txBox="1">
              <a:spLocks noChangeArrowheads="1"/>
            </p:cNvSpPr>
            <p:nvPr/>
          </p:nvSpPr>
          <p:spPr bwMode="auto">
            <a:xfrm>
              <a:off x="3417" y="1947"/>
              <a:ext cx="37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位串</a:t>
              </a:r>
            </a:p>
          </p:txBody>
        </p:sp>
        <p:sp>
          <p:nvSpPr>
            <p:cNvPr id="1134653" name="Text Box 61"/>
            <p:cNvSpPr txBox="1">
              <a:spLocks noChangeArrowheads="1"/>
            </p:cNvSpPr>
            <p:nvPr/>
          </p:nvSpPr>
          <p:spPr bwMode="auto">
            <a:xfrm>
              <a:off x="4222" y="2488"/>
              <a:ext cx="50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存储满</a:t>
              </a:r>
            </a:p>
          </p:txBody>
        </p:sp>
        <p:sp>
          <p:nvSpPr>
            <p:cNvPr id="1134654" name="Text Box 62"/>
            <p:cNvSpPr txBox="1">
              <a:spLocks noChangeArrowheads="1"/>
            </p:cNvSpPr>
            <p:nvPr/>
          </p:nvSpPr>
          <p:spPr bwMode="auto">
            <a:xfrm>
              <a:off x="3791" y="329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报警信号</a:t>
              </a:r>
            </a:p>
          </p:txBody>
        </p:sp>
        <p:sp>
          <p:nvSpPr>
            <p:cNvPr id="1134655" name="Text Box 63"/>
            <p:cNvSpPr txBox="1">
              <a:spLocks noChangeArrowheads="1"/>
            </p:cNvSpPr>
            <p:nvPr/>
          </p:nvSpPr>
          <p:spPr bwMode="auto">
            <a:xfrm>
              <a:off x="2258" y="2445"/>
              <a:ext cx="63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操作信息</a:t>
              </a:r>
            </a:p>
          </p:txBody>
        </p:sp>
        <p:sp>
          <p:nvSpPr>
            <p:cNvPr id="1134656" name="Line 64"/>
            <p:cNvSpPr>
              <a:spLocks noChangeShapeType="1"/>
            </p:cNvSpPr>
            <p:nvPr/>
          </p:nvSpPr>
          <p:spPr bwMode="auto">
            <a:xfrm flipV="1">
              <a:off x="2741" y="3064"/>
              <a:ext cx="442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57" name="Text Box 65"/>
            <p:cNvSpPr txBox="1">
              <a:spLocks noChangeArrowheads="1"/>
            </p:cNvSpPr>
            <p:nvPr/>
          </p:nvSpPr>
          <p:spPr bwMode="auto">
            <a:xfrm>
              <a:off x="2554" y="3058"/>
              <a:ext cx="37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报警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信息</a:t>
              </a:r>
            </a:p>
          </p:txBody>
        </p:sp>
        <p:sp>
          <p:nvSpPr>
            <p:cNvPr id="1134662" name="Rectangle 70"/>
            <p:cNvSpPr>
              <a:spLocks noChangeArrowheads="1"/>
            </p:cNvSpPr>
            <p:nvPr/>
          </p:nvSpPr>
          <p:spPr bwMode="auto">
            <a:xfrm>
              <a:off x="3221" y="1354"/>
              <a:ext cx="519" cy="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传感器</a:t>
              </a:r>
            </a:p>
          </p:txBody>
        </p:sp>
        <p:sp>
          <p:nvSpPr>
            <p:cNvPr id="1134668" name="Line 76"/>
            <p:cNvSpPr>
              <a:spLocks noChangeShapeType="1"/>
            </p:cNvSpPr>
            <p:nvPr/>
          </p:nvSpPr>
          <p:spPr bwMode="auto">
            <a:xfrm flipV="1">
              <a:off x="960" y="2422"/>
              <a:ext cx="654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69" name="Text Box 77"/>
            <p:cNvSpPr txBox="1">
              <a:spLocks noChangeArrowheads="1"/>
            </p:cNvSpPr>
            <p:nvPr/>
          </p:nvSpPr>
          <p:spPr bwMode="auto">
            <a:xfrm>
              <a:off x="738" y="2434"/>
              <a:ext cx="7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启动 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/ 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停止</a:t>
              </a:r>
            </a:p>
            <a:p>
              <a:pPr algn="ctr"/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信号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6" name="Text Box 1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457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  <p:sp>
        <p:nvSpPr>
          <p:cNvPr id="829458" name="Text Box 18"/>
          <p:cNvSpPr txBox="1">
            <a:spLocks noChangeArrowheads="1"/>
          </p:cNvSpPr>
          <p:nvPr/>
        </p:nvSpPr>
        <p:spPr bwMode="auto">
          <a:xfrm>
            <a:off x="320675" y="2678113"/>
            <a:ext cx="854233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状态转换图（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Status Transition Diagram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）通过描述系统状态及引起状态转换的事件来表示系统行为。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图同时也反映了事件执行的行为。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图主要由状态、转换和事件的图形符号构成。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104775" y="1905000"/>
            <a:ext cx="891063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是可观察到的行为，是同一数据对象在系统的不同运行时刻所具有的行为属性值，是事件触发后一系列动作的结果。</a:t>
            </a:r>
          </a:p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事件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是指在某一时刻发生的事情，是触发状态转换的条件或一系列动作。在中间状态的符号中，活动即是事件 。 </a:t>
            </a:r>
          </a:p>
        </p:txBody>
      </p:sp>
      <p:grpSp>
        <p:nvGrpSpPr>
          <p:cNvPr id="1074195" name="Group 19"/>
          <p:cNvGrpSpPr>
            <a:grpSpLocks/>
          </p:cNvGrpSpPr>
          <p:nvPr/>
        </p:nvGrpSpPr>
        <p:grpSpPr bwMode="auto">
          <a:xfrm>
            <a:off x="1485900" y="4129088"/>
            <a:ext cx="5778500" cy="2500312"/>
            <a:chOff x="936" y="2103"/>
            <a:chExt cx="3640" cy="1575"/>
          </a:xfrm>
        </p:grpSpPr>
        <p:sp>
          <p:nvSpPr>
            <p:cNvPr id="1074183" name="Oval 7"/>
            <p:cNvSpPr>
              <a:spLocks noChangeArrowheads="1"/>
            </p:cNvSpPr>
            <p:nvPr/>
          </p:nvSpPr>
          <p:spPr bwMode="auto">
            <a:xfrm>
              <a:off x="1162" y="2666"/>
              <a:ext cx="178" cy="112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4184" name="Group 8"/>
            <p:cNvGrpSpPr>
              <a:grpSpLocks/>
            </p:cNvGrpSpPr>
            <p:nvPr/>
          </p:nvGrpSpPr>
          <p:grpSpPr bwMode="auto">
            <a:xfrm>
              <a:off x="3864" y="2563"/>
              <a:ext cx="510" cy="328"/>
              <a:chOff x="5970" y="11127"/>
              <a:chExt cx="454" cy="454"/>
            </a:xfrm>
          </p:grpSpPr>
          <p:sp>
            <p:nvSpPr>
              <p:cNvPr id="1074185" name="Oval 9"/>
              <p:cNvSpPr>
                <a:spLocks noChangeArrowheads="1"/>
              </p:cNvSpPr>
              <p:nvPr/>
            </p:nvSpPr>
            <p:spPr bwMode="auto">
              <a:xfrm>
                <a:off x="6120" y="11268"/>
                <a:ext cx="159" cy="15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186" name="Oval 10"/>
              <p:cNvSpPr>
                <a:spLocks noChangeArrowheads="1"/>
              </p:cNvSpPr>
              <p:nvPr/>
            </p:nvSpPr>
            <p:spPr bwMode="auto">
              <a:xfrm>
                <a:off x="5970" y="11127"/>
                <a:ext cx="454" cy="45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74187" name="Group 11"/>
            <p:cNvGrpSpPr>
              <a:grpSpLocks/>
            </p:cNvGrpSpPr>
            <p:nvPr/>
          </p:nvGrpSpPr>
          <p:grpSpPr bwMode="auto">
            <a:xfrm>
              <a:off x="1947" y="2103"/>
              <a:ext cx="1416" cy="1125"/>
              <a:chOff x="3780" y="10956"/>
              <a:chExt cx="1260" cy="1560"/>
            </a:xfrm>
          </p:grpSpPr>
          <p:sp>
            <p:nvSpPr>
              <p:cNvPr id="1074188" name="AutoShape 12"/>
              <p:cNvSpPr>
                <a:spLocks noChangeArrowheads="1"/>
              </p:cNvSpPr>
              <p:nvPr/>
            </p:nvSpPr>
            <p:spPr bwMode="auto">
              <a:xfrm>
                <a:off x="3780" y="10956"/>
                <a:ext cx="1260" cy="1560"/>
              </a:xfrm>
              <a:prstGeom prst="flowChartAlternateProcess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名字</a:t>
                </a: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状态变量</a:t>
                </a: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/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活动</a:t>
                </a:r>
                <a:endPara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74189" name="Line 13"/>
              <p:cNvSpPr>
                <a:spLocks noChangeShapeType="1"/>
              </p:cNvSpPr>
              <p:nvPr/>
            </p:nvSpPr>
            <p:spPr bwMode="auto">
              <a:xfrm>
                <a:off x="3780" y="1154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190" name="Line 14"/>
              <p:cNvSpPr>
                <a:spLocks noChangeShapeType="1"/>
              </p:cNvSpPr>
              <p:nvPr/>
            </p:nvSpPr>
            <p:spPr bwMode="auto">
              <a:xfrm>
                <a:off x="3780" y="12003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4191" name="Text Box 15"/>
            <p:cNvSpPr txBox="1">
              <a:spLocks noChangeArrowheads="1"/>
            </p:cNvSpPr>
            <p:nvPr/>
          </p:nvSpPr>
          <p:spPr bwMode="auto">
            <a:xfrm>
              <a:off x="936" y="3341"/>
              <a:ext cx="809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4192" name="Text Box 16"/>
            <p:cNvSpPr txBox="1">
              <a:spLocks noChangeArrowheads="1"/>
            </p:cNvSpPr>
            <p:nvPr/>
          </p:nvSpPr>
          <p:spPr bwMode="auto">
            <a:xfrm>
              <a:off x="1947" y="3341"/>
              <a:ext cx="1416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中间状态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4193" name="Text Box 17"/>
            <p:cNvSpPr txBox="1">
              <a:spLocks noChangeArrowheads="1"/>
            </p:cNvSpPr>
            <p:nvPr/>
          </p:nvSpPr>
          <p:spPr bwMode="auto">
            <a:xfrm>
              <a:off x="3767" y="3341"/>
              <a:ext cx="809" cy="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终态</a:t>
              </a:r>
              <a:endParaRPr lang="zh-CN" altLang="en-US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2929" name="Rectangle 17"/>
          <p:cNvSpPr>
            <a:spLocks noChangeArrowheads="1"/>
          </p:cNvSpPr>
          <p:nvPr/>
        </p:nvSpPr>
        <p:spPr bwMode="auto">
          <a:xfrm>
            <a:off x="363538" y="2305050"/>
            <a:ext cx="8424862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</a:t>
            </a:r>
          </a:p>
          <a:p>
            <a:pPr algn="l" eaLnBrk="0" hangingPunct="0">
              <a:lnSpc>
                <a:spcPct val="110000"/>
              </a:lnSpc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由一个状态转换到另一个状态的关联就是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它表明状态变换是有序变换过程，用有向箭头表示。状态变换是由事件或条件触发的，因而箭头上应说明事件名称或触发条件。如果状态间转换没有事件触发，则前一状态结束信息就是转换到下一状态的触发条件。 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42875" y="1298575"/>
            <a:ext cx="45512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状态转换的行为建模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6645" name="Rectangle 5"/>
          <p:cNvSpPr>
            <a:spLocks noChangeArrowheads="1"/>
          </p:cNvSpPr>
          <p:nvPr/>
        </p:nvSpPr>
        <p:spPr bwMode="auto">
          <a:xfrm>
            <a:off x="174625" y="1298575"/>
            <a:ext cx="3041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进程三状态转换图</a:t>
            </a:r>
          </a:p>
        </p:txBody>
      </p:sp>
      <p:grpSp>
        <p:nvGrpSpPr>
          <p:cNvPr id="1136673" name="Group 33"/>
          <p:cNvGrpSpPr>
            <a:grpSpLocks/>
          </p:cNvGrpSpPr>
          <p:nvPr/>
        </p:nvGrpSpPr>
        <p:grpSpPr bwMode="auto">
          <a:xfrm>
            <a:off x="333375" y="2660650"/>
            <a:ext cx="7702550" cy="2152650"/>
            <a:chOff x="210" y="1462"/>
            <a:chExt cx="4852" cy="1356"/>
          </a:xfrm>
        </p:grpSpPr>
        <p:sp>
          <p:nvSpPr>
            <p:cNvPr id="1136647" name="AutoShape 7"/>
            <p:cNvSpPr>
              <a:spLocks noChangeArrowheads="1"/>
            </p:cNvSpPr>
            <p:nvPr/>
          </p:nvSpPr>
          <p:spPr bwMode="auto">
            <a:xfrm>
              <a:off x="707" y="2216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创建</a:t>
              </a:r>
            </a:p>
          </p:txBody>
        </p:sp>
        <p:sp>
          <p:nvSpPr>
            <p:cNvPr id="1136649" name="AutoShape 9"/>
            <p:cNvSpPr>
              <a:spLocks noChangeArrowheads="1"/>
            </p:cNvSpPr>
            <p:nvPr/>
          </p:nvSpPr>
          <p:spPr bwMode="auto">
            <a:xfrm>
              <a:off x="1777" y="1605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就绪</a:t>
              </a:r>
            </a:p>
          </p:txBody>
        </p:sp>
        <p:sp>
          <p:nvSpPr>
            <p:cNvPr id="1136650" name="AutoShape 10"/>
            <p:cNvSpPr>
              <a:spLocks noChangeArrowheads="1"/>
            </p:cNvSpPr>
            <p:nvPr/>
          </p:nvSpPr>
          <p:spPr bwMode="auto">
            <a:xfrm>
              <a:off x="2494" y="2444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阻塞</a:t>
              </a:r>
            </a:p>
          </p:txBody>
        </p:sp>
        <p:sp>
          <p:nvSpPr>
            <p:cNvPr id="1136651" name="AutoShape 11"/>
            <p:cNvSpPr>
              <a:spLocks noChangeArrowheads="1"/>
            </p:cNvSpPr>
            <p:nvPr/>
          </p:nvSpPr>
          <p:spPr bwMode="auto">
            <a:xfrm>
              <a:off x="3275" y="1605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运行</a:t>
              </a:r>
            </a:p>
          </p:txBody>
        </p:sp>
        <p:sp>
          <p:nvSpPr>
            <p:cNvPr id="1136652" name="AutoShape 12"/>
            <p:cNvSpPr>
              <a:spLocks noChangeArrowheads="1"/>
            </p:cNvSpPr>
            <p:nvPr/>
          </p:nvSpPr>
          <p:spPr bwMode="auto">
            <a:xfrm>
              <a:off x="4565" y="2102"/>
              <a:ext cx="497" cy="2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退出</a:t>
              </a:r>
            </a:p>
          </p:txBody>
        </p:sp>
        <p:grpSp>
          <p:nvGrpSpPr>
            <p:cNvPr id="1136655" name="Group 15"/>
            <p:cNvGrpSpPr>
              <a:grpSpLocks/>
            </p:cNvGrpSpPr>
            <p:nvPr/>
          </p:nvGrpSpPr>
          <p:grpSpPr bwMode="auto">
            <a:xfrm>
              <a:off x="4695" y="2662"/>
              <a:ext cx="201" cy="156"/>
              <a:chOff x="1805" y="3207"/>
              <a:chExt cx="276" cy="323"/>
            </a:xfrm>
          </p:grpSpPr>
          <p:sp>
            <p:nvSpPr>
              <p:cNvPr id="1136653" name="Oval 13"/>
              <p:cNvSpPr>
                <a:spLocks noChangeArrowheads="1"/>
              </p:cNvSpPr>
              <p:nvPr/>
            </p:nvSpPr>
            <p:spPr bwMode="auto">
              <a:xfrm>
                <a:off x="1805" y="3207"/>
                <a:ext cx="276" cy="3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654" name="Oval 14"/>
              <p:cNvSpPr>
                <a:spLocks noChangeArrowheads="1"/>
              </p:cNvSpPr>
              <p:nvPr/>
            </p:nvSpPr>
            <p:spPr bwMode="auto">
              <a:xfrm>
                <a:off x="1881" y="3297"/>
                <a:ext cx="125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656" name="Oval 16"/>
            <p:cNvSpPr>
              <a:spLocks noChangeArrowheads="1"/>
            </p:cNvSpPr>
            <p:nvPr/>
          </p:nvSpPr>
          <p:spPr bwMode="auto">
            <a:xfrm>
              <a:off x="210" y="229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7" name="Line 17"/>
            <p:cNvSpPr>
              <a:spLocks noChangeShapeType="1"/>
            </p:cNvSpPr>
            <p:nvPr/>
          </p:nvSpPr>
          <p:spPr bwMode="auto">
            <a:xfrm>
              <a:off x="282" y="2330"/>
              <a:ext cx="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58" name="Line 18"/>
            <p:cNvSpPr>
              <a:spLocks noChangeShapeType="1"/>
            </p:cNvSpPr>
            <p:nvPr/>
          </p:nvSpPr>
          <p:spPr bwMode="auto">
            <a:xfrm flipV="1">
              <a:off x="1204" y="1766"/>
              <a:ext cx="573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0" name="Line 20"/>
            <p:cNvSpPr>
              <a:spLocks noChangeShapeType="1"/>
            </p:cNvSpPr>
            <p:nvPr/>
          </p:nvSpPr>
          <p:spPr bwMode="auto">
            <a:xfrm>
              <a:off x="2274" y="1674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1" name="Line 21"/>
            <p:cNvSpPr>
              <a:spLocks noChangeShapeType="1"/>
            </p:cNvSpPr>
            <p:nvPr/>
          </p:nvSpPr>
          <p:spPr bwMode="auto">
            <a:xfrm>
              <a:off x="2280" y="1745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2" name="Line 22"/>
            <p:cNvSpPr>
              <a:spLocks noChangeShapeType="1"/>
            </p:cNvSpPr>
            <p:nvPr/>
          </p:nvSpPr>
          <p:spPr bwMode="auto">
            <a:xfrm flipH="1">
              <a:off x="2991" y="1833"/>
              <a:ext cx="557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3" name="Line 23"/>
            <p:cNvSpPr>
              <a:spLocks noChangeShapeType="1"/>
            </p:cNvSpPr>
            <p:nvPr/>
          </p:nvSpPr>
          <p:spPr bwMode="auto">
            <a:xfrm flipH="1" flipV="1">
              <a:off x="2026" y="1833"/>
              <a:ext cx="468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4" name="Line 24"/>
            <p:cNvSpPr>
              <a:spLocks noChangeShapeType="1"/>
            </p:cNvSpPr>
            <p:nvPr/>
          </p:nvSpPr>
          <p:spPr bwMode="auto">
            <a:xfrm>
              <a:off x="3772" y="1745"/>
              <a:ext cx="1023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6" name="Line 26"/>
            <p:cNvSpPr>
              <a:spLocks noChangeShapeType="1"/>
            </p:cNvSpPr>
            <p:nvPr/>
          </p:nvSpPr>
          <p:spPr bwMode="auto">
            <a:xfrm>
              <a:off x="4795" y="2356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67" name="Text Box 27"/>
            <p:cNvSpPr txBox="1">
              <a:spLocks noChangeArrowheads="1"/>
            </p:cNvSpPr>
            <p:nvPr/>
          </p:nvSpPr>
          <p:spPr bwMode="auto">
            <a:xfrm>
              <a:off x="2464" y="1462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进程调度</a:t>
              </a:r>
            </a:p>
          </p:txBody>
        </p:sp>
        <p:sp>
          <p:nvSpPr>
            <p:cNvPr id="1136668" name="Text Box 28"/>
            <p:cNvSpPr txBox="1">
              <a:spLocks noChangeArrowheads="1"/>
            </p:cNvSpPr>
            <p:nvPr/>
          </p:nvSpPr>
          <p:spPr bwMode="auto">
            <a:xfrm>
              <a:off x="2335" y="1744"/>
              <a:ext cx="89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time=time-out</a:t>
              </a:r>
            </a:p>
          </p:txBody>
        </p:sp>
        <p:sp>
          <p:nvSpPr>
            <p:cNvPr id="1136669" name="Text Box 29"/>
            <p:cNvSpPr txBox="1">
              <a:spLocks noChangeArrowheads="1"/>
            </p:cNvSpPr>
            <p:nvPr/>
          </p:nvSpPr>
          <p:spPr bwMode="auto">
            <a:xfrm>
              <a:off x="3156" y="2080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事件请求</a:t>
              </a:r>
            </a:p>
          </p:txBody>
        </p:sp>
        <p:sp>
          <p:nvSpPr>
            <p:cNvPr id="1136670" name="Text Box 30"/>
            <p:cNvSpPr txBox="1">
              <a:spLocks noChangeArrowheads="1"/>
            </p:cNvSpPr>
            <p:nvPr/>
          </p:nvSpPr>
          <p:spPr bwMode="auto">
            <a:xfrm>
              <a:off x="1632" y="2092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事件完毕</a:t>
              </a:r>
            </a:p>
          </p:txBody>
        </p:sp>
        <p:sp>
          <p:nvSpPr>
            <p:cNvPr id="1136671" name="Text Box 31"/>
            <p:cNvSpPr txBox="1">
              <a:spLocks noChangeArrowheads="1"/>
            </p:cNvSpPr>
            <p:nvPr/>
          </p:nvSpPr>
          <p:spPr bwMode="auto">
            <a:xfrm>
              <a:off x="1112" y="1833"/>
              <a:ext cx="4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提交</a:t>
              </a:r>
            </a:p>
          </p:txBody>
        </p:sp>
        <p:sp>
          <p:nvSpPr>
            <p:cNvPr id="1136672" name="Text Box 32"/>
            <p:cNvSpPr txBox="1">
              <a:spLocks noChangeArrowheads="1"/>
            </p:cNvSpPr>
            <p:nvPr/>
          </p:nvSpPr>
          <p:spPr bwMode="auto">
            <a:xfrm>
              <a:off x="4181" y="1707"/>
              <a:ext cx="4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释放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37669" name="Rectangle 5"/>
          <p:cNvSpPr>
            <a:spLocks noChangeArrowheads="1"/>
          </p:cNvSpPr>
          <p:nvPr/>
        </p:nvSpPr>
        <p:spPr bwMode="auto">
          <a:xfrm>
            <a:off x="198438" y="1504950"/>
            <a:ext cx="3756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俄罗斯方块状态转换图</a:t>
            </a:r>
          </a:p>
        </p:txBody>
      </p:sp>
      <p:sp>
        <p:nvSpPr>
          <p:cNvPr id="1137670" name="Text Box 6"/>
          <p:cNvSpPr txBox="1">
            <a:spLocks noChangeArrowheads="1"/>
          </p:cNvSpPr>
          <p:nvPr/>
        </p:nvSpPr>
        <p:spPr bwMode="auto">
          <a:xfrm>
            <a:off x="604838" y="2433638"/>
            <a:ext cx="43592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针对俄罗斯方块一个回合过程，给出其对应的状态转换图。一个回合是指从出现某个方块图形到该图形落到底部的过程。</a:t>
            </a:r>
          </a:p>
        </p:txBody>
      </p:sp>
      <p:pic>
        <p:nvPicPr>
          <p:cNvPr id="11376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3588" y="1504950"/>
            <a:ext cx="2916237" cy="4762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43" name="Rectangle 39"/>
          <p:cNvSpPr>
            <a:spLocks noChangeArrowheads="1"/>
          </p:cNvSpPr>
          <p:nvPr/>
        </p:nvSpPr>
        <p:spPr bwMode="auto">
          <a:xfrm>
            <a:off x="47625" y="1239838"/>
            <a:ext cx="6980704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61890" name="Text Box 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3338513" y="4811713"/>
            <a:ext cx="19526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词条描述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定义式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Warnier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338138" y="2089150"/>
            <a:ext cx="8399462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数据字典以结构化方式定义了在数据建模、功能建模和行为建模过程中涉及到的所有数据信息、控制信息。它是当前系统的软件词典，提供用户和软件人员的概念解释，也提供在系统开发过程中各种有关数据和控制的描述信息，使得系统所有的相关人员对信息有共同的、一致的理解。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ChangeArrowheads="1"/>
          </p:cNvSpPr>
          <p:nvPr/>
        </p:nvSpPr>
        <p:spPr bwMode="auto">
          <a:xfrm>
            <a:off x="133350" y="2328863"/>
            <a:ext cx="889635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/>
                <a:latin typeface="宋体" pitchFamily="2" charset="-122"/>
              </a:rPr>
              <a:t>    数据字典提供人们查阅对不了解的条目的解释，也提供了在软件分析和设计的过程中给人提供关于数据的描述信息。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/>
                <a:latin typeface="宋体" pitchFamily="2" charset="-122"/>
              </a:rPr>
              <a:t>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词条描述详细说明了数据和控制信息在系统内的传播途径。它分为数据流词条、数据元素词条、加工词条和存储文件词条等内容的定义。 </a:t>
            </a:r>
          </a:p>
        </p:txBody>
      </p:sp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47625" y="1239838"/>
            <a:ext cx="70897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词条描述</a:t>
            </a:r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Text Box 2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0260" name="Line 4"/>
          <p:cNvSpPr>
            <a:spLocks noChangeShapeType="1"/>
          </p:cNvSpPr>
          <p:nvPr/>
        </p:nvSpPr>
        <p:spPr bwMode="auto">
          <a:xfrm>
            <a:off x="463550" y="42799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261" name="Line 5"/>
          <p:cNvSpPr>
            <a:spLocks noChangeShapeType="1"/>
          </p:cNvSpPr>
          <p:nvPr/>
        </p:nvSpPr>
        <p:spPr bwMode="auto">
          <a:xfrm>
            <a:off x="444500" y="650875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262" name="Text Box 6"/>
          <p:cNvSpPr txBox="1">
            <a:spLocks noChangeArrowheads="1"/>
          </p:cNvSpPr>
          <p:nvPr/>
        </p:nvSpPr>
        <p:spPr bwMode="auto">
          <a:xfrm>
            <a:off x="123825" y="3600450"/>
            <a:ext cx="7853363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rgbClr val="66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1 )  数据流词条描述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数据流名：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词、短语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该信息是去掉自然语言中语气词、标点符号后的分词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数据流来源：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来自“自然语言的预处理”部分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数据流去向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： 该数据传递给“三元组成组处理”处理部分</a:t>
            </a:r>
          </a:p>
          <a:p>
            <a:pPr algn="l">
              <a:lnSpc>
                <a:spcPct val="75000"/>
              </a:lnSpc>
              <a:spcBef>
                <a:spcPct val="35000"/>
              </a:spcBef>
              <a:spcAft>
                <a:spcPct val="10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数据流组成：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[单字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词组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]＋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分隔符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75000"/>
              </a:lnSpc>
              <a:spcBef>
                <a:spcPct val="35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每个数据量流通量：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0263" name="Line 7"/>
          <p:cNvSpPr>
            <a:spLocks noChangeShapeType="1"/>
          </p:cNvSpPr>
          <p:nvPr/>
        </p:nvSpPr>
        <p:spPr bwMode="auto">
          <a:xfrm>
            <a:off x="6862763" y="4065588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4" name="Line 8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5" name="Line 9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6" name="Text Box 10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67" name="AutoShape 11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0268" name="Line 12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69" name="Text Box 13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0270" name="Text Box 14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0271" name="Text Box 15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20272" name="Line 16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3" name="AutoShape 17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0274" name="Line 18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5" name="Text Box 19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0276" name="Text Box 20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0277" name="Text Box 21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78" name="Line 22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79" name="Line 23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0" name="Line 24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1" name="Line 25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2" name="Line 26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0283" name="Text Box 27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0285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  <p:sp>
        <p:nvSpPr>
          <p:cNvPr id="1120286" name="Text Box 30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/>
        </p:nvSpPr>
        <p:spPr bwMode="auto">
          <a:xfrm>
            <a:off x="381000" y="2286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endParaRPr lang="zh-CN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121284" name="Rectangle 4"/>
          <p:cNvSpPr>
            <a:spLocks noChangeArrowheads="1"/>
          </p:cNvSpPr>
          <p:nvPr/>
        </p:nvSpPr>
        <p:spPr bwMode="auto">
          <a:xfrm>
            <a:off x="76200" y="3900488"/>
            <a:ext cx="8896350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spcAft>
                <a:spcPct val="35000"/>
              </a:spcAft>
            </a:pP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2 )  数据元素词条描述 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数据元素名：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词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类型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：文字（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char*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类型）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长度：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任意长度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取值范围：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1{名词|代词|动词|副词|形容词|数量词|介词|连词|助词|语气词</a:t>
            </a:r>
          </a:p>
          <a:p>
            <a:pPr indent="190500" algn="l" eaLnBrk="0" hangingPunct="0"/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|标点}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indent="190500" algn="l" eaLnBrk="0" hangingPunct="0"/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相关的数据元素：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小词性</a:t>
            </a:r>
          </a:p>
          <a:p>
            <a:pPr indent="190500" algn="l" eaLnBrk="0" hangingPunct="0"/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相关数据元素的数据结构：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字符型（不能为空）</a:t>
            </a:r>
          </a:p>
        </p:txBody>
      </p:sp>
      <p:sp>
        <p:nvSpPr>
          <p:cNvPr id="1121285" name="Line 5"/>
          <p:cNvSpPr>
            <a:spLocks noChangeShapeType="1"/>
          </p:cNvSpPr>
          <p:nvPr/>
        </p:nvSpPr>
        <p:spPr bwMode="auto">
          <a:xfrm>
            <a:off x="381000" y="4386263"/>
            <a:ext cx="8591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286" name="Line 6"/>
          <p:cNvSpPr>
            <a:spLocks noChangeShapeType="1"/>
          </p:cNvSpPr>
          <p:nvPr/>
        </p:nvSpPr>
        <p:spPr bwMode="auto">
          <a:xfrm>
            <a:off x="381000" y="6462713"/>
            <a:ext cx="8591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310" name="Text Box 30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1311" name="Line 31"/>
          <p:cNvSpPr>
            <a:spLocks noChangeShapeType="1"/>
          </p:cNvSpPr>
          <p:nvPr/>
        </p:nvSpPr>
        <p:spPr bwMode="auto">
          <a:xfrm>
            <a:off x="6881813" y="4065588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2" name="Line 32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3" name="Line 33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4" name="Text Box 34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15" name="AutoShape 35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1316" name="Line 36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17" name="Text Box 37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1318" name="Text Box 38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1319" name="Text Box 39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三元组库</a:t>
            </a:r>
          </a:p>
        </p:txBody>
      </p:sp>
      <p:sp>
        <p:nvSpPr>
          <p:cNvPr id="1121320" name="Line 40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1" name="AutoShape 41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1322" name="Line 42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3" name="Text Box 43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1324" name="Text Box 44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1325" name="Text Box 45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26" name="Line 46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7" name="Line 47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8" name="Line 48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29" name="Line 49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30" name="Line 50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1331" name="Text Box 51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1333" name="Text Box 53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Text Box 3"/>
          <p:cNvSpPr txBox="1">
            <a:spLocks noChangeArrowheads="1"/>
          </p:cNvSpPr>
          <p:nvPr/>
        </p:nvSpPr>
        <p:spPr bwMode="auto">
          <a:xfrm>
            <a:off x="777875" y="2346325"/>
            <a:ext cx="7594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确定系统将要实现的各项要求：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功能需求、性能需求、领域需求以及其他需求。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数据分析：数据的转换、存储、操作等。</a:t>
            </a: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定义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逻辑模型：数据建模、功能建模、行为建模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适应需求变更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241300" y="1303338"/>
            <a:ext cx="32242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需求分析的任务</a:t>
            </a:r>
          </a:p>
        </p:txBody>
      </p:sp>
      <p:sp>
        <p:nvSpPr>
          <p:cNvPr id="1003526" name="Text Box 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Text Box 2"/>
          <p:cNvSpPr txBox="1">
            <a:spLocks noChangeArrowheads="1"/>
          </p:cNvSpPr>
          <p:nvPr/>
        </p:nvSpPr>
        <p:spPr bwMode="auto">
          <a:xfrm>
            <a:off x="95250" y="3978275"/>
            <a:ext cx="9029700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spcAft>
                <a:spcPct val="45000"/>
              </a:spcAft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3 )   加工词条描述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加工名：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成组处理</a:t>
            </a:r>
            <a:endParaRPr lang="en-US" altLang="zh-CN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加工编号：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简要描述：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把“预处理”部分得到的单个词、短语按照三元组语法，组织成为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该自然语言句所对应的三元组。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输入数据流 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词、短语 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输出数据流：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三元组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18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加工逻辑 ：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按照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TripleTransfer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数据库中的三元组模型，把输入的词、短语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按照不同的词性和类型，转换到相应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Triple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中的位置。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388938" y="4276725"/>
            <a:ext cx="85836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3358" name="Line 30"/>
          <p:cNvSpPr>
            <a:spLocks noChangeShapeType="1"/>
          </p:cNvSpPr>
          <p:nvPr/>
        </p:nvSpPr>
        <p:spPr bwMode="auto">
          <a:xfrm>
            <a:off x="6862763" y="4056063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59" name="Line 31"/>
          <p:cNvSpPr>
            <a:spLocks noChangeShapeType="1"/>
          </p:cNvSpPr>
          <p:nvPr/>
        </p:nvSpPr>
        <p:spPr bwMode="auto">
          <a:xfrm>
            <a:off x="6872288" y="3695700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0" name="Line 32"/>
          <p:cNvSpPr>
            <a:spLocks noChangeShapeType="1"/>
          </p:cNvSpPr>
          <p:nvPr/>
        </p:nvSpPr>
        <p:spPr bwMode="auto">
          <a:xfrm flipV="1">
            <a:off x="7226300" y="299561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1" name="Text Box 33"/>
          <p:cNvSpPr txBox="1">
            <a:spLocks noChangeArrowheads="1"/>
          </p:cNvSpPr>
          <p:nvPr/>
        </p:nvSpPr>
        <p:spPr bwMode="auto">
          <a:xfrm>
            <a:off x="6118225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62" name="AutoShape 34"/>
          <p:cNvSpPr>
            <a:spLocks noChangeArrowheads="1"/>
          </p:cNvSpPr>
          <p:nvPr/>
        </p:nvSpPr>
        <p:spPr bwMode="auto">
          <a:xfrm>
            <a:off x="6257925" y="1539875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3363" name="Line 35"/>
          <p:cNvSpPr>
            <a:spLocks noChangeShapeType="1"/>
          </p:cNvSpPr>
          <p:nvPr/>
        </p:nvSpPr>
        <p:spPr bwMode="auto">
          <a:xfrm>
            <a:off x="6257925" y="1873250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4" name="Text Box 36"/>
          <p:cNvSpPr txBox="1">
            <a:spLocks noChangeArrowheads="1"/>
          </p:cNvSpPr>
          <p:nvPr/>
        </p:nvSpPr>
        <p:spPr bwMode="auto">
          <a:xfrm>
            <a:off x="6367463" y="15144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1.1</a:t>
            </a:r>
          </a:p>
        </p:txBody>
      </p:sp>
      <p:sp>
        <p:nvSpPr>
          <p:cNvPr id="1123365" name="Text Box 37"/>
          <p:cNvSpPr txBox="1">
            <a:spLocks noChangeArrowheads="1"/>
          </p:cNvSpPr>
          <p:nvPr/>
        </p:nvSpPr>
        <p:spPr bwMode="auto">
          <a:xfrm>
            <a:off x="6159500" y="20732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预处理</a:t>
            </a:r>
          </a:p>
        </p:txBody>
      </p:sp>
      <p:sp>
        <p:nvSpPr>
          <p:cNvPr id="1123366" name="Text Box 38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三元组库</a:t>
            </a:r>
          </a:p>
        </p:txBody>
      </p:sp>
      <p:sp>
        <p:nvSpPr>
          <p:cNvPr id="1123367" name="Line 39"/>
          <p:cNvSpPr>
            <a:spLocks noChangeShapeType="1"/>
          </p:cNvSpPr>
          <p:nvPr/>
        </p:nvSpPr>
        <p:spPr bwMode="auto">
          <a:xfrm>
            <a:off x="7018338" y="2203450"/>
            <a:ext cx="104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68" name="AutoShape 40"/>
          <p:cNvSpPr>
            <a:spLocks noChangeArrowheads="1"/>
          </p:cNvSpPr>
          <p:nvPr/>
        </p:nvSpPr>
        <p:spPr bwMode="auto">
          <a:xfrm>
            <a:off x="8051800" y="1531938"/>
            <a:ext cx="763588" cy="11239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1800" b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3369" name="Line 41"/>
          <p:cNvSpPr>
            <a:spLocks noChangeShapeType="1"/>
          </p:cNvSpPr>
          <p:nvPr/>
        </p:nvSpPr>
        <p:spPr bwMode="auto">
          <a:xfrm>
            <a:off x="8051800" y="1865313"/>
            <a:ext cx="76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0" name="Text Box 42"/>
          <p:cNvSpPr txBox="1">
            <a:spLocks noChangeArrowheads="1"/>
          </p:cNvSpPr>
          <p:nvPr/>
        </p:nvSpPr>
        <p:spPr bwMode="auto">
          <a:xfrm>
            <a:off x="8161338" y="150653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effectLst/>
                <a:latin typeface="Times New Roman" pitchFamily="18" charset="0"/>
              </a:rPr>
              <a:t>1.2</a:t>
            </a:r>
          </a:p>
        </p:txBody>
      </p:sp>
      <p:sp>
        <p:nvSpPr>
          <p:cNvPr id="1123371" name="Text Box 43"/>
          <p:cNvSpPr txBox="1">
            <a:spLocks noChangeArrowheads="1"/>
          </p:cNvSpPr>
          <p:nvPr/>
        </p:nvSpPr>
        <p:spPr bwMode="auto">
          <a:xfrm>
            <a:off x="7953375" y="18748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成组</a:t>
            </a:r>
          </a:p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ffectLst/>
                <a:latin typeface="Times New Roman" pitchFamily="18" charset="0"/>
              </a:rPr>
              <a:t>处理</a:t>
            </a:r>
          </a:p>
        </p:txBody>
      </p:sp>
      <p:sp>
        <p:nvSpPr>
          <p:cNvPr id="1123372" name="Text Box 44"/>
          <p:cNvSpPr txBox="1">
            <a:spLocks noChangeArrowheads="1"/>
          </p:cNvSpPr>
          <p:nvPr/>
        </p:nvSpPr>
        <p:spPr bwMode="auto">
          <a:xfrm>
            <a:off x="6981825" y="18446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73" name="Line 45"/>
          <p:cNvSpPr>
            <a:spLocks noChangeShapeType="1"/>
          </p:cNvSpPr>
          <p:nvPr/>
        </p:nvSpPr>
        <p:spPr bwMode="auto">
          <a:xfrm flipV="1">
            <a:off x="6600825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4" name="Line 46"/>
          <p:cNvSpPr>
            <a:spLocks noChangeShapeType="1"/>
          </p:cNvSpPr>
          <p:nvPr/>
        </p:nvSpPr>
        <p:spPr bwMode="auto">
          <a:xfrm flipV="1">
            <a:off x="8418513" y="2643188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5" name="Line 47"/>
          <p:cNvSpPr>
            <a:spLocks noChangeShapeType="1"/>
          </p:cNvSpPr>
          <p:nvPr/>
        </p:nvSpPr>
        <p:spPr bwMode="auto">
          <a:xfrm>
            <a:off x="6600825" y="2995613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6" name="Line 48"/>
          <p:cNvSpPr>
            <a:spLocks noChangeShapeType="1"/>
          </p:cNvSpPr>
          <p:nvPr/>
        </p:nvSpPr>
        <p:spPr bwMode="auto">
          <a:xfrm flipV="1">
            <a:off x="7793038" y="3014663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7" name="Line 49"/>
          <p:cNvSpPr>
            <a:spLocks noChangeShapeType="1"/>
          </p:cNvSpPr>
          <p:nvPr/>
        </p:nvSpPr>
        <p:spPr bwMode="auto">
          <a:xfrm>
            <a:off x="7789863" y="30178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78" name="Text Box 50"/>
          <p:cNvSpPr txBox="1">
            <a:spLocks noChangeArrowheads="1"/>
          </p:cNvSpPr>
          <p:nvPr/>
        </p:nvSpPr>
        <p:spPr bwMode="auto">
          <a:xfrm>
            <a:off x="7805738" y="310515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effectLst/>
                <a:latin typeface="Tahoma" pitchFamily="34" charset="0"/>
              </a:rPr>
              <a:t>词、短语</a:t>
            </a:r>
          </a:p>
        </p:txBody>
      </p:sp>
      <p:sp>
        <p:nvSpPr>
          <p:cNvPr id="1123380" name="Text Box 52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23383" name="Line 55"/>
          <p:cNvSpPr>
            <a:spLocks noChangeShapeType="1"/>
          </p:cNvSpPr>
          <p:nvPr/>
        </p:nvSpPr>
        <p:spPr bwMode="auto">
          <a:xfrm>
            <a:off x="376238" y="6464300"/>
            <a:ext cx="85486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3384" name="Line 56"/>
          <p:cNvSpPr>
            <a:spLocks noChangeShapeType="1"/>
          </p:cNvSpPr>
          <p:nvPr/>
        </p:nvSpPr>
        <p:spPr bwMode="auto">
          <a:xfrm>
            <a:off x="6862763" y="4056063"/>
            <a:ext cx="1209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3385" name="Text Box 57"/>
          <p:cNvSpPr txBox="1">
            <a:spLocks noChangeArrowheads="1"/>
          </p:cNvSpPr>
          <p:nvPr/>
        </p:nvSpPr>
        <p:spPr bwMode="auto">
          <a:xfrm>
            <a:off x="6845300" y="368141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三元组库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675" y="1163638"/>
            <a:ext cx="5356972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——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数据流词条描述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ChangeArrowheads="1"/>
          </p:cNvSpPr>
          <p:nvPr/>
        </p:nvSpPr>
        <p:spPr bwMode="auto">
          <a:xfrm>
            <a:off x="263525" y="2016125"/>
            <a:ext cx="82804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</a:pPr>
            <a:r>
              <a:rPr lang="zh-CN" altLang="en-US" sz="20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4 )  存储文件词条描述 </a:t>
            </a:r>
          </a:p>
          <a:p>
            <a:pPr indent="190500" algn="l" eaLnBrk="0" hangingPunct="0">
              <a:lnSpc>
                <a:spcPct val="75000"/>
              </a:lnSpc>
            </a:pPr>
            <a:endParaRPr lang="zh-CN" altLang="en-US" sz="2000" b="1">
              <a:solidFill>
                <a:srgbClr val="DF633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indent="190500" algn="l" eaLnBrk="0" hangingPunct="0">
              <a:lnSpc>
                <a:spcPct val="75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存储文件名：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库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简述：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存放在自然语言处理中所需要的常识数据 。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输入数据流 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输出数据流：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可以得到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的父节点、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子节点、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能力、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信念、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策略、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 OntoNet（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推理表）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存储文件组成：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名称、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Father、Son、Capability、Believe、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Strategy、OntoNet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存储方式：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主码：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Agent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名称  </a:t>
            </a:r>
          </a:p>
          <a:p>
            <a:pPr indent="190500" algn="l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存储频率：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低</a:t>
            </a:r>
          </a:p>
        </p:txBody>
      </p:sp>
      <p:sp>
        <p:nvSpPr>
          <p:cNvPr id="1124355" name="Line 3"/>
          <p:cNvSpPr>
            <a:spLocks noChangeShapeType="1"/>
          </p:cNvSpPr>
          <p:nvPr/>
        </p:nvSpPr>
        <p:spPr bwMode="auto">
          <a:xfrm>
            <a:off x="635000" y="255905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4356" name="Line 4"/>
          <p:cNvSpPr>
            <a:spLocks noChangeShapeType="1"/>
          </p:cNvSpPr>
          <p:nvPr/>
        </p:nvSpPr>
        <p:spPr bwMode="auto">
          <a:xfrm>
            <a:off x="635000" y="6351588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6674" y="1163638"/>
            <a:ext cx="8826313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文件词条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描述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ChangeArrowheads="1"/>
          </p:cNvSpPr>
          <p:nvPr/>
        </p:nvSpPr>
        <p:spPr bwMode="auto">
          <a:xfrm>
            <a:off x="47625" y="1239838"/>
            <a:ext cx="88804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定义式（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BF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范式）</a:t>
            </a:r>
          </a:p>
        </p:txBody>
      </p:sp>
      <p:sp>
        <p:nvSpPr>
          <p:cNvPr id="105984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59890" name="Rectangle 50"/>
          <p:cNvSpPr>
            <a:spLocks noChangeArrowheads="1"/>
          </p:cNvSpPr>
          <p:nvPr/>
        </p:nvSpPr>
        <p:spPr bwMode="auto">
          <a:xfrm>
            <a:off x="3078163" y="2951163"/>
            <a:ext cx="56086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                            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x=[a, b]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x=[a|b]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或由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 indent="288925" algn="l" eaLnBrk="0" fontAlgn="ctr" hangingPunct="0">
              <a:lnSpc>
                <a:spcPct val="130000"/>
              </a:lnSpc>
            </a:pPr>
            <a:endParaRPr lang="zh-CN" altLang="en-US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x={a}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个或多个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x=3{a}8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中至少出现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至多</a:t>
            </a:r>
          </a:p>
          <a:p>
            <a:pPr indent="288925" algn="l" eaLnBrk="0" fontAlgn="ctr" hangingPunct="0">
              <a:lnSpc>
                <a:spcPct val="130000"/>
              </a:lnSpc>
            </a:pP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出现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，也可表示为</a:t>
            </a:r>
            <a:endParaRPr lang="zh-CN" altLang="en-US" sz="1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59884" name="Object 44"/>
          <p:cNvGraphicFramePr>
            <a:graphicFrameLocks noChangeAspect="1"/>
          </p:cNvGraphicFramePr>
          <p:nvPr/>
        </p:nvGraphicFramePr>
        <p:xfrm>
          <a:off x="5721350" y="4706938"/>
          <a:ext cx="793750" cy="492125"/>
        </p:xfrm>
        <a:graphic>
          <a:graphicData uri="http://schemas.openxmlformats.org/presentationml/2006/ole">
            <p:oleObj spid="_x0000_s1059884" name="公式" r:id="rId4" imgW="355292" imgH="215713" progId="Equation.3">
              <p:embed/>
            </p:oleObj>
          </a:graphicData>
        </a:graphic>
      </p:graphicFrame>
      <p:graphicFrame>
        <p:nvGraphicFramePr>
          <p:cNvPr id="1059923" name="Group 83"/>
          <p:cNvGraphicFramePr>
            <a:graphicFrameLocks noGrp="1"/>
          </p:cNvGraphicFramePr>
          <p:nvPr/>
        </p:nvGraphicFramePr>
        <p:xfrm>
          <a:off x="247650" y="2032000"/>
          <a:ext cx="8401050" cy="4407408"/>
        </p:xfrm>
        <a:graphic>
          <a:graphicData uri="http://schemas.openxmlformats.org/drawingml/2006/table">
            <a:tbl>
              <a:tblPr/>
              <a:tblGrid>
                <a:gridCol w="1257300"/>
                <a:gridCol w="1911350"/>
                <a:gridCol w="52324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符 号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含  义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解                       释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0963">
                <a:tc>
                  <a:txBody>
                    <a:bodyPr/>
                    <a:lstStyle/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＝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＋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[...,...]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[...|...]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{ ... }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m{...}n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(...)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“...”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..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被定义为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与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或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或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重复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重复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可选 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基本数据元素</a:t>
                      </a:r>
                    </a:p>
                    <a:p>
                      <a:pPr marL="0" marR="0" lvl="0" indent="288925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连结符 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x=(a)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中出现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也可不出现。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x=“a”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为取值为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的数据元素。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例如，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x=1..9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可取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之中的任一值。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/>
          <p:cNvSpPr txBox="1">
            <a:spLocks noChangeArrowheads="1"/>
          </p:cNvSpPr>
          <p:nvPr/>
        </p:nvSpPr>
        <p:spPr bwMode="auto">
          <a:xfrm>
            <a:off x="3714750" y="146685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6403" name="Text Box 3"/>
          <p:cNvSpPr txBox="1">
            <a:spLocks noChangeArrowheads="1"/>
          </p:cNvSpPr>
          <p:nvPr/>
        </p:nvSpPr>
        <p:spPr bwMode="auto">
          <a:xfrm>
            <a:off x="1590675" y="781050"/>
            <a:ext cx="75533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60000"/>
              </a:spcBef>
              <a:buClr>
                <a:srgbClr val="66FFFF"/>
              </a:buClr>
              <a:buSzPct val="11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ahoma" pitchFamily="34" charset="0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存折 = 户名+所号+帐户+开户日+（印密）+1{存取行}50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户名 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2 {字母} 24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所号 = 001 .. 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帐号 = 00000001 .. 99999999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开户日 = 年 + 月 + 日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 印密 = 0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00000 |  000001 .. 999999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存取行 = 日期 +（摘要）+ 支出 + 存入 + 余额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日期 = 年 + 月 + 日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ahoma" pitchFamily="34" charset="0"/>
              </a:rPr>
              <a:t>      年 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00 .. 99”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月 = 01 .. 12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日 = 01 .. 31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摘要 = 1 {字母} 4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支出 = 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存入 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余额 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itchFamily="18" charset="0"/>
              </a:rPr>
              <a:t>= 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金额</a:t>
            </a:r>
          </a:p>
          <a:p>
            <a:pPr algn="l">
              <a:lnSpc>
                <a:spcPct val="6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itchFamily="18" charset="0"/>
              </a:rPr>
              <a:t>       金额 = 0000000.01 .. 9999999.99</a:t>
            </a:r>
          </a:p>
        </p:txBody>
      </p:sp>
      <p:sp>
        <p:nvSpPr>
          <p:cNvPr id="1126405" name="Text Box 5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196850" y="1200150"/>
            <a:ext cx="10604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取款</a:t>
            </a:r>
            <a:r>
              <a:rPr lang="en-US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DFD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中，存储文件“存折”的</a:t>
            </a:r>
            <a:r>
              <a:rPr lang="en-US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DD</a:t>
            </a:r>
            <a:r>
              <a:rPr lang="zh-CN" altLang="en-US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定义 （层次描述）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200" name="Rectangle 8"/>
          <p:cNvSpPr>
            <a:spLocks noChangeArrowheads="1"/>
          </p:cNvSpPr>
          <p:nvPr/>
        </p:nvSpPr>
        <p:spPr bwMode="auto">
          <a:xfrm>
            <a:off x="623888" y="2205038"/>
            <a:ext cx="75184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Warnier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图，是描述</a:t>
            </a:r>
            <a:r>
              <a:rPr lang="zh-CN" altLang="en-US" sz="2200" b="1">
                <a:solidFill>
                  <a:schemeClr val="hlink"/>
                </a:solidFill>
                <a:effectLst/>
                <a:latin typeface="Tahoma" pitchFamily="34" charset="0"/>
              </a:rPr>
              <a:t>信息层次结构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的一种工具。类似于一种结构式语言，它用到下列三种符号:</a:t>
            </a:r>
            <a:b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    ①  顺序执行       ②  选择执行     ③  循环执行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/>
            </a:r>
            <a:b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lang="zh-CN" altLang="en-US" sz="2200" b="1">
                <a:solidFill>
                  <a:schemeClr val="tx1"/>
                </a:solidFill>
                <a:effectLst/>
                <a:latin typeface="Tahoma" pitchFamily="34" charset="0"/>
              </a:rPr>
              <a:t>           </a:t>
            </a: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B1                     B1                       B1</a:t>
            </a:r>
            <a:b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           B2                      +	                    B2</a:t>
            </a:r>
            <a:b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           B3                     B2                       B3</a:t>
            </a:r>
            <a:b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 						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  <a:t>						n</a:t>
            </a:r>
            <a:br>
              <a:rPr lang="en-US" altLang="zh-CN" sz="2200" b="1">
                <a:solidFill>
                  <a:schemeClr val="tx1"/>
                </a:solidFill>
                <a:effectLst/>
                <a:latin typeface="Tahoma" pitchFamily="34" charset="0"/>
              </a:rPr>
            </a:br>
            <a:endParaRPr lang="zh-CN" altLang="en-US" sz="2200" b="1"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4203" name="AutoShape 11"/>
          <p:cNvSpPr>
            <a:spLocks/>
          </p:cNvSpPr>
          <p:nvPr/>
        </p:nvSpPr>
        <p:spPr bwMode="auto">
          <a:xfrm>
            <a:off x="1377950" y="3695700"/>
            <a:ext cx="138113" cy="914400"/>
          </a:xfrm>
          <a:prstGeom prst="leftBrace">
            <a:avLst>
              <a:gd name="adj1" fmla="val 5517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4204" name="AutoShape 12"/>
          <p:cNvSpPr>
            <a:spLocks/>
          </p:cNvSpPr>
          <p:nvPr/>
        </p:nvSpPr>
        <p:spPr bwMode="auto">
          <a:xfrm>
            <a:off x="3446463" y="3695700"/>
            <a:ext cx="138112" cy="914400"/>
          </a:xfrm>
          <a:prstGeom prst="leftBrace">
            <a:avLst>
              <a:gd name="adj1" fmla="val 5517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4205" name="AutoShape 13"/>
          <p:cNvSpPr>
            <a:spLocks/>
          </p:cNvSpPr>
          <p:nvPr/>
        </p:nvSpPr>
        <p:spPr bwMode="auto">
          <a:xfrm>
            <a:off x="5664200" y="3784600"/>
            <a:ext cx="138113" cy="1438275"/>
          </a:xfrm>
          <a:prstGeom prst="leftBrace">
            <a:avLst>
              <a:gd name="adj1" fmla="val 8678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4207" name="Oval 15"/>
          <p:cNvSpPr>
            <a:spLocks noChangeArrowheads="1"/>
          </p:cNvSpPr>
          <p:nvPr/>
        </p:nvSpPr>
        <p:spPr bwMode="auto">
          <a:xfrm>
            <a:off x="3783013" y="4046538"/>
            <a:ext cx="250825" cy="2492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803" name="Rectangle 35"/>
          <p:cNvSpPr>
            <a:spLocks noChangeArrowheads="1"/>
          </p:cNvSpPr>
          <p:nvPr/>
        </p:nvSpPr>
        <p:spPr bwMode="auto">
          <a:xfrm>
            <a:off x="47625" y="1239838"/>
            <a:ext cx="88804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Warnier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</a:p>
        </p:txBody>
      </p:sp>
      <p:sp>
        <p:nvSpPr>
          <p:cNvPr id="1056804" name="Text Box 36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1" name="Text Box 3"/>
          <p:cNvSpPr txBox="1">
            <a:spLocks noChangeArrowheads="1"/>
          </p:cNvSpPr>
          <p:nvPr/>
        </p:nvSpPr>
        <p:spPr bwMode="auto">
          <a:xfrm>
            <a:off x="231775" y="1944688"/>
            <a:ext cx="444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Warnier</a:t>
            </a: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图描述数据结构的层次</a:t>
            </a:r>
          </a:p>
        </p:txBody>
      </p:sp>
      <p:sp>
        <p:nvSpPr>
          <p:cNvPr id="1128453" name="Text Box 5"/>
          <p:cNvSpPr txBox="1">
            <a:spLocks noChangeArrowheads="1"/>
          </p:cNvSpPr>
          <p:nvPr/>
        </p:nvSpPr>
        <p:spPr bwMode="auto">
          <a:xfrm>
            <a:off x="5081588" y="40735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记录</a:t>
            </a:r>
          </a:p>
        </p:txBody>
      </p:sp>
      <p:sp>
        <p:nvSpPr>
          <p:cNvPr id="1128454" name="Text Box 6"/>
          <p:cNvSpPr txBox="1">
            <a:spLocks noChangeArrowheads="1"/>
          </p:cNvSpPr>
          <p:nvPr/>
        </p:nvSpPr>
        <p:spPr bwMode="auto">
          <a:xfrm>
            <a:off x="7588250" y="4360863"/>
            <a:ext cx="1103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顾客号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活动号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数量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代码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sp>
        <p:nvSpPr>
          <p:cNvPr id="1128455" name="Text Box 7"/>
          <p:cNvSpPr txBox="1">
            <a:spLocks noChangeArrowheads="1"/>
          </p:cNvSpPr>
          <p:nvPr/>
        </p:nvSpPr>
        <p:spPr bwMode="auto">
          <a:xfrm>
            <a:off x="6157913" y="2592388"/>
            <a:ext cx="110331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顾客号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名字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旧余额</a:t>
            </a: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sz="24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活动</a:t>
            </a:r>
          </a:p>
        </p:txBody>
      </p:sp>
      <p:sp>
        <p:nvSpPr>
          <p:cNvPr id="1128456" name="AutoShape 8"/>
          <p:cNvSpPr>
            <a:spLocks/>
          </p:cNvSpPr>
          <p:nvPr/>
        </p:nvSpPr>
        <p:spPr bwMode="auto">
          <a:xfrm>
            <a:off x="7094538" y="4513263"/>
            <a:ext cx="384175" cy="1927225"/>
          </a:xfrm>
          <a:prstGeom prst="leftBrace">
            <a:avLst>
              <a:gd name="adj1" fmla="val 41804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57" name="AutoShape 9"/>
          <p:cNvSpPr>
            <a:spLocks/>
          </p:cNvSpPr>
          <p:nvPr/>
        </p:nvSpPr>
        <p:spPr bwMode="auto">
          <a:xfrm>
            <a:off x="5903913" y="2828925"/>
            <a:ext cx="228600" cy="2659063"/>
          </a:xfrm>
          <a:prstGeom prst="leftBrace">
            <a:avLst>
              <a:gd name="adj1" fmla="val 969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58" name="Text Box 10"/>
          <p:cNvSpPr txBox="1">
            <a:spLocks noChangeArrowheads="1"/>
          </p:cNvSpPr>
          <p:nvPr/>
        </p:nvSpPr>
        <p:spPr bwMode="auto">
          <a:xfrm>
            <a:off x="269875" y="2676525"/>
            <a:ext cx="3248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输入记录结构包括：</a:t>
            </a: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顾客号、名字、旧余额</a:t>
            </a:r>
          </a:p>
        </p:txBody>
      </p:sp>
      <p:sp>
        <p:nvSpPr>
          <p:cNvPr id="1128459" name="Text Box 11"/>
          <p:cNvSpPr txBox="1">
            <a:spLocks noChangeArrowheads="1"/>
          </p:cNvSpPr>
          <p:nvPr/>
        </p:nvSpPr>
        <p:spPr bwMode="auto">
          <a:xfrm>
            <a:off x="258763" y="4557713"/>
            <a:ext cx="4167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一次记录的活动过程：</a:t>
            </a: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顾客号、活动号、数量、代码</a:t>
            </a:r>
          </a:p>
        </p:txBody>
      </p:sp>
      <p:sp>
        <p:nvSpPr>
          <p:cNvPr id="1128460" name="Text Box 12"/>
          <p:cNvSpPr txBox="1">
            <a:spLocks noChangeArrowheads="1"/>
          </p:cNvSpPr>
          <p:nvPr/>
        </p:nvSpPr>
        <p:spPr bwMode="auto">
          <a:xfrm>
            <a:off x="5153025" y="1933575"/>
            <a:ext cx="3300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1层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2层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zh-CN" altLang="en-US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3层</a:t>
            </a:r>
          </a:p>
        </p:txBody>
      </p:sp>
      <p:sp>
        <p:nvSpPr>
          <p:cNvPr id="1128461" name="Text Box 13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结构化需求分析与建模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28462" name="Rectangle 14"/>
          <p:cNvSpPr>
            <a:spLocks noChangeArrowheads="1"/>
          </p:cNvSpPr>
          <p:nvPr/>
        </p:nvSpPr>
        <p:spPr bwMode="auto">
          <a:xfrm>
            <a:off x="28575" y="1077913"/>
            <a:ext cx="88804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90500" algn="l" eaLnBrk="0" hangingPunct="0">
              <a:lnSpc>
                <a:spcPct val="140000"/>
              </a:lnSpc>
              <a:buClr>
                <a:srgbClr val="66FFFF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数据字典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DD  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（Data D</a:t>
            </a:r>
            <a:r>
              <a:rPr lang="en-US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ictionary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）——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Warnier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需求评审</a:t>
            </a:r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301625" y="1528763"/>
            <a:ext cx="85248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在需求工程完成之前，必须编写软件需求规格说明和数据规格说明，形成初步的用户手册，并按照评审标准对软件需求过程和规格说明进行评审，目的是发现并消除其中存在的遗漏、错误和不足，使得规格说明符合标注及规范的要求。通过了评审的软件需求规格说明和数据规格说明将成为基线配置项，并纳入需求管理过程。 </a:t>
            </a:r>
          </a:p>
        </p:txBody>
      </p:sp>
      <p:sp>
        <p:nvSpPr>
          <p:cNvPr id="1080326" name="Rectangle 6"/>
          <p:cNvSpPr>
            <a:spLocks noChangeArrowheads="1"/>
          </p:cNvSpPr>
          <p:nvPr/>
        </p:nvSpPr>
        <p:spPr bwMode="auto">
          <a:xfrm>
            <a:off x="1301750" y="5281613"/>
            <a:ext cx="6623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软件需求规格说明和软件数据需求说明等文档</a:t>
            </a:r>
          </a:p>
          <a:p>
            <a:pPr algn="l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软件需求评审标准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481013" y="1203325"/>
            <a:ext cx="8382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indent="-285750" algn="ctr">
              <a:lnSpc>
                <a:spcPct val="100000"/>
              </a:lnSpc>
              <a:spcBef>
                <a:spcPct val="60000"/>
              </a:spcBef>
              <a:spcAft>
                <a:spcPct val="55000"/>
              </a:spcAft>
              <a:buClr>
                <a:schemeClr val="tx1"/>
              </a:buClr>
            </a:pP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软件需求的基本概念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需求工程的过程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2.3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需求获取技术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2.4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结构化需求分析与建模</a:t>
            </a:r>
          </a:p>
          <a:p>
            <a:pPr marL="1143000" indent="-285750" algn="l">
              <a:lnSpc>
                <a:spcPct val="100000"/>
              </a:lnSpc>
              <a:spcBef>
                <a:spcPct val="35000"/>
              </a:spcBef>
              <a:buClr>
                <a:schemeClr val="tx1"/>
              </a:buClr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2.5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需求评审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13416" name="Text Box 8"/>
          <p:cNvSpPr txBox="1">
            <a:spLocks noChangeArrowheads="1"/>
          </p:cNvSpPr>
          <p:nvPr/>
        </p:nvSpPr>
        <p:spPr bwMode="auto">
          <a:xfrm>
            <a:off x="1485900" y="234950"/>
            <a:ext cx="64389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软件需求分析 小结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369888" y="1379538"/>
            <a:ext cx="2713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软件需求的内容</a:t>
            </a:r>
          </a:p>
        </p:txBody>
      </p:sp>
      <p:sp>
        <p:nvSpPr>
          <p:cNvPr id="1004571" name="Text Box 27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软件需求的基本概念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071106" name="Organization Chart 2"/>
          <p:cNvGraphicFramePr>
            <a:graphicFrameLocks/>
          </p:cNvGraphicFramePr>
          <p:nvPr/>
        </p:nvGraphicFramePr>
        <p:xfrm>
          <a:off x="369888" y="2156604"/>
          <a:ext cx="8126413" cy="3827462"/>
        </p:xfrm>
        <a:graphic>
          <a:graphicData uri="http://schemas.openxmlformats.org/drawingml/2006/compatibility">
            <com:legacyDrawing xmlns:com="http://schemas.openxmlformats.org/drawingml/2006/compatibility" spid="_x0000_s107110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827" name="Group 1035"/>
          <p:cNvGrpSpPr>
            <a:grpSpLocks/>
          </p:cNvGrpSpPr>
          <p:nvPr/>
        </p:nvGrpSpPr>
        <p:grpSpPr bwMode="auto">
          <a:xfrm>
            <a:off x="1403350" y="2232025"/>
            <a:ext cx="5486400" cy="3781425"/>
            <a:chOff x="1184" y="1614"/>
            <a:chExt cx="3456" cy="2382"/>
          </a:xfrm>
        </p:grpSpPr>
        <p:pic>
          <p:nvPicPr>
            <p:cNvPr id="930821" name="Picture 10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4" y="1614"/>
              <a:ext cx="3456" cy="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0825" name="Line 1033"/>
            <p:cNvSpPr>
              <a:spLocks noChangeShapeType="1"/>
            </p:cNvSpPr>
            <p:nvPr/>
          </p:nvSpPr>
          <p:spPr bwMode="auto">
            <a:xfrm>
              <a:off x="2175" y="3570"/>
              <a:ext cx="91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826" name="Line 1034"/>
            <p:cNvSpPr>
              <a:spLocks noChangeShapeType="1"/>
            </p:cNvSpPr>
            <p:nvPr/>
          </p:nvSpPr>
          <p:spPr bwMode="auto">
            <a:xfrm flipH="1">
              <a:off x="2766" y="2387"/>
              <a:ext cx="8" cy="1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0828" name="Text Box 1036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0829" name="Rectangle 1037"/>
          <p:cNvSpPr>
            <a:spLocks noChangeArrowheads="1"/>
          </p:cNvSpPr>
          <p:nvPr/>
        </p:nvSpPr>
        <p:spPr bwMode="auto">
          <a:xfrm>
            <a:off x="369888" y="1379538"/>
            <a:ext cx="726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 smtClean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完整的软件需求中</a:t>
            </a:r>
            <a:r>
              <a:rPr lang="zh-CN" altLang="en-US" b="1" dirty="0">
                <a:solidFill>
                  <a:srgbClr val="DF633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的参与人员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0" y="1030288"/>
            <a:ext cx="3492500" cy="641350"/>
          </a:xfrm>
          <a:noFill/>
          <a:ln/>
        </p:spPr>
        <p:txBody>
          <a:bodyPr anchor="ctr"/>
          <a:lstStyle/>
          <a:p>
            <a:pPr algn="l"/>
            <a:r>
              <a:rPr lang="zh-CN" altLang="en-US" sz="3600">
                <a:solidFill>
                  <a:srgbClr val="DF6337"/>
                </a:solidFill>
              </a:rPr>
              <a:t>软件需求的困难</a:t>
            </a:r>
          </a:p>
        </p:txBody>
      </p:sp>
      <p:sp>
        <p:nvSpPr>
          <p:cNvPr id="1083396" name="Text Box 4"/>
          <p:cNvSpPr txBox="1">
            <a:spLocks noChangeArrowheads="1"/>
          </p:cNvSpPr>
          <p:nvPr/>
        </p:nvSpPr>
        <p:spPr bwMode="auto">
          <a:xfrm>
            <a:off x="346075" y="1747838"/>
            <a:ext cx="8426450" cy="4545012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软件需求是软件工程中最复杂的过程之一：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应用领域的广泛性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，它的实施无疑与各个应用行业的特征密切相关。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非功能性需求建模技术的缺乏，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及其与功能性需求有着错综复杂的联系，大大增加了需求工程的复杂性。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沟通上的困难，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由于系统分析员、需求分析员等各方面人员有不同的着眼点和不同的知识背景，给需求工程的实施增加了人为的难度。</a:t>
            </a:r>
          </a:p>
          <a:p>
            <a:pPr marL="457200" indent="-457200" algn="l" eaLnBrk="0" hangingPunct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/>
                <a:latin typeface="Times New Roman" pitchFamily="18" charset="0"/>
                <a:ea typeface="楷体_GB2312" pitchFamily="49" charset="-122"/>
              </a:rPr>
              <a:t>需求的不断变更，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户的需要总是不断（连续）增长的 ，需求的变更和进化是必然的。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83397" name="Text Box 5"/>
          <p:cNvSpPr txBox="1">
            <a:spLocks noChangeArrowheads="1"/>
          </p:cNvSpPr>
          <p:nvPr/>
        </p:nvSpPr>
        <p:spPr bwMode="auto">
          <a:xfrm>
            <a:off x="1854200" y="234950"/>
            <a:ext cx="5778500" cy="823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需求工程的过程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8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6" grpId="0" build="p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第2章 软件需求工程（胡思康）">
  <a:themeElements>
    <a:clrScheme name="第2章 软件需求工程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2章 软件需求工程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2章 软件需求工程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软件工程概述</Template>
  <TotalTime>22013</TotalTime>
  <Words>4803</Words>
  <Application>Microsoft Office PowerPoint</Application>
  <PresentationFormat>全屏显示(4:3)</PresentationFormat>
  <Paragraphs>816</Paragraphs>
  <Slides>67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4" baseType="lpstr">
      <vt:lpstr>Times New Roman</vt:lpstr>
      <vt:lpstr>宋体</vt:lpstr>
      <vt:lpstr>隶书</vt:lpstr>
      <vt:lpstr>Arial</vt:lpstr>
      <vt:lpstr>Wingdings 3</vt:lpstr>
      <vt:lpstr>Arial Narrow</vt:lpstr>
      <vt:lpstr>Monotype Sorts</vt:lpstr>
      <vt:lpstr>黑体</vt:lpstr>
      <vt:lpstr>Wingdings</vt:lpstr>
      <vt:lpstr>楷体_GB2312</vt:lpstr>
      <vt:lpstr>Marlett</vt:lpstr>
      <vt:lpstr>Arial Black</vt:lpstr>
      <vt:lpstr>_x000b__x000c_</vt:lpstr>
      <vt:lpstr>Tahoma</vt:lpstr>
      <vt:lpstr>第2章 软件需求工程（胡思康）</vt:lpstr>
      <vt:lpstr>Chart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软件需求的困难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 方法二：问卷调查</vt:lpstr>
      <vt:lpstr> 方法二：问卷调查——教学管理系统调查表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父图与子图平衡的特例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</vt:vector>
  </TitlesOfParts>
  <Company>计算机科学工程系901教研室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软件需求分析</dc:title>
  <dc:creator>Hu Sikang</dc:creator>
  <cp:lastModifiedBy>Hu Sikang</cp:lastModifiedBy>
  <cp:revision>2017</cp:revision>
  <cp:lastPrinted>1995-12-08T18:33:06Z</cp:lastPrinted>
  <dcterms:created xsi:type="dcterms:W3CDTF">2000-02-03T08:31:38Z</dcterms:created>
  <dcterms:modified xsi:type="dcterms:W3CDTF">2016-09-21T06:31:53Z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</Properties>
</file>