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3" Type="http://schemas.openxmlformats.org/officeDocument/2006/relationships/viewProps" Target="viewProps.xml" /><Relationship Id="rId32" Type="http://schemas.openxmlformats.org/officeDocument/2006/relationships/presProps" Target="presProps.xml" /><Relationship Id="rId1" Type="http://schemas.openxmlformats.org/officeDocument/2006/relationships/slideMaster" Target="slideMasters/slideMaster1.xml" /><Relationship Id="rId35" Type="http://schemas.openxmlformats.org/officeDocument/2006/relationships/tableStyles" Target="tableStyles.xml" /><Relationship Id="rId3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ClassOrg-Data-Sci-2024/Sociophonetic-study-of-NURSE-vowels-in-Nigerian-English/tree/main/raw_Data"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lassOrg-Data-Sci-2024/Sociophonetic-study-of-NURSE-vowels-in-Nigerian-English/blob/main/tidy_csv_files/segment_info.csv" TargetMode="Externa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ithub.com/ClassOrg-Data-Sci-2024/Sociophonetic-study-of-NURSE-vowels-in-Nigerian-English/blob/main/research%20hypothesis.md" TargetMode="External" /><Relationship Id="rId3" Type="http://schemas.openxmlformats.org/officeDocument/2006/relationships/image" Target="../media/image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ice-corpora.net/ice/index.html" TargetMode="External" /><Relationship Id="rId3" Type="http://schemas.openxmlformats.org/officeDocument/2006/relationships/hyperlink" Target="https://www.fon.hum.uva.nl/praat/download_mac.html" TargetMode="External" /><Relationship Id="rId4" Type="http://schemas.openxmlformats.org/officeDocument/2006/relationships/hyperlink" Target="https://sourceforge.net/projects/ice-nigeria/files/latest/download"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santiagobarreda/FastTrack/tree/master/Fast%20Track" TargetMode="External" /><Relationship Id="rId3" Type="http://schemas.openxmlformats.org/officeDocument/2006/relationships/hyperlink" Target="https://github.com/ClassOrg-Data-Sci-2024/Sociophonetic-study-of-NURSE-vowels-in-Nigerian-English/blob/main/file_images/images_file_comparisons/bnew_01_images_comparison/bnew_01_0001_comparison.png" TargetMode="External" /><Relationship Id="rId4" Type="http://schemas.openxmlformats.org/officeDocument/2006/relationships/hyperlink" Target="https://github.com/ClassOrg-Data-Sci-2024/Sociophonetic-study-of-NURSE-vowels-in-Nigerian-English/blob/main/tidy_csv_files/nurse_segment_info.csv" TargetMode="External" /><Relationship Id="rId5" Type="http://schemas.openxmlformats.org/officeDocument/2006/relationships/hyperlink" Target="https://github.com/ClassOrg-Data-Sci-2024/Sociophonetic-study-of-NURSE-vowels-in-Nigerian-English/blob/main/tidy_csv_files/nurse_raw_aggregated.csv" TargetMode="External" /><Relationship Id="rId6" Type="http://schemas.openxmlformats.org/officeDocument/2006/relationships/hyperlink" Target="https://github.com/ClassOrg-Data-Sci-2024/Sociophonetic-study-of-NURSE-vowels-in-Nigerian-English/blob/main/tidy_csv_files/nurse_social_var.csv"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lingtools.uoregon.edu/norm/norm1_methods.php"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Sociophonetic study of NURSE vowels in Nigerian English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Oluwasegun Amoniyan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Analysis</a:t>
            </a:r>
          </a:p>
        </p:txBody>
      </p:sp>
      <p:sp>
        <p:nvSpPr>
          <p:cNvPr id="3" name="Content Placeholder 2"/>
          <p:cNvSpPr>
            <a:spLocks noGrp="1"/>
          </p:cNvSpPr>
          <p:nvPr>
            <p:ph idx="1"/>
          </p:nvPr>
        </p:nvSpPr>
        <p:spPr/>
        <p:txBody>
          <a:bodyPr/>
          <a:lstStyle/>
          <a:p>
            <a:pPr lvl="0" indent="0" marL="0">
              <a:buNone/>
            </a:pPr>
            <a:r>
              <a:rPr/>
              <a:t>The </a:t>
            </a:r>
            <a:r>
              <a:rPr>
                <a:hlinkClick r:id="rId2"/>
              </a:rPr>
              <a:t>raw files</a:t>
            </a:r>
            <a:r>
              <a:rPr/>
              <a:t> were analyzed using Mixed effects regression with </a:t>
            </a:r>
            <a:r>
              <a:rPr b="1"/>
              <a:t>tidyverse</a:t>
            </a:r>
            <a:r>
              <a:rPr/>
              <a:t> and </a:t>
            </a:r>
            <a:r>
              <a:rPr b="1"/>
              <a:t>lme4</a:t>
            </a:r>
            <a:r>
              <a:rPr/>
              <a:t> to account for linguistic, ethnic and social variables that determine (or may contribute to) variation in Nigerian English NURSE vowels.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Analysis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NURSE vowel productions in NE</a:t>
            </a:r>
          </a:p>
        </p:txBody>
      </p:sp>
      <p:pic>
        <p:nvPicPr>
          <p:cNvPr descr="Presentation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Duration patterns for NURSE vowels in NE</a:t>
            </a:r>
          </a:p>
        </p:txBody>
      </p:sp>
      <p:sp>
        <p:nvSpPr>
          <p:cNvPr id="4" name="Text Placeholder 3"/>
          <p:cNvSpPr>
            <a:spLocks noGrp="1"/>
          </p:cNvSpPr>
          <p:nvPr>
            <p:ph idx="2" sz="half" type="body"/>
          </p:nvPr>
        </p:nvSpPr>
        <p:spPr/>
        <p:txBody>
          <a:bodyPr/>
          <a:lstStyle/>
          <a:p>
            <a:pPr lvl="0" indent="0" marL="0">
              <a:buNone/>
            </a:pPr>
            <a:r>
              <a:rPr/>
              <a:t>This tests if there is a merger by duration (not by vowel space as largely reported in the literature)</a:t>
            </a:r>
          </a:p>
        </p:txBody>
      </p:sp>
      <p:pic>
        <p:nvPicPr>
          <p:cNvPr descr="Presentation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duration distinguishes tense from lax vowels. The average duration of vowel production in a NURSE context in Nigerian English is 13ms (0.126) for </a:t>
            </a:r>
            <a:r>
              <a:rPr>
                <a:latin typeface="Courier"/>
              </a:rPr>
              <a:t>[æ]</a:t>
            </a:r>
            <a:r>
              <a:rPr/>
              <a:t> and 14ms (0.14) for </a:t>
            </a:r>
            <a:r>
              <a:rPr>
                <a:latin typeface="Courier"/>
              </a:rPr>
              <a:t>[ɑ]</a:t>
            </a:r>
            <a:r>
              <a:rPr/>
              <a:t>. Similarly, the mean duration of the vowels </a:t>
            </a:r>
            <a:r>
              <a:rPr>
                <a:latin typeface="Courier"/>
              </a:rPr>
              <a:t>[ɒ]</a:t>
            </a:r>
            <a:r>
              <a:rPr/>
              <a:t>, </a:t>
            </a:r>
            <a:r>
              <a:rPr>
                <a:latin typeface="Courier"/>
              </a:rPr>
              <a:t>[ɔ]</a:t>
            </a:r>
            <a:r>
              <a:rPr/>
              <a:t>, </a:t>
            </a:r>
            <a:r>
              <a:rPr>
                <a:latin typeface="Courier"/>
              </a:rPr>
              <a:t>[ɛ]</a:t>
            </a:r>
            <a:r>
              <a:rPr/>
              <a:t>, and [ɜ] range from 11ms (0.113) to 13ms (0.130). </a:t>
            </a:r>
            <a:r>
              <a:rPr>
                <a:hlinkClick r:id="rId2"/>
              </a:rPr>
              <a:t>Segment info</a:t>
            </a:r>
            <a:r>
              <a:rPr/>
              <a:t> (Is duration significant?)</a:t>
            </a:r>
          </a:p>
          <a:p>
            <a:pPr lvl="0" indent="0" marL="0">
              <a:spcBef>
                <a:spcPts val="3000"/>
              </a:spcBef>
              <a:buNone/>
            </a:pPr>
            <a:r>
              <a:rPr b="1"/>
              <a:t>Regression analysis of duration</a:t>
            </a:r>
          </a:p>
          <a:p>
            <a:pPr lvl="0" indent="0" marL="0">
              <a:buNone/>
            </a:pPr>
            <a:r>
              <a:rPr/>
              <a:t>Duration </a:t>
            </a:r>
            <a:r>
              <a:rPr b="1"/>
              <a:t>does not</a:t>
            </a:r>
            <a:r>
              <a:rPr/>
              <a:t> significantly determine variance in NURSE vowel. The model, the results show that the realization of the NURSE vowel as a low back vowel (</a:t>
            </a:r>
            <a:r>
              <a:rPr>
                <a:latin typeface="Courier"/>
              </a:rPr>
              <a:t>[ɑ]</a:t>
            </a:r>
            <a:r>
              <a:rPr/>
              <a:t>) was statistically significantly different in </a:t>
            </a:r>
            <a:r>
              <a:rPr>
                <a:latin typeface="Courier"/>
              </a:rPr>
              <a:t>duration</a:t>
            </a:r>
            <a:r>
              <a:rPr/>
              <a:t> from other NURSE vowels (intercept = 0.13, 95%, t(237) = 12.54, p &lt; .001). Meanwhile, the average duration for </a:t>
            </a:r>
            <a:r>
              <a:rPr>
                <a:latin typeface="Courier"/>
              </a:rPr>
              <a:t>[æ]</a:t>
            </a:r>
            <a:r>
              <a:rPr/>
              <a:t> was 8ms longer than [a:], though the relationship was not statistically significant (p&gt;0.05). This may indicate that duration is unreliable for differentiating NURSE vowels in NE. Rather, vowel height may help to differentiate NURSE vowel phoneme.</a:t>
            </a:r>
          </a:p>
        </p:txBody>
      </p:sp>
      <p:pic>
        <p:nvPicPr>
          <p:cNvPr descr="Presentation_files/figure-pptx/unnamed-chunk-4-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Phonological effect on NURSE vowel</a:t>
            </a:r>
          </a:p>
        </p:txBody>
      </p:sp>
      <p:sp>
        <p:nvSpPr>
          <p:cNvPr id="4" name="Text Placeholder 3"/>
          <p:cNvSpPr>
            <a:spLocks noGrp="1"/>
          </p:cNvSpPr>
          <p:nvPr>
            <p:ph idx="2" sz="half" type="body"/>
          </p:nvPr>
        </p:nvSpPr>
        <p:spPr/>
        <p:txBody>
          <a:bodyPr/>
          <a:lstStyle/>
          <a:p>
            <a:pPr lvl="0" indent="0" marL="0">
              <a:buNone/>
            </a:pPr>
            <a:r>
              <a:rPr/>
              <a:t>One of the </a:t>
            </a:r>
            <a:r>
              <a:rPr>
                <a:hlinkClick r:id="rId2"/>
              </a:rPr>
              <a:t>hypotheses</a:t>
            </a:r>
            <a:r>
              <a:rPr/>
              <a:t> for the study identifies the effect of phonological environment on NURSE vowel production in NE. To attempt this task, we need to create a column </a:t>
            </a:r>
            <a:r>
              <a:rPr>
                <a:latin typeface="Courier"/>
              </a:rPr>
              <a:t>nurse_determinant</a:t>
            </a:r>
            <a:r>
              <a:rPr/>
              <a:t> where we assign numeric to each level of the </a:t>
            </a:r>
            <a:r>
              <a:rPr>
                <a:latin typeface="Courier"/>
              </a:rPr>
              <a:t>nurse_vowel_space</a:t>
            </a:r>
            <a:r>
              <a:rPr/>
              <a:t> for </a:t>
            </a:r>
            <a:r>
              <a:rPr>
                <a:latin typeface="Courier"/>
              </a:rPr>
              <a:t>Poisson analysis</a:t>
            </a:r>
            <a:r>
              <a:rPr/>
              <a:t>. The column has three levels: NURSE vowels realized as </a:t>
            </a:r>
            <a:r>
              <a:rPr>
                <a:latin typeface="Courier"/>
              </a:rPr>
              <a:t>front_vowel</a:t>
            </a:r>
            <a:r>
              <a:rPr/>
              <a:t>, </a:t>
            </a:r>
            <a:r>
              <a:rPr>
                <a:latin typeface="Courier"/>
              </a:rPr>
              <a:t>back_vowel,</a:t>
            </a:r>
            <a:r>
              <a:rPr/>
              <a:t> and </a:t>
            </a:r>
            <a:r>
              <a:rPr>
                <a:latin typeface="Courier"/>
              </a:rPr>
              <a:t>central_vowel</a:t>
            </a:r>
            <a:r>
              <a:rPr/>
              <a:t>. The numeric [</a:t>
            </a:r>
            <a:r>
              <a:rPr>
                <a:latin typeface="Courier"/>
              </a:rPr>
              <a:t>front_vowel = 0</a:t>
            </a:r>
            <a:r>
              <a:rPr/>
              <a:t>; </a:t>
            </a:r>
            <a:r>
              <a:rPr>
                <a:latin typeface="Courier"/>
              </a:rPr>
              <a:t>back_vowel = 1</a:t>
            </a:r>
            <a:r>
              <a:rPr/>
              <a:t>, </a:t>
            </a:r>
            <a:r>
              <a:rPr>
                <a:latin typeface="Courier"/>
              </a:rPr>
              <a:t>central_vowel = 2</a:t>
            </a:r>
            <a:r>
              <a:rPr/>
              <a:t>]. This model will reveal whether there is any relationship between </a:t>
            </a:r>
            <a:r>
              <a:rPr>
                <a:latin typeface="Courier"/>
              </a:rPr>
              <a:t>vowel space</a:t>
            </a:r>
            <a:r>
              <a:rPr/>
              <a:t> and </a:t>
            </a:r>
            <a:r>
              <a:rPr>
                <a:latin typeface="Courier"/>
              </a:rPr>
              <a:t>words</a:t>
            </a:r>
            <a:r>
              <a:rPr/>
              <a:t> in NE.</a:t>
            </a:r>
          </a:p>
        </p:txBody>
      </p:sp>
      <p:pic>
        <p:nvPicPr>
          <p:cNvPr descr="Presentation_files/figure-pptx/unnamed-chunk-5-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`Phonological environment` determines NURSE vowel production in NE. The random effect for `word` indicates that the influence of `word` on vowel production varies. The SD (0.28) estimates the degree of variability among words. Furthermore, the fixed effect estimate for the intercept (-0.58) indicates the NURSE vowel productions when no word-specific factor is present. This support the evidence that the production of vowels in NE is determined by the `phonological environment` that NE speakers utter, with various words having variable impacts on vowel identity. This is novel and may not be general across Englishes.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NURSE vowel formant trajectories</a:t>
            </a:r>
          </a:p>
        </p:txBody>
      </p:sp>
      <p:pic>
        <p:nvPicPr>
          <p:cNvPr descr="Presentation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NURSE vowel production in NE by age and gender</a:t>
            </a:r>
          </a:p>
        </p:txBody>
      </p:sp>
      <p:pic>
        <p:nvPicPr>
          <p:cNvPr descr="Presentation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NURSE vowel determinant by age and gender</a:t>
            </a:r>
          </a:p>
        </p:txBody>
      </p:sp>
      <p:pic>
        <p:nvPicPr>
          <p:cNvPr descr="Presentation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 for the study</a:t>
            </a:r>
          </a:p>
        </p:txBody>
      </p:sp>
      <p:sp>
        <p:nvSpPr>
          <p:cNvPr id="3" name="Content Placeholder 2"/>
          <p:cNvSpPr>
            <a:spLocks noGrp="1"/>
          </p:cNvSpPr>
          <p:nvPr>
            <p:ph idx="1"/>
          </p:nvPr>
        </p:nvSpPr>
        <p:spPr/>
        <p:txBody>
          <a:bodyPr/>
          <a:lstStyle/>
          <a:p>
            <a:pPr lvl="0" indent="0" marL="0">
              <a:buNone/>
            </a:pPr>
            <a:r>
              <a:rPr>
                <a:latin typeface="Courier"/>
              </a:rPr>
              <a:t>NURSE vowel</a:t>
            </a:r>
            <a:r>
              <a:rPr/>
              <a:t> means </a:t>
            </a:r>
            <a:r>
              <a:rPr>
                <a:latin typeface="Courier"/>
              </a:rPr>
              <a:t>vowels that are produced</a:t>
            </a:r>
            <a:r>
              <a:rPr/>
              <a:t> in similarity or variation to the mid-central vowel </a:t>
            </a:r>
            <a:r>
              <a:rPr>
                <a:latin typeface="Courier"/>
              </a:rPr>
              <a:t>[ɜ]</a:t>
            </a:r>
            <a:r>
              <a:rPr/>
              <a:t> as </a:t>
            </a:r>
            <a:r>
              <a:rPr>
                <a:latin typeface="Courier"/>
              </a:rPr>
              <a:t>[nɜs]</a:t>
            </a:r>
          </a:p>
          <a:p>
            <a:pPr lvl="0" indent="0" marL="0">
              <a:buNone/>
            </a:pPr>
            <a:r>
              <a:rPr/>
              <a:t>The existing literature contains information about `NURSE vowel` production, particularly in the English inner circle. However, their findings often overgeneralize other Englishes without providing supporting evidence. This study will investigate the phenomenon in the outer circle of English and provide a balanced description of the variation that characterizes the </a:t>
            </a:r>
            <a:r>
              <a:rPr>
                <a:latin typeface="Courier"/>
              </a:rPr>
              <a:t>NURSE vowel</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Age(sign), gender(not sig, no conv)</a:t>
            </a:r>
          </a:p>
        </p:txBody>
      </p:sp>
      <p:pic>
        <p:nvPicPr>
          <p:cNvPr descr="Presentation_files/figure-pptx/unnamed-chunk-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patterns of NURSE vowel production in NE by age and gender</a:t>
            </a:r>
          </a:p>
          <a:p>
            <a:pPr lvl="0" indent="0" marL="0">
              <a:buNone/>
            </a:pPr>
            <a:r>
              <a:rPr/>
              <a:t>Sign by </a:t>
            </a:r>
            <a:r>
              <a:rPr>
                <a:latin typeface="Courier"/>
              </a:rPr>
              <a:t>gender</a:t>
            </a:r>
            <a:r>
              <a:rPr/>
              <a:t> (alone)</a:t>
            </a:r>
          </a:p>
        </p:txBody>
      </p:sp>
      <p:pic>
        <p:nvPicPr>
          <p:cNvPr descr="Presentation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0-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0-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0-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NURSE vowel production by </a:t>
            </a:r>
            <a:r>
              <a:rPr>
                <a:latin typeface="Courier"/>
              </a:rPr>
              <a:t>ethnicity</a:t>
            </a:r>
          </a:p>
        </p:txBody>
      </p:sp>
      <p:pic>
        <p:nvPicPr>
          <p:cNvPr descr="Presentation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NURSE vowel determinant by </a:t>
            </a:r>
            <a:r>
              <a:rPr b="1">
                <a:latin typeface="Courier"/>
              </a:rPr>
              <a:t>ethnicity</a:t>
            </a:r>
          </a:p>
        </p:txBody>
      </p:sp>
      <p:pic>
        <p:nvPicPr>
          <p:cNvPr descr="Presentation_files/figure-pptx/unnamed-chunk-1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3-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Discussion and future work</a:t>
            </a:r>
          </a:p>
        </p:txBody>
      </p:sp>
      <p:sp>
        <p:nvSpPr>
          <p:cNvPr id="3" name="Content Placeholder 2"/>
          <p:cNvSpPr>
            <a:spLocks noGrp="1"/>
          </p:cNvSpPr>
          <p:nvPr>
            <p:ph idx="1"/>
          </p:nvPr>
        </p:nvSpPr>
        <p:spPr/>
        <p:txBody>
          <a:bodyPr/>
          <a:lstStyle/>
          <a:p>
            <a:pPr lvl="0" indent="0" marL="0">
              <a:buNone/>
            </a:pPr>
            <a:r>
              <a:rPr/>
              <a:t>Evidently, there are variations in NURSE vowels other than categorical or gradient r-presence. If we included other speech styles later, the variation might exceed what we observed.</a:t>
            </a:r>
          </a:p>
          <a:p>
            <a:pPr lvl="0" indent="0" marL="0">
              <a:buNone/>
            </a:pPr>
            <a:r>
              <a:rPr/>
              <a:t>My findings are similar to those of previous studies, which found that </a:t>
            </a:r>
            <a:r>
              <a:rPr>
                <a:latin typeface="Courier"/>
              </a:rPr>
              <a:t>gender</a:t>
            </a:r>
            <a:r>
              <a:rPr/>
              <a:t>, </a:t>
            </a:r>
            <a:r>
              <a:rPr>
                <a:latin typeface="Courier"/>
              </a:rPr>
              <a:t>age</a:t>
            </a:r>
            <a:r>
              <a:rPr/>
              <a:t>, </a:t>
            </a:r>
            <a:r>
              <a:rPr>
                <a:latin typeface="Courier"/>
              </a:rPr>
              <a:t>style</a:t>
            </a:r>
            <a:r>
              <a:rPr/>
              <a:t>/</a:t>
            </a:r>
            <a:r>
              <a:rPr>
                <a:latin typeface="Courier"/>
              </a:rPr>
              <a:t>register</a:t>
            </a:r>
            <a:r>
              <a:rPr/>
              <a:t>/</a:t>
            </a:r>
            <a:r>
              <a:rPr>
                <a:latin typeface="Courier"/>
              </a:rPr>
              <a:t>community of practice</a:t>
            </a:r>
            <a:r>
              <a:rPr/>
              <a:t>, and </a:t>
            </a:r>
            <a:r>
              <a:rPr>
                <a:latin typeface="Courier"/>
              </a:rPr>
              <a:t>geographical location</a:t>
            </a:r>
            <a:r>
              <a:rPr/>
              <a:t> could affect </a:t>
            </a:r>
            <a:r>
              <a:rPr>
                <a:latin typeface="Courier"/>
              </a:rPr>
              <a:t>NURSE vowel production</a:t>
            </a:r>
            <a:r>
              <a:rPr/>
              <a:t>. (Li et. al., 2021; Maclagan et. al., 2017; Mayr, 2010; Mesthrie &amp; Chevalier, 2014; Watson &amp; Clark, 2013)</a:t>
            </a:r>
          </a:p>
          <a:p>
            <a:pPr lvl="0" indent="0" marL="0">
              <a:buNone/>
            </a:pPr>
            <a:r>
              <a:rPr/>
              <a:t>My analysis is limited (just 246 data points), so I will add more speech samples before generalization.</a:t>
            </a:r>
          </a:p>
          <a:p>
            <a:pPr lvl="0" indent="0" marL="0">
              <a:buNone/>
            </a:pPr>
            <a:r>
              <a:rPr/>
              <a:t>As my interest in sociophonetics grows, I will continue to learn R packages and skills in data science for data management, presentation, and accessibility.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 and Review</a:t>
            </a:r>
          </a:p>
        </p:txBody>
      </p:sp>
      <p:sp>
        <p:nvSpPr>
          <p:cNvPr id="3" name="Content Placeholder 2"/>
          <p:cNvSpPr>
            <a:spLocks noGrp="1"/>
          </p:cNvSpPr>
          <p:nvPr>
            <p:ph idx="1"/>
          </p:nvPr>
        </p:nvSpPr>
        <p:spPr/>
        <p:txBody>
          <a:bodyPr/>
          <a:lstStyle/>
          <a:p>
            <a:pPr lvl="0" indent="0" marL="0">
              <a:spcBef>
                <a:spcPts val="3000"/>
              </a:spcBef>
              <a:buNone/>
            </a:pPr>
            <a:r>
              <a:rPr b="1"/>
              <a:t>Background</a:t>
            </a:r>
          </a:p>
          <a:p>
            <a:pPr lvl="0" indent="0" marL="0">
              <a:buNone/>
            </a:pPr>
            <a:r>
              <a:rPr b="1"/>
              <a:t>NURSE vowels</a:t>
            </a:r>
            <a:r>
              <a:rPr/>
              <a:t> have received scholarly attention in different </a:t>
            </a:r>
            <a:r>
              <a:rPr i="1"/>
              <a:t>varieties</a:t>
            </a:r>
            <a:r>
              <a:rPr/>
              <a:t> (especially in the inner circle) of English (e.g., </a:t>
            </a:r>
            <a:r>
              <a:rPr i="1"/>
              <a:t>American English</a:t>
            </a:r>
            <a:r>
              <a:rPr/>
              <a:t>, </a:t>
            </a:r>
            <a:r>
              <a:rPr i="1"/>
              <a:t>British English</a:t>
            </a:r>
            <a:r>
              <a:rPr/>
              <a:t>, </a:t>
            </a:r>
            <a:r>
              <a:rPr i="1"/>
              <a:t>New Zealand English</a:t>
            </a:r>
            <a:r>
              <a:rPr/>
              <a:t>). Their results are similar.</a:t>
            </a:r>
          </a:p>
          <a:p>
            <a:pPr lvl="0" indent="0" marL="0">
              <a:spcBef>
                <a:spcPts val="3000"/>
              </a:spcBef>
              <a:buNone/>
            </a:pPr>
            <a:r>
              <a:rPr b="1"/>
              <a:t>Review</a:t>
            </a:r>
          </a:p>
          <a:p>
            <a:pPr lvl="0" indent="0" marL="0">
              <a:buNone/>
            </a:pPr>
            <a:r>
              <a:rPr/>
              <a:t>Studies of NURSE vowel variation across several English varieties in monolingual or bilingual contexts show merging (as a centralized vowel) or maintaining a three-way contrast realized as [ɪ], [ɛ], and [ʌ], with the varied presence of rhotacization. These realizations are influenced by social (e.g. </a:t>
            </a:r>
            <a:r>
              <a:rPr b="1"/>
              <a:t>gender</a:t>
            </a:r>
            <a:r>
              <a:rPr/>
              <a:t>, </a:t>
            </a:r>
            <a:r>
              <a:rPr b="1"/>
              <a:t>age</a:t>
            </a:r>
            <a:r>
              <a:rPr/>
              <a:t>) and linguistic factors (e.g., </a:t>
            </a:r>
            <a:r>
              <a:rPr b="1"/>
              <a:t>speech style</a:t>
            </a:r>
            <a:r>
              <a:rPr/>
              <a:t>) (Li et. al., 2021; Maclagan et. al., 2017; Mayr, 2010; Mesthrie &amp; Chevalier, 2014; Watson &amp; Clark, 2013).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Li, Z., Gut, U., &amp; Schützler, O. (2021). nurse Vowels in Scottish Standard English: Still Distinct or Merged? Journal of English Linguistics, 49(3), 305-330.   </a:t>
            </a:r>
          </a:p>
          <a:p>
            <a:pPr lvl="0" indent="0" marL="0">
              <a:buNone/>
            </a:pPr>
            <a:r>
              <a:rPr/>
              <a:t>Maclagan, M., Watson, C. I., Harlow, R., King, J., &amp; Keegan, P. (2017). Investigating the sound change in the New Zealand English nurse vowel/ᴈ. Australian Journal of Linguistics, 37(4), 465-485.   </a:t>
            </a:r>
          </a:p>
          <a:p>
            <a:pPr lvl="0" indent="0" marL="0">
              <a:buNone/>
            </a:pPr>
            <a:r>
              <a:rPr/>
              <a:t>Mayr, R. (2010). What exactly is a front-rounded vowel? An acoustic and articulatory </a:t>
            </a:r>
          </a:p>
          <a:p>
            <a:pPr lvl="0" indent="0" marL="0">
              <a:buNone/>
            </a:pPr>
            <a:r>
              <a:rPr/>
              <a:t>investigation of the NURSE vowel in South Wales English. Journal of the International Phonetic Association, 40(1), 93-112.   </a:t>
            </a:r>
          </a:p>
          <a:p>
            <a:pPr lvl="0" indent="0" marL="0">
              <a:buNone/>
            </a:pPr>
            <a:r>
              <a:rPr/>
              <a:t>Mesthrie, R., &amp; Chevalier, A. (2014). Sociophonetics and the Indian diaspora: The NURSE vowel and other selected features in South African Indian English. In English in the Indian diaspora (pp. 85-104). John Benjamins.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gap</a:t>
            </a:r>
          </a:p>
        </p:txBody>
      </p:sp>
      <p:sp>
        <p:nvSpPr>
          <p:cNvPr id="3" name="Content Placeholder 2"/>
          <p:cNvSpPr>
            <a:spLocks noGrp="1"/>
          </p:cNvSpPr>
          <p:nvPr>
            <p:ph idx="1"/>
          </p:nvPr>
        </p:nvSpPr>
        <p:spPr/>
        <p:txBody>
          <a:bodyPr/>
          <a:lstStyle/>
          <a:p>
            <a:pPr lvl="0" indent="0" marL="0">
              <a:buNone/>
            </a:pPr>
            <a:r>
              <a:rPr/>
              <a:t>However, very little is known about NURSE vowel variation in New Englishes like Nigerian English (NE), which exists in a rich multilingual context with regional varieties (i.e., Hausa, Igbo, Yoruba) and over 250 ethnic groups. This study bridges the gap in the knowledge of NURSE vowel production in Englishes.</a:t>
            </a:r>
          </a:p>
          <a:p>
            <a:pPr lvl="0"/>
            <a:r>
              <a:rPr/>
              <a:t>What are NURSE vowel productions in NE?</a:t>
            </a:r>
          </a:p>
          <a:p>
            <a:pPr lvl="0"/>
            <a:r>
              <a:rPr/>
              <a:t>What possible factors determine variation in NURSE vowel production in NE?</a:t>
            </a:r>
          </a:p>
          <a:p>
            <a:pPr lvl="0"/>
            <a:r>
              <a:rPr/>
              <a:t>To what extent do phonetic features describe vowel identity of NURSE vowels?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Hypothesis</a:t>
            </a:r>
          </a:p>
        </p:txBody>
      </p:sp>
      <p:sp>
        <p:nvSpPr>
          <p:cNvPr id="3" name="Content Placeholder 2"/>
          <p:cNvSpPr>
            <a:spLocks noGrp="1"/>
          </p:cNvSpPr>
          <p:nvPr>
            <p:ph idx="1"/>
          </p:nvPr>
        </p:nvSpPr>
        <p:spPr/>
        <p:txBody>
          <a:bodyPr/>
          <a:lstStyle/>
          <a:p>
            <a:pPr lvl="0" indent="0" marL="0">
              <a:buNone/>
            </a:pPr>
            <a:r>
              <a:rPr/>
              <a:t>The production of NURSE vowels in Nigerian English may vary across </a:t>
            </a:r>
            <a:r>
              <a:rPr b="1"/>
              <a:t>linguistic</a:t>
            </a:r>
            <a:r>
              <a:rPr/>
              <a:t> (vowel production and phonological context), </a:t>
            </a:r>
            <a:r>
              <a:rPr b="1"/>
              <a:t>ethnicity</a:t>
            </a:r>
            <a:r>
              <a:rPr/>
              <a:t> (Hausa, Igbo, and Yoruba), and </a:t>
            </a:r>
            <a:r>
              <a:rPr b="1"/>
              <a:t>sociolinguistic</a:t>
            </a:r>
            <a:r>
              <a:rPr/>
              <a:t> (age, gender, profession) factors. This hypothesis explains the effect of multilingual and diverse socio-cultural spaces on NURSE vowel production in Nigerian English. Specifically:</a:t>
            </a:r>
          </a:p>
          <a:p>
            <a:pPr lvl="0"/>
            <a:r>
              <a:rPr/>
              <a:t>NURSE vowel may have variant production in NE</a:t>
            </a:r>
          </a:p>
          <a:p>
            <a:pPr lvl="0"/>
            <a:r>
              <a:rPr/>
              <a:t>Phonological context may affect NURSE vowel production in NE</a:t>
            </a:r>
          </a:p>
          <a:p>
            <a:pPr lvl="0"/>
            <a:r>
              <a:rPr/>
              <a:t>Nigeria has over 200 ethnic groups and three major (Hausa, Igbo, and Yoruba); I hypothesize that ethnicity may determine NURSE vowel production in NE</a:t>
            </a:r>
          </a:p>
          <a:p>
            <a:pPr lvl="0"/>
            <a:r>
              <a:rPr/>
              <a:t>Sociolinguistic factors may determine how NURSE vowels are produced in NE These factors may contribute to the variation in the production of NURSE vowels than in monolingual speech context.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Methodology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a:t>
            </a:r>
            <a:r>
              <a:rPr>
                <a:hlinkClick r:id="rId2"/>
              </a:rPr>
              <a:t>ICE-Nigeria</a:t>
            </a:r>
          </a:p>
        </p:txBody>
      </p:sp>
      <p:sp>
        <p:nvSpPr>
          <p:cNvPr id="3" name="Content Placeholder 2"/>
          <p:cNvSpPr>
            <a:spLocks noGrp="1"/>
          </p:cNvSpPr>
          <p:nvPr>
            <p:ph idx="1"/>
          </p:nvPr>
        </p:nvSpPr>
        <p:spPr/>
        <p:txBody>
          <a:bodyPr/>
          <a:lstStyle/>
          <a:p>
            <a:pPr lvl="0" indent="0" marL="0">
              <a:buNone/>
            </a:pPr>
            <a:r>
              <a:rPr/>
              <a:t>The data for this study were drawn from the International Corpus of English Nigeria (ICE-Nig). The corpus contains 1,010,382 collections, with 609,586 spoken words and 400,796 written words (Wunder et al., 2010). The sound and text files were downloaded and uploaded to WebMAUS for forced alignment. The forced-aligned speech samples were manually adjusted on the fourth tier on </a:t>
            </a:r>
            <a:r>
              <a:rPr>
                <a:hlinkClick r:id="rId3"/>
              </a:rPr>
              <a:t>Praat</a:t>
            </a:r>
            <a:r>
              <a:rPr/>
              <a:t>.</a:t>
            </a:r>
          </a:p>
          <a:p>
            <a:pPr lvl="0"/>
            <a:r>
              <a:rPr/>
              <a:t>16 sound files (10 - </a:t>
            </a:r>
            <a:r>
              <a:rPr>
                <a:latin typeface="Courier"/>
              </a:rPr>
              <a:t>bnews</a:t>
            </a:r>
            <a:r>
              <a:rPr/>
              <a:t>)</a:t>
            </a:r>
          </a:p>
          <a:p>
            <a:pPr lvl="0"/>
            <a:r>
              <a:rPr/>
              <a:t>two speech styles (</a:t>
            </a:r>
            <a:r>
              <a:rPr i="1"/>
              <a:t>broadcast talk</a:t>
            </a:r>
            <a:r>
              <a:rPr/>
              <a:t> and </a:t>
            </a:r>
            <a:r>
              <a:rPr i="1"/>
              <a:t>broadcast news</a:t>
            </a:r>
            <a:r>
              <a:rPr/>
              <a:t>)</a:t>
            </a:r>
          </a:p>
          <a:p>
            <a:pPr lvl="0"/>
            <a:r>
              <a:rPr/>
              <a:t>All speakers in this study used NE as second language users </a:t>
            </a:r>
            <a:r>
              <a:rPr>
                <a:hlinkClick r:id="rId4"/>
              </a:rPr>
              <a:t>participants</a:t>
            </a:r>
          </a:p>
          <a:p>
            <a:pPr lvl="0"/>
            <a:r>
              <a:rPr/>
              <a:t>Vary by gender (</a:t>
            </a:r>
            <a:r>
              <a:rPr>
                <a:latin typeface="Courier"/>
              </a:rPr>
              <a:t>male</a:t>
            </a:r>
            <a:r>
              <a:rPr/>
              <a:t> vs </a:t>
            </a:r>
            <a:r>
              <a:rPr>
                <a:latin typeface="Courier"/>
              </a:rPr>
              <a:t>female</a:t>
            </a:r>
            <a:r>
              <a:rPr/>
              <a:t>), </a:t>
            </a:r>
            <a:r>
              <a:rPr>
                <a:latin typeface="Courier"/>
              </a:rPr>
              <a:t>ethnicity</a:t>
            </a:r>
            <a:r>
              <a:rPr/>
              <a:t>, </a:t>
            </a:r>
            <a:r>
              <a:rPr>
                <a:latin typeface="Courier"/>
              </a:rPr>
              <a:t>speech style</a:t>
            </a:r>
            <a:r>
              <a:rPr/>
              <a:t>, </a:t>
            </a:r>
            <a:r>
              <a:rPr>
                <a:latin typeface="Courier"/>
              </a:rPr>
              <a:t>Profession</a:t>
            </a:r>
            <a:r>
              <a:rPr/>
              <a:t>, and </a:t>
            </a:r>
            <a:r>
              <a:rPr>
                <a:latin typeface="Courier"/>
              </a:rPr>
              <a:t>age</a:t>
            </a:r>
          </a:p>
          <a:p>
            <a:pPr lvl="0" indent="0">
              <a:buNone/>
            </a:pPr>
            <a:r>
              <a:rPr>
                <a:latin typeface="Courier"/>
              </a:rPr>
              <a:t>inputfile
bnew_01 bnew_02 bnew_03 bnew_04 bnew_05 bnew_06 bnew_07 bnew_08 bnew_09 bnew_10 
      9      10       6       8      11      24       9      16      13      19 
btal_01 btal_04 btal_21 btal_22 btal_33 btal_36 
     16      14      35      22      15      19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Fast Track</a:t>
            </a:r>
          </a:p>
        </p:txBody>
      </p:sp>
      <p:sp>
        <p:nvSpPr>
          <p:cNvPr id="3" name="Content Placeholder 2"/>
          <p:cNvSpPr>
            <a:spLocks noGrp="1"/>
          </p:cNvSpPr>
          <p:nvPr>
            <p:ph idx="1"/>
          </p:nvPr>
        </p:nvSpPr>
        <p:spPr/>
        <p:txBody>
          <a:bodyPr/>
          <a:lstStyle/>
          <a:p>
            <a:pPr lvl="0" indent="0" marL="0">
              <a:buNone/>
            </a:pPr>
            <a:r>
              <a:rPr>
                <a:hlinkClick r:id="rId2"/>
              </a:rPr>
              <a:t>Fast Track</a:t>
            </a:r>
            <a:r>
              <a:rPr/>
              <a:t> reports 5 formant levels (f1, f2, f3, f4, f5), with the lowest as 4700Hz and the highest as 7550Hz. The algorithm generates 20 formant for undistorted formants and selects a winner after comparison with other possible formant outputs. Unlike previous studies of NURSE vowels that implemented midpoint and three-point vowel measurement, Fast Track would enable me account for formant trajectories. This algorithm has better formant representation than midpoint and three-point vowel measurement. </a:t>
            </a:r>
            <a:r>
              <a:rPr>
                <a:hlinkClick r:id="rId3"/>
              </a:rPr>
              <a:t>Samples</a:t>
            </a:r>
          </a:p>
          <a:p>
            <a:pPr lvl="0" indent="0" marL="0">
              <a:buNone/>
            </a:pPr>
            <a:r>
              <a:rPr>
                <a:hlinkClick r:id="rId4"/>
              </a:rPr>
              <a:t>segment info</a:t>
            </a:r>
            <a:r>
              <a:rPr/>
              <a:t> </a:t>
            </a:r>
            <a:r>
              <a:rPr>
                <a:hlinkClick r:id="rId5"/>
              </a:rPr>
              <a:t>nurse aggregate</a:t>
            </a:r>
            <a:r>
              <a:rPr/>
              <a:t> </a:t>
            </a:r>
            <a:r>
              <a:rPr>
                <a:hlinkClick r:id="rId6"/>
              </a:rPr>
              <a:t>nurse social</a:t>
            </a:r>
          </a:p>
          <a:p>
            <a:pPr lvl="0" indent="0" marL="0">
              <a:spcBef>
                <a:spcPts val="3000"/>
              </a:spcBef>
              <a:buNone/>
            </a:pPr>
            <a:r>
              <a:rPr b="1"/>
              <a:t>Data Wrangling</a:t>
            </a:r>
          </a:p>
          <a:p>
            <a:pPr lvl="0"/>
            <a:r>
              <a:rPr/>
              <a:t>remove uninformative columns</a:t>
            </a:r>
          </a:p>
          <a:p>
            <a:pPr lvl="0"/>
            <a:r>
              <a:rPr/>
              <a:t>adding and renaming some columns</a:t>
            </a:r>
          </a:p>
          <a:p>
            <a:pPr lvl="0"/>
            <a:r>
              <a:rPr/>
              <a:t>categorization of age group, profession</a:t>
            </a:r>
          </a:p>
          <a:p>
            <a:pPr lvl="0"/>
            <a:r>
              <a:rPr/>
              <a:t>joining data frames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Vowel normalization</a:t>
            </a:r>
          </a:p>
        </p:txBody>
      </p:sp>
      <p:sp>
        <p:nvSpPr>
          <p:cNvPr id="3" name="Content Placeholder 2"/>
          <p:cNvSpPr>
            <a:spLocks noGrp="1"/>
          </p:cNvSpPr>
          <p:nvPr>
            <p:ph idx="1"/>
          </p:nvPr>
        </p:nvSpPr>
        <p:spPr/>
        <p:txBody>
          <a:bodyPr/>
          <a:lstStyle/>
          <a:p>
            <a:pPr lvl="0" indent="0" marL="0">
              <a:buNone/>
            </a:pPr>
            <a:r>
              <a:rPr b="1" i="1"/>
              <a:t>Bark difference metrics</a:t>
            </a:r>
          </a:p>
          <a:p>
            <a:pPr lvl="0"/>
            <a:r>
              <a:rPr/>
              <a:t>to eliminate physiological differences among speakers</a:t>
            </a:r>
          </a:p>
          <a:p>
            <a:pPr lvl="0"/>
            <a:r>
              <a:rPr/>
              <a:t>to preserve socio-linguistic/dialectal/cross-linguistic differences in vowel quality</a:t>
            </a:r>
          </a:p>
          <a:p>
            <a:pPr lvl="0"/>
            <a:r>
              <a:rPr/>
              <a:t>to preserve phonological distinctions among vowels </a:t>
            </a:r>
            <a:r>
              <a:rPr>
                <a:hlinkClick r:id="rId2"/>
              </a:rPr>
              <a:t>navigate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Sociophonetic study of NURSE vowels in Nigerian English</dc:title>
  <dc:creator>Oluwasegun Amoniyan</dc:creator>
  <cp:keywords/>
  <dcterms:created xsi:type="dcterms:W3CDTF">2024-04-18T14:50:01Z</dcterms:created>
  <dcterms:modified xsi:type="dcterms:W3CDTF">2024-04-18T14:50:01Z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urse">
    <vt:lpwstr>LING 2020 - Data Science Research in Linguistics</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