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80" r:id="rId21"/>
    <p:sldId id="281" r:id="rId22"/>
    <p:sldId id="283" r:id="rId23"/>
    <p:sldId id="260" r:id="rId24"/>
    <p:sldId id="284" r:id="rId25"/>
    <p:sldId id="285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1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62672-35FF-49A6-86CC-8EF38767B1D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E49ED7-D76E-4698-8009-048BB036F4C0}">
      <dgm:prSet/>
      <dgm:spPr/>
      <dgm:t>
        <a:bodyPr/>
        <a:lstStyle/>
        <a:p>
          <a:r>
            <a:rPr lang="en-US" b="1" i="1"/>
            <a:t>Bark difference metrics</a:t>
          </a:r>
          <a:endParaRPr lang="en-US"/>
        </a:p>
      </dgm:t>
    </dgm:pt>
    <dgm:pt modelId="{A2D87245-AA8D-4C6D-ADAC-6369E13B6EC1}" type="parTrans" cxnId="{F513EA1F-59C4-42AA-8A42-7C94DF15A9FD}">
      <dgm:prSet/>
      <dgm:spPr/>
      <dgm:t>
        <a:bodyPr/>
        <a:lstStyle/>
        <a:p>
          <a:endParaRPr lang="en-US"/>
        </a:p>
      </dgm:t>
    </dgm:pt>
    <dgm:pt modelId="{F217CB9D-0FF2-4A1A-948A-643D225C2766}" type="sibTrans" cxnId="{F513EA1F-59C4-42AA-8A42-7C94DF15A9FD}">
      <dgm:prSet/>
      <dgm:spPr/>
      <dgm:t>
        <a:bodyPr/>
        <a:lstStyle/>
        <a:p>
          <a:endParaRPr lang="en-US"/>
        </a:p>
      </dgm:t>
    </dgm:pt>
    <dgm:pt modelId="{DF9BB56E-9AAE-4A9A-ADB7-30395EFCEC72}">
      <dgm:prSet/>
      <dgm:spPr/>
      <dgm:t>
        <a:bodyPr/>
        <a:lstStyle/>
        <a:p>
          <a:r>
            <a:rPr lang="en-US"/>
            <a:t>to eliminate physiological differences among speakers</a:t>
          </a:r>
        </a:p>
      </dgm:t>
    </dgm:pt>
    <dgm:pt modelId="{F878BD2B-915E-4683-B982-F82DC11BA49B}" type="parTrans" cxnId="{82B18EF4-B61B-4AC0-93E8-F26F1AAD5242}">
      <dgm:prSet/>
      <dgm:spPr/>
      <dgm:t>
        <a:bodyPr/>
        <a:lstStyle/>
        <a:p>
          <a:endParaRPr lang="en-US"/>
        </a:p>
      </dgm:t>
    </dgm:pt>
    <dgm:pt modelId="{0FC50280-1246-4F65-9FF9-53BC317367D6}" type="sibTrans" cxnId="{82B18EF4-B61B-4AC0-93E8-F26F1AAD5242}">
      <dgm:prSet/>
      <dgm:spPr/>
      <dgm:t>
        <a:bodyPr/>
        <a:lstStyle/>
        <a:p>
          <a:endParaRPr lang="en-US"/>
        </a:p>
      </dgm:t>
    </dgm:pt>
    <dgm:pt modelId="{12DC1243-472C-4DB8-8768-9293D13AA61B}">
      <dgm:prSet/>
      <dgm:spPr/>
      <dgm:t>
        <a:bodyPr/>
        <a:lstStyle/>
        <a:p>
          <a:r>
            <a:rPr lang="en-US"/>
            <a:t>to preserve socio-linguistic/dialectal/cross-linguistic differences in vowel quality</a:t>
          </a:r>
        </a:p>
      </dgm:t>
    </dgm:pt>
    <dgm:pt modelId="{2BBCAB49-88D9-427F-B143-0ED89344B862}" type="parTrans" cxnId="{7EA760AC-250E-4FA2-868E-6BC85BDBB34A}">
      <dgm:prSet/>
      <dgm:spPr/>
      <dgm:t>
        <a:bodyPr/>
        <a:lstStyle/>
        <a:p>
          <a:endParaRPr lang="en-US"/>
        </a:p>
      </dgm:t>
    </dgm:pt>
    <dgm:pt modelId="{ECCDA023-5164-46C8-9F8D-6B7C6765A1FE}" type="sibTrans" cxnId="{7EA760AC-250E-4FA2-868E-6BC85BDBB34A}">
      <dgm:prSet/>
      <dgm:spPr/>
      <dgm:t>
        <a:bodyPr/>
        <a:lstStyle/>
        <a:p>
          <a:endParaRPr lang="en-US"/>
        </a:p>
      </dgm:t>
    </dgm:pt>
    <dgm:pt modelId="{5284D7B2-D4E1-4989-8E1D-3C8D6BC24EED}">
      <dgm:prSet/>
      <dgm:spPr/>
      <dgm:t>
        <a:bodyPr/>
        <a:lstStyle/>
        <a:p>
          <a:r>
            <a:rPr lang="en-US"/>
            <a:t>to preserve phonological distinctions among vowels, </a:t>
          </a:r>
          <a:r>
            <a:rPr lang="en-US">
              <a:hlinkClick xmlns:r="http://schemas.openxmlformats.org/officeDocument/2006/relationships" r:id="rId1"/>
            </a:rPr>
            <a:t>navigate</a:t>
          </a:r>
          <a:endParaRPr lang="en-US"/>
        </a:p>
      </dgm:t>
    </dgm:pt>
    <dgm:pt modelId="{BC7BE168-989D-4858-8F2D-0F030110FC04}" type="parTrans" cxnId="{DD7F5392-5D50-4A9C-92AF-C7FB464473B4}">
      <dgm:prSet/>
      <dgm:spPr/>
      <dgm:t>
        <a:bodyPr/>
        <a:lstStyle/>
        <a:p>
          <a:endParaRPr lang="en-US"/>
        </a:p>
      </dgm:t>
    </dgm:pt>
    <dgm:pt modelId="{92D1DBC2-5FDC-475C-9AFC-77EB79D306ED}" type="sibTrans" cxnId="{DD7F5392-5D50-4A9C-92AF-C7FB464473B4}">
      <dgm:prSet/>
      <dgm:spPr/>
      <dgm:t>
        <a:bodyPr/>
        <a:lstStyle/>
        <a:p>
          <a:endParaRPr lang="en-US"/>
        </a:p>
      </dgm:t>
    </dgm:pt>
    <dgm:pt modelId="{B575CFFA-B532-4BA9-9CBF-AC07F0261DA6}" type="pres">
      <dgm:prSet presAssocID="{09A62672-35FF-49A6-86CC-8EF38767B1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5E912-6358-4C8A-BC9A-8127E3572148}" type="pres">
      <dgm:prSet presAssocID="{BDE49ED7-D76E-4698-8009-048BB036F4C0}" presName="hierRoot1" presStyleCnt="0"/>
      <dgm:spPr/>
    </dgm:pt>
    <dgm:pt modelId="{8BE465C4-D25A-48D2-9B9E-8E6A29EF4892}" type="pres">
      <dgm:prSet presAssocID="{BDE49ED7-D76E-4698-8009-048BB036F4C0}" presName="composite" presStyleCnt="0"/>
      <dgm:spPr/>
    </dgm:pt>
    <dgm:pt modelId="{33F3E9EB-BA30-4444-BCAA-CDE5A15EDF0F}" type="pres">
      <dgm:prSet presAssocID="{BDE49ED7-D76E-4698-8009-048BB036F4C0}" presName="background" presStyleLbl="node0" presStyleIdx="0" presStyleCnt="1"/>
      <dgm:spPr/>
    </dgm:pt>
    <dgm:pt modelId="{86CC0A9F-6377-4574-9F57-91358D754322}" type="pres">
      <dgm:prSet presAssocID="{BDE49ED7-D76E-4698-8009-048BB036F4C0}" presName="text" presStyleLbl="fgAcc0" presStyleIdx="0" presStyleCnt="1">
        <dgm:presLayoutVars>
          <dgm:chPref val="3"/>
        </dgm:presLayoutVars>
      </dgm:prSet>
      <dgm:spPr/>
    </dgm:pt>
    <dgm:pt modelId="{CE030230-1EA5-40B4-A3D8-C7CBFE8A58CE}" type="pres">
      <dgm:prSet presAssocID="{BDE49ED7-D76E-4698-8009-048BB036F4C0}" presName="hierChild2" presStyleCnt="0"/>
      <dgm:spPr/>
    </dgm:pt>
    <dgm:pt modelId="{02A73332-7C5C-4C78-A665-45FCEA633768}" type="pres">
      <dgm:prSet presAssocID="{F878BD2B-915E-4683-B982-F82DC11BA49B}" presName="Name10" presStyleLbl="parChTrans1D2" presStyleIdx="0" presStyleCnt="3"/>
      <dgm:spPr/>
    </dgm:pt>
    <dgm:pt modelId="{068D9F84-FAFB-47B5-8362-1223C5762F8D}" type="pres">
      <dgm:prSet presAssocID="{DF9BB56E-9AAE-4A9A-ADB7-30395EFCEC72}" presName="hierRoot2" presStyleCnt="0"/>
      <dgm:spPr/>
    </dgm:pt>
    <dgm:pt modelId="{89523181-4DC4-41C7-8943-689CADC5D0C3}" type="pres">
      <dgm:prSet presAssocID="{DF9BB56E-9AAE-4A9A-ADB7-30395EFCEC72}" presName="composite2" presStyleCnt="0"/>
      <dgm:spPr/>
    </dgm:pt>
    <dgm:pt modelId="{7A86D20A-AFFD-4524-80FC-1482CFE5F201}" type="pres">
      <dgm:prSet presAssocID="{DF9BB56E-9AAE-4A9A-ADB7-30395EFCEC72}" presName="background2" presStyleLbl="node2" presStyleIdx="0" presStyleCnt="3"/>
      <dgm:spPr/>
    </dgm:pt>
    <dgm:pt modelId="{62277BC1-300F-43C4-AF30-AF6F2AD989E2}" type="pres">
      <dgm:prSet presAssocID="{DF9BB56E-9AAE-4A9A-ADB7-30395EFCEC72}" presName="text2" presStyleLbl="fgAcc2" presStyleIdx="0" presStyleCnt="3">
        <dgm:presLayoutVars>
          <dgm:chPref val="3"/>
        </dgm:presLayoutVars>
      </dgm:prSet>
      <dgm:spPr/>
    </dgm:pt>
    <dgm:pt modelId="{68FEA552-B6FB-410A-A34F-AEB29D81D756}" type="pres">
      <dgm:prSet presAssocID="{DF9BB56E-9AAE-4A9A-ADB7-30395EFCEC72}" presName="hierChild3" presStyleCnt="0"/>
      <dgm:spPr/>
    </dgm:pt>
    <dgm:pt modelId="{670F53F4-4BA0-4B2E-8A91-9AFF7198261B}" type="pres">
      <dgm:prSet presAssocID="{2BBCAB49-88D9-427F-B143-0ED89344B862}" presName="Name10" presStyleLbl="parChTrans1D2" presStyleIdx="1" presStyleCnt="3"/>
      <dgm:spPr/>
    </dgm:pt>
    <dgm:pt modelId="{4D2D720A-F012-4798-BC30-7D0061A54FF0}" type="pres">
      <dgm:prSet presAssocID="{12DC1243-472C-4DB8-8768-9293D13AA61B}" presName="hierRoot2" presStyleCnt="0"/>
      <dgm:spPr/>
    </dgm:pt>
    <dgm:pt modelId="{36B33117-E37A-45DB-8ADC-1C69D8AA5276}" type="pres">
      <dgm:prSet presAssocID="{12DC1243-472C-4DB8-8768-9293D13AA61B}" presName="composite2" presStyleCnt="0"/>
      <dgm:spPr/>
    </dgm:pt>
    <dgm:pt modelId="{2CEC0D7C-B340-4077-A5B6-DB0E50E0BA30}" type="pres">
      <dgm:prSet presAssocID="{12DC1243-472C-4DB8-8768-9293D13AA61B}" presName="background2" presStyleLbl="node2" presStyleIdx="1" presStyleCnt="3"/>
      <dgm:spPr/>
    </dgm:pt>
    <dgm:pt modelId="{5F318490-D809-4409-9D93-063451F2A2CA}" type="pres">
      <dgm:prSet presAssocID="{12DC1243-472C-4DB8-8768-9293D13AA61B}" presName="text2" presStyleLbl="fgAcc2" presStyleIdx="1" presStyleCnt="3">
        <dgm:presLayoutVars>
          <dgm:chPref val="3"/>
        </dgm:presLayoutVars>
      </dgm:prSet>
      <dgm:spPr/>
    </dgm:pt>
    <dgm:pt modelId="{11031A74-C21B-4C34-938D-93F405445B62}" type="pres">
      <dgm:prSet presAssocID="{12DC1243-472C-4DB8-8768-9293D13AA61B}" presName="hierChild3" presStyleCnt="0"/>
      <dgm:spPr/>
    </dgm:pt>
    <dgm:pt modelId="{448AB594-6E90-432F-A2FD-C3AB15606E6D}" type="pres">
      <dgm:prSet presAssocID="{BC7BE168-989D-4858-8F2D-0F030110FC04}" presName="Name10" presStyleLbl="parChTrans1D2" presStyleIdx="2" presStyleCnt="3"/>
      <dgm:spPr/>
    </dgm:pt>
    <dgm:pt modelId="{DD184E02-4AB6-4A91-92DA-BD2BA4C59C41}" type="pres">
      <dgm:prSet presAssocID="{5284D7B2-D4E1-4989-8E1D-3C8D6BC24EED}" presName="hierRoot2" presStyleCnt="0"/>
      <dgm:spPr/>
    </dgm:pt>
    <dgm:pt modelId="{D3F67CDB-C0CE-4C9C-AFAA-E0F2CEAB9141}" type="pres">
      <dgm:prSet presAssocID="{5284D7B2-D4E1-4989-8E1D-3C8D6BC24EED}" presName="composite2" presStyleCnt="0"/>
      <dgm:spPr/>
    </dgm:pt>
    <dgm:pt modelId="{9F80106C-29DB-4A1C-891D-6CBEFFB14576}" type="pres">
      <dgm:prSet presAssocID="{5284D7B2-D4E1-4989-8E1D-3C8D6BC24EED}" presName="background2" presStyleLbl="node2" presStyleIdx="2" presStyleCnt="3"/>
      <dgm:spPr/>
    </dgm:pt>
    <dgm:pt modelId="{6D44C915-26F8-4DCE-84C5-7FE0F539F470}" type="pres">
      <dgm:prSet presAssocID="{5284D7B2-D4E1-4989-8E1D-3C8D6BC24EED}" presName="text2" presStyleLbl="fgAcc2" presStyleIdx="2" presStyleCnt="3">
        <dgm:presLayoutVars>
          <dgm:chPref val="3"/>
        </dgm:presLayoutVars>
      </dgm:prSet>
      <dgm:spPr/>
    </dgm:pt>
    <dgm:pt modelId="{B65917B9-CA20-4802-BE8E-B44DC45E00B8}" type="pres">
      <dgm:prSet presAssocID="{5284D7B2-D4E1-4989-8E1D-3C8D6BC24EED}" presName="hierChild3" presStyleCnt="0"/>
      <dgm:spPr/>
    </dgm:pt>
  </dgm:ptLst>
  <dgm:cxnLst>
    <dgm:cxn modelId="{BD96770C-05CB-4526-84F7-5AC263C86691}" type="presOf" srcId="{09A62672-35FF-49A6-86CC-8EF38767B1D3}" destId="{B575CFFA-B532-4BA9-9CBF-AC07F0261DA6}" srcOrd="0" destOrd="0" presId="urn:microsoft.com/office/officeart/2005/8/layout/hierarchy1"/>
    <dgm:cxn modelId="{049C0D11-36C9-4B9E-BF0C-BCCC6AFC5A76}" type="presOf" srcId="{2BBCAB49-88D9-427F-B143-0ED89344B862}" destId="{670F53F4-4BA0-4B2E-8A91-9AFF7198261B}" srcOrd="0" destOrd="0" presId="urn:microsoft.com/office/officeart/2005/8/layout/hierarchy1"/>
    <dgm:cxn modelId="{BA8B9614-9176-459E-809B-710DD42AB62D}" type="presOf" srcId="{5284D7B2-D4E1-4989-8E1D-3C8D6BC24EED}" destId="{6D44C915-26F8-4DCE-84C5-7FE0F539F470}" srcOrd="0" destOrd="0" presId="urn:microsoft.com/office/officeart/2005/8/layout/hierarchy1"/>
    <dgm:cxn modelId="{F513EA1F-59C4-42AA-8A42-7C94DF15A9FD}" srcId="{09A62672-35FF-49A6-86CC-8EF38767B1D3}" destId="{BDE49ED7-D76E-4698-8009-048BB036F4C0}" srcOrd="0" destOrd="0" parTransId="{A2D87245-AA8D-4C6D-ADAC-6369E13B6EC1}" sibTransId="{F217CB9D-0FF2-4A1A-948A-643D225C2766}"/>
    <dgm:cxn modelId="{4C73626C-5D9A-4C08-8D16-271AF18DB7F8}" type="presOf" srcId="{DF9BB56E-9AAE-4A9A-ADB7-30395EFCEC72}" destId="{62277BC1-300F-43C4-AF30-AF6F2AD989E2}" srcOrd="0" destOrd="0" presId="urn:microsoft.com/office/officeart/2005/8/layout/hierarchy1"/>
    <dgm:cxn modelId="{AD0CBB4D-2049-4401-8FB8-2F62A121FA5A}" type="presOf" srcId="{BC7BE168-989D-4858-8F2D-0F030110FC04}" destId="{448AB594-6E90-432F-A2FD-C3AB15606E6D}" srcOrd="0" destOrd="0" presId="urn:microsoft.com/office/officeart/2005/8/layout/hierarchy1"/>
    <dgm:cxn modelId="{DD7F5392-5D50-4A9C-92AF-C7FB464473B4}" srcId="{BDE49ED7-D76E-4698-8009-048BB036F4C0}" destId="{5284D7B2-D4E1-4989-8E1D-3C8D6BC24EED}" srcOrd="2" destOrd="0" parTransId="{BC7BE168-989D-4858-8F2D-0F030110FC04}" sibTransId="{92D1DBC2-5FDC-475C-9AFC-77EB79D306ED}"/>
    <dgm:cxn modelId="{EB7A5792-2A8D-4BB7-871A-0EAF469453DE}" type="presOf" srcId="{12DC1243-472C-4DB8-8768-9293D13AA61B}" destId="{5F318490-D809-4409-9D93-063451F2A2CA}" srcOrd="0" destOrd="0" presId="urn:microsoft.com/office/officeart/2005/8/layout/hierarchy1"/>
    <dgm:cxn modelId="{62CD8494-329D-476E-9C61-9023575B7C79}" type="presOf" srcId="{BDE49ED7-D76E-4698-8009-048BB036F4C0}" destId="{86CC0A9F-6377-4574-9F57-91358D754322}" srcOrd="0" destOrd="0" presId="urn:microsoft.com/office/officeart/2005/8/layout/hierarchy1"/>
    <dgm:cxn modelId="{24CD74AA-CAC6-4E96-B90D-78A73F62FD0B}" type="presOf" srcId="{F878BD2B-915E-4683-B982-F82DC11BA49B}" destId="{02A73332-7C5C-4C78-A665-45FCEA633768}" srcOrd="0" destOrd="0" presId="urn:microsoft.com/office/officeart/2005/8/layout/hierarchy1"/>
    <dgm:cxn modelId="{7EA760AC-250E-4FA2-868E-6BC85BDBB34A}" srcId="{BDE49ED7-D76E-4698-8009-048BB036F4C0}" destId="{12DC1243-472C-4DB8-8768-9293D13AA61B}" srcOrd="1" destOrd="0" parTransId="{2BBCAB49-88D9-427F-B143-0ED89344B862}" sibTransId="{ECCDA023-5164-46C8-9F8D-6B7C6765A1FE}"/>
    <dgm:cxn modelId="{82B18EF4-B61B-4AC0-93E8-F26F1AAD5242}" srcId="{BDE49ED7-D76E-4698-8009-048BB036F4C0}" destId="{DF9BB56E-9AAE-4A9A-ADB7-30395EFCEC72}" srcOrd="0" destOrd="0" parTransId="{F878BD2B-915E-4683-B982-F82DC11BA49B}" sibTransId="{0FC50280-1246-4F65-9FF9-53BC317367D6}"/>
    <dgm:cxn modelId="{C18D691C-BDAE-4F3B-AF29-F1E2916BD09E}" type="presParOf" srcId="{B575CFFA-B532-4BA9-9CBF-AC07F0261DA6}" destId="{D165E912-6358-4C8A-BC9A-8127E3572148}" srcOrd="0" destOrd="0" presId="urn:microsoft.com/office/officeart/2005/8/layout/hierarchy1"/>
    <dgm:cxn modelId="{74672B28-C177-491D-986D-6BFC55CFABC0}" type="presParOf" srcId="{D165E912-6358-4C8A-BC9A-8127E3572148}" destId="{8BE465C4-D25A-48D2-9B9E-8E6A29EF4892}" srcOrd="0" destOrd="0" presId="urn:microsoft.com/office/officeart/2005/8/layout/hierarchy1"/>
    <dgm:cxn modelId="{1210123C-DD8E-4F01-B01B-F8A413C0C101}" type="presParOf" srcId="{8BE465C4-D25A-48D2-9B9E-8E6A29EF4892}" destId="{33F3E9EB-BA30-4444-BCAA-CDE5A15EDF0F}" srcOrd="0" destOrd="0" presId="urn:microsoft.com/office/officeart/2005/8/layout/hierarchy1"/>
    <dgm:cxn modelId="{A7D236CD-87B8-441B-9B70-52D8B39589DB}" type="presParOf" srcId="{8BE465C4-D25A-48D2-9B9E-8E6A29EF4892}" destId="{86CC0A9F-6377-4574-9F57-91358D754322}" srcOrd="1" destOrd="0" presId="urn:microsoft.com/office/officeart/2005/8/layout/hierarchy1"/>
    <dgm:cxn modelId="{38DD3CDE-4332-4AAD-9B12-2C56C38E4CAB}" type="presParOf" srcId="{D165E912-6358-4C8A-BC9A-8127E3572148}" destId="{CE030230-1EA5-40B4-A3D8-C7CBFE8A58CE}" srcOrd="1" destOrd="0" presId="urn:microsoft.com/office/officeart/2005/8/layout/hierarchy1"/>
    <dgm:cxn modelId="{B10EFB61-B6C1-4532-98FB-4F9B954FD6B3}" type="presParOf" srcId="{CE030230-1EA5-40B4-A3D8-C7CBFE8A58CE}" destId="{02A73332-7C5C-4C78-A665-45FCEA633768}" srcOrd="0" destOrd="0" presId="urn:microsoft.com/office/officeart/2005/8/layout/hierarchy1"/>
    <dgm:cxn modelId="{8D24D6AE-A9B3-4DA0-908B-AA612D7A9CF2}" type="presParOf" srcId="{CE030230-1EA5-40B4-A3D8-C7CBFE8A58CE}" destId="{068D9F84-FAFB-47B5-8362-1223C5762F8D}" srcOrd="1" destOrd="0" presId="urn:microsoft.com/office/officeart/2005/8/layout/hierarchy1"/>
    <dgm:cxn modelId="{0061EAC9-07EE-4E43-8262-690723FF3A0B}" type="presParOf" srcId="{068D9F84-FAFB-47B5-8362-1223C5762F8D}" destId="{89523181-4DC4-41C7-8943-689CADC5D0C3}" srcOrd="0" destOrd="0" presId="urn:microsoft.com/office/officeart/2005/8/layout/hierarchy1"/>
    <dgm:cxn modelId="{E4961B37-67E1-4872-B911-25F0004A69D6}" type="presParOf" srcId="{89523181-4DC4-41C7-8943-689CADC5D0C3}" destId="{7A86D20A-AFFD-4524-80FC-1482CFE5F201}" srcOrd="0" destOrd="0" presId="urn:microsoft.com/office/officeart/2005/8/layout/hierarchy1"/>
    <dgm:cxn modelId="{6CB7E851-AB76-4BDF-857A-EE803FA9A24B}" type="presParOf" srcId="{89523181-4DC4-41C7-8943-689CADC5D0C3}" destId="{62277BC1-300F-43C4-AF30-AF6F2AD989E2}" srcOrd="1" destOrd="0" presId="urn:microsoft.com/office/officeart/2005/8/layout/hierarchy1"/>
    <dgm:cxn modelId="{B1FDD210-00CA-4A0B-ADBB-814395274E84}" type="presParOf" srcId="{068D9F84-FAFB-47B5-8362-1223C5762F8D}" destId="{68FEA552-B6FB-410A-A34F-AEB29D81D756}" srcOrd="1" destOrd="0" presId="urn:microsoft.com/office/officeart/2005/8/layout/hierarchy1"/>
    <dgm:cxn modelId="{E3B664DC-88CD-4883-B9D7-F75902C55512}" type="presParOf" srcId="{CE030230-1EA5-40B4-A3D8-C7CBFE8A58CE}" destId="{670F53F4-4BA0-4B2E-8A91-9AFF7198261B}" srcOrd="2" destOrd="0" presId="urn:microsoft.com/office/officeart/2005/8/layout/hierarchy1"/>
    <dgm:cxn modelId="{9D027379-E81E-49B6-AE78-42AA438D3143}" type="presParOf" srcId="{CE030230-1EA5-40B4-A3D8-C7CBFE8A58CE}" destId="{4D2D720A-F012-4798-BC30-7D0061A54FF0}" srcOrd="3" destOrd="0" presId="urn:microsoft.com/office/officeart/2005/8/layout/hierarchy1"/>
    <dgm:cxn modelId="{3AA4DA4C-D841-4AA0-8FED-4B3B95E40674}" type="presParOf" srcId="{4D2D720A-F012-4798-BC30-7D0061A54FF0}" destId="{36B33117-E37A-45DB-8ADC-1C69D8AA5276}" srcOrd="0" destOrd="0" presId="urn:microsoft.com/office/officeart/2005/8/layout/hierarchy1"/>
    <dgm:cxn modelId="{990C4A2A-6173-4592-965F-3FE724B7F2F6}" type="presParOf" srcId="{36B33117-E37A-45DB-8ADC-1C69D8AA5276}" destId="{2CEC0D7C-B340-4077-A5B6-DB0E50E0BA30}" srcOrd="0" destOrd="0" presId="urn:microsoft.com/office/officeart/2005/8/layout/hierarchy1"/>
    <dgm:cxn modelId="{019549BE-BED4-4CCC-BADD-77E3DAC6EBC1}" type="presParOf" srcId="{36B33117-E37A-45DB-8ADC-1C69D8AA5276}" destId="{5F318490-D809-4409-9D93-063451F2A2CA}" srcOrd="1" destOrd="0" presId="urn:microsoft.com/office/officeart/2005/8/layout/hierarchy1"/>
    <dgm:cxn modelId="{8A6D2CB4-CF83-490C-8C81-42721F1A2ED5}" type="presParOf" srcId="{4D2D720A-F012-4798-BC30-7D0061A54FF0}" destId="{11031A74-C21B-4C34-938D-93F405445B62}" srcOrd="1" destOrd="0" presId="urn:microsoft.com/office/officeart/2005/8/layout/hierarchy1"/>
    <dgm:cxn modelId="{E9475CD8-77F2-4478-A638-AA51C78A350F}" type="presParOf" srcId="{CE030230-1EA5-40B4-A3D8-C7CBFE8A58CE}" destId="{448AB594-6E90-432F-A2FD-C3AB15606E6D}" srcOrd="4" destOrd="0" presId="urn:microsoft.com/office/officeart/2005/8/layout/hierarchy1"/>
    <dgm:cxn modelId="{0416A47D-D37E-48F8-B604-980F0C061696}" type="presParOf" srcId="{CE030230-1EA5-40B4-A3D8-C7CBFE8A58CE}" destId="{DD184E02-4AB6-4A91-92DA-BD2BA4C59C41}" srcOrd="5" destOrd="0" presId="urn:microsoft.com/office/officeart/2005/8/layout/hierarchy1"/>
    <dgm:cxn modelId="{BAA24769-5B8B-4149-AA9B-3DCF5D5250C5}" type="presParOf" srcId="{DD184E02-4AB6-4A91-92DA-BD2BA4C59C41}" destId="{D3F67CDB-C0CE-4C9C-AFAA-E0F2CEAB9141}" srcOrd="0" destOrd="0" presId="urn:microsoft.com/office/officeart/2005/8/layout/hierarchy1"/>
    <dgm:cxn modelId="{4CD5BD90-27BC-459B-8BEB-A3F20E0097EF}" type="presParOf" srcId="{D3F67CDB-C0CE-4C9C-AFAA-E0F2CEAB9141}" destId="{9F80106C-29DB-4A1C-891D-6CBEFFB14576}" srcOrd="0" destOrd="0" presId="urn:microsoft.com/office/officeart/2005/8/layout/hierarchy1"/>
    <dgm:cxn modelId="{A6183944-C996-4E44-87C1-69BCB3BC046E}" type="presParOf" srcId="{D3F67CDB-C0CE-4C9C-AFAA-E0F2CEAB9141}" destId="{6D44C915-26F8-4DCE-84C5-7FE0F539F470}" srcOrd="1" destOrd="0" presId="urn:microsoft.com/office/officeart/2005/8/layout/hierarchy1"/>
    <dgm:cxn modelId="{46DA3B09-4991-4F2E-89C5-0D007855ED76}" type="presParOf" srcId="{DD184E02-4AB6-4A91-92DA-BD2BA4C59C41}" destId="{B65917B9-CA20-4802-BE8E-B44DC45E00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5E619-CCCC-4394-A7AD-9091052A747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C55D86-B27D-43AE-8D28-E00796F0F83D}">
      <dgm:prSet custT="1"/>
      <dgm:spPr/>
      <dgm:t>
        <a:bodyPr/>
        <a:lstStyle/>
        <a:p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gm:t>
    </dgm:pt>
    <dgm:pt modelId="{A9CCEAA2-2AFE-4D29-BE44-9CDB3D533720}" type="parTrans" cxnId="{BA7AE802-4244-4913-85CD-7F06D07E1689}">
      <dgm:prSet/>
      <dgm:spPr/>
      <dgm:t>
        <a:bodyPr/>
        <a:lstStyle/>
        <a:p>
          <a:endParaRPr lang="en-US"/>
        </a:p>
      </dgm:t>
    </dgm:pt>
    <dgm:pt modelId="{8A447C6B-1FB3-4808-B6A0-A4CEC4C0B97F}" type="sibTrans" cxnId="{BA7AE802-4244-4913-85CD-7F06D07E1689}">
      <dgm:prSet/>
      <dgm:spPr/>
      <dgm:t>
        <a:bodyPr/>
        <a:lstStyle/>
        <a:p>
          <a:endParaRPr lang="en-US"/>
        </a:p>
      </dgm:t>
    </dgm:pt>
    <dgm:pt modelId="{14B48E59-687D-4F76-B87A-FE18FC80B4C6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gm:t>
    </dgm:pt>
    <dgm:pt modelId="{078D5A97-C914-40C4-98CE-39C3240EEF52}" type="parTrans" cxnId="{FDCD65EC-BC18-4D04-840B-EAA94641EE13}">
      <dgm:prSet/>
      <dgm:spPr/>
      <dgm:t>
        <a:bodyPr/>
        <a:lstStyle/>
        <a:p>
          <a:endParaRPr lang="en-US"/>
        </a:p>
      </dgm:t>
    </dgm:pt>
    <dgm:pt modelId="{61E16A46-4F02-443B-976B-70BBE88D3BA5}" type="sibTrans" cxnId="{FDCD65EC-BC18-4D04-840B-EAA94641EE13}">
      <dgm:prSet/>
      <dgm:spPr/>
      <dgm:t>
        <a:bodyPr/>
        <a:lstStyle/>
        <a:p>
          <a:endParaRPr lang="en-US"/>
        </a:p>
      </dgm:t>
    </dgm:pt>
    <dgm:pt modelId="{D14B9D2A-6FFF-45D1-BAD8-6A0B2C0BEA7B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gm:t>
    </dgm:pt>
    <dgm:pt modelId="{08123AE3-EE85-4D17-9F9A-7BF1356E3DDA}" type="parTrans" cxnId="{D7DCA064-2197-493C-8AED-7976A49F4705}">
      <dgm:prSet/>
      <dgm:spPr/>
      <dgm:t>
        <a:bodyPr/>
        <a:lstStyle/>
        <a:p>
          <a:endParaRPr lang="en-US"/>
        </a:p>
      </dgm:t>
    </dgm:pt>
    <dgm:pt modelId="{44DFE423-003D-4B1F-88A3-477F8F5EE62E}" type="sibTrans" cxnId="{D7DCA064-2197-493C-8AED-7976A49F4705}">
      <dgm:prSet/>
      <dgm:spPr/>
      <dgm:t>
        <a:bodyPr/>
        <a:lstStyle/>
        <a:p>
          <a:endParaRPr lang="en-US"/>
        </a:p>
      </dgm:t>
    </dgm:pt>
    <dgm:pt modelId="{8FA0594F-443E-4564-93B8-A1A1F6507AB1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gm:t>
    </dgm:pt>
    <dgm:pt modelId="{CB1CA3E6-D848-4B5C-8129-9673F5D224F6}" type="parTrans" cxnId="{028AE5F6-D028-4BCC-AA5A-718E9665A06E}">
      <dgm:prSet/>
      <dgm:spPr/>
      <dgm:t>
        <a:bodyPr/>
        <a:lstStyle/>
        <a:p>
          <a:endParaRPr lang="en-US"/>
        </a:p>
      </dgm:t>
    </dgm:pt>
    <dgm:pt modelId="{33854E30-E973-4FE9-9AD1-0EC58755CBA1}" type="sibTrans" cxnId="{028AE5F6-D028-4BCC-AA5A-718E9665A06E}">
      <dgm:prSet/>
      <dgm:spPr/>
      <dgm:t>
        <a:bodyPr/>
        <a:lstStyle/>
        <a:p>
          <a:endParaRPr lang="en-US"/>
        </a:p>
      </dgm:t>
    </dgm:pt>
    <dgm:pt modelId="{58E0935B-4085-4C03-A692-A82F20FF6905}" type="pres">
      <dgm:prSet presAssocID="{C395E619-CCCC-4394-A7AD-9091052A7477}" presName="linear" presStyleCnt="0">
        <dgm:presLayoutVars>
          <dgm:animLvl val="lvl"/>
          <dgm:resizeHandles val="exact"/>
        </dgm:presLayoutVars>
      </dgm:prSet>
      <dgm:spPr/>
    </dgm:pt>
    <dgm:pt modelId="{8D23B8D0-F2F1-439D-896E-4D422F9F9391}" type="pres">
      <dgm:prSet presAssocID="{ADC55D86-B27D-43AE-8D28-E00796F0F8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21AFFF-1D5C-46F8-8AC1-BD7A429ADEFF}" type="pres">
      <dgm:prSet presAssocID="{8A447C6B-1FB3-4808-B6A0-A4CEC4C0B97F}" presName="spacer" presStyleCnt="0"/>
      <dgm:spPr/>
    </dgm:pt>
    <dgm:pt modelId="{47AC05BC-D834-4254-A2B9-3B4F96000573}" type="pres">
      <dgm:prSet presAssocID="{14B48E59-687D-4F76-B87A-FE18FC80B4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4DB9E-C903-4F2D-BC90-C30D2E8E9CE1}" type="pres">
      <dgm:prSet presAssocID="{61E16A46-4F02-443B-976B-70BBE88D3BA5}" presName="spacer" presStyleCnt="0"/>
      <dgm:spPr/>
    </dgm:pt>
    <dgm:pt modelId="{E6652801-D921-47E9-88D9-0FAF7B1D5F2A}" type="pres">
      <dgm:prSet presAssocID="{D14B9D2A-6FFF-45D1-BAD8-6A0B2C0BEA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544CE5-C1D5-45BA-B9E4-EC3E0DAE377C}" type="pres">
      <dgm:prSet presAssocID="{44DFE423-003D-4B1F-88A3-477F8F5EE62E}" presName="spacer" presStyleCnt="0"/>
      <dgm:spPr/>
    </dgm:pt>
    <dgm:pt modelId="{66A4017C-1429-461E-8685-5E12C66754E9}" type="pres">
      <dgm:prSet presAssocID="{8FA0594F-443E-4564-93B8-A1A1F6507A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7AE802-4244-4913-85CD-7F06D07E1689}" srcId="{C395E619-CCCC-4394-A7AD-9091052A7477}" destId="{ADC55D86-B27D-43AE-8D28-E00796F0F83D}" srcOrd="0" destOrd="0" parTransId="{A9CCEAA2-2AFE-4D29-BE44-9CDB3D533720}" sibTransId="{8A447C6B-1FB3-4808-B6A0-A4CEC4C0B97F}"/>
    <dgm:cxn modelId="{046E755C-BFA7-4915-9CC1-E0F7ECE828CA}" type="presOf" srcId="{ADC55D86-B27D-43AE-8D28-E00796F0F83D}" destId="{8D23B8D0-F2F1-439D-896E-4D422F9F9391}" srcOrd="0" destOrd="0" presId="urn:microsoft.com/office/officeart/2005/8/layout/vList2"/>
    <dgm:cxn modelId="{D7DCA064-2197-493C-8AED-7976A49F4705}" srcId="{C395E619-CCCC-4394-A7AD-9091052A7477}" destId="{D14B9D2A-6FFF-45D1-BAD8-6A0B2C0BEA7B}" srcOrd="2" destOrd="0" parTransId="{08123AE3-EE85-4D17-9F9A-7BF1356E3DDA}" sibTransId="{44DFE423-003D-4B1F-88A3-477F8F5EE62E}"/>
    <dgm:cxn modelId="{33AC9E90-7A99-4631-8CCD-5149843079BA}" type="presOf" srcId="{D14B9D2A-6FFF-45D1-BAD8-6A0B2C0BEA7B}" destId="{E6652801-D921-47E9-88D9-0FAF7B1D5F2A}" srcOrd="0" destOrd="0" presId="urn:microsoft.com/office/officeart/2005/8/layout/vList2"/>
    <dgm:cxn modelId="{34292FC0-EA2B-4F22-9DBB-66B3D2931D3A}" type="presOf" srcId="{14B48E59-687D-4F76-B87A-FE18FC80B4C6}" destId="{47AC05BC-D834-4254-A2B9-3B4F96000573}" srcOrd="0" destOrd="0" presId="urn:microsoft.com/office/officeart/2005/8/layout/vList2"/>
    <dgm:cxn modelId="{968618C2-5009-4116-8F72-8C42F2EB8855}" type="presOf" srcId="{8FA0594F-443E-4564-93B8-A1A1F6507AB1}" destId="{66A4017C-1429-461E-8685-5E12C66754E9}" srcOrd="0" destOrd="0" presId="urn:microsoft.com/office/officeart/2005/8/layout/vList2"/>
    <dgm:cxn modelId="{08B019C6-C66B-4A16-9C84-9A003FE550D6}" type="presOf" srcId="{C395E619-CCCC-4394-A7AD-9091052A7477}" destId="{58E0935B-4085-4C03-A692-A82F20FF6905}" srcOrd="0" destOrd="0" presId="urn:microsoft.com/office/officeart/2005/8/layout/vList2"/>
    <dgm:cxn modelId="{FDCD65EC-BC18-4D04-840B-EAA94641EE13}" srcId="{C395E619-CCCC-4394-A7AD-9091052A7477}" destId="{14B48E59-687D-4F76-B87A-FE18FC80B4C6}" srcOrd="1" destOrd="0" parTransId="{078D5A97-C914-40C4-98CE-39C3240EEF52}" sibTransId="{61E16A46-4F02-443B-976B-70BBE88D3BA5}"/>
    <dgm:cxn modelId="{028AE5F6-D028-4BCC-AA5A-718E9665A06E}" srcId="{C395E619-CCCC-4394-A7AD-9091052A7477}" destId="{8FA0594F-443E-4564-93B8-A1A1F6507AB1}" srcOrd="3" destOrd="0" parTransId="{CB1CA3E6-D848-4B5C-8129-9673F5D224F6}" sibTransId="{33854E30-E973-4FE9-9AD1-0EC58755CBA1}"/>
    <dgm:cxn modelId="{B78403B0-E5A7-49DB-87FE-18EFA2B0A328}" type="presParOf" srcId="{58E0935B-4085-4C03-A692-A82F20FF6905}" destId="{8D23B8D0-F2F1-439D-896E-4D422F9F9391}" srcOrd="0" destOrd="0" presId="urn:microsoft.com/office/officeart/2005/8/layout/vList2"/>
    <dgm:cxn modelId="{0385C065-D70F-4C0C-9F50-227BE7D45EAC}" type="presParOf" srcId="{58E0935B-4085-4C03-A692-A82F20FF6905}" destId="{ED21AFFF-1D5C-46F8-8AC1-BD7A429ADEFF}" srcOrd="1" destOrd="0" presId="urn:microsoft.com/office/officeart/2005/8/layout/vList2"/>
    <dgm:cxn modelId="{819F3A4C-5376-428F-B8B9-6404D65CC441}" type="presParOf" srcId="{58E0935B-4085-4C03-A692-A82F20FF6905}" destId="{47AC05BC-D834-4254-A2B9-3B4F96000573}" srcOrd="2" destOrd="0" presId="urn:microsoft.com/office/officeart/2005/8/layout/vList2"/>
    <dgm:cxn modelId="{2E990480-141E-446B-BA48-87EA9F34D8E6}" type="presParOf" srcId="{58E0935B-4085-4C03-A692-A82F20FF6905}" destId="{13F4DB9E-C903-4F2D-BC90-C30D2E8E9CE1}" srcOrd="3" destOrd="0" presId="urn:microsoft.com/office/officeart/2005/8/layout/vList2"/>
    <dgm:cxn modelId="{964E63F1-13E6-4F38-89AF-EF8E1E4CA5AB}" type="presParOf" srcId="{58E0935B-4085-4C03-A692-A82F20FF6905}" destId="{E6652801-D921-47E9-88D9-0FAF7B1D5F2A}" srcOrd="4" destOrd="0" presId="urn:microsoft.com/office/officeart/2005/8/layout/vList2"/>
    <dgm:cxn modelId="{4728968D-1A24-47E5-97D1-EEF3EAC58551}" type="presParOf" srcId="{58E0935B-4085-4C03-A692-A82F20FF6905}" destId="{E3544CE5-C1D5-45BA-B9E4-EC3E0DAE377C}" srcOrd="5" destOrd="0" presId="urn:microsoft.com/office/officeart/2005/8/layout/vList2"/>
    <dgm:cxn modelId="{CB03CC90-812F-4556-BD37-C5511F41C425}" type="presParOf" srcId="{58E0935B-4085-4C03-A692-A82F20FF6905}" destId="{66A4017C-1429-461E-8685-5E12C6675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B594-6E90-432F-A2FD-C3AB15606E6D}">
      <dsp:nvSpPr>
        <dsp:cNvPr id="0" name=""/>
        <dsp:cNvSpPr/>
      </dsp:nvSpPr>
      <dsp:spPr>
        <a:xfrm>
          <a:off x="3834561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03"/>
              </a:lnTo>
              <a:lnTo>
                <a:pt x="2393351" y="388103"/>
              </a:lnTo>
              <a:lnTo>
                <a:pt x="2393351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F53F4-4BA0-4B2E-8A91-9AFF7198261B}">
      <dsp:nvSpPr>
        <dsp:cNvPr id="0" name=""/>
        <dsp:cNvSpPr/>
      </dsp:nvSpPr>
      <dsp:spPr>
        <a:xfrm>
          <a:off x="3788841" y="1243648"/>
          <a:ext cx="91440" cy="569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73332-7C5C-4C78-A665-45FCEA633768}">
      <dsp:nvSpPr>
        <dsp:cNvPr id="0" name=""/>
        <dsp:cNvSpPr/>
      </dsp:nvSpPr>
      <dsp:spPr>
        <a:xfrm>
          <a:off x="1441209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2393351" y="0"/>
              </a:moveTo>
              <a:lnTo>
                <a:pt x="2393351" y="388103"/>
              </a:lnTo>
              <a:lnTo>
                <a:pt x="0" y="388103"/>
              </a:lnTo>
              <a:lnTo>
                <a:pt x="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E9EB-BA30-4444-BCAA-CDE5A15EDF0F}">
      <dsp:nvSpPr>
        <dsp:cNvPr id="0" name=""/>
        <dsp:cNvSpPr/>
      </dsp:nvSpPr>
      <dsp:spPr>
        <a:xfrm>
          <a:off x="2855462" y="193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C0A9F-6377-4574-9F57-91358D754322}">
      <dsp:nvSpPr>
        <dsp:cNvPr id="0" name=""/>
        <dsp:cNvSpPr/>
      </dsp:nvSpPr>
      <dsp:spPr>
        <a:xfrm>
          <a:off x="3073040" y="206891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Bark difference metrics</a:t>
          </a:r>
          <a:endParaRPr lang="en-US" sz="1300" kern="1200"/>
        </a:p>
      </dsp:txBody>
      <dsp:txXfrm>
        <a:off x="3109460" y="243311"/>
        <a:ext cx="1885356" cy="1170614"/>
      </dsp:txXfrm>
    </dsp:sp>
    <dsp:sp modelId="{7A86D20A-AFFD-4524-80FC-1482CFE5F201}">
      <dsp:nvSpPr>
        <dsp:cNvPr id="0" name=""/>
        <dsp:cNvSpPr/>
      </dsp:nvSpPr>
      <dsp:spPr>
        <a:xfrm>
          <a:off x="462111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77BC1-300F-43C4-AF30-AF6F2AD989E2}">
      <dsp:nvSpPr>
        <dsp:cNvPr id="0" name=""/>
        <dsp:cNvSpPr/>
      </dsp:nvSpPr>
      <dsp:spPr>
        <a:xfrm>
          <a:off x="679688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eliminate physiological differences among speakers</a:t>
          </a:r>
        </a:p>
      </dsp:txBody>
      <dsp:txXfrm>
        <a:off x="716108" y="2056275"/>
        <a:ext cx="1885356" cy="1170614"/>
      </dsp:txXfrm>
    </dsp:sp>
    <dsp:sp modelId="{2CEC0D7C-B340-4077-A5B6-DB0E50E0BA30}">
      <dsp:nvSpPr>
        <dsp:cNvPr id="0" name=""/>
        <dsp:cNvSpPr/>
      </dsp:nvSpPr>
      <dsp:spPr>
        <a:xfrm>
          <a:off x="2855462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318490-D809-4409-9D93-063451F2A2CA}">
      <dsp:nvSpPr>
        <dsp:cNvPr id="0" name=""/>
        <dsp:cNvSpPr/>
      </dsp:nvSpPr>
      <dsp:spPr>
        <a:xfrm>
          <a:off x="3073040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socio-linguistic/dialectal/cross-linguistic differences in vowel quality</a:t>
          </a:r>
        </a:p>
      </dsp:txBody>
      <dsp:txXfrm>
        <a:off x="3109460" y="2056275"/>
        <a:ext cx="1885356" cy="1170614"/>
      </dsp:txXfrm>
    </dsp:sp>
    <dsp:sp modelId="{9F80106C-29DB-4A1C-891D-6CBEFFB14576}">
      <dsp:nvSpPr>
        <dsp:cNvPr id="0" name=""/>
        <dsp:cNvSpPr/>
      </dsp:nvSpPr>
      <dsp:spPr>
        <a:xfrm>
          <a:off x="5248814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4C915-26F8-4DCE-84C5-7FE0F539F470}">
      <dsp:nvSpPr>
        <dsp:cNvPr id="0" name=""/>
        <dsp:cNvSpPr/>
      </dsp:nvSpPr>
      <dsp:spPr>
        <a:xfrm>
          <a:off x="5466391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phonological distinctions among vowels, </a:t>
          </a:r>
          <a:r>
            <a:rPr lang="en-US" sz="1300" kern="1200">
              <a:hlinkClick xmlns:r="http://schemas.openxmlformats.org/officeDocument/2006/relationships" r:id="rId1"/>
            </a:rPr>
            <a:t>navigate</a:t>
          </a:r>
          <a:endParaRPr lang="en-US" sz="1300" kern="1200"/>
        </a:p>
      </dsp:txBody>
      <dsp:txXfrm>
        <a:off x="5502811" y="2056275"/>
        <a:ext cx="1885356" cy="1170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B8D0-F2F1-439D-896E-4D422F9F9391}">
      <dsp:nvSpPr>
        <dsp:cNvPr id="0" name=""/>
        <dsp:cNvSpPr/>
      </dsp:nvSpPr>
      <dsp:spPr>
        <a:xfrm>
          <a:off x="0" y="1601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sp:txBody>
      <dsp:txXfrm>
        <a:off x="49830" y="51431"/>
        <a:ext cx="5733190" cy="921110"/>
      </dsp:txXfrm>
    </dsp:sp>
    <dsp:sp modelId="{47AC05BC-D834-4254-A2B9-3B4F96000573}">
      <dsp:nvSpPr>
        <dsp:cNvPr id="0" name=""/>
        <dsp:cNvSpPr/>
      </dsp:nvSpPr>
      <dsp:spPr>
        <a:xfrm>
          <a:off x="0" y="1036448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sp:txBody>
      <dsp:txXfrm>
        <a:off x="49830" y="1086278"/>
        <a:ext cx="5733190" cy="921110"/>
      </dsp:txXfrm>
    </dsp:sp>
    <dsp:sp modelId="{E6652801-D921-47E9-88D9-0FAF7B1D5F2A}">
      <dsp:nvSpPr>
        <dsp:cNvPr id="0" name=""/>
        <dsp:cNvSpPr/>
      </dsp:nvSpPr>
      <dsp:spPr>
        <a:xfrm>
          <a:off x="0" y="2071296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sp:txBody>
      <dsp:txXfrm>
        <a:off x="49830" y="2121126"/>
        <a:ext cx="5733190" cy="921110"/>
      </dsp:txXfrm>
    </dsp:sp>
    <dsp:sp modelId="{66A4017C-1429-461E-8685-5E12C66754E9}">
      <dsp:nvSpPr>
        <dsp:cNvPr id="0" name=""/>
        <dsp:cNvSpPr/>
      </dsp:nvSpPr>
      <dsp:spPr>
        <a:xfrm>
          <a:off x="0" y="3106143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sp:txBody>
      <dsp:txXfrm>
        <a:off x="49830" y="3155973"/>
        <a:ext cx="5733190" cy="92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lassOrg-Data-Sci-2024/Sociophonetic-study-of-NURSE-vowels-in-Nigerian-English/blob/main/tidy_csv_files/segment_info.csv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ClassOrg-Data-Sci-2024/Sociophonetic-study-of-NURSE-vowels-in-Nigerian-English/blob/main/research%20hypothesis.md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.hum.uva.nl/praat/download_mac.html" TargetMode="External"/><Relationship Id="rId2" Type="http://schemas.openxmlformats.org/officeDocument/2006/relationships/hyperlink" Target="http://ice-corpora.net/i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ice-nigeria/files/latest/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ssOrg-Data-Sci-2024/Sociophonetic-study-of-NURSE-vowels-in-Nigerian-English/blob/main/file_images/images_file_comparisons/bnew_01_images_comparison/bnew_01_0001_comparison.png" TargetMode="External"/><Relationship Id="rId2" Type="http://schemas.openxmlformats.org/officeDocument/2006/relationships/hyperlink" Target="https://github.com/santiagobarreda/FastTrack/tree/master/Fast%20T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lassOrg-Data-Sci-2024/Sociophonetic-study-of-NURSE-vowels-in-Nigerian-English/blob/main/tidy_csv_files/nurse_social_var.csv" TargetMode="External"/><Relationship Id="rId5" Type="http://schemas.openxmlformats.org/officeDocument/2006/relationships/hyperlink" Target="https://github.com/ClassOrg-Data-Sci-2024/Sociophonetic-study-of-NURSE-vowels-in-Nigerian-English/blob/main/tidy_csv_files/nurse_raw_aggregated.csv" TargetMode="External"/><Relationship Id="rId4" Type="http://schemas.openxmlformats.org/officeDocument/2006/relationships/hyperlink" Target="https://github.com/ClassOrg-Data-Sci-2024/Sociophonetic-study-of-NURSE-vowels-in-Nigerian-English/blob/main/tidy_csv_files/nurse_segment_info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ssOrg-Data-Sci-2024/Sociophonetic-study-of-NURSE-vowels-in-Nigerian-English/tree/main/raw_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8684"/>
            <a:ext cx="3309314" cy="2719663"/>
          </a:xfrm>
        </p:spPr>
        <p:txBody>
          <a:bodyPr anchor="t"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r>
              <a:rPr lang="en-US" sz="3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</a:t>
            </a:r>
            <a:r>
              <a:rPr lang="en-US" sz="3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study of NURSE vowels in Nigerian English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" y="4085431"/>
            <a:ext cx="3653745" cy="700881"/>
          </a:xfrm>
        </p:spPr>
        <p:txBody>
          <a:bodyPr>
            <a:normAutofit fontScale="85000" lnSpcReduction="10000"/>
          </a:bodyPr>
          <a:lstStyle/>
          <a:p>
            <a:pPr marL="0" lvl="0" indent="0" algn="r">
              <a:lnSpc>
                <a:spcPct val="90000"/>
              </a:lnSpc>
              <a:buNone/>
            </a:pPr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 2020: Data Science Research in Linguistics</a:t>
            </a: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Oluwasegun Amoniyan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192026"/>
            <a:ext cx="0" cy="3944815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950294"/>
            <a:ext cx="276361" cy="389974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Picture 6" descr="A logo for a nurse&#10;&#10;Description automatically generated">
            <a:extLst>
              <a:ext uri="{FF2B5EF4-FFF2-40B4-BE49-F238E27FC236}">
                <a16:creationId xmlns:a16="http://schemas.microsoft.com/office/drawing/2014/main" id="{40FFF3CA-C9FD-14E6-8D5B-AD8B8037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91" y="950294"/>
            <a:ext cx="2857500" cy="1600200"/>
          </a:xfrm>
          <a:prstGeom prst="rect">
            <a:avLst/>
          </a:prstGeom>
        </p:spPr>
      </p:pic>
      <p:pic>
        <p:nvPicPr>
          <p:cNvPr id="9" name="Picture 8" descr="A green text with a white background&#10;&#10;Description automatically generated">
            <a:extLst>
              <a:ext uri="{FF2B5EF4-FFF2-40B4-BE49-F238E27FC236}">
                <a16:creationId xmlns:a16="http://schemas.microsoft.com/office/drawing/2014/main" id="{E9951AD5-C128-2EBC-D6CA-4EAB74B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60" y="2879308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311"/>
            <a:ext cx="8229600" cy="451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productions in NE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1ED60-96FA-0F54-BFA5-7AA10C151CC1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Duration patterns for NURSE vowels in 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1949631"/>
            <a:ext cx="3398174" cy="2729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tests if there is a merger by duration (not by vowel space as largely reported in the literature)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3853" y="1838425"/>
            <a:ext cx="4467559" cy="2665421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0E73-FEF5-28B7-488E-8E978C8BBB2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4478287" cy="37001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Segment info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 duration significant?)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of duration</a:t>
            </a:r>
          </a:p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determine variance in NURSE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model, the results show that the realization of the NURSE vowel as a low back vowel ([ɑ]) was statistically significantly different in duration from other NURSE vowels (intercept = 0.13, 95%, t(237) = 12.54, p &lt; .001). </a:t>
            </a:r>
          </a:p>
        </p:txBody>
      </p:sp>
      <p:pic>
        <p:nvPicPr>
          <p:cNvPr id="2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38936" y="1117600"/>
            <a:ext cx="3835163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50BED-CDBB-85B7-CE0B-C0EDB3D5CB1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726975"/>
            <a:ext cx="7549592" cy="537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Phonological effect on NURSE vowel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2383603"/>
            <a:ext cx="2702759" cy="22956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hypotheses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effect of the phonological environment on NURSE vowel production in NE. 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1021" y="1779042"/>
            <a:ext cx="4885336" cy="2442667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CAE5-A779-573C-CABB-60B0C7785BC4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formant trajectories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9037" y="1021636"/>
            <a:ext cx="7278956" cy="36394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985C3-75DE-A702-1FDC-C4003C94DBE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820758"/>
            <a:ext cx="2994364" cy="3501983"/>
          </a:xfrm>
          <a:prstGeom prst="rect">
            <a:avLst/>
          </a:prstGeom>
        </p:spPr>
        <p:txBody>
          <a:bodyPr/>
          <a:lstStyle/>
          <a:p>
            <a:pPr defTabSz="452628">
              <a:spcBef>
                <a:spcPts val="2970"/>
              </a:spcBef>
            </a:pPr>
            <a:r>
              <a:rPr sz="178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production in NE by age and gender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8188" y="861841"/>
            <a:ext cx="5333211" cy="35631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B319A-5663-BD95-6B72-6C10113C7E4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741564"/>
            <a:ext cx="2994364" cy="350198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2628">
              <a:spcBef>
                <a:spcPts val="2970"/>
              </a:spcBef>
            </a:pPr>
            <a:r>
              <a:rPr lang="en-US" sz="19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age and gender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79672" y="782647"/>
            <a:ext cx="5081727" cy="36192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33ACC-BD3E-C2F5-42D1-C63164AEA498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22571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8414"/>
            <a:ext cx="4235231" cy="4862306"/>
            <a:chOff x="-19221" y="0"/>
            <a:chExt cx="5646974" cy="64830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FAC9E8-8910-B4FF-5A80-E52360E918B2}"/>
              </a:ext>
            </a:extLst>
          </p:cNvPr>
          <p:cNvSpPr txBox="1"/>
          <p:nvPr/>
        </p:nvSpPr>
        <p:spPr>
          <a:xfrm>
            <a:off x="603504" y="1517427"/>
            <a:ext cx="2744832" cy="211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NURSE vowel determinant in NE by age and gender</a:t>
            </a:r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6299624" y="3336399"/>
            <a:ext cx="1665718" cy="17605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defTabSz="251460">
              <a:lnSpc>
                <a:spcPct val="90000"/>
              </a:lnSpc>
              <a:spcAft>
                <a:spcPts val="600"/>
              </a:spcAft>
            </a:pP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Age(sign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ificant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gender(not sig, no conv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ergence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68428" y="1470852"/>
            <a:ext cx="3623604" cy="18118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EDCFD-DD12-25A2-92B2-0D4D4D44A281}"/>
              </a:ext>
            </a:extLst>
          </p:cNvPr>
          <p:cNvSpPr txBox="1"/>
          <p:nvPr/>
        </p:nvSpPr>
        <p:spPr>
          <a:xfrm>
            <a:off x="8153465" y="3503072"/>
            <a:ext cx="251581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spcAft>
                <a:spcPts val="600"/>
              </a:spcAft>
            </a:pPr>
            <a:r>
              <a:rPr lang="en-US" sz="77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0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A8CAA-9F33-5E7B-93A0-0F481CDCD0DE}"/>
              </a:ext>
            </a:extLst>
          </p:cNvPr>
          <p:cNvSpPr txBox="1"/>
          <p:nvPr/>
        </p:nvSpPr>
        <p:spPr>
          <a:xfrm>
            <a:off x="534256" y="454037"/>
            <a:ext cx="807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patterns of NURSE vowel production in NE by age and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894C-955C-78DF-2FB9-62BA90A6C1CD}"/>
              </a:ext>
            </a:extLst>
          </p:cNvPr>
          <p:cNvSpPr txBox="1"/>
          <p:nvPr/>
        </p:nvSpPr>
        <p:spPr>
          <a:xfrm>
            <a:off x="6323744" y="4551578"/>
            <a:ext cx="25736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by gender (alone)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43A23-9334-DA38-C067-AC2E544C7D5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study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722629"/>
            <a:ext cx="4900886" cy="369823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means vowels produced in similarity or variation to the mid-central vowel [ɜ] as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nɜs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lvl="0" indent="0" algn="just" defTabSz="91440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literature contains information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production, particularly in the inner circle of English. However, their findings often overgeneralize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providing supporting evidence. This study will investigate the phenomenon in the outer circle of English and provide a balanced description of the variation that characterizes the NURSE vowel.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B082-6DE8-2478-724B-D8E471263743}"/>
              </a:ext>
            </a:extLst>
          </p:cNvPr>
          <p:cNvSpPr txBox="1"/>
          <p:nvPr/>
        </p:nvSpPr>
        <p:spPr>
          <a:xfrm>
            <a:off x="8207540" y="4560956"/>
            <a:ext cx="425374" cy="24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93"/>
            <a:ext cx="8229600" cy="4310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</a:t>
            </a:r>
          </a:p>
        </p:txBody>
      </p:sp>
      <p:pic>
        <p:nvPicPr>
          <p:cNvPr id="3" name="Picture 1" descr="Presenta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99A7F-9FA0-95F6-35C0-0E2AAAA3B90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6624" y="1145212"/>
            <a:ext cx="6570752" cy="3285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7D30-9517-7818-2252-7CA74DEE83F6}"/>
              </a:ext>
            </a:extLst>
          </p:cNvPr>
          <p:cNvSpPr txBox="1"/>
          <p:nvPr/>
        </p:nvSpPr>
        <p:spPr>
          <a:xfrm>
            <a:off x="1633591" y="710613"/>
            <a:ext cx="556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 (regression)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F8FC-C966-E7FD-D61B-B6456471F060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3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8910" y="149318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/>
          </p:cNvSpPr>
          <p:nvPr/>
        </p:nvSpPr>
        <p:spPr>
          <a:xfrm>
            <a:off x="1816600" y="810093"/>
            <a:ext cx="5611616" cy="36116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4">
              <a:lnSpc>
                <a:spcPct val="90000"/>
              </a:lnSpc>
              <a:spcBef>
                <a:spcPts val="2760"/>
              </a:spcBef>
            </a:pPr>
            <a:r>
              <a:rPr sz="17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ethnicity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C8E65-4A84-72C1-308B-B8C1F251BC0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4" y="722629"/>
            <a:ext cx="4881894" cy="3656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NURSE vowels in Nigerian English varies across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(vowel production and phonological context),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ethnicity/languages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(Hausa, Igbo, and Yoruba),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(age, gender) factors. Additionally, these productions do not follow a categorical or gradient pattern. As a result, the strategies for NURSE vowel variation in NE differ from the inner circle of the English variety.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D6AE8-A822-747E-EB68-49F6303087E1}"/>
              </a:ext>
            </a:extLst>
          </p:cNvPr>
          <p:cNvSpPr txBox="1"/>
          <p:nvPr/>
        </p:nvSpPr>
        <p:spPr>
          <a:xfrm>
            <a:off x="8201282" y="4560246"/>
            <a:ext cx="608808" cy="40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7891"/>
            <a:ext cx="2530602" cy="41759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investigation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E2E286-8759-6821-ED9D-1D0700330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48920"/>
              </p:ext>
            </p:extLst>
          </p:nvPr>
        </p:nvGraphicFramePr>
        <p:xfrm>
          <a:off x="3106688" y="465294"/>
          <a:ext cx="583285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6A3D77-EC81-36CC-FABF-F2AC79014249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Z., Gut, U.,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Schützler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(2021). nurse Vowels in Scottish Standard English: Still	Distinct or Merged?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English Linguistics, 49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305-330.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Maclagan, M., Watson, C. I., Harlow, R., King, J., &amp; Keegan, P. (2017). Investigating the	sound change in the New Zealand English nurse vowel/ᴈ.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Journal of	Linguistics, 37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465-485.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Mayr, R. (2010). What exactly is a front-rounded vowel? An acoustic and articulatory	investigation of the NURSE vowel in South Wales English.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	International Phonetic Association, 40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93-112.   </a:t>
            </a:r>
          </a:p>
          <a:p>
            <a:pPr marL="0" lv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Chevalier, A. (2014).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Indian diaspora: The	NURSE vowel and other selected features in South African Indian English. In	English in the Indian diaspora (pp. 85-104). John Benjamins.  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21E2-A472-A76E-0EF0-D1298223BC3B}"/>
              </a:ext>
            </a:extLst>
          </p:cNvPr>
          <p:cNvSpPr txBox="1"/>
          <p:nvPr/>
        </p:nvSpPr>
        <p:spPr>
          <a:xfrm>
            <a:off x="8008707" y="4741523"/>
            <a:ext cx="6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698225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Review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391478"/>
            <a:ext cx="5634066" cy="3573117"/>
          </a:xfrm>
        </p:spPr>
        <p:txBody>
          <a:bodyPr anchor="t">
            <a:normAutofit fontScale="92500"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received scholarly attention in different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(especially in the inner circle) of English (e.g.,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Zealand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Their results are similar.</a:t>
            </a:r>
          </a:p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of NURSE vowel variation across several English varieties in monolingual or bilingual contexts show merging (as a centralized vowel) or maintaining a three-way contrast realized as [ɪ], [ɛ], and [ʌ], with the varied presence of rhotacization. These realizations are influenced by social (e.g.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linguistic factors (e.g.,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 et. al., 2021; Maclagan et. al., 2017; Mayr, 2010;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Chevalier, 2014; Watson &amp; Clark, 2013).</a:t>
            </a:r>
          </a:p>
        </p:txBody>
      </p:sp>
      <p:pic>
        <p:nvPicPr>
          <p:cNvPr id="5" name="Picture 2" descr="Outer Circle - Definition and Examples - World English">
            <a:extLst>
              <a:ext uri="{FF2B5EF4-FFF2-40B4-BE49-F238E27FC236}">
                <a16:creationId xmlns:a16="http://schemas.microsoft.com/office/drawing/2014/main" id="{AA3233C4-8199-3077-B724-2A08482FE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9" r="13705" b="-3"/>
          <a:stretch/>
        </p:blipFill>
        <p:spPr bwMode="auto">
          <a:xfrm>
            <a:off x="6063435" y="1570482"/>
            <a:ext cx="2649105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F8CF7-21DE-0BA9-B16C-3DE2ED8B9B1C}"/>
              </a:ext>
            </a:extLst>
          </p:cNvPr>
          <p:cNvSpPr txBox="1"/>
          <p:nvPr/>
        </p:nvSpPr>
        <p:spPr>
          <a:xfrm>
            <a:off x="8620018" y="4844265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69" y="598255"/>
            <a:ext cx="3992787" cy="60347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23" y="1207213"/>
            <a:ext cx="4663286" cy="3248519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very little is known about NURSE vowel variation in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Nigerian English (NE), which exists in a rich multilingual context with regional varieties (i.e., Hausa, Igbo, Yoruba) and over 250 ethnic groups. This study bridges the gap in the knowledge of NURSE vowel production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NURSE vowel productions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possible factors determine variation in NURSE vowel production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do phonetic features describe the vowel identity of NURSE vowels?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3"/>
            <a:ext cx="3069391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"/>
            <a:ext cx="3069391" cy="4800276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6"/>
            <a:ext cx="3051501" cy="480029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7"/>
            <a:ext cx="2708601" cy="51434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hite puzzle with a missing piece&#10;&#10;Description automatically generated">
            <a:extLst>
              <a:ext uri="{FF2B5EF4-FFF2-40B4-BE49-F238E27FC236}">
                <a16:creationId xmlns:a16="http://schemas.microsoft.com/office/drawing/2014/main" id="{AE79404B-2A64-BD93-5D20-F942989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1688520"/>
            <a:ext cx="3127897" cy="1790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D2BDA-BC17-A22B-3C6C-5D7544B3F69A}"/>
              </a:ext>
            </a:extLst>
          </p:cNvPr>
          <p:cNvSpPr txBox="1"/>
          <p:nvPr/>
        </p:nvSpPr>
        <p:spPr>
          <a:xfrm>
            <a:off x="272265" y="4818579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5143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4"/>
            <a:ext cx="8783354" cy="480775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06" y="642938"/>
            <a:ext cx="3560460" cy="23235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33598" y="-366905"/>
            <a:ext cx="1876806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796908"/>
            <a:ext cx="3567122" cy="356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pushing a purple rectangular with green circles&#10;&#10;Description automatically generated">
            <a:extLst>
              <a:ext uri="{FF2B5EF4-FFF2-40B4-BE49-F238E27FC236}">
                <a16:creationId xmlns:a16="http://schemas.microsoft.com/office/drawing/2014/main" id="{B4335492-A090-3751-9461-3FB2C819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19" y="1792303"/>
            <a:ext cx="2802873" cy="1569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ICE-Nigeria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624" y="323732"/>
            <a:ext cx="4599914" cy="468559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this study were drawn from the International Corpus of English Nigeria (ICE-Nig). The corpus contains 1,010,382 collections, with 609,586 spoken words and 400,796 written words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2010). The sound and text files were downloaded and uploaded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WebMAUS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forced alignment. The forced-aligned speech samples were manually adjusted on the fourth tier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Praat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sound files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speech styles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talk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news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speakers in this study used NE as second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participants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by gender (male vs female), ethnicity, speech style, Profession, and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62B81-EFF9-CCA9-DEF8-FAFDFB12A3E6}"/>
              </a:ext>
            </a:extLst>
          </p:cNvPr>
          <p:cNvSpPr txBox="1"/>
          <p:nvPr/>
        </p:nvSpPr>
        <p:spPr>
          <a:xfrm>
            <a:off x="8490857" y="4819768"/>
            <a:ext cx="374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7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 Track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09" y="739739"/>
            <a:ext cx="7275443" cy="419778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Fast Track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5 formant levels (f1, f2, f3, f4, f5), with the lowest as 4700Hz and the highest as 7550Hz. The algorithm generates 20 formants for undistorted formants and selects a winner after comparison with other possible formant outputs. Unlike previous studies of NURSE vowels that implemented midpoint and three-point vowel measurement, Fast Track would enable me to account for formant trajectories. This algorithm has better formant representation than midpoint and three-point vowel measurement.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Samples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segment info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nurse aggregate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nurse social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uninformative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renaming some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age group, profession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data 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161E-BC30-965C-6056-6EE03513D362}"/>
              </a:ext>
            </a:extLst>
          </p:cNvPr>
          <p:cNvSpPr txBox="1"/>
          <p:nvPr/>
        </p:nvSpPr>
        <p:spPr>
          <a:xfrm>
            <a:off x="8280716" y="4770783"/>
            <a:ext cx="4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5150D6-21B3-A4FC-9E71-ABDD0CE6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632338" y="510778"/>
            <a:ext cx="7824442" cy="4277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 normalization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6C1107-4C84-CB1B-3621-C9D379908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16796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E66B86-5434-7417-99DF-4DDAC460D3AC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73390" y="25775"/>
                  <a:pt x="488191" y="-28129"/>
                  <a:pt x="638480" y="0"/>
                </a:cubicBezTo>
                <a:cubicBezTo>
                  <a:pt x="788769" y="28129"/>
                  <a:pt x="1174965" y="-28957"/>
                  <a:pt x="1310564" y="0"/>
                </a:cubicBezTo>
                <a:cubicBezTo>
                  <a:pt x="1446163" y="28957"/>
                  <a:pt x="1725466" y="-34787"/>
                  <a:pt x="2016252" y="0"/>
                </a:cubicBezTo>
                <a:cubicBezTo>
                  <a:pt x="2307038" y="34787"/>
                  <a:pt x="2437945" y="-15142"/>
                  <a:pt x="2721940" y="0"/>
                </a:cubicBezTo>
                <a:cubicBezTo>
                  <a:pt x="3005935" y="15142"/>
                  <a:pt x="3141795" y="-10480"/>
                  <a:pt x="3360420" y="0"/>
                </a:cubicBezTo>
                <a:cubicBezTo>
                  <a:pt x="3359940" y="2989"/>
                  <a:pt x="3359779" y="10166"/>
                  <a:pt x="3360420" y="13716"/>
                </a:cubicBezTo>
                <a:cubicBezTo>
                  <a:pt x="3047302" y="-18841"/>
                  <a:pt x="2960325" y="10240"/>
                  <a:pt x="2621128" y="13716"/>
                </a:cubicBezTo>
                <a:cubicBezTo>
                  <a:pt x="2281931" y="17192"/>
                  <a:pt x="2176842" y="26844"/>
                  <a:pt x="1881835" y="13716"/>
                </a:cubicBezTo>
                <a:cubicBezTo>
                  <a:pt x="1586828" y="588"/>
                  <a:pt x="1449984" y="-8996"/>
                  <a:pt x="1209751" y="13716"/>
                </a:cubicBezTo>
                <a:cubicBezTo>
                  <a:pt x="969518" y="36428"/>
                  <a:pt x="318488" y="55902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52211" y="-10113"/>
                  <a:pt x="493092" y="-25529"/>
                  <a:pt x="638480" y="0"/>
                </a:cubicBezTo>
                <a:cubicBezTo>
                  <a:pt x="783868" y="25529"/>
                  <a:pt x="1051824" y="-19092"/>
                  <a:pt x="1209751" y="0"/>
                </a:cubicBezTo>
                <a:cubicBezTo>
                  <a:pt x="1367678" y="19092"/>
                  <a:pt x="1729599" y="16071"/>
                  <a:pt x="1949044" y="0"/>
                </a:cubicBezTo>
                <a:cubicBezTo>
                  <a:pt x="2168489" y="-16071"/>
                  <a:pt x="2323758" y="-4710"/>
                  <a:pt x="2587523" y="0"/>
                </a:cubicBezTo>
                <a:cubicBezTo>
                  <a:pt x="2851288" y="4710"/>
                  <a:pt x="3195571" y="-8175"/>
                  <a:pt x="3360420" y="0"/>
                </a:cubicBezTo>
                <a:cubicBezTo>
                  <a:pt x="3359928" y="2764"/>
                  <a:pt x="3360118" y="8747"/>
                  <a:pt x="3360420" y="13716"/>
                </a:cubicBezTo>
                <a:cubicBezTo>
                  <a:pt x="3025528" y="-15604"/>
                  <a:pt x="2845368" y="35037"/>
                  <a:pt x="2688336" y="13716"/>
                </a:cubicBezTo>
                <a:cubicBezTo>
                  <a:pt x="2531304" y="-7605"/>
                  <a:pt x="2279760" y="-9642"/>
                  <a:pt x="1949044" y="13716"/>
                </a:cubicBezTo>
                <a:cubicBezTo>
                  <a:pt x="1618328" y="37074"/>
                  <a:pt x="1624903" y="7505"/>
                  <a:pt x="1377772" y="13716"/>
                </a:cubicBezTo>
                <a:cubicBezTo>
                  <a:pt x="1130641" y="19927"/>
                  <a:pt x="973925" y="-19083"/>
                  <a:pt x="705688" y="13716"/>
                </a:cubicBezTo>
                <a:cubicBezTo>
                  <a:pt x="437451" y="46515"/>
                  <a:pt x="236989" y="-13738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raw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analyzed using Mixed effects regression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lme4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account for linguistic, ethnic, and social variables that determine (or may contribute to) variation in Nigerian English NURSE vowels.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9E5F4-644D-174B-A13F-3C1CDB7F3AD0}"/>
              </a:ext>
            </a:extLst>
          </p:cNvPr>
          <p:cNvSpPr txBox="1"/>
          <p:nvPr/>
        </p:nvSpPr>
        <p:spPr>
          <a:xfrm>
            <a:off x="8513064" y="4708308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1272</Words>
  <Application>Microsoft Office PowerPoint</Application>
  <PresentationFormat>On-screen Show (16:9)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Sociophonetic study of NURSE vowels in Nigerian English</vt:lpstr>
      <vt:lpstr>Motivation for the study</vt:lpstr>
      <vt:lpstr>Background and Review</vt:lpstr>
      <vt:lpstr>Research gap</vt:lpstr>
      <vt:lpstr>Methodology</vt:lpstr>
      <vt:lpstr>Data ICE-Nigeria</vt:lpstr>
      <vt:lpstr>Fast Track</vt:lpstr>
      <vt:lpstr>Vowel normalization</vt:lpstr>
      <vt:lpstr>Statistical Analysis</vt:lpstr>
      <vt:lpstr>Analysis</vt:lpstr>
      <vt:lpstr>NURSE vowel productions in NE</vt:lpstr>
      <vt:lpstr>Duration patterns for NURSE vowels in NE</vt:lpstr>
      <vt:lpstr>PowerPoint Presentation</vt:lpstr>
      <vt:lpstr>Phonological effect on NURSE vowel</vt:lpstr>
      <vt:lpstr>NURSE vowel formant trajectories</vt:lpstr>
      <vt:lpstr>PowerPoint Presentation</vt:lpstr>
      <vt:lpstr>PowerPoint Presentation</vt:lpstr>
      <vt:lpstr>PowerPoint Presentation</vt:lpstr>
      <vt:lpstr>PowerPoint Presentation</vt:lpstr>
      <vt:lpstr>NURSE vowel production by ethnicity</vt:lpstr>
      <vt:lpstr>PowerPoint Presentation</vt:lpstr>
      <vt:lpstr>PowerPoint Presentation</vt:lpstr>
      <vt:lpstr>RQ evaluation</vt:lpstr>
      <vt:lpstr>Discussion and future investigation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Sociophonetic study of NURSE vowels in Nigerian English</dc:title>
  <dc:creator>Oluwasegun Amoniyan</dc:creator>
  <cp:keywords/>
  <cp:lastModifiedBy>Amoniyan, Oluwasegun Matthew</cp:lastModifiedBy>
  <cp:revision>3</cp:revision>
  <cp:lastPrinted>2024-04-18T16:09:21Z</cp:lastPrinted>
  <dcterms:created xsi:type="dcterms:W3CDTF">2024-04-18T14:50:01Z</dcterms:created>
  <dcterms:modified xsi:type="dcterms:W3CDTF">2024-04-18T16:43:16Z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urse">
    <vt:lpwstr>LING 2020 - Data Science Research in Linguistics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