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6311" y="310392"/>
            <a:ext cx="7987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Relocation and booking services - Aplica</a:t>
            </a:r>
            <a:r>
              <a:rPr lang="en-US" sz="3600" dirty="0">
                <a:effectLst/>
                <a:latin typeface="UT Sans Bold"/>
              </a:rPr>
              <a:t>ț</a:t>
            </a:r>
            <a:r>
              <a:rPr lang="en-US" sz="3600" dirty="0">
                <a:latin typeface="UT Sans Bold" pitchFamily="50" charset="0"/>
              </a:rPr>
              <a:t>ie web pentru servicii de </a:t>
            </a:r>
            <a:r>
              <a:rPr lang="en-US" sz="3600" dirty="0" err="1">
                <a:latin typeface="UT Sans Bold" pitchFamily="50" charset="0"/>
              </a:rPr>
              <a:t>închiriere</a:t>
            </a:r>
            <a:r>
              <a:rPr lang="en-US" sz="3600" dirty="0">
                <a:latin typeface="UT Sans Bold" pitchFamily="50" charset="0"/>
              </a:rPr>
              <a:t> și </a:t>
            </a:r>
            <a:r>
              <a:rPr lang="en-US" sz="3600" dirty="0" err="1">
                <a:latin typeface="UT Sans Bold" pitchFamily="50" charset="0"/>
              </a:rPr>
              <a:t>mutare</a:t>
            </a:r>
            <a:r>
              <a:rPr lang="en-US" sz="3600" dirty="0">
                <a:latin typeface="UT Sans Bold" pitchFamily="50" charset="0"/>
              </a:rPr>
              <a:t> în alt oraș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1603" y="409734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 Sans Bold" pitchFamily="50" charset="0"/>
              </a:rPr>
              <a:t>Trofin George </a:t>
            </a:r>
            <a:r>
              <a:rPr lang="en-US" sz="2400" dirty="0" err="1">
                <a:latin typeface="UT Sans Bold" pitchFamily="50" charset="0"/>
              </a:rPr>
              <a:t>Ionu</a:t>
            </a:r>
            <a:r>
              <a:rPr lang="en-US" sz="2400" dirty="0" err="1">
                <a:effectLst/>
                <a:latin typeface="UT Sans Bold"/>
              </a:rPr>
              <a:t>ț</a:t>
            </a:r>
            <a:endParaRPr lang="en-US" sz="2400" dirty="0">
              <a:latin typeface="U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152031"/>
            <a:ext cx="806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  <a:ea typeface="UT Symbols" charset="0"/>
                <a:cs typeface="UT Symbols" charset="0"/>
              </a:rPr>
              <a:t>Scopul</a:t>
            </a:r>
            <a:r>
              <a:rPr lang="en-US" sz="2000" dirty="0">
                <a:latin typeface="UT Sans" pitchFamily="50" charset="0"/>
                <a:ea typeface="UT Symbols" charset="0"/>
                <a:cs typeface="UT Symbols" charset="0"/>
              </a:rPr>
              <a:t> lucr</a:t>
            </a:r>
            <a:r>
              <a:rPr lang="en-US" sz="2000" dirty="0">
                <a:latin typeface="UT Sans"/>
              </a:rPr>
              <a:t>ă</a:t>
            </a:r>
            <a:r>
              <a:rPr lang="en-US" sz="2000" dirty="0">
                <a:latin typeface="UT Sans" pitchFamily="50" charset="0"/>
                <a:ea typeface="UT Symbols" charset="0"/>
                <a:cs typeface="UT Symbols" charset="0"/>
              </a:rPr>
              <a:t>rii</a:t>
            </a:r>
          </a:p>
          <a:p>
            <a:pPr algn="just"/>
            <a:endParaRPr lang="en-US" sz="20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  <a:ea typeface="UT Symbols" charset="0"/>
                <a:cs typeface="UT Symbols" charset="0"/>
              </a:rPr>
              <a:t>Tehnologii</a:t>
            </a:r>
            <a:r>
              <a:rPr lang="en-US" sz="2000" dirty="0">
                <a:latin typeface="UT Sans" pitchFamily="50" charset="0"/>
                <a:ea typeface="UT Symbols" charset="0"/>
                <a:cs typeface="UT Symbols" charset="0"/>
              </a:rPr>
              <a:t> folosite</a:t>
            </a:r>
          </a:p>
          <a:p>
            <a:pPr algn="just"/>
            <a:endParaRPr lang="ro-RO" sz="2000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Design pattern-uri</a:t>
            </a:r>
          </a:p>
          <a:p>
            <a:pPr algn="just"/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Despre securitate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0DE37-0CA5-7569-6E80-0A417E45C22E}"/>
              </a:ext>
            </a:extLst>
          </p:cNvPr>
          <p:cNvSpPr txBox="1"/>
          <p:nvPr/>
        </p:nvSpPr>
        <p:spPr>
          <a:xfrm>
            <a:off x="863588" y="971223"/>
            <a:ext cx="7236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UT Sans" pitchFamily="50" charset="0"/>
                <a:ea typeface="UT Symbols" charset="0"/>
                <a:cs typeface="UT Symbols" charset="0"/>
              </a:rPr>
              <a:t>Scopul</a:t>
            </a:r>
            <a:r>
              <a:rPr lang="en-US" sz="2400" b="1" dirty="0">
                <a:latin typeface="UT Sans" pitchFamily="50" charset="0"/>
                <a:ea typeface="UT Symbols" charset="0"/>
                <a:cs typeface="UT Symbols" charset="0"/>
              </a:rPr>
              <a:t> lucr</a:t>
            </a:r>
            <a:r>
              <a:rPr lang="en-US" sz="2400" b="1" dirty="0">
                <a:latin typeface="UT Sans"/>
              </a:rPr>
              <a:t>ă</a:t>
            </a:r>
            <a:r>
              <a:rPr lang="en-US" sz="2400" b="1" dirty="0">
                <a:latin typeface="UT Sans" pitchFamily="50" charset="0"/>
                <a:ea typeface="UT Symbols" charset="0"/>
                <a:cs typeface="UT Symbols" charset="0"/>
              </a:rPr>
              <a:t>rii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64" y="1775262"/>
            <a:ext cx="79923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>
                <a:latin typeface="UT Sans"/>
              </a:rPr>
              <a:t>De a </a:t>
            </a:r>
            <a:r>
              <a:rPr lang="en-US" sz="2000" dirty="0" err="1">
                <a:latin typeface="UT Sans"/>
              </a:rPr>
              <a:t>simplifica</a:t>
            </a:r>
            <a:r>
              <a:rPr lang="en-US" sz="2000" dirty="0">
                <a:latin typeface="UT Sans"/>
              </a:rPr>
              <a:t> comunicarea dintre </a:t>
            </a:r>
            <a:r>
              <a:rPr lang="en-US" sz="2000" dirty="0" err="1">
                <a:latin typeface="UT Sans"/>
              </a:rPr>
              <a:t>clienți</a:t>
            </a:r>
            <a:r>
              <a:rPr lang="en-US" sz="2000" dirty="0">
                <a:latin typeface="UT Sans"/>
              </a:rPr>
              <a:t> și </a:t>
            </a:r>
            <a:r>
              <a:rPr lang="en-US" sz="2000" dirty="0" err="1">
                <a:latin typeface="UT Sans"/>
              </a:rPr>
              <a:t>firmele</a:t>
            </a:r>
            <a:r>
              <a:rPr lang="en-US" sz="2000" dirty="0">
                <a:latin typeface="UT Sans"/>
              </a:rPr>
              <a:t> aferente</a:t>
            </a:r>
          </a:p>
          <a:p>
            <a:pPr marL="342900" indent="-342900" algn="just">
              <a:buBlip>
                <a:blip r:embed="rId3"/>
              </a:buBlip>
            </a:pPr>
            <a:endParaRPr lang="en-US" sz="2000" dirty="0">
              <a:latin typeface="UT Sans Bold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De a putea oferi utilizatorilor o cale mai rapidă pentru a-și putea căuta serviciile necesare, nemaifiind nevoie să le </a:t>
            </a:r>
            <a:r>
              <a:rPr lang="en-US" sz="2000" dirty="0" err="1">
                <a:latin typeface="UT Sans"/>
              </a:rPr>
              <a:t>caute</a:t>
            </a:r>
            <a:r>
              <a:rPr lang="en-US" sz="2000" dirty="0">
                <a:latin typeface="UT Sans"/>
              </a:rPr>
              <a:t> separat pe mai multe platforme </a:t>
            </a:r>
            <a:r>
              <a:rPr lang="en-US" sz="2000" dirty="0"/>
              <a:t>web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De a oferi </a:t>
            </a:r>
            <a:r>
              <a:rPr lang="en-US" sz="2000" dirty="0" err="1">
                <a:latin typeface="UT Sans"/>
              </a:rPr>
              <a:t>companiilor</a:t>
            </a:r>
            <a:r>
              <a:rPr lang="en-US" sz="2000" dirty="0">
                <a:latin typeface="UT Sans"/>
              </a:rPr>
              <a:t> și </a:t>
            </a:r>
            <a:r>
              <a:rPr lang="en-US" sz="2000" dirty="0" err="1">
                <a:latin typeface="UT Sans"/>
              </a:rPr>
              <a:t>școlilor</a:t>
            </a:r>
            <a:r>
              <a:rPr lang="en-US" sz="2000" dirty="0">
                <a:latin typeface="UT Sans"/>
              </a:rPr>
              <a:t> o </a:t>
            </a:r>
            <a:r>
              <a:rPr lang="en-US" sz="2000" dirty="0" err="1">
                <a:latin typeface="UT Sans"/>
              </a:rPr>
              <a:t>modalitate</a:t>
            </a:r>
            <a:r>
              <a:rPr lang="en-US" sz="2000" dirty="0">
                <a:latin typeface="UT Sans"/>
              </a:rPr>
              <a:t> mai </a:t>
            </a:r>
            <a:r>
              <a:rPr lang="en-US" sz="2000" dirty="0" err="1">
                <a:latin typeface="UT Sans"/>
              </a:rPr>
              <a:t>benefică</a:t>
            </a:r>
            <a:r>
              <a:rPr lang="en-US" sz="2000" dirty="0">
                <a:latin typeface="UT Sans"/>
              </a:rPr>
              <a:t> de a-și publica ofertele într-un singur loc și să poată primi </a:t>
            </a:r>
            <a:r>
              <a:rPr lang="en-US" sz="2000" dirty="0" err="1">
                <a:latin typeface="UT Sans"/>
              </a:rPr>
              <a:t>notificările</a:t>
            </a:r>
            <a:r>
              <a:rPr lang="en-US" sz="2000" dirty="0">
                <a:latin typeface="UT Sans"/>
              </a:rPr>
              <a:t> pe o singură adresă de mail </a:t>
            </a:r>
            <a:r>
              <a:rPr lang="en-US" sz="2000" dirty="0" err="1">
                <a:latin typeface="UT Sans"/>
              </a:rPr>
              <a:t>internă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U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174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78C49-461B-17D0-7144-D8FA658FE4F3}"/>
              </a:ext>
            </a:extLst>
          </p:cNvPr>
          <p:cNvSpPr txBox="1"/>
          <p:nvPr/>
        </p:nvSpPr>
        <p:spPr>
          <a:xfrm>
            <a:off x="899054" y="1052736"/>
            <a:ext cx="7561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UT Sans" pitchFamily="50" charset="0"/>
                <a:ea typeface="UT Symbols" charset="0"/>
                <a:cs typeface="UT Symbols" charset="0"/>
              </a:rPr>
              <a:t>Tehnologii</a:t>
            </a:r>
            <a:r>
              <a:rPr lang="en-US" sz="2200" b="1" dirty="0">
                <a:latin typeface="UT Sans" pitchFamily="50" charset="0"/>
                <a:ea typeface="UT Symbols" charset="0"/>
                <a:cs typeface="UT Symbols" charset="0"/>
              </a:rPr>
              <a:t> folosite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94113-F69D-8377-B3A6-D5994A43E8B7}"/>
              </a:ext>
            </a:extLst>
          </p:cNvPr>
          <p:cNvSpPr txBox="1"/>
          <p:nvPr/>
        </p:nvSpPr>
        <p:spPr>
          <a:xfrm>
            <a:off x="503548" y="2024844"/>
            <a:ext cx="78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pic>
        <p:nvPicPr>
          <p:cNvPr id="12" name="Picture 11" descr="A logo of a server&#10;&#10;Description automatically generated">
            <a:extLst>
              <a:ext uri="{FF2B5EF4-FFF2-40B4-BE49-F238E27FC236}">
                <a16:creationId xmlns:a16="http://schemas.microsoft.com/office/drawing/2014/main" id="{C126A39B-2433-6927-7052-A7C640A4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5" y="1540730"/>
            <a:ext cx="2170709" cy="2170709"/>
          </a:xfrm>
          <a:prstGeom prst="rect">
            <a:avLst/>
          </a:prstGeom>
        </p:spPr>
      </p:pic>
      <p:pic>
        <p:nvPicPr>
          <p:cNvPr id="14" name="Picture 13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40B17D20-FFD6-ABC5-09EF-531B270164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000"/>
                    </a14:imgEffect>
                    <a14:imgEffect>
                      <a14:colorTemperature colorTemp="5257"/>
                    </a14:imgEffect>
                    <a14:imgEffect>
                      <a14:saturation sat="99000"/>
                    </a14:imgEffect>
                    <a14:imgEffect>
                      <a14:brightnessContrast contras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160748"/>
            <a:ext cx="2930674" cy="2930674"/>
          </a:xfrm>
          <a:prstGeom prst="rect">
            <a:avLst/>
          </a:prstGeom>
          <a:effectLst>
            <a:softEdge rad="635000"/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6" name="Picture 15" descr="A white letter on a purple background&#10;&#10;Description automatically generated">
            <a:extLst>
              <a:ext uri="{FF2B5EF4-FFF2-40B4-BE49-F238E27FC236}">
                <a16:creationId xmlns:a16="http://schemas.microsoft.com/office/drawing/2014/main" id="{A618A62D-8E7E-7F88-9A7B-361BEDFA2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05" y="3936729"/>
            <a:ext cx="2210917" cy="2210917"/>
          </a:xfrm>
          <a:prstGeom prst="rect">
            <a:avLst/>
          </a:prstGeom>
        </p:spPr>
      </p:pic>
      <p:pic>
        <p:nvPicPr>
          <p:cNvPr id="18" name="Picture 17" descr="A yellow and black logo">
            <a:extLst>
              <a:ext uri="{FF2B5EF4-FFF2-40B4-BE49-F238E27FC236}">
                <a16:creationId xmlns:a16="http://schemas.microsoft.com/office/drawing/2014/main" id="{F6F28C7D-CAB0-8324-C3FE-4F50D3B5B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9" y="4052459"/>
            <a:ext cx="2095187" cy="2095187"/>
          </a:xfrm>
          <a:prstGeom prst="rect">
            <a:avLst/>
          </a:prstGeom>
        </p:spPr>
      </p:pic>
      <p:pic>
        <p:nvPicPr>
          <p:cNvPr id="20" name="Picture 19" descr="A purple square with white text and blue circles">
            <a:extLst>
              <a:ext uri="{FF2B5EF4-FFF2-40B4-BE49-F238E27FC236}">
                <a16:creationId xmlns:a16="http://schemas.microsoft.com/office/drawing/2014/main" id="{D92CEC81-8E36-0AA4-C377-9C82F0C11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52" y="2626084"/>
            <a:ext cx="2783493" cy="27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0DE37-0CA5-7569-6E80-0A417E45C22E}"/>
              </a:ext>
            </a:extLst>
          </p:cNvPr>
          <p:cNvSpPr txBox="1"/>
          <p:nvPr/>
        </p:nvSpPr>
        <p:spPr>
          <a:xfrm>
            <a:off x="863588" y="971223"/>
            <a:ext cx="723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T Sans Bold"/>
              </a:rPr>
              <a:t>Design pattern-uri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64" y="1775262"/>
            <a:ext cx="79923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Clear architecture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Model-View-Controller (MVC)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Separation of concerns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Repository pattern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Unit of work 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SOLID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U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906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0DE37-0CA5-7569-6E80-0A417E45C22E}"/>
              </a:ext>
            </a:extLst>
          </p:cNvPr>
          <p:cNvSpPr txBox="1"/>
          <p:nvPr/>
        </p:nvSpPr>
        <p:spPr>
          <a:xfrm>
            <a:off x="863588" y="971223"/>
            <a:ext cx="723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T Sans Bold"/>
              </a:rPr>
              <a:t>Despre securitate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64" y="1775262"/>
            <a:ext cx="79923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 err="1">
                <a:latin typeface="UT Sans"/>
              </a:rPr>
              <a:t>Bcrypt</a:t>
            </a:r>
            <a:endParaRPr lang="en-US" sz="2000" dirty="0">
              <a:latin typeface="UT Sans"/>
            </a:endParaRP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Rate limiter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Session cookie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 err="1">
                <a:latin typeface="UT Sans"/>
              </a:rPr>
              <a:t>Antiforgery</a:t>
            </a:r>
            <a:r>
              <a:rPr lang="en-US" sz="2000" dirty="0">
                <a:latin typeface="UT Sans"/>
              </a:rPr>
              <a:t> tokens 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latin typeface="UT Sans"/>
              </a:rPr>
              <a:t>Role authorization</a:t>
            </a:r>
          </a:p>
          <a:p>
            <a:endParaRPr lang="en-US" sz="2000" dirty="0">
              <a:latin typeface="UT Sans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HTTPS connections only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U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74392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134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UT Sans</vt:lpstr>
      <vt:lpstr>UT Sans Bold</vt:lpstr>
      <vt:lpstr>UT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Trofin George Ionut</cp:lastModifiedBy>
  <cp:revision>20</cp:revision>
  <dcterms:created xsi:type="dcterms:W3CDTF">2017-10-19T09:49:50Z</dcterms:created>
  <dcterms:modified xsi:type="dcterms:W3CDTF">2024-06-25T20:27:01Z</dcterms:modified>
</cp:coreProperties>
</file>