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0" r:id="rId4"/>
    <p:sldId id="259" r:id="rId5"/>
    <p:sldId id="278" r:id="rId6"/>
    <p:sldId id="279" r:id="rId7"/>
    <p:sldId id="264" r:id="rId8"/>
    <p:sldId id="276" r:id="rId9"/>
    <p:sldId id="277" r:id="rId1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imes New Roman"/>
          <a:ea typeface="Times New Roman"/>
          <a:cs typeface="Times New Roman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76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66046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>
        <a:latin typeface="+mn-lt"/>
        <a:ea typeface="+mn-ea"/>
        <a:cs typeface="+mn-cs"/>
        <a:sym typeface="Helvetica Neue"/>
      </a:defRPr>
    </a:lvl1pPr>
    <a:lvl2pPr indent="228600" latinLnBrk="0">
      <a:defRPr>
        <a:latin typeface="+mn-lt"/>
        <a:ea typeface="+mn-ea"/>
        <a:cs typeface="+mn-cs"/>
        <a:sym typeface="Helvetica Neue"/>
      </a:defRPr>
    </a:lvl2pPr>
    <a:lvl3pPr indent="457200" latinLnBrk="0">
      <a:defRPr>
        <a:latin typeface="+mn-lt"/>
        <a:ea typeface="+mn-ea"/>
        <a:cs typeface="+mn-cs"/>
        <a:sym typeface="Helvetica Neue"/>
      </a:defRPr>
    </a:lvl3pPr>
    <a:lvl4pPr indent="685800" latinLnBrk="0">
      <a:defRPr>
        <a:latin typeface="+mn-lt"/>
        <a:ea typeface="+mn-ea"/>
        <a:cs typeface="+mn-cs"/>
        <a:sym typeface="Helvetica Neue"/>
      </a:defRPr>
    </a:lvl4pPr>
    <a:lvl5pPr indent="914400" latinLnBrk="0">
      <a:defRPr>
        <a:latin typeface="+mn-lt"/>
        <a:ea typeface="+mn-ea"/>
        <a:cs typeface="+mn-cs"/>
        <a:sym typeface="Helvetica Neue"/>
      </a:defRPr>
    </a:lvl5pPr>
    <a:lvl6pPr indent="1143000" latinLnBrk="0">
      <a:defRPr>
        <a:latin typeface="+mn-lt"/>
        <a:ea typeface="+mn-ea"/>
        <a:cs typeface="+mn-cs"/>
        <a:sym typeface="Helvetica Neue"/>
      </a:defRPr>
    </a:lvl6pPr>
    <a:lvl7pPr indent="1371600" latinLnBrk="0">
      <a:defRPr>
        <a:latin typeface="+mn-lt"/>
        <a:ea typeface="+mn-ea"/>
        <a:cs typeface="+mn-cs"/>
        <a:sym typeface="Helvetica Neue"/>
      </a:defRPr>
    </a:lvl7pPr>
    <a:lvl8pPr indent="1600200" latinLnBrk="0">
      <a:defRPr>
        <a:latin typeface="+mn-lt"/>
        <a:ea typeface="+mn-ea"/>
        <a:cs typeface="+mn-cs"/>
        <a:sym typeface="Helvetica Neue"/>
      </a:defRPr>
    </a:lvl8pPr>
    <a:lvl9pPr indent="1828800" latinLnBrk="0">
      <a:defRPr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22352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26924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31496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36068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4064000" marR="0" indent="-4064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aclanthology.org/2020.nlpcovid19-2.22" TargetMode="External"/><Relationship Id="rId7" Type="http://schemas.openxmlformats.org/officeDocument/2006/relationships/hyperlink" Target="https://arxiv.org/search/cs?searchtype=author&amp;query=Liu,+P+J" TargetMode="External"/><Relationship Id="rId2" Type="http://schemas.openxmlformats.org/officeDocument/2006/relationships/hyperlink" Target="https://doi.org/10.1186/s13673-019-0192-7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search/cs?searchtype=author&amp;query=Saleh,+M" TargetMode="External"/><Relationship Id="rId5" Type="http://schemas.openxmlformats.org/officeDocument/2006/relationships/hyperlink" Target="https://arxiv.org/search/cs?searchtype=author&amp;query=Zhao,+Y" TargetMode="External"/><Relationship Id="rId4" Type="http://schemas.openxmlformats.org/officeDocument/2006/relationships/hyperlink" Target="https://arxiv.org/search/cs?searchtype=author&amp;query=Zhang,+J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epartment of Information Technology…"/>
          <p:cNvSpPr txBox="1"/>
          <p:nvPr/>
        </p:nvSpPr>
        <p:spPr>
          <a:xfrm>
            <a:off x="1104900" y="1401762"/>
            <a:ext cx="6705600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>
                <a:solidFill>
                  <a:srgbClr val="953735"/>
                </a:solidFill>
              </a:defRPr>
            </a:pPr>
            <a:r>
              <a:rPr dirty="0"/>
              <a:t>Department of </a:t>
            </a:r>
            <a:r>
              <a:rPr lang="en-US" dirty="0"/>
              <a:t>Computer Science and Engineering</a:t>
            </a:r>
            <a:endParaRPr dirty="0"/>
          </a:p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 u="sng">
                <a:solidFill>
                  <a:srgbClr val="953735"/>
                </a:solidFill>
              </a:defRPr>
            </a:pPr>
            <a:endParaRPr dirty="0"/>
          </a:p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 u="sng">
                <a:solidFill>
                  <a:srgbClr val="953735"/>
                </a:solidFill>
              </a:defRPr>
            </a:pPr>
            <a:r>
              <a:rPr lang="en-IN" dirty="0"/>
              <a:t>IP1302- First </a:t>
            </a:r>
            <a:r>
              <a:rPr dirty="0"/>
              <a:t>Review</a:t>
            </a:r>
            <a:endParaRPr lang="en-US" dirty="0"/>
          </a:p>
          <a:p>
            <a:pPr algn="ctr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 b="1" u="sng">
                <a:solidFill>
                  <a:srgbClr val="953735"/>
                </a:solidFill>
              </a:defRPr>
            </a:pPr>
            <a:r>
              <a:rPr lang="en-US" sz="1600" dirty="0"/>
              <a:t>22</a:t>
            </a:r>
            <a:r>
              <a:rPr lang="en-US" sz="1600" baseline="30000" dirty="0"/>
              <a:t>nd</a:t>
            </a:r>
            <a:r>
              <a:rPr lang="en-US" sz="1600" dirty="0"/>
              <a:t> August 2024</a:t>
            </a:r>
            <a:endParaRPr sz="1600" dirty="0"/>
          </a:p>
        </p:txBody>
      </p:sp>
      <p:sp>
        <p:nvSpPr>
          <p:cNvPr id="21" name="A NOVEL TECHNIQUE ENABLING TEXT TO SPEECH SIGNAL CONVERTING SYSTEM FOR VISUALLY IMPAIRED"/>
          <p:cNvSpPr txBox="1"/>
          <p:nvPr/>
        </p:nvSpPr>
        <p:spPr>
          <a:xfrm>
            <a:off x="318667" y="3081446"/>
            <a:ext cx="830580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b="1"/>
            </a:lvl1pPr>
          </a:lstStyle>
          <a:p>
            <a:r>
              <a:rPr lang="en-US" dirty="0"/>
              <a:t>TITLE</a:t>
            </a:r>
            <a:endParaRPr dirty="0"/>
          </a:p>
        </p:txBody>
      </p:sp>
      <p:sp>
        <p:nvSpPr>
          <p:cNvPr id="22" name="Supervisor"/>
          <p:cNvSpPr txBox="1"/>
          <p:nvPr/>
        </p:nvSpPr>
        <p:spPr>
          <a:xfrm>
            <a:off x="228600" y="4572000"/>
            <a:ext cx="3048000" cy="372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just">
              <a:lnSpc>
                <a:spcPct val="95000"/>
              </a:lnSpc>
              <a:defRPr sz="2000" b="1" u="sng"/>
            </a:lvl1pPr>
          </a:lstStyle>
          <a:p>
            <a:r>
              <a:t>Supervisor</a:t>
            </a:r>
          </a:p>
        </p:txBody>
      </p:sp>
      <p:sp>
        <p:nvSpPr>
          <p:cNvPr id="23" name="Project by,…"/>
          <p:cNvSpPr txBox="1"/>
          <p:nvPr/>
        </p:nvSpPr>
        <p:spPr>
          <a:xfrm>
            <a:off x="4724400" y="4343400"/>
            <a:ext cx="4114800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lnSpc>
                <a:spcPct val="95000"/>
              </a:lnSpc>
              <a:defRPr sz="2000" b="1" u="sng"/>
            </a:pPr>
            <a:r>
              <a:rPr dirty="0"/>
              <a:t>Project by</a:t>
            </a:r>
            <a:r>
              <a:rPr u="none" dirty="0"/>
              <a:t>,</a:t>
            </a:r>
          </a:p>
          <a:p>
            <a:pPr algn="r">
              <a:lnSpc>
                <a:spcPct val="95000"/>
              </a:lnSpc>
              <a:defRPr sz="2000" b="1"/>
            </a:pPr>
            <a:r>
              <a:rPr lang="en-US" dirty="0" err="1"/>
              <a:t>Shivakumar</a:t>
            </a:r>
            <a:r>
              <a:rPr lang="en-US" dirty="0"/>
              <a:t> B CS22B1052</a:t>
            </a:r>
          </a:p>
          <a:p>
            <a:pPr algn="r">
              <a:lnSpc>
                <a:spcPct val="95000"/>
              </a:lnSpc>
              <a:defRPr sz="2000" b="1"/>
            </a:pPr>
            <a:r>
              <a:rPr lang="en-US" dirty="0"/>
              <a:t>Sandeep U CS22B1050</a:t>
            </a:r>
            <a:br>
              <a:rPr lang="en-US" dirty="0"/>
            </a:br>
            <a:r>
              <a:rPr lang="en-US" dirty="0"/>
              <a:t>Varshini V CS22B1060</a:t>
            </a:r>
            <a:endParaRPr dirty="0"/>
          </a:p>
        </p:txBody>
      </p:sp>
      <p:sp>
        <p:nvSpPr>
          <p:cNvPr id="25" name="Dr.V.Vani…"/>
          <p:cNvSpPr txBox="1"/>
          <p:nvPr/>
        </p:nvSpPr>
        <p:spPr>
          <a:xfrm>
            <a:off x="228600" y="4944425"/>
            <a:ext cx="5619485" cy="881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just">
              <a:lnSpc>
                <a:spcPct val="95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Dr. Kumaran. P</a:t>
            </a:r>
            <a:endParaRPr dirty="0"/>
          </a:p>
          <a:p>
            <a:pPr algn="just">
              <a:lnSpc>
                <a:spcPct val="95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Assistant Professor</a:t>
            </a:r>
          </a:p>
          <a:p>
            <a:pPr algn="just">
              <a:lnSpc>
                <a:spcPct val="95000"/>
              </a:lnSpc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Department of Computer Science and Engineering</a:t>
            </a:r>
            <a:endParaRPr dirty="0"/>
          </a:p>
        </p:txBody>
      </p:sp>
      <p:pic>
        <p:nvPicPr>
          <p:cNvPr id="2050" name="Picture 0" descr="logomin.png">
            <a:extLst>
              <a:ext uri="{FF2B5EF4-FFF2-40B4-BE49-F238E27FC236}">
                <a16:creationId xmlns:a16="http://schemas.microsoft.com/office/drawing/2014/main" id="{7E9BBC8B-D10C-4C14-AE35-0EDC56BA3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7" y="155565"/>
            <a:ext cx="744538" cy="7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AutoShape 2">
            <a:extLst>
              <a:ext uri="{FF2B5EF4-FFF2-40B4-BE49-F238E27FC236}">
                <a16:creationId xmlns:a16="http://schemas.microsoft.com/office/drawing/2014/main" id="{5C51553B-6DAE-4A7B-AF45-BB3FA01661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0259" y="975058"/>
            <a:ext cx="714916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id="{33FCDC58-C70E-43AC-8807-B57E4B58C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" y="-925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89BDCDE-AA15-433A-B9C1-595A77499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125" y="144061"/>
            <a:ext cx="69723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NATIONAL INSTITUTE OF TECHNOLOGY PUDUCHERRY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(An Institute of National Importance under MHRD, Govt. of India)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B9E61D-06CE-40CD-AF0D-65DDF15AC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4890" y="64440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KARAIKAL – 609 609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"/>
          <p:cNvGrpSpPr/>
          <p:nvPr/>
        </p:nvGrpSpPr>
        <p:grpSpPr>
          <a:xfrm>
            <a:off x="6324600" y="0"/>
            <a:ext cx="2819400" cy="533400"/>
            <a:chOff x="0" y="0"/>
            <a:chExt cx="2819400" cy="533400"/>
          </a:xfrm>
        </p:grpSpPr>
        <p:sp>
          <p:nvSpPr>
            <p:cNvPr id="27" name="Rectangle"/>
            <p:cNvSpPr/>
            <p:nvPr/>
          </p:nvSpPr>
          <p:spPr>
            <a:xfrm>
              <a:off x="0" y="0"/>
              <a:ext cx="2819400" cy="533400"/>
            </a:xfrm>
            <a:prstGeom prst="rect">
              <a:avLst/>
            </a:prstGeom>
            <a:solidFill>
              <a:srgbClr val="C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OUTLINE"/>
            <p:cNvSpPr txBox="1"/>
            <p:nvPr/>
          </p:nvSpPr>
          <p:spPr>
            <a:xfrm>
              <a:off x="0" y="25333"/>
              <a:ext cx="2819400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OUTLINE</a:t>
              </a:r>
            </a:p>
          </p:txBody>
        </p:sp>
      </p:grpSp>
      <p:sp>
        <p:nvSpPr>
          <p:cNvPr id="30" name="Abstract…"/>
          <p:cNvSpPr txBox="1"/>
          <p:nvPr/>
        </p:nvSpPr>
        <p:spPr>
          <a:xfrm>
            <a:off x="468815" y="1357655"/>
            <a:ext cx="6858001" cy="33499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buClr>
                <a:srgbClr val="920000"/>
              </a:buClr>
              <a:buSzPct val="100000"/>
              <a:buChar char="❖"/>
              <a:defRPr sz="2400">
                <a:solidFill>
                  <a:srgbClr val="0D0D0D"/>
                </a:solidFill>
              </a:defRPr>
            </a:pPr>
            <a:r>
              <a:rPr lang="en-US" dirty="0"/>
              <a:t>Title</a:t>
            </a:r>
          </a:p>
          <a:p>
            <a:pPr algn="just">
              <a:lnSpc>
                <a:spcPct val="150000"/>
              </a:lnSpc>
              <a:buClr>
                <a:srgbClr val="920000"/>
              </a:buClr>
              <a:buSzPct val="100000"/>
              <a:buChar char="❖"/>
              <a:defRPr sz="2400">
                <a:solidFill>
                  <a:srgbClr val="0D0D0D"/>
                </a:solidFill>
              </a:defRPr>
            </a:pPr>
            <a:r>
              <a:rPr lang="en-US" dirty="0"/>
              <a:t>Abstract</a:t>
            </a:r>
            <a:endParaRPr dirty="0"/>
          </a:p>
          <a:p>
            <a:pPr algn="just">
              <a:lnSpc>
                <a:spcPct val="150000"/>
              </a:lnSpc>
              <a:buClr>
                <a:srgbClr val="920000"/>
              </a:buClr>
              <a:buSzPct val="100000"/>
              <a:buChar char="❖"/>
              <a:defRPr sz="2400">
                <a:solidFill>
                  <a:srgbClr val="0D0D0D"/>
                </a:solidFill>
              </a:defRPr>
            </a:pPr>
            <a:r>
              <a:rPr dirty="0"/>
              <a:t>Literature survey</a:t>
            </a:r>
            <a:endParaRPr lang="en-US" dirty="0"/>
          </a:p>
          <a:p>
            <a:pPr algn="just">
              <a:lnSpc>
                <a:spcPct val="150000"/>
              </a:lnSpc>
              <a:buClr>
                <a:srgbClr val="920000"/>
              </a:buClr>
              <a:buSzPct val="100000"/>
              <a:buChar char="❖"/>
              <a:defRPr sz="2400">
                <a:solidFill>
                  <a:srgbClr val="0D0D0D"/>
                </a:solidFill>
              </a:defRPr>
            </a:pPr>
            <a:r>
              <a:rPr lang="en-US" dirty="0"/>
              <a:t>O</a:t>
            </a:r>
            <a:r>
              <a:rPr lang="en-IN" dirty="0" err="1"/>
              <a:t>bjectives</a:t>
            </a:r>
            <a:endParaRPr dirty="0"/>
          </a:p>
          <a:p>
            <a:pPr algn="just">
              <a:lnSpc>
                <a:spcPct val="150000"/>
              </a:lnSpc>
              <a:buClr>
                <a:srgbClr val="920000"/>
              </a:buClr>
              <a:buSzPct val="100000"/>
              <a:buChar char="❖"/>
              <a:defRPr sz="2400">
                <a:solidFill>
                  <a:srgbClr val="0D0D0D"/>
                </a:solidFill>
              </a:defRPr>
            </a:pPr>
            <a:r>
              <a:rPr dirty="0"/>
              <a:t>Existing System Limitations</a:t>
            </a:r>
          </a:p>
          <a:p>
            <a:pPr algn="just">
              <a:lnSpc>
                <a:spcPct val="150000"/>
              </a:lnSpc>
              <a:buClr>
                <a:srgbClr val="920000"/>
              </a:buClr>
              <a:buSzPct val="100000"/>
              <a:buChar char="❖"/>
              <a:defRPr sz="2400">
                <a:solidFill>
                  <a:srgbClr val="0D0D0D"/>
                </a:solidFill>
              </a:defRPr>
            </a:pPr>
            <a:r>
              <a:rPr dirty="0"/>
              <a:t>References</a:t>
            </a:r>
          </a:p>
        </p:txBody>
      </p:sp>
      <p:pic>
        <p:nvPicPr>
          <p:cNvPr id="6" name="Picture 0" descr="logomin.png">
            <a:extLst>
              <a:ext uri="{FF2B5EF4-FFF2-40B4-BE49-F238E27FC236}">
                <a16:creationId xmlns:a16="http://schemas.microsoft.com/office/drawing/2014/main" id="{093DCB85-D5C3-4F79-9B09-730C9AC5B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7" y="155565"/>
            <a:ext cx="744538" cy="7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"/>
          <p:cNvGrpSpPr/>
          <p:nvPr/>
        </p:nvGrpSpPr>
        <p:grpSpPr>
          <a:xfrm>
            <a:off x="6324600" y="0"/>
            <a:ext cx="2819400" cy="533400"/>
            <a:chOff x="0" y="0"/>
            <a:chExt cx="2819400" cy="533400"/>
          </a:xfrm>
        </p:grpSpPr>
        <p:sp>
          <p:nvSpPr>
            <p:cNvPr id="27" name="Rectangle"/>
            <p:cNvSpPr/>
            <p:nvPr/>
          </p:nvSpPr>
          <p:spPr>
            <a:xfrm>
              <a:off x="0" y="0"/>
              <a:ext cx="2819400" cy="533400"/>
            </a:xfrm>
            <a:prstGeom prst="rect">
              <a:avLst/>
            </a:prstGeom>
            <a:solidFill>
              <a:srgbClr val="C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" name="OUTLINE"/>
            <p:cNvSpPr txBox="1"/>
            <p:nvPr/>
          </p:nvSpPr>
          <p:spPr>
            <a:xfrm>
              <a:off x="0" y="5091"/>
              <a:ext cx="281940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ABSTRACT</a:t>
              </a:r>
              <a:endParaRPr dirty="0"/>
            </a:p>
          </p:txBody>
        </p:sp>
      </p:grpSp>
      <p:sp>
        <p:nvSpPr>
          <p:cNvPr id="30" name="Abstract…"/>
          <p:cNvSpPr txBox="1"/>
          <p:nvPr/>
        </p:nvSpPr>
        <p:spPr>
          <a:xfrm>
            <a:off x="540532" y="667373"/>
            <a:ext cx="6858001" cy="579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lnSpc>
                <a:spcPct val="150000"/>
              </a:lnSpc>
              <a:buClr>
                <a:srgbClr val="920000"/>
              </a:buClr>
              <a:buSzPct val="100000"/>
              <a:defRPr sz="2400">
                <a:solidFill>
                  <a:srgbClr val="0D0D0D"/>
                </a:solidFill>
              </a:defRPr>
            </a:pPr>
            <a:endParaRPr dirty="0"/>
          </a:p>
        </p:txBody>
      </p:sp>
      <p:pic>
        <p:nvPicPr>
          <p:cNvPr id="6" name="Picture 0" descr="logomin.png">
            <a:extLst>
              <a:ext uri="{FF2B5EF4-FFF2-40B4-BE49-F238E27FC236}">
                <a16:creationId xmlns:a16="http://schemas.microsoft.com/office/drawing/2014/main" id="{2A94F8F4-2C6C-45B8-BAB2-2ACAEF7FA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7" y="155565"/>
            <a:ext cx="744538" cy="7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81B9CB-1AEA-F075-37B5-5EAD66613C3B}"/>
              </a:ext>
            </a:extLst>
          </p:cNvPr>
          <p:cNvSpPr txBox="1"/>
          <p:nvPr/>
        </p:nvSpPr>
        <p:spPr>
          <a:xfrm>
            <a:off x="570189" y="2325574"/>
            <a:ext cx="8003622" cy="19389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We Plan to develop and deploy a chatbot designed specifically for our college students leveraging content from the text books specified in our college curriculum using the concepts of LLM and text generation</a:t>
            </a:r>
            <a:endParaRPr kumimoji="0" lang="en-I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250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"/>
          <p:cNvGrpSpPr/>
          <p:nvPr/>
        </p:nvGrpSpPr>
        <p:grpSpPr>
          <a:xfrm>
            <a:off x="2590800" y="0"/>
            <a:ext cx="6553200" cy="914400"/>
            <a:chOff x="0" y="0"/>
            <a:chExt cx="6553200" cy="914400"/>
          </a:xfrm>
        </p:grpSpPr>
        <p:sp>
          <p:nvSpPr>
            <p:cNvPr id="37" name="Rectangle"/>
            <p:cNvSpPr/>
            <p:nvPr/>
          </p:nvSpPr>
          <p:spPr>
            <a:xfrm>
              <a:off x="0" y="0"/>
              <a:ext cx="6553200" cy="914400"/>
            </a:xfrm>
            <a:prstGeom prst="rect">
              <a:avLst/>
            </a:prstGeom>
            <a:solidFill>
              <a:srgbClr val="C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LITERATURE SURVEY"/>
            <p:cNvSpPr txBox="1"/>
            <p:nvPr/>
          </p:nvSpPr>
          <p:spPr>
            <a:xfrm>
              <a:off x="0" y="215833"/>
              <a:ext cx="6553200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LITERATURE SURVEY</a:t>
              </a:r>
            </a:p>
          </p:txBody>
        </p:sp>
      </p:grpSp>
      <p:sp>
        <p:nvSpPr>
          <p:cNvPr id="40" name="Related Work-1:…"/>
          <p:cNvSpPr txBox="1"/>
          <p:nvPr/>
        </p:nvSpPr>
        <p:spPr>
          <a:xfrm>
            <a:off x="304800" y="914400"/>
            <a:ext cx="8305800" cy="3990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/>
            </a:pPr>
            <a:r>
              <a:rPr dirty="0"/>
              <a:t>Related Work-1:</a:t>
            </a:r>
          </a:p>
          <a:p>
            <a:pPr>
              <a:spcBef>
                <a:spcPts val="400"/>
              </a:spcBef>
              <a:defRPr sz="2000" b="1"/>
            </a:pPr>
            <a:r>
              <a:rPr dirty="0"/>
              <a:t>	</a:t>
            </a:r>
            <a:r>
              <a:rPr lang="en-US" dirty="0"/>
              <a:t>Title: Research paper </a:t>
            </a:r>
            <a:r>
              <a:rPr lang="en-US" dirty="0" err="1"/>
              <a:t>classifcation</a:t>
            </a:r>
            <a:r>
              <a:rPr lang="en-US" dirty="0"/>
              <a:t> systems based on TF‑IDF 	          and LDA schemes</a:t>
            </a:r>
            <a:r>
              <a:rPr lang="en-US" baseline="30000" dirty="0"/>
              <a:t>[1]</a:t>
            </a:r>
          </a:p>
          <a:p>
            <a:pPr>
              <a:spcBef>
                <a:spcPts val="400"/>
              </a:spcBef>
              <a:defRPr sz="2000" b="1"/>
            </a:pPr>
            <a:r>
              <a:rPr lang="en-US" dirty="0"/>
              <a:t>	Author:</a:t>
            </a:r>
            <a:r>
              <a:rPr lang="en-US" b="0" dirty="0"/>
              <a:t> </a:t>
            </a:r>
            <a:r>
              <a:rPr lang="en-US" dirty="0"/>
              <a:t>Sang‑</a:t>
            </a:r>
            <a:r>
              <a:rPr lang="en-US" dirty="0" err="1"/>
              <a:t>Woon</a:t>
            </a:r>
            <a:r>
              <a:rPr lang="en-US" dirty="0"/>
              <a:t> Kim and Joon‑Min Gil</a:t>
            </a:r>
          </a:p>
          <a:p>
            <a:pPr>
              <a:spcBef>
                <a:spcPts val="400"/>
              </a:spcBef>
              <a:defRPr sz="2000" b="1"/>
            </a:pPr>
            <a:r>
              <a:rPr lang="en-US" dirty="0"/>
              <a:t>	Findings</a:t>
            </a:r>
            <a:r>
              <a:rPr lang="en-US" b="0" dirty="0"/>
              <a:t>:</a:t>
            </a:r>
          </a:p>
          <a:p>
            <a:pPr>
              <a:lnSpc>
                <a:spcPct val="200000"/>
              </a:lnSpc>
              <a:spcBef>
                <a:spcPts val="400"/>
              </a:spcBef>
              <a:defRPr sz="2000"/>
            </a:pPr>
            <a:r>
              <a:rPr lang="en-US" dirty="0"/>
              <a:t>		.We have come to know that using TF-IDF to vectorize the text and K-Means to cluster the data is a better way to vectorize the data than Bag of words and other clustering methods</a:t>
            </a:r>
          </a:p>
          <a:p>
            <a:pPr>
              <a:defRPr sz="2000" b="1"/>
            </a:pPr>
            <a:endParaRPr lang="en-US" dirty="0"/>
          </a:p>
        </p:txBody>
      </p:sp>
      <p:pic>
        <p:nvPicPr>
          <p:cNvPr id="6" name="Picture 0" descr="logomin.png">
            <a:extLst>
              <a:ext uri="{FF2B5EF4-FFF2-40B4-BE49-F238E27FC236}">
                <a16:creationId xmlns:a16="http://schemas.microsoft.com/office/drawing/2014/main" id="{BB0DB77B-29CA-4F0A-92D3-A075015E8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7" y="155565"/>
            <a:ext cx="744538" cy="7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"/>
          <p:cNvGrpSpPr/>
          <p:nvPr/>
        </p:nvGrpSpPr>
        <p:grpSpPr>
          <a:xfrm>
            <a:off x="2590800" y="0"/>
            <a:ext cx="6553200" cy="914400"/>
            <a:chOff x="0" y="0"/>
            <a:chExt cx="6553200" cy="914400"/>
          </a:xfrm>
        </p:grpSpPr>
        <p:sp>
          <p:nvSpPr>
            <p:cNvPr id="37" name="Rectangle"/>
            <p:cNvSpPr/>
            <p:nvPr/>
          </p:nvSpPr>
          <p:spPr>
            <a:xfrm>
              <a:off x="0" y="0"/>
              <a:ext cx="6553200" cy="914400"/>
            </a:xfrm>
            <a:prstGeom prst="rect">
              <a:avLst/>
            </a:prstGeom>
            <a:solidFill>
              <a:srgbClr val="C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LITERATURE SURVEY"/>
            <p:cNvSpPr txBox="1"/>
            <p:nvPr/>
          </p:nvSpPr>
          <p:spPr>
            <a:xfrm>
              <a:off x="0" y="215833"/>
              <a:ext cx="6553200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LITERATURE SURVEY</a:t>
              </a:r>
            </a:p>
          </p:txBody>
        </p:sp>
      </p:grpSp>
      <p:sp>
        <p:nvSpPr>
          <p:cNvPr id="40" name="Related Work-1:…"/>
          <p:cNvSpPr txBox="1"/>
          <p:nvPr/>
        </p:nvSpPr>
        <p:spPr>
          <a:xfrm>
            <a:off x="304800" y="914400"/>
            <a:ext cx="8305800" cy="3683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/>
            </a:pPr>
            <a:r>
              <a:rPr dirty="0"/>
              <a:t>Related Work-</a:t>
            </a:r>
            <a:r>
              <a:rPr lang="en-US" dirty="0"/>
              <a:t>2</a:t>
            </a:r>
            <a:r>
              <a:rPr dirty="0"/>
              <a:t>:</a:t>
            </a:r>
          </a:p>
          <a:p>
            <a:pPr>
              <a:spcBef>
                <a:spcPts val="400"/>
              </a:spcBef>
              <a:defRPr sz="2000" b="1"/>
            </a:pPr>
            <a:r>
              <a:rPr dirty="0"/>
              <a:t>	</a:t>
            </a:r>
            <a:r>
              <a:rPr lang="en-US" dirty="0"/>
              <a:t>Title: Knowledge Discovery in COVID-19 Research Literature</a:t>
            </a:r>
            <a:r>
              <a:rPr lang="en-US" baseline="30000" dirty="0"/>
              <a:t>[2]</a:t>
            </a:r>
            <a:endParaRPr lang="en-US" b="0" baseline="30000" dirty="0"/>
          </a:p>
          <a:p>
            <a:pPr>
              <a:spcBef>
                <a:spcPts val="400"/>
              </a:spcBef>
              <a:defRPr sz="2000" b="1"/>
            </a:pPr>
            <a:r>
              <a:rPr lang="en-US" dirty="0"/>
              <a:t>	Author:</a:t>
            </a:r>
            <a:r>
              <a:rPr lang="en-US" b="0" dirty="0"/>
              <a:t> </a:t>
            </a:r>
            <a:r>
              <a:rPr lang="en-IN" dirty="0"/>
              <a:t>Alejandro </a:t>
            </a:r>
            <a:r>
              <a:rPr lang="en-IN" dirty="0" err="1"/>
              <a:t>Piad-Morffis</a:t>
            </a:r>
            <a:r>
              <a:rPr lang="en-IN" dirty="0"/>
              <a:t> , </a:t>
            </a:r>
            <a:r>
              <a:rPr lang="en-IN" dirty="0" err="1"/>
              <a:t>Suilan</a:t>
            </a:r>
            <a:r>
              <a:rPr lang="en-IN" dirty="0"/>
              <a:t> Estevez-Velarde , Ernesto L. </a:t>
            </a:r>
            <a:r>
              <a:rPr lang="en-IN" dirty="0" err="1"/>
              <a:t>Estevanell</a:t>
            </a:r>
            <a:r>
              <a:rPr lang="en-IN" dirty="0"/>
              <a:t>-Valladares , Yoan Gutierrez , Andres Montoyo , Rafael Munoz, and </a:t>
            </a:r>
            <a:r>
              <a:rPr lang="en-IN" dirty="0" err="1"/>
              <a:t>Yudivian</a:t>
            </a:r>
            <a:r>
              <a:rPr lang="en-IN" dirty="0"/>
              <a:t> Almeida-Cruz</a:t>
            </a:r>
            <a:endParaRPr lang="en-US" b="0" dirty="0"/>
          </a:p>
          <a:p>
            <a:pPr>
              <a:spcBef>
                <a:spcPts val="400"/>
              </a:spcBef>
              <a:defRPr sz="2000" b="1"/>
            </a:pPr>
            <a:r>
              <a:rPr lang="en-US" dirty="0"/>
              <a:t>	Findings</a:t>
            </a:r>
            <a:r>
              <a:rPr lang="en-US" b="0" dirty="0"/>
              <a:t>: </a:t>
            </a:r>
            <a:endParaRPr lang="en-US" dirty="0"/>
          </a:p>
          <a:p>
            <a:pPr>
              <a:spcBef>
                <a:spcPts val="400"/>
              </a:spcBef>
              <a:defRPr sz="2000"/>
            </a:pPr>
            <a:r>
              <a:rPr lang="en-US" dirty="0"/>
              <a:t>	 	In this model they have used BM25 to retrieve information from a set of research papers and rank them based on similarity. Hence, we have decided to use Okapi BM25 to retrieve the text from the data based on the query received</a:t>
            </a:r>
          </a:p>
          <a:p>
            <a:pPr>
              <a:defRPr sz="2000" b="1"/>
            </a:pPr>
            <a:endParaRPr lang="en-US" dirty="0"/>
          </a:p>
        </p:txBody>
      </p:sp>
      <p:pic>
        <p:nvPicPr>
          <p:cNvPr id="6" name="Picture 0" descr="logomin.png">
            <a:extLst>
              <a:ext uri="{FF2B5EF4-FFF2-40B4-BE49-F238E27FC236}">
                <a16:creationId xmlns:a16="http://schemas.microsoft.com/office/drawing/2014/main" id="{6F3555B2-7C6F-4B33-AD71-5A1FB04E2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7" y="155565"/>
            <a:ext cx="744538" cy="7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7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"/>
          <p:cNvGrpSpPr/>
          <p:nvPr/>
        </p:nvGrpSpPr>
        <p:grpSpPr>
          <a:xfrm>
            <a:off x="2590800" y="0"/>
            <a:ext cx="6642847" cy="914400"/>
            <a:chOff x="0" y="0"/>
            <a:chExt cx="6642847" cy="914400"/>
          </a:xfrm>
        </p:grpSpPr>
        <p:sp>
          <p:nvSpPr>
            <p:cNvPr id="37" name="Rectangle"/>
            <p:cNvSpPr/>
            <p:nvPr/>
          </p:nvSpPr>
          <p:spPr>
            <a:xfrm>
              <a:off x="0" y="0"/>
              <a:ext cx="6553200" cy="914400"/>
            </a:xfrm>
            <a:prstGeom prst="rect">
              <a:avLst/>
            </a:prstGeom>
            <a:solidFill>
              <a:srgbClr val="C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" name="LITERATURE SURVEY"/>
            <p:cNvSpPr txBox="1"/>
            <p:nvPr/>
          </p:nvSpPr>
          <p:spPr>
            <a:xfrm>
              <a:off x="89647" y="195591"/>
              <a:ext cx="655320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rPr lang="en-US" dirty="0"/>
                <a:t>OBJECTIVES</a:t>
              </a:r>
              <a:endParaRPr dirty="0"/>
            </a:p>
          </p:txBody>
        </p:sp>
      </p:grpSp>
      <p:sp>
        <p:nvSpPr>
          <p:cNvPr id="40" name="Related Work-1:…"/>
          <p:cNvSpPr txBox="1"/>
          <p:nvPr/>
        </p:nvSpPr>
        <p:spPr>
          <a:xfrm>
            <a:off x="304800" y="914400"/>
            <a:ext cx="8305800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  <a:defRPr sz="2000"/>
            </a:pPr>
            <a:r>
              <a:rPr lang="en-US" dirty="0"/>
              <a:t>		.</a:t>
            </a:r>
          </a:p>
          <a:p>
            <a:pPr>
              <a:defRPr sz="2000" b="1"/>
            </a:pPr>
            <a:endParaRPr lang="en-US" dirty="0"/>
          </a:p>
        </p:txBody>
      </p:sp>
      <p:pic>
        <p:nvPicPr>
          <p:cNvPr id="6" name="Picture 0" descr="logomin.png">
            <a:extLst>
              <a:ext uri="{FF2B5EF4-FFF2-40B4-BE49-F238E27FC236}">
                <a16:creationId xmlns:a16="http://schemas.microsoft.com/office/drawing/2014/main" id="{C3D3D075-FC7B-4070-885B-9A56B3DCA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7" y="155565"/>
            <a:ext cx="744538" cy="7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B2D8E5-965F-191B-3006-2CA63B8950B6}"/>
              </a:ext>
            </a:extLst>
          </p:cNvPr>
          <p:cNvSpPr txBox="1"/>
          <p:nvPr/>
        </p:nvSpPr>
        <p:spPr>
          <a:xfrm>
            <a:off x="756373" y="2151728"/>
            <a:ext cx="7831629" cy="2554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Cluster the text given in the text book according to the topic of the text</a:t>
            </a:r>
            <a:r>
              <a:rPr lang="en-US" sz="2000" baseline="30000" dirty="0"/>
              <a:t>[1]</a:t>
            </a:r>
            <a:endParaRPr kumimoji="0" lang="en-US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Retrieve the clusters most similar to what the query was asked about</a:t>
            </a:r>
            <a:r>
              <a:rPr lang="en-US" sz="2000" baseline="30000" dirty="0"/>
              <a:t>[2]</a:t>
            </a:r>
            <a:endParaRPr lang="en-US" sz="2000" dirty="0"/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 err="1"/>
              <a:t>Abstractively</a:t>
            </a:r>
            <a:r>
              <a:rPr lang="en-US" sz="2000" dirty="0"/>
              <a:t> summarize the text we’ve retrieved and give it as output</a:t>
            </a:r>
            <a:r>
              <a:rPr lang="en-US" sz="2000" baseline="30000" dirty="0"/>
              <a:t>[3]</a:t>
            </a:r>
            <a:endParaRPr lang="en-US" sz="2000" dirty="0"/>
          </a:p>
          <a:p>
            <a:pPr marL="285750" marR="0" indent="-285750" algn="l" defTabSz="914400" rtl="0" fontAlgn="auto" latinLnBrk="0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Make an full-stack </a:t>
            </a:r>
            <a:r>
              <a:rPr lang="en-US" sz="2000" dirty="0"/>
              <a:t>application and deploy it </a:t>
            </a:r>
            <a:endParaRPr kumimoji="0" lang="en-IN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751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"/>
          <p:cNvGrpSpPr/>
          <p:nvPr/>
        </p:nvGrpSpPr>
        <p:grpSpPr>
          <a:xfrm>
            <a:off x="3519739" y="0"/>
            <a:ext cx="5624261" cy="784781"/>
            <a:chOff x="0" y="0"/>
            <a:chExt cx="5624260" cy="784780"/>
          </a:xfrm>
        </p:grpSpPr>
        <p:sp>
          <p:nvSpPr>
            <p:cNvPr id="62" name="Rectangle"/>
            <p:cNvSpPr/>
            <p:nvPr/>
          </p:nvSpPr>
          <p:spPr>
            <a:xfrm>
              <a:off x="0" y="0"/>
              <a:ext cx="5624261" cy="784781"/>
            </a:xfrm>
            <a:prstGeom prst="rect">
              <a:avLst/>
            </a:prstGeom>
            <a:solidFill>
              <a:srgbClr val="C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EXISITING SYSTEM"/>
            <p:cNvSpPr txBox="1"/>
            <p:nvPr/>
          </p:nvSpPr>
          <p:spPr>
            <a:xfrm>
              <a:off x="0" y="185237"/>
              <a:ext cx="5624261" cy="414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EXISITING SYSTEM </a:t>
              </a:r>
              <a:r>
                <a:rPr lang="en-US" dirty="0"/>
                <a:t>LIMITATIONS</a:t>
              </a:r>
              <a:endParaRPr dirty="0"/>
            </a:p>
          </p:txBody>
        </p:sp>
      </p:grpSp>
      <p:sp>
        <p:nvSpPr>
          <p:cNvPr id="65" name="Existing System Limitations:…"/>
          <p:cNvSpPr txBox="1"/>
          <p:nvPr/>
        </p:nvSpPr>
        <p:spPr>
          <a:xfrm>
            <a:off x="654297" y="1185394"/>
            <a:ext cx="8001001" cy="1986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defRPr sz="2000" b="1"/>
            </a:pPr>
            <a:r>
              <a:rPr dirty="0"/>
              <a:t>Existing System Limitations:</a:t>
            </a:r>
          </a:p>
          <a:p>
            <a:pPr marL="342900" indent="-3429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pPr>
            <a:r>
              <a:rPr lang="en-US" dirty="0"/>
              <a:t>ChatGPT uses internet forums and other un-reliable sources as its main source of information and has designed its entire model based on it</a:t>
            </a:r>
          </a:p>
          <a:p>
            <a:pPr marL="342900" indent="-3429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2000"/>
            </a:pPr>
            <a:endParaRPr dirty="0"/>
          </a:p>
        </p:txBody>
      </p:sp>
      <p:pic>
        <p:nvPicPr>
          <p:cNvPr id="6" name="Picture 0" descr="logomin.png">
            <a:extLst>
              <a:ext uri="{FF2B5EF4-FFF2-40B4-BE49-F238E27FC236}">
                <a16:creationId xmlns:a16="http://schemas.microsoft.com/office/drawing/2014/main" id="{75DAECA3-6973-4CA3-8449-8245A1960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7" y="155565"/>
            <a:ext cx="744538" cy="7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/ChatGPT - Chat GPT giving wrong answers to an easy question and also sure about it’s answer.">
            <a:extLst>
              <a:ext uri="{FF2B5EF4-FFF2-40B4-BE49-F238E27FC236}">
                <a16:creationId xmlns:a16="http://schemas.microsoft.com/office/drawing/2014/main" id="{4230CEC7-2A3B-310B-3470-D09F5C59A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993" y="2916027"/>
            <a:ext cx="2767114" cy="37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"/>
          <p:cNvGrpSpPr/>
          <p:nvPr/>
        </p:nvGrpSpPr>
        <p:grpSpPr>
          <a:xfrm>
            <a:off x="6096000" y="0"/>
            <a:ext cx="3048000" cy="762000"/>
            <a:chOff x="0" y="0"/>
            <a:chExt cx="3048000" cy="762000"/>
          </a:xfrm>
        </p:grpSpPr>
        <p:sp>
          <p:nvSpPr>
            <p:cNvPr id="124" name="Rectangle"/>
            <p:cNvSpPr/>
            <p:nvPr/>
          </p:nvSpPr>
          <p:spPr>
            <a:xfrm>
              <a:off x="0" y="0"/>
              <a:ext cx="3048000" cy="762000"/>
            </a:xfrm>
            <a:prstGeom prst="rect">
              <a:avLst/>
            </a:prstGeom>
            <a:solidFill>
              <a:srgbClr val="C00000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 b="1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REFERENCES"/>
            <p:cNvSpPr txBox="1"/>
            <p:nvPr/>
          </p:nvSpPr>
          <p:spPr>
            <a:xfrm>
              <a:off x="0" y="139633"/>
              <a:ext cx="3048000" cy="4827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 b="1">
                  <a:solidFill>
                    <a:srgbClr val="FFFFFF"/>
                  </a:solidFill>
                </a:defRPr>
              </a:lvl1pPr>
            </a:lstStyle>
            <a:p>
              <a:r>
                <a:t>REFERENCES</a:t>
              </a:r>
            </a:p>
          </p:txBody>
        </p:sp>
      </p:grpSp>
      <p:sp>
        <p:nvSpPr>
          <p:cNvPr id="127" name="[1] Shinnosuke Takamichi ; Tomoki Toda ; Alan W. Black ; Graham Neubig…"/>
          <p:cNvSpPr txBox="1"/>
          <p:nvPr/>
        </p:nvSpPr>
        <p:spPr>
          <a:xfrm>
            <a:off x="419100" y="1649506"/>
            <a:ext cx="8305800" cy="3970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dirty="0"/>
              <a:t> </a:t>
            </a:r>
            <a:endParaRPr lang="en-US" dirty="0"/>
          </a:p>
          <a:p>
            <a:r>
              <a:rPr lang="en-US" dirty="0"/>
              <a:t>[1]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-apple-system"/>
              </a:rPr>
              <a:t>Kim, SW., Gil, JM. Research paper classification systems based on TF-IDF and LDA schemes. </a:t>
            </a:r>
            <a:r>
              <a:rPr lang="en-US" b="0" i="1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-apple-system"/>
              </a:rPr>
              <a:t>Hum. Cent. </a:t>
            </a:r>
            <a:r>
              <a:rPr lang="en-US" b="0" i="1" dirty="0" err="1">
                <a:solidFill>
                  <a:srgbClr val="333333"/>
                </a:solidFill>
                <a:effectLst/>
                <a:highlight>
                  <a:srgbClr val="FCFCFC"/>
                </a:highlight>
                <a:latin typeface="-apple-system"/>
              </a:rPr>
              <a:t>Comput</a:t>
            </a:r>
            <a:r>
              <a:rPr lang="en-US" b="0" i="1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-apple-system"/>
              </a:rPr>
              <a:t>. Inf. Sci.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-apple-system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-apple-system"/>
              </a:rPr>
              <a:t>9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-apple-system"/>
              </a:rPr>
              <a:t>, 30 (2019). 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CFCFC"/>
                </a:highlight>
                <a:latin typeface="-apple-system"/>
                <a:hlinkClick r:id="rId2"/>
              </a:rPr>
              <a:t>https://doi.org/10.1186/s13673-019-0192-7</a:t>
            </a:r>
            <a:endParaRPr lang="en-US" b="0" i="0" dirty="0">
              <a:solidFill>
                <a:srgbClr val="333333"/>
              </a:solidFill>
              <a:effectLst/>
              <a:highlight>
                <a:srgbClr val="FCFCFC"/>
              </a:highlight>
              <a:latin typeface="-apple-system"/>
            </a:endParaRPr>
          </a:p>
          <a:p>
            <a:endParaRPr lang="en-US" dirty="0">
              <a:solidFill>
                <a:srgbClr val="333333"/>
              </a:solidFill>
              <a:highlight>
                <a:srgbClr val="FCFCFC"/>
              </a:highlight>
              <a:latin typeface="-apple-system"/>
            </a:endParaRPr>
          </a:p>
          <a:p>
            <a:r>
              <a:rPr lang="en-US" dirty="0">
                <a:solidFill>
                  <a:srgbClr val="333333"/>
                </a:solidFill>
                <a:highlight>
                  <a:srgbClr val="FCFCFC"/>
                </a:highlight>
                <a:latin typeface="-apple-system"/>
              </a:rPr>
              <a:t>[2]</a:t>
            </a:r>
            <a:r>
              <a:rPr lang="en-IN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Alejandro </a:t>
            </a:r>
            <a:r>
              <a:rPr lang="en-IN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Piad-Morffis</a:t>
            </a:r>
            <a:r>
              <a:rPr lang="en-IN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en-IN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Suilan</a:t>
            </a:r>
            <a:r>
              <a:rPr lang="en-IN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Estevez-Velarde, Ernesto Luis </a:t>
            </a:r>
            <a:r>
              <a:rPr lang="en-IN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Estevanell</a:t>
            </a:r>
            <a:r>
              <a:rPr lang="en-IN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-Valladares, Yoan Gutiérrez, Andrés Montoyo, Rafael Muñoz, and </a:t>
            </a:r>
            <a:r>
              <a:rPr lang="en-IN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Yudivián</a:t>
            </a:r>
            <a:r>
              <a:rPr lang="en-IN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Almeida-Cruz. 2020. </a:t>
            </a:r>
            <a:r>
              <a:rPr lang="en-IN" b="0" i="0" u="none" strike="noStrike" dirty="0">
                <a:solidFill>
                  <a:srgbClr val="446E9B"/>
                </a:solidFill>
                <a:effectLst/>
                <a:highlight>
                  <a:srgbClr val="FFFFFF"/>
                </a:highlight>
                <a:latin typeface="-apple-system"/>
                <a:hlinkClick r:id="rId3"/>
              </a:rPr>
              <a:t>Knowledge Discovery in COVID-19 Research Literature</a:t>
            </a:r>
            <a:r>
              <a:rPr lang="en-IN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 In </a:t>
            </a:r>
            <a:r>
              <a:rPr lang="en-IN" b="0" i="1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Proceedings of the 1st Workshop on NLP for COVID-19 (Part 2) at EMNLP 2020</a:t>
            </a:r>
            <a:r>
              <a:rPr lang="en-IN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Online. Association for Computational Linguistics.</a:t>
            </a:r>
          </a:p>
          <a:p>
            <a:endParaRPr lang="en-US" dirty="0">
              <a:solidFill>
                <a:srgbClr val="333333"/>
              </a:solidFill>
              <a:highlight>
                <a:srgbClr val="FCFCFC"/>
              </a:highlight>
              <a:latin typeface="-apple-system"/>
            </a:endParaRPr>
          </a:p>
          <a:p>
            <a:pPr algn="l"/>
            <a:r>
              <a:rPr lang="en-US" dirty="0">
                <a:solidFill>
                  <a:srgbClr val="333333"/>
                </a:solidFill>
                <a:highlight>
                  <a:srgbClr val="FCFCFC"/>
                </a:highlight>
                <a:latin typeface="-apple-system"/>
              </a:rPr>
              <a:t>[3]</a:t>
            </a:r>
            <a:r>
              <a:rPr lang="en-IN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en-IN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PEGASUS: Pre-training with Extracted Gap-sentences for Abstractive Summarization</a:t>
            </a:r>
          </a:p>
          <a:p>
            <a:pPr algn="l"/>
            <a:r>
              <a:rPr lang="en-IN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Jingqing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  <a:hlinkClick r:id="rId4"/>
              </a:rPr>
              <a:t> Zhang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, 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  <a:hlinkClick r:id="rId5"/>
              </a:rPr>
              <a:t>Yao Zhao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, 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  <a:hlinkClick r:id="rId6"/>
              </a:rPr>
              <a:t>Mohammad Saleh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</a:rPr>
              <a:t>, 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-apple-system"/>
                <a:hlinkClick r:id="rId7"/>
              </a:rPr>
              <a:t>Peter J. Liu</a:t>
            </a:r>
            <a:endParaRPr lang="en-IN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endParaRPr lang="en-US" dirty="0">
              <a:solidFill>
                <a:srgbClr val="333333"/>
              </a:solidFill>
              <a:highlight>
                <a:srgbClr val="FCFCFC"/>
              </a:highlight>
              <a:latin typeface="-apple-system"/>
            </a:endParaRPr>
          </a:p>
        </p:txBody>
      </p:sp>
      <p:pic>
        <p:nvPicPr>
          <p:cNvPr id="6" name="Picture 0" descr="logomin.png">
            <a:extLst>
              <a:ext uri="{FF2B5EF4-FFF2-40B4-BE49-F238E27FC236}">
                <a16:creationId xmlns:a16="http://schemas.microsoft.com/office/drawing/2014/main" id="{F7019E28-94FE-4885-B89B-FAF88C7B2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7" y="155565"/>
            <a:ext cx="744538" cy="7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"/>
          <p:cNvGrpSpPr/>
          <p:nvPr/>
        </p:nvGrpSpPr>
        <p:grpSpPr>
          <a:xfrm>
            <a:off x="990600" y="2362200"/>
            <a:ext cx="7010400" cy="1600200"/>
            <a:chOff x="0" y="0"/>
            <a:chExt cx="7010400" cy="1600200"/>
          </a:xfrm>
        </p:grpSpPr>
        <p:sp>
          <p:nvSpPr>
            <p:cNvPr id="129" name="Rectangle"/>
            <p:cNvSpPr/>
            <p:nvPr/>
          </p:nvSpPr>
          <p:spPr>
            <a:xfrm>
              <a:off x="0" y="0"/>
              <a:ext cx="7010400" cy="1600200"/>
            </a:xfrm>
            <a:prstGeom prst="rect">
              <a:avLst/>
            </a:prstGeom>
            <a:solidFill>
              <a:schemeClr val="accent5"/>
            </a:solidFill>
            <a:ln w="25400" cap="flat">
              <a:solidFill>
                <a:srgbClr val="385D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3200" b="1"/>
              </a:pPr>
              <a:endParaRPr/>
            </a:p>
          </p:txBody>
        </p:sp>
        <p:sp>
          <p:nvSpPr>
            <p:cNvPr id="130" name="THANK YOU"/>
            <p:cNvSpPr txBox="1"/>
            <p:nvPr/>
          </p:nvSpPr>
          <p:spPr>
            <a:xfrm>
              <a:off x="0" y="528062"/>
              <a:ext cx="7010400" cy="5440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 b="1"/>
              </a:lvl1pPr>
            </a:lstStyle>
            <a:p>
              <a:r>
                <a:t>THANK YOU</a:t>
              </a:r>
            </a:p>
          </p:txBody>
        </p:sp>
      </p:grpSp>
      <p:pic>
        <p:nvPicPr>
          <p:cNvPr id="5" name="Picture 0" descr="logomin.png">
            <a:extLst>
              <a:ext uri="{FF2B5EF4-FFF2-40B4-BE49-F238E27FC236}">
                <a16:creationId xmlns:a16="http://schemas.microsoft.com/office/drawing/2014/main" id="{5FA3F075-5538-48A6-9150-F6C2568B1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7" y="155565"/>
            <a:ext cx="744538" cy="7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506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Helvetica Neue</vt:lpstr>
      <vt:lpstr>Lucida Grande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</dc:creator>
  <cp:lastModifiedBy>bsk anubala</cp:lastModifiedBy>
  <cp:revision>12</cp:revision>
  <dcterms:modified xsi:type="dcterms:W3CDTF">2024-08-21T15:27:05Z</dcterms:modified>
</cp:coreProperties>
</file>