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94c9ba85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94c9ba85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94c9ba85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94c9ba85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94c9ba85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94c9ba85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94c9ba85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94c9ba8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94c9ba85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94c9ba85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94c9ba85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94c9ba85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94c9ba85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94c9ba85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970c6474c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970c6474c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94c9ba85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94c9ba85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94c9ba85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94c9ba85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94c9ba85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94c9ba85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5: User Stories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Team Lanai: </a:t>
            </a:r>
            <a:endParaRPr/>
          </a:p>
          <a:p>
            <a:pPr indent="0" lvl="0" marL="0" rtl="0" algn="l">
              <a:spcBef>
                <a:spcPts val="0"/>
              </a:spcBef>
              <a:spcAft>
                <a:spcPts val="0"/>
              </a:spcAft>
              <a:buNone/>
            </a:pPr>
            <a:r>
              <a:rPr lang="en"/>
              <a:t>Amanda Homeyer, Niraj Bhakta, Sarai </a:t>
            </a:r>
            <a:r>
              <a:rPr lang="en"/>
              <a:t>Camargo</a:t>
            </a:r>
            <a:r>
              <a:rPr lang="en"/>
              <a:t>, Richard Deleon, McKay Wilkerson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Knowledge-Acquisition Stories</a:t>
            </a:r>
            <a:endParaRPr/>
          </a:p>
        </p:txBody>
      </p:sp>
      <p:sp>
        <p:nvSpPr>
          <p:cNvPr id="126" name="Google Shape;126;p2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highlight>
                  <a:schemeClr val="lt1"/>
                </a:highlight>
              </a:rPr>
              <a:t>Examples of knowledge acquisition are numerous, some may be : reading, studying, attending classes, searching online, asking ques</a:t>
            </a:r>
            <a:r>
              <a:rPr lang="en" sz="1200">
                <a:highlight>
                  <a:schemeClr val="lt1"/>
                </a:highlight>
              </a:rPr>
              <a:t>tions, etc.</a:t>
            </a:r>
            <a:endParaRPr>
              <a:highlight>
                <a:schemeClr val="lt1"/>
              </a:highlight>
            </a:endParaRPr>
          </a:p>
        </p:txBody>
      </p:sp>
      <p:pic>
        <p:nvPicPr>
          <p:cNvPr id="127" name="Google Shape;127;p22"/>
          <p:cNvPicPr preferRelativeResize="0"/>
          <p:nvPr/>
        </p:nvPicPr>
        <p:blipFill>
          <a:blip r:embed="rId3">
            <a:alphaModFix/>
          </a:blip>
          <a:stretch>
            <a:fillRect/>
          </a:stretch>
        </p:blipFill>
        <p:spPr>
          <a:xfrm>
            <a:off x="4223700" y="2481785"/>
            <a:ext cx="4181475" cy="181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ctrTitle"/>
          </p:nvPr>
        </p:nvSpPr>
        <p:spPr>
          <a:xfrm>
            <a:off x="311700" y="243250"/>
            <a:ext cx="85206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Gathering User Stories in Agile</a:t>
            </a:r>
            <a:endParaRPr/>
          </a:p>
        </p:txBody>
      </p:sp>
      <p:sp>
        <p:nvSpPr>
          <p:cNvPr id="133" name="Google Shape;133;p23"/>
          <p:cNvSpPr txBox="1"/>
          <p:nvPr/>
        </p:nvSpPr>
        <p:spPr>
          <a:xfrm>
            <a:off x="0" y="1270650"/>
            <a:ext cx="6818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User-Story-Writing Workshops:</a:t>
            </a:r>
            <a:r>
              <a:rPr lang="en" sz="1500">
                <a:solidFill>
                  <a:schemeClr val="accent1"/>
                </a:solidFill>
                <a:latin typeface="Merriweather"/>
                <a:ea typeface="Merriweather"/>
                <a:cs typeface="Merriweather"/>
                <a:sym typeface="Merriweather"/>
              </a:rPr>
              <a:t> Engaging users as part of the development team to brainstorm business value and create user story placeholders.</a:t>
            </a:r>
            <a:endParaRPr sz="15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Role Analysis:</a:t>
            </a:r>
            <a:r>
              <a:rPr lang="en" sz="1500">
                <a:solidFill>
                  <a:schemeClr val="accent1"/>
                </a:solidFill>
                <a:latin typeface="Merriweather"/>
                <a:ea typeface="Merriweather"/>
                <a:cs typeface="Merriweather"/>
                <a:sym typeface="Merriweather"/>
              </a:rPr>
              <a:t> Beginning with defining user roles to craft stories that represent the needs and functionalities desired by the users.</a:t>
            </a:r>
            <a:endParaRPr sz="1500">
              <a:solidFill>
                <a:schemeClr val="accent1"/>
              </a:solidFill>
              <a:latin typeface="Merriweather"/>
              <a:ea typeface="Merriweather"/>
              <a:cs typeface="Merriweather"/>
              <a:sym typeface="Merriweather"/>
            </a:endParaRPr>
          </a:p>
        </p:txBody>
      </p:sp>
      <p:sp>
        <p:nvSpPr>
          <p:cNvPr id="134" name="Google Shape;134;p23"/>
          <p:cNvSpPr txBox="1"/>
          <p:nvPr/>
        </p:nvSpPr>
        <p:spPr>
          <a:xfrm>
            <a:off x="3179400" y="3462425"/>
            <a:ext cx="596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Merriweather"/>
                <a:ea typeface="Merriweather"/>
                <a:cs typeface="Merriweather"/>
                <a:sym typeface="Merriweather"/>
              </a:rPr>
              <a:t>Persona Creation:</a:t>
            </a:r>
            <a:r>
              <a:rPr lang="en" sz="1500">
                <a:solidFill>
                  <a:schemeClr val="lt1"/>
                </a:solidFill>
                <a:latin typeface="Merriweather"/>
                <a:ea typeface="Merriweather"/>
                <a:cs typeface="Merriweather"/>
                <a:sym typeface="Merriweather"/>
              </a:rPr>
              <a:t> Developing characters like "Lilly" to represent user types for more personalized story creation.</a:t>
            </a:r>
            <a:endParaRPr sz="15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1500">
                <a:solidFill>
                  <a:schemeClr val="lt1"/>
                </a:solidFill>
                <a:latin typeface="Merriweather"/>
                <a:ea typeface="Merriweather"/>
                <a:cs typeface="Merriweather"/>
                <a:sym typeface="Merriweather"/>
              </a:rPr>
              <a:t>Story Mapping: </a:t>
            </a:r>
            <a:r>
              <a:rPr lang="en" sz="1500">
                <a:solidFill>
                  <a:schemeClr val="lt1"/>
                </a:solidFill>
                <a:latin typeface="Merriweather"/>
                <a:ea typeface="Merriweather"/>
                <a:cs typeface="Merriweather"/>
                <a:sym typeface="Merriweather"/>
              </a:rPr>
              <a:t>Decomposing high-level user activity into workflows using the concept of epics, themes, and stories to provide a two-dimensional backlog visualization.</a:t>
            </a:r>
            <a:endParaRPr sz="1500">
              <a:solidFill>
                <a:schemeClr val="lt1"/>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311700" y="154350"/>
            <a:ext cx="8520600" cy="78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Finalizing Agile Requirements</a:t>
            </a:r>
            <a:endParaRPr/>
          </a:p>
        </p:txBody>
      </p:sp>
      <p:sp>
        <p:nvSpPr>
          <p:cNvPr id="140" name="Google Shape;140;p24"/>
          <p:cNvSpPr txBox="1"/>
          <p:nvPr/>
        </p:nvSpPr>
        <p:spPr>
          <a:xfrm>
            <a:off x="0" y="997225"/>
            <a:ext cx="73521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Scrum vs. Traditional: </a:t>
            </a:r>
            <a:r>
              <a:rPr lang="en" sz="1500">
                <a:solidFill>
                  <a:schemeClr val="accent1"/>
                </a:solidFill>
                <a:latin typeface="Merriweather"/>
                <a:ea typeface="Merriweather"/>
                <a:cs typeface="Merriweather"/>
                <a:sym typeface="Merriweather"/>
              </a:rPr>
              <a:t>Emphasizing the dynamic treatment of requirements as product backlog items within Scrum, contrasting with sequential project approaches.</a:t>
            </a:r>
            <a:endParaRPr sz="15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Progressive Elaboration:</a:t>
            </a:r>
            <a:r>
              <a:rPr lang="en" sz="1500">
                <a:solidFill>
                  <a:schemeClr val="accent1"/>
                </a:solidFill>
                <a:latin typeface="Merriweather"/>
                <a:ea typeface="Merriweather"/>
                <a:cs typeface="Merriweather"/>
                <a:sym typeface="Merriweather"/>
              </a:rPr>
              <a:t> Using card, conversation, and confirmation to refine user stories in a just-in-time manner, ensuring they are ready for development sprints.</a:t>
            </a:r>
            <a:endParaRPr sz="1500">
              <a:solidFill>
                <a:schemeClr val="accent1"/>
              </a:solidFill>
              <a:latin typeface="Merriweather"/>
              <a:ea typeface="Merriweather"/>
              <a:cs typeface="Merriweather"/>
              <a:sym typeface="Merriweather"/>
            </a:endParaRPr>
          </a:p>
        </p:txBody>
      </p:sp>
      <p:sp>
        <p:nvSpPr>
          <p:cNvPr id="141" name="Google Shape;141;p24"/>
          <p:cNvSpPr txBox="1"/>
          <p:nvPr/>
        </p:nvSpPr>
        <p:spPr>
          <a:xfrm>
            <a:off x="3424050" y="3342600"/>
            <a:ext cx="57201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Merriweather"/>
                <a:ea typeface="Merriweather"/>
                <a:cs typeface="Merriweather"/>
                <a:sym typeface="Merriweather"/>
              </a:rPr>
              <a:t>INVEST Criteria:</a:t>
            </a:r>
            <a:r>
              <a:rPr lang="en" sz="1500">
                <a:solidFill>
                  <a:schemeClr val="lt1"/>
                </a:solidFill>
                <a:latin typeface="Merriweather"/>
                <a:ea typeface="Merriweather"/>
                <a:cs typeface="Merriweather"/>
                <a:sym typeface="Merriweather"/>
              </a:rPr>
              <a:t> Ensuring user stories are Independent, Negotiable, Valuable, Estimable, Small, and Testable for optimal Scrum workflow.</a:t>
            </a:r>
            <a:endParaRPr sz="15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1500">
                <a:solidFill>
                  <a:schemeClr val="lt1"/>
                </a:solidFill>
                <a:latin typeface="Merriweather"/>
                <a:ea typeface="Merriweather"/>
                <a:cs typeface="Merriweather"/>
                <a:sym typeface="Merriweather"/>
              </a:rPr>
              <a:t>Requirement Visualization: </a:t>
            </a:r>
            <a:r>
              <a:rPr lang="en" sz="1500">
                <a:solidFill>
                  <a:schemeClr val="lt1"/>
                </a:solidFill>
                <a:latin typeface="Merriweather"/>
                <a:ea typeface="Merriweather"/>
                <a:cs typeface="Merriweather"/>
                <a:sym typeface="Merriweather"/>
              </a:rPr>
              <a:t>Utilizing story mapping as a complement to workshops for better visualization and prioritization of stories within the product backlog.</a:t>
            </a:r>
            <a:endParaRPr sz="15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Chapter 5</a:t>
            </a:r>
            <a:endParaRPr/>
          </a:p>
        </p:txBody>
      </p:sp>
      <p:sp>
        <p:nvSpPr>
          <p:cNvPr id="71" name="Google Shape;71;p14"/>
          <p:cNvSpPr txBox="1"/>
          <p:nvPr>
            <p:ph idx="1" type="subTitle"/>
          </p:nvPr>
        </p:nvSpPr>
        <p:spPr>
          <a:xfrm>
            <a:off x="5831700" y="306925"/>
            <a:ext cx="3056400" cy="351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the product backlog is large, this provides the development team very little detail.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a:t>
            </a:r>
            <a:r>
              <a:rPr lang="en"/>
              <a:t>product</a:t>
            </a:r>
            <a:r>
              <a:rPr lang="en"/>
              <a:t> backlog is smaller, the development team a lot of detail to work with.</a:t>
            </a:r>
            <a:endParaRPr/>
          </a:p>
        </p:txBody>
      </p:sp>
      <p:pic>
        <p:nvPicPr>
          <p:cNvPr id="72" name="Google Shape;72;p14"/>
          <p:cNvPicPr preferRelativeResize="0"/>
          <p:nvPr/>
        </p:nvPicPr>
        <p:blipFill>
          <a:blip r:embed="rId3">
            <a:alphaModFix/>
          </a:blip>
          <a:stretch>
            <a:fillRect/>
          </a:stretch>
        </p:blipFill>
        <p:spPr>
          <a:xfrm>
            <a:off x="759225" y="1402363"/>
            <a:ext cx="4663250" cy="310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ctrTitle"/>
          </p:nvPr>
        </p:nvSpPr>
        <p:spPr>
          <a:xfrm>
            <a:off x="311700" y="539725"/>
            <a:ext cx="8520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Conversations in User Stories</a:t>
            </a:r>
            <a:endParaRPr/>
          </a:p>
        </p:txBody>
      </p:sp>
      <p:sp>
        <p:nvSpPr>
          <p:cNvPr id="78" name="Google Shape;78;p15"/>
          <p:cNvSpPr txBox="1"/>
          <p:nvPr>
            <p:ph idx="1" type="subTitle"/>
          </p:nvPr>
        </p:nvSpPr>
        <p:spPr>
          <a:xfrm>
            <a:off x="158225" y="1365935"/>
            <a:ext cx="4242600" cy="29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Communication is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Scrum does not replace documents, but is simply just a tool. </a:t>
            </a:r>
            <a:endParaRPr/>
          </a:p>
        </p:txBody>
      </p:sp>
      <p:pic>
        <p:nvPicPr>
          <p:cNvPr id="79" name="Google Shape;79;p15"/>
          <p:cNvPicPr preferRelativeResize="0"/>
          <p:nvPr/>
        </p:nvPicPr>
        <p:blipFill>
          <a:blip r:embed="rId3">
            <a:alphaModFix/>
          </a:blip>
          <a:stretch>
            <a:fillRect/>
          </a:stretch>
        </p:blipFill>
        <p:spPr>
          <a:xfrm>
            <a:off x="4160000" y="1365925"/>
            <a:ext cx="4672300" cy="351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124525" y="111925"/>
            <a:ext cx="8520600" cy="7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Progressive Refinement</a:t>
            </a:r>
            <a:endParaRPr/>
          </a:p>
        </p:txBody>
      </p:sp>
      <p:sp>
        <p:nvSpPr>
          <p:cNvPr id="85" name="Google Shape;85;p16"/>
          <p:cNvSpPr txBox="1"/>
          <p:nvPr>
            <p:ph idx="1" type="subTitle"/>
          </p:nvPr>
        </p:nvSpPr>
        <p:spPr>
          <a:xfrm>
            <a:off x="222575" y="871475"/>
            <a:ext cx="4688100" cy="2461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200">
                <a:highlight>
                  <a:schemeClr val="lt1"/>
                </a:highlight>
              </a:rPr>
              <a:t>The primary goal of progressive refinement is to ensure that the backlog items are well-defined, appropriately estimated, and prioritized for upcoming sprints.backlog items are well-defined, appropriately estimated, and prioritized for upcoming sprints.</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Progressive refinement is a critical practice in Scrum that fosters collaboration, adaptability, and continuous improvement throughout the project lifecycle. By investing time and effort in refining backlog items, the Scrum Team can enhance clarity, reduce risk, and deliver greater value to stakeholders.</a:t>
            </a:r>
            <a:endParaRPr sz="12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ctrTitle"/>
          </p:nvPr>
        </p:nvSpPr>
        <p:spPr>
          <a:xfrm>
            <a:off x="124550" y="58450"/>
            <a:ext cx="5240700" cy="67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User Stories?</a:t>
            </a:r>
            <a:endParaRPr/>
          </a:p>
        </p:txBody>
      </p:sp>
      <p:sp>
        <p:nvSpPr>
          <p:cNvPr id="91" name="Google Shape;91;p17"/>
          <p:cNvSpPr txBox="1"/>
          <p:nvPr>
            <p:ph idx="1" type="subTitle"/>
          </p:nvPr>
        </p:nvSpPr>
        <p:spPr>
          <a:xfrm>
            <a:off x="170500" y="842600"/>
            <a:ext cx="4955400" cy="2622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200">
                <a:highlight>
                  <a:schemeClr val="lt1"/>
                </a:highlight>
              </a:rPr>
              <a:t>During refinement sessions, user stories are elaborated and broken down into smaller, more manageable tasks or sub-stories. This helps ensure that each backlog item is sufficiently detailed and understood by the development team.</a:t>
            </a:r>
            <a:endParaRPr sz="1200">
              <a:highlight>
                <a:schemeClr val="lt1"/>
              </a:highlight>
            </a:endParaRPr>
          </a:p>
          <a:p>
            <a:pPr indent="0" lvl="0" marL="0" rtl="0" algn="l">
              <a:spcBef>
                <a:spcPts val="0"/>
              </a:spcBef>
              <a:spcAft>
                <a:spcPts val="0"/>
              </a:spcAft>
              <a:buNone/>
            </a:pPr>
            <a:r>
              <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User stories are concise, simple descriptions of a feature told from the perspective of the person who desires the new capability, usually a user or customer of the system. They typically follow a specific template: "As a [role], I want [feature] so that [benefit]." These stories help agile development teams understand the needs of the end-users and focus on delivering value incrementally.</a:t>
            </a:r>
            <a:endParaRPr sz="120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97800" y="49550"/>
            <a:ext cx="5490300" cy="8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User Stories? </a:t>
            </a:r>
            <a:endParaRPr/>
          </a:p>
        </p:txBody>
      </p:sp>
      <p:sp>
        <p:nvSpPr>
          <p:cNvPr id="97" name="Google Shape;97;p18"/>
          <p:cNvSpPr txBox="1"/>
          <p:nvPr>
            <p:ph idx="1" type="subTitle"/>
          </p:nvPr>
        </p:nvSpPr>
        <p:spPr>
          <a:xfrm>
            <a:off x="244725" y="750900"/>
            <a:ext cx="1117500" cy="5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Card</a:t>
            </a:r>
            <a:endParaRPr sz="2200"/>
          </a:p>
        </p:txBody>
      </p:sp>
      <p:pic>
        <p:nvPicPr>
          <p:cNvPr id="98" name="Google Shape;98;p18"/>
          <p:cNvPicPr preferRelativeResize="0"/>
          <p:nvPr/>
        </p:nvPicPr>
        <p:blipFill>
          <a:blip r:embed="rId3">
            <a:alphaModFix/>
          </a:blip>
          <a:stretch>
            <a:fillRect/>
          </a:stretch>
        </p:blipFill>
        <p:spPr>
          <a:xfrm>
            <a:off x="152400" y="1196700"/>
            <a:ext cx="8839198" cy="29416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Level of Detail</a:t>
            </a:r>
            <a:endParaRPr/>
          </a:p>
        </p:txBody>
      </p:sp>
      <p:sp>
        <p:nvSpPr>
          <p:cNvPr id="104" name="Google Shape;104;p19"/>
          <p:cNvSpPr txBox="1"/>
          <p:nvPr>
            <p:ph idx="1" type="body"/>
          </p:nvPr>
        </p:nvSpPr>
        <p:spPr>
          <a:xfrm>
            <a:off x="311700" y="1505700"/>
            <a:ext cx="4556400" cy="33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t>Allows for higher-level planning and progressive refinement</a:t>
            </a:r>
            <a:endParaRPr/>
          </a:p>
          <a:p>
            <a:pPr indent="-311150" lvl="0" marL="457200" rtl="0" algn="l">
              <a:lnSpc>
                <a:spcPct val="115000"/>
              </a:lnSpc>
              <a:spcBef>
                <a:spcPts val="1200"/>
              </a:spcBef>
              <a:spcAft>
                <a:spcPts val="0"/>
              </a:spcAft>
              <a:buSzPts val="1300"/>
              <a:buChar char="●"/>
            </a:pPr>
            <a:r>
              <a:rPr lang="en"/>
              <a:t>Large  </a:t>
            </a:r>
            <a:endParaRPr/>
          </a:p>
          <a:p>
            <a:pPr indent="-298450" lvl="1" marL="914400" rtl="0" algn="l">
              <a:lnSpc>
                <a:spcPct val="115000"/>
              </a:lnSpc>
              <a:spcBef>
                <a:spcPts val="0"/>
              </a:spcBef>
              <a:spcAft>
                <a:spcPts val="0"/>
              </a:spcAft>
              <a:buSzPts val="1100"/>
              <a:buChar char="○"/>
            </a:pPr>
            <a:r>
              <a:rPr lang="en"/>
              <a:t>Epics </a:t>
            </a:r>
            <a:endParaRPr/>
          </a:p>
          <a:p>
            <a:pPr indent="-298450" lvl="1" marL="914400" rtl="0" algn="l">
              <a:lnSpc>
                <a:spcPct val="115000"/>
              </a:lnSpc>
              <a:spcBef>
                <a:spcPts val="0"/>
              </a:spcBef>
              <a:spcAft>
                <a:spcPts val="0"/>
              </a:spcAft>
              <a:buSzPts val="1100"/>
              <a:buChar char="○"/>
            </a:pPr>
            <a:r>
              <a:rPr lang="en"/>
              <a:t>Encompass the big picture</a:t>
            </a:r>
            <a:endParaRPr/>
          </a:p>
          <a:p>
            <a:pPr indent="-298450" lvl="1" marL="914400" rtl="0" algn="l">
              <a:lnSpc>
                <a:spcPct val="115000"/>
              </a:lnSpc>
              <a:spcBef>
                <a:spcPts val="0"/>
              </a:spcBef>
              <a:spcAft>
                <a:spcPts val="0"/>
              </a:spcAft>
              <a:buSzPts val="1100"/>
              <a:buChar char="○"/>
            </a:pPr>
            <a:r>
              <a:rPr lang="en"/>
              <a:t>May span an entire release or multiple releases</a:t>
            </a:r>
            <a:endParaRPr/>
          </a:p>
          <a:p>
            <a:pPr indent="-298450" lvl="1" marL="914400" rtl="0" algn="l">
              <a:lnSpc>
                <a:spcPct val="115000"/>
              </a:lnSpc>
              <a:spcBef>
                <a:spcPts val="0"/>
              </a:spcBef>
              <a:spcAft>
                <a:spcPts val="0"/>
              </a:spcAft>
              <a:buSzPts val="1100"/>
              <a:buChar char="○"/>
            </a:pPr>
            <a:r>
              <a:rPr lang="en"/>
              <a:t>Placeholder for more detailed stories</a:t>
            </a:r>
            <a:endParaRPr/>
          </a:p>
          <a:p>
            <a:pPr indent="-311150" lvl="0" marL="457200" rtl="0" algn="l">
              <a:lnSpc>
                <a:spcPct val="115000"/>
              </a:lnSpc>
              <a:spcBef>
                <a:spcPts val="0"/>
              </a:spcBef>
              <a:spcAft>
                <a:spcPts val="0"/>
              </a:spcAft>
              <a:buSzPts val="1300"/>
              <a:buChar char="●"/>
            </a:pPr>
            <a:r>
              <a:rPr lang="en"/>
              <a:t>Medium </a:t>
            </a:r>
            <a:endParaRPr/>
          </a:p>
          <a:p>
            <a:pPr indent="-298450" lvl="1" marL="914400" rtl="0" algn="l">
              <a:lnSpc>
                <a:spcPct val="115000"/>
              </a:lnSpc>
              <a:spcBef>
                <a:spcPts val="0"/>
              </a:spcBef>
              <a:spcAft>
                <a:spcPts val="0"/>
              </a:spcAft>
              <a:buSzPts val="1100"/>
              <a:buChar char="○"/>
            </a:pPr>
            <a:r>
              <a:rPr lang="en"/>
              <a:t>Features </a:t>
            </a:r>
            <a:endParaRPr/>
          </a:p>
          <a:p>
            <a:pPr indent="-298450" lvl="1" marL="914400" rtl="0" algn="l">
              <a:lnSpc>
                <a:spcPct val="115000"/>
              </a:lnSpc>
              <a:spcBef>
                <a:spcPts val="0"/>
              </a:spcBef>
              <a:spcAft>
                <a:spcPts val="0"/>
              </a:spcAft>
              <a:buSzPts val="1100"/>
              <a:buChar char="○"/>
            </a:pPr>
            <a:r>
              <a:rPr lang="en"/>
              <a:t>Too big for a single sprint</a:t>
            </a:r>
            <a:endParaRPr/>
          </a:p>
          <a:p>
            <a:pPr indent="-311150" lvl="0" marL="457200" rtl="0" algn="l">
              <a:lnSpc>
                <a:spcPct val="115000"/>
              </a:lnSpc>
              <a:spcBef>
                <a:spcPts val="0"/>
              </a:spcBef>
              <a:spcAft>
                <a:spcPts val="0"/>
              </a:spcAft>
              <a:buSzPts val="1300"/>
              <a:buChar char="●"/>
            </a:pPr>
            <a:r>
              <a:rPr lang="en"/>
              <a:t>Small </a:t>
            </a:r>
            <a:endParaRPr/>
          </a:p>
          <a:p>
            <a:pPr indent="-298450" lvl="1" marL="914400" rtl="0" algn="l">
              <a:lnSpc>
                <a:spcPct val="115000"/>
              </a:lnSpc>
              <a:spcBef>
                <a:spcPts val="0"/>
              </a:spcBef>
              <a:spcAft>
                <a:spcPts val="0"/>
              </a:spcAft>
              <a:buSzPts val="1100"/>
              <a:buChar char="○"/>
            </a:pPr>
            <a:r>
              <a:rPr lang="en"/>
              <a:t>Sprintable/implementable stories</a:t>
            </a:r>
            <a:endParaRPr/>
          </a:p>
          <a:p>
            <a:pPr indent="-311150" lvl="0" marL="457200" rtl="0" algn="l">
              <a:lnSpc>
                <a:spcPct val="115000"/>
              </a:lnSpc>
              <a:spcBef>
                <a:spcPts val="0"/>
              </a:spcBef>
              <a:spcAft>
                <a:spcPts val="0"/>
              </a:spcAft>
              <a:buSzPts val="1300"/>
              <a:buChar char="●"/>
            </a:pPr>
            <a:r>
              <a:rPr lang="en"/>
              <a:t>Tasks </a:t>
            </a:r>
            <a:endParaRPr/>
          </a:p>
          <a:p>
            <a:pPr indent="-298450" lvl="1" marL="914400" rtl="0" algn="l">
              <a:lnSpc>
                <a:spcPct val="115000"/>
              </a:lnSpc>
              <a:spcBef>
                <a:spcPts val="0"/>
              </a:spcBef>
              <a:spcAft>
                <a:spcPts val="0"/>
              </a:spcAft>
              <a:buSzPts val="1100"/>
              <a:buChar char="○"/>
            </a:pPr>
            <a:r>
              <a:rPr lang="en"/>
              <a:t>How to build, not what to build</a:t>
            </a:r>
            <a:endParaRPr/>
          </a:p>
          <a:p>
            <a:pPr indent="-298450" lvl="1" marL="914400" rtl="0" algn="l">
              <a:lnSpc>
                <a:spcPct val="115000"/>
              </a:lnSpc>
              <a:spcBef>
                <a:spcPts val="0"/>
              </a:spcBef>
              <a:spcAft>
                <a:spcPts val="0"/>
              </a:spcAft>
              <a:buSzPts val="1100"/>
              <a:buChar char="○"/>
            </a:pPr>
            <a:r>
              <a:rPr lang="en"/>
              <a:t>Do not include in user stories</a:t>
            </a:r>
            <a:endParaRPr/>
          </a:p>
        </p:txBody>
      </p:sp>
      <p:pic>
        <p:nvPicPr>
          <p:cNvPr id="105" name="Google Shape;105;p19"/>
          <p:cNvPicPr preferRelativeResize="0"/>
          <p:nvPr/>
        </p:nvPicPr>
        <p:blipFill>
          <a:blip r:embed="rId3">
            <a:alphaModFix/>
          </a:blip>
          <a:stretch>
            <a:fillRect/>
          </a:stretch>
        </p:blipFill>
        <p:spPr>
          <a:xfrm>
            <a:off x="4925275" y="2650400"/>
            <a:ext cx="3843826" cy="1623300"/>
          </a:xfrm>
          <a:prstGeom prst="rect">
            <a:avLst/>
          </a:prstGeom>
          <a:noFill/>
          <a:ln>
            <a:noFill/>
          </a:ln>
        </p:spPr>
      </p:pic>
      <p:sp>
        <p:nvSpPr>
          <p:cNvPr id="106" name="Google Shape;106;p19"/>
          <p:cNvSpPr txBox="1"/>
          <p:nvPr>
            <p:ph idx="2" type="body"/>
          </p:nvPr>
        </p:nvSpPr>
        <p:spPr>
          <a:xfrm>
            <a:off x="4847250" y="1871800"/>
            <a:ext cx="4118400" cy="267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INVEST in Good Stories</a:t>
            </a:r>
            <a:endParaRPr/>
          </a:p>
        </p:txBody>
      </p:sp>
      <p:sp>
        <p:nvSpPr>
          <p:cNvPr id="112" name="Google Shape;112;p20"/>
          <p:cNvSpPr txBox="1"/>
          <p:nvPr>
            <p:ph idx="2" type="body"/>
          </p:nvPr>
        </p:nvSpPr>
        <p:spPr>
          <a:xfrm>
            <a:off x="4572000" y="500925"/>
            <a:ext cx="4511700" cy="41115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1200"/>
              </a:spcBef>
              <a:spcAft>
                <a:spcPts val="0"/>
              </a:spcAft>
              <a:buSzPct val="100000"/>
              <a:buChar char="●"/>
            </a:pPr>
            <a:r>
              <a:rPr lang="en"/>
              <a:t>Independent </a:t>
            </a:r>
            <a:endParaRPr/>
          </a:p>
          <a:p>
            <a:pPr indent="-287972" lvl="1" marL="914400" rtl="0" algn="l">
              <a:spcBef>
                <a:spcPts val="0"/>
              </a:spcBef>
              <a:spcAft>
                <a:spcPts val="0"/>
              </a:spcAft>
              <a:buSzPct val="100000"/>
              <a:buChar char="○"/>
            </a:pPr>
            <a:r>
              <a:rPr lang="en"/>
              <a:t>Stories should not be overly dependent on each other.  </a:t>
            </a:r>
            <a:endParaRPr/>
          </a:p>
          <a:p>
            <a:pPr indent="-287972" lvl="1" marL="914400" rtl="0" algn="l">
              <a:spcBef>
                <a:spcPts val="0"/>
              </a:spcBef>
              <a:spcAft>
                <a:spcPts val="0"/>
              </a:spcAft>
              <a:buSzPct val="100000"/>
              <a:buChar char="○"/>
            </a:pPr>
            <a:r>
              <a:rPr lang="en"/>
              <a:t>Dependence hinders prioritization.</a:t>
            </a:r>
            <a:endParaRPr/>
          </a:p>
          <a:p>
            <a:pPr indent="-298767" lvl="0" marL="457200" rtl="0" algn="l">
              <a:spcBef>
                <a:spcPts val="1000"/>
              </a:spcBef>
              <a:spcAft>
                <a:spcPts val="0"/>
              </a:spcAft>
              <a:buSzPct val="100000"/>
              <a:buChar char="●"/>
            </a:pPr>
            <a:r>
              <a:rPr lang="en"/>
              <a:t>Negotiable</a:t>
            </a:r>
            <a:endParaRPr/>
          </a:p>
          <a:p>
            <a:pPr indent="-287972" lvl="1" marL="914400" rtl="0" algn="l">
              <a:spcBef>
                <a:spcPts val="0"/>
              </a:spcBef>
              <a:spcAft>
                <a:spcPts val="0"/>
              </a:spcAft>
              <a:buSzPct val="100000"/>
              <a:buChar char="○"/>
            </a:pPr>
            <a:r>
              <a:rPr lang="en"/>
              <a:t>Should leave room to negotiate details.</a:t>
            </a:r>
            <a:endParaRPr/>
          </a:p>
          <a:p>
            <a:pPr indent="-287972" lvl="1" marL="914400" rtl="0" algn="l">
              <a:spcBef>
                <a:spcPts val="0"/>
              </a:spcBef>
              <a:spcAft>
                <a:spcPts val="0"/>
              </a:spcAft>
              <a:buSzPct val="100000"/>
              <a:buChar char="○"/>
            </a:pPr>
            <a:r>
              <a:rPr lang="en"/>
              <a:t>Stories should address what and why, not how.</a:t>
            </a:r>
            <a:endParaRPr/>
          </a:p>
          <a:p>
            <a:pPr indent="-298767" lvl="0" marL="457200" rtl="0" algn="l">
              <a:spcBef>
                <a:spcPts val="1000"/>
              </a:spcBef>
              <a:spcAft>
                <a:spcPts val="0"/>
              </a:spcAft>
              <a:buSzPct val="100000"/>
              <a:buChar char="●"/>
            </a:pPr>
            <a:r>
              <a:rPr lang="en"/>
              <a:t>Valuable</a:t>
            </a:r>
            <a:endParaRPr/>
          </a:p>
          <a:p>
            <a:pPr indent="-287972" lvl="1" marL="914400" rtl="0" algn="l">
              <a:spcBef>
                <a:spcPts val="0"/>
              </a:spcBef>
              <a:spcAft>
                <a:spcPts val="0"/>
              </a:spcAft>
              <a:buSzPct val="100000"/>
              <a:buChar char="○"/>
            </a:pPr>
            <a:r>
              <a:rPr lang="en"/>
              <a:t>Should be valuable to  customer, user, or both.  </a:t>
            </a:r>
            <a:endParaRPr/>
          </a:p>
          <a:p>
            <a:pPr indent="-287972" lvl="1" marL="914400" rtl="0" algn="l">
              <a:spcBef>
                <a:spcPts val="0"/>
              </a:spcBef>
              <a:spcAft>
                <a:spcPts val="0"/>
              </a:spcAft>
              <a:buSzPct val="100000"/>
              <a:buChar char="○"/>
            </a:pPr>
            <a:r>
              <a:rPr lang="en"/>
              <a:t>All stories in the backlog must be valuable from the product owner’s perspective.</a:t>
            </a:r>
            <a:endParaRPr/>
          </a:p>
          <a:p>
            <a:pPr indent="-298767" lvl="0" marL="457200" rtl="0" algn="l">
              <a:spcBef>
                <a:spcPts val="1000"/>
              </a:spcBef>
              <a:spcAft>
                <a:spcPts val="0"/>
              </a:spcAft>
              <a:buSzPct val="100000"/>
              <a:buChar char="●"/>
            </a:pPr>
            <a:r>
              <a:rPr lang="en"/>
              <a:t>Estimatable</a:t>
            </a:r>
            <a:endParaRPr/>
          </a:p>
          <a:p>
            <a:pPr indent="-287972" lvl="1" marL="914400" rtl="0" algn="l">
              <a:spcBef>
                <a:spcPts val="0"/>
              </a:spcBef>
              <a:spcAft>
                <a:spcPts val="0"/>
              </a:spcAft>
              <a:buSzPct val="100000"/>
              <a:buChar char="○"/>
            </a:pPr>
            <a:r>
              <a:rPr lang="en"/>
              <a:t>Estimates provide an indication of size,effort, and cost.  </a:t>
            </a:r>
            <a:endParaRPr/>
          </a:p>
          <a:p>
            <a:pPr indent="-287972" lvl="1" marL="914400" rtl="0" algn="l">
              <a:spcBef>
                <a:spcPts val="0"/>
              </a:spcBef>
              <a:spcAft>
                <a:spcPts val="0"/>
              </a:spcAft>
              <a:buSzPct val="100000"/>
              <a:buChar char="○"/>
            </a:pPr>
            <a:r>
              <a:rPr lang="en"/>
              <a:t>Cost can affect priority in the backlog.  </a:t>
            </a:r>
            <a:endParaRPr/>
          </a:p>
          <a:p>
            <a:pPr indent="-287972" lvl="1" marL="914400" rtl="0" algn="l">
              <a:spcBef>
                <a:spcPts val="0"/>
              </a:spcBef>
              <a:spcAft>
                <a:spcPts val="0"/>
              </a:spcAft>
              <a:buSzPct val="100000"/>
              <a:buChar char="○"/>
            </a:pPr>
            <a:r>
              <a:rPr lang="en"/>
              <a:t>Can indicate if additional refinement is required.</a:t>
            </a:r>
            <a:endParaRPr/>
          </a:p>
          <a:p>
            <a:pPr indent="-298767" lvl="0" marL="457200" rtl="0" algn="l">
              <a:spcBef>
                <a:spcPts val="1000"/>
              </a:spcBef>
              <a:spcAft>
                <a:spcPts val="0"/>
              </a:spcAft>
              <a:buSzPct val="100000"/>
              <a:buChar char="●"/>
            </a:pPr>
            <a:r>
              <a:rPr lang="en"/>
              <a:t>Sized Appropriately</a:t>
            </a:r>
            <a:endParaRPr/>
          </a:p>
          <a:p>
            <a:pPr indent="-287972" lvl="1" marL="914400" rtl="0" algn="l">
              <a:spcBef>
                <a:spcPts val="0"/>
              </a:spcBef>
              <a:spcAft>
                <a:spcPts val="0"/>
              </a:spcAft>
              <a:buSzPct val="100000"/>
              <a:buChar char="○"/>
            </a:pPr>
            <a:r>
              <a:rPr lang="en"/>
              <a:t>Current work should be small to allow for multiple stories per sprint.  </a:t>
            </a:r>
            <a:endParaRPr/>
          </a:p>
          <a:p>
            <a:pPr indent="-287972" lvl="1" marL="914400" rtl="0" algn="l">
              <a:spcBef>
                <a:spcPts val="0"/>
              </a:spcBef>
              <a:spcAft>
                <a:spcPts val="0"/>
              </a:spcAft>
              <a:buSzPct val="100000"/>
              <a:buChar char="○"/>
            </a:pPr>
            <a:r>
              <a:rPr lang="en"/>
              <a:t>Future work can remain large until it is appropriate to break it down for current work.</a:t>
            </a:r>
            <a:endParaRPr/>
          </a:p>
          <a:p>
            <a:pPr indent="-298767" lvl="0" marL="457200" rtl="0" algn="l">
              <a:spcBef>
                <a:spcPts val="1000"/>
              </a:spcBef>
              <a:spcAft>
                <a:spcPts val="0"/>
              </a:spcAft>
              <a:buSzPct val="100000"/>
              <a:buChar char="●"/>
            </a:pPr>
            <a:r>
              <a:rPr lang="en"/>
              <a:t>Testable </a:t>
            </a:r>
            <a:endParaRPr/>
          </a:p>
          <a:p>
            <a:pPr indent="-287972" lvl="1" marL="914400" rtl="0" algn="l">
              <a:spcBef>
                <a:spcPts val="0"/>
              </a:spcBef>
              <a:spcAft>
                <a:spcPts val="0"/>
              </a:spcAft>
              <a:buSzPct val="100000"/>
              <a:buChar char="○"/>
            </a:pPr>
            <a:r>
              <a:rPr lang="en"/>
              <a:t>Pass or fail </a:t>
            </a:r>
            <a:endParaRPr/>
          </a:p>
          <a:p>
            <a:pPr indent="-287972" lvl="1" marL="914400" rtl="0" algn="l">
              <a:spcBef>
                <a:spcPts val="0"/>
              </a:spcBef>
              <a:spcAft>
                <a:spcPts val="0"/>
              </a:spcAft>
              <a:buSzPct val="100000"/>
              <a:buChar char="○"/>
            </a:pPr>
            <a:r>
              <a:rPr lang="en"/>
              <a:t>Should have good acceptance criteria</a:t>
            </a:r>
            <a:endParaRPr/>
          </a:p>
        </p:txBody>
      </p:sp>
      <p:sp>
        <p:nvSpPr>
          <p:cNvPr id="113" name="Google Shape;113;p20"/>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INVEST is a method of validating if stories are fit for their intended use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0" y="524775"/>
            <a:ext cx="8520600" cy="66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Requirements</a:t>
            </a:r>
            <a:endParaRPr/>
          </a:p>
        </p:txBody>
      </p:sp>
      <p:sp>
        <p:nvSpPr>
          <p:cNvPr id="119" name="Google Shape;119;p21"/>
          <p:cNvSpPr txBox="1"/>
          <p:nvPr>
            <p:ph idx="1" type="subTitle"/>
          </p:nvPr>
        </p:nvSpPr>
        <p:spPr>
          <a:xfrm>
            <a:off x="311700" y="1878544"/>
            <a:ext cx="4242600" cy="1174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b="1" lang="en" sz="1250">
                <a:highlight>
                  <a:schemeClr val="lt1"/>
                </a:highlight>
              </a:rPr>
              <a:t>Nonfunctional Requirements should most often be part of a team's definition of done, while knowledge acquisition activities should be balanced against their value. </a:t>
            </a:r>
            <a:endParaRPr b="1" sz="1320">
              <a:highlight>
                <a:schemeClr val="lt1"/>
              </a:highlight>
            </a:endParaRPr>
          </a:p>
        </p:txBody>
      </p:sp>
      <p:pic>
        <p:nvPicPr>
          <p:cNvPr id="120" name="Google Shape;120;p21"/>
          <p:cNvPicPr preferRelativeResize="0"/>
          <p:nvPr/>
        </p:nvPicPr>
        <p:blipFill>
          <a:blip r:embed="rId3">
            <a:alphaModFix/>
          </a:blip>
          <a:stretch>
            <a:fillRect/>
          </a:stretch>
        </p:blipFill>
        <p:spPr>
          <a:xfrm>
            <a:off x="4554300" y="1227525"/>
            <a:ext cx="4284900" cy="28627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