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Merriweather-bold.fntdata"/><Relationship Id="rId10" Type="http://schemas.openxmlformats.org/officeDocument/2006/relationships/slide" Target="slides/slide5.xml"/><Relationship Id="rId32" Type="http://schemas.openxmlformats.org/officeDocument/2006/relationships/font" Target="fonts/Merriweather-regular.fntdata"/><Relationship Id="rId13" Type="http://schemas.openxmlformats.org/officeDocument/2006/relationships/slide" Target="slides/slide8.xml"/><Relationship Id="rId35" Type="http://schemas.openxmlformats.org/officeDocument/2006/relationships/font" Target="fonts/Merriweather-boldItalic.fntdata"/><Relationship Id="rId12" Type="http://schemas.openxmlformats.org/officeDocument/2006/relationships/slide" Target="slides/slide7.xml"/><Relationship Id="rId34" Type="http://schemas.openxmlformats.org/officeDocument/2006/relationships/font" Target="fonts/Merriweather-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c1641494f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bc1641494f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c1641494f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bc1641494f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c1641494f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c1641494f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c1641494f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c1641494f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c1641494f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c1641494f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bc1641494f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bc1641494f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c1641494f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c1641494f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c1641494f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c1641494f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c1641494f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bc1641494f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c1641494f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bc1641494f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a083418d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a083418d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c1641494f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bc1641494f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bc1641494f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bc1641494f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cfdeef30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bcfdeef30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a083418d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a083418d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a083418d2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a083418d2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cfdeef308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cfdeef30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cfdeef308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cfdeef308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c164149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bc164149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c1641494f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c1641494f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c1641494f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c1641494f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Chapter 6 &amp; 7 Presentation</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Amanda Homeyer, Niraj Bhakta, Richard Deleon, Sarai Camargo, McKay Wilkerson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Which and how many product backlogs?</a:t>
            </a:r>
            <a:endParaRPr/>
          </a:p>
        </p:txBody>
      </p:sp>
      <p:sp>
        <p:nvSpPr>
          <p:cNvPr id="127" name="Google Shape;127;p22"/>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What is a product?</a:t>
            </a:r>
            <a:endParaRPr/>
          </a:p>
          <a:p>
            <a:pPr indent="-311150" lvl="0" marL="457200" rtl="0" algn="l">
              <a:spcBef>
                <a:spcPts val="0"/>
              </a:spcBef>
              <a:spcAft>
                <a:spcPts val="0"/>
              </a:spcAft>
              <a:buSzPts val="1300"/>
              <a:buChar char="-"/>
            </a:pPr>
            <a:r>
              <a:rPr lang="en"/>
              <a:t>Large Products = </a:t>
            </a:r>
            <a:r>
              <a:rPr lang="en"/>
              <a:t>Hierarchical</a:t>
            </a:r>
            <a:r>
              <a:rPr lang="en"/>
              <a:t> Backlogs</a:t>
            </a:r>
            <a:endParaRPr/>
          </a:p>
          <a:p>
            <a:pPr indent="-311150" lvl="0" marL="457200" rtl="0" algn="l">
              <a:spcBef>
                <a:spcPts val="0"/>
              </a:spcBef>
              <a:spcAft>
                <a:spcPts val="0"/>
              </a:spcAft>
              <a:buSzPts val="1300"/>
              <a:buChar char="-"/>
            </a:pPr>
            <a:r>
              <a:rPr lang="en"/>
              <a:t>Multiple Teams = One product backlog</a:t>
            </a:r>
            <a:endParaRPr/>
          </a:p>
          <a:p>
            <a:pPr indent="-311150" lvl="0" marL="457200" rtl="0" algn="l">
              <a:spcBef>
                <a:spcPts val="0"/>
              </a:spcBef>
              <a:spcAft>
                <a:spcPts val="0"/>
              </a:spcAft>
              <a:buSzPts val="1300"/>
              <a:buChar char="-"/>
            </a:pPr>
            <a:r>
              <a:rPr lang="en"/>
              <a:t>One Team = Multiple products</a:t>
            </a:r>
            <a:endParaRPr/>
          </a:p>
          <a:p>
            <a:pPr indent="0" lvl="0" marL="457200" rtl="0" algn="l">
              <a:spcBef>
                <a:spcPts val="1200"/>
              </a:spcBef>
              <a:spcAft>
                <a:spcPts val="1200"/>
              </a:spcAft>
              <a:buNone/>
            </a:pPr>
            <a:r>
              <a:t/>
            </a:r>
            <a:endParaRPr/>
          </a:p>
        </p:txBody>
      </p:sp>
      <p:pic>
        <p:nvPicPr>
          <p:cNvPr id="128" name="Google Shape;128;p22"/>
          <p:cNvPicPr preferRelativeResize="0"/>
          <p:nvPr/>
        </p:nvPicPr>
        <p:blipFill>
          <a:blip r:embed="rId3">
            <a:alphaModFix/>
          </a:blip>
          <a:stretch>
            <a:fillRect/>
          </a:stretch>
        </p:blipFill>
        <p:spPr>
          <a:xfrm>
            <a:off x="3761275" y="0"/>
            <a:ext cx="5382725"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Closing</a:t>
            </a:r>
            <a:endParaRPr/>
          </a:p>
        </p:txBody>
      </p:sp>
      <p:sp>
        <p:nvSpPr>
          <p:cNvPr id="134" name="Google Shape;134;p23"/>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lt1"/>
                </a:solidFill>
                <a:highlight>
                  <a:schemeClr val="dk1"/>
                </a:highlight>
                <a:latin typeface="Arial"/>
                <a:ea typeface="Arial"/>
                <a:cs typeface="Arial"/>
                <a:sym typeface="Arial"/>
              </a:rPr>
              <a:t>The importance of the product backlog in achieving efficient, adaptable value delivery in uncertain environments. Covers key aspects such as the content of the product backlog, the grooming process to enhance its characteristics, and the number of product backlogs to maintain</a:t>
            </a:r>
            <a:endParaRPr sz="1100">
              <a:solidFill>
                <a:schemeClr val="lt1"/>
              </a:solidFill>
              <a:highlight>
                <a:schemeClr val="dk1"/>
              </a:highlight>
              <a:latin typeface="Arial"/>
              <a:ea typeface="Arial"/>
              <a:cs typeface="Arial"/>
              <a:sym typeface="Arial"/>
            </a:endParaRPr>
          </a:p>
          <a:p>
            <a:pPr indent="0" lvl="0" marL="0" rtl="0" algn="l">
              <a:spcBef>
                <a:spcPts val="0"/>
              </a:spcBef>
              <a:spcAft>
                <a:spcPts val="0"/>
              </a:spcAft>
              <a:buNone/>
            </a:pPr>
            <a:r>
              <a:t/>
            </a:r>
            <a:endParaRPr sz="1100">
              <a:solidFill>
                <a:srgbClr val="FFFFFF"/>
              </a:solidFill>
              <a:highlight>
                <a:srgbClr val="282828"/>
              </a:highlight>
              <a:latin typeface="Arial"/>
              <a:ea typeface="Arial"/>
              <a:cs typeface="Arial"/>
              <a:sym typeface="Arial"/>
            </a:endParaRPr>
          </a:p>
          <a:p>
            <a:pPr indent="0" lvl="0" marL="457200" rtl="0" algn="l">
              <a:spcBef>
                <a:spcPts val="0"/>
              </a:spcBef>
              <a:spcAft>
                <a:spcPts val="1200"/>
              </a:spcAft>
              <a:buNone/>
            </a:pPr>
            <a:r>
              <a:t/>
            </a:r>
            <a:endParaRPr/>
          </a:p>
        </p:txBody>
      </p:sp>
      <p:pic>
        <p:nvPicPr>
          <p:cNvPr id="135" name="Google Shape;135;p23"/>
          <p:cNvPicPr preferRelativeResize="0"/>
          <p:nvPr/>
        </p:nvPicPr>
        <p:blipFill>
          <a:blip r:embed="rId3">
            <a:alphaModFix/>
          </a:blip>
          <a:stretch>
            <a:fillRect/>
          </a:stretch>
        </p:blipFill>
        <p:spPr>
          <a:xfrm>
            <a:off x="3923675" y="690274"/>
            <a:ext cx="5106776" cy="28725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Chapter 7 Overview</a:t>
            </a:r>
            <a:endParaRPr/>
          </a:p>
          <a:p>
            <a:pPr indent="0" lvl="0" marL="0" rtl="0" algn="l">
              <a:spcBef>
                <a:spcPts val="0"/>
              </a:spcBef>
              <a:spcAft>
                <a:spcPts val="0"/>
              </a:spcAft>
              <a:buNone/>
            </a:pPr>
            <a:r>
              <a:t/>
            </a:r>
            <a:endParaRPr/>
          </a:p>
        </p:txBody>
      </p:sp>
      <p:sp>
        <p:nvSpPr>
          <p:cNvPr id="141" name="Google Shape;141;p24"/>
          <p:cNvSpPr txBox="1"/>
          <p:nvPr>
            <p:ph idx="1" type="body"/>
          </p:nvPr>
        </p:nvSpPr>
        <p:spPr>
          <a:xfrm>
            <a:off x="311700" y="1505700"/>
            <a:ext cx="2638200" cy="3076200"/>
          </a:xfrm>
          <a:prstGeom prst="rect">
            <a:avLst/>
          </a:prstGeom>
        </p:spPr>
        <p:txBody>
          <a:bodyPr anchorCtr="0" anchor="ctr" bIns="91425" lIns="91425" spcFirstLastPara="1" rIns="91425" wrap="square" tIns="91425">
            <a:normAutofit/>
          </a:bodyPr>
          <a:lstStyle/>
          <a:p>
            <a:pPr indent="0" lvl="0" marL="0" rtl="0" algn="l">
              <a:lnSpc>
                <a:spcPct val="150000"/>
              </a:lnSpc>
              <a:spcBef>
                <a:spcPts val="0"/>
              </a:spcBef>
              <a:spcAft>
                <a:spcPts val="0"/>
              </a:spcAft>
              <a:buNone/>
            </a:pPr>
            <a:r>
              <a:rPr lang="en" sz="1500"/>
              <a:t>E</a:t>
            </a:r>
            <a:r>
              <a:rPr lang="en" sz="1500"/>
              <a:t>stimate the size of what we are building </a:t>
            </a:r>
            <a:endParaRPr sz="1500"/>
          </a:p>
          <a:p>
            <a:pPr indent="0" lvl="0" marL="0" rtl="0" algn="l">
              <a:lnSpc>
                <a:spcPct val="150000"/>
              </a:lnSpc>
              <a:spcBef>
                <a:spcPts val="1200"/>
              </a:spcBef>
              <a:spcAft>
                <a:spcPts val="0"/>
              </a:spcAft>
              <a:buNone/>
            </a:pPr>
            <a:r>
              <a:rPr lang="en" sz="1500"/>
              <a:t>Measure the velocity or rate at which we can get work done</a:t>
            </a:r>
            <a:endParaRPr sz="1500"/>
          </a:p>
          <a:p>
            <a:pPr indent="0" lvl="0" marL="0" rtl="0" algn="l">
              <a:spcBef>
                <a:spcPts val="1200"/>
              </a:spcBef>
              <a:spcAft>
                <a:spcPts val="1200"/>
              </a:spcAft>
              <a:buNone/>
            </a:pPr>
            <a:r>
              <a:t/>
            </a:r>
            <a:endParaRPr/>
          </a:p>
        </p:txBody>
      </p:sp>
      <p:pic>
        <p:nvPicPr>
          <p:cNvPr id="142" name="Google Shape;142;p24"/>
          <p:cNvPicPr preferRelativeResize="0"/>
          <p:nvPr/>
        </p:nvPicPr>
        <p:blipFill>
          <a:blip r:embed="rId3">
            <a:alphaModFix/>
          </a:blip>
          <a:stretch>
            <a:fillRect/>
          </a:stretch>
        </p:blipFill>
        <p:spPr>
          <a:xfrm>
            <a:off x="3063350" y="1314975"/>
            <a:ext cx="5963500" cy="363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and when we estimate</a:t>
            </a:r>
            <a:endParaRPr/>
          </a:p>
        </p:txBody>
      </p:sp>
      <p:pic>
        <p:nvPicPr>
          <p:cNvPr id="148" name="Google Shape;148;p25"/>
          <p:cNvPicPr preferRelativeResize="0"/>
          <p:nvPr/>
        </p:nvPicPr>
        <p:blipFill>
          <a:blip r:embed="rId3">
            <a:alphaModFix/>
          </a:blip>
          <a:stretch>
            <a:fillRect/>
          </a:stretch>
        </p:blipFill>
        <p:spPr>
          <a:xfrm>
            <a:off x="1642086" y="1397550"/>
            <a:ext cx="5764140" cy="3652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2256150" y="374925"/>
            <a:ext cx="46317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PBI Estimation Concepts</a:t>
            </a:r>
            <a:endParaRPr/>
          </a:p>
        </p:txBody>
      </p:sp>
      <p:pic>
        <p:nvPicPr>
          <p:cNvPr id="154" name="Google Shape;154;p26"/>
          <p:cNvPicPr preferRelativeResize="0"/>
          <p:nvPr/>
        </p:nvPicPr>
        <p:blipFill>
          <a:blip r:embed="rId3">
            <a:alphaModFix/>
          </a:blip>
          <a:stretch>
            <a:fillRect/>
          </a:stretch>
        </p:blipFill>
        <p:spPr>
          <a:xfrm>
            <a:off x="0" y="1282175"/>
            <a:ext cx="5254675" cy="3861325"/>
          </a:xfrm>
          <a:prstGeom prst="rect">
            <a:avLst/>
          </a:prstGeom>
          <a:noFill/>
          <a:ln>
            <a:noFill/>
          </a:ln>
        </p:spPr>
      </p:pic>
      <p:pic>
        <p:nvPicPr>
          <p:cNvPr id="155" name="Google Shape;155;p26"/>
          <p:cNvPicPr preferRelativeResize="0"/>
          <p:nvPr/>
        </p:nvPicPr>
        <p:blipFill>
          <a:blip r:embed="rId4">
            <a:alphaModFix/>
          </a:blip>
          <a:stretch>
            <a:fillRect/>
          </a:stretch>
        </p:blipFill>
        <p:spPr>
          <a:xfrm>
            <a:off x="5483676" y="1282175"/>
            <a:ext cx="3660324" cy="3861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2626800" y="404575"/>
            <a:ext cx="38904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PBI Estimation Units</a:t>
            </a:r>
            <a:endParaRPr/>
          </a:p>
        </p:txBody>
      </p:sp>
      <p:pic>
        <p:nvPicPr>
          <p:cNvPr id="161" name="Google Shape;161;p27"/>
          <p:cNvPicPr preferRelativeResize="0"/>
          <p:nvPr/>
        </p:nvPicPr>
        <p:blipFill>
          <a:blip r:embed="rId3">
            <a:alphaModFix/>
          </a:blip>
          <a:stretch>
            <a:fillRect/>
          </a:stretch>
        </p:blipFill>
        <p:spPr>
          <a:xfrm>
            <a:off x="44475" y="1281125"/>
            <a:ext cx="9099526" cy="3862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Planning Poker </a:t>
            </a:r>
            <a:endParaRPr/>
          </a:p>
        </p:txBody>
      </p:sp>
      <p:sp>
        <p:nvSpPr>
          <p:cNvPr id="167" name="Google Shape;167;p28"/>
          <p:cNvSpPr txBox="1"/>
          <p:nvPr/>
        </p:nvSpPr>
        <p:spPr>
          <a:xfrm>
            <a:off x="311725" y="1883075"/>
            <a:ext cx="2816700" cy="25524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Planning Poker is a collaborative estimation technique used in the Scrum framework to estimate the effort or relative size of user stories or tasks during sprint planning. It involves team members discussing and voting on the complexity or effort required for each item. </a:t>
            </a:r>
            <a:endParaRPr sz="1300">
              <a:solidFill>
                <a:schemeClr val="dk2"/>
              </a:solidFill>
              <a:latin typeface="Roboto"/>
              <a:ea typeface="Roboto"/>
              <a:cs typeface="Roboto"/>
              <a:sym typeface="Roboto"/>
            </a:endParaRPr>
          </a:p>
        </p:txBody>
      </p:sp>
      <p:pic>
        <p:nvPicPr>
          <p:cNvPr id="168" name="Google Shape;168;p28"/>
          <p:cNvPicPr preferRelativeResize="0"/>
          <p:nvPr/>
        </p:nvPicPr>
        <p:blipFill>
          <a:blip r:embed="rId3">
            <a:alphaModFix/>
          </a:blip>
          <a:stretch>
            <a:fillRect/>
          </a:stretch>
        </p:blipFill>
        <p:spPr>
          <a:xfrm>
            <a:off x="3314700" y="1526050"/>
            <a:ext cx="5524499" cy="34851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Estimation Scale </a:t>
            </a:r>
            <a:endParaRPr/>
          </a:p>
        </p:txBody>
      </p:sp>
      <p:pic>
        <p:nvPicPr>
          <p:cNvPr id="174" name="Google Shape;174;p29"/>
          <p:cNvPicPr preferRelativeResize="0"/>
          <p:nvPr/>
        </p:nvPicPr>
        <p:blipFill>
          <a:blip r:embed="rId3">
            <a:alphaModFix/>
          </a:blip>
          <a:stretch>
            <a:fillRect/>
          </a:stretch>
        </p:blipFill>
        <p:spPr>
          <a:xfrm>
            <a:off x="1005725" y="2990225"/>
            <a:ext cx="6727200" cy="2017150"/>
          </a:xfrm>
          <a:prstGeom prst="rect">
            <a:avLst/>
          </a:prstGeom>
          <a:noFill/>
          <a:ln>
            <a:noFill/>
          </a:ln>
        </p:spPr>
      </p:pic>
      <p:sp>
        <p:nvSpPr>
          <p:cNvPr id="175" name="Google Shape;175;p29"/>
          <p:cNvSpPr txBox="1"/>
          <p:nvPr/>
        </p:nvSpPr>
        <p:spPr>
          <a:xfrm>
            <a:off x="389075" y="1369525"/>
            <a:ext cx="7960500" cy="1675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Estimation scale is a set of values used by team members to estimate the effort or relative size of user stories or tasks during the estimation process. The estimation scale helps standardize and simplify the estimation process, making it easier for team members to communicate and arrive at a consensus on the effort required for each item.</a:t>
            </a:r>
            <a:endParaRPr sz="1300">
              <a:solidFill>
                <a:schemeClr val="dk2"/>
              </a:solidFill>
              <a:latin typeface="Roboto"/>
              <a:ea typeface="Roboto"/>
              <a:cs typeface="Roboto"/>
              <a:sym typeface="Roboto"/>
            </a:endParaRPr>
          </a:p>
          <a:p>
            <a:pPr indent="-311150" lvl="0" marL="457200" rtl="0" algn="l">
              <a:spcBef>
                <a:spcPts val="1000"/>
              </a:spcBef>
              <a:spcAft>
                <a:spcPts val="1000"/>
              </a:spcAft>
              <a:buClr>
                <a:schemeClr val="dk2"/>
              </a:buClr>
              <a:buSzPts val="1300"/>
              <a:buFont typeface="Roboto"/>
              <a:buChar char="●"/>
            </a:pPr>
            <a:r>
              <a:rPr lang="en" sz="1300">
                <a:solidFill>
                  <a:schemeClr val="dk2"/>
                </a:solidFill>
                <a:latin typeface="Roboto"/>
                <a:ea typeface="Roboto"/>
                <a:cs typeface="Roboto"/>
                <a:sym typeface="Roboto"/>
              </a:rPr>
              <a:t>Fibonacci sequence:The sequence is based on the principle that as the size of the work increases, the uncertainty and complexity also increase non-linearly.</a:t>
            </a:r>
            <a:endParaRPr sz="1300">
              <a:solidFill>
                <a:schemeClr val="dk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Innolution Planning Poker cards</a:t>
            </a:r>
            <a:endParaRPr/>
          </a:p>
        </p:txBody>
      </p:sp>
      <p:pic>
        <p:nvPicPr>
          <p:cNvPr id="181" name="Google Shape;181;p30"/>
          <p:cNvPicPr preferRelativeResize="0"/>
          <p:nvPr/>
        </p:nvPicPr>
        <p:blipFill>
          <a:blip r:embed="rId3">
            <a:alphaModFix/>
          </a:blip>
          <a:stretch>
            <a:fillRect/>
          </a:stretch>
        </p:blipFill>
        <p:spPr>
          <a:xfrm>
            <a:off x="1358525" y="1320500"/>
            <a:ext cx="6275232" cy="37140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Velocity? </a:t>
            </a:r>
            <a:endParaRPr/>
          </a:p>
        </p:txBody>
      </p:sp>
      <p:pic>
        <p:nvPicPr>
          <p:cNvPr id="187" name="Google Shape;187;p31"/>
          <p:cNvPicPr preferRelativeResize="0"/>
          <p:nvPr/>
        </p:nvPicPr>
        <p:blipFill>
          <a:blip r:embed="rId3">
            <a:alphaModFix/>
          </a:blip>
          <a:stretch>
            <a:fillRect/>
          </a:stretch>
        </p:blipFill>
        <p:spPr>
          <a:xfrm>
            <a:off x="4043100" y="1634975"/>
            <a:ext cx="4846300" cy="2987174"/>
          </a:xfrm>
          <a:prstGeom prst="rect">
            <a:avLst/>
          </a:prstGeom>
          <a:noFill/>
          <a:ln>
            <a:noFill/>
          </a:ln>
        </p:spPr>
      </p:pic>
      <p:sp>
        <p:nvSpPr>
          <p:cNvPr id="188" name="Google Shape;188;p31"/>
          <p:cNvSpPr txBox="1"/>
          <p:nvPr/>
        </p:nvSpPr>
        <p:spPr>
          <a:xfrm>
            <a:off x="389075" y="2093225"/>
            <a:ext cx="3439500" cy="1953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Velocity: quantity of work a team can accomplish in a sprint.</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In the graph, sprint 5 was exceptionally productive, the team produced almost 40 story points. Their average velocity is around 10 story points.</a:t>
            </a:r>
            <a:endParaRPr sz="13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Chapter 6 - Overview </a:t>
            </a:r>
            <a:endParaRPr/>
          </a:p>
        </p:txBody>
      </p:sp>
      <p:sp>
        <p:nvSpPr>
          <p:cNvPr id="71" name="Google Shape;71;p14"/>
          <p:cNvSpPr txBox="1"/>
          <p:nvPr>
            <p:ph idx="1" type="body"/>
          </p:nvPr>
        </p:nvSpPr>
        <p:spPr>
          <a:xfrm>
            <a:off x="311700" y="1505700"/>
            <a:ext cx="2855400" cy="2673000"/>
          </a:xfrm>
          <a:prstGeom prst="rect">
            <a:avLst/>
          </a:prstGeom>
        </p:spPr>
        <p:txBody>
          <a:bodyPr anchorCtr="0" anchor="t" bIns="91425" lIns="91425" spcFirstLastPara="1" rIns="91425" wrap="square" tIns="91425">
            <a:normAutofit fontScale="25000" lnSpcReduction="20000"/>
          </a:bodyPr>
          <a:lstStyle/>
          <a:p>
            <a:pPr indent="-292222" lvl="0" marL="457200" rtl="0" algn="l">
              <a:lnSpc>
                <a:spcPct val="150000"/>
              </a:lnSpc>
              <a:spcBef>
                <a:spcPts val="1000"/>
              </a:spcBef>
              <a:spcAft>
                <a:spcPts val="0"/>
              </a:spcAft>
              <a:buSzPct val="100000"/>
              <a:buChar char="●"/>
            </a:pPr>
            <a:r>
              <a:rPr lang="en" sz="4007"/>
              <a:t>T</a:t>
            </a:r>
            <a:r>
              <a:rPr lang="en" sz="4007"/>
              <a:t>he product backlog plays a crucial role in the Scrum framework by providing clarity, transparency, and flexibility to the team and stakeholders. It enables the team to prioritize effectively, adapt to change, and deliver value incrementally, ultimately leading to the successful delivery of the product.</a:t>
            </a:r>
            <a:endParaRPr sz="4007"/>
          </a:p>
          <a:p>
            <a:pPr indent="-292222" lvl="0" marL="457200" rtl="0" algn="l">
              <a:lnSpc>
                <a:spcPct val="150000"/>
              </a:lnSpc>
              <a:spcBef>
                <a:spcPts val="1000"/>
              </a:spcBef>
              <a:spcAft>
                <a:spcPts val="0"/>
              </a:spcAft>
              <a:buSzPct val="100000"/>
              <a:buChar char="●"/>
            </a:pPr>
            <a:r>
              <a:rPr lang="en" sz="4007"/>
              <a:t>The product backlog is at the heart of the Scrum framework.</a:t>
            </a:r>
            <a:endParaRPr sz="4007"/>
          </a:p>
          <a:p>
            <a:pPr indent="0" lvl="0" marL="0" rtl="0" algn="l">
              <a:spcBef>
                <a:spcPts val="10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2" name="Google Shape;72;p14"/>
          <p:cNvPicPr preferRelativeResize="0"/>
          <p:nvPr/>
        </p:nvPicPr>
        <p:blipFill>
          <a:blip r:embed="rId3">
            <a:alphaModFix/>
          </a:blip>
          <a:stretch>
            <a:fillRect/>
          </a:stretch>
        </p:blipFill>
        <p:spPr>
          <a:xfrm>
            <a:off x="3489375" y="1505700"/>
            <a:ext cx="5449876" cy="2847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Calculate Velocity Range </a:t>
            </a:r>
            <a:endParaRPr/>
          </a:p>
        </p:txBody>
      </p:sp>
      <p:sp>
        <p:nvSpPr>
          <p:cNvPr id="194" name="Google Shape;194;p32"/>
          <p:cNvSpPr txBox="1"/>
          <p:nvPr/>
        </p:nvSpPr>
        <p:spPr>
          <a:xfrm>
            <a:off x="629350" y="2004575"/>
            <a:ext cx="4498500" cy="24240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100">
                <a:highlight>
                  <a:srgbClr val="FFFFFF"/>
                </a:highlight>
              </a:rPr>
              <a:t>Calculate the velocity for each sprint (usually the average of the story points completed across team members).</a:t>
            </a:r>
            <a:endParaRPr sz="1100">
              <a:highlight>
                <a:srgbClr val="FFFFFF"/>
              </a:highlight>
            </a:endParaRPr>
          </a:p>
          <a:p>
            <a:pPr indent="-298450" lvl="0" marL="457200" rtl="0" algn="l">
              <a:lnSpc>
                <a:spcPct val="115000"/>
              </a:lnSpc>
              <a:spcBef>
                <a:spcPts val="0"/>
              </a:spcBef>
              <a:spcAft>
                <a:spcPts val="0"/>
              </a:spcAft>
              <a:buSzPts val="1100"/>
              <a:buChar char="●"/>
            </a:pPr>
            <a:r>
              <a:rPr lang="en" sz="1100">
                <a:highlight>
                  <a:srgbClr val="FFFFFF"/>
                </a:highlight>
              </a:rPr>
              <a:t>Find the standard deviation of the velocities to understand the variability.</a:t>
            </a:r>
            <a:endParaRPr sz="1100">
              <a:highlight>
                <a:srgbClr val="FFFFFF"/>
              </a:highlight>
            </a:endParaRPr>
          </a:p>
          <a:p>
            <a:pPr indent="-298450" lvl="0" marL="457200" rtl="0" algn="l">
              <a:lnSpc>
                <a:spcPct val="115000"/>
              </a:lnSpc>
              <a:spcBef>
                <a:spcPts val="0"/>
              </a:spcBef>
              <a:spcAft>
                <a:spcPts val="0"/>
              </a:spcAft>
              <a:buSzPts val="1100"/>
              <a:buChar char="●"/>
            </a:pPr>
            <a:r>
              <a:rPr lang="en" sz="1100">
                <a:highlight>
                  <a:srgbClr val="FFFFFF"/>
                </a:highlight>
              </a:rPr>
              <a:t>Use the standard deviation to establish a range around the average velocity, which will give you the velocity range.</a:t>
            </a:r>
            <a:endParaRPr sz="1300">
              <a:solidFill>
                <a:schemeClr val="dk2"/>
              </a:solidFill>
              <a:latin typeface="Roboto"/>
              <a:ea typeface="Roboto"/>
              <a:cs typeface="Roboto"/>
              <a:sym typeface="Roboto"/>
            </a:endParaRPr>
          </a:p>
        </p:txBody>
      </p:sp>
      <p:pic>
        <p:nvPicPr>
          <p:cNvPr id="195" name="Google Shape;195;p32"/>
          <p:cNvPicPr preferRelativeResize="0"/>
          <p:nvPr/>
        </p:nvPicPr>
        <p:blipFill>
          <a:blip r:embed="rId3">
            <a:alphaModFix/>
          </a:blip>
          <a:stretch>
            <a:fillRect/>
          </a:stretch>
        </p:blipFill>
        <p:spPr>
          <a:xfrm>
            <a:off x="5087850" y="1732625"/>
            <a:ext cx="3838575" cy="2648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t>
            </a:r>
            <a:r>
              <a:rPr lang="en"/>
              <a:t>orecasting Velocity</a:t>
            </a:r>
            <a:endParaRPr/>
          </a:p>
        </p:txBody>
      </p:sp>
      <p:sp>
        <p:nvSpPr>
          <p:cNvPr id="201" name="Google Shape;201;p33"/>
          <p:cNvSpPr txBox="1"/>
          <p:nvPr/>
        </p:nvSpPr>
        <p:spPr>
          <a:xfrm>
            <a:off x="831350" y="2035650"/>
            <a:ext cx="4156800" cy="254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highlight>
                  <a:srgbClr val="FFFFFF"/>
                </a:highlight>
              </a:rPr>
              <a:t>Forecasting velocity in agile development involves gathering historical data, analyzing trends, making adjustments for upcoming changes, estimating future velocity, and regularly reviewing and refining the forecast based on new data and feedback.</a:t>
            </a:r>
            <a:endParaRPr sz="1300">
              <a:solidFill>
                <a:schemeClr val="dk2"/>
              </a:solidFill>
              <a:latin typeface="Roboto"/>
              <a:ea typeface="Roboto"/>
              <a:cs typeface="Roboto"/>
              <a:sym typeface="Roboto"/>
            </a:endParaRPr>
          </a:p>
        </p:txBody>
      </p:sp>
      <p:pic>
        <p:nvPicPr>
          <p:cNvPr id="202" name="Google Shape;202;p33"/>
          <p:cNvPicPr preferRelativeResize="0"/>
          <p:nvPr/>
        </p:nvPicPr>
        <p:blipFill>
          <a:blip r:embed="rId3">
            <a:alphaModFix/>
          </a:blip>
          <a:stretch>
            <a:fillRect/>
          </a:stretch>
        </p:blipFill>
        <p:spPr>
          <a:xfrm>
            <a:off x="5462050" y="1485400"/>
            <a:ext cx="3418650" cy="2398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Affecting and Misusing Velocity</a:t>
            </a:r>
            <a:endParaRPr/>
          </a:p>
        </p:txBody>
      </p:sp>
      <p:sp>
        <p:nvSpPr>
          <p:cNvPr id="208" name="Google Shape;208;p34"/>
          <p:cNvSpPr txBox="1"/>
          <p:nvPr/>
        </p:nvSpPr>
        <p:spPr>
          <a:xfrm>
            <a:off x="558200" y="1687925"/>
            <a:ext cx="7522500" cy="26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209" name="Google Shape;209;p34"/>
          <p:cNvPicPr preferRelativeResize="0"/>
          <p:nvPr/>
        </p:nvPicPr>
        <p:blipFill>
          <a:blip r:embed="rId3">
            <a:alphaModFix/>
          </a:blip>
          <a:stretch>
            <a:fillRect/>
          </a:stretch>
        </p:blipFill>
        <p:spPr>
          <a:xfrm>
            <a:off x="1461975" y="1262625"/>
            <a:ext cx="5781450" cy="3880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Product Backlog Items </a:t>
            </a:r>
            <a:endParaRPr/>
          </a:p>
        </p:txBody>
      </p:sp>
      <p:sp>
        <p:nvSpPr>
          <p:cNvPr id="78" name="Google Shape;78;p15"/>
          <p:cNvSpPr txBox="1"/>
          <p:nvPr>
            <p:ph idx="1" type="body"/>
          </p:nvPr>
        </p:nvSpPr>
        <p:spPr>
          <a:xfrm>
            <a:off x="257225" y="1785800"/>
            <a:ext cx="3011100" cy="2338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Features (User Stories)</a:t>
            </a:r>
            <a:r>
              <a:rPr lang="en"/>
              <a:t>: </a:t>
            </a:r>
            <a:endParaRPr/>
          </a:p>
          <a:p>
            <a:pPr indent="-298450" lvl="1" marL="914400" rtl="0" algn="l">
              <a:spcBef>
                <a:spcPts val="0"/>
              </a:spcBef>
              <a:spcAft>
                <a:spcPts val="0"/>
              </a:spcAft>
              <a:buSzPts val="1100"/>
              <a:buChar char="○"/>
            </a:pPr>
            <a:r>
              <a:rPr lang="en"/>
              <a:t>NEW: A </a:t>
            </a:r>
            <a:r>
              <a:rPr lang="en"/>
              <a:t>login</a:t>
            </a:r>
            <a:r>
              <a:rPr lang="en"/>
              <a:t> screen for a </a:t>
            </a:r>
            <a:r>
              <a:rPr lang="en"/>
              <a:t>website</a:t>
            </a:r>
            <a:r>
              <a:rPr lang="en"/>
              <a:t> </a:t>
            </a:r>
            <a:endParaRPr/>
          </a:p>
          <a:p>
            <a:pPr indent="-298450" lvl="1" marL="914400" rtl="0" algn="l">
              <a:spcBef>
                <a:spcPts val="0"/>
              </a:spcBef>
              <a:spcAft>
                <a:spcPts val="0"/>
              </a:spcAft>
              <a:buSzPts val="1100"/>
              <a:buChar char="○"/>
            </a:pPr>
            <a:r>
              <a:rPr lang="en"/>
              <a:t>EXISTING</a:t>
            </a:r>
            <a:r>
              <a:rPr lang="en"/>
              <a:t>:  a more user-friendly login screen for an existing website</a:t>
            </a:r>
            <a:endParaRPr/>
          </a:p>
          <a:p>
            <a:pPr indent="-311150" lvl="0" marL="457200" rtl="0" algn="l">
              <a:spcBef>
                <a:spcPts val="0"/>
              </a:spcBef>
              <a:spcAft>
                <a:spcPts val="0"/>
              </a:spcAft>
              <a:buSzPts val="1300"/>
              <a:buChar char="●"/>
            </a:pPr>
            <a:r>
              <a:rPr lang="en"/>
              <a:t>Defects: </a:t>
            </a:r>
            <a:endParaRPr/>
          </a:p>
          <a:p>
            <a:pPr indent="-298450" lvl="1" marL="914400" rtl="0" algn="l">
              <a:spcBef>
                <a:spcPts val="0"/>
              </a:spcBef>
              <a:spcAft>
                <a:spcPts val="0"/>
              </a:spcAft>
              <a:buSzPts val="1100"/>
              <a:buChar char="○"/>
            </a:pPr>
            <a:r>
              <a:rPr lang="en"/>
              <a:t>Repairs </a:t>
            </a:r>
            <a:endParaRPr/>
          </a:p>
          <a:p>
            <a:pPr indent="-311150" lvl="0" marL="457200" rtl="0" algn="l">
              <a:spcBef>
                <a:spcPts val="0"/>
              </a:spcBef>
              <a:spcAft>
                <a:spcPts val="0"/>
              </a:spcAft>
              <a:buSzPts val="1300"/>
              <a:buChar char="●"/>
            </a:pPr>
            <a:r>
              <a:rPr lang="en"/>
              <a:t>T</a:t>
            </a:r>
            <a:r>
              <a:rPr lang="en"/>
              <a:t>echnical Improvements</a:t>
            </a:r>
            <a:endParaRPr/>
          </a:p>
          <a:p>
            <a:pPr indent="-311150" lvl="0" marL="457200" rtl="0" algn="l">
              <a:spcBef>
                <a:spcPts val="0"/>
              </a:spcBef>
              <a:spcAft>
                <a:spcPts val="0"/>
              </a:spcAft>
              <a:buSzPts val="1300"/>
              <a:buChar char="●"/>
            </a:pPr>
            <a:r>
              <a:rPr lang="en"/>
              <a:t> Knowledge-acquisition work</a:t>
            </a:r>
            <a:endParaRPr/>
          </a:p>
        </p:txBody>
      </p:sp>
      <p:pic>
        <p:nvPicPr>
          <p:cNvPr id="79" name="Google Shape;79;p15"/>
          <p:cNvPicPr preferRelativeResize="0"/>
          <p:nvPr/>
        </p:nvPicPr>
        <p:blipFill>
          <a:blip r:embed="rId3">
            <a:alphaModFix/>
          </a:blip>
          <a:stretch>
            <a:fillRect/>
          </a:stretch>
        </p:blipFill>
        <p:spPr>
          <a:xfrm>
            <a:off x="3195625" y="1308175"/>
            <a:ext cx="5241691" cy="3734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Product Backlog Items</a:t>
            </a:r>
            <a:endParaRPr/>
          </a:p>
        </p:txBody>
      </p:sp>
      <p:pic>
        <p:nvPicPr>
          <p:cNvPr id="85" name="Google Shape;85;p16"/>
          <p:cNvPicPr preferRelativeResize="0"/>
          <p:nvPr/>
        </p:nvPicPr>
        <p:blipFill>
          <a:blip r:embed="rId3">
            <a:alphaModFix/>
          </a:blip>
          <a:stretch>
            <a:fillRect/>
          </a:stretch>
        </p:blipFill>
        <p:spPr>
          <a:xfrm>
            <a:off x="673725" y="1292600"/>
            <a:ext cx="7683261" cy="37140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1181550" y="404575"/>
            <a:ext cx="67809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Good Product Backlog Characteristics</a:t>
            </a:r>
            <a:endParaRPr/>
          </a:p>
        </p:txBody>
      </p:sp>
      <p:pic>
        <p:nvPicPr>
          <p:cNvPr id="91" name="Google Shape;91;p17"/>
          <p:cNvPicPr preferRelativeResize="0"/>
          <p:nvPr/>
        </p:nvPicPr>
        <p:blipFill>
          <a:blip r:embed="rId3">
            <a:alphaModFix/>
          </a:blip>
          <a:stretch>
            <a:fillRect/>
          </a:stretch>
        </p:blipFill>
        <p:spPr>
          <a:xfrm>
            <a:off x="0" y="1292200"/>
            <a:ext cx="3179475" cy="3851300"/>
          </a:xfrm>
          <a:prstGeom prst="rect">
            <a:avLst/>
          </a:prstGeom>
          <a:noFill/>
          <a:ln>
            <a:noFill/>
          </a:ln>
        </p:spPr>
      </p:pic>
      <p:pic>
        <p:nvPicPr>
          <p:cNvPr id="92" name="Google Shape;92;p17"/>
          <p:cNvPicPr preferRelativeResize="0"/>
          <p:nvPr/>
        </p:nvPicPr>
        <p:blipFill>
          <a:blip r:embed="rId4">
            <a:alphaModFix/>
          </a:blip>
          <a:stretch>
            <a:fillRect/>
          </a:stretch>
        </p:blipFill>
        <p:spPr>
          <a:xfrm>
            <a:off x="2645850" y="1292200"/>
            <a:ext cx="3446301" cy="3851300"/>
          </a:xfrm>
          <a:prstGeom prst="rect">
            <a:avLst/>
          </a:prstGeom>
          <a:noFill/>
          <a:ln>
            <a:noFill/>
          </a:ln>
        </p:spPr>
      </p:pic>
      <p:pic>
        <p:nvPicPr>
          <p:cNvPr id="93" name="Google Shape;93;p17"/>
          <p:cNvPicPr preferRelativeResize="0"/>
          <p:nvPr/>
        </p:nvPicPr>
        <p:blipFill>
          <a:blip r:embed="rId5">
            <a:alphaModFix/>
          </a:blip>
          <a:stretch>
            <a:fillRect/>
          </a:stretch>
        </p:blipFill>
        <p:spPr>
          <a:xfrm>
            <a:off x="5499250" y="1292200"/>
            <a:ext cx="3644750" cy="385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524850" y="382325"/>
            <a:ext cx="20943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Grooming</a:t>
            </a:r>
            <a:endParaRPr/>
          </a:p>
        </p:txBody>
      </p:sp>
      <p:pic>
        <p:nvPicPr>
          <p:cNvPr id="99" name="Google Shape;99;p18"/>
          <p:cNvPicPr preferRelativeResize="0"/>
          <p:nvPr/>
        </p:nvPicPr>
        <p:blipFill>
          <a:blip r:embed="rId3">
            <a:alphaModFix/>
          </a:blip>
          <a:stretch>
            <a:fillRect/>
          </a:stretch>
        </p:blipFill>
        <p:spPr>
          <a:xfrm>
            <a:off x="0" y="1282175"/>
            <a:ext cx="4706225" cy="3861325"/>
          </a:xfrm>
          <a:prstGeom prst="rect">
            <a:avLst/>
          </a:prstGeom>
          <a:noFill/>
          <a:ln>
            <a:noFill/>
          </a:ln>
        </p:spPr>
      </p:pic>
      <p:pic>
        <p:nvPicPr>
          <p:cNvPr id="100" name="Google Shape;100;p18"/>
          <p:cNvPicPr preferRelativeResize="0"/>
          <p:nvPr/>
        </p:nvPicPr>
        <p:blipFill>
          <a:blip r:embed="rId4">
            <a:alphaModFix/>
          </a:blip>
          <a:stretch>
            <a:fillRect/>
          </a:stretch>
        </p:blipFill>
        <p:spPr>
          <a:xfrm>
            <a:off x="4572000" y="1282175"/>
            <a:ext cx="4572000" cy="38613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Definition of Ready</a:t>
            </a:r>
            <a:endParaRPr/>
          </a:p>
          <a:p>
            <a:pPr indent="0" lvl="0" marL="0" rtl="0" algn="l">
              <a:spcBef>
                <a:spcPts val="0"/>
              </a:spcBef>
              <a:spcAft>
                <a:spcPts val="0"/>
              </a:spcAft>
              <a:buNone/>
            </a:pPr>
            <a:r>
              <a:t/>
            </a:r>
            <a:endParaRPr/>
          </a:p>
        </p:txBody>
      </p:sp>
      <p:sp>
        <p:nvSpPr>
          <p:cNvPr id="106" name="Google Shape;106;p19"/>
          <p:cNvSpPr txBox="1"/>
          <p:nvPr>
            <p:ph idx="1" type="body"/>
          </p:nvPr>
        </p:nvSpPr>
        <p:spPr>
          <a:xfrm>
            <a:off x="311725" y="1458725"/>
            <a:ext cx="2779200" cy="3076200"/>
          </a:xfrm>
          <a:prstGeom prst="rect">
            <a:avLst/>
          </a:prstGeom>
        </p:spPr>
        <p:txBody>
          <a:bodyPr anchorCtr="0" anchor="ctr" bIns="91425" lIns="91425" spcFirstLastPara="1" rIns="91425" wrap="square" tIns="91425">
            <a:normAutofit/>
          </a:bodyPr>
          <a:lstStyle/>
          <a:p>
            <a:pPr indent="0" lvl="0" marL="0" rtl="0" algn="l">
              <a:lnSpc>
                <a:spcPct val="150000"/>
              </a:lnSpc>
              <a:spcBef>
                <a:spcPts val="0"/>
              </a:spcBef>
              <a:spcAft>
                <a:spcPts val="0"/>
              </a:spcAft>
              <a:buNone/>
            </a:pPr>
            <a:r>
              <a:rPr lang="en" sz="1500">
                <a:solidFill>
                  <a:schemeClr val="dk2"/>
                </a:solidFill>
              </a:rPr>
              <a:t>A </a:t>
            </a:r>
            <a:r>
              <a:rPr lang="en" sz="1500">
                <a:solidFill>
                  <a:schemeClr val="dk2"/>
                </a:solidFill>
              </a:rPr>
              <a:t>checklist of the work that must be completed before a product backlog item can be considered to be in the respective state.</a:t>
            </a:r>
            <a:endParaRPr sz="1500">
              <a:solidFill>
                <a:schemeClr val="dk2"/>
              </a:solidFill>
            </a:endParaRPr>
          </a:p>
          <a:p>
            <a:pPr indent="0" lvl="0" marL="0" rtl="0" algn="l">
              <a:spcBef>
                <a:spcPts val="1200"/>
              </a:spcBef>
              <a:spcAft>
                <a:spcPts val="1200"/>
              </a:spcAft>
              <a:buNone/>
            </a:pPr>
            <a:r>
              <a:t/>
            </a:r>
            <a:endParaRPr>
              <a:solidFill>
                <a:schemeClr val="dk2"/>
              </a:solidFill>
            </a:endParaRPr>
          </a:p>
        </p:txBody>
      </p:sp>
      <p:pic>
        <p:nvPicPr>
          <p:cNvPr id="107" name="Google Shape;107;p19"/>
          <p:cNvPicPr preferRelativeResize="0"/>
          <p:nvPr/>
        </p:nvPicPr>
        <p:blipFill>
          <a:blip r:embed="rId3">
            <a:alphaModFix/>
          </a:blip>
          <a:stretch>
            <a:fillRect/>
          </a:stretch>
        </p:blipFill>
        <p:spPr>
          <a:xfrm>
            <a:off x="3090915" y="1328175"/>
            <a:ext cx="5993459" cy="3815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Flow Management</a:t>
            </a:r>
            <a:endParaRPr/>
          </a:p>
          <a:p>
            <a:pPr indent="0" lvl="0" marL="0" rtl="0" algn="l">
              <a:spcBef>
                <a:spcPts val="0"/>
              </a:spcBef>
              <a:spcAft>
                <a:spcPts val="0"/>
              </a:spcAft>
              <a:buNone/>
            </a:pPr>
            <a:r>
              <a:t/>
            </a:r>
            <a:endParaRPr/>
          </a:p>
        </p:txBody>
      </p:sp>
      <p:sp>
        <p:nvSpPr>
          <p:cNvPr id="113" name="Google Shape;113;p20"/>
          <p:cNvSpPr txBox="1"/>
          <p:nvPr>
            <p:ph idx="1" type="body"/>
          </p:nvPr>
        </p:nvSpPr>
        <p:spPr>
          <a:xfrm>
            <a:off x="166750" y="2390650"/>
            <a:ext cx="3272400" cy="22980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n" sz="1500"/>
              <a:t>Release</a:t>
            </a:r>
            <a:r>
              <a:rPr lang="en" sz="1500"/>
              <a:t> Flow Management</a:t>
            </a:r>
            <a:endParaRPr sz="1500"/>
          </a:p>
          <a:p>
            <a:pPr indent="-311150" lvl="1" marL="914400" rtl="0" algn="l">
              <a:spcBef>
                <a:spcPts val="0"/>
              </a:spcBef>
              <a:spcAft>
                <a:spcPts val="0"/>
              </a:spcAft>
              <a:buSzPts val="1300"/>
              <a:buChar char="○"/>
            </a:pPr>
            <a:r>
              <a:rPr lang="en" sz="1300"/>
              <a:t>A line in the product backlog represents a release</a:t>
            </a:r>
            <a:endParaRPr sz="1300"/>
          </a:p>
          <a:p>
            <a:pPr indent="0" lvl="0" marL="0" rtl="0" algn="l">
              <a:spcBef>
                <a:spcPts val="0"/>
              </a:spcBef>
              <a:spcAft>
                <a:spcPts val="1200"/>
              </a:spcAft>
              <a:buNone/>
            </a:pPr>
            <a:r>
              <a:t/>
            </a:r>
            <a:endParaRPr/>
          </a:p>
        </p:txBody>
      </p:sp>
      <p:pic>
        <p:nvPicPr>
          <p:cNvPr id="114" name="Google Shape;114;p20"/>
          <p:cNvPicPr preferRelativeResize="0"/>
          <p:nvPr/>
        </p:nvPicPr>
        <p:blipFill>
          <a:blip r:embed="rId3">
            <a:alphaModFix/>
          </a:blip>
          <a:stretch>
            <a:fillRect/>
          </a:stretch>
        </p:blipFill>
        <p:spPr>
          <a:xfrm>
            <a:off x="4718975" y="357188"/>
            <a:ext cx="3571875" cy="442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Flow Management</a:t>
            </a:r>
            <a:endParaRPr/>
          </a:p>
        </p:txBody>
      </p:sp>
      <p:sp>
        <p:nvSpPr>
          <p:cNvPr id="120" name="Google Shape;120;p21"/>
          <p:cNvSpPr txBox="1"/>
          <p:nvPr>
            <p:ph idx="1" type="body"/>
          </p:nvPr>
        </p:nvSpPr>
        <p:spPr>
          <a:xfrm>
            <a:off x="311700" y="1719200"/>
            <a:ext cx="3127500" cy="2969400"/>
          </a:xfrm>
          <a:prstGeom prst="rect">
            <a:avLst/>
          </a:prstGeom>
        </p:spPr>
        <p:txBody>
          <a:bodyPr anchorCtr="0" anchor="t" bIns="91425" lIns="91425" spcFirstLastPara="1" rIns="91425" wrap="square" tIns="91425">
            <a:normAutofit fontScale="77500"/>
          </a:bodyPr>
          <a:lstStyle/>
          <a:p>
            <a:pPr indent="-331946" lvl="0" marL="457200" rtl="0" algn="l">
              <a:lnSpc>
                <a:spcPct val="200000"/>
              </a:lnSpc>
              <a:spcBef>
                <a:spcPts val="0"/>
              </a:spcBef>
              <a:spcAft>
                <a:spcPts val="0"/>
              </a:spcAft>
              <a:buSzPct val="100000"/>
              <a:buChar char="●"/>
            </a:pPr>
            <a:r>
              <a:rPr lang="en" sz="2100"/>
              <a:t>Sprint Flow Management</a:t>
            </a:r>
            <a:endParaRPr sz="2100"/>
          </a:p>
          <a:p>
            <a:pPr indent="-294404" lvl="1" marL="914400" rtl="0" algn="l">
              <a:lnSpc>
                <a:spcPct val="200000"/>
              </a:lnSpc>
              <a:spcBef>
                <a:spcPts val="0"/>
              </a:spcBef>
              <a:spcAft>
                <a:spcPts val="0"/>
              </a:spcAft>
              <a:buSzPct val="100000"/>
              <a:buChar char="○"/>
            </a:pPr>
            <a:r>
              <a:rPr lang="en" sz="1337"/>
              <a:t>By the time an item flows out of the pipeline, it must be ready—detailed enough that the team can understand it and be comfortable delivering it during a sprint.</a:t>
            </a:r>
            <a:endParaRPr sz="1337"/>
          </a:p>
          <a:p>
            <a:pPr indent="0" lvl="0" marL="914400" rtl="0" algn="l">
              <a:spcBef>
                <a:spcPts val="1200"/>
              </a:spcBef>
              <a:spcAft>
                <a:spcPts val="1200"/>
              </a:spcAft>
              <a:buNone/>
            </a:pPr>
            <a:r>
              <a:t/>
            </a:r>
            <a:endParaRPr/>
          </a:p>
        </p:txBody>
      </p:sp>
      <p:pic>
        <p:nvPicPr>
          <p:cNvPr id="121" name="Google Shape;121;p21"/>
          <p:cNvPicPr preferRelativeResize="0"/>
          <p:nvPr/>
        </p:nvPicPr>
        <p:blipFill>
          <a:blip r:embed="rId3">
            <a:alphaModFix/>
          </a:blip>
          <a:stretch>
            <a:fillRect/>
          </a:stretch>
        </p:blipFill>
        <p:spPr>
          <a:xfrm>
            <a:off x="4049600" y="1467926"/>
            <a:ext cx="4877524" cy="2727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