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792df791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792df791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778681aa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778681a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92df79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92df79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792df791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792df791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778681aa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778681a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6d500a7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6d500a7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6d500a71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6d500a71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778681aa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778681a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6644f224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6644f224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6644f2249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6644f2249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633e19d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633e19d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633e19d1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633e19d1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633e19d1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633e19d1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78681aa8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78681a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6d500a7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6d500a7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6d500a710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6d500a710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6d500a710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6d500a710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Presentation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Richard Deleon, Amanda Homeyer, Niraj Bhakta, Sarai Camargo, McKay Wilkerson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SCRUM Activities</a:t>
            </a:r>
            <a:endParaRPr/>
          </a:p>
        </p:txBody>
      </p:sp>
      <p:sp>
        <p:nvSpPr>
          <p:cNvPr id="125" name="Google Shape;125;p22"/>
          <p:cNvSpPr txBox="1"/>
          <p:nvPr>
            <p:ph idx="1" type="body"/>
          </p:nvPr>
        </p:nvSpPr>
        <p:spPr>
          <a:xfrm>
            <a:off x="471900" y="1919075"/>
            <a:ext cx="4795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highlight>
                  <a:schemeClr val="accent4"/>
                </a:highlight>
                <a:latin typeface="Arial"/>
                <a:ea typeface="Arial"/>
                <a:cs typeface="Arial"/>
                <a:sym typeface="Arial"/>
              </a:rPr>
              <a:t>Sprint planning</a:t>
            </a:r>
            <a:r>
              <a:rPr lang="en" sz="1200">
                <a:highlight>
                  <a:schemeClr val="accent4"/>
                </a:highlight>
                <a:latin typeface="Arial"/>
                <a:ea typeface="Arial"/>
                <a:cs typeface="Arial"/>
                <a:sym typeface="Arial"/>
              </a:rPr>
              <a:t> is a collaborative event in Scrum where the Scrum team plans the work they will perform during the upcoming sprint, which is a time-boxed iteration typically lasting one to four weeks. </a:t>
            </a:r>
            <a:endParaRPr sz="1200">
              <a:highlight>
                <a:schemeClr val="accent4"/>
              </a:highlight>
              <a:latin typeface="Arial"/>
              <a:ea typeface="Arial"/>
              <a:cs typeface="Arial"/>
              <a:sym typeface="Arial"/>
            </a:endParaRPr>
          </a:p>
          <a:p>
            <a:pPr indent="0" lvl="0" marL="0" rtl="0" algn="l">
              <a:spcBef>
                <a:spcPts val="1600"/>
              </a:spcBef>
              <a:spcAft>
                <a:spcPts val="0"/>
              </a:spcAft>
              <a:buNone/>
            </a:pPr>
            <a:r>
              <a:rPr lang="en" sz="1200">
                <a:highlight>
                  <a:schemeClr val="accent4"/>
                </a:highlight>
                <a:latin typeface="Arial"/>
                <a:ea typeface="Arial"/>
                <a:cs typeface="Arial"/>
                <a:sym typeface="Arial"/>
              </a:rPr>
              <a:t>During the sprint planning, the product owner discusses the prioritized product backlog items and the team determines the sprint goal selects the product backlog items they can commit to delivering within the sprint, this creates a plan for how to deliver the selected items. The output of the sprint planning meeting is the sprint goal and sprint backlog that identifies the tasks and backlog items that the team will work on during the sprint</a:t>
            </a:r>
            <a:endParaRPr b="1">
              <a:highlight>
                <a:schemeClr val="accent4"/>
              </a:highlight>
            </a:endParaRPr>
          </a:p>
          <a:p>
            <a:pPr indent="0" lvl="0" marL="0" rtl="0" algn="l">
              <a:spcBef>
                <a:spcPts val="1600"/>
              </a:spcBef>
              <a:spcAft>
                <a:spcPts val="1600"/>
              </a:spcAft>
              <a:buNone/>
            </a:pPr>
            <a:r>
              <a:t/>
            </a:r>
            <a:endParaRPr sz="1200"/>
          </a:p>
        </p:txBody>
      </p:sp>
      <p:pic>
        <p:nvPicPr>
          <p:cNvPr id="126" name="Google Shape;126;p22"/>
          <p:cNvPicPr preferRelativeResize="0"/>
          <p:nvPr/>
        </p:nvPicPr>
        <p:blipFill>
          <a:blip r:embed="rId3">
            <a:alphaModFix/>
          </a:blip>
          <a:stretch>
            <a:fillRect/>
          </a:stretch>
        </p:blipFill>
        <p:spPr>
          <a:xfrm>
            <a:off x="5319000" y="1838959"/>
            <a:ext cx="3755076" cy="26285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Activities</a:t>
            </a:r>
            <a:endParaRPr/>
          </a:p>
        </p:txBody>
      </p:sp>
      <p:sp>
        <p:nvSpPr>
          <p:cNvPr id="132" name="Google Shape;132;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chemeClr val="accent4"/>
                </a:highlight>
                <a:latin typeface="Arial"/>
                <a:ea typeface="Arial"/>
                <a:cs typeface="Arial"/>
                <a:sym typeface="Arial"/>
              </a:rPr>
              <a:t>A</a:t>
            </a:r>
            <a:r>
              <a:rPr b="1" lang="en" sz="1200">
                <a:highlight>
                  <a:schemeClr val="accent4"/>
                </a:highlight>
                <a:latin typeface="Arial"/>
                <a:ea typeface="Arial"/>
                <a:cs typeface="Arial"/>
                <a:sym typeface="Arial"/>
              </a:rPr>
              <a:t> Daily Scrum</a:t>
            </a:r>
            <a:r>
              <a:rPr lang="en" sz="1200">
                <a:highlight>
                  <a:schemeClr val="accent4"/>
                </a:highlight>
                <a:latin typeface="Arial"/>
                <a:ea typeface="Arial"/>
                <a:cs typeface="Arial"/>
                <a:sym typeface="Arial"/>
              </a:rPr>
              <a:t>, also known as a daily stand-up, is a brief, time-boxed event that occurs every day during a sprint in Scrum. The purpose of the daily scrum is for the development team to synchronize activities and create a plan for the next 24 hours. During the daily scrum, each team member answers three questions:</a:t>
            </a:r>
            <a:endParaRPr sz="1200">
              <a:highlight>
                <a:schemeClr val="accent4"/>
              </a:highlight>
              <a:latin typeface="Arial"/>
              <a:ea typeface="Arial"/>
              <a:cs typeface="Arial"/>
              <a:sym typeface="Arial"/>
            </a:endParaRPr>
          </a:p>
          <a:p>
            <a:pPr indent="0" lvl="0" marL="0" rtl="0" algn="l">
              <a:lnSpc>
                <a:spcPct val="100000"/>
              </a:lnSpc>
              <a:spcBef>
                <a:spcPts val="1600"/>
              </a:spcBef>
              <a:spcAft>
                <a:spcPts val="0"/>
              </a:spcAft>
              <a:buNone/>
            </a:pPr>
            <a:r>
              <a:rPr lang="en" sz="1200">
                <a:highlight>
                  <a:schemeClr val="accent4"/>
                </a:highlight>
                <a:latin typeface="Arial"/>
                <a:ea typeface="Arial"/>
                <a:cs typeface="Arial"/>
                <a:sym typeface="Arial"/>
              </a:rPr>
              <a:t>1. What did I accomplish yesterday?</a:t>
            </a:r>
            <a:endParaRPr sz="1200">
              <a:highlight>
                <a:schemeClr val="accent4"/>
              </a:highlight>
              <a:latin typeface="Arial"/>
              <a:ea typeface="Arial"/>
              <a:cs typeface="Arial"/>
              <a:sym typeface="Arial"/>
            </a:endParaRPr>
          </a:p>
          <a:p>
            <a:pPr indent="0" lvl="0" marL="0" rtl="0" algn="l">
              <a:lnSpc>
                <a:spcPct val="100000"/>
              </a:lnSpc>
              <a:spcBef>
                <a:spcPts val="1600"/>
              </a:spcBef>
              <a:spcAft>
                <a:spcPts val="0"/>
              </a:spcAft>
              <a:buNone/>
            </a:pPr>
            <a:r>
              <a:rPr lang="en" sz="1200">
                <a:highlight>
                  <a:schemeClr val="accent4"/>
                </a:highlight>
                <a:latin typeface="Arial"/>
                <a:ea typeface="Arial"/>
                <a:cs typeface="Arial"/>
                <a:sym typeface="Arial"/>
              </a:rPr>
              <a:t>2. What will I do today?</a:t>
            </a:r>
            <a:endParaRPr sz="1200">
              <a:highlight>
                <a:schemeClr val="accent4"/>
              </a:highlight>
              <a:latin typeface="Arial"/>
              <a:ea typeface="Arial"/>
              <a:cs typeface="Arial"/>
              <a:sym typeface="Arial"/>
            </a:endParaRPr>
          </a:p>
          <a:p>
            <a:pPr indent="0" lvl="0" marL="0" rtl="0" algn="l">
              <a:lnSpc>
                <a:spcPct val="100000"/>
              </a:lnSpc>
              <a:spcBef>
                <a:spcPts val="1600"/>
              </a:spcBef>
              <a:spcAft>
                <a:spcPts val="0"/>
              </a:spcAft>
              <a:buNone/>
            </a:pPr>
            <a:r>
              <a:rPr lang="en" sz="1200">
                <a:highlight>
                  <a:schemeClr val="accent4"/>
                </a:highlight>
                <a:latin typeface="Arial"/>
                <a:ea typeface="Arial"/>
                <a:cs typeface="Arial"/>
                <a:sym typeface="Arial"/>
              </a:rPr>
              <a:t>3. Are there any impediments or blockers in my way?</a:t>
            </a:r>
            <a:endParaRPr sz="1200">
              <a:highlight>
                <a:schemeClr val="accent4"/>
              </a:highlight>
              <a:latin typeface="Arial"/>
              <a:ea typeface="Arial"/>
              <a:cs typeface="Arial"/>
              <a:sym typeface="Arial"/>
            </a:endParaRPr>
          </a:p>
          <a:p>
            <a:pPr indent="0" lvl="0" marL="0" rtl="0" algn="l">
              <a:spcBef>
                <a:spcPts val="1600"/>
              </a:spcBef>
              <a:spcAft>
                <a:spcPts val="0"/>
              </a:spcAft>
              <a:buNone/>
            </a:pPr>
            <a:r>
              <a:rPr lang="en" sz="1200">
                <a:highlight>
                  <a:schemeClr val="accent4"/>
                </a:highlight>
                <a:latin typeface="Arial"/>
                <a:ea typeface="Arial"/>
                <a:cs typeface="Arial"/>
                <a:sym typeface="Arial"/>
              </a:rPr>
              <a:t>This is implied to make sure the team is efficient and focused.</a:t>
            </a:r>
            <a:endParaRPr sz="1200">
              <a:highlight>
                <a:schemeClr val="accent4"/>
              </a:highlight>
              <a:latin typeface="Arial"/>
              <a:ea typeface="Arial"/>
              <a:cs typeface="Arial"/>
              <a:sym typeface="Arial"/>
            </a:endParaRPr>
          </a:p>
          <a:p>
            <a:pPr indent="0" lvl="0" marL="45720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1600"/>
              </a:spcAft>
              <a:buNone/>
            </a:pPr>
            <a:r>
              <a:t/>
            </a:r>
            <a:endParaRPr sz="1500">
              <a:highlight>
                <a:schemeClr val="accent4"/>
              </a:highlight>
            </a:endParaRPr>
          </a:p>
        </p:txBody>
      </p:sp>
      <p:pic>
        <p:nvPicPr>
          <p:cNvPr id="133" name="Google Shape;133;p23"/>
          <p:cNvPicPr preferRelativeResize="0"/>
          <p:nvPr/>
        </p:nvPicPr>
        <p:blipFill>
          <a:blip r:embed="rId3">
            <a:alphaModFix/>
          </a:blip>
          <a:stretch>
            <a:fillRect/>
          </a:stretch>
        </p:blipFill>
        <p:spPr>
          <a:xfrm>
            <a:off x="5702925" y="2655325"/>
            <a:ext cx="3397277" cy="2255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a:t>
            </a:r>
            <a:r>
              <a:rPr lang="en"/>
              <a:t>Activities</a:t>
            </a:r>
            <a:endParaRPr/>
          </a:p>
        </p:txBody>
      </p:sp>
      <p:sp>
        <p:nvSpPr>
          <p:cNvPr id="139" name="Google Shape;139;p24"/>
          <p:cNvSpPr txBox="1"/>
          <p:nvPr>
            <p:ph idx="1" type="body"/>
          </p:nvPr>
        </p:nvSpPr>
        <p:spPr>
          <a:xfrm>
            <a:off x="168875" y="1856950"/>
            <a:ext cx="6738300" cy="26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highlight>
                  <a:schemeClr val="accent4"/>
                </a:highlight>
                <a:latin typeface="Arial"/>
                <a:ea typeface="Arial"/>
                <a:cs typeface="Arial"/>
                <a:sym typeface="Arial"/>
              </a:rPr>
              <a:t>During the </a:t>
            </a:r>
            <a:r>
              <a:rPr b="1" lang="en" sz="1200">
                <a:solidFill>
                  <a:srgbClr val="666666"/>
                </a:solidFill>
                <a:highlight>
                  <a:schemeClr val="accent4"/>
                </a:highlight>
                <a:latin typeface="Arial"/>
                <a:ea typeface="Arial"/>
                <a:cs typeface="Arial"/>
                <a:sym typeface="Arial"/>
              </a:rPr>
              <a:t>Sprint Review</a:t>
            </a:r>
            <a:r>
              <a:rPr lang="en" sz="1200">
                <a:solidFill>
                  <a:srgbClr val="666666"/>
                </a:solidFill>
                <a:highlight>
                  <a:schemeClr val="accent4"/>
                </a:highlight>
                <a:latin typeface="Arial"/>
                <a:ea typeface="Arial"/>
                <a:cs typeface="Arial"/>
                <a:sym typeface="Arial"/>
              </a:rPr>
              <a:t>, the Scrum team demonstrates the work they have completed and gathers feedback from stakeholders. The product owner discusses the product backlog and potential upcoming work. The entire group collaborates on what to do next, according to the feedback and the current state of the product backlog. The output of the sprint review is a revised product backlog that appropriately reflects the feedback and new learnings, and an updated plan for the next sprint. Ultimately The primary goal of the sprint review is to elicit feedback from stakeholders and review what was shipped during the sprint.</a:t>
            </a:r>
            <a:endParaRPr sz="1200">
              <a:solidFill>
                <a:srgbClr val="666666"/>
              </a:solidFill>
              <a:highlight>
                <a:schemeClr val="accent4"/>
              </a:highlight>
              <a:latin typeface="Arial"/>
              <a:ea typeface="Arial"/>
              <a:cs typeface="Arial"/>
              <a:sym typeface="Arial"/>
            </a:endParaRPr>
          </a:p>
          <a:p>
            <a:pPr indent="0" lvl="0" marL="0" rtl="0" algn="l">
              <a:spcBef>
                <a:spcPts val="160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7031875" y="326325"/>
            <a:ext cx="1855400" cy="463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Activities</a:t>
            </a:r>
            <a:endParaRPr/>
          </a:p>
        </p:txBody>
      </p:sp>
      <p:sp>
        <p:nvSpPr>
          <p:cNvPr id="146" name="Google Shape;146;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highlight>
                  <a:schemeClr val="accent4"/>
                </a:highlight>
                <a:latin typeface="Arial"/>
                <a:ea typeface="Arial"/>
                <a:cs typeface="Arial"/>
                <a:sym typeface="Arial"/>
              </a:rPr>
              <a:t>During the</a:t>
            </a:r>
            <a:r>
              <a:rPr b="1" lang="en" sz="1200">
                <a:highlight>
                  <a:schemeClr val="accent4"/>
                </a:highlight>
                <a:latin typeface="Arial"/>
                <a:ea typeface="Arial"/>
                <a:cs typeface="Arial"/>
                <a:sym typeface="Arial"/>
              </a:rPr>
              <a:t> Sprint Retrospective</a:t>
            </a:r>
            <a:r>
              <a:rPr lang="en" sz="1200">
                <a:highlight>
                  <a:schemeClr val="accent4"/>
                </a:highlight>
                <a:latin typeface="Arial"/>
                <a:ea typeface="Arial"/>
                <a:cs typeface="Arial"/>
                <a:sym typeface="Arial"/>
              </a:rPr>
              <a:t>, the Scrum team reflects on the previous sprint, identifies and discusses what went well, what could be improved, and what actions can be taken in the next sprint to make improvements. The team comes together to discuss potential process improvements, address impediments, build a plan for implementing changes, and commit to process improvements to increase effectiveness and efficiency. With that being said The primary purpose of the sprint retrospective is for the Scrum team to inspect and adapt their processes and performance.</a:t>
            </a:r>
            <a:endParaRPr>
              <a:highlight>
                <a:schemeClr val="accent4"/>
              </a:highlight>
            </a:endParaRPr>
          </a:p>
        </p:txBody>
      </p:sp>
      <p:pic>
        <p:nvPicPr>
          <p:cNvPr id="147" name="Google Shape;147;p25"/>
          <p:cNvPicPr preferRelativeResize="0"/>
          <p:nvPr/>
        </p:nvPicPr>
        <p:blipFill rotWithShape="1">
          <a:blip r:embed="rId3">
            <a:alphaModFix/>
          </a:blip>
          <a:srcRect b="-2939" l="0" r="0" t="2940"/>
          <a:stretch/>
        </p:blipFill>
        <p:spPr>
          <a:xfrm>
            <a:off x="4848250" y="3022400"/>
            <a:ext cx="3907252" cy="204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71900" y="377975"/>
            <a:ext cx="8222100" cy="112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Supposed/Alleged Advantages of Scrum Principles </a:t>
            </a:r>
            <a:endParaRPr/>
          </a:p>
        </p:txBody>
      </p:sp>
      <p:sp>
        <p:nvSpPr>
          <p:cNvPr id="153" name="Google Shape;153;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Variability and Uncertainty:</a:t>
            </a:r>
            <a:endParaRPr b="1"/>
          </a:p>
          <a:p>
            <a:pPr indent="-342900" lvl="0" marL="457200" rtl="0" algn="l">
              <a:lnSpc>
                <a:spcPct val="150000"/>
              </a:lnSpc>
              <a:spcBef>
                <a:spcPts val="1600"/>
              </a:spcBef>
              <a:spcAft>
                <a:spcPts val="0"/>
              </a:spcAft>
              <a:buSzPts val="1800"/>
              <a:buChar char="●"/>
            </a:pPr>
            <a:r>
              <a:rPr lang="en"/>
              <a:t>Embrace helpful variability.</a:t>
            </a:r>
            <a:endParaRPr/>
          </a:p>
          <a:p>
            <a:pPr indent="-342900" lvl="0" marL="457200" rtl="0" algn="l">
              <a:lnSpc>
                <a:spcPct val="150000"/>
              </a:lnSpc>
              <a:spcBef>
                <a:spcPts val="0"/>
              </a:spcBef>
              <a:spcAft>
                <a:spcPts val="0"/>
              </a:spcAft>
              <a:buSzPts val="1800"/>
              <a:buChar char="●"/>
            </a:pPr>
            <a:r>
              <a:rPr lang="en"/>
              <a:t>Employ iterative and incremental development.</a:t>
            </a:r>
            <a:endParaRPr/>
          </a:p>
          <a:p>
            <a:pPr indent="-342900" lvl="0" marL="457200" rtl="0" algn="l">
              <a:lnSpc>
                <a:spcPct val="150000"/>
              </a:lnSpc>
              <a:spcBef>
                <a:spcPts val="0"/>
              </a:spcBef>
              <a:spcAft>
                <a:spcPts val="0"/>
              </a:spcAft>
              <a:buSzPts val="1800"/>
              <a:buChar char="●"/>
            </a:pPr>
            <a:r>
              <a:rPr lang="en"/>
              <a:t>Leverage variability through inspection, adaptation, and transparency.</a:t>
            </a:r>
            <a:endParaRPr/>
          </a:p>
          <a:p>
            <a:pPr indent="-342900" lvl="0" marL="457200" rtl="0" algn="l">
              <a:lnSpc>
                <a:spcPct val="150000"/>
              </a:lnSpc>
              <a:spcBef>
                <a:spcPts val="0"/>
              </a:spcBef>
              <a:spcAft>
                <a:spcPts val="0"/>
              </a:spcAft>
              <a:buSzPts val="1800"/>
              <a:buChar char="●"/>
            </a:pPr>
            <a:r>
              <a:rPr lang="en"/>
              <a:t>Reduce all forms of uncertainty simultaneously.</a:t>
            </a:r>
            <a:endParaRPr/>
          </a:p>
          <a:p>
            <a:pPr indent="0" lvl="0" marL="0" rtl="0" algn="l">
              <a:spcBef>
                <a:spcPts val="0"/>
              </a:spcBef>
              <a:spcAft>
                <a:spcPts val="0"/>
              </a:spcAft>
              <a:buNone/>
            </a:pPr>
            <a:r>
              <a:t/>
            </a:r>
            <a:endParaRPr b="1"/>
          </a:p>
          <a:p>
            <a:pPr indent="0" lvl="0" marL="0" rtl="0" algn="l">
              <a:lnSpc>
                <a:spcPct val="90000"/>
              </a:lnSpc>
              <a:spcBef>
                <a:spcPts val="1600"/>
              </a:spcBef>
              <a:spcAft>
                <a:spcPts val="0"/>
              </a:spcAft>
              <a:buNone/>
            </a:pPr>
            <a:r>
              <a:t/>
            </a:r>
            <a:endParaRPr>
              <a:solidFill>
                <a:srgbClr val="E7E6E6"/>
              </a:solidFill>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Supposed/Alleged Advantages of Scrum Principles</a:t>
            </a:r>
            <a:endParaRPr/>
          </a:p>
        </p:txBody>
      </p:sp>
      <p:sp>
        <p:nvSpPr>
          <p:cNvPr id="159" name="Google Shape;159;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Prediction and Adaptation: </a:t>
            </a:r>
            <a:endParaRPr b="1"/>
          </a:p>
          <a:p>
            <a:pPr indent="-342900" lvl="0" marL="457200" rtl="0" algn="l">
              <a:lnSpc>
                <a:spcPct val="150000"/>
              </a:lnSpc>
              <a:spcBef>
                <a:spcPts val="1600"/>
              </a:spcBef>
              <a:spcAft>
                <a:spcPts val="0"/>
              </a:spcAft>
              <a:buSzPts val="1800"/>
              <a:buChar char="●"/>
            </a:pPr>
            <a:r>
              <a:rPr lang="en"/>
              <a:t>Keep options open</a:t>
            </a:r>
            <a:endParaRPr/>
          </a:p>
          <a:p>
            <a:pPr indent="-342900" lvl="0" marL="457200" rtl="0" algn="l">
              <a:lnSpc>
                <a:spcPct val="150000"/>
              </a:lnSpc>
              <a:spcBef>
                <a:spcPts val="0"/>
              </a:spcBef>
              <a:spcAft>
                <a:spcPts val="0"/>
              </a:spcAft>
              <a:buSzPts val="1800"/>
              <a:buChar char="●"/>
            </a:pPr>
            <a:r>
              <a:rPr lang="en"/>
              <a:t>Accept that you can’t get it right up front.</a:t>
            </a:r>
            <a:endParaRPr/>
          </a:p>
          <a:p>
            <a:pPr indent="-342900" lvl="0" marL="457200" rtl="0" algn="l">
              <a:lnSpc>
                <a:spcPct val="150000"/>
              </a:lnSpc>
              <a:spcBef>
                <a:spcPts val="0"/>
              </a:spcBef>
              <a:spcAft>
                <a:spcPts val="0"/>
              </a:spcAft>
              <a:buSzPts val="1800"/>
              <a:buChar char="●"/>
            </a:pPr>
            <a:r>
              <a:rPr lang="en"/>
              <a:t>Favor an adaptive, exploratory approach.</a:t>
            </a:r>
            <a:endParaRPr/>
          </a:p>
          <a:p>
            <a:pPr indent="-342900" lvl="0" marL="457200" rtl="0" algn="l">
              <a:lnSpc>
                <a:spcPct val="150000"/>
              </a:lnSpc>
              <a:spcBef>
                <a:spcPts val="0"/>
              </a:spcBef>
              <a:spcAft>
                <a:spcPts val="0"/>
              </a:spcAft>
              <a:buSzPts val="1800"/>
              <a:buChar char="●"/>
            </a:pPr>
            <a:r>
              <a:rPr lang="en"/>
              <a:t>Embrace change in an economically sensible way.</a:t>
            </a:r>
            <a:endParaRPr/>
          </a:p>
          <a:p>
            <a:pPr indent="-342900" lvl="0" marL="457200" rtl="0" algn="l">
              <a:lnSpc>
                <a:spcPct val="150000"/>
              </a:lnSpc>
              <a:spcBef>
                <a:spcPts val="0"/>
              </a:spcBef>
              <a:spcAft>
                <a:spcPts val="0"/>
              </a:spcAft>
              <a:buSzPts val="1800"/>
              <a:buChar char="●"/>
            </a:pPr>
            <a:r>
              <a:rPr lang="en"/>
              <a:t>Balance predictive up-front work with adaptive just-in-time work.</a:t>
            </a:r>
            <a:endParaRPr/>
          </a:p>
          <a:p>
            <a:pPr indent="0" lvl="0" marL="0" rtl="0" algn="l">
              <a:spcBef>
                <a:spcPts val="1600"/>
              </a:spcBef>
              <a:spcAft>
                <a:spcPts val="160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Supposed/Alleged Advantages of Scrum Principles</a:t>
            </a:r>
            <a:endParaRPr/>
          </a:p>
        </p:txBody>
      </p:sp>
      <p:sp>
        <p:nvSpPr>
          <p:cNvPr id="165" name="Google Shape;165;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Validated Learning:</a:t>
            </a:r>
            <a:endParaRPr b="1"/>
          </a:p>
          <a:p>
            <a:pPr indent="-342900" lvl="0" marL="457200" rtl="0" algn="l">
              <a:lnSpc>
                <a:spcPct val="150000"/>
              </a:lnSpc>
              <a:spcBef>
                <a:spcPts val="1600"/>
              </a:spcBef>
              <a:spcAft>
                <a:spcPts val="0"/>
              </a:spcAft>
              <a:buSzPts val="1800"/>
              <a:buChar char="●"/>
            </a:pPr>
            <a:r>
              <a:rPr lang="en"/>
              <a:t>Validate important assumptions fast</a:t>
            </a:r>
            <a:endParaRPr/>
          </a:p>
          <a:p>
            <a:pPr indent="-342900" lvl="0" marL="457200" rtl="0" algn="l">
              <a:lnSpc>
                <a:spcPct val="150000"/>
              </a:lnSpc>
              <a:spcBef>
                <a:spcPts val="0"/>
              </a:spcBef>
              <a:spcAft>
                <a:spcPts val="0"/>
              </a:spcAft>
              <a:buSzPts val="1800"/>
              <a:buChar char="●"/>
            </a:pPr>
            <a:r>
              <a:rPr lang="en"/>
              <a:t>Leverage multiple concurrent learning loops</a:t>
            </a:r>
            <a:endParaRPr/>
          </a:p>
          <a:p>
            <a:pPr indent="-342900" lvl="0" marL="457200" rtl="0" algn="l">
              <a:lnSpc>
                <a:spcPct val="150000"/>
              </a:lnSpc>
              <a:spcBef>
                <a:spcPts val="0"/>
              </a:spcBef>
              <a:spcAft>
                <a:spcPts val="0"/>
              </a:spcAft>
              <a:buSzPts val="1800"/>
              <a:buChar char="●"/>
            </a:pPr>
            <a:r>
              <a:rPr lang="en"/>
              <a:t>Organize workflow for fast feedback.</a:t>
            </a:r>
            <a:endParaRPr/>
          </a:p>
          <a:p>
            <a:pPr indent="0" lvl="0" marL="0" rtl="0" algn="l">
              <a:spcBef>
                <a:spcPts val="0"/>
              </a:spcBef>
              <a:spcAft>
                <a:spcPts val="16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60950" y="0"/>
            <a:ext cx="8222100" cy="15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Supposed/Alleged Advantages of Scrum Principles </a:t>
            </a:r>
            <a:endParaRPr/>
          </a:p>
        </p:txBody>
      </p:sp>
      <p:sp>
        <p:nvSpPr>
          <p:cNvPr id="171" name="Google Shape;171;p29"/>
          <p:cNvSpPr txBox="1"/>
          <p:nvPr>
            <p:ph idx="1" type="body"/>
          </p:nvPr>
        </p:nvSpPr>
        <p:spPr>
          <a:xfrm>
            <a:off x="471900" y="1919075"/>
            <a:ext cx="82221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Work in Process (WIP):</a:t>
            </a:r>
            <a:endParaRPr b="1" sz="1300"/>
          </a:p>
          <a:p>
            <a:pPr indent="0" lvl="0" marL="0" rtl="0" algn="l">
              <a:spcBef>
                <a:spcPts val="1600"/>
              </a:spcBef>
              <a:spcAft>
                <a:spcPts val="0"/>
              </a:spcAft>
              <a:buNone/>
            </a:pPr>
            <a:r>
              <a:rPr b="1" lang="en" sz="1300"/>
              <a:t>Economically Sensible Batch Sizes:</a:t>
            </a:r>
            <a:r>
              <a:rPr lang="en" sz="1300"/>
              <a:t> This reduces the complexity and increases the output of tasks. Smaller batches facilitate quicker feedback and adjustments.</a:t>
            </a:r>
            <a:endParaRPr sz="1300"/>
          </a:p>
          <a:p>
            <a:pPr indent="0" lvl="0" marL="0" rtl="0" algn="l">
              <a:spcBef>
                <a:spcPts val="1600"/>
              </a:spcBef>
              <a:spcAft>
                <a:spcPts val="0"/>
              </a:spcAft>
              <a:buNone/>
            </a:pPr>
            <a:r>
              <a:rPr b="1" lang="en" sz="1300"/>
              <a:t>Managing Inventory for Good Flow:</a:t>
            </a:r>
            <a:r>
              <a:rPr lang="en" sz="1300"/>
              <a:t> Helps in identifying bottlenecks and eliminating waste, ensuring a steady flow of work and resources.</a:t>
            </a:r>
            <a:endParaRPr sz="1300"/>
          </a:p>
          <a:p>
            <a:pPr indent="0" lvl="0" marL="0" rtl="0" algn="l">
              <a:spcBef>
                <a:spcPts val="1600"/>
              </a:spcBef>
              <a:spcAft>
                <a:spcPts val="0"/>
              </a:spcAft>
              <a:buNone/>
            </a:pPr>
            <a:r>
              <a:rPr b="1" lang="en" sz="1300"/>
              <a:t>Focusing on Idle Work, Not Idle Workers:</a:t>
            </a:r>
            <a:r>
              <a:rPr lang="en" sz="1300"/>
              <a:t> Optimizes productivity by addressing work that is not moving forward, rather than pressuring workers who may be waiting on other tasks to be completed.</a:t>
            </a:r>
            <a:endParaRPr sz="1300"/>
          </a:p>
          <a:p>
            <a:pPr indent="0" lvl="0" marL="0" rtl="0" algn="l">
              <a:spcBef>
                <a:spcPts val="1600"/>
              </a:spcBef>
              <a:spcAft>
                <a:spcPts val="1600"/>
              </a:spcAft>
              <a:buNone/>
            </a:pPr>
            <a:r>
              <a:rPr b="1" lang="en" sz="1300"/>
              <a:t>Considering Cost of Delay: </a:t>
            </a:r>
            <a:r>
              <a:rPr lang="en" sz="1300"/>
              <a:t>Encourages prioritization of tasks based on their impact on the project timeline and cost, thus optimizing for value delivery.</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26000" y="333500"/>
            <a:ext cx="8292000" cy="149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Supposed/Alleged Advantages of Scrum Principles </a:t>
            </a:r>
            <a:endParaRPr/>
          </a:p>
          <a:p>
            <a:pPr indent="0" lvl="0" marL="0" rtl="0" algn="l">
              <a:spcBef>
                <a:spcPts val="0"/>
              </a:spcBef>
              <a:spcAft>
                <a:spcPts val="0"/>
              </a:spcAft>
              <a:buNone/>
            </a:pPr>
            <a:r>
              <a:t/>
            </a:r>
            <a:endParaRPr/>
          </a:p>
        </p:txBody>
      </p:sp>
      <p:sp>
        <p:nvSpPr>
          <p:cNvPr id="177" name="Google Shape;177;p30"/>
          <p:cNvSpPr txBox="1"/>
          <p:nvPr/>
        </p:nvSpPr>
        <p:spPr>
          <a:xfrm>
            <a:off x="711150" y="1830500"/>
            <a:ext cx="7721700" cy="29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2"/>
                </a:solidFill>
                <a:latin typeface="Roboto"/>
                <a:ea typeface="Roboto"/>
                <a:cs typeface="Roboto"/>
                <a:sym typeface="Roboto"/>
              </a:rPr>
              <a:t>Progress:</a:t>
            </a:r>
            <a:endParaRPr b="1">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b="1" lang="en">
                <a:solidFill>
                  <a:schemeClr val="lt2"/>
                </a:solidFill>
                <a:latin typeface="Roboto"/>
                <a:ea typeface="Roboto"/>
                <a:cs typeface="Roboto"/>
                <a:sym typeface="Roboto"/>
              </a:rPr>
              <a:t>Adapting to Real-Time Information and Replan: </a:t>
            </a:r>
            <a:r>
              <a:rPr lang="en">
                <a:solidFill>
                  <a:schemeClr val="lt2"/>
                </a:solidFill>
                <a:latin typeface="Roboto"/>
                <a:ea typeface="Roboto"/>
                <a:cs typeface="Roboto"/>
                <a:sym typeface="Roboto"/>
              </a:rPr>
              <a:t>This ensures that the project is always aligned with the latest information, and planning is iterative and responsive to changes.</a:t>
            </a:r>
            <a:endParaRPr>
              <a:solidFill>
                <a:schemeClr val="lt2"/>
              </a:solidFill>
              <a:latin typeface="Roboto"/>
              <a:ea typeface="Roboto"/>
              <a:cs typeface="Roboto"/>
              <a:sym typeface="Roboto"/>
            </a:endParaRPr>
          </a:p>
          <a:p>
            <a:pPr indent="0" lvl="0" marL="0" rtl="0" algn="l">
              <a:lnSpc>
                <a:spcPct val="115000"/>
              </a:lnSpc>
              <a:spcBef>
                <a:spcPts val="1600"/>
              </a:spcBef>
              <a:spcAft>
                <a:spcPts val="0"/>
              </a:spcAft>
              <a:buNone/>
            </a:pPr>
            <a:r>
              <a:rPr b="1" lang="en">
                <a:solidFill>
                  <a:schemeClr val="lt2"/>
                </a:solidFill>
                <a:latin typeface="Roboto"/>
                <a:ea typeface="Roboto"/>
                <a:cs typeface="Roboto"/>
                <a:sym typeface="Roboto"/>
              </a:rPr>
              <a:t>Measuring Progress by Validating Working Assets: </a:t>
            </a:r>
            <a:r>
              <a:rPr lang="en">
                <a:solidFill>
                  <a:schemeClr val="lt2"/>
                </a:solidFill>
                <a:latin typeface="Roboto"/>
                <a:ea typeface="Roboto"/>
                <a:cs typeface="Roboto"/>
                <a:sym typeface="Roboto"/>
              </a:rPr>
              <a:t>Concrete progress is measured by working features, not just completed tasks, which ensures that what is being built is actually delivering value.</a:t>
            </a:r>
            <a:endParaRPr>
              <a:solidFill>
                <a:schemeClr val="lt2"/>
              </a:solidFill>
              <a:latin typeface="Roboto"/>
              <a:ea typeface="Roboto"/>
              <a:cs typeface="Roboto"/>
              <a:sym typeface="Roboto"/>
            </a:endParaRPr>
          </a:p>
          <a:p>
            <a:pPr indent="0" lvl="0" marL="0" rtl="0" algn="l">
              <a:lnSpc>
                <a:spcPct val="115000"/>
              </a:lnSpc>
              <a:spcBef>
                <a:spcPts val="1600"/>
              </a:spcBef>
              <a:spcAft>
                <a:spcPts val="1600"/>
              </a:spcAft>
              <a:buNone/>
            </a:pPr>
            <a:r>
              <a:rPr b="1" lang="en">
                <a:solidFill>
                  <a:schemeClr val="lt2"/>
                </a:solidFill>
                <a:latin typeface="Roboto"/>
                <a:ea typeface="Roboto"/>
                <a:cs typeface="Roboto"/>
                <a:sym typeface="Roboto"/>
              </a:rPr>
              <a:t>Focusing on Value-Centric Delivery: </a:t>
            </a:r>
            <a:r>
              <a:rPr lang="en">
                <a:solidFill>
                  <a:schemeClr val="lt2"/>
                </a:solidFill>
                <a:latin typeface="Roboto"/>
                <a:ea typeface="Roboto"/>
                <a:cs typeface="Roboto"/>
                <a:sym typeface="Roboto"/>
              </a:rPr>
              <a:t>This principle ensures that the team prioritizes work that delivers the most value to the customer, which can increase customer satisfaction and return on investment.</a:t>
            </a:r>
            <a:endParaRPr>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471900" y="363150"/>
            <a:ext cx="8222100" cy="104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Supposed/Alleged Advantages of Scrum Principles </a:t>
            </a:r>
            <a:endParaRPr/>
          </a:p>
        </p:txBody>
      </p:sp>
      <p:sp>
        <p:nvSpPr>
          <p:cNvPr id="183" name="Google Shape;183;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Performance:</a:t>
            </a:r>
            <a:endParaRPr b="1"/>
          </a:p>
          <a:p>
            <a:pPr indent="0" lvl="0" marL="0" rtl="0" algn="l">
              <a:spcBef>
                <a:spcPts val="1600"/>
              </a:spcBef>
              <a:spcAft>
                <a:spcPts val="0"/>
              </a:spcAft>
              <a:buNone/>
            </a:pPr>
            <a:r>
              <a:rPr b="1" lang="en"/>
              <a:t>Going Fast But Never Hurry: </a:t>
            </a:r>
            <a:r>
              <a:rPr lang="en"/>
              <a:t>This philosophy ensures that the team works efficiently without sacrificing quality or making mistakes that would lead to delays.</a:t>
            </a:r>
            <a:endParaRPr/>
          </a:p>
          <a:p>
            <a:pPr indent="0" lvl="0" marL="0" rtl="0" algn="l">
              <a:spcBef>
                <a:spcPts val="1600"/>
              </a:spcBef>
              <a:spcAft>
                <a:spcPts val="0"/>
              </a:spcAft>
              <a:buNone/>
            </a:pPr>
            <a:r>
              <a:rPr b="1" lang="en"/>
              <a:t>Building in Quality: </a:t>
            </a:r>
            <a:r>
              <a:rPr lang="en"/>
              <a:t>Quality is not a separate phase but is integrated into every step of the development process, reducing defects and rework.</a:t>
            </a:r>
            <a:endParaRPr/>
          </a:p>
          <a:p>
            <a:pPr indent="0" lvl="0" marL="0" rtl="0" algn="l">
              <a:spcBef>
                <a:spcPts val="1600"/>
              </a:spcBef>
              <a:spcAft>
                <a:spcPts val="1600"/>
              </a:spcAft>
              <a:buNone/>
            </a:pPr>
            <a:r>
              <a:rPr b="1" lang="en"/>
              <a:t>Employing Minimally Sufficient Ceremony:</a:t>
            </a:r>
            <a:r>
              <a:rPr lang="en"/>
              <a:t> This reduces unnecessary overhead, allowing the team to be more agile and responsive while still maintaining enough structure to ensure clarity and coordination.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Roles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Each Scrum team consists of three main roles.  </a:t>
            </a:r>
            <a:endParaRPr/>
          </a:p>
          <a:p>
            <a:pPr indent="0" lvl="0" marL="0" rtl="0" algn="l">
              <a:lnSpc>
                <a:spcPct val="100000"/>
              </a:lnSpc>
              <a:spcBef>
                <a:spcPts val="0"/>
              </a:spcBef>
              <a:spcAft>
                <a:spcPts val="0"/>
              </a:spcAft>
              <a:buNone/>
            </a:pPr>
            <a:r>
              <a:rPr lang="en"/>
              <a:t>There can be other roles but only these three are required.</a:t>
            </a:r>
            <a:endParaRPr/>
          </a:p>
          <a:p>
            <a:pPr indent="0" lvl="0" marL="0" rtl="0" algn="l">
              <a:lnSpc>
                <a:spcPct val="100000"/>
              </a:lnSpc>
              <a:spcBef>
                <a:spcPts val="0"/>
              </a:spcBef>
              <a:spcAft>
                <a:spcPts val="0"/>
              </a:spcAft>
              <a:buNone/>
            </a:pPr>
            <a:r>
              <a:t/>
            </a:r>
            <a:endParaRPr/>
          </a:p>
          <a:p>
            <a:pPr indent="-342900" lvl="0" marL="1371600" rtl="0" algn="l">
              <a:spcBef>
                <a:spcPts val="1200"/>
              </a:spcBef>
              <a:spcAft>
                <a:spcPts val="0"/>
              </a:spcAft>
              <a:buSzPts val="1800"/>
              <a:buChar char="●"/>
            </a:pPr>
            <a:r>
              <a:rPr lang="en"/>
              <a:t>Product Owner             	</a:t>
            </a:r>
            <a:endParaRPr/>
          </a:p>
          <a:p>
            <a:pPr indent="-342900" lvl="0" marL="1371600" rtl="0" algn="l">
              <a:spcBef>
                <a:spcPts val="0"/>
              </a:spcBef>
              <a:spcAft>
                <a:spcPts val="0"/>
              </a:spcAft>
              <a:buSzPts val="1800"/>
              <a:buChar char="●"/>
            </a:pPr>
            <a:r>
              <a:rPr lang="en"/>
              <a:t>Scrum Master</a:t>
            </a:r>
            <a:endParaRPr/>
          </a:p>
          <a:p>
            <a:pPr indent="-342900" lvl="0" marL="1371600" rtl="0" algn="l">
              <a:spcBef>
                <a:spcPts val="0"/>
              </a:spcBef>
              <a:spcAft>
                <a:spcPts val="0"/>
              </a:spcAft>
              <a:buSzPts val="1800"/>
              <a:buChar char="●"/>
            </a:pPr>
            <a:r>
              <a:rPr lang="en"/>
              <a:t>Development Team</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75" name="Google Shape;75;p14"/>
          <p:cNvPicPr preferRelativeResize="0"/>
          <p:nvPr/>
        </p:nvPicPr>
        <p:blipFill>
          <a:blip r:embed="rId3">
            <a:alphaModFix/>
          </a:blip>
          <a:stretch>
            <a:fillRect/>
          </a:stretch>
        </p:blipFill>
        <p:spPr>
          <a:xfrm>
            <a:off x="4962200" y="2641425"/>
            <a:ext cx="2620526" cy="1893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89" name="Google Shape;189;p3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 Owner</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Responsible for what will be developed and in what order</a:t>
            </a:r>
            <a:endParaRPr/>
          </a:p>
          <a:p>
            <a:pPr indent="-342900" lvl="0" marL="457200" rtl="0" algn="l">
              <a:spcBef>
                <a:spcPts val="0"/>
              </a:spcBef>
              <a:spcAft>
                <a:spcPts val="0"/>
              </a:spcAft>
              <a:buSzPts val="1800"/>
              <a:buChar char="●"/>
            </a:pPr>
            <a:r>
              <a:rPr lang="en"/>
              <a:t>Central point of product leadership</a:t>
            </a:r>
            <a:endParaRPr/>
          </a:p>
          <a:p>
            <a:pPr indent="-342900" lvl="0" marL="457200" rtl="0" algn="l">
              <a:spcBef>
                <a:spcPts val="0"/>
              </a:spcBef>
              <a:spcAft>
                <a:spcPts val="0"/>
              </a:spcAft>
              <a:buSzPts val="1800"/>
              <a:buChar char="●"/>
            </a:pPr>
            <a:r>
              <a:rPr lang="en"/>
              <a:t>Decides which features and functionality to build and in what order</a:t>
            </a:r>
            <a:endParaRPr/>
          </a:p>
          <a:p>
            <a:pPr indent="-342900" lvl="0" marL="457200" rtl="0" algn="l">
              <a:spcBef>
                <a:spcPts val="0"/>
              </a:spcBef>
              <a:spcAft>
                <a:spcPts val="0"/>
              </a:spcAft>
              <a:buSzPts val="1800"/>
              <a:buChar char="●"/>
            </a:pPr>
            <a:r>
              <a:rPr lang="en"/>
              <a:t>Communicates the product vision to all participants</a:t>
            </a:r>
            <a:endParaRPr/>
          </a:p>
          <a:p>
            <a:pPr indent="-342900" lvl="0" marL="457200" rtl="0" algn="l">
              <a:spcBef>
                <a:spcPts val="0"/>
              </a:spcBef>
              <a:spcAft>
                <a:spcPts val="0"/>
              </a:spcAft>
              <a:buSzPts val="1800"/>
              <a:buChar char="●"/>
            </a:pPr>
            <a:r>
              <a:rPr lang="en"/>
              <a:t>Responsible for overall development success</a:t>
            </a:r>
            <a:endParaRPr/>
          </a:p>
          <a:p>
            <a:pPr indent="-342900" lvl="0" marL="457200" rtl="0" algn="l">
              <a:spcBef>
                <a:spcPts val="0"/>
              </a:spcBef>
              <a:spcAft>
                <a:spcPts val="0"/>
              </a:spcAft>
              <a:buSzPts val="1800"/>
              <a:buChar char="●"/>
            </a:pPr>
            <a:r>
              <a:rPr lang="en"/>
              <a:t>Must be available for questions and collaboration with other roles</a:t>
            </a:r>
            <a:endParaRPr/>
          </a:p>
          <a:p>
            <a:pPr indent="0" lvl="0" marL="45720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Master</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Responsible for guiding the team in creating and following processes</a:t>
            </a:r>
            <a:endParaRPr/>
          </a:p>
          <a:p>
            <a:pPr indent="-342900" lvl="0" marL="457200" rtl="0" algn="l">
              <a:spcBef>
                <a:spcPts val="0"/>
              </a:spcBef>
              <a:spcAft>
                <a:spcPts val="0"/>
              </a:spcAft>
              <a:buSzPts val="1800"/>
              <a:buChar char="●"/>
            </a:pPr>
            <a:r>
              <a:rPr lang="en"/>
              <a:t>Helps participants understand Scrum values, principles, and practices</a:t>
            </a:r>
            <a:endParaRPr/>
          </a:p>
          <a:p>
            <a:pPr indent="-342900" lvl="0" marL="457200" rtl="0" algn="l">
              <a:spcBef>
                <a:spcPts val="0"/>
              </a:spcBef>
              <a:spcAft>
                <a:spcPts val="0"/>
              </a:spcAft>
              <a:buSzPts val="1800"/>
              <a:buChar char="●"/>
            </a:pPr>
            <a:r>
              <a:rPr lang="en"/>
              <a:t>Acts as a coach and facilitator.  </a:t>
            </a:r>
            <a:endParaRPr/>
          </a:p>
          <a:p>
            <a:pPr indent="-342900" lvl="0" marL="457200" rtl="0" algn="l">
              <a:spcBef>
                <a:spcPts val="0"/>
              </a:spcBef>
              <a:spcAft>
                <a:spcPts val="0"/>
              </a:spcAft>
              <a:buSzPts val="1800"/>
              <a:buChar char="●"/>
            </a:pPr>
            <a:r>
              <a:rPr lang="en"/>
              <a:t>Resolves issues and makes improvements to Scrum processes</a:t>
            </a:r>
            <a:endParaRPr/>
          </a:p>
          <a:p>
            <a:pPr indent="-342900" lvl="0" marL="457200" rtl="0" algn="l">
              <a:spcBef>
                <a:spcPts val="0"/>
              </a:spcBef>
              <a:spcAft>
                <a:spcPts val="0"/>
              </a:spcAft>
              <a:buSzPts val="1800"/>
              <a:buChar char="●"/>
            </a:pPr>
            <a:r>
              <a:rPr lang="en"/>
              <a:t>Assists with change management</a:t>
            </a:r>
            <a:endParaRPr/>
          </a:p>
          <a:p>
            <a:pPr indent="0" lvl="0" marL="45720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Development Team</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a:t>Responsible for determining how to deliver the product</a:t>
            </a:r>
            <a:endParaRPr/>
          </a:p>
          <a:p>
            <a:pPr indent="-342900" lvl="0" marL="457200" rtl="0" algn="l">
              <a:spcBef>
                <a:spcPts val="0"/>
              </a:spcBef>
              <a:spcAft>
                <a:spcPts val="0"/>
              </a:spcAft>
              <a:buSzPts val="1800"/>
              <a:buChar char="●"/>
            </a:pPr>
            <a:r>
              <a:rPr lang="en"/>
              <a:t>Consists of a cross-functional group of resources (typically five to nine people)</a:t>
            </a:r>
            <a:endParaRPr/>
          </a:p>
          <a:p>
            <a:pPr indent="-342900" lvl="0" marL="457200" rtl="0" algn="l">
              <a:spcBef>
                <a:spcPts val="0"/>
              </a:spcBef>
              <a:spcAft>
                <a:spcPts val="0"/>
              </a:spcAft>
              <a:buSzPts val="1800"/>
              <a:buChar char="●"/>
            </a:pPr>
            <a:r>
              <a:rPr lang="en"/>
              <a:t>Self-organized</a:t>
            </a:r>
            <a:endParaRPr/>
          </a:p>
          <a:p>
            <a:pPr indent="-342900" lvl="0" marL="457200" rtl="0" algn="l">
              <a:spcBef>
                <a:spcPts val="0"/>
              </a:spcBef>
              <a:spcAft>
                <a:spcPts val="0"/>
              </a:spcAft>
              <a:buSzPts val="1800"/>
              <a:buChar char="●"/>
            </a:pPr>
            <a:r>
              <a:rPr lang="en"/>
              <a:t>Designs, builds, and tests the product</a:t>
            </a:r>
            <a:endParaRPr/>
          </a:p>
          <a:p>
            <a:pPr indent="0" lvl="0" marL="457200" rtl="0" algn="l">
              <a:spcBef>
                <a:spcPts val="12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Artifacts</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SCRUM Artifacts include the:</a:t>
            </a:r>
            <a:endParaRPr/>
          </a:p>
          <a:p>
            <a:pPr indent="-342900" lvl="0" marL="457200" rtl="0" algn="l">
              <a:spcBef>
                <a:spcPts val="1600"/>
              </a:spcBef>
              <a:spcAft>
                <a:spcPts val="0"/>
              </a:spcAft>
              <a:buSzPts val="1800"/>
              <a:buChar char="●"/>
            </a:pPr>
            <a:r>
              <a:rPr lang="en"/>
              <a:t>Product Backlog</a:t>
            </a:r>
            <a:endParaRPr/>
          </a:p>
          <a:p>
            <a:pPr indent="-342900" lvl="0" marL="457200" rtl="0" algn="l">
              <a:spcBef>
                <a:spcPts val="0"/>
              </a:spcBef>
              <a:spcAft>
                <a:spcPts val="0"/>
              </a:spcAft>
              <a:buSzPts val="1800"/>
              <a:buChar char="●"/>
            </a:pPr>
            <a:r>
              <a:rPr lang="en"/>
              <a:t>Sprint Backlog</a:t>
            </a:r>
            <a:endParaRPr/>
          </a:p>
          <a:p>
            <a:pPr indent="-342900" lvl="0" marL="457200" rtl="0" algn="l">
              <a:spcBef>
                <a:spcPts val="0"/>
              </a:spcBef>
              <a:spcAft>
                <a:spcPts val="0"/>
              </a:spcAft>
              <a:buSzPts val="1800"/>
              <a:buChar char="●"/>
            </a:pPr>
            <a:r>
              <a:rPr lang="en"/>
              <a:t>Sprint Results or Potentially shippable product increment</a:t>
            </a:r>
            <a:endParaRPr/>
          </a:p>
          <a:p>
            <a:pPr indent="0" lvl="0" marL="0" rtl="0" algn="l">
              <a:spcBef>
                <a:spcPts val="1600"/>
              </a:spcBef>
              <a:spcAft>
                <a:spcPts val="1600"/>
              </a:spcAft>
              <a:buNone/>
            </a:pPr>
            <a:r>
              <a:rPr lang="en"/>
              <a:t>	</a:t>
            </a:r>
            <a:endParaRPr/>
          </a:p>
        </p:txBody>
      </p:sp>
      <p:pic>
        <p:nvPicPr>
          <p:cNvPr id="100" name="Google Shape;100;p18"/>
          <p:cNvPicPr preferRelativeResize="0"/>
          <p:nvPr/>
        </p:nvPicPr>
        <p:blipFill>
          <a:blip r:embed="rId3">
            <a:alphaModFix/>
          </a:blip>
          <a:stretch>
            <a:fillRect/>
          </a:stretch>
        </p:blipFill>
        <p:spPr>
          <a:xfrm>
            <a:off x="4439326" y="3501525"/>
            <a:ext cx="4651200" cy="1408250"/>
          </a:xfrm>
          <a:prstGeom prst="rect">
            <a:avLst/>
          </a:prstGeom>
          <a:noFill/>
          <a:ln>
            <a:noFill/>
          </a:ln>
        </p:spPr>
      </p:pic>
      <p:sp>
        <p:nvSpPr>
          <p:cNvPr id="101" name="Google Shape;101;p18"/>
          <p:cNvSpPr txBox="1"/>
          <p:nvPr/>
        </p:nvSpPr>
        <p:spPr>
          <a:xfrm>
            <a:off x="128600" y="4856650"/>
            <a:ext cx="3828000" cy="1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lt2"/>
                </a:solidFill>
                <a:latin typeface="Roboto"/>
                <a:ea typeface="Roboto"/>
                <a:cs typeface="Roboto"/>
                <a:sym typeface="Roboto"/>
              </a:rPr>
              <a:t>Image from: </a:t>
            </a:r>
            <a:r>
              <a:rPr lang="en" sz="700">
                <a:latin typeface="Roboto"/>
                <a:ea typeface="Roboto"/>
                <a:cs typeface="Roboto"/>
                <a:sym typeface="Roboto"/>
              </a:rPr>
              <a:t>Essential Scrum: A Practical Guide to the Most Popular Agile Process by Kenneth Rubin Page 14 Chapter 2</a:t>
            </a:r>
            <a:endParaRPr sz="1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 Backlog</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Product Backlog is a prioritized list the developer needs to complete a project. </a:t>
            </a:r>
            <a:endParaRPr b="1" sz="1500"/>
          </a:p>
          <a:p>
            <a:pPr indent="0" lvl="0" marL="0" rtl="0" algn="l">
              <a:spcBef>
                <a:spcPts val="1600"/>
              </a:spcBef>
              <a:spcAft>
                <a:spcPts val="0"/>
              </a:spcAft>
              <a:buNone/>
            </a:pPr>
            <a:r>
              <a:rPr lang="en" sz="1500"/>
              <a:t>Constantly changing due to:</a:t>
            </a:r>
            <a:endParaRPr sz="1500"/>
          </a:p>
          <a:p>
            <a:pPr indent="-323850" lvl="0" marL="457200" rtl="0" algn="l">
              <a:spcBef>
                <a:spcPts val="1600"/>
              </a:spcBef>
              <a:spcAft>
                <a:spcPts val="0"/>
              </a:spcAft>
              <a:buSzPts val="1500"/>
              <a:buChar char="●"/>
            </a:pPr>
            <a:r>
              <a:rPr lang="en" sz="1500"/>
              <a:t>To better fit the needs of the customer and stakeholders</a:t>
            </a:r>
            <a:endParaRPr sz="1500"/>
          </a:p>
          <a:p>
            <a:pPr indent="-323850" lvl="0" marL="457200" rtl="0" algn="l">
              <a:spcBef>
                <a:spcPts val="0"/>
              </a:spcBef>
              <a:spcAft>
                <a:spcPts val="0"/>
              </a:spcAft>
              <a:buSzPts val="1500"/>
              <a:buChar char="●"/>
            </a:pPr>
            <a:r>
              <a:rPr lang="en" sz="1500"/>
              <a:t>Fix bugs within the product</a:t>
            </a:r>
            <a:endParaRPr sz="1500"/>
          </a:p>
          <a:p>
            <a:pPr indent="-323850" lvl="0" marL="457200" rtl="0" algn="l">
              <a:spcBef>
                <a:spcPts val="0"/>
              </a:spcBef>
              <a:spcAft>
                <a:spcPts val="0"/>
              </a:spcAft>
              <a:buSzPts val="1500"/>
              <a:buChar char="●"/>
            </a:pPr>
            <a:r>
              <a:rPr lang="en" sz="1500"/>
              <a:t>Ideas that come along</a:t>
            </a:r>
            <a:endParaRPr sz="1500"/>
          </a:p>
          <a:p>
            <a:pPr indent="-323850" lvl="0" marL="457200" rtl="0" algn="l">
              <a:spcBef>
                <a:spcPts val="0"/>
              </a:spcBef>
              <a:spcAft>
                <a:spcPts val="0"/>
              </a:spcAft>
              <a:buSzPts val="1500"/>
              <a:buChar char="●"/>
            </a:pPr>
            <a:r>
              <a:rPr lang="en" sz="1500"/>
              <a:t>Feedback</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Backlog</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Sprint Backlog is structured in detail of how the team plans to plan, build, design and test their product. </a:t>
            </a:r>
            <a:endParaRPr sz="1500"/>
          </a:p>
          <a:p>
            <a:pPr indent="0" lvl="0" marL="0" rtl="0" algn="l">
              <a:spcBef>
                <a:spcPts val="1600"/>
              </a:spcBef>
              <a:spcAft>
                <a:spcPts val="1600"/>
              </a:spcAft>
              <a:buNone/>
            </a:pPr>
            <a:r>
              <a:rPr lang="en" sz="1500"/>
              <a:t>Short-term goals with the big picture in mind.</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Sprint Results or Potentially Shippable Product Increment</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Sprint Results or potentially shippable product increment. This is the Product Backlog items that have been completed during a sprint.</a:t>
            </a:r>
            <a:endParaRPr sz="1500"/>
          </a:p>
          <a:p>
            <a:pPr indent="0" lvl="0" marL="0" rtl="0" algn="l">
              <a:spcBef>
                <a:spcPts val="1600"/>
              </a:spcBef>
              <a:spcAft>
                <a:spcPts val="0"/>
              </a:spcAft>
              <a:buNone/>
            </a:pPr>
            <a:r>
              <a:rPr lang="en" sz="1500"/>
              <a:t>Ensures:</a:t>
            </a:r>
            <a:endParaRPr sz="1500"/>
          </a:p>
          <a:p>
            <a:pPr indent="-323850" lvl="0" marL="457200" rtl="0" algn="l">
              <a:spcBef>
                <a:spcPts val="1600"/>
              </a:spcBef>
              <a:spcAft>
                <a:spcPts val="0"/>
              </a:spcAft>
              <a:buSzPts val="1500"/>
              <a:buChar char="●"/>
            </a:pPr>
            <a:r>
              <a:rPr lang="en" sz="1500"/>
              <a:t>Flexibility</a:t>
            </a:r>
            <a:endParaRPr sz="1500"/>
          </a:p>
          <a:p>
            <a:pPr indent="-323850" lvl="0" marL="457200" rtl="0" algn="l">
              <a:spcBef>
                <a:spcPts val="0"/>
              </a:spcBef>
              <a:spcAft>
                <a:spcPts val="0"/>
              </a:spcAft>
              <a:buSzPts val="1500"/>
              <a:buChar char="●"/>
            </a:pPr>
            <a:r>
              <a:rPr lang="en" sz="1500"/>
              <a:t>Transparency</a:t>
            </a:r>
            <a:endParaRPr sz="1500"/>
          </a:p>
          <a:p>
            <a:pPr indent="-323850" lvl="0" marL="457200" rtl="0" algn="l">
              <a:spcBef>
                <a:spcPts val="0"/>
              </a:spcBef>
              <a:spcAft>
                <a:spcPts val="0"/>
              </a:spcAft>
              <a:buSzPts val="1500"/>
              <a:buChar char="●"/>
            </a:pPr>
            <a:r>
              <a:rPr lang="en" sz="1500"/>
              <a:t>Open for continuous improvement</a:t>
            </a:r>
            <a:endParaRPr sz="15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