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257" r:id="rId3"/>
    <p:sldId id="273" r:id="rId4"/>
    <p:sldId id="274" r:id="rId5"/>
    <p:sldId id="258" r:id="rId6"/>
    <p:sldId id="259" r:id="rId7"/>
    <p:sldId id="275" r:id="rId8"/>
    <p:sldId id="276" r:id="rId9"/>
    <p:sldId id="260" r:id="rId10"/>
    <p:sldId id="261" r:id="rId11"/>
    <p:sldId id="262" r:id="rId12"/>
    <p:sldId id="263" r:id="rId13"/>
    <p:sldId id="264" r:id="rId14"/>
    <p:sldId id="265" r:id="rId15"/>
    <p:sldId id="266" r:id="rId16"/>
    <p:sldId id="267" r:id="rId17"/>
    <p:sldId id="268" r:id="rId18"/>
    <p:sldId id="269" r:id="rId19"/>
    <p:sldId id="270" r:id="rId20"/>
    <p:sldId id="289" r:id="rId21"/>
    <p:sldId id="288" r:id="rId2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59" autoAdjust="0"/>
    <p:restoredTop sz="94660"/>
  </p:normalViewPr>
  <p:slideViewPr>
    <p:cSldViewPr snapToGrid="0">
      <p:cViewPr varScale="1">
        <p:scale>
          <a:sx n="79" d="100"/>
          <a:sy n="79" d="100"/>
        </p:scale>
        <p:origin x="48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AFC924B-5D56-44FB-BF50-C127E5578394}" type="datetimeFigureOut">
              <a:rPr lang="zh-CN" altLang="en-US" smtClean="0"/>
              <a:t>2024/12/24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A1B7061-793F-474E-82AE-765B4C0F6F6A}" type="slidenum">
              <a:rPr lang="zh-CN" altLang="en-US" smtClean="0"/>
              <a:t>‹#›</a:t>
            </a:fld>
            <a:endParaRPr lang="zh-CN" altLang="en-US"/>
          </a:p>
        </p:txBody>
      </p:sp>
    </p:spTree>
    <p:extLst>
      <p:ext uri="{BB962C8B-B14F-4D97-AF65-F5344CB8AC3E}">
        <p14:creationId xmlns:p14="http://schemas.microsoft.com/office/powerpoint/2010/main" val="15939379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C28BBD5E-1355-400B-B7EE-17E7386FBD9B}" type="datetime1">
              <a:rPr lang="zh-CN" altLang="en-US" smtClean="0"/>
              <a:t>2024/12/24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26B63DE-FD05-4CE5-B107-83937F4BE416}" type="slidenum">
              <a:rPr lang="zh-CN" altLang="en-US" smtClean="0"/>
              <a:t>‹#›</a:t>
            </a:fld>
            <a:endParaRPr lang="zh-CN" altLang="en-US"/>
          </a:p>
        </p:txBody>
      </p:sp>
    </p:spTree>
    <p:extLst>
      <p:ext uri="{BB962C8B-B14F-4D97-AF65-F5344CB8AC3E}">
        <p14:creationId xmlns:p14="http://schemas.microsoft.com/office/powerpoint/2010/main" val="37451727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980C83AC-EF07-4268-BA4D-7868C4F7438A}" type="datetime1">
              <a:rPr lang="zh-CN" altLang="en-US" smtClean="0"/>
              <a:t>2024/12/24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26B63DE-FD05-4CE5-B107-83937F4BE416}" type="slidenum">
              <a:rPr lang="zh-CN" altLang="en-US" smtClean="0"/>
              <a:t>‹#›</a:t>
            </a:fld>
            <a:endParaRPr lang="zh-CN" altLang="en-US"/>
          </a:p>
        </p:txBody>
      </p:sp>
    </p:spTree>
    <p:extLst>
      <p:ext uri="{BB962C8B-B14F-4D97-AF65-F5344CB8AC3E}">
        <p14:creationId xmlns:p14="http://schemas.microsoft.com/office/powerpoint/2010/main" val="15037795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C584D2FF-2BB1-4945-B8B5-C66E9ACF1690}" type="datetime1">
              <a:rPr lang="zh-CN" altLang="en-US" smtClean="0"/>
              <a:t>2024/12/24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26B63DE-FD05-4CE5-B107-83937F4BE416}" type="slidenum">
              <a:rPr lang="zh-CN" altLang="en-US" smtClean="0"/>
              <a:t>‹#›</a:t>
            </a:fld>
            <a:endParaRPr lang="zh-CN" altLang="en-US"/>
          </a:p>
        </p:txBody>
      </p:sp>
    </p:spTree>
    <p:extLst>
      <p:ext uri="{BB962C8B-B14F-4D97-AF65-F5344CB8AC3E}">
        <p14:creationId xmlns:p14="http://schemas.microsoft.com/office/powerpoint/2010/main" val="34868922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2406BA8F-0669-4A21-9EE7-9EDBC20D0B85}" type="datetime1">
              <a:rPr lang="zh-CN" altLang="en-US" smtClean="0"/>
              <a:t>2024/12/24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26B63DE-FD05-4CE5-B107-83937F4BE416}" type="slidenum">
              <a:rPr lang="zh-CN" altLang="en-US" smtClean="0"/>
              <a:t>‹#›</a:t>
            </a:fld>
            <a:endParaRPr lang="zh-CN" altLang="en-US"/>
          </a:p>
        </p:txBody>
      </p:sp>
    </p:spTree>
    <p:extLst>
      <p:ext uri="{BB962C8B-B14F-4D97-AF65-F5344CB8AC3E}">
        <p14:creationId xmlns:p14="http://schemas.microsoft.com/office/powerpoint/2010/main" val="41235275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2ED60294-7760-42B9-BB38-8382467CD809}" type="datetime1">
              <a:rPr lang="zh-CN" altLang="en-US" smtClean="0"/>
              <a:t>2024/12/24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26B63DE-FD05-4CE5-B107-83937F4BE416}" type="slidenum">
              <a:rPr lang="zh-CN" altLang="en-US" smtClean="0"/>
              <a:t>‹#›</a:t>
            </a:fld>
            <a:endParaRPr lang="zh-CN" altLang="en-US"/>
          </a:p>
        </p:txBody>
      </p:sp>
    </p:spTree>
    <p:extLst>
      <p:ext uri="{BB962C8B-B14F-4D97-AF65-F5344CB8AC3E}">
        <p14:creationId xmlns:p14="http://schemas.microsoft.com/office/powerpoint/2010/main" val="1588939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16A25FB5-057B-4AEF-85A1-74323584B50F}" type="datetime1">
              <a:rPr lang="zh-CN" altLang="en-US" smtClean="0"/>
              <a:t>2024/12/24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26B63DE-FD05-4CE5-B107-83937F4BE416}" type="slidenum">
              <a:rPr lang="zh-CN" altLang="en-US" smtClean="0"/>
              <a:t>‹#›</a:t>
            </a:fld>
            <a:endParaRPr lang="zh-CN" altLang="en-US"/>
          </a:p>
        </p:txBody>
      </p:sp>
    </p:spTree>
    <p:extLst>
      <p:ext uri="{BB962C8B-B14F-4D97-AF65-F5344CB8AC3E}">
        <p14:creationId xmlns:p14="http://schemas.microsoft.com/office/powerpoint/2010/main" val="27347430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2CCDFE99-EC71-4E84-B20A-F149C75D6773}" type="datetime1">
              <a:rPr lang="zh-CN" altLang="en-US" smtClean="0"/>
              <a:t>2024/12/24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26B63DE-FD05-4CE5-B107-83937F4BE416}" type="slidenum">
              <a:rPr lang="zh-CN" altLang="en-US" smtClean="0"/>
              <a:t>‹#›</a:t>
            </a:fld>
            <a:endParaRPr lang="zh-CN" altLang="en-US"/>
          </a:p>
        </p:txBody>
      </p:sp>
    </p:spTree>
    <p:extLst>
      <p:ext uri="{BB962C8B-B14F-4D97-AF65-F5344CB8AC3E}">
        <p14:creationId xmlns:p14="http://schemas.microsoft.com/office/powerpoint/2010/main" val="35647597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E43C45AE-DEBD-4B25-A7FF-B3DFC3AB21A6}" type="datetime1">
              <a:rPr lang="zh-CN" altLang="en-US" smtClean="0"/>
              <a:t>2024/12/24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26B63DE-FD05-4CE5-B107-83937F4BE416}" type="slidenum">
              <a:rPr lang="zh-CN" altLang="en-US" smtClean="0"/>
              <a:t>‹#›</a:t>
            </a:fld>
            <a:endParaRPr lang="zh-CN" altLang="en-US"/>
          </a:p>
        </p:txBody>
      </p:sp>
    </p:spTree>
    <p:extLst>
      <p:ext uri="{BB962C8B-B14F-4D97-AF65-F5344CB8AC3E}">
        <p14:creationId xmlns:p14="http://schemas.microsoft.com/office/powerpoint/2010/main" val="5381300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DAD1CCE-C70B-424C-B6DE-A9748B5F1787}" type="datetime1">
              <a:rPr lang="zh-CN" altLang="en-US" smtClean="0"/>
              <a:t>2024/12/24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26B63DE-FD05-4CE5-B107-83937F4BE416}" type="slidenum">
              <a:rPr lang="zh-CN" altLang="en-US" smtClean="0"/>
              <a:t>‹#›</a:t>
            </a:fld>
            <a:endParaRPr lang="zh-CN" altLang="en-US"/>
          </a:p>
        </p:txBody>
      </p:sp>
    </p:spTree>
    <p:extLst>
      <p:ext uri="{BB962C8B-B14F-4D97-AF65-F5344CB8AC3E}">
        <p14:creationId xmlns:p14="http://schemas.microsoft.com/office/powerpoint/2010/main" val="11955822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A5E5D483-E38F-492D-B792-146249AF89B1}" type="datetime1">
              <a:rPr lang="zh-CN" altLang="en-US" smtClean="0"/>
              <a:t>2024/12/24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26B63DE-FD05-4CE5-B107-83937F4BE416}" type="slidenum">
              <a:rPr lang="zh-CN" altLang="en-US" smtClean="0"/>
              <a:t>‹#›</a:t>
            </a:fld>
            <a:endParaRPr lang="zh-CN" altLang="en-US"/>
          </a:p>
        </p:txBody>
      </p:sp>
    </p:spTree>
    <p:extLst>
      <p:ext uri="{BB962C8B-B14F-4D97-AF65-F5344CB8AC3E}">
        <p14:creationId xmlns:p14="http://schemas.microsoft.com/office/powerpoint/2010/main" val="491922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ACEDB60E-36B4-4227-ACCA-5CAF20788E18}" type="datetime1">
              <a:rPr lang="zh-CN" altLang="en-US" smtClean="0"/>
              <a:t>2024/12/24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26B63DE-FD05-4CE5-B107-83937F4BE416}" type="slidenum">
              <a:rPr lang="zh-CN" altLang="en-US" smtClean="0"/>
              <a:t>‹#›</a:t>
            </a:fld>
            <a:endParaRPr lang="zh-CN" altLang="en-US"/>
          </a:p>
        </p:txBody>
      </p:sp>
    </p:spTree>
    <p:extLst>
      <p:ext uri="{BB962C8B-B14F-4D97-AF65-F5344CB8AC3E}">
        <p14:creationId xmlns:p14="http://schemas.microsoft.com/office/powerpoint/2010/main" val="13577692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C5C0B7F-D1FF-4B84-910D-EE5D7B99B43E}" type="datetime1">
              <a:rPr lang="zh-CN" altLang="en-US" smtClean="0"/>
              <a:t>2024/12/24</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26B63DE-FD05-4CE5-B107-83937F4BE416}" type="slidenum">
              <a:rPr lang="zh-CN" altLang="en-US" smtClean="0"/>
              <a:t>‹#›</a:t>
            </a:fld>
            <a:endParaRPr lang="zh-CN" altLang="en-US"/>
          </a:p>
        </p:txBody>
      </p:sp>
    </p:spTree>
    <p:extLst>
      <p:ext uri="{BB962C8B-B14F-4D97-AF65-F5344CB8AC3E}">
        <p14:creationId xmlns:p14="http://schemas.microsoft.com/office/powerpoint/2010/main" val="33871254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格奥尔格</a:t>
            </a:r>
            <a:r>
              <a:rPr lang="zh-CN" altLang="en-US" dirty="0">
                <a:latin typeface="Calibri" panose="020F0502020204030204" pitchFamily="34" charset="0"/>
                <a:cs typeface="Calibri" panose="020F0502020204030204" pitchFamily="34" charset="0"/>
              </a:rPr>
              <a:t>∙</a:t>
            </a:r>
            <a:r>
              <a:rPr lang="zh-CN" altLang="en-US" dirty="0"/>
              <a:t>齐美尔</a:t>
            </a:r>
            <a:br>
              <a:rPr lang="en-US" altLang="zh-CN" dirty="0"/>
            </a:br>
            <a:r>
              <a:rPr lang="en-US" altLang="zh-CN" dirty="0"/>
              <a:t>Georg </a:t>
            </a:r>
            <a:r>
              <a:rPr lang="en-US" altLang="zh-CN" dirty="0" err="1"/>
              <a:t>Simmel</a:t>
            </a:r>
            <a:endParaRPr lang="zh-CN" altLang="en-US" dirty="0"/>
          </a:p>
        </p:txBody>
      </p:sp>
      <p:sp>
        <p:nvSpPr>
          <p:cNvPr id="3" name="副标题 2"/>
          <p:cNvSpPr>
            <a:spLocks noGrp="1"/>
          </p:cNvSpPr>
          <p:nvPr>
            <p:ph type="subTitle" idx="1"/>
          </p:nvPr>
        </p:nvSpPr>
        <p:spPr>
          <a:xfrm>
            <a:off x="1135118" y="4138065"/>
            <a:ext cx="9727324" cy="2168141"/>
          </a:xfrm>
        </p:spPr>
        <p:txBody>
          <a:bodyPr>
            <a:normAutofit fontScale="85000" lnSpcReduction="20000"/>
          </a:bodyPr>
          <a:lstStyle/>
          <a:p>
            <a:pPr>
              <a:lnSpc>
                <a:spcPct val="150000"/>
              </a:lnSpc>
            </a:pPr>
            <a:r>
              <a:rPr lang="zh-CN" altLang="en-US" dirty="0"/>
              <a:t>我端上桌来，你们自己用菜，因为我全部的操劳仅仅针对着那些宣告了我的义务的事物</a:t>
            </a:r>
            <a:r>
              <a:rPr lang="en-US" altLang="zh-CN" dirty="0"/>
              <a:t>——</a:t>
            </a:r>
            <a:r>
              <a:rPr lang="zh-CN" altLang="en-US" dirty="0"/>
              <a:t>但丁</a:t>
            </a:r>
            <a:endParaRPr lang="en-US" altLang="zh-CN" dirty="0"/>
          </a:p>
          <a:p>
            <a:pPr>
              <a:lnSpc>
                <a:spcPct val="150000"/>
              </a:lnSpc>
            </a:pPr>
            <a:r>
              <a:rPr lang="zh-CN" altLang="en-US" dirty="0"/>
              <a:t>我知道我将在没有学术继承人的情况下死去，也该这样。我的遗产就像是现金，分给许多继承人，</a:t>
            </a:r>
            <a:r>
              <a:rPr lang="zh-CN" altLang="zh-CN" dirty="0"/>
              <a:t>每个继承人都按自己的天性将所得的一份派上用场，而从中将不再能够看出是继承自这一遗产。</a:t>
            </a:r>
            <a:endParaRPr lang="zh-CN" altLang="en-US" dirty="0"/>
          </a:p>
        </p:txBody>
      </p:sp>
      <p:sp>
        <p:nvSpPr>
          <p:cNvPr id="4" name="灯片编号占位符 3"/>
          <p:cNvSpPr>
            <a:spLocks noGrp="1"/>
          </p:cNvSpPr>
          <p:nvPr>
            <p:ph type="sldNum" sz="quarter" idx="12"/>
          </p:nvPr>
        </p:nvSpPr>
        <p:spPr/>
        <p:txBody>
          <a:bodyPr/>
          <a:lstStyle/>
          <a:p>
            <a:fld id="{426B63DE-FD05-4CE5-B107-83937F4BE416}" type="slidenum">
              <a:rPr lang="zh-CN" altLang="en-US" smtClean="0"/>
              <a:t>1</a:t>
            </a:fld>
            <a:endParaRPr lang="zh-CN" altLang="en-US"/>
          </a:p>
        </p:txBody>
      </p:sp>
    </p:spTree>
    <p:extLst>
      <p:ext uri="{BB962C8B-B14F-4D97-AF65-F5344CB8AC3E}">
        <p14:creationId xmlns:p14="http://schemas.microsoft.com/office/powerpoint/2010/main" val="19552337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标题 1"/>
          <p:cNvSpPr>
            <a:spLocks noGrp="1"/>
          </p:cNvSpPr>
          <p:nvPr>
            <p:ph type="title"/>
          </p:nvPr>
        </p:nvSpPr>
        <p:spPr/>
        <p:txBody>
          <a:bodyPr/>
          <a:lstStyle/>
          <a:p>
            <a:pPr eaLnBrk="1" hangingPunct="1"/>
            <a:r>
              <a:rPr lang="zh-CN" altLang="en-US"/>
              <a:t>客体文化与主体文化的二元对立 </a:t>
            </a:r>
            <a:endParaRPr lang="en-CA" altLang="zh-CN"/>
          </a:p>
        </p:txBody>
      </p:sp>
      <p:sp>
        <p:nvSpPr>
          <p:cNvPr id="15363" name="内容占位符 2"/>
          <p:cNvSpPr>
            <a:spLocks noGrp="1"/>
          </p:cNvSpPr>
          <p:nvPr>
            <p:ph idx="1"/>
          </p:nvPr>
        </p:nvSpPr>
        <p:spPr/>
        <p:txBody>
          <a:bodyPr>
            <a:normAutofit fontScale="92500" lnSpcReduction="10000"/>
          </a:bodyPr>
          <a:lstStyle/>
          <a:p>
            <a:pPr eaLnBrk="1" hangingPunct="1">
              <a:lnSpc>
                <a:spcPct val="150000"/>
              </a:lnSpc>
            </a:pPr>
            <a:r>
              <a:rPr lang="zh-CN" altLang="en-US" sz="2400" dirty="0"/>
              <a:t>人类文化通过两种本质对立的方式表现自身</a:t>
            </a:r>
          </a:p>
          <a:p>
            <a:pPr eaLnBrk="1" hangingPunct="1">
              <a:lnSpc>
                <a:spcPct val="150000"/>
              </a:lnSpc>
            </a:pPr>
            <a:r>
              <a:rPr lang="zh-CN" altLang="en-US" sz="2400" dirty="0"/>
              <a:t>人类文化通过各种作品、结构、技术和传统，实现自身的潜能，生产自身，表现自身，而这些文化产品也会逐渐超出最初生产出它们的那些个人与社会，获得某种客观的存在。客体化，脱离产生原因和目的，反过来限制文化的潜能。文化又力图抗拒或躲避这些限制，强使自己不断更新。</a:t>
            </a:r>
          </a:p>
          <a:p>
            <a:pPr eaLnBrk="1" hangingPunct="1">
              <a:lnSpc>
                <a:spcPct val="150000"/>
              </a:lnSpc>
            </a:pPr>
            <a:r>
              <a:rPr lang="zh-CN" altLang="en-US" sz="2400" dirty="0"/>
              <a:t>生命只有通过形式才能表现自身，实现其自由；但形式必然会窒息生命，阻碍自由。生命与形式之间，主体文化与客体文化之间，蕴含着不断更新的冲突，逐渐展开，也就生发出文化的历史。</a:t>
            </a:r>
          </a:p>
          <a:p>
            <a:pPr eaLnBrk="1" hangingPunct="1"/>
            <a:endParaRPr lang="en-CA" altLang="zh-CN" sz="2500" dirty="0"/>
          </a:p>
        </p:txBody>
      </p:sp>
      <p:sp>
        <p:nvSpPr>
          <p:cNvPr id="2" name="灯片编号占位符 1"/>
          <p:cNvSpPr>
            <a:spLocks noGrp="1"/>
          </p:cNvSpPr>
          <p:nvPr>
            <p:ph type="sldNum" sz="quarter" idx="12"/>
          </p:nvPr>
        </p:nvSpPr>
        <p:spPr/>
        <p:txBody>
          <a:bodyPr/>
          <a:lstStyle/>
          <a:p>
            <a:fld id="{426B63DE-FD05-4CE5-B107-83937F4BE416}" type="slidenum">
              <a:rPr lang="zh-CN" altLang="en-US" smtClean="0"/>
              <a:t>10</a:t>
            </a:fld>
            <a:endParaRPr lang="zh-CN" altLang="en-US"/>
          </a:p>
        </p:txBody>
      </p:sp>
    </p:spTree>
    <p:extLst>
      <p:ext uri="{BB962C8B-B14F-4D97-AF65-F5344CB8AC3E}">
        <p14:creationId xmlns:p14="http://schemas.microsoft.com/office/powerpoint/2010/main" val="25510376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标题 1"/>
          <p:cNvSpPr>
            <a:spLocks noGrp="1"/>
          </p:cNvSpPr>
          <p:nvPr>
            <p:ph type="title"/>
          </p:nvPr>
        </p:nvSpPr>
        <p:spPr/>
        <p:txBody>
          <a:bodyPr/>
          <a:lstStyle/>
          <a:p>
            <a:pPr eaLnBrk="1" hangingPunct="1"/>
            <a:r>
              <a:rPr lang="zh-CN" altLang="en-US"/>
              <a:t>现代文化的冲突</a:t>
            </a:r>
            <a:endParaRPr lang="en-CA" altLang="zh-CN"/>
          </a:p>
        </p:txBody>
      </p:sp>
      <p:sp>
        <p:nvSpPr>
          <p:cNvPr id="16387" name="内容占位符 2"/>
          <p:cNvSpPr>
            <a:spLocks noGrp="1"/>
          </p:cNvSpPr>
          <p:nvPr>
            <p:ph idx="1"/>
          </p:nvPr>
        </p:nvSpPr>
        <p:spPr/>
        <p:txBody>
          <a:bodyPr/>
          <a:lstStyle/>
          <a:p>
            <a:pPr eaLnBrk="1" hangingPunct="1">
              <a:lnSpc>
                <a:spcPct val="150000"/>
              </a:lnSpc>
            </a:pPr>
            <a:r>
              <a:rPr lang="zh-CN" altLang="en-US" sz="2400" dirty="0"/>
              <a:t>现代人生活在多种文化元素无限涌现的环境里。各种文化客体在自治的世界里越来越互相联系，体系化，而和人的愿望情感的联系却越来越淡漠。在过度的刺激面前，现代人逐渐陷入文化产品的拜物教。</a:t>
            </a:r>
            <a:endParaRPr lang="en-US" altLang="zh-CN" sz="2400" dirty="0"/>
          </a:p>
          <a:p>
            <a:pPr eaLnBrk="1" hangingPunct="1">
              <a:lnSpc>
                <a:spcPct val="150000"/>
              </a:lnSpc>
            </a:pPr>
            <a:r>
              <a:rPr lang="zh-CN" altLang="en-US" sz="2400" dirty="0"/>
              <a:t>现代性既体现为客体文化的极度发展，主体性的灵魂越来越找不到可加上自身意愿和情感的地方；也体现为主体文化的极度发展，生命原则突破形式的约束（表现主义）。</a:t>
            </a:r>
          </a:p>
          <a:p>
            <a:pPr eaLnBrk="1" hangingPunct="1">
              <a:lnSpc>
                <a:spcPct val="150000"/>
              </a:lnSpc>
            </a:pPr>
            <a:r>
              <a:rPr lang="zh-CN" altLang="en-US" sz="2400" dirty="0"/>
              <a:t>现代性文化危机的独特性：生命反对的不再是旧形式，而是形式本身。</a:t>
            </a:r>
          </a:p>
          <a:p>
            <a:pPr eaLnBrk="1" hangingPunct="1">
              <a:lnSpc>
                <a:spcPct val="90000"/>
              </a:lnSpc>
            </a:pPr>
            <a:endParaRPr lang="en-CA" altLang="zh-CN" sz="2700" dirty="0"/>
          </a:p>
        </p:txBody>
      </p:sp>
      <p:sp>
        <p:nvSpPr>
          <p:cNvPr id="2" name="灯片编号占位符 1"/>
          <p:cNvSpPr>
            <a:spLocks noGrp="1"/>
          </p:cNvSpPr>
          <p:nvPr>
            <p:ph type="sldNum" sz="quarter" idx="12"/>
          </p:nvPr>
        </p:nvSpPr>
        <p:spPr/>
        <p:txBody>
          <a:bodyPr/>
          <a:lstStyle/>
          <a:p>
            <a:fld id="{426B63DE-FD05-4CE5-B107-83937F4BE416}" type="slidenum">
              <a:rPr lang="zh-CN" altLang="en-US" smtClean="0"/>
              <a:t>11</a:t>
            </a:fld>
            <a:endParaRPr lang="zh-CN" altLang="en-US"/>
          </a:p>
        </p:txBody>
      </p:sp>
    </p:spTree>
    <p:extLst>
      <p:ext uri="{BB962C8B-B14F-4D97-AF65-F5344CB8AC3E}">
        <p14:creationId xmlns:p14="http://schemas.microsoft.com/office/powerpoint/2010/main" val="7855997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p:cNvSpPr>
            <a:spLocks noGrp="1"/>
          </p:cNvSpPr>
          <p:nvPr>
            <p:ph type="title"/>
          </p:nvPr>
        </p:nvSpPr>
        <p:spPr/>
        <p:txBody>
          <a:bodyPr/>
          <a:lstStyle/>
          <a:p>
            <a:pPr eaLnBrk="1" hangingPunct="1"/>
            <a:r>
              <a:rPr lang="zh-CN" altLang="en-US"/>
              <a:t>分工与异化</a:t>
            </a:r>
            <a:endParaRPr lang="en-CA" altLang="zh-CN"/>
          </a:p>
        </p:txBody>
      </p:sp>
      <p:sp>
        <p:nvSpPr>
          <p:cNvPr id="17411" name="内容占位符 2"/>
          <p:cNvSpPr>
            <a:spLocks noGrp="1"/>
          </p:cNvSpPr>
          <p:nvPr>
            <p:ph idx="1"/>
          </p:nvPr>
        </p:nvSpPr>
        <p:spPr/>
        <p:txBody>
          <a:bodyPr/>
          <a:lstStyle/>
          <a:p>
            <a:pPr eaLnBrk="1" hangingPunct="1">
              <a:lnSpc>
                <a:spcPct val="120000"/>
              </a:lnSpc>
            </a:pPr>
            <a:r>
              <a:rPr lang="zh-CN" altLang="en-US" sz="2000"/>
              <a:t>当代社会生活，劳动分工大量繁衍，客体文化与主体文化产生巨大分离。</a:t>
            </a:r>
          </a:p>
          <a:p>
            <a:pPr eaLnBrk="1" hangingPunct="1">
              <a:lnSpc>
                <a:spcPct val="120000"/>
              </a:lnSpc>
            </a:pPr>
            <a:r>
              <a:rPr lang="zh-CN" altLang="en-US" sz="2000"/>
              <a:t>劳动分工高度发展，产品的完善以牺牲劳动者为代价。客观文化世界的发展进步，反而使个人的创造力更为枯竭。当工匠成为工人，人就再不能在自己的工作中表现自己；工作只是整个存在中高度专门化的一个部分。</a:t>
            </a:r>
          </a:p>
          <a:p>
            <a:pPr eaLnBrk="1" hangingPunct="1">
              <a:lnSpc>
                <a:spcPct val="120000"/>
              </a:lnSpc>
            </a:pPr>
            <a:r>
              <a:rPr lang="zh-CN" altLang="en-US" sz="2000"/>
              <a:t>相反，艺术品是未异化的生产的典范：艺术品只需要一个</a:t>
            </a:r>
            <a:r>
              <a:rPr lang="zh-CN" altLang="en-US" sz="2000" b="1"/>
              <a:t>单个</a:t>
            </a:r>
            <a:r>
              <a:rPr lang="zh-CN" altLang="en-US" sz="2000"/>
              <a:t>的人，但需要这个人全身心的投入，直到他最隐秘的内心。而艺术品给予这个人的回报，就是它的形式成为他的最纯粹的表达。</a:t>
            </a:r>
          </a:p>
          <a:p>
            <a:pPr eaLnBrk="1" hangingPunct="1">
              <a:lnSpc>
                <a:spcPct val="120000"/>
              </a:lnSpc>
            </a:pPr>
            <a:r>
              <a:rPr lang="zh-CN" altLang="en-US" sz="2000"/>
              <a:t>但当时尚成为风格，当追求风格成为一种时尚，当对于无形式的追求本身成为一种形式，现代文化的冲突就成为一种循环的悲剧。 </a:t>
            </a:r>
          </a:p>
          <a:p>
            <a:pPr eaLnBrk="1" hangingPunct="1"/>
            <a:endParaRPr lang="en-CA" altLang="zh-CN" sz="2000"/>
          </a:p>
        </p:txBody>
      </p:sp>
      <p:sp>
        <p:nvSpPr>
          <p:cNvPr id="2" name="灯片编号占位符 1"/>
          <p:cNvSpPr>
            <a:spLocks noGrp="1"/>
          </p:cNvSpPr>
          <p:nvPr>
            <p:ph type="sldNum" sz="quarter" idx="12"/>
          </p:nvPr>
        </p:nvSpPr>
        <p:spPr/>
        <p:txBody>
          <a:bodyPr/>
          <a:lstStyle/>
          <a:p>
            <a:fld id="{426B63DE-FD05-4CE5-B107-83937F4BE416}" type="slidenum">
              <a:rPr lang="zh-CN" altLang="en-US" smtClean="0"/>
              <a:t>12</a:t>
            </a:fld>
            <a:endParaRPr lang="zh-CN" altLang="en-US"/>
          </a:p>
        </p:txBody>
      </p:sp>
    </p:spTree>
    <p:extLst>
      <p:ext uri="{BB962C8B-B14F-4D97-AF65-F5344CB8AC3E}">
        <p14:creationId xmlns:p14="http://schemas.microsoft.com/office/powerpoint/2010/main" val="9459669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normAutofit/>
          </a:bodyPr>
          <a:lstStyle/>
          <a:p>
            <a:pPr>
              <a:defRPr/>
            </a:pPr>
            <a:r>
              <a:rPr lang="zh-CN" altLang="en-US" dirty="0"/>
              <a:t>都市与精神生活（</a:t>
            </a:r>
            <a:r>
              <a:rPr lang="en-US" altLang="zh-CN" dirty="0"/>
              <a:t>Metropolis and Mental Life</a:t>
            </a:r>
            <a:r>
              <a:rPr lang="zh-CN" altLang="en-US" dirty="0"/>
              <a:t>）</a:t>
            </a:r>
            <a:endParaRPr lang="en-CA" dirty="0"/>
          </a:p>
        </p:txBody>
      </p:sp>
      <p:sp>
        <p:nvSpPr>
          <p:cNvPr id="18435" name="内容占位符 2"/>
          <p:cNvSpPr>
            <a:spLocks noGrp="1"/>
          </p:cNvSpPr>
          <p:nvPr>
            <p:ph idx="1"/>
          </p:nvPr>
        </p:nvSpPr>
        <p:spPr/>
        <p:txBody>
          <a:bodyPr/>
          <a:lstStyle/>
          <a:p>
            <a:pPr eaLnBrk="1" hangingPunct="1"/>
            <a:r>
              <a:rPr lang="zh-CN" altLang="en-US"/>
              <a:t>现代城市客体文化高度发展，以主体文化或个体文化的牺牲为代价。</a:t>
            </a:r>
          </a:p>
          <a:p>
            <a:pPr eaLnBrk="1" hangingPunct="1"/>
            <a:r>
              <a:rPr lang="zh-CN" altLang="en-US"/>
              <a:t>人与人之间距离感的体验：陌生人。</a:t>
            </a:r>
          </a:p>
          <a:p>
            <a:pPr eaLnBrk="1" hangingPunct="1"/>
            <a:r>
              <a:rPr lang="zh-CN" altLang="en-US"/>
              <a:t>货币经济绝对主导，形塑各种社会关系。</a:t>
            </a:r>
          </a:p>
          <a:p>
            <a:pPr eaLnBrk="1" hangingPunct="1"/>
            <a:r>
              <a:rPr lang="zh-CN" altLang="en-US"/>
              <a:t>充实的空虚，紧张的怠惰，好奇的厌烦。</a:t>
            </a:r>
          </a:p>
          <a:p>
            <a:pPr eaLnBrk="1" hangingPunct="1"/>
            <a:r>
              <a:rPr lang="zh-CN" altLang="en-US"/>
              <a:t>都市心理：</a:t>
            </a:r>
          </a:p>
          <a:p>
            <a:pPr eaLnBrk="1" hangingPunct="1">
              <a:buFont typeface="Arial" panose="020B0604020202020204" pitchFamily="34" charset="0"/>
              <a:buNone/>
            </a:pPr>
            <a:r>
              <a:rPr lang="zh-CN" altLang="en-US"/>
              <a:t>   理智至上；计算性格；傲慢矜持，冷漠腻烦</a:t>
            </a:r>
            <a:r>
              <a:rPr lang="en-US" altLang="zh-CN"/>
              <a:t>blasé</a:t>
            </a:r>
            <a:r>
              <a:rPr lang="zh-CN" altLang="en-US"/>
              <a:t>（漠不关心）；自我表现。</a:t>
            </a:r>
          </a:p>
          <a:p>
            <a:pPr eaLnBrk="1" hangingPunct="1"/>
            <a:endParaRPr lang="en-CA" altLang="zh-CN"/>
          </a:p>
        </p:txBody>
      </p:sp>
      <p:sp>
        <p:nvSpPr>
          <p:cNvPr id="3" name="灯片编号占位符 2"/>
          <p:cNvSpPr>
            <a:spLocks noGrp="1"/>
          </p:cNvSpPr>
          <p:nvPr>
            <p:ph type="sldNum" sz="quarter" idx="12"/>
          </p:nvPr>
        </p:nvSpPr>
        <p:spPr/>
        <p:txBody>
          <a:bodyPr/>
          <a:lstStyle/>
          <a:p>
            <a:fld id="{426B63DE-FD05-4CE5-B107-83937F4BE416}" type="slidenum">
              <a:rPr lang="zh-CN" altLang="en-US" smtClean="0"/>
              <a:t>13</a:t>
            </a:fld>
            <a:endParaRPr lang="zh-CN" altLang="en-US"/>
          </a:p>
        </p:txBody>
      </p:sp>
    </p:spTree>
    <p:extLst>
      <p:ext uri="{BB962C8B-B14F-4D97-AF65-F5344CB8AC3E}">
        <p14:creationId xmlns:p14="http://schemas.microsoft.com/office/powerpoint/2010/main" val="12561731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1"/>
          <p:cNvSpPr>
            <a:spLocks noGrp="1"/>
          </p:cNvSpPr>
          <p:nvPr>
            <p:ph type="title"/>
          </p:nvPr>
        </p:nvSpPr>
        <p:spPr/>
        <p:txBody>
          <a:bodyPr/>
          <a:lstStyle/>
          <a:p>
            <a:pPr eaLnBrk="1" hangingPunct="1"/>
            <a:r>
              <a:rPr lang="zh-CN" altLang="en-US"/>
              <a:t>永恒与短暂的辩证：货币</a:t>
            </a:r>
            <a:endParaRPr lang="en-CA" altLang="zh-CN"/>
          </a:p>
        </p:txBody>
      </p:sp>
      <p:sp>
        <p:nvSpPr>
          <p:cNvPr id="19459" name="内容占位符 2"/>
          <p:cNvSpPr>
            <a:spLocks noGrp="1"/>
          </p:cNvSpPr>
          <p:nvPr>
            <p:ph idx="1"/>
          </p:nvPr>
        </p:nvSpPr>
        <p:spPr/>
        <p:txBody>
          <a:bodyPr/>
          <a:lstStyle/>
          <a:p>
            <a:pPr eaLnBrk="1" hangingPunct="1">
              <a:lnSpc>
                <a:spcPct val="100000"/>
              </a:lnSpc>
            </a:pPr>
            <a:r>
              <a:rPr lang="zh-CN" altLang="en-US" sz="2400" dirty="0"/>
              <a:t>货币象征现代精神合理性、不可靠性和非人格性</a:t>
            </a:r>
          </a:p>
          <a:p>
            <a:pPr eaLnBrk="1" hangingPunct="1">
              <a:lnSpc>
                <a:spcPct val="100000"/>
              </a:lnSpc>
            </a:pPr>
            <a:r>
              <a:rPr lang="zh-CN" altLang="en-US" sz="2400" dirty="0"/>
              <a:t>货币与卖淫的本质一致：冷漠听任他人分派为任何一种新的用场，轻率抛弃任何一个主体（因为它们与任何一个主体都没有真正的关系），作为纯粹的工具，纯粹的物。</a:t>
            </a:r>
          </a:p>
          <a:p>
            <a:pPr eaLnBrk="1" hangingPunct="1">
              <a:lnSpc>
                <a:spcPct val="100000"/>
              </a:lnSpc>
            </a:pPr>
            <a:r>
              <a:rPr lang="zh-CN" altLang="en-US" sz="2400" dirty="0"/>
              <a:t>货币使个体甘愿出卖最私秘的特征，成为纯粹为交换的量</a:t>
            </a:r>
          </a:p>
          <a:p>
            <a:pPr eaLnBrk="1" hangingPunct="1">
              <a:lnSpc>
                <a:spcPct val="100000"/>
              </a:lnSpc>
            </a:pPr>
            <a:r>
              <a:rPr lang="zh-CN" altLang="en-US" sz="2400" dirty="0"/>
              <a:t>货币哲学</a:t>
            </a:r>
            <a:r>
              <a:rPr lang="en-US" altLang="zh-CN" sz="2400" dirty="0"/>
              <a:t>——</a:t>
            </a:r>
            <a:r>
              <a:rPr lang="zh-CN" altLang="en-US" sz="2400" dirty="0"/>
              <a:t>立足世俗的拯救努力</a:t>
            </a:r>
          </a:p>
          <a:p>
            <a:pPr eaLnBrk="1" hangingPunct="1">
              <a:lnSpc>
                <a:spcPct val="100000"/>
              </a:lnSpc>
            </a:pPr>
            <a:r>
              <a:rPr lang="zh-CN" altLang="en-US" sz="2400" dirty="0"/>
              <a:t>纸币的日益抽象和非人格化：分解个人，孤立个人，但又联合个人，扩大交往。货币经济既增加个体的自由，也加剧个体遭受大众客观文化奴役的可能性。</a:t>
            </a:r>
          </a:p>
          <a:p>
            <a:pPr eaLnBrk="1" hangingPunct="1">
              <a:lnSpc>
                <a:spcPct val="80000"/>
              </a:lnSpc>
            </a:pPr>
            <a:endParaRPr lang="en-CA" altLang="zh-CN" sz="2200" dirty="0"/>
          </a:p>
        </p:txBody>
      </p:sp>
      <p:sp>
        <p:nvSpPr>
          <p:cNvPr id="2" name="灯片编号占位符 1"/>
          <p:cNvSpPr>
            <a:spLocks noGrp="1"/>
          </p:cNvSpPr>
          <p:nvPr>
            <p:ph type="sldNum" sz="quarter" idx="12"/>
          </p:nvPr>
        </p:nvSpPr>
        <p:spPr/>
        <p:txBody>
          <a:bodyPr/>
          <a:lstStyle/>
          <a:p>
            <a:fld id="{426B63DE-FD05-4CE5-B107-83937F4BE416}" type="slidenum">
              <a:rPr lang="zh-CN" altLang="en-US" smtClean="0"/>
              <a:t>14</a:t>
            </a:fld>
            <a:endParaRPr lang="zh-CN" altLang="en-US"/>
          </a:p>
        </p:txBody>
      </p:sp>
    </p:spTree>
    <p:extLst>
      <p:ext uri="{BB962C8B-B14F-4D97-AF65-F5344CB8AC3E}">
        <p14:creationId xmlns:p14="http://schemas.microsoft.com/office/powerpoint/2010/main" val="5908658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p:cNvSpPr>
            <a:spLocks noGrp="1"/>
          </p:cNvSpPr>
          <p:nvPr>
            <p:ph type="title"/>
          </p:nvPr>
        </p:nvSpPr>
        <p:spPr/>
        <p:txBody>
          <a:bodyPr/>
          <a:lstStyle/>
          <a:p>
            <a:pPr eaLnBrk="1" hangingPunct="1"/>
            <a:r>
              <a:rPr lang="zh-CN" altLang="en-US"/>
              <a:t>金钱：现代的上帝</a:t>
            </a:r>
            <a:endParaRPr lang="en-CA" altLang="zh-CN"/>
          </a:p>
        </p:txBody>
      </p:sp>
      <p:sp>
        <p:nvSpPr>
          <p:cNvPr id="20483" name="内容占位符 2"/>
          <p:cNvSpPr>
            <a:spLocks noGrp="1"/>
          </p:cNvSpPr>
          <p:nvPr>
            <p:ph idx="1"/>
          </p:nvPr>
        </p:nvSpPr>
        <p:spPr>
          <a:xfrm>
            <a:off x="838200" y="1484314"/>
            <a:ext cx="9829801" cy="5184775"/>
          </a:xfrm>
        </p:spPr>
        <p:txBody>
          <a:bodyPr/>
          <a:lstStyle/>
          <a:p>
            <a:pPr eaLnBrk="1" hangingPunct="1">
              <a:lnSpc>
                <a:spcPct val="120000"/>
              </a:lnSpc>
            </a:pPr>
            <a:r>
              <a:rPr lang="zh-CN" altLang="en-US" sz="2000" dirty="0"/>
              <a:t>前现代的人生目标是神圣的，但不是随时可以期望或追求</a:t>
            </a:r>
          </a:p>
          <a:p>
            <a:pPr eaLnBrk="1" hangingPunct="1">
              <a:lnSpc>
                <a:spcPct val="120000"/>
              </a:lnSpc>
            </a:pPr>
            <a:r>
              <a:rPr lang="zh-CN" altLang="en-US" sz="2000" dirty="0"/>
              <a:t>现代的人生目标是直接的，持续不断的刺激。</a:t>
            </a:r>
          </a:p>
          <a:p>
            <a:pPr eaLnBrk="1" hangingPunct="1">
              <a:lnSpc>
                <a:spcPct val="120000"/>
              </a:lnSpc>
            </a:pPr>
            <a:r>
              <a:rPr lang="zh-CN" altLang="en-US" sz="2000" dirty="0"/>
              <a:t>以金钱为中心的生活产生的生命感觉如同以上帝为中心的生活的生命感觉，在这样的中心观念统率下，生活的矛盾获得了统一，超越具体的不可调和而达致和谐：金钱越来越成为所有价值的绝对充分的表现形式和等价物，它超越客观事物的多样性达到一个完全抽象的高度。</a:t>
            </a:r>
          </a:p>
          <a:p>
            <a:pPr eaLnBrk="1" hangingPunct="1">
              <a:lnSpc>
                <a:spcPct val="120000"/>
              </a:lnSpc>
            </a:pPr>
            <a:r>
              <a:rPr lang="zh-CN" altLang="en-US" sz="2000" dirty="0"/>
              <a:t>现代性的痼疾：生命感觉的萎缩。“货币给现代生活装上一个无法停转的轮子，使生活这架机器成为一部永动机，由此就产生了现代生活常见的骚动不安和狂热不休。”</a:t>
            </a:r>
          </a:p>
          <a:p>
            <a:pPr eaLnBrk="1" hangingPunct="1">
              <a:lnSpc>
                <a:spcPct val="120000"/>
              </a:lnSpc>
            </a:pPr>
            <a:r>
              <a:rPr lang="zh-CN" altLang="en-US" sz="2000" dirty="0"/>
              <a:t>然而在个人灵魂的最深处，却是对生命本身的倦怠无聊。</a:t>
            </a:r>
          </a:p>
          <a:p>
            <a:pPr eaLnBrk="1" hangingPunct="1">
              <a:lnSpc>
                <a:spcPct val="120000"/>
              </a:lnSpc>
            </a:pPr>
            <a:r>
              <a:rPr lang="zh-CN" altLang="en-US" sz="2000" dirty="0"/>
              <a:t>金钱从一种纯粹手段和前提条件变成最终目的，但人无法永远栖居在这座原本通向最终价值的桥梁上。</a:t>
            </a:r>
            <a:r>
              <a:rPr lang="en-US" altLang="zh-CN" sz="2000" dirty="0"/>
              <a:t>——《</a:t>
            </a:r>
            <a:r>
              <a:rPr lang="zh-CN" altLang="en-US" sz="2000" dirty="0"/>
              <a:t>桥与门</a:t>
            </a:r>
            <a:r>
              <a:rPr lang="en-US" altLang="zh-CN" sz="2000" dirty="0"/>
              <a:t>》</a:t>
            </a:r>
            <a:endParaRPr lang="zh-CN" altLang="en-US" sz="2000" dirty="0"/>
          </a:p>
          <a:p>
            <a:pPr eaLnBrk="1" hangingPunct="1"/>
            <a:endParaRPr lang="en-CA" altLang="zh-CN" sz="2000" dirty="0"/>
          </a:p>
        </p:txBody>
      </p:sp>
      <p:sp>
        <p:nvSpPr>
          <p:cNvPr id="2" name="灯片编号占位符 1"/>
          <p:cNvSpPr>
            <a:spLocks noGrp="1"/>
          </p:cNvSpPr>
          <p:nvPr>
            <p:ph type="sldNum" sz="quarter" idx="12"/>
          </p:nvPr>
        </p:nvSpPr>
        <p:spPr/>
        <p:txBody>
          <a:bodyPr/>
          <a:lstStyle/>
          <a:p>
            <a:fld id="{426B63DE-FD05-4CE5-B107-83937F4BE416}" type="slidenum">
              <a:rPr lang="zh-CN" altLang="en-US" smtClean="0"/>
              <a:t>15</a:t>
            </a:fld>
            <a:endParaRPr lang="zh-CN" altLang="en-US"/>
          </a:p>
        </p:txBody>
      </p:sp>
    </p:spTree>
    <p:extLst>
      <p:ext uri="{BB962C8B-B14F-4D97-AF65-F5344CB8AC3E}">
        <p14:creationId xmlns:p14="http://schemas.microsoft.com/office/powerpoint/2010/main" val="35361393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1981200" y="274638"/>
            <a:ext cx="8229600" cy="792162"/>
          </a:xfrm>
        </p:spPr>
        <p:txBody>
          <a:bodyPr/>
          <a:lstStyle/>
          <a:p>
            <a:pPr eaLnBrk="1" hangingPunct="1"/>
            <a:r>
              <a:rPr lang="zh-CN" altLang="en-US"/>
              <a:t>社会学美学</a:t>
            </a:r>
          </a:p>
        </p:txBody>
      </p:sp>
      <p:sp>
        <p:nvSpPr>
          <p:cNvPr id="19459" name="Rectangle 3"/>
          <p:cNvSpPr>
            <a:spLocks noGrp="1" noChangeArrowheads="1"/>
          </p:cNvSpPr>
          <p:nvPr>
            <p:ph type="body" idx="1"/>
          </p:nvPr>
        </p:nvSpPr>
        <p:spPr>
          <a:xfrm>
            <a:off x="1308538" y="1219201"/>
            <a:ext cx="8902262" cy="4906963"/>
          </a:xfrm>
        </p:spPr>
        <p:txBody>
          <a:bodyPr rtlCol="0">
            <a:normAutofit fontScale="85000" lnSpcReduction="10000"/>
          </a:bodyPr>
          <a:lstStyle/>
          <a:p>
            <a:pPr>
              <a:lnSpc>
                <a:spcPct val="110000"/>
              </a:lnSpc>
              <a:defRPr/>
            </a:pPr>
            <a:r>
              <a:rPr lang="zh-CN" altLang="en-US" dirty="0"/>
              <a:t>反对宏大叙事和将社会物化：偶然性碎片（</a:t>
            </a:r>
            <a:r>
              <a:rPr lang="en-US" altLang="zh-CN" sz="2600" dirty="0"/>
              <a:t>fortuitous fragments</a:t>
            </a:r>
            <a:r>
              <a:rPr lang="zh-CN" altLang="en-US" sz="2600" dirty="0"/>
              <a:t>）；</a:t>
            </a:r>
            <a:endParaRPr lang="en-US" altLang="zh-CN" sz="2600" dirty="0"/>
          </a:p>
          <a:p>
            <a:pPr>
              <a:lnSpc>
                <a:spcPct val="110000"/>
              </a:lnSpc>
              <a:defRPr/>
            </a:pPr>
            <a:r>
              <a:rPr lang="zh-CN" altLang="en-US" dirty="0"/>
              <a:t>从独特中找到典型；从偶然中找到法则；从表面、转瞬即逝中找到事物的本质与意义。</a:t>
            </a:r>
          </a:p>
          <a:p>
            <a:pPr>
              <a:lnSpc>
                <a:spcPct val="110000"/>
              </a:lnSpc>
              <a:defRPr/>
            </a:pPr>
            <a:r>
              <a:rPr lang="zh-CN" altLang="en-US" dirty="0"/>
              <a:t>训练有素的摆脱训练的眼睛：每一单个的点都散发出作为一个整体的世界的美，总体的意义。</a:t>
            </a:r>
          </a:p>
          <a:p>
            <a:pPr>
              <a:lnSpc>
                <a:spcPct val="110000"/>
              </a:lnSpc>
              <a:defRPr/>
            </a:pPr>
            <a:r>
              <a:rPr lang="zh-CN" altLang="en-US" dirty="0"/>
              <a:t>印象风格，怀疑注重完整结构和总体说明的社会学</a:t>
            </a:r>
            <a:r>
              <a:rPr lang="en-US" altLang="zh-CN" dirty="0"/>
              <a:t>——</a:t>
            </a:r>
            <a:r>
              <a:rPr lang="zh-CN" altLang="en-US" dirty="0"/>
              <a:t>被视为后现代社会批判前驱。</a:t>
            </a:r>
          </a:p>
          <a:p>
            <a:pPr>
              <a:lnSpc>
                <a:spcPct val="110000"/>
              </a:lnSpc>
              <a:defRPr/>
            </a:pPr>
            <a:r>
              <a:rPr lang="zh-CN" altLang="en-US" dirty="0"/>
              <a:t>社会学不仅要说明现代性，而且要表现现代性</a:t>
            </a:r>
          </a:p>
          <a:p>
            <a:pPr>
              <a:lnSpc>
                <a:spcPct val="110000"/>
              </a:lnSpc>
              <a:defRPr/>
            </a:pPr>
            <a:r>
              <a:rPr lang="zh-CN" altLang="en-US" dirty="0"/>
              <a:t>那些偶然生成的碎片，那些生命中的游戏品格和生活特征：汇聚于特定的社会人群：陌生人，冒险家，浪荡子，交际花</a:t>
            </a:r>
            <a:r>
              <a:rPr lang="en-US" altLang="zh-CN" dirty="0"/>
              <a:t>……</a:t>
            </a:r>
          </a:p>
        </p:txBody>
      </p:sp>
      <p:sp>
        <p:nvSpPr>
          <p:cNvPr id="2" name="灯片编号占位符 1"/>
          <p:cNvSpPr>
            <a:spLocks noGrp="1"/>
          </p:cNvSpPr>
          <p:nvPr>
            <p:ph type="sldNum" sz="quarter" idx="12"/>
          </p:nvPr>
        </p:nvSpPr>
        <p:spPr/>
        <p:txBody>
          <a:bodyPr/>
          <a:lstStyle/>
          <a:p>
            <a:fld id="{426B63DE-FD05-4CE5-B107-83937F4BE416}" type="slidenum">
              <a:rPr lang="zh-CN" altLang="en-US" smtClean="0"/>
              <a:t>16</a:t>
            </a:fld>
            <a:endParaRPr lang="zh-CN" altLang="en-US"/>
          </a:p>
        </p:txBody>
      </p:sp>
    </p:spTree>
    <p:extLst>
      <p:ext uri="{BB962C8B-B14F-4D97-AF65-F5344CB8AC3E}">
        <p14:creationId xmlns:p14="http://schemas.microsoft.com/office/powerpoint/2010/main" val="7900556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algn="ctr" eaLnBrk="1" hangingPunct="1"/>
            <a:r>
              <a:rPr lang="en-US" altLang="zh-CN" dirty="0"/>
              <a:t>modern present</a:t>
            </a:r>
          </a:p>
        </p:txBody>
      </p:sp>
      <p:sp>
        <p:nvSpPr>
          <p:cNvPr id="22531" name="Rectangle 3"/>
          <p:cNvSpPr>
            <a:spLocks noGrp="1" noChangeArrowheads="1"/>
          </p:cNvSpPr>
          <p:nvPr>
            <p:ph type="body" idx="1"/>
          </p:nvPr>
        </p:nvSpPr>
        <p:spPr>
          <a:xfrm>
            <a:off x="1870841" y="1690688"/>
            <a:ext cx="8229600" cy="4830763"/>
          </a:xfrm>
        </p:spPr>
        <p:txBody>
          <a:bodyPr>
            <a:normAutofit fontScale="92500" lnSpcReduction="20000"/>
          </a:bodyPr>
          <a:lstStyle/>
          <a:p>
            <a:pPr eaLnBrk="1" hangingPunct="1">
              <a:lnSpc>
                <a:spcPct val="150000"/>
              </a:lnSpc>
            </a:pPr>
            <a:r>
              <a:rPr lang="zh-CN" altLang="en-US" dirty="0"/>
              <a:t>处在现代的现在</a:t>
            </a:r>
            <a:r>
              <a:rPr lang="en-US" altLang="zh-CN" dirty="0"/>
              <a:t>/</a:t>
            </a:r>
            <a:r>
              <a:rPr lang="zh-CN" altLang="en-US" dirty="0"/>
              <a:t>当下，心理范畴压倒物质范畴。</a:t>
            </a:r>
          </a:p>
          <a:p>
            <a:pPr eaLnBrk="1" hangingPunct="1">
              <a:lnSpc>
                <a:spcPct val="150000"/>
              </a:lnSpc>
            </a:pPr>
            <a:r>
              <a:rPr lang="zh-CN" altLang="en-US" dirty="0"/>
              <a:t>论罗丹：“现代性的本质是心理主义，从我们内心生活的诸般反应出发，将世界作为一个内在的世界来体验，来解释，固定的内容在流变的灵魂要素之中趋于消解。”</a:t>
            </a:r>
          </a:p>
          <a:p>
            <a:pPr eaLnBrk="1" hangingPunct="1">
              <a:lnSpc>
                <a:spcPct val="150000"/>
              </a:lnSpc>
            </a:pPr>
            <a:r>
              <a:rPr lang="zh-CN" altLang="en-US" dirty="0"/>
              <a:t>实在的形象替代具体的实在，情感替代认知，神经衰弱的内在世界替代唯智主义的客观世界。</a:t>
            </a:r>
          </a:p>
          <a:p>
            <a:pPr eaLnBrk="1" hangingPunct="1">
              <a:lnSpc>
                <a:spcPct val="150000"/>
              </a:lnSpc>
            </a:pPr>
            <a:r>
              <a:rPr lang="zh-CN" altLang="en-US" dirty="0"/>
              <a:t>矛盾性（</a:t>
            </a:r>
            <a:r>
              <a:rPr lang="en-US" altLang="zh-CN" dirty="0"/>
              <a:t>ambivalence</a:t>
            </a:r>
            <a:r>
              <a:rPr lang="zh-CN" altLang="en-US" dirty="0"/>
              <a:t>）</a:t>
            </a:r>
            <a:endParaRPr lang="en-US" altLang="zh-CN" dirty="0"/>
          </a:p>
        </p:txBody>
      </p:sp>
      <p:sp>
        <p:nvSpPr>
          <p:cNvPr id="2" name="灯片编号占位符 1"/>
          <p:cNvSpPr>
            <a:spLocks noGrp="1"/>
          </p:cNvSpPr>
          <p:nvPr>
            <p:ph type="sldNum" sz="quarter" idx="12"/>
          </p:nvPr>
        </p:nvSpPr>
        <p:spPr/>
        <p:txBody>
          <a:bodyPr/>
          <a:lstStyle/>
          <a:p>
            <a:fld id="{426B63DE-FD05-4CE5-B107-83937F4BE416}" type="slidenum">
              <a:rPr lang="zh-CN" altLang="en-US" smtClean="0"/>
              <a:t>17</a:t>
            </a:fld>
            <a:endParaRPr lang="zh-CN" altLang="en-US"/>
          </a:p>
        </p:txBody>
      </p:sp>
    </p:spTree>
    <p:extLst>
      <p:ext uri="{BB962C8B-B14F-4D97-AF65-F5344CB8AC3E}">
        <p14:creationId xmlns:p14="http://schemas.microsoft.com/office/powerpoint/2010/main" val="25706815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1981200" y="274638"/>
            <a:ext cx="8229600" cy="792162"/>
          </a:xfrm>
        </p:spPr>
        <p:txBody>
          <a:bodyPr/>
          <a:lstStyle/>
          <a:p>
            <a:pPr algn="ctr" eaLnBrk="1" hangingPunct="1"/>
            <a:r>
              <a:rPr lang="zh-CN" altLang="en-US" dirty="0"/>
              <a:t>生命观四论</a:t>
            </a:r>
          </a:p>
        </p:txBody>
      </p:sp>
      <p:sp>
        <p:nvSpPr>
          <p:cNvPr id="21507" name="Rectangle 3"/>
          <p:cNvSpPr>
            <a:spLocks noGrp="1" noChangeArrowheads="1"/>
          </p:cNvSpPr>
          <p:nvPr>
            <p:ph type="body" idx="1"/>
          </p:nvPr>
        </p:nvSpPr>
        <p:spPr>
          <a:xfrm>
            <a:off x="1008993" y="1143000"/>
            <a:ext cx="9201807" cy="5257800"/>
          </a:xfrm>
        </p:spPr>
        <p:txBody>
          <a:bodyPr rtlCol="0">
            <a:normAutofit lnSpcReduction="10000"/>
          </a:bodyPr>
          <a:lstStyle/>
          <a:p>
            <a:pPr>
              <a:lnSpc>
                <a:spcPct val="150000"/>
              </a:lnSpc>
              <a:defRPr/>
            </a:pPr>
            <a:r>
              <a:rPr lang="zh-CN" altLang="en-US" sz="2400" dirty="0"/>
              <a:t>在歌德和康德之间；外在化的、分裂的现代世界如何回到统一的生命图景？</a:t>
            </a:r>
            <a:endParaRPr lang="en-US" altLang="zh-CN" sz="2400" dirty="0"/>
          </a:p>
          <a:p>
            <a:pPr>
              <a:lnSpc>
                <a:spcPct val="150000"/>
              </a:lnSpc>
              <a:defRPr/>
            </a:pPr>
            <a:r>
              <a:rPr lang="zh-CN" altLang="en-US" sz="2400" dirty="0"/>
              <a:t>从康德的“自然何以可能”到“社会何以可能”？</a:t>
            </a:r>
            <a:endParaRPr lang="en-US" altLang="zh-CN" sz="2400" dirty="0"/>
          </a:p>
          <a:p>
            <a:pPr>
              <a:lnSpc>
                <a:spcPct val="150000"/>
              </a:lnSpc>
              <a:defRPr/>
            </a:pPr>
            <a:r>
              <a:rPr lang="zh-CN" altLang="en-US" sz="2400" dirty="0"/>
              <a:t>康德不断划定边界和形式，歌德不断回到生命；</a:t>
            </a:r>
            <a:endParaRPr lang="en-US" altLang="zh-CN" sz="2400" dirty="0"/>
          </a:p>
          <a:p>
            <a:pPr>
              <a:lnSpc>
                <a:spcPct val="150000"/>
              </a:lnSpc>
              <a:defRPr/>
            </a:pPr>
            <a:r>
              <a:rPr lang="zh-CN" altLang="en-US" sz="2400" dirty="0"/>
              <a:t>生命哲学诉求：恢复或坚守对于有差异事物之差异本身所具备的魅力的细腻感受，使主体灵魂保有内在差异，从而通过摆脱对于外在形式差异的无休止追求，使主体灵魂保持高雅、独特和内在。</a:t>
            </a:r>
          </a:p>
          <a:p>
            <a:pPr>
              <a:lnSpc>
                <a:spcPct val="150000"/>
              </a:lnSpc>
              <a:defRPr/>
            </a:pPr>
            <a:r>
              <a:rPr lang="zh-CN" altLang="en-US" sz="2400" dirty="0"/>
              <a:t>现代命运既蕴含悲剧性，也创造现代英雄风格，属于波德莱尔式的日常生活英雄。</a:t>
            </a:r>
          </a:p>
        </p:txBody>
      </p:sp>
      <p:sp>
        <p:nvSpPr>
          <p:cNvPr id="2" name="灯片编号占位符 1"/>
          <p:cNvSpPr>
            <a:spLocks noGrp="1"/>
          </p:cNvSpPr>
          <p:nvPr>
            <p:ph type="sldNum" sz="quarter" idx="12"/>
          </p:nvPr>
        </p:nvSpPr>
        <p:spPr/>
        <p:txBody>
          <a:bodyPr/>
          <a:lstStyle/>
          <a:p>
            <a:fld id="{426B63DE-FD05-4CE5-B107-83937F4BE416}" type="slidenum">
              <a:rPr lang="zh-CN" altLang="en-US" smtClean="0"/>
              <a:t>18</a:t>
            </a:fld>
            <a:endParaRPr lang="zh-CN" altLang="en-US"/>
          </a:p>
        </p:txBody>
      </p:sp>
    </p:spTree>
    <p:extLst>
      <p:ext uri="{BB962C8B-B14F-4D97-AF65-F5344CB8AC3E}">
        <p14:creationId xmlns:p14="http://schemas.microsoft.com/office/powerpoint/2010/main" val="28789421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1981200" y="274639"/>
            <a:ext cx="8229600" cy="777875"/>
          </a:xfrm>
        </p:spPr>
        <p:txBody>
          <a:bodyPr/>
          <a:lstStyle/>
          <a:p>
            <a:pPr algn="ctr" eaLnBrk="1" hangingPunct="1"/>
            <a:r>
              <a:rPr lang="zh-CN" altLang="en-US" sz="4000" dirty="0"/>
              <a:t>齐美尔的位置</a:t>
            </a:r>
          </a:p>
        </p:txBody>
      </p:sp>
      <p:sp>
        <p:nvSpPr>
          <p:cNvPr id="22531" name="Rectangle 3"/>
          <p:cNvSpPr>
            <a:spLocks noGrp="1" noChangeArrowheads="1"/>
          </p:cNvSpPr>
          <p:nvPr>
            <p:ph type="body" idx="1"/>
          </p:nvPr>
        </p:nvSpPr>
        <p:spPr>
          <a:xfrm>
            <a:off x="905522" y="1412875"/>
            <a:ext cx="9305279" cy="4713288"/>
          </a:xfrm>
        </p:spPr>
        <p:txBody>
          <a:bodyPr rtlCol="0">
            <a:normAutofit/>
          </a:bodyPr>
          <a:lstStyle/>
          <a:p>
            <a:pPr>
              <a:lnSpc>
                <a:spcPct val="150000"/>
              </a:lnSpc>
              <a:defRPr/>
            </a:pPr>
            <a:r>
              <a:rPr lang="zh-CN" altLang="en-US" sz="2400" dirty="0"/>
              <a:t>从孔德经斯宾塞到涂尔干，注重功能主义的现代化的思想传统强调</a:t>
            </a:r>
            <a:r>
              <a:rPr lang="zh-CN" altLang="en-US" sz="2400" b="1" dirty="0"/>
              <a:t>分化</a:t>
            </a:r>
            <a:r>
              <a:rPr lang="zh-CN" altLang="en-US" sz="2400" dirty="0"/>
              <a:t>。</a:t>
            </a:r>
          </a:p>
          <a:p>
            <a:pPr>
              <a:lnSpc>
                <a:spcPct val="150000"/>
              </a:lnSpc>
              <a:defRPr/>
            </a:pPr>
            <a:r>
              <a:rPr lang="zh-CN" altLang="en-US" sz="2400" dirty="0"/>
              <a:t>韦伯社会学里关键是</a:t>
            </a:r>
            <a:r>
              <a:rPr lang="zh-CN" altLang="en-US" sz="2400" b="1" dirty="0"/>
              <a:t>理性化</a:t>
            </a:r>
            <a:r>
              <a:rPr lang="zh-CN" altLang="en-US" sz="2400" dirty="0"/>
              <a:t>。</a:t>
            </a:r>
          </a:p>
          <a:p>
            <a:pPr>
              <a:lnSpc>
                <a:spcPct val="150000"/>
              </a:lnSpc>
              <a:defRPr/>
            </a:pPr>
            <a:r>
              <a:rPr lang="zh-CN" altLang="en-US" sz="2400" dirty="0"/>
              <a:t>对马克思来说，现代性的独特性质在于</a:t>
            </a:r>
            <a:r>
              <a:rPr lang="zh-CN" altLang="en-US" sz="2400" b="1" dirty="0"/>
              <a:t>商品化</a:t>
            </a:r>
            <a:r>
              <a:rPr lang="zh-CN" altLang="en-US" sz="2400" dirty="0"/>
              <a:t>。</a:t>
            </a:r>
          </a:p>
          <a:p>
            <a:pPr>
              <a:lnSpc>
                <a:spcPct val="150000"/>
              </a:lnSpc>
              <a:defRPr/>
            </a:pPr>
            <a:r>
              <a:rPr lang="zh-CN" altLang="en-US" sz="2400" dirty="0"/>
              <a:t>齐美尔代表对这些研究途径的综合，标志欧洲社会理论衰落和美国社会理论兴起，影响早期芝加哥学派。</a:t>
            </a:r>
            <a:endParaRPr lang="en-US" altLang="zh-CN" sz="2400" dirty="0"/>
          </a:p>
          <a:p>
            <a:pPr>
              <a:lnSpc>
                <a:spcPct val="150000"/>
              </a:lnSpc>
              <a:defRPr/>
            </a:pPr>
            <a:r>
              <a:rPr lang="zh-CN" altLang="en-US" sz="2400" dirty="0"/>
              <a:t>对后现代主义的影响；</a:t>
            </a:r>
          </a:p>
          <a:p>
            <a:pPr>
              <a:buNone/>
              <a:defRPr/>
            </a:pPr>
            <a:endParaRPr lang="zh-CN" altLang="en-US" dirty="0"/>
          </a:p>
        </p:txBody>
      </p:sp>
      <p:sp>
        <p:nvSpPr>
          <p:cNvPr id="2" name="灯片编号占位符 1"/>
          <p:cNvSpPr>
            <a:spLocks noGrp="1"/>
          </p:cNvSpPr>
          <p:nvPr>
            <p:ph type="sldNum" sz="quarter" idx="12"/>
          </p:nvPr>
        </p:nvSpPr>
        <p:spPr/>
        <p:txBody>
          <a:bodyPr/>
          <a:lstStyle/>
          <a:p>
            <a:fld id="{426B63DE-FD05-4CE5-B107-83937F4BE416}" type="slidenum">
              <a:rPr lang="zh-CN" altLang="en-US" smtClean="0"/>
              <a:t>19</a:t>
            </a:fld>
            <a:endParaRPr lang="zh-CN" altLang="en-US"/>
          </a:p>
        </p:txBody>
      </p:sp>
    </p:spTree>
    <p:extLst>
      <p:ext uri="{BB962C8B-B14F-4D97-AF65-F5344CB8AC3E}">
        <p14:creationId xmlns:p14="http://schemas.microsoft.com/office/powerpoint/2010/main" val="35451250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标题 3"/>
          <p:cNvSpPr>
            <a:spLocks noGrp="1"/>
          </p:cNvSpPr>
          <p:nvPr>
            <p:ph type="title"/>
          </p:nvPr>
        </p:nvSpPr>
        <p:spPr/>
        <p:txBody>
          <a:bodyPr/>
          <a:lstStyle/>
          <a:p>
            <a:pPr eaLnBrk="1" hangingPunct="1"/>
            <a:r>
              <a:rPr lang="en-US" altLang="zh-CN"/>
              <a:t>Georg Simmel</a:t>
            </a:r>
            <a:endParaRPr lang="en-CA" altLang="zh-CN"/>
          </a:p>
        </p:txBody>
      </p:sp>
      <p:sp>
        <p:nvSpPr>
          <p:cNvPr id="11267" name="内容占位符 4"/>
          <p:cNvSpPr>
            <a:spLocks noGrp="1"/>
          </p:cNvSpPr>
          <p:nvPr>
            <p:ph sz="half" idx="1"/>
          </p:nvPr>
        </p:nvSpPr>
        <p:spPr>
          <a:xfrm>
            <a:off x="693683" y="1690688"/>
            <a:ext cx="5326117" cy="4486275"/>
          </a:xfrm>
        </p:spPr>
        <p:txBody>
          <a:bodyPr/>
          <a:lstStyle/>
          <a:p>
            <a:pPr eaLnBrk="1" hangingPunct="1">
              <a:lnSpc>
                <a:spcPct val="80000"/>
              </a:lnSpc>
            </a:pPr>
            <a:r>
              <a:rPr lang="en-US" altLang="zh-CN" sz="2200" dirty="0"/>
              <a:t>1858—1918</a:t>
            </a:r>
            <a:r>
              <a:rPr lang="zh-CN" altLang="en-US" sz="2200" dirty="0"/>
              <a:t>；生于柏林，</a:t>
            </a:r>
            <a:endParaRPr lang="en-US" altLang="zh-CN" sz="2200" dirty="0"/>
          </a:p>
          <a:p>
            <a:pPr eaLnBrk="1" hangingPunct="1">
              <a:lnSpc>
                <a:spcPct val="80000"/>
              </a:lnSpc>
            </a:pPr>
            <a:r>
              <a:rPr lang="zh-CN" altLang="en-US" sz="2200" dirty="0"/>
              <a:t>现代都市人，缺少民间文化的熏陶；</a:t>
            </a:r>
            <a:endParaRPr lang="en-US" altLang="zh-CN" sz="2200" dirty="0"/>
          </a:p>
          <a:p>
            <a:pPr eaLnBrk="1" hangingPunct="1">
              <a:lnSpc>
                <a:spcPct val="80000"/>
              </a:lnSpc>
            </a:pPr>
            <a:r>
              <a:rPr lang="zh-CN" altLang="en-US" sz="2200" dirty="0"/>
              <a:t>永远流浪的局外人；</a:t>
            </a:r>
            <a:endParaRPr lang="en-US" altLang="zh-CN" sz="2200" dirty="0"/>
          </a:p>
          <a:p>
            <a:pPr eaLnBrk="1" hangingPunct="1">
              <a:lnSpc>
                <a:spcPct val="80000"/>
              </a:lnSpc>
            </a:pPr>
            <a:r>
              <a:rPr lang="zh-CN" altLang="en-US" sz="2200" dirty="0"/>
              <a:t>规则</a:t>
            </a:r>
            <a:r>
              <a:rPr lang="en-US" altLang="zh-CN" sz="2200" dirty="0"/>
              <a:t>/</a:t>
            </a:r>
            <a:r>
              <a:rPr lang="zh-CN" altLang="en-US" sz="2200" dirty="0"/>
              <a:t>形式与创造力之间；</a:t>
            </a:r>
            <a:endParaRPr lang="en-CA" altLang="zh-CN" sz="2200" dirty="0"/>
          </a:p>
          <a:p>
            <a:pPr eaLnBrk="1" hangingPunct="1">
              <a:lnSpc>
                <a:spcPct val="80000"/>
              </a:lnSpc>
            </a:pPr>
            <a:r>
              <a:rPr lang="zh-CN" altLang="en-US" sz="2200" dirty="0"/>
              <a:t>处在现代性处境和世纪末情结之下，最早探索社会学阐述现代性文化的形式本身，而不仅仅是内容和结论。 </a:t>
            </a:r>
            <a:endParaRPr lang="en-CA" altLang="zh-CN" sz="2200" dirty="0"/>
          </a:p>
          <a:p>
            <a:pPr eaLnBrk="1" hangingPunct="1">
              <a:lnSpc>
                <a:spcPct val="80000"/>
              </a:lnSpc>
            </a:pPr>
            <a:r>
              <a:rPr lang="zh-CN" altLang="en-US" sz="2200" dirty="0"/>
              <a:t>在经典大家共同的问题域</a:t>
            </a:r>
            <a:r>
              <a:rPr lang="en-US" altLang="zh-CN" sz="2200" dirty="0"/>
              <a:t>——</a:t>
            </a:r>
            <a:r>
              <a:rPr lang="zh-CN" altLang="en-US" sz="2200" dirty="0"/>
              <a:t>现代性之生成与形态</a:t>
            </a:r>
            <a:r>
              <a:rPr lang="en-US" altLang="zh-CN" sz="2200" dirty="0"/>
              <a:t>——</a:t>
            </a:r>
            <a:r>
              <a:rPr lang="zh-CN" altLang="en-US" sz="2200" dirty="0"/>
              <a:t>中，更充分地考察了现代性的生活世界一面，或日常生活中现代性的感受体验。 </a:t>
            </a:r>
          </a:p>
          <a:p>
            <a:pPr eaLnBrk="1" hangingPunct="1">
              <a:lnSpc>
                <a:spcPct val="80000"/>
              </a:lnSpc>
            </a:pPr>
            <a:endParaRPr lang="zh-CN" altLang="en-US" sz="2200" dirty="0"/>
          </a:p>
          <a:p>
            <a:pPr eaLnBrk="1" hangingPunct="1">
              <a:lnSpc>
                <a:spcPct val="80000"/>
              </a:lnSpc>
            </a:pPr>
            <a:endParaRPr lang="en-US" altLang="zh-CN" sz="2200" dirty="0"/>
          </a:p>
          <a:p>
            <a:pPr eaLnBrk="1" hangingPunct="1">
              <a:lnSpc>
                <a:spcPct val="80000"/>
              </a:lnSpc>
            </a:pPr>
            <a:endParaRPr lang="en-US" altLang="zh-CN" sz="2200" dirty="0"/>
          </a:p>
          <a:p>
            <a:pPr eaLnBrk="1" hangingPunct="1">
              <a:lnSpc>
                <a:spcPct val="80000"/>
              </a:lnSpc>
            </a:pPr>
            <a:endParaRPr lang="en-CA" altLang="zh-CN" sz="2200" dirty="0"/>
          </a:p>
        </p:txBody>
      </p:sp>
      <p:pic>
        <p:nvPicPr>
          <p:cNvPr id="11268" name="内容占位符 6" descr="齐美尔.jpg"/>
          <p:cNvPicPr>
            <a:picLocks noGrp="1" noChangeAspect="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6959601" y="1628775"/>
            <a:ext cx="2989263" cy="4121150"/>
          </a:xfrm>
        </p:spPr>
      </p:pic>
      <p:sp>
        <p:nvSpPr>
          <p:cNvPr id="2" name="灯片编号占位符 1"/>
          <p:cNvSpPr>
            <a:spLocks noGrp="1"/>
          </p:cNvSpPr>
          <p:nvPr>
            <p:ph type="sldNum" sz="quarter" idx="12"/>
          </p:nvPr>
        </p:nvSpPr>
        <p:spPr/>
        <p:txBody>
          <a:bodyPr/>
          <a:lstStyle/>
          <a:p>
            <a:fld id="{426B63DE-FD05-4CE5-B107-83937F4BE416}" type="slidenum">
              <a:rPr lang="zh-CN" altLang="en-US" smtClean="0"/>
              <a:t>2</a:t>
            </a:fld>
            <a:endParaRPr lang="zh-CN" altLang="en-US"/>
          </a:p>
        </p:txBody>
      </p:sp>
    </p:spTree>
    <p:extLst>
      <p:ext uri="{BB962C8B-B14F-4D97-AF65-F5344CB8AC3E}">
        <p14:creationId xmlns:p14="http://schemas.microsoft.com/office/powerpoint/2010/main" val="10779714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1">
            <a:extLst>
              <a:ext uri="{FF2B5EF4-FFF2-40B4-BE49-F238E27FC236}">
                <a16:creationId xmlns:a16="http://schemas.microsoft.com/office/drawing/2014/main" id="{7A0B7D2C-71BA-4F93-8392-4DB49324FC4F}"/>
              </a:ext>
            </a:extLst>
          </p:cNvPr>
          <p:cNvSpPr>
            <a:spLocks noGrp="1"/>
          </p:cNvSpPr>
          <p:nvPr>
            <p:ph type="title"/>
          </p:nvPr>
        </p:nvSpPr>
        <p:spPr/>
        <p:txBody>
          <a:bodyPr/>
          <a:lstStyle/>
          <a:p>
            <a:pPr eaLnBrk="1" hangingPunct="1"/>
            <a:r>
              <a:rPr lang="zh-CN" altLang="en-US"/>
              <a:t>敬畏之心</a:t>
            </a:r>
            <a:endParaRPr lang="en-CA" altLang="zh-CN"/>
          </a:p>
        </p:txBody>
      </p:sp>
      <p:sp>
        <p:nvSpPr>
          <p:cNvPr id="18435" name="内容占位符 2">
            <a:extLst>
              <a:ext uri="{FF2B5EF4-FFF2-40B4-BE49-F238E27FC236}">
                <a16:creationId xmlns:a16="http://schemas.microsoft.com/office/drawing/2014/main" id="{F59C3370-742D-4784-BC8C-56CFE82245F3}"/>
              </a:ext>
            </a:extLst>
          </p:cNvPr>
          <p:cNvSpPr>
            <a:spLocks noGrp="1"/>
          </p:cNvSpPr>
          <p:nvPr>
            <p:ph idx="1"/>
          </p:nvPr>
        </p:nvSpPr>
        <p:spPr/>
        <p:txBody>
          <a:bodyPr/>
          <a:lstStyle/>
          <a:p>
            <a:pPr eaLnBrk="1" hangingPunct="1">
              <a:lnSpc>
                <a:spcPct val="150000"/>
              </a:lnSpc>
            </a:pPr>
            <a:r>
              <a:rPr lang="zh-CN" altLang="en-US" sz="2200" dirty="0"/>
              <a:t>“这谦卑的姿态，表达了太多的自我满足。巨人是那么容易让我们爬上去的吗？巨人的功能就是把侏儒扛上他们的肩膀吗？或许他们曾经是亲切和蔼的，但是现在他们却把我们摔在了地下，偷偷走了，只留给我们一个视界更宽一些的幻觉。毫无理由地假设我们和伟大者的亲密关系，很快就会使年轻一代人否认有什么巨人，并断定这整个说法不过是一个谎言，是由教师们编造来抬高自己的。我想，巨人会鄙视这小小的喜剧和玩笑。”</a:t>
            </a:r>
            <a:r>
              <a:rPr lang="en-US" altLang="zh-CN" sz="2200" dirty="0"/>
              <a:t>—</a:t>
            </a:r>
            <a:r>
              <a:rPr lang="zh-CN" altLang="en-US" sz="2200" dirty="0"/>
              <a:t>阿兰</a:t>
            </a:r>
            <a:r>
              <a:rPr lang="en-US" altLang="zh-CN" sz="2200" dirty="0"/>
              <a:t>-</a:t>
            </a:r>
            <a:r>
              <a:rPr lang="zh-CN" altLang="en-US" sz="2200" dirty="0"/>
              <a:t>布鲁姆：</a:t>
            </a:r>
            <a:r>
              <a:rPr lang="en-US" altLang="zh-CN" sz="2200" dirty="0"/>
              <a:t>《</a:t>
            </a:r>
            <a:r>
              <a:rPr lang="zh-CN" altLang="en-US" sz="2200" dirty="0"/>
              <a:t>巨人与侏儒</a:t>
            </a:r>
            <a:r>
              <a:rPr lang="en-US" altLang="zh-CN" sz="2200" dirty="0"/>
              <a:t>》</a:t>
            </a:r>
            <a:endParaRPr lang="en-CA" altLang="zh-CN" sz="2200" dirty="0"/>
          </a:p>
        </p:txBody>
      </p:sp>
      <p:sp>
        <p:nvSpPr>
          <p:cNvPr id="18436" name="灯片编号占位符 3">
            <a:extLst>
              <a:ext uri="{FF2B5EF4-FFF2-40B4-BE49-F238E27FC236}">
                <a16:creationId xmlns:a16="http://schemas.microsoft.com/office/drawing/2014/main" id="{7FC4816A-703C-4205-8647-4DC5665E8E9A}"/>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4C40C961-2AFA-4F3C-88F6-527BDE1E8D54}" type="slidenum">
              <a:rPr lang="en-CA" altLang="zh-CN" sz="1100">
                <a:solidFill>
                  <a:srgbClr val="636363"/>
                </a:solidFill>
                <a:latin typeface="Franklin Gothic Book" panose="020B0503020102020204" pitchFamily="34" charset="0"/>
              </a:rPr>
              <a:pPr>
                <a:spcBef>
                  <a:spcPct val="0"/>
                </a:spcBef>
                <a:buFontTx/>
                <a:buNone/>
              </a:pPr>
              <a:t>20</a:t>
            </a:fld>
            <a:endParaRPr lang="en-CA" altLang="zh-CN" sz="1100">
              <a:solidFill>
                <a:srgbClr val="636363"/>
              </a:solidFill>
              <a:latin typeface="Franklin Gothic Book" panose="020B0503020102020204" pitchFamily="34"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1">
            <a:extLst>
              <a:ext uri="{FF2B5EF4-FFF2-40B4-BE49-F238E27FC236}">
                <a16:creationId xmlns:a16="http://schemas.microsoft.com/office/drawing/2014/main" id="{AE586AD4-7971-4CAF-81A0-A79A9EFEA8F9}"/>
              </a:ext>
            </a:extLst>
          </p:cNvPr>
          <p:cNvSpPr>
            <a:spLocks noGrp="1"/>
          </p:cNvSpPr>
          <p:nvPr>
            <p:ph type="title"/>
          </p:nvPr>
        </p:nvSpPr>
        <p:spPr>
          <a:xfrm>
            <a:off x="1981200" y="260350"/>
            <a:ext cx="8229600" cy="1143000"/>
          </a:xfrm>
        </p:spPr>
        <p:txBody>
          <a:bodyPr/>
          <a:lstStyle/>
          <a:p>
            <a:r>
              <a:rPr lang="zh-CN" altLang="en-US"/>
              <a:t>永远的同时代人</a:t>
            </a:r>
          </a:p>
        </p:txBody>
      </p:sp>
      <p:sp>
        <p:nvSpPr>
          <p:cNvPr id="19459" name="内容占位符 2">
            <a:extLst>
              <a:ext uri="{FF2B5EF4-FFF2-40B4-BE49-F238E27FC236}">
                <a16:creationId xmlns:a16="http://schemas.microsoft.com/office/drawing/2014/main" id="{881309F4-E279-40AF-8434-DCC7630F7873}"/>
              </a:ext>
            </a:extLst>
          </p:cNvPr>
          <p:cNvSpPr>
            <a:spLocks noGrp="1"/>
          </p:cNvSpPr>
          <p:nvPr>
            <p:ph idx="1"/>
          </p:nvPr>
        </p:nvSpPr>
        <p:spPr>
          <a:xfrm>
            <a:off x="955965" y="1628776"/>
            <a:ext cx="9461212" cy="4525963"/>
          </a:xfrm>
        </p:spPr>
        <p:txBody>
          <a:bodyPr/>
          <a:lstStyle/>
          <a:p>
            <a:pPr algn="just" eaLnBrk="1" hangingPunct="1">
              <a:lnSpc>
                <a:spcPct val="150000"/>
              </a:lnSpc>
            </a:pPr>
            <a:r>
              <a:rPr lang="zh-CN" altLang="en-US" sz="2000" dirty="0"/>
              <a:t>如何面对经典？精读文本，结合自身经验理解经典经验，进入经典；</a:t>
            </a:r>
            <a:endParaRPr lang="en-US" altLang="zh-CN" sz="2000" dirty="0"/>
          </a:p>
          <a:p>
            <a:pPr algn="just" eaLnBrk="1" hangingPunct="1">
              <a:lnSpc>
                <a:spcPct val="150000"/>
              </a:lnSpc>
            </a:pPr>
            <a:r>
              <a:rPr lang="zh-CN" altLang="en-US" sz="2000" dirty="0"/>
              <a:t>最值得学习、反思的不是具体的理论命题，不是时代议题及其解决方案，而是个体生命历程、终极关怀、学术传统与时事议题之间的关联方式。</a:t>
            </a:r>
            <a:endParaRPr lang="en-US" altLang="zh-CN" sz="2000" dirty="0"/>
          </a:p>
          <a:p>
            <a:pPr algn="just" eaLnBrk="1" hangingPunct="1">
              <a:lnSpc>
                <a:spcPct val="150000"/>
              </a:lnSpc>
            </a:pPr>
            <a:r>
              <a:rPr lang="zh-CN" altLang="en-US" sz="2000" dirty="0"/>
              <a:t>重要的是去思考经典问题以及经典思考的方式；</a:t>
            </a:r>
            <a:endParaRPr lang="en-US" altLang="zh-CN" sz="2000" dirty="0"/>
          </a:p>
          <a:p>
            <a:pPr eaLnBrk="1" hangingPunct="1">
              <a:lnSpc>
                <a:spcPct val="150000"/>
              </a:lnSpc>
            </a:pPr>
            <a:r>
              <a:rPr lang="zh-CN" altLang="en-US" sz="2000" dirty="0"/>
              <a:t>如何与自我关联起来？自我陌生化。疏远生活在其中的生活模式和思维模式，因为这种模式由于过于熟悉而失去挣脱的可能</a:t>
            </a:r>
          </a:p>
          <a:p>
            <a:pPr eaLnBrk="1" hangingPunct="1">
              <a:lnSpc>
                <a:spcPct val="150000"/>
              </a:lnSpc>
            </a:pPr>
            <a:r>
              <a:rPr lang="zh-CN" altLang="en-US" sz="2000" dirty="0"/>
              <a:t>阐明问题、思想范畴和分析工具的生成过程，探索社会学家的学科无意识；</a:t>
            </a:r>
            <a:endParaRPr lang="en-US" altLang="zh-CN" sz="2000" dirty="0"/>
          </a:p>
          <a:p>
            <a:endParaRPr lang="zh-CN" altLang="en-US" dirty="0"/>
          </a:p>
        </p:txBody>
      </p:sp>
      <p:sp>
        <p:nvSpPr>
          <p:cNvPr id="19460" name="灯片编号占位符 1">
            <a:extLst>
              <a:ext uri="{FF2B5EF4-FFF2-40B4-BE49-F238E27FC236}">
                <a16:creationId xmlns:a16="http://schemas.microsoft.com/office/drawing/2014/main" id="{0B17B19C-EB57-4FB8-B778-C084307F171A}"/>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10E95C0A-F34B-4089-B89D-AA0552961BE6}" type="slidenum">
              <a:rPr lang="en-CA" altLang="zh-CN" sz="1200">
                <a:solidFill>
                  <a:srgbClr val="898989"/>
                </a:solidFill>
              </a:rPr>
              <a:pPr>
                <a:spcBef>
                  <a:spcPct val="0"/>
                </a:spcBef>
                <a:buFontTx/>
                <a:buNone/>
              </a:pPr>
              <a:t>21</a:t>
            </a:fld>
            <a:endParaRPr lang="en-CA" altLang="zh-CN" sz="1200">
              <a:solidFill>
                <a:srgbClr val="898989"/>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0"/>
            <a:ext cx="10515600" cy="1325563"/>
          </a:xfrm>
        </p:spPr>
        <p:txBody>
          <a:bodyPr/>
          <a:lstStyle/>
          <a:p>
            <a:r>
              <a:rPr lang="zh-CN" altLang="en-US" sz="3600" dirty="0"/>
              <a:t>作品</a:t>
            </a:r>
            <a:r>
              <a:rPr lang="zh-CN" altLang="en-US" sz="2400" dirty="0"/>
              <a:t>（</a:t>
            </a:r>
            <a:r>
              <a:rPr lang="en-US" altLang="zh-CN" sz="2400" dirty="0"/>
              <a:t>200</a:t>
            </a:r>
            <a:r>
              <a:rPr lang="zh-CN" altLang="en-US" sz="2400" dirty="0"/>
              <a:t>多篇文章和</a:t>
            </a:r>
            <a:r>
              <a:rPr lang="en-US" altLang="zh-CN" sz="2400" dirty="0"/>
              <a:t>25</a:t>
            </a:r>
            <a:r>
              <a:rPr lang="zh-CN" altLang="en-US" sz="2400" dirty="0"/>
              <a:t>部著作）</a:t>
            </a:r>
          </a:p>
        </p:txBody>
      </p:sp>
      <p:sp>
        <p:nvSpPr>
          <p:cNvPr id="5" name="内容占位符 4"/>
          <p:cNvSpPr>
            <a:spLocks noGrp="1"/>
          </p:cNvSpPr>
          <p:nvPr>
            <p:ph idx="1"/>
          </p:nvPr>
        </p:nvSpPr>
        <p:spPr>
          <a:xfrm>
            <a:off x="838200" y="1087821"/>
            <a:ext cx="10859814" cy="5089142"/>
          </a:xfrm>
        </p:spPr>
        <p:txBody>
          <a:bodyPr>
            <a:normAutofit fontScale="85000" lnSpcReduction="20000"/>
          </a:bodyPr>
          <a:lstStyle/>
          <a:p>
            <a:pPr>
              <a:lnSpc>
                <a:spcPct val="150000"/>
              </a:lnSpc>
            </a:pPr>
            <a:r>
              <a:rPr lang="zh-CN" altLang="en-US" dirty="0"/>
              <a:t>作品的基本特征：题材多变，形式灵动，反形式主义的形式社会学；</a:t>
            </a:r>
            <a:endParaRPr lang="en-US" altLang="zh-CN" dirty="0"/>
          </a:p>
          <a:p>
            <a:pPr>
              <a:lnSpc>
                <a:spcPct val="150000"/>
              </a:lnSpc>
            </a:pPr>
            <a:r>
              <a:rPr lang="en-US" altLang="zh-CN" dirty="0"/>
              <a:t>《</a:t>
            </a:r>
            <a:r>
              <a:rPr lang="zh-CN" altLang="en-US" dirty="0"/>
              <a:t>货币哲学</a:t>
            </a:r>
            <a:r>
              <a:rPr lang="en-US" altLang="zh-CN" dirty="0"/>
              <a:t>》1901</a:t>
            </a:r>
            <a:r>
              <a:rPr lang="zh-CN" altLang="en-US" dirty="0"/>
              <a:t>、</a:t>
            </a:r>
            <a:r>
              <a:rPr lang="zh-CN" altLang="zh-CN" dirty="0"/>
              <a:t>《康德》</a:t>
            </a:r>
            <a:r>
              <a:rPr lang="en-US" altLang="zh-CN" dirty="0"/>
              <a:t>1904</a:t>
            </a:r>
            <a:r>
              <a:rPr lang="zh-CN" altLang="zh-CN" dirty="0"/>
              <a:t>、《历史哲学问题》（修订）</a:t>
            </a:r>
            <a:r>
              <a:rPr lang="en-US" altLang="zh-CN" dirty="0"/>
              <a:t>1905</a:t>
            </a:r>
            <a:r>
              <a:rPr lang="zh-CN" altLang="zh-CN" dirty="0"/>
              <a:t>、《康德与歌德》</a:t>
            </a:r>
            <a:r>
              <a:rPr lang="en-US" altLang="zh-CN" dirty="0"/>
              <a:t>1906</a:t>
            </a:r>
            <a:r>
              <a:rPr lang="zh-CN" altLang="zh-CN" dirty="0"/>
              <a:t>、</a:t>
            </a:r>
            <a:r>
              <a:rPr lang="en-US" altLang="zh-CN" dirty="0"/>
              <a:t>《</a:t>
            </a:r>
            <a:r>
              <a:rPr lang="zh-CN" altLang="zh-CN" dirty="0"/>
              <a:t>论宗教</a:t>
            </a:r>
            <a:r>
              <a:rPr lang="en-US" altLang="zh-CN" dirty="0"/>
              <a:t>》1906</a:t>
            </a:r>
            <a:r>
              <a:rPr lang="zh-CN" altLang="zh-CN" dirty="0"/>
              <a:t>、</a:t>
            </a:r>
            <a:r>
              <a:rPr lang="en-US" altLang="zh-CN" dirty="0"/>
              <a:t>《</a:t>
            </a:r>
            <a:r>
              <a:rPr lang="zh-CN" altLang="zh-CN" dirty="0"/>
              <a:t>叔本华与尼采</a:t>
            </a:r>
            <a:r>
              <a:rPr lang="en-US" altLang="zh-CN" dirty="0"/>
              <a:t>》1907</a:t>
            </a:r>
            <a:r>
              <a:rPr lang="zh-CN" altLang="zh-CN" dirty="0"/>
              <a:t>、</a:t>
            </a:r>
            <a:r>
              <a:rPr lang="en-US" altLang="zh-CN" dirty="0"/>
              <a:t>《</a:t>
            </a:r>
            <a:r>
              <a:rPr lang="zh-CN" altLang="zh-CN" dirty="0"/>
              <a:t>社会学</a:t>
            </a:r>
            <a:r>
              <a:rPr lang="en-US" altLang="zh-CN" dirty="0"/>
              <a:t>》1908</a:t>
            </a:r>
            <a:r>
              <a:rPr lang="zh-CN" altLang="zh-CN" dirty="0"/>
              <a:t>、</a:t>
            </a:r>
            <a:r>
              <a:rPr lang="en-US" altLang="zh-CN" dirty="0"/>
              <a:t>《</a:t>
            </a:r>
            <a:r>
              <a:rPr lang="zh-CN" altLang="zh-CN" dirty="0"/>
              <a:t>哲学的主要问题</a:t>
            </a:r>
            <a:r>
              <a:rPr lang="en-US" altLang="zh-CN" dirty="0"/>
              <a:t>》1910</a:t>
            </a:r>
            <a:r>
              <a:rPr lang="zh-CN" altLang="zh-CN" dirty="0"/>
              <a:t>、</a:t>
            </a:r>
            <a:r>
              <a:rPr lang="en-US" altLang="zh-CN" dirty="0"/>
              <a:t>《</a:t>
            </a:r>
            <a:r>
              <a:rPr lang="zh-CN" altLang="zh-CN" dirty="0"/>
              <a:t>哲学文化</a:t>
            </a:r>
            <a:r>
              <a:rPr lang="en-US" altLang="zh-CN" dirty="0"/>
              <a:t>》1911</a:t>
            </a:r>
            <a:r>
              <a:rPr lang="zh-CN" altLang="zh-CN" dirty="0"/>
              <a:t>、</a:t>
            </a:r>
            <a:r>
              <a:rPr lang="en-US" altLang="zh-CN" dirty="0"/>
              <a:t>《</a:t>
            </a:r>
            <a:r>
              <a:rPr lang="zh-CN" altLang="zh-CN" dirty="0"/>
              <a:t>歌德</a:t>
            </a:r>
            <a:r>
              <a:rPr lang="en-US" altLang="zh-CN" dirty="0"/>
              <a:t>》1913</a:t>
            </a:r>
            <a:r>
              <a:rPr lang="zh-CN" altLang="en-US" dirty="0"/>
              <a:t>；</a:t>
            </a:r>
            <a:endParaRPr lang="en-US" altLang="zh-CN" dirty="0"/>
          </a:p>
          <a:p>
            <a:pPr>
              <a:lnSpc>
                <a:spcPct val="150000"/>
              </a:lnSpc>
            </a:pPr>
            <a:r>
              <a:rPr lang="en-US" altLang="zh-CN" dirty="0"/>
              <a:t>1914</a:t>
            </a:r>
            <a:r>
              <a:rPr lang="zh-CN" altLang="en-US" dirty="0"/>
              <a:t>，斯特拉斯堡大学；</a:t>
            </a:r>
            <a:endParaRPr lang="en-US" altLang="zh-CN" dirty="0"/>
          </a:p>
          <a:p>
            <a:pPr>
              <a:lnSpc>
                <a:spcPct val="150000"/>
              </a:lnSpc>
            </a:pPr>
            <a:r>
              <a:rPr lang="en-US" altLang="zh-CN" dirty="0"/>
              <a:t>《</a:t>
            </a:r>
            <a:r>
              <a:rPr lang="zh-CN" altLang="zh-CN" dirty="0"/>
              <a:t>论伦勃朗</a:t>
            </a:r>
            <a:r>
              <a:rPr lang="en-US" altLang="zh-CN" dirty="0"/>
              <a:t>》1916</a:t>
            </a:r>
            <a:r>
              <a:rPr lang="zh-CN" altLang="zh-CN" dirty="0"/>
              <a:t>、</a:t>
            </a:r>
            <a:r>
              <a:rPr lang="en-US" altLang="zh-CN" dirty="0"/>
              <a:t>《</a:t>
            </a:r>
            <a:r>
              <a:rPr lang="zh-CN" altLang="zh-CN" dirty="0"/>
              <a:t>战争与精神抉择</a:t>
            </a:r>
            <a:r>
              <a:rPr lang="en-US" altLang="zh-CN" dirty="0"/>
              <a:t>》1917</a:t>
            </a:r>
            <a:r>
              <a:rPr lang="zh-CN" altLang="zh-CN" dirty="0"/>
              <a:t>、</a:t>
            </a:r>
            <a:r>
              <a:rPr lang="en-US" altLang="zh-CN" dirty="0"/>
              <a:t>《</a:t>
            </a:r>
            <a:r>
              <a:rPr lang="zh-CN" altLang="zh-CN" dirty="0"/>
              <a:t>社会学的基本问题</a:t>
            </a:r>
            <a:r>
              <a:rPr lang="en-US" altLang="zh-CN" dirty="0"/>
              <a:t>》1917</a:t>
            </a:r>
            <a:r>
              <a:rPr lang="zh-CN" altLang="zh-CN" dirty="0"/>
              <a:t>、</a:t>
            </a:r>
            <a:r>
              <a:rPr lang="en-US" altLang="zh-CN" dirty="0"/>
              <a:t>《</a:t>
            </a:r>
            <a:r>
              <a:rPr lang="zh-CN" altLang="zh-CN" dirty="0"/>
              <a:t>现代文化的冲突</a:t>
            </a:r>
            <a:r>
              <a:rPr lang="en-US" altLang="zh-CN" dirty="0"/>
              <a:t>》1918</a:t>
            </a:r>
            <a:r>
              <a:rPr lang="zh-CN" altLang="zh-CN" dirty="0"/>
              <a:t>、</a:t>
            </a:r>
            <a:r>
              <a:rPr lang="en-US" altLang="zh-CN" dirty="0"/>
              <a:t>《</a:t>
            </a:r>
            <a:r>
              <a:rPr lang="zh-CN" altLang="zh-CN" dirty="0"/>
              <a:t>生命直观</a:t>
            </a:r>
            <a:r>
              <a:rPr lang="en-US" altLang="zh-CN" dirty="0"/>
              <a:t>》</a:t>
            </a:r>
          </a:p>
          <a:p>
            <a:pPr>
              <a:lnSpc>
                <a:spcPct val="150000"/>
              </a:lnSpc>
            </a:pPr>
            <a:r>
              <a:rPr lang="zh-CN" altLang="en-US" dirty="0"/>
              <a:t>“他</a:t>
            </a:r>
            <a:r>
              <a:rPr lang="zh-CN" altLang="zh-CN" dirty="0"/>
              <a:t>已经完成了自己的主要著作，剩下来要做的就是将他看待事物的试应用于新的对象。</a:t>
            </a:r>
            <a:r>
              <a:rPr lang="zh-CN" altLang="en-US" dirty="0"/>
              <a:t>”</a:t>
            </a:r>
            <a:endParaRPr lang="zh-CN" altLang="zh-CN" dirty="0"/>
          </a:p>
          <a:p>
            <a:endParaRPr lang="en-US" altLang="zh-CN" dirty="0"/>
          </a:p>
          <a:p>
            <a:pPr marL="457200" lvl="1" indent="0">
              <a:buNone/>
            </a:pPr>
            <a:endParaRPr lang="zh-CN" altLang="en-US" dirty="0"/>
          </a:p>
        </p:txBody>
      </p:sp>
      <p:sp>
        <p:nvSpPr>
          <p:cNvPr id="3" name="灯片编号占位符 2"/>
          <p:cNvSpPr>
            <a:spLocks noGrp="1"/>
          </p:cNvSpPr>
          <p:nvPr>
            <p:ph type="sldNum" sz="quarter" idx="12"/>
          </p:nvPr>
        </p:nvSpPr>
        <p:spPr/>
        <p:txBody>
          <a:bodyPr/>
          <a:lstStyle/>
          <a:p>
            <a:fld id="{426B63DE-FD05-4CE5-B107-83937F4BE416}" type="slidenum">
              <a:rPr lang="zh-CN" altLang="en-US" smtClean="0"/>
              <a:t>3</a:t>
            </a:fld>
            <a:endParaRPr lang="zh-CN" altLang="en-US"/>
          </a:p>
        </p:txBody>
      </p:sp>
    </p:spTree>
    <p:extLst>
      <p:ext uri="{BB962C8B-B14F-4D97-AF65-F5344CB8AC3E}">
        <p14:creationId xmlns:p14="http://schemas.microsoft.com/office/powerpoint/2010/main" val="7177876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600" dirty="0"/>
              <a:t>思想的三阶段</a:t>
            </a:r>
          </a:p>
        </p:txBody>
      </p:sp>
      <p:sp>
        <p:nvSpPr>
          <p:cNvPr id="3" name="内容占位符 2"/>
          <p:cNvSpPr>
            <a:spLocks noGrp="1"/>
          </p:cNvSpPr>
          <p:nvPr>
            <p:ph idx="1"/>
          </p:nvPr>
        </p:nvSpPr>
        <p:spPr>
          <a:xfrm>
            <a:off x="677917" y="1545021"/>
            <a:ext cx="10675883" cy="4631942"/>
          </a:xfrm>
        </p:spPr>
        <p:txBody>
          <a:bodyPr>
            <a:normAutofit fontScale="92500" lnSpcReduction="20000"/>
          </a:bodyPr>
          <a:lstStyle/>
          <a:p>
            <a:pPr>
              <a:lnSpc>
                <a:spcPct val="150000"/>
              </a:lnSpc>
            </a:pPr>
            <a:r>
              <a:rPr lang="zh-CN" altLang="zh-CN" dirty="0"/>
              <a:t>开始学术生涯时（</a:t>
            </a:r>
            <a:r>
              <a:rPr lang="en-US" altLang="zh-CN" dirty="0"/>
              <a:t>1890</a:t>
            </a:r>
            <a:r>
              <a:rPr lang="zh-CN" altLang="zh-CN" dirty="0"/>
              <a:t>年前后）接受了达尔文主义和斯宾塞的进化论、实证主义以及与进化论关系密切的民族心理学理论；</a:t>
            </a:r>
            <a:r>
              <a:rPr lang="zh-CN" altLang="en-US" dirty="0"/>
              <a:t>许多关键概念已经形成（如</a:t>
            </a:r>
            <a:r>
              <a:rPr lang="zh-CN" altLang="zh-CN" dirty="0"/>
              <a:t>分化、整合、社会群体、个体、有机体、生物遗传等</a:t>
            </a:r>
            <a:r>
              <a:rPr lang="zh-CN" altLang="en-US" dirty="0"/>
              <a:t>）；</a:t>
            </a:r>
            <a:endParaRPr lang="en-US" altLang="zh-CN" dirty="0"/>
          </a:p>
          <a:p>
            <a:pPr>
              <a:lnSpc>
                <a:spcPct val="150000"/>
              </a:lnSpc>
            </a:pPr>
            <a:r>
              <a:rPr lang="zh-CN" altLang="zh-CN" dirty="0"/>
              <a:t>中期，齐美尔把康德哲学，尤其是康德的认识论作为思想的核心。</a:t>
            </a:r>
            <a:endParaRPr lang="en-US" altLang="zh-CN" dirty="0"/>
          </a:p>
          <a:p>
            <a:pPr>
              <a:lnSpc>
                <a:spcPct val="150000"/>
              </a:lnSpc>
            </a:pPr>
            <a:r>
              <a:rPr lang="zh-CN" altLang="zh-CN" dirty="0"/>
              <a:t>后期，转向尼采、叔本华和柏格森的非理性主义生命哲学，认为生命既支撑一切形式又突破一切形式。</a:t>
            </a:r>
            <a:endParaRPr lang="en-US" altLang="zh-CN" dirty="0"/>
          </a:p>
          <a:p>
            <a:pPr>
              <a:lnSpc>
                <a:spcPct val="150000"/>
              </a:lnSpc>
            </a:pPr>
            <a:r>
              <a:rPr lang="zh-CN" altLang="zh-CN" dirty="0"/>
              <a:t>三个阶段“交叉重叠”</a:t>
            </a:r>
            <a:r>
              <a:rPr lang="zh-CN" altLang="en-US" dirty="0"/>
              <a:t>，</a:t>
            </a:r>
            <a:r>
              <a:rPr lang="zh-CN" altLang="zh-CN" dirty="0"/>
              <a:t>或明或暗地贯穿始终</a:t>
            </a:r>
            <a:r>
              <a:rPr lang="zh-CN" altLang="en-US" dirty="0"/>
              <a:t>；总体上康德与歌德的影响堪称两维；</a:t>
            </a:r>
          </a:p>
        </p:txBody>
      </p:sp>
      <p:sp>
        <p:nvSpPr>
          <p:cNvPr id="4" name="灯片编号占位符 3"/>
          <p:cNvSpPr>
            <a:spLocks noGrp="1"/>
          </p:cNvSpPr>
          <p:nvPr>
            <p:ph type="sldNum" sz="quarter" idx="12"/>
          </p:nvPr>
        </p:nvSpPr>
        <p:spPr/>
        <p:txBody>
          <a:bodyPr/>
          <a:lstStyle/>
          <a:p>
            <a:fld id="{426B63DE-FD05-4CE5-B107-83937F4BE416}" type="slidenum">
              <a:rPr lang="zh-CN" altLang="en-US" smtClean="0"/>
              <a:t>4</a:t>
            </a:fld>
            <a:endParaRPr lang="zh-CN" altLang="en-US"/>
          </a:p>
        </p:txBody>
      </p:sp>
    </p:spTree>
    <p:extLst>
      <p:ext uri="{BB962C8B-B14F-4D97-AF65-F5344CB8AC3E}">
        <p14:creationId xmlns:p14="http://schemas.microsoft.com/office/powerpoint/2010/main" val="31608695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标题 1"/>
          <p:cNvSpPr>
            <a:spLocks noGrp="1"/>
          </p:cNvSpPr>
          <p:nvPr>
            <p:ph type="title"/>
          </p:nvPr>
        </p:nvSpPr>
        <p:spPr/>
        <p:txBody>
          <a:bodyPr/>
          <a:lstStyle/>
          <a:p>
            <a:pPr eaLnBrk="1" hangingPunct="1"/>
            <a:r>
              <a:rPr lang="en-CA" altLang="zh-CN"/>
              <a:t> </a:t>
            </a:r>
            <a:r>
              <a:rPr lang="zh-CN" altLang="en-US"/>
              <a:t>齐美尔的社会观</a:t>
            </a:r>
            <a:endParaRPr lang="en-CA" altLang="zh-CN"/>
          </a:p>
        </p:txBody>
      </p:sp>
      <p:sp>
        <p:nvSpPr>
          <p:cNvPr id="12291" name="内容占位符 2"/>
          <p:cNvSpPr>
            <a:spLocks noGrp="1"/>
          </p:cNvSpPr>
          <p:nvPr>
            <p:ph idx="1"/>
          </p:nvPr>
        </p:nvSpPr>
        <p:spPr/>
        <p:txBody>
          <a:bodyPr>
            <a:normAutofit fontScale="92500" lnSpcReduction="10000"/>
          </a:bodyPr>
          <a:lstStyle/>
          <a:p>
            <a:pPr>
              <a:lnSpc>
                <a:spcPct val="150000"/>
              </a:lnSpc>
            </a:pPr>
            <a:r>
              <a:rPr lang="zh-CN" altLang="en-US" sz="2400" dirty="0"/>
              <a:t>社会是什么？</a:t>
            </a:r>
            <a:r>
              <a:rPr lang="zh-CN" altLang="zh-CN" sz="2400" dirty="0"/>
              <a:t>“社会”是人们借以把握、用以指称某种与生存密切相关的经验现象的概念工具，所指涉的现象即人与人交住互动的形式，即一种关系形式：“社会产生于个人互动之处”</a:t>
            </a:r>
            <a:r>
              <a:rPr lang="zh-CN" altLang="en-US" sz="2400" dirty="0"/>
              <a:t>；</a:t>
            </a:r>
          </a:p>
          <a:p>
            <a:pPr eaLnBrk="1" hangingPunct="1">
              <a:lnSpc>
                <a:spcPct val="150000"/>
              </a:lnSpc>
            </a:pPr>
            <a:r>
              <a:rPr lang="zh-CN" altLang="en-US" sz="2400" dirty="0"/>
              <a:t>介于唯名论与唯实论之间。</a:t>
            </a:r>
          </a:p>
          <a:p>
            <a:pPr eaLnBrk="1" hangingPunct="1">
              <a:lnSpc>
                <a:spcPct val="150000"/>
              </a:lnSpc>
            </a:pPr>
            <a:r>
              <a:rPr lang="zh-CN" altLang="en-US" sz="2400" dirty="0"/>
              <a:t>既不把社会看作是孔德与斯宾塞式的有机体，也不认为社会仅仅是实际不存在的某种事物的想象。</a:t>
            </a:r>
          </a:p>
          <a:p>
            <a:pPr eaLnBrk="1" hangingPunct="1">
              <a:lnSpc>
                <a:spcPct val="150000"/>
              </a:lnSpc>
            </a:pPr>
            <a:r>
              <a:rPr lang="zh-CN" altLang="en-US" sz="2400" dirty="0"/>
              <a:t>社会不是自成一体的物化整体或可观察到的客体对象，而是由处在多重互动关系中的个人构成的复杂网络，是持续不断的“社会化成”过程</a:t>
            </a:r>
          </a:p>
          <a:p>
            <a:pPr eaLnBrk="1" hangingPunct="1"/>
            <a:endParaRPr lang="en-CA" altLang="zh-CN" dirty="0"/>
          </a:p>
        </p:txBody>
      </p:sp>
      <p:sp>
        <p:nvSpPr>
          <p:cNvPr id="2" name="灯片编号占位符 1"/>
          <p:cNvSpPr>
            <a:spLocks noGrp="1"/>
          </p:cNvSpPr>
          <p:nvPr>
            <p:ph type="sldNum" sz="quarter" idx="12"/>
          </p:nvPr>
        </p:nvSpPr>
        <p:spPr/>
        <p:txBody>
          <a:bodyPr/>
          <a:lstStyle/>
          <a:p>
            <a:fld id="{426B63DE-FD05-4CE5-B107-83937F4BE416}" type="slidenum">
              <a:rPr lang="zh-CN" altLang="en-US" smtClean="0"/>
              <a:t>5</a:t>
            </a:fld>
            <a:endParaRPr lang="zh-CN" altLang="en-US"/>
          </a:p>
        </p:txBody>
      </p:sp>
    </p:spTree>
    <p:extLst>
      <p:ext uri="{BB962C8B-B14F-4D97-AF65-F5344CB8AC3E}">
        <p14:creationId xmlns:p14="http://schemas.microsoft.com/office/powerpoint/2010/main" val="32029826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标题 1"/>
          <p:cNvSpPr>
            <a:spLocks noGrp="1"/>
          </p:cNvSpPr>
          <p:nvPr>
            <p:ph type="title"/>
          </p:nvPr>
        </p:nvSpPr>
        <p:spPr/>
        <p:txBody>
          <a:bodyPr/>
          <a:lstStyle/>
          <a:p>
            <a:pPr eaLnBrk="1" hangingPunct="1"/>
            <a:r>
              <a:rPr lang="zh-CN" altLang="en-US"/>
              <a:t>齐美尔的社会学观</a:t>
            </a:r>
            <a:endParaRPr lang="en-CA" altLang="zh-CN"/>
          </a:p>
        </p:txBody>
      </p:sp>
      <p:sp>
        <p:nvSpPr>
          <p:cNvPr id="13315" name="内容占位符 2"/>
          <p:cNvSpPr>
            <a:spLocks noGrp="1"/>
          </p:cNvSpPr>
          <p:nvPr>
            <p:ph idx="1"/>
          </p:nvPr>
        </p:nvSpPr>
        <p:spPr/>
        <p:txBody>
          <a:bodyPr>
            <a:normAutofit fontScale="92500"/>
          </a:bodyPr>
          <a:lstStyle/>
          <a:p>
            <a:pPr>
              <a:lnSpc>
                <a:spcPct val="150000"/>
              </a:lnSpc>
            </a:pPr>
            <a:r>
              <a:rPr lang="zh-CN" altLang="zh-CN" sz="2400" dirty="0"/>
              <a:t>从事社会学研究，意味着从一种方法和角度（社会学的方法）去使得某种特定的现象成为可以认知的对象</a:t>
            </a:r>
            <a:r>
              <a:rPr lang="zh-CN" altLang="en-US" sz="2400" dirty="0"/>
              <a:t>；</a:t>
            </a:r>
            <a:endParaRPr lang="en-US" altLang="zh-CN" sz="2400" dirty="0"/>
          </a:p>
          <a:p>
            <a:pPr eaLnBrk="1" hangingPunct="1">
              <a:lnSpc>
                <a:spcPct val="150000"/>
              </a:lnSpc>
            </a:pPr>
            <a:r>
              <a:rPr lang="zh-CN" altLang="en-US" sz="2400" dirty="0"/>
              <a:t>直接研究对象不是那些固定的宏大机构（制度）和系统，而是微妙的人际关系形式和互动类型。最好是尚未凝固为超个体的僵化结构，显示社会原初生态。</a:t>
            </a:r>
            <a:endParaRPr lang="en-US" altLang="zh-CN" sz="2400" dirty="0"/>
          </a:p>
          <a:p>
            <a:pPr>
              <a:lnSpc>
                <a:spcPct val="150000"/>
              </a:lnSpc>
            </a:pPr>
            <a:r>
              <a:rPr lang="zh-CN" altLang="zh-CN" sz="2400" dirty="0"/>
              <a:t>反对以内容差异进行学科划分</a:t>
            </a:r>
            <a:r>
              <a:rPr lang="zh-CN" altLang="en-US" sz="2400" dirty="0"/>
              <a:t>；</a:t>
            </a:r>
          </a:p>
          <a:p>
            <a:pPr eaLnBrk="1" hangingPunct="1">
              <a:lnSpc>
                <a:spcPct val="150000"/>
              </a:lnSpc>
            </a:pPr>
            <a:r>
              <a:rPr lang="zh-CN" altLang="en-US" sz="2400" dirty="0"/>
              <a:t>研究互动形式的规律与类型，就是社会生活几何学。被归为形式社会学。正是这一点使社会学成为一门独立的学科。</a:t>
            </a:r>
          </a:p>
          <a:p>
            <a:pPr eaLnBrk="1" hangingPunct="1"/>
            <a:endParaRPr lang="en-CA" altLang="zh-CN" dirty="0"/>
          </a:p>
        </p:txBody>
      </p:sp>
      <p:sp>
        <p:nvSpPr>
          <p:cNvPr id="2" name="灯片编号占位符 1"/>
          <p:cNvSpPr>
            <a:spLocks noGrp="1"/>
          </p:cNvSpPr>
          <p:nvPr>
            <p:ph type="sldNum" sz="quarter" idx="12"/>
          </p:nvPr>
        </p:nvSpPr>
        <p:spPr/>
        <p:txBody>
          <a:bodyPr/>
          <a:lstStyle/>
          <a:p>
            <a:fld id="{426B63DE-FD05-4CE5-B107-83937F4BE416}" type="slidenum">
              <a:rPr lang="zh-CN" altLang="en-US" smtClean="0"/>
              <a:t>6</a:t>
            </a:fld>
            <a:endParaRPr lang="zh-CN" altLang="en-US"/>
          </a:p>
        </p:txBody>
      </p:sp>
    </p:spTree>
    <p:extLst>
      <p:ext uri="{BB962C8B-B14F-4D97-AF65-F5344CB8AC3E}">
        <p14:creationId xmlns:p14="http://schemas.microsoft.com/office/powerpoint/2010/main" val="37713416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齐美尔的社会学观</a:t>
            </a:r>
          </a:p>
        </p:txBody>
      </p:sp>
      <p:sp>
        <p:nvSpPr>
          <p:cNvPr id="3" name="内容占位符 2"/>
          <p:cNvSpPr>
            <a:spLocks noGrp="1"/>
          </p:cNvSpPr>
          <p:nvPr>
            <p:ph idx="1"/>
          </p:nvPr>
        </p:nvSpPr>
        <p:spPr>
          <a:xfrm>
            <a:off x="662152" y="1825624"/>
            <a:ext cx="10691648" cy="4654003"/>
          </a:xfrm>
        </p:spPr>
        <p:txBody>
          <a:bodyPr>
            <a:normAutofit fontScale="92500" lnSpcReduction="20000"/>
          </a:bodyPr>
          <a:lstStyle/>
          <a:p>
            <a:pPr>
              <a:lnSpc>
                <a:spcPct val="150000"/>
              </a:lnSpc>
            </a:pPr>
            <a:r>
              <a:rPr lang="zh-CN" altLang="zh-CN" sz="2400" dirty="0"/>
              <a:t>社会学只是“为所有现存科学找到一条新的途径，一种科学的方法，这种方法正是由于它可以应用于所有的问题，所以</a:t>
            </a:r>
            <a:r>
              <a:rPr lang="zh-CN" altLang="zh-CN" sz="2400" b="1" dirty="0"/>
              <a:t>不是一门具有自己的内容的科学</a:t>
            </a:r>
            <a:r>
              <a:rPr lang="zh-CN" altLang="zh-CN" sz="2400" dirty="0"/>
              <a:t>”</a:t>
            </a:r>
            <a:r>
              <a:rPr lang="zh-CN" altLang="en-US" sz="2400" dirty="0"/>
              <a:t>；</a:t>
            </a:r>
            <a:endParaRPr lang="en-US" altLang="zh-CN" sz="2400" dirty="0"/>
          </a:p>
          <a:p>
            <a:pPr>
              <a:lnSpc>
                <a:spcPct val="150000"/>
              </a:lnSpc>
            </a:pPr>
            <a:r>
              <a:rPr lang="zh-CN" altLang="zh-CN" sz="2400" dirty="0"/>
              <a:t>社会学之所以能够成为一门独立的学科正是因为它运用了新的研究方法为自己抽象和归纳出新的研究客体。而不是反过来，即有的客体决定着研究的方式。</a:t>
            </a:r>
            <a:endParaRPr lang="en-US" altLang="zh-CN" sz="2400" dirty="0"/>
          </a:p>
          <a:p>
            <a:pPr>
              <a:lnSpc>
                <a:spcPct val="150000"/>
              </a:lnSpc>
            </a:pPr>
            <a:r>
              <a:rPr lang="zh-CN" altLang="zh-CN" sz="2400" dirty="0"/>
              <a:t>社会学研究的关注点落在心灵活动所支撑的形式上，对心灵活动的分析所指向的内容则是一种客观精神，这种精神以个体心灵为载体而呈现自身</a:t>
            </a:r>
            <a:r>
              <a:rPr lang="zh-CN" altLang="en-US" sz="2400" dirty="0"/>
              <a:t>；</a:t>
            </a:r>
            <a:endParaRPr lang="en-US" altLang="zh-CN" sz="2400" dirty="0"/>
          </a:p>
          <a:p>
            <a:pPr>
              <a:lnSpc>
                <a:spcPct val="150000"/>
              </a:lnSpc>
            </a:pPr>
            <a:r>
              <a:rPr lang="zh-CN" altLang="zh-CN" sz="2400" dirty="0"/>
              <a:t>“齐美尔以过去的图解描述或插图文学方式来描述日常生活。他喜欢精细入微地描述最普通的日常经验，就像当今的印象派绘画试图反映过去被忽略了的明暗变化和光影效果。</a:t>
            </a:r>
            <a:r>
              <a:rPr lang="en-US" altLang="zh-CN" sz="2400" dirty="0"/>
              <a:t>——</a:t>
            </a:r>
            <a:r>
              <a:rPr lang="zh-CN" altLang="en-US" sz="2400" dirty="0"/>
              <a:t>曼海姆</a:t>
            </a:r>
          </a:p>
          <a:p>
            <a:pPr>
              <a:lnSpc>
                <a:spcPct val="150000"/>
              </a:lnSpc>
            </a:pPr>
            <a:endParaRPr lang="en-US" altLang="zh-CN" sz="2400" dirty="0"/>
          </a:p>
        </p:txBody>
      </p:sp>
      <p:sp>
        <p:nvSpPr>
          <p:cNvPr id="4" name="灯片编号占位符 3"/>
          <p:cNvSpPr>
            <a:spLocks noGrp="1"/>
          </p:cNvSpPr>
          <p:nvPr>
            <p:ph type="sldNum" sz="quarter" idx="12"/>
          </p:nvPr>
        </p:nvSpPr>
        <p:spPr/>
        <p:txBody>
          <a:bodyPr/>
          <a:lstStyle/>
          <a:p>
            <a:fld id="{426B63DE-FD05-4CE5-B107-83937F4BE416}" type="slidenum">
              <a:rPr lang="zh-CN" altLang="en-US" smtClean="0"/>
              <a:t>7</a:t>
            </a:fld>
            <a:endParaRPr lang="zh-CN" altLang="en-US"/>
          </a:p>
        </p:txBody>
      </p:sp>
    </p:spTree>
    <p:extLst>
      <p:ext uri="{BB962C8B-B14F-4D97-AF65-F5344CB8AC3E}">
        <p14:creationId xmlns:p14="http://schemas.microsoft.com/office/powerpoint/2010/main" val="29208728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a:t>社会学中的印象主义者</a:t>
            </a:r>
            <a:br>
              <a:rPr lang="zh-CN" altLang="en-US" dirty="0"/>
            </a:br>
            <a:endParaRPr lang="zh-CN" altLang="en-US" dirty="0"/>
          </a:p>
        </p:txBody>
      </p:sp>
      <p:sp>
        <p:nvSpPr>
          <p:cNvPr id="4" name="内容占位符 3"/>
          <p:cNvSpPr>
            <a:spLocks noGrp="1"/>
          </p:cNvSpPr>
          <p:nvPr>
            <p:ph sz="half" idx="2"/>
          </p:nvPr>
        </p:nvSpPr>
        <p:spPr>
          <a:xfrm>
            <a:off x="6195848" y="1497724"/>
            <a:ext cx="5157952" cy="4679239"/>
          </a:xfrm>
        </p:spPr>
        <p:txBody>
          <a:bodyPr>
            <a:normAutofit fontScale="92500"/>
          </a:bodyPr>
          <a:lstStyle/>
          <a:p>
            <a:pPr>
              <a:lnSpc>
                <a:spcPct val="150000"/>
              </a:lnSpc>
            </a:pPr>
            <a:r>
              <a:rPr lang="zh-CN" altLang="zh-CN" sz="2400" dirty="0"/>
              <a:t>“从我讲义表面的成功来看，我在此之前的社会学的尝试并不是完全没有意义的。确实，教育学生具备面向社会学的眼光是一个艰巨的课题。但是，一切都是与社会学的眼光相关的，</a:t>
            </a:r>
            <a:r>
              <a:rPr lang="zh-CN" altLang="zh-CN" sz="2400" b="1" dirty="0"/>
              <a:t>正是这种社会学的眼光才能于各个社会学的现象中迅速区别社会形式与实质性内容</a:t>
            </a:r>
            <a:r>
              <a:rPr lang="zh-CN" altLang="zh-CN" sz="2400" dirty="0"/>
              <a:t>。一旦掌握了这种眼光，发现</a:t>
            </a:r>
            <a:r>
              <a:rPr lang="zh-CN" altLang="zh-CN" sz="2400" b="1" dirty="0"/>
              <a:t>社会学的事实</a:t>
            </a:r>
            <a:r>
              <a:rPr lang="zh-CN" altLang="zh-CN" sz="2400" dirty="0"/>
              <a:t>也就变得不再稀奇了。”</a:t>
            </a:r>
            <a:endParaRPr lang="zh-CN" altLang="en-US" sz="2400" dirty="0"/>
          </a:p>
        </p:txBody>
      </p:sp>
      <p:pic>
        <p:nvPicPr>
          <p:cNvPr id="5" name="Picture 2" descr="æ¥åºÂ·å°è±¡"/>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418780" y="1742418"/>
            <a:ext cx="5677220" cy="4382814"/>
          </a:xfrm>
          <a:prstGeom prst="rect">
            <a:avLst/>
          </a:prstGeom>
          <a:noFill/>
          <a:extLst>
            <a:ext uri="{909E8E84-426E-40DD-AFC4-6F175D3DCCD1}">
              <a14:hiddenFill xmlns:a14="http://schemas.microsoft.com/office/drawing/2010/main">
                <a:solidFill>
                  <a:srgbClr val="FFFFFF"/>
                </a:solidFill>
              </a14:hiddenFill>
            </a:ext>
          </a:extLst>
        </p:spPr>
      </p:pic>
      <p:sp>
        <p:nvSpPr>
          <p:cNvPr id="3" name="灯片编号占位符 2"/>
          <p:cNvSpPr>
            <a:spLocks noGrp="1"/>
          </p:cNvSpPr>
          <p:nvPr>
            <p:ph type="sldNum" sz="quarter" idx="12"/>
          </p:nvPr>
        </p:nvSpPr>
        <p:spPr/>
        <p:txBody>
          <a:bodyPr/>
          <a:lstStyle/>
          <a:p>
            <a:fld id="{426B63DE-FD05-4CE5-B107-83937F4BE416}" type="slidenum">
              <a:rPr lang="zh-CN" altLang="en-US" smtClean="0"/>
              <a:t>8</a:t>
            </a:fld>
            <a:endParaRPr lang="zh-CN" altLang="en-US"/>
          </a:p>
        </p:txBody>
      </p:sp>
    </p:spTree>
    <p:extLst>
      <p:ext uri="{BB962C8B-B14F-4D97-AF65-F5344CB8AC3E}">
        <p14:creationId xmlns:p14="http://schemas.microsoft.com/office/powerpoint/2010/main" val="33205160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title"/>
          </p:nvPr>
        </p:nvSpPr>
        <p:spPr/>
        <p:txBody>
          <a:bodyPr/>
          <a:lstStyle/>
          <a:p>
            <a:pPr algn="ctr" eaLnBrk="1" hangingPunct="1"/>
            <a:r>
              <a:rPr lang="zh-CN" altLang="en-US" dirty="0"/>
              <a:t>个体自由与群体结构</a:t>
            </a:r>
            <a:endParaRPr lang="en-CA" altLang="zh-CN" dirty="0"/>
          </a:p>
        </p:txBody>
      </p:sp>
      <p:sp>
        <p:nvSpPr>
          <p:cNvPr id="14339" name="内容占位符 2"/>
          <p:cNvSpPr>
            <a:spLocks noGrp="1"/>
          </p:cNvSpPr>
          <p:nvPr>
            <p:ph idx="1"/>
          </p:nvPr>
        </p:nvSpPr>
        <p:spPr>
          <a:xfrm>
            <a:off x="838200" y="1690688"/>
            <a:ext cx="9580179" cy="4852988"/>
          </a:xfrm>
        </p:spPr>
        <p:txBody>
          <a:bodyPr>
            <a:normAutofit fontScale="92500" lnSpcReduction="20000"/>
          </a:bodyPr>
          <a:lstStyle/>
          <a:p>
            <a:pPr algn="just" eaLnBrk="1" hangingPunct="1">
              <a:lnSpc>
                <a:spcPct val="150000"/>
              </a:lnSpc>
            </a:pPr>
            <a:r>
              <a:rPr lang="zh-CN" altLang="en-US" sz="2400" dirty="0"/>
              <a:t>研究数目对于形式的质与关系的复杂性的影响。从</a:t>
            </a:r>
            <a:r>
              <a:rPr lang="en-US" altLang="zh-CN" sz="2400" dirty="0"/>
              <a:t>dyad</a:t>
            </a:r>
            <a:r>
              <a:rPr lang="zh-CN" altLang="en-US" sz="2400" dirty="0"/>
              <a:t>到</a:t>
            </a:r>
            <a:r>
              <a:rPr lang="en-US" altLang="zh-CN" sz="2400" dirty="0"/>
              <a:t>triad</a:t>
            </a:r>
            <a:r>
              <a:rPr lang="zh-CN" altLang="en-US" sz="2400" dirty="0"/>
              <a:t>的重大变化，后者已经体现出社会生活的全部性质。</a:t>
            </a:r>
          </a:p>
          <a:p>
            <a:pPr algn="just" eaLnBrk="1" hangingPunct="1">
              <a:lnSpc>
                <a:spcPct val="150000"/>
              </a:lnSpc>
            </a:pPr>
            <a:r>
              <a:rPr lang="zh-CN" altLang="en-US" sz="2400" dirty="0"/>
              <a:t>当群体规模超越一定限度，关系相当复杂，须通过正式的管理协调相互交往，产生各种制度，社会地位，分工。</a:t>
            </a:r>
          </a:p>
          <a:p>
            <a:pPr algn="just" eaLnBrk="1" hangingPunct="1">
              <a:lnSpc>
                <a:spcPct val="150000"/>
              </a:lnSpc>
            </a:pPr>
            <a:r>
              <a:rPr lang="zh-CN" altLang="en-US" sz="2400" dirty="0"/>
              <a:t>现代社会里存在交叉重叠的社会圈子。现代个人从属群体趋于多样化，没有任何一个群体可支配个体的全部，代表个体身份全部。反之个体也不可能完全归属于一个群体。</a:t>
            </a:r>
          </a:p>
          <a:p>
            <a:pPr algn="just" eaLnBrk="1" hangingPunct="1">
              <a:lnSpc>
                <a:spcPct val="150000"/>
              </a:lnSpc>
            </a:pPr>
            <a:r>
              <a:rPr lang="zh-CN" altLang="en-US" sz="2400" dirty="0"/>
              <a:t>在现代社会，个体自由与群体结构之间存在双重关系。个人有可能摆脱群体的全面控制。但现代组织和社会又需要目的与行动协调一致，需要集中化，专门化，需要个人的特殊发展，以牺牲个人的丰富性为代价。</a:t>
            </a:r>
          </a:p>
          <a:p>
            <a:pPr algn="just" eaLnBrk="1" hangingPunct="1">
              <a:lnSpc>
                <a:spcPct val="80000"/>
              </a:lnSpc>
            </a:pPr>
            <a:endParaRPr lang="en-CA" altLang="zh-CN" sz="2200" dirty="0"/>
          </a:p>
        </p:txBody>
      </p:sp>
      <p:sp>
        <p:nvSpPr>
          <p:cNvPr id="2" name="灯片编号占位符 1"/>
          <p:cNvSpPr>
            <a:spLocks noGrp="1"/>
          </p:cNvSpPr>
          <p:nvPr>
            <p:ph type="sldNum" sz="quarter" idx="12"/>
          </p:nvPr>
        </p:nvSpPr>
        <p:spPr/>
        <p:txBody>
          <a:bodyPr/>
          <a:lstStyle/>
          <a:p>
            <a:fld id="{426B63DE-FD05-4CE5-B107-83937F4BE416}" type="slidenum">
              <a:rPr lang="zh-CN" altLang="en-US" smtClean="0"/>
              <a:t>9</a:t>
            </a:fld>
            <a:endParaRPr lang="zh-CN" altLang="en-US"/>
          </a:p>
        </p:txBody>
      </p:sp>
    </p:spTree>
    <p:extLst>
      <p:ext uri="{BB962C8B-B14F-4D97-AF65-F5344CB8AC3E}">
        <p14:creationId xmlns:p14="http://schemas.microsoft.com/office/powerpoint/2010/main" val="1463302773"/>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858</TotalTime>
  <Words>2702</Words>
  <Application>Microsoft Office PowerPoint</Application>
  <PresentationFormat>宽屏</PresentationFormat>
  <Paragraphs>131</Paragraphs>
  <Slides>21</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21</vt:i4>
      </vt:variant>
    </vt:vector>
  </HeadingPairs>
  <TitlesOfParts>
    <vt:vector size="27" baseType="lpstr">
      <vt:lpstr>等线</vt:lpstr>
      <vt:lpstr>Arial</vt:lpstr>
      <vt:lpstr>Calibri</vt:lpstr>
      <vt:lpstr>Calibri Light</vt:lpstr>
      <vt:lpstr>Franklin Gothic Book</vt:lpstr>
      <vt:lpstr>Office 主题</vt:lpstr>
      <vt:lpstr>格奥尔格∙齐美尔 Georg Simmel</vt:lpstr>
      <vt:lpstr>Georg Simmel</vt:lpstr>
      <vt:lpstr>作品（200多篇文章和25部著作）</vt:lpstr>
      <vt:lpstr>思想的三阶段</vt:lpstr>
      <vt:lpstr> 齐美尔的社会观</vt:lpstr>
      <vt:lpstr>齐美尔的社会学观</vt:lpstr>
      <vt:lpstr>齐美尔的社会学观</vt:lpstr>
      <vt:lpstr>社会学中的印象主义者 </vt:lpstr>
      <vt:lpstr>个体自由与群体结构</vt:lpstr>
      <vt:lpstr>客体文化与主体文化的二元对立 </vt:lpstr>
      <vt:lpstr>现代文化的冲突</vt:lpstr>
      <vt:lpstr>分工与异化</vt:lpstr>
      <vt:lpstr>都市与精神生活（Metropolis and Mental Life）</vt:lpstr>
      <vt:lpstr>永恒与短暂的辩证：货币</vt:lpstr>
      <vt:lpstr>金钱：现代的上帝</vt:lpstr>
      <vt:lpstr>社会学美学</vt:lpstr>
      <vt:lpstr>modern present</vt:lpstr>
      <vt:lpstr>生命观四论</vt:lpstr>
      <vt:lpstr>齐美尔的位置</vt:lpstr>
      <vt:lpstr>敬畏之心</vt:lpstr>
      <vt:lpstr>永远的同时代人</vt:lpstr>
    </vt:vector>
  </TitlesOfParts>
  <Company>PKU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齐美尔</dc:title>
  <dc:creator>Sun Feiyu</dc:creator>
  <cp:lastModifiedBy>dell</cp:lastModifiedBy>
  <cp:revision>10</cp:revision>
  <dcterms:created xsi:type="dcterms:W3CDTF">2019-12-18T03:47:15Z</dcterms:created>
  <dcterms:modified xsi:type="dcterms:W3CDTF">2024-12-24T08:29:37Z</dcterms:modified>
</cp:coreProperties>
</file>